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834" r:id="rId2"/>
    <p:sldId id="823" r:id="rId3"/>
    <p:sldId id="824" r:id="rId4"/>
    <p:sldId id="829" r:id="rId5"/>
    <p:sldId id="831" r:id="rId6"/>
    <p:sldId id="830" r:id="rId7"/>
    <p:sldId id="832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C0C0C0"/>
    <a:srgbClr val="006600"/>
    <a:srgbClr val="0066FF"/>
    <a:srgbClr val="3399FF"/>
    <a:srgbClr val="CC00FF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93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438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8FD78B34-6741-48F6-A895-C6F5272D024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719687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964C2CF4-1CC2-4532-AA85-B5CA7D77500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9033936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0890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890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39818E6-308C-40FC-A510-BF227A90EA9F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109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1094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44B41EF-3B9C-493A-8331-781FA0664AF7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129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1299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830FEF2-2285-46D3-B4B3-A22BC26ED67E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150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E196EFA-36BD-464F-9E5C-6816F717ED32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170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170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2E4E0BC-2118-4BDE-A538-15CF5A7862AA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191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191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E1C25D3-A811-4F19-9F9F-0E57078B619C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 smtClean="0">
                <a:ea typeface="ＭＳ Ｐゴシック" pitchFamily="-1" charset="-128"/>
              </a:rPr>
              <a:t>Comparaison des IP vs IP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ALERT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DRV/r				ATADAR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LPV/r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KLEAN</a:t>
            </a:r>
            <a:endParaRPr lang="en-US" altLang="fr-FR" sz="2600" b="1" i="0" dirty="0">
              <a:solidFill>
                <a:srgbClr val="000066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Espace réservé du contenu 2"/>
          <p:cNvSpPr txBox="1">
            <a:spLocks/>
          </p:cNvSpPr>
          <p:nvPr/>
        </p:nvSpPr>
        <p:spPr bwMode="auto">
          <a:xfrm>
            <a:off x="50800" y="11033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Schéma d'étude</a:t>
            </a:r>
          </a:p>
        </p:txBody>
      </p:sp>
      <p:sp>
        <p:nvSpPr>
          <p:cNvPr id="207875" name="Line 31"/>
          <p:cNvSpPr>
            <a:spLocks noChangeShapeType="1"/>
          </p:cNvSpPr>
          <p:nvPr/>
        </p:nvSpPr>
        <p:spPr bwMode="auto">
          <a:xfrm flipV="1">
            <a:off x="6988175" y="307816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876" name="Line 33"/>
          <p:cNvSpPr>
            <a:spLocks noChangeShapeType="1"/>
          </p:cNvSpPr>
          <p:nvPr/>
        </p:nvSpPr>
        <p:spPr bwMode="auto">
          <a:xfrm flipV="1">
            <a:off x="6988175" y="4198938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877" name="Espace réservé du contenu 2"/>
          <p:cNvSpPr>
            <a:spLocks/>
          </p:cNvSpPr>
          <p:nvPr/>
        </p:nvSpPr>
        <p:spPr bwMode="auto">
          <a:xfrm>
            <a:off x="50800" y="5013325"/>
            <a:ext cx="87693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Non infériorité de FPV/r vs LPV/r à S48 : % ARN VIH &lt; 400 c/ml, ITT, algorithme TLOVR (borne inférieure de l'IC 95 % de la différence = - 12 %, puissance de 90 %)</a:t>
            </a:r>
            <a:endParaRPr lang="fr-FR" sz="2000" b="1" i="0">
              <a:solidFill>
                <a:srgbClr val="000066"/>
              </a:solidFill>
            </a:endParaRPr>
          </a:p>
        </p:txBody>
      </p:sp>
      <p:graphicFrame>
        <p:nvGraphicFramePr>
          <p:cNvPr id="183341" name="Group 45"/>
          <p:cNvGraphicFramePr>
            <a:graphicFrameLocks noGrp="1"/>
          </p:cNvGraphicFramePr>
          <p:nvPr/>
        </p:nvGraphicFramePr>
        <p:xfrm>
          <a:off x="4240213" y="2708275"/>
          <a:ext cx="2714625" cy="755650"/>
        </p:xfrm>
        <a:graphic>
          <a:graphicData uri="http://schemas.openxmlformats.org/drawingml/2006/table">
            <a:tbl>
              <a:tblPr/>
              <a:tblGrid>
                <a:gridCol w="1987550"/>
                <a:gridCol w="72707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FPV/r 700/100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fdc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66" name="Group 42"/>
          <p:cNvGraphicFramePr>
            <a:graphicFrameLocks noGrp="1"/>
          </p:cNvGraphicFramePr>
          <p:nvPr/>
        </p:nvGraphicFramePr>
        <p:xfrm>
          <a:off x="4240213" y="3830638"/>
          <a:ext cx="2727325" cy="733425"/>
        </p:xfrm>
        <a:graphic>
          <a:graphicData uri="http://schemas.openxmlformats.org/drawingml/2006/table">
            <a:tbl>
              <a:tblPr/>
              <a:tblGrid>
                <a:gridCol w="1987550"/>
                <a:gridCol w="739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fdc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Oval 173"/>
          <p:cNvSpPr>
            <a:spLocks noChangeArrowheads="1"/>
          </p:cNvSpPr>
          <p:nvPr/>
        </p:nvSpPr>
        <p:spPr bwMode="auto">
          <a:xfrm>
            <a:off x="8320088" y="19891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207901" name="Line 174"/>
          <p:cNvSpPr>
            <a:spLocks noChangeShapeType="1"/>
          </p:cNvSpPr>
          <p:nvPr/>
        </p:nvSpPr>
        <p:spPr bwMode="auto">
          <a:xfrm>
            <a:off x="8615363" y="25161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902" name="ZoneTexte 71"/>
          <p:cNvSpPr txBox="1">
            <a:spLocks noChangeArrowheads="1"/>
          </p:cNvSpPr>
          <p:nvPr/>
        </p:nvSpPr>
        <p:spPr bwMode="auto">
          <a:xfrm>
            <a:off x="1784350" y="4630738"/>
            <a:ext cx="5573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i="0">
                <a:solidFill>
                  <a:srgbClr val="000066"/>
                </a:solidFill>
              </a:rPr>
              <a:t>* Randomisation stratifiée sur ARN VIH &lt; ou </a:t>
            </a:r>
            <a:r>
              <a:rPr lang="fr-FR" sz="1600" i="0" u="sng">
                <a:solidFill>
                  <a:srgbClr val="000066"/>
                </a:solidFill>
              </a:rPr>
              <a:t>&gt;</a:t>
            </a:r>
            <a:r>
              <a:rPr lang="fr-FR" sz="1600" i="0">
                <a:solidFill>
                  <a:srgbClr val="000066"/>
                </a:solidFill>
              </a:rPr>
              <a:t> 100 000 c/ml</a:t>
            </a:r>
            <a:endParaRPr lang="fr-FR" sz="1600" i="0" baseline="30000">
              <a:solidFill>
                <a:srgbClr val="000066"/>
              </a:solidFill>
            </a:endParaRPr>
          </a:p>
        </p:txBody>
      </p:sp>
      <p:sp>
        <p:nvSpPr>
          <p:cNvPr id="20790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KLEAN : FPV/r BID vs LPV/r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ABC/3TC</a:t>
            </a:r>
          </a:p>
        </p:txBody>
      </p:sp>
      <p:sp>
        <p:nvSpPr>
          <p:cNvPr id="207904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Eron J. Lancet 2006;368:467-82</a:t>
            </a:r>
          </a:p>
        </p:txBody>
      </p:sp>
      <p:grpSp>
        <p:nvGrpSpPr>
          <p:cNvPr id="207905" name="Group 4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207913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7914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207906" name="AutoShape 162"/>
          <p:cNvSpPr>
            <a:spLocks noChangeArrowheads="1"/>
          </p:cNvSpPr>
          <p:nvPr/>
        </p:nvSpPr>
        <p:spPr bwMode="auto">
          <a:xfrm>
            <a:off x="446088" y="3019425"/>
            <a:ext cx="2540000" cy="12128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1 000 c/ml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CD4</a:t>
            </a:r>
          </a:p>
        </p:txBody>
      </p:sp>
      <p:cxnSp>
        <p:nvCxnSpPr>
          <p:cNvPr id="207907" name="AutoShape 48"/>
          <p:cNvCxnSpPr>
            <a:cxnSpLocks noChangeShapeType="1"/>
          </p:cNvCxnSpPr>
          <p:nvPr/>
        </p:nvCxnSpPr>
        <p:spPr bwMode="auto">
          <a:xfrm rot="10800000" flipH="1" flipV="1">
            <a:off x="4211638" y="3078163"/>
            <a:ext cx="1587" cy="1095375"/>
          </a:xfrm>
          <a:prstGeom prst="bentConnector3">
            <a:avLst>
              <a:gd name="adj1" fmla="val -60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07908" name="Oval 170"/>
          <p:cNvSpPr>
            <a:spLocks noChangeArrowheads="1"/>
          </p:cNvSpPr>
          <p:nvPr/>
        </p:nvSpPr>
        <p:spPr bwMode="auto">
          <a:xfrm>
            <a:off x="2311400" y="13985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207909" name="Line 52"/>
          <p:cNvSpPr>
            <a:spLocks noChangeShapeType="1"/>
          </p:cNvSpPr>
          <p:nvPr/>
        </p:nvSpPr>
        <p:spPr bwMode="auto">
          <a:xfrm>
            <a:off x="2995613" y="3622675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910" name="Rectangle 8"/>
          <p:cNvSpPr>
            <a:spLocks noChangeArrowheads="1"/>
          </p:cNvSpPr>
          <p:nvPr/>
        </p:nvSpPr>
        <p:spPr bwMode="auto">
          <a:xfrm>
            <a:off x="3289300" y="2760663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434</a:t>
            </a:r>
          </a:p>
        </p:txBody>
      </p:sp>
      <p:cxnSp>
        <p:nvCxnSpPr>
          <p:cNvPr id="207911" name="Connecteur droit 66"/>
          <p:cNvCxnSpPr>
            <a:cxnSpLocks noChangeShapeType="1"/>
          </p:cNvCxnSpPr>
          <p:nvPr/>
        </p:nvCxnSpPr>
        <p:spPr bwMode="auto">
          <a:xfrm rot="5400000">
            <a:off x="2882107" y="261858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07912" name="Rectangle 9"/>
          <p:cNvSpPr>
            <a:spLocks noChangeArrowheads="1"/>
          </p:cNvSpPr>
          <p:nvPr/>
        </p:nvSpPr>
        <p:spPr bwMode="auto">
          <a:xfrm>
            <a:off x="3287713" y="3860800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444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KLEAN : FPV/r BID vs LPV/r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ABC/3TC</a:t>
            </a:r>
          </a:p>
        </p:txBody>
      </p:sp>
      <p:graphicFrame>
        <p:nvGraphicFramePr>
          <p:cNvPr id="209987" name="Group 67"/>
          <p:cNvGraphicFramePr>
            <a:graphicFrameLocks noGrp="1"/>
          </p:cNvGraphicFramePr>
          <p:nvPr>
            <p:ph idx="4294967295"/>
          </p:nvPr>
        </p:nvGraphicFramePr>
        <p:xfrm>
          <a:off x="1093788" y="1676400"/>
          <a:ext cx="6875462" cy="4124329"/>
        </p:xfrm>
        <a:graphic>
          <a:graphicData uri="http://schemas.openxmlformats.org/drawingml/2006/table">
            <a:tbl>
              <a:tblPr/>
              <a:tblGrid>
                <a:gridCol w="3059112"/>
                <a:gridCol w="1908175"/>
                <a:gridCol w="1908175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FPV/r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Randomisés,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Patients randomisés traités,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médian,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 / noire / autre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61 % / 29 % / 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56 % / 33 % / 11 %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50/mm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Co-infection hépatite B et/ou 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9977" name="ZoneTexte 71"/>
          <p:cNvSpPr txBox="1">
            <a:spLocks noChangeArrowheads="1"/>
          </p:cNvSpPr>
          <p:nvPr/>
        </p:nvSpPr>
        <p:spPr bwMode="auto">
          <a:xfrm>
            <a:off x="1054100" y="5851525"/>
            <a:ext cx="6992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Substitution autorisée de ABC par 1 autre INTI en cas de suspicion d’hypersensibilité ; Pas d’autre substitution d’ARV autorisée</a:t>
            </a:r>
            <a:endParaRPr lang="fr-FR" sz="1400" i="0" baseline="30000">
              <a:solidFill>
                <a:srgbClr val="000066"/>
              </a:solidFill>
            </a:endParaRPr>
          </a:p>
        </p:txBody>
      </p:sp>
      <p:grpSp>
        <p:nvGrpSpPr>
          <p:cNvPr id="209978" name="Group 6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20998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9982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209979" name="Rectangle 8"/>
          <p:cNvSpPr>
            <a:spLocks noChangeArrowheads="1"/>
          </p:cNvSpPr>
          <p:nvPr/>
        </p:nvSpPr>
        <p:spPr bwMode="auto">
          <a:xfrm>
            <a:off x="801688" y="1282700"/>
            <a:ext cx="79200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l'inclusion et devenir des patients</a:t>
            </a:r>
          </a:p>
        </p:txBody>
      </p:sp>
      <p:sp>
        <p:nvSpPr>
          <p:cNvPr id="209980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KLEAN : FPV/r BID vs LPV/r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ABC/3TC</a:t>
            </a:r>
          </a:p>
        </p:txBody>
      </p:sp>
      <p:sp>
        <p:nvSpPr>
          <p:cNvPr id="211971" name="Text Box 2"/>
          <p:cNvSpPr txBox="1">
            <a:spLocks noChangeArrowheads="1"/>
          </p:cNvSpPr>
          <p:nvPr/>
        </p:nvSpPr>
        <p:spPr bwMode="auto">
          <a:xfrm>
            <a:off x="2035175" y="1138238"/>
            <a:ext cx="503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ARN VIH &lt; seuil d’indétectabilité à S48</a:t>
            </a:r>
          </a:p>
        </p:txBody>
      </p:sp>
      <p:grpSp>
        <p:nvGrpSpPr>
          <p:cNvPr id="211972" name="Group 71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21203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2039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grpSp>
        <p:nvGrpSpPr>
          <p:cNvPr id="212040" name="Group 72"/>
          <p:cNvGrpSpPr>
            <a:grpSpLocks/>
          </p:cNvGrpSpPr>
          <p:nvPr/>
        </p:nvGrpSpPr>
        <p:grpSpPr bwMode="auto">
          <a:xfrm>
            <a:off x="103188" y="1827213"/>
            <a:ext cx="6024562" cy="4238625"/>
            <a:chOff x="65" y="1151"/>
            <a:chExt cx="3795" cy="2670"/>
          </a:xfrm>
        </p:grpSpPr>
        <p:sp>
          <p:nvSpPr>
            <p:cNvPr id="211973" name="Text Box 57"/>
            <p:cNvSpPr txBox="1">
              <a:spLocks noChangeArrowheads="1"/>
            </p:cNvSpPr>
            <p:nvPr/>
          </p:nvSpPr>
          <p:spPr bwMode="auto">
            <a:xfrm>
              <a:off x="392" y="3285"/>
              <a:ext cx="102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i="0">
                  <a:solidFill>
                    <a:srgbClr val="000066"/>
                  </a:solidFill>
                </a:rPr>
                <a:t>ITT-e, TLOVR</a:t>
              </a:r>
            </a:p>
          </p:txBody>
        </p:sp>
        <p:sp>
          <p:nvSpPr>
            <p:cNvPr id="211974" name="Text Box 58"/>
            <p:cNvSpPr txBox="1">
              <a:spLocks noChangeArrowheads="1"/>
            </p:cNvSpPr>
            <p:nvPr/>
          </p:nvSpPr>
          <p:spPr bwMode="auto">
            <a:xfrm>
              <a:off x="1327" y="3285"/>
              <a:ext cx="8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i="0">
                  <a:solidFill>
                    <a:srgbClr val="000066"/>
                  </a:solidFill>
                </a:rPr>
                <a:t>ITT-e, TLOVR</a:t>
              </a:r>
            </a:p>
          </p:txBody>
        </p:sp>
        <p:sp>
          <p:nvSpPr>
            <p:cNvPr id="211975" name="Text Box 76"/>
            <p:cNvSpPr txBox="1">
              <a:spLocks noChangeArrowheads="1"/>
            </p:cNvSpPr>
            <p:nvPr/>
          </p:nvSpPr>
          <p:spPr bwMode="auto">
            <a:xfrm>
              <a:off x="65" y="128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6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11976" name="ZoneTexte 86"/>
            <p:cNvSpPr txBox="1">
              <a:spLocks noChangeArrowheads="1"/>
            </p:cNvSpPr>
            <p:nvPr/>
          </p:nvSpPr>
          <p:spPr bwMode="auto">
            <a:xfrm>
              <a:off x="401" y="3436"/>
              <a:ext cx="1000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IC 95 % de la </a:t>
              </a:r>
              <a:r>
                <a:rPr lang="fr-FR" sz="18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r>
                <a:rPr lang="fr-FR" sz="1600" i="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fr-FR" sz="1600" i="0">
                  <a:solidFill>
                    <a:srgbClr val="000066"/>
                  </a:solidFill>
                  <a:cs typeface="Arial" charset="0"/>
                </a:rPr>
              </a:br>
              <a:r>
                <a:rPr lang="fr-FR" sz="1600" i="0">
                  <a:solidFill>
                    <a:srgbClr val="000066"/>
                  </a:solidFill>
                </a:rPr>
                <a:t>= - 4,8 ; 7,05 </a:t>
              </a:r>
            </a:p>
          </p:txBody>
        </p:sp>
        <p:sp>
          <p:nvSpPr>
            <p:cNvPr id="211977" name="ZoneTexte 87"/>
            <p:cNvSpPr txBox="1">
              <a:spLocks noChangeArrowheads="1"/>
            </p:cNvSpPr>
            <p:nvPr/>
          </p:nvSpPr>
          <p:spPr bwMode="auto">
            <a:xfrm>
              <a:off x="464" y="1590"/>
              <a:ext cx="89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i="0">
                  <a:solidFill>
                    <a:srgbClr val="000066"/>
                  </a:solidFill>
                </a:rPr>
                <a:t>Critère principal</a:t>
              </a:r>
            </a:p>
            <a:p>
              <a:pPr algn="ctr">
                <a:lnSpc>
                  <a:spcPct val="90000"/>
                </a:lnSpc>
              </a:pPr>
              <a:r>
                <a:rPr lang="fr-FR" sz="1400" i="0">
                  <a:solidFill>
                    <a:srgbClr val="000066"/>
                  </a:solidFill>
                </a:rPr>
                <a:t>d’efficacité</a:t>
              </a:r>
            </a:p>
          </p:txBody>
        </p:sp>
        <p:sp>
          <p:nvSpPr>
            <p:cNvPr id="211978" name="Text Box 58"/>
            <p:cNvSpPr txBox="1">
              <a:spLocks noChangeArrowheads="1"/>
            </p:cNvSpPr>
            <p:nvPr/>
          </p:nvSpPr>
          <p:spPr bwMode="auto">
            <a:xfrm>
              <a:off x="2179" y="3285"/>
              <a:ext cx="88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i="0">
                  <a:solidFill>
                    <a:srgbClr val="000066"/>
                  </a:solidFill>
                </a:rPr>
                <a:t>ITT, M/D = E</a:t>
              </a:r>
            </a:p>
          </p:txBody>
        </p:sp>
        <p:sp>
          <p:nvSpPr>
            <p:cNvPr id="211979" name="Text Box 58"/>
            <p:cNvSpPr txBox="1">
              <a:spLocks noChangeArrowheads="1"/>
            </p:cNvSpPr>
            <p:nvPr/>
          </p:nvSpPr>
          <p:spPr bwMode="auto">
            <a:xfrm>
              <a:off x="3082" y="3285"/>
              <a:ext cx="74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i="0">
                  <a:solidFill>
                    <a:srgbClr val="000066"/>
                  </a:solidFill>
                </a:rPr>
                <a:t>Données</a:t>
              </a:r>
            </a:p>
            <a:p>
              <a:pPr algn="ctr">
                <a:lnSpc>
                  <a:spcPct val="90000"/>
                </a:lnSpc>
              </a:pPr>
              <a:r>
                <a:rPr lang="fr-FR" sz="1400" i="0">
                  <a:solidFill>
                    <a:srgbClr val="000066"/>
                  </a:solidFill>
                </a:rPr>
                <a:t>observées,</a:t>
              </a:r>
            </a:p>
            <a:p>
              <a:pPr algn="ctr">
                <a:lnSpc>
                  <a:spcPct val="90000"/>
                </a:lnSpc>
              </a:pPr>
              <a:r>
                <a:rPr lang="fr-FR" sz="1400" i="0">
                  <a:solidFill>
                    <a:srgbClr val="000066"/>
                  </a:solidFill>
                </a:rPr>
                <a:t>ITT-e</a:t>
              </a:r>
            </a:p>
          </p:txBody>
        </p:sp>
        <p:sp>
          <p:nvSpPr>
            <p:cNvPr id="211980" name="Rectangle 76"/>
            <p:cNvSpPr>
              <a:spLocks noChangeArrowheads="1"/>
            </p:cNvSpPr>
            <p:nvPr/>
          </p:nvSpPr>
          <p:spPr bwMode="auto">
            <a:xfrm>
              <a:off x="601" y="2019"/>
              <a:ext cx="295" cy="1251"/>
            </a:xfrm>
            <a:prstGeom prst="rect">
              <a:avLst/>
            </a:prstGeom>
            <a:solidFill>
              <a:srgbClr val="9999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11981" name="Rectangle 77"/>
            <p:cNvSpPr>
              <a:spLocks noChangeArrowheads="1"/>
            </p:cNvSpPr>
            <p:nvPr/>
          </p:nvSpPr>
          <p:spPr bwMode="auto">
            <a:xfrm>
              <a:off x="1458" y="2129"/>
              <a:ext cx="294" cy="1141"/>
            </a:xfrm>
            <a:prstGeom prst="rect">
              <a:avLst/>
            </a:prstGeom>
            <a:solidFill>
              <a:srgbClr val="9999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11982" name="Rectangle 78"/>
            <p:cNvSpPr>
              <a:spLocks noChangeArrowheads="1"/>
            </p:cNvSpPr>
            <p:nvPr/>
          </p:nvSpPr>
          <p:spPr bwMode="auto">
            <a:xfrm>
              <a:off x="2310" y="2100"/>
              <a:ext cx="295" cy="1170"/>
            </a:xfrm>
            <a:prstGeom prst="rect">
              <a:avLst/>
            </a:prstGeom>
            <a:solidFill>
              <a:srgbClr val="9999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11983" name="Rectangle 79"/>
            <p:cNvSpPr>
              <a:spLocks noChangeArrowheads="1"/>
            </p:cNvSpPr>
            <p:nvPr/>
          </p:nvSpPr>
          <p:spPr bwMode="auto">
            <a:xfrm>
              <a:off x="3158" y="1742"/>
              <a:ext cx="284" cy="1528"/>
            </a:xfrm>
            <a:prstGeom prst="rect">
              <a:avLst/>
            </a:prstGeom>
            <a:solidFill>
              <a:srgbClr val="9999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11984" name="Rectangle 82"/>
            <p:cNvSpPr>
              <a:spLocks noChangeArrowheads="1"/>
            </p:cNvSpPr>
            <p:nvPr/>
          </p:nvSpPr>
          <p:spPr bwMode="auto">
            <a:xfrm>
              <a:off x="896" y="2041"/>
              <a:ext cx="284" cy="122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11985" name="Rectangle 83"/>
            <p:cNvSpPr>
              <a:spLocks noChangeArrowheads="1"/>
            </p:cNvSpPr>
            <p:nvPr/>
          </p:nvSpPr>
          <p:spPr bwMode="auto">
            <a:xfrm>
              <a:off x="1755" y="2151"/>
              <a:ext cx="285" cy="111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11986" name="Rectangle 84"/>
            <p:cNvSpPr>
              <a:spLocks noChangeArrowheads="1"/>
            </p:cNvSpPr>
            <p:nvPr/>
          </p:nvSpPr>
          <p:spPr bwMode="auto">
            <a:xfrm>
              <a:off x="2604" y="2100"/>
              <a:ext cx="284" cy="1170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11987" name="Rectangle 85"/>
            <p:cNvSpPr>
              <a:spLocks noChangeArrowheads="1"/>
            </p:cNvSpPr>
            <p:nvPr/>
          </p:nvSpPr>
          <p:spPr bwMode="auto">
            <a:xfrm>
              <a:off x="3442" y="1767"/>
              <a:ext cx="285" cy="1503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11988" name="Line 88"/>
            <p:cNvSpPr>
              <a:spLocks noChangeShapeType="1"/>
            </p:cNvSpPr>
            <p:nvPr/>
          </p:nvSpPr>
          <p:spPr bwMode="auto">
            <a:xfrm>
              <a:off x="377" y="1541"/>
              <a:ext cx="0" cy="1729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89" name="Line 90"/>
            <p:cNvSpPr>
              <a:spLocks noChangeShapeType="1"/>
            </p:cNvSpPr>
            <p:nvPr/>
          </p:nvSpPr>
          <p:spPr bwMode="auto">
            <a:xfrm>
              <a:off x="319" y="3099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90" name="Line 91"/>
            <p:cNvSpPr>
              <a:spLocks noChangeShapeType="1"/>
            </p:cNvSpPr>
            <p:nvPr/>
          </p:nvSpPr>
          <p:spPr bwMode="auto">
            <a:xfrm>
              <a:off x="319" y="2923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91" name="Line 92"/>
            <p:cNvSpPr>
              <a:spLocks noChangeShapeType="1"/>
            </p:cNvSpPr>
            <p:nvPr/>
          </p:nvSpPr>
          <p:spPr bwMode="auto">
            <a:xfrm>
              <a:off x="319" y="2752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92" name="Line 93"/>
            <p:cNvSpPr>
              <a:spLocks noChangeShapeType="1"/>
            </p:cNvSpPr>
            <p:nvPr/>
          </p:nvSpPr>
          <p:spPr bwMode="auto">
            <a:xfrm>
              <a:off x="319" y="2577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93" name="Line 94"/>
            <p:cNvSpPr>
              <a:spLocks noChangeShapeType="1"/>
            </p:cNvSpPr>
            <p:nvPr/>
          </p:nvSpPr>
          <p:spPr bwMode="auto">
            <a:xfrm>
              <a:off x="319" y="2406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94" name="Line 95"/>
            <p:cNvSpPr>
              <a:spLocks noChangeShapeType="1"/>
            </p:cNvSpPr>
            <p:nvPr/>
          </p:nvSpPr>
          <p:spPr bwMode="auto">
            <a:xfrm>
              <a:off x="319" y="2234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95" name="Line 96"/>
            <p:cNvSpPr>
              <a:spLocks noChangeShapeType="1"/>
            </p:cNvSpPr>
            <p:nvPr/>
          </p:nvSpPr>
          <p:spPr bwMode="auto">
            <a:xfrm>
              <a:off x="319" y="2059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96" name="Line 97"/>
            <p:cNvSpPr>
              <a:spLocks noChangeShapeType="1"/>
            </p:cNvSpPr>
            <p:nvPr/>
          </p:nvSpPr>
          <p:spPr bwMode="auto">
            <a:xfrm>
              <a:off x="319" y="1888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97" name="Line 98"/>
            <p:cNvSpPr>
              <a:spLocks noChangeShapeType="1"/>
            </p:cNvSpPr>
            <p:nvPr/>
          </p:nvSpPr>
          <p:spPr bwMode="auto">
            <a:xfrm>
              <a:off x="319" y="1712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98" name="Line 99"/>
            <p:cNvSpPr>
              <a:spLocks noChangeShapeType="1"/>
            </p:cNvSpPr>
            <p:nvPr/>
          </p:nvSpPr>
          <p:spPr bwMode="auto">
            <a:xfrm>
              <a:off x="319" y="1541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999" name="Line 100"/>
            <p:cNvSpPr>
              <a:spLocks noChangeShapeType="1"/>
            </p:cNvSpPr>
            <p:nvPr/>
          </p:nvSpPr>
          <p:spPr bwMode="auto">
            <a:xfrm>
              <a:off x="307" y="3270"/>
              <a:ext cx="3553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000" name="Line 101"/>
            <p:cNvSpPr>
              <a:spLocks noChangeShapeType="1"/>
            </p:cNvSpPr>
            <p:nvPr/>
          </p:nvSpPr>
          <p:spPr bwMode="auto">
            <a:xfrm flipV="1">
              <a:off x="377" y="3270"/>
              <a:ext cx="0" cy="15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001" name="Line 102"/>
            <p:cNvSpPr>
              <a:spLocks noChangeShapeType="1"/>
            </p:cNvSpPr>
            <p:nvPr/>
          </p:nvSpPr>
          <p:spPr bwMode="auto">
            <a:xfrm flipV="1">
              <a:off x="1341" y="3270"/>
              <a:ext cx="0" cy="33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002" name="Line 103"/>
            <p:cNvSpPr>
              <a:spLocks noChangeShapeType="1"/>
            </p:cNvSpPr>
            <p:nvPr/>
          </p:nvSpPr>
          <p:spPr bwMode="auto">
            <a:xfrm flipV="1">
              <a:off x="2191" y="3270"/>
              <a:ext cx="0" cy="33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003" name="Line 104"/>
            <p:cNvSpPr>
              <a:spLocks noChangeShapeType="1"/>
            </p:cNvSpPr>
            <p:nvPr/>
          </p:nvSpPr>
          <p:spPr bwMode="auto">
            <a:xfrm flipV="1">
              <a:off x="3042" y="3270"/>
              <a:ext cx="0" cy="33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004" name="Line 105"/>
            <p:cNvSpPr>
              <a:spLocks noChangeShapeType="1"/>
            </p:cNvSpPr>
            <p:nvPr/>
          </p:nvSpPr>
          <p:spPr bwMode="auto">
            <a:xfrm flipV="1">
              <a:off x="3860" y="3270"/>
              <a:ext cx="0" cy="33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005" name="Rectangle 108"/>
            <p:cNvSpPr>
              <a:spLocks noChangeArrowheads="1"/>
            </p:cNvSpPr>
            <p:nvPr/>
          </p:nvSpPr>
          <p:spPr bwMode="auto">
            <a:xfrm>
              <a:off x="687" y="1885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66FF"/>
                  </a:solidFill>
                </a:rPr>
                <a:t>73</a:t>
              </a:r>
            </a:p>
          </p:txBody>
        </p:sp>
        <p:sp>
          <p:nvSpPr>
            <p:cNvPr id="212006" name="Rectangle 109"/>
            <p:cNvSpPr>
              <a:spLocks noChangeArrowheads="1"/>
            </p:cNvSpPr>
            <p:nvPr/>
          </p:nvSpPr>
          <p:spPr bwMode="auto">
            <a:xfrm>
              <a:off x="1533" y="199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66FF"/>
                  </a:solidFill>
                </a:rPr>
                <a:t>66</a:t>
              </a:r>
            </a:p>
          </p:txBody>
        </p:sp>
        <p:sp>
          <p:nvSpPr>
            <p:cNvPr id="212007" name="Rectangle 110"/>
            <p:cNvSpPr>
              <a:spLocks noChangeArrowheads="1"/>
            </p:cNvSpPr>
            <p:nvPr/>
          </p:nvSpPr>
          <p:spPr bwMode="auto">
            <a:xfrm>
              <a:off x="2395" y="196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66FF"/>
                  </a:solidFill>
                </a:rPr>
                <a:t>67</a:t>
              </a:r>
            </a:p>
          </p:txBody>
        </p:sp>
        <p:sp>
          <p:nvSpPr>
            <p:cNvPr id="212008" name="Rectangle 111"/>
            <p:cNvSpPr>
              <a:spLocks noChangeArrowheads="1"/>
            </p:cNvSpPr>
            <p:nvPr/>
          </p:nvSpPr>
          <p:spPr bwMode="auto">
            <a:xfrm>
              <a:off x="3238" y="1616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66FF"/>
                  </a:solidFill>
                </a:rPr>
                <a:t>89</a:t>
              </a:r>
            </a:p>
          </p:txBody>
        </p:sp>
        <p:sp>
          <p:nvSpPr>
            <p:cNvPr id="212009" name="Rectangle 114"/>
            <p:cNvSpPr>
              <a:spLocks noChangeArrowheads="1"/>
            </p:cNvSpPr>
            <p:nvPr/>
          </p:nvSpPr>
          <p:spPr bwMode="auto">
            <a:xfrm>
              <a:off x="976" y="191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6600"/>
                  </a:solidFill>
                </a:rPr>
                <a:t>71</a:t>
              </a:r>
            </a:p>
          </p:txBody>
        </p:sp>
        <p:sp>
          <p:nvSpPr>
            <p:cNvPr id="212010" name="Rectangle 115"/>
            <p:cNvSpPr>
              <a:spLocks noChangeArrowheads="1"/>
            </p:cNvSpPr>
            <p:nvPr/>
          </p:nvSpPr>
          <p:spPr bwMode="auto">
            <a:xfrm>
              <a:off x="1830" y="2027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6600"/>
                  </a:solidFill>
                </a:rPr>
                <a:t>65</a:t>
              </a:r>
            </a:p>
          </p:txBody>
        </p:sp>
        <p:sp>
          <p:nvSpPr>
            <p:cNvPr id="212011" name="Rectangle 116"/>
            <p:cNvSpPr>
              <a:spLocks noChangeArrowheads="1"/>
            </p:cNvSpPr>
            <p:nvPr/>
          </p:nvSpPr>
          <p:spPr bwMode="auto">
            <a:xfrm>
              <a:off x="2684" y="196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6600"/>
                  </a:solidFill>
                </a:rPr>
                <a:t>67</a:t>
              </a:r>
            </a:p>
          </p:txBody>
        </p:sp>
        <p:sp>
          <p:nvSpPr>
            <p:cNvPr id="212012" name="Rectangle 117"/>
            <p:cNvSpPr>
              <a:spLocks noChangeArrowheads="1"/>
            </p:cNvSpPr>
            <p:nvPr/>
          </p:nvSpPr>
          <p:spPr bwMode="auto">
            <a:xfrm>
              <a:off x="3529" y="1636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6600"/>
                  </a:solidFill>
                </a:rPr>
                <a:t>88</a:t>
              </a:r>
            </a:p>
          </p:txBody>
        </p:sp>
        <p:sp>
          <p:nvSpPr>
            <p:cNvPr id="212013" name="Rectangle 120"/>
            <p:cNvSpPr>
              <a:spLocks noChangeArrowheads="1"/>
            </p:cNvSpPr>
            <p:nvPr/>
          </p:nvSpPr>
          <p:spPr bwMode="auto">
            <a:xfrm>
              <a:off x="203" y="321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12014" name="Rectangle 121"/>
            <p:cNvSpPr>
              <a:spLocks noChangeArrowheads="1"/>
            </p:cNvSpPr>
            <p:nvPr/>
          </p:nvSpPr>
          <p:spPr bwMode="auto">
            <a:xfrm>
              <a:off x="141" y="286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12015" name="Rectangle 122"/>
            <p:cNvSpPr>
              <a:spLocks noChangeArrowheads="1"/>
            </p:cNvSpPr>
            <p:nvPr/>
          </p:nvSpPr>
          <p:spPr bwMode="auto">
            <a:xfrm>
              <a:off x="141" y="252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12016" name="Rectangle 123"/>
            <p:cNvSpPr>
              <a:spLocks noChangeArrowheads="1"/>
            </p:cNvSpPr>
            <p:nvPr/>
          </p:nvSpPr>
          <p:spPr bwMode="auto">
            <a:xfrm>
              <a:off x="141" y="2180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212017" name="Rectangle 124"/>
            <p:cNvSpPr>
              <a:spLocks noChangeArrowheads="1"/>
            </p:cNvSpPr>
            <p:nvPr/>
          </p:nvSpPr>
          <p:spPr bwMode="auto">
            <a:xfrm>
              <a:off x="141" y="183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212018" name="Rectangle 125"/>
            <p:cNvSpPr>
              <a:spLocks noChangeArrowheads="1"/>
            </p:cNvSpPr>
            <p:nvPr/>
          </p:nvSpPr>
          <p:spPr bwMode="auto">
            <a:xfrm>
              <a:off x="79" y="1487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212019" name="ZoneTexte 86"/>
            <p:cNvSpPr txBox="1">
              <a:spLocks noChangeArrowheads="1"/>
            </p:cNvSpPr>
            <p:nvPr/>
          </p:nvSpPr>
          <p:spPr bwMode="auto">
            <a:xfrm>
              <a:off x="543" y="1426"/>
              <a:ext cx="6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i="0">
                  <a:solidFill>
                    <a:srgbClr val="000066"/>
                  </a:solidFill>
                  <a:latin typeface="Calibri" pitchFamily="34" charset="0"/>
                </a:rPr>
                <a:t>&lt; 400 c/ml</a:t>
              </a:r>
            </a:p>
          </p:txBody>
        </p:sp>
        <p:sp>
          <p:nvSpPr>
            <p:cNvPr id="212020" name="ZoneTexte 89"/>
            <p:cNvSpPr txBox="1">
              <a:spLocks noChangeArrowheads="1"/>
            </p:cNvSpPr>
            <p:nvPr/>
          </p:nvSpPr>
          <p:spPr bwMode="auto">
            <a:xfrm>
              <a:off x="1439" y="1426"/>
              <a:ext cx="6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i="0">
                  <a:solidFill>
                    <a:srgbClr val="000066"/>
                  </a:solidFill>
                  <a:latin typeface="Calibri" pitchFamily="34" charset="0"/>
                </a:rPr>
                <a:t>&lt; 50 c/ml</a:t>
              </a:r>
            </a:p>
          </p:txBody>
        </p:sp>
        <p:sp>
          <p:nvSpPr>
            <p:cNvPr id="212021" name="ZoneTexte 90"/>
            <p:cNvSpPr txBox="1">
              <a:spLocks noChangeArrowheads="1"/>
            </p:cNvSpPr>
            <p:nvPr/>
          </p:nvSpPr>
          <p:spPr bwMode="auto">
            <a:xfrm>
              <a:off x="2307" y="1426"/>
              <a:ext cx="6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i="0">
                  <a:solidFill>
                    <a:srgbClr val="000066"/>
                  </a:solidFill>
                  <a:latin typeface="Calibri" pitchFamily="34" charset="0"/>
                </a:rPr>
                <a:t>&lt; 50 c/ml</a:t>
              </a:r>
            </a:p>
          </p:txBody>
        </p:sp>
        <p:sp>
          <p:nvSpPr>
            <p:cNvPr id="212022" name="ZoneTexte 91"/>
            <p:cNvSpPr txBox="1">
              <a:spLocks noChangeArrowheads="1"/>
            </p:cNvSpPr>
            <p:nvPr/>
          </p:nvSpPr>
          <p:spPr bwMode="auto">
            <a:xfrm>
              <a:off x="3138" y="1426"/>
              <a:ext cx="6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i="0">
                  <a:solidFill>
                    <a:srgbClr val="000066"/>
                  </a:solidFill>
                  <a:latin typeface="Calibri" pitchFamily="34" charset="0"/>
                </a:rPr>
                <a:t>&lt; 50 c/ml</a:t>
              </a:r>
            </a:p>
          </p:txBody>
        </p:sp>
        <p:sp>
          <p:nvSpPr>
            <p:cNvPr id="212023" name="AutoShape 165"/>
            <p:cNvSpPr>
              <a:spLocks noChangeArrowheads="1"/>
            </p:cNvSpPr>
            <p:nvPr/>
          </p:nvSpPr>
          <p:spPr bwMode="auto">
            <a:xfrm>
              <a:off x="1395" y="1165"/>
              <a:ext cx="1318" cy="2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12024" name="Rectangle 3"/>
            <p:cNvSpPr>
              <a:spLocks noChangeArrowheads="1"/>
            </p:cNvSpPr>
            <p:nvPr/>
          </p:nvSpPr>
          <p:spPr bwMode="auto">
            <a:xfrm>
              <a:off x="1484" y="1226"/>
              <a:ext cx="112" cy="91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212025" name="Rectangle 4"/>
            <p:cNvSpPr>
              <a:spLocks noChangeArrowheads="1"/>
            </p:cNvSpPr>
            <p:nvPr/>
          </p:nvSpPr>
          <p:spPr bwMode="auto">
            <a:xfrm>
              <a:off x="2093" y="1226"/>
              <a:ext cx="112" cy="9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212026" name="ZoneTexte 84"/>
            <p:cNvSpPr txBox="1">
              <a:spLocks noChangeArrowheads="1"/>
            </p:cNvSpPr>
            <p:nvPr/>
          </p:nvSpPr>
          <p:spPr bwMode="auto">
            <a:xfrm>
              <a:off x="1575" y="1151"/>
              <a:ext cx="4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FPV/r</a:t>
              </a:r>
            </a:p>
          </p:txBody>
        </p:sp>
        <p:sp>
          <p:nvSpPr>
            <p:cNvPr id="212027" name="ZoneTexte 85"/>
            <p:cNvSpPr txBox="1">
              <a:spLocks noChangeArrowheads="1"/>
            </p:cNvSpPr>
            <p:nvPr/>
          </p:nvSpPr>
          <p:spPr bwMode="auto">
            <a:xfrm>
              <a:off x="2207" y="1152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LPV/r</a:t>
              </a:r>
            </a:p>
          </p:txBody>
        </p:sp>
        <p:sp>
          <p:nvSpPr>
            <p:cNvPr id="212028" name="Text Box 65"/>
            <p:cNvSpPr txBox="1">
              <a:spLocks noChangeArrowheads="1"/>
            </p:cNvSpPr>
            <p:nvPr/>
          </p:nvSpPr>
          <p:spPr bwMode="auto">
            <a:xfrm>
              <a:off x="584" y="3101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434</a:t>
              </a:r>
            </a:p>
          </p:txBody>
        </p:sp>
        <p:sp>
          <p:nvSpPr>
            <p:cNvPr id="212029" name="ZoneTexte 80"/>
            <p:cNvSpPr txBox="1">
              <a:spLocks noChangeArrowheads="1"/>
            </p:cNvSpPr>
            <p:nvPr/>
          </p:nvSpPr>
          <p:spPr bwMode="auto">
            <a:xfrm>
              <a:off x="353" y="3101"/>
              <a:ext cx="2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N =</a:t>
              </a:r>
            </a:p>
          </p:txBody>
        </p:sp>
        <p:sp>
          <p:nvSpPr>
            <p:cNvPr id="212030" name="Text Box 65"/>
            <p:cNvSpPr txBox="1">
              <a:spLocks noChangeArrowheads="1"/>
            </p:cNvSpPr>
            <p:nvPr/>
          </p:nvSpPr>
          <p:spPr bwMode="auto">
            <a:xfrm>
              <a:off x="887" y="3101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444</a:t>
              </a:r>
            </a:p>
          </p:txBody>
        </p:sp>
        <p:sp>
          <p:nvSpPr>
            <p:cNvPr id="212031" name="Text Box 65"/>
            <p:cNvSpPr txBox="1">
              <a:spLocks noChangeArrowheads="1"/>
            </p:cNvSpPr>
            <p:nvPr/>
          </p:nvSpPr>
          <p:spPr bwMode="auto">
            <a:xfrm>
              <a:off x="1437" y="3101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434</a:t>
              </a:r>
            </a:p>
          </p:txBody>
        </p:sp>
        <p:sp>
          <p:nvSpPr>
            <p:cNvPr id="212032" name="Text Box 65"/>
            <p:cNvSpPr txBox="1">
              <a:spLocks noChangeArrowheads="1"/>
            </p:cNvSpPr>
            <p:nvPr/>
          </p:nvSpPr>
          <p:spPr bwMode="auto">
            <a:xfrm>
              <a:off x="1749" y="3101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444</a:t>
              </a:r>
            </a:p>
          </p:txBody>
        </p:sp>
        <p:sp>
          <p:nvSpPr>
            <p:cNvPr id="212033" name="Text Box 65"/>
            <p:cNvSpPr txBox="1">
              <a:spLocks noChangeArrowheads="1"/>
            </p:cNvSpPr>
            <p:nvPr/>
          </p:nvSpPr>
          <p:spPr bwMode="auto">
            <a:xfrm>
              <a:off x="3160" y="3101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328</a:t>
              </a:r>
            </a:p>
          </p:txBody>
        </p:sp>
        <p:sp>
          <p:nvSpPr>
            <p:cNvPr id="212034" name="Text Box 65"/>
            <p:cNvSpPr txBox="1">
              <a:spLocks noChangeArrowheads="1"/>
            </p:cNvSpPr>
            <p:nvPr/>
          </p:nvSpPr>
          <p:spPr bwMode="auto">
            <a:xfrm>
              <a:off x="3472" y="3101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>
                  <a:solidFill>
                    <a:srgbClr val="000066"/>
                  </a:solidFill>
                </a:rPr>
                <a:t>341</a:t>
              </a:r>
            </a:p>
          </p:txBody>
        </p:sp>
      </p:grpSp>
      <p:sp>
        <p:nvSpPr>
          <p:cNvPr id="212035" name="Espace réservé du contenu 2"/>
          <p:cNvSpPr>
            <a:spLocks/>
          </p:cNvSpPr>
          <p:nvPr/>
        </p:nvSpPr>
        <p:spPr bwMode="auto">
          <a:xfrm>
            <a:off x="6127750" y="2060575"/>
            <a:ext cx="3016250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-1778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i="0">
                <a:solidFill>
                  <a:srgbClr val="000066"/>
                </a:solidFill>
              </a:rPr>
              <a:t>% ARN VIH &lt; 50 c/ml</a:t>
            </a:r>
            <a:br>
              <a:rPr lang="fr-FR" sz="1600" i="0">
                <a:solidFill>
                  <a:srgbClr val="000066"/>
                </a:solidFill>
              </a:rPr>
            </a:br>
            <a:r>
              <a:rPr lang="fr-FR" sz="1600" i="0">
                <a:solidFill>
                  <a:srgbClr val="000066"/>
                </a:solidFill>
              </a:rPr>
              <a:t>(ITT-e, TLOVR) similaire entre FPV/r et LPV/r parmi les différents sous-groupes </a:t>
            </a:r>
            <a:br>
              <a:rPr lang="fr-FR" sz="1600" i="0">
                <a:solidFill>
                  <a:srgbClr val="000066"/>
                </a:solidFill>
              </a:rPr>
            </a:br>
            <a:r>
              <a:rPr lang="fr-FR" sz="1600" i="0">
                <a:solidFill>
                  <a:srgbClr val="000066"/>
                </a:solidFill>
              </a:rPr>
              <a:t>à J0 (ARN VIH élevé ou non, CD4 bas ou non)</a:t>
            </a:r>
          </a:p>
          <a:p>
            <a:pPr marL="177800" indent="-1778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endParaRPr lang="fr-FR" sz="1200" i="0">
              <a:solidFill>
                <a:srgbClr val="000066"/>
              </a:solidFill>
            </a:endParaRPr>
          </a:p>
          <a:p>
            <a:pPr marL="177800" indent="-1778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i="0">
                <a:solidFill>
                  <a:srgbClr val="000066"/>
                </a:solidFill>
              </a:rPr>
              <a:t>Augmentation médiane </a:t>
            </a:r>
            <a:br>
              <a:rPr lang="fr-FR" sz="1600" i="0">
                <a:solidFill>
                  <a:srgbClr val="000066"/>
                </a:solidFill>
              </a:rPr>
            </a:br>
            <a:r>
              <a:rPr lang="fr-FR" sz="1600" i="0">
                <a:solidFill>
                  <a:srgbClr val="000066"/>
                </a:solidFill>
              </a:rPr>
              <a:t>des CD4 à S48 : 176/mm</a:t>
            </a:r>
            <a:r>
              <a:rPr lang="fr-FR" sz="1600" i="0" baseline="30000">
                <a:solidFill>
                  <a:srgbClr val="000066"/>
                </a:solidFill>
              </a:rPr>
              <a:t>3</a:t>
            </a:r>
            <a:r>
              <a:rPr lang="fr-FR" sz="1600" i="0">
                <a:solidFill>
                  <a:srgbClr val="000066"/>
                </a:solidFill>
              </a:rPr>
              <a:t> (FPV/r) vs 191/mm</a:t>
            </a:r>
            <a:r>
              <a:rPr lang="fr-FR" sz="1600" i="0" baseline="30000">
                <a:solidFill>
                  <a:srgbClr val="000066"/>
                </a:solidFill>
              </a:rPr>
              <a:t>3</a:t>
            </a:r>
            <a:r>
              <a:rPr lang="fr-FR" sz="1600" i="0">
                <a:solidFill>
                  <a:srgbClr val="000066"/>
                </a:solidFill>
              </a:rPr>
              <a:t>(LPV/r)</a:t>
            </a:r>
          </a:p>
          <a:p>
            <a:pPr marL="177800" indent="-177800" eaLnBrk="0" hangingPunct="0">
              <a:spcBef>
                <a:spcPct val="20000"/>
              </a:spcBef>
              <a:buClr>
                <a:srgbClr val="CC3300"/>
              </a:buClr>
            </a:pPr>
            <a:endParaRPr lang="fr-FR" sz="1200" i="0">
              <a:solidFill>
                <a:srgbClr val="000066"/>
              </a:solidFill>
            </a:endParaRPr>
          </a:p>
          <a:p>
            <a:pPr marL="177800" indent="-1778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i="0">
                <a:solidFill>
                  <a:srgbClr val="000066"/>
                </a:solidFill>
              </a:rPr>
              <a:t>Echecs virologiques à S48 (analyse TLOVR) : 26 (FPV/r) vs 30 (LPV/r), incluant les cas avec ARN VIH non confirmé </a:t>
            </a:r>
            <a:r>
              <a:rPr lang="fr-FR" sz="1600" i="0" u="sng">
                <a:solidFill>
                  <a:srgbClr val="000066"/>
                </a:solidFill>
              </a:rPr>
              <a:t>&gt;</a:t>
            </a:r>
            <a:r>
              <a:rPr lang="fr-FR" sz="1600" i="0">
                <a:solidFill>
                  <a:srgbClr val="000066"/>
                </a:solidFill>
              </a:rPr>
              <a:t> 400 c/ml à la dernière visite</a:t>
            </a:r>
          </a:p>
        </p:txBody>
      </p:sp>
      <p:sp>
        <p:nvSpPr>
          <p:cNvPr id="212036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Eron J. Lancet 2006;368:467-82</a:t>
            </a:r>
          </a:p>
        </p:txBody>
      </p:sp>
      <p:sp>
        <p:nvSpPr>
          <p:cNvPr id="2" name="Text Box 72"/>
          <p:cNvSpPr txBox="1">
            <a:spLocks noChangeArrowheads="1"/>
          </p:cNvSpPr>
          <p:nvPr/>
        </p:nvSpPr>
        <p:spPr bwMode="auto">
          <a:xfrm>
            <a:off x="1357313" y="6199188"/>
            <a:ext cx="4349750" cy="476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ITT-e : ITT-exposé</a:t>
            </a:r>
          </a:p>
          <a:p>
            <a:pPr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ITT, M/D = E : ITT manquant/discontinuation = échec</a:t>
            </a:r>
            <a:endParaRPr 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KLEAN : FPV/r BID vs LPV/r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ABC/3TC</a:t>
            </a:r>
          </a:p>
        </p:txBody>
      </p:sp>
      <p:sp>
        <p:nvSpPr>
          <p:cNvPr id="214019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50800" y="1171575"/>
            <a:ext cx="9024938" cy="1622425"/>
          </a:xfrm>
        </p:spPr>
        <p:txBody>
          <a:bodyPr/>
          <a:lstStyle/>
          <a:p>
            <a:pPr marL="355600" indent="-355600" eaLnBrk="1" hangingPunct="1">
              <a:lnSpc>
                <a:spcPct val="90000"/>
              </a:lnSpc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Données de résistance</a:t>
            </a:r>
          </a:p>
          <a:p>
            <a:pPr marL="723900" lvl="1" indent="-188913" eaLnBrk="1" hangingPunct="1">
              <a:lnSpc>
                <a:spcPct val="90000"/>
              </a:lnSpc>
            </a:pPr>
            <a:r>
              <a:rPr lang="fr-FR" sz="1800" smtClean="0">
                <a:ea typeface="ＭＳ Ｐゴシック" pitchFamily="34" charset="-128"/>
              </a:rPr>
              <a:t>Tests génotypique et phénotypique de résistance réalisés à l’échec virologique :</a:t>
            </a:r>
          </a:p>
          <a:p>
            <a:pPr marL="1285875" lvl="2" eaLnBrk="1" hangingPunct="1">
              <a:lnSpc>
                <a:spcPct val="90000"/>
              </a:lnSpc>
              <a:buClr>
                <a:srgbClr val="000066"/>
              </a:buClr>
              <a:buFontTx/>
              <a:buAutoNum type="arabicParenR"/>
            </a:pPr>
            <a:r>
              <a:rPr lang="fr-FR" sz="1800" smtClean="0">
                <a:ea typeface="ＭＳ Ｐゴシック" pitchFamily="34" charset="-128"/>
              </a:rPr>
              <a:t>Rebond viral (2 ARN VIH consécutifs </a:t>
            </a:r>
            <a:r>
              <a:rPr lang="fr-FR" sz="1800" u="sng" smtClean="0">
                <a:ea typeface="ＭＳ Ｐゴシック" pitchFamily="34" charset="-128"/>
              </a:rPr>
              <a:t>&gt;</a:t>
            </a:r>
            <a:r>
              <a:rPr lang="fr-FR" sz="1800" smtClean="0">
                <a:ea typeface="ＭＳ Ｐゴシック" pitchFamily="34" charset="-128"/>
              </a:rPr>
              <a:t> 400 c/ml après avoir obtenu </a:t>
            </a:r>
            <a:br>
              <a:rPr lang="fr-FR" sz="1800" smtClean="0">
                <a:ea typeface="ＭＳ Ｐゴシック" pitchFamily="34" charset="-128"/>
              </a:rPr>
            </a:br>
            <a:r>
              <a:rPr lang="fr-FR" sz="1800" smtClean="0">
                <a:ea typeface="ＭＳ Ｐゴシック" pitchFamily="34" charset="-128"/>
              </a:rPr>
              <a:t>ARN VIH &lt; 400 c/ml</a:t>
            </a:r>
          </a:p>
          <a:p>
            <a:pPr marL="1285875" lvl="2" eaLnBrk="1" hangingPunct="1">
              <a:lnSpc>
                <a:spcPct val="90000"/>
              </a:lnSpc>
              <a:buClr>
                <a:srgbClr val="000066"/>
              </a:buClr>
              <a:buFontTx/>
              <a:buAutoNum type="arabicParenR"/>
            </a:pPr>
            <a:r>
              <a:rPr lang="fr-FR" sz="1800" smtClean="0">
                <a:ea typeface="ＭＳ Ｐゴシック" pitchFamily="34" charset="-128"/>
              </a:rPr>
              <a:t>ARN VIH &gt; 400 c/ml à S24</a:t>
            </a:r>
          </a:p>
        </p:txBody>
      </p:sp>
      <p:graphicFrame>
        <p:nvGraphicFramePr>
          <p:cNvPr id="214078" name="Group 62"/>
          <p:cNvGraphicFramePr>
            <a:graphicFrameLocks noGrp="1"/>
          </p:cNvGraphicFramePr>
          <p:nvPr>
            <p:ph idx="4294967295"/>
          </p:nvPr>
        </p:nvGraphicFramePr>
        <p:xfrm>
          <a:off x="373063" y="2870200"/>
          <a:ext cx="8235950" cy="3322320"/>
        </p:xfrm>
        <a:graphic>
          <a:graphicData uri="http://schemas.openxmlformats.org/drawingml/2006/table">
            <a:tbl>
              <a:tblPr/>
              <a:tblGrid>
                <a:gridCol w="320675"/>
                <a:gridCol w="5195887"/>
                <a:gridCol w="1360488"/>
                <a:gridCol w="1358900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FPV/r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434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873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Echec virologique confirmé selon la définition de l’étude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 (4 %)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 (5 %)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Rebond confirmé après obtention ARN VIH &lt; 400 c/ml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 obtention ARN VIH &lt; 400 c/ml à S24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Evalués pour l’émergence de mutations de résistance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Absence d’émergence de mutation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M41L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M184I/V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Mutation de résistance aux INNTI (V106A)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Mutation de résistance aux PI (K20R = 1, I54L = 2, I62V = 1)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4073" name="ZoneTexte 10"/>
          <p:cNvSpPr txBox="1">
            <a:spLocks noChangeArrowheads="1"/>
          </p:cNvSpPr>
          <p:nvPr/>
        </p:nvSpPr>
        <p:spPr bwMode="auto">
          <a:xfrm>
            <a:off x="285750" y="6243638"/>
            <a:ext cx="75707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i="0">
                <a:solidFill>
                  <a:srgbClr val="000066"/>
                </a:solidFill>
              </a:rPr>
              <a:t>* Pas de diminution de sensibilité phénotypique, pas d’acquisition de mutations majeures de résistance aux IP</a:t>
            </a:r>
          </a:p>
        </p:txBody>
      </p:sp>
      <p:grpSp>
        <p:nvGrpSpPr>
          <p:cNvPr id="214074" name="Group 61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214076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4077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214075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-33338" y="1184275"/>
            <a:ext cx="9093201" cy="53038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Tolérance : FPV/r vs LPV/r</a:t>
            </a:r>
            <a:br>
              <a:rPr lang="fr-FR" sz="2400" b="1" smtClean="0">
                <a:latin typeface="Calibri" pitchFamily="34" charset="0"/>
                <a:ea typeface="ＭＳ Ｐゴシック" pitchFamily="34" charset="-128"/>
              </a:rPr>
            </a:br>
            <a:endParaRPr lang="fr-FR" sz="2400" b="1" smtClean="0">
              <a:latin typeface="Calibri" pitchFamily="34" charset="0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fr-FR" sz="2000" smtClean="0">
                <a:ea typeface="ＭＳ Ｐゴシック" pitchFamily="34" charset="-128"/>
              </a:rPr>
              <a:t>Fréquence similaire des interruptions pour effet indésirable :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12 % vs 10 %</a:t>
            </a:r>
          </a:p>
          <a:p>
            <a:pPr lvl="1">
              <a:lnSpc>
                <a:spcPct val="90000"/>
              </a:lnSpc>
            </a:pPr>
            <a:r>
              <a:rPr lang="fr-FR" sz="2000" smtClean="0">
                <a:ea typeface="ＭＳ Ｐゴシック" pitchFamily="34" charset="-128"/>
              </a:rPr>
              <a:t>Fréquence similaire des effets indésirables de grade 2 à 4 et des anomalies biologiques de grade 3-4</a:t>
            </a:r>
          </a:p>
          <a:p>
            <a:pPr lvl="2">
              <a:lnSpc>
                <a:spcPct val="90000"/>
              </a:lnSpc>
            </a:pPr>
            <a:r>
              <a:rPr lang="fr-FR" sz="1800" smtClean="0">
                <a:ea typeface="ＭＳ Ｐゴシック" pitchFamily="34" charset="-128"/>
              </a:rPr>
              <a:t>Diarrhée : effet indésirable le plus fréquent, conduisant à l’arrêt du traitement dans respectivement 1 % et 2 % des cas</a:t>
            </a:r>
          </a:p>
          <a:p>
            <a:pPr lvl="1">
              <a:lnSpc>
                <a:spcPct val="90000"/>
              </a:lnSpc>
            </a:pPr>
            <a:r>
              <a:rPr lang="fr-FR" sz="2000" smtClean="0">
                <a:ea typeface="ＭＳ Ｐゴシック" pitchFamily="34" charset="-128"/>
              </a:rPr>
              <a:t>Fréquence similaire des suspicions d’hypersensibilité à l’ABC :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7 % vs 5 %</a:t>
            </a:r>
          </a:p>
          <a:p>
            <a:pPr lvl="1">
              <a:lnSpc>
                <a:spcPct val="90000"/>
              </a:lnSpc>
            </a:pPr>
            <a:r>
              <a:rPr lang="fr-FR" sz="2000" smtClean="0">
                <a:ea typeface="ＭＳ Ｐゴシック" pitchFamily="34" charset="-128"/>
              </a:rPr>
              <a:t>Fréquence similaire des augmentations de grade 3-4 des ALAT :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12 % des patients avec co-infection par le VHB et/ou le VHC vs 1 %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si pas de co-infection</a:t>
            </a:r>
          </a:p>
          <a:p>
            <a:pPr lvl="1">
              <a:lnSpc>
                <a:spcPct val="90000"/>
              </a:lnSpc>
            </a:pPr>
            <a:r>
              <a:rPr lang="fr-FR" sz="2000" smtClean="0">
                <a:ea typeface="ＭＳ Ｐゴシック" pitchFamily="34" charset="-128"/>
              </a:rPr>
              <a:t>Modifications similaires des lipides à jeun à S48, y compris des triglycérides</a:t>
            </a:r>
          </a:p>
          <a:p>
            <a:pPr lvl="1">
              <a:lnSpc>
                <a:spcPct val="90000"/>
              </a:lnSpc>
            </a:pPr>
            <a:r>
              <a:rPr lang="fr-FR" sz="2000" smtClean="0">
                <a:ea typeface="ＭＳ Ｐゴシック" pitchFamily="34" charset="-128"/>
              </a:rPr>
              <a:t>Utilisation d’hypolipidémiants au cours de l’étude : 11 % dans les 2 groupes</a:t>
            </a:r>
          </a:p>
        </p:txBody>
      </p:sp>
      <p:sp>
        <p:nvSpPr>
          <p:cNvPr id="21606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Etude KLEAN : FPV/r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</a:t>
            </a:r>
            <a:r>
              <a:rPr lang="en-GB" sz="3200" smtClean="0">
                <a:ea typeface="ＭＳ Ｐゴシック" pitchFamily="34" charset="-128"/>
              </a:rPr>
              <a:t>ABC/3TC</a:t>
            </a:r>
          </a:p>
        </p:txBody>
      </p:sp>
      <p:grpSp>
        <p:nvGrpSpPr>
          <p:cNvPr id="216068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21607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6071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216069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KLEAN : FPV/r BID vs LPV/r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ABC/3TC</a:t>
            </a:r>
          </a:p>
        </p:txBody>
      </p:sp>
      <p:sp>
        <p:nvSpPr>
          <p:cNvPr id="218115" name="Espace réservé du contenu 2"/>
          <p:cNvSpPr>
            <a:spLocks noGrp="1"/>
          </p:cNvSpPr>
          <p:nvPr>
            <p:ph idx="1"/>
          </p:nvPr>
        </p:nvSpPr>
        <p:spPr>
          <a:xfrm>
            <a:off x="50800" y="1316038"/>
            <a:ext cx="8956675" cy="5303837"/>
          </a:xfrm>
        </p:spPr>
        <p:txBody>
          <a:bodyPr/>
          <a:lstStyle/>
          <a:p>
            <a:pPr>
              <a:spcAft>
                <a:spcPts val="1500"/>
              </a:spcAft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Résumé - Conclusion</a:t>
            </a:r>
          </a:p>
          <a:p>
            <a:pPr lvl="1">
              <a:spcAft>
                <a:spcPts val="1500"/>
              </a:spcAft>
            </a:pPr>
            <a:r>
              <a:rPr lang="fr-FR" sz="1800" smtClean="0">
                <a:ea typeface="ＭＳ Ｐゴシック" pitchFamily="34" charset="-128"/>
              </a:rPr>
              <a:t>FPV/r BID était non inférieur à LPV/r BID, lorsque associé à ABC/3TC fdc QD  </a:t>
            </a:r>
          </a:p>
          <a:p>
            <a:pPr lvl="1">
              <a:spcAft>
                <a:spcPts val="1500"/>
              </a:spcAft>
            </a:pPr>
            <a:r>
              <a:rPr lang="fr-FR" sz="1800" smtClean="0">
                <a:ea typeface="ＭＳ Ｐゴシック" pitchFamily="34" charset="-128"/>
              </a:rPr>
              <a:t>Résultats virologiques et immunologiques à S48 similaires avec FPV/r et LPV/r</a:t>
            </a:r>
          </a:p>
          <a:p>
            <a:pPr lvl="1">
              <a:spcAft>
                <a:spcPts val="1500"/>
              </a:spcAft>
            </a:pPr>
            <a:r>
              <a:rPr lang="fr-FR" sz="1800" smtClean="0">
                <a:ea typeface="ＭＳ Ｐゴシック" pitchFamily="34" charset="-128"/>
              </a:rPr>
              <a:t>Chez les patients avec ARN VIH élevé à J0 et ceux avec CD4 bas à J0 : puissance antivirale similaire des 2 IP/r</a:t>
            </a:r>
          </a:p>
          <a:p>
            <a:pPr lvl="1">
              <a:spcAft>
                <a:spcPts val="1500"/>
              </a:spcAft>
            </a:pPr>
            <a:r>
              <a:rPr lang="fr-FR" sz="1800" smtClean="0">
                <a:ea typeface="ＭＳ Ｐゴシック" pitchFamily="34" charset="-128"/>
              </a:rPr>
              <a:t>Tolérance, toxicité, fréquence des arrêts de traitement, et élévation des lipides à jeun : similaires avec FPV/r et LPV/r</a:t>
            </a:r>
          </a:p>
          <a:p>
            <a:pPr lvl="1">
              <a:spcAft>
                <a:spcPts val="1500"/>
              </a:spcAft>
            </a:pPr>
            <a:r>
              <a:rPr lang="fr-FR" sz="1800" smtClean="0">
                <a:ea typeface="ＭＳ Ｐゴシック" pitchFamily="34" charset="-128"/>
              </a:rPr>
              <a:t>Echec virologique confirmé peu fréquent dans les 2 groupes, avec absence d’émergence de mutations majeures de résistance aux IP</a:t>
            </a:r>
          </a:p>
          <a:p>
            <a:pPr lvl="1">
              <a:spcAft>
                <a:spcPts val="1500"/>
              </a:spcAft>
            </a:pPr>
            <a:r>
              <a:rPr lang="fr-FR" sz="1800" smtClean="0">
                <a:ea typeface="ＭＳ Ｐゴシック" pitchFamily="34" charset="-128"/>
              </a:rPr>
              <a:t>Chez les patients naïfs d’antirétroviraux, FPV/r BID permet d’obtenir une réponse virologique, une réponse immunologique, ainsi qu’une tolérance similaires à LPV/r, lorsque associé à ABC/3TC QD en dose fixe combinée (fdc)</a:t>
            </a:r>
          </a:p>
        </p:txBody>
      </p:sp>
      <p:grpSp>
        <p:nvGrpSpPr>
          <p:cNvPr id="218116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21811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8119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218117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20627</TotalTime>
  <Words>689</Words>
  <Application>Microsoft Office PowerPoint</Application>
  <PresentationFormat>Affichage à l'écran (4:3)</PresentationFormat>
  <Paragraphs>196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ARV_trials_2010</vt:lpstr>
      <vt:lpstr>Comparaison des IP vs IP</vt:lpstr>
      <vt:lpstr>Etude KLEAN : FPV/r BID vs LPV/r BID, en association à ABC/3TC</vt:lpstr>
      <vt:lpstr>Etude KLEAN : FPV/r BID vs LPV/r BID, en association à ABC/3TC</vt:lpstr>
      <vt:lpstr>Etude KLEAN : FPV/r BID vs LPV/r BID, en association à ABC/3TC</vt:lpstr>
      <vt:lpstr>Etude KLEAN : FPV/r BID vs LPV/r BID, en association à ABC/3TC</vt:lpstr>
      <vt:lpstr>Etude KLEAN : FPV/r BID vs LPV/r BID, en association à ABC/3TC</vt:lpstr>
      <vt:lpstr>Etude KLEAN : FPV/r BID vs LPV/r BID, en association à ABC/3TC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1585</cp:revision>
  <cp:lastPrinted>2009-11-19T07:51:26Z</cp:lastPrinted>
  <dcterms:created xsi:type="dcterms:W3CDTF">2010-03-22T10:11:22Z</dcterms:created>
  <dcterms:modified xsi:type="dcterms:W3CDTF">2015-09-24T07:33:37Z</dcterms:modified>
</cp:coreProperties>
</file>