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861" r:id="rId2"/>
    <p:sldId id="807" r:id="rId3"/>
    <p:sldId id="808" r:id="rId4"/>
    <p:sldId id="809" r:id="rId5"/>
    <p:sldId id="810" r:id="rId6"/>
    <p:sldId id="860" r:id="rId7"/>
    <p:sldId id="812" r:id="rId8"/>
  </p:sldIdLst>
  <p:sldSz cx="9144000" cy="6858000" type="screen4x3"/>
  <p:notesSz cx="7099300" cy="10234613"/>
  <p:custDataLst>
    <p:tags r:id="rId11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0C0C0"/>
    <a:srgbClr val="006600"/>
    <a:srgbClr val="0066FF"/>
    <a:srgbClr val="3399FF"/>
    <a:srgbClr val="CC00FF"/>
    <a:srgbClr val="660033"/>
    <a:srgbClr val="CC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389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3438" y="-918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82104"/>
    </p:cViewPr>
  </p:sorterViewPr>
  <p:notesViewPr>
    <p:cSldViewPr snapToGrid="0" snapToObjects="1" showGuides="1">
      <p:cViewPr>
        <p:scale>
          <a:sx n="66" d="100"/>
          <a:sy n="66" d="100"/>
        </p:scale>
        <p:origin x="-3872" y="-105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1BB48AB9-C0D2-4B70-9C28-C7945E598F1C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16931729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C93CD555-C5AD-4F0B-BC48-1BF93B6E46AD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741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193419470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720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203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E43F66F7-7E7C-41A1-94BA-10CB9687BD1A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7408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408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311EE4E0-B99A-4297-8FD8-35F15D8390FB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76132" name="Rectangle 7"/>
          <p:cNvSpPr txBox="1">
            <a:spLocks noGrp="1" noChangeArrowheads="1"/>
          </p:cNvSpPr>
          <p:nvPr/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482" tIns="47740" rIns="95482" bIns="47740" anchor="b"/>
          <a:lstStyle/>
          <a:p>
            <a:pPr algn="r" defTabSz="954088"/>
            <a:fld id="{F7954A80-8690-4068-8468-AFA2BBBF4555}" type="slidenum">
              <a:rPr lang="fr-FR" sz="1300" i="0"/>
              <a:pPr algn="r" defTabSz="954088"/>
              <a:t>4</a:t>
            </a:fld>
            <a:endParaRPr lang="fr-FR" sz="1300" i="0"/>
          </a:p>
        </p:txBody>
      </p:sp>
      <p:sp>
        <p:nvSpPr>
          <p:cNvPr id="176133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6134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FBA76A57-A14F-40D5-A14A-78FFDA66B787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7818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7818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524B3744-419A-4AF9-A0C6-2FEE56E21D2E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8022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8022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23C4CA72-78E8-485A-B2AE-BB8F2318026C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8227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8227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E99EE0ED-769C-4275-AAC3-1C69FC0CE8DF}" type="slidenum">
              <a:rPr lang="fr-FR" sz="1300" i="0">
                <a:solidFill>
                  <a:schemeClr val="tx1"/>
                </a:solidFill>
              </a:rPr>
              <a:pPr algn="r" defTabSz="922338"/>
              <a:t>7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dirty="0" smtClean="0">
                <a:ea typeface="ＭＳ Ｐゴシック" pitchFamily="-1" charset="-128"/>
              </a:rPr>
              <a:t>Comparaison des IP vs IP</a:t>
            </a: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BID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ALERT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DRV/r				ATADAR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ZoneTexte 69"/>
          <p:cNvSpPr txBox="1">
            <a:spLocks noChangeArrowheads="1"/>
          </p:cNvSpPr>
          <p:nvPr/>
        </p:nvSpPr>
        <p:spPr bwMode="auto">
          <a:xfrm>
            <a:off x="6313488" y="6530975"/>
            <a:ext cx="2651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Johnson MA. JAIDS 2006;43:153-60</a:t>
            </a:r>
          </a:p>
        </p:txBody>
      </p:sp>
      <p:grpSp>
        <p:nvGrpSpPr>
          <p:cNvPr id="171011" name="Group 1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71024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71025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M02-418</a:t>
              </a:r>
            </a:p>
          </p:txBody>
        </p:sp>
      </p:grpSp>
      <p:sp>
        <p:nvSpPr>
          <p:cNvPr id="171012" name="Rectangle 20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M02-418 : LPV/r QD vs BID,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 + FTC</a:t>
            </a:r>
          </a:p>
        </p:txBody>
      </p:sp>
      <p:sp>
        <p:nvSpPr>
          <p:cNvPr id="171013" name="AutoShape 162"/>
          <p:cNvSpPr>
            <a:spLocks noChangeArrowheads="1"/>
          </p:cNvSpPr>
          <p:nvPr/>
        </p:nvSpPr>
        <p:spPr bwMode="auto">
          <a:xfrm>
            <a:off x="395288" y="2692400"/>
            <a:ext cx="3171825" cy="14636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Adultes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d'ARV ou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&lt;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7 jours de 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traitement ARV antérieur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1 000 c/ml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restriction sur CD4</a:t>
            </a:r>
          </a:p>
        </p:txBody>
      </p:sp>
      <p:sp>
        <p:nvSpPr>
          <p:cNvPr id="171014" name="AutoShape 14"/>
          <p:cNvSpPr>
            <a:spLocks noChangeArrowheads="1"/>
          </p:cNvSpPr>
          <p:nvPr/>
        </p:nvSpPr>
        <p:spPr bwMode="auto">
          <a:xfrm>
            <a:off x="5256213" y="2708275"/>
            <a:ext cx="3276600" cy="650875"/>
          </a:xfrm>
          <a:prstGeom prst="roundRect">
            <a:avLst>
              <a:gd name="adj" fmla="val 12458"/>
            </a:avLst>
          </a:prstGeom>
          <a:solidFill>
            <a:srgbClr val="9933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LPV/r 800/200 mg QD +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TDF 300 mg + FTC 200 mg QD</a:t>
            </a:r>
          </a:p>
        </p:txBody>
      </p:sp>
      <p:sp>
        <p:nvSpPr>
          <p:cNvPr id="171015" name="AutoShape 14"/>
          <p:cNvSpPr>
            <a:spLocks noChangeArrowheads="1"/>
          </p:cNvSpPr>
          <p:nvPr/>
        </p:nvSpPr>
        <p:spPr bwMode="auto">
          <a:xfrm>
            <a:off x="5256213" y="3498850"/>
            <a:ext cx="3276600" cy="650875"/>
          </a:xfrm>
          <a:prstGeom prst="roundRect">
            <a:avLst>
              <a:gd name="adj" fmla="val 12458"/>
            </a:avLst>
          </a:prstGeom>
          <a:solidFill>
            <a:srgbClr val="FF990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LPV/r 400/100 mg BID +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TDF 300 mg + FTC 200 mg QD</a:t>
            </a:r>
          </a:p>
        </p:txBody>
      </p:sp>
      <p:cxnSp>
        <p:nvCxnSpPr>
          <p:cNvPr id="171016" name="AutoShape 27"/>
          <p:cNvCxnSpPr>
            <a:cxnSpLocks noChangeShapeType="1"/>
          </p:cNvCxnSpPr>
          <p:nvPr/>
        </p:nvCxnSpPr>
        <p:spPr bwMode="auto">
          <a:xfrm rot="10800000" flipH="1" flipV="1">
            <a:off x="5260975" y="3016250"/>
            <a:ext cx="1588" cy="801688"/>
          </a:xfrm>
          <a:prstGeom prst="bentConnector3">
            <a:avLst>
              <a:gd name="adj1" fmla="val -592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171017" name="Rectangle 10"/>
          <p:cNvSpPr>
            <a:spLocks noChangeArrowheads="1"/>
          </p:cNvSpPr>
          <p:nvPr/>
        </p:nvSpPr>
        <p:spPr bwMode="auto">
          <a:xfrm>
            <a:off x="4413250" y="3486150"/>
            <a:ext cx="693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75</a:t>
            </a:r>
          </a:p>
        </p:txBody>
      </p:sp>
      <p:sp>
        <p:nvSpPr>
          <p:cNvPr id="171018" name="Rectangle 10"/>
          <p:cNvSpPr>
            <a:spLocks noChangeArrowheads="1"/>
          </p:cNvSpPr>
          <p:nvPr/>
        </p:nvSpPr>
        <p:spPr bwMode="auto">
          <a:xfrm>
            <a:off x="4338638" y="2681288"/>
            <a:ext cx="8429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115 </a:t>
            </a:r>
          </a:p>
        </p:txBody>
      </p:sp>
      <p:cxnSp>
        <p:nvCxnSpPr>
          <p:cNvPr id="171019" name="Connecteur droit 66"/>
          <p:cNvCxnSpPr>
            <a:cxnSpLocks noChangeShapeType="1"/>
          </p:cNvCxnSpPr>
          <p:nvPr/>
        </p:nvCxnSpPr>
        <p:spPr bwMode="auto">
          <a:xfrm rot="5400000">
            <a:off x="3698082" y="2612231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171020" name="Oval 170"/>
          <p:cNvSpPr>
            <a:spLocks noChangeArrowheads="1"/>
          </p:cNvSpPr>
          <p:nvPr/>
        </p:nvSpPr>
        <p:spPr bwMode="auto">
          <a:xfrm>
            <a:off x="2916238" y="1398588"/>
            <a:ext cx="1800225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3:2</a:t>
            </a:r>
          </a:p>
          <a:p>
            <a:pPr algn="ctr"/>
            <a:r>
              <a:rPr lang="fr-FR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171021" name="Line 34"/>
          <p:cNvSpPr>
            <a:spLocks noChangeShapeType="1"/>
          </p:cNvSpPr>
          <p:nvPr/>
        </p:nvSpPr>
        <p:spPr bwMode="auto">
          <a:xfrm>
            <a:off x="3567113" y="3427413"/>
            <a:ext cx="741362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71022" name="Espace réservé du contenu 2"/>
          <p:cNvSpPr txBox="1">
            <a:spLocks/>
          </p:cNvSpPr>
          <p:nvPr/>
        </p:nvSpPr>
        <p:spPr bwMode="auto">
          <a:xfrm>
            <a:off x="50800" y="11001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Schéma d'étude</a:t>
            </a:r>
          </a:p>
        </p:txBody>
      </p:sp>
      <p:sp>
        <p:nvSpPr>
          <p:cNvPr id="171023" name="Rectangle 37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4683125"/>
            <a:ext cx="9024938" cy="1731963"/>
          </a:xfrm>
        </p:spPr>
        <p:txBody>
          <a:bodyPr/>
          <a:lstStyle/>
          <a:p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lvl="1"/>
            <a:r>
              <a:rPr lang="fr-FR" sz="2000" smtClean="0">
                <a:ea typeface="ＭＳ Ｐゴシック" pitchFamily="34" charset="-128"/>
                <a:cs typeface="Arial" charset="0"/>
              </a:rPr>
              <a:t>Critère principal : ARN VIH &lt; 50 c/ml à S48 (ITT, NC = E) </a:t>
            </a:r>
          </a:p>
          <a:p>
            <a:pPr lvl="1"/>
            <a:r>
              <a:rPr lang="fr-FR" sz="2000" smtClean="0">
                <a:ea typeface="ＭＳ Ｐゴシック" pitchFamily="34" charset="-128"/>
                <a:cs typeface="Arial" charset="0"/>
              </a:rPr>
              <a:t>Non-infériorité de LPV/r QD vs BID si la borne inférieure de l’IC 95 %</a:t>
            </a:r>
            <a:br>
              <a:rPr lang="fr-FR" sz="2000" smtClean="0">
                <a:ea typeface="ＭＳ Ｐゴシック" pitchFamily="34" charset="-128"/>
                <a:cs typeface="Arial" charset="0"/>
              </a:rPr>
            </a:br>
            <a:r>
              <a:rPr lang="fr-FR" sz="2000" smtClean="0">
                <a:ea typeface="ＭＳ Ｐゴシック" pitchFamily="34" charset="-128"/>
                <a:cs typeface="Arial" charset="0"/>
              </a:rPr>
              <a:t>de la différence = - 15 % (puissance &gt; 60 %)</a:t>
            </a:r>
            <a:endParaRPr lang="fr-FR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M02-418 : LPV/r QD vs BID,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 + FTC</a:t>
            </a:r>
          </a:p>
        </p:txBody>
      </p:sp>
      <p:graphicFrame>
        <p:nvGraphicFramePr>
          <p:cNvPr id="173129" name="Group 73"/>
          <p:cNvGraphicFramePr>
            <a:graphicFrameLocks noGrp="1"/>
          </p:cNvGraphicFramePr>
          <p:nvPr>
            <p:ph idx="1"/>
          </p:nvPr>
        </p:nvGraphicFramePr>
        <p:xfrm>
          <a:off x="433388" y="1668463"/>
          <a:ext cx="8261350" cy="4426779"/>
        </p:xfrm>
        <a:graphic>
          <a:graphicData uri="http://schemas.openxmlformats.org/drawingml/2006/table">
            <a:tbl>
              <a:tblPr/>
              <a:tblGrid>
                <a:gridCol w="481012"/>
                <a:gridCol w="3200400"/>
                <a:gridCol w="2290763"/>
                <a:gridCol w="2289175"/>
              </a:tblGrid>
              <a:tr h="2825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 QD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 BID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Randomisés, 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Patients randomisés traités, 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moyen, années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39,2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11,1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37,7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+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19 %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Race blanche/noire/autre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57 % / 27 % / 16 %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51 % / 36 % / 13 %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c/ml), médiane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222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&gt; 100 000 c/ml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29 % (p = 0,047 vs QD)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médiane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&lt; 200/mm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44 %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AgHBs+ et/ou Ac VHC+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20 %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avant S48, n (%)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23 (20 %)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22 (29 %)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effet indésirable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échec virologique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3123" name="ZoneTexte 9"/>
          <p:cNvSpPr txBox="1">
            <a:spLocks noChangeArrowheads="1"/>
          </p:cNvSpPr>
          <p:nvPr/>
        </p:nvSpPr>
        <p:spPr bwMode="auto">
          <a:xfrm>
            <a:off x="358775" y="6110288"/>
            <a:ext cx="50006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i="0">
                <a:solidFill>
                  <a:srgbClr val="000066"/>
                </a:solidFill>
                <a:cs typeface="Arial" charset="0"/>
              </a:rPr>
              <a:t>Note : LPV/r a été administré sous forme de capsules molles</a:t>
            </a:r>
          </a:p>
        </p:txBody>
      </p:sp>
      <p:sp>
        <p:nvSpPr>
          <p:cNvPr id="173124" name="Rectangle 8"/>
          <p:cNvSpPr>
            <a:spLocks noChangeArrowheads="1"/>
          </p:cNvSpPr>
          <p:nvPr/>
        </p:nvSpPr>
        <p:spPr bwMode="auto">
          <a:xfrm>
            <a:off x="452438" y="1290638"/>
            <a:ext cx="81470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</a:t>
            </a:r>
          </a:p>
        </p:txBody>
      </p:sp>
      <p:grpSp>
        <p:nvGrpSpPr>
          <p:cNvPr id="173125" name="Group 72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73127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73128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M02-418</a:t>
              </a:r>
            </a:p>
          </p:txBody>
        </p:sp>
      </p:grpSp>
      <p:sp>
        <p:nvSpPr>
          <p:cNvPr id="173126" name="ZoneTexte 69"/>
          <p:cNvSpPr txBox="1">
            <a:spLocks noChangeArrowheads="1"/>
          </p:cNvSpPr>
          <p:nvPr/>
        </p:nvSpPr>
        <p:spPr bwMode="auto">
          <a:xfrm>
            <a:off x="6313488" y="6530975"/>
            <a:ext cx="2651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Johnson MA. JAIDS 2006;43:153-60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Text Box 2"/>
          <p:cNvSpPr txBox="1">
            <a:spLocks noChangeArrowheads="1"/>
          </p:cNvSpPr>
          <p:nvPr/>
        </p:nvSpPr>
        <p:spPr bwMode="auto">
          <a:xfrm>
            <a:off x="2636838" y="1150938"/>
            <a:ext cx="3838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Réponse au traitement à S48</a:t>
            </a:r>
          </a:p>
        </p:txBody>
      </p:sp>
      <p:grpSp>
        <p:nvGrpSpPr>
          <p:cNvPr id="175107" name="Group 70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75173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75174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M02-418</a:t>
              </a:r>
            </a:p>
          </p:txBody>
        </p:sp>
      </p:grpSp>
      <p:sp>
        <p:nvSpPr>
          <p:cNvPr id="175108" name="Rectangle 6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M02-418 : LPV/r QD vs BID,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 + FTC</a:t>
            </a:r>
          </a:p>
        </p:txBody>
      </p:sp>
      <p:grpSp>
        <p:nvGrpSpPr>
          <p:cNvPr id="175109" name="Group 69"/>
          <p:cNvGrpSpPr>
            <a:grpSpLocks/>
          </p:cNvGrpSpPr>
          <p:nvPr/>
        </p:nvGrpSpPr>
        <p:grpSpPr bwMode="auto">
          <a:xfrm>
            <a:off x="2990850" y="1773238"/>
            <a:ext cx="3162300" cy="368300"/>
            <a:chOff x="1884" y="1117"/>
            <a:chExt cx="1992" cy="232"/>
          </a:xfrm>
        </p:grpSpPr>
        <p:sp>
          <p:nvSpPr>
            <p:cNvPr id="175167" name="AutoShape 165"/>
            <p:cNvSpPr>
              <a:spLocks noChangeArrowheads="1"/>
            </p:cNvSpPr>
            <p:nvPr/>
          </p:nvSpPr>
          <p:spPr bwMode="auto">
            <a:xfrm>
              <a:off x="1884" y="1131"/>
              <a:ext cx="1992" cy="21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grpSp>
          <p:nvGrpSpPr>
            <p:cNvPr id="175168" name="Group 68"/>
            <p:cNvGrpSpPr>
              <a:grpSpLocks/>
            </p:cNvGrpSpPr>
            <p:nvPr/>
          </p:nvGrpSpPr>
          <p:grpSpPr bwMode="auto">
            <a:xfrm>
              <a:off x="1973" y="1117"/>
              <a:ext cx="1885" cy="232"/>
              <a:chOff x="1973" y="1117"/>
              <a:chExt cx="1885" cy="232"/>
            </a:xfrm>
          </p:grpSpPr>
          <p:sp>
            <p:nvSpPr>
              <p:cNvPr id="175169" name="Rectangle 3"/>
              <p:cNvSpPr>
                <a:spLocks noChangeArrowheads="1"/>
              </p:cNvSpPr>
              <p:nvPr/>
            </p:nvSpPr>
            <p:spPr bwMode="auto">
              <a:xfrm>
                <a:off x="1973" y="1193"/>
                <a:ext cx="112" cy="91"/>
              </a:xfrm>
              <a:prstGeom prst="rect">
                <a:avLst/>
              </a:prstGeom>
              <a:solidFill>
                <a:srgbClr val="A5002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 sz="2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75170" name="Rectangle 4"/>
              <p:cNvSpPr>
                <a:spLocks noChangeArrowheads="1"/>
              </p:cNvSpPr>
              <p:nvPr/>
            </p:nvSpPr>
            <p:spPr bwMode="auto">
              <a:xfrm>
                <a:off x="2934" y="1192"/>
                <a:ext cx="112" cy="91"/>
              </a:xfrm>
              <a:prstGeom prst="rect">
                <a:avLst/>
              </a:prstGeom>
              <a:solidFill>
                <a:srgbClr val="FF99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 sz="2400" i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75171" name="ZoneTexte 84"/>
              <p:cNvSpPr txBox="1">
                <a:spLocks noChangeArrowheads="1"/>
              </p:cNvSpPr>
              <p:nvPr/>
            </p:nvSpPr>
            <p:spPr bwMode="auto">
              <a:xfrm>
                <a:off x="2064" y="1117"/>
                <a:ext cx="863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800" b="1" i="0">
                    <a:solidFill>
                      <a:srgbClr val="000066"/>
                    </a:solidFill>
                    <a:latin typeface="Calibri" pitchFamily="34" charset="0"/>
                  </a:rPr>
                  <a:t>QD (n = 115)</a:t>
                </a:r>
              </a:p>
            </p:txBody>
          </p:sp>
          <p:sp>
            <p:nvSpPr>
              <p:cNvPr id="175172" name="ZoneTexte 85"/>
              <p:cNvSpPr txBox="1">
                <a:spLocks noChangeArrowheads="1"/>
              </p:cNvSpPr>
              <p:nvPr/>
            </p:nvSpPr>
            <p:spPr bwMode="auto">
              <a:xfrm>
                <a:off x="3048" y="1118"/>
                <a:ext cx="81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800" b="1" i="0">
                    <a:solidFill>
                      <a:srgbClr val="000066"/>
                    </a:solidFill>
                    <a:latin typeface="Calibri" pitchFamily="34" charset="0"/>
                  </a:rPr>
                  <a:t>BID (n = 75)</a:t>
                </a:r>
              </a:p>
            </p:txBody>
          </p:sp>
        </p:grpSp>
      </p:grpSp>
      <p:grpSp>
        <p:nvGrpSpPr>
          <p:cNvPr id="175110" name="Group 67"/>
          <p:cNvGrpSpPr>
            <a:grpSpLocks/>
          </p:cNvGrpSpPr>
          <p:nvPr/>
        </p:nvGrpSpPr>
        <p:grpSpPr bwMode="auto">
          <a:xfrm>
            <a:off x="6230938" y="2049463"/>
            <a:ext cx="2428875" cy="3614737"/>
            <a:chOff x="4044" y="1207"/>
            <a:chExt cx="1530" cy="2277"/>
          </a:xfrm>
        </p:grpSpPr>
        <p:sp>
          <p:nvSpPr>
            <p:cNvPr id="175144" name="Rectangle 32"/>
            <p:cNvSpPr>
              <a:spLocks noChangeArrowheads="1"/>
            </p:cNvSpPr>
            <p:nvPr/>
          </p:nvSpPr>
          <p:spPr bwMode="auto">
            <a:xfrm>
              <a:off x="4620" y="1639"/>
              <a:ext cx="372" cy="1487"/>
            </a:xfrm>
            <a:prstGeom prst="rect">
              <a:avLst/>
            </a:prstGeom>
            <a:solidFill>
              <a:srgbClr val="993300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75145" name="Rectangle 34"/>
            <p:cNvSpPr>
              <a:spLocks noChangeArrowheads="1"/>
            </p:cNvSpPr>
            <p:nvPr/>
          </p:nvSpPr>
          <p:spPr bwMode="auto">
            <a:xfrm>
              <a:off x="4991" y="1595"/>
              <a:ext cx="372" cy="1531"/>
            </a:xfrm>
            <a:prstGeom prst="rect">
              <a:avLst/>
            </a:prstGeom>
            <a:solidFill>
              <a:srgbClr val="FF990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75146" name="Rectangle 47"/>
            <p:cNvSpPr>
              <a:spLocks noChangeArrowheads="1"/>
            </p:cNvSpPr>
            <p:nvPr/>
          </p:nvSpPr>
          <p:spPr bwMode="auto">
            <a:xfrm>
              <a:off x="4713" y="1488"/>
              <a:ext cx="186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993300"/>
                  </a:solidFill>
                </a:rPr>
                <a:t>185</a:t>
              </a:r>
              <a:endParaRPr lang="fr-FR" sz="4000" i="0">
                <a:solidFill>
                  <a:srgbClr val="993300"/>
                </a:solidFill>
              </a:endParaRPr>
            </a:p>
          </p:txBody>
        </p:sp>
        <p:sp>
          <p:nvSpPr>
            <p:cNvPr id="175147" name="Rectangle 49"/>
            <p:cNvSpPr>
              <a:spLocks noChangeArrowheads="1"/>
            </p:cNvSpPr>
            <p:nvPr/>
          </p:nvSpPr>
          <p:spPr bwMode="auto">
            <a:xfrm>
              <a:off x="5084" y="1471"/>
              <a:ext cx="186" cy="1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196</a:t>
              </a:r>
              <a:endParaRPr lang="fr-FR" sz="4000" i="0">
                <a:solidFill>
                  <a:srgbClr val="000066"/>
                </a:solidFill>
              </a:endParaRPr>
            </a:p>
          </p:txBody>
        </p:sp>
        <p:sp>
          <p:nvSpPr>
            <p:cNvPr id="175148" name="Text Box 74"/>
            <p:cNvSpPr txBox="1">
              <a:spLocks noChangeArrowheads="1"/>
            </p:cNvSpPr>
            <p:nvPr/>
          </p:nvSpPr>
          <p:spPr bwMode="auto">
            <a:xfrm>
              <a:off x="4656" y="1207"/>
              <a:ext cx="58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p = 0,67</a:t>
              </a:r>
            </a:p>
          </p:txBody>
        </p:sp>
        <p:sp>
          <p:nvSpPr>
            <p:cNvPr id="175149" name="Text Box 62"/>
            <p:cNvSpPr txBox="1">
              <a:spLocks noChangeArrowheads="1"/>
            </p:cNvSpPr>
            <p:nvPr/>
          </p:nvSpPr>
          <p:spPr bwMode="auto">
            <a:xfrm>
              <a:off x="4449" y="3158"/>
              <a:ext cx="108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0066"/>
                  </a:solidFill>
                </a:rPr>
                <a:t>Augmentation</a:t>
              </a:r>
            </a:p>
            <a:p>
              <a:pPr algn="ctr"/>
              <a:r>
                <a:rPr lang="fr-FR" sz="1400" b="1" i="0">
                  <a:solidFill>
                    <a:srgbClr val="000066"/>
                  </a:solidFill>
                </a:rPr>
                <a:t>moyenne des CD4</a:t>
              </a:r>
            </a:p>
          </p:txBody>
        </p:sp>
        <p:sp>
          <p:nvSpPr>
            <p:cNvPr id="175150" name="Line 85"/>
            <p:cNvSpPr>
              <a:spLocks noChangeShapeType="1"/>
            </p:cNvSpPr>
            <p:nvPr/>
          </p:nvSpPr>
          <p:spPr bwMode="auto">
            <a:xfrm>
              <a:off x="4446" y="1523"/>
              <a:ext cx="0" cy="1604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51" name="Line 86"/>
            <p:cNvSpPr>
              <a:spLocks noChangeShapeType="1"/>
            </p:cNvSpPr>
            <p:nvPr/>
          </p:nvSpPr>
          <p:spPr bwMode="auto">
            <a:xfrm>
              <a:off x="4424" y="3127"/>
              <a:ext cx="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52" name="Line 87"/>
            <p:cNvSpPr>
              <a:spLocks noChangeShapeType="1"/>
            </p:cNvSpPr>
            <p:nvPr/>
          </p:nvSpPr>
          <p:spPr bwMode="auto">
            <a:xfrm>
              <a:off x="4424" y="2806"/>
              <a:ext cx="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53" name="Line 88"/>
            <p:cNvSpPr>
              <a:spLocks noChangeShapeType="1"/>
            </p:cNvSpPr>
            <p:nvPr/>
          </p:nvSpPr>
          <p:spPr bwMode="auto">
            <a:xfrm>
              <a:off x="4424" y="2484"/>
              <a:ext cx="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54" name="Line 89"/>
            <p:cNvSpPr>
              <a:spLocks noChangeShapeType="1"/>
            </p:cNvSpPr>
            <p:nvPr/>
          </p:nvSpPr>
          <p:spPr bwMode="auto">
            <a:xfrm>
              <a:off x="4424" y="2167"/>
              <a:ext cx="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55" name="Line 90"/>
            <p:cNvSpPr>
              <a:spLocks noChangeShapeType="1"/>
            </p:cNvSpPr>
            <p:nvPr/>
          </p:nvSpPr>
          <p:spPr bwMode="auto">
            <a:xfrm>
              <a:off x="4424" y="1845"/>
              <a:ext cx="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56" name="Line 91"/>
            <p:cNvSpPr>
              <a:spLocks noChangeShapeType="1"/>
            </p:cNvSpPr>
            <p:nvPr/>
          </p:nvSpPr>
          <p:spPr bwMode="auto">
            <a:xfrm>
              <a:off x="4424" y="1523"/>
              <a:ext cx="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57" name="Line 92"/>
            <p:cNvSpPr>
              <a:spLocks noChangeShapeType="1"/>
            </p:cNvSpPr>
            <p:nvPr/>
          </p:nvSpPr>
          <p:spPr bwMode="auto">
            <a:xfrm>
              <a:off x="4446" y="3127"/>
              <a:ext cx="112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58" name="Line 93"/>
            <p:cNvSpPr>
              <a:spLocks noChangeShapeType="1"/>
            </p:cNvSpPr>
            <p:nvPr/>
          </p:nvSpPr>
          <p:spPr bwMode="auto">
            <a:xfrm flipV="1">
              <a:off x="4446" y="3127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59" name="Line 94"/>
            <p:cNvSpPr>
              <a:spLocks noChangeShapeType="1"/>
            </p:cNvSpPr>
            <p:nvPr/>
          </p:nvSpPr>
          <p:spPr bwMode="auto">
            <a:xfrm flipV="1">
              <a:off x="5574" y="3127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60" name="Rectangle 97"/>
            <p:cNvSpPr>
              <a:spLocks noChangeArrowheads="1"/>
            </p:cNvSpPr>
            <p:nvPr/>
          </p:nvSpPr>
          <p:spPr bwMode="auto">
            <a:xfrm>
              <a:off x="4309" y="3064"/>
              <a:ext cx="6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0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175161" name="Rectangle 98"/>
            <p:cNvSpPr>
              <a:spLocks noChangeArrowheads="1"/>
            </p:cNvSpPr>
            <p:nvPr/>
          </p:nvSpPr>
          <p:spPr bwMode="auto">
            <a:xfrm>
              <a:off x="4248" y="2742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40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175162" name="Rectangle 99"/>
            <p:cNvSpPr>
              <a:spLocks noChangeArrowheads="1"/>
            </p:cNvSpPr>
            <p:nvPr/>
          </p:nvSpPr>
          <p:spPr bwMode="auto">
            <a:xfrm>
              <a:off x="4248" y="2420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80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175163" name="Rectangle 100"/>
            <p:cNvSpPr>
              <a:spLocks noChangeArrowheads="1"/>
            </p:cNvSpPr>
            <p:nvPr/>
          </p:nvSpPr>
          <p:spPr bwMode="auto">
            <a:xfrm>
              <a:off x="4186" y="2103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120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175164" name="Rectangle 101"/>
            <p:cNvSpPr>
              <a:spLocks noChangeArrowheads="1"/>
            </p:cNvSpPr>
            <p:nvPr/>
          </p:nvSpPr>
          <p:spPr bwMode="auto">
            <a:xfrm>
              <a:off x="4186" y="1781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160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175165" name="Rectangle 102"/>
            <p:cNvSpPr>
              <a:spLocks noChangeArrowheads="1"/>
            </p:cNvSpPr>
            <p:nvPr/>
          </p:nvSpPr>
          <p:spPr bwMode="auto">
            <a:xfrm>
              <a:off x="4186" y="1460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400" b="1" i="0">
                  <a:solidFill>
                    <a:srgbClr val="000066"/>
                  </a:solidFill>
                </a:rPr>
                <a:t>200</a:t>
              </a:r>
              <a:endParaRPr lang="fr-FR" sz="1400" i="0">
                <a:solidFill>
                  <a:srgbClr val="000066"/>
                </a:solidFill>
              </a:endParaRPr>
            </a:p>
          </p:txBody>
        </p:sp>
        <p:sp>
          <p:nvSpPr>
            <p:cNvPr id="175166" name="Text Box 77"/>
            <p:cNvSpPr txBox="1">
              <a:spLocks noChangeArrowheads="1"/>
            </p:cNvSpPr>
            <p:nvPr/>
          </p:nvSpPr>
          <p:spPr bwMode="auto">
            <a:xfrm>
              <a:off x="4044" y="1230"/>
              <a:ext cx="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800" i="0">
                  <a:solidFill>
                    <a:srgbClr val="000066"/>
                  </a:solidFill>
                </a:rPr>
                <a:t>/mm</a:t>
              </a:r>
              <a:r>
                <a:rPr lang="fr-FR" sz="1800" i="0" baseline="30000">
                  <a:solidFill>
                    <a:srgbClr val="000066"/>
                  </a:solidFill>
                </a:rPr>
                <a:t>3</a:t>
              </a:r>
            </a:p>
          </p:txBody>
        </p:sp>
      </p:grpSp>
      <p:grpSp>
        <p:nvGrpSpPr>
          <p:cNvPr id="175111" name="Group 66"/>
          <p:cNvGrpSpPr>
            <a:grpSpLocks/>
          </p:cNvGrpSpPr>
          <p:nvPr/>
        </p:nvGrpSpPr>
        <p:grpSpPr bwMode="auto">
          <a:xfrm>
            <a:off x="606425" y="1947863"/>
            <a:ext cx="3886200" cy="4138612"/>
            <a:chOff x="431" y="1143"/>
            <a:chExt cx="2448" cy="2607"/>
          </a:xfrm>
        </p:grpSpPr>
        <p:sp>
          <p:nvSpPr>
            <p:cNvPr id="175113" name="Rectangle 7"/>
            <p:cNvSpPr>
              <a:spLocks noChangeArrowheads="1"/>
            </p:cNvSpPr>
            <p:nvPr/>
          </p:nvSpPr>
          <p:spPr bwMode="auto">
            <a:xfrm>
              <a:off x="908" y="2002"/>
              <a:ext cx="372" cy="1128"/>
            </a:xfrm>
            <a:prstGeom prst="rect">
              <a:avLst/>
            </a:prstGeom>
            <a:solidFill>
              <a:srgbClr val="993300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75114" name="Rectangle 8"/>
            <p:cNvSpPr>
              <a:spLocks noChangeArrowheads="1"/>
            </p:cNvSpPr>
            <p:nvPr/>
          </p:nvSpPr>
          <p:spPr bwMode="auto">
            <a:xfrm>
              <a:off x="1997" y="1991"/>
              <a:ext cx="372" cy="1139"/>
            </a:xfrm>
            <a:prstGeom prst="rect">
              <a:avLst/>
            </a:prstGeom>
            <a:solidFill>
              <a:srgbClr val="993300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75115" name="Rectangle 9"/>
            <p:cNvSpPr>
              <a:spLocks noChangeArrowheads="1"/>
            </p:cNvSpPr>
            <p:nvPr/>
          </p:nvSpPr>
          <p:spPr bwMode="auto">
            <a:xfrm>
              <a:off x="1278" y="2091"/>
              <a:ext cx="372" cy="1039"/>
            </a:xfrm>
            <a:prstGeom prst="rect">
              <a:avLst/>
            </a:prstGeom>
            <a:solidFill>
              <a:srgbClr val="FF990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75116" name="Rectangle 10"/>
            <p:cNvSpPr>
              <a:spLocks noChangeArrowheads="1"/>
            </p:cNvSpPr>
            <p:nvPr/>
          </p:nvSpPr>
          <p:spPr bwMode="auto">
            <a:xfrm>
              <a:off x="2367" y="2083"/>
              <a:ext cx="372" cy="1047"/>
            </a:xfrm>
            <a:prstGeom prst="rect">
              <a:avLst/>
            </a:prstGeom>
            <a:solidFill>
              <a:srgbClr val="FF990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175117" name="Line 12"/>
            <p:cNvSpPr>
              <a:spLocks noChangeShapeType="1"/>
            </p:cNvSpPr>
            <p:nvPr/>
          </p:nvSpPr>
          <p:spPr bwMode="auto">
            <a:xfrm>
              <a:off x="697" y="3124"/>
              <a:ext cx="217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18" name="Rectangle 22"/>
            <p:cNvSpPr>
              <a:spLocks noChangeArrowheads="1"/>
            </p:cNvSpPr>
            <p:nvPr/>
          </p:nvSpPr>
          <p:spPr bwMode="auto">
            <a:xfrm>
              <a:off x="993" y="1845"/>
              <a:ext cx="20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993300"/>
                  </a:solidFill>
                </a:rPr>
                <a:t>70</a:t>
              </a:r>
              <a:endParaRPr lang="fr-FR" sz="4000" i="0">
                <a:solidFill>
                  <a:srgbClr val="993300"/>
                </a:solidFill>
              </a:endParaRPr>
            </a:p>
          </p:txBody>
        </p:sp>
        <p:sp>
          <p:nvSpPr>
            <p:cNvPr id="175119" name="Rectangle 23"/>
            <p:cNvSpPr>
              <a:spLocks noChangeArrowheads="1"/>
            </p:cNvSpPr>
            <p:nvPr/>
          </p:nvSpPr>
          <p:spPr bwMode="auto">
            <a:xfrm>
              <a:off x="2082" y="1837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993300"/>
                  </a:solidFill>
                </a:rPr>
                <a:t>71</a:t>
              </a:r>
              <a:endParaRPr lang="fr-FR" sz="4000" i="0">
                <a:solidFill>
                  <a:srgbClr val="993300"/>
                </a:solidFill>
              </a:endParaRPr>
            </a:p>
          </p:txBody>
        </p:sp>
        <p:sp>
          <p:nvSpPr>
            <p:cNvPr id="175120" name="Rectangle 24"/>
            <p:cNvSpPr>
              <a:spLocks noChangeArrowheads="1"/>
            </p:cNvSpPr>
            <p:nvPr/>
          </p:nvSpPr>
          <p:spPr bwMode="auto">
            <a:xfrm>
              <a:off x="1363" y="1939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0066"/>
                  </a:solidFill>
                </a:rPr>
                <a:t>64</a:t>
              </a:r>
              <a:endParaRPr lang="fr-FR" sz="4000" i="0">
                <a:solidFill>
                  <a:srgbClr val="000066"/>
                </a:solidFill>
              </a:endParaRPr>
            </a:p>
          </p:txBody>
        </p:sp>
        <p:sp>
          <p:nvSpPr>
            <p:cNvPr id="175121" name="Rectangle 25"/>
            <p:cNvSpPr>
              <a:spLocks noChangeArrowheads="1"/>
            </p:cNvSpPr>
            <p:nvPr/>
          </p:nvSpPr>
          <p:spPr bwMode="auto">
            <a:xfrm>
              <a:off x="2452" y="1926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000066"/>
                  </a:solidFill>
                </a:rPr>
                <a:t>65</a:t>
              </a:r>
              <a:endParaRPr lang="fr-FR" sz="4000" i="0">
                <a:solidFill>
                  <a:srgbClr val="000066"/>
                </a:solidFill>
              </a:endParaRPr>
            </a:p>
          </p:txBody>
        </p:sp>
        <p:sp>
          <p:nvSpPr>
            <p:cNvPr id="175122" name="Text Box 57"/>
            <p:cNvSpPr txBox="1">
              <a:spLocks noChangeArrowheads="1"/>
            </p:cNvSpPr>
            <p:nvPr/>
          </p:nvSpPr>
          <p:spPr bwMode="auto">
            <a:xfrm>
              <a:off x="703" y="3147"/>
              <a:ext cx="11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600" b="1" i="0">
                  <a:solidFill>
                    <a:srgbClr val="000066"/>
                  </a:solidFill>
                </a:rPr>
                <a:t>ITT, NC = E</a:t>
              </a:r>
            </a:p>
          </p:txBody>
        </p:sp>
        <p:sp>
          <p:nvSpPr>
            <p:cNvPr id="175123" name="Text Box 58"/>
            <p:cNvSpPr txBox="1">
              <a:spLocks noChangeArrowheads="1"/>
            </p:cNvSpPr>
            <p:nvPr/>
          </p:nvSpPr>
          <p:spPr bwMode="auto">
            <a:xfrm>
              <a:off x="1850" y="3147"/>
              <a:ext cx="102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600" b="1" i="0">
                  <a:solidFill>
                    <a:srgbClr val="000066"/>
                  </a:solidFill>
                </a:rPr>
                <a:t>TLOVR</a:t>
              </a:r>
            </a:p>
          </p:txBody>
        </p:sp>
        <p:sp>
          <p:nvSpPr>
            <p:cNvPr id="175124" name="ZoneTexte 87"/>
            <p:cNvSpPr txBox="1">
              <a:spLocks noChangeArrowheads="1"/>
            </p:cNvSpPr>
            <p:nvPr/>
          </p:nvSpPr>
          <p:spPr bwMode="auto">
            <a:xfrm>
              <a:off x="871" y="1143"/>
              <a:ext cx="720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Critère</a:t>
              </a:r>
            </a:p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principal</a:t>
              </a:r>
            </a:p>
            <a:p>
              <a:pPr algn="ctr"/>
              <a:r>
                <a:rPr lang="fr-FR" sz="1600" i="0">
                  <a:solidFill>
                    <a:srgbClr val="000066"/>
                  </a:solidFill>
                </a:rPr>
                <a:t>d’efficacité</a:t>
              </a:r>
            </a:p>
          </p:txBody>
        </p:sp>
        <p:sp>
          <p:nvSpPr>
            <p:cNvPr id="175125" name="Line 150"/>
            <p:cNvSpPr>
              <a:spLocks noChangeShapeType="1"/>
            </p:cNvSpPr>
            <p:nvPr/>
          </p:nvSpPr>
          <p:spPr bwMode="auto">
            <a:xfrm flipV="1">
              <a:off x="1822" y="3122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26" name="Line 150"/>
            <p:cNvSpPr>
              <a:spLocks noChangeShapeType="1"/>
            </p:cNvSpPr>
            <p:nvPr/>
          </p:nvSpPr>
          <p:spPr bwMode="auto">
            <a:xfrm flipV="1">
              <a:off x="2864" y="3122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27" name="Text Box 76"/>
            <p:cNvSpPr txBox="1">
              <a:spLocks noChangeArrowheads="1"/>
            </p:cNvSpPr>
            <p:nvPr/>
          </p:nvSpPr>
          <p:spPr bwMode="auto">
            <a:xfrm>
              <a:off x="431" y="1230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175128" name="Line 141"/>
            <p:cNvSpPr>
              <a:spLocks noChangeShapeType="1"/>
            </p:cNvSpPr>
            <p:nvPr/>
          </p:nvSpPr>
          <p:spPr bwMode="auto">
            <a:xfrm>
              <a:off x="745" y="1523"/>
              <a:ext cx="0" cy="1599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29" name="Line 142"/>
            <p:cNvSpPr>
              <a:spLocks noChangeShapeType="1"/>
            </p:cNvSpPr>
            <p:nvPr/>
          </p:nvSpPr>
          <p:spPr bwMode="auto">
            <a:xfrm>
              <a:off x="703" y="3122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30" name="Line 143"/>
            <p:cNvSpPr>
              <a:spLocks noChangeShapeType="1"/>
            </p:cNvSpPr>
            <p:nvPr/>
          </p:nvSpPr>
          <p:spPr bwMode="auto">
            <a:xfrm>
              <a:off x="703" y="2802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31" name="Line 144"/>
            <p:cNvSpPr>
              <a:spLocks noChangeShapeType="1"/>
            </p:cNvSpPr>
            <p:nvPr/>
          </p:nvSpPr>
          <p:spPr bwMode="auto">
            <a:xfrm>
              <a:off x="703" y="2481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32" name="Line 145"/>
            <p:cNvSpPr>
              <a:spLocks noChangeShapeType="1"/>
            </p:cNvSpPr>
            <p:nvPr/>
          </p:nvSpPr>
          <p:spPr bwMode="auto">
            <a:xfrm>
              <a:off x="703" y="2165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33" name="Line 146"/>
            <p:cNvSpPr>
              <a:spLocks noChangeShapeType="1"/>
            </p:cNvSpPr>
            <p:nvPr/>
          </p:nvSpPr>
          <p:spPr bwMode="auto">
            <a:xfrm>
              <a:off x="703" y="1844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34" name="Line 147"/>
            <p:cNvSpPr>
              <a:spLocks noChangeShapeType="1"/>
            </p:cNvSpPr>
            <p:nvPr/>
          </p:nvSpPr>
          <p:spPr bwMode="auto">
            <a:xfrm>
              <a:off x="703" y="1523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35" name="Line 149"/>
            <p:cNvSpPr>
              <a:spLocks noChangeShapeType="1"/>
            </p:cNvSpPr>
            <p:nvPr/>
          </p:nvSpPr>
          <p:spPr bwMode="auto">
            <a:xfrm flipV="1">
              <a:off x="745" y="3122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75136" name="Rectangle 159"/>
            <p:cNvSpPr>
              <a:spLocks noChangeArrowheads="1"/>
            </p:cNvSpPr>
            <p:nvPr/>
          </p:nvSpPr>
          <p:spPr bwMode="auto">
            <a:xfrm>
              <a:off x="595" y="3060"/>
              <a:ext cx="6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75137" name="Rectangle 160"/>
            <p:cNvSpPr>
              <a:spLocks noChangeArrowheads="1"/>
            </p:cNvSpPr>
            <p:nvPr/>
          </p:nvSpPr>
          <p:spPr bwMode="auto">
            <a:xfrm>
              <a:off x="533" y="2738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20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75138" name="Rectangle 161"/>
            <p:cNvSpPr>
              <a:spLocks noChangeArrowheads="1"/>
            </p:cNvSpPr>
            <p:nvPr/>
          </p:nvSpPr>
          <p:spPr bwMode="auto">
            <a:xfrm>
              <a:off x="533" y="2418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40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75139" name="Rectangle 162"/>
            <p:cNvSpPr>
              <a:spLocks noChangeArrowheads="1"/>
            </p:cNvSpPr>
            <p:nvPr/>
          </p:nvSpPr>
          <p:spPr bwMode="auto">
            <a:xfrm>
              <a:off x="533" y="2102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60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75140" name="Rectangle 163"/>
            <p:cNvSpPr>
              <a:spLocks noChangeArrowheads="1"/>
            </p:cNvSpPr>
            <p:nvPr/>
          </p:nvSpPr>
          <p:spPr bwMode="auto">
            <a:xfrm>
              <a:off x="533" y="1781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80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75141" name="Rectangle 164"/>
            <p:cNvSpPr>
              <a:spLocks noChangeArrowheads="1"/>
            </p:cNvSpPr>
            <p:nvPr/>
          </p:nvSpPr>
          <p:spPr bwMode="auto">
            <a:xfrm>
              <a:off x="471" y="1460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100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175142" name="ZoneTexte 86"/>
            <p:cNvSpPr txBox="1">
              <a:spLocks noChangeArrowheads="1"/>
            </p:cNvSpPr>
            <p:nvPr/>
          </p:nvSpPr>
          <p:spPr bwMode="auto">
            <a:xfrm>
              <a:off x="817" y="3404"/>
              <a:ext cx="936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500" i="0">
                  <a:solidFill>
                    <a:srgbClr val="000066"/>
                  </a:solidFill>
                </a:rPr>
                <a:t>IC 95 % de la </a:t>
              </a:r>
              <a:r>
                <a:rPr lang="fr-FR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</a:t>
              </a:r>
              <a:endParaRPr lang="fr-FR" sz="1500" i="0">
                <a:solidFill>
                  <a:srgbClr val="000066"/>
                </a:solidFill>
              </a:endParaRPr>
            </a:p>
            <a:p>
              <a:pPr algn="ctr"/>
              <a:r>
                <a:rPr lang="fr-FR" sz="1500" i="0">
                  <a:solidFill>
                    <a:srgbClr val="000066"/>
                  </a:solidFill>
                </a:rPr>
                <a:t>= - 7 ; 20 </a:t>
              </a:r>
            </a:p>
          </p:txBody>
        </p:sp>
        <p:sp>
          <p:nvSpPr>
            <p:cNvPr id="175143" name="ZoneTexte 86"/>
            <p:cNvSpPr txBox="1">
              <a:spLocks noChangeArrowheads="1"/>
            </p:cNvSpPr>
            <p:nvPr/>
          </p:nvSpPr>
          <p:spPr bwMode="auto">
            <a:xfrm>
              <a:off x="1903" y="3404"/>
              <a:ext cx="936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500" i="0">
                  <a:solidFill>
                    <a:srgbClr val="000066"/>
                  </a:solidFill>
                </a:rPr>
                <a:t>IC 95 % de la </a:t>
              </a:r>
              <a:r>
                <a:rPr lang="fr-FR" sz="1500" i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</a:t>
              </a:r>
              <a:endParaRPr lang="fr-FR" sz="1500" i="0">
                <a:solidFill>
                  <a:srgbClr val="000066"/>
                </a:solidFill>
              </a:endParaRPr>
            </a:p>
            <a:p>
              <a:pPr algn="ctr"/>
              <a:r>
                <a:rPr lang="fr-FR" sz="1500" i="0">
                  <a:solidFill>
                    <a:srgbClr val="000066"/>
                  </a:solidFill>
                </a:rPr>
                <a:t>= - 8 ; 20 </a:t>
              </a:r>
            </a:p>
          </p:txBody>
        </p:sp>
      </p:grpSp>
      <p:sp>
        <p:nvSpPr>
          <p:cNvPr id="175112" name="ZoneTexte 69"/>
          <p:cNvSpPr txBox="1">
            <a:spLocks noChangeArrowheads="1"/>
          </p:cNvSpPr>
          <p:nvPr/>
        </p:nvSpPr>
        <p:spPr bwMode="auto">
          <a:xfrm>
            <a:off x="6313488" y="6530975"/>
            <a:ext cx="2651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Johnson MA. JAIDS 2006;43:153-60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Text Box 2"/>
          <p:cNvSpPr txBox="1">
            <a:spLocks noChangeArrowheads="1"/>
          </p:cNvSpPr>
          <p:nvPr/>
        </p:nvSpPr>
        <p:spPr bwMode="auto">
          <a:xfrm>
            <a:off x="2387600" y="1150938"/>
            <a:ext cx="431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Pharmacocinétique et résistance</a:t>
            </a:r>
          </a:p>
        </p:txBody>
      </p:sp>
      <p:graphicFrame>
        <p:nvGraphicFramePr>
          <p:cNvPr id="177202" name="Group 50"/>
          <p:cNvGraphicFramePr>
            <a:graphicFrameLocks noGrp="1"/>
          </p:cNvGraphicFramePr>
          <p:nvPr/>
        </p:nvGraphicFramePr>
        <p:xfrm>
          <a:off x="4543425" y="2636838"/>
          <a:ext cx="4484688" cy="2404982"/>
        </p:xfrm>
        <a:graphic>
          <a:graphicData uri="http://schemas.openxmlformats.org/drawingml/2006/table">
            <a:tbl>
              <a:tblPr/>
              <a:tblGrid>
                <a:gridCol w="379413"/>
                <a:gridCol w="2014537"/>
                <a:gridCol w="1019175"/>
                <a:gridCol w="1071563"/>
              </a:tblGrid>
              <a:tr h="3000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LPV/r QD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LPV/r BID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4730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Remplit les critères pour évaluation de la résistance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 = 11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 = 11*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35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Echec de l’évaluation**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 = 3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 = 3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3813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Emergence de résistance à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LPV/r ***</a:t>
                      </a:r>
                    </a:p>
                  </a:txBody>
                  <a:tcPr marL="54000" marR="54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TDF</a:t>
                      </a:r>
                    </a:p>
                  </a:txBody>
                  <a:tcPr marL="54000" marR="54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0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FTC</a:t>
                      </a:r>
                    </a:p>
                  </a:txBody>
                  <a:tcPr marL="54000" marR="54000" marT="54000" marB="540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</a:t>
                      </a:r>
                    </a:p>
                  </a:txBody>
                  <a:tcPr marL="54000" marR="54000" marT="54000" marB="54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177192" name="ZoneTexte 7"/>
          <p:cNvSpPr txBox="1">
            <a:spLocks noChangeArrowheads="1"/>
          </p:cNvSpPr>
          <p:nvPr/>
        </p:nvSpPr>
        <p:spPr bwMode="auto">
          <a:xfrm>
            <a:off x="831850" y="5354638"/>
            <a:ext cx="35242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i="0">
                <a:solidFill>
                  <a:srgbClr val="000066"/>
                </a:solidFill>
                <a:cs typeface="Arial" charset="0"/>
              </a:rPr>
              <a:t>*IC</a:t>
            </a:r>
            <a:r>
              <a:rPr lang="fr-FR" sz="1400" i="0" baseline="-25000">
                <a:solidFill>
                  <a:srgbClr val="000066"/>
                </a:solidFill>
                <a:cs typeface="Arial" charset="0"/>
              </a:rPr>
              <a:t>50</a:t>
            </a:r>
            <a:r>
              <a:rPr lang="fr-FR" sz="1400" i="0">
                <a:solidFill>
                  <a:srgbClr val="000066"/>
                </a:solidFill>
                <a:cs typeface="Arial" charset="0"/>
              </a:rPr>
              <a:t> ajusté sur la liaison aux protéines, pour VIH-1 sauvage = 0,07 mg/ml</a:t>
            </a:r>
          </a:p>
        </p:txBody>
      </p:sp>
      <p:sp>
        <p:nvSpPr>
          <p:cNvPr id="177193" name="ZoneTexte 9"/>
          <p:cNvSpPr txBox="1">
            <a:spLocks noChangeArrowheads="1"/>
          </p:cNvSpPr>
          <p:nvPr/>
        </p:nvSpPr>
        <p:spPr bwMode="auto">
          <a:xfrm>
            <a:off x="4543425" y="5143500"/>
            <a:ext cx="4530725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i="0">
                <a:solidFill>
                  <a:srgbClr val="000066"/>
                </a:solidFill>
              </a:rPr>
              <a:t>* </a:t>
            </a:r>
            <a:r>
              <a:rPr lang="fr-FR" sz="1400" i="0">
                <a:solidFill>
                  <a:srgbClr val="000066"/>
                </a:solidFill>
                <a:cs typeface="Arial" charset="0"/>
              </a:rPr>
              <a:t>Pas d’échantillon, n = 1</a:t>
            </a:r>
          </a:p>
          <a:p>
            <a:r>
              <a:rPr lang="fr-FR" sz="1400" i="0">
                <a:solidFill>
                  <a:srgbClr val="000066"/>
                </a:solidFill>
                <a:cs typeface="Arial" charset="0"/>
              </a:rPr>
              <a:t>** Médiane d’ARN VIH = 625 c/ml </a:t>
            </a:r>
          </a:p>
          <a:p>
            <a:pPr marL="0" lvl="1"/>
            <a:r>
              <a:rPr lang="fr-FR" sz="1400" i="0">
                <a:solidFill>
                  <a:srgbClr val="000066"/>
                </a:solidFill>
              </a:rPr>
              <a:t>*** Toute mutation de la protéase parmi les codons </a:t>
            </a:r>
            <a:br>
              <a:rPr lang="fr-FR" sz="1400" i="0">
                <a:solidFill>
                  <a:srgbClr val="000066"/>
                </a:solidFill>
              </a:rPr>
            </a:br>
            <a:r>
              <a:rPr lang="fr-FR" sz="1400" i="0">
                <a:solidFill>
                  <a:srgbClr val="000066"/>
                </a:solidFill>
              </a:rPr>
              <a:t>8, 30, 32, 46, 47, 48, 50, 82, 84, 90, avec diminution de la sensibilité phénotypique au LPV d’un facteur </a:t>
            </a:r>
            <a:r>
              <a:rPr lang="fr-FR" sz="1400" i="0" u="sng">
                <a:solidFill>
                  <a:srgbClr val="000066"/>
                </a:solidFill>
              </a:rPr>
              <a:t>&gt;</a:t>
            </a:r>
            <a:r>
              <a:rPr lang="fr-FR" sz="1400" i="0">
                <a:solidFill>
                  <a:srgbClr val="000066"/>
                </a:solidFill>
              </a:rPr>
              <a:t> 2,5</a:t>
            </a:r>
          </a:p>
        </p:txBody>
      </p:sp>
      <p:grpSp>
        <p:nvGrpSpPr>
          <p:cNvPr id="177194" name="Group 49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77200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77201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M02-418</a:t>
              </a:r>
            </a:p>
          </p:txBody>
        </p:sp>
      </p:grpSp>
      <p:sp>
        <p:nvSpPr>
          <p:cNvPr id="177195" name="Rectangle 5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M02-418 : LPV/r QD vs BID,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 + FTC</a:t>
            </a:r>
          </a:p>
        </p:txBody>
      </p:sp>
      <p:sp>
        <p:nvSpPr>
          <p:cNvPr id="177196" name="ZoneTexte 11"/>
          <p:cNvSpPr txBox="1">
            <a:spLocks noChangeArrowheads="1"/>
          </p:cNvSpPr>
          <p:nvPr/>
        </p:nvSpPr>
        <p:spPr bwMode="auto">
          <a:xfrm>
            <a:off x="4356100" y="1752600"/>
            <a:ext cx="4672013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800" b="1" i="0">
                <a:solidFill>
                  <a:schemeClr val="accent2"/>
                </a:solidFill>
                <a:latin typeface="Calibri" pitchFamily="34" charset="0"/>
              </a:rPr>
              <a:t>Test génotypique et phénotypique réalisés sur tous les échantillons avec ARN VIH &gt; 500 c/ml entre S12 et S48</a:t>
            </a:r>
          </a:p>
        </p:txBody>
      </p:sp>
      <p:sp>
        <p:nvSpPr>
          <p:cNvPr id="177197" name="ZoneTexte 11"/>
          <p:cNvSpPr txBox="1">
            <a:spLocks noChangeArrowheads="1"/>
          </p:cNvSpPr>
          <p:nvPr/>
        </p:nvSpPr>
        <p:spPr bwMode="auto">
          <a:xfrm>
            <a:off x="1181100" y="1752600"/>
            <a:ext cx="1789113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800" b="1" i="0">
                <a:solidFill>
                  <a:schemeClr val="accent2"/>
                </a:solidFill>
                <a:latin typeface="Calibri" pitchFamily="34" charset="0"/>
              </a:rPr>
              <a:t>PK du LPV à S4</a:t>
            </a:r>
          </a:p>
          <a:p>
            <a:pPr algn="ctr">
              <a:lnSpc>
                <a:spcPct val="90000"/>
              </a:lnSpc>
            </a:pPr>
            <a:r>
              <a:rPr lang="fr-FR" sz="1800" b="1" i="0">
                <a:solidFill>
                  <a:schemeClr val="accent2"/>
                </a:solidFill>
                <a:latin typeface="Calibri" pitchFamily="34" charset="0"/>
              </a:rPr>
              <a:t>(état d’équilibre)</a:t>
            </a:r>
          </a:p>
        </p:txBody>
      </p:sp>
      <p:sp>
        <p:nvSpPr>
          <p:cNvPr id="177198" name="Rectangle 56"/>
          <p:cNvSpPr>
            <a:spLocks noChangeArrowheads="1"/>
          </p:cNvSpPr>
          <p:nvPr/>
        </p:nvSpPr>
        <p:spPr bwMode="auto">
          <a:xfrm>
            <a:off x="60325" y="2414588"/>
            <a:ext cx="4521200" cy="375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800" b="1" i="0">
                <a:solidFill>
                  <a:srgbClr val="CC3300"/>
                </a:solidFill>
                <a:latin typeface="Calibri" pitchFamily="34" charset="0"/>
              </a:rPr>
              <a:t>Groupe BID (n = 24) vs QD (n = 13)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600" i="0">
                <a:solidFill>
                  <a:srgbClr val="000066"/>
                </a:solidFill>
              </a:rPr>
              <a:t>C</a:t>
            </a:r>
            <a:r>
              <a:rPr lang="fr-FR" sz="1600" i="0" baseline="-25000">
                <a:solidFill>
                  <a:srgbClr val="000066"/>
                </a:solidFill>
              </a:rPr>
              <a:t>max</a:t>
            </a:r>
            <a:r>
              <a:rPr lang="fr-FR" sz="1600" i="0">
                <a:solidFill>
                  <a:srgbClr val="000066"/>
                </a:solidFill>
              </a:rPr>
              <a:t> et ASC</a:t>
            </a:r>
            <a:r>
              <a:rPr lang="fr-FR" sz="1600" i="0" baseline="-25000">
                <a:solidFill>
                  <a:srgbClr val="000066"/>
                </a:solidFill>
              </a:rPr>
              <a:t>24</a:t>
            </a:r>
            <a:r>
              <a:rPr lang="fr-FR" sz="1600" i="0">
                <a:solidFill>
                  <a:srgbClr val="000066"/>
                </a:solidFill>
              </a:rPr>
              <a:t> non significativement différents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600" i="0">
                <a:solidFill>
                  <a:srgbClr val="000066"/>
                </a:solidFill>
              </a:rPr>
              <a:t>C</a:t>
            </a:r>
            <a:r>
              <a:rPr lang="fr-FR" sz="1600" i="0" baseline="-25000">
                <a:solidFill>
                  <a:srgbClr val="000066"/>
                </a:solidFill>
              </a:rPr>
              <a:t>résiduelle </a:t>
            </a:r>
            <a:r>
              <a:rPr lang="fr-FR" sz="1600" i="0">
                <a:solidFill>
                  <a:srgbClr val="000066"/>
                </a:solidFill>
              </a:rPr>
              <a:t>et C</a:t>
            </a:r>
            <a:r>
              <a:rPr lang="fr-FR" sz="1600" i="0" baseline="-25000">
                <a:solidFill>
                  <a:srgbClr val="000066"/>
                </a:solidFill>
              </a:rPr>
              <a:t>min </a:t>
            </a:r>
            <a:r>
              <a:rPr lang="fr-FR" sz="1600" i="0">
                <a:solidFill>
                  <a:srgbClr val="000066"/>
                </a:solidFill>
              </a:rPr>
              <a:t>significativement plus bas avec QD (p &lt; 0,003)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600" i="0">
                <a:solidFill>
                  <a:srgbClr val="000066"/>
                </a:solidFill>
              </a:rPr>
              <a:t>C</a:t>
            </a:r>
            <a:r>
              <a:rPr lang="fr-FR" sz="1600" i="0" baseline="-25000">
                <a:solidFill>
                  <a:srgbClr val="000066"/>
                </a:solidFill>
              </a:rPr>
              <a:t>résiduelle </a:t>
            </a:r>
            <a:r>
              <a:rPr lang="fr-FR" sz="1600" i="0">
                <a:solidFill>
                  <a:srgbClr val="000066"/>
                </a:solidFill>
              </a:rPr>
              <a:t>médiane : 4,37 µg/ml pour QD</a:t>
            </a:r>
            <a:br>
              <a:rPr lang="fr-FR" sz="1600" i="0">
                <a:solidFill>
                  <a:srgbClr val="000066"/>
                </a:solidFill>
              </a:rPr>
            </a:br>
            <a:r>
              <a:rPr lang="fr-FR" sz="1600" i="0">
                <a:solidFill>
                  <a:srgbClr val="000066"/>
                </a:solidFill>
              </a:rPr>
              <a:t>vs 6,64 µg/ml pour BID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600" i="0">
                <a:solidFill>
                  <a:srgbClr val="000066"/>
                </a:solidFill>
              </a:rPr>
              <a:t>QI (C</a:t>
            </a:r>
            <a:r>
              <a:rPr lang="fr-FR" sz="1600" i="0" baseline="-25000">
                <a:solidFill>
                  <a:srgbClr val="000066"/>
                </a:solidFill>
              </a:rPr>
              <a:t>résiduelle</a:t>
            </a:r>
            <a:r>
              <a:rPr lang="fr-FR" sz="1600" i="0">
                <a:solidFill>
                  <a:srgbClr val="000066"/>
                </a:solidFill>
              </a:rPr>
              <a:t>/IC</a:t>
            </a:r>
            <a:r>
              <a:rPr lang="fr-FR" sz="1600" i="0" baseline="-25000">
                <a:solidFill>
                  <a:srgbClr val="000066"/>
                </a:solidFill>
              </a:rPr>
              <a:t>50</a:t>
            </a:r>
            <a:r>
              <a:rPr lang="fr-FR" sz="1600" i="0">
                <a:solidFill>
                  <a:srgbClr val="000066"/>
                </a:solidFill>
              </a:rPr>
              <a:t>*) médian significativement plus bas pour QD (48,1) vs BID (86,5 ; p &lt; 0,001)</a:t>
            </a:r>
          </a:p>
        </p:txBody>
      </p:sp>
      <p:sp>
        <p:nvSpPr>
          <p:cNvPr id="177199" name="ZoneTexte 69"/>
          <p:cNvSpPr txBox="1">
            <a:spLocks noChangeArrowheads="1"/>
          </p:cNvSpPr>
          <p:nvPr/>
        </p:nvSpPr>
        <p:spPr bwMode="auto">
          <a:xfrm>
            <a:off x="6313488" y="6530975"/>
            <a:ext cx="2651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Johnson MA. JAIDS 2006;43:153-60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ext Box 2"/>
          <p:cNvSpPr txBox="1">
            <a:spLocks noChangeArrowheads="1"/>
          </p:cNvSpPr>
          <p:nvPr/>
        </p:nvSpPr>
        <p:spPr bwMode="auto">
          <a:xfrm>
            <a:off x="2482850" y="1154113"/>
            <a:ext cx="4151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Tolérance et effets indésirables</a:t>
            </a:r>
          </a:p>
        </p:txBody>
      </p:sp>
      <p:graphicFrame>
        <p:nvGraphicFramePr>
          <p:cNvPr id="179274" name="Group 74"/>
          <p:cNvGraphicFramePr>
            <a:graphicFrameLocks noGrp="1"/>
          </p:cNvGraphicFramePr>
          <p:nvPr/>
        </p:nvGraphicFramePr>
        <p:xfrm>
          <a:off x="458788" y="1676400"/>
          <a:ext cx="8434387" cy="2856240"/>
        </p:xfrm>
        <a:graphic>
          <a:graphicData uri="http://schemas.openxmlformats.org/drawingml/2006/table">
            <a:tbl>
              <a:tblPr/>
              <a:tblGrid>
                <a:gridCol w="368300"/>
                <a:gridCol w="3313112"/>
                <a:gridCol w="2016125"/>
                <a:gridCol w="1944688"/>
                <a:gridCol w="792162"/>
              </a:tblGrid>
              <a:tr h="27622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LPV/r QD (n = 115)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LPV/r BID (n = 75)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charset="0"/>
                        </a:rPr>
                        <a:t>p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8F8F8"/>
                    </a:solidFill>
                  </a:tcPr>
                </a:tc>
              </a:tr>
              <a:tr h="276225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Effets indésirables liés au traitement de sévérité au moins modérée 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Diarrhée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18 (16 %)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 (5 %)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 0,036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Nausées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10 (9 %)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6 (8 %)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Vomissements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 (3 %)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 (4 %)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4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Anomalies biologiques de grade 3-4 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 = 111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 = 74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E5F7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ASAT &gt; 5 x LSN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 (5 %)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 (3 %)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ALAT &gt; 5 x LSN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 (4 %)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2 (3 %)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Triglycérides &gt; 750 mg/dl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5 (5 %)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3 (4 %)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Amylase &gt; 2 x LSN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8 (7 %)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4 (5 %)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  <a:cs typeface="Arial" charset="0"/>
                        </a:rPr>
                        <a:t>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79267" name="Rectangle 67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M02-418 : LPV/r QD vs BID,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 + FTC</a:t>
            </a:r>
          </a:p>
        </p:txBody>
      </p:sp>
      <p:sp>
        <p:nvSpPr>
          <p:cNvPr id="179268" name="Espace réservé du contenu 8"/>
          <p:cNvSpPr>
            <a:spLocks noGrp="1"/>
          </p:cNvSpPr>
          <p:nvPr>
            <p:ph idx="1"/>
          </p:nvPr>
        </p:nvSpPr>
        <p:spPr>
          <a:xfrm>
            <a:off x="582613" y="4794250"/>
            <a:ext cx="8035925" cy="1744663"/>
          </a:xfrm>
        </p:spPr>
        <p:txBody>
          <a:bodyPr/>
          <a:lstStyle/>
          <a:p>
            <a:pPr marL="250825" indent="-250825">
              <a:lnSpc>
                <a:spcPct val="90000"/>
              </a:lnSpc>
              <a:spcBef>
                <a:spcPts val="200"/>
              </a:spcBef>
            </a:pP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  <a:cs typeface="Arial" charset="0"/>
              </a:rPr>
              <a:t>Arrêt pour effet indésirable gastro-intestinal : QD (n = 9) vs BID (n = 2)</a:t>
            </a:r>
          </a:p>
          <a:p>
            <a:pPr marL="250825" indent="-250825">
              <a:lnSpc>
                <a:spcPct val="90000"/>
              </a:lnSpc>
              <a:spcBef>
                <a:spcPts val="200"/>
              </a:spcBef>
            </a:pP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  <a:cs typeface="Arial" charset="0"/>
              </a:rPr>
              <a:t>1 décès dans le groupe BID, non lié au traitement (adénocarcinome)</a:t>
            </a:r>
          </a:p>
          <a:p>
            <a:pPr marL="250825" indent="-250825">
              <a:lnSpc>
                <a:spcPct val="90000"/>
              </a:lnSpc>
              <a:spcBef>
                <a:spcPts val="200"/>
              </a:spcBef>
            </a:pP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  <a:cs typeface="Arial" charset="0"/>
              </a:rPr>
              <a:t>Elévation à S48 : LDL-cholestérol + 14 mg/dl dans les 2 groupes ; HDL-cholestérol : </a:t>
            </a:r>
            <a:br>
              <a:rPr lang="fr-FR" sz="1400" smtClean="0">
                <a:solidFill>
                  <a:srgbClr val="000066"/>
                </a:solidFill>
                <a:ea typeface="ＭＳ Ｐゴシック" pitchFamily="34" charset="-128"/>
                <a:cs typeface="Arial" charset="0"/>
              </a:rPr>
            </a:b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  <a:cs typeface="Arial" charset="0"/>
              </a:rPr>
              <a:t>QD + 3 mg/dl vs BID + 6 mg/dl</a:t>
            </a:r>
          </a:p>
          <a:p>
            <a:pPr marL="250825" indent="-250825">
              <a:lnSpc>
                <a:spcPct val="90000"/>
              </a:lnSpc>
              <a:spcBef>
                <a:spcPts val="200"/>
              </a:spcBef>
            </a:pP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  <a:cs typeface="Arial" charset="0"/>
              </a:rPr>
              <a:t>LDL-cholestérol &gt; 130 mg/dl : 14 % à J0 vs 26 % à S48 (2 groupes combinés)</a:t>
            </a:r>
          </a:p>
          <a:p>
            <a:pPr marL="250825" indent="-250825">
              <a:lnSpc>
                <a:spcPct val="90000"/>
              </a:lnSpc>
              <a:spcBef>
                <a:spcPts val="200"/>
              </a:spcBef>
            </a:pP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  <a:cs typeface="Arial" charset="0"/>
              </a:rPr>
              <a:t>HDL-cholestérol &lt; 40 mg/dl : 58 % à J0 vs 42 % à S48 (2 groupes combinés)</a:t>
            </a:r>
          </a:p>
          <a:p>
            <a:pPr marL="250825" indent="-250825">
              <a:lnSpc>
                <a:spcPct val="90000"/>
              </a:lnSpc>
              <a:spcBef>
                <a:spcPts val="200"/>
              </a:spcBef>
            </a:pP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  <a:cs typeface="Arial" charset="0"/>
              </a:rPr>
              <a:t>DFG (MDRD [ml/min/1,73 m</a:t>
            </a:r>
            <a:r>
              <a:rPr lang="fr-FR" sz="1400" baseline="30000" smtClean="0">
                <a:solidFill>
                  <a:srgbClr val="000066"/>
                </a:solidFill>
                <a:ea typeface="ＭＳ Ｐゴシック" pitchFamily="34" charset="-128"/>
                <a:cs typeface="Arial" charset="0"/>
              </a:rPr>
              <a:t>2</a:t>
            </a: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  <a:cs typeface="Arial" charset="0"/>
              </a:rPr>
              <a:t>)] : 112 à J0, 104 à S48 (2 groupes combinés), p &lt; 0,001, </a:t>
            </a:r>
            <a:br>
              <a:rPr lang="fr-FR" sz="1400" smtClean="0">
                <a:solidFill>
                  <a:srgbClr val="000066"/>
                </a:solidFill>
                <a:ea typeface="ＭＳ Ｐゴシック" pitchFamily="34" charset="-128"/>
                <a:cs typeface="Arial" charset="0"/>
              </a:rPr>
            </a:br>
            <a:r>
              <a:rPr lang="fr-FR" sz="1400" smtClean="0">
                <a:solidFill>
                  <a:srgbClr val="000066"/>
                </a:solidFill>
                <a:ea typeface="ＭＳ Ｐゴシック" pitchFamily="34" charset="-128"/>
                <a:cs typeface="Arial" charset="0"/>
              </a:rPr>
              <a:t>sans différences entre les groupes. 1 cas d’insuffisance rénale aiguë dans chaque groupe</a:t>
            </a:r>
          </a:p>
        </p:txBody>
      </p:sp>
      <p:sp>
        <p:nvSpPr>
          <p:cNvPr id="179269" name="Rectangle 8"/>
          <p:cNvSpPr>
            <a:spLocks noChangeArrowheads="1"/>
          </p:cNvSpPr>
          <p:nvPr/>
        </p:nvSpPr>
        <p:spPr bwMode="auto">
          <a:xfrm>
            <a:off x="458788" y="4518025"/>
            <a:ext cx="264001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0">
                <a:solidFill>
                  <a:srgbClr val="000066"/>
                </a:solidFill>
              </a:rPr>
              <a:t>* Survenant chez </a:t>
            </a:r>
            <a:r>
              <a:rPr lang="fr-FR" sz="1200" i="0" u="sng">
                <a:solidFill>
                  <a:srgbClr val="000066"/>
                </a:solidFill>
              </a:rPr>
              <a:t>&gt;</a:t>
            </a:r>
            <a:r>
              <a:rPr lang="fr-FR" sz="1200" i="0">
                <a:solidFill>
                  <a:srgbClr val="000066"/>
                </a:solidFill>
              </a:rPr>
              <a:t> 3 % des patients</a:t>
            </a:r>
          </a:p>
        </p:txBody>
      </p:sp>
      <p:grpSp>
        <p:nvGrpSpPr>
          <p:cNvPr id="179270" name="Group 73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79272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79273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M02-418</a:t>
              </a:r>
            </a:p>
          </p:txBody>
        </p:sp>
      </p:grpSp>
      <p:sp>
        <p:nvSpPr>
          <p:cNvPr id="179271" name="ZoneTexte 69"/>
          <p:cNvSpPr txBox="1">
            <a:spLocks noChangeArrowheads="1"/>
          </p:cNvSpPr>
          <p:nvPr/>
        </p:nvSpPr>
        <p:spPr bwMode="auto">
          <a:xfrm>
            <a:off x="6313488" y="6530975"/>
            <a:ext cx="2651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Johnson MA. JAIDS 2006;43:153-60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M02-418 : LPV/r QD vs BID, 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 + FTC</a:t>
            </a:r>
          </a:p>
        </p:txBody>
      </p:sp>
      <p:sp>
        <p:nvSpPr>
          <p:cNvPr id="181251" name="Espace réservé du contenu 2"/>
          <p:cNvSpPr>
            <a:spLocks noGrp="1"/>
          </p:cNvSpPr>
          <p:nvPr>
            <p:ph idx="1"/>
          </p:nvPr>
        </p:nvSpPr>
        <p:spPr>
          <a:xfrm>
            <a:off x="50800" y="1125538"/>
            <a:ext cx="9024938" cy="5303837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ts val="225"/>
              </a:spcBef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Résumé – Conclusion</a:t>
            </a:r>
          </a:p>
          <a:p>
            <a:pPr marL="584200" lvl="1" indent="-228600">
              <a:lnSpc>
                <a:spcPct val="95000"/>
              </a:lnSpc>
              <a:spcBef>
                <a:spcPts val="225"/>
              </a:spcBef>
            </a:pPr>
            <a:r>
              <a:rPr lang="fr-FR" sz="1800" smtClean="0">
                <a:ea typeface="ＭＳ Ｐゴシック" pitchFamily="34" charset="-128"/>
              </a:rPr>
              <a:t>Chez les adultes infectés par le VIH-1 naïfs d’antirétroviraux, </a:t>
            </a:r>
            <a:r>
              <a:rPr lang="fr-FR" sz="1800" smtClean="0">
                <a:solidFill>
                  <a:srgbClr val="0066FF"/>
                </a:solidFill>
                <a:ea typeface="ＭＳ Ｐゴシック" pitchFamily="34" charset="-128"/>
              </a:rPr>
              <a:t>LPV/r 800/200 mg QD en capsule molle était virologiquement non inférieur à LPV/r 400/100 mg BID</a:t>
            </a:r>
            <a:r>
              <a:rPr lang="fr-FR" sz="1800" smtClean="0">
                <a:ea typeface="ＭＳ Ｐゴシック" pitchFamily="34" charset="-128"/>
              </a:rPr>
              <a:t>, en association avec TDF et FTC QD</a:t>
            </a:r>
          </a:p>
          <a:p>
            <a:pPr marL="584200" lvl="1" indent="-228600">
              <a:lnSpc>
                <a:spcPct val="95000"/>
              </a:lnSpc>
              <a:spcBef>
                <a:spcPts val="225"/>
              </a:spcBef>
            </a:pPr>
            <a:r>
              <a:rPr lang="fr-FR" sz="1800" smtClean="0">
                <a:ea typeface="ＭＳ Ｐゴシック" pitchFamily="34" charset="-128"/>
              </a:rPr>
              <a:t>La réponse virologique à S48 (ARN VIH &lt; 50 c/ml) était de 70 % avec LPV/r QD et de 64 % avec LPV/r BID</a:t>
            </a:r>
          </a:p>
          <a:p>
            <a:pPr marL="584200" lvl="1" indent="-228600">
              <a:lnSpc>
                <a:spcPct val="95000"/>
              </a:lnSpc>
              <a:spcBef>
                <a:spcPts val="225"/>
              </a:spcBef>
            </a:pPr>
            <a:r>
              <a:rPr lang="fr-FR" sz="1800" smtClean="0">
                <a:solidFill>
                  <a:srgbClr val="0066FF"/>
                </a:solidFill>
                <a:ea typeface="ＭＳ Ｐゴシック" pitchFamily="34" charset="-128"/>
              </a:rPr>
              <a:t>La réponse immunologique était similaire </a:t>
            </a:r>
            <a:r>
              <a:rPr lang="fr-FR" sz="1800" smtClean="0">
                <a:ea typeface="ＭＳ Ｐゴシック" pitchFamily="34" charset="-128"/>
              </a:rPr>
              <a:t>dans les 2 groupes</a:t>
            </a:r>
          </a:p>
          <a:p>
            <a:pPr marL="584200" lvl="1" indent="-228600">
              <a:lnSpc>
                <a:spcPct val="95000"/>
              </a:lnSpc>
              <a:spcBef>
                <a:spcPts val="225"/>
              </a:spcBef>
            </a:pPr>
            <a:r>
              <a:rPr lang="fr-FR" sz="1800" smtClean="0">
                <a:ea typeface="ＭＳ Ｐゴシック" pitchFamily="34" charset="-128"/>
              </a:rPr>
              <a:t>Il y avait </a:t>
            </a:r>
            <a:r>
              <a:rPr lang="fr-FR" sz="1800" smtClean="0">
                <a:solidFill>
                  <a:srgbClr val="0066FF"/>
                </a:solidFill>
                <a:ea typeface="ＭＳ Ｐゴシック" pitchFamily="34" charset="-128"/>
              </a:rPr>
              <a:t>plus d’interruptions pour effets indésirables </a:t>
            </a:r>
            <a:r>
              <a:rPr lang="fr-FR" sz="1800" smtClean="0">
                <a:ea typeface="ＭＳ Ｐゴシック" pitchFamily="34" charset="-128"/>
              </a:rPr>
              <a:t>(principalement gastro-intestinaux) et un taux significativement plus élevé de diarrhée </a:t>
            </a:r>
            <a:r>
              <a:rPr lang="fr-FR" sz="1800" smtClean="0">
                <a:solidFill>
                  <a:srgbClr val="0066FF"/>
                </a:solidFill>
                <a:ea typeface="ＭＳ Ｐゴシック" pitchFamily="34" charset="-128"/>
              </a:rPr>
              <a:t>avec LPV/r QD</a:t>
            </a:r>
          </a:p>
          <a:p>
            <a:pPr marL="584200" lvl="1" indent="-228600">
              <a:lnSpc>
                <a:spcPct val="95000"/>
              </a:lnSpc>
              <a:spcBef>
                <a:spcPts val="225"/>
              </a:spcBef>
            </a:pPr>
            <a:r>
              <a:rPr lang="fr-FR" sz="1800" smtClean="0">
                <a:solidFill>
                  <a:srgbClr val="0066FF"/>
                </a:solidFill>
                <a:ea typeface="ＭＳ Ｐゴシック" pitchFamily="34" charset="-128"/>
              </a:rPr>
              <a:t>Pas de différence significative pour les modifications des lipides </a:t>
            </a:r>
            <a:r>
              <a:rPr lang="fr-FR" sz="1800" smtClean="0">
                <a:ea typeface="ＭＳ Ｐゴシック" pitchFamily="34" charset="-128"/>
              </a:rPr>
              <a:t>entre les 2 groupes</a:t>
            </a:r>
          </a:p>
          <a:p>
            <a:pPr marL="1150938" lvl="2">
              <a:lnSpc>
                <a:spcPct val="95000"/>
              </a:lnSpc>
              <a:spcBef>
                <a:spcPts val="225"/>
              </a:spcBef>
            </a:pPr>
            <a:r>
              <a:rPr lang="fr-FR" sz="1800" smtClean="0">
                <a:ea typeface="ＭＳ Ｐゴシック" pitchFamily="34" charset="-128"/>
              </a:rPr>
              <a:t>L’effet était plus marqué en ce qui concerne l’élévation des triglycérides</a:t>
            </a:r>
          </a:p>
          <a:p>
            <a:pPr marL="1150938" lvl="2">
              <a:lnSpc>
                <a:spcPct val="95000"/>
              </a:lnSpc>
              <a:spcBef>
                <a:spcPts val="225"/>
              </a:spcBef>
            </a:pPr>
            <a:r>
              <a:rPr lang="fr-FR" sz="1800" smtClean="0">
                <a:ea typeface="ＭＳ Ｐゴシック" pitchFamily="34" charset="-128"/>
              </a:rPr>
              <a:t>L’élévation des lipides était moindre que celle observée avec LPV/r + analogues de la thymidine</a:t>
            </a:r>
          </a:p>
          <a:p>
            <a:pPr marL="584200" lvl="1" indent="-228600">
              <a:lnSpc>
                <a:spcPct val="95000"/>
              </a:lnSpc>
              <a:spcBef>
                <a:spcPts val="225"/>
              </a:spcBef>
            </a:pPr>
            <a:r>
              <a:rPr lang="fr-FR" sz="1800" smtClean="0">
                <a:solidFill>
                  <a:srgbClr val="0066FF"/>
                </a:solidFill>
                <a:ea typeface="ＭＳ Ｐゴシック" pitchFamily="34" charset="-128"/>
              </a:rPr>
              <a:t>Absence d’émergence de résistance </a:t>
            </a:r>
            <a:r>
              <a:rPr lang="fr-FR" sz="1800" smtClean="0">
                <a:ea typeface="ＭＳ Ｐゴシック" pitchFamily="34" charset="-128"/>
              </a:rPr>
              <a:t>dans les 2 groupes</a:t>
            </a:r>
          </a:p>
          <a:p>
            <a:pPr marL="584200" lvl="1" indent="-228600">
              <a:lnSpc>
                <a:spcPct val="95000"/>
              </a:lnSpc>
              <a:spcBef>
                <a:spcPts val="225"/>
              </a:spcBef>
            </a:pPr>
            <a:r>
              <a:rPr lang="fr-FR" sz="1800" smtClean="0">
                <a:solidFill>
                  <a:srgbClr val="0066FF"/>
                </a:solidFill>
                <a:ea typeface="ＭＳ Ｐゴシック" pitchFamily="34" charset="-128"/>
              </a:rPr>
              <a:t>C</a:t>
            </a:r>
            <a:r>
              <a:rPr lang="fr-FR" sz="1800" baseline="-25000" smtClean="0">
                <a:solidFill>
                  <a:srgbClr val="0066FF"/>
                </a:solidFill>
                <a:ea typeface="ＭＳ Ｐゴシック" pitchFamily="34" charset="-128"/>
              </a:rPr>
              <a:t>résiduelle </a:t>
            </a:r>
            <a:r>
              <a:rPr lang="fr-FR" sz="1800" smtClean="0">
                <a:solidFill>
                  <a:srgbClr val="0066FF"/>
                </a:solidFill>
                <a:ea typeface="ＭＳ Ｐゴシック" pitchFamily="34" charset="-128"/>
              </a:rPr>
              <a:t>plus basse avec LPV/r QD</a:t>
            </a:r>
            <a:r>
              <a:rPr lang="fr-FR" sz="1800" smtClean="0">
                <a:ea typeface="ＭＳ Ｐゴシック" pitchFamily="34" charset="-128"/>
              </a:rPr>
              <a:t>, non associée à une réponse virologique moindre</a:t>
            </a:r>
          </a:p>
          <a:p>
            <a:pPr marL="584200" lvl="1" indent="-228600">
              <a:lnSpc>
                <a:spcPct val="95000"/>
              </a:lnSpc>
              <a:spcBef>
                <a:spcPts val="225"/>
              </a:spcBef>
            </a:pPr>
            <a:r>
              <a:rPr lang="fr-FR" sz="1800" smtClean="0">
                <a:ea typeface="ＭＳ Ｐゴシック" pitchFamily="34" charset="-128"/>
              </a:rPr>
              <a:t>Limite de l’étude : puissance de seulement 60 % pour mettre en évidence la non infériorité de LPV/r QD</a:t>
            </a:r>
          </a:p>
        </p:txBody>
      </p:sp>
      <p:grpSp>
        <p:nvGrpSpPr>
          <p:cNvPr id="181252" name="Group 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81254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81255" name="ZoneTexte 23"/>
            <p:cNvSpPr txBox="1">
              <a:spLocks noChangeArrowheads="1"/>
            </p:cNvSpPr>
            <p:nvPr/>
          </p:nvSpPr>
          <p:spPr bwMode="auto">
            <a:xfrm>
              <a:off x="31" y="4143"/>
              <a:ext cx="501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M02-418</a:t>
              </a:r>
            </a:p>
          </p:txBody>
        </p:sp>
      </p:grpSp>
      <p:sp>
        <p:nvSpPr>
          <p:cNvPr id="181253" name="ZoneTexte 69"/>
          <p:cNvSpPr txBox="1">
            <a:spLocks noChangeArrowheads="1"/>
          </p:cNvSpPr>
          <p:nvPr/>
        </p:nvSpPr>
        <p:spPr bwMode="auto">
          <a:xfrm>
            <a:off x="6313488" y="6530975"/>
            <a:ext cx="26511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Johnson MA. JAIDS 2006;43:153-60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20625</TotalTime>
  <Words>930</Words>
  <Application>Microsoft Office PowerPoint</Application>
  <PresentationFormat>Affichage à l'écran (4:3)</PresentationFormat>
  <Paragraphs>225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ARV_trials_2010</vt:lpstr>
      <vt:lpstr>Comparaison des IP vs IP</vt:lpstr>
      <vt:lpstr>Etude M02-418 : LPV/r QD vs BID, en association à TDF + FTC</vt:lpstr>
      <vt:lpstr>Etude M02-418 : LPV/r QD vs BID,  en association à TDF + FTC</vt:lpstr>
      <vt:lpstr>Etude M02-418 : LPV/r QD vs BID,  en association à TDF + FTC</vt:lpstr>
      <vt:lpstr>Etude M02-418 : LPV/r QD vs BID,  en association à TDF + FTC</vt:lpstr>
      <vt:lpstr>Etude M02-418 : LPV/r QD vs BID,  en association à TDF + FTC</vt:lpstr>
      <vt:lpstr>Etude M02-418 : LPV/r QD vs BID,  en association à TDF + FTC</vt:lpstr>
    </vt:vector>
  </TitlesOfParts>
  <Manager>AEI - www.aei.fr</Manager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P. Cahn, A. Pozniak, F. Raffi</dc:creator>
  <cp:lastModifiedBy>Utilisateur</cp:lastModifiedBy>
  <cp:revision>1585</cp:revision>
  <cp:lastPrinted>2009-11-19T07:51:26Z</cp:lastPrinted>
  <dcterms:created xsi:type="dcterms:W3CDTF">2010-03-22T10:11:22Z</dcterms:created>
  <dcterms:modified xsi:type="dcterms:W3CDTF">2015-09-24T07:33:26Z</dcterms:modified>
</cp:coreProperties>
</file>