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32" r:id="rId2"/>
    <p:sldId id="814" r:id="rId3"/>
    <p:sldId id="815" r:id="rId4"/>
    <p:sldId id="816" r:id="rId5"/>
    <p:sldId id="817" r:id="rId6"/>
    <p:sldId id="818" r:id="rId7"/>
  </p:sldIdLst>
  <p:sldSz cx="9144000" cy="6858000" type="screen4x3"/>
  <p:notesSz cx="7099300" cy="10234613"/>
  <p:custDataLst>
    <p:tags r:id="rId1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0C0C0"/>
    <a:srgbClr val="006600"/>
    <a:srgbClr val="0066FF"/>
    <a:srgbClr val="3399FF"/>
    <a:srgbClr val="CC00FF"/>
    <a:srgbClr val="660033"/>
    <a:srgbClr val="CC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4664622C-74E1-46C2-9221-46FF252313D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77673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1EEE3D3D-78BB-4C47-9713-9070C2384AB1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37466733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863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637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7C5196E-4501-4B3B-84E1-0C2EDEC8AE80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884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84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C947B2A-59D0-4428-B32C-339E155E2B2C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04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04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B1D9476-9EAB-4E95-9C37-39685845FD26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25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25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F44B645-226B-4CE9-B8D2-5657B808C455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5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45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F9A3AF2-F745-4876-93F5-BD6BEFB971E2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4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M05-730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 QD</a:t>
            </a:r>
          </a:p>
        </p:txBody>
      </p:sp>
      <p:sp>
        <p:nvSpPr>
          <p:cNvPr id="185347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Gathe J. JAIDS 2009;50:474-81</a:t>
            </a:r>
          </a:p>
        </p:txBody>
      </p:sp>
      <p:sp>
        <p:nvSpPr>
          <p:cNvPr id="185348" name="Line 31"/>
          <p:cNvSpPr>
            <a:spLocks noChangeShapeType="1"/>
          </p:cNvSpPr>
          <p:nvPr/>
        </p:nvSpPr>
        <p:spPr bwMode="auto">
          <a:xfrm flipV="1">
            <a:off x="7856538" y="2968625"/>
            <a:ext cx="8636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5349" name="Line 33"/>
          <p:cNvSpPr>
            <a:spLocks noChangeShapeType="1"/>
          </p:cNvSpPr>
          <p:nvPr/>
        </p:nvSpPr>
        <p:spPr bwMode="auto">
          <a:xfrm flipV="1">
            <a:off x="7856538" y="4060825"/>
            <a:ext cx="8636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Oval 171"/>
          <p:cNvSpPr>
            <a:spLocks noChangeArrowheads="1"/>
          </p:cNvSpPr>
          <p:nvPr/>
        </p:nvSpPr>
        <p:spPr bwMode="auto">
          <a:xfrm>
            <a:off x="7572375" y="16335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85351" name="Line 172"/>
          <p:cNvSpPr>
            <a:spLocks noChangeShapeType="1"/>
          </p:cNvSpPr>
          <p:nvPr/>
        </p:nvSpPr>
        <p:spPr bwMode="auto">
          <a:xfrm>
            <a:off x="7861300" y="2192338"/>
            <a:ext cx="0" cy="25193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" name="Oval 173"/>
          <p:cNvSpPr>
            <a:spLocks noChangeArrowheads="1"/>
          </p:cNvSpPr>
          <p:nvPr/>
        </p:nvSpPr>
        <p:spPr bwMode="auto">
          <a:xfrm>
            <a:off x="8410575" y="16335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85353" name="Line 174"/>
          <p:cNvSpPr>
            <a:spLocks noChangeShapeType="1"/>
          </p:cNvSpPr>
          <p:nvPr/>
        </p:nvSpPr>
        <p:spPr bwMode="auto">
          <a:xfrm>
            <a:off x="8699500" y="2192338"/>
            <a:ext cx="0" cy="25193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3" name="Oval 171"/>
          <p:cNvSpPr>
            <a:spLocks noChangeArrowheads="1"/>
          </p:cNvSpPr>
          <p:nvPr/>
        </p:nvSpPr>
        <p:spPr bwMode="auto">
          <a:xfrm>
            <a:off x="5722938" y="16335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85355" name="Line 172"/>
          <p:cNvSpPr>
            <a:spLocks noChangeShapeType="1"/>
          </p:cNvSpPr>
          <p:nvPr/>
        </p:nvSpPr>
        <p:spPr bwMode="auto">
          <a:xfrm>
            <a:off x="6010275" y="2160588"/>
            <a:ext cx="17463" cy="252095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85356" name="Group 38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8538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5382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185357" name="AutoShape 162"/>
          <p:cNvSpPr>
            <a:spLocks noChangeArrowheads="1"/>
          </p:cNvSpPr>
          <p:nvPr/>
        </p:nvSpPr>
        <p:spPr bwMode="auto">
          <a:xfrm>
            <a:off x="179388" y="3086100"/>
            <a:ext cx="2357437" cy="11842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664 patients</a:t>
            </a:r>
            <a:b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</p:txBody>
      </p:sp>
      <p:cxnSp>
        <p:nvCxnSpPr>
          <p:cNvPr id="185358" name="AutoShape 44"/>
          <p:cNvCxnSpPr>
            <a:cxnSpLocks noChangeShapeType="1"/>
            <a:stCxn id="185368" idx="1"/>
            <a:endCxn id="185367" idx="1"/>
          </p:cNvCxnSpPr>
          <p:nvPr/>
        </p:nvCxnSpPr>
        <p:spPr bwMode="auto">
          <a:xfrm rot="10800000" flipH="1" flipV="1">
            <a:off x="3719513" y="2627313"/>
            <a:ext cx="1587" cy="2098675"/>
          </a:xfrm>
          <a:prstGeom prst="bentConnector3">
            <a:avLst>
              <a:gd name="adj1" fmla="val -536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85359" name="Rectangle 10"/>
          <p:cNvSpPr>
            <a:spLocks noChangeArrowheads="1"/>
          </p:cNvSpPr>
          <p:nvPr/>
        </p:nvSpPr>
        <p:spPr bwMode="auto">
          <a:xfrm>
            <a:off x="2890838" y="372586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167</a:t>
            </a:r>
          </a:p>
        </p:txBody>
      </p:sp>
      <p:sp>
        <p:nvSpPr>
          <p:cNvPr id="185360" name="Rectangle 10"/>
          <p:cNvSpPr>
            <a:spLocks noChangeArrowheads="1"/>
          </p:cNvSpPr>
          <p:nvPr/>
        </p:nvSpPr>
        <p:spPr bwMode="auto">
          <a:xfrm>
            <a:off x="2868613" y="2317750"/>
            <a:ext cx="842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166 </a:t>
            </a:r>
          </a:p>
        </p:txBody>
      </p:sp>
      <p:cxnSp>
        <p:nvCxnSpPr>
          <p:cNvPr id="185361" name="Connecteur droit 66"/>
          <p:cNvCxnSpPr>
            <a:cxnSpLocks noChangeShapeType="1"/>
          </p:cNvCxnSpPr>
          <p:nvPr/>
        </p:nvCxnSpPr>
        <p:spPr bwMode="auto">
          <a:xfrm>
            <a:off x="2600325" y="2281238"/>
            <a:ext cx="0" cy="6953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85362" name="Oval 170"/>
          <p:cNvSpPr>
            <a:spLocks noChangeArrowheads="1"/>
          </p:cNvSpPr>
          <p:nvPr/>
        </p:nvSpPr>
        <p:spPr bwMode="auto">
          <a:xfrm>
            <a:off x="1841500" y="127317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1:1:1:1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85363" name="Espace réservé du contenu 2"/>
          <p:cNvSpPr txBox="1">
            <a:spLocks/>
          </p:cNvSpPr>
          <p:nvPr/>
        </p:nvSpPr>
        <p:spPr bwMode="auto">
          <a:xfrm>
            <a:off x="50800" y="11128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185364" name="Rectangle 10"/>
          <p:cNvSpPr>
            <a:spLocks noChangeArrowheads="1"/>
          </p:cNvSpPr>
          <p:nvPr/>
        </p:nvSpPr>
        <p:spPr bwMode="auto">
          <a:xfrm>
            <a:off x="2870200" y="2967038"/>
            <a:ext cx="842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165 </a:t>
            </a:r>
          </a:p>
        </p:txBody>
      </p:sp>
      <p:sp>
        <p:nvSpPr>
          <p:cNvPr id="185365" name="Line 58"/>
          <p:cNvSpPr>
            <a:spLocks noChangeShapeType="1"/>
          </p:cNvSpPr>
          <p:nvPr/>
        </p:nvSpPr>
        <p:spPr bwMode="auto">
          <a:xfrm>
            <a:off x="2535238" y="3692525"/>
            <a:ext cx="32385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85366" name="AutoShape 14"/>
          <p:cNvSpPr>
            <a:spLocks noChangeArrowheads="1"/>
          </p:cNvSpPr>
          <p:nvPr/>
        </p:nvSpPr>
        <p:spPr bwMode="auto">
          <a:xfrm>
            <a:off x="3719513" y="3716338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cp QD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+ TDF + FTC</a:t>
            </a:r>
          </a:p>
        </p:txBody>
      </p:sp>
      <p:sp>
        <p:nvSpPr>
          <p:cNvPr id="185367" name="AutoShape 14"/>
          <p:cNvSpPr>
            <a:spLocks noChangeArrowheads="1"/>
          </p:cNvSpPr>
          <p:nvPr/>
        </p:nvSpPr>
        <p:spPr bwMode="auto">
          <a:xfrm>
            <a:off x="3719513" y="4400550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SGC QD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+ TDF + FTC</a:t>
            </a:r>
          </a:p>
        </p:txBody>
      </p:sp>
      <p:sp>
        <p:nvSpPr>
          <p:cNvPr id="185368" name="AutoShape 14"/>
          <p:cNvSpPr>
            <a:spLocks noChangeArrowheads="1"/>
          </p:cNvSpPr>
          <p:nvPr/>
        </p:nvSpPr>
        <p:spPr bwMode="auto">
          <a:xfrm>
            <a:off x="3719513" y="2301875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cp BID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</p:txBody>
      </p:sp>
      <p:sp>
        <p:nvSpPr>
          <p:cNvPr id="185369" name="AutoShape 14"/>
          <p:cNvSpPr>
            <a:spLocks noChangeArrowheads="1"/>
          </p:cNvSpPr>
          <p:nvPr/>
        </p:nvSpPr>
        <p:spPr bwMode="auto">
          <a:xfrm>
            <a:off x="3719513" y="2998788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SGC BID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</p:txBody>
      </p:sp>
      <p:sp>
        <p:nvSpPr>
          <p:cNvPr id="185370" name="Line 31"/>
          <p:cNvSpPr>
            <a:spLocks noChangeShapeType="1"/>
          </p:cNvSpPr>
          <p:nvPr/>
        </p:nvSpPr>
        <p:spPr bwMode="auto">
          <a:xfrm flipV="1">
            <a:off x="2868613" y="3314700"/>
            <a:ext cx="8128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5371" name="Line 31"/>
          <p:cNvSpPr>
            <a:spLocks noChangeShapeType="1"/>
          </p:cNvSpPr>
          <p:nvPr/>
        </p:nvSpPr>
        <p:spPr bwMode="auto">
          <a:xfrm flipV="1">
            <a:off x="2868613" y="4048125"/>
            <a:ext cx="8128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5372" name="Rectangle 10"/>
          <p:cNvSpPr>
            <a:spLocks noChangeArrowheads="1"/>
          </p:cNvSpPr>
          <p:nvPr/>
        </p:nvSpPr>
        <p:spPr bwMode="auto">
          <a:xfrm>
            <a:off x="2868613" y="4392613"/>
            <a:ext cx="842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166 </a:t>
            </a:r>
          </a:p>
        </p:txBody>
      </p:sp>
      <p:cxnSp>
        <p:nvCxnSpPr>
          <p:cNvPr id="185373" name="AutoShape 69"/>
          <p:cNvCxnSpPr>
            <a:cxnSpLocks noChangeShapeType="1"/>
            <a:stCxn id="185366" idx="3"/>
            <a:endCxn id="185367" idx="3"/>
          </p:cNvCxnSpPr>
          <p:nvPr/>
        </p:nvCxnSpPr>
        <p:spPr bwMode="auto">
          <a:xfrm>
            <a:off x="5405438" y="4041775"/>
            <a:ext cx="1587" cy="684213"/>
          </a:xfrm>
          <a:prstGeom prst="bentConnector3">
            <a:avLst>
              <a:gd name="adj1" fmla="val 14400005"/>
            </a:avLst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</p:spPr>
      </p:cxnSp>
      <p:cxnSp>
        <p:nvCxnSpPr>
          <p:cNvPr id="185374" name="AutoShape 71"/>
          <p:cNvCxnSpPr>
            <a:cxnSpLocks noChangeShapeType="1"/>
            <a:stCxn id="185368" idx="3"/>
            <a:endCxn id="185369" idx="3"/>
          </p:cNvCxnSpPr>
          <p:nvPr/>
        </p:nvCxnSpPr>
        <p:spPr bwMode="auto">
          <a:xfrm>
            <a:off x="5405438" y="2627313"/>
            <a:ext cx="1587" cy="696912"/>
          </a:xfrm>
          <a:prstGeom prst="bentConnector3">
            <a:avLst>
              <a:gd name="adj1" fmla="val 14400005"/>
            </a:avLst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</p:spPr>
      </p:cxnSp>
      <p:sp>
        <p:nvSpPr>
          <p:cNvPr id="185375" name="AutoShape 14"/>
          <p:cNvSpPr>
            <a:spLocks noChangeArrowheads="1"/>
          </p:cNvSpPr>
          <p:nvPr/>
        </p:nvSpPr>
        <p:spPr bwMode="auto">
          <a:xfrm>
            <a:off x="6100763" y="3924300"/>
            <a:ext cx="1685925" cy="904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cp QD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+ TDF + FTC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n = 333</a:t>
            </a:r>
          </a:p>
        </p:txBody>
      </p:sp>
      <p:sp>
        <p:nvSpPr>
          <p:cNvPr id="185376" name="Line 31"/>
          <p:cNvSpPr>
            <a:spLocks noChangeShapeType="1"/>
          </p:cNvSpPr>
          <p:nvPr/>
        </p:nvSpPr>
        <p:spPr bwMode="auto">
          <a:xfrm flipV="1">
            <a:off x="5626100" y="4378325"/>
            <a:ext cx="4953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5377" name="AutoShape 14"/>
          <p:cNvSpPr>
            <a:spLocks noChangeArrowheads="1"/>
          </p:cNvSpPr>
          <p:nvPr/>
        </p:nvSpPr>
        <p:spPr bwMode="auto">
          <a:xfrm>
            <a:off x="6100763" y="2506663"/>
            <a:ext cx="1685925" cy="904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cp BID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n = 331</a:t>
            </a:r>
          </a:p>
        </p:txBody>
      </p:sp>
      <p:sp>
        <p:nvSpPr>
          <p:cNvPr id="185378" name="Line 31"/>
          <p:cNvSpPr>
            <a:spLocks noChangeShapeType="1"/>
          </p:cNvSpPr>
          <p:nvPr/>
        </p:nvSpPr>
        <p:spPr bwMode="auto">
          <a:xfrm flipV="1">
            <a:off x="5626100" y="2968625"/>
            <a:ext cx="4953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5379" name="Rectangle 79"/>
          <p:cNvSpPr>
            <a:spLocks noChangeArrowheads="1"/>
          </p:cNvSpPr>
          <p:nvPr/>
        </p:nvSpPr>
        <p:spPr bwMode="auto">
          <a:xfrm>
            <a:off x="50800" y="5154613"/>
            <a:ext cx="9024938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  <a:cs typeface="Arial" charset="0"/>
              </a:rPr>
              <a:t>Critère principal : ARN VIH &lt; 50 c/ml à S48 (ITT, NC = E) 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  <a:cs typeface="Arial" charset="0"/>
              </a:rPr>
              <a:t>Non-infériorité de LPV/r QD vs BID si la borne inférieure de l'IC 95 % </a:t>
            </a:r>
            <a:br>
              <a:rPr lang="fr-FR" sz="1800" i="0">
                <a:solidFill>
                  <a:srgbClr val="000066"/>
                </a:solidFill>
                <a:cs typeface="Arial" charset="0"/>
              </a:rPr>
            </a:br>
            <a:r>
              <a:rPr lang="fr-FR" sz="1800" i="0">
                <a:solidFill>
                  <a:srgbClr val="000066"/>
                </a:solidFill>
                <a:cs typeface="Arial" charset="0"/>
              </a:rPr>
              <a:t>de la différence = - 12 % (puissance &gt; 90 %)</a:t>
            </a:r>
            <a:endParaRPr lang="fr-FR" i="0">
              <a:solidFill>
                <a:srgbClr val="000066"/>
              </a:solidFill>
            </a:endParaRPr>
          </a:p>
        </p:txBody>
      </p:sp>
      <p:sp>
        <p:nvSpPr>
          <p:cNvPr id="160805" name="Text Box 37"/>
          <p:cNvSpPr txBox="1">
            <a:spLocks noChangeArrowheads="1"/>
          </p:cNvSpPr>
          <p:nvPr/>
        </p:nvSpPr>
        <p:spPr bwMode="auto">
          <a:xfrm>
            <a:off x="1795463" y="5033963"/>
            <a:ext cx="7288212" cy="304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>
            <a:spAutoFit/>
          </a:bodyPr>
          <a:lstStyle/>
          <a:p>
            <a:pPr algn="ctr"/>
            <a:r>
              <a:rPr lang="fr-FR" sz="1400">
                <a:solidFill>
                  <a:srgbClr val="000066"/>
                </a:solidFill>
                <a:cs typeface="Arial" charset="0"/>
              </a:rPr>
              <a:t>Dose de LPV/r cp (comprimé) ou SGC (gélule molle) : 400/100 mg BID ou 800/200 mg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M05-730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 QD</a:t>
            </a:r>
          </a:p>
        </p:txBody>
      </p:sp>
      <p:graphicFrame>
        <p:nvGraphicFramePr>
          <p:cNvPr id="187465" name="Group 73"/>
          <p:cNvGraphicFramePr>
            <a:graphicFrameLocks noGrp="1"/>
          </p:cNvGraphicFramePr>
          <p:nvPr>
            <p:ph idx="1"/>
          </p:nvPr>
        </p:nvGraphicFramePr>
        <p:xfrm>
          <a:off x="446088" y="1685925"/>
          <a:ext cx="8253412" cy="4663382"/>
        </p:xfrm>
        <a:graphic>
          <a:graphicData uri="http://schemas.openxmlformats.org/drawingml/2006/table">
            <a:tbl>
              <a:tblPr/>
              <a:tblGrid>
                <a:gridCol w="244475"/>
                <a:gridCol w="3624262"/>
                <a:gridCol w="1793875"/>
                <a:gridCol w="2590800"/>
              </a:tblGrid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Randomisés,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Patients randomisés traités,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38,5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38,9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78 % / 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73 % / 20 %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moyenne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5,05 (p = 0,02 vs QD)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58,3 % (p = 0,008 vs QD)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moyenne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49 (15 %)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(17 %)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échec virologique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Perdu de vue / retrait de consentement / non observance / décès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/ 16 / 5 /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/ 13 / 9 /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87460" name="Group 18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8746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7464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187461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Gathe J. JAIDS 2009;50:474-81</a:t>
            </a:r>
          </a:p>
        </p:txBody>
      </p:sp>
      <p:sp>
        <p:nvSpPr>
          <p:cNvPr id="187462" name="Rectangle 8"/>
          <p:cNvSpPr>
            <a:spLocks noChangeArrowheads="1"/>
          </p:cNvSpPr>
          <p:nvPr/>
        </p:nvSpPr>
        <p:spPr bwMode="auto">
          <a:xfrm>
            <a:off x="452438" y="1290638"/>
            <a:ext cx="8147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4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M05-730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 QD</a:t>
            </a:r>
            <a:endParaRPr lang="fr-FR" sz="1600" smtClean="0">
              <a:solidFill>
                <a:srgbClr val="000066"/>
              </a:solidFill>
              <a:ea typeface="ＭＳ Ｐゴシック" pitchFamily="34" charset="-128"/>
              <a:cs typeface="Arial" charset="0"/>
            </a:endParaRPr>
          </a:p>
        </p:txBody>
      </p:sp>
      <p:sp>
        <p:nvSpPr>
          <p:cNvPr id="189443" name="Text Box 2"/>
          <p:cNvSpPr txBox="1">
            <a:spLocks noChangeArrowheads="1"/>
          </p:cNvSpPr>
          <p:nvPr/>
        </p:nvSpPr>
        <p:spPr bwMode="auto">
          <a:xfrm>
            <a:off x="2638425" y="1150938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grpSp>
        <p:nvGrpSpPr>
          <p:cNvPr id="189444" name="Group 4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8948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9484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grpSp>
        <p:nvGrpSpPr>
          <p:cNvPr id="189485" name="Group 45"/>
          <p:cNvGrpSpPr>
            <a:grpSpLocks/>
          </p:cNvGrpSpPr>
          <p:nvPr/>
        </p:nvGrpSpPr>
        <p:grpSpPr bwMode="auto">
          <a:xfrm>
            <a:off x="395288" y="1751013"/>
            <a:ext cx="3886200" cy="4781550"/>
            <a:chOff x="249" y="1103"/>
            <a:chExt cx="2448" cy="3012"/>
          </a:xfrm>
        </p:grpSpPr>
        <p:sp>
          <p:nvSpPr>
            <p:cNvPr id="189445" name="Rectangle 7"/>
            <p:cNvSpPr>
              <a:spLocks noChangeArrowheads="1"/>
            </p:cNvSpPr>
            <p:nvPr/>
          </p:nvSpPr>
          <p:spPr bwMode="auto">
            <a:xfrm>
              <a:off x="726" y="2204"/>
              <a:ext cx="372" cy="1225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89446" name="Rectangle 8"/>
            <p:cNvSpPr>
              <a:spLocks noChangeArrowheads="1"/>
            </p:cNvSpPr>
            <p:nvPr/>
          </p:nvSpPr>
          <p:spPr bwMode="auto">
            <a:xfrm>
              <a:off x="1815" y="2055"/>
              <a:ext cx="372" cy="1374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89447" name="Rectangle 9"/>
            <p:cNvSpPr>
              <a:spLocks noChangeArrowheads="1"/>
            </p:cNvSpPr>
            <p:nvPr/>
          </p:nvSpPr>
          <p:spPr bwMode="auto">
            <a:xfrm>
              <a:off x="1100" y="2221"/>
              <a:ext cx="372" cy="1208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89448" name="Rectangle 10"/>
            <p:cNvSpPr>
              <a:spLocks noChangeArrowheads="1"/>
            </p:cNvSpPr>
            <p:nvPr/>
          </p:nvSpPr>
          <p:spPr bwMode="auto">
            <a:xfrm>
              <a:off x="2185" y="2000"/>
              <a:ext cx="372" cy="1429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89449" name="Line 12"/>
            <p:cNvSpPr>
              <a:spLocks noChangeShapeType="1"/>
            </p:cNvSpPr>
            <p:nvPr/>
          </p:nvSpPr>
          <p:spPr bwMode="auto">
            <a:xfrm>
              <a:off x="515" y="3423"/>
              <a:ext cx="217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50" name="Rectangle 22"/>
            <p:cNvSpPr>
              <a:spLocks noChangeArrowheads="1"/>
            </p:cNvSpPr>
            <p:nvPr/>
          </p:nvSpPr>
          <p:spPr bwMode="auto">
            <a:xfrm>
              <a:off x="811" y="2043"/>
              <a:ext cx="20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</a:rPr>
                <a:t>77</a:t>
              </a:r>
              <a:endParaRPr lang="fr-FR" sz="4000" i="0">
                <a:solidFill>
                  <a:srgbClr val="993300"/>
                </a:solidFill>
              </a:endParaRPr>
            </a:p>
          </p:txBody>
        </p:sp>
        <p:sp>
          <p:nvSpPr>
            <p:cNvPr id="189451" name="Rectangle 23"/>
            <p:cNvSpPr>
              <a:spLocks noChangeArrowheads="1"/>
            </p:cNvSpPr>
            <p:nvPr/>
          </p:nvSpPr>
          <p:spPr bwMode="auto">
            <a:xfrm>
              <a:off x="1900" y="1895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</a:rPr>
                <a:t>87</a:t>
              </a:r>
              <a:endParaRPr lang="fr-FR" sz="4000" i="0">
                <a:solidFill>
                  <a:srgbClr val="993300"/>
                </a:solidFill>
              </a:endParaRPr>
            </a:p>
          </p:txBody>
        </p:sp>
        <p:sp>
          <p:nvSpPr>
            <p:cNvPr id="189452" name="Rectangle 24"/>
            <p:cNvSpPr>
              <a:spLocks noChangeArrowheads="1"/>
            </p:cNvSpPr>
            <p:nvPr/>
          </p:nvSpPr>
          <p:spPr bwMode="auto">
            <a:xfrm>
              <a:off x="1181" y="2059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76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89453" name="Rectangle 25"/>
            <p:cNvSpPr>
              <a:spLocks noChangeArrowheads="1"/>
            </p:cNvSpPr>
            <p:nvPr/>
          </p:nvSpPr>
          <p:spPr bwMode="auto">
            <a:xfrm>
              <a:off x="2270" y="1835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90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89454" name="Text Box 57"/>
            <p:cNvSpPr txBox="1">
              <a:spLocks noChangeArrowheads="1"/>
            </p:cNvSpPr>
            <p:nvPr/>
          </p:nvSpPr>
          <p:spPr bwMode="auto">
            <a:xfrm>
              <a:off x="521" y="3422"/>
              <a:ext cx="11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ITT, NC = E</a:t>
              </a:r>
            </a:p>
          </p:txBody>
        </p:sp>
        <p:sp>
          <p:nvSpPr>
            <p:cNvPr id="189455" name="Text Box 58"/>
            <p:cNvSpPr txBox="1">
              <a:spLocks noChangeArrowheads="1"/>
            </p:cNvSpPr>
            <p:nvPr/>
          </p:nvSpPr>
          <p:spPr bwMode="auto">
            <a:xfrm>
              <a:off x="1668" y="3422"/>
              <a:ext cx="102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Données observées</a:t>
              </a:r>
            </a:p>
          </p:txBody>
        </p:sp>
        <p:sp>
          <p:nvSpPr>
            <p:cNvPr id="189456" name="AutoShape 165"/>
            <p:cNvSpPr>
              <a:spLocks noChangeArrowheads="1"/>
            </p:cNvSpPr>
            <p:nvPr/>
          </p:nvSpPr>
          <p:spPr bwMode="auto">
            <a:xfrm>
              <a:off x="532" y="1117"/>
              <a:ext cx="2040" cy="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89457" name="Rectangle 3"/>
            <p:cNvSpPr>
              <a:spLocks noChangeArrowheads="1"/>
            </p:cNvSpPr>
            <p:nvPr/>
          </p:nvSpPr>
          <p:spPr bwMode="auto">
            <a:xfrm>
              <a:off x="621" y="1178"/>
              <a:ext cx="112" cy="89"/>
            </a:xfrm>
            <a:prstGeom prst="rect">
              <a:avLst/>
            </a:prstGeom>
            <a:solidFill>
              <a:srgbClr val="A5002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189458" name="Rectangle 4"/>
            <p:cNvSpPr>
              <a:spLocks noChangeArrowheads="1"/>
            </p:cNvSpPr>
            <p:nvPr/>
          </p:nvSpPr>
          <p:spPr bwMode="auto">
            <a:xfrm>
              <a:off x="1582" y="1177"/>
              <a:ext cx="112" cy="89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189459" name="ZoneTexte 84"/>
            <p:cNvSpPr txBox="1">
              <a:spLocks noChangeArrowheads="1"/>
            </p:cNvSpPr>
            <p:nvPr/>
          </p:nvSpPr>
          <p:spPr bwMode="auto">
            <a:xfrm>
              <a:off x="712" y="1103"/>
              <a:ext cx="881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QD (n = 333)</a:t>
              </a:r>
            </a:p>
          </p:txBody>
        </p:sp>
        <p:sp>
          <p:nvSpPr>
            <p:cNvPr id="189460" name="ZoneTexte 85"/>
            <p:cNvSpPr txBox="1">
              <a:spLocks noChangeArrowheads="1"/>
            </p:cNvSpPr>
            <p:nvPr/>
          </p:nvSpPr>
          <p:spPr bwMode="auto">
            <a:xfrm>
              <a:off x="1696" y="1104"/>
              <a:ext cx="901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BID (n = 331)</a:t>
              </a:r>
            </a:p>
          </p:txBody>
        </p:sp>
        <p:sp>
          <p:nvSpPr>
            <p:cNvPr id="189461" name="ZoneTexte 87"/>
            <p:cNvSpPr txBox="1">
              <a:spLocks noChangeArrowheads="1"/>
            </p:cNvSpPr>
            <p:nvPr/>
          </p:nvSpPr>
          <p:spPr bwMode="auto">
            <a:xfrm>
              <a:off x="687" y="1472"/>
              <a:ext cx="725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Critère</a:t>
              </a:r>
            </a:p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principal</a:t>
              </a:r>
            </a:p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d’efficacité</a:t>
              </a:r>
            </a:p>
          </p:txBody>
        </p:sp>
        <p:sp>
          <p:nvSpPr>
            <p:cNvPr id="189462" name="Line 150"/>
            <p:cNvSpPr>
              <a:spLocks noChangeShapeType="1"/>
            </p:cNvSpPr>
            <p:nvPr/>
          </p:nvSpPr>
          <p:spPr bwMode="auto">
            <a:xfrm flipV="1">
              <a:off x="1640" y="3421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3" name="Line 150"/>
            <p:cNvSpPr>
              <a:spLocks noChangeShapeType="1"/>
            </p:cNvSpPr>
            <p:nvPr/>
          </p:nvSpPr>
          <p:spPr bwMode="auto">
            <a:xfrm flipV="1">
              <a:off x="2682" y="3421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4" name="Text Box 76"/>
            <p:cNvSpPr txBox="1">
              <a:spLocks noChangeArrowheads="1"/>
            </p:cNvSpPr>
            <p:nvPr/>
          </p:nvSpPr>
          <p:spPr bwMode="auto">
            <a:xfrm>
              <a:off x="249" y="1558"/>
              <a:ext cx="336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89465" name="Line 141"/>
            <p:cNvSpPr>
              <a:spLocks noChangeShapeType="1"/>
            </p:cNvSpPr>
            <p:nvPr/>
          </p:nvSpPr>
          <p:spPr bwMode="auto">
            <a:xfrm>
              <a:off x="563" y="1846"/>
              <a:ext cx="0" cy="15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6" name="Line 142"/>
            <p:cNvSpPr>
              <a:spLocks noChangeShapeType="1"/>
            </p:cNvSpPr>
            <p:nvPr/>
          </p:nvSpPr>
          <p:spPr bwMode="auto">
            <a:xfrm>
              <a:off x="521" y="3421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7" name="Line 143"/>
            <p:cNvSpPr>
              <a:spLocks noChangeShapeType="1"/>
            </p:cNvSpPr>
            <p:nvPr/>
          </p:nvSpPr>
          <p:spPr bwMode="auto">
            <a:xfrm>
              <a:off x="521" y="3106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8" name="Line 144"/>
            <p:cNvSpPr>
              <a:spLocks noChangeShapeType="1"/>
            </p:cNvSpPr>
            <p:nvPr/>
          </p:nvSpPr>
          <p:spPr bwMode="auto">
            <a:xfrm>
              <a:off x="521" y="2790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69" name="Line 145"/>
            <p:cNvSpPr>
              <a:spLocks noChangeShapeType="1"/>
            </p:cNvSpPr>
            <p:nvPr/>
          </p:nvSpPr>
          <p:spPr bwMode="auto">
            <a:xfrm>
              <a:off x="521" y="2479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70" name="Line 146"/>
            <p:cNvSpPr>
              <a:spLocks noChangeShapeType="1"/>
            </p:cNvSpPr>
            <p:nvPr/>
          </p:nvSpPr>
          <p:spPr bwMode="auto">
            <a:xfrm>
              <a:off x="521" y="2163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71" name="Line 147"/>
            <p:cNvSpPr>
              <a:spLocks noChangeShapeType="1"/>
            </p:cNvSpPr>
            <p:nvPr/>
          </p:nvSpPr>
          <p:spPr bwMode="auto">
            <a:xfrm>
              <a:off x="521" y="1846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72" name="Line 149"/>
            <p:cNvSpPr>
              <a:spLocks noChangeShapeType="1"/>
            </p:cNvSpPr>
            <p:nvPr/>
          </p:nvSpPr>
          <p:spPr bwMode="auto">
            <a:xfrm flipV="1">
              <a:off x="563" y="3421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473" name="Rectangle 159"/>
            <p:cNvSpPr>
              <a:spLocks noChangeArrowheads="1"/>
            </p:cNvSpPr>
            <p:nvPr/>
          </p:nvSpPr>
          <p:spPr bwMode="auto">
            <a:xfrm>
              <a:off x="413" y="3360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4" name="Rectangle 160"/>
            <p:cNvSpPr>
              <a:spLocks noChangeArrowheads="1"/>
            </p:cNvSpPr>
            <p:nvPr/>
          </p:nvSpPr>
          <p:spPr bwMode="auto">
            <a:xfrm>
              <a:off x="351" y="304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5" name="Rectangle 161"/>
            <p:cNvSpPr>
              <a:spLocks noChangeArrowheads="1"/>
            </p:cNvSpPr>
            <p:nvPr/>
          </p:nvSpPr>
          <p:spPr bwMode="auto">
            <a:xfrm>
              <a:off x="351" y="272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6" name="Rectangle 162"/>
            <p:cNvSpPr>
              <a:spLocks noChangeArrowheads="1"/>
            </p:cNvSpPr>
            <p:nvPr/>
          </p:nvSpPr>
          <p:spPr bwMode="auto">
            <a:xfrm>
              <a:off x="351" y="2417"/>
              <a:ext cx="12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7" name="Rectangle 163"/>
            <p:cNvSpPr>
              <a:spLocks noChangeArrowheads="1"/>
            </p:cNvSpPr>
            <p:nvPr/>
          </p:nvSpPr>
          <p:spPr bwMode="auto">
            <a:xfrm>
              <a:off x="351" y="2101"/>
              <a:ext cx="124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8" name="Rectangle 164"/>
            <p:cNvSpPr>
              <a:spLocks noChangeArrowheads="1"/>
            </p:cNvSpPr>
            <p:nvPr/>
          </p:nvSpPr>
          <p:spPr bwMode="auto">
            <a:xfrm>
              <a:off x="289" y="1784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89479" name="ZoneTexte 86"/>
            <p:cNvSpPr txBox="1">
              <a:spLocks noChangeArrowheads="1"/>
            </p:cNvSpPr>
            <p:nvPr/>
          </p:nvSpPr>
          <p:spPr bwMode="auto">
            <a:xfrm>
              <a:off x="565" y="3769"/>
              <a:ext cx="99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= - 5 ; 8 </a:t>
              </a:r>
            </a:p>
          </p:txBody>
        </p:sp>
        <p:sp>
          <p:nvSpPr>
            <p:cNvPr id="189480" name="ZoneTexte 86"/>
            <p:cNvSpPr txBox="1">
              <a:spLocks noChangeArrowheads="1"/>
            </p:cNvSpPr>
            <p:nvPr/>
          </p:nvSpPr>
          <p:spPr bwMode="auto">
            <a:xfrm>
              <a:off x="1727" y="3769"/>
              <a:ext cx="954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= - 8 ; 3 </a:t>
              </a:r>
            </a:p>
          </p:txBody>
        </p:sp>
      </p:grpSp>
      <p:sp>
        <p:nvSpPr>
          <p:cNvPr id="189481" name="Espace réservé du contenu 8"/>
          <p:cNvSpPr>
            <a:spLocks/>
          </p:cNvSpPr>
          <p:nvPr/>
        </p:nvSpPr>
        <p:spPr bwMode="auto">
          <a:xfrm>
            <a:off x="4533900" y="1858963"/>
            <a:ext cx="45847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 eaLnBrk="0" hangingPunct="0">
              <a:lnSpc>
                <a:spcPct val="9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700" i="0">
                <a:solidFill>
                  <a:srgbClr val="000066"/>
                </a:solidFill>
                <a:cs typeface="Arial" charset="0"/>
              </a:rPr>
              <a:t>Augmentation moyenne des CD4 à S48 : 186/mm</a:t>
            </a:r>
            <a:r>
              <a:rPr lang="fr-FR" sz="1700" i="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(QD) vs 198/mm</a:t>
            </a:r>
            <a:r>
              <a:rPr lang="fr-FR" sz="1700" i="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(BID) (p = 0,32)</a:t>
            </a:r>
            <a:br>
              <a:rPr lang="fr-FR" sz="1700" i="0">
                <a:solidFill>
                  <a:srgbClr val="000066"/>
                </a:solidFill>
                <a:cs typeface="Arial" charset="0"/>
              </a:rPr>
            </a:br>
            <a:endParaRPr lang="fr-FR" sz="1700" i="0">
              <a:solidFill>
                <a:srgbClr val="000066"/>
              </a:solidFill>
              <a:cs typeface="Arial" charset="0"/>
            </a:endParaRPr>
          </a:p>
          <a:p>
            <a:pPr marL="177800" indent="-177800" eaLnBrk="0" hangingPunct="0">
              <a:lnSpc>
                <a:spcPct val="9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700" i="0">
                <a:solidFill>
                  <a:srgbClr val="000066"/>
                </a:solidFill>
                <a:cs typeface="Arial" charset="0"/>
              </a:rPr>
              <a:t>Analyse de sensibilité, en ITT, NC = E, avec ajustement sur le déséquilibre à l’inclusion du niveau d’ARN VIH : confirmation de la non infériorité de la réponse virologique </a:t>
            </a:r>
            <a:br>
              <a:rPr lang="fr-FR" sz="1700" i="0">
                <a:solidFill>
                  <a:srgbClr val="000066"/>
                </a:solidFill>
                <a:cs typeface="Arial" charset="0"/>
              </a:rPr>
            </a:br>
            <a:r>
              <a:rPr lang="fr-FR" sz="1700" i="0">
                <a:solidFill>
                  <a:srgbClr val="000066"/>
                </a:solidFill>
                <a:cs typeface="Arial" charset="0"/>
              </a:rPr>
              <a:t>(IC 95 % de la </a:t>
            </a:r>
            <a:r>
              <a:rPr lang="fr-FR" sz="17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≠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= - 6 ; 7)</a:t>
            </a:r>
            <a:br>
              <a:rPr lang="fr-FR" sz="1700" i="0">
                <a:solidFill>
                  <a:srgbClr val="000066"/>
                </a:solidFill>
                <a:cs typeface="Arial" charset="0"/>
              </a:rPr>
            </a:br>
            <a:endParaRPr lang="fr-FR" sz="1700" i="0">
              <a:solidFill>
                <a:srgbClr val="000066"/>
              </a:solidFill>
              <a:cs typeface="Arial" charset="0"/>
            </a:endParaRPr>
          </a:p>
          <a:p>
            <a:pPr marL="177800" indent="-177800" eaLnBrk="0" hangingPunct="0">
              <a:lnSpc>
                <a:spcPct val="9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700" i="0">
                <a:solidFill>
                  <a:srgbClr val="000066"/>
                </a:solidFill>
                <a:cs typeface="Arial" charset="0"/>
              </a:rPr>
              <a:t>Analyses en sous-groupes (post hoc) :</a:t>
            </a:r>
          </a:p>
          <a:p>
            <a:pPr marL="368300" lvl="1" indent="-177800" eaLnBrk="0" hangingPunct="0">
              <a:lnSpc>
                <a:spcPct val="95000"/>
              </a:lnSpc>
              <a:buClr>
                <a:srgbClr val="CC3300"/>
              </a:buClr>
              <a:buFontTx/>
              <a:buChar char="–"/>
            </a:pPr>
            <a:r>
              <a:rPr lang="fr-FR" sz="1700" i="0">
                <a:solidFill>
                  <a:srgbClr val="000066"/>
                </a:solidFill>
                <a:cs typeface="Arial" charset="0"/>
              </a:rPr>
              <a:t>% ARN VIH &lt; 50 c/ml similaire à S48 avec LPV/r QD et BID, selon le niveau à J0 d’ARN VIH (&lt; ou </a:t>
            </a:r>
            <a:r>
              <a:rPr lang="fr-FR" sz="1700" i="0" u="sng">
                <a:solidFill>
                  <a:srgbClr val="000066"/>
                </a:solidFill>
                <a:cs typeface="Arial" charset="0"/>
              </a:rPr>
              <a:t>&gt;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100 000 c/ml) ou de CD4 (&lt; 50, 50 à &lt; 200 ou </a:t>
            </a:r>
            <a:r>
              <a:rPr lang="fr-FR" sz="1700" i="0" u="sng">
                <a:solidFill>
                  <a:srgbClr val="000066"/>
                </a:solidFill>
                <a:cs typeface="Arial" charset="0"/>
              </a:rPr>
              <a:t>&gt;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200/mm</a:t>
            </a:r>
            <a:r>
              <a:rPr lang="fr-FR" sz="1700" i="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)</a:t>
            </a:r>
          </a:p>
          <a:p>
            <a:pPr marL="368300" lvl="1" indent="-177800" eaLnBrk="0" hangingPunct="0">
              <a:lnSpc>
                <a:spcPct val="95000"/>
              </a:lnSpc>
              <a:buClr>
                <a:srgbClr val="CC3300"/>
              </a:buClr>
              <a:buFontTx/>
              <a:buChar char="–"/>
            </a:pPr>
            <a:r>
              <a:rPr lang="fr-FR" sz="1700" i="0">
                <a:solidFill>
                  <a:srgbClr val="000066"/>
                </a:solidFill>
                <a:cs typeface="Arial" charset="0"/>
              </a:rPr>
              <a:t>Pour les patients avec ARN VIH à J0</a:t>
            </a:r>
            <a:br>
              <a:rPr lang="fr-FR" sz="1700" i="0">
                <a:solidFill>
                  <a:srgbClr val="000066"/>
                </a:solidFill>
                <a:cs typeface="Arial" charset="0"/>
              </a:rPr>
            </a:br>
            <a:r>
              <a:rPr lang="fr-FR" sz="1700" i="0" u="sng">
                <a:solidFill>
                  <a:srgbClr val="000066"/>
                </a:solidFill>
                <a:cs typeface="Arial" charset="0"/>
              </a:rPr>
              <a:t>&gt;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 100 000 c/ml et CD4 &lt; 200/mm</a:t>
            </a:r>
            <a:r>
              <a:rPr lang="fr-FR" sz="1700" i="0" baseline="30000">
                <a:solidFill>
                  <a:srgbClr val="000066"/>
                </a:solidFill>
                <a:cs typeface="Arial" charset="0"/>
              </a:rPr>
              <a:t>3 </a:t>
            </a:r>
            <a:r>
              <a:rPr lang="fr-FR" sz="1700" i="0">
                <a:solidFill>
                  <a:srgbClr val="000066"/>
                </a:solidFill>
                <a:cs typeface="Arial" charset="0"/>
              </a:rPr>
              <a:t>:  ARN VIH &lt; 50 c/ml = 74 % QD vs 73 % BID</a:t>
            </a:r>
          </a:p>
        </p:txBody>
      </p:sp>
      <p:sp>
        <p:nvSpPr>
          <p:cNvPr id="189482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6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M05-730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 QD</a:t>
            </a:r>
          </a:p>
        </p:txBody>
      </p:sp>
      <p:sp>
        <p:nvSpPr>
          <p:cNvPr id="191491" name="Espace réservé du contenu 2"/>
          <p:cNvSpPr>
            <a:spLocks noGrp="1"/>
          </p:cNvSpPr>
          <p:nvPr>
            <p:ph type="body" idx="1"/>
          </p:nvPr>
        </p:nvSpPr>
        <p:spPr>
          <a:xfrm>
            <a:off x="50800" y="4529138"/>
            <a:ext cx="9024938" cy="1898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b="1" smtClean="0">
                <a:latin typeface="Calibri" pitchFamily="34" charset="0"/>
                <a:ea typeface="ＭＳ Ｐゴシック" pitchFamily="34" charset="-128"/>
              </a:rPr>
              <a:t>Au cours des 8 premières semaines de traitement</a:t>
            </a:r>
          </a:p>
          <a:p>
            <a:pPr lvl="1">
              <a:lnSpc>
                <a:spcPct val="90000"/>
              </a:lnSpc>
            </a:pPr>
            <a:r>
              <a:rPr lang="fr-FR" sz="1600" smtClean="0">
                <a:ea typeface="ＭＳ Ｐゴシック" pitchFamily="34" charset="-128"/>
              </a:rPr>
              <a:t>Tolérance clinique (gastro-intestinale) et biologique (lipides) similaire pour les capsules molles et les comprimés</a:t>
            </a:r>
          </a:p>
          <a:p>
            <a:pPr>
              <a:lnSpc>
                <a:spcPct val="90000"/>
              </a:lnSpc>
            </a:pPr>
            <a:r>
              <a:rPr lang="fr-FR" b="1" smtClean="0">
                <a:latin typeface="Calibri" pitchFamily="34" charset="0"/>
                <a:ea typeface="ＭＳ Ｐゴシック" pitchFamily="34" charset="-128"/>
              </a:rPr>
              <a:t>Résistance</a:t>
            </a:r>
          </a:p>
          <a:p>
            <a:pPr lvl="1">
              <a:lnSpc>
                <a:spcPct val="90000"/>
              </a:lnSpc>
            </a:pPr>
            <a:r>
              <a:rPr lang="fr-FR" sz="1600" smtClean="0">
                <a:ea typeface="ＭＳ Ｐゴシック" pitchFamily="34" charset="-128"/>
              </a:rPr>
              <a:t>Parmi les 17 patients (10 QD et 7 BID) testés pour la résistance (ARN VIH &gt; 50 c/ml </a:t>
            </a:r>
            <a:br>
              <a:rPr lang="fr-FR" sz="1600" smtClean="0">
                <a:ea typeface="ＭＳ Ｐゴシック" pitchFamily="34" charset="-128"/>
              </a:rPr>
            </a:br>
            <a:r>
              <a:rPr lang="fr-FR" sz="1600" smtClean="0">
                <a:ea typeface="ＭＳ Ｐゴシック" pitchFamily="34" charset="-128"/>
              </a:rPr>
              <a:t>à S24 ou au-delà et confirmé  &gt; 400 c/ml dans les 4 semaines) : pas d’émergence de mutations de résistance aux IP ou au TDF. Emergence de M184V chez 3 patients </a:t>
            </a:r>
            <a:br>
              <a:rPr lang="fr-FR" sz="1600" smtClean="0">
                <a:ea typeface="ＭＳ Ｐゴシック" pitchFamily="34" charset="-128"/>
              </a:rPr>
            </a:br>
            <a:r>
              <a:rPr lang="fr-FR" sz="1600" smtClean="0">
                <a:ea typeface="ＭＳ Ｐゴシック" pitchFamily="34" charset="-128"/>
              </a:rPr>
              <a:t>(2 QD, 1 BID)</a:t>
            </a:r>
          </a:p>
        </p:txBody>
      </p:sp>
      <p:sp>
        <p:nvSpPr>
          <p:cNvPr id="191492" name="Text Box 2"/>
          <p:cNvSpPr txBox="1">
            <a:spLocks noChangeArrowheads="1"/>
          </p:cNvSpPr>
          <p:nvPr/>
        </p:nvSpPr>
        <p:spPr bwMode="auto">
          <a:xfrm>
            <a:off x="2455863" y="1108075"/>
            <a:ext cx="418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Effets indésirables et résistance</a:t>
            </a:r>
          </a:p>
        </p:txBody>
      </p:sp>
      <p:graphicFrame>
        <p:nvGraphicFramePr>
          <p:cNvPr id="191563" name="Group 75"/>
          <p:cNvGraphicFramePr>
            <a:graphicFrameLocks noGrp="1"/>
          </p:cNvGraphicFramePr>
          <p:nvPr/>
        </p:nvGraphicFramePr>
        <p:xfrm>
          <a:off x="533400" y="1673225"/>
          <a:ext cx="8217512" cy="2883672"/>
        </p:xfrm>
        <a:graphic>
          <a:graphicData uri="http://schemas.openxmlformats.org/drawingml/2006/table">
            <a:tbl>
              <a:tblPr/>
              <a:tblGrid>
                <a:gridCol w="205400"/>
                <a:gridCol w="3351212"/>
                <a:gridCol w="1933575"/>
                <a:gridCol w="1914525"/>
                <a:gridCol w="812800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QD (n = 333)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BID (n = 331)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2571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Effets indésirables liés au traitement de sévérité au moins modérée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Diarrhée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Vomissements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Anomalies biologiques de grade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ASAT &gt; 5 x LSN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Cholestérol &gt; 300 mg/dl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Triglycérides &gt; 750 mg/dl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Clairance de la créatinine &lt; 50 ml/min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91557" name="Group 7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91559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1560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191558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M05-730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 QD</a:t>
            </a:r>
          </a:p>
        </p:txBody>
      </p:sp>
      <p:sp>
        <p:nvSpPr>
          <p:cNvPr id="193539" name="Espace réservé du contenu 4"/>
          <p:cNvSpPr>
            <a:spLocks noGrp="1"/>
          </p:cNvSpPr>
          <p:nvPr>
            <p:ph idx="1"/>
          </p:nvPr>
        </p:nvSpPr>
        <p:spPr>
          <a:xfrm>
            <a:off x="50800" y="1103313"/>
            <a:ext cx="9024938" cy="5303837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- Conclusion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Chez les adultes naïfs d’antirétroviraux, LPV/r QD était virologiquement non inférieur à S48 à LPV/r BID, lorsque associé à TDF et FTC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Au cours des 48 semaines de traitement, pas de différences significatives dans la tolérance ou la toxicité entre LPV/r QD et BID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Cette étude a utilisé des comprimés de LPV/r, ne montrant pas de différence dans la fréquence de diarrhée entre le dosage QD et BID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Dans les sous-groupes avec ARN VIH élevé et/ou CD4 bas à J0, l’efficacité virologique de LPV/r QD et BID était similaire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Absence d’émergence de résistance à LPV/r ou à TDF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Impact lipidique modéré et similaire avec QD et BID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Préférence des patients pour les comprimés (plutôt que les capsules molles)</a:t>
            </a:r>
          </a:p>
          <a:p>
            <a:pPr lvl="1">
              <a:spcAft>
                <a:spcPct val="20000"/>
              </a:spcAft>
            </a:pPr>
            <a:r>
              <a:rPr lang="fr-FR" sz="1900" smtClean="0">
                <a:ea typeface="ＭＳ Ｐゴシック" pitchFamily="34" charset="-128"/>
              </a:rPr>
              <a:t>Ces résultats étayent l’utilisation de LPV/r QD, en association à TDF et FTC, chez les patients naïfs d’antirétroviraux</a:t>
            </a:r>
          </a:p>
        </p:txBody>
      </p:sp>
      <p:grpSp>
        <p:nvGrpSpPr>
          <p:cNvPr id="193540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9354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3543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193541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20625</TotalTime>
  <Words>732</Words>
  <Application>Microsoft Office PowerPoint</Application>
  <PresentationFormat>Affichage à l'écran (4:3)</PresentationFormat>
  <Paragraphs>187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ARV_trials_2010</vt:lpstr>
      <vt:lpstr>Comparaison des IP vs IP</vt:lpstr>
      <vt:lpstr>Etude M05-730 : LPV/r QD vs BID,  en association à TDF + FTC QD</vt:lpstr>
      <vt:lpstr>Etude M05-730 : LPV/r QD vs BID,  en association à TDF + FTC QD</vt:lpstr>
      <vt:lpstr>Etude M05-730 : LPV/r QD vs BID,  en association à TDF + FTC QD</vt:lpstr>
      <vt:lpstr>Etude M05-730 : LPV/r QD vs BID,  en association à TDF + FTC QD</vt:lpstr>
      <vt:lpstr>Etude M05-730 : LPV/r QD vs BID,  en association à TDF + FTC QD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1584</cp:revision>
  <cp:lastPrinted>2009-11-19T07:51:26Z</cp:lastPrinted>
  <dcterms:created xsi:type="dcterms:W3CDTF">2010-03-22T10:11:22Z</dcterms:created>
  <dcterms:modified xsi:type="dcterms:W3CDTF">2015-09-24T07:33:08Z</dcterms:modified>
</cp:coreProperties>
</file>