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911" r:id="rId2"/>
    <p:sldId id="885" r:id="rId3"/>
    <p:sldId id="886" r:id="rId4"/>
    <p:sldId id="887" r:id="rId5"/>
    <p:sldId id="888" r:id="rId6"/>
    <p:sldId id="889" r:id="rId7"/>
    <p:sldId id="890" r:id="rId8"/>
    <p:sldId id="891" r:id="rId9"/>
  </p:sldIdLst>
  <p:sldSz cx="9144000" cy="6858000" type="screen4x3"/>
  <p:notesSz cx="7099300" cy="10234613"/>
  <p:custDataLst>
    <p:tags r:id="rId12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6600"/>
    <a:srgbClr val="000066"/>
    <a:srgbClr val="0066FF"/>
    <a:srgbClr val="3399FF"/>
    <a:srgbClr val="CC00FF"/>
    <a:srgbClr val="660033"/>
    <a:srgbClr val="CC3300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1872" y="-366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AA87F5E5-C939-4FAE-8788-838465853603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7AD95409-382F-4460-AB34-AD2A2A895BBD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805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8058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759C58D-7821-473A-86C5-1CB3CDC7A119}" type="slidenum">
              <a:rPr lang="fr-FR" sz="1300" i="0">
                <a:solidFill>
                  <a:schemeClr val="tx1"/>
                </a:solidFill>
              </a:rPr>
              <a:pPr algn="r" defTabSz="922338"/>
              <a:t>1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8262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8262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5DECA389-D583-4248-9753-3131BDC1C7DD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8467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8467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D0BA3BE-240B-4BA5-A2F0-FEA62CC70B21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867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8672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BF867BB-06E4-4897-BE22-6303CDA89FAC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887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8877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68C04AD4-674A-4D1D-8916-5DBA7C1BFD0A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908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9082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C934AC3-4973-48F5-995D-334A14BA26F4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928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928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B5277A3-6EDD-4C0D-BA80-C18DE0879AC2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949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949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583A6CC-1DED-49D1-BF3D-0968393DB459}" type="slidenum">
              <a:rPr 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Comparaison </a:t>
            </a:r>
            <a:r>
              <a:rPr lang="fr-FR" sz="3200" smtClean="0">
                <a:ea typeface="ＭＳ Ｐゴシック" pitchFamily="34" charset="-128"/>
              </a:rPr>
              <a:t>de </a:t>
            </a:r>
            <a:r>
              <a:rPr lang="fr-FR" sz="3200" smtClean="0">
                <a:ea typeface="ＭＳ Ｐゴシック" pitchFamily="34" charset="-128"/>
              </a:rPr>
              <a:t>EFV </a:t>
            </a:r>
            <a:r>
              <a:rPr lang="fr-FR" sz="3200" smtClean="0">
                <a:ea typeface="ＭＳ Ｐゴシック" pitchFamily="34" charset="-128"/>
              </a:rPr>
              <a:t>vs </a:t>
            </a:r>
            <a:r>
              <a:rPr lang="fr-FR" sz="3200" dirty="0" smtClean="0">
                <a:ea typeface="ＭＳ Ｐゴシック" pitchFamily="34" charset="-128"/>
              </a:rPr>
              <a:t>MVC</a:t>
            </a:r>
            <a:endParaRPr lang="fr-FR" sz="3200" dirty="0" smtClean="0">
              <a:ea typeface="ＭＳ Ｐゴシック" pitchFamily="34" charset="-128"/>
            </a:endParaRPr>
          </a:p>
        </p:txBody>
      </p:sp>
      <p:sp>
        <p:nvSpPr>
          <p:cNvPr id="27955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smtClean="0">
                <a:latin typeface="Calibri" pitchFamily="34" charset="0"/>
                <a:ea typeface="ＭＳ Ｐゴシック" pitchFamily="34" charset="-128"/>
              </a:rPr>
              <a:t>Etude MERIT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Line 63"/>
          <p:cNvSpPr>
            <a:spLocks noChangeShapeType="1"/>
          </p:cNvSpPr>
          <p:nvPr/>
        </p:nvSpPr>
        <p:spPr bwMode="auto">
          <a:xfrm>
            <a:off x="3060700" y="3284538"/>
            <a:ext cx="4968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81603" name="Espace réservé du contenu 2"/>
          <p:cNvSpPr txBox="1">
            <a:spLocks/>
          </p:cNvSpPr>
          <p:nvPr/>
        </p:nvSpPr>
        <p:spPr bwMode="auto">
          <a:xfrm>
            <a:off x="95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Schéma d'étude</a:t>
            </a:r>
          </a:p>
        </p:txBody>
      </p:sp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3568700" y="3452813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361</a:t>
            </a:r>
          </a:p>
        </p:txBody>
      </p:sp>
      <p:sp>
        <p:nvSpPr>
          <p:cNvPr id="281605" name="Rectangle 8"/>
          <p:cNvSpPr>
            <a:spLocks noChangeArrowheads="1"/>
          </p:cNvSpPr>
          <p:nvPr/>
        </p:nvSpPr>
        <p:spPr bwMode="auto">
          <a:xfrm>
            <a:off x="3568700" y="2446338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360</a:t>
            </a:r>
          </a:p>
        </p:txBody>
      </p:sp>
      <p:sp>
        <p:nvSpPr>
          <p:cNvPr id="281606" name="Espace réservé du contenu 2"/>
          <p:cNvSpPr>
            <a:spLocks/>
          </p:cNvSpPr>
          <p:nvPr/>
        </p:nvSpPr>
        <p:spPr bwMode="auto">
          <a:xfrm>
            <a:off x="9525" y="4656138"/>
            <a:ext cx="89884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690563" lvl="1" indent="-233363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800" i="0">
                <a:solidFill>
                  <a:srgbClr val="000066"/>
                </a:solidFill>
              </a:rPr>
              <a:t>Non infériorité de MVC vs EFV : % ARN VIH &lt; 400 c/ml et &lt; 50 c/ml </a:t>
            </a:r>
            <a:br>
              <a:rPr lang="fr-FR" sz="1800" i="0">
                <a:solidFill>
                  <a:srgbClr val="000066"/>
                </a:solidFill>
              </a:rPr>
            </a:br>
            <a:r>
              <a:rPr lang="fr-FR" sz="1800" i="0">
                <a:solidFill>
                  <a:srgbClr val="000066"/>
                </a:solidFill>
              </a:rPr>
              <a:t>(double critères de jugement) à S48, analyse en ITT (borne inférieure de l’IC 97,5 % unilatéral de la différence = - 10 %) [données manquantes classées comme échec])</a:t>
            </a:r>
            <a:endParaRPr lang="en-GB" sz="1800" i="0">
              <a:solidFill>
                <a:srgbClr val="000066"/>
              </a:solidFill>
            </a:endParaRPr>
          </a:p>
        </p:txBody>
      </p:sp>
      <p:graphicFrame>
        <p:nvGraphicFramePr>
          <p:cNvPr id="281637" name="Group 37"/>
          <p:cNvGraphicFramePr>
            <a:graphicFrameLocks noGrp="1"/>
          </p:cNvGraphicFramePr>
          <p:nvPr/>
        </p:nvGraphicFramePr>
        <p:xfrm>
          <a:off x="4332288" y="2486025"/>
          <a:ext cx="2752725" cy="640080"/>
        </p:xfrm>
        <a:graphic>
          <a:graphicData uri="http://schemas.openxmlformats.org/drawingml/2006/table">
            <a:tbl>
              <a:tblPr/>
              <a:tblGrid>
                <a:gridCol w="275272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8F8F8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MVC 300 mg BID * </a:t>
                      </a:r>
                      <a:b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8F8F8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8F8F8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+ ZDV/3TC 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1636" name="Group 36"/>
          <p:cNvGraphicFramePr>
            <a:graphicFrameLocks noGrp="1"/>
          </p:cNvGraphicFramePr>
          <p:nvPr/>
        </p:nvGraphicFramePr>
        <p:xfrm>
          <a:off x="4335463" y="3473450"/>
          <a:ext cx="2749550" cy="640080"/>
        </p:xfrm>
        <a:graphic>
          <a:graphicData uri="http://schemas.openxmlformats.org/drawingml/2006/table">
            <a:tbl>
              <a:tblPr/>
              <a:tblGrid>
                <a:gridCol w="274955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600 mg QD </a:t>
                      </a:r>
                      <a:b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+ ZDV/3TC 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FF"/>
                    </a:solidFill>
                  </a:tcPr>
                </a:tc>
              </a:tr>
            </a:tbl>
          </a:graphicData>
        </a:graphic>
      </p:graphicFrame>
      <p:sp>
        <p:nvSpPr>
          <p:cNvPr id="281619" name="AutoShape 162"/>
          <p:cNvSpPr>
            <a:spLocks noChangeArrowheads="1"/>
          </p:cNvSpPr>
          <p:nvPr/>
        </p:nvSpPr>
        <p:spPr bwMode="auto">
          <a:xfrm>
            <a:off x="55563" y="2170113"/>
            <a:ext cx="3016250" cy="2239962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lIns="0" tIns="36000" rIns="0" bIns="36000" anchor="ctr">
            <a:spAutoFit/>
          </a:bodyPr>
          <a:lstStyle/>
          <a:p>
            <a:pPr algn="ctr"/>
            <a:r>
              <a:rPr lang="fr-FR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16 ans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2 000 c/ml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CD4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Infection VIH-1 de tropisme R5 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(test Trofile de 1</a:t>
            </a:r>
            <a:r>
              <a:rPr lang="fr-FR" sz="1600" b="1" i="0" baseline="30000">
                <a:solidFill>
                  <a:srgbClr val="000066"/>
                </a:solidFill>
                <a:latin typeface="Calibri" pitchFamily="34" charset="0"/>
                <a:cs typeface="Arial" charset="0"/>
              </a:rPr>
              <a:t>ère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génération)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résistance à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EFV, ZDV ou 3TC</a:t>
            </a:r>
          </a:p>
        </p:txBody>
      </p:sp>
      <p:sp>
        <p:nvSpPr>
          <p:cNvPr id="281620" name="ZoneTexte 71"/>
          <p:cNvSpPr txBox="1">
            <a:spLocks noChangeArrowheads="1"/>
          </p:cNvSpPr>
          <p:nvPr/>
        </p:nvSpPr>
        <p:spPr bwMode="auto">
          <a:xfrm>
            <a:off x="2995613" y="4200525"/>
            <a:ext cx="57102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i="0">
                <a:solidFill>
                  <a:srgbClr val="000066"/>
                </a:solidFill>
              </a:rPr>
              <a:t>* Randomisation stratifiée sur ARN VIH (&lt; ou </a:t>
            </a:r>
            <a:r>
              <a:rPr lang="fr-FR" sz="1600" i="0" u="sng">
                <a:solidFill>
                  <a:srgbClr val="000066"/>
                </a:solidFill>
              </a:rPr>
              <a:t>&gt;</a:t>
            </a:r>
            <a:r>
              <a:rPr lang="fr-FR" sz="1600" i="0">
                <a:solidFill>
                  <a:srgbClr val="000066"/>
                </a:solidFill>
              </a:rPr>
              <a:t> 100 000 c/ml)</a:t>
            </a:r>
          </a:p>
          <a:p>
            <a:pPr algn="ctr"/>
            <a:r>
              <a:rPr lang="fr-FR" sz="1600" i="0">
                <a:solidFill>
                  <a:srgbClr val="000066"/>
                </a:solidFill>
              </a:rPr>
              <a:t>à la pré-inclusion et région (Hémisphère Nord ou Sud)</a:t>
            </a:r>
          </a:p>
        </p:txBody>
      </p:sp>
      <p:sp>
        <p:nvSpPr>
          <p:cNvPr id="281621" name="ZoneTexte 69"/>
          <p:cNvSpPr txBox="1">
            <a:spLocks noChangeArrowheads="1"/>
          </p:cNvSpPr>
          <p:nvPr/>
        </p:nvSpPr>
        <p:spPr bwMode="auto">
          <a:xfrm>
            <a:off x="5840413" y="653256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Cooper DA. JID 2010;201:803-13</a:t>
            </a:r>
          </a:p>
        </p:txBody>
      </p:sp>
      <p:sp>
        <p:nvSpPr>
          <p:cNvPr id="281622" name="AutoShape 162"/>
          <p:cNvSpPr>
            <a:spLocks noChangeArrowheads="1"/>
          </p:cNvSpPr>
          <p:nvPr/>
        </p:nvSpPr>
        <p:spPr bwMode="auto">
          <a:xfrm>
            <a:off x="0" y="6570663"/>
            <a:ext cx="6096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MERIT</a:t>
            </a:r>
          </a:p>
        </p:txBody>
      </p:sp>
      <p:sp>
        <p:nvSpPr>
          <p:cNvPr id="281623" name="ZoneTexte 28"/>
          <p:cNvSpPr txBox="1">
            <a:spLocks noChangeArrowheads="1"/>
          </p:cNvSpPr>
          <p:nvPr/>
        </p:nvSpPr>
        <p:spPr bwMode="auto">
          <a:xfrm>
            <a:off x="700088" y="6296025"/>
            <a:ext cx="76533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* Un troisième bras avec MVC 300 mg QD a été stoppé en raison de manque d’efficacité à S16</a:t>
            </a:r>
          </a:p>
        </p:txBody>
      </p:sp>
      <p:sp>
        <p:nvSpPr>
          <p:cNvPr id="281624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MERIT : maraviroc vs efavirenz,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ZDV/3TC</a:t>
            </a:r>
          </a:p>
        </p:txBody>
      </p:sp>
      <p:cxnSp>
        <p:nvCxnSpPr>
          <p:cNvPr id="281625" name="Connecteur droit 66"/>
          <p:cNvCxnSpPr>
            <a:cxnSpLocks noChangeShapeType="1"/>
          </p:cNvCxnSpPr>
          <p:nvPr/>
        </p:nvCxnSpPr>
        <p:spPr bwMode="auto">
          <a:xfrm rot="5400000">
            <a:off x="3145632" y="25852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81626" name="Oval 170"/>
          <p:cNvSpPr>
            <a:spLocks noChangeArrowheads="1"/>
          </p:cNvSpPr>
          <p:nvPr/>
        </p:nvSpPr>
        <p:spPr bwMode="auto">
          <a:xfrm>
            <a:off x="2574925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cxnSp>
        <p:nvCxnSpPr>
          <p:cNvPr id="281627" name="AutoShape 60"/>
          <p:cNvCxnSpPr>
            <a:cxnSpLocks noChangeShapeType="1"/>
          </p:cNvCxnSpPr>
          <p:nvPr/>
        </p:nvCxnSpPr>
        <p:spPr bwMode="auto">
          <a:xfrm rot="10800000" flipH="1" flipV="1">
            <a:off x="4333875" y="2794000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8040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S96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281630" name="Group 30"/>
          <p:cNvGrpSpPr>
            <a:grpSpLocks/>
          </p:cNvGrpSpPr>
          <p:nvPr/>
        </p:nvGrpSpPr>
        <p:grpSpPr bwMode="auto">
          <a:xfrm>
            <a:off x="7123113" y="1987550"/>
            <a:ext cx="1622425" cy="2151063"/>
            <a:chOff x="4471" y="1525"/>
            <a:chExt cx="1022" cy="1074"/>
          </a:xfrm>
        </p:grpSpPr>
        <p:sp>
          <p:nvSpPr>
            <p:cNvPr id="281634" name="Line 172"/>
            <p:cNvSpPr>
              <a:spLocks noChangeShapeType="1"/>
            </p:cNvSpPr>
            <p:nvPr/>
          </p:nvSpPr>
          <p:spPr bwMode="auto">
            <a:xfrm>
              <a:off x="5493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1635" name="Line 172"/>
            <p:cNvSpPr>
              <a:spLocks noChangeShapeType="1"/>
            </p:cNvSpPr>
            <p:nvPr/>
          </p:nvSpPr>
          <p:spPr bwMode="auto">
            <a:xfrm>
              <a:off x="4471" y="1525"/>
              <a:ext cx="0" cy="1074"/>
            </a:xfrm>
            <a:prstGeom prst="line">
              <a:avLst/>
            </a:prstGeom>
            <a:noFill/>
            <a:ln w="12700">
              <a:solidFill>
                <a:srgbClr val="7E7ED4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81631" name="Group 33"/>
          <p:cNvGrpSpPr>
            <a:grpSpLocks/>
          </p:cNvGrpSpPr>
          <p:nvPr/>
        </p:nvGrpSpPr>
        <p:grpSpPr bwMode="auto">
          <a:xfrm>
            <a:off x="7146925" y="2800350"/>
            <a:ext cx="1574800" cy="974725"/>
            <a:chOff x="4502" y="1764"/>
            <a:chExt cx="646" cy="614"/>
          </a:xfrm>
        </p:grpSpPr>
        <p:sp>
          <p:nvSpPr>
            <p:cNvPr id="281632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1633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MERIT : maraviroc vs efavirenz,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ZDV/3TC</a:t>
            </a:r>
          </a:p>
        </p:txBody>
      </p:sp>
      <p:graphicFrame>
        <p:nvGraphicFramePr>
          <p:cNvPr id="283699" name="Group 51"/>
          <p:cNvGraphicFramePr>
            <a:graphicFrameLocks noGrp="1"/>
          </p:cNvGraphicFramePr>
          <p:nvPr>
            <p:ph idx="4294967295"/>
          </p:nvPr>
        </p:nvGraphicFramePr>
        <p:xfrm>
          <a:off x="395288" y="1774825"/>
          <a:ext cx="8366125" cy="3515615"/>
        </p:xfrm>
        <a:graphic>
          <a:graphicData uri="http://schemas.openxmlformats.org/drawingml/2006/table">
            <a:tbl>
              <a:tblPr/>
              <a:tblGrid>
                <a:gridCol w="417512"/>
                <a:gridCol w="3841750"/>
                <a:gridCol w="2052638"/>
                <a:gridCol w="2054225"/>
              </a:tblGrid>
              <a:tr h="6270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MVC</a:t>
                      </a:r>
                      <a:b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360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  <a:b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361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FF"/>
                    </a:solidFill>
                  </a:tcPr>
                </a:tc>
              </a:tr>
              <a:tr h="3587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moyen, années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36,7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37,4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87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587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blanche / noire / autre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57 % / 34 % / 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55 % / 37 % / 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87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c/ml), moyenne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241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254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587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97 (26,9 %)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91 (25,2 %)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manque d’efficacité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effet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83695" name="Rectangle 6"/>
          <p:cNvSpPr>
            <a:spLocks noChangeArrowheads="1"/>
          </p:cNvSpPr>
          <p:nvPr/>
        </p:nvSpPr>
        <p:spPr bwMode="auto">
          <a:xfrm>
            <a:off x="647700" y="1308100"/>
            <a:ext cx="79565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l'inclusion et devenir des patients</a:t>
            </a:r>
          </a:p>
        </p:txBody>
      </p:sp>
      <p:sp>
        <p:nvSpPr>
          <p:cNvPr id="283696" name="ZoneTexte 8"/>
          <p:cNvSpPr txBox="1">
            <a:spLocks noChangeArrowheads="1"/>
          </p:cNvSpPr>
          <p:nvPr/>
        </p:nvSpPr>
        <p:spPr bwMode="auto">
          <a:xfrm>
            <a:off x="309563" y="5651500"/>
            <a:ext cx="83661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i="0">
                <a:solidFill>
                  <a:srgbClr val="000066"/>
                </a:solidFill>
              </a:rPr>
              <a:t>78 % des patients noirs et 72 % des femmes étaient dans l’Hémisphère Sud</a:t>
            </a:r>
          </a:p>
          <a:p>
            <a:r>
              <a:rPr lang="fr-FR" sz="1600" i="0">
                <a:solidFill>
                  <a:srgbClr val="000066"/>
                </a:solidFill>
              </a:rPr>
              <a:t>ARN VIH &gt; 100 000 c/ml à la pré-inclusion : 45 % dans l’Hémisphère Sud vs 38 % dans l’Hémisphère Nord</a:t>
            </a:r>
          </a:p>
        </p:txBody>
      </p:sp>
      <p:sp>
        <p:nvSpPr>
          <p:cNvPr id="283697" name="AutoShape 162"/>
          <p:cNvSpPr>
            <a:spLocks noChangeArrowheads="1"/>
          </p:cNvSpPr>
          <p:nvPr/>
        </p:nvSpPr>
        <p:spPr bwMode="auto">
          <a:xfrm>
            <a:off x="0" y="6570663"/>
            <a:ext cx="6096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GB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MERIT</a:t>
            </a:r>
          </a:p>
        </p:txBody>
      </p:sp>
      <p:sp>
        <p:nvSpPr>
          <p:cNvPr id="283698" name="ZoneTexte 69"/>
          <p:cNvSpPr txBox="1">
            <a:spLocks noChangeArrowheads="1"/>
          </p:cNvSpPr>
          <p:nvPr/>
        </p:nvSpPr>
        <p:spPr bwMode="auto">
          <a:xfrm>
            <a:off x="5840413" y="653256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Cooper DA. JID 2010;201:803-13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ext Box 2"/>
          <p:cNvSpPr txBox="1">
            <a:spLocks noChangeArrowheads="1"/>
          </p:cNvSpPr>
          <p:nvPr/>
        </p:nvSpPr>
        <p:spPr bwMode="auto">
          <a:xfrm>
            <a:off x="2327275" y="1125538"/>
            <a:ext cx="4479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Réponse au traitement à S48 (ITT)</a:t>
            </a:r>
          </a:p>
        </p:txBody>
      </p:sp>
      <p:sp>
        <p:nvSpPr>
          <p:cNvPr id="285699" name="Text Box 179"/>
          <p:cNvSpPr txBox="1">
            <a:spLocks noChangeArrowheads="1"/>
          </p:cNvSpPr>
          <p:nvPr/>
        </p:nvSpPr>
        <p:spPr bwMode="auto">
          <a:xfrm>
            <a:off x="254000" y="6213475"/>
            <a:ext cx="87868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"/>
              </a:spcBef>
            </a:pPr>
            <a:r>
              <a:rPr lang="fr-FR" sz="1600" b="1" i="0">
                <a:solidFill>
                  <a:srgbClr val="000066"/>
                </a:solidFill>
                <a:cs typeface="Arial" charset="0"/>
              </a:rPr>
              <a:t>Augmentation moyenne des CD4/mm</a:t>
            </a:r>
            <a:r>
              <a:rPr lang="fr-FR" sz="1600" b="1" i="0" baseline="30000">
                <a:solidFill>
                  <a:srgbClr val="000066"/>
                </a:solidFill>
                <a:cs typeface="Arial" charset="0"/>
              </a:rPr>
              <a:t>3 </a:t>
            </a:r>
            <a:r>
              <a:rPr lang="fr-FR" sz="1600" b="1" i="0">
                <a:solidFill>
                  <a:srgbClr val="000066"/>
                </a:solidFill>
                <a:cs typeface="Arial" charset="0"/>
              </a:rPr>
              <a:t>à S48 (LOCF) : 170 (MVC) vs 144 (EFV) (p = 0,008)</a:t>
            </a:r>
          </a:p>
        </p:txBody>
      </p:sp>
      <p:sp>
        <p:nvSpPr>
          <p:cNvPr id="285700" name="AutoShape 162"/>
          <p:cNvSpPr>
            <a:spLocks noChangeArrowheads="1"/>
          </p:cNvSpPr>
          <p:nvPr/>
        </p:nvSpPr>
        <p:spPr bwMode="auto">
          <a:xfrm>
            <a:off x="0" y="6570663"/>
            <a:ext cx="6096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MERIT</a:t>
            </a:r>
          </a:p>
        </p:txBody>
      </p:sp>
      <p:sp>
        <p:nvSpPr>
          <p:cNvPr id="285701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MERIT : maraviroc vs efavirenz,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ZDV/3TC</a:t>
            </a:r>
          </a:p>
        </p:txBody>
      </p:sp>
      <p:grpSp>
        <p:nvGrpSpPr>
          <p:cNvPr id="285757" name="Group 61"/>
          <p:cNvGrpSpPr>
            <a:grpSpLocks/>
          </p:cNvGrpSpPr>
          <p:nvPr/>
        </p:nvGrpSpPr>
        <p:grpSpPr bwMode="auto">
          <a:xfrm>
            <a:off x="804863" y="1676400"/>
            <a:ext cx="7223125" cy="4567238"/>
            <a:chOff x="507" y="1056"/>
            <a:chExt cx="4550" cy="2877"/>
          </a:xfrm>
        </p:grpSpPr>
        <p:sp>
          <p:nvSpPr>
            <p:cNvPr id="285702" name="Text Box 58"/>
            <p:cNvSpPr txBox="1">
              <a:spLocks noChangeArrowheads="1"/>
            </p:cNvSpPr>
            <p:nvPr/>
          </p:nvSpPr>
          <p:spPr bwMode="auto">
            <a:xfrm>
              <a:off x="1789" y="3054"/>
              <a:ext cx="1507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Ensemble des patients</a:t>
              </a:r>
            </a:p>
          </p:txBody>
        </p:sp>
        <p:sp>
          <p:nvSpPr>
            <p:cNvPr id="285703" name="Text Box 67"/>
            <p:cNvSpPr txBox="1">
              <a:spLocks noChangeArrowheads="1"/>
            </p:cNvSpPr>
            <p:nvPr/>
          </p:nvSpPr>
          <p:spPr bwMode="auto">
            <a:xfrm>
              <a:off x="3578" y="3346"/>
              <a:ext cx="1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fr-FR" sz="1600" i="0">
                <a:solidFill>
                  <a:srgbClr val="000066"/>
                </a:solidFill>
              </a:endParaRPr>
            </a:p>
          </p:txBody>
        </p:sp>
        <p:sp>
          <p:nvSpPr>
            <p:cNvPr id="285704" name="Text Box 76"/>
            <p:cNvSpPr txBox="1">
              <a:spLocks noChangeArrowheads="1"/>
            </p:cNvSpPr>
            <p:nvPr/>
          </p:nvSpPr>
          <p:spPr bwMode="auto">
            <a:xfrm>
              <a:off x="507" y="1151"/>
              <a:ext cx="2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2000" i="0">
                  <a:solidFill>
                    <a:srgbClr val="000066"/>
                  </a:solidFill>
                </a:rPr>
                <a:t>%</a:t>
              </a:r>
            </a:p>
          </p:txBody>
        </p:sp>
        <p:grpSp>
          <p:nvGrpSpPr>
            <p:cNvPr id="285705" name="Group 6"/>
            <p:cNvGrpSpPr>
              <a:grpSpLocks/>
            </p:cNvGrpSpPr>
            <p:nvPr/>
          </p:nvGrpSpPr>
          <p:grpSpPr bwMode="auto">
            <a:xfrm>
              <a:off x="1799" y="1056"/>
              <a:ext cx="2176" cy="232"/>
              <a:chOff x="1884" y="1056"/>
              <a:chExt cx="2176" cy="233"/>
            </a:xfrm>
          </p:grpSpPr>
          <p:sp>
            <p:nvSpPr>
              <p:cNvPr id="285752" name="AutoShape 165"/>
              <p:cNvSpPr>
                <a:spLocks noChangeArrowheads="1"/>
              </p:cNvSpPr>
              <p:nvPr/>
            </p:nvSpPr>
            <p:spPr bwMode="auto">
              <a:xfrm>
                <a:off x="1884" y="1070"/>
                <a:ext cx="2149" cy="212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endParaRPr 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85753" name="Rectangle 3"/>
              <p:cNvSpPr>
                <a:spLocks noChangeArrowheads="1"/>
              </p:cNvSpPr>
              <p:nvPr/>
            </p:nvSpPr>
            <p:spPr bwMode="auto">
              <a:xfrm>
                <a:off x="1973" y="1132"/>
                <a:ext cx="112" cy="91"/>
              </a:xfrm>
              <a:prstGeom prst="rect">
                <a:avLst/>
              </a:prstGeom>
              <a:solidFill>
                <a:srgbClr val="6600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 sz="2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85754" name="Rectangle 4"/>
              <p:cNvSpPr>
                <a:spLocks noChangeArrowheads="1"/>
              </p:cNvSpPr>
              <p:nvPr/>
            </p:nvSpPr>
            <p:spPr bwMode="auto">
              <a:xfrm>
                <a:off x="3034" y="1131"/>
                <a:ext cx="112" cy="91"/>
              </a:xfrm>
              <a:prstGeom prst="rect">
                <a:avLst/>
              </a:prstGeom>
              <a:solidFill>
                <a:srgbClr val="FF33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 sz="2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85755" name="ZoneTexte 84"/>
              <p:cNvSpPr txBox="1">
                <a:spLocks noChangeArrowheads="1"/>
              </p:cNvSpPr>
              <p:nvPr/>
            </p:nvSpPr>
            <p:spPr bwMode="auto">
              <a:xfrm>
                <a:off x="2064" y="1056"/>
                <a:ext cx="978" cy="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r-FR" sz="1800" b="1" i="0">
                    <a:solidFill>
                      <a:srgbClr val="000066"/>
                    </a:solidFill>
                    <a:latin typeface="Calibri" pitchFamily="34" charset="0"/>
                  </a:rPr>
                  <a:t>MVC (n = 360)</a:t>
                </a:r>
              </a:p>
            </p:txBody>
          </p:sp>
          <p:sp>
            <p:nvSpPr>
              <p:cNvPr id="285756" name="ZoneTexte 85"/>
              <p:cNvSpPr txBox="1">
                <a:spLocks noChangeArrowheads="1"/>
              </p:cNvSpPr>
              <p:nvPr/>
            </p:nvSpPr>
            <p:spPr bwMode="auto">
              <a:xfrm>
                <a:off x="3148" y="1057"/>
                <a:ext cx="912" cy="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r-FR" sz="1800" b="1" i="0">
                    <a:solidFill>
                      <a:srgbClr val="000066"/>
                    </a:solidFill>
                    <a:latin typeface="Calibri" pitchFamily="34" charset="0"/>
                  </a:rPr>
                  <a:t>EFV (n = 361)</a:t>
                </a:r>
              </a:p>
            </p:txBody>
          </p:sp>
        </p:grpSp>
        <p:sp>
          <p:nvSpPr>
            <p:cNvPr id="285706" name="Line 141"/>
            <p:cNvSpPr>
              <a:spLocks noChangeShapeType="1"/>
            </p:cNvSpPr>
            <p:nvPr/>
          </p:nvSpPr>
          <p:spPr bwMode="auto">
            <a:xfrm>
              <a:off x="815" y="1447"/>
              <a:ext cx="0" cy="1589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5707" name="Line 143"/>
            <p:cNvSpPr>
              <a:spLocks noChangeShapeType="1"/>
            </p:cNvSpPr>
            <p:nvPr/>
          </p:nvSpPr>
          <p:spPr bwMode="auto">
            <a:xfrm>
              <a:off x="773" y="2718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5708" name="Line 144"/>
            <p:cNvSpPr>
              <a:spLocks noChangeShapeType="1"/>
            </p:cNvSpPr>
            <p:nvPr/>
          </p:nvSpPr>
          <p:spPr bwMode="auto">
            <a:xfrm>
              <a:off x="773" y="2399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5709" name="Line 145"/>
            <p:cNvSpPr>
              <a:spLocks noChangeShapeType="1"/>
            </p:cNvSpPr>
            <p:nvPr/>
          </p:nvSpPr>
          <p:spPr bwMode="auto">
            <a:xfrm>
              <a:off x="773" y="2085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5710" name="Line 146"/>
            <p:cNvSpPr>
              <a:spLocks noChangeShapeType="1"/>
            </p:cNvSpPr>
            <p:nvPr/>
          </p:nvSpPr>
          <p:spPr bwMode="auto">
            <a:xfrm>
              <a:off x="773" y="1766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5711" name="Line 147"/>
            <p:cNvSpPr>
              <a:spLocks noChangeShapeType="1"/>
            </p:cNvSpPr>
            <p:nvPr/>
          </p:nvSpPr>
          <p:spPr bwMode="auto">
            <a:xfrm>
              <a:off x="773" y="1447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5712" name="Line 149"/>
            <p:cNvSpPr>
              <a:spLocks noChangeShapeType="1"/>
            </p:cNvSpPr>
            <p:nvPr/>
          </p:nvSpPr>
          <p:spPr bwMode="auto">
            <a:xfrm flipV="1">
              <a:off x="815" y="3036"/>
              <a:ext cx="0" cy="32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5713" name="Line 150"/>
            <p:cNvSpPr>
              <a:spLocks noChangeShapeType="1"/>
            </p:cNvSpPr>
            <p:nvPr/>
          </p:nvSpPr>
          <p:spPr bwMode="auto">
            <a:xfrm flipV="1">
              <a:off x="1999" y="3036"/>
              <a:ext cx="0" cy="32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5714" name="Line 151"/>
            <p:cNvSpPr>
              <a:spLocks noChangeShapeType="1"/>
            </p:cNvSpPr>
            <p:nvPr/>
          </p:nvSpPr>
          <p:spPr bwMode="auto">
            <a:xfrm flipV="1">
              <a:off x="3093" y="3036"/>
              <a:ext cx="0" cy="32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5715" name="Rectangle 153"/>
            <p:cNvSpPr>
              <a:spLocks noChangeArrowheads="1"/>
            </p:cNvSpPr>
            <p:nvPr/>
          </p:nvSpPr>
          <p:spPr bwMode="auto">
            <a:xfrm>
              <a:off x="1182" y="1715"/>
              <a:ext cx="22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660033"/>
                  </a:solidFill>
                </a:rPr>
                <a:t>70,6</a:t>
              </a:r>
              <a:endParaRPr lang="fr-FR" sz="1800" i="0">
                <a:solidFill>
                  <a:srgbClr val="660033"/>
                </a:solidFill>
              </a:endParaRPr>
            </a:p>
          </p:txBody>
        </p:sp>
        <p:sp>
          <p:nvSpPr>
            <p:cNvPr id="285716" name="Rectangle 154"/>
            <p:cNvSpPr>
              <a:spLocks noChangeArrowheads="1"/>
            </p:cNvSpPr>
            <p:nvPr/>
          </p:nvSpPr>
          <p:spPr bwMode="auto">
            <a:xfrm>
              <a:off x="2290" y="1806"/>
              <a:ext cx="22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660033"/>
                  </a:solidFill>
                </a:rPr>
                <a:t>65,3</a:t>
              </a:r>
              <a:endParaRPr lang="fr-FR" sz="1800" i="0">
                <a:solidFill>
                  <a:srgbClr val="660033"/>
                </a:solidFill>
              </a:endParaRPr>
            </a:p>
          </p:txBody>
        </p:sp>
        <p:sp>
          <p:nvSpPr>
            <p:cNvPr id="285717" name="Rectangle 155"/>
            <p:cNvSpPr>
              <a:spLocks noChangeArrowheads="1"/>
            </p:cNvSpPr>
            <p:nvPr/>
          </p:nvSpPr>
          <p:spPr bwMode="auto">
            <a:xfrm>
              <a:off x="3288" y="1733"/>
              <a:ext cx="22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660033"/>
                  </a:solidFill>
                </a:rPr>
                <a:t>69,6</a:t>
              </a:r>
              <a:endParaRPr lang="fr-FR" sz="1800" i="0">
                <a:solidFill>
                  <a:srgbClr val="660033"/>
                </a:solidFill>
              </a:endParaRPr>
            </a:p>
          </p:txBody>
        </p:sp>
        <p:sp>
          <p:nvSpPr>
            <p:cNvPr id="285718" name="Rectangle 156"/>
            <p:cNvSpPr>
              <a:spLocks noChangeArrowheads="1"/>
            </p:cNvSpPr>
            <p:nvPr/>
          </p:nvSpPr>
          <p:spPr bwMode="auto">
            <a:xfrm>
              <a:off x="1497" y="1680"/>
              <a:ext cx="22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CC00FF"/>
                  </a:solidFill>
                </a:rPr>
                <a:t>73,1</a:t>
              </a:r>
              <a:endParaRPr lang="fr-FR" sz="1800" i="0">
                <a:solidFill>
                  <a:srgbClr val="CC00FF"/>
                </a:solidFill>
              </a:endParaRPr>
            </a:p>
          </p:txBody>
        </p:sp>
        <p:sp>
          <p:nvSpPr>
            <p:cNvPr id="285719" name="Rectangle 157"/>
            <p:cNvSpPr>
              <a:spLocks noChangeArrowheads="1"/>
            </p:cNvSpPr>
            <p:nvPr/>
          </p:nvSpPr>
          <p:spPr bwMode="auto">
            <a:xfrm>
              <a:off x="2634" y="1725"/>
              <a:ext cx="22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CC00FF"/>
                  </a:solidFill>
                </a:rPr>
                <a:t>69,3</a:t>
              </a:r>
              <a:endParaRPr lang="fr-FR" sz="1800" i="0">
                <a:solidFill>
                  <a:srgbClr val="CC00FF"/>
                </a:solidFill>
              </a:endParaRPr>
            </a:p>
          </p:txBody>
        </p:sp>
        <p:sp>
          <p:nvSpPr>
            <p:cNvPr id="285720" name="Rectangle 158"/>
            <p:cNvSpPr>
              <a:spLocks noChangeArrowheads="1"/>
            </p:cNvSpPr>
            <p:nvPr/>
          </p:nvSpPr>
          <p:spPr bwMode="auto">
            <a:xfrm>
              <a:off x="3606" y="1704"/>
              <a:ext cx="22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CC00FF"/>
                  </a:solidFill>
                </a:rPr>
                <a:t>71,6</a:t>
              </a:r>
              <a:endParaRPr lang="fr-FR" sz="1800" i="0">
                <a:solidFill>
                  <a:srgbClr val="CC00FF"/>
                </a:solidFill>
              </a:endParaRPr>
            </a:p>
          </p:txBody>
        </p:sp>
        <p:sp>
          <p:nvSpPr>
            <p:cNvPr id="285721" name="Rectangle 159"/>
            <p:cNvSpPr>
              <a:spLocks noChangeArrowheads="1"/>
            </p:cNvSpPr>
            <p:nvPr/>
          </p:nvSpPr>
          <p:spPr bwMode="auto">
            <a:xfrm>
              <a:off x="665" y="2974"/>
              <a:ext cx="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5722" name="Rectangle 160"/>
            <p:cNvSpPr>
              <a:spLocks noChangeArrowheads="1"/>
            </p:cNvSpPr>
            <p:nvPr/>
          </p:nvSpPr>
          <p:spPr bwMode="auto">
            <a:xfrm>
              <a:off x="603" y="2654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20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5723" name="Rectangle 161"/>
            <p:cNvSpPr>
              <a:spLocks noChangeArrowheads="1"/>
            </p:cNvSpPr>
            <p:nvPr/>
          </p:nvSpPr>
          <p:spPr bwMode="auto">
            <a:xfrm>
              <a:off x="603" y="2336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5724" name="Rectangle 162"/>
            <p:cNvSpPr>
              <a:spLocks noChangeArrowheads="1"/>
            </p:cNvSpPr>
            <p:nvPr/>
          </p:nvSpPr>
          <p:spPr bwMode="auto">
            <a:xfrm>
              <a:off x="603" y="2022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60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5725" name="Rectangle 163"/>
            <p:cNvSpPr>
              <a:spLocks noChangeArrowheads="1"/>
            </p:cNvSpPr>
            <p:nvPr/>
          </p:nvSpPr>
          <p:spPr bwMode="auto">
            <a:xfrm>
              <a:off x="603" y="1703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5726" name="Rectangle 164"/>
            <p:cNvSpPr>
              <a:spLocks noChangeArrowheads="1"/>
            </p:cNvSpPr>
            <p:nvPr/>
          </p:nvSpPr>
          <p:spPr bwMode="auto">
            <a:xfrm>
              <a:off x="541" y="1384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100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5727" name="Text Box 57"/>
            <p:cNvSpPr txBox="1">
              <a:spLocks noChangeArrowheads="1"/>
            </p:cNvSpPr>
            <p:nvPr/>
          </p:nvSpPr>
          <p:spPr bwMode="auto">
            <a:xfrm>
              <a:off x="787" y="1356"/>
              <a:ext cx="1353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ARN VIH</a:t>
              </a:r>
              <a:b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</a:b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&lt; 400 c/ml</a:t>
              </a:r>
            </a:p>
          </p:txBody>
        </p:sp>
        <p:sp>
          <p:nvSpPr>
            <p:cNvPr id="285728" name="Text Box 58"/>
            <p:cNvSpPr txBox="1">
              <a:spLocks noChangeArrowheads="1"/>
            </p:cNvSpPr>
            <p:nvPr/>
          </p:nvSpPr>
          <p:spPr bwMode="auto">
            <a:xfrm>
              <a:off x="1981" y="1356"/>
              <a:ext cx="116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ARN VIH</a:t>
              </a:r>
              <a:b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</a:b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&lt; 50 c/ml</a:t>
              </a:r>
            </a:p>
          </p:txBody>
        </p:sp>
        <p:sp>
          <p:nvSpPr>
            <p:cNvPr id="285729" name="Text Box 58"/>
            <p:cNvSpPr txBox="1">
              <a:spLocks noChangeArrowheads="1"/>
            </p:cNvSpPr>
            <p:nvPr/>
          </p:nvSpPr>
          <p:spPr bwMode="auto">
            <a:xfrm>
              <a:off x="3438" y="1356"/>
              <a:ext cx="1175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ARN VIH</a:t>
              </a:r>
              <a:b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</a:b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&lt; 50 c/ml</a:t>
              </a:r>
            </a:p>
          </p:txBody>
        </p:sp>
        <p:sp>
          <p:nvSpPr>
            <p:cNvPr id="285730" name="Rectangle 155"/>
            <p:cNvSpPr>
              <a:spLocks noChangeArrowheads="1"/>
            </p:cNvSpPr>
            <p:nvPr/>
          </p:nvSpPr>
          <p:spPr bwMode="auto">
            <a:xfrm>
              <a:off x="4287" y="1896"/>
              <a:ext cx="22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660033"/>
                  </a:solidFill>
                </a:rPr>
                <a:t>59,6</a:t>
              </a:r>
              <a:endParaRPr lang="fr-FR" sz="1800" i="0">
                <a:solidFill>
                  <a:srgbClr val="660033"/>
                </a:solidFill>
              </a:endParaRPr>
            </a:p>
          </p:txBody>
        </p:sp>
        <p:sp>
          <p:nvSpPr>
            <p:cNvPr id="285731" name="Rectangle 158"/>
            <p:cNvSpPr>
              <a:spLocks noChangeArrowheads="1"/>
            </p:cNvSpPr>
            <p:nvPr/>
          </p:nvSpPr>
          <p:spPr bwMode="auto">
            <a:xfrm>
              <a:off x="4612" y="1793"/>
              <a:ext cx="220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CC00FF"/>
                  </a:solidFill>
                </a:rPr>
                <a:t>66,0</a:t>
              </a:r>
              <a:endParaRPr lang="fr-FR" sz="1800" i="0">
                <a:solidFill>
                  <a:srgbClr val="CC00FF"/>
                </a:solidFill>
              </a:endParaRPr>
            </a:p>
          </p:txBody>
        </p:sp>
        <p:sp>
          <p:nvSpPr>
            <p:cNvPr id="285732" name="ZoneTexte 86"/>
            <p:cNvSpPr txBox="1">
              <a:spLocks noChangeArrowheads="1"/>
            </p:cNvSpPr>
            <p:nvPr/>
          </p:nvSpPr>
          <p:spPr bwMode="auto">
            <a:xfrm>
              <a:off x="902" y="3190"/>
              <a:ext cx="1083" cy="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Borne inférieure de l’IC 97,5 % </a:t>
              </a:r>
            </a:p>
            <a:p>
              <a:pPr algn="ctr">
                <a:lnSpc>
                  <a:spcPct val="95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 </a:t>
              </a:r>
              <a:r>
                <a:rPr lang="fr-FR" sz="1500" i="0">
                  <a:solidFill>
                    <a:srgbClr val="000066"/>
                  </a:solidFill>
                </a:rPr>
                <a:t>= - 9,5</a:t>
              </a:r>
            </a:p>
          </p:txBody>
        </p:sp>
        <p:sp>
          <p:nvSpPr>
            <p:cNvPr id="285733" name="ZoneTexte 86"/>
            <p:cNvSpPr txBox="1">
              <a:spLocks noChangeArrowheads="1"/>
            </p:cNvSpPr>
            <p:nvPr/>
          </p:nvSpPr>
          <p:spPr bwMode="auto">
            <a:xfrm>
              <a:off x="1985" y="3190"/>
              <a:ext cx="1156" cy="7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Borne inférieure</a:t>
              </a:r>
            </a:p>
            <a:p>
              <a:pPr algn="ctr">
                <a:lnSpc>
                  <a:spcPct val="95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de l’IC 97,5 % </a:t>
              </a:r>
            </a:p>
            <a:p>
              <a:pPr algn="ctr">
                <a:lnSpc>
                  <a:spcPct val="95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 </a:t>
              </a:r>
              <a:r>
                <a:rPr lang="fr-FR" sz="1500" i="0">
                  <a:solidFill>
                    <a:srgbClr val="000066"/>
                  </a:solidFill>
                </a:rPr>
                <a:t>=  - 10,9</a:t>
              </a:r>
            </a:p>
            <a:p>
              <a:pPr algn="ctr">
                <a:lnSpc>
                  <a:spcPct val="95000"/>
                </a:lnSpc>
              </a:pPr>
              <a:r>
                <a:rPr lang="fr-FR" sz="1500" i="0">
                  <a:solidFill>
                    <a:srgbClr val="000066"/>
                  </a:solidFill>
                  <a:latin typeface="Wingdings" pitchFamily="2" charset="2"/>
                </a:rPr>
                <a:t></a:t>
              </a:r>
              <a:r>
                <a:rPr lang="fr-FR" sz="1500" i="0">
                  <a:solidFill>
                    <a:srgbClr val="000066"/>
                  </a:solidFill>
                </a:rPr>
                <a:t> MVC n’est pas non inférieur à EFV</a:t>
              </a:r>
            </a:p>
          </p:txBody>
        </p:sp>
        <p:sp>
          <p:nvSpPr>
            <p:cNvPr id="285734" name="ZoneTexte 58"/>
            <p:cNvSpPr txBox="1">
              <a:spLocks noChangeArrowheads="1"/>
            </p:cNvSpPr>
            <p:nvPr/>
          </p:nvSpPr>
          <p:spPr bwMode="auto">
            <a:xfrm>
              <a:off x="2950" y="2831"/>
              <a:ext cx="29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n =</a:t>
              </a:r>
            </a:p>
          </p:txBody>
        </p:sp>
        <p:sp>
          <p:nvSpPr>
            <p:cNvPr id="285735" name="Rectangle 45"/>
            <p:cNvSpPr>
              <a:spLocks noChangeArrowheads="1"/>
            </p:cNvSpPr>
            <p:nvPr/>
          </p:nvSpPr>
          <p:spPr bwMode="auto">
            <a:xfrm>
              <a:off x="1111" y="1911"/>
              <a:ext cx="340" cy="1131"/>
            </a:xfrm>
            <a:prstGeom prst="rect">
              <a:avLst/>
            </a:prstGeom>
            <a:solidFill>
              <a:srgbClr val="660033"/>
            </a:solidFill>
            <a:ln w="11113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5736" name="Rectangle 46"/>
            <p:cNvSpPr>
              <a:spLocks noChangeArrowheads="1"/>
            </p:cNvSpPr>
            <p:nvPr/>
          </p:nvSpPr>
          <p:spPr bwMode="auto">
            <a:xfrm>
              <a:off x="2226" y="1996"/>
              <a:ext cx="340" cy="1046"/>
            </a:xfrm>
            <a:prstGeom prst="rect">
              <a:avLst/>
            </a:prstGeom>
            <a:solidFill>
              <a:srgbClr val="660033"/>
            </a:solidFill>
            <a:ln w="11113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5737" name="Rectangle 47"/>
            <p:cNvSpPr>
              <a:spLocks noChangeArrowheads="1"/>
            </p:cNvSpPr>
            <p:nvPr/>
          </p:nvSpPr>
          <p:spPr bwMode="auto">
            <a:xfrm>
              <a:off x="3223" y="1926"/>
              <a:ext cx="331" cy="1116"/>
            </a:xfrm>
            <a:prstGeom prst="rect">
              <a:avLst/>
            </a:prstGeom>
            <a:solidFill>
              <a:srgbClr val="660033"/>
            </a:solidFill>
            <a:ln w="11113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5738" name="Rectangle 48"/>
            <p:cNvSpPr>
              <a:spLocks noChangeArrowheads="1"/>
            </p:cNvSpPr>
            <p:nvPr/>
          </p:nvSpPr>
          <p:spPr bwMode="auto">
            <a:xfrm>
              <a:off x="4250" y="2087"/>
              <a:ext cx="339" cy="955"/>
            </a:xfrm>
            <a:prstGeom prst="rect">
              <a:avLst/>
            </a:prstGeom>
            <a:solidFill>
              <a:srgbClr val="660033"/>
            </a:solidFill>
            <a:ln w="11113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5739" name="Rectangle 49"/>
            <p:cNvSpPr>
              <a:spLocks noChangeArrowheads="1"/>
            </p:cNvSpPr>
            <p:nvPr/>
          </p:nvSpPr>
          <p:spPr bwMode="auto">
            <a:xfrm>
              <a:off x="1449" y="1870"/>
              <a:ext cx="331" cy="1172"/>
            </a:xfrm>
            <a:prstGeom prst="rect">
              <a:avLst/>
            </a:prstGeom>
            <a:solidFill>
              <a:srgbClr val="FF33FF"/>
            </a:solidFill>
            <a:ln w="11113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5740" name="Rectangle 50"/>
            <p:cNvSpPr>
              <a:spLocks noChangeArrowheads="1"/>
            </p:cNvSpPr>
            <p:nvPr/>
          </p:nvSpPr>
          <p:spPr bwMode="auto">
            <a:xfrm>
              <a:off x="2564" y="1931"/>
              <a:ext cx="330" cy="1111"/>
            </a:xfrm>
            <a:prstGeom prst="rect">
              <a:avLst/>
            </a:prstGeom>
            <a:solidFill>
              <a:srgbClr val="FF33FF"/>
            </a:solidFill>
            <a:ln w="11113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5741" name="Rectangle 51"/>
            <p:cNvSpPr>
              <a:spLocks noChangeArrowheads="1"/>
            </p:cNvSpPr>
            <p:nvPr/>
          </p:nvSpPr>
          <p:spPr bwMode="auto">
            <a:xfrm>
              <a:off x="3548" y="1895"/>
              <a:ext cx="332" cy="1147"/>
            </a:xfrm>
            <a:prstGeom prst="rect">
              <a:avLst/>
            </a:prstGeom>
            <a:solidFill>
              <a:srgbClr val="FF33FF"/>
            </a:solidFill>
            <a:ln w="11113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5742" name="Rectangle 52"/>
            <p:cNvSpPr>
              <a:spLocks noChangeArrowheads="1"/>
            </p:cNvSpPr>
            <p:nvPr/>
          </p:nvSpPr>
          <p:spPr bwMode="auto">
            <a:xfrm>
              <a:off x="4551" y="1977"/>
              <a:ext cx="331" cy="1065"/>
            </a:xfrm>
            <a:prstGeom prst="rect">
              <a:avLst/>
            </a:prstGeom>
            <a:solidFill>
              <a:srgbClr val="FF33FF"/>
            </a:solidFill>
            <a:ln w="11113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5743" name="Text Box 65"/>
            <p:cNvSpPr txBox="1">
              <a:spLocks noChangeArrowheads="1"/>
            </p:cNvSpPr>
            <p:nvPr/>
          </p:nvSpPr>
          <p:spPr bwMode="auto">
            <a:xfrm>
              <a:off x="3252" y="283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i="0"/>
                <a:t>204</a:t>
              </a:r>
            </a:p>
          </p:txBody>
        </p:sp>
        <p:sp>
          <p:nvSpPr>
            <p:cNvPr id="285744" name="Text Box 66"/>
            <p:cNvSpPr txBox="1">
              <a:spLocks noChangeArrowheads="1"/>
            </p:cNvSpPr>
            <p:nvPr/>
          </p:nvSpPr>
          <p:spPr bwMode="auto">
            <a:xfrm>
              <a:off x="3576" y="283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i="0"/>
                <a:t>211</a:t>
              </a:r>
            </a:p>
          </p:txBody>
        </p:sp>
        <p:sp>
          <p:nvSpPr>
            <p:cNvPr id="285745" name="Text Box 65"/>
            <p:cNvSpPr txBox="1">
              <a:spLocks noChangeArrowheads="1"/>
            </p:cNvSpPr>
            <p:nvPr/>
          </p:nvSpPr>
          <p:spPr bwMode="auto">
            <a:xfrm>
              <a:off x="4227" y="283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i="0"/>
                <a:t>156</a:t>
              </a:r>
            </a:p>
          </p:txBody>
        </p:sp>
        <p:sp>
          <p:nvSpPr>
            <p:cNvPr id="285746" name="Text Box 66"/>
            <p:cNvSpPr txBox="1">
              <a:spLocks noChangeArrowheads="1"/>
            </p:cNvSpPr>
            <p:nvPr/>
          </p:nvSpPr>
          <p:spPr bwMode="auto">
            <a:xfrm>
              <a:off x="4556" y="283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i="0"/>
                <a:t>150</a:t>
              </a:r>
            </a:p>
          </p:txBody>
        </p:sp>
        <p:sp>
          <p:nvSpPr>
            <p:cNvPr id="285747" name="Text Box 58"/>
            <p:cNvSpPr txBox="1">
              <a:spLocks noChangeArrowheads="1"/>
            </p:cNvSpPr>
            <p:nvPr/>
          </p:nvSpPr>
          <p:spPr bwMode="auto">
            <a:xfrm>
              <a:off x="3470" y="3059"/>
              <a:ext cx="1151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ARN VIH à J0</a:t>
              </a:r>
            </a:p>
          </p:txBody>
        </p:sp>
        <p:sp>
          <p:nvSpPr>
            <p:cNvPr id="285748" name="Rectangle 60"/>
            <p:cNvSpPr>
              <a:spLocks noChangeArrowheads="1"/>
            </p:cNvSpPr>
            <p:nvPr/>
          </p:nvSpPr>
          <p:spPr bwMode="auto">
            <a:xfrm>
              <a:off x="3107" y="3212"/>
              <a:ext cx="90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&lt; 100 000 c/ml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285749" name="Rectangle 66"/>
            <p:cNvSpPr>
              <a:spLocks noChangeArrowheads="1"/>
            </p:cNvSpPr>
            <p:nvPr/>
          </p:nvSpPr>
          <p:spPr bwMode="auto">
            <a:xfrm>
              <a:off x="4107" y="3185"/>
              <a:ext cx="91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 b="1" i="0" u="sng">
                  <a:solidFill>
                    <a:srgbClr val="000066"/>
                  </a:solidFill>
                </a:rPr>
                <a:t>&gt;</a:t>
              </a:r>
              <a:r>
                <a:rPr lang="fr-FR" sz="1400" b="1" i="0">
                  <a:solidFill>
                    <a:srgbClr val="000066"/>
                  </a:solidFill>
                </a:rPr>
                <a:t> 100 000 c/ml</a:t>
              </a:r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285750" name="Line 148"/>
            <p:cNvSpPr>
              <a:spLocks noChangeShapeType="1"/>
            </p:cNvSpPr>
            <p:nvPr/>
          </p:nvSpPr>
          <p:spPr bwMode="auto">
            <a:xfrm>
              <a:off x="773" y="3036"/>
              <a:ext cx="4284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85751" name="ZoneTexte 69"/>
          <p:cNvSpPr txBox="1">
            <a:spLocks noChangeArrowheads="1"/>
          </p:cNvSpPr>
          <p:nvPr/>
        </p:nvSpPr>
        <p:spPr bwMode="auto">
          <a:xfrm>
            <a:off x="5840413" y="653256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Cooper DA. JID 2010;201:803-13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MERIT : maraviroc vs efavirenz,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ZDV/3TC</a:t>
            </a:r>
          </a:p>
        </p:txBody>
      </p:sp>
      <p:graphicFrame>
        <p:nvGraphicFramePr>
          <p:cNvPr id="287793" name="Group 49"/>
          <p:cNvGraphicFramePr>
            <a:graphicFrameLocks noGrp="1"/>
          </p:cNvGraphicFramePr>
          <p:nvPr>
            <p:ph idx="4294967295"/>
          </p:nvPr>
        </p:nvGraphicFramePr>
        <p:xfrm>
          <a:off x="358775" y="3509963"/>
          <a:ext cx="8366125" cy="3034800"/>
        </p:xfrm>
        <a:graphic>
          <a:graphicData uri="http://schemas.openxmlformats.org/drawingml/2006/table">
            <a:tbl>
              <a:tblPr/>
              <a:tblGrid>
                <a:gridCol w="417513"/>
                <a:gridCol w="3841750"/>
                <a:gridCol w="2054225"/>
                <a:gridCol w="2052637"/>
              </a:tblGrid>
              <a:tr h="3476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Ré-analyse post hoc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MVC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311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303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FF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moyen, années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36,4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37,3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3063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c/ml), moyenne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254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76 (24,4 %)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78 (25,7 %)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manque d’efficacité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effet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7787" name="Rectangle 6"/>
          <p:cNvSpPr>
            <a:spLocks noChangeArrowheads="1"/>
          </p:cNvSpPr>
          <p:nvPr/>
        </p:nvSpPr>
        <p:spPr bwMode="auto">
          <a:xfrm>
            <a:off x="139700" y="3089275"/>
            <a:ext cx="89169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74000"/>
              </a:lnSpc>
            </a:pPr>
            <a:r>
              <a:rPr lang="fr-FR" sz="2200" b="1" i="0">
                <a:solidFill>
                  <a:srgbClr val="CC3300"/>
                </a:solidFill>
                <a:latin typeface="Calibri" pitchFamily="34" charset="0"/>
              </a:rPr>
              <a:t>Caractéristiques à l'inclusion et devenir des patients (ré-analyse post hoc)</a:t>
            </a:r>
          </a:p>
        </p:txBody>
      </p:sp>
      <p:sp>
        <p:nvSpPr>
          <p:cNvPr id="287788" name="Rectangle 8"/>
          <p:cNvSpPr>
            <a:spLocks noChangeArrowheads="1"/>
          </p:cNvSpPr>
          <p:nvPr/>
        </p:nvSpPr>
        <p:spPr bwMode="auto">
          <a:xfrm>
            <a:off x="228600" y="1241425"/>
            <a:ext cx="8688388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>
              <a:lnSpc>
                <a:spcPct val="85000"/>
              </a:lnSpc>
              <a:buFont typeface="Wingdings" pitchFamily="2" charset="2"/>
              <a:buChar char="§"/>
            </a:pPr>
            <a:r>
              <a:rPr lang="en-GB" sz="2400" b="1" i="0">
                <a:solidFill>
                  <a:srgbClr val="CC3300"/>
                </a:solidFill>
                <a:latin typeface="Calibri" pitchFamily="34" charset="0"/>
              </a:rPr>
              <a:t>Ré-analyse post hoc</a:t>
            </a:r>
            <a:br>
              <a:rPr lang="en-GB" sz="2400" b="1" i="0">
                <a:solidFill>
                  <a:srgbClr val="CC3300"/>
                </a:solidFill>
                <a:latin typeface="Calibri" pitchFamily="34" charset="0"/>
              </a:rPr>
            </a:br>
            <a:r>
              <a:rPr lang="fr-FR" sz="1800" i="0">
                <a:solidFill>
                  <a:srgbClr val="000066"/>
                </a:solidFill>
              </a:rPr>
              <a:t>Une ré-analyse post hoc descriptive a été réalisée chez les patients dont les prélèvements à la pré-inclusion ont été rétrospectivement retestés comme ayant un tropisme R5 avec le nouveau test Trofile. Cette version améliorée du test a une plus grande sensibilité pour détecter les virus minoritaires CXCR4 que le test de 1</a:t>
            </a:r>
            <a:r>
              <a:rPr lang="fr-FR" sz="1800" i="0" baseline="30000">
                <a:solidFill>
                  <a:srgbClr val="000066"/>
                </a:solidFill>
              </a:rPr>
              <a:t>ère</a:t>
            </a:r>
            <a:r>
              <a:rPr lang="fr-FR" sz="1800" i="0">
                <a:solidFill>
                  <a:srgbClr val="000066"/>
                </a:solidFill>
              </a:rPr>
              <a:t> génération. Ceci a conduit à exclure 102 des 721 patients inclus dans l’étude</a:t>
            </a:r>
          </a:p>
        </p:txBody>
      </p:sp>
      <p:sp>
        <p:nvSpPr>
          <p:cNvPr id="287789" name="AutoShape 162"/>
          <p:cNvSpPr>
            <a:spLocks noChangeArrowheads="1"/>
          </p:cNvSpPr>
          <p:nvPr/>
        </p:nvSpPr>
        <p:spPr bwMode="auto">
          <a:xfrm>
            <a:off x="0" y="6570663"/>
            <a:ext cx="6096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MERIT</a:t>
            </a:r>
          </a:p>
        </p:txBody>
      </p:sp>
      <p:sp>
        <p:nvSpPr>
          <p:cNvPr id="287790" name="ZoneTexte 69"/>
          <p:cNvSpPr txBox="1">
            <a:spLocks noChangeArrowheads="1"/>
          </p:cNvSpPr>
          <p:nvPr/>
        </p:nvSpPr>
        <p:spPr bwMode="auto">
          <a:xfrm>
            <a:off x="5840413" y="653256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Cooper DA. JID 2010;201:803-13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ext Box 2"/>
          <p:cNvSpPr txBox="1">
            <a:spLocks noChangeArrowheads="1"/>
          </p:cNvSpPr>
          <p:nvPr/>
        </p:nvSpPr>
        <p:spPr bwMode="auto">
          <a:xfrm>
            <a:off x="76200" y="1166813"/>
            <a:ext cx="89741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Réponse au traitement à S48 (ITT) : ré-analyse post hoc</a:t>
            </a:r>
          </a:p>
          <a:p>
            <a:pPr algn="ctr">
              <a:lnSpc>
                <a:spcPct val="80000"/>
              </a:lnSpc>
            </a:pPr>
            <a:r>
              <a:rPr lang="fr-FR" sz="1900" b="1" i="0">
                <a:solidFill>
                  <a:srgbClr val="CC3300"/>
                </a:solidFill>
                <a:latin typeface="Calibri" pitchFamily="34" charset="0"/>
              </a:rPr>
              <a:t>(exclusion des patients avec virus non-R5 à la pré-inclusion avec le nouveau test Trofile)</a:t>
            </a:r>
          </a:p>
        </p:txBody>
      </p:sp>
      <p:grpSp>
        <p:nvGrpSpPr>
          <p:cNvPr id="289795" name="Group 64"/>
          <p:cNvGrpSpPr>
            <a:grpSpLocks/>
          </p:cNvGrpSpPr>
          <p:nvPr/>
        </p:nvGrpSpPr>
        <p:grpSpPr bwMode="auto">
          <a:xfrm>
            <a:off x="935038" y="5948363"/>
            <a:ext cx="7175500" cy="596900"/>
            <a:chOff x="589" y="3747"/>
            <a:chExt cx="4520" cy="376"/>
          </a:xfrm>
        </p:grpSpPr>
        <p:sp>
          <p:nvSpPr>
            <p:cNvPr id="289855" name="AutoShape 165"/>
            <p:cNvSpPr>
              <a:spLocks noChangeArrowheads="1"/>
            </p:cNvSpPr>
            <p:nvPr/>
          </p:nvSpPr>
          <p:spPr bwMode="auto">
            <a:xfrm>
              <a:off x="727" y="3778"/>
              <a:ext cx="4269" cy="3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n-GB" i="0">
                <a:solidFill>
                  <a:srgbClr val="000066"/>
                </a:solidFill>
              </a:endParaRPr>
            </a:p>
          </p:txBody>
        </p:sp>
        <p:sp>
          <p:nvSpPr>
            <p:cNvPr id="289856" name="Text Box 179"/>
            <p:cNvSpPr txBox="1">
              <a:spLocks noChangeArrowheads="1"/>
            </p:cNvSpPr>
            <p:nvPr/>
          </p:nvSpPr>
          <p:spPr bwMode="auto">
            <a:xfrm>
              <a:off x="589" y="3747"/>
              <a:ext cx="4520" cy="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spcBef>
                  <a:spcPct val="5000"/>
                </a:spcBef>
              </a:pPr>
              <a:r>
                <a:rPr lang="fr-FR" sz="1600" i="0">
                  <a:solidFill>
                    <a:srgbClr val="000066"/>
                  </a:solidFill>
                  <a:cs typeface="Arial" charset="0"/>
                </a:rPr>
                <a:t>Différence dans l’augmentation moyenne des CD4/mm</a:t>
              </a:r>
              <a:r>
                <a:rPr lang="fr-FR" sz="1600" i="0" baseline="30000">
                  <a:solidFill>
                    <a:srgbClr val="000066"/>
                  </a:solidFill>
                  <a:cs typeface="Arial" charset="0"/>
                </a:rPr>
                <a:t>3 </a:t>
              </a:r>
              <a:r>
                <a:rPr lang="fr-FR" sz="1600" i="0">
                  <a:solidFill>
                    <a:srgbClr val="000066"/>
                  </a:solidFill>
                  <a:cs typeface="Arial" charset="0"/>
                </a:rPr>
                <a:t>à S48 (LOCF)</a:t>
              </a:r>
            </a:p>
            <a:p>
              <a:pPr algn="ctr">
                <a:spcBef>
                  <a:spcPct val="5000"/>
                </a:spcBef>
              </a:pPr>
              <a:r>
                <a:rPr lang="fr-FR" sz="1600" i="0">
                  <a:solidFill>
                    <a:srgbClr val="000066"/>
                  </a:solidFill>
                  <a:cs typeface="Arial" charset="0"/>
                </a:rPr>
                <a:t>MVC moins EFV = + 30 (p = 0,004)</a:t>
              </a:r>
            </a:p>
          </p:txBody>
        </p:sp>
      </p:grpSp>
      <p:sp>
        <p:nvSpPr>
          <p:cNvPr id="289796" name="AutoShape 162"/>
          <p:cNvSpPr>
            <a:spLocks noChangeArrowheads="1"/>
          </p:cNvSpPr>
          <p:nvPr/>
        </p:nvSpPr>
        <p:spPr bwMode="auto">
          <a:xfrm>
            <a:off x="0" y="6570663"/>
            <a:ext cx="6096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MERIT</a:t>
            </a:r>
          </a:p>
        </p:txBody>
      </p:sp>
      <p:sp>
        <p:nvSpPr>
          <p:cNvPr id="289797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MERIT : maraviroc vs efavirenz,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ZDV/3TC</a:t>
            </a:r>
          </a:p>
        </p:txBody>
      </p:sp>
      <p:grpSp>
        <p:nvGrpSpPr>
          <p:cNvPr id="289798" name="Group 63"/>
          <p:cNvGrpSpPr>
            <a:grpSpLocks/>
          </p:cNvGrpSpPr>
          <p:nvPr/>
        </p:nvGrpSpPr>
        <p:grpSpPr bwMode="auto">
          <a:xfrm>
            <a:off x="795338" y="1790700"/>
            <a:ext cx="7621587" cy="4206875"/>
            <a:chOff x="501" y="1128"/>
            <a:chExt cx="4801" cy="2650"/>
          </a:xfrm>
        </p:grpSpPr>
        <p:sp>
          <p:nvSpPr>
            <p:cNvPr id="289800" name="Text Box 57"/>
            <p:cNvSpPr txBox="1">
              <a:spLocks noChangeArrowheads="1"/>
            </p:cNvSpPr>
            <p:nvPr/>
          </p:nvSpPr>
          <p:spPr bwMode="auto">
            <a:xfrm>
              <a:off x="787" y="1408"/>
              <a:ext cx="1353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ARN VIH</a:t>
              </a:r>
              <a:b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</a:b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&lt; 400 c/ml</a:t>
              </a:r>
            </a:p>
          </p:txBody>
        </p:sp>
        <p:sp>
          <p:nvSpPr>
            <p:cNvPr id="289801" name="Text Box 76"/>
            <p:cNvSpPr txBox="1">
              <a:spLocks noChangeArrowheads="1"/>
            </p:cNvSpPr>
            <p:nvPr/>
          </p:nvSpPr>
          <p:spPr bwMode="auto">
            <a:xfrm>
              <a:off x="501" y="1254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20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289802" name="Line 141"/>
            <p:cNvSpPr>
              <a:spLocks noChangeShapeType="1"/>
            </p:cNvSpPr>
            <p:nvPr/>
          </p:nvSpPr>
          <p:spPr bwMode="auto">
            <a:xfrm>
              <a:off x="815" y="1538"/>
              <a:ext cx="0" cy="1599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03" name="Line 142"/>
            <p:cNvSpPr>
              <a:spLocks noChangeShapeType="1"/>
            </p:cNvSpPr>
            <p:nvPr/>
          </p:nvSpPr>
          <p:spPr bwMode="auto">
            <a:xfrm>
              <a:off x="773" y="3137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04" name="Line 143"/>
            <p:cNvSpPr>
              <a:spLocks noChangeShapeType="1"/>
            </p:cNvSpPr>
            <p:nvPr/>
          </p:nvSpPr>
          <p:spPr bwMode="auto">
            <a:xfrm>
              <a:off x="773" y="2817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05" name="Line 144"/>
            <p:cNvSpPr>
              <a:spLocks noChangeShapeType="1"/>
            </p:cNvSpPr>
            <p:nvPr/>
          </p:nvSpPr>
          <p:spPr bwMode="auto">
            <a:xfrm>
              <a:off x="773" y="2496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06" name="Line 145"/>
            <p:cNvSpPr>
              <a:spLocks noChangeShapeType="1"/>
            </p:cNvSpPr>
            <p:nvPr/>
          </p:nvSpPr>
          <p:spPr bwMode="auto">
            <a:xfrm>
              <a:off x="773" y="2180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07" name="Line 146"/>
            <p:cNvSpPr>
              <a:spLocks noChangeShapeType="1"/>
            </p:cNvSpPr>
            <p:nvPr/>
          </p:nvSpPr>
          <p:spPr bwMode="auto">
            <a:xfrm>
              <a:off x="773" y="1859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08" name="Line 147"/>
            <p:cNvSpPr>
              <a:spLocks noChangeShapeType="1"/>
            </p:cNvSpPr>
            <p:nvPr/>
          </p:nvSpPr>
          <p:spPr bwMode="auto">
            <a:xfrm>
              <a:off x="773" y="1538"/>
              <a:ext cx="42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09" name="Line 148"/>
            <p:cNvSpPr>
              <a:spLocks noChangeShapeType="1"/>
            </p:cNvSpPr>
            <p:nvPr/>
          </p:nvSpPr>
          <p:spPr bwMode="auto">
            <a:xfrm>
              <a:off x="815" y="3137"/>
              <a:ext cx="4487" cy="0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10" name="Line 149"/>
            <p:cNvSpPr>
              <a:spLocks noChangeShapeType="1"/>
            </p:cNvSpPr>
            <p:nvPr/>
          </p:nvSpPr>
          <p:spPr bwMode="auto">
            <a:xfrm flipV="1">
              <a:off x="815" y="3137"/>
              <a:ext cx="0" cy="32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11" name="Line 150"/>
            <p:cNvSpPr>
              <a:spLocks noChangeShapeType="1"/>
            </p:cNvSpPr>
            <p:nvPr/>
          </p:nvSpPr>
          <p:spPr bwMode="auto">
            <a:xfrm flipV="1">
              <a:off x="1908" y="3137"/>
              <a:ext cx="0" cy="32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12" name="Line 151"/>
            <p:cNvSpPr>
              <a:spLocks noChangeShapeType="1"/>
            </p:cNvSpPr>
            <p:nvPr/>
          </p:nvSpPr>
          <p:spPr bwMode="auto">
            <a:xfrm flipV="1">
              <a:off x="3002" y="3137"/>
              <a:ext cx="0" cy="32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13" name="Rectangle 153"/>
            <p:cNvSpPr>
              <a:spLocks noChangeArrowheads="1"/>
            </p:cNvSpPr>
            <p:nvPr/>
          </p:nvSpPr>
          <p:spPr bwMode="auto">
            <a:xfrm>
              <a:off x="1167" y="1763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660033"/>
                  </a:solidFill>
                </a:rPr>
                <a:t>73,3</a:t>
              </a:r>
              <a:endParaRPr lang="fr-FR" sz="1800" i="0">
                <a:solidFill>
                  <a:srgbClr val="660033"/>
                </a:solidFill>
              </a:endParaRPr>
            </a:p>
          </p:txBody>
        </p:sp>
        <p:sp>
          <p:nvSpPr>
            <p:cNvPr id="289814" name="Rectangle 154"/>
            <p:cNvSpPr>
              <a:spLocks noChangeArrowheads="1"/>
            </p:cNvSpPr>
            <p:nvPr/>
          </p:nvSpPr>
          <p:spPr bwMode="auto">
            <a:xfrm>
              <a:off x="2272" y="1836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660033"/>
                  </a:solidFill>
                </a:rPr>
                <a:t>68,5</a:t>
              </a:r>
              <a:endParaRPr lang="fr-FR" sz="1800" i="0">
                <a:solidFill>
                  <a:srgbClr val="660033"/>
                </a:solidFill>
              </a:endParaRPr>
            </a:p>
          </p:txBody>
        </p:sp>
        <p:sp>
          <p:nvSpPr>
            <p:cNvPr id="289815" name="Rectangle 155"/>
            <p:cNvSpPr>
              <a:spLocks noChangeArrowheads="1"/>
            </p:cNvSpPr>
            <p:nvPr/>
          </p:nvSpPr>
          <p:spPr bwMode="auto">
            <a:xfrm>
              <a:off x="3277" y="1781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660033"/>
                  </a:solidFill>
                </a:rPr>
                <a:t>71,8</a:t>
              </a:r>
              <a:endParaRPr lang="fr-FR" sz="1800" i="0">
                <a:solidFill>
                  <a:srgbClr val="660033"/>
                </a:solidFill>
              </a:endParaRPr>
            </a:p>
          </p:txBody>
        </p:sp>
        <p:sp>
          <p:nvSpPr>
            <p:cNvPr id="289816" name="Rectangle 156"/>
            <p:cNvSpPr>
              <a:spLocks noChangeArrowheads="1"/>
            </p:cNvSpPr>
            <p:nvPr/>
          </p:nvSpPr>
          <p:spPr bwMode="auto">
            <a:xfrm>
              <a:off x="1485" y="1779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CC00FF"/>
                  </a:solidFill>
                </a:rPr>
                <a:t>72,3</a:t>
              </a:r>
              <a:endParaRPr lang="fr-FR" sz="1800" i="0">
                <a:solidFill>
                  <a:srgbClr val="CC00FF"/>
                </a:solidFill>
              </a:endParaRPr>
            </a:p>
          </p:txBody>
        </p:sp>
        <p:sp>
          <p:nvSpPr>
            <p:cNvPr id="289817" name="Rectangle 157"/>
            <p:cNvSpPr>
              <a:spLocks noChangeArrowheads="1"/>
            </p:cNvSpPr>
            <p:nvPr/>
          </p:nvSpPr>
          <p:spPr bwMode="auto">
            <a:xfrm>
              <a:off x="2590" y="1854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CC00FF"/>
                  </a:solidFill>
                </a:rPr>
                <a:t>68,3</a:t>
              </a:r>
              <a:endParaRPr lang="fr-FR" sz="1800" i="0">
                <a:solidFill>
                  <a:srgbClr val="CC00FF"/>
                </a:solidFill>
              </a:endParaRPr>
            </a:p>
          </p:txBody>
        </p:sp>
        <p:sp>
          <p:nvSpPr>
            <p:cNvPr id="289818" name="Rectangle 158"/>
            <p:cNvSpPr>
              <a:spLocks noChangeArrowheads="1"/>
            </p:cNvSpPr>
            <p:nvPr/>
          </p:nvSpPr>
          <p:spPr bwMode="auto">
            <a:xfrm>
              <a:off x="3588" y="1797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CC00FF"/>
                  </a:solidFill>
                </a:rPr>
                <a:t>72,1</a:t>
              </a:r>
              <a:endParaRPr lang="fr-FR" sz="1800" i="0">
                <a:solidFill>
                  <a:srgbClr val="CC00FF"/>
                </a:solidFill>
              </a:endParaRPr>
            </a:p>
          </p:txBody>
        </p:sp>
        <p:sp>
          <p:nvSpPr>
            <p:cNvPr id="289819" name="Rectangle 159"/>
            <p:cNvSpPr>
              <a:spLocks noChangeArrowheads="1"/>
            </p:cNvSpPr>
            <p:nvPr/>
          </p:nvSpPr>
          <p:spPr bwMode="auto">
            <a:xfrm>
              <a:off x="665" y="3075"/>
              <a:ext cx="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9820" name="Rectangle 160"/>
            <p:cNvSpPr>
              <a:spLocks noChangeArrowheads="1"/>
            </p:cNvSpPr>
            <p:nvPr/>
          </p:nvSpPr>
          <p:spPr bwMode="auto">
            <a:xfrm>
              <a:off x="603" y="2753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20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9821" name="Rectangle 161"/>
            <p:cNvSpPr>
              <a:spLocks noChangeArrowheads="1"/>
            </p:cNvSpPr>
            <p:nvPr/>
          </p:nvSpPr>
          <p:spPr bwMode="auto">
            <a:xfrm>
              <a:off x="603" y="2433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9822" name="Rectangle 162"/>
            <p:cNvSpPr>
              <a:spLocks noChangeArrowheads="1"/>
            </p:cNvSpPr>
            <p:nvPr/>
          </p:nvSpPr>
          <p:spPr bwMode="auto">
            <a:xfrm>
              <a:off x="603" y="2117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60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9823" name="Rectangle 163"/>
            <p:cNvSpPr>
              <a:spLocks noChangeArrowheads="1"/>
            </p:cNvSpPr>
            <p:nvPr/>
          </p:nvSpPr>
          <p:spPr bwMode="auto">
            <a:xfrm>
              <a:off x="603" y="1796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9824" name="Rectangle 164"/>
            <p:cNvSpPr>
              <a:spLocks noChangeArrowheads="1"/>
            </p:cNvSpPr>
            <p:nvPr/>
          </p:nvSpPr>
          <p:spPr bwMode="auto">
            <a:xfrm>
              <a:off x="541" y="1475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100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89825" name="Line 151"/>
            <p:cNvSpPr>
              <a:spLocks noChangeShapeType="1"/>
            </p:cNvSpPr>
            <p:nvPr/>
          </p:nvSpPr>
          <p:spPr bwMode="auto">
            <a:xfrm flipV="1">
              <a:off x="4102" y="3135"/>
              <a:ext cx="0" cy="32"/>
            </a:xfrm>
            <a:prstGeom prst="line">
              <a:avLst/>
            </a:prstGeom>
            <a:noFill/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826" name="Rectangle 155"/>
            <p:cNvSpPr>
              <a:spLocks noChangeArrowheads="1"/>
            </p:cNvSpPr>
            <p:nvPr/>
          </p:nvSpPr>
          <p:spPr bwMode="auto">
            <a:xfrm>
              <a:off x="4293" y="1906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660033"/>
                  </a:solidFill>
                </a:rPr>
                <a:t>64,2</a:t>
              </a:r>
              <a:endParaRPr lang="fr-FR" sz="1800" i="0">
                <a:solidFill>
                  <a:srgbClr val="660033"/>
                </a:solidFill>
              </a:endParaRPr>
            </a:p>
          </p:txBody>
        </p:sp>
        <p:sp>
          <p:nvSpPr>
            <p:cNvPr id="289827" name="Rectangle 158"/>
            <p:cNvSpPr>
              <a:spLocks noChangeArrowheads="1"/>
            </p:cNvSpPr>
            <p:nvPr/>
          </p:nvSpPr>
          <p:spPr bwMode="auto">
            <a:xfrm>
              <a:off x="4614" y="1940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CC00FF"/>
                  </a:solidFill>
                </a:rPr>
                <a:t>62,5</a:t>
              </a:r>
              <a:endParaRPr lang="fr-FR" sz="1800" i="0">
                <a:solidFill>
                  <a:srgbClr val="CC00FF"/>
                </a:solidFill>
              </a:endParaRPr>
            </a:p>
          </p:txBody>
        </p:sp>
        <p:sp>
          <p:nvSpPr>
            <p:cNvPr id="289828" name="ZoneTexte 86"/>
            <p:cNvSpPr txBox="1">
              <a:spLocks noChangeArrowheads="1"/>
            </p:cNvSpPr>
            <p:nvPr/>
          </p:nvSpPr>
          <p:spPr bwMode="auto">
            <a:xfrm>
              <a:off x="856" y="3309"/>
              <a:ext cx="1083" cy="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Borne inférieure de l’IC 97,5 % </a:t>
              </a:r>
            </a:p>
            <a:p>
              <a:pPr algn="ctr">
                <a:lnSpc>
                  <a:spcPct val="95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 </a:t>
              </a:r>
              <a:r>
                <a:rPr lang="fr-FR" sz="1500" i="0">
                  <a:solidFill>
                    <a:srgbClr val="000066"/>
                  </a:solidFill>
                </a:rPr>
                <a:t>= - 6,4</a:t>
              </a:r>
            </a:p>
          </p:txBody>
        </p:sp>
        <p:sp>
          <p:nvSpPr>
            <p:cNvPr id="289829" name="ZoneTexte 86"/>
            <p:cNvSpPr txBox="1">
              <a:spLocks noChangeArrowheads="1"/>
            </p:cNvSpPr>
            <p:nvPr/>
          </p:nvSpPr>
          <p:spPr bwMode="auto">
            <a:xfrm>
              <a:off x="1966" y="3309"/>
              <a:ext cx="1104" cy="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5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Borne inférieure de l’IC 97,5 % </a:t>
              </a:r>
            </a:p>
            <a:p>
              <a:pPr algn="ctr">
                <a:lnSpc>
                  <a:spcPct val="95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 </a:t>
              </a:r>
              <a:r>
                <a:rPr lang="fr-FR" sz="1500" i="0">
                  <a:solidFill>
                    <a:srgbClr val="000066"/>
                  </a:solidFill>
                </a:rPr>
                <a:t>= - 7,4</a:t>
              </a:r>
            </a:p>
          </p:txBody>
        </p:sp>
        <p:sp>
          <p:nvSpPr>
            <p:cNvPr id="289830" name="Rectangle 38"/>
            <p:cNvSpPr>
              <a:spLocks noChangeArrowheads="1"/>
            </p:cNvSpPr>
            <p:nvPr/>
          </p:nvSpPr>
          <p:spPr bwMode="auto">
            <a:xfrm>
              <a:off x="1114" y="1963"/>
              <a:ext cx="322" cy="1174"/>
            </a:xfrm>
            <a:prstGeom prst="rect">
              <a:avLst/>
            </a:prstGeom>
            <a:solidFill>
              <a:srgbClr val="6600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9831" name="Rectangle 39"/>
            <p:cNvSpPr>
              <a:spLocks noChangeArrowheads="1"/>
            </p:cNvSpPr>
            <p:nvPr/>
          </p:nvSpPr>
          <p:spPr bwMode="auto">
            <a:xfrm>
              <a:off x="2219" y="2039"/>
              <a:ext cx="322" cy="1098"/>
            </a:xfrm>
            <a:prstGeom prst="rect">
              <a:avLst/>
            </a:prstGeom>
            <a:solidFill>
              <a:srgbClr val="6600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9832" name="Rectangle 40"/>
            <p:cNvSpPr>
              <a:spLocks noChangeArrowheads="1"/>
            </p:cNvSpPr>
            <p:nvPr/>
          </p:nvSpPr>
          <p:spPr bwMode="auto">
            <a:xfrm>
              <a:off x="3228" y="1983"/>
              <a:ext cx="315" cy="1154"/>
            </a:xfrm>
            <a:prstGeom prst="rect">
              <a:avLst/>
            </a:prstGeom>
            <a:solidFill>
              <a:srgbClr val="6600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9833" name="Rectangle 41"/>
            <p:cNvSpPr>
              <a:spLocks noChangeArrowheads="1"/>
            </p:cNvSpPr>
            <p:nvPr/>
          </p:nvSpPr>
          <p:spPr bwMode="auto">
            <a:xfrm>
              <a:off x="4240" y="2104"/>
              <a:ext cx="323" cy="1033"/>
            </a:xfrm>
            <a:prstGeom prst="rect">
              <a:avLst/>
            </a:prstGeom>
            <a:solidFill>
              <a:srgbClr val="6600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9834" name="Rectangle 42"/>
            <p:cNvSpPr>
              <a:spLocks noChangeArrowheads="1"/>
            </p:cNvSpPr>
            <p:nvPr/>
          </p:nvSpPr>
          <p:spPr bwMode="auto">
            <a:xfrm>
              <a:off x="1436" y="1978"/>
              <a:ext cx="315" cy="1159"/>
            </a:xfrm>
            <a:prstGeom prst="rect">
              <a:avLst/>
            </a:prstGeom>
            <a:solidFill>
              <a:srgbClr val="FF33FF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9835" name="Rectangle 43"/>
            <p:cNvSpPr>
              <a:spLocks noChangeArrowheads="1"/>
            </p:cNvSpPr>
            <p:nvPr/>
          </p:nvSpPr>
          <p:spPr bwMode="auto">
            <a:xfrm>
              <a:off x="2541" y="2039"/>
              <a:ext cx="315" cy="1098"/>
            </a:xfrm>
            <a:prstGeom prst="rect">
              <a:avLst/>
            </a:prstGeom>
            <a:solidFill>
              <a:srgbClr val="FF33FF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9836" name="Rectangle 44"/>
            <p:cNvSpPr>
              <a:spLocks noChangeArrowheads="1"/>
            </p:cNvSpPr>
            <p:nvPr/>
          </p:nvSpPr>
          <p:spPr bwMode="auto">
            <a:xfrm>
              <a:off x="3541" y="1978"/>
              <a:ext cx="314" cy="1159"/>
            </a:xfrm>
            <a:prstGeom prst="rect">
              <a:avLst/>
            </a:prstGeom>
            <a:solidFill>
              <a:srgbClr val="FF33FF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sp>
          <p:nvSpPr>
            <p:cNvPr id="289837" name="Rectangle 45"/>
            <p:cNvSpPr>
              <a:spLocks noChangeArrowheads="1"/>
            </p:cNvSpPr>
            <p:nvPr/>
          </p:nvSpPr>
          <p:spPr bwMode="auto">
            <a:xfrm>
              <a:off x="4565" y="2135"/>
              <a:ext cx="314" cy="1002"/>
            </a:xfrm>
            <a:prstGeom prst="rect">
              <a:avLst/>
            </a:prstGeom>
            <a:solidFill>
              <a:srgbClr val="FF33FF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/>
            </a:p>
          </p:txBody>
        </p:sp>
        <p:grpSp>
          <p:nvGrpSpPr>
            <p:cNvPr id="289838" name="Group 46"/>
            <p:cNvGrpSpPr>
              <a:grpSpLocks/>
            </p:cNvGrpSpPr>
            <p:nvPr/>
          </p:nvGrpSpPr>
          <p:grpSpPr bwMode="auto">
            <a:xfrm>
              <a:off x="1799" y="1128"/>
              <a:ext cx="2158" cy="232"/>
              <a:chOff x="1884" y="1056"/>
              <a:chExt cx="2158" cy="232"/>
            </a:xfrm>
          </p:grpSpPr>
          <p:sp>
            <p:nvSpPr>
              <p:cNvPr id="289850" name="AutoShape 165"/>
              <p:cNvSpPr>
                <a:spLocks noChangeArrowheads="1"/>
              </p:cNvSpPr>
              <p:nvPr/>
            </p:nvSpPr>
            <p:spPr bwMode="auto">
              <a:xfrm>
                <a:off x="1884" y="1070"/>
                <a:ext cx="2149" cy="212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endParaRPr lang="fr-FR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89851" name="Rectangle 3"/>
              <p:cNvSpPr>
                <a:spLocks noChangeArrowheads="1"/>
              </p:cNvSpPr>
              <p:nvPr/>
            </p:nvSpPr>
            <p:spPr bwMode="auto">
              <a:xfrm>
                <a:off x="1973" y="1132"/>
                <a:ext cx="112" cy="91"/>
              </a:xfrm>
              <a:prstGeom prst="rect">
                <a:avLst/>
              </a:prstGeom>
              <a:solidFill>
                <a:srgbClr val="6600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 sz="2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89852" name="Rectangle 4"/>
              <p:cNvSpPr>
                <a:spLocks noChangeArrowheads="1"/>
              </p:cNvSpPr>
              <p:nvPr/>
            </p:nvSpPr>
            <p:spPr bwMode="auto">
              <a:xfrm>
                <a:off x="3034" y="1131"/>
                <a:ext cx="112" cy="91"/>
              </a:xfrm>
              <a:prstGeom prst="rect">
                <a:avLst/>
              </a:prstGeom>
              <a:solidFill>
                <a:srgbClr val="FF33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 sz="2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89853" name="ZoneTexte 84"/>
              <p:cNvSpPr txBox="1">
                <a:spLocks noChangeArrowheads="1"/>
              </p:cNvSpPr>
              <p:nvPr/>
            </p:nvSpPr>
            <p:spPr bwMode="auto">
              <a:xfrm>
                <a:off x="2064" y="1056"/>
                <a:ext cx="96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800" b="1" i="0">
                    <a:solidFill>
                      <a:srgbClr val="000066"/>
                    </a:solidFill>
                    <a:latin typeface="Calibri" pitchFamily="34" charset="0"/>
                  </a:rPr>
                  <a:t>MVC (n = 311)</a:t>
                </a:r>
              </a:p>
            </p:txBody>
          </p:sp>
          <p:sp>
            <p:nvSpPr>
              <p:cNvPr id="289854" name="ZoneTexte 85"/>
              <p:cNvSpPr txBox="1">
                <a:spLocks noChangeArrowheads="1"/>
              </p:cNvSpPr>
              <p:nvPr/>
            </p:nvSpPr>
            <p:spPr bwMode="auto">
              <a:xfrm>
                <a:off x="3148" y="1057"/>
                <a:ext cx="89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800" b="1" i="0">
                    <a:solidFill>
                      <a:srgbClr val="000066"/>
                    </a:solidFill>
                    <a:latin typeface="Calibri" pitchFamily="34" charset="0"/>
                  </a:rPr>
                  <a:t>EFV (n = 303)</a:t>
                </a:r>
              </a:p>
            </p:txBody>
          </p:sp>
        </p:grpSp>
        <p:sp>
          <p:nvSpPr>
            <p:cNvPr id="289839" name="Text Box 58"/>
            <p:cNvSpPr txBox="1">
              <a:spLocks noChangeArrowheads="1"/>
            </p:cNvSpPr>
            <p:nvPr/>
          </p:nvSpPr>
          <p:spPr bwMode="auto">
            <a:xfrm>
              <a:off x="1981" y="1408"/>
              <a:ext cx="116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ARN VIH</a:t>
              </a:r>
              <a:b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</a:b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&lt; 50 c/ml</a:t>
              </a:r>
            </a:p>
          </p:txBody>
        </p:sp>
        <p:sp>
          <p:nvSpPr>
            <p:cNvPr id="289840" name="Text Box 58"/>
            <p:cNvSpPr txBox="1">
              <a:spLocks noChangeArrowheads="1"/>
            </p:cNvSpPr>
            <p:nvPr/>
          </p:nvSpPr>
          <p:spPr bwMode="auto">
            <a:xfrm>
              <a:off x="3438" y="1408"/>
              <a:ext cx="1175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ARN VIH</a:t>
              </a:r>
              <a:b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</a:br>
              <a:r>
                <a:rPr lang="fr-FR" sz="1600" b="1" i="0">
                  <a:solidFill>
                    <a:srgbClr val="333399"/>
                  </a:solidFill>
                  <a:latin typeface="Calibri" pitchFamily="34" charset="0"/>
                </a:rPr>
                <a:t>&lt; 50 c/ml</a:t>
              </a:r>
            </a:p>
          </p:txBody>
        </p:sp>
        <p:sp>
          <p:nvSpPr>
            <p:cNvPr id="289841" name="Text Box 58"/>
            <p:cNvSpPr txBox="1">
              <a:spLocks noChangeArrowheads="1"/>
            </p:cNvSpPr>
            <p:nvPr/>
          </p:nvSpPr>
          <p:spPr bwMode="auto">
            <a:xfrm>
              <a:off x="1806" y="3155"/>
              <a:ext cx="1507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Ensemble des patients</a:t>
              </a:r>
            </a:p>
          </p:txBody>
        </p:sp>
        <p:sp>
          <p:nvSpPr>
            <p:cNvPr id="289842" name="Text Box 58"/>
            <p:cNvSpPr txBox="1">
              <a:spLocks noChangeArrowheads="1"/>
            </p:cNvSpPr>
            <p:nvPr/>
          </p:nvSpPr>
          <p:spPr bwMode="auto">
            <a:xfrm>
              <a:off x="3515" y="3160"/>
              <a:ext cx="1151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400" b="1" i="0">
                  <a:solidFill>
                    <a:srgbClr val="000066"/>
                  </a:solidFill>
                </a:rPr>
                <a:t>ARN VIH à J0</a:t>
              </a:r>
            </a:p>
          </p:txBody>
        </p:sp>
        <p:sp>
          <p:nvSpPr>
            <p:cNvPr id="289843" name="Rectangle 60"/>
            <p:cNvSpPr>
              <a:spLocks noChangeArrowheads="1"/>
            </p:cNvSpPr>
            <p:nvPr/>
          </p:nvSpPr>
          <p:spPr bwMode="auto">
            <a:xfrm>
              <a:off x="3089" y="3314"/>
              <a:ext cx="8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&lt; 100 000 c/ml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289844" name="Rectangle 66"/>
            <p:cNvSpPr>
              <a:spLocks noChangeArrowheads="1"/>
            </p:cNvSpPr>
            <p:nvPr/>
          </p:nvSpPr>
          <p:spPr bwMode="auto">
            <a:xfrm>
              <a:off x="4126" y="3314"/>
              <a:ext cx="8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 u="sng">
                  <a:solidFill>
                    <a:srgbClr val="000066"/>
                  </a:solidFill>
                </a:rPr>
                <a:t>&gt;</a:t>
              </a:r>
              <a:r>
                <a:rPr lang="fr-FR" sz="1400" b="1" i="0">
                  <a:solidFill>
                    <a:srgbClr val="000066"/>
                  </a:solidFill>
                </a:rPr>
                <a:t> 100 000 c/ml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289845" name="ZoneTexte 58"/>
            <p:cNvSpPr txBox="1">
              <a:spLocks noChangeArrowheads="1"/>
            </p:cNvSpPr>
            <p:nvPr/>
          </p:nvSpPr>
          <p:spPr bwMode="auto">
            <a:xfrm>
              <a:off x="2950" y="2931"/>
              <a:ext cx="28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n =</a:t>
              </a:r>
            </a:p>
          </p:txBody>
        </p:sp>
        <p:sp>
          <p:nvSpPr>
            <p:cNvPr id="289846" name="Text Box 65"/>
            <p:cNvSpPr txBox="1">
              <a:spLocks noChangeArrowheads="1"/>
            </p:cNvSpPr>
            <p:nvPr/>
          </p:nvSpPr>
          <p:spPr bwMode="auto">
            <a:xfrm>
              <a:off x="3234" y="293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177</a:t>
              </a:r>
            </a:p>
          </p:txBody>
        </p:sp>
        <p:sp>
          <p:nvSpPr>
            <p:cNvPr id="289847" name="Text Box 66"/>
            <p:cNvSpPr txBox="1">
              <a:spLocks noChangeArrowheads="1"/>
            </p:cNvSpPr>
            <p:nvPr/>
          </p:nvSpPr>
          <p:spPr bwMode="auto">
            <a:xfrm>
              <a:off x="3546" y="293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183</a:t>
              </a:r>
            </a:p>
          </p:txBody>
        </p:sp>
        <p:sp>
          <p:nvSpPr>
            <p:cNvPr id="289848" name="Text Box 65"/>
            <p:cNvSpPr txBox="1">
              <a:spLocks noChangeArrowheads="1"/>
            </p:cNvSpPr>
            <p:nvPr/>
          </p:nvSpPr>
          <p:spPr bwMode="auto">
            <a:xfrm>
              <a:off x="4250" y="293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134</a:t>
              </a:r>
            </a:p>
          </p:txBody>
        </p:sp>
        <p:sp>
          <p:nvSpPr>
            <p:cNvPr id="289849" name="Text Box 66"/>
            <p:cNvSpPr txBox="1">
              <a:spLocks noChangeArrowheads="1"/>
            </p:cNvSpPr>
            <p:nvPr/>
          </p:nvSpPr>
          <p:spPr bwMode="auto">
            <a:xfrm>
              <a:off x="4571" y="293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120</a:t>
              </a:r>
            </a:p>
          </p:txBody>
        </p:sp>
      </p:grpSp>
      <p:sp>
        <p:nvSpPr>
          <p:cNvPr id="289799" name="ZoneTexte 69"/>
          <p:cNvSpPr txBox="1">
            <a:spLocks noChangeArrowheads="1"/>
          </p:cNvSpPr>
          <p:nvPr/>
        </p:nvSpPr>
        <p:spPr bwMode="auto">
          <a:xfrm>
            <a:off x="5840413" y="653256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Cooper DA. JID 2010;201:803-13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MERIT : maraviroc vs efavirenz,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ZDV/3TC</a:t>
            </a:r>
          </a:p>
        </p:txBody>
      </p:sp>
      <p:sp>
        <p:nvSpPr>
          <p:cNvPr id="291843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20775"/>
            <a:ext cx="4597400" cy="647700"/>
          </a:xfrm>
        </p:spPr>
        <p:txBody>
          <a:bodyPr/>
          <a:lstStyle/>
          <a:p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Tolérance</a:t>
            </a:r>
            <a:r>
              <a:rPr lang="fr-FR" sz="2800" b="1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fr-FR" b="1" smtClean="0">
                <a:latin typeface="Calibri" pitchFamily="34" charset="0"/>
                <a:ea typeface="ＭＳ Ｐゴシック" pitchFamily="34" charset="-128"/>
              </a:rPr>
              <a:t>(population initiale)</a:t>
            </a:r>
            <a:endParaRPr lang="fr-FR" sz="2400" b="1" smtClean="0"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291883" name="Group 43"/>
          <p:cNvGraphicFramePr>
            <a:graphicFrameLocks noGrp="1"/>
          </p:cNvGraphicFramePr>
          <p:nvPr/>
        </p:nvGraphicFramePr>
        <p:xfrm>
          <a:off x="215900" y="1887538"/>
          <a:ext cx="4368800" cy="4135439"/>
        </p:xfrm>
        <a:graphic>
          <a:graphicData uri="http://schemas.openxmlformats.org/drawingml/2006/table">
            <a:tbl>
              <a:tblPr/>
              <a:tblGrid>
                <a:gridCol w="2259013"/>
                <a:gridCol w="1000125"/>
                <a:gridCol w="1109662"/>
              </a:tblGrid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>
                          <a:tab pos="174625" algn="l"/>
                        </a:tabLst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MVC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EFV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FF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>
                          <a:tab pos="174625" algn="l"/>
                        </a:tabLst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Effet indésirable grave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11,3 %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12,7 %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>
                          <a:tab pos="174625" algn="l"/>
                        </a:tabLst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pour effet indésirable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15 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(4,2 %)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49 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(13,6 %)*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>
                          <a:tab pos="174625" algn="l"/>
                        </a:tabLst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Evénements sida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1,7 %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3,3 %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>
                          <a:tab pos="174625" algn="l"/>
                        </a:tabLst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Cancers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0,6 %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1,9 %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>
                          <a:tab pos="174625" algn="l"/>
                        </a:tabLst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Augmentation des ASAT 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Grade 3 (5-10 x LSN)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Grade 4 (&gt; 10 x LSN)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/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 (2,0 %)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 (1,4 %)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/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 (3,1 %)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(0,6 %)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>
                          <a:tab pos="174625" algn="l"/>
                        </a:tabLst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Augmentation des ALAT 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/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Grade 3  (5-10 x LSN)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>
                          <a:tab pos="174625" algn="l"/>
                        </a:tabLst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Grade 4  (&gt; 10 x LSN)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 (2,5 %)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(0,6 %)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/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 (3,1 %)</a:t>
                      </a:r>
                      <a:b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 (0,6 %)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91878" name="Rectangle 5"/>
          <p:cNvSpPr>
            <a:spLocks noChangeArrowheads="1"/>
          </p:cNvSpPr>
          <p:nvPr/>
        </p:nvSpPr>
        <p:spPr bwMode="auto">
          <a:xfrm>
            <a:off x="307975" y="6059488"/>
            <a:ext cx="1174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buClr>
                <a:srgbClr val="FFFF00"/>
              </a:buClr>
            </a:pPr>
            <a:r>
              <a:rPr lang="fr-FR" sz="1600" i="0">
                <a:solidFill>
                  <a:srgbClr val="000066"/>
                </a:solidFill>
              </a:rPr>
              <a:t>* p &lt; 0,001</a:t>
            </a:r>
          </a:p>
        </p:txBody>
      </p:sp>
      <p:sp>
        <p:nvSpPr>
          <p:cNvPr id="291879" name="Espace réservé du contenu 2"/>
          <p:cNvSpPr txBox="1">
            <a:spLocks/>
          </p:cNvSpPr>
          <p:nvPr/>
        </p:nvSpPr>
        <p:spPr bwMode="auto">
          <a:xfrm>
            <a:off x="4654550" y="1816100"/>
            <a:ext cx="4514850" cy="470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1938" indent="-261938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800" i="0">
                <a:solidFill>
                  <a:srgbClr val="000066"/>
                </a:solidFill>
              </a:rPr>
              <a:t>Echec virologique selon l’algorithme TLOVR (ARN VIH </a:t>
            </a:r>
            <a:r>
              <a:rPr lang="fr-FR" sz="1800" i="0" u="sng">
                <a:solidFill>
                  <a:srgbClr val="000066"/>
                </a:solidFill>
              </a:rPr>
              <a:t>&gt;</a:t>
            </a:r>
            <a:r>
              <a:rPr lang="fr-FR" sz="1800" i="0">
                <a:solidFill>
                  <a:srgbClr val="000066"/>
                </a:solidFill>
              </a:rPr>
              <a:t> 50 c/ml) :</a:t>
            </a:r>
            <a:br>
              <a:rPr lang="fr-FR" sz="1800" i="0">
                <a:solidFill>
                  <a:srgbClr val="000066"/>
                </a:solidFill>
              </a:rPr>
            </a:br>
            <a:r>
              <a:rPr lang="fr-FR" sz="1800" i="0">
                <a:solidFill>
                  <a:srgbClr val="000066"/>
                </a:solidFill>
              </a:rPr>
              <a:t>29 MVC vs 13 EFV</a:t>
            </a:r>
            <a:br>
              <a:rPr lang="fr-FR" sz="1800" i="0">
                <a:solidFill>
                  <a:srgbClr val="000066"/>
                </a:solidFill>
              </a:rPr>
            </a:br>
            <a:endParaRPr lang="fr-FR" sz="1800" i="0">
              <a:solidFill>
                <a:srgbClr val="000066"/>
              </a:solidFill>
            </a:endParaRPr>
          </a:p>
          <a:p>
            <a:pPr marL="261938" indent="-261938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800" i="0">
                <a:solidFill>
                  <a:srgbClr val="000066"/>
                </a:solidFill>
              </a:rPr>
              <a:t>Echec au MVC, n = 29</a:t>
            </a:r>
          </a:p>
          <a:p>
            <a:pPr marL="434975" lvl="1" indent="-171450" eaLnBrk="0" hangingPunct="0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fr-FR" sz="1600" i="0">
                <a:solidFill>
                  <a:srgbClr val="000066"/>
                </a:solidFill>
              </a:rPr>
              <a:t>Emergence de virus CXCR4, n = 9</a:t>
            </a:r>
          </a:p>
          <a:p>
            <a:pPr marL="434975" lvl="1" indent="-171450" eaLnBrk="0" hangingPunct="0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fr-FR" sz="1600" i="0">
                <a:solidFill>
                  <a:srgbClr val="000066"/>
                </a:solidFill>
              </a:rPr>
              <a:t>Emergence de virus R5 résistant au MVC, n = 4</a:t>
            </a:r>
          </a:p>
          <a:p>
            <a:pPr marL="434975" lvl="1" indent="-171450" eaLnBrk="0" hangingPunct="0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fr-FR" sz="1600" i="0">
                <a:solidFill>
                  <a:srgbClr val="000066"/>
                </a:solidFill>
              </a:rPr>
              <a:t>Virus R5 sans résistance, n = 11</a:t>
            </a:r>
          </a:p>
          <a:p>
            <a:pPr marL="434975" lvl="1" indent="-171450" eaLnBrk="0" hangingPunct="0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fr-FR" sz="1600" i="0">
                <a:solidFill>
                  <a:srgbClr val="000066"/>
                </a:solidFill>
              </a:rPr>
              <a:t>Résistance à 3TC seulement, n = 5</a:t>
            </a:r>
            <a:br>
              <a:rPr lang="fr-FR" sz="1600" i="0">
                <a:solidFill>
                  <a:srgbClr val="000066"/>
                </a:solidFill>
              </a:rPr>
            </a:br>
            <a:endParaRPr lang="fr-FR" sz="1600" i="0">
              <a:solidFill>
                <a:srgbClr val="000066"/>
              </a:solidFill>
            </a:endParaRPr>
          </a:p>
          <a:p>
            <a:pPr marL="261938" indent="-261938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800" i="0">
                <a:solidFill>
                  <a:srgbClr val="000066"/>
                </a:solidFill>
              </a:rPr>
              <a:t>Echec à EFV, n = 13</a:t>
            </a:r>
          </a:p>
          <a:p>
            <a:pPr marL="434975" lvl="1" indent="-171450" eaLnBrk="0" hangingPunct="0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fr-FR" sz="1600" i="0">
                <a:solidFill>
                  <a:srgbClr val="000066"/>
                </a:solidFill>
              </a:rPr>
              <a:t>Emergence de résistance à EFV, n = 9</a:t>
            </a:r>
          </a:p>
          <a:p>
            <a:pPr marL="434975" lvl="1" indent="-171450" eaLnBrk="0" hangingPunct="0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fr-FR" sz="1600" i="0">
                <a:solidFill>
                  <a:srgbClr val="000066"/>
                </a:solidFill>
              </a:rPr>
              <a:t>Résistance à 3TC seulement, n = 1</a:t>
            </a:r>
          </a:p>
          <a:p>
            <a:pPr marL="434975" lvl="1" indent="-171450" eaLnBrk="0" hangingPunct="0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fr-FR" sz="1600" i="0">
                <a:solidFill>
                  <a:srgbClr val="000066"/>
                </a:solidFill>
              </a:rPr>
              <a:t>Pas de résistance, n = 3</a:t>
            </a:r>
          </a:p>
        </p:txBody>
      </p:sp>
      <p:sp>
        <p:nvSpPr>
          <p:cNvPr id="291880" name="Espace réservé du contenu 2"/>
          <p:cNvSpPr txBox="1">
            <a:spLocks/>
          </p:cNvSpPr>
          <p:nvPr/>
        </p:nvSpPr>
        <p:spPr bwMode="auto">
          <a:xfrm>
            <a:off x="4737100" y="1120775"/>
            <a:ext cx="44196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Résistance</a:t>
            </a:r>
            <a:r>
              <a:rPr lang="fr-FR" b="1" i="0">
                <a:solidFill>
                  <a:srgbClr val="CC3300"/>
                </a:solidFill>
                <a:latin typeface="Calibri" pitchFamily="34" charset="0"/>
              </a:rPr>
              <a:t> </a:t>
            </a:r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(ré-analyse post hoc)</a:t>
            </a:r>
            <a:endParaRPr lang="fr-FR" b="1" i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291881" name="AutoShape 162"/>
          <p:cNvSpPr>
            <a:spLocks noChangeArrowheads="1"/>
          </p:cNvSpPr>
          <p:nvPr/>
        </p:nvSpPr>
        <p:spPr bwMode="auto">
          <a:xfrm>
            <a:off x="0" y="6570663"/>
            <a:ext cx="6096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MERIT</a:t>
            </a:r>
          </a:p>
        </p:txBody>
      </p:sp>
      <p:sp>
        <p:nvSpPr>
          <p:cNvPr id="291882" name="ZoneTexte 69"/>
          <p:cNvSpPr txBox="1">
            <a:spLocks noChangeArrowheads="1"/>
          </p:cNvSpPr>
          <p:nvPr/>
        </p:nvSpPr>
        <p:spPr bwMode="auto">
          <a:xfrm>
            <a:off x="5840413" y="653256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Cooper DA. JID 2010;201:803-13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MERIT : maraviroc vs efavirenz,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ZDV/3TC</a:t>
            </a:r>
          </a:p>
        </p:txBody>
      </p:sp>
      <p:sp>
        <p:nvSpPr>
          <p:cNvPr id="293891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17600"/>
            <a:ext cx="9040813" cy="5303838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Discussion - Conclusion</a:t>
            </a:r>
          </a:p>
          <a:p>
            <a:pPr lvl="1">
              <a:lnSpc>
                <a:spcPct val="105000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MVC n’était pas non inférieur à EFV, lorsque associé à ZDV/3TC</a:t>
            </a:r>
          </a:p>
          <a:p>
            <a:pPr lvl="1">
              <a:lnSpc>
                <a:spcPct val="105000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Augmentation des CD4 significativement plus importante avec MVC que EFV</a:t>
            </a:r>
          </a:p>
          <a:p>
            <a:pPr lvl="1">
              <a:lnSpc>
                <a:spcPct val="105000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Plus d’interruptions pour manque d’efficacité avec MVC</a:t>
            </a:r>
          </a:p>
          <a:p>
            <a:pPr lvl="1">
              <a:lnSpc>
                <a:spcPct val="105000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Lorsque les échantillons de pré-inclusion ont été retestés avec le test Trofile plus sensible, 15 % des patients avaient un virus CXCR4 à la pré-inclusion</a:t>
            </a:r>
          </a:p>
          <a:p>
            <a:pPr lvl="1">
              <a:lnSpc>
                <a:spcPct val="105000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Dans la ré-analyse post hoc, excluant ces patients</a:t>
            </a:r>
          </a:p>
          <a:p>
            <a:pPr lvl="2">
              <a:lnSpc>
                <a:spcPct val="105000"/>
              </a:lnSpc>
              <a:spcBef>
                <a:spcPct val="0"/>
              </a:spcBef>
            </a:pPr>
            <a:r>
              <a:rPr lang="fr-FR" smtClean="0">
                <a:ea typeface="ＭＳ Ｐゴシック" pitchFamily="34" charset="-128"/>
              </a:rPr>
              <a:t>MVC était non inférieur à EFV, concernant le taux d’ARN VIH &lt; 50 c/ml à S48</a:t>
            </a:r>
          </a:p>
          <a:p>
            <a:pPr lvl="2">
              <a:lnSpc>
                <a:spcPct val="105000"/>
              </a:lnSpc>
              <a:spcBef>
                <a:spcPct val="0"/>
              </a:spcBef>
            </a:pPr>
            <a:r>
              <a:rPr lang="fr-FR" smtClean="0">
                <a:ea typeface="ＭＳ Ｐゴシック" pitchFamily="34" charset="-128"/>
              </a:rPr>
              <a:t>Les taux de réponse virologique étaient similaires entre MVC et EFV dans chaque strate de charge virale à la pré-inclusion (ARN VIH &lt; ou </a:t>
            </a:r>
            <a:r>
              <a:rPr lang="fr-FR" u="sng" smtClean="0">
                <a:ea typeface="ＭＳ Ｐゴシック" pitchFamily="34" charset="-128"/>
              </a:rPr>
              <a:t>&gt;</a:t>
            </a:r>
            <a:r>
              <a:rPr lang="fr-FR" smtClean="0">
                <a:ea typeface="ＭＳ Ｐゴシック" pitchFamily="34" charset="-128"/>
              </a:rPr>
              <a:t> 100 000 c/ml)</a:t>
            </a:r>
          </a:p>
          <a:p>
            <a:pPr lvl="2">
              <a:lnSpc>
                <a:spcPct val="105000"/>
              </a:lnSpc>
              <a:spcBef>
                <a:spcPct val="0"/>
              </a:spcBef>
            </a:pPr>
            <a:r>
              <a:rPr lang="fr-FR" smtClean="0">
                <a:ea typeface="ＭＳ Ｐゴシック" pitchFamily="34" charset="-128"/>
              </a:rPr>
              <a:t>La réponse virologique était plus élevée avec MVC chez les patients de l’hémisphère Nord, en raison d’un taux plus élevé d’interruption pour effet indésirable avec EFV</a:t>
            </a:r>
          </a:p>
          <a:p>
            <a:pPr lvl="2">
              <a:lnSpc>
                <a:spcPct val="105000"/>
              </a:lnSpc>
              <a:spcBef>
                <a:spcPct val="0"/>
              </a:spcBef>
            </a:pPr>
            <a:r>
              <a:rPr lang="fr-FR" smtClean="0">
                <a:ea typeface="ＭＳ Ｐゴシック" pitchFamily="34" charset="-128"/>
              </a:rPr>
              <a:t>La réponse virologique était plus basse avec MVC chez les patients de l’hémisphère Sud, ce résultat étant lié à un taux plus élevé de patients Noirs sortis d‘étude dans le groupe MVC</a:t>
            </a:r>
          </a:p>
          <a:p>
            <a:pPr lvl="1">
              <a:lnSpc>
                <a:spcPct val="105000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MVC était associé à significativement moins d’interruptions pour effet indésirable que EFV, ainsi qu’à moins de cancers et d’événements sida</a:t>
            </a:r>
          </a:p>
          <a:p>
            <a:pPr lvl="1">
              <a:lnSpc>
                <a:spcPct val="105000"/>
              </a:lnSpc>
              <a:spcBef>
                <a:spcPct val="0"/>
              </a:spcBef>
            </a:pPr>
            <a:r>
              <a:rPr lang="fr-FR" sz="1800" smtClean="0">
                <a:ea typeface="ＭＳ Ｐゴシック" pitchFamily="34" charset="-128"/>
              </a:rPr>
              <a:t>Pas de différence entre MVC et EFV pour l’incidence d’augmentation des transaminases, et pas de problème de toxicité inattendue</a:t>
            </a:r>
          </a:p>
        </p:txBody>
      </p:sp>
      <p:sp>
        <p:nvSpPr>
          <p:cNvPr id="293892" name="AutoShape 162"/>
          <p:cNvSpPr>
            <a:spLocks noChangeArrowheads="1"/>
          </p:cNvSpPr>
          <p:nvPr/>
        </p:nvSpPr>
        <p:spPr bwMode="auto">
          <a:xfrm>
            <a:off x="0" y="6570663"/>
            <a:ext cx="6096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GB" sz="1200" b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MERIT</a:t>
            </a:r>
          </a:p>
        </p:txBody>
      </p:sp>
      <p:sp>
        <p:nvSpPr>
          <p:cNvPr id="293893" name="ZoneTexte 69"/>
          <p:cNvSpPr txBox="1">
            <a:spLocks noChangeArrowheads="1"/>
          </p:cNvSpPr>
          <p:nvPr/>
        </p:nvSpPr>
        <p:spPr bwMode="auto">
          <a:xfrm>
            <a:off x="5840413" y="6532563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1200">
                <a:solidFill>
                  <a:srgbClr val="CC0000"/>
                </a:solidFill>
              </a:rPr>
              <a:t>Cooper DA. JID 2010;201:803-13</a:t>
            </a:r>
            <a:endParaRPr lang="en-GB" sz="120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20616</TotalTime>
  <Words>941</Words>
  <Application>Microsoft Office PowerPoint</Application>
  <PresentationFormat>Affichage à l'écran (4:3)</PresentationFormat>
  <Paragraphs>238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ＭＳ Ｐゴシック</vt:lpstr>
      <vt:lpstr>Calibri</vt:lpstr>
      <vt:lpstr>Wingdings</vt:lpstr>
      <vt:lpstr>Trebuchet MS</vt:lpstr>
      <vt:lpstr>Cambria</vt:lpstr>
      <vt:lpstr>Symbol</vt:lpstr>
      <vt:lpstr>ARV_trials_2010</vt:lpstr>
      <vt:lpstr>Comparaison de EFV vs MVC</vt:lpstr>
      <vt:lpstr>Etude MERIT : maraviroc vs efavirenz, en association à ZDV/3TC</vt:lpstr>
      <vt:lpstr>Etude MERIT : maraviroc vs efavirenz, en association à ZDV/3TC</vt:lpstr>
      <vt:lpstr>Etude MERIT : maraviroc vs efavirenz, en association à ZDV/3TC</vt:lpstr>
      <vt:lpstr>Etude MERIT : maraviroc vs efavirenz, en association à ZDV/3TC</vt:lpstr>
      <vt:lpstr>Etude MERIT : maraviroc vs efavirenz, en association à ZDV/3TC</vt:lpstr>
      <vt:lpstr>Etude MERIT : maraviroc vs efavirenz, en association à ZDV/3TC</vt:lpstr>
      <vt:lpstr>Etude MERIT : maraviroc vs efavirenz, en association à ZDV/3TC</vt:lpstr>
    </vt:vector>
  </TitlesOfParts>
  <Manager>AEI - www.aei.fr</Manager>
  <Company>ARV-trials.com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Pilouk</cp:lastModifiedBy>
  <cp:revision>1582</cp:revision>
  <cp:lastPrinted>2009-11-19T07:51:26Z</cp:lastPrinted>
  <dcterms:created xsi:type="dcterms:W3CDTF">2010-03-22T10:11:22Z</dcterms:created>
  <dcterms:modified xsi:type="dcterms:W3CDTF">2014-10-17T15:20:07Z</dcterms:modified>
</cp:coreProperties>
</file>