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919" r:id="rId2"/>
    <p:sldId id="915" r:id="rId3"/>
    <p:sldId id="916" r:id="rId4"/>
    <p:sldId id="917" r:id="rId5"/>
    <p:sldId id="918" r:id="rId6"/>
  </p:sldIdLst>
  <p:sldSz cx="9144000" cy="6858000" type="screen4x3"/>
  <p:notesSz cx="7099300" cy="10234613"/>
  <p:custDataLst>
    <p:tags r:id="rId9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0066"/>
    <a:srgbClr val="C0C0C0"/>
    <a:srgbClr val="006600"/>
    <a:srgbClr val="0066FF"/>
    <a:srgbClr val="3399FF"/>
    <a:srgbClr val="CC00FF"/>
    <a:srgbClr val="660033"/>
    <a:srgbClr val="CC3300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389" autoAdjust="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1872" y="-366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200" d="100"/>
        <a:sy n="200" d="100"/>
      </p:scale>
      <p:origin x="0" y="82104"/>
    </p:cViewPr>
  </p:sorterViewPr>
  <p:notesViewPr>
    <p:cSldViewPr snapToGrid="0" snapToObjects="1" showGuides="1">
      <p:cViewPr>
        <p:scale>
          <a:sx n="66" d="100"/>
          <a:sy n="66" d="100"/>
        </p:scale>
        <p:origin x="-3872" y="-1056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300B3671-E91C-442D-BDA8-EE71E6FEA031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8C6DA216-3CC5-48E3-9047-64CD055200C7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741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19488D4D-FE54-4A6C-BD3D-2D3443FFBE74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208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2083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167A05EE-6EEA-4E75-9A2A-A502591EFEC5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2288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2288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A6710227-F6CC-4ACE-B6AE-07C1CD1C27E3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2493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2493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7886B119-5025-42BE-9764-10F843E499D2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2698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2698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326DD9C0-22F8-4E3A-AA8D-0757B16C661D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 smtClean="0">
                <a:ea typeface="ＭＳ Ｐゴシック" pitchFamily="34" charset="-128"/>
              </a:rPr>
              <a:t>Comparaison INNTI vs IP/r</a:t>
            </a: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 smtClean="0">
                <a:latin typeface="+mj-lt"/>
                <a:ea typeface="ＭＳ Ｐゴシック" pitchFamily="34" charset="-128"/>
              </a:rPr>
              <a:t>EFV vs LPV/r vs EFV + LPV/r </a:t>
            </a:r>
          </a:p>
          <a:p>
            <a:pPr lvl="1"/>
            <a:r>
              <a:rPr lang="fr-FR" altLang="fr-FR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A5142</a:t>
            </a:r>
          </a:p>
          <a:p>
            <a:pPr lvl="1"/>
            <a:r>
              <a:rPr lang="fr-FR" altLang="fr-FR" b="1" dirty="0" smtClean="0">
                <a:latin typeface="+mj-lt"/>
                <a:ea typeface="ＭＳ Ｐゴシック" pitchFamily="34" charset="-128"/>
              </a:rPr>
              <a:t>Etude mexicaine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NVP vs ATV/r </a:t>
            </a:r>
          </a:p>
          <a:p>
            <a:pPr lvl="1"/>
            <a:r>
              <a:rPr lang="fr-FR" altLang="fr-FR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ARTEN 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EFV vs ATV/r </a:t>
            </a:r>
          </a:p>
          <a:p>
            <a:pPr lvl="1"/>
            <a:r>
              <a:rPr lang="fr-FR" altLang="fr-FR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A5202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itre 1"/>
          <p:cNvSpPr>
            <a:spLocks noGrp="1"/>
          </p:cNvSpPr>
          <p:nvPr>
            <p:ph type="title" idx="4294967295"/>
          </p:nvPr>
        </p:nvSpPr>
        <p:spPr>
          <a:xfrm>
            <a:off x="50800" y="44450"/>
            <a:ext cx="7172325" cy="1106488"/>
          </a:xfrm>
        </p:spPr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mexicaine : EFV vs LPV/r,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ZDV/3TC</a:t>
            </a:r>
          </a:p>
        </p:txBody>
      </p:sp>
      <p:sp>
        <p:nvSpPr>
          <p:cNvPr id="119811" name="Espace réservé du contenu 2"/>
          <p:cNvSpPr txBox="1">
            <a:spLocks/>
          </p:cNvSpPr>
          <p:nvPr/>
        </p:nvSpPr>
        <p:spPr bwMode="auto">
          <a:xfrm>
            <a:off x="127000" y="1219200"/>
            <a:ext cx="18113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Schéma d'étude</a:t>
            </a:r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3533775" y="3211513"/>
            <a:ext cx="693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94</a:t>
            </a:r>
          </a:p>
        </p:txBody>
      </p:sp>
      <p:grpSp>
        <p:nvGrpSpPr>
          <p:cNvPr id="119813" name="Group 159"/>
          <p:cNvGrpSpPr>
            <a:grpSpLocks/>
          </p:cNvGrpSpPr>
          <p:nvPr/>
        </p:nvGrpSpPr>
        <p:grpSpPr bwMode="auto">
          <a:xfrm>
            <a:off x="7910513" y="2676525"/>
            <a:ext cx="827087" cy="957263"/>
            <a:chOff x="4126" y="1926"/>
            <a:chExt cx="1536" cy="720"/>
          </a:xfrm>
        </p:grpSpPr>
        <p:sp>
          <p:nvSpPr>
            <p:cNvPr id="119839" name="Line 31"/>
            <p:cNvSpPr>
              <a:spLocks noChangeShapeType="1"/>
            </p:cNvSpPr>
            <p:nvPr/>
          </p:nvSpPr>
          <p:spPr bwMode="auto">
            <a:xfrm flipV="1">
              <a:off x="4126" y="1926"/>
              <a:ext cx="153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9840" name="Line 33"/>
            <p:cNvSpPr>
              <a:spLocks noChangeShapeType="1"/>
            </p:cNvSpPr>
            <p:nvPr/>
          </p:nvSpPr>
          <p:spPr bwMode="auto">
            <a:xfrm flipV="1">
              <a:off x="4126" y="2646"/>
              <a:ext cx="153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19814" name="Rectangle 8"/>
          <p:cNvSpPr>
            <a:spLocks noChangeArrowheads="1"/>
          </p:cNvSpPr>
          <p:nvPr/>
        </p:nvSpPr>
        <p:spPr bwMode="auto">
          <a:xfrm>
            <a:off x="3495675" y="2411413"/>
            <a:ext cx="693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95</a:t>
            </a:r>
          </a:p>
        </p:txBody>
      </p:sp>
      <p:cxnSp>
        <p:nvCxnSpPr>
          <p:cNvPr id="119815" name="Connecteur droit 66"/>
          <p:cNvCxnSpPr>
            <a:cxnSpLocks noChangeShapeType="1"/>
          </p:cNvCxnSpPr>
          <p:nvPr/>
        </p:nvCxnSpPr>
        <p:spPr bwMode="auto">
          <a:xfrm rot="5400000">
            <a:off x="3020219" y="258524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119816" name="Espace réservé du contenu 2"/>
          <p:cNvSpPr>
            <a:spLocks/>
          </p:cNvSpPr>
          <p:nvPr/>
        </p:nvSpPr>
        <p:spPr bwMode="auto">
          <a:xfrm>
            <a:off x="127000" y="4894263"/>
            <a:ext cx="8864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4572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Objectif</a:t>
            </a:r>
          </a:p>
          <a:p>
            <a:pPr marL="800100" lvl="1" indent="-342900" defTabSz="4572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800" i="0">
                <a:solidFill>
                  <a:srgbClr val="000066"/>
                </a:solidFill>
              </a:rPr>
              <a:t>Non infériorité de EFV vs LPV/r à S48 : % ARN VIH &lt; 50 c/ml en intention de traiter, donnée manquante = échec, analyse en TLOVR (borne inférieure de l'IC 95 % bilatéral de la différence = - 12 %)</a:t>
            </a:r>
            <a:endParaRPr lang="fr-FR" sz="1800" b="1" i="0">
              <a:solidFill>
                <a:srgbClr val="000066"/>
              </a:solidFill>
            </a:endParaRPr>
          </a:p>
        </p:txBody>
      </p:sp>
      <p:graphicFrame>
        <p:nvGraphicFramePr>
          <p:cNvPr id="245795" name="Group 35"/>
          <p:cNvGraphicFramePr>
            <a:graphicFrameLocks noGrp="1"/>
          </p:cNvGraphicFramePr>
          <p:nvPr/>
        </p:nvGraphicFramePr>
        <p:xfrm>
          <a:off x="4287838" y="2516188"/>
          <a:ext cx="3563937" cy="377825"/>
        </p:xfrm>
        <a:graphic>
          <a:graphicData uri="http://schemas.openxmlformats.org/drawingml/2006/table">
            <a:tbl>
              <a:tblPr/>
              <a:tblGrid>
                <a:gridCol w="3563937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600 mg QD + ZDV/3TC BID 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5796" name="Group 36"/>
          <p:cNvGraphicFramePr>
            <a:graphicFrameLocks noGrp="1"/>
          </p:cNvGraphicFramePr>
          <p:nvPr/>
        </p:nvGraphicFramePr>
        <p:xfrm>
          <a:off x="4316413" y="3397250"/>
          <a:ext cx="3506787" cy="368300"/>
        </p:xfrm>
        <a:graphic>
          <a:graphicData uri="http://schemas.openxmlformats.org/drawingml/2006/table">
            <a:tbl>
              <a:tblPr/>
              <a:tblGrid>
                <a:gridCol w="3506787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400/100 mg BID + ZDV/3TC BID 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</a:tbl>
          </a:graphicData>
        </a:graphic>
      </p:graphicFrame>
      <p:sp>
        <p:nvSpPr>
          <p:cNvPr id="119829" name="Oval 170"/>
          <p:cNvSpPr>
            <a:spLocks noChangeArrowheads="1"/>
          </p:cNvSpPr>
          <p:nvPr/>
        </p:nvSpPr>
        <p:spPr bwMode="auto">
          <a:xfrm>
            <a:off x="2498725" y="13716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457200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Randomisation*</a:t>
            </a:r>
          </a:p>
          <a:p>
            <a:pPr algn="ctr" defTabSz="457200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1:1</a:t>
            </a:r>
          </a:p>
          <a:p>
            <a:pPr algn="ctr" defTabSz="457200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</a:p>
        </p:txBody>
      </p:sp>
      <p:sp>
        <p:nvSpPr>
          <p:cNvPr id="119830" name="AutoShape 162"/>
          <p:cNvSpPr>
            <a:spLocks noChangeArrowheads="1"/>
          </p:cNvSpPr>
          <p:nvPr/>
        </p:nvSpPr>
        <p:spPr bwMode="auto">
          <a:xfrm>
            <a:off x="655638" y="2635250"/>
            <a:ext cx="2097087" cy="1176338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457200"/>
            <a:r>
              <a:rPr lang="fr-FR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ans</a:t>
            </a:r>
          </a:p>
          <a:p>
            <a:pPr algn="ctr" defTabSz="457200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Naïfs d'ARV</a:t>
            </a:r>
          </a:p>
          <a:p>
            <a:pPr algn="ctr" defTabSz="457200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1 000 c/ml</a:t>
            </a:r>
          </a:p>
          <a:p>
            <a:pPr algn="ctr" defTabSz="457200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CD4 &lt; 200/mm</a:t>
            </a:r>
            <a:r>
              <a:rPr lang="fr-FR" sz="1600" b="1" i="0" baseline="30000">
                <a:solidFill>
                  <a:srgbClr val="000066"/>
                </a:solidFill>
                <a:latin typeface="Calibri" pitchFamily="34" charset="0"/>
                <a:cs typeface="Arial" charset="0"/>
              </a:rPr>
              <a:t>3</a:t>
            </a:r>
          </a:p>
        </p:txBody>
      </p:sp>
      <p:cxnSp>
        <p:nvCxnSpPr>
          <p:cNvPr id="119831" name="AutoShape 52"/>
          <p:cNvCxnSpPr>
            <a:cxnSpLocks noChangeShapeType="1"/>
          </p:cNvCxnSpPr>
          <p:nvPr/>
        </p:nvCxnSpPr>
        <p:spPr bwMode="auto">
          <a:xfrm flipV="1">
            <a:off x="2962275" y="2708275"/>
            <a:ext cx="1322388" cy="420688"/>
          </a:xfrm>
          <a:prstGeom prst="bentConnector3">
            <a:avLst>
              <a:gd name="adj1" fmla="val 46097"/>
            </a:avLst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</p:spPr>
      </p:cxnSp>
      <p:cxnSp>
        <p:nvCxnSpPr>
          <p:cNvPr id="119832" name="AutoShape 55"/>
          <p:cNvCxnSpPr>
            <a:cxnSpLocks noChangeShapeType="1"/>
          </p:cNvCxnSpPr>
          <p:nvPr/>
        </p:nvCxnSpPr>
        <p:spPr bwMode="auto">
          <a:xfrm>
            <a:off x="2782888" y="3133725"/>
            <a:ext cx="1533525" cy="420688"/>
          </a:xfrm>
          <a:prstGeom prst="bentConnector3">
            <a:avLst>
              <a:gd name="adj1" fmla="val 51241"/>
            </a:avLst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</p:spPr>
      </p:cxnSp>
      <p:sp>
        <p:nvSpPr>
          <p:cNvPr id="119833" name="ZoneTexte 71"/>
          <p:cNvSpPr txBox="1">
            <a:spLocks noChangeArrowheads="1"/>
          </p:cNvSpPr>
          <p:nvPr/>
        </p:nvSpPr>
        <p:spPr bwMode="auto">
          <a:xfrm>
            <a:off x="595313" y="4286250"/>
            <a:ext cx="83708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fr-FR" sz="1800" i="0">
                <a:solidFill>
                  <a:srgbClr val="000066"/>
                </a:solidFill>
              </a:rPr>
              <a:t>* Randomisation stratifiée sur le taux de CD4 à la pré-inclusion (&gt; ou </a:t>
            </a:r>
            <a:r>
              <a:rPr lang="fr-FR" sz="1800" i="0" u="sng">
                <a:solidFill>
                  <a:srgbClr val="000066"/>
                </a:solidFill>
              </a:rPr>
              <a:t>&lt;</a:t>
            </a:r>
            <a:r>
              <a:rPr lang="fr-FR" sz="1800" i="0">
                <a:solidFill>
                  <a:srgbClr val="000066"/>
                </a:solidFill>
              </a:rPr>
              <a:t> 100/mm</a:t>
            </a:r>
            <a:r>
              <a:rPr lang="fr-FR" sz="1800" i="0" baseline="30000">
                <a:solidFill>
                  <a:srgbClr val="000066"/>
                </a:solidFill>
              </a:rPr>
              <a:t>3</a:t>
            </a:r>
            <a:r>
              <a:rPr lang="fr-FR" sz="1800" i="0">
                <a:solidFill>
                  <a:srgbClr val="000066"/>
                </a:solidFill>
              </a:rPr>
              <a:t>)</a:t>
            </a:r>
            <a:endParaRPr lang="fr-FR" sz="1800" i="0" baseline="30000">
              <a:solidFill>
                <a:srgbClr val="000066"/>
              </a:solidFill>
            </a:endParaRPr>
          </a:p>
        </p:txBody>
      </p:sp>
      <p:sp>
        <p:nvSpPr>
          <p:cNvPr id="21" name="Oval 173"/>
          <p:cNvSpPr>
            <a:spLocks noChangeArrowheads="1"/>
          </p:cNvSpPr>
          <p:nvPr/>
        </p:nvSpPr>
        <p:spPr bwMode="auto">
          <a:xfrm>
            <a:off x="8445500" y="16510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457200"/>
            <a:r>
              <a:rPr lang="fr-FR" sz="1600" b="1" i="0">
                <a:solidFill>
                  <a:srgbClr val="0066FF"/>
                </a:solidFill>
                <a:latin typeface="Calibri" pitchFamily="34" charset="0"/>
              </a:rPr>
              <a:t>S48</a:t>
            </a:r>
            <a:endParaRPr lang="fr-FR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119835" name="Line 174"/>
          <p:cNvSpPr>
            <a:spLocks noChangeShapeType="1"/>
          </p:cNvSpPr>
          <p:nvPr/>
        </p:nvSpPr>
        <p:spPr bwMode="auto">
          <a:xfrm>
            <a:off x="8740775" y="2178050"/>
            <a:ext cx="0" cy="20478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9836" name="ZoneTexte 23"/>
          <p:cNvSpPr txBox="1">
            <a:spLocks noChangeArrowheads="1"/>
          </p:cNvSpPr>
          <p:nvPr/>
        </p:nvSpPr>
        <p:spPr bwMode="auto">
          <a:xfrm>
            <a:off x="4219575" y="3751263"/>
            <a:ext cx="3559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fr-FR" sz="1600" i="0">
                <a:solidFill>
                  <a:srgbClr val="000090"/>
                </a:solidFill>
              </a:rPr>
              <a:t>* Substitution ZDV par ABC autorisée</a:t>
            </a:r>
          </a:p>
        </p:txBody>
      </p:sp>
      <p:grpSp>
        <p:nvGrpSpPr>
          <p:cNvPr id="119843" name="Group 35"/>
          <p:cNvGrpSpPr>
            <a:grpSpLocks/>
          </p:cNvGrpSpPr>
          <p:nvPr/>
        </p:nvGrpSpPr>
        <p:grpSpPr bwMode="auto">
          <a:xfrm>
            <a:off x="0" y="6570663"/>
            <a:ext cx="1319213" cy="287337"/>
            <a:chOff x="0" y="4139"/>
            <a:chExt cx="831" cy="181"/>
          </a:xfrm>
        </p:grpSpPr>
        <p:sp>
          <p:nvSpPr>
            <p:cNvPr id="11984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831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19837" name="ZoneTexte 23"/>
            <p:cNvSpPr txBox="1">
              <a:spLocks noChangeArrowheads="1"/>
            </p:cNvSpPr>
            <p:nvPr/>
          </p:nvSpPr>
          <p:spPr bwMode="auto">
            <a:xfrm>
              <a:off x="1" y="4146"/>
              <a:ext cx="830" cy="174"/>
            </a:xfrm>
            <a:prstGeom prst="rect">
              <a:avLst/>
            </a:prstGeom>
            <a:solidFill>
              <a:srgbClr val="E1E1F6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Etude Mexicaine</a:t>
              </a:r>
            </a:p>
          </p:txBody>
        </p:sp>
      </p:grpSp>
      <p:sp>
        <p:nvSpPr>
          <p:cNvPr id="119841" name="Text Box 37"/>
          <p:cNvSpPr txBox="1">
            <a:spLocks noChangeArrowheads="1"/>
          </p:cNvSpPr>
          <p:nvPr/>
        </p:nvSpPr>
        <p:spPr bwMode="auto">
          <a:xfrm>
            <a:off x="5483225" y="6562725"/>
            <a:ext cx="36464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r" eaLnBrk="0" hangingPunct="0"/>
            <a:r>
              <a:rPr lang="en-US" sz="1200">
                <a:solidFill>
                  <a:srgbClr val="CC0000"/>
                </a:solidFill>
                <a:cs typeface="Arial" charset="0"/>
              </a:rPr>
              <a:t>Sierra-Madero J. JAIDS 2010;53:582-8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949" name="Group 93"/>
          <p:cNvGraphicFramePr>
            <a:graphicFrameLocks noGrp="1"/>
          </p:cNvGraphicFramePr>
          <p:nvPr>
            <p:ph idx="4294967295"/>
          </p:nvPr>
        </p:nvGraphicFramePr>
        <p:xfrm>
          <a:off x="587375" y="2011363"/>
          <a:ext cx="8339138" cy="4219460"/>
        </p:xfrm>
        <a:graphic>
          <a:graphicData uri="http://schemas.openxmlformats.org/drawingml/2006/table">
            <a:tbl>
              <a:tblPr/>
              <a:tblGrid>
                <a:gridCol w="384175"/>
                <a:gridCol w="3676650"/>
                <a:gridCol w="1676400"/>
                <a:gridCol w="1643063"/>
                <a:gridCol w="958850"/>
              </a:tblGrid>
              <a:tr h="3095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EFV, n = 95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LPV/r, n = 94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 médian, années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9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Femmes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09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&gt; 75 000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9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(/mm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09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50 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9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avant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échec virologique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effet indésirable (dont n décès)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5 (2)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11 (5)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700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3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65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&lt; 50 c/ml à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ITT, TLOVR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67 / 95 (70,5 %)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50 / 94 (53,2 %)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IC 95 % de la ≠ : 3,5-31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0,017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Sous traitement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50 / 78 (85,9 %)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50 / 81 (61,7 %)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21942" name="Rectangle 6"/>
          <p:cNvSpPr>
            <a:spLocks noChangeArrowheads="1"/>
          </p:cNvSpPr>
          <p:nvPr/>
        </p:nvSpPr>
        <p:spPr bwMode="auto">
          <a:xfrm>
            <a:off x="427038" y="1131888"/>
            <a:ext cx="8499475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57200">
              <a:lnSpc>
                <a:spcPct val="90000"/>
              </a:lnSpc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Caractéristiques à l'inclusion, devenir des patients</a:t>
            </a:r>
          </a:p>
          <a:p>
            <a:pPr algn="ctr" defTabSz="457200">
              <a:lnSpc>
                <a:spcPct val="90000"/>
              </a:lnSpc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et critère principal de jugement à S48</a:t>
            </a:r>
          </a:p>
        </p:txBody>
      </p:sp>
      <p:sp>
        <p:nvSpPr>
          <p:cNvPr id="121944" name="AutoShape 165"/>
          <p:cNvSpPr>
            <a:spLocks noChangeArrowheads="1"/>
          </p:cNvSpPr>
          <p:nvPr/>
        </p:nvSpPr>
        <p:spPr bwMode="auto">
          <a:xfrm>
            <a:off x="3144838" y="6313488"/>
            <a:ext cx="3624262" cy="249237"/>
          </a:xfrm>
          <a:prstGeom prst="roundRect">
            <a:avLst>
              <a:gd name="adj" fmla="val 16667"/>
            </a:avLst>
          </a:prstGeom>
          <a:solidFill>
            <a:srgbClr val="F8F8F8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endParaRPr lang="fr-FR" sz="1600" i="0">
              <a:solidFill>
                <a:srgbClr val="000066"/>
              </a:solidFill>
              <a:sym typeface="Wingdings" pitchFamily="2" charset="2"/>
            </a:endParaRPr>
          </a:p>
          <a:p>
            <a:pPr algn="ctr"/>
            <a:r>
              <a:rPr lang="fr-FR" sz="1600" i="0">
                <a:solidFill>
                  <a:srgbClr val="000066"/>
                </a:solidFill>
                <a:sym typeface="Wingdings" pitchFamily="2" charset="2"/>
              </a:rPr>
              <a:t></a:t>
            </a:r>
            <a:r>
              <a:rPr lang="fr-FR" sz="1600" i="0">
                <a:solidFill>
                  <a:srgbClr val="000066"/>
                </a:solidFill>
              </a:rPr>
              <a:t> EFV supérieur à LPV/r </a:t>
            </a:r>
          </a:p>
          <a:p>
            <a:pPr algn="ctr"/>
            <a:endParaRPr lang="fr-FR" sz="1600" i="0">
              <a:solidFill>
                <a:srgbClr val="000066"/>
              </a:solidFill>
            </a:endParaRPr>
          </a:p>
        </p:txBody>
      </p:sp>
      <p:sp>
        <p:nvSpPr>
          <p:cNvPr id="121945" name="Titre 1"/>
          <p:cNvSpPr txBox="1">
            <a:spLocks/>
          </p:cNvSpPr>
          <p:nvPr/>
        </p:nvSpPr>
        <p:spPr bwMode="auto">
          <a:xfrm>
            <a:off x="50800" y="44450"/>
            <a:ext cx="7172325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fr-FR" sz="3200" b="1" i="0">
                <a:solidFill>
                  <a:srgbClr val="333399"/>
                </a:solidFill>
                <a:latin typeface="Calibri" pitchFamily="34" charset="0"/>
              </a:rPr>
              <a:t>Etude mexicaine : EFV vs LPV/r, </a:t>
            </a:r>
            <a:br>
              <a:rPr lang="fr-FR" sz="3200" b="1" i="0">
                <a:solidFill>
                  <a:srgbClr val="333399"/>
                </a:solidFill>
                <a:latin typeface="Calibri" pitchFamily="34" charset="0"/>
              </a:rPr>
            </a:br>
            <a:r>
              <a:rPr lang="fr-FR" sz="3200" b="1" i="0">
                <a:solidFill>
                  <a:srgbClr val="333399"/>
                </a:solidFill>
                <a:latin typeface="Calibri" pitchFamily="34" charset="0"/>
              </a:rPr>
              <a:t>en association à ZDV/3TC</a:t>
            </a:r>
          </a:p>
        </p:txBody>
      </p:sp>
      <p:sp>
        <p:nvSpPr>
          <p:cNvPr id="121947" name="Text Box 37"/>
          <p:cNvSpPr txBox="1">
            <a:spLocks noChangeArrowheads="1"/>
          </p:cNvSpPr>
          <p:nvPr/>
        </p:nvSpPr>
        <p:spPr bwMode="auto">
          <a:xfrm>
            <a:off x="5483225" y="6562725"/>
            <a:ext cx="36464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r" eaLnBrk="0" hangingPunct="0"/>
            <a:r>
              <a:rPr lang="en-US" sz="1200">
                <a:solidFill>
                  <a:srgbClr val="CC0000"/>
                </a:solidFill>
                <a:cs typeface="Arial" charset="0"/>
              </a:rPr>
              <a:t>Sierra-Madero J. JAIDS 2010;53:582-8</a:t>
            </a:r>
          </a:p>
        </p:txBody>
      </p:sp>
      <p:grpSp>
        <p:nvGrpSpPr>
          <p:cNvPr id="121948" name="Group 92"/>
          <p:cNvGrpSpPr>
            <a:grpSpLocks/>
          </p:cNvGrpSpPr>
          <p:nvPr/>
        </p:nvGrpSpPr>
        <p:grpSpPr bwMode="auto">
          <a:xfrm>
            <a:off x="0" y="6570663"/>
            <a:ext cx="1319213" cy="287337"/>
            <a:chOff x="0" y="4139"/>
            <a:chExt cx="831" cy="181"/>
          </a:xfrm>
        </p:grpSpPr>
        <p:sp>
          <p:nvSpPr>
            <p:cNvPr id="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831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21950" name="ZoneTexte 23"/>
            <p:cNvSpPr txBox="1">
              <a:spLocks noChangeArrowheads="1"/>
            </p:cNvSpPr>
            <p:nvPr/>
          </p:nvSpPr>
          <p:spPr bwMode="auto">
            <a:xfrm>
              <a:off x="1" y="4146"/>
              <a:ext cx="830" cy="174"/>
            </a:xfrm>
            <a:prstGeom prst="rect">
              <a:avLst/>
            </a:prstGeom>
            <a:solidFill>
              <a:srgbClr val="E1E1F6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Etude Mexicaine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Espace réservé du contenu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Critères secondaires de jugement</a:t>
            </a:r>
          </a:p>
          <a:p>
            <a:pPr lvl="1"/>
            <a:r>
              <a:rPr lang="fr-FR" sz="2000" smtClean="0">
                <a:ea typeface="ＭＳ Ｐゴシック" pitchFamily="34" charset="-128"/>
              </a:rPr>
              <a:t>ARN VIH &lt; 50 c/ml à S48 selon le taux de CD4</a:t>
            </a:r>
          </a:p>
          <a:p>
            <a:pPr lvl="2"/>
            <a:r>
              <a:rPr lang="fr-FR" sz="2000" smtClean="0">
                <a:ea typeface="ＭＳ Ｐゴシック" pitchFamily="34" charset="-128"/>
              </a:rPr>
              <a:t>CD4 </a:t>
            </a:r>
            <a:r>
              <a:rPr lang="fr-FR" sz="2000" u="sng" smtClean="0">
                <a:ea typeface="ＭＳ Ｐゴシック" pitchFamily="34" charset="-128"/>
              </a:rPr>
              <a:t>&lt;</a:t>
            </a:r>
            <a:r>
              <a:rPr lang="fr-FR" sz="2000" smtClean="0">
                <a:ea typeface="ＭＳ Ｐゴシック" pitchFamily="34" charset="-128"/>
              </a:rPr>
              <a:t> 100/mm</a:t>
            </a:r>
            <a:r>
              <a:rPr lang="fr-FR" sz="2000" baseline="30000" smtClean="0">
                <a:ea typeface="ＭＳ Ｐゴシック" pitchFamily="34" charset="-128"/>
              </a:rPr>
              <a:t>3 </a:t>
            </a:r>
            <a:r>
              <a:rPr lang="fr-FR" sz="2000" smtClean="0">
                <a:ea typeface="ＭＳ Ｐゴシック" pitchFamily="34" charset="-128"/>
              </a:rPr>
              <a:t>à l’inclusion : EFV &gt; LPV/r (p = 0,03)</a:t>
            </a:r>
          </a:p>
          <a:p>
            <a:pPr lvl="2"/>
            <a:r>
              <a:rPr lang="fr-FR" sz="2000" smtClean="0">
                <a:ea typeface="ＭＳ Ｐゴシック" pitchFamily="34" charset="-128"/>
              </a:rPr>
              <a:t>CD4 &gt; 100/mm</a:t>
            </a:r>
            <a:r>
              <a:rPr lang="fr-FR" sz="2000" baseline="30000" smtClean="0">
                <a:ea typeface="ＭＳ Ｐゴシック" pitchFamily="34" charset="-128"/>
              </a:rPr>
              <a:t>3 </a:t>
            </a:r>
            <a:r>
              <a:rPr lang="fr-FR" sz="2000" smtClean="0">
                <a:ea typeface="ＭＳ Ｐゴシック" pitchFamily="34" charset="-128"/>
              </a:rPr>
              <a:t>à l’inclusion : pas de différence entre EFV et LPV/r  (p = 0,11)</a:t>
            </a:r>
          </a:p>
          <a:p>
            <a:pPr lvl="2"/>
            <a:r>
              <a:rPr lang="fr-FR" sz="2000" smtClean="0">
                <a:ea typeface="ＭＳ Ｐゴシック" pitchFamily="34" charset="-128"/>
              </a:rPr>
              <a:t>Augmentation des CD4 similaire dans les 2 groupes</a:t>
            </a:r>
          </a:p>
          <a:p>
            <a:pPr lvl="1"/>
            <a:r>
              <a:rPr lang="fr-FR" sz="2000" smtClean="0">
                <a:ea typeface="ＭＳ Ｐゴシック" pitchFamily="34" charset="-128"/>
              </a:rPr>
              <a:t>Incidence des effets indésirables de grade 2 à 4 similaire dans les 2 groupes : 68 %</a:t>
            </a:r>
          </a:p>
          <a:p>
            <a:pPr lvl="2"/>
            <a:r>
              <a:rPr lang="fr-FR" sz="2000" smtClean="0">
                <a:ea typeface="ＭＳ Ｐゴシック" pitchFamily="34" charset="-128"/>
              </a:rPr>
              <a:t>Elévation significativement plus importante des triglycérides avec LPV/r vs EFV (p &lt; 0,01)</a:t>
            </a:r>
            <a:endParaRPr lang="fr-FR" sz="1800" smtClean="0">
              <a:ea typeface="ＭＳ Ｐゴシック" pitchFamily="34" charset="-128"/>
            </a:endParaRPr>
          </a:p>
          <a:p>
            <a:pPr lvl="2"/>
            <a:r>
              <a:rPr lang="fr-FR" sz="2000" smtClean="0">
                <a:ea typeface="ＭＳ Ｐゴシック" pitchFamily="34" charset="-128"/>
              </a:rPr>
              <a:t>Modifications du cholestérol total, du HDL et du LDL similaires</a:t>
            </a:r>
          </a:p>
          <a:p>
            <a:pPr lvl="1"/>
            <a:r>
              <a:rPr lang="fr-FR" sz="2000" smtClean="0">
                <a:ea typeface="ＭＳ Ｐゴシック" pitchFamily="34" charset="-128"/>
              </a:rPr>
              <a:t>A l’échec virologique, peu de génotypes de résistance disponibles :</a:t>
            </a:r>
          </a:p>
          <a:p>
            <a:pPr lvl="2"/>
            <a:r>
              <a:rPr lang="fr-FR" sz="1800" smtClean="0">
                <a:ea typeface="ＭＳ Ｐゴシック" pitchFamily="34" charset="-128"/>
              </a:rPr>
              <a:t>LPV/r, n = 5/17 : pas de résistance aux IP, résistance aux INTI, n = 1</a:t>
            </a:r>
          </a:p>
          <a:p>
            <a:pPr lvl="2"/>
            <a:r>
              <a:rPr lang="fr-FR" sz="1800" smtClean="0">
                <a:ea typeface="ＭＳ Ｐゴシック" pitchFamily="34" charset="-128"/>
              </a:rPr>
              <a:t>EFV, n = 3/7 : résistance aux INNTI, n = 3, aux INTI, n = 2</a:t>
            </a:r>
          </a:p>
        </p:txBody>
      </p:sp>
      <p:sp>
        <p:nvSpPr>
          <p:cNvPr id="123908" name="Titre 1"/>
          <p:cNvSpPr txBox="1">
            <a:spLocks/>
          </p:cNvSpPr>
          <p:nvPr/>
        </p:nvSpPr>
        <p:spPr bwMode="auto">
          <a:xfrm>
            <a:off x="50800" y="44450"/>
            <a:ext cx="7172325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fr-FR" sz="3200" b="1" i="0">
                <a:solidFill>
                  <a:srgbClr val="333399"/>
                </a:solidFill>
                <a:latin typeface="Calibri" pitchFamily="34" charset="0"/>
              </a:rPr>
              <a:t>Etude mexicaine : EFV vs LPV/r, </a:t>
            </a:r>
            <a:br>
              <a:rPr lang="fr-FR" sz="3200" b="1" i="0">
                <a:solidFill>
                  <a:srgbClr val="333399"/>
                </a:solidFill>
                <a:latin typeface="Calibri" pitchFamily="34" charset="0"/>
              </a:rPr>
            </a:br>
            <a:r>
              <a:rPr lang="fr-FR" sz="3200" b="1" i="0">
                <a:solidFill>
                  <a:srgbClr val="333399"/>
                </a:solidFill>
                <a:latin typeface="Calibri" pitchFamily="34" charset="0"/>
              </a:rPr>
              <a:t>en association à ZDV/3TC</a:t>
            </a:r>
          </a:p>
        </p:txBody>
      </p:sp>
      <p:sp>
        <p:nvSpPr>
          <p:cNvPr id="123910" name="Text Box 37"/>
          <p:cNvSpPr txBox="1">
            <a:spLocks noChangeArrowheads="1"/>
          </p:cNvSpPr>
          <p:nvPr/>
        </p:nvSpPr>
        <p:spPr bwMode="auto">
          <a:xfrm>
            <a:off x="5483225" y="6562725"/>
            <a:ext cx="36464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r" eaLnBrk="0" hangingPunct="0"/>
            <a:r>
              <a:rPr lang="en-US" sz="1200">
                <a:solidFill>
                  <a:srgbClr val="CC0000"/>
                </a:solidFill>
                <a:cs typeface="Arial" charset="0"/>
              </a:rPr>
              <a:t>Sierra-Madero J. JAIDS 2010;53:582-8</a:t>
            </a:r>
          </a:p>
        </p:txBody>
      </p:sp>
      <p:grpSp>
        <p:nvGrpSpPr>
          <p:cNvPr id="123911" name="Group 7"/>
          <p:cNvGrpSpPr>
            <a:grpSpLocks/>
          </p:cNvGrpSpPr>
          <p:nvPr/>
        </p:nvGrpSpPr>
        <p:grpSpPr bwMode="auto">
          <a:xfrm>
            <a:off x="0" y="6570663"/>
            <a:ext cx="1319213" cy="287337"/>
            <a:chOff x="0" y="4139"/>
            <a:chExt cx="831" cy="181"/>
          </a:xfrm>
        </p:grpSpPr>
        <p:sp>
          <p:nvSpPr>
            <p:cNvPr id="12391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831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23913" name="ZoneTexte 23"/>
            <p:cNvSpPr txBox="1">
              <a:spLocks noChangeArrowheads="1"/>
            </p:cNvSpPr>
            <p:nvPr/>
          </p:nvSpPr>
          <p:spPr bwMode="auto">
            <a:xfrm>
              <a:off x="1" y="4146"/>
              <a:ext cx="830" cy="174"/>
            </a:xfrm>
            <a:prstGeom prst="rect">
              <a:avLst/>
            </a:prstGeom>
            <a:solidFill>
              <a:srgbClr val="E1E1F6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Etude Mexicaine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Espace réservé du contenu 2"/>
          <p:cNvSpPr>
            <a:spLocks noGrp="1"/>
          </p:cNvSpPr>
          <p:nvPr>
            <p:ph idx="4294967295"/>
          </p:nvPr>
        </p:nvSpPr>
        <p:spPr>
          <a:xfrm>
            <a:off x="50800" y="1254125"/>
            <a:ext cx="8502650" cy="5303838"/>
          </a:xfrm>
        </p:spPr>
        <p:txBody>
          <a:bodyPr/>
          <a:lstStyle/>
          <a:p>
            <a:pPr>
              <a:spcBef>
                <a:spcPts val="375"/>
              </a:spcBef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Conclusion</a:t>
            </a:r>
          </a:p>
          <a:p>
            <a:pPr lvl="1">
              <a:spcBef>
                <a:spcPts val="375"/>
              </a:spcBef>
            </a:pPr>
            <a:r>
              <a:rPr lang="fr-FR" sz="2000" smtClean="0">
                <a:ea typeface="ＭＳ Ｐゴシック" pitchFamily="34" charset="-128"/>
              </a:rPr>
              <a:t>Dans cette population de patients naïfs d’antirétroviraux avec une infection VIH très avancée (médiane des CD4 d’environ 50/mm</a:t>
            </a:r>
            <a:r>
              <a:rPr lang="fr-FR" sz="2000" baseline="30000" smtClean="0">
                <a:ea typeface="ＭＳ Ｐゴシック" pitchFamily="34" charset="-128"/>
              </a:rPr>
              <a:t>3</a:t>
            </a:r>
            <a:r>
              <a:rPr lang="fr-FR" sz="2000" smtClean="0">
                <a:ea typeface="ＭＳ Ｐゴシック" pitchFamily="34" charset="-128"/>
              </a:rPr>
              <a:t>), EFV était virologiquement supérieur à LPV/r BID, en association avec ZDV/3TC</a:t>
            </a:r>
          </a:p>
          <a:p>
            <a:pPr lvl="1">
              <a:spcBef>
                <a:spcPts val="375"/>
              </a:spcBef>
            </a:pPr>
            <a:r>
              <a:rPr lang="fr-FR" sz="2000" smtClean="0">
                <a:ea typeface="ＭＳ Ｐゴシック" pitchFamily="34" charset="-128"/>
              </a:rPr>
              <a:t>La supériorité de EFV était liée à un taux plus élevé à la fois des échecs virologiques et des interruptions pour effet indésirable dans le bras LPV/r</a:t>
            </a:r>
          </a:p>
          <a:p>
            <a:pPr lvl="1">
              <a:spcBef>
                <a:spcPts val="375"/>
              </a:spcBef>
            </a:pPr>
            <a:endParaRPr lang="fr-FR" sz="2000" smtClean="0">
              <a:ea typeface="ＭＳ Ｐゴシック" pitchFamily="34" charset="-128"/>
            </a:endParaRPr>
          </a:p>
          <a:p>
            <a:pPr lvl="1">
              <a:spcBef>
                <a:spcPts val="375"/>
              </a:spcBef>
            </a:pPr>
            <a:r>
              <a:rPr lang="fr-FR" sz="2400" smtClean="0">
                <a:ea typeface="ＭＳ Ｐゴシック" pitchFamily="34" charset="-128"/>
              </a:rPr>
              <a:t>Limites</a:t>
            </a:r>
          </a:p>
          <a:p>
            <a:pPr lvl="2">
              <a:spcBef>
                <a:spcPts val="375"/>
              </a:spcBef>
            </a:pPr>
            <a:r>
              <a:rPr lang="fr-FR" sz="2000" smtClean="0">
                <a:ea typeface="ＭＳ Ｐゴシック" pitchFamily="34" charset="-128"/>
              </a:rPr>
              <a:t>Etude dans 1 seul pays</a:t>
            </a:r>
          </a:p>
          <a:p>
            <a:pPr lvl="2">
              <a:spcBef>
                <a:spcPts val="375"/>
              </a:spcBef>
            </a:pPr>
            <a:r>
              <a:rPr lang="fr-FR" sz="2000" smtClean="0">
                <a:ea typeface="ＭＳ Ｐゴシック" pitchFamily="34" charset="-128"/>
              </a:rPr>
              <a:t>LPV/r utilisé sous forme de capsules molles, avec un nombre élevé d’unités thérapeutiques, avec une faible tolérance et une mauvaise observance dans le cadre de l’infection VIH avancée</a:t>
            </a:r>
          </a:p>
          <a:p>
            <a:pPr lvl="2">
              <a:spcBef>
                <a:spcPts val="375"/>
              </a:spcBef>
            </a:pPr>
            <a:r>
              <a:rPr lang="fr-FR" sz="2000" smtClean="0">
                <a:ea typeface="ＭＳ Ｐゴシック" pitchFamily="34" charset="-128"/>
              </a:rPr>
              <a:t>INTI utilisés : ZDV/3TC</a:t>
            </a:r>
          </a:p>
        </p:txBody>
      </p:sp>
      <p:sp>
        <p:nvSpPr>
          <p:cNvPr id="125956" name="Titre 1"/>
          <p:cNvSpPr txBox="1">
            <a:spLocks/>
          </p:cNvSpPr>
          <p:nvPr/>
        </p:nvSpPr>
        <p:spPr bwMode="auto">
          <a:xfrm>
            <a:off x="50800" y="44450"/>
            <a:ext cx="7172325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fr-FR" sz="3200" b="1" i="0">
                <a:solidFill>
                  <a:srgbClr val="333399"/>
                </a:solidFill>
                <a:latin typeface="Calibri" pitchFamily="34" charset="0"/>
              </a:rPr>
              <a:t>Etude mexicaine : EFV vs LPV/r, </a:t>
            </a:r>
            <a:br>
              <a:rPr lang="fr-FR" sz="3200" b="1" i="0">
                <a:solidFill>
                  <a:srgbClr val="333399"/>
                </a:solidFill>
                <a:latin typeface="Calibri" pitchFamily="34" charset="0"/>
              </a:rPr>
            </a:br>
            <a:r>
              <a:rPr lang="fr-FR" sz="3200" b="1" i="0">
                <a:solidFill>
                  <a:srgbClr val="333399"/>
                </a:solidFill>
                <a:latin typeface="Calibri" pitchFamily="34" charset="0"/>
              </a:rPr>
              <a:t>en association à ZDV/3TC</a:t>
            </a:r>
          </a:p>
        </p:txBody>
      </p:sp>
      <p:sp>
        <p:nvSpPr>
          <p:cNvPr id="125958" name="Text Box 37"/>
          <p:cNvSpPr txBox="1">
            <a:spLocks noChangeArrowheads="1"/>
          </p:cNvSpPr>
          <p:nvPr/>
        </p:nvSpPr>
        <p:spPr bwMode="auto">
          <a:xfrm>
            <a:off x="5483225" y="6562725"/>
            <a:ext cx="36464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r" eaLnBrk="0" hangingPunct="0"/>
            <a:r>
              <a:rPr lang="en-US" sz="1200">
                <a:solidFill>
                  <a:srgbClr val="CC0000"/>
                </a:solidFill>
                <a:cs typeface="Arial" charset="0"/>
              </a:rPr>
              <a:t>Sierra-Madero J. JAIDS 2010;53:582-8</a:t>
            </a:r>
          </a:p>
        </p:txBody>
      </p:sp>
      <p:grpSp>
        <p:nvGrpSpPr>
          <p:cNvPr id="125959" name="Group 7"/>
          <p:cNvGrpSpPr>
            <a:grpSpLocks/>
          </p:cNvGrpSpPr>
          <p:nvPr/>
        </p:nvGrpSpPr>
        <p:grpSpPr bwMode="auto">
          <a:xfrm>
            <a:off x="0" y="6570663"/>
            <a:ext cx="1319213" cy="287337"/>
            <a:chOff x="0" y="4139"/>
            <a:chExt cx="831" cy="181"/>
          </a:xfrm>
        </p:grpSpPr>
        <p:sp>
          <p:nvSpPr>
            <p:cNvPr id="125960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831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25961" name="ZoneTexte 23"/>
            <p:cNvSpPr txBox="1">
              <a:spLocks noChangeArrowheads="1"/>
            </p:cNvSpPr>
            <p:nvPr/>
          </p:nvSpPr>
          <p:spPr bwMode="auto">
            <a:xfrm>
              <a:off x="1" y="4146"/>
              <a:ext cx="830" cy="174"/>
            </a:xfrm>
            <a:prstGeom prst="rect">
              <a:avLst/>
            </a:prstGeom>
            <a:solidFill>
              <a:srgbClr val="E1E1F6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Etude Mexicaine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20618</TotalTime>
  <Words>604</Words>
  <Application>Microsoft Office PowerPoint</Application>
  <PresentationFormat>Affichage à l'écran (4:3)</PresentationFormat>
  <Paragraphs>115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ＭＳ Ｐゴシック</vt:lpstr>
      <vt:lpstr>Calibri</vt:lpstr>
      <vt:lpstr>Wingdings</vt:lpstr>
      <vt:lpstr>Trebuchet MS</vt:lpstr>
      <vt:lpstr>Cambria</vt:lpstr>
      <vt:lpstr>ARV_trials_2010</vt:lpstr>
      <vt:lpstr>Comparaison INNTI vs IP/r</vt:lpstr>
      <vt:lpstr>Etude mexicaine : EFV vs LPV/r,  en association à ZDV/3TC</vt:lpstr>
      <vt:lpstr>Diapositive 3</vt:lpstr>
      <vt:lpstr>Diapositive 4</vt:lpstr>
      <vt:lpstr>Diapositive 5</vt:lpstr>
    </vt:vector>
  </TitlesOfParts>
  <Manager>AEI - www.aei.fr</Manager>
  <Company>ARV-trials.com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P. Cahn, A. Pozniak, F. Raffi</dc:creator>
  <cp:lastModifiedBy>Pilouk</cp:lastModifiedBy>
  <cp:revision>1586</cp:revision>
  <cp:lastPrinted>2009-11-19T07:51:26Z</cp:lastPrinted>
  <dcterms:created xsi:type="dcterms:W3CDTF">2010-03-22T10:11:22Z</dcterms:created>
  <dcterms:modified xsi:type="dcterms:W3CDTF">2014-10-17T15:12:28Z</dcterms:modified>
</cp:coreProperties>
</file>