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75" r:id="rId2"/>
    <p:sldId id="257" r:id="rId3"/>
    <p:sldId id="258" r:id="rId4"/>
    <p:sldId id="267" r:id="rId5"/>
    <p:sldId id="260" r:id="rId6"/>
    <p:sldId id="264" r:id="rId7"/>
    <p:sldId id="262" r:id="rId8"/>
  </p:sldIdLst>
  <p:sldSz cx="9144000" cy="6858000" type="screen4x3"/>
  <p:notesSz cx="6858000" cy="9144000"/>
  <p:custDataLst>
    <p:tags r:id="rId11"/>
  </p:custDataLst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ton" initials="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E5E5F7"/>
    <a:srgbClr val="000066"/>
    <a:srgbClr val="333399"/>
    <a:srgbClr val="008000"/>
    <a:srgbClr val="660066"/>
    <a:srgbClr val="CC3300"/>
    <a:srgbClr val="C0C0C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napToObjects="1" showGuides="1">
      <p:cViewPr>
        <p:scale>
          <a:sx n="100" d="100"/>
          <a:sy n="100" d="100"/>
        </p:scale>
        <p:origin x="-1080" y="-736"/>
      </p:cViewPr>
      <p:guideLst>
        <p:guide orient="horz"/>
        <p:guide pos="573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1" d="100"/>
          <a:sy n="91" d="100"/>
        </p:scale>
        <p:origin x="-3632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ags" Target="tags/tag1.xml"/><Relationship Id="rId12" Type="http://schemas.openxmlformats.org/officeDocument/2006/relationships/commentAuthors" Target="commentAuthors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-1" charset="0"/>
              </a:defRPr>
            </a:lvl1pPr>
          </a:lstStyle>
          <a:p>
            <a:pPr>
              <a:defRPr/>
            </a:pPr>
            <a:fld id="{B1FE7C0B-1CC9-4F29-A879-DDF66EDCDE39}" type="datetime1">
              <a:rPr lang="fr-FR"/>
              <a:pPr>
                <a:defRPr/>
              </a:pPr>
              <a:t>13/05/16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-1" charset="0"/>
              </a:defRPr>
            </a:lvl1pPr>
          </a:lstStyle>
          <a:p>
            <a:pPr>
              <a:defRPr/>
            </a:pPr>
            <a:fld id="{56EF23EF-55E8-42D9-BCEA-48B7DE99A4C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5048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ＭＳ Ｐゴシック" pitchFamily="-1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024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 err="1">
                <a:latin typeface="Trebuchet MS" pitchFamily="-1" charset="0"/>
              </a:rPr>
              <a:t>ARV-trial.com</a:t>
            </a:r>
            <a:endParaRPr lang="fr-FR" sz="1300" dirty="0">
              <a:latin typeface="Trebuchet MS" pitchFamily="-1" charset="0"/>
            </a:endParaRPr>
          </a:p>
        </p:txBody>
      </p:sp>
      <p:sp>
        <p:nvSpPr>
          <p:cNvPr id="10245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945ADA2C-5482-4DC6-A3B5-A6CAD07EDA29}" type="slidenum">
              <a:rPr lang="fr-FR" sz="1200">
                <a:latin typeface="Calibri" pitchFamily="-1" charset="0"/>
              </a:rPr>
              <a:pPr algn="r" defTabSz="850900"/>
              <a:t>1</a:t>
            </a:fld>
            <a:endParaRPr lang="fr-FR" sz="1200">
              <a:latin typeface="Calibri" pitchFamily="-1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</a:endParaRPr>
          </a:p>
        </p:txBody>
      </p:sp>
      <p:sp>
        <p:nvSpPr>
          <p:cNvPr id="112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 err="1">
                <a:solidFill>
                  <a:srgbClr val="000000"/>
                </a:solidFill>
                <a:latin typeface="Trebuchet MS" pitchFamily="-1" charset="0"/>
              </a:rPr>
              <a:t>ARV-trial.com</a:t>
            </a:r>
            <a:endParaRPr lang="fr-FR" sz="1300" dirty="0">
              <a:solidFill>
                <a:srgbClr val="000000"/>
              </a:solidFill>
              <a:latin typeface="Trebuchet MS" pitchFamily="-1" charset="0"/>
            </a:endParaRPr>
          </a:p>
        </p:txBody>
      </p:sp>
      <p:sp>
        <p:nvSpPr>
          <p:cNvPr id="11269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711563B6-8636-4A15-9A3E-49F5F8537EA2}" type="slidenum">
              <a:rPr lang="fr-FR" sz="1200">
                <a:solidFill>
                  <a:srgbClr val="000000"/>
                </a:solidFill>
              </a:rPr>
              <a:pPr algn="r" defTabSz="850900"/>
              <a:t>2</a:t>
            </a:fld>
            <a:endParaRPr 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</a:endParaRPr>
          </a:p>
        </p:txBody>
      </p:sp>
      <p:sp>
        <p:nvSpPr>
          <p:cNvPr id="1229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 err="1">
                <a:solidFill>
                  <a:srgbClr val="000000"/>
                </a:solidFill>
                <a:latin typeface="Trebuchet MS" pitchFamily="-1" charset="0"/>
              </a:rPr>
              <a:t>ARV-trial.com</a:t>
            </a:r>
            <a:endParaRPr lang="fr-FR" sz="1300" dirty="0">
              <a:solidFill>
                <a:srgbClr val="000000"/>
              </a:solidFill>
              <a:latin typeface="Trebuchet MS" pitchFamily="-1" charset="0"/>
            </a:endParaRPr>
          </a:p>
        </p:txBody>
      </p:sp>
      <p:sp>
        <p:nvSpPr>
          <p:cNvPr id="12293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EEEB8DD8-6D16-4F84-B676-A74C720339E7}" type="slidenum">
              <a:rPr lang="fr-FR" sz="1200">
                <a:solidFill>
                  <a:srgbClr val="000000"/>
                </a:solidFill>
              </a:rPr>
              <a:pPr algn="r" defTabSz="850900"/>
              <a:t>3</a:t>
            </a:fld>
            <a:endParaRPr 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</a:endParaRPr>
          </a:p>
        </p:txBody>
      </p:sp>
      <p:sp>
        <p:nvSpPr>
          <p:cNvPr id="1331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 err="1">
                <a:solidFill>
                  <a:srgbClr val="000000"/>
                </a:solidFill>
                <a:latin typeface="Trebuchet MS" pitchFamily="-1" charset="0"/>
              </a:rPr>
              <a:t>ARV-trial.com</a:t>
            </a:r>
            <a:endParaRPr lang="fr-FR" sz="1300" dirty="0">
              <a:solidFill>
                <a:srgbClr val="000000"/>
              </a:solidFill>
              <a:latin typeface="Trebuchet MS" pitchFamily="-1" charset="0"/>
            </a:endParaRPr>
          </a:p>
        </p:txBody>
      </p:sp>
      <p:sp>
        <p:nvSpPr>
          <p:cNvPr id="13317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BB157EF0-D6C3-47F5-BE78-E43C7C40E007}" type="slidenum">
              <a:rPr lang="fr-FR" sz="1200">
                <a:solidFill>
                  <a:srgbClr val="000000"/>
                </a:solidFill>
              </a:rPr>
              <a:pPr algn="r" defTabSz="850900"/>
              <a:t>4</a:t>
            </a:fld>
            <a:endParaRPr 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</a:endParaRPr>
          </a:p>
        </p:txBody>
      </p:sp>
      <p:sp>
        <p:nvSpPr>
          <p:cNvPr id="1434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 err="1">
                <a:solidFill>
                  <a:srgbClr val="000000"/>
                </a:solidFill>
                <a:latin typeface="Trebuchet MS" pitchFamily="-1" charset="0"/>
              </a:rPr>
              <a:t>ARV-trial.com</a:t>
            </a:r>
            <a:endParaRPr lang="fr-FR" sz="1300" dirty="0">
              <a:solidFill>
                <a:srgbClr val="000000"/>
              </a:solidFill>
              <a:latin typeface="Trebuchet MS" pitchFamily="-1" charset="0"/>
            </a:endParaRPr>
          </a:p>
        </p:txBody>
      </p:sp>
      <p:sp>
        <p:nvSpPr>
          <p:cNvPr id="14341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F1EA1600-F8C9-4D22-A14F-AA6CA6458387}" type="slidenum">
              <a:rPr lang="fr-FR" sz="1200">
                <a:solidFill>
                  <a:srgbClr val="000000"/>
                </a:solidFill>
              </a:rPr>
              <a:pPr algn="r" defTabSz="850900"/>
              <a:t>5</a:t>
            </a:fld>
            <a:endParaRPr 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 err="1">
                <a:latin typeface="Trebuchet MS" pitchFamily="-1" charset="0"/>
              </a:rPr>
              <a:t>ARV-trial.com</a:t>
            </a:r>
            <a:endParaRPr lang="fr-FR" sz="1300" dirty="0">
              <a:latin typeface="Trebuchet MS" pitchFamily="-1" charset="0"/>
            </a:endParaRP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CC0816BB-37AB-4CAE-BE16-620F0B748D10}" type="slidenum">
              <a:rPr lang="fr-FR" sz="1200">
                <a:latin typeface="Calibri" pitchFamily="-1" charset="0"/>
              </a:rPr>
              <a:pPr algn="r" defTabSz="850900"/>
              <a:t>6</a:t>
            </a:fld>
            <a:endParaRPr lang="fr-FR" sz="1200">
              <a:latin typeface="Calibri" pitchFamily="-1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 err="1">
                <a:solidFill>
                  <a:srgbClr val="000000"/>
                </a:solidFill>
                <a:latin typeface="Trebuchet MS" pitchFamily="-1" charset="0"/>
              </a:rPr>
              <a:t>ARV-trial.com</a:t>
            </a:r>
            <a:endParaRPr lang="fr-FR" sz="1300" dirty="0">
              <a:solidFill>
                <a:srgbClr val="000000"/>
              </a:solidFill>
              <a:latin typeface="Trebuchet MS" pitchFamily="-1" charset="0"/>
            </a:endParaRP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CD038B86-8973-49F7-B5CF-980C458AB043}" type="slidenum">
              <a:rPr lang="fr-FR" sz="1200">
                <a:solidFill>
                  <a:srgbClr val="000000"/>
                </a:solidFill>
              </a:rPr>
              <a:pPr algn="r" defTabSz="850900"/>
              <a:t>7</a:t>
            </a:fld>
            <a:endParaRPr 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tags" Target="../tags/tag7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tags" Target="../tags/tag8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</a:rPr>
              <a:t>Epargne</a:t>
            </a:r>
            <a:r>
              <a:rPr lang="en-GB" sz="3200" dirty="0" smtClean="0">
                <a:ea typeface="ＭＳ Ｐゴシック" pitchFamily="-1" charset="-128"/>
              </a:rPr>
              <a:t> </a:t>
            </a:r>
            <a:r>
              <a:rPr lang="en-GB" sz="3200" dirty="0" err="1" smtClean="0">
                <a:ea typeface="ＭＳ Ｐゴシック" pitchFamily="-1" charset="-128"/>
              </a:rPr>
              <a:t>d’INTI</a:t>
            </a:r>
            <a:endParaRPr lang="en-GB" sz="3200" dirty="0" smtClean="0">
              <a:ea typeface="ＭＳ Ｐゴシック" pitchFamily="-1" charset="-128"/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50800" y="1409700"/>
            <a:ext cx="9024938" cy="530383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  <a:cs typeface="ＭＳ Ｐゴシック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r>
              <a:rPr lang="fr-FR" altLang="fr-FR" sz="28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ea typeface="ＭＳ Ｐゴシック" pitchFamily="34" charset="-128"/>
              </a:rPr>
              <a:t>SPARTAN</a:t>
            </a:r>
          </a:p>
          <a:p>
            <a:r>
              <a:rPr lang="fr-FR" altLang="fr-FR" sz="28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ea typeface="ＭＳ Ｐゴシック" pitchFamily="34" charset="-128"/>
              </a:rPr>
              <a:t>PROGRESS </a:t>
            </a: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NEAT 001/ANRS 143</a:t>
            </a:r>
          </a:p>
          <a:p>
            <a:r>
              <a:rPr lang="fr-FR" altLang="fr-FR" sz="2800" b="1" dirty="0" smtClean="0">
                <a:solidFill>
                  <a:srgbClr val="CC0000"/>
                </a:solidFill>
                <a:latin typeface="Calibri" pitchFamily="34" charset="0"/>
                <a:ea typeface="ＭＳ Ｐゴシック" pitchFamily="34" charset="-128"/>
              </a:rPr>
              <a:t>MODERN</a:t>
            </a:r>
          </a:p>
        </p:txBody>
      </p:sp>
    </p:spTree>
    <p:custDataLst>
      <p:tags r:id="rId1"/>
    </p:custData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172"/>
          <p:cNvSpPr>
            <a:spLocks noChangeShapeType="1"/>
          </p:cNvSpPr>
          <p:nvPr/>
        </p:nvSpPr>
        <p:spPr bwMode="auto">
          <a:xfrm>
            <a:off x="7177088" y="1987550"/>
            <a:ext cx="0" cy="2865438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</a:t>
            </a:r>
            <a:endParaRPr lang="fr-FR" sz="2800" b="1" kern="0" dirty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3077" name="Connecteur droit 66"/>
          <p:cNvCxnSpPr>
            <a:cxnSpLocks noChangeShapeType="1"/>
          </p:cNvCxnSpPr>
          <p:nvPr/>
        </p:nvCxnSpPr>
        <p:spPr bwMode="auto">
          <a:xfrm rot="5400000">
            <a:off x="2369344" y="2578894"/>
            <a:ext cx="73660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3078" name="Espace réservé du contenu 2"/>
          <p:cNvSpPr>
            <a:spLocks/>
          </p:cNvSpPr>
          <p:nvPr/>
        </p:nvSpPr>
        <p:spPr bwMode="auto">
          <a:xfrm>
            <a:off x="34925" y="4975225"/>
            <a:ext cx="8963025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</a:pPr>
            <a:r>
              <a:rPr lang="en-GB" sz="2800" b="1" dirty="0" err="1" smtClean="0">
                <a:solidFill>
                  <a:srgbClr val="CC3300"/>
                </a:solidFill>
                <a:latin typeface="Calibri" pitchFamily="-1" charset="0"/>
              </a:rPr>
              <a:t>Objectif</a:t>
            </a:r>
            <a:endParaRPr lang="en-GB" sz="2800" b="1" dirty="0" smtClean="0">
              <a:solidFill>
                <a:srgbClr val="CC3300"/>
              </a:solidFill>
              <a:latin typeface="Calibri" pitchFamily="-1" charset="0"/>
            </a:endParaRPr>
          </a:p>
          <a:p>
            <a:pPr marL="800100" lvl="1" indent="-34290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n-GB" dirty="0">
                <a:solidFill>
                  <a:srgbClr val="000066"/>
                </a:solidFill>
              </a:rPr>
              <a:t>Non </a:t>
            </a:r>
            <a:r>
              <a:rPr lang="en-GB" dirty="0" err="1" smtClean="0">
                <a:solidFill>
                  <a:srgbClr val="000066"/>
                </a:solidFill>
              </a:rPr>
              <a:t>infériorité</a:t>
            </a:r>
            <a:r>
              <a:rPr lang="en-GB" dirty="0" smtClean="0">
                <a:solidFill>
                  <a:srgbClr val="000066"/>
                </a:solidFill>
              </a:rPr>
              <a:t> de </a:t>
            </a:r>
            <a:r>
              <a:rPr lang="en-GB" dirty="0">
                <a:solidFill>
                  <a:srgbClr val="000066"/>
                </a:solidFill>
              </a:rPr>
              <a:t>MVC</a:t>
            </a:r>
            <a:r>
              <a:rPr lang="en-GB" dirty="0" smtClean="0">
                <a:solidFill>
                  <a:srgbClr val="000066"/>
                </a:solidFill>
              </a:rPr>
              <a:t> </a:t>
            </a:r>
            <a:r>
              <a:rPr lang="en-GB" dirty="0" err="1" smtClean="0">
                <a:solidFill>
                  <a:srgbClr val="000066"/>
                </a:solidFill>
              </a:rPr>
              <a:t>à</a:t>
            </a:r>
            <a:r>
              <a:rPr lang="en-GB" dirty="0" smtClean="0">
                <a:solidFill>
                  <a:srgbClr val="000066"/>
                </a:solidFill>
              </a:rPr>
              <a:t> S48</a:t>
            </a:r>
            <a:r>
              <a:rPr lang="en-GB" dirty="0">
                <a:solidFill>
                  <a:srgbClr val="000066"/>
                </a:solidFill>
              </a:rPr>
              <a:t>: %</a:t>
            </a:r>
            <a:r>
              <a:rPr lang="en-GB" dirty="0" smtClean="0">
                <a:solidFill>
                  <a:srgbClr val="000066"/>
                </a:solidFill>
              </a:rPr>
              <a:t> ARN VIH &lt; </a:t>
            </a:r>
            <a:r>
              <a:rPr lang="en-GB" dirty="0">
                <a:solidFill>
                  <a:srgbClr val="000066"/>
                </a:solidFill>
              </a:rPr>
              <a:t>50 </a:t>
            </a:r>
            <a:r>
              <a:rPr lang="en-GB" dirty="0" err="1">
                <a:solidFill>
                  <a:srgbClr val="000066"/>
                </a:solidFill>
              </a:rPr>
              <a:t>c</a:t>
            </a:r>
            <a:r>
              <a:rPr lang="en-GB" dirty="0">
                <a:solidFill>
                  <a:srgbClr val="000066"/>
                </a:solidFill>
              </a:rPr>
              <a:t>/</a:t>
            </a:r>
            <a:r>
              <a:rPr lang="en-GB" dirty="0" smtClean="0">
                <a:solidFill>
                  <a:srgbClr val="000066"/>
                </a:solidFill>
              </a:rPr>
              <a:t>ml en intention de </a:t>
            </a:r>
            <a:r>
              <a:rPr lang="en-GB" dirty="0" err="1" smtClean="0">
                <a:solidFill>
                  <a:srgbClr val="000066"/>
                </a:solidFill>
              </a:rPr>
              <a:t>traiter</a:t>
            </a:r>
            <a:r>
              <a:rPr lang="en-GB" dirty="0" smtClean="0">
                <a:solidFill>
                  <a:srgbClr val="000066"/>
                </a:solidFill>
              </a:rPr>
              <a:t>, </a:t>
            </a:r>
            <a:r>
              <a:rPr lang="en-GB" dirty="0" err="1" smtClean="0">
                <a:solidFill>
                  <a:srgbClr val="000066"/>
                </a:solidFill>
              </a:rPr>
              <a:t>données</a:t>
            </a:r>
            <a:r>
              <a:rPr lang="en-GB" dirty="0" smtClean="0">
                <a:solidFill>
                  <a:srgbClr val="000066"/>
                </a:solidFill>
              </a:rPr>
              <a:t> </a:t>
            </a:r>
            <a:r>
              <a:rPr lang="en-GB" dirty="0" err="1" smtClean="0">
                <a:solidFill>
                  <a:srgbClr val="000066"/>
                </a:solidFill>
              </a:rPr>
              <a:t>manquantes</a:t>
            </a:r>
            <a:r>
              <a:rPr lang="en-GB" dirty="0" smtClean="0">
                <a:solidFill>
                  <a:srgbClr val="000066"/>
                </a:solidFill>
              </a:rPr>
              <a:t>, </a:t>
            </a:r>
            <a:r>
              <a:rPr lang="en-GB" dirty="0">
                <a:solidFill>
                  <a:srgbClr val="000066"/>
                </a:solidFill>
              </a:rPr>
              <a:t>switch,</a:t>
            </a:r>
            <a:r>
              <a:rPr lang="en-GB" dirty="0" smtClean="0">
                <a:solidFill>
                  <a:srgbClr val="000066"/>
                </a:solidFill>
              </a:rPr>
              <a:t> </a:t>
            </a:r>
            <a:r>
              <a:rPr lang="en-GB" dirty="0" err="1" smtClean="0">
                <a:solidFill>
                  <a:srgbClr val="000066"/>
                </a:solidFill>
              </a:rPr>
              <a:t>arrêt</a:t>
            </a:r>
            <a:r>
              <a:rPr lang="en-GB" dirty="0" smtClean="0">
                <a:solidFill>
                  <a:srgbClr val="000066"/>
                </a:solidFill>
              </a:rPr>
              <a:t> = </a:t>
            </a:r>
            <a:r>
              <a:rPr lang="en-GB" dirty="0" err="1" smtClean="0">
                <a:solidFill>
                  <a:srgbClr val="000066"/>
                </a:solidFill>
              </a:rPr>
              <a:t>échec</a:t>
            </a:r>
            <a:r>
              <a:rPr lang="en-GB" dirty="0" smtClean="0">
                <a:solidFill>
                  <a:srgbClr val="000066"/>
                </a:solidFill>
              </a:rPr>
              <a:t>, analyse </a:t>
            </a:r>
            <a:r>
              <a:rPr lang="en-GB" dirty="0" err="1" smtClean="0">
                <a:solidFill>
                  <a:srgbClr val="000066"/>
                </a:solidFill>
              </a:rPr>
              <a:t>selon</a:t>
            </a:r>
            <a:r>
              <a:rPr lang="en-GB" dirty="0" smtClean="0">
                <a:solidFill>
                  <a:srgbClr val="000066"/>
                </a:solidFill>
              </a:rPr>
              <a:t> </a:t>
            </a:r>
            <a:r>
              <a:rPr lang="en-GB" dirty="0" err="1" smtClean="0">
                <a:solidFill>
                  <a:srgbClr val="000066"/>
                </a:solidFill>
              </a:rPr>
              <a:t>algorithme</a:t>
            </a:r>
            <a:r>
              <a:rPr lang="en-GB" dirty="0" smtClean="0">
                <a:solidFill>
                  <a:srgbClr val="000066"/>
                </a:solidFill>
              </a:rPr>
              <a:t> snapshot (borne </a:t>
            </a:r>
            <a:r>
              <a:rPr lang="en-GB" dirty="0" err="1" smtClean="0">
                <a:solidFill>
                  <a:srgbClr val="000066"/>
                </a:solidFill>
              </a:rPr>
              <a:t>inférieure</a:t>
            </a:r>
            <a:r>
              <a:rPr lang="en-GB" dirty="0" smtClean="0">
                <a:solidFill>
                  <a:srgbClr val="000066"/>
                </a:solidFill>
              </a:rPr>
              <a:t> de </a:t>
            </a:r>
            <a:r>
              <a:rPr lang="en-GB" dirty="0" err="1" smtClean="0">
                <a:solidFill>
                  <a:srgbClr val="000066"/>
                </a:solidFill>
              </a:rPr>
              <a:t>l’IC</a:t>
            </a:r>
            <a:r>
              <a:rPr lang="en-GB" dirty="0" smtClean="0">
                <a:solidFill>
                  <a:srgbClr val="000066"/>
                </a:solidFill>
              </a:rPr>
              <a:t> </a:t>
            </a:r>
            <a:r>
              <a:rPr lang="en-GB" dirty="0">
                <a:solidFill>
                  <a:srgbClr val="000066"/>
                </a:solidFill>
              </a:rPr>
              <a:t>95%</a:t>
            </a:r>
            <a:r>
              <a:rPr lang="en-GB" dirty="0" smtClean="0">
                <a:solidFill>
                  <a:srgbClr val="000066"/>
                </a:solidFill>
              </a:rPr>
              <a:t> de la </a:t>
            </a:r>
            <a:r>
              <a:rPr lang="en-GB" dirty="0" err="1" smtClean="0">
                <a:solidFill>
                  <a:srgbClr val="000066"/>
                </a:solidFill>
              </a:rPr>
              <a:t>différence</a:t>
            </a:r>
            <a:r>
              <a:rPr lang="en-GB" dirty="0" smtClean="0">
                <a:solidFill>
                  <a:srgbClr val="000066"/>
                </a:solidFill>
              </a:rPr>
              <a:t> </a:t>
            </a:r>
            <a:r>
              <a:rPr lang="en-GB" dirty="0">
                <a:solidFill>
                  <a:srgbClr val="000066"/>
                </a:solidFill>
              </a:rPr>
              <a:t>= -10%)</a:t>
            </a:r>
            <a:endParaRPr lang="en-GB" b="1" dirty="0">
              <a:solidFill>
                <a:srgbClr val="000066"/>
              </a:solidFill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/>
        </p:nvGraphicFramePr>
        <p:xfrm>
          <a:off x="5708650" y="2514600"/>
          <a:ext cx="3048000" cy="498348"/>
        </p:xfrm>
        <a:graphic>
          <a:graphicData uri="http://schemas.openxmlformats.org/drawingml/2006/table">
            <a:tbl>
              <a:tblPr/>
              <a:tblGrid>
                <a:gridCol w="3048000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MVC 150 mg QD +  TDF/FTC placebo +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DRV 800 mg QD + RTV 100 mg QD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/>
        </p:nvGraphicFramePr>
        <p:xfrm>
          <a:off x="5708650" y="3046413"/>
          <a:ext cx="3048000" cy="498348"/>
        </p:xfrm>
        <a:graphic>
          <a:graphicData uri="http://schemas.openxmlformats.org/drawingml/2006/table">
            <a:tbl>
              <a:tblPr/>
              <a:tblGrid>
                <a:gridCol w="3048000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TDF/FTC QD + MVC placebo +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DRV 800 mg QD + RTV 100 mg QD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sp>
        <p:nvSpPr>
          <p:cNvPr id="3083" name="Oval 170"/>
          <p:cNvSpPr>
            <a:spLocks noChangeArrowheads="1"/>
          </p:cNvSpPr>
          <p:nvPr/>
        </p:nvSpPr>
        <p:spPr bwMode="auto">
          <a:xfrm>
            <a:off x="1965325" y="12192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Randomisation</a:t>
            </a:r>
          </a:p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1 : </a:t>
            </a:r>
            <a:r>
              <a:rPr lang="en-GB" sz="1400" b="1" dirty="0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1 pour </a:t>
            </a:r>
          </a:p>
          <a:p>
            <a:pPr algn="ctr" defTabSz="914400"/>
            <a:r>
              <a:rPr lang="en-GB" sz="1400" b="1" dirty="0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test </a:t>
            </a:r>
            <a:r>
              <a:rPr lang="en-GB" sz="1400" b="1" dirty="0" err="1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tropisme</a:t>
            </a:r>
            <a:endParaRPr lang="en-GB" sz="1400" b="1" dirty="0">
              <a:solidFill>
                <a:srgbClr val="000066"/>
              </a:solidFill>
              <a:latin typeface="Calibri" pitchFamily="-1" charset="0"/>
              <a:cs typeface="Arial" charset="0"/>
            </a:endParaRPr>
          </a:p>
        </p:txBody>
      </p:sp>
      <p:sp>
        <p:nvSpPr>
          <p:cNvPr id="3084" name="AutoShape 162"/>
          <p:cNvSpPr>
            <a:spLocks noChangeArrowheads="1"/>
          </p:cNvSpPr>
          <p:nvPr/>
        </p:nvSpPr>
        <p:spPr bwMode="auto">
          <a:xfrm>
            <a:off x="76200" y="2743200"/>
            <a:ext cx="2216150" cy="1736725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anchor="ctr">
            <a:spAutoFit/>
          </a:bodyPr>
          <a:lstStyle/>
          <a:p>
            <a:pPr algn="ctr" defTabSz="914400"/>
            <a:r>
              <a:rPr lang="en-GB" sz="1600" b="1" u="sng" dirty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&gt;</a:t>
            </a:r>
            <a:r>
              <a:rPr lang="en-GB" sz="1600" b="1" dirty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 18</a:t>
            </a:r>
            <a:r>
              <a:rPr lang="en-GB" sz="1600" b="1" dirty="0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 </a:t>
            </a:r>
            <a:r>
              <a:rPr lang="en-GB" sz="1600" b="1" dirty="0" err="1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ans</a:t>
            </a:r>
            <a:endParaRPr lang="en-GB" sz="1600" b="1" dirty="0" smtClean="0">
              <a:solidFill>
                <a:srgbClr val="000066"/>
              </a:solidFill>
              <a:latin typeface="Calibri" pitchFamily="-1" charset="0"/>
              <a:cs typeface="Arial" charset="0"/>
            </a:endParaRPr>
          </a:p>
          <a:p>
            <a:pPr algn="ctr" defTabSz="914400"/>
            <a:r>
              <a:rPr lang="en-GB" sz="1600" b="1" dirty="0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Naïfs </a:t>
            </a:r>
            <a:r>
              <a:rPr lang="en-GB" sz="1600" b="1" dirty="0" err="1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d’ARV</a:t>
            </a:r>
            <a:r>
              <a:rPr lang="en-GB" sz="1600" b="1" dirty="0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 </a:t>
            </a:r>
          </a:p>
          <a:p>
            <a:pPr algn="ctr" defTabSz="914400"/>
            <a:r>
              <a:rPr lang="en-GB" sz="1600" b="1" dirty="0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ARN VIH </a:t>
            </a:r>
            <a:r>
              <a:rPr lang="en-GB" sz="1600" b="1" u="sng" dirty="0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&gt;</a:t>
            </a:r>
            <a:r>
              <a:rPr lang="en-GB" sz="1600" b="1" dirty="0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  1000 </a:t>
            </a:r>
            <a:r>
              <a:rPr lang="en-GB" sz="1600" b="1" dirty="0" err="1">
                <a:solidFill>
                  <a:srgbClr val="000066"/>
                </a:solidFill>
                <a:latin typeface="Calibri" pitchFamily="-1" charset="0"/>
                <a:cs typeface="Arial" charset="0"/>
              </a:rPr>
              <a:t>c</a:t>
            </a:r>
            <a:r>
              <a:rPr lang="en-GB" sz="1600" b="1" dirty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/</a:t>
            </a:r>
            <a:r>
              <a:rPr lang="en-GB" sz="1600" b="1" dirty="0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ml</a:t>
            </a:r>
          </a:p>
          <a:p>
            <a:pPr algn="ctr" defTabSz="914400"/>
            <a:r>
              <a:rPr lang="en-GB" sz="1600" b="1" dirty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CD4 &gt; 100/mm</a:t>
            </a:r>
            <a:r>
              <a:rPr lang="en-GB" sz="1600" b="1" baseline="30000" dirty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3</a:t>
            </a:r>
            <a:endParaRPr lang="en-GB" sz="1600" b="1" baseline="30000" dirty="0" smtClean="0">
              <a:solidFill>
                <a:srgbClr val="000066"/>
              </a:solidFill>
              <a:latin typeface="Calibri" pitchFamily="-1" charset="0"/>
              <a:cs typeface="Arial" charset="0"/>
            </a:endParaRPr>
          </a:p>
          <a:p>
            <a:pPr algn="ctr" defTabSz="914400"/>
            <a:r>
              <a:rPr lang="en-GB" sz="1600" b="1" dirty="0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Pas de résistance </a:t>
            </a:r>
          </a:p>
          <a:p>
            <a:pPr algn="ctr" defTabSz="914400"/>
            <a:r>
              <a:rPr lang="en-GB" sz="1600" b="1" dirty="0" err="1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à</a:t>
            </a:r>
            <a:r>
              <a:rPr lang="en-GB" sz="1600" b="1" dirty="0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 DRV, </a:t>
            </a:r>
            <a:r>
              <a:rPr lang="en-GB" sz="1600" b="1" dirty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TDF, FTC</a:t>
            </a:r>
          </a:p>
        </p:txBody>
      </p:sp>
      <p:sp>
        <p:nvSpPr>
          <p:cNvPr id="308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58275" cy="1106488"/>
          </a:xfrm>
        </p:spPr>
        <p:txBody>
          <a:bodyPr/>
          <a:lstStyle/>
          <a:p>
            <a:r>
              <a:rPr lang="fr-FR" sz="3100" dirty="0" smtClean="0">
                <a:ea typeface="ＭＳ Ｐゴシック" pitchFamily="-1" charset="-128"/>
              </a:rPr>
              <a:t>Etude MODERN</a:t>
            </a:r>
            <a:r>
              <a:rPr lang="en-GB" sz="3100" dirty="0" smtClean="0">
                <a:ea typeface="ＭＳ Ｐゴシック" pitchFamily="-1" charset="-128"/>
              </a:rPr>
              <a:t>: MVC QD + DRV/</a:t>
            </a:r>
            <a:r>
              <a:rPr lang="en-GB" sz="3100" dirty="0" err="1" smtClean="0">
                <a:ea typeface="ＭＳ Ｐゴシック" pitchFamily="-1" charset="-128"/>
              </a:rPr>
              <a:t>r</a:t>
            </a:r>
            <a:r>
              <a:rPr lang="en-GB" sz="3100" dirty="0" smtClean="0">
                <a:ea typeface="ＭＳ Ｐゴシック" pitchFamily="-1" charset="-128"/>
              </a:rPr>
              <a:t> </a:t>
            </a:r>
            <a:r>
              <a:rPr lang="en-GB" sz="3100" dirty="0" err="1" smtClean="0">
                <a:ea typeface="ＭＳ Ｐゴシック" pitchFamily="-1" charset="-128"/>
              </a:rPr>
              <a:t>vs</a:t>
            </a:r>
            <a:r>
              <a:rPr lang="en-GB" sz="3100" dirty="0" smtClean="0">
                <a:ea typeface="ＭＳ Ｐゴシック" pitchFamily="-1" charset="-128"/>
              </a:rPr>
              <a:t> TDF/FTC + DRV/</a:t>
            </a:r>
            <a:r>
              <a:rPr lang="en-GB" sz="3100" dirty="0" err="1" smtClean="0">
                <a:ea typeface="ＭＳ Ｐゴシック" pitchFamily="-1" charset="-128"/>
              </a:rPr>
              <a:t>r</a:t>
            </a:r>
            <a:endParaRPr lang="en-GB" sz="3100" dirty="0" smtClean="0">
              <a:ea typeface="ＭＳ Ｐゴシック" pitchFamily="-1" charset="-128"/>
            </a:endParaRPr>
          </a:p>
        </p:txBody>
      </p:sp>
      <p:cxnSp>
        <p:nvCxnSpPr>
          <p:cNvPr id="3086" name="AutoShape 60"/>
          <p:cNvCxnSpPr>
            <a:cxnSpLocks noChangeShapeType="1"/>
          </p:cNvCxnSpPr>
          <p:nvPr/>
        </p:nvCxnSpPr>
        <p:spPr bwMode="auto">
          <a:xfrm rot="10800000" flipH="1" flipV="1">
            <a:off x="3814763" y="3030538"/>
            <a:ext cx="1587" cy="1084262"/>
          </a:xfrm>
          <a:prstGeom prst="bentConnector3">
            <a:avLst>
              <a:gd name="adj1" fmla="val -37674546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3087" name="Line 63"/>
          <p:cNvSpPr>
            <a:spLocks noChangeShapeType="1"/>
          </p:cNvSpPr>
          <p:nvPr/>
        </p:nvSpPr>
        <p:spPr bwMode="auto">
          <a:xfrm>
            <a:off x="2292350" y="3581400"/>
            <a:ext cx="90805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88" name="Rectangle 9"/>
          <p:cNvSpPr>
            <a:spLocks noChangeArrowheads="1"/>
          </p:cNvSpPr>
          <p:nvPr/>
        </p:nvSpPr>
        <p:spPr bwMode="auto">
          <a:xfrm>
            <a:off x="4735672" y="2751138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sz="1600" b="1" dirty="0">
                <a:solidFill>
                  <a:srgbClr val="C00000"/>
                </a:solidFill>
                <a:latin typeface="Calibri" pitchFamily="-1" charset="0"/>
                <a:cs typeface="Arial" charset="0"/>
              </a:rPr>
              <a:t>N = </a:t>
            </a:r>
            <a:r>
              <a:rPr lang="en-GB" sz="1600" b="1" dirty="0" smtClean="0">
                <a:solidFill>
                  <a:srgbClr val="C00000"/>
                </a:solidFill>
                <a:latin typeface="Calibri" pitchFamily="-1" charset="0"/>
                <a:cs typeface="Arial" charset="0"/>
              </a:rPr>
              <a:t>396</a:t>
            </a:r>
            <a:endParaRPr lang="en-GB" sz="1600" b="1" dirty="0">
              <a:solidFill>
                <a:srgbClr val="C00000"/>
              </a:solidFill>
              <a:latin typeface="Calibri" pitchFamily="-1" charset="0"/>
              <a:cs typeface="Arial" charset="0"/>
            </a:endParaRPr>
          </a:p>
        </p:txBody>
      </p:sp>
      <p:sp>
        <p:nvSpPr>
          <p:cNvPr id="3089" name="Rectangle 8"/>
          <p:cNvSpPr>
            <a:spLocks noChangeArrowheads="1"/>
          </p:cNvSpPr>
          <p:nvPr/>
        </p:nvSpPr>
        <p:spPr bwMode="auto">
          <a:xfrm>
            <a:off x="2286000" y="3243263"/>
            <a:ext cx="9302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sz="1600" b="1">
                <a:solidFill>
                  <a:srgbClr val="C00000"/>
                </a:solidFill>
                <a:latin typeface="Calibri" pitchFamily="-1" charset="0"/>
                <a:cs typeface="Arial" charset="0"/>
              </a:rPr>
              <a:t>N = 1423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6858000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" charset="0"/>
              </a:rPr>
              <a:t>S</a:t>
            </a:r>
            <a:r>
              <a:rPr lang="en-GB" sz="1600" b="1" dirty="0" smtClean="0">
                <a:solidFill>
                  <a:srgbClr val="0066FF"/>
                </a:solidFill>
                <a:latin typeface="Calibri" pitchFamily="-1" charset="0"/>
              </a:rPr>
              <a:t>48</a:t>
            </a:r>
            <a:endParaRPr lang="en-GB" sz="1600" dirty="0">
              <a:solidFill>
                <a:srgbClr val="0066FF"/>
              </a:solidFill>
              <a:latin typeface="Calibri" pitchFamily="-1" charset="0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9153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" charset="0"/>
              </a:rPr>
              <a:t>S</a:t>
            </a:r>
            <a:r>
              <a:rPr lang="en-GB" sz="1600" b="1" dirty="0" smtClean="0">
                <a:solidFill>
                  <a:srgbClr val="0066FF"/>
                </a:solidFill>
                <a:latin typeface="Calibri" pitchFamily="-1" charset="0"/>
              </a:rPr>
              <a:t>96</a:t>
            </a:r>
            <a:endParaRPr lang="en-GB" sz="1600" dirty="0">
              <a:solidFill>
                <a:srgbClr val="0066FF"/>
              </a:solidFill>
              <a:latin typeface="Calibri" pitchFamily="-1" charset="0"/>
            </a:endParaRPr>
          </a:p>
        </p:txBody>
      </p:sp>
      <p:sp>
        <p:nvSpPr>
          <p:cNvPr id="3092" name="Line 172"/>
          <p:cNvSpPr>
            <a:spLocks noChangeShapeType="1"/>
          </p:cNvSpPr>
          <p:nvPr/>
        </p:nvSpPr>
        <p:spPr bwMode="auto">
          <a:xfrm>
            <a:off x="8789988" y="1987550"/>
            <a:ext cx="0" cy="2865438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grpSp>
        <p:nvGrpSpPr>
          <p:cNvPr id="3093" name="Grouper 41"/>
          <p:cNvGrpSpPr>
            <a:grpSpLocks/>
          </p:cNvGrpSpPr>
          <p:nvPr/>
        </p:nvGrpSpPr>
        <p:grpSpPr bwMode="auto">
          <a:xfrm>
            <a:off x="0" y="6570663"/>
            <a:ext cx="927100" cy="287337"/>
            <a:chOff x="0" y="6570663"/>
            <a:chExt cx="1393200" cy="288111"/>
          </a:xfrm>
        </p:grpSpPr>
        <p:sp>
          <p:nvSpPr>
            <p:cNvPr id="3106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1" charset="0"/>
                <a:cs typeface="Arial" charset="0"/>
              </a:endParaRPr>
            </a:p>
          </p:txBody>
        </p:sp>
        <p:sp>
          <p:nvSpPr>
            <p:cNvPr id="3107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-1" charset="0"/>
                </a:rPr>
                <a:t>MODERN</a:t>
              </a:r>
            </a:p>
          </p:txBody>
        </p:sp>
      </p:grpSp>
      <p:sp>
        <p:nvSpPr>
          <p:cNvPr id="7190" name="ZoneTexte 26"/>
          <p:cNvSpPr txBox="1">
            <a:spLocks noChangeArrowheads="1"/>
          </p:cNvSpPr>
          <p:nvPr/>
        </p:nvSpPr>
        <p:spPr bwMode="auto">
          <a:xfrm>
            <a:off x="2807708" y="2156936"/>
            <a:ext cx="123623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400" b="1" dirty="0" smtClean="0">
                <a:solidFill>
                  <a:srgbClr val="333399"/>
                </a:solidFill>
                <a:latin typeface="+mj-lt"/>
              </a:rPr>
              <a:t>Test</a:t>
            </a:r>
          </a:p>
          <a:p>
            <a:pPr algn="ctr">
              <a:defRPr/>
            </a:pPr>
            <a:r>
              <a:rPr lang="fr-FR" sz="1400" b="1" dirty="0" err="1" smtClean="0">
                <a:solidFill>
                  <a:srgbClr val="333399"/>
                </a:solidFill>
                <a:latin typeface="+mj-lt"/>
              </a:rPr>
              <a:t>Trofile</a:t>
            </a:r>
            <a:endParaRPr lang="fr-FR" sz="1400" b="1" dirty="0">
              <a:solidFill>
                <a:srgbClr val="333399"/>
              </a:solidFill>
              <a:latin typeface="+mj-lt"/>
            </a:endParaRPr>
          </a:p>
          <a:p>
            <a:pPr algn="ctr">
              <a:defRPr/>
            </a:pPr>
            <a:r>
              <a:rPr lang="fr-FR" sz="1400" b="1" dirty="0" smtClean="0">
                <a:solidFill>
                  <a:srgbClr val="333399"/>
                </a:solidFill>
                <a:latin typeface="+mj-lt"/>
              </a:rPr>
              <a:t>Phénotypique </a:t>
            </a:r>
            <a:endParaRPr lang="fr-FR" sz="1400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7191" name="ZoneTexte 30"/>
          <p:cNvSpPr txBox="1">
            <a:spLocks noChangeArrowheads="1"/>
          </p:cNvSpPr>
          <p:nvPr/>
        </p:nvSpPr>
        <p:spPr bwMode="auto">
          <a:xfrm>
            <a:off x="2755348" y="4114800"/>
            <a:ext cx="11218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400" b="1" dirty="0" smtClean="0">
                <a:solidFill>
                  <a:srgbClr val="333399"/>
                </a:solidFill>
                <a:latin typeface="+mj-lt"/>
              </a:rPr>
              <a:t>Test</a:t>
            </a:r>
          </a:p>
          <a:p>
            <a:pPr algn="ctr">
              <a:defRPr/>
            </a:pPr>
            <a:r>
              <a:rPr lang="fr-FR" sz="1400" b="1" dirty="0" smtClean="0">
                <a:solidFill>
                  <a:srgbClr val="333399"/>
                </a:solidFill>
                <a:latin typeface="+mj-lt"/>
              </a:rPr>
              <a:t>génotypique</a:t>
            </a:r>
            <a:endParaRPr lang="fr-FR" sz="1400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7192" name="ZoneTexte 31"/>
          <p:cNvSpPr txBox="1">
            <a:spLocks noChangeArrowheads="1"/>
          </p:cNvSpPr>
          <p:nvPr/>
        </p:nvSpPr>
        <p:spPr bwMode="auto">
          <a:xfrm>
            <a:off x="3810000" y="2828925"/>
            <a:ext cx="870989" cy="523220"/>
          </a:xfrm>
          <a:prstGeom prst="rect">
            <a:avLst/>
          </a:prstGeom>
          <a:solidFill>
            <a:srgbClr val="E5E5F7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1400" b="1" dirty="0" smtClean="0">
                <a:solidFill>
                  <a:srgbClr val="333399"/>
                </a:solidFill>
                <a:latin typeface="+mj-lt"/>
              </a:rPr>
              <a:t>Tropisme </a:t>
            </a:r>
          </a:p>
          <a:p>
            <a:pPr>
              <a:defRPr/>
            </a:pPr>
            <a:r>
              <a:rPr lang="fr-FR" sz="1400" b="1" dirty="0" smtClean="0">
                <a:solidFill>
                  <a:srgbClr val="333399"/>
                </a:solidFill>
                <a:latin typeface="+mj-lt"/>
              </a:rPr>
              <a:t>CCR5</a:t>
            </a:r>
            <a:endParaRPr lang="fr-FR" sz="1400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3098" name="Line 63"/>
          <p:cNvSpPr>
            <a:spLocks noChangeShapeType="1"/>
          </p:cNvSpPr>
          <p:nvPr/>
        </p:nvSpPr>
        <p:spPr bwMode="auto">
          <a:xfrm>
            <a:off x="4680988" y="3089275"/>
            <a:ext cx="1027661" cy="1588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099" name="Line 63"/>
          <p:cNvSpPr>
            <a:spLocks noChangeShapeType="1"/>
          </p:cNvSpPr>
          <p:nvPr/>
        </p:nvSpPr>
        <p:spPr bwMode="auto">
          <a:xfrm>
            <a:off x="4680988" y="4178300"/>
            <a:ext cx="1027661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3100" name="Oval 170"/>
          <p:cNvSpPr>
            <a:spLocks noChangeArrowheads="1"/>
          </p:cNvSpPr>
          <p:nvPr/>
        </p:nvSpPr>
        <p:spPr bwMode="auto">
          <a:xfrm>
            <a:off x="3819753" y="1328649"/>
            <a:ext cx="2463295" cy="1038701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Randomisation</a:t>
            </a:r>
            <a:endParaRPr lang="en-GB" sz="1400" b="1" dirty="0" smtClean="0">
              <a:solidFill>
                <a:srgbClr val="000066"/>
              </a:solidFill>
              <a:latin typeface="Calibri" pitchFamily="-1" charset="0"/>
              <a:cs typeface="Arial" charset="0"/>
            </a:endParaRPr>
          </a:p>
          <a:p>
            <a:pPr algn="ctr" defTabSz="914400"/>
            <a:r>
              <a:rPr lang="en-GB" sz="1400" b="1" dirty="0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Double-</a:t>
            </a:r>
            <a:r>
              <a:rPr lang="en-GB" sz="1400" b="1" dirty="0" err="1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aveugle</a:t>
            </a:r>
            <a:r>
              <a:rPr lang="en-GB" sz="1400" b="1" dirty="0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, </a:t>
            </a:r>
            <a:r>
              <a:rPr lang="en-GB" sz="1400" b="1" dirty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1 : 1</a:t>
            </a:r>
            <a:endParaRPr lang="en-GB" sz="1400" b="1" dirty="0" smtClean="0">
              <a:solidFill>
                <a:srgbClr val="000066"/>
              </a:solidFill>
              <a:latin typeface="Calibri" pitchFamily="-1" charset="0"/>
              <a:cs typeface="Arial" charset="0"/>
            </a:endParaRPr>
          </a:p>
          <a:p>
            <a:pPr algn="ctr" defTabSz="914400"/>
            <a:r>
              <a:rPr lang="en-GB" sz="1400" b="1" dirty="0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pour </a:t>
            </a:r>
            <a:r>
              <a:rPr lang="en-GB" sz="1400" b="1" dirty="0" err="1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traitement</a:t>
            </a:r>
            <a:r>
              <a:rPr lang="en-GB" sz="1400" b="1" dirty="0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 ARV</a:t>
            </a:r>
            <a:endParaRPr lang="en-GB" sz="1400" b="1" dirty="0">
              <a:solidFill>
                <a:srgbClr val="000066"/>
              </a:solidFill>
              <a:latin typeface="Calibri" pitchFamily="-1" charset="0"/>
              <a:cs typeface="Arial" charset="0"/>
            </a:endParaRPr>
          </a:p>
        </p:txBody>
      </p:sp>
      <p:sp>
        <p:nvSpPr>
          <p:cNvPr id="3101" name="Rectangle 9"/>
          <p:cNvSpPr>
            <a:spLocks noChangeArrowheads="1"/>
          </p:cNvSpPr>
          <p:nvPr/>
        </p:nvSpPr>
        <p:spPr bwMode="auto">
          <a:xfrm>
            <a:off x="4735672" y="3803650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sz="1600" b="1" dirty="0">
                <a:solidFill>
                  <a:srgbClr val="C00000"/>
                </a:solidFill>
                <a:latin typeface="Calibri" pitchFamily="-1" charset="0"/>
                <a:cs typeface="Arial" charset="0"/>
              </a:rPr>
              <a:t>N = </a:t>
            </a:r>
            <a:r>
              <a:rPr lang="en-GB" sz="1600" b="1" dirty="0" smtClean="0">
                <a:solidFill>
                  <a:srgbClr val="C00000"/>
                </a:solidFill>
                <a:latin typeface="Calibri" pitchFamily="-1" charset="0"/>
                <a:cs typeface="Arial" charset="0"/>
              </a:rPr>
              <a:t>401</a:t>
            </a:r>
            <a:endParaRPr lang="en-GB" sz="1600" b="1" dirty="0">
              <a:solidFill>
                <a:srgbClr val="C00000"/>
              </a:solidFill>
              <a:latin typeface="Calibri" pitchFamily="-1" charset="0"/>
              <a:cs typeface="Arial" charset="0"/>
            </a:endParaRPr>
          </a:p>
        </p:txBody>
      </p:sp>
      <p:graphicFrame>
        <p:nvGraphicFramePr>
          <p:cNvPr id="39" name="Group 8"/>
          <p:cNvGraphicFramePr>
            <a:graphicFrameLocks noGrp="1"/>
          </p:cNvGraphicFramePr>
          <p:nvPr/>
        </p:nvGraphicFramePr>
        <p:xfrm>
          <a:off x="5708650" y="3733800"/>
          <a:ext cx="3048000" cy="498348"/>
        </p:xfrm>
        <a:graphic>
          <a:graphicData uri="http://schemas.openxmlformats.org/drawingml/2006/table">
            <a:tbl>
              <a:tblPr/>
              <a:tblGrid>
                <a:gridCol w="3048000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MVC 150 mg QD +  TDF/FTC placebo +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DRV 800 mg QD + RTV 100 mg QD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0" name="Group 16"/>
          <p:cNvGraphicFramePr>
            <a:graphicFrameLocks noGrp="1"/>
          </p:cNvGraphicFramePr>
          <p:nvPr/>
        </p:nvGraphicFramePr>
        <p:xfrm>
          <a:off x="5708650" y="4265613"/>
          <a:ext cx="3048000" cy="498348"/>
        </p:xfrm>
        <a:graphic>
          <a:graphicData uri="http://schemas.openxmlformats.org/drawingml/2006/table">
            <a:tbl>
              <a:tblPr/>
              <a:tblGrid>
                <a:gridCol w="3048000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TDF/FTC QD + MVC placebo +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DRV 800 mg QD + RTV 100 mg QD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sp>
        <p:nvSpPr>
          <p:cNvPr id="32" name="ZoneTexte 31"/>
          <p:cNvSpPr txBox="1">
            <a:spLocks noChangeArrowheads="1"/>
          </p:cNvSpPr>
          <p:nvPr/>
        </p:nvSpPr>
        <p:spPr bwMode="auto">
          <a:xfrm>
            <a:off x="3810000" y="3896380"/>
            <a:ext cx="870989" cy="523220"/>
          </a:xfrm>
          <a:prstGeom prst="rect">
            <a:avLst/>
          </a:prstGeom>
          <a:solidFill>
            <a:srgbClr val="E5E5F7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1400" b="1" dirty="0" smtClean="0">
                <a:solidFill>
                  <a:srgbClr val="333399"/>
                </a:solidFill>
                <a:latin typeface="+mj-lt"/>
              </a:rPr>
              <a:t>Tropisme </a:t>
            </a:r>
          </a:p>
          <a:p>
            <a:pPr>
              <a:defRPr/>
            </a:pPr>
            <a:r>
              <a:rPr lang="fr-FR" sz="1400" b="1" dirty="0" smtClean="0">
                <a:solidFill>
                  <a:srgbClr val="333399"/>
                </a:solidFill>
                <a:latin typeface="+mj-lt"/>
              </a:rPr>
              <a:t>CCR5</a:t>
            </a:r>
            <a:endParaRPr lang="fr-FR" sz="1400" b="1" dirty="0">
              <a:solidFill>
                <a:srgbClr val="333399"/>
              </a:solidFill>
              <a:latin typeface="+mj-lt"/>
            </a:endParaRPr>
          </a:p>
        </p:txBody>
      </p:sp>
      <p:cxnSp>
        <p:nvCxnSpPr>
          <p:cNvPr id="33" name="Connecteur droit 66"/>
          <p:cNvCxnSpPr>
            <a:cxnSpLocks noChangeShapeType="1"/>
          </p:cNvCxnSpPr>
          <p:nvPr/>
        </p:nvCxnSpPr>
        <p:spPr bwMode="auto">
          <a:xfrm rot="5400000">
            <a:off x="4845844" y="2545556"/>
            <a:ext cx="36830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34" name="ZoneTexte 69"/>
          <p:cNvSpPr txBox="1">
            <a:spLocks noChangeArrowheads="1"/>
          </p:cNvSpPr>
          <p:nvPr/>
        </p:nvSpPr>
        <p:spPr bwMode="auto">
          <a:xfrm>
            <a:off x="6051550" y="6581775"/>
            <a:ext cx="3092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 err="1">
                <a:solidFill>
                  <a:srgbClr val="CC0000"/>
                </a:solidFill>
              </a:rPr>
              <a:t>Stellbrink</a:t>
            </a:r>
            <a:r>
              <a:rPr lang="en-GB" sz="1200" i="1" dirty="0">
                <a:solidFill>
                  <a:srgbClr val="CC0000"/>
                </a:solidFill>
              </a:rPr>
              <a:t> HJ. </a:t>
            </a:r>
            <a:r>
              <a:rPr lang="en-US" sz="1200" i="1" dirty="0" smtClean="0">
                <a:solidFill>
                  <a:srgbClr val="CC0000"/>
                </a:solidFill>
              </a:rPr>
              <a:t>AIDS 2016; 30:1229-38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</p:nvPr>
        </p:nvGraphicFramePr>
        <p:xfrm>
          <a:off x="395288" y="1743075"/>
          <a:ext cx="8353425" cy="4047884"/>
        </p:xfrm>
        <a:graphic>
          <a:graphicData uri="http://schemas.openxmlformats.org/drawingml/2006/table">
            <a:tbl>
              <a:tblPr/>
              <a:tblGrid>
                <a:gridCol w="4481512"/>
                <a:gridCol w="1905000"/>
                <a:gridCol w="1966913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MVC + DRV/r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396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TDF/FTC + DRV/r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401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Age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médian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années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Femmes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9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ARN VIH (log</a:t>
                      </a:r>
                      <a:r>
                        <a:rPr kumimoji="0" lang="en-GB" sz="1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10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/ml),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moyenne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ARN VIH &gt; 100 000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/ml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21%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21%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CD4/mm</a:t>
                      </a:r>
                      <a:r>
                        <a:rPr kumimoji="0" lang="en-GB" sz="14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médiane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352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345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CD4 &lt; 200/mm</a:t>
                      </a:r>
                      <a:r>
                        <a:rPr kumimoji="0" lang="en-GB" sz="14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9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11%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Sous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-type B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86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88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Interruption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avant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S48,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n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(%)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73 (18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50 (12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Pour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réponse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insuffisante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Pour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événement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indésirable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Perdu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de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vue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Retrait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consentement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/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Autre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 / 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 / 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156" name="Rectangle 6"/>
          <p:cNvSpPr>
            <a:spLocks noChangeArrowheads="1"/>
          </p:cNvSpPr>
          <p:nvPr/>
        </p:nvSpPr>
        <p:spPr bwMode="auto">
          <a:xfrm>
            <a:off x="395289" y="1295400"/>
            <a:ext cx="8353424" cy="324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>
              <a:lnSpc>
                <a:spcPts val="1525"/>
              </a:lnSpc>
              <a:spcBef>
                <a:spcPct val="20000"/>
              </a:spcBef>
            </a:pPr>
            <a:r>
              <a:rPr lang="fr-FR" sz="2800" b="1" dirty="0" smtClean="0">
                <a:solidFill>
                  <a:srgbClr val="CC3300"/>
                </a:solidFill>
                <a:latin typeface="Calibri" pitchFamily="-1" charset="0"/>
                <a:cs typeface="ＭＳ Ｐゴシック" pitchFamily="-1" charset="-128"/>
              </a:rPr>
              <a:t>Caractéristiques à l’inclusion et devenir des patients</a:t>
            </a:r>
            <a:endParaRPr lang="fr-FR" sz="2800" b="1" dirty="0">
              <a:solidFill>
                <a:srgbClr val="CC3300"/>
              </a:solidFill>
              <a:latin typeface="Calibri" pitchFamily="-1" charset="0"/>
              <a:cs typeface="ＭＳ Ｐゴシック" pitchFamily="-1" charset="-128"/>
            </a:endParaRPr>
          </a:p>
        </p:txBody>
      </p:sp>
      <p:sp>
        <p:nvSpPr>
          <p:cNvPr id="4157" name="Rectangle 9"/>
          <p:cNvSpPr>
            <a:spLocks noChangeArrowheads="1"/>
          </p:cNvSpPr>
          <p:nvPr/>
        </p:nvSpPr>
        <p:spPr bwMode="auto">
          <a:xfrm>
            <a:off x="395287" y="5846763"/>
            <a:ext cx="87137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66"/>
                </a:solidFill>
              </a:rPr>
              <a:t> Interruption </a:t>
            </a:r>
            <a:r>
              <a:rPr lang="en-US" dirty="0" err="1" smtClean="0">
                <a:solidFill>
                  <a:srgbClr val="000066"/>
                </a:solidFill>
              </a:rPr>
              <a:t>prématurée</a:t>
            </a:r>
            <a:r>
              <a:rPr lang="en-US" dirty="0" smtClean="0">
                <a:solidFill>
                  <a:srgbClr val="000066"/>
                </a:solidFill>
              </a:rPr>
              <a:t> de </a:t>
            </a:r>
            <a:r>
              <a:rPr lang="en-US" dirty="0" err="1" smtClean="0">
                <a:solidFill>
                  <a:srgbClr val="000066"/>
                </a:solidFill>
              </a:rPr>
              <a:t>l’étude</a:t>
            </a:r>
            <a:r>
              <a:rPr lang="en-US" dirty="0" smtClean="0">
                <a:solidFill>
                  <a:srgbClr val="000066"/>
                </a:solidFill>
              </a:rPr>
              <a:t> </a:t>
            </a:r>
            <a:r>
              <a:rPr lang="en-US" dirty="0" err="1" smtClean="0">
                <a:solidFill>
                  <a:srgbClr val="000066"/>
                </a:solidFill>
              </a:rPr>
              <a:t>sur</a:t>
            </a:r>
            <a:r>
              <a:rPr lang="en-US" dirty="0" smtClean="0">
                <a:solidFill>
                  <a:srgbClr val="000066"/>
                </a:solidFill>
              </a:rPr>
              <a:t> </a:t>
            </a:r>
            <a:r>
              <a:rPr lang="en-US" dirty="0" err="1" smtClean="0">
                <a:solidFill>
                  <a:srgbClr val="000066"/>
                </a:solidFill>
              </a:rPr>
              <a:t>recommandation</a:t>
            </a:r>
            <a:r>
              <a:rPr lang="en-US" dirty="0" smtClean="0">
                <a:solidFill>
                  <a:srgbClr val="000066"/>
                </a:solidFill>
              </a:rPr>
              <a:t> du </a:t>
            </a:r>
            <a:r>
              <a:rPr lang="en-US" dirty="0" err="1" smtClean="0">
                <a:solidFill>
                  <a:srgbClr val="000066"/>
                </a:solidFill>
              </a:rPr>
              <a:t>Comité</a:t>
            </a:r>
            <a:r>
              <a:rPr lang="en-US" dirty="0" smtClean="0">
                <a:solidFill>
                  <a:srgbClr val="000066"/>
                </a:solidFill>
              </a:rPr>
              <a:t> </a:t>
            </a:r>
            <a:r>
              <a:rPr lang="en-US" dirty="0" err="1" smtClean="0">
                <a:solidFill>
                  <a:srgbClr val="000066"/>
                </a:solidFill>
              </a:rPr>
              <a:t>Indépendant</a:t>
            </a:r>
            <a:endParaRPr lang="en-US" dirty="0">
              <a:solidFill>
                <a:srgbClr val="000066"/>
              </a:solidFill>
            </a:endParaRPr>
          </a:p>
        </p:txBody>
      </p:sp>
      <p:sp>
        <p:nvSpPr>
          <p:cNvPr id="4158" name="ZoneTexte 69"/>
          <p:cNvSpPr txBox="1">
            <a:spLocks noChangeArrowheads="1"/>
          </p:cNvSpPr>
          <p:nvPr/>
        </p:nvSpPr>
        <p:spPr bwMode="auto">
          <a:xfrm>
            <a:off x="6127750" y="6530975"/>
            <a:ext cx="3092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 err="1">
                <a:solidFill>
                  <a:srgbClr val="CC0000"/>
                </a:solidFill>
              </a:rPr>
              <a:t>Stellbrink</a:t>
            </a:r>
            <a:r>
              <a:rPr lang="en-GB" sz="1200" i="1" dirty="0">
                <a:solidFill>
                  <a:srgbClr val="CC0000"/>
                </a:solidFill>
              </a:rPr>
              <a:t> </a:t>
            </a:r>
            <a:r>
              <a:rPr lang="en-GB" sz="1200" i="1" dirty="0" smtClean="0">
                <a:solidFill>
                  <a:srgbClr val="CC0000"/>
                </a:solidFill>
              </a:rPr>
              <a:t>HJ</a:t>
            </a:r>
            <a:r>
              <a:rPr lang="fr-FR" sz="1200" i="1" dirty="0" smtClean="0">
                <a:solidFill>
                  <a:srgbClr val="CC0000"/>
                </a:solidFill>
              </a:rPr>
              <a:t>,</a:t>
            </a:r>
            <a:r>
              <a:rPr lang="en-GB" sz="1200" i="1" dirty="0" smtClean="0">
                <a:solidFill>
                  <a:srgbClr val="CC0000"/>
                </a:solidFill>
              </a:rPr>
              <a:t> </a:t>
            </a:r>
            <a:r>
              <a:rPr lang="en-GB" sz="1200" i="1" dirty="0">
                <a:solidFill>
                  <a:srgbClr val="CC0000"/>
                </a:solidFill>
              </a:rPr>
              <a:t>IAC 2014, </a:t>
            </a:r>
            <a:r>
              <a:rPr lang="en-GB" sz="1200" i="1" dirty="0" smtClean="0">
                <a:solidFill>
                  <a:srgbClr val="CC0000"/>
                </a:solidFill>
              </a:rPr>
              <a:t>Abs</a:t>
            </a:r>
            <a:r>
              <a:rPr lang="fr-FR" sz="1200" i="1" dirty="0" smtClean="0">
                <a:solidFill>
                  <a:srgbClr val="CC0000"/>
                </a:solidFill>
              </a:rPr>
              <a:t>.</a:t>
            </a:r>
            <a:r>
              <a:rPr lang="en-GB" sz="1200" i="1" dirty="0" smtClean="0">
                <a:solidFill>
                  <a:srgbClr val="CC0000"/>
                </a:solidFill>
              </a:rPr>
              <a:t> </a:t>
            </a:r>
            <a:r>
              <a:rPr lang="en-GB" sz="1200" i="1" dirty="0">
                <a:solidFill>
                  <a:srgbClr val="CC0000"/>
                </a:solidFill>
              </a:rPr>
              <a:t>TUAB0101</a:t>
            </a:r>
          </a:p>
        </p:txBody>
      </p:sp>
      <p:sp>
        <p:nvSpPr>
          <p:cNvPr id="415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58275" cy="1106488"/>
          </a:xfrm>
        </p:spPr>
        <p:txBody>
          <a:bodyPr/>
          <a:lstStyle/>
          <a:p>
            <a:r>
              <a:rPr lang="fr-FR" sz="3100" dirty="0" smtClean="0">
                <a:ea typeface="ＭＳ Ｐゴシック" pitchFamily="-1" charset="-128"/>
              </a:rPr>
              <a:t>Etude MODERN</a:t>
            </a:r>
            <a:r>
              <a:rPr lang="en-GB" sz="3100" dirty="0" smtClean="0">
                <a:ea typeface="ＭＳ Ｐゴシック" pitchFamily="-1" charset="-128"/>
              </a:rPr>
              <a:t>: MVC QD + DRV/</a:t>
            </a:r>
            <a:r>
              <a:rPr lang="en-GB" sz="3100" dirty="0" err="1" smtClean="0">
                <a:ea typeface="ＭＳ Ｐゴシック" pitchFamily="-1" charset="-128"/>
              </a:rPr>
              <a:t>r</a:t>
            </a:r>
            <a:r>
              <a:rPr lang="en-GB" sz="3100" dirty="0" smtClean="0">
                <a:ea typeface="ＭＳ Ｐゴシック" pitchFamily="-1" charset="-128"/>
              </a:rPr>
              <a:t> </a:t>
            </a:r>
            <a:r>
              <a:rPr lang="en-GB" sz="3100" dirty="0" err="1" smtClean="0">
                <a:ea typeface="ＭＳ Ｐゴシック" pitchFamily="-1" charset="-128"/>
              </a:rPr>
              <a:t>vs</a:t>
            </a:r>
            <a:r>
              <a:rPr lang="en-GB" sz="3100" dirty="0" smtClean="0">
                <a:ea typeface="ＭＳ Ｐゴシック" pitchFamily="-1" charset="-128"/>
              </a:rPr>
              <a:t> TDF/FTC + DRV/</a:t>
            </a:r>
            <a:r>
              <a:rPr lang="en-GB" sz="3100" dirty="0" err="1" smtClean="0">
                <a:ea typeface="ＭＳ Ｐゴシック" pitchFamily="-1" charset="-128"/>
              </a:rPr>
              <a:t>r</a:t>
            </a:r>
            <a:endParaRPr lang="en-GB" sz="3100" dirty="0" smtClean="0">
              <a:ea typeface="ＭＳ Ｐゴシック" pitchFamily="-1" charset="-128"/>
            </a:endParaRPr>
          </a:p>
        </p:txBody>
      </p:sp>
      <p:grpSp>
        <p:nvGrpSpPr>
          <p:cNvPr id="4160" name="Grouper 41"/>
          <p:cNvGrpSpPr>
            <a:grpSpLocks/>
          </p:cNvGrpSpPr>
          <p:nvPr/>
        </p:nvGrpSpPr>
        <p:grpSpPr bwMode="auto">
          <a:xfrm>
            <a:off x="0" y="6570663"/>
            <a:ext cx="927100" cy="287337"/>
            <a:chOff x="0" y="6570663"/>
            <a:chExt cx="1393200" cy="288111"/>
          </a:xfrm>
        </p:grpSpPr>
        <p:sp>
          <p:nvSpPr>
            <p:cNvPr id="4161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1" charset="0"/>
                <a:cs typeface="Arial" charset="0"/>
              </a:endParaRPr>
            </a:p>
          </p:txBody>
        </p:sp>
        <p:sp>
          <p:nvSpPr>
            <p:cNvPr id="4162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-1" charset="0"/>
                </a:rPr>
                <a:t>MODERN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575094" y="1128713"/>
            <a:ext cx="59811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sz="2800" b="1" dirty="0" err="1" smtClean="0">
                <a:solidFill>
                  <a:srgbClr val="CC3300"/>
                </a:solidFill>
                <a:latin typeface="Calibri" pitchFamily="-1" charset="0"/>
              </a:rPr>
              <a:t>Réponse</a:t>
            </a:r>
            <a:r>
              <a:rPr lang="en-GB" sz="2800" b="1" dirty="0" smtClean="0">
                <a:solidFill>
                  <a:srgbClr val="CC3300"/>
                </a:solidFill>
                <a:latin typeface="Calibri" pitchFamily="-1" charset="0"/>
              </a:rPr>
              <a:t> au </a:t>
            </a:r>
            <a:r>
              <a:rPr lang="en-GB" sz="2800" b="1" dirty="0" err="1" smtClean="0">
                <a:solidFill>
                  <a:srgbClr val="CC3300"/>
                </a:solidFill>
                <a:latin typeface="Calibri" pitchFamily="-1" charset="0"/>
              </a:rPr>
              <a:t>traitement</a:t>
            </a:r>
            <a:r>
              <a:rPr lang="en-GB" sz="2800" b="1" dirty="0" smtClean="0">
                <a:solidFill>
                  <a:srgbClr val="CC3300"/>
                </a:solidFill>
                <a:latin typeface="Calibri" pitchFamily="-1" charset="0"/>
              </a:rPr>
              <a:t> </a:t>
            </a:r>
            <a:r>
              <a:rPr lang="en-GB" sz="2800" b="1" dirty="0" err="1" smtClean="0">
                <a:solidFill>
                  <a:srgbClr val="CC3300"/>
                </a:solidFill>
                <a:latin typeface="Calibri" pitchFamily="-1" charset="0"/>
              </a:rPr>
              <a:t>à</a:t>
            </a:r>
            <a:r>
              <a:rPr lang="en-GB" sz="2800" b="1" dirty="0" smtClean="0">
                <a:solidFill>
                  <a:srgbClr val="CC3300"/>
                </a:solidFill>
                <a:latin typeface="Calibri" pitchFamily="-1" charset="0"/>
              </a:rPr>
              <a:t> la </a:t>
            </a:r>
            <a:r>
              <a:rPr lang="en-GB" sz="2800" b="1" dirty="0" err="1" smtClean="0">
                <a:solidFill>
                  <a:srgbClr val="CC3300"/>
                </a:solidFill>
                <a:latin typeface="Calibri" pitchFamily="-1" charset="0"/>
              </a:rPr>
              <a:t>semaine</a:t>
            </a:r>
            <a:r>
              <a:rPr lang="en-GB" sz="2800" b="1" dirty="0" smtClean="0">
                <a:solidFill>
                  <a:srgbClr val="CC3300"/>
                </a:solidFill>
                <a:latin typeface="Calibri" pitchFamily="-1" charset="0"/>
              </a:rPr>
              <a:t> 48</a:t>
            </a:r>
            <a:endParaRPr lang="en-GB" sz="2800" b="1" dirty="0">
              <a:solidFill>
                <a:srgbClr val="CC3300"/>
              </a:solidFill>
              <a:latin typeface="Calibri" pitchFamily="-1" charset="0"/>
            </a:endParaRPr>
          </a:p>
        </p:txBody>
      </p:sp>
      <p:sp>
        <p:nvSpPr>
          <p:cNvPr id="5123" name="Text Box 134"/>
          <p:cNvSpPr txBox="1">
            <a:spLocks noChangeArrowheads="1"/>
          </p:cNvSpPr>
          <p:nvPr/>
        </p:nvSpPr>
        <p:spPr bwMode="auto">
          <a:xfrm>
            <a:off x="1547813" y="1670050"/>
            <a:ext cx="5859462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defTabSz="914400">
              <a:lnSpc>
                <a:spcPct val="80000"/>
              </a:lnSpc>
              <a:spcBef>
                <a:spcPct val="5000"/>
              </a:spcBef>
            </a:pPr>
            <a:r>
              <a:rPr lang="en-GB" sz="2000" b="1" dirty="0" smtClean="0">
                <a:solidFill>
                  <a:srgbClr val="333399"/>
                </a:solidFill>
                <a:latin typeface="Calibri" pitchFamily="-1" charset="0"/>
                <a:cs typeface="Arial" charset="0"/>
              </a:rPr>
              <a:t>ARN VIH &lt; </a:t>
            </a:r>
            <a:r>
              <a:rPr lang="en-GB" sz="2000" b="1" dirty="0">
                <a:solidFill>
                  <a:srgbClr val="333399"/>
                </a:solidFill>
                <a:latin typeface="Calibri" pitchFamily="-1" charset="0"/>
                <a:cs typeface="Arial" charset="0"/>
              </a:rPr>
              <a:t>50 </a:t>
            </a:r>
            <a:r>
              <a:rPr lang="en-GB" sz="2000" b="1" dirty="0" err="1">
                <a:solidFill>
                  <a:srgbClr val="333399"/>
                </a:solidFill>
                <a:latin typeface="Calibri" pitchFamily="-1" charset="0"/>
                <a:cs typeface="Arial" charset="0"/>
              </a:rPr>
              <a:t>c</a:t>
            </a:r>
            <a:r>
              <a:rPr lang="en-GB" sz="2000" b="1" dirty="0">
                <a:solidFill>
                  <a:srgbClr val="333399"/>
                </a:solidFill>
                <a:latin typeface="Calibri" pitchFamily="-1" charset="0"/>
                <a:cs typeface="Arial" charset="0"/>
              </a:rPr>
              <a:t>/</a:t>
            </a:r>
            <a:r>
              <a:rPr lang="en-GB" sz="2000" b="1" dirty="0" smtClean="0">
                <a:solidFill>
                  <a:srgbClr val="333399"/>
                </a:solidFill>
                <a:latin typeface="Calibri" pitchFamily="-1" charset="0"/>
                <a:cs typeface="Arial" charset="0"/>
              </a:rPr>
              <a:t>ml, </a:t>
            </a:r>
            <a:r>
              <a:rPr lang="en-GB" sz="2000" b="1" dirty="0">
                <a:solidFill>
                  <a:srgbClr val="333399"/>
                </a:solidFill>
                <a:latin typeface="Calibri" pitchFamily="-1" charset="0"/>
                <a:cs typeface="Arial" charset="0"/>
              </a:rPr>
              <a:t>ITT snapshot </a:t>
            </a:r>
          </a:p>
        </p:txBody>
      </p:sp>
      <p:sp>
        <p:nvSpPr>
          <p:cNvPr id="11314" name="Rectangle 84"/>
          <p:cNvSpPr>
            <a:spLocks noChangeArrowheads="1"/>
          </p:cNvSpPr>
          <p:nvPr/>
        </p:nvSpPr>
        <p:spPr bwMode="auto">
          <a:xfrm>
            <a:off x="666750" y="6214646"/>
            <a:ext cx="76390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1600" dirty="0" smtClean="0">
                <a:solidFill>
                  <a:srgbClr val="000066"/>
                </a:solidFill>
                <a:latin typeface="+mn-lt"/>
              </a:rPr>
              <a:t>Augmentation </a:t>
            </a:r>
            <a:r>
              <a:rPr lang="en-GB" sz="1600" dirty="0" err="1" smtClean="0">
                <a:solidFill>
                  <a:srgbClr val="000066"/>
                </a:solidFill>
                <a:latin typeface="+mn-lt"/>
              </a:rPr>
              <a:t>moyenne</a:t>
            </a:r>
            <a:r>
              <a:rPr lang="en-GB" sz="1600" dirty="0" smtClean="0">
                <a:solidFill>
                  <a:srgbClr val="000066"/>
                </a:solidFill>
                <a:latin typeface="+mn-lt"/>
              </a:rPr>
              <a:t> des CD4/</a:t>
            </a:r>
            <a:r>
              <a:rPr lang="en-GB" sz="1600" dirty="0">
                <a:solidFill>
                  <a:srgbClr val="000066"/>
                </a:solidFill>
                <a:latin typeface="+mn-lt"/>
              </a:rPr>
              <a:t>mm</a:t>
            </a:r>
            <a:r>
              <a:rPr lang="en-GB" sz="1600" baseline="30000" dirty="0">
                <a:solidFill>
                  <a:srgbClr val="000066"/>
                </a:solidFill>
                <a:latin typeface="+mn-lt"/>
              </a:rPr>
              <a:t>3</a:t>
            </a:r>
            <a:r>
              <a:rPr lang="en-GB" sz="1600" dirty="0" smtClean="0">
                <a:solidFill>
                  <a:srgbClr val="000066"/>
                </a:solidFill>
                <a:latin typeface="+mn-lt"/>
              </a:rPr>
              <a:t> </a:t>
            </a:r>
            <a:r>
              <a:rPr lang="en-GB" sz="1600" dirty="0" err="1" smtClean="0">
                <a:solidFill>
                  <a:srgbClr val="000066"/>
                </a:solidFill>
                <a:latin typeface="+mn-lt"/>
              </a:rPr>
              <a:t>à</a:t>
            </a:r>
            <a:r>
              <a:rPr lang="en-GB" sz="1600" dirty="0" smtClean="0">
                <a:solidFill>
                  <a:srgbClr val="000066"/>
                </a:solidFill>
                <a:latin typeface="+mn-lt"/>
              </a:rPr>
              <a:t> S48 </a:t>
            </a:r>
            <a:r>
              <a:rPr lang="en-GB" sz="1600" dirty="0">
                <a:solidFill>
                  <a:srgbClr val="000066"/>
                </a:solidFill>
                <a:latin typeface="+mn-lt"/>
              </a:rPr>
              <a:t>: MVC = + 195 </a:t>
            </a:r>
            <a:r>
              <a:rPr lang="en-GB" sz="1600" dirty="0" err="1">
                <a:solidFill>
                  <a:srgbClr val="000066"/>
                </a:solidFill>
                <a:latin typeface="+mn-lt"/>
              </a:rPr>
              <a:t>vs</a:t>
            </a:r>
            <a:r>
              <a:rPr lang="en-GB" sz="1600" dirty="0">
                <a:solidFill>
                  <a:srgbClr val="000066"/>
                </a:solidFill>
                <a:latin typeface="+mn-lt"/>
              </a:rPr>
              <a:t> TDF/FTC = + 194</a:t>
            </a:r>
          </a:p>
        </p:txBody>
      </p:sp>
      <p:grpSp>
        <p:nvGrpSpPr>
          <p:cNvPr id="5125" name="Groupe 58"/>
          <p:cNvGrpSpPr>
            <a:grpSpLocks/>
          </p:cNvGrpSpPr>
          <p:nvPr/>
        </p:nvGrpSpPr>
        <p:grpSpPr bwMode="auto">
          <a:xfrm>
            <a:off x="252413" y="2081213"/>
            <a:ext cx="8434387" cy="4149682"/>
            <a:chOff x="252413" y="2081213"/>
            <a:chExt cx="8434387" cy="4150063"/>
          </a:xfrm>
        </p:grpSpPr>
        <p:sp>
          <p:nvSpPr>
            <p:cNvPr id="5131" name="Rectangle 133"/>
            <p:cNvSpPr>
              <a:spLocks noChangeArrowheads="1"/>
            </p:cNvSpPr>
            <p:nvPr/>
          </p:nvSpPr>
          <p:spPr bwMode="auto">
            <a:xfrm>
              <a:off x="873125" y="3159588"/>
              <a:ext cx="609600" cy="2205037"/>
            </a:xfrm>
            <a:prstGeom prst="rect">
              <a:avLst/>
            </a:prstGeom>
            <a:solidFill>
              <a:srgbClr val="660066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5132" name="Rectangle 135"/>
            <p:cNvSpPr>
              <a:spLocks noChangeArrowheads="1"/>
            </p:cNvSpPr>
            <p:nvPr/>
          </p:nvSpPr>
          <p:spPr bwMode="auto">
            <a:xfrm>
              <a:off x="350838" y="4565650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25</a:t>
              </a:r>
            </a:p>
          </p:txBody>
        </p:sp>
        <p:sp>
          <p:nvSpPr>
            <p:cNvPr id="5133" name="Rectangle 136"/>
            <p:cNvSpPr>
              <a:spLocks noChangeArrowheads="1"/>
            </p:cNvSpPr>
            <p:nvPr/>
          </p:nvSpPr>
          <p:spPr bwMode="auto">
            <a:xfrm>
              <a:off x="350838" y="3873500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50</a:t>
              </a:r>
            </a:p>
          </p:txBody>
        </p:sp>
        <p:sp>
          <p:nvSpPr>
            <p:cNvPr id="5134" name="Rectangle 137"/>
            <p:cNvSpPr>
              <a:spLocks noChangeArrowheads="1"/>
            </p:cNvSpPr>
            <p:nvPr/>
          </p:nvSpPr>
          <p:spPr bwMode="auto">
            <a:xfrm>
              <a:off x="252413" y="2492375"/>
              <a:ext cx="2952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100</a:t>
              </a:r>
            </a:p>
          </p:txBody>
        </p:sp>
        <p:sp>
          <p:nvSpPr>
            <p:cNvPr id="5135" name="Rectangle 138"/>
            <p:cNvSpPr>
              <a:spLocks noChangeArrowheads="1"/>
            </p:cNvSpPr>
            <p:nvPr/>
          </p:nvSpPr>
          <p:spPr bwMode="auto">
            <a:xfrm>
              <a:off x="350838" y="3182938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75</a:t>
              </a:r>
            </a:p>
          </p:txBody>
        </p:sp>
        <p:sp>
          <p:nvSpPr>
            <p:cNvPr id="5136" name="Line 139"/>
            <p:cNvSpPr>
              <a:spLocks noChangeShapeType="1"/>
            </p:cNvSpPr>
            <p:nvPr/>
          </p:nvSpPr>
          <p:spPr bwMode="auto">
            <a:xfrm>
              <a:off x="596900" y="467201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5137" name="Line 140"/>
            <p:cNvSpPr>
              <a:spLocks noChangeShapeType="1"/>
            </p:cNvSpPr>
            <p:nvPr/>
          </p:nvSpPr>
          <p:spPr bwMode="auto">
            <a:xfrm>
              <a:off x="596900" y="3981450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5138" name="Line 141"/>
            <p:cNvSpPr>
              <a:spLocks noChangeShapeType="1"/>
            </p:cNvSpPr>
            <p:nvPr/>
          </p:nvSpPr>
          <p:spPr bwMode="auto">
            <a:xfrm>
              <a:off x="596900" y="2597150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5139" name="Line 142"/>
            <p:cNvSpPr>
              <a:spLocks noChangeShapeType="1"/>
            </p:cNvSpPr>
            <p:nvPr/>
          </p:nvSpPr>
          <p:spPr bwMode="auto">
            <a:xfrm>
              <a:off x="596900" y="328771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5140" name="Line 143"/>
            <p:cNvSpPr>
              <a:spLocks noChangeShapeType="1"/>
            </p:cNvSpPr>
            <p:nvPr/>
          </p:nvSpPr>
          <p:spPr bwMode="auto">
            <a:xfrm>
              <a:off x="687388" y="2587625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77" name="Rectangle 144"/>
            <p:cNvSpPr>
              <a:spLocks noChangeArrowheads="1"/>
            </p:cNvSpPr>
            <p:nvPr/>
          </p:nvSpPr>
          <p:spPr bwMode="auto">
            <a:xfrm>
              <a:off x="908050" y="2840108"/>
              <a:ext cx="506413" cy="400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>
                <a:defRPr/>
              </a:pPr>
              <a:r>
                <a:rPr lang="en-GB" sz="1400" b="1" dirty="0" smtClean="0">
                  <a:solidFill>
                    <a:srgbClr val="333399"/>
                  </a:solidFill>
                  <a:latin typeface="+mj-lt"/>
                  <a:cs typeface="Arial" charset="0"/>
                </a:rPr>
                <a:t>77</a:t>
              </a:r>
              <a:r>
                <a:rPr lang="fr-FR" sz="1400" b="1" dirty="0" smtClean="0">
                  <a:solidFill>
                    <a:srgbClr val="333399"/>
                  </a:solidFill>
                  <a:latin typeface="+mj-lt"/>
                  <a:cs typeface="Arial" charset="0"/>
                </a:rPr>
                <a:t>,</a:t>
              </a:r>
              <a:r>
                <a:rPr lang="en-GB" sz="1400" b="1" dirty="0" smtClean="0">
                  <a:solidFill>
                    <a:srgbClr val="333399"/>
                  </a:solidFill>
                  <a:latin typeface="+mj-lt"/>
                  <a:cs typeface="Arial" charset="0"/>
                </a:rPr>
                <a:t>3</a:t>
              </a:r>
              <a:endParaRPr lang="en-GB" sz="1400" b="1" dirty="0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278" name="Rectangle 145"/>
            <p:cNvSpPr>
              <a:spLocks noChangeArrowheads="1"/>
            </p:cNvSpPr>
            <p:nvPr/>
          </p:nvSpPr>
          <p:spPr bwMode="auto">
            <a:xfrm>
              <a:off x="1549400" y="2625775"/>
              <a:ext cx="506413" cy="400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>
                <a:defRPr/>
              </a:pPr>
              <a:r>
                <a:rPr lang="en-GB" sz="1400" b="1" dirty="0" smtClean="0">
                  <a:solidFill>
                    <a:srgbClr val="333399"/>
                  </a:solidFill>
                  <a:latin typeface="+mj-lt"/>
                  <a:cs typeface="Arial" charset="0"/>
                </a:rPr>
                <a:t>86</a:t>
              </a:r>
              <a:r>
                <a:rPr lang="fr-FR" sz="1400" b="1" dirty="0" smtClean="0">
                  <a:solidFill>
                    <a:srgbClr val="333399"/>
                  </a:solidFill>
                  <a:latin typeface="+mj-lt"/>
                  <a:cs typeface="Arial" charset="0"/>
                </a:rPr>
                <a:t>,</a:t>
              </a:r>
              <a:r>
                <a:rPr lang="en-GB" sz="1400" b="1" dirty="0" smtClean="0">
                  <a:solidFill>
                    <a:srgbClr val="333399"/>
                  </a:solidFill>
                  <a:latin typeface="+mj-lt"/>
                  <a:cs typeface="Arial" charset="0"/>
                </a:rPr>
                <a:t>8</a:t>
              </a:r>
              <a:endParaRPr lang="en-GB" sz="1400" b="1" dirty="0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5143" name="Text Box 148"/>
            <p:cNvSpPr txBox="1">
              <a:spLocks noChangeArrowheads="1"/>
            </p:cNvSpPr>
            <p:nvPr/>
          </p:nvSpPr>
          <p:spPr bwMode="auto">
            <a:xfrm>
              <a:off x="258763" y="2111375"/>
              <a:ext cx="3873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5144" name="Rectangle 151"/>
            <p:cNvSpPr>
              <a:spLocks noChangeArrowheads="1"/>
            </p:cNvSpPr>
            <p:nvPr/>
          </p:nvSpPr>
          <p:spPr bwMode="auto">
            <a:xfrm>
              <a:off x="1524000" y="2974694"/>
              <a:ext cx="609600" cy="2389931"/>
            </a:xfrm>
            <a:prstGeom prst="rect">
              <a:avLst/>
            </a:prstGeom>
            <a:solidFill>
              <a:srgbClr val="008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5145" name="ZoneTexte 86"/>
            <p:cNvSpPr txBox="1">
              <a:spLocks noChangeArrowheads="1"/>
            </p:cNvSpPr>
            <p:nvPr/>
          </p:nvSpPr>
          <p:spPr bwMode="auto">
            <a:xfrm>
              <a:off x="624698" y="5637213"/>
              <a:ext cx="1604927" cy="5909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n-GB" sz="1200" dirty="0" err="1" smtClean="0">
                  <a:solidFill>
                    <a:srgbClr val="000066"/>
                  </a:solidFill>
                </a:rPr>
                <a:t>Différence</a:t>
              </a:r>
              <a:r>
                <a:rPr lang="en-GB" sz="1200" dirty="0" smtClean="0">
                  <a:solidFill>
                    <a:srgbClr val="000066"/>
                  </a:solidFill>
                </a:rPr>
                <a:t> </a:t>
              </a:r>
              <a:r>
                <a:rPr lang="en-GB" sz="1200" dirty="0" err="1" smtClean="0">
                  <a:solidFill>
                    <a:srgbClr val="000066"/>
                  </a:solidFill>
                </a:rPr>
                <a:t>ajustée</a:t>
              </a:r>
              <a:endParaRPr lang="en-GB" sz="1200" dirty="0" smtClean="0">
                <a:solidFill>
                  <a:srgbClr val="000066"/>
                </a:solidFill>
                <a:cs typeface="Arial" charset="0"/>
                <a:sym typeface="Symbol" pitchFamily="-1" charset="2"/>
              </a:endParaRPr>
            </a:p>
            <a:p>
              <a:pPr algn="ctr" defTabSz="914400">
                <a:lnSpc>
                  <a:spcPct val="90000"/>
                </a:lnSpc>
              </a:pPr>
              <a:r>
                <a:rPr lang="en-GB" sz="1200" dirty="0" smtClean="0">
                  <a:solidFill>
                    <a:srgbClr val="000066"/>
                  </a:solidFill>
                  <a:cs typeface="Arial" charset="0"/>
                  <a:sym typeface="Symbol" pitchFamily="-1" charset="2"/>
                </a:rPr>
                <a:t>(IC 95%)</a:t>
              </a:r>
              <a:r>
                <a:rPr lang="en-GB" sz="1200" dirty="0" smtClean="0">
                  <a:solidFill>
                    <a:srgbClr val="000066"/>
                  </a:solidFill>
                  <a:sym typeface="Symbol" pitchFamily="-1" charset="2"/>
                </a:rPr>
                <a:t> </a:t>
              </a:r>
              <a:r>
                <a:rPr lang="en-GB" sz="1200" dirty="0">
                  <a:solidFill>
                    <a:srgbClr val="000066"/>
                  </a:solidFill>
                </a:rPr>
                <a:t>=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en-GB" sz="1200" dirty="0">
                  <a:solidFill>
                    <a:srgbClr val="000066"/>
                  </a:solidFill>
                </a:rPr>
                <a:t> -</a:t>
              </a:r>
              <a:r>
                <a:rPr lang="en-GB" sz="1200" dirty="0" smtClean="0">
                  <a:solidFill>
                    <a:srgbClr val="000066"/>
                  </a:solidFill>
                </a:rPr>
                <a:t>9</a:t>
              </a:r>
              <a:r>
                <a:rPr lang="fr-FR" sz="1200" dirty="0" smtClean="0">
                  <a:solidFill>
                    <a:srgbClr val="000066"/>
                  </a:solidFill>
                </a:rPr>
                <a:t>,</a:t>
              </a:r>
              <a:r>
                <a:rPr lang="en-GB" sz="1200" dirty="0" smtClean="0">
                  <a:solidFill>
                    <a:srgbClr val="000066"/>
                  </a:solidFill>
                </a:rPr>
                <a:t>5 </a:t>
              </a:r>
              <a:r>
                <a:rPr lang="en-GB" sz="1200" dirty="0">
                  <a:solidFill>
                    <a:srgbClr val="000066"/>
                  </a:solidFill>
                </a:rPr>
                <a:t>% (- </a:t>
              </a:r>
              <a:r>
                <a:rPr lang="en-GB" sz="1200" dirty="0" smtClean="0">
                  <a:solidFill>
                    <a:srgbClr val="000066"/>
                  </a:solidFill>
                </a:rPr>
                <a:t>14</a:t>
              </a:r>
              <a:r>
                <a:rPr lang="fr-FR" sz="1200" dirty="0" smtClean="0">
                  <a:solidFill>
                    <a:srgbClr val="000066"/>
                  </a:solidFill>
                </a:rPr>
                <a:t>,</a:t>
              </a:r>
              <a:r>
                <a:rPr lang="en-GB" sz="1200" dirty="0" smtClean="0">
                  <a:solidFill>
                    <a:srgbClr val="000066"/>
                  </a:solidFill>
                </a:rPr>
                <a:t>8 </a:t>
              </a:r>
              <a:r>
                <a:rPr lang="en-GB" sz="1200" dirty="0">
                  <a:solidFill>
                    <a:srgbClr val="000066"/>
                  </a:solidFill>
                </a:rPr>
                <a:t>; -</a:t>
              </a:r>
              <a:r>
                <a:rPr lang="en-GB" sz="1200" dirty="0" smtClean="0">
                  <a:solidFill>
                    <a:srgbClr val="000066"/>
                  </a:solidFill>
                </a:rPr>
                <a:t>4</a:t>
              </a:r>
              <a:r>
                <a:rPr lang="fr-FR" sz="1200" dirty="0" smtClean="0">
                  <a:solidFill>
                    <a:srgbClr val="000066"/>
                  </a:solidFill>
                </a:rPr>
                <a:t>,</a:t>
              </a:r>
              <a:r>
                <a:rPr lang="en-GB" sz="1200" dirty="0" smtClean="0">
                  <a:solidFill>
                    <a:srgbClr val="000066"/>
                  </a:solidFill>
                </a:rPr>
                <a:t>2</a:t>
              </a:r>
              <a:r>
                <a:rPr lang="en-GB" sz="1200" dirty="0">
                  <a:solidFill>
                    <a:srgbClr val="000066"/>
                  </a:solidFill>
                </a:rPr>
                <a:t>)</a:t>
              </a:r>
            </a:p>
          </p:txBody>
        </p:sp>
        <p:sp>
          <p:nvSpPr>
            <p:cNvPr id="5146" name="Rectangle 133"/>
            <p:cNvSpPr>
              <a:spLocks noChangeArrowheads="1"/>
            </p:cNvSpPr>
            <p:nvPr/>
          </p:nvSpPr>
          <p:spPr bwMode="auto">
            <a:xfrm>
              <a:off x="2566988" y="3092913"/>
              <a:ext cx="609600" cy="2271712"/>
            </a:xfrm>
            <a:prstGeom prst="rect">
              <a:avLst/>
            </a:prstGeom>
            <a:solidFill>
              <a:srgbClr val="660066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11283" name="Rectangle 144"/>
            <p:cNvSpPr>
              <a:spLocks noChangeArrowheads="1"/>
            </p:cNvSpPr>
            <p:nvPr/>
          </p:nvSpPr>
          <p:spPr bwMode="auto">
            <a:xfrm>
              <a:off x="2601913" y="2762313"/>
              <a:ext cx="506412" cy="400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>
                <a:defRPr/>
              </a:pPr>
              <a:r>
                <a:rPr lang="en-GB" sz="1400" b="1" dirty="0" smtClean="0">
                  <a:solidFill>
                    <a:srgbClr val="333399"/>
                  </a:solidFill>
                  <a:latin typeface="+mj-lt"/>
                  <a:cs typeface="Arial" charset="0"/>
                </a:rPr>
                <a:t>80</a:t>
              </a:r>
              <a:r>
                <a:rPr lang="fr-FR" sz="1400" b="1" dirty="0" smtClean="0">
                  <a:solidFill>
                    <a:srgbClr val="333399"/>
                  </a:solidFill>
                  <a:latin typeface="+mj-lt"/>
                  <a:cs typeface="Arial" charset="0"/>
                </a:rPr>
                <a:t>,</a:t>
              </a:r>
              <a:r>
                <a:rPr lang="en-GB" sz="1400" b="1" dirty="0" smtClean="0">
                  <a:solidFill>
                    <a:srgbClr val="333399"/>
                  </a:solidFill>
                  <a:latin typeface="+mj-lt"/>
                  <a:cs typeface="Arial" charset="0"/>
                </a:rPr>
                <a:t>7</a:t>
              </a:r>
              <a:endParaRPr lang="en-GB" sz="1400" b="1" dirty="0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284" name="Rectangle 145"/>
            <p:cNvSpPr>
              <a:spLocks noChangeArrowheads="1"/>
            </p:cNvSpPr>
            <p:nvPr/>
          </p:nvSpPr>
          <p:spPr bwMode="auto">
            <a:xfrm>
              <a:off x="3608387" y="2963944"/>
              <a:ext cx="506413" cy="400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>
                <a:defRPr/>
              </a:pPr>
              <a:r>
                <a:rPr lang="en-GB" sz="1400" b="1" dirty="0" smtClean="0">
                  <a:solidFill>
                    <a:srgbClr val="333399"/>
                  </a:solidFill>
                  <a:latin typeface="+mj-lt"/>
                  <a:cs typeface="Arial" charset="0"/>
                </a:rPr>
                <a:t>74</a:t>
              </a:r>
              <a:r>
                <a:rPr lang="fr-FR" sz="1400" b="1" dirty="0" smtClean="0">
                  <a:solidFill>
                    <a:srgbClr val="333399"/>
                  </a:solidFill>
                  <a:latin typeface="+mj-lt"/>
                  <a:cs typeface="Arial" charset="0"/>
                </a:rPr>
                <a:t>,</a:t>
              </a:r>
              <a:r>
                <a:rPr lang="en-GB" sz="1400" b="1" dirty="0" smtClean="0">
                  <a:solidFill>
                    <a:srgbClr val="333399"/>
                  </a:solidFill>
                  <a:latin typeface="+mj-lt"/>
                  <a:cs typeface="Arial" charset="0"/>
                </a:rPr>
                <a:t>4</a:t>
              </a:r>
              <a:endParaRPr lang="en-GB" sz="1400" b="1" dirty="0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5149" name="Rectangle 151"/>
            <p:cNvSpPr>
              <a:spLocks noChangeArrowheads="1"/>
            </p:cNvSpPr>
            <p:nvPr/>
          </p:nvSpPr>
          <p:spPr bwMode="auto">
            <a:xfrm>
              <a:off x="3581400" y="3299289"/>
              <a:ext cx="609600" cy="2065336"/>
            </a:xfrm>
            <a:prstGeom prst="rect">
              <a:avLst/>
            </a:prstGeom>
            <a:solidFill>
              <a:srgbClr val="660066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5150" name="ZoneTexte 86"/>
            <p:cNvSpPr txBox="1">
              <a:spLocks noChangeArrowheads="1"/>
            </p:cNvSpPr>
            <p:nvPr/>
          </p:nvSpPr>
          <p:spPr bwMode="auto">
            <a:xfrm>
              <a:off x="2692566" y="5637212"/>
              <a:ext cx="1422234" cy="594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n-GB" sz="1200" dirty="0" err="1" smtClean="0">
                  <a:solidFill>
                    <a:srgbClr val="000066"/>
                  </a:solidFill>
                </a:rPr>
                <a:t>Différence</a:t>
              </a:r>
              <a:r>
                <a:rPr lang="en-GB" sz="1200" dirty="0" smtClean="0">
                  <a:solidFill>
                    <a:srgbClr val="000066"/>
                  </a:solidFill>
                </a:rPr>
                <a:t> </a:t>
              </a:r>
              <a:r>
                <a:rPr lang="en-GB" sz="1200" dirty="0" err="1" smtClean="0">
                  <a:solidFill>
                    <a:srgbClr val="000066"/>
                  </a:solidFill>
                </a:rPr>
                <a:t>ajustée</a:t>
              </a:r>
              <a:endParaRPr lang="en-GB" sz="1200" dirty="0" smtClean="0">
                <a:solidFill>
                  <a:srgbClr val="000066"/>
                </a:solidFill>
                <a:cs typeface="Arial" charset="0"/>
                <a:sym typeface="Symbol" pitchFamily="-1" charset="2"/>
              </a:endParaRPr>
            </a:p>
            <a:p>
              <a:pPr algn="ctr" defTabSz="914400">
                <a:lnSpc>
                  <a:spcPct val="90000"/>
                </a:lnSpc>
              </a:pPr>
              <a:r>
                <a:rPr lang="en-GB" sz="1200" dirty="0" smtClean="0">
                  <a:solidFill>
                    <a:srgbClr val="000066"/>
                  </a:solidFill>
                  <a:cs typeface="Arial" charset="0"/>
                  <a:sym typeface="Symbol" pitchFamily="-1" charset="2"/>
                </a:rPr>
                <a:t>(IC 95%)</a:t>
              </a:r>
              <a:r>
                <a:rPr lang="en-GB" sz="1200" dirty="0" smtClean="0">
                  <a:solidFill>
                    <a:srgbClr val="000066"/>
                  </a:solidFill>
                  <a:sym typeface="Symbol" pitchFamily="-1" charset="2"/>
                </a:rPr>
                <a:t> </a:t>
              </a:r>
              <a:r>
                <a:rPr lang="en-GB" sz="1200" dirty="0">
                  <a:solidFill>
                    <a:srgbClr val="000066"/>
                  </a:solidFill>
                </a:rPr>
                <a:t>=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en-GB" sz="1200" dirty="0" smtClean="0">
                  <a:solidFill>
                    <a:srgbClr val="000066"/>
                  </a:solidFill>
                </a:rPr>
                <a:t>6</a:t>
              </a:r>
              <a:r>
                <a:rPr lang="fr-FR" sz="1200" dirty="0" smtClean="0">
                  <a:solidFill>
                    <a:srgbClr val="000066"/>
                  </a:solidFill>
                </a:rPr>
                <a:t>,</a:t>
              </a:r>
              <a:r>
                <a:rPr lang="en-GB" sz="1200" dirty="0" smtClean="0">
                  <a:solidFill>
                    <a:srgbClr val="000066"/>
                  </a:solidFill>
                </a:rPr>
                <a:t>9 </a:t>
              </a:r>
              <a:r>
                <a:rPr lang="en-GB" sz="1200" dirty="0">
                  <a:solidFill>
                    <a:srgbClr val="000066"/>
                  </a:solidFill>
                </a:rPr>
                <a:t>% (- </a:t>
              </a:r>
              <a:r>
                <a:rPr lang="en-GB" sz="1200" dirty="0" smtClean="0">
                  <a:solidFill>
                    <a:srgbClr val="000066"/>
                  </a:solidFill>
                </a:rPr>
                <a:t>1</a:t>
              </a:r>
              <a:r>
                <a:rPr lang="fr-FR" sz="1200" dirty="0" smtClean="0">
                  <a:solidFill>
                    <a:srgbClr val="000066"/>
                  </a:solidFill>
                </a:rPr>
                <a:t>,</a:t>
              </a:r>
              <a:r>
                <a:rPr lang="en-GB" sz="1200" dirty="0" smtClean="0">
                  <a:solidFill>
                    <a:srgbClr val="000066"/>
                  </a:solidFill>
                </a:rPr>
                <a:t>3 </a:t>
              </a:r>
              <a:r>
                <a:rPr lang="en-GB" sz="1200" dirty="0">
                  <a:solidFill>
                    <a:srgbClr val="000066"/>
                  </a:solidFill>
                </a:rPr>
                <a:t>; 15)</a:t>
              </a:r>
            </a:p>
          </p:txBody>
        </p:sp>
        <p:sp>
          <p:nvSpPr>
            <p:cNvPr id="5151" name="Line 146"/>
            <p:cNvSpPr>
              <a:spLocks noChangeShapeType="1"/>
            </p:cNvSpPr>
            <p:nvPr/>
          </p:nvSpPr>
          <p:spPr bwMode="auto">
            <a:xfrm>
              <a:off x="596900" y="5364163"/>
              <a:ext cx="8089900" cy="1111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5152" name="Rectangle 41"/>
            <p:cNvSpPr>
              <a:spLocks noChangeArrowheads="1"/>
            </p:cNvSpPr>
            <p:nvPr/>
          </p:nvSpPr>
          <p:spPr bwMode="auto">
            <a:xfrm>
              <a:off x="3136900" y="5373688"/>
              <a:ext cx="184150" cy="338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endParaRPr lang="en-GB" sz="16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5153" name="Rectangle 133"/>
            <p:cNvSpPr>
              <a:spLocks noChangeArrowheads="1"/>
            </p:cNvSpPr>
            <p:nvPr/>
          </p:nvSpPr>
          <p:spPr bwMode="auto">
            <a:xfrm>
              <a:off x="5338763" y="3072275"/>
              <a:ext cx="608012" cy="2292350"/>
            </a:xfrm>
            <a:prstGeom prst="rect">
              <a:avLst/>
            </a:prstGeom>
            <a:solidFill>
              <a:srgbClr val="660066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5156" name="Rectangle 151"/>
            <p:cNvSpPr>
              <a:spLocks noChangeArrowheads="1"/>
            </p:cNvSpPr>
            <p:nvPr/>
          </p:nvSpPr>
          <p:spPr bwMode="auto">
            <a:xfrm>
              <a:off x="6021388" y="2839900"/>
              <a:ext cx="608012" cy="2524725"/>
            </a:xfrm>
            <a:prstGeom prst="rect">
              <a:avLst/>
            </a:prstGeom>
            <a:solidFill>
              <a:srgbClr val="008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5157" name="ZoneTexte 86"/>
            <p:cNvSpPr txBox="1">
              <a:spLocks noChangeArrowheads="1"/>
            </p:cNvSpPr>
            <p:nvPr/>
          </p:nvSpPr>
          <p:spPr bwMode="auto">
            <a:xfrm>
              <a:off x="5218176" y="5711824"/>
              <a:ext cx="1103187" cy="3180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n-GB" sz="1600" dirty="0">
                  <a:solidFill>
                    <a:srgbClr val="000066"/>
                  </a:solidFill>
                </a:rPr>
                <a:t>&lt; </a:t>
              </a:r>
              <a:r>
                <a:rPr lang="en-GB" sz="1600" dirty="0" smtClean="0">
                  <a:solidFill>
                    <a:srgbClr val="000066"/>
                  </a:solidFill>
                </a:rPr>
                <a:t>100 000 </a:t>
              </a:r>
              <a:endParaRPr lang="en-GB" sz="1600" dirty="0">
                <a:solidFill>
                  <a:srgbClr val="000066"/>
                </a:solidFill>
              </a:endParaRPr>
            </a:p>
          </p:txBody>
        </p:sp>
        <p:sp>
          <p:nvSpPr>
            <p:cNvPr id="5158" name="Rectangle 133"/>
            <p:cNvSpPr>
              <a:spLocks noChangeArrowheads="1"/>
            </p:cNvSpPr>
            <p:nvPr/>
          </p:nvSpPr>
          <p:spPr bwMode="auto">
            <a:xfrm>
              <a:off x="7086600" y="3588151"/>
              <a:ext cx="608013" cy="1776473"/>
            </a:xfrm>
            <a:prstGeom prst="rect">
              <a:avLst/>
            </a:prstGeom>
            <a:solidFill>
              <a:srgbClr val="660066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5159" name="Rectangle 151"/>
            <p:cNvSpPr>
              <a:spLocks noChangeArrowheads="1"/>
            </p:cNvSpPr>
            <p:nvPr/>
          </p:nvSpPr>
          <p:spPr bwMode="auto">
            <a:xfrm>
              <a:off x="7773988" y="3182939"/>
              <a:ext cx="608012" cy="2181686"/>
            </a:xfrm>
            <a:prstGeom prst="rect">
              <a:avLst/>
            </a:prstGeom>
            <a:solidFill>
              <a:srgbClr val="008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5160" name="Rectangle 40"/>
            <p:cNvSpPr>
              <a:spLocks noChangeArrowheads="1"/>
            </p:cNvSpPr>
            <p:nvPr/>
          </p:nvSpPr>
          <p:spPr bwMode="auto">
            <a:xfrm>
              <a:off x="5402937" y="5364162"/>
              <a:ext cx="2875206" cy="3385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n-GB" sz="1600" b="1" dirty="0" smtClean="0">
                  <a:solidFill>
                    <a:srgbClr val="000066"/>
                  </a:solidFill>
                  <a:cs typeface="Arial" charset="0"/>
                </a:rPr>
                <a:t>ARN VIH </a:t>
              </a:r>
              <a:r>
                <a:rPr lang="en-GB" sz="1600" b="1" dirty="0">
                  <a:solidFill>
                    <a:srgbClr val="000066"/>
                  </a:solidFill>
                  <a:cs typeface="Arial" charset="0"/>
                </a:rPr>
                <a:t>(</a:t>
              </a:r>
              <a:r>
                <a:rPr lang="en-GB" sz="1600" b="1" dirty="0" err="1">
                  <a:solidFill>
                    <a:srgbClr val="000066"/>
                  </a:solidFill>
                  <a:cs typeface="Arial" charset="0"/>
                </a:rPr>
                <a:t>c</a:t>
              </a:r>
              <a:r>
                <a:rPr lang="en-GB" sz="1600" b="1" dirty="0">
                  <a:solidFill>
                    <a:srgbClr val="000066"/>
                  </a:solidFill>
                  <a:cs typeface="Arial" charset="0"/>
                </a:rPr>
                <a:t>/</a:t>
              </a:r>
              <a:r>
                <a:rPr lang="en-GB" sz="1600" b="1" dirty="0" smtClean="0">
                  <a:solidFill>
                    <a:srgbClr val="000066"/>
                  </a:solidFill>
                  <a:cs typeface="Arial" charset="0"/>
                </a:rPr>
                <a:t>ml) </a:t>
              </a:r>
              <a:r>
                <a:rPr lang="en-GB" sz="1600" b="1" dirty="0" err="1" smtClean="0">
                  <a:solidFill>
                    <a:srgbClr val="000066"/>
                  </a:solidFill>
                  <a:cs typeface="Arial" charset="0"/>
                </a:rPr>
                <a:t>à</a:t>
              </a:r>
              <a:r>
                <a:rPr lang="en-GB" sz="1600" b="1" dirty="0" smtClean="0">
                  <a:solidFill>
                    <a:srgbClr val="000066"/>
                  </a:solidFill>
                  <a:cs typeface="Arial" charset="0"/>
                </a:rPr>
                <a:t> </a:t>
              </a:r>
              <a:r>
                <a:rPr lang="en-GB" sz="1600" b="1" dirty="0" err="1" smtClean="0">
                  <a:solidFill>
                    <a:srgbClr val="000066"/>
                  </a:solidFill>
                  <a:cs typeface="Arial" charset="0"/>
                </a:rPr>
                <a:t>l’inclusion</a:t>
              </a:r>
              <a:endParaRPr lang="en-GB" sz="1600" b="1" dirty="0">
                <a:solidFill>
                  <a:srgbClr val="000066"/>
                </a:solidFill>
                <a:cs typeface="Arial" charset="0"/>
              </a:endParaRPr>
            </a:p>
          </p:txBody>
        </p:sp>
        <p:grpSp>
          <p:nvGrpSpPr>
            <p:cNvPr id="5161" name="Groupe 56"/>
            <p:cNvGrpSpPr>
              <a:grpSpLocks/>
            </p:cNvGrpSpPr>
            <p:nvPr/>
          </p:nvGrpSpPr>
          <p:grpSpPr bwMode="auto">
            <a:xfrm>
              <a:off x="2360613" y="2081213"/>
              <a:ext cx="3963987" cy="369887"/>
              <a:chOff x="2360613" y="2081213"/>
              <a:chExt cx="3963987" cy="369887"/>
            </a:xfrm>
          </p:grpSpPr>
          <p:sp>
            <p:nvSpPr>
              <p:cNvPr id="5174" name="AutoShape 165"/>
              <p:cNvSpPr>
                <a:spLocks noChangeArrowheads="1"/>
              </p:cNvSpPr>
              <p:nvPr/>
            </p:nvSpPr>
            <p:spPr bwMode="auto">
              <a:xfrm>
                <a:off x="2360613" y="2081213"/>
                <a:ext cx="3963987" cy="36988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en-GB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5175" name="Rectangle 3"/>
              <p:cNvSpPr>
                <a:spLocks noChangeArrowheads="1"/>
              </p:cNvSpPr>
              <p:nvPr/>
            </p:nvSpPr>
            <p:spPr bwMode="auto">
              <a:xfrm>
                <a:off x="2470150" y="2193925"/>
                <a:ext cx="177800" cy="144463"/>
              </a:xfrm>
              <a:prstGeom prst="rect">
                <a:avLst/>
              </a:prstGeom>
              <a:solidFill>
                <a:srgbClr val="6600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en-GB" sz="2400">
                  <a:solidFill>
                    <a:srgbClr val="000066"/>
                  </a:solidFill>
                </a:endParaRPr>
              </a:p>
            </p:txBody>
          </p:sp>
          <p:sp>
            <p:nvSpPr>
              <p:cNvPr id="5176" name="Rectangle 4"/>
              <p:cNvSpPr>
                <a:spLocks noChangeArrowheads="1"/>
              </p:cNvSpPr>
              <p:nvPr/>
            </p:nvSpPr>
            <p:spPr bwMode="auto">
              <a:xfrm>
                <a:off x="4311650" y="2193925"/>
                <a:ext cx="177800" cy="144463"/>
              </a:xfrm>
              <a:prstGeom prst="rect">
                <a:avLst/>
              </a:prstGeom>
              <a:solidFill>
                <a:srgbClr val="008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en-GB" sz="2400">
                  <a:solidFill>
                    <a:srgbClr val="000066"/>
                  </a:solidFill>
                </a:endParaRPr>
              </a:p>
            </p:txBody>
          </p:sp>
          <p:sp>
            <p:nvSpPr>
              <p:cNvPr id="5177" name="ZoneTexte 84"/>
              <p:cNvSpPr txBox="1">
                <a:spLocks noChangeArrowheads="1"/>
              </p:cNvSpPr>
              <p:nvPr/>
            </p:nvSpPr>
            <p:spPr bwMode="auto">
              <a:xfrm>
                <a:off x="2627313" y="2081213"/>
                <a:ext cx="1441450" cy="369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b="1">
                    <a:solidFill>
                      <a:srgbClr val="333399"/>
                    </a:solidFill>
                    <a:latin typeface="Calibri" pitchFamily="-1" charset="0"/>
                  </a:rPr>
                  <a:t>MVC + DRV/r</a:t>
                </a:r>
              </a:p>
            </p:txBody>
          </p:sp>
          <p:sp>
            <p:nvSpPr>
              <p:cNvPr id="5178" name="ZoneTexte 85"/>
              <p:cNvSpPr txBox="1">
                <a:spLocks noChangeArrowheads="1"/>
              </p:cNvSpPr>
              <p:nvPr/>
            </p:nvSpPr>
            <p:spPr bwMode="auto">
              <a:xfrm>
                <a:off x="4468813" y="2081213"/>
                <a:ext cx="1779587" cy="369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b="1">
                    <a:solidFill>
                      <a:srgbClr val="333399"/>
                    </a:solidFill>
                    <a:latin typeface="Calibri" pitchFamily="-1" charset="0"/>
                  </a:rPr>
                  <a:t>TDF/FTC + DRV/r</a:t>
                </a:r>
              </a:p>
            </p:txBody>
          </p:sp>
        </p:grpSp>
        <p:sp>
          <p:nvSpPr>
            <p:cNvPr id="5162" name="Rectangle 135"/>
            <p:cNvSpPr>
              <a:spLocks noChangeArrowheads="1"/>
            </p:cNvSpPr>
            <p:nvPr/>
          </p:nvSpPr>
          <p:spPr bwMode="auto">
            <a:xfrm>
              <a:off x="447675" y="5241925"/>
              <a:ext cx="100013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5163" name="ZoneTexte 86"/>
            <p:cNvSpPr txBox="1">
              <a:spLocks noChangeArrowheads="1"/>
            </p:cNvSpPr>
            <p:nvPr/>
          </p:nvSpPr>
          <p:spPr bwMode="auto">
            <a:xfrm>
              <a:off x="7133926" y="5711824"/>
              <a:ext cx="1095973" cy="3180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n-GB" sz="1600" dirty="0">
                  <a:solidFill>
                    <a:srgbClr val="000066"/>
                  </a:solidFill>
                </a:rPr>
                <a:t>≥ </a:t>
              </a:r>
              <a:r>
                <a:rPr lang="en-GB" sz="1600" dirty="0" smtClean="0">
                  <a:solidFill>
                    <a:srgbClr val="000066"/>
                  </a:solidFill>
                </a:rPr>
                <a:t>100 000</a:t>
              </a:r>
              <a:endParaRPr lang="en-GB" sz="1600" dirty="0">
                <a:solidFill>
                  <a:srgbClr val="000066"/>
                </a:solidFill>
              </a:endParaRPr>
            </a:p>
          </p:txBody>
        </p:sp>
        <p:sp>
          <p:nvSpPr>
            <p:cNvPr id="5166" name="ZoneTexte 75"/>
            <p:cNvSpPr txBox="1">
              <a:spLocks noChangeArrowheads="1"/>
            </p:cNvSpPr>
            <p:nvPr/>
          </p:nvSpPr>
          <p:spPr bwMode="auto">
            <a:xfrm>
              <a:off x="912813" y="4849813"/>
              <a:ext cx="5334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>
                  <a:solidFill>
                    <a:schemeClr val="bg1"/>
                  </a:solidFill>
                </a:rPr>
                <a:t>306/</a:t>
              </a:r>
            </a:p>
            <a:p>
              <a:r>
                <a:rPr lang="fr-FR" sz="1400">
                  <a:solidFill>
                    <a:schemeClr val="bg1"/>
                  </a:solidFill>
                </a:rPr>
                <a:t>396</a:t>
              </a:r>
            </a:p>
          </p:txBody>
        </p:sp>
        <p:sp>
          <p:nvSpPr>
            <p:cNvPr id="5167" name="ZoneTexte 76"/>
            <p:cNvSpPr txBox="1">
              <a:spLocks noChangeArrowheads="1"/>
            </p:cNvSpPr>
            <p:nvPr/>
          </p:nvSpPr>
          <p:spPr bwMode="auto">
            <a:xfrm>
              <a:off x="1600200" y="4819650"/>
              <a:ext cx="533400" cy="522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>
                  <a:solidFill>
                    <a:schemeClr val="bg1"/>
                  </a:solidFill>
                </a:rPr>
                <a:t>348/</a:t>
              </a:r>
            </a:p>
            <a:p>
              <a:r>
                <a:rPr lang="fr-FR" sz="1400">
                  <a:solidFill>
                    <a:schemeClr val="bg1"/>
                  </a:solidFill>
                </a:rPr>
                <a:t>401</a:t>
              </a:r>
            </a:p>
          </p:txBody>
        </p:sp>
        <p:sp>
          <p:nvSpPr>
            <p:cNvPr id="5168" name="ZoneTexte 77"/>
            <p:cNvSpPr txBox="1">
              <a:spLocks noChangeArrowheads="1"/>
            </p:cNvSpPr>
            <p:nvPr/>
          </p:nvSpPr>
          <p:spPr bwMode="auto">
            <a:xfrm>
              <a:off x="2566988" y="4808538"/>
              <a:ext cx="5334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>
                  <a:solidFill>
                    <a:schemeClr val="bg1"/>
                  </a:solidFill>
                </a:rPr>
                <a:t>146/</a:t>
              </a:r>
            </a:p>
            <a:p>
              <a:r>
                <a:rPr lang="fr-FR" sz="1400">
                  <a:solidFill>
                    <a:schemeClr val="bg1"/>
                  </a:solidFill>
                </a:rPr>
                <a:t>181</a:t>
              </a:r>
            </a:p>
          </p:txBody>
        </p:sp>
        <p:sp>
          <p:nvSpPr>
            <p:cNvPr id="5169" name="ZoneTexte 78"/>
            <p:cNvSpPr txBox="1">
              <a:spLocks noChangeArrowheads="1"/>
            </p:cNvSpPr>
            <p:nvPr/>
          </p:nvSpPr>
          <p:spPr bwMode="auto">
            <a:xfrm>
              <a:off x="3657600" y="4778375"/>
              <a:ext cx="533400" cy="522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dirty="0">
                  <a:solidFill>
                    <a:schemeClr val="bg1"/>
                  </a:solidFill>
                </a:rPr>
                <a:t>160/</a:t>
              </a:r>
              <a:br>
                <a:rPr lang="fr-FR" sz="1400" dirty="0">
                  <a:solidFill>
                    <a:schemeClr val="bg1"/>
                  </a:solidFill>
                </a:rPr>
              </a:br>
              <a:r>
                <a:rPr lang="fr-FR" sz="1400" dirty="0">
                  <a:solidFill>
                    <a:schemeClr val="bg1"/>
                  </a:solidFill>
                </a:rPr>
                <a:t>215</a:t>
              </a:r>
            </a:p>
          </p:txBody>
        </p:sp>
        <p:sp>
          <p:nvSpPr>
            <p:cNvPr id="5170" name="Rectangle 40"/>
            <p:cNvSpPr>
              <a:spLocks noChangeArrowheads="1"/>
            </p:cNvSpPr>
            <p:nvPr/>
          </p:nvSpPr>
          <p:spPr bwMode="auto">
            <a:xfrm>
              <a:off x="2209480" y="5373688"/>
              <a:ext cx="1130939" cy="3385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n-GB" sz="1600" b="1" dirty="0" err="1" smtClean="0">
                  <a:solidFill>
                    <a:srgbClr val="000066"/>
                  </a:solidFill>
                  <a:cs typeface="Arial" charset="0"/>
                </a:rPr>
                <a:t>Génotype</a:t>
              </a:r>
              <a:endParaRPr lang="en-GB" sz="1600" b="1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5171" name="Rectangle 40"/>
            <p:cNvSpPr>
              <a:spLocks noChangeArrowheads="1"/>
            </p:cNvSpPr>
            <p:nvPr/>
          </p:nvSpPr>
          <p:spPr bwMode="auto">
            <a:xfrm>
              <a:off x="3262291" y="5373688"/>
              <a:ext cx="1233531" cy="3385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n-GB" sz="1600" b="1" dirty="0" err="1" smtClean="0">
                  <a:solidFill>
                    <a:srgbClr val="000066"/>
                  </a:solidFill>
                  <a:cs typeface="Arial" charset="0"/>
                </a:rPr>
                <a:t>Phénotype</a:t>
              </a:r>
              <a:endParaRPr lang="en-GB" sz="1600" b="1" dirty="0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5172" name="Rectangle 40"/>
            <p:cNvSpPr>
              <a:spLocks noChangeArrowheads="1"/>
            </p:cNvSpPr>
            <p:nvPr/>
          </p:nvSpPr>
          <p:spPr bwMode="auto">
            <a:xfrm>
              <a:off x="887480" y="5373688"/>
              <a:ext cx="1153982" cy="3385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n-GB" sz="1600" b="1" dirty="0" smtClean="0">
                  <a:solidFill>
                    <a:srgbClr val="000066"/>
                  </a:solidFill>
                  <a:cs typeface="Arial" charset="0"/>
                </a:rPr>
                <a:t>Ensemble</a:t>
              </a:r>
              <a:endParaRPr lang="en-GB" sz="1600" b="1" dirty="0">
                <a:solidFill>
                  <a:srgbClr val="000066"/>
                </a:solidFill>
                <a:cs typeface="Arial" charset="0"/>
              </a:endParaRPr>
            </a:p>
          </p:txBody>
        </p:sp>
        <p:cxnSp>
          <p:nvCxnSpPr>
            <p:cNvPr id="87" name="Connecteur droit 86"/>
            <p:cNvCxnSpPr/>
            <p:nvPr/>
          </p:nvCxnSpPr>
          <p:spPr bwMode="auto">
            <a:xfrm rot="5400000">
              <a:off x="3257430" y="4061007"/>
              <a:ext cx="2627553" cy="1587"/>
            </a:xfrm>
            <a:prstGeom prst="line">
              <a:avLst/>
            </a:prstGeom>
            <a:ln>
              <a:solidFill>
                <a:srgbClr val="000066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12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58275" cy="1106488"/>
          </a:xfrm>
        </p:spPr>
        <p:txBody>
          <a:bodyPr/>
          <a:lstStyle/>
          <a:p>
            <a:r>
              <a:rPr lang="fr-FR" sz="3100" dirty="0" smtClean="0">
                <a:ea typeface="ＭＳ Ｐゴシック" pitchFamily="-1" charset="-128"/>
              </a:rPr>
              <a:t>Etude MODERN</a:t>
            </a:r>
            <a:r>
              <a:rPr lang="en-GB" sz="3100" dirty="0" smtClean="0">
                <a:ea typeface="ＭＳ Ｐゴシック" pitchFamily="-1" charset="-128"/>
              </a:rPr>
              <a:t>: MVC QD + DRV/</a:t>
            </a:r>
            <a:r>
              <a:rPr lang="en-GB" sz="3100" dirty="0" err="1" smtClean="0">
                <a:ea typeface="ＭＳ Ｐゴシック" pitchFamily="-1" charset="-128"/>
              </a:rPr>
              <a:t>r</a:t>
            </a:r>
            <a:r>
              <a:rPr lang="en-GB" sz="3100" dirty="0" smtClean="0">
                <a:ea typeface="ＭＳ Ｐゴシック" pitchFamily="-1" charset="-128"/>
              </a:rPr>
              <a:t> </a:t>
            </a:r>
            <a:r>
              <a:rPr lang="en-GB" sz="3100" dirty="0" err="1" smtClean="0">
                <a:ea typeface="ＭＳ Ｐゴシック" pitchFamily="-1" charset="-128"/>
              </a:rPr>
              <a:t>vs</a:t>
            </a:r>
            <a:r>
              <a:rPr lang="en-GB" sz="3100" dirty="0" smtClean="0">
                <a:ea typeface="ＭＳ Ｐゴシック" pitchFamily="-1" charset="-128"/>
              </a:rPr>
              <a:t> TDF/FTC + DRV/</a:t>
            </a:r>
            <a:r>
              <a:rPr lang="en-GB" sz="3100" dirty="0" err="1" smtClean="0">
                <a:ea typeface="ＭＳ Ｐゴシック" pitchFamily="-1" charset="-128"/>
              </a:rPr>
              <a:t>r</a:t>
            </a:r>
            <a:endParaRPr lang="en-GB" sz="3100" dirty="0" smtClean="0">
              <a:ea typeface="ＭＳ Ｐゴシック" pitchFamily="-1" charset="-128"/>
            </a:endParaRPr>
          </a:p>
        </p:txBody>
      </p:sp>
      <p:grpSp>
        <p:nvGrpSpPr>
          <p:cNvPr id="5128" name="Grouper 41"/>
          <p:cNvGrpSpPr>
            <a:grpSpLocks/>
          </p:cNvGrpSpPr>
          <p:nvPr/>
        </p:nvGrpSpPr>
        <p:grpSpPr bwMode="auto">
          <a:xfrm>
            <a:off x="0" y="6570663"/>
            <a:ext cx="927100" cy="287337"/>
            <a:chOff x="0" y="6570663"/>
            <a:chExt cx="1393200" cy="288111"/>
          </a:xfrm>
        </p:grpSpPr>
        <p:sp>
          <p:nvSpPr>
            <p:cNvPr id="512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1" charset="0"/>
                <a:cs typeface="Arial" charset="0"/>
              </a:endParaRPr>
            </a:p>
          </p:txBody>
        </p:sp>
        <p:sp>
          <p:nvSpPr>
            <p:cNvPr id="5130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-1" charset="0"/>
                </a:rPr>
                <a:t>MODERN</a:t>
              </a:r>
            </a:p>
          </p:txBody>
        </p:sp>
      </p:grpSp>
      <p:sp>
        <p:nvSpPr>
          <p:cNvPr id="59" name="ZoneTexte 69"/>
          <p:cNvSpPr txBox="1">
            <a:spLocks noChangeArrowheads="1"/>
          </p:cNvSpPr>
          <p:nvPr/>
        </p:nvSpPr>
        <p:spPr bwMode="auto">
          <a:xfrm>
            <a:off x="6051550" y="6581775"/>
            <a:ext cx="3092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 err="1">
                <a:solidFill>
                  <a:srgbClr val="CC0000"/>
                </a:solidFill>
              </a:rPr>
              <a:t>Stellbrink</a:t>
            </a:r>
            <a:r>
              <a:rPr lang="en-GB" sz="1200" i="1" dirty="0">
                <a:solidFill>
                  <a:srgbClr val="CC0000"/>
                </a:solidFill>
              </a:rPr>
              <a:t> HJ. </a:t>
            </a:r>
            <a:r>
              <a:rPr lang="en-US" sz="1200" i="1" dirty="0" smtClean="0">
                <a:solidFill>
                  <a:srgbClr val="CC0000"/>
                </a:solidFill>
              </a:rPr>
              <a:t>AIDS 2016; 30:1229-38</a:t>
            </a:r>
            <a:endParaRPr lang="en-GB" sz="1200" i="1" dirty="0">
              <a:solidFill>
                <a:srgbClr val="CC0000"/>
              </a:solidFill>
            </a:endParaRPr>
          </a:p>
        </p:txBody>
      </p:sp>
      <p:sp>
        <p:nvSpPr>
          <p:cNvPr id="68" name="Rectangle 144"/>
          <p:cNvSpPr>
            <a:spLocks noChangeArrowheads="1"/>
          </p:cNvSpPr>
          <p:nvPr/>
        </p:nvSpPr>
        <p:spPr bwMode="auto">
          <a:xfrm>
            <a:off x="5390760" y="2762250"/>
            <a:ext cx="50560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 defTabSz="914400">
              <a:defRPr/>
            </a:pPr>
            <a:r>
              <a:rPr lang="en-GB" sz="1400" b="1" dirty="0" smtClean="0">
                <a:solidFill>
                  <a:srgbClr val="333399"/>
                </a:solidFill>
                <a:latin typeface="+mj-lt"/>
                <a:cs typeface="Arial" charset="0"/>
              </a:rPr>
              <a:t>79.7</a:t>
            </a:r>
            <a:endParaRPr lang="en-GB" sz="1400" b="1" dirty="0">
              <a:solidFill>
                <a:srgbClr val="333399"/>
              </a:solidFill>
              <a:latin typeface="+mj-lt"/>
              <a:cs typeface="Arial" charset="0"/>
            </a:endParaRPr>
          </a:p>
        </p:txBody>
      </p:sp>
      <p:sp>
        <p:nvSpPr>
          <p:cNvPr id="69" name="Rectangle 145"/>
          <p:cNvSpPr>
            <a:spLocks noChangeArrowheads="1"/>
          </p:cNvSpPr>
          <p:nvPr/>
        </p:nvSpPr>
        <p:spPr bwMode="auto">
          <a:xfrm>
            <a:off x="6067425" y="2552700"/>
            <a:ext cx="5064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 defTabSz="914400">
              <a:defRPr/>
            </a:pPr>
            <a:r>
              <a:rPr lang="en-GB" sz="1400" b="1" dirty="0">
                <a:solidFill>
                  <a:srgbClr val="333399"/>
                </a:solidFill>
                <a:latin typeface="+mj-lt"/>
                <a:cs typeface="Arial" charset="0"/>
              </a:rPr>
              <a:t>88.7</a:t>
            </a:r>
          </a:p>
        </p:txBody>
      </p:sp>
      <p:sp>
        <p:nvSpPr>
          <p:cNvPr id="70" name="Rectangle 144"/>
          <p:cNvSpPr>
            <a:spLocks noChangeArrowheads="1"/>
          </p:cNvSpPr>
          <p:nvPr/>
        </p:nvSpPr>
        <p:spPr bwMode="auto">
          <a:xfrm>
            <a:off x="7134629" y="3275013"/>
            <a:ext cx="50560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 defTabSz="914400">
              <a:defRPr/>
            </a:pPr>
            <a:r>
              <a:rPr lang="en-GB" sz="1400" b="1" dirty="0" smtClean="0">
                <a:solidFill>
                  <a:srgbClr val="333399"/>
                </a:solidFill>
                <a:latin typeface="+mj-lt"/>
                <a:cs typeface="Arial" charset="0"/>
              </a:rPr>
              <a:t>66.2</a:t>
            </a:r>
            <a:endParaRPr lang="en-GB" sz="1400" b="1" dirty="0">
              <a:solidFill>
                <a:srgbClr val="333399"/>
              </a:solidFill>
              <a:latin typeface="+mj-lt"/>
              <a:cs typeface="Arial" charset="0"/>
            </a:endParaRPr>
          </a:p>
        </p:txBody>
      </p:sp>
      <p:sp>
        <p:nvSpPr>
          <p:cNvPr id="71" name="Rectangle 145"/>
          <p:cNvSpPr>
            <a:spLocks noChangeArrowheads="1"/>
          </p:cNvSpPr>
          <p:nvPr/>
        </p:nvSpPr>
        <p:spPr bwMode="auto">
          <a:xfrm>
            <a:off x="7798204" y="2873375"/>
            <a:ext cx="50560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 defTabSz="914400">
              <a:defRPr/>
            </a:pPr>
            <a:r>
              <a:rPr lang="en-GB" sz="1400" b="1" dirty="0" smtClean="0">
                <a:solidFill>
                  <a:srgbClr val="333399"/>
                </a:solidFill>
                <a:latin typeface="+mj-lt"/>
                <a:cs typeface="Arial" charset="0"/>
              </a:rPr>
              <a:t>78.7</a:t>
            </a:r>
            <a:endParaRPr lang="en-GB" sz="1400" b="1" dirty="0">
              <a:solidFill>
                <a:srgbClr val="333399"/>
              </a:solidFill>
              <a:latin typeface="+mj-lt"/>
              <a:cs typeface="Arial" charset="0"/>
            </a:endParaRPr>
          </a:p>
        </p:txBody>
      </p:sp>
      <p:sp>
        <p:nvSpPr>
          <p:cNvPr id="72" name="ZoneTexte 75"/>
          <p:cNvSpPr txBox="1">
            <a:spLocks noChangeArrowheads="1"/>
          </p:cNvSpPr>
          <p:nvPr/>
        </p:nvSpPr>
        <p:spPr bwMode="auto">
          <a:xfrm>
            <a:off x="5369807" y="4810511"/>
            <a:ext cx="5340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dirty="0" smtClean="0">
                <a:solidFill>
                  <a:schemeClr val="bg1"/>
                </a:solidFill>
              </a:rPr>
              <a:t>259/</a:t>
            </a:r>
            <a:br>
              <a:rPr lang="fr-FR" sz="1400" dirty="0" smtClean="0">
                <a:solidFill>
                  <a:schemeClr val="bg1"/>
                </a:solidFill>
              </a:rPr>
            </a:br>
            <a:r>
              <a:rPr lang="fr-FR" sz="1400" dirty="0" smtClean="0">
                <a:solidFill>
                  <a:schemeClr val="bg1"/>
                </a:solidFill>
              </a:rPr>
              <a:t>325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73" name="ZoneTexte 76"/>
          <p:cNvSpPr txBox="1">
            <a:spLocks noChangeArrowheads="1"/>
          </p:cNvSpPr>
          <p:nvPr/>
        </p:nvSpPr>
        <p:spPr bwMode="auto">
          <a:xfrm>
            <a:off x="6057194" y="4810511"/>
            <a:ext cx="5340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dirty="0" smtClean="0">
                <a:solidFill>
                  <a:schemeClr val="bg1"/>
                </a:solidFill>
              </a:rPr>
              <a:t>289/</a:t>
            </a:r>
            <a:br>
              <a:rPr lang="fr-FR" sz="1400" dirty="0" smtClean="0">
                <a:solidFill>
                  <a:schemeClr val="bg1"/>
                </a:solidFill>
              </a:rPr>
            </a:br>
            <a:r>
              <a:rPr lang="fr-FR" sz="1400" dirty="0" smtClean="0">
                <a:solidFill>
                  <a:schemeClr val="bg1"/>
                </a:solidFill>
              </a:rPr>
              <a:t>326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74" name="ZoneTexte 77"/>
          <p:cNvSpPr txBox="1">
            <a:spLocks noChangeArrowheads="1"/>
          </p:cNvSpPr>
          <p:nvPr/>
        </p:nvSpPr>
        <p:spPr bwMode="auto">
          <a:xfrm>
            <a:off x="7227198" y="4810511"/>
            <a:ext cx="4411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dirty="0" smtClean="0">
                <a:solidFill>
                  <a:schemeClr val="bg1"/>
                </a:solidFill>
              </a:rPr>
              <a:t>47/</a:t>
            </a:r>
          </a:p>
          <a:p>
            <a:r>
              <a:rPr lang="fr-FR" sz="1400" dirty="0" smtClean="0">
                <a:solidFill>
                  <a:schemeClr val="bg1"/>
                </a:solidFill>
              </a:rPr>
              <a:t>71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75" name="ZoneTexte 78"/>
          <p:cNvSpPr txBox="1">
            <a:spLocks noChangeArrowheads="1"/>
          </p:cNvSpPr>
          <p:nvPr/>
        </p:nvSpPr>
        <p:spPr bwMode="auto">
          <a:xfrm>
            <a:off x="7884368" y="4810511"/>
            <a:ext cx="4411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dirty="0" smtClean="0">
                <a:solidFill>
                  <a:schemeClr val="bg1"/>
                </a:solidFill>
              </a:rPr>
              <a:t>59/</a:t>
            </a:r>
            <a:br>
              <a:rPr lang="fr-FR" sz="1400" dirty="0" smtClean="0">
                <a:solidFill>
                  <a:schemeClr val="bg1"/>
                </a:solidFill>
              </a:rPr>
            </a:br>
            <a:r>
              <a:rPr lang="fr-FR" sz="1400" dirty="0" smtClean="0">
                <a:solidFill>
                  <a:schemeClr val="bg1"/>
                </a:solidFill>
              </a:rPr>
              <a:t>75</a:t>
            </a:r>
            <a:endParaRPr lang="fr-FR" sz="1400" dirty="0">
              <a:solidFill>
                <a:schemeClr val="bg1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0799" y="1225550"/>
            <a:ext cx="9058275" cy="304165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en-US" sz="2400" b="1" dirty="0" err="1" smtClean="0">
                <a:latin typeface="Calibri" pitchFamily="-1" charset="0"/>
                <a:ea typeface="ＭＳ Ｐゴシック" pitchFamily="-1" charset="-128"/>
              </a:rPr>
              <a:t>Critères</a:t>
            </a:r>
            <a:r>
              <a:rPr lang="en-US" altLang="en-US" sz="2400" b="1" dirty="0" smtClean="0">
                <a:latin typeface="Calibri" pitchFamily="-1" charset="0"/>
                <a:ea typeface="ＭＳ Ｐゴシック" pitchFamily="-1" charset="-128"/>
              </a:rPr>
              <a:t> </a:t>
            </a:r>
            <a:r>
              <a:rPr lang="en-US" altLang="en-US" sz="2400" b="1" dirty="0" err="1" smtClean="0">
                <a:latin typeface="Calibri" pitchFamily="-1" charset="0"/>
                <a:ea typeface="ＭＳ Ｐゴシック" pitchFamily="-1" charset="-128"/>
              </a:rPr>
              <a:t>d’échec</a:t>
            </a:r>
            <a:r>
              <a:rPr lang="en-US" altLang="en-US" sz="2400" b="1" dirty="0" smtClean="0">
                <a:latin typeface="Calibri" pitchFamily="-1" charset="0"/>
                <a:ea typeface="ＭＳ Ｐゴシック" pitchFamily="-1" charset="-128"/>
              </a:rPr>
              <a:t> </a:t>
            </a:r>
            <a:r>
              <a:rPr lang="en-US" altLang="en-US" sz="2400" b="1" dirty="0" err="1" smtClean="0">
                <a:latin typeface="Calibri" pitchFamily="-1" charset="0"/>
                <a:ea typeface="ＭＳ Ｐゴシック" pitchFamily="-1" charset="-128"/>
              </a:rPr>
              <a:t>thérapeutique</a:t>
            </a:r>
            <a:r>
              <a:rPr lang="en-US" altLang="en-US" sz="2400" b="1" dirty="0" smtClean="0">
                <a:latin typeface="Calibri" pitchFamily="-1" charset="0"/>
                <a:ea typeface="ＭＳ Ｐゴシック" pitchFamily="-1" charset="-128"/>
              </a:rPr>
              <a:t> </a:t>
            </a:r>
            <a:r>
              <a:rPr lang="en-US" altLang="en-US" sz="2400" b="1" dirty="0" err="1" smtClean="0">
                <a:latin typeface="Calibri" pitchFamily="-1" charset="0"/>
                <a:ea typeface="ＭＳ Ｐゴシック" pitchFamily="-1" charset="-128"/>
              </a:rPr>
              <a:t>selon</a:t>
            </a:r>
            <a:r>
              <a:rPr lang="en-US" altLang="en-US" sz="2400" b="1" dirty="0" smtClean="0">
                <a:latin typeface="Calibri" pitchFamily="-1" charset="0"/>
                <a:ea typeface="ＭＳ Ｐゴシック" pitchFamily="-1" charset="-128"/>
              </a:rPr>
              <a:t> le </a:t>
            </a:r>
            <a:r>
              <a:rPr lang="en-US" altLang="en-US" sz="2400" b="1" dirty="0" err="1" smtClean="0">
                <a:latin typeface="Calibri" pitchFamily="-1" charset="0"/>
                <a:ea typeface="ＭＳ Ｐゴシック" pitchFamily="-1" charset="-128"/>
              </a:rPr>
              <a:t>protocole</a:t>
            </a:r>
            <a:r>
              <a:rPr lang="en-US" altLang="en-US" sz="2400" b="1" dirty="0" smtClean="0">
                <a:latin typeface="Calibri" pitchFamily="-1" charset="0"/>
                <a:ea typeface="ＭＳ Ｐゴシック" pitchFamily="-1" charset="-128"/>
              </a:rPr>
              <a:t> (ETP) </a:t>
            </a:r>
            <a:r>
              <a:rPr lang="en-US" altLang="en-US" sz="2400" b="1" dirty="0" smtClean="0">
                <a:ea typeface="ＭＳ Ｐゴシック" pitchFamily="-1" charset="-128"/>
              </a:rPr>
              <a:t>:</a:t>
            </a:r>
          </a:p>
          <a:p>
            <a:pPr lvl="1"/>
            <a:r>
              <a:rPr lang="en-US" altLang="en-US" sz="1800" dirty="0" smtClean="0">
                <a:ea typeface="ＭＳ Ｐゴシック" pitchFamily="-1" charset="-128"/>
              </a:rPr>
              <a:t>Diminution ARN VIH &lt; 1 log</a:t>
            </a:r>
            <a:r>
              <a:rPr lang="en-US" altLang="en-US" sz="1800" baseline="-25000" dirty="0" smtClean="0">
                <a:ea typeface="ＭＳ Ｐゴシック" pitchFamily="-1" charset="-128"/>
              </a:rPr>
              <a:t>10</a:t>
            </a:r>
            <a:r>
              <a:rPr lang="en-US" altLang="en-US" sz="1800" dirty="0" smtClean="0">
                <a:ea typeface="ＭＳ Ｐゴシック" pitchFamily="-1" charset="-128"/>
              </a:rPr>
              <a:t> au </a:t>
            </a:r>
            <a:r>
              <a:rPr lang="en-US" altLang="en-US" sz="1800" dirty="0" err="1" smtClean="0">
                <a:ea typeface="ＭＳ Ｐゴシック" pitchFamily="-1" charset="-128"/>
              </a:rPr>
              <a:t>delà</a:t>
            </a:r>
            <a:r>
              <a:rPr lang="en-US" altLang="en-US" sz="1800" dirty="0" smtClean="0">
                <a:ea typeface="ＭＳ Ｐゴシック" pitchFamily="-1" charset="-128"/>
              </a:rPr>
              <a:t> de S4, </a:t>
            </a:r>
            <a:r>
              <a:rPr lang="en-US" altLang="en-US" sz="1800" dirty="0" err="1" smtClean="0">
                <a:ea typeface="ＭＳ Ｐゴシック" pitchFamily="-1" charset="-128"/>
              </a:rPr>
              <a:t>sauf</a:t>
            </a:r>
            <a:r>
              <a:rPr lang="en-US" altLang="en-US" sz="1800" dirty="0" smtClean="0">
                <a:ea typeface="ＭＳ Ｐゴシック" pitchFamily="-1" charset="-128"/>
              </a:rPr>
              <a:t> </a:t>
            </a:r>
            <a:r>
              <a:rPr lang="en-US" altLang="en-US" sz="1800" dirty="0" err="1" smtClean="0">
                <a:ea typeface="ＭＳ Ｐゴシック" pitchFamily="-1" charset="-128"/>
              </a:rPr>
              <a:t>si</a:t>
            </a:r>
            <a:r>
              <a:rPr lang="en-US" altLang="en-US" sz="1800" dirty="0" smtClean="0">
                <a:ea typeface="ＭＳ Ｐゴシック" pitchFamily="-1" charset="-128"/>
              </a:rPr>
              <a:t> ARN VIH &lt; 50 c/ml, </a:t>
            </a:r>
            <a:r>
              <a:rPr lang="en-US" altLang="en-US" sz="1800" dirty="0" err="1" smtClean="0">
                <a:ea typeface="ＭＳ Ｐゴシック" pitchFamily="-1" charset="-128"/>
              </a:rPr>
              <a:t>ou</a:t>
            </a:r>
            <a:endParaRPr lang="en-US" altLang="en-US" sz="1800" dirty="0" smtClean="0">
              <a:ea typeface="ＭＳ Ｐゴシック" pitchFamily="-1" charset="-128"/>
            </a:endParaRPr>
          </a:p>
          <a:p>
            <a:pPr lvl="1"/>
            <a:r>
              <a:rPr lang="en-US" altLang="en-US" sz="1800" dirty="0" smtClean="0">
                <a:ea typeface="ＭＳ Ｐゴシック" pitchFamily="-1" charset="-128"/>
              </a:rPr>
              <a:t>ARN VIH &gt; 1 log</a:t>
            </a:r>
            <a:r>
              <a:rPr lang="en-US" altLang="en-US" sz="1800" baseline="-25000" dirty="0" smtClean="0">
                <a:ea typeface="ＭＳ Ｐゴシック" pitchFamily="-1" charset="-128"/>
              </a:rPr>
              <a:t>10</a:t>
            </a:r>
            <a:r>
              <a:rPr lang="en-US" altLang="en-US" sz="1800" dirty="0" smtClean="0">
                <a:ea typeface="ＭＳ Ｐゴシック" pitchFamily="-1" charset="-128"/>
              </a:rPr>
              <a:t> c/ml au </a:t>
            </a:r>
            <a:r>
              <a:rPr lang="en-US" altLang="en-US" sz="1800" dirty="0" err="1" smtClean="0">
                <a:ea typeface="ＭＳ Ｐゴシック" pitchFamily="-1" charset="-128"/>
              </a:rPr>
              <a:t>dessus</a:t>
            </a:r>
            <a:r>
              <a:rPr lang="en-US" altLang="en-US" sz="1800" dirty="0" smtClean="0">
                <a:ea typeface="ＭＳ Ｐゴシック" pitchFamily="-1" charset="-128"/>
              </a:rPr>
              <a:t> du nadir après S4, </a:t>
            </a:r>
            <a:r>
              <a:rPr lang="en-US" altLang="en-US" sz="1800" dirty="0" err="1" smtClean="0">
                <a:ea typeface="ＭＳ Ｐゴシック" pitchFamily="-1" charset="-128"/>
              </a:rPr>
              <a:t>ou</a:t>
            </a:r>
            <a:endParaRPr lang="en-US" altLang="en-US" sz="1800" dirty="0" smtClean="0">
              <a:ea typeface="ＭＳ Ｐゴシック" pitchFamily="-1" charset="-128"/>
            </a:endParaRPr>
          </a:p>
          <a:p>
            <a:pPr lvl="1"/>
            <a:r>
              <a:rPr lang="en-US" altLang="en-US" sz="1800" dirty="0" smtClean="0">
                <a:ea typeface="ＭＳ Ｐゴシック" pitchFamily="-1" charset="-128"/>
              </a:rPr>
              <a:t>ARN VIH ≥ 50 c/ml </a:t>
            </a:r>
            <a:r>
              <a:rPr lang="en-US" altLang="en-US" sz="1800" dirty="0" err="1" smtClean="0">
                <a:ea typeface="ＭＳ Ｐゴシック" pitchFamily="-1" charset="-128"/>
              </a:rPr>
              <a:t>à</a:t>
            </a:r>
            <a:r>
              <a:rPr lang="en-US" altLang="en-US" sz="1800" dirty="0" smtClean="0">
                <a:ea typeface="ＭＳ Ｐゴシック" pitchFamily="-1" charset="-128"/>
              </a:rPr>
              <a:t> </a:t>
            </a:r>
            <a:r>
              <a:rPr lang="en-US" altLang="en-US" sz="1800" dirty="0" err="1" smtClean="0">
                <a:ea typeface="ＭＳ Ｐゴシック" pitchFamily="-1" charset="-128"/>
              </a:rPr>
              <a:t>partir</a:t>
            </a:r>
            <a:r>
              <a:rPr lang="en-US" altLang="en-US" sz="1800" dirty="0" smtClean="0">
                <a:ea typeface="ＭＳ Ｐゴシック" pitchFamily="-1" charset="-128"/>
              </a:rPr>
              <a:t> de S24, </a:t>
            </a:r>
            <a:r>
              <a:rPr lang="en-US" altLang="en-US" sz="1800" dirty="0" err="1" smtClean="0">
                <a:ea typeface="ＭＳ Ｐゴシック" pitchFamily="-1" charset="-128"/>
              </a:rPr>
              <a:t>ou</a:t>
            </a:r>
            <a:endParaRPr lang="en-US" altLang="en-US" sz="1800" dirty="0" smtClean="0">
              <a:ea typeface="ＭＳ Ｐゴシック" pitchFamily="-1" charset="-128"/>
            </a:endParaRPr>
          </a:p>
          <a:p>
            <a:pPr lvl="1"/>
            <a:r>
              <a:rPr lang="en-US" altLang="en-US" sz="1800" dirty="0" smtClean="0">
                <a:ea typeface="ＭＳ Ｐゴシック" pitchFamily="-1" charset="-128"/>
              </a:rPr>
              <a:t>ARN VIH ≥ 50 c/ml après </a:t>
            </a:r>
            <a:r>
              <a:rPr lang="en-US" altLang="en-US" sz="1800" dirty="0" err="1" smtClean="0">
                <a:ea typeface="ＭＳ Ｐゴシック" pitchFamily="-1" charset="-128"/>
              </a:rPr>
              <a:t>obtention</a:t>
            </a:r>
            <a:r>
              <a:rPr lang="en-US" altLang="en-US" sz="1800" dirty="0" smtClean="0">
                <a:ea typeface="ＭＳ Ｐゴシック" pitchFamily="-1" charset="-128"/>
              </a:rPr>
              <a:t> ARN &lt; 50 c/ml </a:t>
            </a:r>
            <a:r>
              <a:rPr lang="en-US" altLang="en-US" sz="1800" dirty="0" err="1" smtClean="0">
                <a:ea typeface="ＭＳ Ｐゴシック" pitchFamily="-1" charset="-128"/>
              </a:rPr>
              <a:t>à</a:t>
            </a:r>
            <a:r>
              <a:rPr lang="en-US" altLang="en-US" sz="1800" dirty="0" smtClean="0">
                <a:ea typeface="ＭＳ Ｐゴシック" pitchFamily="-1" charset="-128"/>
              </a:rPr>
              <a:t> 2 </a:t>
            </a:r>
            <a:r>
              <a:rPr lang="en-US" altLang="en-US" sz="1800" dirty="0" err="1" smtClean="0">
                <a:ea typeface="ＭＳ Ｐゴシック" pitchFamily="-1" charset="-128"/>
              </a:rPr>
              <a:t>visites</a:t>
            </a:r>
            <a:r>
              <a:rPr lang="en-US" altLang="en-US" sz="1800" dirty="0" smtClean="0">
                <a:ea typeface="ＭＳ Ｐゴシック" pitchFamily="-1" charset="-128"/>
              </a:rPr>
              <a:t> </a:t>
            </a:r>
            <a:r>
              <a:rPr lang="en-US" altLang="en-US" sz="1800" dirty="0" err="1" smtClean="0">
                <a:ea typeface="ＭＳ Ｐゴシック" pitchFamily="-1" charset="-128"/>
              </a:rPr>
              <a:t>consécutives</a:t>
            </a:r>
            <a:r>
              <a:rPr lang="en-US" altLang="en-US" sz="1800" dirty="0" smtClean="0">
                <a:ea typeface="ＭＳ Ｐゴシック" pitchFamily="-1" charset="-128"/>
              </a:rPr>
              <a:t>, </a:t>
            </a:r>
            <a:r>
              <a:rPr lang="en-US" altLang="en-US" sz="1800" dirty="0" err="1" smtClean="0">
                <a:ea typeface="ＭＳ Ｐゴシック" pitchFamily="-1" charset="-128"/>
              </a:rPr>
              <a:t>ou</a:t>
            </a:r>
            <a:endParaRPr lang="en-US" altLang="en-US" sz="1800" dirty="0" smtClean="0">
              <a:ea typeface="ＭＳ Ｐゴシック" pitchFamily="-1" charset="-128"/>
            </a:endParaRPr>
          </a:p>
          <a:p>
            <a:pPr lvl="1"/>
            <a:r>
              <a:rPr lang="en-US" altLang="en-US" sz="1800" dirty="0" smtClean="0">
                <a:ea typeface="ＭＳ Ｐゴシック" pitchFamily="-1" charset="-128"/>
              </a:rPr>
              <a:t>Diminution ARN VIH &lt; 2 log</a:t>
            </a:r>
            <a:r>
              <a:rPr lang="en-US" altLang="en-US" sz="1800" baseline="-25000" dirty="0" smtClean="0">
                <a:ea typeface="ＭＳ Ｐゴシック" pitchFamily="-1" charset="-128"/>
              </a:rPr>
              <a:t>10</a:t>
            </a:r>
            <a:r>
              <a:rPr lang="en-US" altLang="en-US" sz="1800" dirty="0" smtClean="0">
                <a:ea typeface="ＭＳ Ｐゴシック" pitchFamily="-1" charset="-128"/>
              </a:rPr>
              <a:t> </a:t>
            </a:r>
            <a:r>
              <a:rPr lang="en-US" altLang="en-US" sz="1800" dirty="0" err="1" smtClean="0">
                <a:ea typeface="ＭＳ Ｐゴシック" pitchFamily="-1" charset="-128"/>
              </a:rPr>
              <a:t>à</a:t>
            </a:r>
            <a:r>
              <a:rPr lang="en-US" altLang="en-US" sz="1800" dirty="0" smtClean="0">
                <a:ea typeface="ＭＳ Ｐゴシック" pitchFamily="-1" charset="-128"/>
              </a:rPr>
              <a:t> </a:t>
            </a:r>
            <a:r>
              <a:rPr lang="en-US" altLang="en-US" sz="1800" dirty="0" err="1" smtClean="0">
                <a:ea typeface="ＭＳ Ｐゴシック" pitchFamily="-1" charset="-128"/>
              </a:rPr>
              <a:t>partir</a:t>
            </a:r>
            <a:r>
              <a:rPr lang="en-US" altLang="en-US" sz="1800" dirty="0" smtClean="0">
                <a:ea typeface="ＭＳ Ｐゴシック" pitchFamily="-1" charset="-128"/>
              </a:rPr>
              <a:t> de S12, </a:t>
            </a:r>
            <a:r>
              <a:rPr lang="en-US" altLang="en-US" sz="1800" dirty="0" err="1" smtClean="0">
                <a:ea typeface="ＭＳ Ｐゴシック" pitchFamily="-1" charset="-128"/>
              </a:rPr>
              <a:t>sauf</a:t>
            </a:r>
            <a:r>
              <a:rPr lang="en-US" altLang="en-US" sz="1800" dirty="0" smtClean="0">
                <a:ea typeface="ＭＳ Ｐゴシック" pitchFamily="-1" charset="-128"/>
              </a:rPr>
              <a:t> </a:t>
            </a:r>
            <a:r>
              <a:rPr lang="en-US" altLang="en-US" sz="1800" dirty="0" err="1" smtClean="0">
                <a:ea typeface="ＭＳ Ｐゴシック" pitchFamily="-1" charset="-128"/>
              </a:rPr>
              <a:t>si</a:t>
            </a:r>
            <a:r>
              <a:rPr lang="en-US" altLang="en-US" sz="1800" dirty="0" smtClean="0">
                <a:ea typeface="ＭＳ Ｐゴシック" pitchFamily="-1" charset="-128"/>
              </a:rPr>
              <a:t> ARN VIH &lt; 50 </a:t>
            </a:r>
            <a:r>
              <a:rPr lang="en-US" altLang="en-US" sz="1800" dirty="0" err="1" smtClean="0">
                <a:ea typeface="ＭＳ Ｐゴシック" pitchFamily="-1" charset="-128"/>
              </a:rPr>
              <a:t>c</a:t>
            </a:r>
            <a:r>
              <a:rPr lang="en-US" altLang="en-US" sz="1800" dirty="0" smtClean="0">
                <a:ea typeface="ＭＳ Ｐゴシック" pitchFamily="-1" charset="-128"/>
              </a:rPr>
              <a:t>/ml (</a:t>
            </a:r>
            <a:r>
              <a:rPr lang="en-US" altLang="en-US" sz="1800" dirty="0" err="1" smtClean="0">
                <a:ea typeface="ＭＳ Ｐゴシック" pitchFamily="-1" charset="-128"/>
              </a:rPr>
              <a:t>amendement</a:t>
            </a:r>
            <a:r>
              <a:rPr lang="en-US" altLang="en-US" sz="1800" dirty="0" smtClean="0">
                <a:ea typeface="ＭＳ Ｐゴシック" pitchFamily="-1" charset="-128"/>
              </a:rPr>
              <a:t> 2), [ARN VIH &lt; 400 c/ml (</a:t>
            </a:r>
            <a:r>
              <a:rPr lang="en-US" altLang="en-US" sz="1800" dirty="0" err="1" smtClean="0">
                <a:ea typeface="ＭＳ Ｐゴシック" pitchFamily="-1" charset="-128"/>
              </a:rPr>
              <a:t>amendement</a:t>
            </a:r>
            <a:r>
              <a:rPr lang="en-US" altLang="en-US" sz="1800" dirty="0" smtClean="0">
                <a:ea typeface="ＭＳ Ｐゴシック" pitchFamily="-1" charset="-128"/>
              </a:rPr>
              <a:t> 3)]</a:t>
            </a:r>
            <a:endParaRPr lang="en-US" altLang="en-US" sz="2400" dirty="0" smtClean="0">
              <a:ea typeface="ＭＳ Ｐゴシック" pitchFamily="-1" charset="-128"/>
            </a:endParaRPr>
          </a:p>
          <a:p>
            <a:pPr lvl="1"/>
            <a:r>
              <a:rPr lang="en-US" altLang="en-US" sz="1800" dirty="0" err="1" smtClean="0">
                <a:ea typeface="ＭＳ Ｐゴシック" pitchFamily="-1" charset="-128"/>
              </a:rPr>
              <a:t>Tous</a:t>
            </a:r>
            <a:r>
              <a:rPr lang="en-US" altLang="en-US" sz="1800" dirty="0" smtClean="0">
                <a:ea typeface="ＭＳ Ｐゴシック" pitchFamily="-1" charset="-128"/>
              </a:rPr>
              <a:t> les </a:t>
            </a:r>
            <a:r>
              <a:rPr lang="en-US" altLang="en-US" sz="1800" dirty="0" err="1" smtClean="0">
                <a:ea typeface="ＭＳ Ｐゴシック" pitchFamily="-1" charset="-128"/>
              </a:rPr>
              <a:t>échecs</a:t>
            </a:r>
            <a:r>
              <a:rPr lang="en-US" altLang="en-US" sz="1800" dirty="0" smtClean="0">
                <a:ea typeface="ＭＳ Ｐゴシック" pitchFamily="-1" charset="-128"/>
              </a:rPr>
              <a:t> </a:t>
            </a:r>
            <a:r>
              <a:rPr lang="en-US" altLang="en-US" sz="1800" dirty="0" err="1" smtClean="0">
                <a:ea typeface="ＭＳ Ｐゴシック" pitchFamily="-1" charset="-128"/>
              </a:rPr>
              <a:t>nécessitaient</a:t>
            </a:r>
            <a:r>
              <a:rPr lang="en-US" altLang="en-US" sz="1800" dirty="0" smtClean="0">
                <a:ea typeface="ＭＳ Ｐゴシック" pitchFamily="-1" charset="-128"/>
              </a:rPr>
              <a:t> </a:t>
            </a:r>
            <a:r>
              <a:rPr lang="en-US" altLang="en-US" sz="1800" dirty="0" err="1" smtClean="0">
                <a:ea typeface="ＭＳ Ｐゴシック" pitchFamily="-1" charset="-128"/>
              </a:rPr>
              <a:t>une</a:t>
            </a:r>
            <a:r>
              <a:rPr lang="en-US" altLang="en-US" sz="1800" dirty="0" smtClean="0">
                <a:ea typeface="ＭＳ Ｐゴシック" pitchFamily="-1" charset="-128"/>
              </a:rPr>
              <a:t> confirmation </a:t>
            </a:r>
            <a:r>
              <a:rPr lang="en-US" altLang="en-US" sz="1800" dirty="0" err="1" smtClean="0">
                <a:ea typeface="ＭＳ Ｐゴシック" pitchFamily="-1" charset="-128"/>
              </a:rPr>
              <a:t>dans</a:t>
            </a:r>
            <a:r>
              <a:rPr lang="en-US" altLang="en-US" sz="1800" dirty="0" smtClean="0">
                <a:ea typeface="ＭＳ Ｐゴシック" pitchFamily="-1" charset="-128"/>
              </a:rPr>
              <a:t> les 28 </a:t>
            </a:r>
            <a:r>
              <a:rPr lang="en-US" altLang="en-US" sz="1800" dirty="0" err="1" smtClean="0">
                <a:ea typeface="ＭＳ Ｐゴシック" pitchFamily="-1" charset="-128"/>
              </a:rPr>
              <a:t>jours</a:t>
            </a:r>
            <a:endParaRPr lang="en-US" altLang="en-US" sz="2400" dirty="0" smtClean="0">
              <a:ea typeface="ＭＳ Ｐゴシック" pitchFamily="-1" charset="-128"/>
            </a:endParaRPr>
          </a:p>
        </p:txBody>
      </p:sp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62707993"/>
              </p:ext>
            </p:extLst>
          </p:nvPr>
        </p:nvGraphicFramePr>
        <p:xfrm>
          <a:off x="590550" y="4267201"/>
          <a:ext cx="7867650" cy="1538064"/>
        </p:xfrm>
        <a:graphic>
          <a:graphicData uri="http://schemas.openxmlformats.org/drawingml/2006/table">
            <a:tbl>
              <a:tblPr/>
              <a:tblGrid>
                <a:gridCol w="3732213"/>
                <a:gridCol w="2209800"/>
                <a:gridCol w="1925637"/>
              </a:tblGrid>
              <a:tr h="4340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MVC + DRV/r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TDF/FTC + DRV/r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361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ETP, n (%)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40 * 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(10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13 * 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(3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1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ARN VIH &lt; 400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/ml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à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l’ETP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27 (68%)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11 (85%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80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Emergence de mutations de résistance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16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58275" cy="1106488"/>
          </a:xfrm>
        </p:spPr>
        <p:txBody>
          <a:bodyPr/>
          <a:lstStyle/>
          <a:p>
            <a:r>
              <a:rPr lang="fr-FR" sz="3100" dirty="0" smtClean="0">
                <a:ea typeface="ＭＳ Ｐゴシック" pitchFamily="-1" charset="-128"/>
              </a:rPr>
              <a:t>Etude MODERN</a:t>
            </a:r>
            <a:r>
              <a:rPr lang="en-GB" sz="3100" dirty="0" smtClean="0">
                <a:ea typeface="ＭＳ Ｐゴシック" pitchFamily="-1" charset="-128"/>
              </a:rPr>
              <a:t>: MVC QD + DRV/</a:t>
            </a:r>
            <a:r>
              <a:rPr lang="en-GB" sz="3100" dirty="0" err="1" smtClean="0">
                <a:ea typeface="ＭＳ Ｐゴシック" pitchFamily="-1" charset="-128"/>
              </a:rPr>
              <a:t>r</a:t>
            </a:r>
            <a:r>
              <a:rPr lang="en-GB" sz="3100" dirty="0" smtClean="0">
                <a:ea typeface="ＭＳ Ｐゴシック" pitchFamily="-1" charset="-128"/>
              </a:rPr>
              <a:t> </a:t>
            </a:r>
            <a:r>
              <a:rPr lang="en-GB" sz="3100" dirty="0" err="1" smtClean="0">
                <a:ea typeface="ＭＳ Ｐゴシック" pitchFamily="-1" charset="-128"/>
              </a:rPr>
              <a:t>vs</a:t>
            </a:r>
            <a:r>
              <a:rPr lang="en-GB" sz="3100" dirty="0" smtClean="0">
                <a:ea typeface="ＭＳ Ｐゴシック" pitchFamily="-1" charset="-128"/>
              </a:rPr>
              <a:t> TDF/FTC + DRV/</a:t>
            </a:r>
            <a:r>
              <a:rPr lang="en-GB" sz="3100" dirty="0" err="1" smtClean="0">
                <a:ea typeface="ＭＳ Ｐゴシック" pitchFamily="-1" charset="-128"/>
              </a:rPr>
              <a:t>r</a:t>
            </a:r>
            <a:endParaRPr lang="en-GB" sz="3100" dirty="0" smtClean="0">
              <a:ea typeface="ＭＳ Ｐゴシック" pitchFamily="-1" charset="-128"/>
            </a:endParaRPr>
          </a:p>
        </p:txBody>
      </p:sp>
      <p:grpSp>
        <p:nvGrpSpPr>
          <p:cNvPr id="6170" name="Grouper 41"/>
          <p:cNvGrpSpPr>
            <a:grpSpLocks/>
          </p:cNvGrpSpPr>
          <p:nvPr/>
        </p:nvGrpSpPr>
        <p:grpSpPr bwMode="auto">
          <a:xfrm>
            <a:off x="0" y="6570663"/>
            <a:ext cx="927100" cy="287337"/>
            <a:chOff x="0" y="6570663"/>
            <a:chExt cx="1393200" cy="288111"/>
          </a:xfrm>
        </p:grpSpPr>
        <p:sp>
          <p:nvSpPr>
            <p:cNvPr id="6171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1" charset="0"/>
                <a:cs typeface="Arial" charset="0"/>
              </a:endParaRPr>
            </a:p>
          </p:txBody>
        </p:sp>
        <p:sp>
          <p:nvSpPr>
            <p:cNvPr id="6172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-1" charset="0"/>
                </a:rPr>
                <a:t>MODERN</a:t>
              </a:r>
            </a:p>
          </p:txBody>
        </p:sp>
      </p:grpSp>
      <p:sp>
        <p:nvSpPr>
          <p:cNvPr id="17" name="ZoneTexte 69"/>
          <p:cNvSpPr txBox="1">
            <a:spLocks noChangeArrowheads="1"/>
          </p:cNvSpPr>
          <p:nvPr/>
        </p:nvSpPr>
        <p:spPr bwMode="auto">
          <a:xfrm>
            <a:off x="6051550" y="6581775"/>
            <a:ext cx="3092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 err="1">
                <a:solidFill>
                  <a:srgbClr val="CC0000"/>
                </a:solidFill>
              </a:rPr>
              <a:t>Stellbrink</a:t>
            </a:r>
            <a:r>
              <a:rPr lang="en-GB" sz="1200" i="1" dirty="0">
                <a:solidFill>
                  <a:srgbClr val="CC0000"/>
                </a:solidFill>
              </a:rPr>
              <a:t> HJ. </a:t>
            </a:r>
            <a:r>
              <a:rPr lang="en-US" sz="1200" i="1" dirty="0" smtClean="0">
                <a:solidFill>
                  <a:srgbClr val="CC0000"/>
                </a:solidFill>
              </a:rPr>
              <a:t>AIDS 2016; 30:1229-38</a:t>
            </a:r>
            <a:endParaRPr lang="en-GB" sz="1200" i="1" dirty="0">
              <a:solidFill>
                <a:srgbClr val="CC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582461" y="5935444"/>
            <a:ext cx="75179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* 3 </a:t>
            </a:r>
            <a:r>
              <a:rPr lang="fr-FR" sz="1400" dirty="0" smtClean="0"/>
              <a:t>patients dans chaque</a:t>
            </a:r>
            <a:r>
              <a:rPr lang="fr-FR" sz="1400" dirty="0" smtClean="0"/>
              <a:t> groupe avec ARN VIH &lt; </a:t>
            </a:r>
            <a:r>
              <a:rPr lang="fr-FR" sz="1400" dirty="0" smtClean="0"/>
              <a:t>400 c/</a:t>
            </a:r>
            <a:r>
              <a:rPr lang="fr-FR" sz="1400" dirty="0" smtClean="0"/>
              <a:t>ml et en réponse virologique à </a:t>
            </a:r>
            <a:r>
              <a:rPr lang="nl-NL" sz="1400" dirty="0" smtClean="0"/>
              <a:t>S48</a:t>
            </a:r>
            <a:endParaRPr lang="fr-FR" sz="1400" dirty="0"/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6658299"/>
              </p:ext>
            </p:extLst>
          </p:nvPr>
        </p:nvGraphicFramePr>
        <p:xfrm>
          <a:off x="381000" y="1676400"/>
          <a:ext cx="8207375" cy="4798799"/>
        </p:xfrm>
        <a:graphic>
          <a:graphicData uri="http://schemas.openxmlformats.org/drawingml/2006/table">
            <a:tbl>
              <a:tblPr/>
              <a:tblGrid>
                <a:gridCol w="4479032"/>
                <a:gridCol w="1800200"/>
                <a:gridCol w="1928143"/>
              </a:tblGrid>
              <a:tr h="290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MVC + DRV/r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TDF/FTC + DRV/r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EI chez </a:t>
                      </a:r>
                      <a:r>
                        <a:rPr kumimoji="0" lang="en-GB" sz="1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&gt;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5% des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sujets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dans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un des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groupes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 %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Diarrhée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23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34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Nasopharyngite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12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14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Infection des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voies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respiratoires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sup.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10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11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Rash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10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Nausées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9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11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Fatigue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12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Toux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Bronchite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Gastroentérite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Dépression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Insomnie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Cancers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N 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=9 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(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2,3%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)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N = 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 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(0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7%)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Anomalies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biologiques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grade 3-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4, %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ALAT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2,3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1,5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Bilirubine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totale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Créatine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</a:t>
                      </a: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kinase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4,5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5,5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Cholestérol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12,6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6,0</a:t>
                      </a: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252" name="Espace réservé du contenu 2"/>
          <p:cNvSpPr txBox="1">
            <a:spLocks/>
          </p:cNvSpPr>
          <p:nvPr/>
        </p:nvSpPr>
        <p:spPr bwMode="auto">
          <a:xfrm>
            <a:off x="39688" y="1179513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0" hangingPunct="0">
              <a:lnSpc>
                <a:spcPts val="2275"/>
              </a:lnSpc>
              <a:buClr>
                <a:srgbClr val="CC3300"/>
              </a:buClr>
              <a:buFont typeface="Wingdings" pitchFamily="-1" charset="2"/>
              <a:buChar char="§"/>
            </a:pPr>
            <a:r>
              <a:rPr lang="en-GB" sz="2400" b="1" dirty="0" err="1" smtClean="0">
                <a:solidFill>
                  <a:srgbClr val="CC3300"/>
                </a:solidFill>
                <a:latin typeface="Calibri" pitchFamily="-1" charset="0"/>
              </a:rPr>
              <a:t>Evénements</a:t>
            </a:r>
            <a:r>
              <a:rPr lang="en-GB" sz="2400" b="1" dirty="0" smtClean="0">
                <a:solidFill>
                  <a:srgbClr val="CC3300"/>
                </a:solidFill>
                <a:latin typeface="Calibri" pitchFamily="-1" charset="0"/>
              </a:rPr>
              <a:t> </a:t>
            </a:r>
            <a:r>
              <a:rPr lang="en-GB" sz="2400" b="1" dirty="0" err="1" smtClean="0">
                <a:solidFill>
                  <a:srgbClr val="CC3300"/>
                </a:solidFill>
                <a:latin typeface="Calibri" pitchFamily="-1" charset="0"/>
              </a:rPr>
              <a:t>indésirables</a:t>
            </a:r>
            <a:r>
              <a:rPr lang="en-GB" sz="2400" b="1" dirty="0" smtClean="0">
                <a:solidFill>
                  <a:srgbClr val="CC3300"/>
                </a:solidFill>
                <a:latin typeface="Calibri" pitchFamily="-1" charset="0"/>
              </a:rPr>
              <a:t> </a:t>
            </a:r>
            <a:r>
              <a:rPr lang="en-GB" sz="2400" b="1" dirty="0" err="1" smtClean="0">
                <a:solidFill>
                  <a:srgbClr val="CC3300"/>
                </a:solidFill>
                <a:latin typeface="Calibri" pitchFamily="-1" charset="0"/>
              </a:rPr>
              <a:t>survenant</a:t>
            </a:r>
            <a:r>
              <a:rPr lang="en-GB" sz="2400" b="1" dirty="0" smtClean="0">
                <a:solidFill>
                  <a:srgbClr val="CC3300"/>
                </a:solidFill>
                <a:latin typeface="Calibri" pitchFamily="-1" charset="0"/>
              </a:rPr>
              <a:t> au </a:t>
            </a:r>
            <a:r>
              <a:rPr lang="en-GB" sz="2400" b="1" dirty="0" err="1" smtClean="0">
                <a:solidFill>
                  <a:srgbClr val="CC3300"/>
                </a:solidFill>
                <a:latin typeface="Calibri" pitchFamily="-1" charset="0"/>
              </a:rPr>
              <a:t>cours</a:t>
            </a:r>
            <a:r>
              <a:rPr lang="en-GB" sz="2400" b="1" dirty="0" smtClean="0">
                <a:solidFill>
                  <a:srgbClr val="CC3300"/>
                </a:solidFill>
                <a:latin typeface="Calibri" pitchFamily="-1" charset="0"/>
              </a:rPr>
              <a:t> des 48 </a:t>
            </a:r>
            <a:r>
              <a:rPr lang="en-GB" sz="2400" b="1" dirty="0" err="1" smtClean="0">
                <a:solidFill>
                  <a:srgbClr val="CC3300"/>
                </a:solidFill>
                <a:latin typeface="Calibri" pitchFamily="-1" charset="0"/>
              </a:rPr>
              <a:t>semaines</a:t>
            </a:r>
            <a:endParaRPr lang="en-GB" dirty="0">
              <a:solidFill>
                <a:srgbClr val="CC3300"/>
              </a:solidFill>
            </a:endParaRPr>
          </a:p>
        </p:txBody>
      </p:sp>
      <p:sp>
        <p:nvSpPr>
          <p:cNvPr id="725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58275" cy="1106488"/>
          </a:xfrm>
        </p:spPr>
        <p:txBody>
          <a:bodyPr/>
          <a:lstStyle/>
          <a:p>
            <a:r>
              <a:rPr lang="fr-FR" sz="3100" dirty="0" smtClean="0">
                <a:ea typeface="ＭＳ Ｐゴシック" pitchFamily="-1" charset="-128"/>
              </a:rPr>
              <a:t>Etude MODERN</a:t>
            </a:r>
            <a:r>
              <a:rPr lang="en-GB" sz="3100" dirty="0" smtClean="0">
                <a:ea typeface="ＭＳ Ｐゴシック" pitchFamily="-1" charset="-128"/>
              </a:rPr>
              <a:t>: MVC QD + DRV/</a:t>
            </a:r>
            <a:r>
              <a:rPr lang="en-GB" sz="3100" dirty="0" err="1" smtClean="0">
                <a:ea typeface="ＭＳ Ｐゴシック" pitchFamily="-1" charset="-128"/>
              </a:rPr>
              <a:t>r</a:t>
            </a:r>
            <a:r>
              <a:rPr lang="en-GB" sz="3100" dirty="0" smtClean="0">
                <a:ea typeface="ＭＳ Ｐゴシック" pitchFamily="-1" charset="-128"/>
              </a:rPr>
              <a:t> </a:t>
            </a:r>
            <a:r>
              <a:rPr lang="en-GB" sz="3100" dirty="0" err="1" smtClean="0">
                <a:ea typeface="ＭＳ Ｐゴシック" pitchFamily="-1" charset="-128"/>
              </a:rPr>
              <a:t>vs</a:t>
            </a:r>
            <a:r>
              <a:rPr lang="en-GB" sz="3100" dirty="0" smtClean="0">
                <a:ea typeface="ＭＳ Ｐゴシック" pitchFamily="-1" charset="-128"/>
              </a:rPr>
              <a:t> TDF/FTC + DRV/</a:t>
            </a:r>
            <a:r>
              <a:rPr lang="en-GB" sz="3100" dirty="0" err="1" smtClean="0">
                <a:ea typeface="ＭＳ Ｐゴシック" pitchFamily="-1" charset="-128"/>
              </a:rPr>
              <a:t>r</a:t>
            </a:r>
            <a:endParaRPr lang="en-GB" sz="3100" dirty="0" smtClean="0">
              <a:ea typeface="ＭＳ Ｐゴシック" pitchFamily="-1" charset="-128"/>
            </a:endParaRPr>
          </a:p>
        </p:txBody>
      </p:sp>
      <p:grpSp>
        <p:nvGrpSpPr>
          <p:cNvPr id="7254" name="Grouper 41"/>
          <p:cNvGrpSpPr>
            <a:grpSpLocks/>
          </p:cNvGrpSpPr>
          <p:nvPr/>
        </p:nvGrpSpPr>
        <p:grpSpPr bwMode="auto">
          <a:xfrm>
            <a:off x="0" y="6570663"/>
            <a:ext cx="927100" cy="287337"/>
            <a:chOff x="0" y="6570663"/>
            <a:chExt cx="1393200" cy="288111"/>
          </a:xfrm>
        </p:grpSpPr>
        <p:sp>
          <p:nvSpPr>
            <p:cNvPr id="725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1" charset="0"/>
                <a:cs typeface="Arial" charset="0"/>
              </a:endParaRPr>
            </a:p>
          </p:txBody>
        </p:sp>
        <p:sp>
          <p:nvSpPr>
            <p:cNvPr id="7256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-1" charset="0"/>
                </a:rPr>
                <a:t>MODERN</a:t>
              </a:r>
            </a:p>
          </p:txBody>
        </p:sp>
      </p:grpSp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6051550" y="6581775"/>
            <a:ext cx="3092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 err="1">
                <a:solidFill>
                  <a:srgbClr val="CC0000"/>
                </a:solidFill>
              </a:rPr>
              <a:t>Stellbrink</a:t>
            </a:r>
            <a:r>
              <a:rPr lang="en-GB" sz="1200" i="1" dirty="0">
                <a:solidFill>
                  <a:srgbClr val="CC0000"/>
                </a:solidFill>
              </a:rPr>
              <a:t> HJ. </a:t>
            </a:r>
            <a:r>
              <a:rPr lang="en-US" sz="1200" i="1" dirty="0" smtClean="0">
                <a:solidFill>
                  <a:srgbClr val="CC0000"/>
                </a:solidFill>
              </a:rPr>
              <a:t>AIDS 2016; 30:1229-38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150938"/>
            <a:ext cx="8686800" cy="5303837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n-US" sz="3200" b="1" dirty="0" smtClean="0">
                <a:latin typeface="Calibri" pitchFamily="-1" charset="0"/>
                <a:ea typeface="ＭＳ Ｐゴシック" pitchFamily="-1" charset="-128"/>
              </a:rPr>
              <a:t>Conclusion</a:t>
            </a:r>
          </a:p>
          <a:p>
            <a:pPr lvl="1">
              <a:spcBef>
                <a:spcPts val="300"/>
              </a:spcBef>
            </a:pPr>
            <a:r>
              <a:rPr lang="en-US" sz="2000" dirty="0" smtClean="0">
                <a:ea typeface="ＭＳ Ｐゴシック" pitchFamily="-1" charset="-128"/>
              </a:rPr>
              <a:t>MVC </a:t>
            </a:r>
            <a:r>
              <a:rPr lang="en-US" sz="2000" smtClean="0">
                <a:ea typeface="ＭＳ Ｐゴシック" pitchFamily="-1" charset="-128"/>
              </a:rPr>
              <a:t>150 mg </a:t>
            </a:r>
            <a:r>
              <a:rPr lang="en-US" sz="2000" dirty="0" smtClean="0">
                <a:ea typeface="ＭＳ Ｐゴシック" pitchFamily="-1" charset="-128"/>
              </a:rPr>
              <a:t>QD + DRV/</a:t>
            </a:r>
            <a:r>
              <a:rPr lang="en-US" sz="2000" dirty="0" err="1" smtClean="0">
                <a:ea typeface="ＭＳ Ｐゴシック" pitchFamily="-1" charset="-128"/>
              </a:rPr>
              <a:t>r</a:t>
            </a:r>
            <a:r>
              <a:rPr lang="en-US" sz="2000" dirty="0" smtClean="0">
                <a:ea typeface="ＭＳ Ｐゴシック" pitchFamily="-1" charset="-128"/>
              </a:rPr>
              <a:t> QD </a:t>
            </a:r>
            <a:r>
              <a:rPr lang="en-US" sz="2000" dirty="0" err="1" smtClean="0">
                <a:ea typeface="ＭＳ Ｐゴシック" pitchFamily="-1" charset="-128"/>
              </a:rPr>
              <a:t>est</a:t>
            </a:r>
            <a:r>
              <a:rPr lang="en-US" sz="2000" dirty="0" smtClean="0">
                <a:ea typeface="ＭＳ Ｐゴシック" pitchFamily="-1" charset="-128"/>
              </a:rPr>
              <a:t> </a:t>
            </a:r>
            <a:r>
              <a:rPr lang="en-US" sz="2000" dirty="0" err="1" smtClean="0">
                <a:ea typeface="ＭＳ Ｐゴシック" pitchFamily="-1" charset="-128"/>
              </a:rPr>
              <a:t>statistiquement</a:t>
            </a:r>
            <a:r>
              <a:rPr lang="en-US" sz="2000" dirty="0" smtClean="0">
                <a:ea typeface="ＭＳ Ｐゴシック" pitchFamily="-1" charset="-128"/>
              </a:rPr>
              <a:t> </a:t>
            </a:r>
            <a:r>
              <a:rPr lang="en-US" sz="2000" dirty="0" err="1" smtClean="0">
                <a:ea typeface="ＭＳ Ｐゴシック" pitchFamily="-1" charset="-128"/>
              </a:rPr>
              <a:t>inférieur</a:t>
            </a:r>
            <a:r>
              <a:rPr lang="en-US" sz="2000" dirty="0" smtClean="0">
                <a:ea typeface="ＭＳ Ｐゴシック" pitchFamily="-1" charset="-128"/>
              </a:rPr>
              <a:t> </a:t>
            </a:r>
            <a:r>
              <a:rPr lang="en-US" sz="2000" dirty="0" err="1" smtClean="0">
                <a:ea typeface="ＭＳ Ｐゴシック" pitchFamily="-1" charset="-128"/>
              </a:rPr>
              <a:t>à</a:t>
            </a:r>
            <a:r>
              <a:rPr lang="en-US" sz="2000" dirty="0" smtClean="0">
                <a:ea typeface="ＭＳ Ｐゴシック" pitchFamily="-1" charset="-128"/>
              </a:rPr>
              <a:t> TDF/FTC + DRV/</a:t>
            </a:r>
            <a:r>
              <a:rPr lang="en-US" sz="2000" dirty="0" err="1" smtClean="0">
                <a:ea typeface="ＭＳ Ｐゴシック" pitchFamily="-1" charset="-128"/>
              </a:rPr>
              <a:t>r</a:t>
            </a:r>
            <a:r>
              <a:rPr lang="en-US" sz="2000" dirty="0" smtClean="0">
                <a:ea typeface="ＭＳ Ｐゴシック" pitchFamily="-1" charset="-128"/>
              </a:rPr>
              <a:t> QD chez les patients naïfs </a:t>
            </a:r>
            <a:r>
              <a:rPr lang="en-US" sz="2000" dirty="0" err="1" smtClean="0">
                <a:ea typeface="ＭＳ Ｐゴシック" pitchFamily="-1" charset="-128"/>
              </a:rPr>
              <a:t>d’’antirétroviraux</a:t>
            </a:r>
            <a:r>
              <a:rPr lang="en-US" sz="2000" dirty="0" smtClean="0">
                <a:ea typeface="ＭＳ Ｐゴシック" pitchFamily="-1" charset="-128"/>
              </a:rPr>
              <a:t>, </a:t>
            </a:r>
            <a:r>
              <a:rPr lang="en-US" sz="2000" dirty="0" err="1" smtClean="0">
                <a:ea typeface="ＭＳ Ｐゴシック" pitchFamily="-1" charset="-128"/>
              </a:rPr>
              <a:t>à</a:t>
            </a:r>
            <a:r>
              <a:rPr lang="en-US" sz="2000" dirty="0" smtClean="0">
                <a:ea typeface="ＭＳ Ｐゴシック" pitchFamily="-1" charset="-128"/>
              </a:rPr>
              <a:t> 48 </a:t>
            </a:r>
            <a:r>
              <a:rPr lang="en-US" sz="2000" dirty="0" err="1" smtClean="0">
                <a:ea typeface="ＭＳ Ｐゴシック" pitchFamily="-1" charset="-128"/>
              </a:rPr>
              <a:t>semaines</a:t>
            </a:r>
            <a:endParaRPr lang="en-US" sz="2000" dirty="0" smtClean="0">
              <a:ea typeface="ＭＳ Ｐゴシック" pitchFamily="-1" charset="-128"/>
            </a:endParaRPr>
          </a:p>
          <a:p>
            <a:pPr lvl="2">
              <a:spcBef>
                <a:spcPts val="300"/>
              </a:spcBef>
            </a:pPr>
            <a:r>
              <a:rPr lang="en-US" sz="1800" dirty="0" err="1" smtClean="0">
                <a:ea typeface="ＭＳ Ｐゴシック" pitchFamily="-1" charset="-128"/>
              </a:rPr>
              <a:t>Taux</a:t>
            </a:r>
            <a:r>
              <a:rPr lang="en-US" sz="1800" dirty="0" smtClean="0">
                <a:ea typeface="ＭＳ Ｐゴシック" pitchFamily="-1" charset="-128"/>
              </a:rPr>
              <a:t> plus </a:t>
            </a:r>
            <a:r>
              <a:rPr lang="en-US" sz="1800" dirty="0" err="1" smtClean="0">
                <a:ea typeface="ＭＳ Ｐゴシック" pitchFamily="-1" charset="-128"/>
              </a:rPr>
              <a:t>faible</a:t>
            </a:r>
            <a:r>
              <a:rPr lang="en-US" sz="1800" dirty="0" smtClean="0">
                <a:ea typeface="ＭＳ Ｐゴシック" pitchFamily="-1" charset="-128"/>
              </a:rPr>
              <a:t> de suppression </a:t>
            </a:r>
            <a:r>
              <a:rPr lang="en-US" sz="1800" dirty="0" err="1" smtClean="0">
                <a:ea typeface="ＭＳ Ｐゴシック" pitchFamily="-1" charset="-128"/>
              </a:rPr>
              <a:t>virologique</a:t>
            </a:r>
            <a:endParaRPr lang="en-US" sz="1800" dirty="0" smtClean="0">
              <a:ea typeface="ＭＳ Ｐゴシック" pitchFamily="-1" charset="-128"/>
            </a:endParaRPr>
          </a:p>
          <a:p>
            <a:pPr lvl="2">
              <a:spcBef>
                <a:spcPts val="300"/>
              </a:spcBef>
            </a:pPr>
            <a:r>
              <a:rPr lang="en-US" sz="1800" dirty="0" smtClean="0">
                <a:ea typeface="ＭＳ Ｐゴシック" pitchFamily="-1" charset="-128"/>
              </a:rPr>
              <a:t>Le </a:t>
            </a:r>
            <a:r>
              <a:rPr lang="en-US" sz="1800" dirty="0" err="1" smtClean="0">
                <a:ea typeface="ＭＳ Ｐゴシック" pitchFamily="-1" charset="-128"/>
              </a:rPr>
              <a:t>Comité</a:t>
            </a:r>
            <a:r>
              <a:rPr lang="en-US" sz="1800" dirty="0" smtClean="0">
                <a:ea typeface="ＭＳ Ｐゴシック" pitchFamily="-1" charset="-128"/>
              </a:rPr>
              <a:t> </a:t>
            </a:r>
            <a:r>
              <a:rPr lang="en-US" sz="1800" dirty="0" err="1" smtClean="0">
                <a:ea typeface="ＭＳ Ｐゴシック" pitchFamily="-1" charset="-128"/>
              </a:rPr>
              <a:t>Indépendant</a:t>
            </a:r>
            <a:r>
              <a:rPr lang="en-US" sz="1800" dirty="0" smtClean="0">
                <a:ea typeface="ＭＳ Ｐゴシック" pitchFamily="-1" charset="-128"/>
              </a:rPr>
              <a:t> a </a:t>
            </a:r>
            <a:r>
              <a:rPr lang="en-US" sz="1800" dirty="0" err="1" smtClean="0">
                <a:ea typeface="ＭＳ Ｐゴシック" pitchFamily="-1" charset="-128"/>
              </a:rPr>
              <a:t>recommandé</a:t>
            </a:r>
            <a:r>
              <a:rPr lang="en-US" sz="1800" dirty="0" smtClean="0">
                <a:ea typeface="ＭＳ Ｐゴシック" pitchFamily="-1" charset="-128"/>
              </a:rPr>
              <a:t> </a:t>
            </a:r>
            <a:r>
              <a:rPr lang="en-US" sz="1800" dirty="0" err="1" smtClean="0">
                <a:ea typeface="ＭＳ Ｐゴシック" pitchFamily="-1" charset="-128"/>
              </a:rPr>
              <a:t>l’arrêt</a:t>
            </a:r>
            <a:r>
              <a:rPr lang="en-US" sz="1800" dirty="0" smtClean="0">
                <a:ea typeface="ＭＳ Ｐゴシック" pitchFamily="-1" charset="-128"/>
              </a:rPr>
              <a:t> de </a:t>
            </a:r>
            <a:r>
              <a:rPr lang="en-US" sz="1800" dirty="0" err="1" smtClean="0">
                <a:ea typeface="ＭＳ Ｐゴシック" pitchFamily="-1" charset="-128"/>
              </a:rPr>
              <a:t>l’étude</a:t>
            </a:r>
            <a:endParaRPr lang="en-US" sz="2000" dirty="0" smtClean="0">
              <a:ea typeface="ＭＳ Ｐゴシック" pitchFamily="-1" charset="-128"/>
            </a:endParaRPr>
          </a:p>
          <a:p>
            <a:pPr lvl="1">
              <a:spcBef>
                <a:spcPts val="300"/>
              </a:spcBef>
            </a:pPr>
            <a:r>
              <a:rPr lang="en-US" sz="2000" dirty="0" smtClean="0">
                <a:ea typeface="ＭＳ Ｐゴシック" pitchFamily="-1" charset="-128"/>
              </a:rPr>
              <a:t>La </a:t>
            </a:r>
            <a:r>
              <a:rPr lang="en-US" sz="2000" dirty="0" err="1" smtClean="0">
                <a:ea typeface="ＭＳ Ｐゴシック" pitchFamily="-1" charset="-128"/>
              </a:rPr>
              <a:t>majorité</a:t>
            </a:r>
            <a:r>
              <a:rPr lang="en-US" sz="2000" dirty="0" smtClean="0">
                <a:ea typeface="ＭＳ Ｐゴシック" pitchFamily="-1" charset="-128"/>
              </a:rPr>
              <a:t> des </a:t>
            </a:r>
            <a:r>
              <a:rPr lang="en-US" sz="2000" dirty="0" err="1" smtClean="0">
                <a:ea typeface="ＭＳ Ｐゴシック" pitchFamily="-1" charset="-128"/>
              </a:rPr>
              <a:t>échecs</a:t>
            </a:r>
            <a:r>
              <a:rPr lang="en-US" sz="2000" dirty="0" smtClean="0">
                <a:ea typeface="ＭＳ Ｐゴシック" pitchFamily="-1" charset="-128"/>
              </a:rPr>
              <a:t> </a:t>
            </a:r>
            <a:r>
              <a:rPr lang="en-US" sz="2000" dirty="0" err="1" smtClean="0">
                <a:ea typeface="ＭＳ Ｐゴシック" pitchFamily="-1" charset="-128"/>
              </a:rPr>
              <a:t>avaient</a:t>
            </a:r>
            <a:r>
              <a:rPr lang="en-US" sz="2000" dirty="0" smtClean="0">
                <a:ea typeface="ＭＳ Ｐゴシック" pitchFamily="-1" charset="-128"/>
              </a:rPr>
              <a:t> un </a:t>
            </a:r>
            <a:r>
              <a:rPr lang="en-US" sz="2000" dirty="0" err="1" smtClean="0">
                <a:ea typeface="ＭＳ Ｐゴシック" pitchFamily="-1" charset="-128"/>
              </a:rPr>
              <a:t>taux</a:t>
            </a:r>
            <a:r>
              <a:rPr lang="en-US" sz="2000" dirty="0" smtClean="0">
                <a:ea typeface="ＭＳ Ｐゴシック" pitchFamily="-1" charset="-128"/>
              </a:rPr>
              <a:t> </a:t>
            </a:r>
            <a:r>
              <a:rPr lang="en-US" sz="2000" dirty="0" err="1" smtClean="0">
                <a:ea typeface="ＭＳ Ｐゴシック" pitchFamily="-1" charset="-128"/>
              </a:rPr>
              <a:t>d’ARN</a:t>
            </a:r>
            <a:r>
              <a:rPr lang="en-US" sz="2000" dirty="0" smtClean="0">
                <a:ea typeface="ＭＳ Ｐゴシック" pitchFamily="-1" charset="-128"/>
              </a:rPr>
              <a:t> VIH &lt; 400 </a:t>
            </a:r>
            <a:r>
              <a:rPr lang="en-US" sz="2000" dirty="0" err="1" smtClean="0">
                <a:ea typeface="ＭＳ Ｐゴシック" pitchFamily="-1" charset="-128"/>
              </a:rPr>
              <a:t>c</a:t>
            </a:r>
            <a:r>
              <a:rPr lang="en-US" sz="2000" dirty="0" smtClean="0">
                <a:ea typeface="ＭＳ Ｐゴシック" pitchFamily="-1" charset="-128"/>
              </a:rPr>
              <a:t>/ml</a:t>
            </a:r>
          </a:p>
          <a:p>
            <a:pPr lvl="1">
              <a:spcBef>
                <a:spcPts val="300"/>
              </a:spcBef>
            </a:pPr>
            <a:r>
              <a:rPr lang="en-US" sz="2000" dirty="0" smtClean="0">
                <a:ea typeface="ＭＳ Ｐゴシック" pitchFamily="-1" charset="-128"/>
              </a:rPr>
              <a:t>Pas </a:t>
            </a:r>
            <a:r>
              <a:rPr lang="en-US" sz="2000" dirty="0" err="1" smtClean="0">
                <a:ea typeface="ＭＳ Ｐゴシック" pitchFamily="-1" charset="-128"/>
              </a:rPr>
              <a:t>d’émergence</a:t>
            </a:r>
            <a:r>
              <a:rPr lang="en-US" sz="2000" dirty="0" smtClean="0">
                <a:ea typeface="ＭＳ Ｐゴシック" pitchFamily="-1" charset="-128"/>
              </a:rPr>
              <a:t> de résistance au </a:t>
            </a:r>
            <a:r>
              <a:rPr lang="en-US" sz="2000" dirty="0" err="1" smtClean="0">
                <a:ea typeface="ＭＳ Ｐゴシック" pitchFamily="-1" charset="-128"/>
              </a:rPr>
              <a:t>traitement</a:t>
            </a:r>
            <a:endParaRPr lang="en-US" sz="2000" dirty="0" smtClean="0">
              <a:ea typeface="ＭＳ Ｐゴシック" pitchFamily="-1" charset="-128"/>
            </a:endParaRPr>
          </a:p>
          <a:p>
            <a:pPr lvl="1">
              <a:spcBef>
                <a:spcPts val="300"/>
              </a:spcBef>
            </a:pPr>
            <a:r>
              <a:rPr lang="en-US" sz="2000" dirty="0" err="1" smtClean="0">
                <a:ea typeface="ＭＳ Ｐゴシック" pitchFamily="-1" charset="-128"/>
              </a:rPr>
              <a:t>Tolérance</a:t>
            </a:r>
            <a:r>
              <a:rPr lang="en-US" sz="2000" dirty="0" smtClean="0">
                <a:ea typeface="ＭＳ Ｐゴシック" pitchFamily="-1" charset="-128"/>
              </a:rPr>
              <a:t> comparable</a:t>
            </a:r>
          </a:p>
          <a:p>
            <a:pPr lvl="1">
              <a:spcBef>
                <a:spcPts val="300"/>
              </a:spcBef>
            </a:pPr>
            <a:endParaRPr lang="en-US" sz="2000" dirty="0" smtClean="0">
              <a:ea typeface="ＭＳ Ｐゴシック" pitchFamily="-1" charset="-128"/>
            </a:endParaRPr>
          </a:p>
          <a:p>
            <a:pPr lvl="1">
              <a:spcBef>
                <a:spcPts val="300"/>
              </a:spcBef>
            </a:pPr>
            <a:r>
              <a:rPr lang="en-US" sz="2000" dirty="0" smtClean="0">
                <a:ea typeface="ＭＳ Ｐゴシック" pitchFamily="-1" charset="-128"/>
              </a:rPr>
              <a:t>MVC 150 mg QD en association </a:t>
            </a:r>
            <a:r>
              <a:rPr lang="en-US" sz="2000" dirty="0" err="1" smtClean="0">
                <a:ea typeface="ＭＳ Ｐゴシック" pitchFamily="-1" charset="-128"/>
              </a:rPr>
              <a:t>à</a:t>
            </a:r>
            <a:r>
              <a:rPr lang="en-US" sz="2000" dirty="0" smtClean="0">
                <a:ea typeface="ＭＳ Ｐゴシック" pitchFamily="-1" charset="-128"/>
              </a:rPr>
              <a:t> DRV/r QD </a:t>
            </a:r>
            <a:r>
              <a:rPr lang="en-US" sz="2000" dirty="0" err="1" smtClean="0">
                <a:ea typeface="ＭＳ Ｐゴシック" pitchFamily="-1" charset="-128"/>
              </a:rPr>
              <a:t>n’est</a:t>
            </a:r>
            <a:r>
              <a:rPr lang="en-US" sz="2000" dirty="0" smtClean="0">
                <a:ea typeface="ＭＳ Ｐゴシック" pitchFamily="-1" charset="-128"/>
              </a:rPr>
              <a:t> pas </a:t>
            </a:r>
            <a:r>
              <a:rPr lang="en-US" sz="2000" dirty="0" err="1" smtClean="0">
                <a:ea typeface="ＭＳ Ｐゴシック" pitchFamily="-1" charset="-128"/>
              </a:rPr>
              <a:t>recommandé</a:t>
            </a:r>
            <a:r>
              <a:rPr lang="en-US" sz="2000" dirty="0" smtClean="0">
                <a:ea typeface="ＭＳ Ｐゴシック" pitchFamily="-1" charset="-128"/>
              </a:rPr>
              <a:t> en 1ère </a:t>
            </a:r>
            <a:r>
              <a:rPr lang="en-US" sz="2000" dirty="0" err="1" smtClean="0">
                <a:ea typeface="ＭＳ Ｐゴシック" pitchFamily="-1" charset="-128"/>
              </a:rPr>
              <a:t>ligne</a:t>
            </a:r>
            <a:r>
              <a:rPr lang="en-US" sz="2000" dirty="0" smtClean="0">
                <a:ea typeface="ＭＳ Ｐゴシック" pitchFamily="-1" charset="-128"/>
              </a:rPr>
              <a:t> de </a:t>
            </a:r>
            <a:r>
              <a:rPr lang="en-US" sz="2000" dirty="0" err="1" smtClean="0">
                <a:ea typeface="ＭＳ Ｐゴシック" pitchFamily="-1" charset="-128"/>
              </a:rPr>
              <a:t>traitement</a:t>
            </a:r>
            <a:r>
              <a:rPr lang="en-US" sz="2000" dirty="0" smtClean="0">
                <a:ea typeface="ＭＳ Ｐゴシック" pitchFamily="-1" charset="-128"/>
              </a:rPr>
              <a:t> </a:t>
            </a:r>
            <a:r>
              <a:rPr lang="en-US" sz="2000" dirty="0" err="1" smtClean="0">
                <a:ea typeface="ＭＳ Ｐゴシック" pitchFamily="-1" charset="-128"/>
              </a:rPr>
              <a:t>antirétroviral</a:t>
            </a:r>
            <a:endParaRPr lang="en-US" sz="2000" dirty="0" smtClean="0">
              <a:ea typeface="ＭＳ Ｐゴシック" pitchFamily="-1" charset="-128"/>
            </a:endParaRPr>
          </a:p>
        </p:txBody>
      </p:sp>
      <p:sp>
        <p:nvSpPr>
          <p:cNvPr id="819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58275" cy="1106488"/>
          </a:xfrm>
        </p:spPr>
        <p:txBody>
          <a:bodyPr/>
          <a:lstStyle/>
          <a:p>
            <a:r>
              <a:rPr lang="fr-FR" sz="3100" dirty="0" smtClean="0">
                <a:ea typeface="ＭＳ Ｐゴシック" pitchFamily="-1" charset="-128"/>
              </a:rPr>
              <a:t>Etude MODERN</a:t>
            </a:r>
            <a:r>
              <a:rPr lang="en-GB" sz="3100" dirty="0" smtClean="0">
                <a:ea typeface="ＭＳ Ｐゴシック" pitchFamily="-1" charset="-128"/>
              </a:rPr>
              <a:t>: MVC QD + DRV/</a:t>
            </a:r>
            <a:r>
              <a:rPr lang="en-GB" sz="3100" dirty="0" err="1" smtClean="0">
                <a:ea typeface="ＭＳ Ｐゴシック" pitchFamily="-1" charset="-128"/>
              </a:rPr>
              <a:t>r</a:t>
            </a:r>
            <a:r>
              <a:rPr lang="en-GB" sz="3100" dirty="0" smtClean="0">
                <a:ea typeface="ＭＳ Ｐゴシック" pitchFamily="-1" charset="-128"/>
              </a:rPr>
              <a:t> </a:t>
            </a:r>
            <a:r>
              <a:rPr lang="en-GB" sz="3100" dirty="0" err="1" smtClean="0">
                <a:ea typeface="ＭＳ Ｐゴシック" pitchFamily="-1" charset="-128"/>
              </a:rPr>
              <a:t>vs</a:t>
            </a:r>
            <a:r>
              <a:rPr lang="en-GB" sz="3100" dirty="0" smtClean="0">
                <a:ea typeface="ＭＳ Ｐゴシック" pitchFamily="-1" charset="-128"/>
              </a:rPr>
              <a:t> TDF/FTC + DRV/</a:t>
            </a:r>
            <a:r>
              <a:rPr lang="en-GB" sz="3100" dirty="0" err="1" smtClean="0">
                <a:ea typeface="ＭＳ Ｐゴシック" pitchFamily="-1" charset="-128"/>
              </a:rPr>
              <a:t>r</a:t>
            </a:r>
            <a:endParaRPr lang="en-GB" sz="3100" dirty="0" smtClean="0">
              <a:ea typeface="ＭＳ Ｐゴシック" pitchFamily="-1" charset="-128"/>
            </a:endParaRPr>
          </a:p>
        </p:txBody>
      </p:sp>
      <p:grpSp>
        <p:nvGrpSpPr>
          <p:cNvPr id="8196" name="Grouper 41"/>
          <p:cNvGrpSpPr>
            <a:grpSpLocks/>
          </p:cNvGrpSpPr>
          <p:nvPr/>
        </p:nvGrpSpPr>
        <p:grpSpPr bwMode="auto">
          <a:xfrm>
            <a:off x="0" y="6570663"/>
            <a:ext cx="927100" cy="287337"/>
            <a:chOff x="0" y="6570663"/>
            <a:chExt cx="1393200" cy="288111"/>
          </a:xfrm>
        </p:grpSpPr>
        <p:sp>
          <p:nvSpPr>
            <p:cNvPr id="8197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1" charset="0"/>
                <a:cs typeface="Arial" charset="0"/>
              </a:endParaRPr>
            </a:p>
          </p:txBody>
        </p:sp>
        <p:sp>
          <p:nvSpPr>
            <p:cNvPr id="8198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-1" charset="0"/>
                </a:rPr>
                <a:t>MODERN</a:t>
              </a:r>
            </a:p>
          </p:txBody>
        </p:sp>
      </p:grp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6051550" y="6581775"/>
            <a:ext cx="3092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 err="1">
                <a:solidFill>
                  <a:srgbClr val="CC0000"/>
                </a:solidFill>
              </a:rPr>
              <a:t>Stellbrink</a:t>
            </a:r>
            <a:r>
              <a:rPr lang="en-GB" sz="1200" i="1" dirty="0">
                <a:solidFill>
                  <a:srgbClr val="CC0000"/>
                </a:solidFill>
              </a:rPr>
              <a:t> HJ. </a:t>
            </a:r>
            <a:r>
              <a:rPr lang="en-US" sz="1200" i="1" dirty="0" smtClean="0">
                <a:solidFill>
                  <a:srgbClr val="CC0000"/>
                </a:solidFill>
              </a:rPr>
              <a:t>AIDS 2016; 30:1229-38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5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1074</Words>
  <Application>Microsoft Macintosh PowerPoint</Application>
  <PresentationFormat>Présentation à l'écran (4:3)</PresentationFormat>
  <Paragraphs>241</Paragraphs>
  <Slides>7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ARV_trials_2015</vt:lpstr>
      <vt:lpstr>Epargne d’INTI</vt:lpstr>
      <vt:lpstr>Etude MODERN: MVC QD + DRV/r vs TDF/FTC + DRV/r</vt:lpstr>
      <vt:lpstr>Etude MODERN: MVC QD + DRV/r vs TDF/FTC + DRV/r</vt:lpstr>
      <vt:lpstr>Etude MODERN: MVC QD + DRV/r vs TDF/FTC + DRV/r</vt:lpstr>
      <vt:lpstr>Etude MODERN: MVC QD + DRV/r vs TDF/FTC + DRV/r</vt:lpstr>
      <vt:lpstr>Etude MODERN: MVC QD + DRV/r vs TDF/FTC + DRV/r</vt:lpstr>
      <vt:lpstr>Etude MODERN: MVC QD + DRV/r vs TDF/FTC + DRV/r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2015</dc:title>
  <dc:subject/>
  <dc:creator>www.arv-trial.com</dc:creator>
  <cp:keywords/>
  <dc:description/>
  <cp:lastModifiedBy>Utilisateur de Microsoft Office</cp:lastModifiedBy>
  <cp:revision>155</cp:revision>
  <dcterms:created xsi:type="dcterms:W3CDTF">2015-05-12T13:24:10Z</dcterms:created>
  <dcterms:modified xsi:type="dcterms:W3CDTF">2016-05-13T09:18:31Z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047B7646-E841-4400-B856-668FC26FEB39</vt:lpwstr>
  </property>
  <property fmtid="{D5CDD505-2E9C-101B-9397-08002B2CF9AE}" pid="3" name="ArticulatePath">
    <vt:lpwstr>AEI_ARV trials naive MAJ 2014-SPRING-2-v01</vt:lpwstr>
  </property>
</Properties>
</file>