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930" r:id="rId2"/>
    <p:sldId id="926" r:id="rId3"/>
    <p:sldId id="927" r:id="rId4"/>
    <p:sldId id="928" r:id="rId5"/>
    <p:sldId id="929" r:id="rId6"/>
  </p:sldIdLst>
  <p:sldSz cx="9144000" cy="6858000" type="screen4x3"/>
  <p:notesSz cx="7099300" cy="10234613"/>
  <p:custDataLst>
    <p:tags r:id="rId9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006600"/>
    <a:srgbClr val="0066FF"/>
    <a:srgbClr val="3399FF"/>
    <a:srgbClr val="CC00FF"/>
    <a:srgbClr val="6600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43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A57927EB-3147-4AA7-8400-1140C43524C0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619948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83450672-4A78-4C66-A2C4-83A70D22397F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37757411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5974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974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29D7C02-1D67-4AEA-B106-D331DFE7F24E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6179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179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7A5DF30-A9F7-46DB-BC6F-60C97B8AE1EC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638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89A9B3E-BD82-4A59-89A9-370CB2E19048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658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58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4C08F2D-3C4D-41DD-AA32-4A472DDFCFCC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 + ZDV/3TC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MONARK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M02-418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M05-730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ALERT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15413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MONARK : monothérapie de LPV/r BID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vs LPV/r BID + ZDV/3TC</a:t>
            </a:r>
          </a:p>
        </p:txBody>
      </p:sp>
      <p:sp>
        <p:nvSpPr>
          <p:cNvPr id="158723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138238"/>
            <a:ext cx="1712913" cy="512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Schéma d'étude</a:t>
            </a:r>
          </a:p>
        </p:txBody>
      </p:sp>
      <p:sp>
        <p:nvSpPr>
          <p:cNvPr id="158724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Delfraissy JF. AIDS 2008;22:385-93</a:t>
            </a:r>
          </a:p>
        </p:txBody>
      </p:sp>
      <p:sp>
        <p:nvSpPr>
          <p:cNvPr id="158725" name="Espace réservé du contenu 2"/>
          <p:cNvSpPr txBox="1">
            <a:spLocks/>
          </p:cNvSpPr>
          <p:nvPr/>
        </p:nvSpPr>
        <p:spPr bwMode="auto">
          <a:xfrm>
            <a:off x="50800" y="4773613"/>
            <a:ext cx="8886825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2000" i="0">
                <a:solidFill>
                  <a:srgbClr val="000066"/>
                </a:solidFill>
                <a:cs typeface="Arial" charset="0"/>
              </a:rPr>
              <a:t>Critère principal : ARN VIH &lt; 400 c/ml à S24 et &lt; 50 c/ml à S48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2000" i="0">
                <a:solidFill>
                  <a:srgbClr val="000066"/>
                </a:solidFill>
              </a:rPr>
              <a:t>Pas de calcul de puissance en raison de l’effectif limité, et le caractère pilote de l’étude</a:t>
            </a:r>
          </a:p>
        </p:txBody>
      </p:sp>
      <p:sp>
        <p:nvSpPr>
          <p:cNvPr id="158726" name="ZoneTexte 38"/>
          <p:cNvSpPr txBox="1">
            <a:spLocks noChangeArrowheads="1"/>
          </p:cNvSpPr>
          <p:nvPr/>
        </p:nvSpPr>
        <p:spPr bwMode="auto">
          <a:xfrm>
            <a:off x="4367213" y="4202113"/>
            <a:ext cx="4532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LPV/r administré sous forme de capsules molles</a:t>
            </a:r>
          </a:p>
        </p:txBody>
      </p:sp>
      <p:grpSp>
        <p:nvGrpSpPr>
          <p:cNvPr id="158727" name="Group 2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58741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8742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  <p:sp>
        <p:nvSpPr>
          <p:cNvPr id="158728" name="AutoShape 162"/>
          <p:cNvSpPr>
            <a:spLocks noChangeArrowheads="1"/>
          </p:cNvSpPr>
          <p:nvPr/>
        </p:nvSpPr>
        <p:spPr bwMode="auto">
          <a:xfrm>
            <a:off x="636588" y="2814638"/>
            <a:ext cx="3171825" cy="12033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Adultes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&lt; 100 000 c/ml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&gt; 100/mm</a:t>
            </a:r>
            <a:r>
              <a:rPr lang="fr-FR" sz="1800" b="1" i="0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</p:txBody>
      </p:sp>
      <p:cxnSp>
        <p:nvCxnSpPr>
          <p:cNvPr id="158729" name="AutoShape 23"/>
          <p:cNvCxnSpPr>
            <a:cxnSpLocks noChangeShapeType="1"/>
          </p:cNvCxnSpPr>
          <p:nvPr/>
        </p:nvCxnSpPr>
        <p:spPr bwMode="auto">
          <a:xfrm rot="10800000" flipH="1" flipV="1">
            <a:off x="5045075" y="3016250"/>
            <a:ext cx="1588" cy="801688"/>
          </a:xfrm>
          <a:prstGeom prst="bentConnector3">
            <a:avLst>
              <a:gd name="adj1" fmla="val -592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58730" name="Rectangle 10"/>
          <p:cNvSpPr>
            <a:spLocks noChangeArrowheads="1"/>
          </p:cNvSpPr>
          <p:nvPr/>
        </p:nvSpPr>
        <p:spPr bwMode="auto">
          <a:xfrm>
            <a:off x="4197350" y="3486150"/>
            <a:ext cx="693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54</a:t>
            </a:r>
          </a:p>
        </p:txBody>
      </p:sp>
      <p:sp>
        <p:nvSpPr>
          <p:cNvPr id="158731" name="Rectangle 10"/>
          <p:cNvSpPr>
            <a:spLocks noChangeArrowheads="1"/>
          </p:cNvSpPr>
          <p:nvPr/>
        </p:nvSpPr>
        <p:spPr bwMode="auto">
          <a:xfrm>
            <a:off x="4175125" y="2681288"/>
            <a:ext cx="739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84 </a:t>
            </a:r>
          </a:p>
        </p:txBody>
      </p:sp>
      <p:cxnSp>
        <p:nvCxnSpPr>
          <p:cNvPr id="158732" name="Connecteur droit 66"/>
          <p:cNvCxnSpPr>
            <a:cxnSpLocks noChangeShapeType="1"/>
          </p:cNvCxnSpPr>
          <p:nvPr/>
        </p:nvCxnSpPr>
        <p:spPr bwMode="auto">
          <a:xfrm rot="5400000">
            <a:off x="3698082" y="26122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58733" name="Oval 170"/>
          <p:cNvSpPr>
            <a:spLocks noChangeArrowheads="1"/>
          </p:cNvSpPr>
          <p:nvPr/>
        </p:nvSpPr>
        <p:spPr bwMode="auto">
          <a:xfrm>
            <a:off x="3176588" y="13985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158734" name="Line 28"/>
          <p:cNvSpPr>
            <a:spLocks noChangeShapeType="1"/>
          </p:cNvSpPr>
          <p:nvPr/>
        </p:nvSpPr>
        <p:spPr bwMode="auto">
          <a:xfrm>
            <a:off x="3819525" y="3427413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58735" name="AutoShape 14"/>
          <p:cNvSpPr>
            <a:spLocks noChangeArrowheads="1"/>
          </p:cNvSpPr>
          <p:nvPr/>
        </p:nvSpPr>
        <p:spPr bwMode="auto">
          <a:xfrm>
            <a:off x="5040313" y="2708275"/>
            <a:ext cx="2800350" cy="650875"/>
          </a:xfrm>
          <a:prstGeom prst="roundRect">
            <a:avLst>
              <a:gd name="adj" fmla="val 12458"/>
            </a:avLst>
          </a:prstGeom>
          <a:solidFill>
            <a:schemeClr val="accent2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FFFFFF"/>
                </a:solidFill>
                <a:latin typeface="Calibri" pitchFamily="34" charset="0"/>
              </a:rPr>
              <a:t>LPV/r 400/100 mg BID</a:t>
            </a:r>
          </a:p>
        </p:txBody>
      </p:sp>
      <p:sp>
        <p:nvSpPr>
          <p:cNvPr id="158736" name="AutoShape 14"/>
          <p:cNvSpPr>
            <a:spLocks noChangeArrowheads="1"/>
          </p:cNvSpPr>
          <p:nvPr/>
        </p:nvSpPr>
        <p:spPr bwMode="auto">
          <a:xfrm>
            <a:off x="5040313" y="3498850"/>
            <a:ext cx="2813050" cy="650875"/>
          </a:xfrm>
          <a:prstGeom prst="roundRect">
            <a:avLst>
              <a:gd name="adj" fmla="val 12458"/>
            </a:avLst>
          </a:prstGeom>
          <a:solidFill>
            <a:srgbClr val="66CCFF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LPV/r 400/100 mg BID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+ ZDV/3TC BID</a:t>
            </a:r>
          </a:p>
        </p:txBody>
      </p:sp>
      <p:sp>
        <p:nvSpPr>
          <p:cNvPr id="158737" name="Line 31"/>
          <p:cNvSpPr>
            <a:spLocks noChangeShapeType="1"/>
          </p:cNvSpPr>
          <p:nvPr/>
        </p:nvSpPr>
        <p:spPr bwMode="auto">
          <a:xfrm flipV="1">
            <a:off x="7826375" y="3009900"/>
            <a:ext cx="796925" cy="95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" name="Oval 173"/>
          <p:cNvSpPr>
            <a:spLocks noChangeArrowheads="1"/>
          </p:cNvSpPr>
          <p:nvPr/>
        </p:nvSpPr>
        <p:spPr bwMode="auto">
          <a:xfrm>
            <a:off x="8339138" y="17272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58739" name="Line 174"/>
          <p:cNvSpPr>
            <a:spLocks noChangeShapeType="1"/>
          </p:cNvSpPr>
          <p:nvPr/>
        </p:nvSpPr>
        <p:spPr bwMode="auto">
          <a:xfrm flipH="1">
            <a:off x="8623300" y="2254250"/>
            <a:ext cx="11113" cy="18954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58740" name="Line 31"/>
          <p:cNvSpPr>
            <a:spLocks noChangeShapeType="1"/>
          </p:cNvSpPr>
          <p:nvPr/>
        </p:nvSpPr>
        <p:spPr bwMode="auto">
          <a:xfrm flipV="1">
            <a:off x="7826375" y="3810000"/>
            <a:ext cx="795338" cy="95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825" name="Group 57"/>
          <p:cNvGraphicFramePr>
            <a:graphicFrameLocks noGrp="1"/>
          </p:cNvGraphicFramePr>
          <p:nvPr>
            <p:ph idx="4294967295"/>
          </p:nvPr>
        </p:nvGraphicFramePr>
        <p:xfrm>
          <a:off x="747713" y="2082800"/>
          <a:ext cx="7642225" cy="3326511"/>
        </p:xfrm>
        <a:graphic>
          <a:graphicData uri="http://schemas.openxmlformats.org/drawingml/2006/table">
            <a:tbl>
              <a:tblPr/>
              <a:tblGrid>
                <a:gridCol w="444500"/>
                <a:gridCol w="3514725"/>
                <a:gridCol w="1841500"/>
                <a:gridCol w="1841500"/>
              </a:tblGrid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LPV/r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LPV/r + ZDV/3TC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Patients randomisés traités,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moyen, années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S48, n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(16 %)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 (23 %)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réponse suboptimale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Intensification par ZDV/3TC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60818" name="Rectangle 8"/>
          <p:cNvSpPr>
            <a:spLocks noChangeArrowheads="1"/>
          </p:cNvSpPr>
          <p:nvPr/>
        </p:nvSpPr>
        <p:spPr bwMode="auto">
          <a:xfrm>
            <a:off x="511175" y="1444625"/>
            <a:ext cx="82010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sp>
        <p:nvSpPr>
          <p:cNvPr id="160819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Delfraissy JF. AIDS 2008;22:385-93</a:t>
            </a:r>
          </a:p>
        </p:txBody>
      </p:sp>
      <p:grpSp>
        <p:nvGrpSpPr>
          <p:cNvPr id="160820" name="Group 55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6082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0823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  <p:sp>
        <p:nvSpPr>
          <p:cNvPr id="160821" name="Titre 1"/>
          <p:cNvSpPr txBox="1">
            <a:spLocks/>
          </p:cNvSpPr>
          <p:nvPr/>
        </p:nvSpPr>
        <p:spPr bwMode="auto">
          <a:xfrm>
            <a:off x="50800" y="44450"/>
            <a:ext cx="90932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Etude MONARK : monothérapie de LPV/r BID </a:t>
            </a:r>
            <a:br>
              <a:rPr lang="fr-FR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vs LPV/r BID + ZDV/3TC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2"/>
          <p:cNvSpPr txBox="1">
            <a:spLocks noChangeArrowheads="1"/>
          </p:cNvSpPr>
          <p:nvPr/>
        </p:nvSpPr>
        <p:spPr bwMode="auto">
          <a:xfrm>
            <a:off x="1795463" y="1150938"/>
            <a:ext cx="5538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Efficacité (ARN VIH) aux semaines 24 et 48</a:t>
            </a:r>
          </a:p>
        </p:txBody>
      </p:sp>
      <p:sp>
        <p:nvSpPr>
          <p:cNvPr id="162819" name="ZoneTexte 64"/>
          <p:cNvSpPr txBox="1">
            <a:spLocks noChangeArrowheads="1"/>
          </p:cNvSpPr>
          <p:nvPr/>
        </p:nvSpPr>
        <p:spPr bwMode="auto">
          <a:xfrm>
            <a:off x="423863" y="5976938"/>
            <a:ext cx="8469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</a:rPr>
              <a:t>Augmentation médiane des CD4 à S48 : 151/mm</a:t>
            </a:r>
            <a:r>
              <a:rPr lang="fr-FR" sz="1600" b="1" i="0" baseline="30000">
                <a:solidFill>
                  <a:srgbClr val="000066"/>
                </a:solidFill>
                <a:latin typeface="Calibri" pitchFamily="34" charset="0"/>
              </a:rPr>
              <a:t>3 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</a:rPr>
              <a:t>(LPV/r) vs 159/mm</a:t>
            </a:r>
            <a:r>
              <a:rPr lang="fr-FR" sz="1600" b="1" i="0" baseline="30000">
                <a:solidFill>
                  <a:srgbClr val="000066"/>
                </a:solidFill>
                <a:latin typeface="Calibri" pitchFamily="34" charset="0"/>
              </a:rPr>
              <a:t>3 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</a:rPr>
              <a:t>(LPV/r + ZDV/3TC) (p = 0,65)</a:t>
            </a:r>
          </a:p>
        </p:txBody>
      </p:sp>
      <p:sp>
        <p:nvSpPr>
          <p:cNvPr id="162820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Delfraissy JF. AIDS 2008;22:385-93</a:t>
            </a:r>
          </a:p>
        </p:txBody>
      </p:sp>
      <p:grpSp>
        <p:nvGrpSpPr>
          <p:cNvPr id="162821" name="Group 58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6287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2873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  <p:grpSp>
        <p:nvGrpSpPr>
          <p:cNvPr id="162874" name="Group 58"/>
          <p:cNvGrpSpPr>
            <a:grpSpLocks/>
          </p:cNvGrpSpPr>
          <p:nvPr/>
        </p:nvGrpSpPr>
        <p:grpSpPr bwMode="auto">
          <a:xfrm>
            <a:off x="395288" y="1773238"/>
            <a:ext cx="8288337" cy="4187825"/>
            <a:chOff x="249" y="1117"/>
            <a:chExt cx="5221" cy="2638"/>
          </a:xfrm>
        </p:grpSpPr>
        <p:sp>
          <p:nvSpPr>
            <p:cNvPr id="162822" name="Rectangle 7"/>
            <p:cNvSpPr>
              <a:spLocks noChangeArrowheads="1"/>
            </p:cNvSpPr>
            <p:nvPr/>
          </p:nvSpPr>
          <p:spPr bwMode="auto">
            <a:xfrm>
              <a:off x="640" y="2154"/>
              <a:ext cx="372" cy="1257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23" name="Rectangle 8"/>
            <p:cNvSpPr>
              <a:spLocks noChangeArrowheads="1"/>
            </p:cNvSpPr>
            <p:nvPr/>
          </p:nvSpPr>
          <p:spPr bwMode="auto">
            <a:xfrm>
              <a:off x="1721" y="2342"/>
              <a:ext cx="372" cy="1069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24" name="Rectangle 9"/>
            <p:cNvSpPr>
              <a:spLocks noChangeArrowheads="1"/>
            </p:cNvSpPr>
            <p:nvPr/>
          </p:nvSpPr>
          <p:spPr bwMode="auto">
            <a:xfrm>
              <a:off x="1006" y="2194"/>
              <a:ext cx="372" cy="1217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25" name="Rectangle 10"/>
            <p:cNvSpPr>
              <a:spLocks noChangeArrowheads="1"/>
            </p:cNvSpPr>
            <p:nvPr/>
          </p:nvSpPr>
          <p:spPr bwMode="auto">
            <a:xfrm>
              <a:off x="2091" y="2224"/>
              <a:ext cx="372" cy="1187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26" name="Rectangle 22"/>
            <p:cNvSpPr>
              <a:spLocks noChangeArrowheads="1"/>
            </p:cNvSpPr>
            <p:nvPr/>
          </p:nvSpPr>
          <p:spPr bwMode="auto">
            <a:xfrm>
              <a:off x="723" y="2009"/>
              <a:ext cx="20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78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62827" name="Rectangle 23"/>
            <p:cNvSpPr>
              <a:spLocks noChangeArrowheads="1"/>
            </p:cNvSpPr>
            <p:nvPr/>
          </p:nvSpPr>
          <p:spPr bwMode="auto">
            <a:xfrm>
              <a:off x="1828" y="2187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67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62828" name="Rectangle 24"/>
            <p:cNvSpPr>
              <a:spLocks noChangeArrowheads="1"/>
            </p:cNvSpPr>
            <p:nvPr/>
          </p:nvSpPr>
          <p:spPr bwMode="auto">
            <a:xfrm>
              <a:off x="1109" y="2007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99FF"/>
                  </a:solidFill>
                </a:rPr>
                <a:t>77</a:t>
              </a:r>
              <a:endParaRPr lang="fr-FR" sz="4000" i="0">
                <a:solidFill>
                  <a:srgbClr val="0099FF"/>
                </a:solidFill>
              </a:endParaRPr>
            </a:p>
          </p:txBody>
        </p:sp>
        <p:sp>
          <p:nvSpPr>
            <p:cNvPr id="162829" name="Rectangle 25"/>
            <p:cNvSpPr>
              <a:spLocks noChangeArrowheads="1"/>
            </p:cNvSpPr>
            <p:nvPr/>
          </p:nvSpPr>
          <p:spPr bwMode="auto">
            <a:xfrm>
              <a:off x="2198" y="2083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99FF"/>
                  </a:solidFill>
                </a:rPr>
                <a:t>75</a:t>
              </a:r>
              <a:endParaRPr lang="fr-FR" sz="4000" i="0">
                <a:solidFill>
                  <a:srgbClr val="0099FF"/>
                </a:solidFill>
              </a:endParaRPr>
            </a:p>
          </p:txBody>
        </p:sp>
        <p:sp>
          <p:nvSpPr>
            <p:cNvPr id="162830" name="Text Box 57"/>
            <p:cNvSpPr txBox="1">
              <a:spLocks noChangeArrowheads="1"/>
            </p:cNvSpPr>
            <p:nvPr/>
          </p:nvSpPr>
          <p:spPr bwMode="auto">
            <a:xfrm>
              <a:off x="425" y="3428"/>
              <a:ext cx="3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b="1" i="0">
                  <a:solidFill>
                    <a:srgbClr val="000066"/>
                  </a:solidFill>
                </a:rPr>
                <a:t>ITT, données manquantes et intensification = échec</a:t>
              </a:r>
            </a:p>
          </p:txBody>
        </p:sp>
        <p:sp>
          <p:nvSpPr>
            <p:cNvPr id="162831" name="Text Box 58"/>
            <p:cNvSpPr txBox="1">
              <a:spLocks noChangeArrowheads="1"/>
            </p:cNvSpPr>
            <p:nvPr/>
          </p:nvSpPr>
          <p:spPr bwMode="auto">
            <a:xfrm>
              <a:off x="4253" y="3389"/>
              <a:ext cx="102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b="1" i="0">
                  <a:solidFill>
                    <a:srgbClr val="000066"/>
                  </a:solidFill>
                </a:rPr>
                <a:t>Analyse sous</a:t>
              </a:r>
            </a:p>
            <a:p>
              <a:pPr algn="ctr"/>
              <a:r>
                <a:rPr lang="fr-FR" sz="1600" b="1" i="0">
                  <a:solidFill>
                    <a:srgbClr val="000066"/>
                  </a:solidFill>
                </a:rPr>
                <a:t>traitement</a:t>
              </a:r>
            </a:p>
          </p:txBody>
        </p:sp>
        <p:sp>
          <p:nvSpPr>
            <p:cNvPr id="162832" name="AutoShape 165"/>
            <p:cNvSpPr>
              <a:spLocks noChangeArrowheads="1"/>
            </p:cNvSpPr>
            <p:nvPr/>
          </p:nvSpPr>
          <p:spPr bwMode="auto">
            <a:xfrm>
              <a:off x="1048" y="1676"/>
              <a:ext cx="3029" cy="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33" name="Rectangle 3"/>
            <p:cNvSpPr>
              <a:spLocks noChangeArrowheads="1"/>
            </p:cNvSpPr>
            <p:nvPr/>
          </p:nvSpPr>
          <p:spPr bwMode="auto">
            <a:xfrm>
              <a:off x="1149" y="1738"/>
              <a:ext cx="112" cy="9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162834" name="Rectangle 4"/>
            <p:cNvSpPr>
              <a:spLocks noChangeArrowheads="1"/>
            </p:cNvSpPr>
            <p:nvPr/>
          </p:nvSpPr>
          <p:spPr bwMode="auto">
            <a:xfrm>
              <a:off x="2299" y="1737"/>
              <a:ext cx="112" cy="91"/>
            </a:xfrm>
            <a:prstGeom prst="rect">
              <a:avLst/>
            </a:prstGeom>
            <a:solidFill>
              <a:srgbClr val="66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162835" name="ZoneTexte 84"/>
            <p:cNvSpPr txBox="1">
              <a:spLocks noChangeArrowheads="1"/>
            </p:cNvSpPr>
            <p:nvPr/>
          </p:nvSpPr>
          <p:spPr bwMode="auto">
            <a:xfrm>
              <a:off x="1240" y="1662"/>
              <a:ext cx="9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LPV/r (n = 83)</a:t>
              </a:r>
            </a:p>
          </p:txBody>
        </p:sp>
        <p:sp>
          <p:nvSpPr>
            <p:cNvPr id="162836" name="ZoneTexte 85"/>
            <p:cNvSpPr txBox="1">
              <a:spLocks noChangeArrowheads="1"/>
            </p:cNvSpPr>
            <p:nvPr/>
          </p:nvSpPr>
          <p:spPr bwMode="auto">
            <a:xfrm>
              <a:off x="2413" y="1663"/>
              <a:ext cx="160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LPV/r + ZDV/3TC (n = 53)</a:t>
              </a:r>
            </a:p>
          </p:txBody>
        </p:sp>
        <p:sp>
          <p:nvSpPr>
            <p:cNvPr id="162837" name="Line 150"/>
            <p:cNvSpPr>
              <a:spLocks noChangeShapeType="1"/>
            </p:cNvSpPr>
            <p:nvPr/>
          </p:nvSpPr>
          <p:spPr bwMode="auto">
            <a:xfrm flipV="1">
              <a:off x="1554" y="3403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38" name="Line 150"/>
            <p:cNvSpPr>
              <a:spLocks noChangeShapeType="1"/>
            </p:cNvSpPr>
            <p:nvPr/>
          </p:nvSpPr>
          <p:spPr bwMode="auto">
            <a:xfrm flipV="1">
              <a:off x="2596" y="3403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39" name="Text Box 76"/>
            <p:cNvSpPr txBox="1">
              <a:spLocks noChangeArrowheads="1"/>
            </p:cNvSpPr>
            <p:nvPr/>
          </p:nvSpPr>
          <p:spPr bwMode="auto">
            <a:xfrm>
              <a:off x="249" y="1511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62840" name="Line 141"/>
            <p:cNvSpPr>
              <a:spLocks noChangeShapeType="1"/>
            </p:cNvSpPr>
            <p:nvPr/>
          </p:nvSpPr>
          <p:spPr bwMode="auto">
            <a:xfrm>
              <a:off x="563" y="1804"/>
              <a:ext cx="0" cy="1599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41" name="Line 142"/>
            <p:cNvSpPr>
              <a:spLocks noChangeShapeType="1"/>
            </p:cNvSpPr>
            <p:nvPr/>
          </p:nvSpPr>
          <p:spPr bwMode="auto">
            <a:xfrm>
              <a:off x="521" y="3403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42" name="Line 143"/>
            <p:cNvSpPr>
              <a:spLocks noChangeShapeType="1"/>
            </p:cNvSpPr>
            <p:nvPr/>
          </p:nvSpPr>
          <p:spPr bwMode="auto">
            <a:xfrm>
              <a:off x="521" y="3083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43" name="Line 144"/>
            <p:cNvSpPr>
              <a:spLocks noChangeShapeType="1"/>
            </p:cNvSpPr>
            <p:nvPr/>
          </p:nvSpPr>
          <p:spPr bwMode="auto">
            <a:xfrm>
              <a:off x="521" y="2762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44" name="Line 145"/>
            <p:cNvSpPr>
              <a:spLocks noChangeShapeType="1"/>
            </p:cNvSpPr>
            <p:nvPr/>
          </p:nvSpPr>
          <p:spPr bwMode="auto">
            <a:xfrm>
              <a:off x="521" y="2446"/>
              <a:ext cx="3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45" name="Line 147"/>
            <p:cNvSpPr>
              <a:spLocks noChangeShapeType="1"/>
            </p:cNvSpPr>
            <p:nvPr/>
          </p:nvSpPr>
          <p:spPr bwMode="auto">
            <a:xfrm>
              <a:off x="521" y="1804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46" name="Line 149"/>
            <p:cNvSpPr>
              <a:spLocks noChangeShapeType="1"/>
            </p:cNvSpPr>
            <p:nvPr/>
          </p:nvSpPr>
          <p:spPr bwMode="auto">
            <a:xfrm flipV="1">
              <a:off x="563" y="3403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47" name="Rectangle 159"/>
            <p:cNvSpPr>
              <a:spLocks noChangeArrowheads="1"/>
            </p:cNvSpPr>
            <p:nvPr/>
          </p:nvSpPr>
          <p:spPr bwMode="auto">
            <a:xfrm>
              <a:off x="413" y="3341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62848" name="Rectangle 160"/>
            <p:cNvSpPr>
              <a:spLocks noChangeArrowheads="1"/>
            </p:cNvSpPr>
            <p:nvPr/>
          </p:nvSpPr>
          <p:spPr bwMode="auto">
            <a:xfrm>
              <a:off x="351" y="301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62849" name="Rectangle 161"/>
            <p:cNvSpPr>
              <a:spLocks noChangeArrowheads="1"/>
            </p:cNvSpPr>
            <p:nvPr/>
          </p:nvSpPr>
          <p:spPr bwMode="auto">
            <a:xfrm>
              <a:off x="351" y="269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62850" name="Rectangle 162"/>
            <p:cNvSpPr>
              <a:spLocks noChangeArrowheads="1"/>
            </p:cNvSpPr>
            <p:nvPr/>
          </p:nvSpPr>
          <p:spPr bwMode="auto">
            <a:xfrm>
              <a:off x="351" y="238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62851" name="Rectangle 163"/>
            <p:cNvSpPr>
              <a:spLocks noChangeArrowheads="1"/>
            </p:cNvSpPr>
            <p:nvPr/>
          </p:nvSpPr>
          <p:spPr bwMode="auto">
            <a:xfrm>
              <a:off x="351" y="206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62852" name="Rectangle 164"/>
            <p:cNvSpPr>
              <a:spLocks noChangeArrowheads="1"/>
            </p:cNvSpPr>
            <p:nvPr/>
          </p:nvSpPr>
          <p:spPr bwMode="auto">
            <a:xfrm>
              <a:off x="289" y="1741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62853" name="ZoneTexte 11"/>
            <p:cNvSpPr txBox="1">
              <a:spLocks noChangeArrowheads="1"/>
            </p:cNvSpPr>
            <p:nvPr/>
          </p:nvSpPr>
          <p:spPr bwMode="auto">
            <a:xfrm>
              <a:off x="657" y="1255"/>
              <a:ext cx="74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&lt; 400 c/ml</a:t>
              </a:r>
            </a:p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à S24</a:t>
              </a:r>
            </a:p>
          </p:txBody>
        </p:sp>
        <p:sp>
          <p:nvSpPr>
            <p:cNvPr id="162854" name="ZoneTexte 11"/>
            <p:cNvSpPr txBox="1">
              <a:spLocks noChangeArrowheads="1"/>
            </p:cNvSpPr>
            <p:nvPr/>
          </p:nvSpPr>
          <p:spPr bwMode="auto">
            <a:xfrm>
              <a:off x="1739" y="1255"/>
              <a:ext cx="674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&lt; 50 c/ml</a:t>
              </a:r>
            </a:p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à S48</a:t>
              </a:r>
            </a:p>
          </p:txBody>
        </p:sp>
        <p:sp>
          <p:nvSpPr>
            <p:cNvPr id="162855" name="Rectangle 8"/>
            <p:cNvSpPr>
              <a:spLocks noChangeArrowheads="1"/>
            </p:cNvSpPr>
            <p:nvPr/>
          </p:nvSpPr>
          <p:spPr bwMode="auto">
            <a:xfrm>
              <a:off x="2789" y="2399"/>
              <a:ext cx="372" cy="1012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56" name="Rectangle 10"/>
            <p:cNvSpPr>
              <a:spLocks noChangeArrowheads="1"/>
            </p:cNvSpPr>
            <p:nvPr/>
          </p:nvSpPr>
          <p:spPr bwMode="auto">
            <a:xfrm>
              <a:off x="3159" y="2215"/>
              <a:ext cx="372" cy="1196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57" name="Line 150"/>
            <p:cNvSpPr>
              <a:spLocks noChangeShapeType="1"/>
            </p:cNvSpPr>
            <p:nvPr/>
          </p:nvSpPr>
          <p:spPr bwMode="auto">
            <a:xfrm flipV="1">
              <a:off x="3904" y="3403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58" name="ZoneTexte 11"/>
            <p:cNvSpPr txBox="1">
              <a:spLocks noChangeArrowheads="1"/>
            </p:cNvSpPr>
            <p:nvPr/>
          </p:nvSpPr>
          <p:spPr bwMode="auto">
            <a:xfrm>
              <a:off x="2586" y="1117"/>
              <a:ext cx="1180" cy="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Critère principal :</a:t>
              </a:r>
            </a:p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&lt; 400 c/ml à S24</a:t>
              </a:r>
            </a:p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et &lt; 50 c/ml à S48</a:t>
              </a:r>
            </a:p>
          </p:txBody>
        </p:sp>
        <p:sp>
          <p:nvSpPr>
            <p:cNvPr id="162859" name="Rectangle 23"/>
            <p:cNvSpPr>
              <a:spLocks noChangeArrowheads="1"/>
            </p:cNvSpPr>
            <p:nvPr/>
          </p:nvSpPr>
          <p:spPr bwMode="auto">
            <a:xfrm>
              <a:off x="2874" y="2245"/>
              <a:ext cx="201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64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62860" name="Rectangle 25"/>
            <p:cNvSpPr>
              <a:spLocks noChangeArrowheads="1"/>
            </p:cNvSpPr>
            <p:nvPr/>
          </p:nvSpPr>
          <p:spPr bwMode="auto">
            <a:xfrm>
              <a:off x="3244" y="2085"/>
              <a:ext cx="201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99FF"/>
                  </a:solidFill>
                </a:rPr>
                <a:t>75</a:t>
              </a:r>
              <a:endParaRPr lang="fr-FR" sz="4000" i="0">
                <a:solidFill>
                  <a:srgbClr val="0099FF"/>
                </a:solidFill>
              </a:endParaRPr>
            </a:p>
          </p:txBody>
        </p:sp>
        <p:sp>
          <p:nvSpPr>
            <p:cNvPr id="162861" name="Rectangle 8"/>
            <p:cNvSpPr>
              <a:spLocks noChangeArrowheads="1"/>
            </p:cNvSpPr>
            <p:nvPr/>
          </p:nvSpPr>
          <p:spPr bwMode="auto">
            <a:xfrm>
              <a:off x="4341" y="2124"/>
              <a:ext cx="372" cy="1276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62" name="Rectangle 10"/>
            <p:cNvSpPr>
              <a:spLocks noChangeArrowheads="1"/>
            </p:cNvSpPr>
            <p:nvPr/>
          </p:nvSpPr>
          <p:spPr bwMode="auto">
            <a:xfrm>
              <a:off x="4711" y="1825"/>
              <a:ext cx="372" cy="1575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62863" name="ZoneTexte 11"/>
            <p:cNvSpPr txBox="1">
              <a:spLocks noChangeArrowheads="1"/>
            </p:cNvSpPr>
            <p:nvPr/>
          </p:nvSpPr>
          <p:spPr bwMode="auto">
            <a:xfrm>
              <a:off x="4154" y="1255"/>
              <a:ext cx="1180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&lt; 400 c/ml à S24</a:t>
              </a:r>
            </a:p>
            <a:p>
              <a:pPr algn="ctr">
                <a:lnSpc>
                  <a:spcPct val="80000"/>
                </a:lnSpc>
              </a:pPr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et &lt; 50 c/ml à S48</a:t>
              </a:r>
            </a:p>
          </p:txBody>
        </p:sp>
        <p:sp>
          <p:nvSpPr>
            <p:cNvPr id="162864" name="Rectangle 23"/>
            <p:cNvSpPr>
              <a:spLocks noChangeArrowheads="1"/>
            </p:cNvSpPr>
            <p:nvPr/>
          </p:nvSpPr>
          <p:spPr bwMode="auto">
            <a:xfrm>
              <a:off x="4442" y="1979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62865" name="Rectangle 25"/>
            <p:cNvSpPr>
              <a:spLocks noChangeArrowheads="1"/>
            </p:cNvSpPr>
            <p:nvPr/>
          </p:nvSpPr>
          <p:spPr bwMode="auto">
            <a:xfrm>
              <a:off x="4812" y="1686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99FF"/>
                  </a:solidFill>
                </a:rPr>
                <a:t>98</a:t>
              </a:r>
              <a:endParaRPr lang="fr-FR" sz="4000" i="0">
                <a:solidFill>
                  <a:srgbClr val="0099FF"/>
                </a:solidFill>
              </a:endParaRPr>
            </a:p>
          </p:txBody>
        </p:sp>
        <p:sp>
          <p:nvSpPr>
            <p:cNvPr id="162866" name="ZoneTexte 62"/>
            <p:cNvSpPr txBox="1">
              <a:spLocks noChangeArrowheads="1"/>
            </p:cNvSpPr>
            <p:nvPr/>
          </p:nvSpPr>
          <p:spPr bwMode="auto">
            <a:xfrm>
              <a:off x="4420" y="3168"/>
              <a:ext cx="2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i="0"/>
                <a:t>66</a:t>
              </a:r>
            </a:p>
          </p:txBody>
        </p:sp>
        <p:sp>
          <p:nvSpPr>
            <p:cNvPr id="162867" name="ZoneTexte 63"/>
            <p:cNvSpPr txBox="1">
              <a:spLocks noChangeArrowheads="1"/>
            </p:cNvSpPr>
            <p:nvPr/>
          </p:nvSpPr>
          <p:spPr bwMode="auto">
            <a:xfrm>
              <a:off x="4767" y="3168"/>
              <a:ext cx="2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41</a:t>
              </a:r>
            </a:p>
          </p:txBody>
        </p:sp>
        <p:sp>
          <p:nvSpPr>
            <p:cNvPr id="162868" name="ZoneTexte 55"/>
            <p:cNvSpPr txBox="1">
              <a:spLocks noChangeArrowheads="1"/>
            </p:cNvSpPr>
            <p:nvPr/>
          </p:nvSpPr>
          <p:spPr bwMode="auto">
            <a:xfrm>
              <a:off x="4198" y="1659"/>
              <a:ext cx="4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  <a:latin typeface="Calibri" pitchFamily="34" charset="0"/>
                </a:rPr>
                <a:t>p = 0,02</a:t>
              </a:r>
            </a:p>
          </p:txBody>
        </p:sp>
        <p:sp>
          <p:nvSpPr>
            <p:cNvPr id="162869" name="Line 145"/>
            <p:cNvSpPr>
              <a:spLocks noChangeShapeType="1"/>
            </p:cNvSpPr>
            <p:nvPr/>
          </p:nvSpPr>
          <p:spPr bwMode="auto">
            <a:xfrm>
              <a:off x="521" y="2140"/>
              <a:ext cx="3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870" name="Line 12"/>
            <p:cNvSpPr>
              <a:spLocks noChangeShapeType="1"/>
            </p:cNvSpPr>
            <p:nvPr/>
          </p:nvSpPr>
          <p:spPr bwMode="auto">
            <a:xfrm>
              <a:off x="515" y="3405"/>
              <a:ext cx="495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62871" name="Titre 1"/>
          <p:cNvSpPr txBox="1">
            <a:spLocks/>
          </p:cNvSpPr>
          <p:nvPr/>
        </p:nvSpPr>
        <p:spPr bwMode="auto">
          <a:xfrm>
            <a:off x="50800" y="44450"/>
            <a:ext cx="90932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Etude MONARK : monothérapie de LPV/r BID </a:t>
            </a:r>
            <a:br>
              <a:rPr lang="fr-FR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vs LPV/r BID + ZDV/3TC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Espace réservé du contenu 4"/>
          <p:cNvSpPr>
            <a:spLocks noGrp="1"/>
          </p:cNvSpPr>
          <p:nvPr>
            <p:ph type="body" idx="4294967295"/>
          </p:nvPr>
        </p:nvSpPr>
        <p:spPr>
          <a:xfrm>
            <a:off x="50800" y="1139825"/>
            <a:ext cx="9015413" cy="5416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Résistance, tolérance</a:t>
            </a:r>
            <a:endParaRPr lang="fr-FR" b="1" smtClean="0">
              <a:latin typeface="Calibri" pitchFamily="34" charset="0"/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24/136 patients ont présenté les critères pour une évaluation génotypique de la résistance (rebond de ARN VIH &gt; 500 c/ml) :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21/83 avec monothérapie LPV/r et 3/53 avec LPV/r + ZDV/3TC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Emergence de mutations de résistance aux IP : 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3/21 patients avec monothérapie LPV/r (L76V, M46I) et aucun avec </a:t>
            </a:r>
            <a:br>
              <a:rPr lang="fr-FR" sz="1800" smtClean="0">
                <a:ea typeface="ＭＳ Ｐゴシック" pitchFamily="34" charset="-128"/>
              </a:rPr>
            </a:br>
            <a:r>
              <a:rPr lang="fr-FR" sz="1800" smtClean="0">
                <a:ea typeface="ＭＳ Ｐゴシック" pitchFamily="34" charset="-128"/>
              </a:rPr>
              <a:t>LPV/r + ZDV/3TC</a:t>
            </a:r>
            <a:endParaRPr lang="fr-FR" sz="80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Effet indésirable grave : 12 % avec LPV/r vs 8 % avec LPV/r + ZDV/3TC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Fréquence similaire dans les 2 groupes des effets indésirables de sévérité au moins modérée, tant cliniques (principalement diarrhée)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que biologiques (élévation des transaminases)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endParaRPr lang="fr-FR" sz="140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Chez les patients naïfs d’antirétroviraux, la monothérapie de LPV/r entraîne une suppression virologique inférieure à celle obtenue avec LPV/r + ZDV/3TC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La monothérapie LPV/r ne doit pas être proposée pour le traitement antirétroviral de 1</a:t>
            </a:r>
            <a:r>
              <a:rPr lang="fr-FR" sz="2000" baseline="30000" smtClean="0">
                <a:ea typeface="ＭＳ Ｐゴシック" pitchFamily="34" charset="-128"/>
              </a:rPr>
              <a:t>ère</a:t>
            </a:r>
            <a:r>
              <a:rPr lang="fr-FR" sz="2000" smtClean="0">
                <a:ea typeface="ＭＳ Ｐゴシック" pitchFamily="34" charset="-128"/>
              </a:rPr>
              <a:t> ligne</a:t>
            </a:r>
          </a:p>
        </p:txBody>
      </p:sp>
      <p:sp>
        <p:nvSpPr>
          <p:cNvPr id="164867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Delfraissy JF. AIDS 2008;22:385-93</a:t>
            </a:r>
          </a:p>
        </p:txBody>
      </p:sp>
      <p:grpSp>
        <p:nvGrpSpPr>
          <p:cNvPr id="164868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6487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4871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  <p:sp>
        <p:nvSpPr>
          <p:cNvPr id="164869" name="Titre 1"/>
          <p:cNvSpPr txBox="1">
            <a:spLocks/>
          </p:cNvSpPr>
          <p:nvPr/>
        </p:nvSpPr>
        <p:spPr bwMode="auto">
          <a:xfrm>
            <a:off x="50800" y="44450"/>
            <a:ext cx="90932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Etude MONARK : monothérapie de LPV/r BID </a:t>
            </a:r>
            <a:br>
              <a:rPr lang="fr-FR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vs LPV/r BID + ZDV/3TC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20627</TotalTime>
  <Words>396</Words>
  <Application>Microsoft Office PowerPoint</Application>
  <PresentationFormat>Affichage à l'écran (4:3)</PresentationFormat>
  <Paragraphs>126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ARV_trials_2010</vt:lpstr>
      <vt:lpstr>Comparaison des IP vs IP</vt:lpstr>
      <vt:lpstr>Etude MONARK : monothérapie de LPV/r BID  vs LPV/r BID + ZDV/3TC</vt:lpstr>
      <vt:lpstr>Présentation PowerPoint</vt:lpstr>
      <vt:lpstr>Présentation PowerPoint</vt:lpstr>
      <vt:lpstr>Présentation PowerPoint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1585</cp:revision>
  <cp:lastPrinted>2009-11-19T07:51:26Z</cp:lastPrinted>
  <dcterms:created xsi:type="dcterms:W3CDTF">2010-03-22T10:11:22Z</dcterms:created>
  <dcterms:modified xsi:type="dcterms:W3CDTF">2015-09-24T07:34:01Z</dcterms:modified>
</cp:coreProperties>
</file>