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notesSlides/notesSlide2.xml" ContentType="application/vnd.openxmlformats-officedocument.presentationml.notesSlide+xml"/>
  <Override PartName="/ppt/tags/tag4.xml" ContentType="application/vnd.openxmlformats-officedocument.presentationml.tags+xml"/>
  <Override PartName="/ppt/notesSlides/notesSlide3.xml" ContentType="application/vnd.openxmlformats-officedocument.presentationml.notesSlide+xml"/>
  <Override PartName="/ppt/tags/tag5.xml" ContentType="application/vnd.openxmlformats-officedocument.presentationml.tags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tags/tag6.xml" ContentType="application/vnd.openxmlformats-officedocument.presentationml.tags+xml"/>
  <Override PartName="/ppt/notesSlides/notesSlide5.xml" ContentType="application/vnd.openxmlformats-officedocument.presentationml.notesSlide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notesSlides/notesSlide6.xml" ContentType="application/vnd.openxmlformats-officedocument.presentationml.notesSlide+xml"/>
  <Override PartName="/ppt/tags/tag9.xml" ContentType="application/vnd.openxmlformats-officedocument.presentationml.tags+xml"/>
  <Override PartName="/ppt/notesSlides/notesSlide7.xml" ContentType="application/vnd.openxmlformats-officedocument.presentationml.notesSlide+xml"/>
  <Override PartName="/ppt/tags/tag10.xml" ContentType="application/vnd.openxmlformats-officedocument.presentationml.tags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1"/>
  </p:notesMasterIdLst>
  <p:handoutMasterIdLst>
    <p:handoutMasterId r:id="rId12"/>
  </p:handoutMasterIdLst>
  <p:sldIdLst>
    <p:sldId id="923" r:id="rId2"/>
    <p:sldId id="869" r:id="rId3"/>
    <p:sldId id="870" r:id="rId4"/>
    <p:sldId id="918" r:id="rId5"/>
    <p:sldId id="921" r:id="rId6"/>
    <p:sldId id="919" r:id="rId7"/>
    <p:sldId id="922" r:id="rId8"/>
    <p:sldId id="920" r:id="rId9"/>
    <p:sldId id="875" r:id="rId10"/>
  </p:sldIdLst>
  <p:sldSz cx="9144000" cy="6858000" type="screen4x3"/>
  <p:notesSz cx="7099300" cy="10234613"/>
  <p:custDataLst>
    <p:tags r:id="rId13"/>
  </p:custDataLst>
  <p:defaultTextStyle>
    <a:defPPr>
      <a:defRPr lang="fr-FR"/>
    </a:defPPr>
    <a:lvl1pPr algn="l" rtl="0" fontAlgn="base">
      <a:spcBef>
        <a:spcPct val="0"/>
      </a:spcBef>
      <a:spcAft>
        <a:spcPct val="0"/>
      </a:spcAft>
      <a:defRPr sz="2400" i="1" kern="1200">
        <a:solidFill>
          <a:schemeClr val="bg1"/>
        </a:solidFill>
        <a:latin typeface="Arial" charset="0"/>
        <a:ea typeface="ＭＳ Ｐゴシック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i="1" kern="1200">
        <a:solidFill>
          <a:schemeClr val="bg1"/>
        </a:solidFill>
        <a:latin typeface="Arial" charset="0"/>
        <a:ea typeface="ＭＳ Ｐゴシック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i="1" kern="1200">
        <a:solidFill>
          <a:schemeClr val="bg1"/>
        </a:solidFill>
        <a:latin typeface="Arial" charset="0"/>
        <a:ea typeface="ＭＳ Ｐゴシック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i="1" kern="1200">
        <a:solidFill>
          <a:schemeClr val="bg1"/>
        </a:solidFill>
        <a:latin typeface="Arial" charset="0"/>
        <a:ea typeface="ＭＳ Ｐゴシック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i="1" kern="1200">
        <a:solidFill>
          <a:schemeClr val="bg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sz="2400" i="1" kern="1200">
        <a:solidFill>
          <a:schemeClr val="bg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sz="2400" i="1" kern="1200">
        <a:solidFill>
          <a:schemeClr val="bg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sz="2400" i="1" kern="1200">
        <a:solidFill>
          <a:schemeClr val="bg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sz="2400" i="1" kern="1200">
        <a:solidFill>
          <a:schemeClr val="bg1"/>
        </a:solidFill>
        <a:latin typeface="Arial" charset="0"/>
        <a:ea typeface="ＭＳ Ｐゴシック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94">
          <p15:clr>
            <a:srgbClr val="A4A3A4"/>
          </p15:clr>
        </p15:guide>
        <p15:guide id="2" pos="285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224">
          <p15:clr>
            <a:srgbClr val="A4A3A4"/>
          </p15:clr>
        </p15:guide>
        <p15:guide id="2" pos="2237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Utilisateur de Microsoft Office" initials="Office" lastIdx="1" clrIdx="0"/>
  <p:cmAuthor id="1" name="Mélanie HUET" initials="MH" lastIdx="2" clrIdx="1">
    <p:extLst/>
  </p:cmAuthor>
  <p:cmAuthor id="2" name="Mélanie HUET" initials="MH [2]" lastIdx="1" clrIdx="2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CC3300"/>
    <a:srgbClr val="C0C0C0"/>
    <a:srgbClr val="DDDDDD"/>
    <a:srgbClr val="FFFFFF"/>
    <a:srgbClr val="333399"/>
    <a:srgbClr val="660066"/>
    <a:srgbClr val="6666FF"/>
    <a:srgbClr val="000066"/>
    <a:srgbClr val="66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618" autoAdjust="0"/>
    <p:restoredTop sz="94672"/>
  </p:normalViewPr>
  <p:slideViewPr>
    <p:cSldViewPr snapToGrid="0" snapToObjects="1" showGuides="1">
      <p:cViewPr>
        <p:scale>
          <a:sx n="100" d="100"/>
          <a:sy n="100" d="100"/>
        </p:scale>
        <p:origin x="-1860" y="-234"/>
      </p:cViewPr>
      <p:guideLst>
        <p:guide orient="horz" pos="1694"/>
        <p:guide pos="285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notesViewPr>
    <p:cSldViewPr snapToGrid="0" snapToObjects="1" showGuides="1">
      <p:cViewPr>
        <p:scale>
          <a:sx n="66" d="100"/>
          <a:sy n="66" d="100"/>
        </p:scale>
        <p:origin x="-2718" y="-36"/>
      </p:cViewPr>
      <p:guideLst>
        <p:guide orient="horz" pos="3224"/>
        <p:guide pos="223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strohmai\Documents\HIV\MK-1439\PN007\IA%20%234%20(1+2%20wk%2048)\1439-007%20IA4%20Figures%20with%20CI.xlsx" TargetMode="External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8.4312967823466506E-2"/>
          <c:y val="1.77381993917427E-2"/>
          <c:w val="0.89136495090891399"/>
          <c:h val="0.77886440362328901"/>
        </c:manualLayout>
      </c:layout>
      <c:lineChart>
        <c:grouping val="standard"/>
        <c:varyColors val="0"/>
        <c:ser>
          <c:idx val="0"/>
          <c:order val="0"/>
          <c:tx>
            <c:strRef>
              <c:f>'vRNA&lt;50'!$B$1</c:f>
              <c:strCache>
                <c:ptCount val="1"/>
                <c:pt idx="0">
                  <c:v>RAL 1200mg QD +TDF/FTC</c:v>
                </c:pt>
              </c:strCache>
            </c:strRef>
          </c:tx>
          <c:spPr>
            <a:ln>
              <a:solidFill>
                <a:srgbClr val="6666FF"/>
              </a:solidFill>
            </a:ln>
          </c:spPr>
          <c:marker>
            <c:symbol val="diamond"/>
            <c:size val="12"/>
            <c:spPr>
              <a:solidFill>
                <a:srgbClr val="6666FF"/>
              </a:solidFill>
              <a:ln>
                <a:solidFill>
                  <a:srgbClr val="6666FF"/>
                </a:solidFill>
              </a:ln>
            </c:spPr>
          </c:marker>
          <c:dLbls>
            <c:dLbl>
              <c:idx val="0"/>
              <c:delete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DC33-447F-ADB0-72369BD88968}"/>
                </c:ext>
              </c:extLst>
            </c:dLbl>
            <c:dLbl>
              <c:idx val="1"/>
              <c:layout>
                <c:manualLayout>
                  <c:x val="-6.8861913094196606E-2"/>
                  <c:y val="-3.58465608465608E-2"/>
                </c:manualLayout>
              </c:layout>
              <c:tx>
                <c:rich>
                  <a:bodyPr/>
                  <a:lstStyle/>
                  <a:p>
                    <a:r>
                      <a:rPr lang="en-US" b="1" dirty="0">
                        <a:solidFill>
                          <a:srgbClr val="333399"/>
                        </a:solidFill>
                        <a:latin typeface="+mj-lt"/>
                      </a:rPr>
                      <a:t>53,5</a:t>
                    </a:r>
                    <a:endParaRPr lang="en-US" b="1" dirty="0">
                      <a:solidFill>
                        <a:srgbClr val="333399"/>
                      </a:solidFill>
                    </a:endParaRPr>
                  </a:p>
                </c:rich>
              </c:tx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C33-447F-ADB0-72369BD88968}"/>
                </c:ext>
              </c:extLst>
            </c:dLbl>
            <c:dLbl>
              <c:idx val="2"/>
              <c:layout>
                <c:manualLayout>
                  <c:x val="-3.7828083989501299E-2"/>
                  <c:y val="-7.6838520184976902E-2"/>
                </c:manualLayout>
              </c:layout>
              <c:tx>
                <c:rich>
                  <a:bodyPr/>
                  <a:lstStyle/>
                  <a:p>
                    <a:r>
                      <a:rPr lang="en-US" dirty="0">
                        <a:solidFill>
                          <a:srgbClr val="333399"/>
                        </a:solidFill>
                        <a:latin typeface="+mj-lt"/>
                      </a:rPr>
                      <a:t>78,2</a:t>
                    </a:r>
                    <a:endParaRPr lang="en-US" dirty="0">
                      <a:solidFill>
                        <a:srgbClr val="333399"/>
                      </a:solidFill>
                    </a:endParaRPr>
                  </a:p>
                </c:rich>
              </c:tx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DC33-447F-ADB0-72369BD88968}"/>
                </c:ext>
              </c:extLst>
            </c:dLbl>
            <c:dLbl>
              <c:idx val="3"/>
              <c:layout>
                <c:manualLayout>
                  <c:x val="-3.7827962476912599E-2"/>
                  <c:y val="-6.3611006957463703E-2"/>
                </c:manualLayout>
              </c:layout>
              <c:tx>
                <c:rich>
                  <a:bodyPr/>
                  <a:lstStyle/>
                  <a:p>
                    <a:r>
                      <a:rPr lang="en-US" dirty="0">
                        <a:solidFill>
                          <a:srgbClr val="333399"/>
                        </a:solidFill>
                        <a:latin typeface="+mj-lt"/>
                      </a:rPr>
                      <a:t>83,5</a:t>
                    </a:r>
                    <a:endParaRPr lang="en-US" dirty="0">
                      <a:solidFill>
                        <a:srgbClr val="333399"/>
                      </a:solidFill>
                    </a:endParaRPr>
                  </a:p>
                </c:rich>
              </c:tx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DC33-447F-ADB0-72369BD88968}"/>
                </c:ext>
              </c:extLst>
            </c:dLbl>
            <c:dLbl>
              <c:idx val="4"/>
              <c:layout/>
              <c:tx>
                <c:rich>
                  <a:bodyPr/>
                  <a:lstStyle/>
                  <a:p>
                    <a:r>
                      <a:rPr lang="en-US" dirty="0">
                        <a:solidFill>
                          <a:srgbClr val="333399"/>
                        </a:solidFill>
                        <a:latin typeface="+mj-lt"/>
                      </a:rPr>
                      <a:t>87,4</a:t>
                    </a:r>
                    <a:endParaRPr lang="en-US" dirty="0">
                      <a:solidFill>
                        <a:srgbClr val="333399"/>
                      </a:solidFill>
                    </a:endParaRPr>
                  </a:p>
                </c:rich>
              </c:tx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DC33-447F-ADB0-72369BD88968}"/>
                </c:ext>
              </c:extLst>
            </c:dLbl>
            <c:dLbl>
              <c:idx val="5"/>
              <c:layout>
                <c:manualLayout>
                  <c:x val="-3.7827962476912599E-2"/>
                  <c:y val="-6.8902012248468897E-2"/>
                </c:manualLayout>
              </c:layout>
              <c:tx>
                <c:rich>
                  <a:bodyPr/>
                  <a:lstStyle/>
                  <a:p>
                    <a:r>
                      <a:rPr lang="en-US" dirty="0">
                        <a:solidFill>
                          <a:srgbClr val="333399"/>
                        </a:solidFill>
                        <a:latin typeface="+mj-lt"/>
                      </a:rPr>
                      <a:t>88,7</a:t>
                    </a:r>
                    <a:endParaRPr lang="en-US" dirty="0">
                      <a:solidFill>
                        <a:srgbClr val="333399"/>
                      </a:solidFill>
                    </a:endParaRPr>
                  </a:p>
                </c:rich>
              </c:tx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DC33-447F-ADB0-72369BD88968}"/>
                </c:ext>
              </c:extLst>
            </c:dLbl>
            <c:dLbl>
              <c:idx val="6"/>
              <c:layout>
                <c:manualLayout>
                  <c:x val="-2.1686716243802698E-2"/>
                  <c:y val="-6.8902012248468897E-2"/>
                </c:manualLayout>
              </c:layout>
              <c:tx>
                <c:rich>
                  <a:bodyPr/>
                  <a:lstStyle/>
                  <a:p>
                    <a:r>
                      <a:rPr lang="en-US" dirty="0">
                        <a:solidFill>
                          <a:srgbClr val="333399"/>
                        </a:solidFill>
                        <a:latin typeface="+mj-lt"/>
                      </a:rPr>
                      <a:t>88,9</a:t>
                    </a:r>
                    <a:endParaRPr lang="en-US" dirty="0">
                      <a:solidFill>
                        <a:srgbClr val="333399"/>
                      </a:solidFill>
                    </a:endParaRPr>
                  </a:p>
                </c:rich>
              </c:tx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DC33-447F-ADB0-72369BD8896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 i="0" baseline="0">
                    <a:solidFill>
                      <a:srgbClr val="333399"/>
                    </a:solidFill>
                    <a:latin typeface="+mj-lt"/>
                  </a:defRPr>
                </a:pPr>
                <a:endParaRPr lang="fr-FR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errBars>
            <c:errDir val="y"/>
            <c:errBarType val="both"/>
            <c:errValType val="cust"/>
            <c:noEndCap val="0"/>
            <c:plus>
              <c:numRef>
                <c:f>'vRNA&lt;50'!$M$2:$M$8</c:f>
                <c:numCache>
                  <c:formatCode>General</c:formatCode>
                  <c:ptCount val="7"/>
                  <c:pt idx="0">
                    <c:v>0</c:v>
                  </c:pt>
                  <c:pt idx="1">
                    <c:v>4.2999999999999972</c:v>
                  </c:pt>
                  <c:pt idx="2">
                    <c:v>3.5</c:v>
                  </c:pt>
                  <c:pt idx="3">
                    <c:v>3.2000000000000028</c:v>
                  </c:pt>
                  <c:pt idx="4">
                    <c:v>2.6999999999999882</c:v>
                  </c:pt>
                  <c:pt idx="5">
                    <c:v>2.7000000000000028</c:v>
                  </c:pt>
                  <c:pt idx="6">
                    <c:v>2.5</c:v>
                  </c:pt>
                </c:numCache>
              </c:numRef>
            </c:plus>
            <c:minus>
              <c:numRef>
                <c:f>'vRNA&lt;50'!$L$2:$L$8</c:f>
                <c:numCache>
                  <c:formatCode>General</c:formatCode>
                  <c:ptCount val="7"/>
                  <c:pt idx="0">
                    <c:v>0</c:v>
                  </c:pt>
                  <c:pt idx="1">
                    <c:v>4.3999999999999986</c:v>
                  </c:pt>
                  <c:pt idx="2">
                    <c:v>3.899999999999991</c:v>
                  </c:pt>
                  <c:pt idx="3">
                    <c:v>3.5</c:v>
                  </c:pt>
                  <c:pt idx="4">
                    <c:v>3.100000000000009</c:v>
                  </c:pt>
                  <c:pt idx="5">
                    <c:v>3.2000000000000028</c:v>
                  </c:pt>
                  <c:pt idx="6">
                    <c:v>3</c:v>
                  </c:pt>
                </c:numCache>
              </c:numRef>
            </c:minus>
            <c:spPr>
              <a:ln w="25400">
                <a:solidFill>
                  <a:srgbClr val="6666FF"/>
                </a:solidFill>
              </a:ln>
            </c:spPr>
          </c:errBars>
          <c:cat>
            <c:numRef>
              <c:f>'vRNA&lt;50'!$A$2:$A$8</c:f>
              <c:numCache>
                <c:formatCode>0</c:formatCode>
                <c:ptCount val="7"/>
                <c:pt idx="0" formatCode="General">
                  <c:v>0</c:v>
                </c:pt>
                <c:pt idx="1">
                  <c:v>4</c:v>
                </c:pt>
                <c:pt idx="2">
                  <c:v>8</c:v>
                </c:pt>
                <c:pt idx="3">
                  <c:v>16</c:v>
                </c:pt>
                <c:pt idx="4">
                  <c:v>24</c:v>
                </c:pt>
                <c:pt idx="5">
                  <c:v>36</c:v>
                </c:pt>
                <c:pt idx="6">
                  <c:v>48</c:v>
                </c:pt>
              </c:numCache>
            </c:numRef>
          </c:cat>
          <c:val>
            <c:numRef>
              <c:f>'vRNA&lt;50'!$B$2:$B$8</c:f>
              <c:numCache>
                <c:formatCode>General</c:formatCode>
                <c:ptCount val="7"/>
                <c:pt idx="0">
                  <c:v>0</c:v>
                </c:pt>
                <c:pt idx="1">
                  <c:v>53.5</c:v>
                </c:pt>
                <c:pt idx="2">
                  <c:v>76.3</c:v>
                </c:pt>
                <c:pt idx="3" formatCode="0.0">
                  <c:v>82.1</c:v>
                </c:pt>
                <c:pt idx="4">
                  <c:v>87.4</c:v>
                </c:pt>
                <c:pt idx="5">
                  <c:v>87.2</c:v>
                </c:pt>
                <c:pt idx="6">
                  <c:v>88.9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7-DC33-447F-ADB0-72369BD88968}"/>
            </c:ext>
          </c:extLst>
        </c:ser>
        <c:ser>
          <c:idx val="1"/>
          <c:order val="1"/>
          <c:tx>
            <c:strRef>
              <c:f>'vRNA&lt;50'!$C$1</c:f>
              <c:strCache>
                <c:ptCount val="1"/>
                <c:pt idx="0">
                  <c:v>RAL 400mg BID +TDF/FTC</c:v>
                </c:pt>
              </c:strCache>
            </c:strRef>
          </c:tx>
          <c:spPr>
            <a:ln>
              <a:solidFill>
                <a:srgbClr val="660066"/>
              </a:solidFill>
            </a:ln>
          </c:spPr>
          <c:marker>
            <c:spPr>
              <a:solidFill>
                <a:srgbClr val="660066"/>
              </a:solidFill>
              <a:ln>
                <a:solidFill>
                  <a:srgbClr val="660066"/>
                </a:solidFill>
              </a:ln>
            </c:spPr>
          </c:marker>
          <c:dLbls>
            <c:dLbl>
              <c:idx val="0"/>
              <c:delete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DC33-447F-ADB0-72369BD88968}"/>
                </c:ext>
              </c:extLst>
            </c:dLbl>
            <c:dLbl>
              <c:idx val="1"/>
              <c:layout>
                <c:manualLayout>
                  <c:x val="-1.73228346456696E-3"/>
                  <c:y val="8.0687830687830708E-3"/>
                </c:manualLayout>
              </c:layout>
              <c:tx>
                <c:rich>
                  <a:bodyPr/>
                  <a:lstStyle/>
                  <a:p>
                    <a:r>
                      <a:rPr lang="en-US" dirty="0">
                        <a:solidFill>
                          <a:srgbClr val="333399"/>
                        </a:solidFill>
                        <a:latin typeface="+mj-lt"/>
                      </a:rPr>
                      <a:t>51,9</a:t>
                    </a:r>
                    <a:endParaRPr lang="en-US" dirty="0">
                      <a:solidFill>
                        <a:srgbClr val="333399"/>
                      </a:solidFill>
                    </a:endParaRPr>
                  </a:p>
                </c:rich>
              </c:tx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DC33-447F-ADB0-72369BD88968}"/>
                </c:ext>
              </c:extLst>
            </c:dLbl>
            <c:dLbl>
              <c:idx val="2"/>
              <c:layout>
                <c:manualLayout>
                  <c:x val="-9.4483328472829801E-3"/>
                  <c:y val="4.7751322751322697E-2"/>
                </c:manualLayout>
              </c:layout>
              <c:tx>
                <c:rich>
                  <a:bodyPr/>
                  <a:lstStyle/>
                  <a:p>
                    <a:r>
                      <a:rPr lang="en-US" dirty="0">
                        <a:solidFill>
                          <a:srgbClr val="333399"/>
                        </a:solidFill>
                        <a:latin typeface="+mj-lt"/>
                      </a:rPr>
                      <a:t>76,3</a:t>
                    </a:r>
                    <a:endParaRPr lang="en-US" dirty="0">
                      <a:solidFill>
                        <a:srgbClr val="333399"/>
                      </a:solidFill>
                    </a:endParaRPr>
                  </a:p>
                </c:rich>
              </c:tx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DC33-447F-ADB0-72369BD88968}"/>
                </c:ext>
              </c:extLst>
            </c:dLbl>
            <c:dLbl>
              <c:idx val="3"/>
              <c:layout>
                <c:manualLayout>
                  <c:x val="-3.3969937785554599E-2"/>
                  <c:y val="6.4933966587509898E-2"/>
                </c:manualLayout>
              </c:layout>
              <c:tx>
                <c:rich>
                  <a:bodyPr/>
                  <a:lstStyle/>
                  <a:p>
                    <a:r>
                      <a:rPr lang="en-US" dirty="0">
                        <a:solidFill>
                          <a:srgbClr val="333399"/>
                        </a:solidFill>
                        <a:latin typeface="+mj-lt"/>
                      </a:rPr>
                      <a:t>82,1</a:t>
                    </a:r>
                    <a:endParaRPr lang="en-US" dirty="0">
                      <a:solidFill>
                        <a:srgbClr val="333399"/>
                      </a:solidFill>
                    </a:endParaRPr>
                  </a:p>
                </c:rich>
              </c:tx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DC33-447F-ADB0-72369BD88968}"/>
                </c:ext>
              </c:extLst>
            </c:dLbl>
            <c:dLbl>
              <c:idx val="4"/>
              <c:layout>
                <c:manualLayout>
                  <c:x val="-3.3969937785554599E-2"/>
                  <c:y val="5.96429612965046E-2"/>
                </c:manualLayout>
              </c:layout>
              <c:tx>
                <c:rich>
                  <a:bodyPr/>
                  <a:lstStyle/>
                  <a:p>
                    <a:r>
                      <a:rPr lang="en-US" dirty="0">
                        <a:solidFill>
                          <a:srgbClr val="333399"/>
                        </a:solidFill>
                        <a:latin typeface="+mj-lt"/>
                      </a:rPr>
                      <a:t>86,5</a:t>
                    </a:r>
                    <a:endParaRPr lang="en-US" dirty="0">
                      <a:solidFill>
                        <a:srgbClr val="333399"/>
                      </a:solidFill>
                    </a:endParaRPr>
                  </a:p>
                </c:rich>
              </c:tx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DC33-447F-ADB0-72369BD88968}"/>
                </c:ext>
              </c:extLst>
            </c:dLbl>
            <c:dLbl>
              <c:idx val="5"/>
              <c:layout>
                <c:manualLayout>
                  <c:x val="-3.3969937785554599E-2"/>
                  <c:y val="6.2288463942007301E-2"/>
                </c:manualLayout>
              </c:layout>
              <c:tx>
                <c:rich>
                  <a:bodyPr/>
                  <a:lstStyle/>
                  <a:p>
                    <a:r>
                      <a:rPr lang="en-US" dirty="0">
                        <a:solidFill>
                          <a:srgbClr val="333399"/>
                        </a:solidFill>
                        <a:latin typeface="+mj-lt"/>
                      </a:rPr>
                      <a:t>87,2</a:t>
                    </a:r>
                    <a:endParaRPr lang="en-US" dirty="0">
                      <a:solidFill>
                        <a:srgbClr val="333399"/>
                      </a:solidFill>
                    </a:endParaRPr>
                  </a:p>
                </c:rich>
              </c:tx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DC33-447F-ADB0-72369BD88968}"/>
                </c:ext>
              </c:extLst>
            </c:dLbl>
            <c:dLbl>
              <c:idx val="6"/>
              <c:layout>
                <c:manualLayout>
                  <c:x val="-1.8600174978127802E-2"/>
                  <c:y val="5.6997458651002003E-2"/>
                </c:manualLayout>
              </c:layout>
              <c:tx>
                <c:rich>
                  <a:bodyPr/>
                  <a:lstStyle/>
                  <a:p>
                    <a:r>
                      <a:rPr lang="en-US" dirty="0">
                        <a:solidFill>
                          <a:srgbClr val="333399"/>
                        </a:solidFill>
                        <a:latin typeface="+mj-lt"/>
                      </a:rPr>
                      <a:t>88,3</a:t>
                    </a:r>
                    <a:endParaRPr lang="en-US" dirty="0">
                      <a:solidFill>
                        <a:srgbClr val="333399"/>
                      </a:solidFill>
                    </a:endParaRPr>
                  </a:p>
                </c:rich>
              </c:tx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DC33-447F-ADB0-72369BD8896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 i="0" baseline="0">
                    <a:solidFill>
                      <a:srgbClr val="333399"/>
                    </a:solidFill>
                    <a:latin typeface="+mj-lt"/>
                  </a:defRPr>
                </a:pPr>
                <a:endParaRPr lang="fr-FR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errBars>
            <c:errDir val="y"/>
            <c:errBarType val="both"/>
            <c:errValType val="cust"/>
            <c:noEndCap val="0"/>
            <c:plus>
              <c:numRef>
                <c:f>'vRNA&lt;50'!$P$2:$P$8</c:f>
                <c:numCache>
                  <c:formatCode>General</c:formatCode>
                  <c:ptCount val="7"/>
                  <c:pt idx="0">
                    <c:v>0</c:v>
                  </c:pt>
                  <c:pt idx="1">
                    <c:v>6.1000000000000014</c:v>
                  </c:pt>
                  <c:pt idx="2">
                    <c:v>4.7999999999999972</c:v>
                  </c:pt>
                  <c:pt idx="3">
                    <c:v>4.2000000000000028</c:v>
                  </c:pt>
                  <c:pt idx="4">
                    <c:v>3.7999999999999972</c:v>
                  </c:pt>
                  <c:pt idx="5">
                    <c:v>3.5999999999999939</c:v>
                  </c:pt>
                  <c:pt idx="6">
                    <c:v>3.6000000000000081</c:v>
                  </c:pt>
                </c:numCache>
              </c:numRef>
            </c:plus>
            <c:minus>
              <c:numRef>
                <c:f>'vRNA&lt;50'!$O$2:$O$8</c:f>
                <c:numCache>
                  <c:formatCode>General</c:formatCode>
                  <c:ptCount val="7"/>
                  <c:pt idx="0">
                    <c:v>0</c:v>
                  </c:pt>
                  <c:pt idx="1">
                    <c:v>6.1999999999999957</c:v>
                  </c:pt>
                  <c:pt idx="2">
                    <c:v>5.5</c:v>
                  </c:pt>
                  <c:pt idx="3">
                    <c:v>5.0999999999999943</c:v>
                  </c:pt>
                  <c:pt idx="4">
                    <c:v>4.7000000000000028</c:v>
                  </c:pt>
                  <c:pt idx="5">
                    <c:v>4.4000000000000057</c:v>
                  </c:pt>
                  <c:pt idx="6">
                    <c:v>4.3999999999999906</c:v>
                  </c:pt>
                </c:numCache>
              </c:numRef>
            </c:minus>
            <c:spPr>
              <a:ln w="19050">
                <a:solidFill>
                  <a:srgbClr val="660066"/>
                </a:solidFill>
              </a:ln>
            </c:spPr>
          </c:errBars>
          <c:cat>
            <c:numRef>
              <c:f>'vRNA&lt;50'!$A$2:$A$8</c:f>
              <c:numCache>
                <c:formatCode>0</c:formatCode>
                <c:ptCount val="7"/>
                <c:pt idx="0" formatCode="General">
                  <c:v>0</c:v>
                </c:pt>
                <c:pt idx="1">
                  <c:v>4</c:v>
                </c:pt>
                <c:pt idx="2">
                  <c:v>8</c:v>
                </c:pt>
                <c:pt idx="3">
                  <c:v>16</c:v>
                </c:pt>
                <c:pt idx="4">
                  <c:v>24</c:v>
                </c:pt>
                <c:pt idx="5">
                  <c:v>36</c:v>
                </c:pt>
                <c:pt idx="6">
                  <c:v>48</c:v>
                </c:pt>
              </c:numCache>
            </c:numRef>
          </c:cat>
          <c:val>
            <c:numRef>
              <c:f>'vRNA&lt;50'!$C$2:$C$8</c:f>
              <c:numCache>
                <c:formatCode>0.0</c:formatCode>
                <c:ptCount val="7"/>
                <c:pt idx="0" formatCode="General">
                  <c:v>0</c:v>
                </c:pt>
                <c:pt idx="1">
                  <c:v>51.9</c:v>
                </c:pt>
                <c:pt idx="2" formatCode="General">
                  <c:v>78.2</c:v>
                </c:pt>
                <c:pt idx="3" formatCode="General">
                  <c:v>83.5</c:v>
                </c:pt>
                <c:pt idx="4" formatCode="General">
                  <c:v>86.5</c:v>
                </c:pt>
                <c:pt idx="5" formatCode="General">
                  <c:v>88.7</c:v>
                </c:pt>
                <c:pt idx="6" formatCode="General">
                  <c:v>88.3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F-DC33-447F-ADB0-72369BD8896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92641280"/>
        <c:axId val="192642048"/>
      </c:lineChart>
      <c:dateAx>
        <c:axId val="192641280"/>
        <c:scaling>
          <c:orientation val="minMax"/>
          <c:max val="49"/>
        </c:scaling>
        <c:delete val="0"/>
        <c:axPos val="b"/>
        <c:title>
          <c:tx>
            <c:rich>
              <a:bodyPr/>
              <a:lstStyle/>
              <a:p>
                <a:pPr>
                  <a:defRPr lang="fr-FR" sz="1400" baseline="0" noProof="0">
                    <a:solidFill>
                      <a:srgbClr val="000066"/>
                    </a:solidFill>
                  </a:defRPr>
                </a:pPr>
                <a:r>
                  <a:rPr lang="fr-FR" sz="1400" baseline="0" noProof="0" dirty="0">
                    <a:solidFill>
                      <a:srgbClr val="000066"/>
                    </a:solidFill>
                  </a:rPr>
                  <a:t>Semaine</a:t>
                </a:r>
              </a:p>
            </c:rich>
          </c:tx>
          <c:layout>
            <c:manualLayout>
              <c:xMode val="edge"/>
              <c:yMode val="edge"/>
              <c:x val="0.48578314863419803"/>
              <c:y val="0.86540140815731403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spPr>
          <a:ln>
            <a:solidFill>
              <a:srgbClr val="000066"/>
            </a:solidFill>
          </a:ln>
        </c:spPr>
        <c:txPr>
          <a:bodyPr/>
          <a:lstStyle/>
          <a:p>
            <a:pPr>
              <a:defRPr sz="1400">
                <a:solidFill>
                  <a:srgbClr val="000066"/>
                </a:solidFill>
              </a:defRPr>
            </a:pPr>
            <a:endParaRPr lang="fr-FR"/>
          </a:p>
        </c:txPr>
        <c:crossAx val="192642048"/>
        <c:crosses val="autoZero"/>
        <c:auto val="0"/>
        <c:lblOffset val="100"/>
        <c:baseTimeUnit val="days"/>
        <c:majorUnit val="4"/>
        <c:majorTimeUnit val="days"/>
      </c:dateAx>
      <c:valAx>
        <c:axId val="192642048"/>
        <c:scaling>
          <c:orientation val="minMax"/>
          <c:max val="100"/>
        </c:scaling>
        <c:delete val="0"/>
        <c:axPos val="l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extTo"/>
        <c:spPr>
          <a:ln>
            <a:solidFill>
              <a:srgbClr val="000066"/>
            </a:solidFill>
          </a:ln>
        </c:spPr>
        <c:txPr>
          <a:bodyPr/>
          <a:lstStyle/>
          <a:p>
            <a:pPr>
              <a:defRPr sz="1400" b="0">
                <a:solidFill>
                  <a:srgbClr val="000066"/>
                </a:solidFill>
              </a:defRPr>
            </a:pPr>
            <a:endParaRPr lang="fr-FR"/>
          </a:p>
        </c:txPr>
        <c:crossAx val="192641280"/>
        <c:crosses val="autoZero"/>
        <c:crossBetween val="midCat"/>
        <c:majorUnit val="20"/>
      </c:valAx>
    </c:plotArea>
    <c:plotVisOnly val="1"/>
    <c:dispBlanksAs val="gap"/>
    <c:showDLblsOverMax val="0"/>
  </c:chart>
  <c:externalData r:id="rId2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2725" y="9720263"/>
            <a:ext cx="3074988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00" tIns="47750" rIns="95500" bIns="47750" numCol="1" anchor="b" anchorCtr="0" compatLnSpc="1">
            <a:prstTxWarp prst="textNoShape">
              <a:avLst/>
            </a:prstTxWarp>
          </a:bodyPr>
          <a:lstStyle>
            <a:lvl1pPr algn="r" defTabSz="955675">
              <a:defRPr sz="1300" i="0"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fld id="{58CF28A9-FC59-407D-9FA2-09003567004A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  <p:sp>
        <p:nvSpPr>
          <p:cNvPr id="18435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>
            <a:noFill/>
          </a:ln>
          <a:extLst/>
        </p:spPr>
        <p:txBody>
          <a:bodyPr lIns="99992" tIns="49996" rIns="99992" bIns="49996"/>
          <a:lstStyle>
            <a:lvl1pPr defTabSz="1000125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-84" charset="-128"/>
              </a:defRPr>
            </a:lvl1pPr>
            <a:lvl2pPr marL="742950" indent="-285750" defTabSz="1000125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-84" charset="-128"/>
              </a:defRPr>
            </a:lvl2pPr>
            <a:lvl3pPr marL="1143000" indent="-228600" defTabSz="1000125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-84" charset="-128"/>
              </a:defRPr>
            </a:lvl3pPr>
            <a:lvl4pPr marL="1600200" indent="-228600" defTabSz="1000125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-84" charset="-128"/>
              </a:defRPr>
            </a:lvl4pPr>
            <a:lvl5pPr marL="2057400" indent="-228600" defTabSz="1000125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-84" charset="-128"/>
              </a:defRPr>
            </a:lvl5pPr>
            <a:lvl6pPr marL="2514600" indent="-228600" algn="ctr" defTabSz="1000125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charset="0"/>
                <a:ea typeface="ＭＳ Ｐゴシック" pitchFamily="-84" charset="-128"/>
              </a:defRPr>
            </a:lvl6pPr>
            <a:lvl7pPr marL="2971800" indent="-228600" algn="ctr" defTabSz="1000125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charset="0"/>
                <a:ea typeface="ＭＳ Ｐゴシック" pitchFamily="-84" charset="-128"/>
              </a:defRPr>
            </a:lvl7pPr>
            <a:lvl8pPr marL="3429000" indent="-228600" algn="ctr" defTabSz="1000125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charset="0"/>
                <a:ea typeface="ＭＳ Ｐゴシック" pitchFamily="-84" charset="-128"/>
              </a:defRPr>
            </a:lvl8pPr>
            <a:lvl9pPr marL="3886200" indent="-228600" algn="ctr" defTabSz="1000125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charset="0"/>
                <a:ea typeface="ＭＳ Ｐゴシック" pitchFamily="-84" charset="-128"/>
              </a:defRPr>
            </a:lvl9pPr>
          </a:lstStyle>
          <a:p>
            <a:pPr eaLnBrk="1" hangingPunct="1">
              <a:defRPr/>
            </a:pPr>
            <a:r>
              <a:rPr lang="fr-FR" altLang="fr-FR" sz="1400" i="0">
                <a:solidFill>
                  <a:schemeClr val="tx1"/>
                </a:solidFill>
                <a:latin typeface="Trebuchet MS" pitchFamily="-84" charset="0"/>
              </a:rPr>
              <a:t>ARV-trial.com</a:t>
            </a:r>
          </a:p>
        </p:txBody>
      </p:sp>
    </p:spTree>
    <p:extLst>
      <p:ext uri="{BB962C8B-B14F-4D97-AF65-F5344CB8AC3E}">
        <p14:creationId xmlns:p14="http://schemas.microsoft.com/office/powerpoint/2010/main" val="423018081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2188" y="768350"/>
            <a:ext cx="5116512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87413" y="4860925"/>
            <a:ext cx="5326062" cy="4605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00" tIns="47750" rIns="95500" bIns="477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noProof="0"/>
              <a:t>Cliquez pour modifier les styles du texte du masque</a:t>
            </a:r>
          </a:p>
          <a:p>
            <a:pPr lvl="1"/>
            <a:r>
              <a:rPr lang="fr-FR" altLang="fr-FR" noProof="0"/>
              <a:t>Deuxième niveau</a:t>
            </a:r>
          </a:p>
          <a:p>
            <a:pPr lvl="2"/>
            <a:r>
              <a:rPr lang="fr-FR" altLang="fr-FR" noProof="0"/>
              <a:t>Troisième niveau</a:t>
            </a:r>
          </a:p>
          <a:p>
            <a:pPr lvl="3"/>
            <a:r>
              <a:rPr lang="fr-FR" altLang="fr-FR" noProof="0"/>
              <a:t>Quatrième niveau</a:t>
            </a:r>
          </a:p>
          <a:p>
            <a:pPr lvl="4"/>
            <a:r>
              <a:rPr lang="fr-FR" altLang="fr-FR" noProof="0"/>
              <a:t>Cinquième niveau</a:t>
            </a:r>
          </a:p>
        </p:txBody>
      </p:sp>
      <p:sp>
        <p:nvSpPr>
          <p:cNvPr id="184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2725" y="9720263"/>
            <a:ext cx="3074988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00" tIns="47750" rIns="95500" bIns="47750" numCol="1" anchor="b" anchorCtr="0" compatLnSpc="1">
            <a:prstTxWarp prst="textNoShape">
              <a:avLst/>
            </a:prstTxWarp>
          </a:bodyPr>
          <a:lstStyle>
            <a:lvl1pPr algn="r" defTabSz="955675">
              <a:defRPr sz="1300" i="0"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fld id="{E2B39FC4-4083-4CC3-954C-F12F96D2B44C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  <p:sp>
        <p:nvSpPr>
          <p:cNvPr id="10245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>
            <a:noFill/>
          </a:ln>
          <a:extLst/>
        </p:spPr>
        <p:txBody>
          <a:bodyPr lIns="99992" tIns="49996" rIns="99992" bIns="49996"/>
          <a:lstStyle>
            <a:lvl1pPr defTabSz="1000125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-84" charset="-128"/>
              </a:defRPr>
            </a:lvl1pPr>
            <a:lvl2pPr marL="742950" indent="-285750" defTabSz="1000125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-84" charset="-128"/>
              </a:defRPr>
            </a:lvl2pPr>
            <a:lvl3pPr marL="1143000" indent="-228600" defTabSz="1000125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-84" charset="-128"/>
              </a:defRPr>
            </a:lvl3pPr>
            <a:lvl4pPr marL="1600200" indent="-228600" defTabSz="1000125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-84" charset="-128"/>
              </a:defRPr>
            </a:lvl4pPr>
            <a:lvl5pPr marL="2057400" indent="-228600" defTabSz="1000125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-84" charset="-128"/>
              </a:defRPr>
            </a:lvl5pPr>
            <a:lvl6pPr marL="2514600" indent="-228600" algn="ctr" defTabSz="1000125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charset="0"/>
                <a:ea typeface="ＭＳ Ｐゴシック" pitchFamily="-84" charset="-128"/>
              </a:defRPr>
            </a:lvl6pPr>
            <a:lvl7pPr marL="2971800" indent="-228600" algn="ctr" defTabSz="1000125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charset="0"/>
                <a:ea typeface="ＭＳ Ｐゴシック" pitchFamily="-84" charset="-128"/>
              </a:defRPr>
            </a:lvl7pPr>
            <a:lvl8pPr marL="3429000" indent="-228600" algn="ctr" defTabSz="1000125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charset="0"/>
                <a:ea typeface="ＭＳ Ｐゴシック" pitchFamily="-84" charset="-128"/>
              </a:defRPr>
            </a:lvl8pPr>
            <a:lvl9pPr marL="3886200" indent="-228600" algn="ctr" defTabSz="1000125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charset="0"/>
                <a:ea typeface="ＭＳ Ｐゴシック" pitchFamily="-84" charset="-128"/>
              </a:defRPr>
            </a:lvl9pPr>
          </a:lstStyle>
          <a:p>
            <a:pPr eaLnBrk="1" hangingPunct="1">
              <a:defRPr/>
            </a:pPr>
            <a:r>
              <a:rPr lang="fr-FR" altLang="fr-FR" sz="1400" i="0">
                <a:solidFill>
                  <a:schemeClr val="tx1"/>
                </a:solidFill>
                <a:latin typeface="Trebuchet MS" pitchFamily="-84" charset="0"/>
              </a:rPr>
              <a:t>ARV-trial.com</a:t>
            </a:r>
          </a:p>
        </p:txBody>
      </p:sp>
    </p:spTree>
    <p:extLst>
      <p:ext uri="{BB962C8B-B14F-4D97-AF65-F5344CB8AC3E}">
        <p14:creationId xmlns:p14="http://schemas.microsoft.com/office/powerpoint/2010/main" val="4283007596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ＭＳ Ｐゴシック" pitchFamily="-109" charset="-128"/>
        <a:cs typeface="ＭＳ Ｐゴシック" pitchFamily="-109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ＭＳ Ｐゴシック" pitchFamily="-109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ＭＳ Ｐゴシック" pitchFamily="-109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ＭＳ Ｐゴシック" pitchFamily="-109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ＭＳ Ｐゴシック" pitchFamily="-109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2">
            <a:extLst>
              <a:ext uri="{FF2B5EF4-FFF2-40B4-BE49-F238E27FC236}">
                <a16:creationId xmlns:a16="http://schemas.microsoft.com/office/drawing/2014/main" xmlns="" id="{99A3BBF5-6BAA-442A-8A96-E970B6E1499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8" name="Rectangle 3">
            <a:extLst>
              <a:ext uri="{FF2B5EF4-FFF2-40B4-BE49-F238E27FC236}">
                <a16:creationId xmlns:a16="http://schemas.microsoft.com/office/drawing/2014/main" xmlns="" id="{D21C68C5-54E8-4E5F-9B92-5C1EA4BE16A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fr-FR"/>
          </a:p>
        </p:txBody>
      </p:sp>
      <p:sp>
        <p:nvSpPr>
          <p:cNvPr id="4099" name="Rectangle 8">
            <a:extLst>
              <a:ext uri="{FF2B5EF4-FFF2-40B4-BE49-F238E27FC236}">
                <a16:creationId xmlns:a16="http://schemas.microsoft.com/office/drawing/2014/main" xmlns="" id="{14288DD7-108D-49F3-AD02-C17883AB0A9A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0" y="0"/>
            <a:ext cx="3208338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303" tIns="46151" rIns="92303" bIns="46151"/>
          <a:lstStyle>
            <a:lvl1pPr defTabSz="10001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10001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10001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10001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10001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1000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1000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1000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1000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fr-FR" altLang="fr-FR" sz="1300">
                <a:latin typeface="Trebuchet MS" panose="020B0603020202020204" pitchFamily="34" charset="0"/>
              </a:rPr>
              <a:t>ARV-trial.com</a:t>
            </a:r>
          </a:p>
        </p:txBody>
      </p:sp>
      <p:sp>
        <p:nvSpPr>
          <p:cNvPr id="4100" name="Rectangle 7">
            <a:extLst>
              <a:ext uri="{FF2B5EF4-FFF2-40B4-BE49-F238E27FC236}">
                <a16:creationId xmlns:a16="http://schemas.microsoft.com/office/drawing/2014/main" xmlns="" id="{D97EF92A-ED83-4A29-9619-24379D606A22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614738" y="8424863"/>
            <a:ext cx="2968625" cy="45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982" tIns="42490" rIns="84982" bIns="42490" anchor="b"/>
          <a:lstStyle>
            <a:lvl1pPr defTabSz="922338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922338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922338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922338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922338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r" eaLnBrk="1" hangingPunct="1"/>
            <a:fld id="{DAC31BA9-C956-4CCF-B3F3-7DAD93ED9DE9}" type="slidenum">
              <a:rPr lang="fr-FR" altLang="fr-FR" sz="1200"/>
              <a:pPr algn="r" eaLnBrk="1" hangingPunct="1"/>
              <a:t>1</a:t>
            </a:fld>
            <a:endParaRPr lang="fr-FR" altLang="fr-FR" sz="1200"/>
          </a:p>
        </p:txBody>
      </p:sp>
    </p:spTree>
    <p:extLst>
      <p:ext uri="{BB962C8B-B14F-4D97-AF65-F5344CB8AC3E}">
        <p14:creationId xmlns:p14="http://schemas.microsoft.com/office/powerpoint/2010/main" val="30763765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fr-FR">
              <a:ea typeface="ＭＳ Ｐゴシック" pitchFamily="34" charset="-128"/>
            </a:endParaRPr>
          </a:p>
        </p:txBody>
      </p:sp>
      <p:sp>
        <p:nvSpPr>
          <p:cNvPr id="11268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9992" tIns="49996" rIns="99992" bIns="49996"/>
          <a:lstStyle>
            <a:lvl1pPr defTabSz="1000125" eaLnBrk="0" hangingPunct="0">
              <a:spcBef>
                <a:spcPct val="30000"/>
              </a:spcBef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defTabSz="1000125" eaLnBrk="0" hangingPunct="0">
              <a:spcBef>
                <a:spcPct val="30000"/>
              </a:spcBef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defTabSz="1000125" eaLnBrk="0" hangingPunct="0">
              <a:spcBef>
                <a:spcPct val="30000"/>
              </a:spcBef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defTabSz="1000125" eaLnBrk="0" hangingPunct="0">
              <a:spcBef>
                <a:spcPct val="30000"/>
              </a:spcBef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defTabSz="1000125" eaLnBrk="0" hangingPunct="0">
              <a:spcBef>
                <a:spcPct val="30000"/>
              </a:spcBef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1000125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1000125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1000125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1000125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fr-FR" altLang="fr-FR" sz="1400" i="0">
                <a:latin typeface="Trebuchet MS" pitchFamily="34" charset="0"/>
              </a:rPr>
              <a:t>ARV-trial.com</a:t>
            </a:r>
          </a:p>
        </p:txBody>
      </p:sp>
      <p:sp>
        <p:nvSpPr>
          <p:cNvPr id="11269" name="Rectangle 7"/>
          <p:cNvSpPr txBox="1">
            <a:spLocks noGrp="1" noChangeArrowheads="1"/>
          </p:cNvSpPr>
          <p:nvPr/>
        </p:nvSpPr>
        <p:spPr bwMode="auto">
          <a:xfrm>
            <a:off x="3741738" y="9429750"/>
            <a:ext cx="3073400" cy="512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61" tIns="46030" rIns="92061" bIns="46030" anchor="b"/>
          <a:lstStyle>
            <a:lvl1pPr defTabSz="922338" eaLnBrk="0" hangingPunct="0">
              <a:spcBef>
                <a:spcPct val="30000"/>
              </a:spcBef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defTabSz="922338" eaLnBrk="0" hangingPunct="0">
              <a:spcBef>
                <a:spcPct val="30000"/>
              </a:spcBef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defTabSz="922338" eaLnBrk="0" hangingPunct="0">
              <a:spcBef>
                <a:spcPct val="30000"/>
              </a:spcBef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defTabSz="922338" eaLnBrk="0" hangingPunct="0">
              <a:spcBef>
                <a:spcPct val="30000"/>
              </a:spcBef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defTabSz="922338" eaLnBrk="0" hangingPunct="0">
              <a:spcBef>
                <a:spcPct val="30000"/>
              </a:spcBef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79A2DFB8-0BB8-46E0-9738-C283BC657B9B}" type="slidenum">
              <a:rPr lang="fr-FR" altLang="fr-FR" sz="1300" i="0"/>
              <a:pPr algn="r" eaLnBrk="1" hangingPunct="1">
                <a:spcBef>
                  <a:spcPct val="0"/>
                </a:spcBef>
              </a:pPr>
              <a:t>2</a:t>
            </a:fld>
            <a:endParaRPr lang="fr-FR" altLang="fr-FR" sz="1300" i="0"/>
          </a:p>
        </p:txBody>
      </p:sp>
    </p:spTree>
    <p:extLst>
      <p:ext uri="{BB962C8B-B14F-4D97-AF65-F5344CB8AC3E}">
        <p14:creationId xmlns:p14="http://schemas.microsoft.com/office/powerpoint/2010/main" val="19379639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fr-FR">
              <a:ea typeface="ＭＳ Ｐゴシック" pitchFamily="34" charset="-128"/>
            </a:endParaRPr>
          </a:p>
        </p:txBody>
      </p:sp>
      <p:sp>
        <p:nvSpPr>
          <p:cNvPr id="12292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9992" tIns="49996" rIns="99992" bIns="49996"/>
          <a:lstStyle>
            <a:lvl1pPr defTabSz="1000125" eaLnBrk="0" hangingPunct="0">
              <a:spcBef>
                <a:spcPct val="30000"/>
              </a:spcBef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defTabSz="1000125" eaLnBrk="0" hangingPunct="0">
              <a:spcBef>
                <a:spcPct val="30000"/>
              </a:spcBef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defTabSz="1000125" eaLnBrk="0" hangingPunct="0">
              <a:spcBef>
                <a:spcPct val="30000"/>
              </a:spcBef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defTabSz="1000125" eaLnBrk="0" hangingPunct="0">
              <a:spcBef>
                <a:spcPct val="30000"/>
              </a:spcBef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defTabSz="1000125" eaLnBrk="0" hangingPunct="0">
              <a:spcBef>
                <a:spcPct val="30000"/>
              </a:spcBef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1000125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1000125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1000125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1000125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fr-FR" altLang="fr-FR" sz="1400" i="0">
                <a:latin typeface="Trebuchet MS" pitchFamily="34" charset="0"/>
              </a:rPr>
              <a:t>ARV-trial.com</a:t>
            </a:r>
          </a:p>
        </p:txBody>
      </p:sp>
      <p:sp>
        <p:nvSpPr>
          <p:cNvPr id="12293" name="Rectangle 7"/>
          <p:cNvSpPr txBox="1">
            <a:spLocks noGrp="1" noChangeArrowheads="1"/>
          </p:cNvSpPr>
          <p:nvPr/>
        </p:nvSpPr>
        <p:spPr bwMode="auto">
          <a:xfrm>
            <a:off x="3741738" y="9429750"/>
            <a:ext cx="3073400" cy="512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61" tIns="46030" rIns="92061" bIns="46030" anchor="b"/>
          <a:lstStyle>
            <a:lvl1pPr defTabSz="922338" eaLnBrk="0" hangingPunct="0">
              <a:spcBef>
                <a:spcPct val="30000"/>
              </a:spcBef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defTabSz="922338" eaLnBrk="0" hangingPunct="0">
              <a:spcBef>
                <a:spcPct val="30000"/>
              </a:spcBef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defTabSz="922338" eaLnBrk="0" hangingPunct="0">
              <a:spcBef>
                <a:spcPct val="30000"/>
              </a:spcBef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defTabSz="922338" eaLnBrk="0" hangingPunct="0">
              <a:spcBef>
                <a:spcPct val="30000"/>
              </a:spcBef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defTabSz="922338" eaLnBrk="0" hangingPunct="0">
              <a:spcBef>
                <a:spcPct val="30000"/>
              </a:spcBef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089B0D98-896C-4E8C-A963-FF02D3DDE75D}" type="slidenum">
              <a:rPr lang="fr-FR" altLang="fr-FR" sz="1300" i="0"/>
              <a:pPr algn="r" eaLnBrk="1" hangingPunct="1">
                <a:spcBef>
                  <a:spcPct val="0"/>
                </a:spcBef>
              </a:pPr>
              <a:t>3</a:t>
            </a:fld>
            <a:endParaRPr lang="fr-FR" altLang="fr-FR" sz="1300" i="0"/>
          </a:p>
        </p:txBody>
      </p:sp>
    </p:spTree>
    <p:extLst>
      <p:ext uri="{BB962C8B-B14F-4D97-AF65-F5344CB8AC3E}">
        <p14:creationId xmlns:p14="http://schemas.microsoft.com/office/powerpoint/2010/main" val="47608739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fr-FR">
              <a:ea typeface="ＭＳ Ｐゴシック" pitchFamily="34" charset="-128"/>
            </a:endParaRPr>
          </a:p>
        </p:txBody>
      </p:sp>
      <p:sp>
        <p:nvSpPr>
          <p:cNvPr id="13316" name="Header Placeholder 3"/>
          <p:cNvSpPr>
            <a:spLocks noGrp="1"/>
          </p:cNvSpPr>
          <p:nvPr>
            <p:ph type="hdr" sz="quarter" idx="4294967295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9048" tIns="49524" rIns="99048" bIns="49524"/>
          <a:lstStyle>
            <a:lvl1pPr eaLnBrk="0" hangingPunct="0">
              <a:spcBef>
                <a:spcPct val="30000"/>
              </a:spcBef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30000"/>
              </a:spcBef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30000"/>
              </a:spcBef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30000"/>
              </a:spcBef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30000"/>
              </a:spcBef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en-US" altLang="fr-FR" sz="2400">
              <a:solidFill>
                <a:srgbClr val="000000"/>
              </a:solidFill>
            </a:endParaRPr>
          </a:p>
        </p:txBody>
      </p:sp>
      <p:sp>
        <p:nvSpPr>
          <p:cNvPr id="13317" name="Footer Placeholder 4"/>
          <p:cNvSpPr>
            <a:spLocks noGrp="1"/>
          </p:cNvSpPr>
          <p:nvPr>
            <p:ph type="ftr" sz="quarter" idx="4294967295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9048" tIns="49524" rIns="99048" bIns="49524"/>
          <a:lstStyle>
            <a:lvl1pPr eaLnBrk="0" hangingPunct="0">
              <a:spcBef>
                <a:spcPct val="30000"/>
              </a:spcBef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30000"/>
              </a:spcBef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30000"/>
              </a:spcBef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30000"/>
              </a:spcBef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30000"/>
              </a:spcBef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en-US" altLang="fr-FR" sz="2400">
              <a:solidFill>
                <a:srgbClr val="000000"/>
              </a:solidFill>
            </a:endParaRPr>
          </a:p>
        </p:txBody>
      </p:sp>
      <p:sp>
        <p:nvSpPr>
          <p:cNvPr id="13318" name="Slide Number Placeholder 5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5675" eaLnBrk="0" hangingPunct="0">
              <a:spcBef>
                <a:spcPct val="30000"/>
              </a:spcBef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defTabSz="955675" eaLnBrk="0" hangingPunct="0">
              <a:spcBef>
                <a:spcPct val="30000"/>
              </a:spcBef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defTabSz="955675" eaLnBrk="0" hangingPunct="0">
              <a:spcBef>
                <a:spcPct val="30000"/>
              </a:spcBef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defTabSz="955675" eaLnBrk="0" hangingPunct="0">
              <a:spcBef>
                <a:spcPct val="30000"/>
              </a:spcBef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defTabSz="955675" eaLnBrk="0" hangingPunct="0">
              <a:spcBef>
                <a:spcPct val="30000"/>
              </a:spcBef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3A8598E3-589D-462D-8B9F-0332B7DAF9C7}" type="slidenum">
              <a:rPr lang="en-US" altLang="fr-FR" sz="1300" smtClean="0">
                <a:solidFill>
                  <a:srgbClr val="000000"/>
                </a:solidFill>
              </a:rPr>
              <a:pPr eaLnBrk="1" hangingPunct="1">
                <a:spcBef>
                  <a:spcPct val="0"/>
                </a:spcBef>
              </a:pPr>
              <a:t>4</a:t>
            </a:fld>
            <a:endParaRPr lang="en-US" altLang="fr-FR" sz="13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69500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128685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615571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altLang="fr-FR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2281125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fr-FR">
              <a:ea typeface="ＭＳ Ｐゴシック" pitchFamily="34" charset="-128"/>
            </a:endParaRPr>
          </a:p>
        </p:txBody>
      </p:sp>
      <p:sp>
        <p:nvSpPr>
          <p:cNvPr id="15364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9992" tIns="49996" rIns="99992" bIns="49996"/>
          <a:lstStyle>
            <a:lvl1pPr defTabSz="1000125" eaLnBrk="0" hangingPunct="0">
              <a:spcBef>
                <a:spcPct val="30000"/>
              </a:spcBef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defTabSz="1000125" eaLnBrk="0" hangingPunct="0">
              <a:spcBef>
                <a:spcPct val="30000"/>
              </a:spcBef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defTabSz="1000125" eaLnBrk="0" hangingPunct="0">
              <a:spcBef>
                <a:spcPct val="30000"/>
              </a:spcBef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defTabSz="1000125" eaLnBrk="0" hangingPunct="0">
              <a:spcBef>
                <a:spcPct val="30000"/>
              </a:spcBef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defTabSz="1000125" eaLnBrk="0" hangingPunct="0">
              <a:spcBef>
                <a:spcPct val="30000"/>
              </a:spcBef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1000125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1000125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1000125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1000125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fr-FR" altLang="fr-FR" sz="1400" i="0">
                <a:latin typeface="Trebuchet MS" pitchFamily="34" charset="0"/>
              </a:rPr>
              <a:t>ARV-trial.com</a:t>
            </a:r>
          </a:p>
        </p:txBody>
      </p:sp>
      <p:sp>
        <p:nvSpPr>
          <p:cNvPr id="15365" name="Rectangle 7"/>
          <p:cNvSpPr txBox="1">
            <a:spLocks noGrp="1" noChangeArrowheads="1"/>
          </p:cNvSpPr>
          <p:nvPr/>
        </p:nvSpPr>
        <p:spPr bwMode="auto">
          <a:xfrm>
            <a:off x="3741738" y="9429750"/>
            <a:ext cx="3073400" cy="512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61" tIns="46030" rIns="92061" bIns="46030" anchor="b"/>
          <a:lstStyle>
            <a:lvl1pPr defTabSz="922338" eaLnBrk="0" hangingPunct="0">
              <a:spcBef>
                <a:spcPct val="30000"/>
              </a:spcBef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defTabSz="922338" eaLnBrk="0" hangingPunct="0">
              <a:spcBef>
                <a:spcPct val="30000"/>
              </a:spcBef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defTabSz="922338" eaLnBrk="0" hangingPunct="0">
              <a:spcBef>
                <a:spcPct val="30000"/>
              </a:spcBef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defTabSz="922338" eaLnBrk="0" hangingPunct="0">
              <a:spcBef>
                <a:spcPct val="30000"/>
              </a:spcBef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defTabSz="922338" eaLnBrk="0" hangingPunct="0">
              <a:spcBef>
                <a:spcPct val="30000"/>
              </a:spcBef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C108371D-26FE-422D-B32C-A00738AFA873}" type="slidenum">
              <a:rPr lang="fr-FR" altLang="fr-FR" sz="1300" i="0"/>
              <a:pPr algn="r" eaLnBrk="1" hangingPunct="1">
                <a:spcBef>
                  <a:spcPct val="0"/>
                </a:spcBef>
              </a:pPr>
              <a:t>9</a:t>
            </a:fld>
            <a:endParaRPr lang="fr-FR" altLang="fr-FR" sz="1300" i="0"/>
          </a:p>
        </p:txBody>
      </p:sp>
    </p:spTree>
    <p:extLst>
      <p:ext uri="{BB962C8B-B14F-4D97-AF65-F5344CB8AC3E}">
        <p14:creationId xmlns:p14="http://schemas.microsoft.com/office/powerpoint/2010/main" val="15331797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/>
              <a:t>Cliquez pour modifier le style des sous-titres du masque</a:t>
            </a:r>
          </a:p>
        </p:txBody>
      </p:sp>
    </p:spTree>
    <p:extLst>
      <p:ext uri="{BB962C8B-B14F-4D97-AF65-F5344CB8AC3E}">
        <p14:creationId xmlns:p14="http://schemas.microsoft.com/office/powerpoint/2010/main" val="22709690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30108430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819900" y="44450"/>
            <a:ext cx="2255838" cy="6669088"/>
          </a:xfrm>
        </p:spPr>
        <p:txBody>
          <a:bodyPr vert="eaVert"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50800" y="44450"/>
            <a:ext cx="6616700" cy="666908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27242512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28180251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36477025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50800" y="1409700"/>
            <a:ext cx="4435475" cy="53038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38675" y="1409700"/>
            <a:ext cx="4437063" cy="53038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19785952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14984591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</p:spTree>
    <p:extLst>
      <p:ext uri="{BB962C8B-B14F-4D97-AF65-F5344CB8AC3E}">
        <p14:creationId xmlns:p14="http://schemas.microsoft.com/office/powerpoint/2010/main" val="2976496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44083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31970252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42002016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0800" y="44450"/>
            <a:ext cx="8193088" cy="1106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800" y="1409700"/>
            <a:ext cx="9024938" cy="5303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fr-FR"/>
              <a:t>Cliquez pour modifier les styles du texte du masque</a:t>
            </a:r>
          </a:p>
          <a:p>
            <a:pPr lvl="1"/>
            <a:r>
              <a:rPr lang="en-US" altLang="fr-FR"/>
              <a:t>Deuxième niveau</a:t>
            </a:r>
          </a:p>
          <a:p>
            <a:pPr lvl="2"/>
            <a:r>
              <a:rPr lang="en-US" altLang="fr-FR"/>
              <a:t>Troisième niveau</a:t>
            </a:r>
          </a:p>
          <a:p>
            <a:pPr lvl="3"/>
            <a:r>
              <a:rPr lang="en-US" altLang="fr-FR"/>
              <a:t>Quatrième niveau</a:t>
            </a:r>
          </a:p>
          <a:p>
            <a:pPr lvl="4"/>
            <a:r>
              <a:rPr lang="en-US" altLang="fr-FR"/>
              <a:t>Cinquième niveau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+mj-lt"/>
          <a:ea typeface="ＭＳ Ｐゴシック" pitchFamily="-109" charset="-128"/>
          <a:cs typeface="ＭＳ Ｐゴシック" pitchFamily="-109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Font typeface="Wingdings" pitchFamily="2" charset="2"/>
        <a:buChar char="§"/>
        <a:defRPr sz="2000">
          <a:solidFill>
            <a:srgbClr val="CC3300"/>
          </a:solidFill>
          <a:latin typeface="+mn-lt"/>
          <a:ea typeface="ＭＳ Ｐゴシック" pitchFamily="-109" charset="-128"/>
          <a:cs typeface="ＭＳ Ｐゴシック" pitchFamily="-109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2800">
          <a:solidFill>
            <a:srgbClr val="000066"/>
          </a:solidFill>
          <a:latin typeface="+mn-lt"/>
          <a:ea typeface="ＭＳ Ｐゴシック" pitchFamily="-109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•"/>
        <a:defRPr sz="1600">
          <a:solidFill>
            <a:srgbClr val="000066"/>
          </a:solidFill>
          <a:latin typeface="+mn-lt"/>
          <a:ea typeface="ＭＳ Ｐゴシック" pitchFamily="-109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1400">
          <a:solidFill>
            <a:srgbClr val="000066"/>
          </a:solidFill>
          <a:latin typeface="+mn-lt"/>
          <a:ea typeface="ＭＳ Ｐゴシック" pitchFamily="-109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Relationship Id="rId4" Type="http://schemas.openxmlformats.org/officeDocument/2006/relationships/chart" Target="../charts/char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Titre 1">
            <a:extLst>
              <a:ext uri="{FF2B5EF4-FFF2-40B4-BE49-F238E27FC236}">
                <a16:creationId xmlns:a16="http://schemas.microsoft.com/office/drawing/2014/main" xmlns="" id="{A1D1B71A-A275-4BB5-B2A7-84C2E6A549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 sz="3200"/>
              <a:t>Comparaison inhibiteur d’intégrase </a:t>
            </a:r>
            <a:br>
              <a:rPr lang="fr-FR" altLang="fr-FR" sz="3200"/>
            </a:br>
            <a:r>
              <a:rPr lang="fr-FR" altLang="fr-FR" sz="3200"/>
              <a:t>vs inhibiteur d’intégrase</a:t>
            </a:r>
          </a:p>
        </p:txBody>
      </p:sp>
      <p:sp>
        <p:nvSpPr>
          <p:cNvPr id="3074" name="Espace réservé du contenu 2">
            <a:extLst>
              <a:ext uri="{FF2B5EF4-FFF2-40B4-BE49-F238E27FC236}">
                <a16:creationId xmlns:a16="http://schemas.microsoft.com/office/drawing/2014/main" xmlns="" id="{0940763D-36F1-4BF4-A6B9-1B7A7F5239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altLang="fr-FR" sz="2800" b="1" dirty="0">
                <a:solidFill>
                  <a:srgbClr val="C0C0C0"/>
                </a:solidFill>
                <a:latin typeface="Calibri" panose="020F0502020204030204" pitchFamily="34" charset="0"/>
              </a:rPr>
              <a:t>QDMRK</a:t>
            </a:r>
          </a:p>
          <a:p>
            <a:r>
              <a:rPr lang="fr-FR" altLang="fr-FR" sz="2800" b="1" dirty="0">
                <a:solidFill>
                  <a:srgbClr val="C0C0C0"/>
                </a:solidFill>
                <a:latin typeface="Calibri" panose="020F0502020204030204" pitchFamily="34" charset="0"/>
              </a:rPr>
              <a:t>SPRING-2</a:t>
            </a:r>
          </a:p>
          <a:p>
            <a:r>
              <a:rPr lang="fr-FR" altLang="fr-FR" sz="2800" b="1" dirty="0">
                <a:latin typeface="Calibri" panose="020F0502020204030204" pitchFamily="34" charset="0"/>
              </a:rPr>
              <a:t>ONCEMRK</a:t>
            </a:r>
          </a:p>
          <a:p>
            <a:r>
              <a:rPr lang="fr-FR" altLang="fr-FR" sz="2800" b="1" dirty="0">
                <a:solidFill>
                  <a:srgbClr val="C0C0C0"/>
                </a:solidFill>
                <a:latin typeface="Calibri" panose="020F0502020204030204" pitchFamily="34" charset="0"/>
              </a:rPr>
              <a:t>GS-US-380-1489</a:t>
            </a:r>
          </a:p>
          <a:p>
            <a:r>
              <a:rPr lang="fr-FR" altLang="fr-FR" sz="2800" b="1" dirty="0">
                <a:solidFill>
                  <a:srgbClr val="C0C0C0"/>
                </a:solidFill>
                <a:latin typeface="Calibri" panose="020F0502020204030204" pitchFamily="34" charset="0"/>
              </a:rPr>
              <a:t>GS-US-380-1490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616261514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162"/>
          <p:cNvSpPr>
            <a:spLocks noChangeArrowheads="1"/>
          </p:cNvSpPr>
          <p:nvPr/>
        </p:nvSpPr>
        <p:spPr bwMode="auto">
          <a:xfrm>
            <a:off x="0" y="6570663"/>
            <a:ext cx="792163" cy="28733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>
            <a:noFill/>
          </a:ln>
          <a:effectLst>
            <a:prstShdw prst="shdw17" dist="17961" dir="2700000">
              <a:srgbClr val="888894">
                <a:alpha val="74997"/>
              </a:srgbClr>
            </a:prst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rgbClr val="CC3300"/>
              </a:buClr>
              <a:buFont typeface="Wingdings" pitchFamily="2" charset="2"/>
              <a:buChar char="§"/>
              <a:defRPr sz="2000">
                <a:solidFill>
                  <a:srgbClr val="CC3300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fr-FR" sz="1200" b="1">
                <a:solidFill>
                  <a:srgbClr val="333399"/>
                </a:solidFill>
                <a:latin typeface="Cambria" pitchFamily="18" charset="0"/>
                <a:cs typeface="Arial" charset="0"/>
              </a:rPr>
              <a:t>ONCEMRK</a:t>
            </a:r>
          </a:p>
        </p:txBody>
      </p:sp>
      <p:sp>
        <p:nvSpPr>
          <p:cNvPr id="8" name="Espace réservé du contenu 2"/>
          <p:cNvSpPr txBox="1">
            <a:spLocks/>
          </p:cNvSpPr>
          <p:nvPr/>
        </p:nvSpPr>
        <p:spPr bwMode="auto">
          <a:xfrm>
            <a:off x="22224" y="1125538"/>
            <a:ext cx="2754313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rgbClr val="CC3300"/>
              </a:buClr>
              <a:buFont typeface="Wingdings" pitchFamily="-109" charset="2"/>
              <a:buChar char="§"/>
              <a:defRPr/>
            </a:pPr>
            <a:r>
              <a:rPr lang="fr-FR" b="1" i="0" kern="0">
                <a:solidFill>
                  <a:srgbClr val="CC3300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rPr>
              <a:t>Schéma d’étude</a:t>
            </a:r>
            <a:endParaRPr lang="fr-FR" b="1" i="0" kern="0" dirty="0">
              <a:solidFill>
                <a:srgbClr val="CC3300"/>
              </a:solidFill>
              <a:latin typeface="Calibri" pitchFamily="-109" charset="0"/>
              <a:ea typeface="ＭＳ Ｐゴシック" pitchFamily="-109" charset="-128"/>
              <a:cs typeface="ＭＳ Ｐゴシック" pitchFamily="-109" charset="-128"/>
            </a:endParaRPr>
          </a:p>
        </p:txBody>
      </p:sp>
      <p:sp>
        <p:nvSpPr>
          <p:cNvPr id="3076" name="Espace réservé du contenu 2"/>
          <p:cNvSpPr>
            <a:spLocks/>
          </p:cNvSpPr>
          <p:nvPr/>
        </p:nvSpPr>
        <p:spPr bwMode="auto">
          <a:xfrm>
            <a:off x="22225" y="5097463"/>
            <a:ext cx="871220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spcBef>
                <a:spcPct val="20000"/>
              </a:spcBef>
              <a:buClr>
                <a:srgbClr val="CC3300"/>
              </a:buClr>
              <a:buFont typeface="Wingdings" pitchFamily="2" charset="2"/>
              <a:buChar char="§"/>
              <a:defRPr sz="2000">
                <a:solidFill>
                  <a:srgbClr val="CC3300"/>
                </a:solidFill>
                <a:latin typeface="Arial" charset="0"/>
                <a:ea typeface="ＭＳ Ｐゴシック" pitchFamily="34" charset="-128"/>
              </a:defRPr>
            </a:lvl1pPr>
            <a:lvl2pPr marL="800100" indent="-342900" eaLnBrk="0" hangingPunct="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fr-FR" altLang="fr-FR" sz="2400" b="1" i="0" dirty="0">
                <a:latin typeface="Calibri" pitchFamily="34" charset="0"/>
              </a:rPr>
              <a:t>Objectif</a:t>
            </a:r>
          </a:p>
          <a:p>
            <a:pPr lvl="1" eaLnBrk="1" hangingPunct="1"/>
            <a:r>
              <a:rPr lang="fr-FR" altLang="fr-FR" sz="1800" i="0" dirty="0"/>
              <a:t>Non infériorité de RAL QD : % ARN VIH &lt; 40 c/ml en ITT, NC=E </a:t>
            </a:r>
            <a:br>
              <a:rPr lang="fr-FR" altLang="fr-FR" sz="1800" i="0" dirty="0"/>
            </a:br>
            <a:r>
              <a:rPr lang="fr-FR" altLang="fr-FR" sz="1800" i="0" dirty="0"/>
              <a:t>(borne inférieure de l’IC 95 % de la différence =  - 10 %, puissance de 90 %)</a:t>
            </a:r>
            <a:endParaRPr lang="fr-FR" altLang="fr-FR" sz="1800" b="1" i="0" dirty="0"/>
          </a:p>
        </p:txBody>
      </p:sp>
      <p:graphicFrame>
        <p:nvGraphicFramePr>
          <p:cNvPr id="214022" name="Group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37071260"/>
              </p:ext>
            </p:extLst>
          </p:nvPr>
        </p:nvGraphicFramePr>
        <p:xfrm>
          <a:off x="3905250" y="2317125"/>
          <a:ext cx="3262313" cy="1017516"/>
        </p:xfrm>
        <a:graphic>
          <a:graphicData uri="http://schemas.openxmlformats.org/drawingml/2006/table">
            <a:tbl>
              <a:tblPr/>
              <a:tblGrid>
                <a:gridCol w="326231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6178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n-GB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84" charset="0"/>
                          <a:ea typeface="ＭＳ Ｐゴシック" pitchFamily="-84" charset="-128"/>
                          <a:cs typeface="ＭＳ Ｐゴシック" pitchFamily="-84" charset="-128"/>
                        </a:rPr>
                        <a:t>RAL 1200 mg ** QD </a:t>
                      </a:r>
                      <a:br>
                        <a:rPr kumimoji="0" lang="en-GB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84" charset="0"/>
                          <a:ea typeface="ＭＳ Ｐゴシック" pitchFamily="-84" charset="-128"/>
                          <a:cs typeface="ＭＳ Ｐゴシック" pitchFamily="-84" charset="-128"/>
                        </a:rPr>
                      </a:br>
                      <a:r>
                        <a:rPr kumimoji="0" lang="en-GB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84" charset="0"/>
                          <a:ea typeface="ＭＳ Ｐゴシック" pitchFamily="-84" charset="-128"/>
                          <a:cs typeface="ＭＳ Ｐゴシック" pitchFamily="-84" charset="-128"/>
                        </a:rPr>
                        <a:t>+ placebo RAL  400 mg BID</a:t>
                      </a:r>
                    </a:p>
                  </a:txBody>
                  <a:tcPr marT="45682" marB="4568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6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751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n-GB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-84" charset="0"/>
                          <a:ea typeface="ＭＳ Ｐゴシック" pitchFamily="-84" charset="-128"/>
                          <a:cs typeface="ＭＳ Ｐゴシック" pitchFamily="-84" charset="-128"/>
                        </a:rPr>
                        <a:t>TDF/FTC QD</a:t>
                      </a:r>
                    </a:p>
                  </a:txBody>
                  <a:tcPr marT="45682" marB="4568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graphicFrame>
        <p:nvGraphicFramePr>
          <p:cNvPr id="214030" name="Group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7774347"/>
              </p:ext>
            </p:extLst>
          </p:nvPr>
        </p:nvGraphicFramePr>
        <p:xfrm>
          <a:off x="3905250" y="3450600"/>
          <a:ext cx="3259138" cy="1006036"/>
        </p:xfrm>
        <a:graphic>
          <a:graphicData uri="http://schemas.openxmlformats.org/drawingml/2006/table">
            <a:tbl>
              <a:tblPr/>
              <a:tblGrid>
                <a:gridCol w="325913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58539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  <a:defRPr/>
                      </a:pPr>
                      <a:r>
                        <a:rPr kumimoji="0" lang="en-GB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RAL 400 mg BID </a:t>
                      </a:r>
                      <a:br>
                        <a:rPr kumimoji="0" lang="en-GB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</a:br>
                      <a:r>
                        <a:rPr kumimoji="0" lang="en-GB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+ placebo RAL  1200 mg ** QD</a:t>
                      </a:r>
                    </a:p>
                  </a:txBody>
                  <a:tcPr marL="91418" marR="91418" marT="45769" marB="45769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00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65517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TDF/FTC QD</a:t>
                      </a:r>
                    </a:p>
                  </a:txBody>
                  <a:tcPr marL="91418" marR="91418" marT="45769" marB="45769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sp>
        <p:nvSpPr>
          <p:cNvPr id="3093" name="AutoShape 162"/>
          <p:cNvSpPr>
            <a:spLocks noChangeArrowheads="1"/>
          </p:cNvSpPr>
          <p:nvPr/>
        </p:nvSpPr>
        <p:spPr bwMode="auto">
          <a:xfrm>
            <a:off x="201613" y="2901325"/>
            <a:ext cx="2574925" cy="841375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>
            <a:noFill/>
          </a:ln>
          <a:effectLst>
            <a:prstShdw prst="shdw17" dist="17961" dir="2700000">
              <a:srgbClr val="888894">
                <a:alpha val="74997"/>
              </a:srgbClr>
            </a:prst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spcBef>
                <a:spcPct val="20000"/>
              </a:spcBef>
              <a:buClr>
                <a:srgbClr val="CC3300"/>
              </a:buClr>
              <a:buFont typeface="Wingdings" pitchFamily="2" charset="2"/>
              <a:buChar char="§"/>
              <a:defRPr sz="2000">
                <a:solidFill>
                  <a:srgbClr val="CC3300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ct val="0"/>
              </a:spcBef>
              <a:buClrTx/>
              <a:buFontTx/>
              <a:buNone/>
            </a:pPr>
            <a:r>
              <a:rPr lang="fr-FR" altLang="fr-FR" sz="1600" b="1" i="0" u="sng" dirty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&gt;</a:t>
            </a:r>
            <a:r>
              <a:rPr lang="fr-FR" altLang="fr-FR" sz="1600" b="1" i="0" dirty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 18 ans</a:t>
            </a:r>
          </a:p>
          <a:p>
            <a:pPr algn="ctr" eaLnBrk="1" hangingPunct="1">
              <a:lnSpc>
                <a:spcPct val="90000"/>
              </a:lnSpc>
              <a:spcBef>
                <a:spcPct val="0"/>
              </a:spcBef>
              <a:buClrTx/>
              <a:buFontTx/>
              <a:buNone/>
            </a:pPr>
            <a:r>
              <a:rPr lang="fr-FR" altLang="fr-FR" sz="1600" b="1" i="0" dirty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Naïfs d’ARV</a:t>
            </a:r>
          </a:p>
          <a:p>
            <a:pPr algn="ctr" eaLnBrk="1" hangingPunct="1">
              <a:lnSpc>
                <a:spcPct val="90000"/>
              </a:lnSpc>
              <a:spcBef>
                <a:spcPct val="0"/>
              </a:spcBef>
              <a:buClrTx/>
              <a:buFontTx/>
              <a:buNone/>
            </a:pPr>
            <a:r>
              <a:rPr lang="fr-FR" altLang="fr-FR" sz="1600" b="1" i="0" dirty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 ARN VIH </a:t>
            </a:r>
            <a:r>
              <a:rPr lang="fr-FR" altLang="fr-FR" sz="1600" b="1" i="0" u="sng" dirty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&gt;</a:t>
            </a:r>
            <a:r>
              <a:rPr lang="fr-FR" altLang="fr-FR" sz="1600" b="1" i="0" dirty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 1 000 c/ml</a:t>
            </a:r>
          </a:p>
        </p:txBody>
      </p:sp>
      <p:sp>
        <p:nvSpPr>
          <p:cNvPr id="3094" name="ZoneTexte 71"/>
          <p:cNvSpPr txBox="1">
            <a:spLocks noChangeArrowheads="1"/>
          </p:cNvSpPr>
          <p:nvPr/>
        </p:nvSpPr>
        <p:spPr bwMode="auto">
          <a:xfrm>
            <a:off x="91460" y="4476247"/>
            <a:ext cx="883187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lr>
                <a:srgbClr val="CC3300"/>
              </a:buClr>
              <a:buFont typeface="Wingdings" pitchFamily="2" charset="2"/>
              <a:buChar char="§"/>
              <a:defRPr sz="2000">
                <a:solidFill>
                  <a:srgbClr val="CC3300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fr-FR" altLang="fr-FR" sz="1200" i="0" dirty="0">
                <a:solidFill>
                  <a:srgbClr val="000066"/>
                </a:solidFill>
              </a:rPr>
              <a:t>* Randomisation stratifiée sur ARN VIH à l’inclusion (</a:t>
            </a:r>
            <a:r>
              <a:rPr lang="fr-FR" altLang="fr-FR" sz="1200" i="0" u="sng" dirty="0">
                <a:solidFill>
                  <a:srgbClr val="000066"/>
                </a:solidFill>
              </a:rPr>
              <a:t>&lt;</a:t>
            </a:r>
            <a:r>
              <a:rPr lang="fr-FR" altLang="fr-FR" sz="1200" i="0" dirty="0">
                <a:solidFill>
                  <a:srgbClr val="000066"/>
                </a:solidFill>
              </a:rPr>
              <a:t> ou &gt; 100 000 c/ml) et co-infection par les virus des hépatites (oui ou non)</a:t>
            </a:r>
            <a:endParaRPr lang="fr-FR" altLang="fr-FR" sz="1200" i="0" baseline="30000" dirty="0">
              <a:solidFill>
                <a:srgbClr val="000066"/>
              </a:solidFill>
            </a:endParaRP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fr-FR" altLang="fr-FR" sz="1200" i="0" baseline="30000" dirty="0">
                <a:solidFill>
                  <a:srgbClr val="000066"/>
                </a:solidFill>
              </a:rPr>
              <a:t>**</a:t>
            </a:r>
            <a:r>
              <a:rPr lang="fr-FR" altLang="fr-FR" sz="1200" i="0" dirty="0">
                <a:solidFill>
                  <a:srgbClr val="000066"/>
                </a:solidFill>
              </a:rPr>
              <a:t> Comprimé RAL 600 mg reformulé</a:t>
            </a:r>
          </a:p>
        </p:txBody>
      </p:sp>
      <p:sp>
        <p:nvSpPr>
          <p:cNvPr id="3095" name="Rectangle 24"/>
          <p:cNvSpPr>
            <a:spLocks noGrp="1" noChangeArrowheads="1"/>
          </p:cNvSpPr>
          <p:nvPr>
            <p:ph type="title"/>
          </p:nvPr>
        </p:nvSpPr>
        <p:spPr>
          <a:xfrm>
            <a:off x="50800" y="44450"/>
            <a:ext cx="8947150" cy="1106488"/>
          </a:xfrm>
        </p:spPr>
        <p:txBody>
          <a:bodyPr/>
          <a:lstStyle/>
          <a:p>
            <a:r>
              <a:rPr lang="en-GB" altLang="fr-FR" sz="3200" dirty="0">
                <a:ea typeface="ＭＳ Ｐゴシック" pitchFamily="34" charset="-128"/>
              </a:rPr>
              <a:t>Etude ONCEMRK : </a:t>
            </a:r>
            <a:r>
              <a:rPr lang="en-GB" altLang="fr-FR" sz="3200" dirty="0" err="1">
                <a:ea typeface="ＭＳ Ｐゴシック" pitchFamily="34" charset="-128"/>
              </a:rPr>
              <a:t>raltegravir</a:t>
            </a:r>
            <a:r>
              <a:rPr lang="en-GB" altLang="fr-FR" sz="3200" dirty="0">
                <a:ea typeface="ＭＳ Ｐゴシック" pitchFamily="34" charset="-128"/>
              </a:rPr>
              <a:t> 1200 mg QD </a:t>
            </a:r>
            <a:br>
              <a:rPr lang="en-GB" altLang="fr-FR" sz="3200" dirty="0">
                <a:ea typeface="ＭＳ Ｐゴシック" pitchFamily="34" charset="-128"/>
              </a:rPr>
            </a:br>
            <a:r>
              <a:rPr lang="en-GB" altLang="fr-FR" sz="3200" dirty="0">
                <a:ea typeface="ＭＳ Ｐゴシック" pitchFamily="34" charset="-128"/>
              </a:rPr>
              <a:t>vs 400 mg BID, avec TDF/FTC</a:t>
            </a:r>
          </a:p>
        </p:txBody>
      </p:sp>
      <p:cxnSp>
        <p:nvCxnSpPr>
          <p:cNvPr id="3096" name="Connecteur droit 66"/>
          <p:cNvCxnSpPr>
            <a:cxnSpLocks noChangeShapeType="1"/>
          </p:cNvCxnSpPr>
          <p:nvPr/>
        </p:nvCxnSpPr>
        <p:spPr bwMode="auto">
          <a:xfrm rot="5400000">
            <a:off x="2748936" y="2645603"/>
            <a:ext cx="400050" cy="1587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097" name="Oval 170"/>
          <p:cNvSpPr>
            <a:spLocks noChangeArrowheads="1"/>
          </p:cNvSpPr>
          <p:nvPr/>
        </p:nvSpPr>
        <p:spPr bwMode="auto">
          <a:xfrm>
            <a:off x="2178229" y="1565521"/>
            <a:ext cx="1539875" cy="900000"/>
          </a:xfrm>
          <a:prstGeom prst="ellipse">
            <a:avLst/>
          </a:prstGeom>
          <a:solidFill>
            <a:srgbClr val="E5E5F7"/>
          </a:solidFill>
          <a:ln>
            <a:noFill/>
          </a:ln>
          <a:effectLst>
            <a:prstShdw prst="shdw17" dist="17961" dir="2700000">
              <a:srgbClr val="898994">
                <a:alpha val="74997"/>
              </a:srgbClr>
            </a:prst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rgbClr val="CC3300"/>
              </a:buClr>
              <a:buFont typeface="Wingdings" pitchFamily="2" charset="2"/>
              <a:buChar char="§"/>
              <a:defRPr sz="2000">
                <a:solidFill>
                  <a:srgbClr val="CC3300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fr-FR" altLang="fr-FR" sz="1200" b="1" i="0" dirty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Randomisation*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fr-FR" altLang="fr-FR" sz="1200" b="1" i="0" dirty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2 : 1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fr-FR" altLang="fr-FR" sz="1200" b="1" i="0" dirty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Double-aveugle</a:t>
            </a:r>
          </a:p>
        </p:txBody>
      </p:sp>
      <p:cxnSp>
        <p:nvCxnSpPr>
          <p:cNvPr id="3098" name="AutoShape 60"/>
          <p:cNvCxnSpPr>
            <a:cxnSpLocks noChangeShapeType="1"/>
          </p:cNvCxnSpPr>
          <p:nvPr/>
        </p:nvCxnSpPr>
        <p:spPr bwMode="auto">
          <a:xfrm rot="10800000" flipH="1" flipV="1">
            <a:off x="3905250" y="2823537"/>
            <a:ext cx="1588" cy="993775"/>
          </a:xfrm>
          <a:prstGeom prst="bentConnector3">
            <a:avLst>
              <a:gd name="adj1" fmla="val -48000014"/>
            </a:avLst>
          </a:prstGeom>
          <a:noFill/>
          <a:ln w="38100">
            <a:solidFill>
              <a:schemeClr val="accent2"/>
            </a:solidFill>
            <a:miter lim="800000"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099" name="Line 63"/>
          <p:cNvSpPr>
            <a:spLocks noChangeShapeType="1"/>
          </p:cNvSpPr>
          <p:nvPr/>
        </p:nvSpPr>
        <p:spPr bwMode="auto">
          <a:xfrm>
            <a:off x="2809875" y="3314075"/>
            <a:ext cx="319088" cy="0"/>
          </a:xfrm>
          <a:prstGeom prst="line">
            <a:avLst/>
          </a:prstGeom>
          <a:noFill/>
          <a:ln w="38100">
            <a:solidFill>
              <a:srgbClr val="33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3100" name="Rectangle 9"/>
          <p:cNvSpPr>
            <a:spLocks noChangeArrowheads="1"/>
          </p:cNvSpPr>
          <p:nvPr/>
        </p:nvSpPr>
        <p:spPr bwMode="auto">
          <a:xfrm>
            <a:off x="3127375" y="3490287"/>
            <a:ext cx="82550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rgbClr val="CC3300"/>
              </a:buClr>
              <a:buFont typeface="Wingdings" pitchFamily="2" charset="2"/>
              <a:buChar char="§"/>
              <a:defRPr sz="2000">
                <a:solidFill>
                  <a:srgbClr val="CC3300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fr-FR" sz="1600" b="1" i="0" dirty="0">
                <a:solidFill>
                  <a:srgbClr val="C00000"/>
                </a:solidFill>
                <a:latin typeface="Calibri" pitchFamily="34" charset="0"/>
                <a:cs typeface="Arial" charset="0"/>
              </a:rPr>
              <a:t>n = 266</a:t>
            </a:r>
          </a:p>
        </p:txBody>
      </p:sp>
      <p:sp>
        <p:nvSpPr>
          <p:cNvPr id="3101" name="Rectangle 8"/>
          <p:cNvSpPr>
            <a:spLocks noChangeArrowheads="1"/>
          </p:cNvSpPr>
          <p:nvPr/>
        </p:nvSpPr>
        <p:spPr bwMode="auto">
          <a:xfrm>
            <a:off x="3127375" y="2496512"/>
            <a:ext cx="82550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rgbClr val="CC3300"/>
              </a:buClr>
              <a:buFont typeface="Wingdings" pitchFamily="2" charset="2"/>
              <a:buChar char="§"/>
              <a:defRPr sz="2000">
                <a:solidFill>
                  <a:srgbClr val="CC3300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fr-FR" sz="1600" b="1" i="0" dirty="0">
                <a:solidFill>
                  <a:srgbClr val="C00000"/>
                </a:solidFill>
                <a:latin typeface="Calibri" pitchFamily="34" charset="0"/>
                <a:cs typeface="Arial" charset="0"/>
              </a:rPr>
              <a:t>n = 531</a:t>
            </a:r>
          </a:p>
        </p:txBody>
      </p:sp>
      <p:sp>
        <p:nvSpPr>
          <p:cNvPr id="28782" name="Oval 110"/>
          <p:cNvSpPr>
            <a:spLocks noChangeArrowheads="1"/>
          </p:cNvSpPr>
          <p:nvPr/>
        </p:nvSpPr>
        <p:spPr bwMode="auto">
          <a:xfrm>
            <a:off x="8347075" y="1477337"/>
            <a:ext cx="576263" cy="52705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accent1"/>
            </a:solidFill>
            <a:round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  <a:alpha val="74998"/>
              </a:schemeClr>
            </a:prstShdw>
          </a:effectLst>
        </p:spPr>
        <p:txBody>
          <a:bodyPr wrap="none" anchor="ctr"/>
          <a:lstStyle/>
          <a:p>
            <a:pPr algn="ctr">
              <a:defRPr/>
            </a:pPr>
            <a:r>
              <a:rPr lang="en-GB" sz="1600" b="1" i="0" dirty="0">
                <a:solidFill>
                  <a:srgbClr val="0066FF"/>
                </a:solidFill>
                <a:latin typeface="Calibri" pitchFamily="-84" charset="0"/>
                <a:ea typeface="ＭＳ Ｐゴシック" pitchFamily="-84" charset="-128"/>
              </a:rPr>
              <a:t>S96</a:t>
            </a:r>
            <a:endParaRPr lang="en-GB" sz="1600" i="0" dirty="0">
              <a:solidFill>
                <a:srgbClr val="0066FF"/>
              </a:solidFill>
              <a:latin typeface="Calibri" pitchFamily="-84" charset="0"/>
              <a:ea typeface="ＭＳ Ｐゴシック" pitchFamily="-84" charset="-128"/>
            </a:endParaRPr>
          </a:p>
        </p:txBody>
      </p:sp>
      <p:grpSp>
        <p:nvGrpSpPr>
          <p:cNvPr id="3103" name="Group 32"/>
          <p:cNvGrpSpPr>
            <a:grpSpLocks/>
          </p:cNvGrpSpPr>
          <p:nvPr/>
        </p:nvGrpSpPr>
        <p:grpSpPr bwMode="auto">
          <a:xfrm>
            <a:off x="7186613" y="2804487"/>
            <a:ext cx="1473200" cy="974725"/>
            <a:chOff x="4502" y="1764"/>
            <a:chExt cx="646" cy="614"/>
          </a:xfrm>
        </p:grpSpPr>
        <p:sp>
          <p:nvSpPr>
            <p:cNvPr id="3109" name="Line 31"/>
            <p:cNvSpPr>
              <a:spLocks noChangeShapeType="1"/>
            </p:cNvSpPr>
            <p:nvPr/>
          </p:nvSpPr>
          <p:spPr bwMode="auto">
            <a:xfrm flipV="1">
              <a:off x="4502" y="1764"/>
              <a:ext cx="646" cy="0"/>
            </a:xfrm>
            <a:prstGeom prst="line">
              <a:avLst/>
            </a:prstGeom>
            <a:noFill/>
            <a:ln w="38100">
              <a:solidFill>
                <a:srgbClr val="333399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3110" name="Line 31"/>
            <p:cNvSpPr>
              <a:spLocks noChangeShapeType="1"/>
            </p:cNvSpPr>
            <p:nvPr/>
          </p:nvSpPr>
          <p:spPr bwMode="auto">
            <a:xfrm flipV="1">
              <a:off x="4502" y="2378"/>
              <a:ext cx="646" cy="0"/>
            </a:xfrm>
            <a:prstGeom prst="line">
              <a:avLst/>
            </a:prstGeom>
            <a:noFill/>
            <a:ln w="38100">
              <a:solidFill>
                <a:srgbClr val="333399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</p:grpSp>
      <p:sp>
        <p:nvSpPr>
          <p:cNvPr id="28781" name="Oval 109"/>
          <p:cNvSpPr>
            <a:spLocks noChangeArrowheads="1"/>
          </p:cNvSpPr>
          <p:nvPr/>
        </p:nvSpPr>
        <p:spPr bwMode="auto">
          <a:xfrm>
            <a:off x="6877050" y="1477337"/>
            <a:ext cx="576263" cy="52705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accent1"/>
            </a:solidFill>
            <a:round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  <a:alpha val="74998"/>
              </a:schemeClr>
            </a:prstShdw>
          </a:effectLst>
        </p:spPr>
        <p:txBody>
          <a:bodyPr wrap="none" anchor="ctr"/>
          <a:lstStyle/>
          <a:p>
            <a:pPr algn="ctr">
              <a:defRPr/>
            </a:pPr>
            <a:r>
              <a:rPr lang="en-GB" sz="1600" b="1" i="0" dirty="0">
                <a:solidFill>
                  <a:srgbClr val="0066FF"/>
                </a:solidFill>
                <a:latin typeface="Calibri" pitchFamily="-84" charset="0"/>
                <a:ea typeface="ＭＳ Ｐゴシック" pitchFamily="-84" charset="-128"/>
              </a:rPr>
              <a:t>S48</a:t>
            </a:r>
            <a:endParaRPr lang="en-GB" sz="1600" i="0" dirty="0">
              <a:solidFill>
                <a:srgbClr val="0066FF"/>
              </a:solidFill>
              <a:latin typeface="Calibri" pitchFamily="-84" charset="0"/>
              <a:ea typeface="ＭＳ Ｐゴシック" pitchFamily="-84" charset="-128"/>
            </a:endParaRPr>
          </a:p>
        </p:txBody>
      </p:sp>
      <p:grpSp>
        <p:nvGrpSpPr>
          <p:cNvPr id="3105" name="Group 36"/>
          <p:cNvGrpSpPr>
            <a:grpSpLocks/>
          </p:cNvGrpSpPr>
          <p:nvPr/>
        </p:nvGrpSpPr>
        <p:grpSpPr bwMode="auto">
          <a:xfrm>
            <a:off x="7194550" y="2017087"/>
            <a:ext cx="1465263" cy="2385397"/>
            <a:chOff x="4471" y="1525"/>
            <a:chExt cx="1022" cy="1191"/>
          </a:xfrm>
        </p:grpSpPr>
        <p:sp>
          <p:nvSpPr>
            <p:cNvPr id="3107" name="Line 172"/>
            <p:cNvSpPr>
              <a:spLocks noChangeShapeType="1"/>
            </p:cNvSpPr>
            <p:nvPr/>
          </p:nvSpPr>
          <p:spPr bwMode="auto">
            <a:xfrm>
              <a:off x="5493" y="1525"/>
              <a:ext cx="0" cy="1191"/>
            </a:xfrm>
            <a:prstGeom prst="line">
              <a:avLst/>
            </a:prstGeom>
            <a:noFill/>
            <a:ln w="12700">
              <a:solidFill>
                <a:srgbClr val="7E7ED4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3108" name="Line 172"/>
            <p:cNvSpPr>
              <a:spLocks noChangeShapeType="1"/>
            </p:cNvSpPr>
            <p:nvPr/>
          </p:nvSpPr>
          <p:spPr bwMode="auto">
            <a:xfrm>
              <a:off x="4471" y="1525"/>
              <a:ext cx="0" cy="1191"/>
            </a:xfrm>
            <a:prstGeom prst="line">
              <a:avLst/>
            </a:prstGeom>
            <a:noFill/>
            <a:ln w="12700">
              <a:solidFill>
                <a:srgbClr val="7E7ED4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</p:grpSp>
      <p:sp>
        <p:nvSpPr>
          <p:cNvPr id="25" name="ZoneTexte 69"/>
          <p:cNvSpPr txBox="1">
            <a:spLocks noChangeArrowheads="1"/>
          </p:cNvSpPr>
          <p:nvPr/>
        </p:nvSpPr>
        <p:spPr bwMode="auto">
          <a:xfrm>
            <a:off x="6456083" y="6583363"/>
            <a:ext cx="268156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rgbClr val="CC3300"/>
              </a:buClr>
              <a:buFont typeface="Wingdings" pitchFamily="2" charset="2"/>
              <a:buChar char="§"/>
              <a:defRPr sz="2000">
                <a:solidFill>
                  <a:srgbClr val="CC3300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None/>
            </a:pPr>
            <a:r>
              <a:rPr lang="de-DE" altLang="fr-FR" sz="1200" dirty="0"/>
              <a:t>Cahn P. </a:t>
            </a:r>
            <a:r>
              <a:rPr lang="en-US" altLang="fr-FR" sz="1200" dirty="0"/>
              <a:t>Lancet HIV 2017; 4:e486-94</a:t>
            </a:r>
            <a:endParaRPr lang="de-DE" altLang="fr-FR" sz="1200" dirty="0"/>
          </a:p>
        </p:txBody>
      </p:sp>
    </p:spTree>
    <p:custDataLst>
      <p:tags r:id="rId1"/>
    </p:custData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2"/>
          <p:cNvSpPr txBox="1">
            <a:spLocks noChangeArrowheads="1"/>
          </p:cNvSpPr>
          <p:nvPr/>
        </p:nvSpPr>
        <p:spPr bwMode="auto">
          <a:xfrm>
            <a:off x="1084710" y="1128713"/>
            <a:ext cx="696190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rgbClr val="CC3300"/>
              </a:buClr>
              <a:buFont typeface="Wingdings" pitchFamily="2" charset="2"/>
              <a:buChar char="§"/>
              <a:defRPr sz="2000">
                <a:solidFill>
                  <a:srgbClr val="CC3300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fr-FR" altLang="fr-FR" sz="2400" b="1" i="0" dirty="0">
                <a:latin typeface="Calibri" pitchFamily="34" charset="0"/>
              </a:rPr>
              <a:t>Caractéristiques à l’inclusion et devenir des patients</a:t>
            </a:r>
          </a:p>
        </p:txBody>
      </p:sp>
      <p:sp>
        <p:nvSpPr>
          <p:cNvPr id="4099" name="AutoShape 162"/>
          <p:cNvSpPr>
            <a:spLocks noChangeArrowheads="1"/>
          </p:cNvSpPr>
          <p:nvPr/>
        </p:nvSpPr>
        <p:spPr bwMode="auto">
          <a:xfrm>
            <a:off x="0" y="6570663"/>
            <a:ext cx="792163" cy="28733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>
            <a:noFill/>
          </a:ln>
          <a:effectLst>
            <a:prstShdw prst="shdw17" dist="17961" dir="2700000">
              <a:srgbClr val="888894">
                <a:alpha val="74997"/>
              </a:srgbClr>
            </a:prst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rgbClr val="CC3300"/>
              </a:buClr>
              <a:buFont typeface="Wingdings" pitchFamily="2" charset="2"/>
              <a:buChar char="§"/>
              <a:defRPr sz="2000">
                <a:solidFill>
                  <a:srgbClr val="CC3300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fr-FR" sz="1200" b="1">
                <a:solidFill>
                  <a:srgbClr val="333399"/>
                </a:solidFill>
                <a:latin typeface="Cambria" pitchFamily="18" charset="0"/>
                <a:cs typeface="Arial" charset="0"/>
              </a:rPr>
              <a:t>ONCEMRK</a:t>
            </a:r>
          </a:p>
        </p:txBody>
      </p:sp>
      <p:graphicFrame>
        <p:nvGraphicFramePr>
          <p:cNvPr id="12" name="Group 75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903531795"/>
              </p:ext>
            </p:extLst>
          </p:nvPr>
        </p:nvGraphicFramePr>
        <p:xfrm>
          <a:off x="295274" y="1631950"/>
          <a:ext cx="8581597" cy="4810128"/>
        </p:xfrm>
        <a:graphic>
          <a:graphicData uri="http://schemas.openxmlformats.org/drawingml/2006/table">
            <a:tbl>
              <a:tblPr/>
              <a:tblGrid>
                <a:gridCol w="45639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48128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352782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291136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300633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84" charset="-128"/>
                      </a:endParaRPr>
                    </a:p>
                  </a:txBody>
                  <a:tcPr marL="54004" marR="54004" marT="53465" marB="5346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84" charset="0"/>
                          <a:ea typeface="ＭＳ Ｐゴシック" pitchFamily="-84" charset="-128"/>
                        </a:rPr>
                        <a:t>RAL 1200 mg QD, n = 531</a:t>
                      </a:r>
                    </a:p>
                  </a:txBody>
                  <a:tcPr marL="54004" marR="54004" marT="53465" marB="5346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84" charset="0"/>
                          <a:ea typeface="ＭＳ Ｐゴシック" pitchFamily="-84" charset="-128"/>
                        </a:rPr>
                        <a:t>RAL 400 mg BID , n = 266</a:t>
                      </a:r>
                    </a:p>
                  </a:txBody>
                  <a:tcPr marL="54004" marR="54004" marT="53465" marB="5346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00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00633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Age médian, années</a:t>
                      </a:r>
                    </a:p>
                  </a:txBody>
                  <a:tcPr marL="54004" marR="54004" marT="53465" marB="5346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34</a:t>
                      </a:r>
                    </a:p>
                  </a:txBody>
                  <a:tcPr marL="54004" marR="54004" marT="53465" marB="5346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35</a:t>
                      </a:r>
                    </a:p>
                  </a:txBody>
                  <a:tcPr marL="54004" marR="54004" marT="53465" marB="5346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00633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Femme, %</a:t>
                      </a:r>
                    </a:p>
                  </a:txBody>
                  <a:tcPr marL="54004" marR="54004" marT="53465" marB="5346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17</a:t>
                      </a:r>
                    </a:p>
                  </a:txBody>
                  <a:tcPr marL="54004" marR="54004" marT="53465" marB="5346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12</a:t>
                      </a:r>
                    </a:p>
                  </a:txBody>
                  <a:tcPr marL="54004" marR="54004" marT="53465" marB="5346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00633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Ethnie blanche, %</a:t>
                      </a:r>
                    </a:p>
                  </a:txBody>
                  <a:tcPr marL="54004" marR="54004" marT="53465" marB="5346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56,7</a:t>
                      </a:r>
                    </a:p>
                  </a:txBody>
                  <a:tcPr marL="54004" marR="54004" marT="53465" marB="5346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64,7</a:t>
                      </a:r>
                    </a:p>
                  </a:txBody>
                  <a:tcPr marL="54004" marR="54004" marT="53465" marB="5346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00633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Antécédent SIDA, %</a:t>
                      </a:r>
                    </a:p>
                  </a:txBody>
                  <a:tcPr marL="54004" marR="54004" marT="53465" marB="5346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14,9</a:t>
                      </a:r>
                    </a:p>
                  </a:txBody>
                  <a:tcPr marL="54004" marR="54004" marT="53465" marB="5346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10,5</a:t>
                      </a:r>
                    </a:p>
                  </a:txBody>
                  <a:tcPr marL="54004" marR="54004" marT="53465" marB="5346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00633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Sous-type B VIH-1, %</a:t>
                      </a:r>
                    </a:p>
                  </a:txBody>
                  <a:tcPr marL="54004" marR="54004" marT="53465" marB="5346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63,1</a:t>
                      </a:r>
                    </a:p>
                  </a:txBody>
                  <a:tcPr marL="54004" marR="54004" marT="53465" marB="5346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69,9</a:t>
                      </a:r>
                    </a:p>
                  </a:txBody>
                  <a:tcPr marL="54004" marR="54004" marT="53465" marB="5346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00633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ARN VIH (log</a:t>
                      </a:r>
                      <a:r>
                        <a:rPr kumimoji="0" lang="fr-FR" sz="1400" b="1" i="0" u="none" strike="noStrike" cap="none" normalizeH="0" baseline="-2500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10</a:t>
                      </a: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 c/ml), médiane</a:t>
                      </a:r>
                    </a:p>
                  </a:txBody>
                  <a:tcPr marL="54004" marR="54004" marT="53465" marB="5346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4,6</a:t>
                      </a:r>
                    </a:p>
                  </a:txBody>
                  <a:tcPr marL="54004" marR="54004" marT="53465" marB="5346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4,6</a:t>
                      </a:r>
                    </a:p>
                  </a:txBody>
                  <a:tcPr marL="54004" marR="54004" marT="53465" marB="5346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00633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ARN VIH &gt; 100 000 c/ml, %</a:t>
                      </a:r>
                    </a:p>
                  </a:txBody>
                  <a:tcPr marL="54004" marR="54004" marT="53465" marB="5346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28,1</a:t>
                      </a:r>
                    </a:p>
                  </a:txBody>
                  <a:tcPr marL="54004" marR="54004" marT="53465" marB="5346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28,9</a:t>
                      </a:r>
                    </a:p>
                  </a:txBody>
                  <a:tcPr marL="54004" marR="54004" marT="53465" marB="5346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00633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CD4/mm</a:t>
                      </a:r>
                      <a:r>
                        <a:rPr kumimoji="0" lang="fr-FR" sz="1400" b="1" i="0" u="none" strike="noStrike" cap="none" normalizeH="0" baseline="3000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3</a:t>
                      </a: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), médiane</a:t>
                      </a:r>
                    </a:p>
                  </a:txBody>
                  <a:tcPr marL="54004" marR="54004" marT="53465" marB="5346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380</a:t>
                      </a:r>
                    </a:p>
                  </a:txBody>
                  <a:tcPr marL="54004" marR="54004" marT="53465" marB="5346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416</a:t>
                      </a:r>
                    </a:p>
                  </a:txBody>
                  <a:tcPr marL="54004" marR="54004" marT="53465" marB="5346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00633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CD4 </a:t>
                      </a:r>
                      <a:r>
                        <a:rPr kumimoji="0" lang="fr-FR" sz="1400" b="1" i="0" u="sng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&lt;</a:t>
                      </a: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 200/mm</a:t>
                      </a:r>
                      <a:r>
                        <a:rPr kumimoji="0" lang="fr-FR" sz="1400" b="1" i="0" u="none" strike="noStrike" cap="none" normalizeH="0" baseline="3000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3</a:t>
                      </a: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, %</a:t>
                      </a:r>
                    </a:p>
                  </a:txBody>
                  <a:tcPr marL="54004" marR="54004" marT="53465" marB="5346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13</a:t>
                      </a:r>
                    </a:p>
                  </a:txBody>
                  <a:tcPr marL="54004" marR="54004" marT="53465" marB="5346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13,9</a:t>
                      </a:r>
                    </a:p>
                  </a:txBody>
                  <a:tcPr marL="54004" marR="54004" marT="53465" marB="5346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300633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Ag </a:t>
                      </a:r>
                      <a:r>
                        <a:rPr kumimoji="0" lang="fr-FR" sz="1400" b="1" i="0" u="none" strike="noStrike" cap="none" normalizeH="0" baseline="0" noProof="0" dirty="0" err="1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HBs</a:t>
                      </a: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 + ou </a:t>
                      </a:r>
                      <a:r>
                        <a:rPr kumimoji="0" lang="fr-FR" sz="1400" b="1" i="0" u="none" strike="noStrike" cap="none" normalizeH="0" baseline="0" noProof="0" dirty="0" err="1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Ac</a:t>
                      </a: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 VHC +, %</a:t>
                      </a:r>
                    </a:p>
                  </a:txBody>
                  <a:tcPr marL="54004" marR="54004" marT="53465" marB="5346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2.8</a:t>
                      </a:r>
                    </a:p>
                  </a:txBody>
                  <a:tcPr marL="54004" marR="54004" marT="53465" marB="5346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3</a:t>
                      </a:r>
                    </a:p>
                  </a:txBody>
                  <a:tcPr marL="54004" marR="54004" marT="53465" marB="5346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300633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Arrêt avant S96, n (%)</a:t>
                      </a:r>
                    </a:p>
                  </a:txBody>
                  <a:tcPr marL="54004" marR="54004" marT="53465" marB="5346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64 (12,1)</a:t>
                      </a:r>
                    </a:p>
                  </a:txBody>
                  <a:tcPr marL="54004" marR="54004" marT="53465" marB="5346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39 (14,7)</a:t>
                      </a:r>
                    </a:p>
                  </a:txBody>
                  <a:tcPr marL="54004" marR="54004" marT="53465" marB="5346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30063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84" charset="-128"/>
                      </a:endParaRPr>
                    </a:p>
                  </a:txBody>
                  <a:tcPr marL="54004" marR="54004" marT="53465" marB="5346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Pour manque d’efficacité</a:t>
                      </a:r>
                    </a:p>
                  </a:txBody>
                  <a:tcPr marL="54004" marR="54004" marT="53465" marB="53465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n = 6</a:t>
                      </a:r>
                    </a:p>
                  </a:txBody>
                  <a:tcPr marL="54004" marR="54004" marT="53465" marB="5346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n = 3</a:t>
                      </a:r>
                    </a:p>
                  </a:txBody>
                  <a:tcPr marL="54004" marR="54004" marT="53465" marB="5346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30063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84" charset="-128"/>
                      </a:endParaRPr>
                    </a:p>
                  </a:txBody>
                  <a:tcPr marL="54004" marR="54004" marT="53465" marB="5346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Pour événement indésirable</a:t>
                      </a:r>
                    </a:p>
                  </a:txBody>
                  <a:tcPr marL="54004" marR="54004" marT="53465" marB="53465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n = 7</a:t>
                      </a:r>
                    </a:p>
                  </a:txBody>
                  <a:tcPr marL="54004" marR="54004" marT="53465" marB="5346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n = 6</a:t>
                      </a:r>
                    </a:p>
                  </a:txBody>
                  <a:tcPr marL="54004" marR="54004" marT="53465" marB="5346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  <a:tr h="30063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84" charset="-128"/>
                      </a:endParaRPr>
                    </a:p>
                  </a:txBody>
                  <a:tcPr marL="54004" marR="54004" marT="53465" marB="5346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Perdu de vue / Retrait de consentement</a:t>
                      </a:r>
                    </a:p>
                  </a:txBody>
                  <a:tcPr marL="54004" marR="54004" marT="53465" marB="53465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n = 14 / n = 18</a:t>
                      </a:r>
                    </a:p>
                  </a:txBody>
                  <a:tcPr marL="54004" marR="54004" marT="53465" marB="5346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n = 13 / n = 11</a:t>
                      </a:r>
                    </a:p>
                  </a:txBody>
                  <a:tcPr marL="54004" marR="54004" marT="53465" marB="5346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4"/>
                  </a:ext>
                </a:extLst>
              </a:tr>
              <a:tr h="30063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84" charset="-128"/>
                      </a:endParaRPr>
                    </a:p>
                  </a:txBody>
                  <a:tcPr marL="54004" marR="54004" marT="53465" marB="5346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Autres raisons</a:t>
                      </a:r>
                    </a:p>
                  </a:txBody>
                  <a:tcPr marL="54004" marR="54004" marT="53465" marB="53465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n = 19</a:t>
                      </a:r>
                    </a:p>
                  </a:txBody>
                  <a:tcPr marL="54004" marR="54004" marT="53465" marB="5346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n = 6</a:t>
                      </a:r>
                    </a:p>
                  </a:txBody>
                  <a:tcPr marL="54004" marR="54004" marT="53465" marB="5346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5"/>
                  </a:ext>
                </a:extLst>
              </a:tr>
            </a:tbl>
          </a:graphicData>
        </a:graphic>
      </p:graphicFrame>
      <p:sp>
        <p:nvSpPr>
          <p:cNvPr id="6" name="Rectangle 24"/>
          <p:cNvSpPr>
            <a:spLocks noGrp="1" noChangeArrowheads="1"/>
          </p:cNvSpPr>
          <p:nvPr>
            <p:ph type="title"/>
          </p:nvPr>
        </p:nvSpPr>
        <p:spPr>
          <a:xfrm>
            <a:off x="50800" y="44450"/>
            <a:ext cx="8947150" cy="1106488"/>
          </a:xfrm>
        </p:spPr>
        <p:txBody>
          <a:bodyPr/>
          <a:lstStyle/>
          <a:p>
            <a:r>
              <a:rPr lang="en-GB" altLang="fr-FR" sz="3200" dirty="0">
                <a:ea typeface="ＭＳ Ｐゴシック" pitchFamily="34" charset="-128"/>
              </a:rPr>
              <a:t>Etude ONCEMRK : </a:t>
            </a:r>
            <a:r>
              <a:rPr lang="en-GB" altLang="fr-FR" sz="3200" dirty="0" err="1">
                <a:ea typeface="ＭＳ Ｐゴシック" pitchFamily="34" charset="-128"/>
              </a:rPr>
              <a:t>raltegravir</a:t>
            </a:r>
            <a:r>
              <a:rPr lang="en-GB" altLang="fr-FR" sz="3200" dirty="0">
                <a:ea typeface="ＭＳ Ｐゴシック" pitchFamily="34" charset="-128"/>
              </a:rPr>
              <a:t> 1200 mg QD </a:t>
            </a:r>
            <a:br>
              <a:rPr lang="en-GB" altLang="fr-FR" sz="3200" dirty="0">
                <a:ea typeface="ＭＳ Ｐゴシック" pitchFamily="34" charset="-128"/>
              </a:rPr>
            </a:br>
            <a:r>
              <a:rPr lang="en-GB" altLang="fr-FR" sz="3200" dirty="0">
                <a:ea typeface="ＭＳ Ｐゴシック" pitchFamily="34" charset="-128"/>
              </a:rPr>
              <a:t>vs 400 mg BID, avec TDF/FTC</a:t>
            </a:r>
          </a:p>
        </p:txBody>
      </p:sp>
      <p:sp>
        <p:nvSpPr>
          <p:cNvPr id="7" name="ZoneTexte 69"/>
          <p:cNvSpPr txBox="1">
            <a:spLocks noChangeArrowheads="1"/>
          </p:cNvSpPr>
          <p:nvPr/>
        </p:nvSpPr>
        <p:spPr bwMode="auto">
          <a:xfrm>
            <a:off x="6456083" y="6583363"/>
            <a:ext cx="268156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rgbClr val="CC3300"/>
              </a:buClr>
              <a:buFont typeface="Wingdings" pitchFamily="2" charset="2"/>
              <a:buChar char="§"/>
              <a:defRPr sz="2000">
                <a:solidFill>
                  <a:srgbClr val="CC3300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None/>
            </a:pPr>
            <a:r>
              <a:rPr lang="de-DE" altLang="fr-FR" sz="1200" dirty="0"/>
              <a:t>Cahn P. </a:t>
            </a:r>
            <a:r>
              <a:rPr lang="en-US" altLang="fr-FR" sz="1200" dirty="0"/>
              <a:t>Lancet HIV 2017; 4:e486-94</a:t>
            </a:r>
            <a:endParaRPr lang="de-DE" altLang="fr-FR" sz="1200" dirty="0"/>
          </a:p>
        </p:txBody>
      </p:sp>
    </p:spTree>
    <p:custDataLst>
      <p:tags r:id="rId1"/>
    </p:custData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7" name="AutoShape 162"/>
          <p:cNvSpPr>
            <a:spLocks noChangeArrowheads="1"/>
          </p:cNvSpPr>
          <p:nvPr/>
        </p:nvSpPr>
        <p:spPr bwMode="auto">
          <a:xfrm>
            <a:off x="0" y="6570663"/>
            <a:ext cx="792163" cy="28733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>
            <a:noFill/>
          </a:ln>
          <a:effectLst>
            <a:prstShdw prst="shdw17" dist="17961" dir="2700000">
              <a:srgbClr val="888894">
                <a:alpha val="74997"/>
              </a:srgbClr>
            </a:prst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rgbClr val="CC3300"/>
              </a:buClr>
              <a:buFont typeface="Wingdings" pitchFamily="2" charset="2"/>
              <a:buChar char="§"/>
              <a:defRPr sz="2000">
                <a:solidFill>
                  <a:srgbClr val="CC3300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fr-FR" sz="1200" b="1">
                <a:solidFill>
                  <a:srgbClr val="333399"/>
                </a:solidFill>
                <a:latin typeface="Cambria" pitchFamily="18" charset="0"/>
                <a:cs typeface="Arial" charset="0"/>
              </a:rPr>
              <a:t>ONCEMRK</a:t>
            </a:r>
          </a:p>
        </p:txBody>
      </p:sp>
      <p:sp>
        <p:nvSpPr>
          <p:cNvPr id="11" name="Espace réservé du contenu 8"/>
          <p:cNvSpPr txBox="1">
            <a:spLocks/>
          </p:cNvSpPr>
          <p:nvPr/>
        </p:nvSpPr>
        <p:spPr bwMode="auto">
          <a:xfrm>
            <a:off x="94432" y="5934413"/>
            <a:ext cx="8942441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Font typeface="Wingdings" pitchFamily="2" charset="2"/>
              <a:buChar char="§"/>
              <a:defRPr sz="2000">
                <a:solidFill>
                  <a:srgbClr val="CC3300"/>
                </a:solidFill>
                <a:latin typeface="+mn-lt"/>
                <a:ea typeface="ＭＳ Ｐゴシック" pitchFamily="-109" charset="-128"/>
                <a:cs typeface="ＭＳ Ｐゴシック" pitchFamily="-109" charset="-128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9pPr>
          </a:lstStyle>
          <a:p>
            <a:pPr>
              <a:spcBef>
                <a:spcPts val="0"/>
              </a:spcBef>
              <a:defRPr/>
            </a:pPr>
            <a:r>
              <a:rPr lang="fr-FR" altLang="fr-FR" b="1" i="0" kern="0" dirty="0">
                <a:latin typeface="+mj-lt"/>
                <a:ea typeface="ＭＳ Ｐゴシック" pitchFamily="34" charset="-128"/>
              </a:rPr>
              <a:t>Augmentation CD4/mm</a:t>
            </a:r>
            <a:r>
              <a:rPr lang="fr-FR" altLang="fr-FR" b="1" i="0" kern="0" baseline="30000" dirty="0">
                <a:latin typeface="+mj-lt"/>
                <a:ea typeface="ＭＳ Ｐゴシック" pitchFamily="34" charset="-128"/>
              </a:rPr>
              <a:t>3</a:t>
            </a:r>
            <a:r>
              <a:rPr lang="fr-FR" altLang="fr-FR" b="1" i="0" kern="0" dirty="0">
                <a:latin typeface="+mj-lt"/>
                <a:ea typeface="ＭＳ Ｐゴシック" pitchFamily="34" charset="-128"/>
              </a:rPr>
              <a:t> à S48 (échec observé) : QD = + 232 vs BID = + 234 ; </a:t>
            </a:r>
            <a:br>
              <a:rPr lang="fr-FR" altLang="fr-FR" b="1" i="0" kern="0" dirty="0">
                <a:latin typeface="+mj-lt"/>
                <a:ea typeface="ＭＳ Ｐゴシック" pitchFamily="34" charset="-128"/>
              </a:rPr>
            </a:br>
            <a:r>
              <a:rPr lang="fr-FR" altLang="fr-FR" b="1" i="0" kern="0" dirty="0">
                <a:latin typeface="+mj-lt"/>
                <a:ea typeface="ＭＳ Ｐゴシック" pitchFamily="34" charset="-128"/>
              </a:rPr>
              <a:t>∆ -2 (- 31 ; 27)</a:t>
            </a:r>
          </a:p>
        </p:txBody>
      </p:sp>
      <p:sp>
        <p:nvSpPr>
          <p:cNvPr id="5130" name="Text Box 2"/>
          <p:cNvSpPr txBox="1">
            <a:spLocks noChangeArrowheads="1"/>
          </p:cNvSpPr>
          <p:nvPr/>
        </p:nvSpPr>
        <p:spPr bwMode="auto">
          <a:xfrm>
            <a:off x="1294373" y="1128713"/>
            <a:ext cx="654256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rgbClr val="CC3300"/>
              </a:buClr>
              <a:buFont typeface="Wingdings" pitchFamily="2" charset="2"/>
              <a:buChar char="§"/>
              <a:defRPr sz="2000">
                <a:solidFill>
                  <a:srgbClr val="CC3300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v-SE" altLang="fr-FR" sz="2400" b="1" i="0" dirty="0">
                <a:latin typeface="Calibri" pitchFamily="34" charset="0"/>
              </a:rPr>
              <a:t>ARN VIH &lt; 40 c/ml (NC = E ; snapshot), % (IC 95 %)</a:t>
            </a:r>
          </a:p>
        </p:txBody>
      </p:sp>
      <p:grpSp>
        <p:nvGrpSpPr>
          <p:cNvPr id="3" name="Groupe 2">
            <a:extLst>
              <a:ext uri="{FF2B5EF4-FFF2-40B4-BE49-F238E27FC236}">
                <a16:creationId xmlns:a16="http://schemas.microsoft.com/office/drawing/2014/main" xmlns="" id="{8B6C1434-EB1C-4320-9B21-90339B5BBE4D}"/>
              </a:ext>
            </a:extLst>
          </p:cNvPr>
          <p:cNvGrpSpPr/>
          <p:nvPr/>
        </p:nvGrpSpPr>
        <p:grpSpPr>
          <a:xfrm>
            <a:off x="218950" y="1382713"/>
            <a:ext cx="8612188" cy="5029130"/>
            <a:chOff x="381000" y="1382713"/>
            <a:chExt cx="8612188" cy="5029130"/>
          </a:xfrm>
        </p:grpSpPr>
        <p:graphicFrame>
          <p:nvGraphicFramePr>
            <p:cNvPr id="12" name="Content Placeholder 3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33560429"/>
                </p:ext>
              </p:extLst>
            </p:nvPr>
          </p:nvGraphicFramePr>
          <p:xfrm>
            <a:off x="381000" y="1611243"/>
            <a:ext cx="8229600" cy="48006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4"/>
            </a:graphicData>
          </a:graphic>
        </p:graphicFrame>
        <p:grpSp>
          <p:nvGrpSpPr>
            <p:cNvPr id="2" name="Groupe 1">
              <a:extLst>
                <a:ext uri="{FF2B5EF4-FFF2-40B4-BE49-F238E27FC236}">
                  <a16:creationId xmlns:a16="http://schemas.microsoft.com/office/drawing/2014/main" xmlns="" id="{8650682C-26C6-4C15-A278-F0C37BF12478}"/>
                </a:ext>
              </a:extLst>
            </p:cNvPr>
            <p:cNvGrpSpPr/>
            <p:nvPr/>
          </p:nvGrpSpPr>
          <p:grpSpPr>
            <a:xfrm>
              <a:off x="889000" y="1382713"/>
              <a:ext cx="8104188" cy="3958018"/>
              <a:chOff x="889000" y="1382713"/>
              <a:chExt cx="8104188" cy="3958018"/>
            </a:xfrm>
          </p:grpSpPr>
          <p:sp>
            <p:nvSpPr>
              <p:cNvPr id="14" name="TextBox 5"/>
              <p:cNvSpPr txBox="1"/>
              <p:nvPr/>
            </p:nvSpPr>
            <p:spPr>
              <a:xfrm>
                <a:off x="5085708" y="3573463"/>
                <a:ext cx="3907480" cy="29700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95000"/>
                  </a:lnSpc>
                  <a:spcBef>
                    <a:spcPct val="40000"/>
                  </a:spcBef>
                  <a:spcAft>
                    <a:spcPct val="10000"/>
                  </a:spcAft>
                  <a:buClr>
                    <a:srgbClr val="00877C"/>
                  </a:buClr>
                  <a:tabLst>
                    <a:tab pos="114300" algn="l"/>
                  </a:tabLst>
                  <a:defRPr/>
                </a:pPr>
                <a:r>
                  <a:rPr lang="fr-FR" sz="1400" i="0" kern="0" dirty="0">
                    <a:solidFill>
                      <a:srgbClr val="000066"/>
                    </a:solidFill>
                    <a:ea typeface="ＭＳ Ｐゴシック" charset="0"/>
                    <a:cs typeface="Calibri" panose="020F0502020204030204" pitchFamily="34" charset="0"/>
                  </a:rPr>
                  <a:t>Différence QD vs BID = 0,5 % (- 4,2 ; 5,2)</a:t>
                </a:r>
              </a:p>
            </p:txBody>
          </p:sp>
          <p:sp>
            <p:nvSpPr>
              <p:cNvPr id="5125" name="TextBox 4"/>
              <p:cNvSpPr txBox="1">
                <a:spLocks noChangeArrowheads="1"/>
              </p:cNvSpPr>
              <p:nvPr/>
            </p:nvSpPr>
            <p:spPr bwMode="auto">
              <a:xfrm>
                <a:off x="1403351" y="4740567"/>
                <a:ext cx="7589837" cy="60016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spcBef>
                    <a:spcPct val="20000"/>
                  </a:spcBef>
                  <a:buClr>
                    <a:srgbClr val="CC3300"/>
                  </a:buClr>
                  <a:buFont typeface="Wingdings" pitchFamily="2" charset="2"/>
                  <a:buChar char="§"/>
                  <a:defRPr sz="2000">
                    <a:solidFill>
                      <a:srgbClr val="CC3300"/>
                    </a:solidFill>
                    <a:latin typeface="Arial" charset="0"/>
                    <a:ea typeface="ＭＳ Ｐゴシック" pitchFamily="34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rgbClr val="CC3300"/>
                  </a:buClr>
                  <a:buChar char="–"/>
                  <a:defRPr sz="2800">
                    <a:solidFill>
                      <a:srgbClr val="000066"/>
                    </a:solidFill>
                    <a:latin typeface="Arial" charset="0"/>
                    <a:ea typeface="ＭＳ Ｐゴシック" pitchFamily="34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rgbClr val="CC3300"/>
                  </a:buClr>
                  <a:buChar char="•"/>
                  <a:defRPr sz="1600">
                    <a:solidFill>
                      <a:srgbClr val="000066"/>
                    </a:solidFill>
                    <a:latin typeface="Arial" charset="0"/>
                    <a:ea typeface="ＭＳ Ｐゴシック" pitchFamily="34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rgbClr val="CC3300"/>
                  </a:buClr>
                  <a:buChar char="–"/>
                  <a:defRPr sz="1400">
                    <a:solidFill>
                      <a:srgbClr val="000066"/>
                    </a:solidFill>
                    <a:latin typeface="Arial" charset="0"/>
                    <a:ea typeface="ＭＳ Ｐゴシック" pitchFamily="34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rgbClr val="CC3300"/>
                  </a:buClr>
                  <a:buChar char="»"/>
                  <a:defRPr sz="1400">
                    <a:solidFill>
                      <a:srgbClr val="000066"/>
                    </a:solidFill>
                    <a:latin typeface="Arial" charset="0"/>
                    <a:ea typeface="ＭＳ Ｐゴシック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CC3300"/>
                  </a:buClr>
                  <a:buChar char="»"/>
                  <a:defRPr sz="1400">
                    <a:solidFill>
                      <a:srgbClr val="000066"/>
                    </a:solidFill>
                    <a:latin typeface="Arial" charset="0"/>
                    <a:ea typeface="ＭＳ Ｐゴシック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CC3300"/>
                  </a:buClr>
                  <a:buChar char="»"/>
                  <a:defRPr sz="1400">
                    <a:solidFill>
                      <a:srgbClr val="000066"/>
                    </a:solidFill>
                    <a:latin typeface="Arial" charset="0"/>
                    <a:ea typeface="ＭＳ Ｐゴシック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CC3300"/>
                  </a:buClr>
                  <a:buChar char="»"/>
                  <a:defRPr sz="1400">
                    <a:solidFill>
                      <a:srgbClr val="000066"/>
                    </a:solidFill>
                    <a:latin typeface="Arial" charset="0"/>
                    <a:ea typeface="ＭＳ Ｐゴシック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CC3300"/>
                  </a:buClr>
                  <a:buChar char="»"/>
                  <a:defRPr sz="1400">
                    <a:solidFill>
                      <a:srgbClr val="000066"/>
                    </a:solidFill>
                    <a:latin typeface="Arial" charset="0"/>
                    <a:ea typeface="ＭＳ Ｐゴシック" pitchFamily="34" charset="-128"/>
                  </a:defRPr>
                </a:lvl9pPr>
              </a:lstStyle>
              <a:p>
                <a:pPr eaLnBrk="1" hangingPunct="1">
                  <a:spcBef>
                    <a:spcPts val="600"/>
                  </a:spcBef>
                  <a:buClrTx/>
                  <a:buFontTx/>
                  <a:buNone/>
                </a:pPr>
                <a:r>
                  <a:rPr lang="fr-FR" altLang="fr-FR" sz="1400" i="0" dirty="0">
                    <a:solidFill>
                      <a:srgbClr val="000066"/>
                    </a:solidFill>
                  </a:rPr>
                  <a:t> Patients avec ARN VIH à l’inclusion &gt; 100 000 c/ml : % ARN VIH &lt; 40 c/ml (échec observé) : </a:t>
                </a:r>
              </a:p>
              <a:p>
                <a:pPr eaLnBrk="1" hangingPunct="1">
                  <a:spcBef>
                    <a:spcPts val="600"/>
                  </a:spcBef>
                  <a:buClrTx/>
                  <a:buFontTx/>
                  <a:buNone/>
                </a:pPr>
                <a:r>
                  <a:rPr lang="fr-FR" altLang="fr-FR" sz="1400" i="0" dirty="0">
                    <a:solidFill>
                      <a:srgbClr val="000066"/>
                    </a:solidFill>
                  </a:rPr>
                  <a:t> QD = 86,7 % vs BID = 83,8 % ; différence = 2,9 % (- 6,5 ; 14,1)</a:t>
                </a:r>
              </a:p>
            </p:txBody>
          </p:sp>
          <p:sp>
            <p:nvSpPr>
              <p:cNvPr id="5126" name="ZoneTexte 15"/>
              <p:cNvSpPr txBox="1">
                <a:spLocks noChangeArrowheads="1"/>
              </p:cNvSpPr>
              <p:nvPr/>
            </p:nvSpPr>
            <p:spPr bwMode="auto">
              <a:xfrm>
                <a:off x="889000" y="1382713"/>
                <a:ext cx="366713" cy="3397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spcBef>
                    <a:spcPct val="20000"/>
                  </a:spcBef>
                  <a:buClr>
                    <a:srgbClr val="CC3300"/>
                  </a:buClr>
                  <a:buFont typeface="Wingdings" pitchFamily="2" charset="2"/>
                  <a:buChar char="§"/>
                  <a:defRPr sz="2000">
                    <a:solidFill>
                      <a:srgbClr val="CC3300"/>
                    </a:solidFill>
                    <a:latin typeface="Arial" charset="0"/>
                    <a:ea typeface="ＭＳ Ｐゴシック" pitchFamily="34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rgbClr val="CC3300"/>
                  </a:buClr>
                  <a:buChar char="–"/>
                  <a:defRPr sz="2800">
                    <a:solidFill>
                      <a:srgbClr val="000066"/>
                    </a:solidFill>
                    <a:latin typeface="Arial" charset="0"/>
                    <a:ea typeface="ＭＳ Ｐゴシック" pitchFamily="34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rgbClr val="CC3300"/>
                  </a:buClr>
                  <a:buChar char="•"/>
                  <a:defRPr sz="1600">
                    <a:solidFill>
                      <a:srgbClr val="000066"/>
                    </a:solidFill>
                    <a:latin typeface="Arial" charset="0"/>
                    <a:ea typeface="ＭＳ Ｐゴシック" pitchFamily="34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rgbClr val="CC3300"/>
                  </a:buClr>
                  <a:buChar char="–"/>
                  <a:defRPr sz="1400">
                    <a:solidFill>
                      <a:srgbClr val="000066"/>
                    </a:solidFill>
                    <a:latin typeface="Arial" charset="0"/>
                    <a:ea typeface="ＭＳ Ｐゴシック" pitchFamily="34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rgbClr val="CC3300"/>
                  </a:buClr>
                  <a:buChar char="»"/>
                  <a:defRPr sz="1400">
                    <a:solidFill>
                      <a:srgbClr val="000066"/>
                    </a:solidFill>
                    <a:latin typeface="Arial" charset="0"/>
                    <a:ea typeface="ＭＳ Ｐゴシック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CC3300"/>
                  </a:buClr>
                  <a:buChar char="»"/>
                  <a:defRPr sz="1400">
                    <a:solidFill>
                      <a:srgbClr val="000066"/>
                    </a:solidFill>
                    <a:latin typeface="Arial" charset="0"/>
                    <a:ea typeface="ＭＳ Ｐゴシック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CC3300"/>
                  </a:buClr>
                  <a:buChar char="»"/>
                  <a:defRPr sz="1400">
                    <a:solidFill>
                      <a:srgbClr val="000066"/>
                    </a:solidFill>
                    <a:latin typeface="Arial" charset="0"/>
                    <a:ea typeface="ＭＳ Ｐゴシック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CC3300"/>
                  </a:buClr>
                  <a:buChar char="»"/>
                  <a:defRPr sz="1400">
                    <a:solidFill>
                      <a:srgbClr val="000066"/>
                    </a:solidFill>
                    <a:latin typeface="Arial" charset="0"/>
                    <a:ea typeface="ＭＳ Ｐゴシック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CC3300"/>
                  </a:buClr>
                  <a:buChar char="»"/>
                  <a:defRPr sz="1400">
                    <a:solidFill>
                      <a:srgbClr val="000066"/>
                    </a:solidFill>
                    <a:latin typeface="Arial" charset="0"/>
                    <a:ea typeface="ＭＳ Ｐゴシック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</a:pPr>
                <a:r>
                  <a:rPr lang="fr-FR" altLang="fr-FR" sz="1600" b="1" i="0">
                    <a:solidFill>
                      <a:srgbClr val="000066"/>
                    </a:solidFill>
                  </a:rPr>
                  <a:t>%</a:t>
                </a:r>
              </a:p>
            </p:txBody>
          </p:sp>
          <p:sp>
            <p:nvSpPr>
              <p:cNvPr id="5131" name="AutoShape 165"/>
              <p:cNvSpPr>
                <a:spLocks noChangeArrowheads="1"/>
              </p:cNvSpPr>
              <p:nvPr/>
            </p:nvSpPr>
            <p:spPr bwMode="auto">
              <a:xfrm>
                <a:off x="5456238" y="2836863"/>
                <a:ext cx="2773362" cy="631825"/>
              </a:xfrm>
              <a:prstGeom prst="roundRect">
                <a:avLst>
                  <a:gd name="adj" fmla="val 16667"/>
                </a:avLst>
              </a:prstGeom>
              <a:solidFill>
                <a:schemeClr val="bg1"/>
              </a:solidFill>
              <a:ln w="9525">
                <a:solidFill>
                  <a:srgbClr val="D0D0F0"/>
                </a:solidFill>
                <a:round/>
                <a:headEnd/>
                <a:tailEnd/>
              </a:ln>
              <a:effectLst>
                <a:prstShdw prst="shdw17" dist="17961" dir="2700000">
                  <a:srgbClr val="7D7D90">
                    <a:alpha val="74997"/>
                  </a:srgbClr>
                </a:prstShdw>
              </a:effectLst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lr>
                    <a:srgbClr val="CC3300"/>
                  </a:buClr>
                  <a:buFont typeface="Wingdings" pitchFamily="2" charset="2"/>
                  <a:buChar char="§"/>
                  <a:defRPr sz="2000">
                    <a:solidFill>
                      <a:srgbClr val="CC3300"/>
                    </a:solidFill>
                    <a:latin typeface="Arial" charset="0"/>
                    <a:ea typeface="ＭＳ Ｐゴシック" pitchFamily="34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rgbClr val="CC3300"/>
                  </a:buClr>
                  <a:buChar char="–"/>
                  <a:defRPr sz="2800">
                    <a:solidFill>
                      <a:srgbClr val="000066"/>
                    </a:solidFill>
                    <a:latin typeface="Arial" charset="0"/>
                    <a:ea typeface="ＭＳ Ｐゴシック" pitchFamily="34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rgbClr val="CC3300"/>
                  </a:buClr>
                  <a:buChar char="•"/>
                  <a:defRPr sz="1600">
                    <a:solidFill>
                      <a:srgbClr val="000066"/>
                    </a:solidFill>
                    <a:latin typeface="Arial" charset="0"/>
                    <a:ea typeface="ＭＳ Ｐゴシック" pitchFamily="34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rgbClr val="CC3300"/>
                  </a:buClr>
                  <a:buChar char="–"/>
                  <a:defRPr sz="1400">
                    <a:solidFill>
                      <a:srgbClr val="000066"/>
                    </a:solidFill>
                    <a:latin typeface="Arial" charset="0"/>
                    <a:ea typeface="ＭＳ Ｐゴシック" pitchFamily="34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rgbClr val="CC3300"/>
                  </a:buClr>
                  <a:buChar char="»"/>
                  <a:defRPr sz="1400">
                    <a:solidFill>
                      <a:srgbClr val="000066"/>
                    </a:solidFill>
                    <a:latin typeface="Arial" charset="0"/>
                    <a:ea typeface="ＭＳ Ｐゴシック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CC3300"/>
                  </a:buClr>
                  <a:buChar char="»"/>
                  <a:defRPr sz="1400">
                    <a:solidFill>
                      <a:srgbClr val="000066"/>
                    </a:solidFill>
                    <a:latin typeface="Arial" charset="0"/>
                    <a:ea typeface="ＭＳ Ｐゴシック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CC3300"/>
                  </a:buClr>
                  <a:buChar char="»"/>
                  <a:defRPr sz="1400">
                    <a:solidFill>
                      <a:srgbClr val="000066"/>
                    </a:solidFill>
                    <a:latin typeface="Arial" charset="0"/>
                    <a:ea typeface="ＭＳ Ｐゴシック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CC3300"/>
                  </a:buClr>
                  <a:buChar char="»"/>
                  <a:defRPr sz="1400">
                    <a:solidFill>
                      <a:srgbClr val="000066"/>
                    </a:solidFill>
                    <a:latin typeface="Arial" charset="0"/>
                    <a:ea typeface="ＭＳ Ｐゴシック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CC3300"/>
                  </a:buClr>
                  <a:buChar char="»"/>
                  <a:defRPr sz="1400">
                    <a:solidFill>
                      <a:srgbClr val="000066"/>
                    </a:solidFill>
                    <a:latin typeface="Arial" charset="0"/>
                    <a:ea typeface="ＭＳ Ｐゴシック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</a:pPr>
                <a:endParaRPr lang="en-GB" altLang="fr-FR" sz="2800" i="0">
                  <a:solidFill>
                    <a:srgbClr val="000066"/>
                  </a:solidFill>
                </a:endParaRPr>
              </a:p>
            </p:txBody>
          </p:sp>
          <p:sp>
            <p:nvSpPr>
              <p:cNvPr id="22" name="Rectangle 57"/>
              <p:cNvSpPr>
                <a:spLocks noChangeArrowheads="1"/>
              </p:cNvSpPr>
              <p:nvPr/>
            </p:nvSpPr>
            <p:spPr bwMode="auto">
              <a:xfrm>
                <a:off x="5815013" y="2894013"/>
                <a:ext cx="2341562" cy="24606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>
                  <a:defRPr/>
                </a:pPr>
                <a:r>
                  <a:rPr lang="en-GB" sz="1600" b="1" i="0" dirty="0">
                    <a:solidFill>
                      <a:srgbClr val="333399"/>
                    </a:solidFill>
                    <a:latin typeface="+mj-lt"/>
                  </a:rPr>
                  <a:t>RAL 1200 mg QD + TDF/FTC</a:t>
                </a:r>
                <a:endParaRPr lang="en-GB" sz="1600" i="0" dirty="0">
                  <a:solidFill>
                    <a:srgbClr val="333399"/>
                  </a:solidFill>
                  <a:latin typeface="+mj-lt"/>
                </a:endParaRPr>
              </a:p>
            </p:txBody>
          </p:sp>
          <p:sp>
            <p:nvSpPr>
              <p:cNvPr id="23" name="Rectangle 60"/>
              <p:cNvSpPr>
                <a:spLocks noChangeArrowheads="1"/>
              </p:cNvSpPr>
              <p:nvPr/>
            </p:nvSpPr>
            <p:spPr bwMode="auto">
              <a:xfrm>
                <a:off x="5815013" y="3171825"/>
                <a:ext cx="2293898" cy="2462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>
                  <a:defRPr/>
                </a:pPr>
                <a:r>
                  <a:rPr lang="en-GB" sz="1600" b="1" i="0" dirty="0">
                    <a:solidFill>
                      <a:srgbClr val="333399"/>
                    </a:solidFill>
                    <a:latin typeface="+mj-lt"/>
                  </a:rPr>
                  <a:t>RAL 400 mg BID + TDF/FTC </a:t>
                </a:r>
                <a:endParaRPr lang="en-GB" sz="1600" i="0" dirty="0">
                  <a:solidFill>
                    <a:srgbClr val="333399"/>
                  </a:solidFill>
                  <a:latin typeface="+mj-lt"/>
                </a:endParaRPr>
              </a:p>
            </p:txBody>
          </p:sp>
          <p:sp>
            <p:nvSpPr>
              <p:cNvPr id="5134" name="Rectangle 21"/>
              <p:cNvSpPr>
                <a:spLocks noChangeArrowheads="1"/>
              </p:cNvSpPr>
              <p:nvPr/>
            </p:nvSpPr>
            <p:spPr bwMode="auto">
              <a:xfrm>
                <a:off x="5572125" y="2968625"/>
                <a:ext cx="125413" cy="115888"/>
              </a:xfrm>
              <a:prstGeom prst="rect">
                <a:avLst/>
              </a:prstGeom>
              <a:solidFill>
                <a:srgbClr val="6666FF"/>
              </a:solidFill>
              <a:ln w="0">
                <a:solidFill>
                  <a:srgbClr val="6666FF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spcBef>
                    <a:spcPct val="20000"/>
                  </a:spcBef>
                  <a:buClr>
                    <a:srgbClr val="CC3300"/>
                  </a:buClr>
                  <a:buFont typeface="Wingdings" pitchFamily="2" charset="2"/>
                  <a:buChar char="§"/>
                  <a:defRPr sz="2000">
                    <a:solidFill>
                      <a:srgbClr val="CC3300"/>
                    </a:solidFill>
                    <a:latin typeface="Arial" charset="0"/>
                    <a:ea typeface="ＭＳ Ｐゴシック" pitchFamily="34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rgbClr val="CC3300"/>
                  </a:buClr>
                  <a:buChar char="–"/>
                  <a:defRPr sz="2800">
                    <a:solidFill>
                      <a:srgbClr val="000066"/>
                    </a:solidFill>
                    <a:latin typeface="Arial" charset="0"/>
                    <a:ea typeface="ＭＳ Ｐゴシック" pitchFamily="34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rgbClr val="CC3300"/>
                  </a:buClr>
                  <a:buChar char="•"/>
                  <a:defRPr sz="1600">
                    <a:solidFill>
                      <a:srgbClr val="000066"/>
                    </a:solidFill>
                    <a:latin typeface="Arial" charset="0"/>
                    <a:ea typeface="ＭＳ Ｐゴシック" pitchFamily="34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rgbClr val="CC3300"/>
                  </a:buClr>
                  <a:buChar char="–"/>
                  <a:defRPr sz="1400">
                    <a:solidFill>
                      <a:srgbClr val="000066"/>
                    </a:solidFill>
                    <a:latin typeface="Arial" charset="0"/>
                    <a:ea typeface="ＭＳ Ｐゴシック" pitchFamily="34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rgbClr val="CC3300"/>
                  </a:buClr>
                  <a:buChar char="»"/>
                  <a:defRPr sz="1400">
                    <a:solidFill>
                      <a:srgbClr val="000066"/>
                    </a:solidFill>
                    <a:latin typeface="Arial" charset="0"/>
                    <a:ea typeface="ＭＳ Ｐゴシック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CC3300"/>
                  </a:buClr>
                  <a:buChar char="»"/>
                  <a:defRPr sz="1400">
                    <a:solidFill>
                      <a:srgbClr val="000066"/>
                    </a:solidFill>
                    <a:latin typeface="Arial" charset="0"/>
                    <a:ea typeface="ＭＳ Ｐゴシック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CC3300"/>
                  </a:buClr>
                  <a:buChar char="»"/>
                  <a:defRPr sz="1400">
                    <a:solidFill>
                      <a:srgbClr val="000066"/>
                    </a:solidFill>
                    <a:latin typeface="Arial" charset="0"/>
                    <a:ea typeface="ＭＳ Ｐゴシック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CC3300"/>
                  </a:buClr>
                  <a:buChar char="»"/>
                  <a:defRPr sz="1400">
                    <a:solidFill>
                      <a:srgbClr val="000066"/>
                    </a:solidFill>
                    <a:latin typeface="Arial" charset="0"/>
                    <a:ea typeface="ＭＳ Ｐゴシック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CC3300"/>
                  </a:buClr>
                  <a:buChar char="»"/>
                  <a:defRPr sz="1400">
                    <a:solidFill>
                      <a:srgbClr val="000066"/>
                    </a:solidFill>
                    <a:latin typeface="Arial" charset="0"/>
                    <a:ea typeface="ＭＳ Ｐゴシック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</a:pPr>
                <a:endParaRPr lang="en-GB" altLang="fr-FR" sz="2400" i="0">
                  <a:solidFill>
                    <a:srgbClr val="000066"/>
                  </a:solidFill>
                </a:endParaRPr>
              </a:p>
            </p:txBody>
          </p:sp>
          <p:sp>
            <p:nvSpPr>
              <p:cNvPr id="5135" name="Rectangle 22"/>
              <p:cNvSpPr>
                <a:spLocks noChangeArrowheads="1"/>
              </p:cNvSpPr>
              <p:nvPr/>
            </p:nvSpPr>
            <p:spPr bwMode="auto">
              <a:xfrm>
                <a:off x="5572125" y="3236913"/>
                <a:ext cx="125413" cy="115887"/>
              </a:xfrm>
              <a:prstGeom prst="rect">
                <a:avLst/>
              </a:prstGeom>
              <a:solidFill>
                <a:srgbClr val="660066"/>
              </a:solidFill>
              <a:ln w="0">
                <a:solidFill>
                  <a:srgbClr val="660066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spcBef>
                    <a:spcPct val="20000"/>
                  </a:spcBef>
                  <a:buClr>
                    <a:srgbClr val="CC3300"/>
                  </a:buClr>
                  <a:buFont typeface="Wingdings" pitchFamily="2" charset="2"/>
                  <a:buChar char="§"/>
                  <a:defRPr sz="2000">
                    <a:solidFill>
                      <a:srgbClr val="CC3300"/>
                    </a:solidFill>
                    <a:latin typeface="Arial" charset="0"/>
                    <a:ea typeface="ＭＳ Ｐゴシック" pitchFamily="34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rgbClr val="CC3300"/>
                  </a:buClr>
                  <a:buChar char="–"/>
                  <a:defRPr sz="2800">
                    <a:solidFill>
                      <a:srgbClr val="000066"/>
                    </a:solidFill>
                    <a:latin typeface="Arial" charset="0"/>
                    <a:ea typeface="ＭＳ Ｐゴシック" pitchFamily="34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rgbClr val="CC3300"/>
                  </a:buClr>
                  <a:buChar char="•"/>
                  <a:defRPr sz="1600">
                    <a:solidFill>
                      <a:srgbClr val="000066"/>
                    </a:solidFill>
                    <a:latin typeface="Arial" charset="0"/>
                    <a:ea typeface="ＭＳ Ｐゴシック" pitchFamily="34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rgbClr val="CC3300"/>
                  </a:buClr>
                  <a:buChar char="–"/>
                  <a:defRPr sz="1400">
                    <a:solidFill>
                      <a:srgbClr val="000066"/>
                    </a:solidFill>
                    <a:latin typeface="Arial" charset="0"/>
                    <a:ea typeface="ＭＳ Ｐゴシック" pitchFamily="34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rgbClr val="CC3300"/>
                  </a:buClr>
                  <a:buChar char="»"/>
                  <a:defRPr sz="1400">
                    <a:solidFill>
                      <a:srgbClr val="000066"/>
                    </a:solidFill>
                    <a:latin typeface="Arial" charset="0"/>
                    <a:ea typeface="ＭＳ Ｐゴシック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CC3300"/>
                  </a:buClr>
                  <a:buChar char="»"/>
                  <a:defRPr sz="1400">
                    <a:solidFill>
                      <a:srgbClr val="000066"/>
                    </a:solidFill>
                    <a:latin typeface="Arial" charset="0"/>
                    <a:ea typeface="ＭＳ Ｐゴシック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CC3300"/>
                  </a:buClr>
                  <a:buChar char="»"/>
                  <a:defRPr sz="1400">
                    <a:solidFill>
                      <a:srgbClr val="000066"/>
                    </a:solidFill>
                    <a:latin typeface="Arial" charset="0"/>
                    <a:ea typeface="ＭＳ Ｐゴシック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CC3300"/>
                  </a:buClr>
                  <a:buChar char="»"/>
                  <a:defRPr sz="1400">
                    <a:solidFill>
                      <a:srgbClr val="000066"/>
                    </a:solidFill>
                    <a:latin typeface="Arial" charset="0"/>
                    <a:ea typeface="ＭＳ Ｐゴシック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CC3300"/>
                  </a:buClr>
                  <a:buChar char="»"/>
                  <a:defRPr sz="1400">
                    <a:solidFill>
                      <a:srgbClr val="000066"/>
                    </a:solidFill>
                    <a:latin typeface="Arial" charset="0"/>
                    <a:ea typeface="ＭＳ Ｐゴシック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</a:pPr>
                <a:endParaRPr lang="en-GB" altLang="fr-FR" sz="2400" i="0">
                  <a:solidFill>
                    <a:srgbClr val="000066"/>
                  </a:solidFill>
                </a:endParaRPr>
              </a:p>
            </p:txBody>
          </p:sp>
        </p:grpSp>
      </p:grpSp>
      <p:sp>
        <p:nvSpPr>
          <p:cNvPr id="15" name="Rectangle 24"/>
          <p:cNvSpPr>
            <a:spLocks noGrp="1" noChangeArrowheads="1"/>
          </p:cNvSpPr>
          <p:nvPr>
            <p:ph type="title"/>
          </p:nvPr>
        </p:nvSpPr>
        <p:spPr>
          <a:xfrm>
            <a:off x="50800" y="44450"/>
            <a:ext cx="8947150" cy="1106488"/>
          </a:xfrm>
        </p:spPr>
        <p:txBody>
          <a:bodyPr/>
          <a:lstStyle/>
          <a:p>
            <a:r>
              <a:rPr lang="en-GB" altLang="fr-FR" sz="3200" dirty="0">
                <a:ea typeface="ＭＳ Ｐゴシック" pitchFamily="34" charset="-128"/>
              </a:rPr>
              <a:t>Etude ONCEMRK : </a:t>
            </a:r>
            <a:r>
              <a:rPr lang="en-GB" altLang="fr-FR" sz="3200" dirty="0" err="1">
                <a:ea typeface="ＭＳ Ｐゴシック" pitchFamily="34" charset="-128"/>
              </a:rPr>
              <a:t>raltegravir</a:t>
            </a:r>
            <a:r>
              <a:rPr lang="en-GB" altLang="fr-FR" sz="3200" dirty="0">
                <a:ea typeface="ＭＳ Ｐゴシック" pitchFamily="34" charset="-128"/>
              </a:rPr>
              <a:t> 1200 mg QD </a:t>
            </a:r>
            <a:br>
              <a:rPr lang="en-GB" altLang="fr-FR" sz="3200" dirty="0">
                <a:ea typeface="ＭＳ Ｐゴシック" pitchFamily="34" charset="-128"/>
              </a:rPr>
            </a:br>
            <a:r>
              <a:rPr lang="en-GB" altLang="fr-FR" sz="3200" dirty="0">
                <a:ea typeface="ＭＳ Ｐゴシック" pitchFamily="34" charset="-128"/>
              </a:rPr>
              <a:t>vs 400 mg BID, avec TDF/FTC</a:t>
            </a:r>
          </a:p>
        </p:txBody>
      </p:sp>
      <p:sp>
        <p:nvSpPr>
          <p:cNvPr id="16" name="ZoneTexte 69"/>
          <p:cNvSpPr txBox="1">
            <a:spLocks noChangeArrowheads="1"/>
          </p:cNvSpPr>
          <p:nvPr/>
        </p:nvSpPr>
        <p:spPr bwMode="auto">
          <a:xfrm>
            <a:off x="6456083" y="6583363"/>
            <a:ext cx="268156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rgbClr val="CC3300"/>
              </a:buClr>
              <a:buFont typeface="Wingdings" pitchFamily="2" charset="2"/>
              <a:buChar char="§"/>
              <a:defRPr sz="2000">
                <a:solidFill>
                  <a:srgbClr val="CC3300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None/>
            </a:pPr>
            <a:r>
              <a:rPr lang="de-DE" altLang="fr-FR" sz="1200" dirty="0"/>
              <a:t>Cahn P. </a:t>
            </a:r>
            <a:r>
              <a:rPr lang="en-US" altLang="fr-FR" sz="1200" dirty="0"/>
              <a:t>Lancet HIV 2017; 4:e486-94</a:t>
            </a:r>
            <a:endParaRPr lang="de-DE" altLang="fr-FR" sz="1200" dirty="0"/>
          </a:p>
        </p:txBody>
      </p:sp>
    </p:spTree>
    <p:custDataLst>
      <p:tags r:id="rId1"/>
    </p:custDataLst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Box 4"/>
          <p:cNvSpPr txBox="1"/>
          <p:nvPr/>
        </p:nvSpPr>
        <p:spPr>
          <a:xfrm>
            <a:off x="174518" y="4913216"/>
            <a:ext cx="8963132" cy="20005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Bef>
                <a:spcPts val="600"/>
              </a:spcBef>
              <a:spcAft>
                <a:spcPts val="0"/>
              </a:spcAft>
              <a:buClr>
                <a:srgbClr val="CC3300"/>
              </a:buClr>
              <a:buFont typeface="Wingdings" panose="05000000000000000000" pitchFamily="2" charset="2"/>
              <a:buChar char="§"/>
            </a:pPr>
            <a:r>
              <a:rPr lang="fr-FR" sz="1800" b="1" i="0" dirty="0">
                <a:solidFill>
                  <a:srgbClr val="CC3300"/>
                </a:solidFill>
                <a:latin typeface="+mj-lt"/>
                <a:cs typeface="Calibri" panose="020F0502020204030204" pitchFamily="34" charset="0"/>
              </a:rPr>
              <a:t> </a:t>
            </a:r>
            <a:r>
              <a:rPr lang="fr-FR" sz="2000" b="1" i="0" dirty="0">
                <a:solidFill>
                  <a:srgbClr val="CC3300"/>
                </a:solidFill>
                <a:latin typeface="+mj-lt"/>
                <a:cs typeface="Calibri" panose="020F0502020204030204" pitchFamily="34" charset="0"/>
              </a:rPr>
              <a:t>% ARN VIH &lt; 40 c/ml (analyse échec observé)</a:t>
            </a:r>
          </a:p>
          <a:p>
            <a:pPr marL="742950" lvl="1" indent="-285750">
              <a:spcBef>
                <a:spcPts val="600"/>
              </a:spcBef>
              <a:spcAft>
                <a:spcPts val="0"/>
              </a:spcAft>
              <a:buClr>
                <a:srgbClr val="CC3300"/>
              </a:buClr>
              <a:buFont typeface="Arial" panose="020B0604020202020204" pitchFamily="34" charset="0"/>
              <a:buChar char="‒"/>
            </a:pPr>
            <a:r>
              <a:rPr lang="fr-FR" sz="1600" i="0" dirty="0">
                <a:solidFill>
                  <a:srgbClr val="000066"/>
                </a:solidFill>
                <a:cs typeface="Calibri" panose="020F0502020204030204" pitchFamily="34" charset="0"/>
              </a:rPr>
              <a:t>ARN VIH inclusion &gt; 100 000 c/ml : QD = 84,7 % vs BID = 82,9% ; ≠ 1,8 % (- 8,2 ; 13,6)</a:t>
            </a:r>
          </a:p>
          <a:p>
            <a:pPr marL="742950" lvl="1" indent="-285750">
              <a:spcBef>
                <a:spcPts val="600"/>
              </a:spcBef>
              <a:spcAft>
                <a:spcPts val="0"/>
              </a:spcAft>
              <a:buClr>
                <a:srgbClr val="CC3300"/>
              </a:buClr>
              <a:buFont typeface="Arial" panose="020B0604020202020204" pitchFamily="34" charset="0"/>
              <a:buChar char="‒"/>
            </a:pPr>
            <a:r>
              <a:rPr lang="fr-FR" sz="1600" i="0" dirty="0">
                <a:solidFill>
                  <a:srgbClr val="000066"/>
                </a:solidFill>
                <a:cs typeface="Calibri" panose="020F0502020204030204" pitchFamily="34" charset="0"/>
              </a:rPr>
              <a:t>CD4 ≤ 200/mm</a:t>
            </a:r>
            <a:r>
              <a:rPr lang="fr-FR" sz="1600" i="0" baseline="30000" dirty="0">
                <a:solidFill>
                  <a:srgbClr val="000066"/>
                </a:solidFill>
                <a:cs typeface="Calibri" panose="020F0502020204030204" pitchFamily="34" charset="0"/>
              </a:rPr>
              <a:t>3</a:t>
            </a:r>
            <a:r>
              <a:rPr lang="fr-FR" sz="1600" i="0" dirty="0">
                <a:solidFill>
                  <a:srgbClr val="000066"/>
                </a:solidFill>
                <a:cs typeface="Calibri" panose="020F0502020204030204" pitchFamily="34" charset="0"/>
              </a:rPr>
              <a:t> à l’inclusion : QD = 79,0 % vs BID = 80,0 % ; ≠ - 1,0 % (- 17,2 ; 18,6)</a:t>
            </a:r>
            <a:br>
              <a:rPr lang="fr-FR" sz="1600" i="0" dirty="0">
                <a:solidFill>
                  <a:srgbClr val="000066"/>
                </a:solidFill>
                <a:cs typeface="Calibri" panose="020F0502020204030204" pitchFamily="34" charset="0"/>
              </a:rPr>
            </a:br>
            <a:endParaRPr lang="fr-FR" sz="1600" i="0" dirty="0">
              <a:solidFill>
                <a:srgbClr val="000066"/>
              </a:solidFill>
              <a:cs typeface="Calibri" panose="020F0502020204030204" pitchFamily="34" charset="0"/>
            </a:endParaRPr>
          </a:p>
          <a:p>
            <a:pPr marL="285750" indent="-285750">
              <a:spcBef>
                <a:spcPts val="600"/>
              </a:spcBef>
              <a:spcAft>
                <a:spcPts val="0"/>
              </a:spcAft>
              <a:buClr>
                <a:srgbClr val="CC3300"/>
              </a:buClr>
              <a:buFont typeface="Wingdings" panose="05000000000000000000" pitchFamily="2" charset="2"/>
              <a:buChar char="§"/>
            </a:pPr>
            <a:r>
              <a:rPr lang="fr-FR" sz="2000" b="1" i="0" dirty="0">
                <a:solidFill>
                  <a:srgbClr val="CC3300"/>
                </a:solidFill>
                <a:latin typeface="+mj-lt"/>
                <a:cs typeface="Calibri" panose="020F0502020204030204" pitchFamily="34" charset="0"/>
              </a:rPr>
              <a:t>Augmentation CD4/mm3 à S96 : + 262 (QD) versus + 262 (BID)</a:t>
            </a:r>
          </a:p>
          <a:p>
            <a:pPr marL="285750" indent="-285750">
              <a:spcBef>
                <a:spcPts val="600"/>
              </a:spcBef>
              <a:spcAft>
                <a:spcPts val="0"/>
              </a:spcAft>
              <a:buClr>
                <a:srgbClr val="CC3300"/>
              </a:buClr>
              <a:buFont typeface="Arial" panose="020B0604020202020204" pitchFamily="34" charset="0"/>
              <a:buChar char="‒"/>
            </a:pPr>
            <a:endParaRPr lang="fr-FR" sz="1600" i="0" dirty="0">
              <a:solidFill>
                <a:srgbClr val="000066"/>
              </a:solidFill>
              <a:cs typeface="Calibri" panose="020F0502020204030204" pitchFamily="34" charset="0"/>
            </a:endParaRPr>
          </a:p>
        </p:txBody>
      </p:sp>
      <p:grpSp>
        <p:nvGrpSpPr>
          <p:cNvPr id="4" name="Groupe 3">
            <a:extLst>
              <a:ext uri="{FF2B5EF4-FFF2-40B4-BE49-F238E27FC236}">
                <a16:creationId xmlns:a16="http://schemas.microsoft.com/office/drawing/2014/main" xmlns="" id="{058D2AAA-740A-43A8-AE3D-3E472C9B8E15}"/>
              </a:ext>
            </a:extLst>
          </p:cNvPr>
          <p:cNvGrpSpPr/>
          <p:nvPr/>
        </p:nvGrpSpPr>
        <p:grpSpPr>
          <a:xfrm>
            <a:off x="1481558" y="1630051"/>
            <a:ext cx="6756243" cy="3336111"/>
            <a:chOff x="1481558" y="1630051"/>
            <a:chExt cx="6756243" cy="3336111"/>
          </a:xfrm>
        </p:grpSpPr>
        <p:sp>
          <p:nvSpPr>
            <p:cNvPr id="110" name="AutoShape 165">
              <a:extLst>
                <a:ext uri="{FF2B5EF4-FFF2-40B4-BE49-F238E27FC236}">
                  <a16:creationId xmlns:a16="http://schemas.microsoft.com/office/drawing/2014/main" xmlns="" id="{FA363FDB-35E6-455D-A131-6C6F6E75EFE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01798" y="3238531"/>
              <a:ext cx="2938946" cy="507413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solidFill>
                <a:srgbClr val="D0D0F0"/>
              </a:solidFill>
              <a:round/>
              <a:headEnd/>
              <a:tailEnd/>
            </a:ln>
            <a:effectLst>
              <a:prstShdw prst="shdw17" dist="17961" dir="2700000">
                <a:srgbClr val="7D7D90">
                  <a:alpha val="74997"/>
                </a:srgbClr>
              </a:prstShdw>
            </a:effec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lr>
                  <a:srgbClr val="CC3300"/>
                </a:buClr>
                <a:buFont typeface="Wingdings" pitchFamily="2" charset="2"/>
                <a:buChar char="§"/>
                <a:defRPr sz="2000">
                  <a:solidFill>
                    <a:srgbClr val="CC3300"/>
                  </a:solidFill>
                  <a:latin typeface="Arial" charset="0"/>
                  <a:ea typeface="ＭＳ Ｐゴシック" pitchFamily="34" charset="-128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28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CC3300"/>
                </a:buClr>
                <a:buChar char="•"/>
                <a:defRPr sz="16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GB" altLang="fr-FR" sz="2800" i="0">
                <a:solidFill>
                  <a:srgbClr val="000066"/>
                </a:solidFill>
              </a:endParaRPr>
            </a:p>
          </p:txBody>
        </p:sp>
        <p:grpSp>
          <p:nvGrpSpPr>
            <p:cNvPr id="7" name="Grouper 6"/>
            <p:cNvGrpSpPr/>
            <p:nvPr/>
          </p:nvGrpSpPr>
          <p:grpSpPr>
            <a:xfrm>
              <a:off x="1914309" y="1630051"/>
              <a:ext cx="6323492" cy="2615270"/>
              <a:chOff x="2609915" y="1705868"/>
              <a:chExt cx="6177610" cy="2541531"/>
            </a:xfrm>
          </p:grpSpPr>
          <p:sp>
            <p:nvSpPr>
              <p:cNvPr id="14" name="TextBox 5"/>
              <p:cNvSpPr txBox="1"/>
              <p:nvPr/>
            </p:nvSpPr>
            <p:spPr>
              <a:xfrm>
                <a:off x="2750111" y="3919104"/>
                <a:ext cx="6037414" cy="32829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 algn="ctr">
                  <a:lnSpc>
                    <a:spcPct val="95000"/>
                  </a:lnSpc>
                  <a:spcBef>
                    <a:spcPct val="40000"/>
                  </a:spcBef>
                  <a:spcAft>
                    <a:spcPct val="10000"/>
                  </a:spcAft>
                  <a:buClr>
                    <a:srgbClr val="00877C"/>
                  </a:buClr>
                  <a:tabLst>
                    <a:tab pos="114300" algn="l"/>
                  </a:tabLst>
                </a:pPr>
                <a:r>
                  <a:rPr lang="fr-FR" sz="1600" i="0" kern="0" dirty="0">
                    <a:solidFill>
                      <a:srgbClr val="000066"/>
                    </a:solidFill>
                    <a:cs typeface="Calibri" panose="020F0502020204030204" pitchFamily="34" charset="0"/>
                  </a:rPr>
                  <a:t>Différence QD versus BID = 1,4 % (IC 95 % : - 4,4 à 7,3)</a:t>
                </a:r>
              </a:p>
            </p:txBody>
          </p:sp>
          <p:sp>
            <p:nvSpPr>
              <p:cNvPr id="16" name="ZoneTexte 15"/>
              <p:cNvSpPr txBox="1"/>
              <p:nvPr/>
            </p:nvSpPr>
            <p:spPr>
              <a:xfrm>
                <a:off x="2609915" y="1705868"/>
                <a:ext cx="25153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1400" b="1" i="0" dirty="0">
                    <a:solidFill>
                      <a:srgbClr val="000066"/>
                    </a:solidFill>
                  </a:rPr>
                  <a:t>%</a:t>
                </a:r>
              </a:p>
            </p:txBody>
          </p:sp>
          <p:sp>
            <p:nvSpPr>
              <p:cNvPr id="3" name="ZoneTexte 2"/>
              <p:cNvSpPr txBox="1"/>
              <p:nvPr/>
            </p:nvSpPr>
            <p:spPr>
              <a:xfrm>
                <a:off x="4828129" y="3257747"/>
                <a:ext cx="2449196" cy="56828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fr-FR" sz="1600" b="1" i="0" dirty="0">
                    <a:solidFill>
                      <a:srgbClr val="333399"/>
                    </a:solidFill>
                    <a:latin typeface="+mj-lt"/>
                  </a:rPr>
                  <a:t>RAL </a:t>
                </a:r>
                <a:r>
                  <a:rPr lang="is-IS" sz="1600" b="1" i="0" dirty="0">
                    <a:solidFill>
                      <a:srgbClr val="333399"/>
                    </a:solidFill>
                    <a:latin typeface="+mj-lt"/>
                  </a:rPr>
                  <a:t>1200</a:t>
                </a:r>
                <a:r>
                  <a:rPr lang="fr-FR" sz="1600" b="1" i="0" dirty="0">
                    <a:solidFill>
                      <a:srgbClr val="333399"/>
                    </a:solidFill>
                    <a:latin typeface="+mj-lt"/>
                  </a:rPr>
                  <a:t> mg QD + TDF/FTC</a:t>
                </a:r>
              </a:p>
              <a:p>
                <a:r>
                  <a:rPr lang="fr-FR" sz="1600" b="1" i="0" dirty="0">
                    <a:solidFill>
                      <a:srgbClr val="333399"/>
                    </a:solidFill>
                    <a:latin typeface="+mj-lt"/>
                  </a:rPr>
                  <a:t>RAL 400 mg BID + TDF/FTC</a:t>
                </a:r>
              </a:p>
            </p:txBody>
          </p:sp>
          <p:cxnSp>
            <p:nvCxnSpPr>
              <p:cNvPr id="5" name="Connecteur droit 4"/>
              <p:cNvCxnSpPr/>
              <p:nvPr/>
            </p:nvCxnSpPr>
            <p:spPr bwMode="auto">
              <a:xfrm>
                <a:off x="4581893" y="3428086"/>
                <a:ext cx="230188" cy="0"/>
              </a:xfrm>
              <a:prstGeom prst="line">
                <a:avLst/>
              </a:prstGeom>
              <a:solidFill>
                <a:schemeClr val="accent1"/>
              </a:solidFill>
              <a:ln w="38100" cap="flat" cmpd="sng" algn="ctr">
                <a:solidFill>
                  <a:srgbClr val="6666FF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17" name="Connecteur droit 16"/>
              <p:cNvCxnSpPr/>
              <p:nvPr/>
            </p:nvCxnSpPr>
            <p:spPr bwMode="auto">
              <a:xfrm>
                <a:off x="4581893" y="3652678"/>
                <a:ext cx="230188" cy="0"/>
              </a:xfrm>
              <a:prstGeom prst="line">
                <a:avLst/>
              </a:prstGeom>
              <a:solidFill>
                <a:schemeClr val="accent1"/>
              </a:solidFill>
              <a:ln w="38100" cap="flat" cmpd="sng" algn="ctr">
                <a:solidFill>
                  <a:srgbClr val="66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  <p:cxnSp>
          <p:nvCxnSpPr>
            <p:cNvPr id="15" name="Connecteur droit 14">
              <a:extLst>
                <a:ext uri="{FF2B5EF4-FFF2-40B4-BE49-F238E27FC236}">
                  <a16:creationId xmlns:a16="http://schemas.microsoft.com/office/drawing/2014/main" xmlns="" id="{72533C21-0B7E-47D1-B43F-20CEBC65D306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2516926" y="2404870"/>
              <a:ext cx="0" cy="243571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9" name="Connecteur droit 18">
              <a:extLst>
                <a:ext uri="{FF2B5EF4-FFF2-40B4-BE49-F238E27FC236}">
                  <a16:creationId xmlns:a16="http://schemas.microsoft.com/office/drawing/2014/main" xmlns="" id="{5BB9D884-8A68-4154-89FB-C84C8C10D6E7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2477927" y="2471839"/>
              <a:ext cx="0" cy="19628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0" name="Connecteur droit 19">
              <a:extLst>
                <a:ext uri="{FF2B5EF4-FFF2-40B4-BE49-F238E27FC236}">
                  <a16:creationId xmlns:a16="http://schemas.microsoft.com/office/drawing/2014/main" xmlns="" id="{75164402-5DB2-4508-AE1D-1EB84838116E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2269741" y="3012537"/>
              <a:ext cx="0" cy="197143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3" name="Connecteur droit 22">
              <a:extLst>
                <a:ext uri="{FF2B5EF4-FFF2-40B4-BE49-F238E27FC236}">
                  <a16:creationId xmlns:a16="http://schemas.microsoft.com/office/drawing/2014/main" xmlns="" id="{641666D9-0EFA-4C43-A2C7-2A875193336D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2305576" y="3012537"/>
              <a:ext cx="0" cy="299582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4" name="Connecteur droit 23">
              <a:extLst>
                <a:ext uri="{FF2B5EF4-FFF2-40B4-BE49-F238E27FC236}">
                  <a16:creationId xmlns:a16="http://schemas.microsoft.com/office/drawing/2014/main" xmlns="" id="{1BD2F762-637D-4145-92BD-23EBAE0F7E5B}"/>
                </a:ext>
              </a:extLst>
            </p:cNvPr>
            <p:cNvCxnSpPr>
              <a:cxnSpLocks/>
              <a:stCxn id="76" idx="0"/>
            </p:cNvCxnSpPr>
            <p:nvPr/>
          </p:nvCxnSpPr>
          <p:spPr bwMode="auto">
            <a:xfrm>
              <a:off x="3340551" y="2213024"/>
              <a:ext cx="7176" cy="223654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5" name="Connecteur droit 24">
              <a:extLst>
                <a:ext uri="{FF2B5EF4-FFF2-40B4-BE49-F238E27FC236}">
                  <a16:creationId xmlns:a16="http://schemas.microsoft.com/office/drawing/2014/main" xmlns="" id="{98CC021E-1B2D-4A06-AAAE-BFC4A84E2184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3973612" y="2178974"/>
              <a:ext cx="0" cy="190115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6" name="Connecteur droit 25">
              <a:extLst>
                <a:ext uri="{FF2B5EF4-FFF2-40B4-BE49-F238E27FC236}">
                  <a16:creationId xmlns:a16="http://schemas.microsoft.com/office/drawing/2014/main" xmlns="" id="{77FFA622-85A7-4339-8456-0C77093EA8F8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3947772" y="2221953"/>
              <a:ext cx="0" cy="104697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7" name="Connecteur droit 26">
              <a:extLst>
                <a:ext uri="{FF2B5EF4-FFF2-40B4-BE49-F238E27FC236}">
                  <a16:creationId xmlns:a16="http://schemas.microsoft.com/office/drawing/2014/main" xmlns="" id="{6C1E2D21-8115-483E-A4DE-7BF0303B8B75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4607545" y="2178781"/>
              <a:ext cx="0" cy="19628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8" name="Connecteur droit 27">
              <a:extLst>
                <a:ext uri="{FF2B5EF4-FFF2-40B4-BE49-F238E27FC236}">
                  <a16:creationId xmlns:a16="http://schemas.microsoft.com/office/drawing/2014/main" xmlns="" id="{918D2248-20D9-471A-9CE2-7BF98DF941F6}"/>
                </a:ext>
              </a:extLst>
            </p:cNvPr>
            <p:cNvCxnSpPr/>
            <p:nvPr/>
          </p:nvCxnSpPr>
          <p:spPr bwMode="auto">
            <a:xfrm>
              <a:off x="2057816" y="1961430"/>
              <a:ext cx="0" cy="2496499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9" name="Connecteur droit 28">
              <a:extLst>
                <a:ext uri="{FF2B5EF4-FFF2-40B4-BE49-F238E27FC236}">
                  <a16:creationId xmlns:a16="http://schemas.microsoft.com/office/drawing/2014/main" xmlns="" id="{1A6115A3-CC29-48D9-A66A-4B414C8BDBD9}"/>
                </a:ext>
              </a:extLst>
            </p:cNvPr>
            <p:cNvCxnSpPr/>
            <p:nvPr/>
          </p:nvCxnSpPr>
          <p:spPr bwMode="auto">
            <a:xfrm>
              <a:off x="1936004" y="1969019"/>
              <a:ext cx="130158" cy="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0" name="Connecteur droit 29">
              <a:extLst>
                <a:ext uri="{FF2B5EF4-FFF2-40B4-BE49-F238E27FC236}">
                  <a16:creationId xmlns:a16="http://schemas.microsoft.com/office/drawing/2014/main" xmlns="" id="{BA93F164-D03C-4CA3-825B-CF84D565F544}"/>
                </a:ext>
              </a:extLst>
            </p:cNvPr>
            <p:cNvCxnSpPr/>
            <p:nvPr/>
          </p:nvCxnSpPr>
          <p:spPr bwMode="auto">
            <a:xfrm>
              <a:off x="1936004" y="2452131"/>
              <a:ext cx="130158" cy="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1" name="Connecteur droit 30">
              <a:extLst>
                <a:ext uri="{FF2B5EF4-FFF2-40B4-BE49-F238E27FC236}">
                  <a16:creationId xmlns:a16="http://schemas.microsoft.com/office/drawing/2014/main" xmlns="" id="{C7DCF347-BC8A-41F8-8460-021E80CCB499}"/>
                </a:ext>
              </a:extLst>
            </p:cNvPr>
            <p:cNvCxnSpPr/>
            <p:nvPr/>
          </p:nvCxnSpPr>
          <p:spPr bwMode="auto">
            <a:xfrm>
              <a:off x="1936004" y="2960537"/>
              <a:ext cx="130158" cy="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2" name="Connecteur droit 31">
              <a:extLst>
                <a:ext uri="{FF2B5EF4-FFF2-40B4-BE49-F238E27FC236}">
                  <a16:creationId xmlns:a16="http://schemas.microsoft.com/office/drawing/2014/main" xmlns="" id="{AFFDEDFF-12C1-4CAB-ABF9-A31E156EE14C}"/>
                </a:ext>
              </a:extLst>
            </p:cNvPr>
            <p:cNvCxnSpPr/>
            <p:nvPr/>
          </p:nvCxnSpPr>
          <p:spPr bwMode="auto">
            <a:xfrm>
              <a:off x="1936004" y="3446179"/>
              <a:ext cx="130158" cy="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3" name="Connecteur droit 32">
              <a:extLst>
                <a:ext uri="{FF2B5EF4-FFF2-40B4-BE49-F238E27FC236}">
                  <a16:creationId xmlns:a16="http://schemas.microsoft.com/office/drawing/2014/main" xmlns="" id="{BC4187AF-50DF-495B-BAA9-5ACF098E403D}"/>
                </a:ext>
              </a:extLst>
            </p:cNvPr>
            <p:cNvCxnSpPr/>
            <p:nvPr/>
          </p:nvCxnSpPr>
          <p:spPr bwMode="auto">
            <a:xfrm>
              <a:off x="1936004" y="3939408"/>
              <a:ext cx="130158" cy="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4" name="Connecteur droit 33">
              <a:extLst>
                <a:ext uri="{FF2B5EF4-FFF2-40B4-BE49-F238E27FC236}">
                  <a16:creationId xmlns:a16="http://schemas.microsoft.com/office/drawing/2014/main" xmlns="" id="{8037D684-43B6-4CB3-BE6F-FDF41164DA57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1914309" y="4394696"/>
              <a:ext cx="5179638" cy="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5" name="Connecteur droit 34">
              <a:extLst>
                <a:ext uri="{FF2B5EF4-FFF2-40B4-BE49-F238E27FC236}">
                  <a16:creationId xmlns:a16="http://schemas.microsoft.com/office/drawing/2014/main" xmlns="" id="{4556D21A-2C1A-4F7B-A5A7-9434A96737F3}"/>
                </a:ext>
              </a:extLst>
            </p:cNvPr>
            <p:cNvCxnSpPr>
              <a:cxnSpLocks/>
            </p:cNvCxnSpPr>
            <p:nvPr/>
          </p:nvCxnSpPr>
          <p:spPr bwMode="auto">
            <a:xfrm rot="5400000">
              <a:off x="2220419" y="4438962"/>
              <a:ext cx="98645" cy="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6" name="Connecteur droit 35">
              <a:extLst>
                <a:ext uri="{FF2B5EF4-FFF2-40B4-BE49-F238E27FC236}">
                  <a16:creationId xmlns:a16="http://schemas.microsoft.com/office/drawing/2014/main" xmlns="" id="{278C6A74-E8EB-4692-9CA4-0DA341ED9C64}"/>
                </a:ext>
              </a:extLst>
            </p:cNvPr>
            <p:cNvCxnSpPr>
              <a:cxnSpLocks/>
            </p:cNvCxnSpPr>
            <p:nvPr/>
          </p:nvCxnSpPr>
          <p:spPr bwMode="auto">
            <a:xfrm rot="5400000">
              <a:off x="2445693" y="4438962"/>
              <a:ext cx="98645" cy="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7" name="Connecteur droit 36">
              <a:extLst>
                <a:ext uri="{FF2B5EF4-FFF2-40B4-BE49-F238E27FC236}">
                  <a16:creationId xmlns:a16="http://schemas.microsoft.com/office/drawing/2014/main" xmlns="" id="{1FCC57A0-7185-4724-8A8F-259CFDC8441F}"/>
                </a:ext>
              </a:extLst>
            </p:cNvPr>
            <p:cNvCxnSpPr>
              <a:cxnSpLocks/>
            </p:cNvCxnSpPr>
            <p:nvPr/>
          </p:nvCxnSpPr>
          <p:spPr bwMode="auto">
            <a:xfrm rot="5400000">
              <a:off x="2857861" y="4438962"/>
              <a:ext cx="98645" cy="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8" name="Connecteur droit 37">
              <a:extLst>
                <a:ext uri="{FF2B5EF4-FFF2-40B4-BE49-F238E27FC236}">
                  <a16:creationId xmlns:a16="http://schemas.microsoft.com/office/drawing/2014/main" xmlns="" id="{3159E3C8-98AD-4561-812C-95508FAFFA88}"/>
                </a:ext>
              </a:extLst>
            </p:cNvPr>
            <p:cNvCxnSpPr>
              <a:cxnSpLocks/>
            </p:cNvCxnSpPr>
            <p:nvPr/>
          </p:nvCxnSpPr>
          <p:spPr bwMode="auto">
            <a:xfrm rot="5400000">
              <a:off x="3268360" y="4438962"/>
              <a:ext cx="98645" cy="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9" name="Connecteur droit 38">
              <a:extLst>
                <a:ext uri="{FF2B5EF4-FFF2-40B4-BE49-F238E27FC236}">
                  <a16:creationId xmlns:a16="http://schemas.microsoft.com/office/drawing/2014/main" xmlns="" id="{C4A98D8B-83D5-4390-AEBF-CBD35C8E47DD}"/>
                </a:ext>
              </a:extLst>
            </p:cNvPr>
            <p:cNvCxnSpPr>
              <a:cxnSpLocks/>
            </p:cNvCxnSpPr>
            <p:nvPr/>
          </p:nvCxnSpPr>
          <p:spPr bwMode="auto">
            <a:xfrm rot="5400000">
              <a:off x="3889116" y="4438962"/>
              <a:ext cx="98645" cy="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0" name="Connecteur droit 39">
              <a:extLst>
                <a:ext uri="{FF2B5EF4-FFF2-40B4-BE49-F238E27FC236}">
                  <a16:creationId xmlns:a16="http://schemas.microsoft.com/office/drawing/2014/main" xmlns="" id="{05F43EBD-F8C4-4E46-BF35-89A5017E6B06}"/>
                </a:ext>
              </a:extLst>
            </p:cNvPr>
            <p:cNvCxnSpPr>
              <a:cxnSpLocks/>
            </p:cNvCxnSpPr>
            <p:nvPr/>
          </p:nvCxnSpPr>
          <p:spPr bwMode="auto">
            <a:xfrm rot="5400000">
              <a:off x="4506752" y="4438962"/>
              <a:ext cx="98645" cy="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1" name="Connecteur droit 40">
              <a:extLst>
                <a:ext uri="{FF2B5EF4-FFF2-40B4-BE49-F238E27FC236}">
                  <a16:creationId xmlns:a16="http://schemas.microsoft.com/office/drawing/2014/main" xmlns="" id="{AB517652-2AB8-4433-9B30-E39A56CD448D}"/>
                </a:ext>
              </a:extLst>
            </p:cNvPr>
            <p:cNvCxnSpPr>
              <a:cxnSpLocks/>
            </p:cNvCxnSpPr>
            <p:nvPr/>
          </p:nvCxnSpPr>
          <p:spPr bwMode="auto">
            <a:xfrm rot="5400000">
              <a:off x="5140641" y="4438962"/>
              <a:ext cx="98645" cy="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2" name="Connecteur droit 41">
              <a:extLst>
                <a:ext uri="{FF2B5EF4-FFF2-40B4-BE49-F238E27FC236}">
                  <a16:creationId xmlns:a16="http://schemas.microsoft.com/office/drawing/2014/main" xmlns="" id="{BB70FBB0-7BF4-4C0A-A67A-CBA9A6557F0B}"/>
                </a:ext>
              </a:extLst>
            </p:cNvPr>
            <p:cNvCxnSpPr>
              <a:cxnSpLocks/>
            </p:cNvCxnSpPr>
            <p:nvPr/>
          </p:nvCxnSpPr>
          <p:spPr bwMode="auto">
            <a:xfrm rot="5400000">
              <a:off x="5781420" y="4438962"/>
              <a:ext cx="98645" cy="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3" name="Connecteur droit 42">
              <a:extLst>
                <a:ext uri="{FF2B5EF4-FFF2-40B4-BE49-F238E27FC236}">
                  <a16:creationId xmlns:a16="http://schemas.microsoft.com/office/drawing/2014/main" xmlns="" id="{73B4CDB5-D707-4B51-9A1B-003CBF745A8A}"/>
                </a:ext>
              </a:extLst>
            </p:cNvPr>
            <p:cNvCxnSpPr>
              <a:cxnSpLocks/>
            </p:cNvCxnSpPr>
            <p:nvPr/>
          </p:nvCxnSpPr>
          <p:spPr bwMode="auto">
            <a:xfrm rot="5400000">
              <a:off x="6402176" y="4438962"/>
              <a:ext cx="98645" cy="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4" name="Connecteur droit 43">
              <a:extLst>
                <a:ext uri="{FF2B5EF4-FFF2-40B4-BE49-F238E27FC236}">
                  <a16:creationId xmlns:a16="http://schemas.microsoft.com/office/drawing/2014/main" xmlns="" id="{7840E501-673A-4D7E-B80D-94586123D1A2}"/>
                </a:ext>
              </a:extLst>
            </p:cNvPr>
            <p:cNvCxnSpPr>
              <a:cxnSpLocks/>
            </p:cNvCxnSpPr>
            <p:nvPr/>
          </p:nvCxnSpPr>
          <p:spPr bwMode="auto">
            <a:xfrm rot="5400000">
              <a:off x="7044625" y="4438962"/>
              <a:ext cx="98645" cy="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45" name="ZoneTexte 44">
              <a:extLst>
                <a:ext uri="{FF2B5EF4-FFF2-40B4-BE49-F238E27FC236}">
                  <a16:creationId xmlns:a16="http://schemas.microsoft.com/office/drawing/2014/main" xmlns="" id="{AF2FC47D-0D7C-4CC2-9911-56483DC0AA8A}"/>
                </a:ext>
              </a:extLst>
            </p:cNvPr>
            <p:cNvSpPr txBox="1"/>
            <p:nvPr/>
          </p:nvSpPr>
          <p:spPr>
            <a:xfrm>
              <a:off x="1481558" y="1823313"/>
              <a:ext cx="495650" cy="31670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400" i="0" dirty="0">
                  <a:solidFill>
                    <a:srgbClr val="000066"/>
                  </a:solidFill>
                </a:rPr>
                <a:t>100</a:t>
              </a:r>
            </a:p>
          </p:txBody>
        </p:sp>
        <p:sp>
          <p:nvSpPr>
            <p:cNvPr id="46" name="ZoneTexte 45">
              <a:extLst>
                <a:ext uri="{FF2B5EF4-FFF2-40B4-BE49-F238E27FC236}">
                  <a16:creationId xmlns:a16="http://schemas.microsoft.com/office/drawing/2014/main" xmlns="" id="{849AE845-8828-4660-B105-DF6B18FB9136}"/>
                </a:ext>
              </a:extLst>
            </p:cNvPr>
            <p:cNvSpPr txBox="1"/>
            <p:nvPr/>
          </p:nvSpPr>
          <p:spPr>
            <a:xfrm>
              <a:off x="1583766" y="2298838"/>
              <a:ext cx="393442" cy="31670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400" i="0" dirty="0">
                  <a:solidFill>
                    <a:srgbClr val="000066"/>
                  </a:solidFill>
                </a:rPr>
                <a:t>80</a:t>
              </a:r>
            </a:p>
          </p:txBody>
        </p:sp>
        <p:sp>
          <p:nvSpPr>
            <p:cNvPr id="47" name="ZoneTexte 46">
              <a:extLst>
                <a:ext uri="{FF2B5EF4-FFF2-40B4-BE49-F238E27FC236}">
                  <a16:creationId xmlns:a16="http://schemas.microsoft.com/office/drawing/2014/main" xmlns="" id="{044ED3A7-8C73-438A-B5FB-800113D28FC1}"/>
                </a:ext>
              </a:extLst>
            </p:cNvPr>
            <p:cNvSpPr txBox="1"/>
            <p:nvPr/>
          </p:nvSpPr>
          <p:spPr>
            <a:xfrm>
              <a:off x="1583766" y="2813857"/>
              <a:ext cx="393442" cy="31670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400" i="0" dirty="0">
                  <a:solidFill>
                    <a:srgbClr val="000066"/>
                  </a:solidFill>
                </a:rPr>
                <a:t>60</a:t>
              </a:r>
            </a:p>
          </p:txBody>
        </p:sp>
        <p:sp>
          <p:nvSpPr>
            <p:cNvPr id="48" name="ZoneTexte 47">
              <a:extLst>
                <a:ext uri="{FF2B5EF4-FFF2-40B4-BE49-F238E27FC236}">
                  <a16:creationId xmlns:a16="http://schemas.microsoft.com/office/drawing/2014/main" xmlns="" id="{95CD9C6D-965A-49EF-94EB-93DC556D9611}"/>
                </a:ext>
              </a:extLst>
            </p:cNvPr>
            <p:cNvSpPr txBox="1"/>
            <p:nvPr/>
          </p:nvSpPr>
          <p:spPr>
            <a:xfrm>
              <a:off x="1583766" y="3264631"/>
              <a:ext cx="393442" cy="31670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400" i="0" dirty="0">
                  <a:solidFill>
                    <a:srgbClr val="000066"/>
                  </a:solidFill>
                </a:rPr>
                <a:t>40</a:t>
              </a:r>
            </a:p>
          </p:txBody>
        </p:sp>
        <p:sp>
          <p:nvSpPr>
            <p:cNvPr id="49" name="ZoneTexte 48">
              <a:extLst>
                <a:ext uri="{FF2B5EF4-FFF2-40B4-BE49-F238E27FC236}">
                  <a16:creationId xmlns:a16="http://schemas.microsoft.com/office/drawing/2014/main" xmlns="" id="{3AB7B648-D072-4D15-8FAC-9CAEE5CC5A10}"/>
                </a:ext>
              </a:extLst>
            </p:cNvPr>
            <p:cNvSpPr txBox="1"/>
            <p:nvPr/>
          </p:nvSpPr>
          <p:spPr>
            <a:xfrm>
              <a:off x="1583766" y="3773469"/>
              <a:ext cx="393442" cy="31670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400" i="0" dirty="0">
                  <a:solidFill>
                    <a:srgbClr val="000066"/>
                  </a:solidFill>
                </a:rPr>
                <a:t>20</a:t>
              </a:r>
            </a:p>
          </p:txBody>
        </p:sp>
        <p:sp>
          <p:nvSpPr>
            <p:cNvPr id="50" name="ZoneTexte 49">
              <a:extLst>
                <a:ext uri="{FF2B5EF4-FFF2-40B4-BE49-F238E27FC236}">
                  <a16:creationId xmlns:a16="http://schemas.microsoft.com/office/drawing/2014/main" xmlns="" id="{F948E96A-C392-4A55-AAB4-7C12D940A975}"/>
                </a:ext>
              </a:extLst>
            </p:cNvPr>
            <p:cNvSpPr txBox="1"/>
            <p:nvPr/>
          </p:nvSpPr>
          <p:spPr>
            <a:xfrm>
              <a:off x="1685974" y="4255174"/>
              <a:ext cx="291234" cy="31670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400" i="0" dirty="0">
                  <a:solidFill>
                    <a:srgbClr val="000066"/>
                  </a:solidFill>
                </a:rPr>
                <a:t>0</a:t>
              </a:r>
            </a:p>
          </p:txBody>
        </p:sp>
        <p:sp>
          <p:nvSpPr>
            <p:cNvPr id="51" name="ZoneTexte 50">
              <a:extLst>
                <a:ext uri="{FF2B5EF4-FFF2-40B4-BE49-F238E27FC236}">
                  <a16:creationId xmlns:a16="http://schemas.microsoft.com/office/drawing/2014/main" xmlns="" id="{0D7E915E-BE30-4F5D-9BF1-BA77A0AE71BC}"/>
                </a:ext>
              </a:extLst>
            </p:cNvPr>
            <p:cNvSpPr txBox="1"/>
            <p:nvPr/>
          </p:nvSpPr>
          <p:spPr>
            <a:xfrm>
              <a:off x="1834395" y="4477427"/>
              <a:ext cx="416473" cy="3167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1400" i="0" dirty="0">
                  <a:solidFill>
                    <a:srgbClr val="000066"/>
                  </a:solidFill>
                </a:rPr>
                <a:t>0</a:t>
              </a:r>
            </a:p>
          </p:txBody>
        </p:sp>
        <p:sp>
          <p:nvSpPr>
            <p:cNvPr id="52" name="ZoneTexte 51">
              <a:extLst>
                <a:ext uri="{FF2B5EF4-FFF2-40B4-BE49-F238E27FC236}">
                  <a16:creationId xmlns:a16="http://schemas.microsoft.com/office/drawing/2014/main" xmlns="" id="{30D07836-2CE3-4510-ADC1-4076440C501C}"/>
                </a:ext>
              </a:extLst>
            </p:cNvPr>
            <p:cNvSpPr txBox="1"/>
            <p:nvPr/>
          </p:nvSpPr>
          <p:spPr>
            <a:xfrm>
              <a:off x="2176814" y="4477427"/>
              <a:ext cx="291234" cy="31670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400" i="0" dirty="0">
                  <a:solidFill>
                    <a:srgbClr val="000066"/>
                  </a:solidFill>
                </a:rPr>
                <a:t>4</a:t>
              </a:r>
            </a:p>
          </p:txBody>
        </p:sp>
        <p:sp>
          <p:nvSpPr>
            <p:cNvPr id="53" name="ZoneTexte 52">
              <a:extLst>
                <a:ext uri="{FF2B5EF4-FFF2-40B4-BE49-F238E27FC236}">
                  <a16:creationId xmlns:a16="http://schemas.microsoft.com/office/drawing/2014/main" xmlns="" id="{ADA76576-482D-4103-A3E2-0911131A126D}"/>
                </a:ext>
              </a:extLst>
            </p:cNvPr>
            <p:cNvSpPr txBox="1"/>
            <p:nvPr/>
          </p:nvSpPr>
          <p:spPr>
            <a:xfrm>
              <a:off x="2288098" y="4477427"/>
              <a:ext cx="416473" cy="3167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1400" i="0" dirty="0">
                  <a:solidFill>
                    <a:srgbClr val="000066"/>
                  </a:solidFill>
                </a:rPr>
                <a:t>8</a:t>
              </a:r>
            </a:p>
          </p:txBody>
        </p:sp>
        <p:sp>
          <p:nvSpPr>
            <p:cNvPr id="54" name="ZoneTexte 53">
              <a:extLst>
                <a:ext uri="{FF2B5EF4-FFF2-40B4-BE49-F238E27FC236}">
                  <a16:creationId xmlns:a16="http://schemas.microsoft.com/office/drawing/2014/main" xmlns="" id="{AFAC4A3B-8F08-4307-A950-AA8498DB0662}"/>
                </a:ext>
              </a:extLst>
            </p:cNvPr>
            <p:cNvSpPr txBox="1"/>
            <p:nvPr/>
          </p:nvSpPr>
          <p:spPr>
            <a:xfrm>
              <a:off x="2655408" y="4477427"/>
              <a:ext cx="520608" cy="3167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1400" i="0" dirty="0">
                  <a:solidFill>
                    <a:srgbClr val="000066"/>
                  </a:solidFill>
                </a:rPr>
                <a:t>16</a:t>
              </a:r>
            </a:p>
          </p:txBody>
        </p:sp>
        <p:sp>
          <p:nvSpPr>
            <p:cNvPr id="55" name="ZoneTexte 54">
              <a:extLst>
                <a:ext uri="{FF2B5EF4-FFF2-40B4-BE49-F238E27FC236}">
                  <a16:creationId xmlns:a16="http://schemas.microsoft.com/office/drawing/2014/main" xmlns="" id="{EFE7FA68-25D8-461B-9928-DB7962F12156}"/>
                </a:ext>
              </a:extLst>
            </p:cNvPr>
            <p:cNvSpPr txBox="1"/>
            <p:nvPr/>
          </p:nvSpPr>
          <p:spPr>
            <a:xfrm>
              <a:off x="3061578" y="4477427"/>
              <a:ext cx="520608" cy="3167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1400" i="0" dirty="0">
                  <a:solidFill>
                    <a:srgbClr val="000066"/>
                  </a:solidFill>
                </a:rPr>
                <a:t>24</a:t>
              </a:r>
            </a:p>
          </p:txBody>
        </p:sp>
        <p:sp>
          <p:nvSpPr>
            <p:cNvPr id="56" name="ZoneTexte 55">
              <a:extLst>
                <a:ext uri="{FF2B5EF4-FFF2-40B4-BE49-F238E27FC236}">
                  <a16:creationId xmlns:a16="http://schemas.microsoft.com/office/drawing/2014/main" xmlns="" id="{D75EF11E-473C-4D7C-BB85-28CCF154FBFE}"/>
                </a:ext>
              </a:extLst>
            </p:cNvPr>
            <p:cNvSpPr txBox="1"/>
            <p:nvPr/>
          </p:nvSpPr>
          <p:spPr>
            <a:xfrm>
              <a:off x="3665006" y="4477427"/>
              <a:ext cx="520608" cy="3167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1400" i="0" dirty="0">
                  <a:solidFill>
                    <a:srgbClr val="000066"/>
                  </a:solidFill>
                </a:rPr>
                <a:t>36</a:t>
              </a:r>
            </a:p>
          </p:txBody>
        </p:sp>
        <p:sp>
          <p:nvSpPr>
            <p:cNvPr id="57" name="ZoneTexte 56">
              <a:extLst>
                <a:ext uri="{FF2B5EF4-FFF2-40B4-BE49-F238E27FC236}">
                  <a16:creationId xmlns:a16="http://schemas.microsoft.com/office/drawing/2014/main" xmlns="" id="{E23950DA-6D5B-43B9-93BA-A990ECB9DEE1}"/>
                </a:ext>
              </a:extLst>
            </p:cNvPr>
            <p:cNvSpPr txBox="1"/>
            <p:nvPr/>
          </p:nvSpPr>
          <p:spPr>
            <a:xfrm>
              <a:off x="4325541" y="4477427"/>
              <a:ext cx="520608" cy="3167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1400" i="0" dirty="0">
                  <a:solidFill>
                    <a:srgbClr val="000066"/>
                  </a:solidFill>
                </a:rPr>
                <a:t>48</a:t>
              </a:r>
            </a:p>
          </p:txBody>
        </p:sp>
        <p:sp>
          <p:nvSpPr>
            <p:cNvPr id="58" name="ZoneTexte 57">
              <a:extLst>
                <a:ext uri="{FF2B5EF4-FFF2-40B4-BE49-F238E27FC236}">
                  <a16:creationId xmlns:a16="http://schemas.microsoft.com/office/drawing/2014/main" xmlns="" id="{8252C855-EC9B-4558-91B1-18EC219399F4}"/>
                </a:ext>
              </a:extLst>
            </p:cNvPr>
            <p:cNvSpPr txBox="1"/>
            <p:nvPr/>
          </p:nvSpPr>
          <p:spPr>
            <a:xfrm>
              <a:off x="4929659" y="4477427"/>
              <a:ext cx="520608" cy="3167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1400" i="0" dirty="0">
                  <a:solidFill>
                    <a:srgbClr val="000066"/>
                  </a:solidFill>
                </a:rPr>
                <a:t>60</a:t>
              </a:r>
            </a:p>
          </p:txBody>
        </p:sp>
        <p:sp>
          <p:nvSpPr>
            <p:cNvPr id="59" name="ZoneTexte 58">
              <a:extLst>
                <a:ext uri="{FF2B5EF4-FFF2-40B4-BE49-F238E27FC236}">
                  <a16:creationId xmlns:a16="http://schemas.microsoft.com/office/drawing/2014/main" xmlns="" id="{D011FBEE-4D72-4BAE-9442-327DA7861ABF}"/>
                </a:ext>
              </a:extLst>
            </p:cNvPr>
            <p:cNvSpPr txBox="1"/>
            <p:nvPr/>
          </p:nvSpPr>
          <p:spPr>
            <a:xfrm>
              <a:off x="5604661" y="4477427"/>
              <a:ext cx="520608" cy="3167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1400" i="0" dirty="0">
                  <a:solidFill>
                    <a:srgbClr val="000066"/>
                  </a:solidFill>
                </a:rPr>
                <a:t>72</a:t>
              </a:r>
            </a:p>
          </p:txBody>
        </p:sp>
        <p:sp>
          <p:nvSpPr>
            <p:cNvPr id="60" name="ZoneTexte 59">
              <a:extLst>
                <a:ext uri="{FF2B5EF4-FFF2-40B4-BE49-F238E27FC236}">
                  <a16:creationId xmlns:a16="http://schemas.microsoft.com/office/drawing/2014/main" xmlns="" id="{15DBC08F-AC98-4C68-90CA-3631B8251732}"/>
                </a:ext>
              </a:extLst>
            </p:cNvPr>
            <p:cNvSpPr txBox="1"/>
            <p:nvPr/>
          </p:nvSpPr>
          <p:spPr>
            <a:xfrm>
              <a:off x="6169635" y="4477427"/>
              <a:ext cx="562193" cy="3167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1400" i="0" dirty="0">
                  <a:solidFill>
                    <a:srgbClr val="000066"/>
                  </a:solidFill>
                </a:rPr>
                <a:t>84</a:t>
              </a:r>
            </a:p>
          </p:txBody>
        </p:sp>
        <p:sp>
          <p:nvSpPr>
            <p:cNvPr id="61" name="ZoneTexte 60">
              <a:extLst>
                <a:ext uri="{FF2B5EF4-FFF2-40B4-BE49-F238E27FC236}">
                  <a16:creationId xmlns:a16="http://schemas.microsoft.com/office/drawing/2014/main" xmlns="" id="{EAD7C53F-D339-4A9F-AE70-9A391BE9A9AA}"/>
                </a:ext>
              </a:extLst>
            </p:cNvPr>
            <p:cNvSpPr txBox="1"/>
            <p:nvPr/>
          </p:nvSpPr>
          <p:spPr>
            <a:xfrm>
              <a:off x="6807078" y="4477427"/>
              <a:ext cx="562193" cy="3167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1400" i="0" dirty="0">
                  <a:solidFill>
                    <a:srgbClr val="000066"/>
                  </a:solidFill>
                </a:rPr>
                <a:t>96</a:t>
              </a:r>
            </a:p>
          </p:txBody>
        </p:sp>
        <p:sp>
          <p:nvSpPr>
            <p:cNvPr id="62" name="ZoneTexte 61">
              <a:extLst>
                <a:ext uri="{FF2B5EF4-FFF2-40B4-BE49-F238E27FC236}">
                  <a16:creationId xmlns:a16="http://schemas.microsoft.com/office/drawing/2014/main" xmlns="" id="{B2152BBE-FA83-4726-8F86-85EE8F481619}"/>
                </a:ext>
              </a:extLst>
            </p:cNvPr>
            <p:cNvSpPr txBox="1"/>
            <p:nvPr/>
          </p:nvSpPr>
          <p:spPr>
            <a:xfrm>
              <a:off x="3433174" y="4649455"/>
              <a:ext cx="2459515" cy="3167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1400" b="1" i="0" dirty="0">
                  <a:solidFill>
                    <a:srgbClr val="000066"/>
                  </a:solidFill>
                </a:rPr>
                <a:t>Semaines</a:t>
              </a:r>
            </a:p>
          </p:txBody>
        </p:sp>
        <p:sp>
          <p:nvSpPr>
            <p:cNvPr id="65" name="Forme libre : forme 16">
              <a:extLst>
                <a:ext uri="{FF2B5EF4-FFF2-40B4-BE49-F238E27FC236}">
                  <a16:creationId xmlns:a16="http://schemas.microsoft.com/office/drawing/2014/main" xmlns="" id="{C1589DB8-E296-4071-9F35-7E7385E63C9B}"/>
                </a:ext>
              </a:extLst>
            </p:cNvPr>
            <p:cNvSpPr/>
            <p:nvPr/>
          </p:nvSpPr>
          <p:spPr bwMode="auto">
            <a:xfrm>
              <a:off x="2057816" y="2257367"/>
              <a:ext cx="5056156" cy="2139856"/>
            </a:xfrm>
            <a:custGeom>
              <a:avLst/>
              <a:gdLst>
                <a:gd name="connsiteX0" fmla="*/ 0 w 3723968"/>
                <a:gd name="connsiteY0" fmla="*/ 2079522 h 2079522"/>
                <a:gd name="connsiteX1" fmla="*/ 169607 w 3723968"/>
                <a:gd name="connsiteY1" fmla="*/ 811161 h 2079522"/>
                <a:gd name="connsiteX2" fmla="*/ 324465 w 3723968"/>
                <a:gd name="connsiteY2" fmla="*/ 287593 h 2079522"/>
                <a:gd name="connsiteX3" fmla="*/ 634181 w 3723968"/>
                <a:gd name="connsiteY3" fmla="*/ 147484 h 2079522"/>
                <a:gd name="connsiteX4" fmla="*/ 936523 w 3723968"/>
                <a:gd name="connsiteY4" fmla="*/ 14748 h 2079522"/>
                <a:gd name="connsiteX5" fmla="*/ 1408471 w 3723968"/>
                <a:gd name="connsiteY5" fmla="*/ 44245 h 2079522"/>
                <a:gd name="connsiteX6" fmla="*/ 1895168 w 3723968"/>
                <a:gd name="connsiteY6" fmla="*/ 0 h 2079522"/>
                <a:gd name="connsiteX7" fmla="*/ 2330245 w 3723968"/>
                <a:gd name="connsiteY7" fmla="*/ 51619 h 2079522"/>
                <a:gd name="connsiteX8" fmla="*/ 2787445 w 3723968"/>
                <a:gd name="connsiteY8" fmla="*/ 81116 h 2079522"/>
                <a:gd name="connsiteX9" fmla="*/ 3274142 w 3723968"/>
                <a:gd name="connsiteY9" fmla="*/ 88490 h 2079522"/>
                <a:gd name="connsiteX10" fmla="*/ 3723968 w 3723968"/>
                <a:gd name="connsiteY10" fmla="*/ 176980 h 20795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723968" h="2079522">
                  <a:moveTo>
                    <a:pt x="0" y="2079522"/>
                  </a:moveTo>
                  <a:lnTo>
                    <a:pt x="169607" y="811161"/>
                  </a:lnTo>
                  <a:lnTo>
                    <a:pt x="324465" y="287593"/>
                  </a:lnTo>
                  <a:lnTo>
                    <a:pt x="634181" y="147484"/>
                  </a:lnTo>
                  <a:lnTo>
                    <a:pt x="936523" y="14748"/>
                  </a:lnTo>
                  <a:lnTo>
                    <a:pt x="1408471" y="44245"/>
                  </a:lnTo>
                  <a:lnTo>
                    <a:pt x="1895168" y="0"/>
                  </a:lnTo>
                  <a:lnTo>
                    <a:pt x="2330245" y="51619"/>
                  </a:lnTo>
                  <a:lnTo>
                    <a:pt x="2787445" y="81116"/>
                  </a:lnTo>
                  <a:lnTo>
                    <a:pt x="3274142" y="88490"/>
                  </a:lnTo>
                  <a:lnTo>
                    <a:pt x="3723968" y="176980"/>
                  </a:lnTo>
                </a:path>
              </a:pathLst>
            </a:custGeom>
            <a:noFill/>
            <a:ln w="19050" cap="flat" cmpd="sng" algn="ctr">
              <a:solidFill>
                <a:srgbClr val="6666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2400" b="0" i="0" u="none" strike="noStrike" cap="none" normalizeH="0" baseline="0">
                <a:ln>
                  <a:noFill/>
                </a:ln>
                <a:solidFill>
                  <a:srgbClr val="000066"/>
                </a:solidFill>
                <a:effectLst/>
                <a:latin typeface="Arial" charset="0"/>
              </a:endParaRPr>
            </a:p>
          </p:txBody>
        </p:sp>
        <p:sp>
          <p:nvSpPr>
            <p:cNvPr id="66" name="Forme libre : forme 27">
              <a:extLst>
                <a:ext uri="{FF2B5EF4-FFF2-40B4-BE49-F238E27FC236}">
                  <a16:creationId xmlns:a16="http://schemas.microsoft.com/office/drawing/2014/main" xmlns="" id="{8E502B39-074D-4316-A22F-CA30D1706DF3}"/>
                </a:ext>
              </a:extLst>
            </p:cNvPr>
            <p:cNvSpPr/>
            <p:nvPr/>
          </p:nvSpPr>
          <p:spPr bwMode="auto">
            <a:xfrm>
              <a:off x="2067828" y="2242191"/>
              <a:ext cx="5066168" cy="2139857"/>
            </a:xfrm>
            <a:custGeom>
              <a:avLst/>
              <a:gdLst>
                <a:gd name="connsiteX0" fmla="*/ 0 w 3731342"/>
                <a:gd name="connsiteY0" fmla="*/ 2079523 h 2079523"/>
                <a:gd name="connsiteX1" fmla="*/ 184355 w 3731342"/>
                <a:gd name="connsiteY1" fmla="*/ 877529 h 2079523"/>
                <a:gd name="connsiteX2" fmla="*/ 331839 w 3731342"/>
                <a:gd name="connsiteY2" fmla="*/ 235975 h 2079523"/>
                <a:gd name="connsiteX3" fmla="*/ 648929 w 3731342"/>
                <a:gd name="connsiteY3" fmla="*/ 147484 h 2079523"/>
                <a:gd name="connsiteX4" fmla="*/ 951271 w 3731342"/>
                <a:gd name="connsiteY4" fmla="*/ 73742 h 2079523"/>
                <a:gd name="connsiteX5" fmla="*/ 1415845 w 3731342"/>
                <a:gd name="connsiteY5" fmla="*/ 0 h 2079523"/>
                <a:gd name="connsiteX6" fmla="*/ 1880420 w 3731342"/>
                <a:gd name="connsiteY6" fmla="*/ 36871 h 2079523"/>
                <a:gd name="connsiteX7" fmla="*/ 2344994 w 3731342"/>
                <a:gd name="connsiteY7" fmla="*/ 125362 h 2079523"/>
                <a:gd name="connsiteX8" fmla="*/ 2802194 w 3731342"/>
                <a:gd name="connsiteY8" fmla="*/ 132736 h 2079523"/>
                <a:gd name="connsiteX9" fmla="*/ 3266768 w 3731342"/>
                <a:gd name="connsiteY9" fmla="*/ 132736 h 2079523"/>
                <a:gd name="connsiteX10" fmla="*/ 3731342 w 3731342"/>
                <a:gd name="connsiteY10" fmla="*/ 221226 h 20795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731342" h="2079523">
                  <a:moveTo>
                    <a:pt x="0" y="2079523"/>
                  </a:moveTo>
                  <a:lnTo>
                    <a:pt x="184355" y="877529"/>
                  </a:lnTo>
                  <a:lnTo>
                    <a:pt x="331839" y="235975"/>
                  </a:lnTo>
                  <a:lnTo>
                    <a:pt x="648929" y="147484"/>
                  </a:lnTo>
                  <a:lnTo>
                    <a:pt x="951271" y="73742"/>
                  </a:lnTo>
                  <a:lnTo>
                    <a:pt x="1415845" y="0"/>
                  </a:lnTo>
                  <a:lnTo>
                    <a:pt x="1880420" y="36871"/>
                  </a:lnTo>
                  <a:lnTo>
                    <a:pt x="2344994" y="125362"/>
                  </a:lnTo>
                  <a:lnTo>
                    <a:pt x="2802194" y="132736"/>
                  </a:lnTo>
                  <a:lnTo>
                    <a:pt x="3266768" y="132736"/>
                  </a:lnTo>
                  <a:lnTo>
                    <a:pt x="3731342" y="221226"/>
                  </a:lnTo>
                </a:path>
              </a:pathLst>
            </a:custGeom>
            <a:noFill/>
            <a:ln w="12700" cap="flat" cmpd="sng" algn="ctr">
              <a:solidFill>
                <a:srgbClr val="66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2400" b="0" i="0" u="none" strike="noStrike" cap="none" normalizeH="0" baseline="0">
                <a:ln>
                  <a:noFill/>
                </a:ln>
                <a:solidFill>
                  <a:srgbClr val="000066"/>
                </a:solidFill>
                <a:effectLst/>
                <a:latin typeface="Arial" charset="0"/>
              </a:endParaRPr>
            </a:p>
          </p:txBody>
        </p:sp>
        <p:sp>
          <p:nvSpPr>
            <p:cNvPr id="69" name="Ellipse 68">
              <a:extLst>
                <a:ext uri="{FF2B5EF4-FFF2-40B4-BE49-F238E27FC236}">
                  <a16:creationId xmlns:a16="http://schemas.microsoft.com/office/drawing/2014/main" xmlns="" id="{DE6B88EB-3F25-49E6-881B-3C05757BB1A2}"/>
                </a:ext>
              </a:extLst>
            </p:cNvPr>
            <p:cNvSpPr/>
            <p:nvPr/>
          </p:nvSpPr>
          <p:spPr bwMode="auto">
            <a:xfrm>
              <a:off x="4565175" y="2245164"/>
              <a:ext cx="97757" cy="74089"/>
            </a:xfrm>
            <a:prstGeom prst="ellipse">
              <a:avLst/>
            </a:prstGeom>
            <a:solidFill>
              <a:srgbClr val="660066"/>
            </a:solidFill>
            <a:ln w="9525" cap="flat" cmpd="sng" algn="ctr">
              <a:solidFill>
                <a:srgbClr val="66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2400" b="0" i="0" u="none" strike="noStrike" cap="none" normalizeH="0" baseline="0">
                <a:ln>
                  <a:noFill/>
                </a:ln>
                <a:solidFill>
                  <a:srgbClr val="000066"/>
                </a:solidFill>
                <a:effectLst/>
                <a:latin typeface="Arial" charset="0"/>
              </a:endParaRPr>
            </a:p>
          </p:txBody>
        </p:sp>
        <p:sp>
          <p:nvSpPr>
            <p:cNvPr id="70" name="Ellipse 69">
              <a:extLst>
                <a:ext uri="{FF2B5EF4-FFF2-40B4-BE49-F238E27FC236}">
                  <a16:creationId xmlns:a16="http://schemas.microsoft.com/office/drawing/2014/main" xmlns="" id="{0EF26B80-03D1-4333-AA8D-FF1BF3F2741E}"/>
                </a:ext>
              </a:extLst>
            </p:cNvPr>
            <p:cNvSpPr/>
            <p:nvPr/>
          </p:nvSpPr>
          <p:spPr bwMode="auto">
            <a:xfrm>
              <a:off x="3938439" y="2221953"/>
              <a:ext cx="97757" cy="74089"/>
            </a:xfrm>
            <a:prstGeom prst="ellipse">
              <a:avLst/>
            </a:prstGeom>
            <a:solidFill>
              <a:srgbClr val="660066"/>
            </a:solidFill>
            <a:ln w="9525" cap="flat" cmpd="sng" algn="ctr">
              <a:solidFill>
                <a:srgbClr val="66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2400" b="0" i="0" u="none" strike="noStrike" cap="none" normalizeH="0" baseline="0">
                <a:ln>
                  <a:noFill/>
                </a:ln>
                <a:solidFill>
                  <a:srgbClr val="000066"/>
                </a:solidFill>
                <a:effectLst/>
                <a:latin typeface="Arial" charset="0"/>
              </a:endParaRPr>
            </a:p>
          </p:txBody>
        </p:sp>
        <p:sp>
          <p:nvSpPr>
            <p:cNvPr id="71" name="Ellipse 70">
              <a:extLst>
                <a:ext uri="{FF2B5EF4-FFF2-40B4-BE49-F238E27FC236}">
                  <a16:creationId xmlns:a16="http://schemas.microsoft.com/office/drawing/2014/main" xmlns="" id="{C24F6D67-1B9B-4A3F-ABD6-80A361FEA90C}"/>
                </a:ext>
              </a:extLst>
            </p:cNvPr>
            <p:cNvSpPr/>
            <p:nvPr/>
          </p:nvSpPr>
          <p:spPr bwMode="auto">
            <a:xfrm>
              <a:off x="3294809" y="2298838"/>
              <a:ext cx="97757" cy="74089"/>
            </a:xfrm>
            <a:prstGeom prst="ellipse">
              <a:avLst/>
            </a:prstGeom>
            <a:solidFill>
              <a:srgbClr val="660066"/>
            </a:solidFill>
            <a:ln w="9525" cap="flat" cmpd="sng" algn="ctr">
              <a:solidFill>
                <a:srgbClr val="66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2400" b="0" i="0" u="none" strike="noStrike" cap="none" normalizeH="0" baseline="0">
                <a:ln>
                  <a:noFill/>
                </a:ln>
                <a:solidFill>
                  <a:srgbClr val="000066"/>
                </a:solidFill>
                <a:effectLst/>
                <a:latin typeface="Arial" charset="0"/>
              </a:endParaRPr>
            </a:p>
          </p:txBody>
        </p:sp>
        <p:sp>
          <p:nvSpPr>
            <p:cNvPr id="72" name="Ellipse 71">
              <a:extLst>
                <a:ext uri="{FF2B5EF4-FFF2-40B4-BE49-F238E27FC236}">
                  <a16:creationId xmlns:a16="http://schemas.microsoft.com/office/drawing/2014/main" xmlns="" id="{A6E800E8-3DA9-46DD-8877-4BBB8281B6C8}"/>
                </a:ext>
              </a:extLst>
            </p:cNvPr>
            <p:cNvSpPr/>
            <p:nvPr/>
          </p:nvSpPr>
          <p:spPr bwMode="auto">
            <a:xfrm>
              <a:off x="2468048" y="2474589"/>
              <a:ext cx="97757" cy="74089"/>
            </a:xfrm>
            <a:prstGeom prst="ellipse">
              <a:avLst/>
            </a:prstGeom>
            <a:solidFill>
              <a:srgbClr val="660066"/>
            </a:solidFill>
            <a:ln w="9525" cap="flat" cmpd="sng" algn="ctr">
              <a:solidFill>
                <a:srgbClr val="66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2400" b="0" i="0" u="none" strike="noStrike" cap="none" normalizeH="0" baseline="0">
                <a:ln>
                  <a:noFill/>
                </a:ln>
                <a:solidFill>
                  <a:srgbClr val="000066"/>
                </a:solidFill>
                <a:effectLst/>
                <a:latin typeface="Arial" charset="0"/>
              </a:endParaRPr>
            </a:p>
          </p:txBody>
        </p:sp>
        <p:sp>
          <p:nvSpPr>
            <p:cNvPr id="73" name="Ellipse 72">
              <a:extLst>
                <a:ext uri="{FF2B5EF4-FFF2-40B4-BE49-F238E27FC236}">
                  <a16:creationId xmlns:a16="http://schemas.microsoft.com/office/drawing/2014/main" xmlns="" id="{A5EC4B4D-4FCE-4D79-9337-3FD6637CF91B}"/>
                </a:ext>
              </a:extLst>
            </p:cNvPr>
            <p:cNvSpPr/>
            <p:nvPr/>
          </p:nvSpPr>
          <p:spPr bwMode="auto">
            <a:xfrm>
              <a:off x="2274480" y="3110677"/>
              <a:ext cx="97757" cy="74089"/>
            </a:xfrm>
            <a:prstGeom prst="ellipse">
              <a:avLst/>
            </a:prstGeom>
            <a:solidFill>
              <a:srgbClr val="660066"/>
            </a:solidFill>
            <a:ln w="9525" cap="flat" cmpd="sng" algn="ctr">
              <a:solidFill>
                <a:srgbClr val="66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2400" b="0" i="0" u="none" strike="noStrike" cap="none" normalizeH="0" baseline="0">
                <a:ln>
                  <a:noFill/>
                </a:ln>
                <a:solidFill>
                  <a:srgbClr val="000066"/>
                </a:solidFill>
                <a:effectLst/>
                <a:latin typeface="Arial" charset="0"/>
              </a:endParaRPr>
            </a:p>
          </p:txBody>
        </p:sp>
        <p:sp>
          <p:nvSpPr>
            <p:cNvPr id="74" name="Ellipse 73">
              <a:extLst>
                <a:ext uri="{FF2B5EF4-FFF2-40B4-BE49-F238E27FC236}">
                  <a16:creationId xmlns:a16="http://schemas.microsoft.com/office/drawing/2014/main" xmlns="" id="{E2FF8B0D-C17A-4E3D-906C-C2372AEDE202}"/>
                </a:ext>
              </a:extLst>
            </p:cNvPr>
            <p:cNvSpPr/>
            <p:nvPr/>
          </p:nvSpPr>
          <p:spPr bwMode="auto">
            <a:xfrm>
              <a:off x="2220863" y="3080602"/>
              <a:ext cx="97757" cy="74089"/>
            </a:xfrm>
            <a:prstGeom prst="ellipse">
              <a:avLst/>
            </a:prstGeom>
            <a:solidFill>
              <a:srgbClr val="6666FF"/>
            </a:solidFill>
            <a:ln w="9525" cap="flat" cmpd="sng" algn="ctr">
              <a:solidFill>
                <a:srgbClr val="6666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2400" b="0" i="0" u="none" strike="noStrike" cap="none" normalizeH="0" baseline="0">
                <a:ln>
                  <a:noFill/>
                </a:ln>
                <a:solidFill>
                  <a:srgbClr val="000066"/>
                </a:solidFill>
                <a:effectLst/>
                <a:latin typeface="Arial" charset="0"/>
              </a:endParaRPr>
            </a:p>
          </p:txBody>
        </p:sp>
        <p:sp>
          <p:nvSpPr>
            <p:cNvPr id="75" name="Ellipse 74">
              <a:extLst>
                <a:ext uri="{FF2B5EF4-FFF2-40B4-BE49-F238E27FC236}">
                  <a16:creationId xmlns:a16="http://schemas.microsoft.com/office/drawing/2014/main" xmlns="" id="{80EBA247-F100-4592-ADE9-CF347EBDD5CD}"/>
                </a:ext>
              </a:extLst>
            </p:cNvPr>
            <p:cNvSpPr/>
            <p:nvPr/>
          </p:nvSpPr>
          <p:spPr bwMode="auto">
            <a:xfrm>
              <a:off x="2442278" y="2518591"/>
              <a:ext cx="97757" cy="74089"/>
            </a:xfrm>
            <a:prstGeom prst="ellipse">
              <a:avLst/>
            </a:prstGeom>
            <a:solidFill>
              <a:srgbClr val="6666FF"/>
            </a:solidFill>
            <a:ln w="9525" cap="flat" cmpd="sng" algn="ctr">
              <a:solidFill>
                <a:srgbClr val="6666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2400" b="0" i="0" u="none" strike="noStrike" cap="none" normalizeH="0" baseline="0">
                <a:ln>
                  <a:noFill/>
                </a:ln>
                <a:solidFill>
                  <a:srgbClr val="000066"/>
                </a:solidFill>
                <a:effectLst/>
                <a:latin typeface="Arial" charset="0"/>
              </a:endParaRPr>
            </a:p>
          </p:txBody>
        </p:sp>
        <p:sp>
          <p:nvSpPr>
            <p:cNvPr id="76" name="Ellipse 75">
              <a:extLst>
                <a:ext uri="{FF2B5EF4-FFF2-40B4-BE49-F238E27FC236}">
                  <a16:creationId xmlns:a16="http://schemas.microsoft.com/office/drawing/2014/main" xmlns="" id="{7FE400F6-5AAD-4393-BA82-C83F8CFF3F5E}"/>
                </a:ext>
              </a:extLst>
            </p:cNvPr>
            <p:cNvSpPr/>
            <p:nvPr/>
          </p:nvSpPr>
          <p:spPr bwMode="auto">
            <a:xfrm>
              <a:off x="3291672" y="2213024"/>
              <a:ext cx="97757" cy="74089"/>
            </a:xfrm>
            <a:prstGeom prst="ellipse">
              <a:avLst/>
            </a:prstGeom>
            <a:solidFill>
              <a:srgbClr val="6666FF"/>
            </a:solidFill>
            <a:ln w="9525" cap="flat" cmpd="sng" algn="ctr">
              <a:solidFill>
                <a:srgbClr val="6666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2400" b="0" i="0" u="none" strike="noStrike" cap="none" normalizeH="0" baseline="0">
                <a:ln>
                  <a:noFill/>
                </a:ln>
                <a:solidFill>
                  <a:srgbClr val="000066"/>
                </a:solidFill>
                <a:effectLst/>
                <a:latin typeface="Arial" charset="0"/>
              </a:endParaRPr>
            </a:p>
          </p:txBody>
        </p:sp>
        <p:sp>
          <p:nvSpPr>
            <p:cNvPr id="77" name="Ellipse 76">
              <a:extLst>
                <a:ext uri="{FF2B5EF4-FFF2-40B4-BE49-F238E27FC236}">
                  <a16:creationId xmlns:a16="http://schemas.microsoft.com/office/drawing/2014/main" xmlns="" id="{7CB05493-E511-4F61-83ED-8205992FCABF}"/>
                </a:ext>
              </a:extLst>
            </p:cNvPr>
            <p:cNvSpPr/>
            <p:nvPr/>
          </p:nvSpPr>
          <p:spPr bwMode="auto">
            <a:xfrm>
              <a:off x="3928429" y="2258997"/>
              <a:ext cx="97757" cy="74089"/>
            </a:xfrm>
            <a:prstGeom prst="ellipse">
              <a:avLst/>
            </a:prstGeom>
            <a:solidFill>
              <a:srgbClr val="6666FF"/>
            </a:solidFill>
            <a:ln w="9525" cap="flat" cmpd="sng" algn="ctr">
              <a:solidFill>
                <a:srgbClr val="6666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2400" b="0" i="0" u="none" strike="noStrike" cap="none" normalizeH="0" baseline="0">
                <a:ln>
                  <a:noFill/>
                </a:ln>
                <a:solidFill>
                  <a:srgbClr val="000066"/>
                </a:solidFill>
                <a:effectLst/>
                <a:latin typeface="Arial" charset="0"/>
              </a:endParaRPr>
            </a:p>
          </p:txBody>
        </p:sp>
        <p:sp>
          <p:nvSpPr>
            <p:cNvPr id="78" name="Ellipse 77">
              <a:extLst>
                <a:ext uri="{FF2B5EF4-FFF2-40B4-BE49-F238E27FC236}">
                  <a16:creationId xmlns:a16="http://schemas.microsoft.com/office/drawing/2014/main" xmlns="" id="{636063D1-D837-408B-80BE-F3190193CBC3}"/>
                </a:ext>
              </a:extLst>
            </p:cNvPr>
            <p:cNvSpPr/>
            <p:nvPr/>
          </p:nvSpPr>
          <p:spPr bwMode="auto">
            <a:xfrm>
              <a:off x="4560764" y="2183115"/>
              <a:ext cx="97757" cy="74089"/>
            </a:xfrm>
            <a:prstGeom prst="ellipse">
              <a:avLst/>
            </a:prstGeom>
            <a:solidFill>
              <a:srgbClr val="6666FF"/>
            </a:solidFill>
            <a:ln w="9525" cap="flat" cmpd="sng" algn="ctr">
              <a:solidFill>
                <a:srgbClr val="6666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2400" b="0" i="0" u="none" strike="noStrike" cap="none" normalizeH="0" baseline="0">
                <a:ln>
                  <a:noFill/>
                </a:ln>
                <a:solidFill>
                  <a:srgbClr val="000066"/>
                </a:solidFill>
                <a:effectLst/>
                <a:latin typeface="Arial" charset="0"/>
              </a:endParaRPr>
            </a:p>
          </p:txBody>
        </p:sp>
        <p:sp>
          <p:nvSpPr>
            <p:cNvPr id="79" name="ZoneTexte 78">
              <a:extLst>
                <a:ext uri="{FF2B5EF4-FFF2-40B4-BE49-F238E27FC236}">
                  <a16:creationId xmlns:a16="http://schemas.microsoft.com/office/drawing/2014/main" xmlns="" id="{A8AB5668-C179-4351-A547-E5AEF6E34BDD}"/>
                </a:ext>
              </a:extLst>
            </p:cNvPr>
            <p:cNvSpPr txBox="1"/>
            <p:nvPr/>
          </p:nvSpPr>
          <p:spPr>
            <a:xfrm>
              <a:off x="6740744" y="2073677"/>
              <a:ext cx="506870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400" b="1" i="0" dirty="0">
                  <a:solidFill>
                    <a:srgbClr val="333399"/>
                  </a:solidFill>
                  <a:latin typeface="+mj-lt"/>
                </a:rPr>
                <a:t>81,5</a:t>
              </a:r>
            </a:p>
          </p:txBody>
        </p:sp>
        <p:sp>
          <p:nvSpPr>
            <p:cNvPr id="80" name="ZoneTexte 79">
              <a:extLst>
                <a:ext uri="{FF2B5EF4-FFF2-40B4-BE49-F238E27FC236}">
                  <a16:creationId xmlns:a16="http://schemas.microsoft.com/office/drawing/2014/main" xmlns="" id="{D17FE6E0-D0CC-4819-A8DD-0803ABFAC1BE}"/>
                </a:ext>
              </a:extLst>
            </p:cNvPr>
            <p:cNvSpPr txBox="1"/>
            <p:nvPr/>
          </p:nvSpPr>
          <p:spPr>
            <a:xfrm>
              <a:off x="6806446" y="2644048"/>
              <a:ext cx="506870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400" b="1" i="0" dirty="0">
                  <a:solidFill>
                    <a:srgbClr val="333399"/>
                  </a:solidFill>
                  <a:latin typeface="+mj-lt"/>
                </a:rPr>
                <a:t>80,1</a:t>
              </a:r>
            </a:p>
          </p:txBody>
        </p:sp>
        <p:sp>
          <p:nvSpPr>
            <p:cNvPr id="81" name="ZoneTexte 80">
              <a:extLst>
                <a:ext uri="{FF2B5EF4-FFF2-40B4-BE49-F238E27FC236}">
                  <a16:creationId xmlns:a16="http://schemas.microsoft.com/office/drawing/2014/main" xmlns="" id="{74FFB3AA-A298-4B60-AE93-BD1629F9A1EA}"/>
                </a:ext>
              </a:extLst>
            </p:cNvPr>
            <p:cNvSpPr txBox="1"/>
            <p:nvPr/>
          </p:nvSpPr>
          <p:spPr>
            <a:xfrm>
              <a:off x="4322421" y="1903453"/>
              <a:ext cx="36740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400" b="1" i="0" dirty="0">
                  <a:solidFill>
                    <a:srgbClr val="333399"/>
                  </a:solidFill>
                  <a:latin typeface="+mj-lt"/>
                </a:rPr>
                <a:t>89</a:t>
              </a:r>
            </a:p>
          </p:txBody>
        </p:sp>
        <p:sp>
          <p:nvSpPr>
            <p:cNvPr id="82" name="ZoneTexte 81">
              <a:extLst>
                <a:ext uri="{FF2B5EF4-FFF2-40B4-BE49-F238E27FC236}">
                  <a16:creationId xmlns:a16="http://schemas.microsoft.com/office/drawing/2014/main" xmlns="" id="{485994E7-E89E-4B16-8061-37D8CF50697F}"/>
                </a:ext>
              </a:extLst>
            </p:cNvPr>
            <p:cNvSpPr txBox="1"/>
            <p:nvPr/>
          </p:nvSpPr>
          <p:spPr>
            <a:xfrm>
              <a:off x="4244521" y="2307068"/>
              <a:ext cx="36740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400" b="1" i="0" dirty="0">
                  <a:solidFill>
                    <a:srgbClr val="333399"/>
                  </a:solidFill>
                  <a:latin typeface="+mj-lt"/>
                </a:rPr>
                <a:t>88</a:t>
              </a:r>
            </a:p>
          </p:txBody>
        </p:sp>
        <p:cxnSp>
          <p:nvCxnSpPr>
            <p:cNvPr id="85" name="Connecteur droit 84">
              <a:extLst>
                <a:ext uri="{FF2B5EF4-FFF2-40B4-BE49-F238E27FC236}">
                  <a16:creationId xmlns:a16="http://schemas.microsoft.com/office/drawing/2014/main" xmlns="" id="{92CB1158-95C9-490E-AC07-76912E20D8BC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7125908" y="2349870"/>
              <a:ext cx="0" cy="249438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86" name="Connecteur droit 85">
              <a:extLst>
                <a:ext uri="{FF2B5EF4-FFF2-40B4-BE49-F238E27FC236}">
                  <a16:creationId xmlns:a16="http://schemas.microsoft.com/office/drawing/2014/main" xmlns="" id="{023DF3C1-F9C8-4A6F-99D2-93F01DEF755B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6497361" y="2289002"/>
              <a:ext cx="0" cy="229588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87" name="Connecteur droit 86">
              <a:extLst>
                <a:ext uri="{FF2B5EF4-FFF2-40B4-BE49-F238E27FC236}">
                  <a16:creationId xmlns:a16="http://schemas.microsoft.com/office/drawing/2014/main" xmlns="" id="{62F8D345-226B-472A-BFEF-818E6D18E3F8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6471520" y="2289002"/>
              <a:ext cx="0" cy="147676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rgbClr val="00B2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88" name="Connecteur droit 87">
              <a:extLst>
                <a:ext uri="{FF2B5EF4-FFF2-40B4-BE49-F238E27FC236}">
                  <a16:creationId xmlns:a16="http://schemas.microsoft.com/office/drawing/2014/main" xmlns="" id="{2447A63C-AFE3-438A-AFAE-0ECD13BF1931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5859752" y="2276032"/>
              <a:ext cx="0" cy="229588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89" name="Connecteur droit 88">
              <a:extLst>
                <a:ext uri="{FF2B5EF4-FFF2-40B4-BE49-F238E27FC236}">
                  <a16:creationId xmlns:a16="http://schemas.microsoft.com/office/drawing/2014/main" xmlns="" id="{2691D71A-EFF7-4F93-AEEF-8DA955DCB122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5833911" y="2276032"/>
              <a:ext cx="0" cy="147676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90" name="Connecteur droit 89">
              <a:extLst>
                <a:ext uri="{FF2B5EF4-FFF2-40B4-BE49-F238E27FC236}">
                  <a16:creationId xmlns:a16="http://schemas.microsoft.com/office/drawing/2014/main" xmlns="" id="{E0ED8912-D11D-4368-B819-45713437CE7A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5855644" y="2281166"/>
              <a:ext cx="0" cy="229588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91" name="Connecteur droit 90">
              <a:extLst>
                <a:ext uri="{FF2B5EF4-FFF2-40B4-BE49-F238E27FC236}">
                  <a16:creationId xmlns:a16="http://schemas.microsoft.com/office/drawing/2014/main" xmlns="" id="{A9988F11-08AB-4E4F-BF58-EA57307884F6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5829804" y="2281166"/>
              <a:ext cx="0" cy="147676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92" name="Connecteur droit 91">
              <a:extLst>
                <a:ext uri="{FF2B5EF4-FFF2-40B4-BE49-F238E27FC236}">
                  <a16:creationId xmlns:a16="http://schemas.microsoft.com/office/drawing/2014/main" xmlns="" id="{D3E2B711-0301-4F5E-84B1-3007E2CD999A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5237357" y="2254295"/>
              <a:ext cx="0" cy="229588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93" name="Connecteur droit 92">
              <a:extLst>
                <a:ext uri="{FF2B5EF4-FFF2-40B4-BE49-F238E27FC236}">
                  <a16:creationId xmlns:a16="http://schemas.microsoft.com/office/drawing/2014/main" xmlns="" id="{097D126C-48EB-4B44-88B2-A776655A1ADE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2929488" y="2277701"/>
              <a:ext cx="0" cy="233933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94" name="Connecteur droit 93">
              <a:extLst>
                <a:ext uri="{FF2B5EF4-FFF2-40B4-BE49-F238E27FC236}">
                  <a16:creationId xmlns:a16="http://schemas.microsoft.com/office/drawing/2014/main" xmlns="" id="{B02EB5E3-AAAB-4C3D-BA08-A52E52B9960C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2907184" y="2338538"/>
              <a:ext cx="0" cy="180053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95" name="Connecteur droit 94">
              <a:extLst>
                <a:ext uri="{FF2B5EF4-FFF2-40B4-BE49-F238E27FC236}">
                  <a16:creationId xmlns:a16="http://schemas.microsoft.com/office/drawing/2014/main" xmlns="" id="{50874290-45C2-486F-9BEE-B2778B679028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7100067" y="2349870"/>
              <a:ext cx="0" cy="173617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96" name="Ellipse 95">
              <a:extLst>
                <a:ext uri="{FF2B5EF4-FFF2-40B4-BE49-F238E27FC236}">
                  <a16:creationId xmlns:a16="http://schemas.microsoft.com/office/drawing/2014/main" xmlns="" id="{1806B458-5A61-400A-A3C2-D10167CA9FF8}"/>
                </a:ext>
              </a:extLst>
            </p:cNvPr>
            <p:cNvSpPr/>
            <p:nvPr/>
          </p:nvSpPr>
          <p:spPr bwMode="auto">
            <a:xfrm>
              <a:off x="7055456" y="2437545"/>
              <a:ext cx="97757" cy="74089"/>
            </a:xfrm>
            <a:prstGeom prst="ellipse">
              <a:avLst/>
            </a:prstGeom>
            <a:solidFill>
              <a:srgbClr val="660066"/>
            </a:solidFill>
            <a:ln w="9525" cap="flat" cmpd="sng" algn="ctr">
              <a:solidFill>
                <a:srgbClr val="66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2400" b="0" i="0" u="none" strike="noStrike" cap="none" normalizeH="0" baseline="0">
                <a:ln>
                  <a:noFill/>
                </a:ln>
                <a:solidFill>
                  <a:srgbClr val="000066"/>
                </a:solidFill>
                <a:effectLst/>
                <a:latin typeface="Arial" charset="0"/>
              </a:endParaRPr>
            </a:p>
          </p:txBody>
        </p:sp>
        <p:sp>
          <p:nvSpPr>
            <p:cNvPr id="97" name="Ellipse 96">
              <a:extLst>
                <a:ext uri="{FF2B5EF4-FFF2-40B4-BE49-F238E27FC236}">
                  <a16:creationId xmlns:a16="http://schemas.microsoft.com/office/drawing/2014/main" xmlns="" id="{29970C69-429B-41FB-A858-C6F40AD98B0F}"/>
                </a:ext>
              </a:extLst>
            </p:cNvPr>
            <p:cNvSpPr/>
            <p:nvPr/>
          </p:nvSpPr>
          <p:spPr bwMode="auto">
            <a:xfrm>
              <a:off x="7051255" y="2375061"/>
              <a:ext cx="97757" cy="74089"/>
            </a:xfrm>
            <a:prstGeom prst="ellipse">
              <a:avLst/>
            </a:prstGeom>
            <a:solidFill>
              <a:srgbClr val="6666FF"/>
            </a:solidFill>
            <a:ln w="9525" cap="flat" cmpd="sng" algn="ctr">
              <a:solidFill>
                <a:srgbClr val="6666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2400" b="0" i="0" u="none" strike="noStrike" cap="none" normalizeH="0" baseline="0">
                <a:ln>
                  <a:noFill/>
                </a:ln>
                <a:solidFill>
                  <a:srgbClr val="000066"/>
                </a:solidFill>
                <a:effectLst/>
                <a:latin typeface="Arial" charset="0"/>
              </a:endParaRPr>
            </a:p>
          </p:txBody>
        </p:sp>
        <p:sp>
          <p:nvSpPr>
            <p:cNvPr id="98" name="Ellipse 97">
              <a:extLst>
                <a:ext uri="{FF2B5EF4-FFF2-40B4-BE49-F238E27FC236}">
                  <a16:creationId xmlns:a16="http://schemas.microsoft.com/office/drawing/2014/main" xmlns="" id="{C3D097E5-59E0-468F-AC0F-D65E68A5F6FB}"/>
                </a:ext>
              </a:extLst>
            </p:cNvPr>
            <p:cNvSpPr/>
            <p:nvPr/>
          </p:nvSpPr>
          <p:spPr bwMode="auto">
            <a:xfrm>
              <a:off x="6427743" y="2355868"/>
              <a:ext cx="97757" cy="74089"/>
            </a:xfrm>
            <a:prstGeom prst="ellipse">
              <a:avLst/>
            </a:prstGeom>
            <a:solidFill>
              <a:srgbClr val="660066"/>
            </a:solidFill>
            <a:ln w="9525" cap="flat" cmpd="sng" algn="ctr">
              <a:solidFill>
                <a:srgbClr val="66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2400" b="0" i="0" u="none" strike="noStrike" cap="none" normalizeH="0" baseline="0">
                <a:ln>
                  <a:noFill/>
                </a:ln>
                <a:solidFill>
                  <a:srgbClr val="000066"/>
                </a:solidFill>
                <a:effectLst/>
                <a:latin typeface="Arial" charset="0"/>
              </a:endParaRPr>
            </a:p>
          </p:txBody>
        </p:sp>
        <p:sp>
          <p:nvSpPr>
            <p:cNvPr id="99" name="Ellipse 98">
              <a:extLst>
                <a:ext uri="{FF2B5EF4-FFF2-40B4-BE49-F238E27FC236}">
                  <a16:creationId xmlns:a16="http://schemas.microsoft.com/office/drawing/2014/main" xmlns="" id="{2CC753E2-D9EF-4A43-92A5-2C4677EBFED1}"/>
                </a:ext>
              </a:extLst>
            </p:cNvPr>
            <p:cNvSpPr/>
            <p:nvPr/>
          </p:nvSpPr>
          <p:spPr bwMode="auto">
            <a:xfrm>
              <a:off x="6422642" y="2324457"/>
              <a:ext cx="97757" cy="74089"/>
            </a:xfrm>
            <a:prstGeom prst="ellipse">
              <a:avLst/>
            </a:prstGeom>
            <a:solidFill>
              <a:srgbClr val="6666FF"/>
            </a:solidFill>
            <a:ln w="9525" cap="flat" cmpd="sng" algn="ctr">
              <a:solidFill>
                <a:srgbClr val="6666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2400" b="0" i="0" u="none" strike="noStrike" cap="none" normalizeH="0" baseline="0">
                <a:ln>
                  <a:noFill/>
                </a:ln>
                <a:solidFill>
                  <a:srgbClr val="000066"/>
                </a:solidFill>
                <a:effectLst/>
                <a:latin typeface="Arial" charset="0"/>
              </a:endParaRPr>
            </a:p>
          </p:txBody>
        </p:sp>
        <p:sp>
          <p:nvSpPr>
            <p:cNvPr id="100" name="Ellipse 99">
              <a:extLst>
                <a:ext uri="{FF2B5EF4-FFF2-40B4-BE49-F238E27FC236}">
                  <a16:creationId xmlns:a16="http://schemas.microsoft.com/office/drawing/2014/main" xmlns="" id="{8AF5F202-78A1-456B-B30B-6EBE4C7D37DD}"/>
                </a:ext>
              </a:extLst>
            </p:cNvPr>
            <p:cNvSpPr/>
            <p:nvPr/>
          </p:nvSpPr>
          <p:spPr bwMode="auto">
            <a:xfrm>
              <a:off x="5818961" y="2355868"/>
              <a:ext cx="97757" cy="74089"/>
            </a:xfrm>
            <a:prstGeom prst="ellipse">
              <a:avLst/>
            </a:prstGeom>
            <a:solidFill>
              <a:srgbClr val="660066"/>
            </a:solidFill>
            <a:ln w="9525" cap="flat" cmpd="sng" algn="ctr">
              <a:solidFill>
                <a:srgbClr val="66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2400" b="0" i="0" u="none" strike="noStrike" cap="none" normalizeH="0" baseline="0">
                <a:ln>
                  <a:noFill/>
                </a:ln>
                <a:solidFill>
                  <a:srgbClr val="000066"/>
                </a:solidFill>
                <a:effectLst/>
                <a:latin typeface="Arial" charset="0"/>
              </a:endParaRPr>
            </a:p>
          </p:txBody>
        </p:sp>
        <p:sp>
          <p:nvSpPr>
            <p:cNvPr id="101" name="Ellipse 100">
              <a:extLst>
                <a:ext uri="{FF2B5EF4-FFF2-40B4-BE49-F238E27FC236}">
                  <a16:creationId xmlns:a16="http://schemas.microsoft.com/office/drawing/2014/main" xmlns="" id="{A1F4C559-4CA6-477F-95E7-6970B7594681}"/>
                </a:ext>
              </a:extLst>
            </p:cNvPr>
            <p:cNvSpPr/>
            <p:nvPr/>
          </p:nvSpPr>
          <p:spPr bwMode="auto">
            <a:xfrm>
              <a:off x="5818961" y="2295001"/>
              <a:ext cx="97757" cy="74089"/>
            </a:xfrm>
            <a:prstGeom prst="ellipse">
              <a:avLst/>
            </a:prstGeom>
            <a:solidFill>
              <a:srgbClr val="6666FF"/>
            </a:solidFill>
            <a:ln w="9525" cap="flat" cmpd="sng" algn="ctr">
              <a:solidFill>
                <a:srgbClr val="6666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2400" b="0" i="0" u="none" strike="noStrike" cap="none" normalizeH="0" baseline="0">
                <a:ln>
                  <a:noFill/>
                </a:ln>
                <a:solidFill>
                  <a:srgbClr val="000066"/>
                </a:solidFill>
                <a:effectLst/>
                <a:latin typeface="Arial" charset="0"/>
              </a:endParaRPr>
            </a:p>
          </p:txBody>
        </p:sp>
        <p:sp>
          <p:nvSpPr>
            <p:cNvPr id="102" name="Ellipse 101">
              <a:extLst>
                <a:ext uri="{FF2B5EF4-FFF2-40B4-BE49-F238E27FC236}">
                  <a16:creationId xmlns:a16="http://schemas.microsoft.com/office/drawing/2014/main" xmlns="" id="{565298A5-0996-4044-9EA4-D15C4092B15F}"/>
                </a:ext>
              </a:extLst>
            </p:cNvPr>
            <p:cNvSpPr/>
            <p:nvPr/>
          </p:nvSpPr>
          <p:spPr bwMode="auto">
            <a:xfrm>
              <a:off x="5189964" y="2338016"/>
              <a:ext cx="97757" cy="74089"/>
            </a:xfrm>
            <a:prstGeom prst="ellipse">
              <a:avLst/>
            </a:prstGeom>
            <a:solidFill>
              <a:srgbClr val="660066"/>
            </a:solidFill>
            <a:ln w="9525" cap="flat" cmpd="sng" algn="ctr">
              <a:solidFill>
                <a:srgbClr val="66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2400" b="0" i="0" u="none" strike="noStrike" cap="none" normalizeH="0" baseline="0">
                <a:ln>
                  <a:noFill/>
                </a:ln>
                <a:solidFill>
                  <a:srgbClr val="000066"/>
                </a:solidFill>
                <a:effectLst/>
                <a:latin typeface="Arial" charset="0"/>
              </a:endParaRPr>
            </a:p>
          </p:txBody>
        </p:sp>
        <p:sp>
          <p:nvSpPr>
            <p:cNvPr id="103" name="Ellipse 102">
              <a:extLst>
                <a:ext uri="{FF2B5EF4-FFF2-40B4-BE49-F238E27FC236}">
                  <a16:creationId xmlns:a16="http://schemas.microsoft.com/office/drawing/2014/main" xmlns="" id="{E7C7D324-EC25-4F73-8276-5446F3FBB1B7}"/>
                </a:ext>
              </a:extLst>
            </p:cNvPr>
            <p:cNvSpPr/>
            <p:nvPr/>
          </p:nvSpPr>
          <p:spPr bwMode="auto">
            <a:xfrm>
              <a:off x="5188479" y="2249027"/>
              <a:ext cx="97757" cy="74089"/>
            </a:xfrm>
            <a:prstGeom prst="ellipse">
              <a:avLst/>
            </a:prstGeom>
            <a:solidFill>
              <a:srgbClr val="6666FF"/>
            </a:solidFill>
            <a:ln w="9525" cap="flat" cmpd="sng" algn="ctr">
              <a:solidFill>
                <a:srgbClr val="6666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2400" b="0" i="0" u="none" strike="noStrike" cap="none" normalizeH="0" baseline="0">
                <a:ln>
                  <a:noFill/>
                </a:ln>
                <a:solidFill>
                  <a:srgbClr val="000066"/>
                </a:solidFill>
                <a:effectLst/>
                <a:latin typeface="Arial" charset="0"/>
              </a:endParaRPr>
            </a:p>
          </p:txBody>
        </p:sp>
        <p:sp>
          <p:nvSpPr>
            <p:cNvPr id="104" name="Ellipse 103">
              <a:extLst>
                <a:ext uri="{FF2B5EF4-FFF2-40B4-BE49-F238E27FC236}">
                  <a16:creationId xmlns:a16="http://schemas.microsoft.com/office/drawing/2014/main" xmlns="" id="{58F9E889-3267-4A88-BDDB-EF84CDAE3E96}"/>
                </a:ext>
              </a:extLst>
            </p:cNvPr>
            <p:cNvSpPr/>
            <p:nvPr/>
          </p:nvSpPr>
          <p:spPr bwMode="auto">
            <a:xfrm>
              <a:off x="2893654" y="2355972"/>
              <a:ext cx="97757" cy="74089"/>
            </a:xfrm>
            <a:prstGeom prst="ellipse">
              <a:avLst/>
            </a:prstGeom>
            <a:solidFill>
              <a:srgbClr val="660066"/>
            </a:solidFill>
            <a:ln w="9525" cap="flat" cmpd="sng" algn="ctr">
              <a:solidFill>
                <a:srgbClr val="66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2400" b="0" i="0" u="none" strike="noStrike" cap="none" normalizeH="0" baseline="0">
                <a:ln>
                  <a:noFill/>
                </a:ln>
                <a:solidFill>
                  <a:srgbClr val="000066"/>
                </a:solidFill>
                <a:effectLst/>
                <a:latin typeface="Arial" charset="0"/>
              </a:endParaRPr>
            </a:p>
          </p:txBody>
        </p:sp>
        <p:sp>
          <p:nvSpPr>
            <p:cNvPr id="105" name="Ellipse 104">
              <a:extLst>
                <a:ext uri="{FF2B5EF4-FFF2-40B4-BE49-F238E27FC236}">
                  <a16:creationId xmlns:a16="http://schemas.microsoft.com/office/drawing/2014/main" xmlns="" id="{D6246E39-6818-4317-9B22-3432238956A0}"/>
                </a:ext>
              </a:extLst>
            </p:cNvPr>
            <p:cNvSpPr/>
            <p:nvPr/>
          </p:nvSpPr>
          <p:spPr bwMode="auto">
            <a:xfrm>
              <a:off x="1985353" y="4341501"/>
              <a:ext cx="97757" cy="74089"/>
            </a:xfrm>
            <a:prstGeom prst="ellipse">
              <a:avLst/>
            </a:prstGeom>
            <a:solidFill>
              <a:srgbClr val="6666FF"/>
            </a:solidFill>
            <a:ln w="9525" cap="flat" cmpd="sng" algn="ctr">
              <a:solidFill>
                <a:srgbClr val="6666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2400" b="0" i="0" u="none" strike="noStrike" cap="none" normalizeH="0" baseline="0">
                <a:ln>
                  <a:noFill/>
                </a:ln>
                <a:solidFill>
                  <a:srgbClr val="000066"/>
                </a:solidFill>
                <a:effectLst/>
                <a:latin typeface="Arial" charset="0"/>
              </a:endParaRPr>
            </a:p>
          </p:txBody>
        </p:sp>
        <p:sp>
          <p:nvSpPr>
            <p:cNvPr id="106" name="Ellipse 105">
              <a:extLst>
                <a:ext uri="{FF2B5EF4-FFF2-40B4-BE49-F238E27FC236}">
                  <a16:creationId xmlns:a16="http://schemas.microsoft.com/office/drawing/2014/main" xmlns="" id="{0F817DE1-6401-4EF6-8AA0-2CC4F882E471}"/>
                </a:ext>
              </a:extLst>
            </p:cNvPr>
            <p:cNvSpPr/>
            <p:nvPr/>
          </p:nvSpPr>
          <p:spPr bwMode="auto">
            <a:xfrm>
              <a:off x="2850062" y="2375061"/>
              <a:ext cx="97757" cy="74089"/>
            </a:xfrm>
            <a:prstGeom prst="ellipse">
              <a:avLst/>
            </a:prstGeom>
            <a:solidFill>
              <a:srgbClr val="6666FF"/>
            </a:solidFill>
            <a:ln w="9525" cap="flat" cmpd="sng" algn="ctr">
              <a:solidFill>
                <a:srgbClr val="6666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2400" b="0" i="0" u="none" strike="noStrike" cap="none" normalizeH="0" baseline="0">
                <a:ln>
                  <a:noFill/>
                </a:ln>
                <a:solidFill>
                  <a:srgbClr val="000066"/>
                </a:solidFill>
                <a:effectLst/>
                <a:latin typeface="Arial" charset="0"/>
              </a:endParaRPr>
            </a:p>
          </p:txBody>
        </p:sp>
      </p:grpSp>
      <p:sp>
        <p:nvSpPr>
          <p:cNvPr id="108" name="ZoneTexte 69"/>
          <p:cNvSpPr txBox="1">
            <a:spLocks noChangeArrowheads="1"/>
          </p:cNvSpPr>
          <p:nvPr/>
        </p:nvSpPr>
        <p:spPr bwMode="auto">
          <a:xfrm>
            <a:off x="6354388" y="6583363"/>
            <a:ext cx="2783262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rgbClr val="CC3300"/>
              </a:buClr>
              <a:buFont typeface="Wingdings" pitchFamily="2" charset="2"/>
              <a:buChar char="§"/>
              <a:defRPr sz="2000">
                <a:solidFill>
                  <a:srgbClr val="CC3300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None/>
            </a:pPr>
            <a:r>
              <a:rPr lang="de-DE" altLang="fr-FR" sz="1200" dirty="0"/>
              <a:t>Cahn P. </a:t>
            </a:r>
            <a:r>
              <a:rPr lang="en-US" altLang="fr-FR" sz="1200" dirty="0"/>
              <a:t>Lancet HIV 2017; 4:e486-94</a:t>
            </a:r>
            <a:endParaRPr lang="de-DE" altLang="fr-FR" sz="1200" dirty="0"/>
          </a:p>
        </p:txBody>
      </p:sp>
      <p:sp>
        <p:nvSpPr>
          <p:cNvPr id="109" name="Text Box 2"/>
          <p:cNvSpPr txBox="1">
            <a:spLocks noChangeArrowheads="1"/>
          </p:cNvSpPr>
          <p:nvPr/>
        </p:nvSpPr>
        <p:spPr bwMode="auto">
          <a:xfrm>
            <a:off x="916456" y="1128713"/>
            <a:ext cx="729839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rgbClr val="CC3300"/>
              </a:buClr>
              <a:buFont typeface="Wingdings" pitchFamily="2" charset="2"/>
              <a:buChar char="§"/>
              <a:defRPr sz="2000">
                <a:solidFill>
                  <a:srgbClr val="CC3300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sv-SE" altLang="fr-FR" sz="2400" b="1" i="0" dirty="0">
                <a:latin typeface="Calibri" pitchFamily="34" charset="0"/>
              </a:rPr>
              <a:t>HIV RNA &lt; 40 c/ml (NC = E ; snapshot), % (IC 95 %) à S96</a:t>
            </a:r>
          </a:p>
        </p:txBody>
      </p:sp>
      <p:sp>
        <p:nvSpPr>
          <p:cNvPr id="112" name="AutoShape 162"/>
          <p:cNvSpPr>
            <a:spLocks noChangeArrowheads="1"/>
          </p:cNvSpPr>
          <p:nvPr/>
        </p:nvSpPr>
        <p:spPr bwMode="auto">
          <a:xfrm>
            <a:off x="0" y="6570663"/>
            <a:ext cx="792163" cy="28733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>
            <a:noFill/>
          </a:ln>
          <a:effectLst>
            <a:prstShdw prst="shdw17" dist="17961" dir="2700000">
              <a:srgbClr val="888894">
                <a:alpha val="74997"/>
              </a:srgbClr>
            </a:prst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rgbClr val="CC3300"/>
              </a:buClr>
              <a:buFont typeface="Wingdings" pitchFamily="2" charset="2"/>
              <a:buChar char="§"/>
              <a:defRPr sz="2000">
                <a:solidFill>
                  <a:srgbClr val="CC3300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fr-FR" sz="1200" b="1">
                <a:solidFill>
                  <a:srgbClr val="333399"/>
                </a:solidFill>
                <a:latin typeface="Cambria" pitchFamily="18" charset="0"/>
                <a:cs typeface="Arial" charset="0"/>
              </a:rPr>
              <a:t>ONCEMRK</a:t>
            </a:r>
          </a:p>
        </p:txBody>
      </p:sp>
      <p:sp>
        <p:nvSpPr>
          <p:cNvPr id="107" name="Rectangle 24">
            <a:extLst>
              <a:ext uri="{FF2B5EF4-FFF2-40B4-BE49-F238E27FC236}">
                <a16:creationId xmlns:a16="http://schemas.microsoft.com/office/drawing/2014/main" xmlns="" id="{32FEBC92-DBAA-4DF0-BA5F-67AFE52100A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0800" y="44450"/>
            <a:ext cx="8947150" cy="1106488"/>
          </a:xfrm>
        </p:spPr>
        <p:txBody>
          <a:bodyPr/>
          <a:lstStyle/>
          <a:p>
            <a:r>
              <a:rPr lang="en-GB" altLang="fr-FR" sz="3200" dirty="0">
                <a:ea typeface="ＭＳ Ｐゴシック" pitchFamily="34" charset="-128"/>
              </a:rPr>
              <a:t>Etude ONCEMRK : </a:t>
            </a:r>
            <a:r>
              <a:rPr lang="en-GB" altLang="fr-FR" sz="3200" dirty="0" err="1">
                <a:ea typeface="ＭＳ Ｐゴシック" pitchFamily="34" charset="-128"/>
              </a:rPr>
              <a:t>raltegravir</a:t>
            </a:r>
            <a:r>
              <a:rPr lang="en-GB" altLang="fr-FR" sz="3200" dirty="0">
                <a:ea typeface="ＭＳ Ｐゴシック" pitchFamily="34" charset="-128"/>
              </a:rPr>
              <a:t> 1200 mg QD </a:t>
            </a:r>
            <a:br>
              <a:rPr lang="en-GB" altLang="fr-FR" sz="3200" dirty="0">
                <a:ea typeface="ＭＳ Ｐゴシック" pitchFamily="34" charset="-128"/>
              </a:rPr>
            </a:br>
            <a:r>
              <a:rPr lang="en-GB" altLang="fr-FR" sz="3200" dirty="0">
                <a:ea typeface="ＭＳ Ｐゴシック" pitchFamily="34" charset="-128"/>
              </a:rPr>
              <a:t>vs 400 mg BID, avec TDF/FTC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215345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Espace réservé du contenu 2"/>
          <p:cNvSpPr>
            <a:spLocks noGrp="1"/>
          </p:cNvSpPr>
          <p:nvPr>
            <p:ph idx="1"/>
          </p:nvPr>
        </p:nvSpPr>
        <p:spPr>
          <a:xfrm>
            <a:off x="50800" y="1162050"/>
            <a:ext cx="9024938" cy="1257300"/>
          </a:xfrm>
        </p:spPr>
        <p:txBody>
          <a:bodyPr/>
          <a:lstStyle/>
          <a:p>
            <a:pPr>
              <a:spcBef>
                <a:spcPct val="0"/>
              </a:spcBef>
              <a:defRPr/>
            </a:pPr>
            <a:r>
              <a:rPr lang="fr-FR" altLang="fr-FR" sz="2400" b="1" dirty="0">
                <a:latin typeface="+mj-lt"/>
                <a:ea typeface="ＭＳ Ｐゴシック" pitchFamily="34" charset="-128"/>
              </a:rPr>
              <a:t>Echec virologique</a:t>
            </a:r>
          </a:p>
          <a:p>
            <a:pPr lvl="1">
              <a:spcBef>
                <a:spcPct val="0"/>
              </a:spcBef>
              <a:defRPr/>
            </a:pPr>
            <a:r>
              <a:rPr lang="fr-FR" altLang="fr-FR" sz="1800" dirty="0">
                <a:ea typeface="ＭＳ Ｐゴシック" pitchFamily="34" charset="-128"/>
              </a:rPr>
              <a:t>Non réponse : non obtention ARN VIH &lt; 40 c/ml à S24</a:t>
            </a:r>
          </a:p>
          <a:p>
            <a:pPr lvl="1">
              <a:spcBef>
                <a:spcPct val="0"/>
              </a:spcBef>
              <a:defRPr/>
            </a:pPr>
            <a:r>
              <a:rPr lang="fr-FR" altLang="fr-FR" sz="1800" dirty="0">
                <a:ea typeface="ＭＳ Ｐゴシック" pitchFamily="34" charset="-128"/>
              </a:rPr>
              <a:t>Rebond : 2 mesures consécutives d’ARN VIH ≥ 40 c/ml à au moins 1 semaine d’intervalle après obtention ARN VIH &lt; 40 c/ml</a:t>
            </a:r>
          </a:p>
        </p:txBody>
      </p:sp>
      <p:graphicFrame>
        <p:nvGraphicFramePr>
          <p:cNvPr id="12" name="Tableau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8486081"/>
              </p:ext>
            </p:extLst>
          </p:nvPr>
        </p:nvGraphicFramePr>
        <p:xfrm>
          <a:off x="185738" y="2446317"/>
          <a:ext cx="8755061" cy="4083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7801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56089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285236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013069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2317848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5592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noProof="0" dirty="0">
                          <a:solidFill>
                            <a:srgbClr val="333399"/>
                          </a:solidFill>
                          <a:latin typeface="+mj-lt"/>
                        </a:rPr>
                        <a:t>Groupe de traitement</a:t>
                      </a:r>
                    </a:p>
                  </a:txBody>
                  <a:tcPr marL="91441" marR="91441" marT="45695" marB="45695" anchor="ctr">
                    <a:lnL w="12700" cap="flat" cmpd="sng" algn="ctr">
                      <a:solidFill>
                        <a:schemeClr val="accent3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noProof="0" dirty="0">
                          <a:solidFill>
                            <a:srgbClr val="333399"/>
                          </a:solidFill>
                          <a:latin typeface="+mj-lt"/>
                        </a:rPr>
                        <a:t>Echec virologique à S48</a:t>
                      </a:r>
                    </a:p>
                  </a:txBody>
                  <a:tcPr marL="91441" marR="91441" marT="45695" marB="45695" anchor="ctr">
                    <a:lnL w="12700" cap="flat" cmpd="sng" algn="ctr">
                      <a:solidFill>
                        <a:schemeClr val="accent3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noProof="0" dirty="0">
                          <a:solidFill>
                            <a:srgbClr val="333399"/>
                          </a:solidFill>
                          <a:latin typeface="+mj-lt"/>
                        </a:rPr>
                        <a:t>Génotype de résistance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noProof="0" dirty="0">
                          <a:solidFill>
                            <a:srgbClr val="333399"/>
                          </a:solidFill>
                          <a:latin typeface="+mj-lt"/>
                        </a:rPr>
                        <a:t>(si</a:t>
                      </a:r>
                      <a:r>
                        <a:rPr lang="fr-FR" sz="1600" baseline="0" noProof="0" dirty="0">
                          <a:solidFill>
                            <a:srgbClr val="333399"/>
                          </a:solidFill>
                          <a:latin typeface="+mj-lt"/>
                        </a:rPr>
                        <a:t> ARN VIH</a:t>
                      </a:r>
                      <a:r>
                        <a:rPr lang="fr-FR" sz="1600" noProof="0" dirty="0">
                          <a:solidFill>
                            <a:srgbClr val="333399"/>
                          </a:solidFill>
                          <a:latin typeface="+mj-lt"/>
                        </a:rPr>
                        <a:t> &gt; 500</a:t>
                      </a:r>
                      <a:r>
                        <a:rPr lang="fr-FR" sz="1600" baseline="0" noProof="0" dirty="0">
                          <a:solidFill>
                            <a:srgbClr val="333399"/>
                          </a:solidFill>
                          <a:latin typeface="+mj-lt"/>
                        </a:rPr>
                        <a:t> c/ml)</a:t>
                      </a:r>
                      <a:endParaRPr lang="fr-FR" sz="1600" noProof="0" dirty="0">
                        <a:solidFill>
                          <a:srgbClr val="333399"/>
                        </a:solidFill>
                        <a:latin typeface="+mj-lt"/>
                      </a:endParaRPr>
                    </a:p>
                  </a:txBody>
                  <a:tcPr marL="91441" marR="91441" marT="45695" marB="45695" anchor="ctr">
                    <a:lnL w="12700" cap="flat" cmpd="sng" algn="ctr">
                      <a:solidFill>
                        <a:schemeClr val="accent3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94327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b="1" noProof="0" dirty="0">
                          <a:solidFill>
                            <a:srgbClr val="000066"/>
                          </a:solidFill>
                          <a:latin typeface="+mn-lt"/>
                        </a:rPr>
                        <a:t>RAL 1200 mg QD, n = 531</a:t>
                      </a:r>
                    </a:p>
                  </a:txBody>
                  <a:tcPr marL="91441" marR="91441" marT="45695" marB="45695" anchor="ctr">
                    <a:lnL w="12700" cap="flat" cmpd="sng" algn="ctr">
                      <a:solidFill>
                        <a:schemeClr val="accent3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noProof="0" dirty="0">
                          <a:solidFill>
                            <a:srgbClr val="000066"/>
                          </a:solidFill>
                          <a:latin typeface="+mn-lt"/>
                        </a:rPr>
                        <a:t>n = 36 (6,8 %)</a:t>
                      </a:r>
                    </a:p>
                  </a:txBody>
                  <a:tcPr marL="91441" marR="91441" marT="45695" marB="45695" anchor="ctr">
                    <a:lnL w="12700" cap="flat" cmpd="sng" algn="ctr">
                      <a:solidFill>
                        <a:schemeClr val="accent3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noProof="0" dirty="0">
                          <a:solidFill>
                            <a:srgbClr val="000066"/>
                          </a:solidFill>
                          <a:latin typeface="+mn-lt"/>
                        </a:rPr>
                        <a:t>14 / 36</a:t>
                      </a:r>
                    </a:p>
                  </a:txBody>
                  <a:tcPr marL="91441" marR="91441" marT="45695" marB="45695" anchor="ctr">
                    <a:lnL w="12700" cap="flat" cmpd="sng" algn="ctr">
                      <a:solidFill>
                        <a:schemeClr val="accent3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94327">
                <a:tc vMerge="1">
                  <a:txBody>
                    <a:bodyPr/>
                    <a:lstStyle/>
                    <a:p>
                      <a:endParaRPr lang="fr-FR" sz="16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noProof="0" dirty="0">
                          <a:solidFill>
                            <a:srgbClr val="000066"/>
                          </a:solidFill>
                          <a:latin typeface="+mn-lt"/>
                        </a:rPr>
                        <a:t>Non</a:t>
                      </a:r>
                      <a:r>
                        <a:rPr lang="fr-FR" sz="1400" baseline="0" noProof="0" dirty="0">
                          <a:solidFill>
                            <a:srgbClr val="000066"/>
                          </a:solidFill>
                          <a:latin typeface="+mn-lt"/>
                        </a:rPr>
                        <a:t> réponse</a:t>
                      </a:r>
                      <a:r>
                        <a:rPr lang="fr-FR" sz="1400" noProof="0" dirty="0">
                          <a:solidFill>
                            <a:srgbClr val="000066"/>
                          </a:solidFill>
                          <a:latin typeface="+mn-lt"/>
                        </a:rPr>
                        <a:t>,</a:t>
                      </a:r>
                      <a:r>
                        <a:rPr lang="fr-FR" sz="1400" baseline="0" noProof="0" dirty="0">
                          <a:solidFill>
                            <a:srgbClr val="000066"/>
                          </a:solidFill>
                          <a:latin typeface="+mn-lt"/>
                        </a:rPr>
                        <a:t> n = 18 / Rebond, n = 18</a:t>
                      </a:r>
                      <a:endParaRPr lang="fr-FR" sz="1400" noProof="0" dirty="0">
                        <a:solidFill>
                          <a:srgbClr val="000066"/>
                        </a:solidFill>
                        <a:latin typeface="+mn-lt"/>
                      </a:endParaRPr>
                    </a:p>
                  </a:txBody>
                  <a:tcPr marL="91441" marR="91441" marT="45695" marB="45695" anchor="ctr">
                    <a:lnL w="12700" cap="flat" cmpd="sng" algn="ctr">
                      <a:solidFill>
                        <a:schemeClr val="accent3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noProof="0" dirty="0">
                          <a:solidFill>
                            <a:srgbClr val="000066"/>
                          </a:solidFill>
                          <a:latin typeface="+mn-lt"/>
                        </a:rPr>
                        <a:t>6 / 18 ; 8 / 18</a:t>
                      </a:r>
                    </a:p>
                  </a:txBody>
                  <a:tcPr marL="91441" marR="91441" marT="45695" marB="45695" anchor="ctr">
                    <a:lnL w="12700" cap="flat" cmpd="sng" algn="ctr">
                      <a:solidFill>
                        <a:schemeClr val="accent3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94327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b="1" noProof="0" dirty="0">
                          <a:solidFill>
                            <a:srgbClr val="000066"/>
                          </a:solidFill>
                          <a:latin typeface="+mn-lt"/>
                        </a:rPr>
                        <a:t>RAL 400 mg BID, n = 266</a:t>
                      </a:r>
                    </a:p>
                  </a:txBody>
                  <a:tcPr marL="91441" marR="91441" marT="45695" marB="45695" anchor="ctr">
                    <a:lnL w="12700" cap="flat" cmpd="sng" algn="ctr">
                      <a:solidFill>
                        <a:schemeClr val="accent3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noProof="0" dirty="0">
                          <a:solidFill>
                            <a:srgbClr val="000066"/>
                          </a:solidFill>
                          <a:latin typeface="+mn-lt"/>
                        </a:rPr>
                        <a:t>n = 18 (6,8 %)</a:t>
                      </a:r>
                    </a:p>
                  </a:txBody>
                  <a:tcPr marL="91441" marR="91441" marT="45695" marB="45695" anchor="ctr">
                    <a:lnL w="12700" cap="flat" cmpd="sng" algn="ctr">
                      <a:solidFill>
                        <a:schemeClr val="accent3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noProof="0" dirty="0">
                          <a:solidFill>
                            <a:srgbClr val="000066"/>
                          </a:solidFill>
                          <a:latin typeface="+mn-lt"/>
                        </a:rPr>
                        <a:t>3 /</a:t>
                      </a:r>
                      <a:r>
                        <a:rPr lang="fr-FR" sz="1400" baseline="0" noProof="0" dirty="0">
                          <a:solidFill>
                            <a:srgbClr val="000066"/>
                          </a:solidFill>
                          <a:latin typeface="+mn-lt"/>
                        </a:rPr>
                        <a:t> 18</a:t>
                      </a:r>
                      <a:endParaRPr lang="fr-FR" sz="1400" noProof="0" dirty="0">
                        <a:solidFill>
                          <a:srgbClr val="000066"/>
                        </a:solidFill>
                        <a:latin typeface="+mn-lt"/>
                      </a:endParaRPr>
                    </a:p>
                  </a:txBody>
                  <a:tcPr marL="91441" marR="91441" marT="45695" marB="45695" anchor="ctr">
                    <a:lnL w="12700" cap="flat" cmpd="sng" algn="ctr">
                      <a:solidFill>
                        <a:schemeClr val="accent3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94327">
                <a:tc vMerge="1">
                  <a:txBody>
                    <a:bodyPr/>
                    <a:lstStyle/>
                    <a:p>
                      <a:endParaRPr lang="fr-FR" sz="16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noProof="0" dirty="0">
                          <a:solidFill>
                            <a:srgbClr val="000066"/>
                          </a:solidFill>
                          <a:latin typeface="+mn-lt"/>
                        </a:rPr>
                        <a:t>Non</a:t>
                      </a:r>
                      <a:r>
                        <a:rPr lang="fr-FR" sz="1400" baseline="0" noProof="0" dirty="0">
                          <a:solidFill>
                            <a:srgbClr val="000066"/>
                          </a:solidFill>
                          <a:latin typeface="+mn-lt"/>
                        </a:rPr>
                        <a:t> ré</a:t>
                      </a:r>
                      <a:r>
                        <a:rPr lang="fr-FR" sz="1400" noProof="0" dirty="0">
                          <a:solidFill>
                            <a:srgbClr val="000066"/>
                          </a:solidFill>
                          <a:latin typeface="+mn-lt"/>
                        </a:rPr>
                        <a:t>ponse,</a:t>
                      </a:r>
                      <a:r>
                        <a:rPr lang="fr-FR" sz="1400" baseline="0" noProof="0" dirty="0">
                          <a:solidFill>
                            <a:srgbClr val="000066"/>
                          </a:solidFill>
                          <a:latin typeface="+mn-lt"/>
                        </a:rPr>
                        <a:t> n = 9 / Rebond, n = 9</a:t>
                      </a:r>
                      <a:endParaRPr lang="fr-FR" sz="1400" noProof="0" dirty="0">
                        <a:solidFill>
                          <a:srgbClr val="000066"/>
                        </a:solidFill>
                        <a:latin typeface="+mn-lt"/>
                      </a:endParaRPr>
                    </a:p>
                  </a:txBody>
                  <a:tcPr marL="91441" marR="91441" marT="45695" marB="45695" anchor="ctr">
                    <a:lnL w="12700" cap="flat" cmpd="sng" algn="ctr">
                      <a:solidFill>
                        <a:schemeClr val="accent3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noProof="0" dirty="0">
                          <a:solidFill>
                            <a:srgbClr val="000066"/>
                          </a:solidFill>
                          <a:latin typeface="+mn-lt"/>
                        </a:rPr>
                        <a:t>2 / 1</a:t>
                      </a:r>
                    </a:p>
                  </a:txBody>
                  <a:tcPr marL="91441" marR="91441" marT="45695" marB="45695" anchor="ctr">
                    <a:lnL w="12700" cap="flat" cmpd="sng" algn="ctr">
                      <a:solidFill>
                        <a:schemeClr val="accent3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341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noProof="0" dirty="0">
                          <a:solidFill>
                            <a:srgbClr val="333399"/>
                          </a:solidFill>
                          <a:latin typeface="+mj-lt"/>
                        </a:rPr>
                        <a:t>Patients avec</a:t>
                      </a:r>
                      <a:r>
                        <a:rPr lang="fr-FR" sz="1600" b="1" baseline="0" noProof="0" dirty="0">
                          <a:solidFill>
                            <a:srgbClr val="333399"/>
                          </a:solidFill>
                          <a:latin typeface="+mj-lt"/>
                        </a:rPr>
                        <a:t> émergence</a:t>
                      </a:r>
                      <a:r>
                        <a:rPr lang="fr-FR" sz="1600" b="1" noProof="0" dirty="0">
                          <a:solidFill>
                            <a:srgbClr val="333399"/>
                          </a:solidFill>
                          <a:latin typeface="+mj-lt"/>
                        </a:rPr>
                        <a:t> </a:t>
                      </a:r>
                      <a:r>
                        <a:rPr lang="fr-FR" sz="1600" b="1" baseline="0" noProof="0" dirty="0">
                          <a:solidFill>
                            <a:srgbClr val="333399"/>
                          </a:solidFill>
                          <a:latin typeface="+mj-lt"/>
                        </a:rPr>
                        <a:t>R</a:t>
                      </a:r>
                      <a:endParaRPr lang="fr-FR" sz="1600" b="1" noProof="0" dirty="0">
                        <a:solidFill>
                          <a:srgbClr val="333399"/>
                        </a:solidFill>
                        <a:latin typeface="+mj-lt"/>
                      </a:endParaRPr>
                    </a:p>
                  </a:txBody>
                  <a:tcPr marL="91441" marR="91441" marT="45695" marB="45695" anchor="ctr">
                    <a:lnL w="12700" cap="flat" cmpd="sng" algn="ctr">
                      <a:solidFill>
                        <a:schemeClr val="accent3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noProof="0" dirty="0">
                          <a:solidFill>
                            <a:srgbClr val="333399"/>
                          </a:solidFill>
                          <a:latin typeface="+mj-lt"/>
                        </a:rPr>
                        <a:t>Type</a:t>
                      </a:r>
                      <a:r>
                        <a:rPr lang="fr-FR" sz="1600" b="1" baseline="0" noProof="0" dirty="0">
                          <a:solidFill>
                            <a:srgbClr val="333399"/>
                          </a:solidFill>
                          <a:latin typeface="+mj-lt"/>
                        </a:rPr>
                        <a:t> </a:t>
                      </a:r>
                      <a:r>
                        <a:rPr lang="fr-FR" sz="1600" b="1" noProof="0" dirty="0">
                          <a:solidFill>
                            <a:srgbClr val="333399"/>
                          </a:solidFill>
                          <a:latin typeface="+mj-lt"/>
                        </a:rPr>
                        <a:t>échec / Visite </a:t>
                      </a:r>
                      <a:r>
                        <a:rPr lang="fr-FR" sz="1600" b="1" baseline="0" noProof="0" dirty="0">
                          <a:solidFill>
                            <a:srgbClr val="333399"/>
                          </a:solidFill>
                          <a:latin typeface="+mj-lt"/>
                        </a:rPr>
                        <a:t>/</a:t>
                      </a:r>
                      <a:r>
                        <a:rPr lang="fr-FR" sz="1600" b="1" noProof="0" dirty="0">
                          <a:solidFill>
                            <a:srgbClr val="333399"/>
                          </a:solidFill>
                          <a:latin typeface="+mj-lt"/>
                        </a:rPr>
                        <a:t> Résistance</a:t>
                      </a:r>
                    </a:p>
                  </a:txBody>
                  <a:tcPr marL="91441" marR="91441" marT="45695" marB="45695" anchor="ctr">
                    <a:lnL w="12700" cap="flat" cmpd="sng" algn="ctr">
                      <a:solidFill>
                        <a:schemeClr val="accent3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noProof="0" dirty="0">
                          <a:solidFill>
                            <a:srgbClr val="333399"/>
                          </a:solidFill>
                          <a:latin typeface="+mj-lt"/>
                        </a:rPr>
                        <a:t>Commentaires</a:t>
                      </a:r>
                    </a:p>
                  </a:txBody>
                  <a:tcPr marL="91441" marR="91441" marT="45695" marB="45695" anchor="ctr">
                    <a:lnL w="12700" cap="flat" cmpd="sng" algn="ctr">
                      <a:solidFill>
                        <a:schemeClr val="accent3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279608">
                <a:tc row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b="1" noProof="0" dirty="0">
                          <a:solidFill>
                            <a:srgbClr val="000066"/>
                          </a:solidFill>
                          <a:latin typeface="+mn-lt"/>
                        </a:rPr>
                        <a:t>RAL 1200 mg QD, n = 5</a:t>
                      </a:r>
                    </a:p>
                  </a:txBody>
                  <a:tcPr marL="91441" marR="91441" marT="45695" marB="45695" anchor="ctr">
                    <a:lnL w="12700" cap="flat" cmpd="sng" algn="ctr">
                      <a:solidFill>
                        <a:schemeClr val="accent3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300" noProof="0" dirty="0">
                          <a:solidFill>
                            <a:srgbClr val="000066"/>
                          </a:solidFill>
                          <a:latin typeface="+mn-lt"/>
                        </a:rPr>
                        <a:t>Non</a:t>
                      </a:r>
                      <a:r>
                        <a:rPr lang="fr-FR" sz="1300" baseline="0" noProof="0" dirty="0">
                          <a:solidFill>
                            <a:srgbClr val="000066"/>
                          </a:solidFill>
                          <a:latin typeface="+mn-lt"/>
                        </a:rPr>
                        <a:t> ré</a:t>
                      </a:r>
                      <a:r>
                        <a:rPr lang="fr-FR" sz="1300" noProof="0" dirty="0">
                          <a:solidFill>
                            <a:srgbClr val="000066"/>
                          </a:solidFill>
                          <a:latin typeface="+mn-lt"/>
                        </a:rPr>
                        <a:t>ponse/S24</a:t>
                      </a:r>
                    </a:p>
                  </a:txBody>
                  <a:tcPr marL="91441" marR="91441" marT="45695" marB="45695">
                    <a:lnL w="12700" cap="flat" cmpd="sng" algn="ctr">
                      <a:solidFill>
                        <a:schemeClr val="accent3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300" noProof="0" dirty="0">
                          <a:solidFill>
                            <a:srgbClr val="000066"/>
                          </a:solidFill>
                          <a:latin typeface="+mn-lt"/>
                        </a:rPr>
                        <a:t>V151I,</a:t>
                      </a:r>
                      <a:r>
                        <a:rPr lang="fr-FR" sz="1300" baseline="0" noProof="0" dirty="0">
                          <a:solidFill>
                            <a:srgbClr val="000066"/>
                          </a:solidFill>
                          <a:latin typeface="+mn-lt"/>
                        </a:rPr>
                        <a:t> N155H</a:t>
                      </a:r>
                      <a:endParaRPr lang="fr-FR" sz="1300" noProof="0" dirty="0">
                        <a:solidFill>
                          <a:srgbClr val="000066"/>
                        </a:solidFill>
                        <a:latin typeface="+mn-lt"/>
                      </a:endParaRPr>
                    </a:p>
                  </a:txBody>
                  <a:tcPr marL="91441" marR="91441" marT="45695" marB="45695">
                    <a:lnL w="12700" cap="flat" cmpd="sng" algn="ctr">
                      <a:solidFill>
                        <a:schemeClr val="accent3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300" noProof="0" dirty="0">
                          <a:solidFill>
                            <a:srgbClr val="000066"/>
                          </a:solidFill>
                          <a:latin typeface="+mn-lt"/>
                        </a:rPr>
                        <a:t>M184V</a:t>
                      </a:r>
                    </a:p>
                  </a:txBody>
                  <a:tcPr marL="91441" marR="91441" marT="45695" marB="45695">
                    <a:lnL w="12700" cap="flat" cmpd="sng" algn="ctr">
                      <a:solidFill>
                        <a:schemeClr val="accent3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FR" sz="1300" noProof="0" dirty="0">
                        <a:solidFill>
                          <a:srgbClr val="000066"/>
                        </a:solidFill>
                        <a:latin typeface="+mn-lt"/>
                      </a:endParaRPr>
                    </a:p>
                  </a:txBody>
                  <a:tcPr marL="91441" marR="91441" marT="45695" marB="45695">
                    <a:lnL w="12700" cap="flat" cmpd="sng" algn="ctr">
                      <a:solidFill>
                        <a:schemeClr val="accent3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279608">
                <a:tc vMerge="1">
                  <a:txBody>
                    <a:bodyPr/>
                    <a:lstStyle/>
                    <a:p>
                      <a:endParaRPr lang="fr-FR" sz="14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300" noProof="0" dirty="0">
                          <a:solidFill>
                            <a:srgbClr val="000066"/>
                          </a:solidFill>
                          <a:latin typeface="+mn-lt"/>
                        </a:rPr>
                        <a:t>Non</a:t>
                      </a:r>
                      <a:r>
                        <a:rPr lang="fr-FR" sz="1300" baseline="0" noProof="0" dirty="0">
                          <a:solidFill>
                            <a:srgbClr val="000066"/>
                          </a:solidFill>
                          <a:latin typeface="+mn-lt"/>
                        </a:rPr>
                        <a:t> ré</a:t>
                      </a:r>
                      <a:r>
                        <a:rPr lang="fr-FR" sz="1300" noProof="0" dirty="0">
                          <a:solidFill>
                            <a:srgbClr val="000066"/>
                          </a:solidFill>
                          <a:latin typeface="+mn-lt"/>
                        </a:rPr>
                        <a:t>ponse/</a:t>
                      </a:r>
                      <a:r>
                        <a:rPr lang="fr-FR" sz="1300" baseline="0" noProof="0" dirty="0">
                          <a:solidFill>
                            <a:srgbClr val="000066"/>
                          </a:solidFill>
                          <a:latin typeface="+mn-lt"/>
                        </a:rPr>
                        <a:t>S24</a:t>
                      </a:r>
                      <a:endParaRPr lang="fr-FR" sz="1300" noProof="0" dirty="0">
                        <a:solidFill>
                          <a:srgbClr val="000066"/>
                        </a:solidFill>
                        <a:latin typeface="+mn-lt"/>
                      </a:endParaRPr>
                    </a:p>
                  </a:txBody>
                  <a:tcPr marL="91441" marR="91441" marT="45695" marB="45695">
                    <a:lnL w="12700" cap="flat" cmpd="sng" algn="ctr">
                      <a:solidFill>
                        <a:schemeClr val="accent3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300" noProof="0" dirty="0">
                          <a:solidFill>
                            <a:srgbClr val="000066"/>
                          </a:solidFill>
                          <a:latin typeface="+mn-lt"/>
                        </a:rPr>
                        <a:t>N155H</a:t>
                      </a:r>
                    </a:p>
                  </a:txBody>
                  <a:tcPr marL="91441" marR="91441" marT="45695" marB="45695">
                    <a:lnL w="12700" cap="flat" cmpd="sng" algn="ctr">
                      <a:solidFill>
                        <a:schemeClr val="accent3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300" noProof="0" dirty="0">
                          <a:solidFill>
                            <a:srgbClr val="000066"/>
                          </a:solidFill>
                          <a:latin typeface="+mn-lt"/>
                        </a:rPr>
                        <a:t>M184M/I/V</a:t>
                      </a:r>
                    </a:p>
                  </a:txBody>
                  <a:tcPr marL="91441" marR="91441" marT="45695" marB="45695">
                    <a:lnL w="12700" cap="flat" cmpd="sng" algn="ctr">
                      <a:solidFill>
                        <a:schemeClr val="accent3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300" baseline="0" noProof="0" dirty="0">
                          <a:solidFill>
                            <a:srgbClr val="000066"/>
                          </a:solidFill>
                          <a:latin typeface="+mn-lt"/>
                        </a:rPr>
                        <a:t>ARN VIH J0 </a:t>
                      </a:r>
                      <a:r>
                        <a:rPr lang="fr-FR" sz="1300" noProof="0" dirty="0">
                          <a:solidFill>
                            <a:srgbClr val="000066"/>
                          </a:solidFill>
                          <a:latin typeface="+mn-lt"/>
                        </a:rPr>
                        <a:t>&gt; 10</a:t>
                      </a:r>
                      <a:r>
                        <a:rPr lang="fr-FR" sz="1300" baseline="30000" noProof="0" dirty="0">
                          <a:solidFill>
                            <a:srgbClr val="000066"/>
                          </a:solidFill>
                          <a:latin typeface="+mn-lt"/>
                        </a:rPr>
                        <a:t>6</a:t>
                      </a:r>
                      <a:r>
                        <a:rPr lang="fr-FR" sz="1300" noProof="0" dirty="0">
                          <a:solidFill>
                            <a:srgbClr val="000066"/>
                          </a:solidFill>
                          <a:latin typeface="+mn-lt"/>
                        </a:rPr>
                        <a:t>,</a:t>
                      </a:r>
                      <a:r>
                        <a:rPr lang="fr-FR" sz="1300" baseline="0" noProof="0" dirty="0">
                          <a:solidFill>
                            <a:srgbClr val="000066"/>
                          </a:solidFill>
                          <a:latin typeface="+mn-lt"/>
                        </a:rPr>
                        <a:t> CD4 &lt; 20</a:t>
                      </a:r>
                      <a:endParaRPr lang="fr-FR" sz="1300" noProof="0" dirty="0">
                        <a:solidFill>
                          <a:srgbClr val="000066"/>
                        </a:solidFill>
                        <a:latin typeface="+mn-lt"/>
                      </a:endParaRPr>
                    </a:p>
                  </a:txBody>
                  <a:tcPr marL="91441" marR="91441" marT="45695" marB="45695">
                    <a:lnL w="12700" cap="flat" cmpd="sng" algn="ctr">
                      <a:solidFill>
                        <a:schemeClr val="accent3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279608">
                <a:tc vMerge="1">
                  <a:txBody>
                    <a:bodyPr/>
                    <a:lstStyle/>
                    <a:p>
                      <a:endParaRPr lang="fr-FR" sz="14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300" noProof="0" dirty="0">
                          <a:solidFill>
                            <a:srgbClr val="000066"/>
                          </a:solidFill>
                          <a:latin typeface="+mn-lt"/>
                        </a:rPr>
                        <a:t>Non</a:t>
                      </a:r>
                      <a:r>
                        <a:rPr lang="fr-FR" sz="1300" baseline="0" noProof="0" dirty="0">
                          <a:solidFill>
                            <a:srgbClr val="000066"/>
                          </a:solidFill>
                          <a:latin typeface="+mn-lt"/>
                        </a:rPr>
                        <a:t> ré</a:t>
                      </a:r>
                      <a:r>
                        <a:rPr lang="fr-FR" sz="1300" noProof="0" dirty="0">
                          <a:solidFill>
                            <a:srgbClr val="000066"/>
                          </a:solidFill>
                          <a:latin typeface="+mn-lt"/>
                        </a:rPr>
                        <a:t>ponse/S24</a:t>
                      </a:r>
                    </a:p>
                  </a:txBody>
                  <a:tcPr marL="91441" marR="91441" marT="45695" marB="45695">
                    <a:lnL w="12700" cap="flat" cmpd="sng" algn="ctr">
                      <a:solidFill>
                        <a:schemeClr val="accent3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300" noProof="0" dirty="0">
                          <a:solidFill>
                            <a:srgbClr val="000066"/>
                          </a:solidFill>
                          <a:latin typeface="+mn-lt"/>
                        </a:rPr>
                        <a:t>L74M, E92Q</a:t>
                      </a:r>
                    </a:p>
                  </a:txBody>
                  <a:tcPr marL="91441" marR="91441" marT="45695" marB="45695">
                    <a:lnL w="12700" cap="flat" cmpd="sng" algn="ctr">
                      <a:solidFill>
                        <a:schemeClr val="accent3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300" noProof="0" dirty="0">
                          <a:solidFill>
                            <a:srgbClr val="000066"/>
                          </a:solidFill>
                          <a:latin typeface="+mn-lt"/>
                        </a:rPr>
                        <a:t>M184V</a:t>
                      </a:r>
                    </a:p>
                  </a:txBody>
                  <a:tcPr marL="91441" marR="91441" marT="45695" marB="45695">
                    <a:lnL w="12700" cap="flat" cmpd="sng" algn="ctr">
                      <a:solidFill>
                        <a:schemeClr val="accent3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300" noProof="0" dirty="0">
                          <a:solidFill>
                            <a:srgbClr val="000066"/>
                          </a:solidFill>
                          <a:latin typeface="+mn-lt"/>
                        </a:rPr>
                        <a:t>ARN VIH J0 &gt; 10</a:t>
                      </a:r>
                      <a:r>
                        <a:rPr lang="fr-FR" sz="1300" baseline="30000" noProof="0" dirty="0">
                          <a:solidFill>
                            <a:srgbClr val="000066"/>
                          </a:solidFill>
                          <a:latin typeface="+mn-lt"/>
                        </a:rPr>
                        <a:t>6</a:t>
                      </a:r>
                      <a:r>
                        <a:rPr lang="fr-FR" sz="1300" noProof="0" dirty="0">
                          <a:solidFill>
                            <a:srgbClr val="000066"/>
                          </a:solidFill>
                          <a:latin typeface="+mn-lt"/>
                        </a:rPr>
                        <a:t>,</a:t>
                      </a:r>
                      <a:r>
                        <a:rPr lang="fr-FR" sz="1300" baseline="0" noProof="0" dirty="0">
                          <a:solidFill>
                            <a:srgbClr val="000066"/>
                          </a:solidFill>
                          <a:latin typeface="+mn-lt"/>
                        </a:rPr>
                        <a:t> CD4 &lt; 20</a:t>
                      </a:r>
                      <a:endParaRPr lang="fr-FR" sz="1300" noProof="0" dirty="0">
                        <a:solidFill>
                          <a:srgbClr val="000066"/>
                        </a:solidFill>
                        <a:latin typeface="+mn-lt"/>
                      </a:endParaRPr>
                    </a:p>
                  </a:txBody>
                  <a:tcPr marL="91441" marR="91441" marT="45695" marB="45695">
                    <a:lnL w="12700" cap="flat" cmpd="sng" algn="ctr">
                      <a:solidFill>
                        <a:schemeClr val="accent3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279608">
                <a:tc vMerge="1">
                  <a:txBody>
                    <a:bodyPr/>
                    <a:lstStyle/>
                    <a:p>
                      <a:endParaRPr lang="fr-FR" sz="14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300" noProof="0" dirty="0">
                          <a:solidFill>
                            <a:srgbClr val="000066"/>
                          </a:solidFill>
                          <a:latin typeface="+mn-lt"/>
                        </a:rPr>
                        <a:t>Rebond</a:t>
                      </a:r>
                      <a:r>
                        <a:rPr lang="fr-FR" sz="1300" baseline="0" noProof="0" dirty="0">
                          <a:solidFill>
                            <a:srgbClr val="000066"/>
                          </a:solidFill>
                          <a:latin typeface="+mn-lt"/>
                        </a:rPr>
                        <a:t>/S16</a:t>
                      </a:r>
                      <a:endParaRPr lang="fr-FR" sz="1300" noProof="0" dirty="0">
                        <a:solidFill>
                          <a:srgbClr val="000066"/>
                        </a:solidFill>
                        <a:latin typeface="+mn-lt"/>
                      </a:endParaRPr>
                    </a:p>
                  </a:txBody>
                  <a:tcPr marL="91441" marR="91441" marT="45695" marB="45695">
                    <a:lnL w="12700" cap="flat" cmpd="sng" algn="ctr">
                      <a:solidFill>
                        <a:schemeClr val="accent3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300" noProof="0" dirty="0">
                          <a:solidFill>
                            <a:srgbClr val="000066"/>
                          </a:solidFill>
                          <a:latin typeface="+mn-lt"/>
                        </a:rPr>
                        <a:t>N155H, I203M</a:t>
                      </a:r>
                    </a:p>
                  </a:txBody>
                  <a:tcPr marL="91441" marR="91441" marT="45695" marB="45695">
                    <a:lnL w="12700" cap="flat" cmpd="sng" algn="ctr">
                      <a:solidFill>
                        <a:schemeClr val="accent3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300" noProof="0" dirty="0">
                          <a:solidFill>
                            <a:srgbClr val="000066"/>
                          </a:solidFill>
                          <a:latin typeface="+mn-lt"/>
                        </a:rPr>
                        <a:t>M184V</a:t>
                      </a:r>
                    </a:p>
                  </a:txBody>
                  <a:tcPr marL="91441" marR="91441" marT="45695" marB="45695">
                    <a:lnL w="12700" cap="flat" cmpd="sng" algn="ctr">
                      <a:solidFill>
                        <a:schemeClr val="accent3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FR" sz="1300" noProof="0" dirty="0">
                        <a:solidFill>
                          <a:srgbClr val="000066"/>
                        </a:solidFill>
                        <a:latin typeface="+mn-lt"/>
                      </a:endParaRPr>
                    </a:p>
                  </a:txBody>
                  <a:tcPr marL="91441" marR="91441" marT="45695" marB="45695">
                    <a:lnL w="12700" cap="flat" cmpd="sng" algn="ctr">
                      <a:solidFill>
                        <a:schemeClr val="accent3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470952">
                <a:tc vMerge="1">
                  <a:txBody>
                    <a:bodyPr/>
                    <a:lstStyle/>
                    <a:p>
                      <a:endParaRPr lang="fr-FR" sz="14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300" noProof="0" dirty="0">
                          <a:solidFill>
                            <a:srgbClr val="000066"/>
                          </a:solidFill>
                          <a:latin typeface="+mn-lt"/>
                        </a:rPr>
                        <a:t>Rebond/S24</a:t>
                      </a:r>
                    </a:p>
                  </a:txBody>
                  <a:tcPr marL="91441" marR="91441" marT="45695" marB="45695">
                    <a:lnL w="12700" cap="flat" cmpd="sng" algn="ctr">
                      <a:solidFill>
                        <a:schemeClr val="accent3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300" noProof="0" dirty="0">
                          <a:solidFill>
                            <a:srgbClr val="000066"/>
                          </a:solidFill>
                          <a:latin typeface="+mn-lt"/>
                        </a:rPr>
                        <a:t>No INSTI mutation</a:t>
                      </a:r>
                    </a:p>
                  </a:txBody>
                  <a:tcPr marL="91441" marR="91441" marT="45695" marB="45695">
                    <a:lnL w="12700" cap="flat" cmpd="sng" algn="ctr">
                      <a:solidFill>
                        <a:schemeClr val="accent3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300" noProof="0" dirty="0">
                          <a:solidFill>
                            <a:srgbClr val="000066"/>
                          </a:solidFill>
                          <a:latin typeface="+mn-lt"/>
                        </a:rPr>
                        <a:t>V118I, M184M/I/V</a:t>
                      </a:r>
                    </a:p>
                  </a:txBody>
                  <a:tcPr marL="91441" marR="91441" marT="45695" marB="45695">
                    <a:lnL w="12700" cap="flat" cmpd="sng" algn="ctr">
                      <a:solidFill>
                        <a:schemeClr val="accent3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300" noProof="0" dirty="0" err="1">
                          <a:solidFill>
                            <a:srgbClr val="000066"/>
                          </a:solidFill>
                          <a:latin typeface="+mn-lt"/>
                        </a:rPr>
                        <a:t>Resuppression</a:t>
                      </a:r>
                      <a:r>
                        <a:rPr lang="fr-FR" sz="1300" baseline="0" noProof="0" dirty="0">
                          <a:solidFill>
                            <a:srgbClr val="000066"/>
                          </a:solidFill>
                          <a:latin typeface="+mn-lt"/>
                        </a:rPr>
                        <a:t> ARN VIH </a:t>
                      </a:r>
                      <a:br>
                        <a:rPr lang="fr-FR" sz="1300" baseline="0" noProof="0" dirty="0">
                          <a:solidFill>
                            <a:srgbClr val="000066"/>
                          </a:solidFill>
                          <a:latin typeface="+mn-lt"/>
                        </a:rPr>
                      </a:br>
                      <a:r>
                        <a:rPr lang="fr-FR" sz="1300" baseline="0" noProof="0" dirty="0">
                          <a:solidFill>
                            <a:srgbClr val="000066"/>
                          </a:solidFill>
                          <a:latin typeface="+mn-lt"/>
                        </a:rPr>
                        <a:t>&lt; 40 c/ml sous traitement</a:t>
                      </a:r>
                      <a:endParaRPr lang="fr-FR" sz="1300" noProof="0" dirty="0">
                        <a:solidFill>
                          <a:srgbClr val="000066"/>
                        </a:solidFill>
                        <a:latin typeface="+mn-lt"/>
                      </a:endParaRPr>
                    </a:p>
                  </a:txBody>
                  <a:tcPr marL="91441" marR="91441" marT="45695" marB="45695">
                    <a:lnL w="12700" cap="flat" cmpd="sng" algn="ctr">
                      <a:solidFill>
                        <a:schemeClr val="accent3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29432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b="1" noProof="0" dirty="0">
                          <a:solidFill>
                            <a:srgbClr val="000066"/>
                          </a:solidFill>
                          <a:latin typeface="+mn-lt"/>
                        </a:rPr>
                        <a:t>RAL 400 mg BID, n = 0</a:t>
                      </a:r>
                    </a:p>
                  </a:txBody>
                  <a:tcPr marL="91441" marR="91441" marT="45695" marB="45695">
                    <a:lnL w="12700" cap="flat" cmpd="sng" algn="ctr">
                      <a:solidFill>
                        <a:schemeClr val="accent3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00"/>
                        </a:buClr>
                        <a:buSzTx/>
                        <a:buFontTx/>
                        <a:buNone/>
                        <a:tabLst/>
                      </a:pPr>
                      <a:endParaRPr kumimoji="0" lang="fr-FR" sz="1300" b="0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41" marR="91441" marT="45695" marB="45695" anchor="ctr" horzOverflow="overflow">
                    <a:lnL w="12700" cap="flat" cmpd="sng" algn="ctr">
                      <a:solidFill>
                        <a:schemeClr val="accent3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00"/>
                        </a:buClr>
                        <a:buSzTx/>
                        <a:buFontTx/>
                        <a:buNone/>
                        <a:tabLst/>
                      </a:pPr>
                      <a:endParaRPr kumimoji="0" lang="fr-FR" sz="1300" b="0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41" marR="91441" marT="45695" marB="45695" anchor="ctr" horzOverflow="overflow">
                    <a:lnL w="12700" cap="flat" cmpd="sng" algn="ctr">
                      <a:solidFill>
                        <a:schemeClr val="accent3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</a:tbl>
          </a:graphicData>
        </a:graphic>
      </p:graphicFrame>
      <p:sp>
        <p:nvSpPr>
          <p:cNvPr id="6208" name="AutoShape 162"/>
          <p:cNvSpPr>
            <a:spLocks noChangeArrowheads="1"/>
          </p:cNvSpPr>
          <p:nvPr/>
        </p:nvSpPr>
        <p:spPr bwMode="auto">
          <a:xfrm>
            <a:off x="0" y="6570663"/>
            <a:ext cx="792163" cy="28733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>
            <a:noFill/>
          </a:ln>
          <a:effectLst>
            <a:prstShdw prst="shdw17" dist="17961" dir="2700000">
              <a:srgbClr val="888894">
                <a:alpha val="74997"/>
              </a:srgbClr>
            </a:prst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rgbClr val="CC3300"/>
              </a:buClr>
              <a:buFont typeface="Wingdings" pitchFamily="2" charset="2"/>
              <a:buChar char="§"/>
              <a:defRPr sz="2000">
                <a:solidFill>
                  <a:srgbClr val="CC3300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fr-FR" sz="1200" b="1">
                <a:solidFill>
                  <a:srgbClr val="333399"/>
                </a:solidFill>
                <a:latin typeface="Cambria" pitchFamily="18" charset="0"/>
                <a:cs typeface="Arial" charset="0"/>
              </a:rPr>
              <a:t>ONCEMRK</a:t>
            </a:r>
          </a:p>
        </p:txBody>
      </p:sp>
      <p:sp>
        <p:nvSpPr>
          <p:cNvPr id="6" name="Rectangle 24"/>
          <p:cNvSpPr>
            <a:spLocks noGrp="1" noChangeArrowheads="1"/>
          </p:cNvSpPr>
          <p:nvPr>
            <p:ph type="title"/>
          </p:nvPr>
        </p:nvSpPr>
        <p:spPr>
          <a:xfrm>
            <a:off x="50800" y="44450"/>
            <a:ext cx="8947150" cy="1106488"/>
          </a:xfrm>
        </p:spPr>
        <p:txBody>
          <a:bodyPr/>
          <a:lstStyle/>
          <a:p>
            <a:r>
              <a:rPr lang="en-GB" altLang="fr-FR" sz="3200" dirty="0">
                <a:ea typeface="ＭＳ Ｐゴシック" pitchFamily="34" charset="-128"/>
              </a:rPr>
              <a:t>Etude ONCEMRK : </a:t>
            </a:r>
            <a:r>
              <a:rPr lang="en-GB" altLang="fr-FR" sz="3200" dirty="0" err="1">
                <a:ea typeface="ＭＳ Ｐゴシック" pitchFamily="34" charset="-128"/>
              </a:rPr>
              <a:t>raltegravir</a:t>
            </a:r>
            <a:r>
              <a:rPr lang="en-GB" altLang="fr-FR" sz="3200" dirty="0">
                <a:ea typeface="ＭＳ Ｐゴシック" pitchFamily="34" charset="-128"/>
              </a:rPr>
              <a:t> 1200 mg QD </a:t>
            </a:r>
            <a:br>
              <a:rPr lang="en-GB" altLang="fr-FR" sz="3200" dirty="0">
                <a:ea typeface="ＭＳ Ｐゴシック" pitchFamily="34" charset="-128"/>
              </a:rPr>
            </a:br>
            <a:r>
              <a:rPr lang="en-GB" altLang="fr-FR" sz="3200" dirty="0">
                <a:ea typeface="ＭＳ Ｐゴシック" pitchFamily="34" charset="-128"/>
              </a:rPr>
              <a:t>vs 400 mg BID, avec TDF/FTC</a:t>
            </a:r>
          </a:p>
        </p:txBody>
      </p:sp>
      <p:sp>
        <p:nvSpPr>
          <p:cNvPr id="7" name="ZoneTexte 69"/>
          <p:cNvSpPr txBox="1">
            <a:spLocks noChangeArrowheads="1"/>
          </p:cNvSpPr>
          <p:nvPr/>
        </p:nvSpPr>
        <p:spPr bwMode="auto">
          <a:xfrm>
            <a:off x="6456083" y="6583363"/>
            <a:ext cx="268156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rgbClr val="CC3300"/>
              </a:buClr>
              <a:buFont typeface="Wingdings" pitchFamily="2" charset="2"/>
              <a:buChar char="§"/>
              <a:defRPr sz="2000">
                <a:solidFill>
                  <a:srgbClr val="CC3300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None/>
            </a:pPr>
            <a:r>
              <a:rPr lang="de-DE" altLang="fr-FR" sz="1200" dirty="0"/>
              <a:t>Cahn P. </a:t>
            </a:r>
            <a:r>
              <a:rPr lang="en-US" altLang="fr-FR" sz="1200" dirty="0"/>
              <a:t>Lancet HIV 2017; 4:e486-94</a:t>
            </a:r>
            <a:endParaRPr lang="de-DE" altLang="fr-FR" sz="1200" dirty="0"/>
          </a:p>
        </p:txBody>
      </p:sp>
    </p:spTree>
    <p:custDataLst>
      <p:tags r:id="rId1"/>
    </p:custDataLst>
  </p:cSld>
  <p:clrMapOvr>
    <a:masterClrMapping/>
  </p:clrMapOvr>
  <p:transition spd="slow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ableau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7580027"/>
              </p:ext>
            </p:extLst>
          </p:nvPr>
        </p:nvGraphicFramePr>
        <p:xfrm>
          <a:off x="159544" y="1657337"/>
          <a:ext cx="8755061" cy="354103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4435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60535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605353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46541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FR" sz="1400" b="1" noProof="0" dirty="0">
                        <a:solidFill>
                          <a:srgbClr val="000066"/>
                        </a:solidFill>
                        <a:latin typeface="+mn-lt"/>
                      </a:endParaRPr>
                    </a:p>
                  </a:txBody>
                  <a:tcPr marL="91441" marR="91441" marT="45695" marB="45695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noProof="0" dirty="0">
                          <a:solidFill>
                            <a:srgbClr val="FFFFFF"/>
                          </a:solidFill>
                          <a:latin typeface="+mj-lt"/>
                        </a:rPr>
                        <a:t>RAL </a:t>
                      </a:r>
                      <a:r>
                        <a:rPr lang="is-IS" sz="1600" b="1" noProof="0" dirty="0">
                          <a:solidFill>
                            <a:srgbClr val="FFFFFF"/>
                          </a:solidFill>
                          <a:latin typeface="+mj-lt"/>
                        </a:rPr>
                        <a:t>1200</a:t>
                      </a:r>
                      <a:r>
                        <a:rPr lang="fr-FR" sz="1600" b="1" noProof="0" dirty="0">
                          <a:solidFill>
                            <a:srgbClr val="FFFFFF"/>
                          </a:solidFill>
                          <a:latin typeface="+mj-lt"/>
                        </a:rPr>
                        <a:t> mg QD (n = 531)</a:t>
                      </a:r>
                    </a:p>
                  </a:txBody>
                  <a:tcPr marL="91441" marR="91441" marT="45695" marB="45695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66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s-IS" sz="1600" b="1" noProof="0" dirty="0">
                          <a:solidFill>
                            <a:schemeClr val="bg1"/>
                          </a:solidFill>
                          <a:latin typeface="+mj-lt"/>
                        </a:rPr>
                        <a:t>RAL 400 mg </a:t>
                      </a:r>
                      <a:r>
                        <a:rPr lang="fr-FR" sz="1600" b="1" noProof="0" dirty="0">
                          <a:solidFill>
                            <a:schemeClr val="bg1"/>
                          </a:solidFill>
                          <a:latin typeface="+mj-lt"/>
                        </a:rPr>
                        <a:t>BID</a:t>
                      </a:r>
                      <a:r>
                        <a:rPr lang="is-IS" sz="1600" b="1" noProof="0" dirty="0">
                          <a:solidFill>
                            <a:schemeClr val="bg1"/>
                          </a:solidFill>
                          <a:latin typeface="+mj-lt"/>
                        </a:rPr>
                        <a:t> (n = 266)</a:t>
                      </a:r>
                    </a:p>
                  </a:txBody>
                  <a:tcPr marL="91441" marR="91441" marT="45695" marB="45695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00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95004">
                <a:tc row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noProof="0" dirty="0">
                          <a:solidFill>
                            <a:srgbClr val="000066"/>
                          </a:solidFill>
                        </a:rPr>
                        <a:t>Echec virologique selon le protocole</a:t>
                      </a:r>
                      <a:endParaRPr lang="fr-FR" sz="1400" b="1" noProof="0" dirty="0">
                        <a:solidFill>
                          <a:srgbClr val="000066"/>
                        </a:solidFill>
                        <a:latin typeface="+mn-lt"/>
                      </a:endParaRPr>
                    </a:p>
                  </a:txBody>
                  <a:tcPr marL="91441" marR="91441" marT="45695" marB="45695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b="1" noProof="0" dirty="0">
                          <a:solidFill>
                            <a:srgbClr val="000066"/>
                          </a:solidFill>
                        </a:rPr>
                        <a:t>n = 51 (9,6 %)</a:t>
                      </a:r>
                      <a:endParaRPr lang="fr-FR" sz="1400" b="1" noProof="0" dirty="0">
                        <a:solidFill>
                          <a:srgbClr val="000066"/>
                        </a:solidFill>
                        <a:latin typeface="+mn-lt"/>
                      </a:endParaRPr>
                    </a:p>
                  </a:txBody>
                  <a:tcPr marL="91441" marR="91441" marT="45695" marB="45695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b="1" noProof="0" dirty="0">
                          <a:solidFill>
                            <a:srgbClr val="000066"/>
                          </a:solidFill>
                        </a:rPr>
                        <a:t>n = 26 (9,8 %)</a:t>
                      </a:r>
                      <a:endParaRPr lang="fr-FR" sz="1400" b="1" noProof="0" dirty="0">
                        <a:solidFill>
                          <a:srgbClr val="000066"/>
                        </a:solidFill>
                        <a:latin typeface="+mn-lt"/>
                      </a:endParaRPr>
                    </a:p>
                  </a:txBody>
                  <a:tcPr marL="91441" marR="91441" marT="45695" marB="45695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671551">
                <a:tc vMerge="1">
                  <a:txBody>
                    <a:bodyPr/>
                    <a:lstStyle/>
                    <a:p>
                      <a:endParaRPr lang="fr-FR" sz="16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b="1" noProof="0" dirty="0">
                          <a:solidFill>
                            <a:srgbClr val="000066"/>
                          </a:solidFill>
                        </a:rPr>
                        <a:t>Non</a:t>
                      </a:r>
                      <a:r>
                        <a:rPr lang="fr-FR" sz="1400" b="1" baseline="0" noProof="0" dirty="0">
                          <a:solidFill>
                            <a:srgbClr val="000066"/>
                          </a:solidFill>
                        </a:rPr>
                        <a:t> réponse</a:t>
                      </a:r>
                      <a:r>
                        <a:rPr lang="fr-FR" sz="1400" b="1" noProof="0" dirty="0">
                          <a:solidFill>
                            <a:srgbClr val="000066"/>
                          </a:solidFill>
                        </a:rPr>
                        <a:t>,</a:t>
                      </a:r>
                      <a:r>
                        <a:rPr lang="fr-FR" sz="1400" b="1" baseline="0" noProof="0" dirty="0">
                          <a:solidFill>
                            <a:srgbClr val="000066"/>
                          </a:solidFill>
                        </a:rPr>
                        <a:t> n = 18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b="1" baseline="0" noProof="0" dirty="0">
                          <a:solidFill>
                            <a:srgbClr val="000066"/>
                          </a:solidFill>
                        </a:rPr>
                        <a:t>Rebond, n = 33</a:t>
                      </a:r>
                      <a:endParaRPr lang="fr-FR" sz="1400" b="1" noProof="0" dirty="0">
                        <a:solidFill>
                          <a:srgbClr val="000066"/>
                        </a:solidFill>
                        <a:latin typeface="+mn-lt"/>
                      </a:endParaRPr>
                    </a:p>
                  </a:txBody>
                  <a:tcPr marL="91441" marR="91441" marT="45695" marB="45695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b="1" noProof="0" dirty="0">
                          <a:solidFill>
                            <a:srgbClr val="000066"/>
                          </a:solidFill>
                        </a:rPr>
                        <a:t>Non</a:t>
                      </a:r>
                      <a:r>
                        <a:rPr lang="fr-FR" sz="1400" b="1" baseline="0" noProof="0" dirty="0">
                          <a:solidFill>
                            <a:srgbClr val="000066"/>
                          </a:solidFill>
                        </a:rPr>
                        <a:t> ré</a:t>
                      </a:r>
                      <a:r>
                        <a:rPr lang="fr-FR" sz="1400" b="1" noProof="0" dirty="0">
                          <a:solidFill>
                            <a:srgbClr val="000066"/>
                          </a:solidFill>
                        </a:rPr>
                        <a:t>ponse,</a:t>
                      </a:r>
                      <a:r>
                        <a:rPr lang="fr-FR" sz="1400" b="1" baseline="0" noProof="0" dirty="0">
                          <a:solidFill>
                            <a:srgbClr val="000066"/>
                          </a:solidFill>
                        </a:rPr>
                        <a:t> n = 9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b="1" baseline="0" noProof="0" dirty="0">
                          <a:solidFill>
                            <a:srgbClr val="000066"/>
                          </a:solidFill>
                        </a:rPr>
                        <a:t>Rebond, n = 17</a:t>
                      </a:r>
                      <a:endParaRPr lang="fr-FR" sz="1400" b="1" noProof="0" dirty="0">
                        <a:solidFill>
                          <a:srgbClr val="000066"/>
                        </a:solidFill>
                        <a:latin typeface="+mn-lt"/>
                      </a:endParaRPr>
                    </a:p>
                  </a:txBody>
                  <a:tcPr marL="91441" marR="91441" marT="45695" marB="45695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475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b="1" noProof="0" dirty="0">
                          <a:solidFill>
                            <a:srgbClr val="000066"/>
                          </a:solidFill>
                          <a:latin typeface="+mn-lt"/>
                        </a:rPr>
                        <a:t>Génotype</a:t>
                      </a:r>
                      <a:r>
                        <a:rPr lang="fr-FR" sz="1400" b="1" baseline="0" noProof="0" dirty="0">
                          <a:solidFill>
                            <a:srgbClr val="000066"/>
                          </a:solidFill>
                          <a:latin typeface="+mn-lt"/>
                        </a:rPr>
                        <a:t> réalisé </a:t>
                      </a:r>
                      <a:r>
                        <a:rPr lang="fr-FR" sz="1400" b="1" noProof="0" dirty="0">
                          <a:solidFill>
                            <a:srgbClr val="000066"/>
                          </a:solidFill>
                          <a:latin typeface="+mn-lt"/>
                        </a:rPr>
                        <a:t>(ARN VIH &gt; 500 c/ml)</a:t>
                      </a:r>
                    </a:p>
                  </a:txBody>
                  <a:tcPr marL="91441" marR="91441" marT="45695" marB="45695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b="1" noProof="0" dirty="0">
                          <a:solidFill>
                            <a:srgbClr val="000066"/>
                          </a:solidFill>
                          <a:latin typeface="+mn-lt"/>
                        </a:rPr>
                        <a:t>17/51</a:t>
                      </a:r>
                    </a:p>
                  </a:txBody>
                  <a:tcPr marL="91441" marR="91441" marT="45695" marB="45695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b="1" noProof="0" dirty="0">
                          <a:solidFill>
                            <a:srgbClr val="000066"/>
                          </a:solidFill>
                        </a:rPr>
                        <a:t>8/26</a:t>
                      </a:r>
                      <a:endParaRPr lang="fr-FR" sz="1400" b="1" noProof="0" dirty="0">
                        <a:solidFill>
                          <a:srgbClr val="000066"/>
                        </a:solidFill>
                        <a:latin typeface="+mn-lt"/>
                      </a:endParaRPr>
                    </a:p>
                  </a:txBody>
                  <a:tcPr marL="91441" marR="91441" marT="45695" marB="45695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67155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b="1" noProof="0" dirty="0">
                          <a:solidFill>
                            <a:srgbClr val="000066"/>
                          </a:solidFill>
                        </a:rPr>
                        <a:t>Patients avec </a:t>
                      </a:r>
                      <a:r>
                        <a:rPr lang="fr-FR" sz="1400" b="1" baseline="0" noProof="0" dirty="0">
                          <a:solidFill>
                            <a:srgbClr val="000066"/>
                          </a:solidFill>
                        </a:rPr>
                        <a:t>émergence de résistance</a:t>
                      </a:r>
                      <a:r>
                        <a:rPr lang="fr-FR" sz="1400" b="1" noProof="0" dirty="0">
                          <a:solidFill>
                            <a:srgbClr val="000066"/>
                          </a:solidFill>
                        </a:rPr>
                        <a:t> </a:t>
                      </a:r>
                      <a:endParaRPr lang="fr-FR" sz="1400" b="1" noProof="0" dirty="0">
                        <a:solidFill>
                          <a:srgbClr val="000066"/>
                        </a:solidFill>
                        <a:latin typeface="+mn-lt"/>
                      </a:endParaRPr>
                    </a:p>
                  </a:txBody>
                  <a:tcPr marL="91441" marR="91441" marT="45695" marB="45695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b="1" noProof="0" dirty="0">
                          <a:solidFill>
                            <a:srgbClr val="000066"/>
                          </a:solidFill>
                          <a:latin typeface="+mn-lt"/>
                        </a:rPr>
                        <a:t>6/531 (1,1 %)</a:t>
                      </a:r>
                    </a:p>
                  </a:txBody>
                  <a:tcPr marL="91441" marR="91441" marT="45695" marB="45695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b="1" noProof="0" dirty="0">
                          <a:solidFill>
                            <a:srgbClr val="000066"/>
                          </a:solidFill>
                          <a:latin typeface="+mn-lt"/>
                        </a:rPr>
                        <a:t>3/266 (1,1 %)</a:t>
                      </a:r>
                    </a:p>
                  </a:txBody>
                  <a:tcPr marL="91441" marR="91441" marT="45695" marB="45695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95004">
                <a:tc>
                  <a:txBody>
                    <a:bodyPr/>
                    <a:lstStyle/>
                    <a:p>
                      <a:pPr lvl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b="1" noProof="0" dirty="0">
                          <a:solidFill>
                            <a:srgbClr val="000066"/>
                          </a:solidFill>
                        </a:rPr>
                        <a:t>R à INI + INTI</a:t>
                      </a:r>
                      <a:endParaRPr lang="fr-FR" sz="1400" b="1" noProof="0" dirty="0">
                        <a:solidFill>
                          <a:srgbClr val="000066"/>
                        </a:solidFill>
                        <a:latin typeface="+mn-lt"/>
                      </a:endParaRPr>
                    </a:p>
                  </a:txBody>
                  <a:tcPr marL="91441" marR="91441" marT="45695" marB="45695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>
                          <a:solidFill>
                            <a:srgbClr val="000066"/>
                          </a:solidFill>
                        </a:rPr>
                        <a:t>4/531 * (0,75 %)</a:t>
                      </a:r>
                    </a:p>
                  </a:txBody>
                  <a:tcPr marL="91441" marR="91441" marT="45695" marB="45695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b="1" noProof="0" dirty="0">
                          <a:solidFill>
                            <a:srgbClr val="000066"/>
                          </a:solidFill>
                          <a:latin typeface="+mn-lt"/>
                        </a:rPr>
                        <a:t>2/266 ** (0,75 %)</a:t>
                      </a:r>
                    </a:p>
                  </a:txBody>
                  <a:tcPr marL="91441" marR="91441" marT="45695" marB="45695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95004">
                <a:tc>
                  <a:txBody>
                    <a:bodyPr/>
                    <a:lstStyle/>
                    <a:p>
                      <a:pPr lvl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b="1" noProof="0" dirty="0">
                          <a:solidFill>
                            <a:srgbClr val="000066"/>
                          </a:solidFill>
                        </a:rPr>
                        <a:t>R à INTI seulement</a:t>
                      </a:r>
                      <a:endParaRPr lang="fr-FR" sz="1400" b="1" noProof="0" dirty="0">
                        <a:solidFill>
                          <a:srgbClr val="000066"/>
                        </a:solidFill>
                        <a:latin typeface="+mn-lt"/>
                      </a:endParaRPr>
                    </a:p>
                  </a:txBody>
                  <a:tcPr marL="91441" marR="91441" marT="45695" marB="45695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charset="0"/>
                          <a:cs typeface="Arial" charset="0"/>
                        </a:rPr>
                        <a:t>2/531 *** (0,4 %)</a:t>
                      </a:r>
                    </a:p>
                  </a:txBody>
                  <a:tcPr marL="91441" marR="91441" marT="45695" marB="45695" anchor="ctr" horzOverflow="overflow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charset="0"/>
                          <a:cs typeface="Arial" charset="0"/>
                        </a:rPr>
                        <a:t>1/266 **** (0,4 %)</a:t>
                      </a:r>
                    </a:p>
                  </a:txBody>
                  <a:tcPr marL="91441" marR="91441" marT="45695" marB="45695" anchor="ctr" horzOverflow="overflow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</a:tbl>
          </a:graphicData>
        </a:graphic>
      </p:graphicFrame>
      <p:sp>
        <p:nvSpPr>
          <p:cNvPr id="4" name="ZoneTexte 3"/>
          <p:cNvSpPr txBox="1"/>
          <p:nvPr/>
        </p:nvSpPr>
        <p:spPr>
          <a:xfrm>
            <a:off x="157258" y="5236076"/>
            <a:ext cx="888028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i="0" dirty="0">
                <a:solidFill>
                  <a:srgbClr val="000066"/>
                </a:solidFill>
              </a:rPr>
              <a:t>* RAL 1200 mg QD : R à INI = N155H (n = 1), V151I + N155H (n = 1), L74M, + E92Q (n = 1), N155H + I203M (n = 1) ; </a:t>
            </a:r>
            <a:br>
              <a:rPr lang="fr-FR" sz="1200" i="0" dirty="0">
                <a:solidFill>
                  <a:srgbClr val="000066"/>
                </a:solidFill>
              </a:rPr>
            </a:br>
            <a:r>
              <a:rPr lang="fr-FR" sz="1200" i="0" dirty="0">
                <a:solidFill>
                  <a:srgbClr val="000066"/>
                </a:solidFill>
              </a:rPr>
              <a:t>R à INTI = M184V (n = 3), M184M/I/V (n = 1) </a:t>
            </a:r>
          </a:p>
          <a:p>
            <a:r>
              <a:rPr lang="fr-FR" sz="1200" i="0" dirty="0">
                <a:solidFill>
                  <a:srgbClr val="000066"/>
                </a:solidFill>
              </a:rPr>
              <a:t>** RAL 400 mg BID : R à INI : T97A + I203M (n = 1) ; L74I + N155H + I203M (n = 1) ; R à INTI : M184V (n = 1), </a:t>
            </a:r>
            <a:br>
              <a:rPr lang="fr-FR" sz="1200" i="0" dirty="0">
                <a:solidFill>
                  <a:srgbClr val="000066"/>
                </a:solidFill>
              </a:rPr>
            </a:br>
            <a:r>
              <a:rPr lang="fr-FR" sz="1200" i="0" dirty="0">
                <a:solidFill>
                  <a:srgbClr val="000066"/>
                </a:solidFill>
              </a:rPr>
              <a:t>M184V + K65R (n = 1)</a:t>
            </a:r>
          </a:p>
          <a:p>
            <a:r>
              <a:rPr lang="fr-FR" sz="1200" i="0" dirty="0">
                <a:solidFill>
                  <a:srgbClr val="000066"/>
                </a:solidFill>
              </a:rPr>
              <a:t>*** Résistance à FTC </a:t>
            </a:r>
          </a:p>
          <a:p>
            <a:r>
              <a:rPr lang="fr-FR" sz="1200" i="0" dirty="0">
                <a:solidFill>
                  <a:srgbClr val="000066"/>
                </a:solidFill>
              </a:rPr>
              <a:t>**** Résistance à FTC et TDF</a:t>
            </a:r>
          </a:p>
        </p:txBody>
      </p:sp>
      <p:sp>
        <p:nvSpPr>
          <p:cNvPr id="7" name="Rectangle 6"/>
          <p:cNvSpPr/>
          <p:nvPr/>
        </p:nvSpPr>
        <p:spPr>
          <a:xfrm>
            <a:off x="1017484" y="1173305"/>
            <a:ext cx="703918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b="1" i="0" dirty="0">
                <a:solidFill>
                  <a:srgbClr val="CC3300"/>
                </a:solidFill>
                <a:latin typeface="Calibri"/>
                <a:cs typeface="Calibri"/>
              </a:rPr>
              <a:t>Données de résistance à S96</a:t>
            </a:r>
            <a:endParaRPr lang="fr-FR" b="1" i="0" dirty="0">
              <a:solidFill>
                <a:srgbClr val="CC3300"/>
              </a:solidFill>
            </a:endParaRPr>
          </a:p>
        </p:txBody>
      </p:sp>
      <p:sp>
        <p:nvSpPr>
          <p:cNvPr id="12" name="AutoShape 162"/>
          <p:cNvSpPr>
            <a:spLocks noChangeArrowheads="1"/>
          </p:cNvSpPr>
          <p:nvPr/>
        </p:nvSpPr>
        <p:spPr bwMode="auto">
          <a:xfrm>
            <a:off x="0" y="6570663"/>
            <a:ext cx="792163" cy="28733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>
            <a:noFill/>
          </a:ln>
          <a:effectLst>
            <a:prstShdw prst="shdw17" dist="17961" dir="2700000">
              <a:srgbClr val="888894">
                <a:alpha val="74997"/>
              </a:srgbClr>
            </a:prst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rgbClr val="CC3300"/>
              </a:buClr>
              <a:buFont typeface="Wingdings" pitchFamily="2" charset="2"/>
              <a:buChar char="§"/>
              <a:defRPr sz="2000">
                <a:solidFill>
                  <a:srgbClr val="CC3300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fr-FR" sz="1200" b="1">
                <a:solidFill>
                  <a:srgbClr val="333399"/>
                </a:solidFill>
                <a:latin typeface="Cambria" pitchFamily="18" charset="0"/>
                <a:cs typeface="Arial" charset="0"/>
              </a:rPr>
              <a:t>ONCEMRK</a:t>
            </a:r>
          </a:p>
        </p:txBody>
      </p:sp>
      <p:sp>
        <p:nvSpPr>
          <p:cNvPr id="13" name="ZoneTexte 69"/>
          <p:cNvSpPr txBox="1">
            <a:spLocks noChangeArrowheads="1"/>
          </p:cNvSpPr>
          <p:nvPr/>
        </p:nvSpPr>
        <p:spPr bwMode="auto">
          <a:xfrm>
            <a:off x="6354388" y="6583363"/>
            <a:ext cx="2783262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rgbClr val="CC3300"/>
              </a:buClr>
              <a:buFont typeface="Wingdings" pitchFamily="2" charset="2"/>
              <a:buChar char="§"/>
              <a:defRPr sz="2000">
                <a:solidFill>
                  <a:srgbClr val="CC3300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None/>
            </a:pPr>
            <a:r>
              <a:rPr lang="de-DE" altLang="fr-FR" sz="1200" dirty="0"/>
              <a:t>Cahn P. </a:t>
            </a:r>
            <a:r>
              <a:rPr lang="en-US" altLang="fr-FR" sz="1200" dirty="0"/>
              <a:t>Lancet HIV 2017; 4:e486-94</a:t>
            </a:r>
            <a:endParaRPr lang="de-DE" altLang="fr-FR" sz="1200" dirty="0"/>
          </a:p>
        </p:txBody>
      </p:sp>
      <p:sp>
        <p:nvSpPr>
          <p:cNvPr id="11" name="Rectangle 24">
            <a:extLst>
              <a:ext uri="{FF2B5EF4-FFF2-40B4-BE49-F238E27FC236}">
                <a16:creationId xmlns:a16="http://schemas.microsoft.com/office/drawing/2014/main" xmlns="" id="{BB1F5D27-52E8-4E6A-8F78-FC480C8DA11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0800" y="44450"/>
            <a:ext cx="8947150" cy="1106488"/>
          </a:xfrm>
        </p:spPr>
        <p:txBody>
          <a:bodyPr/>
          <a:lstStyle/>
          <a:p>
            <a:r>
              <a:rPr lang="en-GB" altLang="fr-FR" sz="3200" dirty="0">
                <a:ea typeface="ＭＳ Ｐゴシック" pitchFamily="34" charset="-128"/>
              </a:rPr>
              <a:t>Etude ONCEMRK : </a:t>
            </a:r>
            <a:r>
              <a:rPr lang="en-GB" altLang="fr-FR" sz="3200" dirty="0" err="1">
                <a:ea typeface="ＭＳ Ｐゴシック" pitchFamily="34" charset="-128"/>
              </a:rPr>
              <a:t>raltegravir</a:t>
            </a:r>
            <a:r>
              <a:rPr lang="en-GB" altLang="fr-FR" sz="3200" dirty="0">
                <a:ea typeface="ＭＳ Ｐゴシック" pitchFamily="34" charset="-128"/>
              </a:rPr>
              <a:t> 1200 mg QD </a:t>
            </a:r>
            <a:br>
              <a:rPr lang="en-GB" altLang="fr-FR" sz="3200" dirty="0">
                <a:ea typeface="ＭＳ Ｐゴシック" pitchFamily="34" charset="-128"/>
              </a:rPr>
            </a:br>
            <a:r>
              <a:rPr lang="en-GB" altLang="fr-FR" sz="3200" dirty="0">
                <a:ea typeface="ＭＳ Ｐゴシック" pitchFamily="34" charset="-128"/>
              </a:rPr>
              <a:t>vs 400 mg BID, avec TDF/FTC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887098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1" name="Group 9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7567505"/>
              </p:ext>
            </p:extLst>
          </p:nvPr>
        </p:nvGraphicFramePr>
        <p:xfrm>
          <a:off x="328613" y="1765300"/>
          <a:ext cx="8412162" cy="4094162"/>
        </p:xfrm>
        <a:graphic>
          <a:graphicData uri="http://schemas.openxmlformats.org/drawingml/2006/table">
            <a:tbl>
              <a:tblPr/>
              <a:tblGrid>
                <a:gridCol w="437695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90384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13136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95283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+mn-lt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15" marR="90015" marT="46789" marB="46789" anchor="ctr" horzOverflow="overflow">
                    <a:lnL w="12700" cap="flat" cmpd="sng" algn="ctr">
                      <a:solidFill>
                        <a:schemeClr val="accent3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j-lt"/>
                          <a:ea typeface="ＭＳ Ｐゴシック" charset="-128"/>
                          <a:cs typeface="ＭＳ Ｐゴシック" charset="-128"/>
                        </a:rPr>
                        <a:t>RAL 1200 mg QD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j-lt"/>
                          <a:ea typeface="ＭＳ Ｐゴシック" charset="-128"/>
                          <a:cs typeface="ＭＳ Ｐゴシック" charset="-128"/>
                        </a:rPr>
                        <a:t>n = 531</a:t>
                      </a:r>
                    </a:p>
                  </a:txBody>
                  <a:tcPr marL="90015" marR="90015" marT="46789" marB="46789" anchor="ctr" horzOverflow="overflow">
                    <a:lnL w="12700" cap="flat" cmpd="sng" algn="ctr">
                      <a:solidFill>
                        <a:schemeClr val="accent3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j-lt"/>
                          <a:ea typeface="ＭＳ Ｐゴシック" charset="-128"/>
                          <a:cs typeface="ＭＳ Ｐゴシック" charset="-128"/>
                        </a:rPr>
                        <a:t>RAL 400 mg BID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j-lt"/>
                          <a:ea typeface="ＭＳ Ｐゴシック" charset="-128"/>
                          <a:cs typeface="ＭＳ Ｐゴシック" charset="-128"/>
                        </a:rPr>
                        <a:t>n = 266</a:t>
                      </a:r>
                    </a:p>
                  </a:txBody>
                  <a:tcPr marL="90015" marR="90015" marT="46789" marB="46789" anchor="ctr" horzOverflow="overflow">
                    <a:lnL w="12700" cap="flat" cmpd="sng" algn="ctr">
                      <a:solidFill>
                        <a:schemeClr val="accent3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00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54111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charset="-128"/>
                          <a:cs typeface="ＭＳ Ｐゴシック" charset="-128"/>
                        </a:rPr>
                        <a:t>Evénement indésirable lié au traitement</a:t>
                      </a:r>
                    </a:p>
                  </a:txBody>
                  <a:tcPr marL="90015" marR="90015" marT="46789" marB="46789" anchor="ctr" horzOverflow="overflow">
                    <a:lnL w="12700" cap="flat" cmpd="sng" algn="ctr">
                      <a:solidFill>
                        <a:schemeClr val="accent3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charset="-128"/>
                          <a:cs typeface="ＭＳ Ｐゴシック" charset="-128"/>
                        </a:rPr>
                        <a:t>24,5</a:t>
                      </a:r>
                    </a:p>
                  </a:txBody>
                  <a:tcPr marL="90015" marR="90015" marT="46789" marB="46789" anchor="ctr" horzOverflow="overflow">
                    <a:lnL w="12700" cap="flat" cmpd="sng" algn="ctr">
                      <a:solidFill>
                        <a:schemeClr val="accent3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charset="-128"/>
                          <a:cs typeface="ＭＳ Ｐゴシック" charset="-128"/>
                        </a:rPr>
                        <a:t>25,6</a:t>
                      </a:r>
                    </a:p>
                  </a:txBody>
                  <a:tcPr marL="90015" marR="90015" marT="46789" marB="46789" anchor="ctr" horzOverflow="overflow">
                    <a:lnL w="12700" cap="flat" cmpd="sng" algn="ctr">
                      <a:solidFill>
                        <a:schemeClr val="accent3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756603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charset="-128"/>
                          <a:cs typeface="ＭＳ Ｐゴシック" charset="-128"/>
                        </a:rPr>
                        <a:t>Evénement indésirable grave</a:t>
                      </a:r>
                    </a:p>
                    <a:p>
                      <a:pPr marL="457200" marR="0" lvl="1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charset="-128"/>
                          <a:cs typeface="ＭＳ Ｐゴシック" charset="-128"/>
                        </a:rPr>
                        <a:t>Lié au traitement</a:t>
                      </a:r>
                    </a:p>
                  </a:txBody>
                  <a:tcPr marL="90015" marR="90015" marT="46789" marB="46789" anchor="ctr" horzOverflow="overflow">
                    <a:lnL w="12700" cap="flat" cmpd="sng" algn="ctr">
                      <a:solidFill>
                        <a:schemeClr val="accent3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charset="-128"/>
                          <a:cs typeface="ＭＳ Ｐゴシック" charset="-128"/>
                        </a:rPr>
                        <a:t>5,8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charset="-128"/>
                          <a:cs typeface="ＭＳ Ｐゴシック" charset="-128"/>
                        </a:rPr>
                        <a:t>0,2</a:t>
                      </a:r>
                    </a:p>
                  </a:txBody>
                  <a:tcPr marL="90015" marR="90015" marT="46789" marB="46789" anchor="ctr" horzOverflow="overflow">
                    <a:lnL w="12700" cap="flat" cmpd="sng" algn="ctr">
                      <a:solidFill>
                        <a:schemeClr val="accent3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charset="-128"/>
                          <a:cs typeface="ＭＳ Ｐゴシック" charset="-128"/>
                        </a:rPr>
                        <a:t>9,4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charset="-128"/>
                          <a:cs typeface="ＭＳ Ｐゴシック" charset="-128"/>
                        </a:rPr>
                        <a:t>0,8</a:t>
                      </a:r>
                    </a:p>
                  </a:txBody>
                  <a:tcPr marL="90015" marR="90015" marT="46789" marB="46789" anchor="ctr" horzOverflow="overflow">
                    <a:lnL w="12700" cap="flat" cmpd="sng" algn="ctr">
                      <a:solidFill>
                        <a:schemeClr val="accent3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756603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charset="-128"/>
                          <a:cs typeface="ＭＳ Ｐゴシック" charset="-128"/>
                        </a:rPr>
                        <a:t>Arrêt du traitement de l’étude pour EI</a:t>
                      </a:r>
                    </a:p>
                    <a:p>
                      <a:pPr marL="457200" marR="0" lvl="1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charset="-128"/>
                          <a:cs typeface="ＭＳ Ｐゴシック" charset="-128"/>
                        </a:rPr>
                        <a:t>Pour EI lié au traitement</a:t>
                      </a:r>
                    </a:p>
                  </a:txBody>
                  <a:tcPr marL="90015" marR="90015" marT="46789" marB="46789" anchor="ctr" horzOverflow="overflow">
                    <a:lnL w="12700" cap="flat" cmpd="sng" algn="ctr">
                      <a:solidFill>
                        <a:schemeClr val="accent3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charset="-128"/>
                          <a:cs typeface="ＭＳ Ｐゴシック" charset="-128"/>
                        </a:rPr>
                        <a:t>0,8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charset="-128"/>
                          <a:cs typeface="ＭＳ Ｐゴシック" charset="-128"/>
                        </a:rPr>
                        <a:t>0</a:t>
                      </a:r>
                    </a:p>
                  </a:txBody>
                  <a:tcPr marL="90015" marR="90015" marT="46789" marB="46789" anchor="ctr" horzOverflow="overflow">
                    <a:lnL w="12700" cap="flat" cmpd="sng" algn="ctr">
                      <a:solidFill>
                        <a:schemeClr val="accent3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charset="-128"/>
                          <a:cs typeface="ＭＳ Ｐゴシック" charset="-128"/>
                        </a:rPr>
                        <a:t>2,3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charset="-128"/>
                          <a:cs typeface="ＭＳ Ｐゴシック" charset="-128"/>
                        </a:rPr>
                        <a:t>0,8</a:t>
                      </a:r>
                    </a:p>
                  </a:txBody>
                  <a:tcPr marL="90015" marR="90015" marT="46789" marB="46789" anchor="ctr" horzOverflow="overflow">
                    <a:lnL w="12700" cap="flat" cmpd="sng" algn="ctr">
                      <a:solidFill>
                        <a:schemeClr val="accent3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1074009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charset="-128"/>
                          <a:cs typeface="ＭＳ Ｐゴシック" charset="-128"/>
                        </a:rPr>
                        <a:t>Décès</a:t>
                      </a:r>
                    </a:p>
                  </a:txBody>
                  <a:tcPr marL="90015" marR="90015" marT="46789" marB="46789" anchor="ctr" horzOverflow="overflow">
                    <a:lnL w="12700" cap="flat" cmpd="sng" algn="ctr">
                      <a:solidFill>
                        <a:schemeClr val="accent3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charset="-128"/>
                          <a:cs typeface="ＭＳ Ｐゴシック" charset="-128"/>
                        </a:rPr>
                        <a:t>0,4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charset="-128"/>
                          <a:cs typeface="ＭＳ Ｐゴシック" charset="-128"/>
                        </a:rPr>
                        <a:t>1 lymphome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charset="-128"/>
                          <a:cs typeface="ＭＳ Ｐゴシック" charset="-128"/>
                        </a:rPr>
                        <a:t>1 tuberculose</a:t>
                      </a:r>
                    </a:p>
                  </a:txBody>
                  <a:tcPr marL="90015" marR="90015" marT="46789" marB="46789" anchor="ctr" horzOverflow="overflow">
                    <a:lnL w="12700" cap="flat" cmpd="sng" algn="ctr">
                      <a:solidFill>
                        <a:schemeClr val="accent3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charset="-128"/>
                          <a:cs typeface="ＭＳ Ｐゴシック" charset="-128"/>
                        </a:rPr>
                        <a:t>0,4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charset="-128"/>
                          <a:cs typeface="ＭＳ Ｐゴシック" charset="-128"/>
                        </a:rPr>
                        <a:t>1 SIDA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charset="-128"/>
                          <a:cs typeface="ＭＳ Ｐゴシック" charset="-128"/>
                        </a:rPr>
                        <a:t>(IO multiples)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+mn-lt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15" marR="90015" marT="46789" marB="46789" anchor="ctr" horzOverflow="overflow">
                    <a:lnL w="12700" cap="flat" cmpd="sng" algn="ctr">
                      <a:solidFill>
                        <a:schemeClr val="accent3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  <p:sp>
        <p:nvSpPr>
          <p:cNvPr id="7196" name="Rectangle 27"/>
          <p:cNvSpPr txBox="1">
            <a:spLocks noChangeArrowheads="1"/>
          </p:cNvSpPr>
          <p:nvPr/>
        </p:nvSpPr>
        <p:spPr bwMode="auto">
          <a:xfrm>
            <a:off x="1547813" y="115888"/>
            <a:ext cx="7523162" cy="936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Clr>
                <a:srgbClr val="CC3300"/>
              </a:buClr>
              <a:buFont typeface="Wingdings" pitchFamily="2" charset="2"/>
              <a:buChar char="§"/>
              <a:defRPr sz="2000">
                <a:solidFill>
                  <a:srgbClr val="CC3300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ClrTx/>
              <a:buFontTx/>
              <a:buNone/>
            </a:pPr>
            <a:endParaRPr lang="fr-FR" altLang="fr-FR" sz="280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7197" name="AutoShape 162"/>
          <p:cNvSpPr>
            <a:spLocks noChangeArrowheads="1"/>
          </p:cNvSpPr>
          <p:nvPr/>
        </p:nvSpPr>
        <p:spPr bwMode="auto">
          <a:xfrm>
            <a:off x="0" y="6570663"/>
            <a:ext cx="792163" cy="28733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>
            <a:noFill/>
          </a:ln>
          <a:effectLst>
            <a:prstShdw prst="shdw17" dist="17961" dir="2700000">
              <a:srgbClr val="888894">
                <a:alpha val="74997"/>
              </a:srgbClr>
            </a:prst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rgbClr val="CC3300"/>
              </a:buClr>
              <a:buFont typeface="Wingdings" pitchFamily="2" charset="2"/>
              <a:buChar char="§"/>
              <a:defRPr sz="2000">
                <a:solidFill>
                  <a:srgbClr val="CC3300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fr-FR" sz="1200" b="1">
                <a:solidFill>
                  <a:srgbClr val="333399"/>
                </a:solidFill>
                <a:latin typeface="Cambria" pitchFamily="18" charset="0"/>
                <a:cs typeface="Arial" charset="0"/>
              </a:rPr>
              <a:t>ONCEMRK</a:t>
            </a:r>
          </a:p>
        </p:txBody>
      </p:sp>
      <p:sp>
        <p:nvSpPr>
          <p:cNvPr id="7200" name="Text Box 2"/>
          <p:cNvSpPr txBox="1">
            <a:spLocks noChangeArrowheads="1"/>
          </p:cNvSpPr>
          <p:nvPr/>
        </p:nvSpPr>
        <p:spPr bwMode="auto">
          <a:xfrm>
            <a:off x="2105915" y="1128713"/>
            <a:ext cx="491948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rgbClr val="CC3300"/>
              </a:buClr>
              <a:buFont typeface="Wingdings" pitchFamily="2" charset="2"/>
              <a:buChar char="§"/>
              <a:defRPr sz="2000">
                <a:solidFill>
                  <a:srgbClr val="CC3300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fr-FR" altLang="fr-FR" sz="2400" b="1" i="0" dirty="0">
                <a:latin typeface="Calibri" pitchFamily="34" charset="0"/>
              </a:rPr>
              <a:t>Evénements indésirables cliniques, %</a:t>
            </a:r>
            <a:endParaRPr lang="sv-SE" altLang="fr-FR" sz="2400" b="1" i="0" dirty="0">
              <a:latin typeface="Calibri" pitchFamily="34" charset="0"/>
            </a:endParaRPr>
          </a:p>
        </p:txBody>
      </p:sp>
      <p:sp>
        <p:nvSpPr>
          <p:cNvPr id="7" name="Rectangle 24"/>
          <p:cNvSpPr>
            <a:spLocks noGrp="1" noChangeArrowheads="1"/>
          </p:cNvSpPr>
          <p:nvPr>
            <p:ph type="title"/>
          </p:nvPr>
        </p:nvSpPr>
        <p:spPr>
          <a:xfrm>
            <a:off x="50800" y="44450"/>
            <a:ext cx="8947150" cy="1106488"/>
          </a:xfrm>
        </p:spPr>
        <p:txBody>
          <a:bodyPr/>
          <a:lstStyle/>
          <a:p>
            <a:r>
              <a:rPr lang="en-GB" altLang="fr-FR" sz="3200" dirty="0">
                <a:ea typeface="ＭＳ Ｐゴシック" pitchFamily="34" charset="-128"/>
              </a:rPr>
              <a:t>Etude ONCEMRK : </a:t>
            </a:r>
            <a:r>
              <a:rPr lang="en-GB" altLang="fr-FR" sz="3200" dirty="0" err="1">
                <a:ea typeface="ＭＳ Ｐゴシック" pitchFamily="34" charset="-128"/>
              </a:rPr>
              <a:t>raltegravir</a:t>
            </a:r>
            <a:r>
              <a:rPr lang="en-GB" altLang="fr-FR" sz="3200" dirty="0">
                <a:ea typeface="ＭＳ Ｐゴシック" pitchFamily="34" charset="-128"/>
              </a:rPr>
              <a:t> 1200 mg QD </a:t>
            </a:r>
            <a:br>
              <a:rPr lang="en-GB" altLang="fr-FR" sz="3200" dirty="0">
                <a:ea typeface="ＭＳ Ｐゴシック" pitchFamily="34" charset="-128"/>
              </a:rPr>
            </a:br>
            <a:r>
              <a:rPr lang="en-GB" altLang="fr-FR" sz="3200" dirty="0">
                <a:ea typeface="ＭＳ Ｐゴシック" pitchFamily="34" charset="-128"/>
              </a:rPr>
              <a:t>vs 400 mg BID, avec TDF/FTC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328613" y="5883217"/>
            <a:ext cx="841216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sz="2000" b="1" i="0" dirty="0">
                <a:solidFill>
                  <a:srgbClr val="CC3300"/>
                </a:solidFill>
                <a:latin typeface="+mj-lt"/>
              </a:rPr>
              <a:t>Entre S48 et S96, 1 seul patient (dans le bras QD) a arrêté le traitement pour événement indésirable (non lié au traitement)</a:t>
            </a:r>
          </a:p>
        </p:txBody>
      </p:sp>
      <p:sp>
        <p:nvSpPr>
          <p:cNvPr id="10" name="ZoneTexte 69"/>
          <p:cNvSpPr txBox="1">
            <a:spLocks noChangeArrowheads="1"/>
          </p:cNvSpPr>
          <p:nvPr/>
        </p:nvSpPr>
        <p:spPr bwMode="auto">
          <a:xfrm>
            <a:off x="6456083" y="6583363"/>
            <a:ext cx="268156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rgbClr val="CC3300"/>
              </a:buClr>
              <a:buFont typeface="Wingdings" pitchFamily="2" charset="2"/>
              <a:buChar char="§"/>
              <a:defRPr sz="2000">
                <a:solidFill>
                  <a:srgbClr val="CC3300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None/>
            </a:pPr>
            <a:r>
              <a:rPr lang="de-DE" altLang="fr-FR" sz="1200" dirty="0"/>
              <a:t>Cahn P. </a:t>
            </a:r>
            <a:r>
              <a:rPr lang="en-US" altLang="fr-FR" sz="1200" dirty="0"/>
              <a:t>Lancet HIV 2017; 4:e486-94</a:t>
            </a:r>
            <a:endParaRPr lang="de-DE" altLang="fr-FR" sz="1200" dirty="0"/>
          </a:p>
        </p:txBody>
      </p:sp>
    </p:spTree>
    <p:custDataLst>
      <p:tags r:id="rId1"/>
    </p:custDataLst>
  </p:cSld>
  <p:clrMapOvr>
    <a:masterClrMapping/>
  </p:clrMapOvr>
  <p:transition spd="slow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Espace réservé du contenu 2"/>
          <p:cNvSpPr>
            <a:spLocks noGrp="1"/>
          </p:cNvSpPr>
          <p:nvPr>
            <p:ph idx="1"/>
          </p:nvPr>
        </p:nvSpPr>
        <p:spPr>
          <a:xfrm>
            <a:off x="50800" y="1131228"/>
            <a:ext cx="9024938" cy="5303838"/>
          </a:xfrm>
        </p:spPr>
        <p:txBody>
          <a:bodyPr/>
          <a:lstStyle/>
          <a:p>
            <a:pPr>
              <a:spcBef>
                <a:spcPts val="300"/>
              </a:spcBef>
            </a:pPr>
            <a:r>
              <a:rPr lang="fr-FR" altLang="fr-FR" sz="2800" b="1" dirty="0">
                <a:latin typeface="Calibri" pitchFamily="34" charset="0"/>
                <a:ea typeface="ＭＳ Ｐゴシック" pitchFamily="34" charset="-128"/>
              </a:rPr>
              <a:t>Conclusion</a:t>
            </a:r>
          </a:p>
          <a:p>
            <a:pPr lvl="1">
              <a:spcBef>
                <a:spcPts val="300"/>
              </a:spcBef>
            </a:pPr>
            <a:r>
              <a:rPr lang="fr-FR" altLang="fr-FR" sz="2000" dirty="0">
                <a:ea typeface="ＭＳ Ｐゴシック" pitchFamily="34" charset="-128"/>
              </a:rPr>
              <a:t>Chez les patients VIH naïfs de traitement ARV, RAL 1200 mg </a:t>
            </a:r>
            <a:br>
              <a:rPr lang="fr-FR" altLang="fr-FR" sz="2000" dirty="0">
                <a:ea typeface="ＭＳ Ｐゴシック" pitchFamily="34" charset="-128"/>
              </a:rPr>
            </a:br>
            <a:r>
              <a:rPr lang="fr-FR" altLang="fr-FR" sz="2000" dirty="0">
                <a:ea typeface="ＭＳ Ｐゴシック" pitchFamily="34" charset="-128"/>
              </a:rPr>
              <a:t>(2 comprimés 600 mg reformulés) QD a une efficacité puissante et durable, comparable à RAL 400 mg BID, chacun en association à TDF/FTC :   </a:t>
            </a:r>
          </a:p>
          <a:p>
            <a:pPr lvl="2">
              <a:spcBef>
                <a:spcPts val="300"/>
              </a:spcBef>
            </a:pPr>
            <a:r>
              <a:rPr lang="fr-FR" altLang="fr-FR" sz="1800" dirty="0">
                <a:ea typeface="ＭＳ Ｐゴシック" pitchFamily="34" charset="-128"/>
              </a:rPr>
              <a:t>Activité antirétrovirale statistiquement non inférieure de RAL 1200 mg QD comparativement à RAL 400 mg BID, avec 88,9 % de taux d’ARN </a:t>
            </a:r>
            <a:br>
              <a:rPr lang="fr-FR" altLang="fr-FR" sz="1800" dirty="0">
                <a:ea typeface="ＭＳ Ｐゴシック" pitchFamily="34" charset="-128"/>
              </a:rPr>
            </a:br>
            <a:r>
              <a:rPr lang="fr-FR" altLang="fr-FR" sz="1800" dirty="0">
                <a:ea typeface="ＭＳ Ｐゴシック" pitchFamily="34" charset="-128"/>
              </a:rPr>
              <a:t>VIH &lt; 40 copies/ml à S48 et 81,5 % à S96</a:t>
            </a:r>
          </a:p>
          <a:p>
            <a:pPr lvl="2">
              <a:spcBef>
                <a:spcPts val="300"/>
              </a:spcBef>
            </a:pPr>
            <a:r>
              <a:rPr lang="fr-FR" altLang="fr-FR" sz="1800" dirty="0">
                <a:ea typeface="ＭＳ Ｐゴシック" pitchFamily="34" charset="-128"/>
              </a:rPr>
              <a:t>Taux élevé et comparable de suppression virologique, indépendamment du niveau d’ARN VIH à l’inclusion</a:t>
            </a:r>
          </a:p>
          <a:p>
            <a:pPr lvl="2">
              <a:spcBef>
                <a:spcPts val="300"/>
              </a:spcBef>
            </a:pPr>
            <a:r>
              <a:rPr lang="fr-FR" altLang="fr-FR" sz="1800" dirty="0">
                <a:ea typeface="ＭＳ Ｐゴシック" pitchFamily="34" charset="-128"/>
              </a:rPr>
              <a:t>Fiable fréquence de résistance à RAL (0,75 %), dans les deux groupes</a:t>
            </a:r>
          </a:p>
          <a:p>
            <a:pPr lvl="2">
              <a:spcBef>
                <a:spcPts val="300"/>
              </a:spcBef>
            </a:pPr>
            <a:r>
              <a:rPr lang="fr-FR" altLang="fr-FR" sz="1800" dirty="0">
                <a:ea typeface="ＭＳ Ｐゴシック" pitchFamily="34" charset="-128"/>
              </a:rPr>
              <a:t>Augmentation importante des CD4 (232/mm</a:t>
            </a:r>
            <a:r>
              <a:rPr lang="fr-FR" altLang="fr-FR" sz="1800" baseline="30000" dirty="0">
                <a:ea typeface="ＭＳ Ｐゴシック" pitchFamily="34" charset="-128"/>
              </a:rPr>
              <a:t>3</a:t>
            </a:r>
            <a:r>
              <a:rPr lang="fr-FR" altLang="fr-FR" sz="1800" dirty="0">
                <a:ea typeface="ＭＳ Ｐゴシック" pitchFamily="34" charset="-128"/>
              </a:rPr>
              <a:t>) comparable à RAL 400 mg BID (234/mm</a:t>
            </a:r>
            <a:r>
              <a:rPr lang="fr-FR" altLang="fr-FR" sz="1800" baseline="30000" dirty="0">
                <a:ea typeface="ＭＳ Ｐゴシック" pitchFamily="34" charset="-128"/>
              </a:rPr>
              <a:t>3</a:t>
            </a:r>
            <a:r>
              <a:rPr lang="fr-FR" altLang="fr-FR" sz="1800" dirty="0">
                <a:ea typeface="ＭＳ Ｐゴシック" pitchFamily="34" charset="-128"/>
              </a:rPr>
              <a:t>) à S48 (+ 262/mm</a:t>
            </a:r>
            <a:r>
              <a:rPr lang="fr-FR" altLang="fr-FR" sz="1800" baseline="30000" dirty="0">
                <a:ea typeface="ＭＳ Ｐゴシック" pitchFamily="34" charset="-128"/>
              </a:rPr>
              <a:t>3</a:t>
            </a:r>
            <a:r>
              <a:rPr lang="fr-FR" altLang="fr-FR" sz="1800" dirty="0">
                <a:ea typeface="ＭＳ Ｐゴシック" pitchFamily="34" charset="-128"/>
              </a:rPr>
              <a:t> à S96)</a:t>
            </a:r>
          </a:p>
          <a:p>
            <a:pPr lvl="1">
              <a:spcBef>
                <a:spcPts val="300"/>
              </a:spcBef>
            </a:pPr>
            <a:r>
              <a:rPr lang="fr-FR" altLang="fr-FR" sz="2000" dirty="0">
                <a:ea typeface="ＭＳ Ｐゴシック" pitchFamily="34" charset="-128"/>
              </a:rPr>
              <a:t>RAL 1200 mg QD était généralement bien toléré</a:t>
            </a:r>
          </a:p>
          <a:p>
            <a:pPr lvl="2">
              <a:spcBef>
                <a:spcPts val="300"/>
              </a:spcBef>
            </a:pPr>
            <a:r>
              <a:rPr lang="fr-FR" altLang="fr-FR" sz="1800" dirty="0">
                <a:ea typeface="ＭＳ Ｐゴシック" pitchFamily="34" charset="-128"/>
              </a:rPr>
              <a:t>Profil global de tolérance similaire à RAL 400 mg BID</a:t>
            </a:r>
          </a:p>
          <a:p>
            <a:pPr lvl="1">
              <a:spcBef>
                <a:spcPts val="300"/>
              </a:spcBef>
            </a:pPr>
            <a:r>
              <a:rPr lang="fr-FR" altLang="fr-FR" sz="2000" dirty="0">
                <a:ea typeface="ＭＳ Ｐゴシック" pitchFamily="34" charset="-128"/>
              </a:rPr>
              <a:t>RAL reformulé en une fois par jour offre une nouvelle option, puissante, bien tolérée et facile pour le traitement en 1</a:t>
            </a:r>
            <a:r>
              <a:rPr lang="fr-FR" altLang="fr-FR" sz="2000" baseline="30000" dirty="0">
                <a:ea typeface="ＭＳ Ｐゴシック" pitchFamily="34" charset="-128"/>
              </a:rPr>
              <a:t>ère</a:t>
            </a:r>
            <a:r>
              <a:rPr lang="fr-FR" altLang="fr-FR" sz="2000" dirty="0">
                <a:ea typeface="ＭＳ Ｐゴシック" pitchFamily="34" charset="-128"/>
              </a:rPr>
              <a:t> ligne de l’infection VIH</a:t>
            </a:r>
          </a:p>
        </p:txBody>
      </p:sp>
      <p:sp>
        <p:nvSpPr>
          <p:cNvPr id="8196" name="AutoShape 162"/>
          <p:cNvSpPr>
            <a:spLocks noChangeArrowheads="1"/>
          </p:cNvSpPr>
          <p:nvPr/>
        </p:nvSpPr>
        <p:spPr bwMode="auto">
          <a:xfrm>
            <a:off x="0" y="6570663"/>
            <a:ext cx="792163" cy="28733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>
            <a:noFill/>
          </a:ln>
          <a:effectLst>
            <a:prstShdw prst="shdw17" dist="17961" dir="2700000">
              <a:srgbClr val="888894">
                <a:alpha val="74997"/>
              </a:srgbClr>
            </a:prst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rgbClr val="CC3300"/>
              </a:buClr>
              <a:buFont typeface="Wingdings" pitchFamily="2" charset="2"/>
              <a:buChar char="§"/>
              <a:defRPr sz="2000">
                <a:solidFill>
                  <a:srgbClr val="CC3300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fr-FR" sz="1200" b="1">
                <a:solidFill>
                  <a:srgbClr val="333399"/>
                </a:solidFill>
                <a:latin typeface="Cambria" pitchFamily="18" charset="0"/>
                <a:cs typeface="Arial" charset="0"/>
              </a:rPr>
              <a:t>ONCEMRK</a:t>
            </a:r>
          </a:p>
        </p:txBody>
      </p:sp>
      <p:sp>
        <p:nvSpPr>
          <p:cNvPr id="5" name="Rectangle 24"/>
          <p:cNvSpPr>
            <a:spLocks noGrp="1" noChangeArrowheads="1"/>
          </p:cNvSpPr>
          <p:nvPr>
            <p:ph type="title"/>
          </p:nvPr>
        </p:nvSpPr>
        <p:spPr>
          <a:xfrm>
            <a:off x="50800" y="44450"/>
            <a:ext cx="8947150" cy="1106488"/>
          </a:xfrm>
        </p:spPr>
        <p:txBody>
          <a:bodyPr/>
          <a:lstStyle/>
          <a:p>
            <a:r>
              <a:rPr lang="en-GB" altLang="fr-FR" sz="3200" dirty="0">
                <a:ea typeface="ＭＳ Ｐゴシック" pitchFamily="34" charset="-128"/>
              </a:rPr>
              <a:t>Etude ONCEMRK : </a:t>
            </a:r>
            <a:r>
              <a:rPr lang="en-GB" altLang="fr-FR" sz="3200" dirty="0" err="1">
                <a:ea typeface="ＭＳ Ｐゴシック" pitchFamily="34" charset="-128"/>
              </a:rPr>
              <a:t>raltegravir</a:t>
            </a:r>
            <a:r>
              <a:rPr lang="en-GB" altLang="fr-FR" sz="3200" dirty="0">
                <a:ea typeface="ＭＳ Ｐゴシック" pitchFamily="34" charset="-128"/>
              </a:rPr>
              <a:t> 1200 mg QD </a:t>
            </a:r>
            <a:br>
              <a:rPr lang="en-GB" altLang="fr-FR" sz="3200" dirty="0">
                <a:ea typeface="ＭＳ Ｐゴシック" pitchFamily="34" charset="-128"/>
              </a:rPr>
            </a:br>
            <a:r>
              <a:rPr lang="en-GB" altLang="fr-FR" sz="3200" dirty="0">
                <a:ea typeface="ＭＳ Ｐゴシック" pitchFamily="34" charset="-128"/>
              </a:rPr>
              <a:t>vs 400 mg BID, avec TDF/FTC</a:t>
            </a:r>
          </a:p>
        </p:txBody>
      </p:sp>
      <p:sp>
        <p:nvSpPr>
          <p:cNvPr id="7" name="ZoneTexte 69"/>
          <p:cNvSpPr txBox="1">
            <a:spLocks noChangeArrowheads="1"/>
          </p:cNvSpPr>
          <p:nvPr/>
        </p:nvSpPr>
        <p:spPr bwMode="auto">
          <a:xfrm>
            <a:off x="6456083" y="6583363"/>
            <a:ext cx="268156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rgbClr val="CC3300"/>
              </a:buClr>
              <a:buFont typeface="Wingdings" pitchFamily="2" charset="2"/>
              <a:buChar char="§"/>
              <a:defRPr sz="2000">
                <a:solidFill>
                  <a:srgbClr val="CC3300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None/>
            </a:pPr>
            <a:r>
              <a:rPr lang="de-DE" altLang="fr-FR" sz="1200" dirty="0"/>
              <a:t>Cahn P. </a:t>
            </a:r>
            <a:r>
              <a:rPr lang="en-US" altLang="fr-FR" sz="1200" dirty="0"/>
              <a:t>Lancet HIV 2017; 4:e486-94</a:t>
            </a:r>
            <a:endParaRPr lang="de-DE" altLang="fr-FR" sz="1200" dirty="0"/>
          </a:p>
        </p:txBody>
      </p:sp>
    </p:spTree>
    <p:custDataLst>
      <p:tags r:id="rId1"/>
    </p:custData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WMTOOLS" val="&lt;WMTools ver=&quot;1.0&quot;&gt;&lt;Timings time=&quot;03/08/2005 15:03:22&quot;&gt;&lt;Slide id=&quot;258&quot; dur=&quot;.922&quot;/&gt;&lt;Slide id=&quot;280&quot; dur=&quot;.563&quot;/&gt;&lt;Slide id=&quot;281&quot; dur=&quot;.343&quot;/&gt;&lt;Slide id=&quot;282&quot; dur=&quot;.266&quot;/&gt;&lt;Slide id=&quot;283&quot; dur=&quot;.328&quot;/&gt;&lt;Slide id=&quot;282&quot; dur=&quot;.141&quot;/&gt;&lt;Slide id=&quot;281&quot; dur=&quot;.078&quot;/&gt;&lt;Slide id=&quot;280&quot; dur=&quot;.187&quot;/&gt;&lt;Slide id=&quot;258&quot; dur=&quot;.454&quot;/&gt;&lt;/Timings&gt;&lt;/WMTools&gt;"/>
  <p:tag name="ARTICULATE_SLIDE_COUNT" val="8"/>
  <p:tag name="ARTICULATE_PROJECT_OPEN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ARV_trials_2017">
  <a:themeElements>
    <a:clrScheme name="ARV_trials_2010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ARV_trials_2010">
      <a:majorFont>
        <a:latin typeface="Calibri"/>
        <a:ea typeface=""/>
        <a:cs typeface=""/>
      </a:majorFont>
      <a:minorFont>
        <a:latin typeface="Arial"/>
        <a:ea typeface=""/>
        <a:cs typeface="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tx1">
              <a:gamma/>
              <a:shade val="60000"/>
              <a:invGamma/>
              <a:alpha val="74998"/>
            </a:schemeClr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pitchFamily="-109" charset="0"/>
            <a:ea typeface="ＭＳ Ｐゴシック" pitchFamily="-109" charset="-128"/>
            <a:cs typeface="ＭＳ Ｐゴシック" pitchFamily="-109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tx1">
              <a:gamma/>
              <a:shade val="60000"/>
              <a:invGamma/>
              <a:alpha val="74998"/>
            </a:schemeClr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pitchFamily="-109" charset="0"/>
            <a:ea typeface="ＭＳ Ｐゴシック" pitchFamily="-109" charset="-128"/>
            <a:cs typeface="ＭＳ Ｐゴシック" pitchFamily="-109" charset="-128"/>
          </a:defRPr>
        </a:defPPr>
      </a:lstStyle>
    </a:lnDef>
  </a:objectDefaults>
  <a:extraClrSchemeLst>
    <a:extraClrScheme>
      <a:clrScheme name="ARV_trials_2010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ARV_trials_2010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ARV_trials_2010">
    <a:majorFont>
      <a:latin typeface="Calibri"/>
      <a:ea typeface=""/>
      <a:cs typeface=""/>
    </a:majorFont>
    <a:minorFont>
      <a:latin typeface="Arial"/>
      <a:ea typeface=""/>
      <a:cs typeface=""/>
    </a:minorFont>
  </a:fontScheme>
  <a:fmtScheme name="Bureau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1410</TotalTime>
  <Words>1101</Words>
  <Application>Microsoft Office PowerPoint</Application>
  <PresentationFormat>Affichage à l'écran (4:3)</PresentationFormat>
  <Paragraphs>261</Paragraphs>
  <Slides>9</Slides>
  <Notes>8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0" baseType="lpstr">
      <vt:lpstr>ARV_trials_2017</vt:lpstr>
      <vt:lpstr>Comparaison inhibiteur d’intégrase  vs inhibiteur d’intégrase</vt:lpstr>
      <vt:lpstr>Etude ONCEMRK : raltegravir 1200 mg QD  vs 400 mg BID, avec TDF/FTC</vt:lpstr>
      <vt:lpstr>Etude ONCEMRK : raltegravir 1200 mg QD  vs 400 mg BID, avec TDF/FTC</vt:lpstr>
      <vt:lpstr>Etude ONCEMRK : raltegravir 1200 mg QD  vs 400 mg BID, avec TDF/FTC</vt:lpstr>
      <vt:lpstr>Etude ONCEMRK : raltegravir 1200 mg QD  vs 400 mg BID, avec TDF/FTC</vt:lpstr>
      <vt:lpstr>Etude ONCEMRK : raltegravir 1200 mg QD  vs 400 mg BID, avec TDF/FTC</vt:lpstr>
      <vt:lpstr>Etude ONCEMRK : raltegravir 1200 mg QD  vs 400 mg BID, avec TDF/FTC</vt:lpstr>
      <vt:lpstr>Etude ONCEMRK : raltegravir 1200 mg QD  vs 400 mg BID, avec TDF/FTC</vt:lpstr>
      <vt:lpstr>Etude ONCEMRK : raltegravir 1200 mg QD  vs 400 mg BID, avec TDF/FTC</vt:lpstr>
    </vt:vector>
  </TitlesOfParts>
  <Company>ARV-trials.com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ARV-trials 2017</dc:title>
  <dc:subject>AEI - www.aei.fr</dc:subject>
  <dc:creator>www.arv-trial.com</dc:creator>
  <cp:lastModifiedBy>Utilisateur</cp:lastModifiedBy>
  <cp:revision>1538</cp:revision>
  <cp:lastPrinted>2009-11-19T07:51:26Z</cp:lastPrinted>
  <dcterms:created xsi:type="dcterms:W3CDTF">2014-10-02T12:07:33Z</dcterms:created>
  <dcterms:modified xsi:type="dcterms:W3CDTF">2018-05-11T07:48:39Z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B264BD05-FE4D-4507-8DFF-7CF845A4C0BC</vt:lpwstr>
  </property>
  <property fmtid="{D5CDD505-2E9C-101B-9397-08002B2CF9AE}" pid="3" name="ArticulatePath">
    <vt:lpwstr>ARV TRIALS naive MAJ 2014_QDMRK-2_v01</vt:lpwstr>
  </property>
</Properties>
</file>