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11" clrIdx="0"/>
  <p:cmAuthor id="1" name="anto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333399"/>
    <a:srgbClr val="000066"/>
    <a:srgbClr val="DDDDDD"/>
    <a:srgbClr val="808080"/>
    <a:srgbClr val="00A4A7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972" autoAdjust="0"/>
    <p:restoredTop sz="98951" autoAdjust="0"/>
  </p:normalViewPr>
  <p:slideViewPr>
    <p:cSldViewPr snapToObjects="1">
      <p:cViewPr>
        <p:scale>
          <a:sx n="100" d="100"/>
          <a:sy n="100" d="100"/>
        </p:scale>
        <p:origin x="-2718" y="-378"/>
      </p:cViewPr>
      <p:guideLst>
        <p:guide orient="horz" pos="1933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2F04CC2-6E22-4A82-8D98-08D494B3D442}" type="datetimeFigureOut">
              <a:rPr lang="fr-FR"/>
              <a:pPr>
                <a:defRPr/>
              </a:pPr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2BE7C0B-5D7E-4248-AE89-567C7EFECC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474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fr-FR" smtClean="0">
              <a:ea typeface="ＭＳ Ｐゴシック"/>
              <a:cs typeface="ＭＳ Ｐゴシック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661C3A56-3165-47EF-85C9-E800F1BB9ACE}" type="slidenum">
              <a:rPr lang="fr-FR" altLang="fr-FR" sz="1200">
                <a:latin typeface="Calibri" pitchFamily="34" charset="0"/>
              </a:rPr>
              <a:pPr algn="r" defTabSz="850900"/>
              <a:t>1</a:t>
            </a:fld>
            <a:endParaRPr lang="fr-FR" alt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921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922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3507FE1-F32F-4DF9-A92F-98DDC27B130A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126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126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E1F29C7-6895-4FD6-92E1-719A082D0658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331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E1248C6-61D9-4B57-8EF6-7956AF09713E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536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272A74E2-538F-434C-8B5B-B04AF3326B1E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741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D6CB64E0-0025-49BB-A055-E2E4C2C316B9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6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47675" eaLnBrk="0" hangingPunct="0"/>
            <a:r>
              <a:rPr lang="en-US" smtClean="0"/>
              <a:t>The analysis that I’m going to present uses data from the PROGRESS study, which were presented at this meeting 2 years ago in Rome and subsequently published. In this study,  ART-naïve subjects randomized to LPV/r + TDF/FTC had greater loss in BMD compared to those randomized to  LPV/r+ RAL . It’s interesting to note that this is one of the only studies in the literature looking at bone with ART initiation that has not shown a decrease in BMD in one of its arms.  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DE81E0-81D4-4836-A621-6E8FB61DF24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150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2150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3E46001-477C-4FE7-B4FB-5D76C2884C60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8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>
                <a:ea typeface="ＭＳ Ｐゴシック"/>
                <a:cs typeface="ＭＳ Ｐゴシック"/>
              </a:rPr>
              <a:t>Epargne d’INTI</a:t>
            </a:r>
            <a:endParaRPr lang="fr-FR" altLang="fr-FR" sz="3200" dirty="0" smtClean="0">
              <a:ea typeface="ＭＳ Ｐゴシック"/>
              <a:cs typeface="ＭＳ Ｐゴシック"/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0800" y="1409700"/>
            <a:ext cx="9024938" cy="53038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r>
              <a:rPr lang="fr-FR" altLang="fr-FR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SPARTAN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PROGRESS 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NEAT 001/ANRS 143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MODERN</a:t>
            </a: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ZoneTexte 69"/>
          <p:cNvSpPr txBox="1">
            <a:spLocks noChangeArrowheads="1"/>
          </p:cNvSpPr>
          <p:nvPr/>
        </p:nvSpPr>
        <p:spPr bwMode="auto">
          <a:xfrm>
            <a:off x="4478338" y="6553200"/>
            <a:ext cx="46370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Reynes J.HIV Clin Trials 2011;12:255-67</a:t>
            </a:r>
          </a:p>
        </p:txBody>
      </p:sp>
      <p:grpSp>
        <p:nvGrpSpPr>
          <p:cNvPr id="8194" name="Grouper 28"/>
          <p:cNvGrpSpPr>
            <a:grpSpLocks/>
          </p:cNvGrpSpPr>
          <p:nvPr/>
        </p:nvGrpSpPr>
        <p:grpSpPr bwMode="auto">
          <a:xfrm>
            <a:off x="0" y="6570663"/>
            <a:ext cx="1027113" cy="287337"/>
            <a:chOff x="-1" y="6570663"/>
            <a:chExt cx="1027599" cy="288111"/>
          </a:xfrm>
        </p:grpSpPr>
        <p:sp>
          <p:nvSpPr>
            <p:cNvPr id="8224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25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PROGRESS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3470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cxnSp>
        <p:nvCxnSpPr>
          <p:cNvPr id="8196" name="Connecteur droit 66"/>
          <p:cNvCxnSpPr>
            <a:cxnSpLocks noChangeShapeType="1"/>
          </p:cNvCxnSpPr>
          <p:nvPr/>
        </p:nvCxnSpPr>
        <p:spPr bwMode="auto">
          <a:xfrm rot="5400000">
            <a:off x="2536032" y="2772569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197" name="Espace réservé du contenu 2"/>
          <p:cNvSpPr>
            <a:spLocks/>
          </p:cNvSpPr>
          <p:nvPr/>
        </p:nvSpPr>
        <p:spPr bwMode="auto">
          <a:xfrm>
            <a:off x="34925" y="5049838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Objectif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Non infériorité de LPV/r + RAL à S48 : % ARN VIH &lt; 40 c/ml en intention de traiter, analyse TLOVR (borne inférieure de l’IC 95 % de la différence = -20 %, puissance 90 %)</a:t>
            </a:r>
            <a:endParaRPr lang="fr-FR" b="1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3709988" y="2608263"/>
          <a:ext cx="3686403" cy="755650"/>
        </p:xfrm>
        <a:graphic>
          <a:graphicData uri="http://schemas.openxmlformats.org/drawingml/2006/table">
            <a:tbl>
              <a:tblPr/>
              <a:tblGrid>
                <a:gridCol w="3686403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+ RAL 400 mg BID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3711575" y="3621088"/>
          <a:ext cx="3684814" cy="733425"/>
        </p:xfrm>
        <a:graphic>
          <a:graphicData uri="http://schemas.openxmlformats.org/drawingml/2006/table">
            <a:tbl>
              <a:tblPr/>
              <a:tblGrid>
                <a:gridCol w="3684814"/>
              </a:tblGrid>
              <a:tr h="733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400/100 mg BID + TDF/FTC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</a:tbl>
          </a:graphicData>
        </a:graphic>
      </p:graphicFrame>
      <p:sp>
        <p:nvSpPr>
          <p:cNvPr id="8210" name="Oval 170"/>
          <p:cNvSpPr>
            <a:spLocks noChangeArrowheads="1"/>
          </p:cNvSpPr>
          <p:nvPr/>
        </p:nvSpPr>
        <p:spPr bwMode="auto">
          <a:xfrm>
            <a:off x="1965325" y="1558925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8211" name="AutoShape 162"/>
          <p:cNvSpPr>
            <a:spLocks noChangeArrowheads="1"/>
          </p:cNvSpPr>
          <p:nvPr/>
        </p:nvSpPr>
        <p:spPr bwMode="auto">
          <a:xfrm>
            <a:off x="263525" y="2828925"/>
            <a:ext cx="2263775" cy="1293813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4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ans, naïfs d’ARV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4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1 000 c/ml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CD4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Ag HBs négatif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 à LPV, TDF ou FTC</a:t>
            </a:r>
          </a:p>
        </p:txBody>
      </p:sp>
      <p:sp>
        <p:nvSpPr>
          <p:cNvPr id="82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PROGRESS : LPV/r + RAL vs LPV/r + TDF/FTC</a:t>
            </a:r>
          </a:p>
        </p:txBody>
      </p:sp>
      <p:cxnSp>
        <p:nvCxnSpPr>
          <p:cNvPr id="8213" name="AutoShape 60"/>
          <p:cNvCxnSpPr>
            <a:cxnSpLocks noChangeShapeType="1"/>
          </p:cNvCxnSpPr>
          <p:nvPr/>
        </p:nvCxnSpPr>
        <p:spPr bwMode="auto">
          <a:xfrm rot="10800000" flipH="1" flipV="1">
            <a:off x="3709988" y="2981325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4" name="Line 63"/>
          <p:cNvSpPr>
            <a:spLocks noChangeShapeType="1"/>
          </p:cNvSpPr>
          <p:nvPr/>
        </p:nvSpPr>
        <p:spPr bwMode="auto">
          <a:xfrm>
            <a:off x="2527300" y="3471863"/>
            <a:ext cx="4333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15" name="Rectangle 9"/>
          <p:cNvSpPr>
            <a:spLocks noChangeArrowheads="1"/>
          </p:cNvSpPr>
          <p:nvPr/>
        </p:nvSpPr>
        <p:spPr bwMode="auto">
          <a:xfrm>
            <a:off x="2932113" y="3648075"/>
            <a:ext cx="825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105</a:t>
            </a:r>
          </a:p>
        </p:txBody>
      </p:sp>
      <p:sp>
        <p:nvSpPr>
          <p:cNvPr id="8216" name="Rectangle 8"/>
          <p:cNvSpPr>
            <a:spLocks noChangeArrowheads="1"/>
          </p:cNvSpPr>
          <p:nvPr/>
        </p:nvSpPr>
        <p:spPr bwMode="auto">
          <a:xfrm>
            <a:off x="2932113" y="2654300"/>
            <a:ext cx="825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101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25" y="1635125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635125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219" name="Line 172"/>
          <p:cNvSpPr>
            <a:spLocks noChangeShapeType="1"/>
          </p:cNvSpPr>
          <p:nvPr/>
        </p:nvSpPr>
        <p:spPr bwMode="auto">
          <a:xfrm>
            <a:off x="8720138" y="2174875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0" name="Line 172"/>
          <p:cNvSpPr>
            <a:spLocks noChangeShapeType="1"/>
          </p:cNvSpPr>
          <p:nvPr/>
        </p:nvSpPr>
        <p:spPr bwMode="auto">
          <a:xfrm>
            <a:off x="7415213" y="2174875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8221" name="Group 37"/>
          <p:cNvGrpSpPr>
            <a:grpSpLocks/>
          </p:cNvGrpSpPr>
          <p:nvPr/>
        </p:nvGrpSpPr>
        <p:grpSpPr bwMode="auto">
          <a:xfrm>
            <a:off x="7396163" y="2987675"/>
            <a:ext cx="1303337" cy="974725"/>
            <a:chOff x="4502" y="1764"/>
            <a:chExt cx="646" cy="614"/>
          </a:xfrm>
        </p:grpSpPr>
        <p:sp>
          <p:nvSpPr>
            <p:cNvPr id="8222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23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</p:nvPr>
        </p:nvGraphicFramePr>
        <p:xfrm>
          <a:off x="395288" y="1655763"/>
          <a:ext cx="8353425" cy="4640976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5308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101</a:t>
                      </a:r>
                      <a:endParaRPr kumimoji="0" lang="fr-F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105</a:t>
                      </a:r>
                      <a:endParaRPr kumimoji="0" lang="fr-F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moyen,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moyenne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4,24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4,25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100 000 c/ml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moyenne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298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 (7,9 %)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(10,5 %)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échec virologique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Non respect du protocole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Retrait consentement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Grossesse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S96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 (18,8 %)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(14,3 %)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0313" name="Rectangle 6"/>
          <p:cNvSpPr>
            <a:spLocks noChangeArrowheads="1"/>
          </p:cNvSpPr>
          <p:nvPr/>
        </p:nvSpPr>
        <p:spPr bwMode="auto">
          <a:xfrm>
            <a:off x="250825" y="1295400"/>
            <a:ext cx="8497888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Caractéristiques à l’inclusion et disposition des patients</a:t>
            </a:r>
          </a:p>
        </p:txBody>
      </p:sp>
      <p:grpSp>
        <p:nvGrpSpPr>
          <p:cNvPr id="10314" name="Grouper 17"/>
          <p:cNvGrpSpPr>
            <a:grpSpLocks/>
          </p:cNvGrpSpPr>
          <p:nvPr/>
        </p:nvGrpSpPr>
        <p:grpSpPr bwMode="auto">
          <a:xfrm>
            <a:off x="0" y="6570663"/>
            <a:ext cx="1027113" cy="287337"/>
            <a:chOff x="-1" y="6570663"/>
            <a:chExt cx="1027599" cy="288111"/>
          </a:xfrm>
        </p:grpSpPr>
        <p:sp>
          <p:nvSpPr>
            <p:cNvPr id="1031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318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PROGRESS</a:t>
              </a:r>
            </a:p>
          </p:txBody>
        </p:sp>
      </p:grpSp>
      <p:sp>
        <p:nvSpPr>
          <p:cNvPr id="10315" name="ZoneTexte 8"/>
          <p:cNvSpPr txBox="1">
            <a:spLocks noChangeArrowheads="1"/>
          </p:cNvSpPr>
          <p:nvPr/>
        </p:nvSpPr>
        <p:spPr bwMode="auto">
          <a:xfrm>
            <a:off x="2054225" y="6553200"/>
            <a:ext cx="70612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Reynes J.HIV Clin Trials 2011;12:255-67 ; Reynes J. AIDS Res Hum Retroviruses 2013;29:256-65</a:t>
            </a:r>
          </a:p>
        </p:txBody>
      </p:sp>
      <p:sp>
        <p:nvSpPr>
          <p:cNvPr id="1031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PROGRESS : LPV/r + RAL vs LPV/r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2"/>
          <p:cNvSpPr txBox="1">
            <a:spLocks noChangeArrowheads="1"/>
          </p:cNvSpPr>
          <p:nvPr/>
        </p:nvSpPr>
        <p:spPr bwMode="auto">
          <a:xfrm>
            <a:off x="2768600" y="1128713"/>
            <a:ext cx="3594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Réponse au traitement</a:t>
            </a:r>
          </a:p>
        </p:txBody>
      </p:sp>
      <p:grpSp>
        <p:nvGrpSpPr>
          <p:cNvPr id="12290" name="Grouper 70"/>
          <p:cNvGrpSpPr>
            <a:grpSpLocks/>
          </p:cNvGrpSpPr>
          <p:nvPr/>
        </p:nvGrpSpPr>
        <p:grpSpPr bwMode="auto">
          <a:xfrm>
            <a:off x="0" y="6570663"/>
            <a:ext cx="1027113" cy="287337"/>
            <a:chOff x="-1" y="6570663"/>
            <a:chExt cx="1027599" cy="288111"/>
          </a:xfrm>
        </p:grpSpPr>
        <p:sp>
          <p:nvSpPr>
            <p:cNvPr id="1233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338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PROGRESS</a:t>
              </a:r>
            </a:p>
          </p:txBody>
        </p:sp>
      </p:grpSp>
      <p:sp>
        <p:nvSpPr>
          <p:cNvPr id="12291" name="ZoneTexte 51"/>
          <p:cNvSpPr txBox="1">
            <a:spLocks noChangeArrowheads="1"/>
          </p:cNvSpPr>
          <p:nvPr/>
        </p:nvSpPr>
        <p:spPr bwMode="auto">
          <a:xfrm>
            <a:off x="2054225" y="6553200"/>
            <a:ext cx="70612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Reynes J.HIV Clin Trials 2011;12:255-67 ; Reynes J. AIDS Res Hum Retroviruses 2013;29:256-65</a:t>
            </a:r>
          </a:p>
        </p:txBody>
      </p:sp>
      <p:grpSp>
        <p:nvGrpSpPr>
          <p:cNvPr id="12292" name="Groupe 50"/>
          <p:cNvGrpSpPr>
            <a:grpSpLocks/>
          </p:cNvGrpSpPr>
          <p:nvPr/>
        </p:nvGrpSpPr>
        <p:grpSpPr bwMode="auto">
          <a:xfrm>
            <a:off x="681038" y="1657350"/>
            <a:ext cx="8188325" cy="4745038"/>
            <a:chOff x="680684" y="1656616"/>
            <a:chExt cx="8188601" cy="4745390"/>
          </a:xfrm>
        </p:grpSpPr>
        <p:sp>
          <p:nvSpPr>
            <p:cNvPr id="12294" name="Text Box 134"/>
            <p:cNvSpPr txBox="1">
              <a:spLocks noChangeArrowheads="1"/>
            </p:cNvSpPr>
            <p:nvPr/>
          </p:nvSpPr>
          <p:spPr bwMode="auto">
            <a:xfrm>
              <a:off x="2997051" y="1784043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sz="2000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40 c/ml</a:t>
              </a:r>
            </a:p>
          </p:txBody>
        </p:sp>
        <p:sp>
          <p:nvSpPr>
            <p:cNvPr id="12295" name="Rectangle 133"/>
            <p:cNvSpPr>
              <a:spLocks noChangeArrowheads="1"/>
            </p:cNvSpPr>
            <p:nvPr/>
          </p:nvSpPr>
          <p:spPr bwMode="auto">
            <a:xfrm>
              <a:off x="1323330" y="3068638"/>
              <a:ext cx="609600" cy="2279650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2296" name="Rectangle 135"/>
            <p:cNvSpPr>
              <a:spLocks noChangeArrowheads="1"/>
            </p:cNvSpPr>
            <p:nvPr/>
          </p:nvSpPr>
          <p:spPr bwMode="auto">
            <a:xfrm>
              <a:off x="780071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12297" name="Rectangle 136"/>
            <p:cNvSpPr>
              <a:spLocks noChangeArrowheads="1"/>
            </p:cNvSpPr>
            <p:nvPr/>
          </p:nvSpPr>
          <p:spPr bwMode="auto">
            <a:xfrm>
              <a:off x="780071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12298" name="Rectangle 137"/>
            <p:cNvSpPr>
              <a:spLocks noChangeArrowheads="1"/>
            </p:cNvSpPr>
            <p:nvPr/>
          </p:nvSpPr>
          <p:spPr bwMode="auto">
            <a:xfrm>
              <a:off x="680684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12299" name="Rectangle 138"/>
            <p:cNvSpPr>
              <a:spLocks noChangeArrowheads="1"/>
            </p:cNvSpPr>
            <p:nvPr/>
          </p:nvSpPr>
          <p:spPr bwMode="auto">
            <a:xfrm>
              <a:off x="780071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12300" name="Line 139"/>
            <p:cNvSpPr>
              <a:spLocks noChangeShapeType="1"/>
            </p:cNvSpPr>
            <p:nvPr/>
          </p:nvSpPr>
          <p:spPr bwMode="auto">
            <a:xfrm>
              <a:off x="1047105" y="46672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1" name="Line 140"/>
            <p:cNvSpPr>
              <a:spLocks noChangeShapeType="1"/>
            </p:cNvSpPr>
            <p:nvPr/>
          </p:nvSpPr>
          <p:spPr bwMode="auto">
            <a:xfrm>
              <a:off x="1047105" y="39766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2" name="Line 141"/>
            <p:cNvSpPr>
              <a:spLocks noChangeShapeType="1"/>
            </p:cNvSpPr>
            <p:nvPr/>
          </p:nvSpPr>
          <p:spPr bwMode="auto">
            <a:xfrm>
              <a:off x="1047105" y="25923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3" name="Line 142"/>
            <p:cNvSpPr>
              <a:spLocks noChangeShapeType="1"/>
            </p:cNvSpPr>
            <p:nvPr/>
          </p:nvSpPr>
          <p:spPr bwMode="auto">
            <a:xfrm>
              <a:off x="1047105" y="32829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4" name="Line 143"/>
            <p:cNvSpPr>
              <a:spLocks noChangeShapeType="1"/>
            </p:cNvSpPr>
            <p:nvPr/>
          </p:nvSpPr>
          <p:spPr bwMode="auto">
            <a:xfrm>
              <a:off x="1137593" y="2582863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5" name="Rectangle 144"/>
            <p:cNvSpPr>
              <a:spLocks noChangeArrowheads="1"/>
            </p:cNvSpPr>
            <p:nvPr/>
          </p:nvSpPr>
          <p:spPr bwMode="auto">
            <a:xfrm>
              <a:off x="1367926" y="270892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C00000"/>
                  </a:solidFill>
                  <a:cs typeface="Arial" charset="0"/>
                </a:rPr>
                <a:t>83,2</a:t>
              </a:r>
            </a:p>
          </p:txBody>
        </p:sp>
        <p:sp>
          <p:nvSpPr>
            <p:cNvPr id="12306" name="Rectangle 145"/>
            <p:cNvSpPr>
              <a:spLocks noChangeArrowheads="1"/>
            </p:cNvSpPr>
            <p:nvPr/>
          </p:nvSpPr>
          <p:spPr bwMode="auto">
            <a:xfrm>
              <a:off x="1962096" y="266885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00A4A7"/>
                  </a:solidFill>
                  <a:cs typeface="Arial" charset="0"/>
                </a:rPr>
                <a:t>84,8</a:t>
              </a:r>
            </a:p>
          </p:txBody>
        </p:sp>
        <p:sp>
          <p:nvSpPr>
            <p:cNvPr id="12307" name="Text Box 148"/>
            <p:cNvSpPr txBox="1">
              <a:spLocks noChangeArrowheads="1"/>
            </p:cNvSpPr>
            <p:nvPr/>
          </p:nvSpPr>
          <p:spPr bwMode="auto">
            <a:xfrm>
              <a:off x="708968" y="2106613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12308" name="Rectangle 151"/>
            <p:cNvSpPr>
              <a:spLocks noChangeArrowheads="1"/>
            </p:cNvSpPr>
            <p:nvPr/>
          </p:nvSpPr>
          <p:spPr bwMode="auto">
            <a:xfrm>
              <a:off x="1926580" y="3021073"/>
              <a:ext cx="609600" cy="2327215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2309" name="ZoneTexte 86"/>
            <p:cNvSpPr txBox="1">
              <a:spLocks noChangeArrowheads="1"/>
            </p:cNvSpPr>
            <p:nvPr/>
          </p:nvSpPr>
          <p:spPr bwMode="auto">
            <a:xfrm>
              <a:off x="965915" y="5686425"/>
              <a:ext cx="1733168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  <a:sym typeface="Symbol" pitchFamily="18" charset="2"/>
                </a:rPr>
                <a:t>D</a:t>
              </a: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ifférence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 95 %)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- 1,6 % (- 12 ; 8,8)</a:t>
              </a:r>
            </a:p>
          </p:txBody>
        </p:sp>
        <p:sp>
          <p:nvSpPr>
            <p:cNvPr id="12310" name="Rectangle 133"/>
            <p:cNvSpPr>
              <a:spLocks noChangeArrowheads="1"/>
            </p:cNvSpPr>
            <p:nvPr/>
          </p:nvSpPr>
          <p:spPr bwMode="auto">
            <a:xfrm>
              <a:off x="4881074" y="3527425"/>
              <a:ext cx="609600" cy="1820863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2311" name="Rectangle 144"/>
            <p:cNvSpPr>
              <a:spLocks noChangeArrowheads="1"/>
            </p:cNvSpPr>
            <p:nvPr/>
          </p:nvSpPr>
          <p:spPr bwMode="auto">
            <a:xfrm>
              <a:off x="4916144" y="3177986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C00000"/>
                  </a:solidFill>
                  <a:cs typeface="Arial" charset="0"/>
                </a:rPr>
                <a:t>66,3</a:t>
              </a:r>
            </a:p>
          </p:txBody>
        </p:sp>
        <p:sp>
          <p:nvSpPr>
            <p:cNvPr id="12312" name="Rectangle 145"/>
            <p:cNvSpPr>
              <a:spLocks noChangeArrowheads="1"/>
            </p:cNvSpPr>
            <p:nvPr/>
          </p:nvSpPr>
          <p:spPr bwMode="auto">
            <a:xfrm>
              <a:off x="5514512" y="3121218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00A4A7"/>
                  </a:solidFill>
                  <a:cs typeface="Arial" charset="0"/>
                </a:rPr>
                <a:t>68,6</a:t>
              </a:r>
            </a:p>
          </p:txBody>
        </p:sp>
        <p:sp>
          <p:nvSpPr>
            <p:cNvPr id="12313" name="Rectangle 151"/>
            <p:cNvSpPr>
              <a:spLocks noChangeArrowheads="1"/>
            </p:cNvSpPr>
            <p:nvPr/>
          </p:nvSpPr>
          <p:spPr bwMode="auto">
            <a:xfrm>
              <a:off x="5484324" y="3476624"/>
              <a:ext cx="609600" cy="1871663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2314" name="Line 146"/>
            <p:cNvSpPr>
              <a:spLocks noChangeShapeType="1"/>
            </p:cNvSpPr>
            <p:nvPr/>
          </p:nvSpPr>
          <p:spPr bwMode="auto">
            <a:xfrm>
              <a:off x="1047105" y="5349240"/>
              <a:ext cx="715374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grpSp>
          <p:nvGrpSpPr>
            <p:cNvPr id="12315" name="Grouper 50"/>
            <p:cNvGrpSpPr>
              <a:grpSpLocks/>
            </p:cNvGrpSpPr>
            <p:nvPr/>
          </p:nvGrpSpPr>
          <p:grpSpPr bwMode="auto">
            <a:xfrm>
              <a:off x="6876256" y="1656616"/>
              <a:ext cx="1993029" cy="629682"/>
              <a:chOff x="2439988" y="1995488"/>
              <a:chExt cx="1993029" cy="629682"/>
            </a:xfrm>
          </p:grpSpPr>
          <p:sp>
            <p:nvSpPr>
              <p:cNvPr id="12332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928812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fr-FR" sz="2800">
                  <a:solidFill>
                    <a:srgbClr val="000066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2333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C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sz="2400">
                  <a:solidFill>
                    <a:srgbClr val="000066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2334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A4A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sz="2400">
                  <a:solidFill>
                    <a:srgbClr val="000066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2335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29768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fr-FR" b="1">
                    <a:solidFill>
                      <a:srgbClr val="333399"/>
                    </a:solidFill>
                    <a:latin typeface="Calibri" pitchFamily="34" charset="0"/>
                    <a:ea typeface="ＭＳ Ｐゴシック"/>
                    <a:cs typeface="ＭＳ Ｐゴシック"/>
                  </a:rPr>
                  <a:t>LPV/r + RAL</a:t>
                </a:r>
              </a:p>
            </p:txBody>
          </p:sp>
          <p:sp>
            <p:nvSpPr>
              <p:cNvPr id="12336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72632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fr-FR" b="1">
                    <a:solidFill>
                      <a:srgbClr val="333399"/>
                    </a:solidFill>
                    <a:latin typeface="Calibri" pitchFamily="34" charset="0"/>
                    <a:ea typeface="ＭＳ Ｐゴシック"/>
                    <a:cs typeface="ＭＳ Ｐゴシック"/>
                  </a:rPr>
                  <a:t>LPV/r + TDF/FTC</a:t>
                </a:r>
              </a:p>
            </p:txBody>
          </p:sp>
        </p:grpSp>
        <p:sp>
          <p:nvSpPr>
            <p:cNvPr id="12316" name="Rectangle 40"/>
            <p:cNvSpPr>
              <a:spLocks noChangeArrowheads="1"/>
            </p:cNvSpPr>
            <p:nvPr/>
          </p:nvSpPr>
          <p:spPr bwMode="auto">
            <a:xfrm>
              <a:off x="1273443" y="5364197"/>
              <a:ext cx="12875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TLOVR</a:t>
              </a:r>
            </a:p>
          </p:txBody>
        </p:sp>
        <p:sp>
          <p:nvSpPr>
            <p:cNvPr id="12317" name="Rectangle 41"/>
            <p:cNvSpPr>
              <a:spLocks noChangeArrowheads="1"/>
            </p:cNvSpPr>
            <p:nvPr/>
          </p:nvSpPr>
          <p:spPr bwMode="auto">
            <a:xfrm>
              <a:off x="4841926" y="5364197"/>
              <a:ext cx="12875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TLOVR</a:t>
              </a:r>
            </a:p>
          </p:txBody>
        </p:sp>
        <p:sp>
          <p:nvSpPr>
            <p:cNvPr id="12318" name="Rectangle 133"/>
            <p:cNvSpPr>
              <a:spLocks noChangeArrowheads="1"/>
            </p:cNvSpPr>
            <p:nvPr/>
          </p:nvSpPr>
          <p:spPr bwMode="auto">
            <a:xfrm>
              <a:off x="2929053" y="3038505"/>
              <a:ext cx="609600" cy="2309783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2319" name="Rectangle 144"/>
            <p:cNvSpPr>
              <a:spLocks noChangeArrowheads="1"/>
            </p:cNvSpPr>
            <p:nvPr/>
          </p:nvSpPr>
          <p:spPr bwMode="auto">
            <a:xfrm>
              <a:off x="2973649" y="268409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C00000"/>
                  </a:solidFill>
                  <a:cs typeface="Arial" charset="0"/>
                </a:rPr>
                <a:t>84,5</a:t>
              </a:r>
            </a:p>
          </p:txBody>
        </p:sp>
        <p:sp>
          <p:nvSpPr>
            <p:cNvPr id="12320" name="Rectangle 145"/>
            <p:cNvSpPr>
              <a:spLocks noChangeArrowheads="1"/>
            </p:cNvSpPr>
            <p:nvPr/>
          </p:nvSpPr>
          <p:spPr bwMode="auto">
            <a:xfrm>
              <a:off x="3567819" y="2420888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00A4A7"/>
                  </a:solidFill>
                  <a:cs typeface="Arial" charset="0"/>
                </a:rPr>
                <a:t>93,8</a:t>
              </a:r>
            </a:p>
          </p:txBody>
        </p:sp>
        <p:sp>
          <p:nvSpPr>
            <p:cNvPr id="12321" name="Rectangle 151"/>
            <p:cNvSpPr>
              <a:spLocks noChangeArrowheads="1"/>
            </p:cNvSpPr>
            <p:nvPr/>
          </p:nvSpPr>
          <p:spPr bwMode="auto">
            <a:xfrm>
              <a:off x="3532303" y="2781300"/>
              <a:ext cx="609600" cy="2566988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2322" name="Rectangle 40"/>
            <p:cNvSpPr>
              <a:spLocks noChangeArrowheads="1"/>
            </p:cNvSpPr>
            <p:nvPr/>
          </p:nvSpPr>
          <p:spPr bwMode="auto">
            <a:xfrm>
              <a:off x="3089544" y="5364197"/>
              <a:ext cx="10059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Observé</a:t>
              </a:r>
            </a:p>
          </p:txBody>
        </p:sp>
        <p:sp>
          <p:nvSpPr>
            <p:cNvPr id="12323" name="Rectangle 133"/>
            <p:cNvSpPr>
              <a:spLocks noChangeArrowheads="1"/>
            </p:cNvSpPr>
            <p:nvPr/>
          </p:nvSpPr>
          <p:spPr bwMode="auto">
            <a:xfrm>
              <a:off x="6481614" y="2914651"/>
              <a:ext cx="609600" cy="2433638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2324" name="Rectangle 144"/>
            <p:cNvSpPr>
              <a:spLocks noChangeArrowheads="1"/>
            </p:cNvSpPr>
            <p:nvPr/>
          </p:nvSpPr>
          <p:spPr bwMode="auto">
            <a:xfrm>
              <a:off x="6516684" y="2564904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C00000"/>
                  </a:solidFill>
                  <a:cs typeface="Arial" charset="0"/>
                </a:rPr>
                <a:t>88,9</a:t>
              </a:r>
            </a:p>
          </p:txBody>
        </p:sp>
        <p:sp>
          <p:nvSpPr>
            <p:cNvPr id="12325" name="Rectangle 145"/>
            <p:cNvSpPr>
              <a:spLocks noChangeArrowheads="1"/>
            </p:cNvSpPr>
            <p:nvPr/>
          </p:nvSpPr>
          <p:spPr bwMode="auto">
            <a:xfrm>
              <a:off x="7108314" y="263691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00A4A7"/>
                  </a:solidFill>
                  <a:cs typeface="Arial" charset="0"/>
                </a:rPr>
                <a:t>85,2</a:t>
              </a:r>
            </a:p>
          </p:txBody>
        </p:sp>
        <p:sp>
          <p:nvSpPr>
            <p:cNvPr id="12326" name="Rectangle 151"/>
            <p:cNvSpPr>
              <a:spLocks noChangeArrowheads="1"/>
            </p:cNvSpPr>
            <p:nvPr/>
          </p:nvSpPr>
          <p:spPr bwMode="auto">
            <a:xfrm>
              <a:off x="7084864" y="3000375"/>
              <a:ext cx="609600" cy="2347913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2327" name="Rectangle 41"/>
            <p:cNvSpPr>
              <a:spLocks noChangeArrowheads="1"/>
            </p:cNvSpPr>
            <p:nvPr/>
          </p:nvSpPr>
          <p:spPr bwMode="auto">
            <a:xfrm>
              <a:off x="6578883" y="5364197"/>
              <a:ext cx="10059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Observé</a:t>
              </a:r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2423818" y="2223396"/>
              <a:ext cx="568344" cy="400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b="1">
                  <a:solidFill>
                    <a:srgbClr val="333399"/>
                  </a:solidFill>
                  <a:latin typeface="+mj-lt"/>
                </a:rPr>
                <a:t>S48</a:t>
              </a:r>
            </a:p>
          </p:txBody>
        </p:sp>
        <p:sp>
          <p:nvSpPr>
            <p:cNvPr id="67" name="ZoneTexte 66"/>
            <p:cNvSpPr txBox="1"/>
            <p:nvPr/>
          </p:nvSpPr>
          <p:spPr>
            <a:xfrm>
              <a:off x="5929136" y="2223396"/>
              <a:ext cx="569931" cy="400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000" b="1">
                  <a:solidFill>
                    <a:srgbClr val="333399"/>
                  </a:solidFill>
                  <a:latin typeface="+mj-lt"/>
                </a:rPr>
                <a:t>S96</a:t>
              </a:r>
            </a:p>
          </p:txBody>
        </p:sp>
        <p:sp>
          <p:nvSpPr>
            <p:cNvPr id="12330" name="ZoneTexte 86"/>
            <p:cNvSpPr txBox="1">
              <a:spLocks noChangeArrowheads="1"/>
            </p:cNvSpPr>
            <p:nvPr/>
          </p:nvSpPr>
          <p:spPr bwMode="auto">
            <a:xfrm>
              <a:off x="2587254" y="5686425"/>
              <a:ext cx="2010487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  <a:sym typeface="Symbol" pitchFamily="18" charset="2"/>
                </a:rPr>
                <a:t>D</a:t>
              </a: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ifférence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 95 %)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- 9,2 % (- 18,9 ; - 0,3)</a:t>
              </a:r>
            </a:p>
          </p:txBody>
        </p:sp>
        <p:sp>
          <p:nvSpPr>
            <p:cNvPr id="12331" name="Rectangle 135"/>
            <p:cNvSpPr>
              <a:spLocks noChangeArrowheads="1"/>
            </p:cNvSpPr>
            <p:nvPr/>
          </p:nvSpPr>
          <p:spPr bwMode="auto">
            <a:xfrm>
              <a:off x="903276" y="5231140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1229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PROGRESS : LPV/r + RAL vs LPV/r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352550"/>
            <a:ext cx="9064625" cy="1571625"/>
          </a:xfrm>
        </p:spPr>
        <p:txBody>
          <a:bodyPr/>
          <a:lstStyle/>
          <a:p>
            <a:pPr>
              <a:lnSpc>
                <a:spcPts val="1875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Critères définis au protocole pour test génotypique</a:t>
            </a:r>
            <a:endParaRPr lang="fr-FR" sz="2400" b="1" smtClean="0">
              <a:solidFill>
                <a:srgbClr val="000066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1">
              <a:lnSpc>
                <a:spcPts val="1875"/>
              </a:lnSpc>
              <a:spcBef>
                <a:spcPct val="5000"/>
              </a:spcBef>
              <a:buFontTx/>
              <a:buChar char="-"/>
            </a:pPr>
            <a:r>
              <a:rPr lang="fr-FR" sz="1600" smtClean="0">
                <a:ea typeface="ＭＳ Ｐゴシック"/>
                <a:cs typeface="Arial" charset="0"/>
              </a:rPr>
              <a:t>A S8 ou au delà, chez les patients ayant obtenu ARN VIH &lt; 40 c/ml, ARN VIH ≥ 40 c/ml avec sur le 2</a:t>
            </a:r>
            <a:r>
              <a:rPr lang="fr-FR" sz="1600" baseline="30000" smtClean="0">
                <a:ea typeface="ＭＳ Ｐゴシック"/>
                <a:cs typeface="Arial" charset="0"/>
              </a:rPr>
              <a:t>ème</a:t>
            </a:r>
            <a:r>
              <a:rPr lang="fr-FR" sz="1600" smtClean="0">
                <a:ea typeface="ＭＳ Ｐゴシック"/>
                <a:cs typeface="Arial" charset="0"/>
              </a:rPr>
              <a:t> échantillon de confirmation ARN VIH &gt; 400 c/ml</a:t>
            </a:r>
          </a:p>
          <a:p>
            <a:pPr lvl="1">
              <a:lnSpc>
                <a:spcPts val="1875"/>
              </a:lnSpc>
              <a:spcBef>
                <a:spcPct val="5000"/>
              </a:spcBef>
              <a:buFontTx/>
              <a:buChar char="-"/>
            </a:pPr>
            <a:r>
              <a:rPr lang="fr-FR" sz="1600" smtClean="0">
                <a:ea typeface="ＭＳ Ｐゴシック"/>
                <a:cs typeface="Arial" charset="0"/>
              </a:rPr>
              <a:t>Augmentation ARN VIH &gt; 0,5 log</a:t>
            </a:r>
            <a:r>
              <a:rPr lang="fr-FR" sz="1600" baseline="-25000" smtClean="0">
                <a:ea typeface="ＭＳ Ｐゴシック"/>
                <a:cs typeface="Arial" charset="0"/>
              </a:rPr>
              <a:t>10</a:t>
            </a:r>
            <a:r>
              <a:rPr lang="fr-FR" sz="1600" smtClean="0">
                <a:ea typeface="ＭＳ Ｐゴシック"/>
                <a:cs typeface="Arial" charset="0"/>
              </a:rPr>
              <a:t> c/ml au dessus du nadir et &gt; 400 c/ml </a:t>
            </a:r>
            <a:br>
              <a:rPr lang="fr-FR" sz="1600" smtClean="0">
                <a:ea typeface="ＭＳ Ｐゴシック"/>
                <a:cs typeface="Arial" charset="0"/>
              </a:rPr>
            </a:br>
            <a:r>
              <a:rPr lang="fr-FR" sz="1600" smtClean="0">
                <a:ea typeface="ＭＳ Ｐゴシック"/>
                <a:cs typeface="Arial" charset="0"/>
              </a:rPr>
              <a:t>sur 2 prélèvements consécutifs</a:t>
            </a:r>
          </a:p>
          <a:p>
            <a:pPr lvl="1">
              <a:lnSpc>
                <a:spcPts val="1875"/>
              </a:lnSpc>
              <a:spcBef>
                <a:spcPct val="5000"/>
              </a:spcBef>
              <a:buFontTx/>
              <a:buChar char="-"/>
            </a:pPr>
            <a:r>
              <a:rPr lang="fr-FR" sz="1600" smtClean="0">
                <a:ea typeface="ＭＳ Ｐゴシック"/>
                <a:cs typeface="Arial" charset="0"/>
              </a:rPr>
              <a:t>Non obtention ARN VIH &lt; 400 c/ml à S24</a:t>
            </a:r>
          </a:p>
          <a:p>
            <a:pPr lvl="1">
              <a:lnSpc>
                <a:spcPts val="1875"/>
              </a:lnSpc>
              <a:spcBef>
                <a:spcPct val="5000"/>
              </a:spcBef>
              <a:buFontTx/>
              <a:buNone/>
            </a:pPr>
            <a:endParaRPr lang="fr-FR" sz="1800" smtClean="0">
              <a:latin typeface="Calibri" pitchFamily="34" charset="0"/>
              <a:ea typeface="ＭＳ Ｐゴシック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</p:nvPr>
        </p:nvGraphicFramePr>
        <p:xfrm>
          <a:off x="279400" y="3276600"/>
          <a:ext cx="8469312" cy="3141312"/>
        </p:xfrm>
        <a:graphic>
          <a:graphicData uri="http://schemas.openxmlformats.org/drawingml/2006/table">
            <a:tbl>
              <a:tblPr/>
              <a:tblGrid>
                <a:gridCol w="208280"/>
                <a:gridCol w="271729"/>
                <a:gridCol w="3202991"/>
                <a:gridCol w="3200400"/>
                <a:gridCol w="1585912"/>
              </a:tblGrid>
              <a:tr h="28099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RAL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TDF/FTC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  <a:tr h="27835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 virologique, n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 S48 / Entre S48 et S96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/ 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/ 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835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Présence de mutations de résistance, n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8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Echecs J0-S48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34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de résistance INSTI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de résistance protéase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(N155H + G163R, N155H + T97A)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8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Echecs S48-S96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34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de résistance INSTI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de résistance protéase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(G140S + Q148H)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(V32I, M46I, I47V)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383" name="Rectangle 10"/>
          <p:cNvSpPr>
            <a:spLocks noChangeArrowheads="1"/>
          </p:cNvSpPr>
          <p:nvPr/>
        </p:nvSpPr>
        <p:spPr bwMode="auto">
          <a:xfrm>
            <a:off x="4133850" y="2895600"/>
            <a:ext cx="25717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000" b="1">
                <a:solidFill>
                  <a:srgbClr val="333399"/>
                </a:solidFill>
                <a:latin typeface="Calibri" pitchFamily="34" charset="0"/>
              </a:rPr>
              <a:t>Données de résistance</a:t>
            </a:r>
          </a:p>
        </p:txBody>
      </p:sp>
      <p:grpSp>
        <p:nvGrpSpPr>
          <p:cNvPr id="14384" name="Grouper 13"/>
          <p:cNvGrpSpPr>
            <a:grpSpLocks/>
          </p:cNvGrpSpPr>
          <p:nvPr/>
        </p:nvGrpSpPr>
        <p:grpSpPr bwMode="auto">
          <a:xfrm>
            <a:off x="0" y="6570663"/>
            <a:ext cx="1027113" cy="287337"/>
            <a:chOff x="-1" y="6570663"/>
            <a:chExt cx="1027599" cy="288111"/>
          </a:xfrm>
        </p:grpSpPr>
        <p:sp>
          <p:nvSpPr>
            <p:cNvPr id="1438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4388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PROGRESS</a:t>
              </a:r>
            </a:p>
          </p:txBody>
        </p:sp>
      </p:grpSp>
      <p:sp>
        <p:nvSpPr>
          <p:cNvPr id="14385" name="ZoneTexte 9"/>
          <p:cNvSpPr txBox="1">
            <a:spLocks noChangeArrowheads="1"/>
          </p:cNvSpPr>
          <p:nvPr/>
        </p:nvSpPr>
        <p:spPr bwMode="auto">
          <a:xfrm>
            <a:off x="2054225" y="6553200"/>
            <a:ext cx="70612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Reynes J.HIV Clin Trials 2011;12:255-67 ; Reynes J. AIDS Res Hum Retroviruses 2013;29:256-65</a:t>
            </a:r>
          </a:p>
        </p:txBody>
      </p:sp>
      <p:sp>
        <p:nvSpPr>
          <p:cNvPr id="1438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PROGRESS : LPV/r + RAL vs LPV/r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/>
        </p:nvGraphicFramePr>
        <p:xfrm>
          <a:off x="395288" y="1651000"/>
          <a:ext cx="8206979" cy="4051440"/>
        </p:xfrm>
        <a:graphic>
          <a:graphicData uri="http://schemas.openxmlformats.org/drawingml/2006/table">
            <a:tbl>
              <a:tblPr/>
              <a:tblGrid>
                <a:gridCol w="343925"/>
                <a:gridCol w="3438868"/>
                <a:gridCol w="1780431"/>
                <a:gridCol w="1780432"/>
                <a:gridCol w="863323"/>
              </a:tblGrid>
              <a:tr h="346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 + RAL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 + TDF/FTC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Arrêt pour EI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(5,0 %)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(3,8 %)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≥ 2 % dans un des groupes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7,9 %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16,2 %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0,088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Asthénie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2,9 %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Dyspepsie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2,9 %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Anomalies biologiques de grade 3 ou 4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CK &gt; 10 x LSN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9,9 %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2,9 %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Cholestérol total &gt; 7,77 mmol/l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16,8%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13,5 %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Triglycérides &gt; 8,475 mmol/l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9,9 %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4,8 %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Lipase &gt; 2 x LSN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4,0 %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7,7 %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ALAT &gt; 5 x LSN / ASAT &gt; 5 x LSN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5,0 % / 5,0 %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2,9 % / 2,9 %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DFGe &lt; 50 ml/min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1,0 %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3,8 %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466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28713"/>
            <a:ext cx="9024937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Evénements indésirables (au cours des 96 semaines)</a:t>
            </a:r>
            <a:endParaRPr lang="fr-FR" sz="1800" smtClean="0">
              <a:ea typeface="ＭＳ Ｐゴシック"/>
              <a:cs typeface="ＭＳ Ｐゴシック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90488" y="5746750"/>
            <a:ext cx="888365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b="1" kern="0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Réduction moyenne </a:t>
            </a:r>
            <a:r>
              <a:rPr lang="fr-FR" b="1" kern="0" dirty="0" err="1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DFGe</a:t>
            </a:r>
            <a:r>
              <a:rPr lang="fr-FR" b="1" kern="0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(ml/min) entre l’inclusion et S96 : </a:t>
            </a:r>
            <a:br>
              <a:rPr lang="fr-FR" b="1" kern="0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fr-FR" b="1" kern="0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- 7,33 (TDF/FTC) vs - 1,43 (RAL), p = 0,035 </a:t>
            </a:r>
            <a:endParaRPr lang="fr-FR" sz="1400" kern="0" dirty="0">
              <a:solidFill>
                <a:srgbClr val="000066"/>
              </a:solidFill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6468" name="Grouper 12"/>
          <p:cNvGrpSpPr>
            <a:grpSpLocks/>
          </p:cNvGrpSpPr>
          <p:nvPr/>
        </p:nvGrpSpPr>
        <p:grpSpPr bwMode="auto">
          <a:xfrm>
            <a:off x="0" y="6570663"/>
            <a:ext cx="1027113" cy="287337"/>
            <a:chOff x="-1" y="6570663"/>
            <a:chExt cx="1027599" cy="288111"/>
          </a:xfrm>
        </p:grpSpPr>
        <p:sp>
          <p:nvSpPr>
            <p:cNvPr id="16471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6472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PROGRESS</a:t>
              </a:r>
            </a:p>
          </p:txBody>
        </p:sp>
      </p:grpSp>
      <p:sp>
        <p:nvSpPr>
          <p:cNvPr id="16469" name="ZoneTexte 9"/>
          <p:cNvSpPr txBox="1">
            <a:spLocks noChangeArrowheads="1"/>
          </p:cNvSpPr>
          <p:nvPr/>
        </p:nvSpPr>
        <p:spPr bwMode="auto">
          <a:xfrm>
            <a:off x="2054225" y="6553200"/>
            <a:ext cx="70612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Reynes J.HIV Clin Trials 2011;12:255-67 ; Reynes J. AIDS Res Hum Retroviruses 2013;29:256-65</a:t>
            </a:r>
          </a:p>
        </p:txBody>
      </p:sp>
      <p:sp>
        <p:nvSpPr>
          <p:cNvPr id="1647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PROGRESS : LPV/r + RAL vs LPV/r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2"/>
          <p:cNvSpPr txBox="1">
            <a:spLocks noGrp="1"/>
          </p:cNvSpPr>
          <p:nvPr/>
        </p:nvSpPr>
        <p:spPr bwMode="gray">
          <a:xfrm>
            <a:off x="8482013" y="6607175"/>
            <a:ext cx="2476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 anchor="ctr"/>
          <a:lstStyle/>
          <a:p>
            <a:pPr algn="r"/>
            <a:fld id="{961B3205-CB00-46EC-A279-39247A1CCC8B}" type="slidenum">
              <a:rPr lang="en-US" sz="900" b="1">
                <a:solidFill>
                  <a:schemeClr val="bg1"/>
                </a:solidFill>
              </a:rPr>
              <a:pPr algn="r"/>
              <a:t>7</a:t>
            </a:fld>
            <a:endParaRPr lang="en-US" sz="900" b="1">
              <a:solidFill>
                <a:schemeClr val="bg1"/>
              </a:solidFill>
            </a:endParaRPr>
          </a:p>
        </p:txBody>
      </p:sp>
      <p:grpSp>
        <p:nvGrpSpPr>
          <p:cNvPr id="18434" name="Grouper 36"/>
          <p:cNvGrpSpPr>
            <a:grpSpLocks/>
          </p:cNvGrpSpPr>
          <p:nvPr/>
        </p:nvGrpSpPr>
        <p:grpSpPr bwMode="auto">
          <a:xfrm>
            <a:off x="0" y="6570663"/>
            <a:ext cx="1027113" cy="287337"/>
            <a:chOff x="-1" y="6570663"/>
            <a:chExt cx="1027599" cy="288111"/>
          </a:xfrm>
        </p:grpSpPr>
        <p:sp>
          <p:nvSpPr>
            <p:cNvPr id="1848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486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PROGRESS</a:t>
              </a:r>
            </a:p>
          </p:txBody>
        </p:sp>
      </p:grp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577975" y="1146175"/>
            <a:ext cx="5975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Densité minérale osseuse totale, g/cm</a:t>
            </a:r>
            <a:r>
              <a:rPr lang="fr-FR" sz="2400" b="1" baseline="30000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2</a:t>
            </a:r>
            <a:r>
              <a:rPr lang="fr-FR" sz="24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 (DXA)</a:t>
            </a:r>
          </a:p>
        </p:txBody>
      </p:sp>
      <p:grpSp>
        <p:nvGrpSpPr>
          <p:cNvPr id="18436" name="Groupe 56"/>
          <p:cNvGrpSpPr>
            <a:grpSpLocks/>
          </p:cNvGrpSpPr>
          <p:nvPr/>
        </p:nvGrpSpPr>
        <p:grpSpPr bwMode="auto">
          <a:xfrm>
            <a:off x="1209675" y="1773238"/>
            <a:ext cx="7394575" cy="3289300"/>
            <a:chOff x="1210041" y="1772816"/>
            <a:chExt cx="7394407" cy="3289523"/>
          </a:xfrm>
        </p:grpSpPr>
        <p:sp>
          <p:nvSpPr>
            <p:cNvPr id="18441" name="TextBox 15"/>
            <p:cNvSpPr txBox="1">
              <a:spLocks noChangeArrowheads="1"/>
            </p:cNvSpPr>
            <p:nvPr/>
          </p:nvSpPr>
          <p:spPr bwMode="auto">
            <a:xfrm>
              <a:off x="5940649" y="3790050"/>
              <a:ext cx="216758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</a:rPr>
                <a:t>* Intra-groupe, p &lt; 0,05</a:t>
              </a:r>
            </a:p>
            <a:p>
              <a:r>
                <a:rPr lang="fr-FR" sz="1400">
                  <a:solidFill>
                    <a:srgbClr val="000066"/>
                  </a:solidFill>
                </a:rPr>
                <a:t>† Entre groupe, p &lt; 0,05 </a:t>
              </a:r>
            </a:p>
          </p:txBody>
        </p:sp>
        <p:grpSp>
          <p:nvGrpSpPr>
            <p:cNvPr id="18442" name="Grouper 50"/>
            <p:cNvGrpSpPr>
              <a:grpSpLocks/>
            </p:cNvGrpSpPr>
            <p:nvPr/>
          </p:nvGrpSpPr>
          <p:grpSpPr bwMode="auto">
            <a:xfrm>
              <a:off x="6611419" y="1772816"/>
              <a:ext cx="1993029" cy="629682"/>
              <a:chOff x="2439988" y="1995488"/>
              <a:chExt cx="1993029" cy="629682"/>
            </a:xfrm>
          </p:grpSpPr>
          <p:sp>
            <p:nvSpPr>
              <p:cNvPr id="18480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928812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fr-FR" sz="2800">
                  <a:solidFill>
                    <a:srgbClr val="000066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8481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C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sz="2400">
                  <a:solidFill>
                    <a:srgbClr val="000066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8482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A4A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sz="2400">
                  <a:solidFill>
                    <a:srgbClr val="000066"/>
                  </a:solidFill>
                  <a:ea typeface="ＭＳ Ｐゴシック"/>
                  <a:cs typeface="ＭＳ Ｐゴシック"/>
                </a:endParaRPr>
              </a:p>
            </p:txBody>
          </p:sp>
          <p:sp>
            <p:nvSpPr>
              <p:cNvPr id="18483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29768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fr-FR" b="1">
                    <a:solidFill>
                      <a:srgbClr val="333399"/>
                    </a:solidFill>
                    <a:latin typeface="Calibri" pitchFamily="34" charset="0"/>
                    <a:ea typeface="ＭＳ Ｐゴシック"/>
                    <a:cs typeface="ＭＳ Ｐゴシック"/>
                  </a:rPr>
                  <a:t>LPV/r + RAL</a:t>
                </a:r>
              </a:p>
            </p:txBody>
          </p:sp>
          <p:sp>
            <p:nvSpPr>
              <p:cNvPr id="18484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72632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fr-FR" b="1">
                    <a:solidFill>
                      <a:srgbClr val="333399"/>
                    </a:solidFill>
                    <a:latin typeface="Calibri" pitchFamily="34" charset="0"/>
                    <a:ea typeface="ＭＳ Ｐゴシック"/>
                    <a:cs typeface="ＭＳ Ｐゴシック"/>
                  </a:rPr>
                  <a:t>LPV/r + TDF/FTC</a:t>
                </a:r>
              </a:p>
            </p:txBody>
          </p:sp>
        </p:grpSp>
        <p:sp>
          <p:nvSpPr>
            <p:cNvPr id="18443" name="Line 142"/>
            <p:cNvSpPr>
              <a:spLocks noChangeShapeType="1"/>
            </p:cNvSpPr>
            <p:nvPr/>
          </p:nvSpPr>
          <p:spPr bwMode="auto">
            <a:xfrm rot="-5400000">
              <a:off x="4130230" y="3483248"/>
              <a:ext cx="2024028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44" name="TextBox 34"/>
            <p:cNvSpPr txBox="1">
              <a:spLocks noChangeArrowheads="1"/>
            </p:cNvSpPr>
            <p:nvPr/>
          </p:nvSpPr>
          <p:spPr bwMode="auto">
            <a:xfrm>
              <a:off x="2946493" y="4478216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18445" name="TextBox 35"/>
            <p:cNvSpPr txBox="1">
              <a:spLocks noChangeArrowheads="1"/>
            </p:cNvSpPr>
            <p:nvPr/>
          </p:nvSpPr>
          <p:spPr bwMode="auto">
            <a:xfrm>
              <a:off x="4937152" y="4478216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18446" name="TextBox 38"/>
            <p:cNvSpPr txBox="1">
              <a:spLocks noChangeArrowheads="1"/>
            </p:cNvSpPr>
            <p:nvPr/>
          </p:nvSpPr>
          <p:spPr bwMode="auto">
            <a:xfrm>
              <a:off x="3657147" y="4723785"/>
              <a:ext cx="114276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 b="1">
                  <a:solidFill>
                    <a:srgbClr val="000066"/>
                  </a:solidFill>
                </a:rPr>
                <a:t>Semaines</a:t>
              </a:r>
            </a:p>
          </p:txBody>
        </p:sp>
        <p:sp>
          <p:nvSpPr>
            <p:cNvPr id="18447" name="TextBox 1"/>
            <p:cNvSpPr txBox="1">
              <a:spLocks noChangeArrowheads="1"/>
            </p:cNvSpPr>
            <p:nvPr/>
          </p:nvSpPr>
          <p:spPr bwMode="auto">
            <a:xfrm>
              <a:off x="5246685" y="1986066"/>
              <a:ext cx="94448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 b="1">
                  <a:solidFill>
                    <a:srgbClr val="C00000"/>
                  </a:solidFill>
                </a:rPr>
                <a:t>+0,68 %</a:t>
              </a:r>
            </a:p>
          </p:txBody>
        </p:sp>
        <p:sp>
          <p:nvSpPr>
            <p:cNvPr id="18448" name="TextBox 29"/>
            <p:cNvSpPr txBox="1">
              <a:spLocks noChangeArrowheads="1"/>
            </p:cNvSpPr>
            <p:nvPr/>
          </p:nvSpPr>
          <p:spPr bwMode="auto">
            <a:xfrm>
              <a:off x="5246685" y="3383485"/>
              <a:ext cx="89319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 b="1">
                  <a:solidFill>
                    <a:srgbClr val="00A4A7"/>
                  </a:solidFill>
                </a:rPr>
                <a:t>-2,48 %</a:t>
              </a:r>
            </a:p>
          </p:txBody>
        </p:sp>
        <p:sp>
          <p:nvSpPr>
            <p:cNvPr id="31" name="Right Brace 30"/>
            <p:cNvSpPr/>
            <p:nvPr/>
          </p:nvSpPr>
          <p:spPr>
            <a:xfrm>
              <a:off x="6199441" y="2177655"/>
              <a:ext cx="414328" cy="1382807"/>
            </a:xfrm>
            <a:prstGeom prst="rightBrace">
              <a:avLst/>
            </a:prstGeom>
            <a:ln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18450" name="TextBox 31"/>
            <p:cNvSpPr txBox="1">
              <a:spLocks noChangeArrowheads="1"/>
            </p:cNvSpPr>
            <p:nvPr/>
          </p:nvSpPr>
          <p:spPr bwMode="auto">
            <a:xfrm>
              <a:off x="6575680" y="2694483"/>
              <a:ext cx="10460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8451" name="Rectangle 135"/>
            <p:cNvSpPr>
              <a:spLocks noChangeArrowheads="1"/>
            </p:cNvSpPr>
            <p:nvPr/>
          </p:nvSpPr>
          <p:spPr bwMode="auto">
            <a:xfrm>
              <a:off x="1813124" y="4165574"/>
              <a:ext cx="15869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-4</a:t>
              </a:r>
            </a:p>
          </p:txBody>
        </p:sp>
        <p:sp>
          <p:nvSpPr>
            <p:cNvPr id="18452" name="Rectangle 137"/>
            <p:cNvSpPr>
              <a:spLocks noChangeArrowheads="1"/>
            </p:cNvSpPr>
            <p:nvPr/>
          </p:nvSpPr>
          <p:spPr bwMode="auto">
            <a:xfrm>
              <a:off x="1872435" y="192595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18453" name="Rectangle 138"/>
            <p:cNvSpPr>
              <a:spLocks noChangeArrowheads="1"/>
            </p:cNvSpPr>
            <p:nvPr/>
          </p:nvSpPr>
          <p:spPr bwMode="auto">
            <a:xfrm>
              <a:off x="1813124" y="2800472"/>
              <a:ext cx="15869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-1</a:t>
              </a:r>
            </a:p>
          </p:txBody>
        </p:sp>
        <p:sp>
          <p:nvSpPr>
            <p:cNvPr id="18454" name="Line 139"/>
            <p:cNvSpPr>
              <a:spLocks noChangeShapeType="1"/>
            </p:cNvSpPr>
            <p:nvPr/>
          </p:nvSpPr>
          <p:spPr bwMode="auto">
            <a:xfrm>
              <a:off x="2044844" y="4278730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55" name="Line 141"/>
            <p:cNvSpPr>
              <a:spLocks noChangeShapeType="1"/>
            </p:cNvSpPr>
            <p:nvPr/>
          </p:nvSpPr>
          <p:spPr bwMode="auto">
            <a:xfrm>
              <a:off x="2044844" y="2021106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56" name="Line 142"/>
            <p:cNvSpPr>
              <a:spLocks noChangeShapeType="1"/>
            </p:cNvSpPr>
            <p:nvPr/>
          </p:nvSpPr>
          <p:spPr bwMode="auto">
            <a:xfrm>
              <a:off x="2044844" y="2917364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57" name="Line 143"/>
            <p:cNvSpPr>
              <a:spLocks noChangeShapeType="1"/>
            </p:cNvSpPr>
            <p:nvPr/>
          </p:nvSpPr>
          <p:spPr bwMode="auto">
            <a:xfrm>
              <a:off x="2141645" y="2021785"/>
              <a:ext cx="0" cy="2716946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58" name="Line 146"/>
            <p:cNvSpPr>
              <a:spLocks noChangeShapeType="1"/>
            </p:cNvSpPr>
            <p:nvPr/>
          </p:nvSpPr>
          <p:spPr bwMode="auto">
            <a:xfrm>
              <a:off x="2044845" y="2469987"/>
              <a:ext cx="415478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59" name="Rectangle 137"/>
            <p:cNvSpPr>
              <a:spLocks noChangeArrowheads="1"/>
            </p:cNvSpPr>
            <p:nvPr/>
          </p:nvSpPr>
          <p:spPr bwMode="auto">
            <a:xfrm>
              <a:off x="1872435" y="2353632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18460" name="Rectangle 138"/>
            <p:cNvSpPr>
              <a:spLocks noChangeArrowheads="1"/>
            </p:cNvSpPr>
            <p:nvPr/>
          </p:nvSpPr>
          <p:spPr bwMode="auto">
            <a:xfrm>
              <a:off x="1813124" y="3263214"/>
              <a:ext cx="15869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-2</a:t>
              </a:r>
            </a:p>
          </p:txBody>
        </p:sp>
        <p:sp>
          <p:nvSpPr>
            <p:cNvPr id="18461" name="Line 142"/>
            <p:cNvSpPr>
              <a:spLocks noChangeShapeType="1"/>
            </p:cNvSpPr>
            <p:nvPr/>
          </p:nvSpPr>
          <p:spPr bwMode="auto">
            <a:xfrm>
              <a:off x="2044844" y="3369238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62" name="Rectangle 138"/>
            <p:cNvSpPr>
              <a:spLocks noChangeArrowheads="1"/>
            </p:cNvSpPr>
            <p:nvPr/>
          </p:nvSpPr>
          <p:spPr bwMode="auto">
            <a:xfrm>
              <a:off x="1813124" y="3714224"/>
              <a:ext cx="15869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-3</a:t>
              </a:r>
            </a:p>
          </p:txBody>
        </p:sp>
        <p:sp>
          <p:nvSpPr>
            <p:cNvPr id="18463" name="Line 142"/>
            <p:cNvSpPr>
              <a:spLocks noChangeShapeType="1"/>
            </p:cNvSpPr>
            <p:nvPr/>
          </p:nvSpPr>
          <p:spPr bwMode="auto">
            <a:xfrm>
              <a:off x="2044844" y="3825683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64" name="Line 139"/>
            <p:cNvSpPr>
              <a:spLocks noChangeShapeType="1"/>
            </p:cNvSpPr>
            <p:nvPr/>
          </p:nvSpPr>
          <p:spPr bwMode="auto">
            <a:xfrm>
              <a:off x="2044844" y="4727862"/>
              <a:ext cx="9849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65" name="Rectangle 137"/>
            <p:cNvSpPr>
              <a:spLocks noChangeArrowheads="1"/>
            </p:cNvSpPr>
            <p:nvPr/>
          </p:nvSpPr>
          <p:spPr bwMode="auto">
            <a:xfrm rot="-5400000">
              <a:off x="476507" y="2978172"/>
              <a:ext cx="1897955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Modification moyenne</a:t>
              </a:r>
            </a:p>
            <a:p>
              <a:pPr algn="ct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en pourcentage</a:t>
              </a:r>
            </a:p>
          </p:txBody>
        </p:sp>
        <p:sp>
          <p:nvSpPr>
            <p:cNvPr id="18466" name="Ellipse 2"/>
            <p:cNvSpPr>
              <a:spLocks noChangeArrowheads="1"/>
            </p:cNvSpPr>
            <p:nvPr/>
          </p:nvSpPr>
          <p:spPr bwMode="auto">
            <a:xfrm>
              <a:off x="3076057" y="2090269"/>
              <a:ext cx="154061" cy="154061"/>
            </a:xfrm>
            <a:prstGeom prst="ellipse">
              <a:avLst/>
            </a:prstGeom>
            <a:solidFill>
              <a:srgbClr val="C00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 sz="2800">
                <a:solidFill>
                  <a:srgbClr val="C00000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8467" name="Ellipse 71"/>
            <p:cNvSpPr>
              <a:spLocks noChangeArrowheads="1"/>
            </p:cNvSpPr>
            <p:nvPr/>
          </p:nvSpPr>
          <p:spPr bwMode="auto">
            <a:xfrm>
              <a:off x="5079630" y="2090269"/>
              <a:ext cx="154061" cy="154061"/>
            </a:xfrm>
            <a:prstGeom prst="ellipse">
              <a:avLst/>
            </a:prstGeom>
            <a:solidFill>
              <a:srgbClr val="C00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 sz="2800">
                <a:solidFill>
                  <a:srgbClr val="C00000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8468" name="Forme libre 6"/>
            <p:cNvSpPr>
              <a:spLocks/>
            </p:cNvSpPr>
            <p:nvPr/>
          </p:nvSpPr>
          <p:spPr bwMode="auto">
            <a:xfrm>
              <a:off x="2136294" y="2158176"/>
              <a:ext cx="3021488" cy="309757"/>
            </a:xfrm>
            <a:custGeom>
              <a:avLst/>
              <a:gdLst>
                <a:gd name="T0" fmla="*/ 0 w 2824480"/>
                <a:gd name="T1" fmla="*/ 309757 h 289560"/>
                <a:gd name="T2" fmla="*/ 1005351 w 2824480"/>
                <a:gd name="T3" fmla="*/ 16303 h 289560"/>
                <a:gd name="T4" fmla="*/ 3021488 w 2824480"/>
                <a:gd name="T5" fmla="*/ 16303 h 289560"/>
                <a:gd name="T6" fmla="*/ 3021488 w 2824480"/>
                <a:gd name="T7" fmla="*/ 0 h 2895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4480" h="289560">
                  <a:moveTo>
                    <a:pt x="0" y="289560"/>
                  </a:moveTo>
                  <a:lnTo>
                    <a:pt x="939800" y="15240"/>
                  </a:lnTo>
                  <a:lnTo>
                    <a:pt x="2824480" y="15240"/>
                  </a:lnTo>
                  <a:lnTo>
                    <a:pt x="2824480" y="0"/>
                  </a:lnTo>
                </a:path>
              </a:pathLst>
            </a:cu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469" name="Forme libre 7"/>
            <p:cNvSpPr>
              <a:spLocks/>
            </p:cNvSpPr>
            <p:nvPr/>
          </p:nvSpPr>
          <p:spPr bwMode="auto">
            <a:xfrm>
              <a:off x="2141728" y="2467933"/>
              <a:ext cx="3016054" cy="1130341"/>
            </a:xfrm>
            <a:custGeom>
              <a:avLst/>
              <a:gdLst>
                <a:gd name="T0" fmla="*/ 0 w 2819400"/>
                <a:gd name="T1" fmla="*/ 0 h 1056640"/>
                <a:gd name="T2" fmla="*/ 989048 w 2819400"/>
                <a:gd name="T3" fmla="*/ 537999 h 1056640"/>
                <a:gd name="T4" fmla="*/ 3016054 w 2819400"/>
                <a:gd name="T5" fmla="*/ 1130341 h 10566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19400" h="1056640">
                  <a:moveTo>
                    <a:pt x="0" y="0"/>
                  </a:moveTo>
                  <a:lnTo>
                    <a:pt x="924560" y="502920"/>
                  </a:lnTo>
                  <a:lnTo>
                    <a:pt x="2819400" y="1056640"/>
                  </a:lnTo>
                </a:path>
              </a:pathLst>
            </a:custGeom>
            <a:noFill/>
            <a:ln w="25400" cap="flat" cmpd="sng" algn="ctr">
              <a:solidFill>
                <a:srgbClr val="00A4A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470" name="Line 142"/>
            <p:cNvSpPr>
              <a:spLocks noChangeShapeType="1"/>
            </p:cNvSpPr>
            <p:nvPr/>
          </p:nvSpPr>
          <p:spPr bwMode="auto">
            <a:xfrm rot="-5400000">
              <a:off x="2134689" y="3483247"/>
              <a:ext cx="2024028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471" name="Line 142"/>
            <p:cNvSpPr>
              <a:spLocks noChangeShapeType="1"/>
            </p:cNvSpPr>
            <p:nvPr/>
          </p:nvSpPr>
          <p:spPr bwMode="auto">
            <a:xfrm rot="-5400000">
              <a:off x="5093108" y="2519995"/>
              <a:ext cx="975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018163" y="1852196"/>
              <a:ext cx="263519" cy="26195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050" b="1">
                  <a:solidFill>
                    <a:srgbClr val="000066"/>
                  </a:solidFill>
                  <a:latin typeface="+mn-lt"/>
                </a:rPr>
                <a:t>†</a:t>
              </a:r>
              <a:endParaRPr lang="fr-FR" sz="1100" b="1">
                <a:latin typeface="+mn-lt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023129" y="1852196"/>
              <a:ext cx="263519" cy="26195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050" b="1">
                  <a:solidFill>
                    <a:srgbClr val="000066"/>
                  </a:solidFill>
                  <a:latin typeface="+mn-lt"/>
                </a:rPr>
                <a:t>†</a:t>
              </a:r>
              <a:endParaRPr lang="fr-FR" sz="1100" b="1">
                <a:latin typeface="+mn-lt"/>
              </a:endParaRPr>
            </a:p>
          </p:txBody>
        </p:sp>
        <p:sp>
          <p:nvSpPr>
            <p:cNvPr id="18474" name="Rectangle 79"/>
            <p:cNvSpPr>
              <a:spLocks noChangeArrowheads="1"/>
            </p:cNvSpPr>
            <p:nvPr/>
          </p:nvSpPr>
          <p:spPr bwMode="auto">
            <a:xfrm>
              <a:off x="3064238" y="2943039"/>
              <a:ext cx="161345" cy="146668"/>
            </a:xfrm>
            <a:prstGeom prst="rect">
              <a:avLst/>
            </a:prstGeom>
            <a:solidFill>
              <a:srgbClr val="00A4A7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 sz="2800">
                <a:solidFill>
                  <a:schemeClr val="bg1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8475" name="Rectangle 80"/>
            <p:cNvSpPr>
              <a:spLocks noChangeArrowheads="1"/>
            </p:cNvSpPr>
            <p:nvPr/>
          </p:nvSpPr>
          <p:spPr bwMode="auto">
            <a:xfrm>
              <a:off x="3072522" y="2729942"/>
              <a:ext cx="2744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b="1">
                  <a:solidFill>
                    <a:srgbClr val="000066"/>
                  </a:solidFill>
                </a:rPr>
                <a:t>*</a:t>
              </a:r>
              <a:endParaRPr lang="fr-FR" b="1"/>
            </a:p>
          </p:txBody>
        </p:sp>
        <p:sp>
          <p:nvSpPr>
            <p:cNvPr id="18476" name="Rectangle 81"/>
            <p:cNvSpPr>
              <a:spLocks noChangeArrowheads="1"/>
            </p:cNvSpPr>
            <p:nvPr/>
          </p:nvSpPr>
          <p:spPr bwMode="auto">
            <a:xfrm>
              <a:off x="5072346" y="3519505"/>
              <a:ext cx="161345" cy="146668"/>
            </a:xfrm>
            <a:prstGeom prst="rect">
              <a:avLst/>
            </a:prstGeom>
            <a:solidFill>
              <a:srgbClr val="00A4A7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914400"/>
              <a:endParaRPr lang="fr-FR" sz="2800">
                <a:solidFill>
                  <a:schemeClr val="bg1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8477" name="Rectangle 82"/>
            <p:cNvSpPr>
              <a:spLocks noChangeArrowheads="1"/>
            </p:cNvSpPr>
            <p:nvPr/>
          </p:nvSpPr>
          <p:spPr bwMode="auto">
            <a:xfrm>
              <a:off x="5070512" y="3284984"/>
              <a:ext cx="27443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b="1">
                  <a:solidFill>
                    <a:srgbClr val="000066"/>
                  </a:solidFill>
                </a:rPr>
                <a:t>*</a:t>
              </a:r>
              <a:endParaRPr lang="fr-FR" b="1"/>
            </a:p>
          </p:txBody>
        </p:sp>
        <p:sp>
          <p:nvSpPr>
            <p:cNvPr id="18478" name="Rectangle 135"/>
            <p:cNvSpPr>
              <a:spLocks noChangeArrowheads="1"/>
            </p:cNvSpPr>
            <p:nvPr/>
          </p:nvSpPr>
          <p:spPr bwMode="auto">
            <a:xfrm>
              <a:off x="1813124" y="4625574"/>
              <a:ext cx="15869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-5</a:t>
              </a:r>
            </a:p>
          </p:txBody>
        </p:sp>
        <p:sp>
          <p:nvSpPr>
            <p:cNvPr id="18479" name="Line 142"/>
            <p:cNvSpPr>
              <a:spLocks noChangeShapeType="1"/>
            </p:cNvSpPr>
            <p:nvPr/>
          </p:nvSpPr>
          <p:spPr bwMode="auto">
            <a:xfrm rot="-5400000">
              <a:off x="3099406" y="2519995"/>
              <a:ext cx="975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</p:grpSp>
      <p:sp>
        <p:nvSpPr>
          <p:cNvPr id="89" name="Espace réservé du contenu 18"/>
          <p:cNvSpPr txBox="1">
            <a:spLocks/>
          </p:cNvSpPr>
          <p:nvPr/>
        </p:nvSpPr>
        <p:spPr bwMode="auto">
          <a:xfrm>
            <a:off x="0" y="5291138"/>
            <a:ext cx="902493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defRPr/>
            </a:pPr>
            <a:r>
              <a:rPr lang="fr-FR" sz="1800" kern="0" dirty="0" smtClean="0">
                <a:solidFill>
                  <a:srgbClr val="000066"/>
                </a:solidFill>
              </a:rPr>
              <a:t>Les patients recevant LPV/r + RAL pendant 96 semaines avaient un pourcentage moyen d’augmentation significativement plus important de la graisse des bras et des jambes, mais pas du tronc, par rapport aux patients sous LPV/r + TDF/FTC</a:t>
            </a:r>
            <a:endParaRPr lang="fr-FR" sz="1800" kern="0" dirty="0"/>
          </a:p>
        </p:txBody>
      </p:sp>
      <p:sp>
        <p:nvSpPr>
          <p:cNvPr id="18438" name="ZoneTexte 59"/>
          <p:cNvSpPr txBox="1">
            <a:spLocks noChangeArrowheads="1"/>
          </p:cNvSpPr>
          <p:nvPr/>
        </p:nvSpPr>
        <p:spPr bwMode="auto">
          <a:xfrm>
            <a:off x="2054225" y="6553200"/>
            <a:ext cx="70612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Reynes J.HIV Clin Trials 2011;12:255-67 ; Reynes J. AIDS Res Hum Retroviruses 2013;29:256-65</a:t>
            </a:r>
          </a:p>
        </p:txBody>
      </p:sp>
      <p:sp>
        <p:nvSpPr>
          <p:cNvPr id="18439" name="ZoneTexte 60"/>
          <p:cNvSpPr txBox="1">
            <a:spLocks noChangeArrowheads="1"/>
          </p:cNvSpPr>
          <p:nvPr/>
        </p:nvSpPr>
        <p:spPr bwMode="auto">
          <a:xfrm>
            <a:off x="1763713" y="1676400"/>
            <a:ext cx="3444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solidFill>
                  <a:srgbClr val="000066"/>
                </a:solidFill>
              </a:rPr>
              <a:t>%</a:t>
            </a:r>
          </a:p>
        </p:txBody>
      </p:sp>
      <p:sp>
        <p:nvSpPr>
          <p:cNvPr id="1844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PROGRESS : LPV/r + RAL vs LPV/r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u contenu 2"/>
          <p:cNvSpPr>
            <a:spLocks noGrp="1"/>
          </p:cNvSpPr>
          <p:nvPr>
            <p:ph idx="1"/>
          </p:nvPr>
        </p:nvSpPr>
        <p:spPr>
          <a:xfrm>
            <a:off x="50800" y="1125538"/>
            <a:ext cx="9024938" cy="5303837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fr-FR" sz="2800" b="1" smtClean="0">
                <a:latin typeface="Calibri" pitchFamily="34" charset="0"/>
                <a:ea typeface="ＭＳ Ｐゴシック"/>
                <a:cs typeface="ＭＳ Ｐゴシック"/>
              </a:rPr>
              <a:t>Résumé</a:t>
            </a:r>
            <a:br>
              <a:rPr lang="fr-FR" sz="2800" b="1" smtClean="0">
                <a:latin typeface="Calibri" pitchFamily="34" charset="0"/>
                <a:ea typeface="ＭＳ Ｐゴシック"/>
                <a:cs typeface="ＭＳ Ｐゴシック"/>
              </a:rPr>
            </a:br>
            <a:endParaRPr lang="fr-FR" sz="2800" b="1" smtClean="0">
              <a:latin typeface="Calibri" pitchFamily="34" charset="0"/>
              <a:ea typeface="ＭＳ Ｐゴシック"/>
              <a:cs typeface="ＭＳ Ｐゴシック"/>
            </a:endParaRPr>
          </a:p>
          <a:p>
            <a:pPr lvl="1">
              <a:spcBef>
                <a:spcPts val="300"/>
              </a:spcBef>
            </a:pPr>
            <a:r>
              <a:rPr lang="fr-FR" sz="2000" smtClean="0">
                <a:ea typeface="ＭＳ Ｐゴシック"/>
              </a:rPr>
              <a:t>A 96 semaines, LPV/r + RAL avait une efficacité, tolérance </a:t>
            </a:r>
            <a:br>
              <a:rPr lang="fr-FR" sz="2000" smtClean="0">
                <a:ea typeface="ＭＳ Ｐゴシック"/>
              </a:rPr>
            </a:br>
            <a:r>
              <a:rPr lang="fr-FR" sz="2000" smtClean="0">
                <a:ea typeface="ＭＳ Ｐゴシック"/>
              </a:rPr>
              <a:t>et toxicité  similaires à la trithérapie standard LPV/r + TDF/FTC </a:t>
            </a:r>
          </a:p>
          <a:p>
            <a:pPr lvl="1">
              <a:spcBef>
                <a:spcPts val="300"/>
              </a:spcBef>
            </a:pPr>
            <a:r>
              <a:rPr lang="fr-FR" sz="2000" smtClean="0">
                <a:ea typeface="ＭＳ Ｐゴシック"/>
              </a:rPr>
              <a:t>L’émergence de mutations de résistance était peu fréquente</a:t>
            </a:r>
          </a:p>
          <a:p>
            <a:pPr lvl="1">
              <a:spcBef>
                <a:spcPts val="300"/>
              </a:spcBef>
            </a:pPr>
            <a:r>
              <a:rPr lang="fr-FR" sz="2000" smtClean="0">
                <a:ea typeface="ＭＳ Ｐゴシック"/>
              </a:rPr>
              <a:t>Les modifications lipidiques étaient plus favorables avec LPV/r + TDF/FTC</a:t>
            </a:r>
          </a:p>
          <a:p>
            <a:pPr lvl="1">
              <a:spcBef>
                <a:spcPts val="300"/>
              </a:spcBef>
            </a:pPr>
            <a:r>
              <a:rPr lang="fr-FR" sz="2000" smtClean="0">
                <a:ea typeface="ＭＳ Ｐゴシック"/>
              </a:rPr>
              <a:t>La diminution du DFGe était plus prononcée avec LPV/r + TDF/FTC</a:t>
            </a:r>
          </a:p>
          <a:p>
            <a:pPr lvl="1">
              <a:spcBef>
                <a:spcPts val="300"/>
              </a:spcBef>
            </a:pPr>
            <a:r>
              <a:rPr lang="fr-FR" sz="2000" smtClean="0">
                <a:ea typeface="ＭＳ Ｐゴシック"/>
              </a:rPr>
              <a:t>Pas de modification de la densité minérale osseuse avec LPV/r + RAL</a:t>
            </a:r>
          </a:p>
          <a:p>
            <a:pPr lvl="1">
              <a:spcBef>
                <a:spcPts val="300"/>
              </a:spcBef>
            </a:pPr>
            <a:r>
              <a:rPr lang="fr-FR" sz="2000" smtClean="0">
                <a:ea typeface="ＭＳ Ｐゴシック"/>
              </a:rPr>
              <a:t>Limites</a:t>
            </a:r>
          </a:p>
          <a:p>
            <a:pPr lvl="2">
              <a:spcBef>
                <a:spcPts val="300"/>
              </a:spcBef>
            </a:pPr>
            <a:r>
              <a:rPr lang="fr-FR" sz="1800" smtClean="0">
                <a:ea typeface="ＭＳ Ｐゴシック"/>
              </a:rPr>
              <a:t>Nombre de patients inclus faible</a:t>
            </a:r>
          </a:p>
          <a:p>
            <a:pPr lvl="2">
              <a:spcBef>
                <a:spcPts val="300"/>
              </a:spcBef>
            </a:pPr>
            <a:r>
              <a:rPr lang="fr-FR" sz="1800" smtClean="0">
                <a:ea typeface="ＭＳ Ｐゴシック"/>
              </a:rPr>
              <a:t>Nombre peu important de patients avec ARN  &gt; 100 000 c/ml à l’inclusion</a:t>
            </a:r>
          </a:p>
          <a:p>
            <a:pPr lvl="2">
              <a:spcBef>
                <a:spcPts val="300"/>
              </a:spcBef>
            </a:pPr>
            <a:endParaRPr lang="fr-FR" sz="600" smtClean="0">
              <a:ea typeface="ＭＳ Ｐゴシック"/>
            </a:endParaRPr>
          </a:p>
          <a:p>
            <a:pPr lvl="1">
              <a:spcBef>
                <a:spcPts val="300"/>
              </a:spcBef>
            </a:pPr>
            <a:endParaRPr lang="fr-FR" sz="1800" smtClean="0">
              <a:ea typeface="ＭＳ Ｐゴシック"/>
            </a:endParaRPr>
          </a:p>
          <a:p>
            <a:pPr lvl="1">
              <a:spcBef>
                <a:spcPts val="300"/>
              </a:spcBef>
              <a:buFontTx/>
              <a:buNone/>
            </a:pPr>
            <a:endParaRPr lang="fr-FR" sz="2000" smtClean="0">
              <a:ea typeface="ＭＳ Ｐゴシック"/>
            </a:endParaRPr>
          </a:p>
        </p:txBody>
      </p:sp>
      <p:sp>
        <p:nvSpPr>
          <p:cNvPr id="20482" name="ZoneTexte 7"/>
          <p:cNvSpPr txBox="1">
            <a:spLocks noChangeArrowheads="1"/>
          </p:cNvSpPr>
          <p:nvPr/>
        </p:nvSpPr>
        <p:spPr bwMode="auto">
          <a:xfrm>
            <a:off x="2054225" y="6553200"/>
            <a:ext cx="70612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Reynes J.HIV Clin Trials 2011;12:255-67 ; Reynes J. AIDS Res Hum Retroviruses 2013;29:256-65</a:t>
            </a:r>
          </a:p>
        </p:txBody>
      </p:sp>
      <p:grpSp>
        <p:nvGrpSpPr>
          <p:cNvPr id="20483" name="Grouper 9"/>
          <p:cNvGrpSpPr>
            <a:grpSpLocks/>
          </p:cNvGrpSpPr>
          <p:nvPr/>
        </p:nvGrpSpPr>
        <p:grpSpPr bwMode="auto">
          <a:xfrm>
            <a:off x="0" y="6570663"/>
            <a:ext cx="1027113" cy="287337"/>
            <a:chOff x="-1" y="6570663"/>
            <a:chExt cx="1027599" cy="288111"/>
          </a:xfrm>
        </p:grpSpPr>
        <p:sp>
          <p:nvSpPr>
            <p:cNvPr id="2048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1027599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0486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9745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PROGRESS</a:t>
              </a:r>
            </a:p>
          </p:txBody>
        </p:sp>
      </p:grpSp>
      <p:sp>
        <p:nvSpPr>
          <p:cNvPr id="2048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smtClean="0">
                <a:ea typeface="ＭＳ Ｐゴシック"/>
                <a:cs typeface="ＭＳ Ｐゴシック"/>
              </a:rPr>
              <a:t>Etude PROGRESS : LPV/r + RAL vs LPV/r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960</Words>
  <Application>Microsoft Office PowerPoint</Application>
  <PresentationFormat>Affichage à l'écran (4:3)</PresentationFormat>
  <Paragraphs>248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ARV_trials_2014</vt:lpstr>
      <vt:lpstr>Epargne d’INTI</vt:lpstr>
      <vt:lpstr>Etude PROGRESS : LPV/r + RAL vs LPV/r + TDF/FTC</vt:lpstr>
      <vt:lpstr>Etude PROGRESS : LPV/r + RAL vs LPV/r + TDF/FTC</vt:lpstr>
      <vt:lpstr>Etude PROGRESS : LPV/r + RAL vs LPV/r + TDF/FTC</vt:lpstr>
      <vt:lpstr>Etude PROGRESS : LPV/r + RAL vs LPV/r + TDF/FTC</vt:lpstr>
      <vt:lpstr>Etude PROGRESS : LPV/r + RAL vs LPV/r + TDF/FTC</vt:lpstr>
      <vt:lpstr>Etude PROGRESS : LPV/r + RAL vs LPV/r + TDF/FTC</vt:lpstr>
      <vt:lpstr>Etude PROGRESS : LPV/r + RAL vs LPV/r + TDF/FTC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Utilisateur</cp:lastModifiedBy>
  <cp:revision>102</cp:revision>
  <dcterms:created xsi:type="dcterms:W3CDTF">2014-10-12T15:54:34Z</dcterms:created>
  <dcterms:modified xsi:type="dcterms:W3CDTF">2015-09-24T07:51:39Z</dcterms:modified>
  <cp:category/>
</cp:coreProperties>
</file>