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0"/>
  </p:notesMasterIdLst>
  <p:handoutMasterIdLst>
    <p:handoutMasterId r:id="rId11"/>
  </p:handoutMasterIdLst>
  <p:sldIdLst>
    <p:sldId id="918" r:id="rId2"/>
    <p:sldId id="911" r:id="rId3"/>
    <p:sldId id="912" r:id="rId4"/>
    <p:sldId id="913" r:id="rId5"/>
    <p:sldId id="914" r:id="rId6"/>
    <p:sldId id="915" r:id="rId7"/>
    <p:sldId id="916" r:id="rId8"/>
    <p:sldId id="917" r:id="rId9"/>
  </p:sldIdLst>
  <p:sldSz cx="9144000" cy="6858000" type="screen4x3"/>
  <p:notesSz cx="7099300" cy="10234613"/>
  <p:custDataLst>
    <p:tags r:id="rId12"/>
  </p:custDataLst>
  <p:defaultTextStyle>
    <a:defPPr>
      <a:defRPr lang="fr-FR"/>
    </a:defPPr>
    <a:lvl1pPr algn="ctr" rtl="0" fontAlgn="base">
      <a:spcBef>
        <a:spcPct val="0"/>
      </a:spcBef>
      <a:spcAft>
        <a:spcPct val="0"/>
      </a:spcAft>
      <a:defRPr sz="2400" i="1" kern="1200">
        <a:solidFill>
          <a:schemeClr val="bg1"/>
        </a:solidFill>
        <a:latin typeface="Arial" charset="0"/>
        <a:ea typeface="ＭＳ Ｐゴシック" pitchFamily="-84" charset="-128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i="1" kern="1200">
        <a:solidFill>
          <a:schemeClr val="bg1"/>
        </a:solidFill>
        <a:latin typeface="Arial" charset="0"/>
        <a:ea typeface="ＭＳ Ｐゴシック" pitchFamily="-84" charset="-128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i="1" kern="1200">
        <a:solidFill>
          <a:schemeClr val="bg1"/>
        </a:solidFill>
        <a:latin typeface="Arial" charset="0"/>
        <a:ea typeface="ＭＳ Ｐゴシック" pitchFamily="-84" charset="-128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i="1" kern="1200">
        <a:solidFill>
          <a:schemeClr val="bg1"/>
        </a:solidFill>
        <a:latin typeface="Arial" charset="0"/>
        <a:ea typeface="ＭＳ Ｐゴシック" pitchFamily="-84" charset="-128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i="1" kern="1200">
        <a:solidFill>
          <a:schemeClr val="bg1"/>
        </a:solidFill>
        <a:latin typeface="Arial" charset="0"/>
        <a:ea typeface="ＭＳ Ｐゴシック" pitchFamily="-84" charset="-128"/>
        <a:cs typeface="+mn-cs"/>
      </a:defRPr>
    </a:lvl5pPr>
    <a:lvl6pPr marL="2286000" algn="l" defTabSz="914400" rtl="0" eaLnBrk="1" latinLnBrk="0" hangingPunct="1">
      <a:defRPr sz="2400" i="1" kern="1200">
        <a:solidFill>
          <a:schemeClr val="bg1"/>
        </a:solidFill>
        <a:latin typeface="Arial" charset="0"/>
        <a:ea typeface="ＭＳ Ｐゴシック" pitchFamily="-84" charset="-128"/>
        <a:cs typeface="+mn-cs"/>
      </a:defRPr>
    </a:lvl6pPr>
    <a:lvl7pPr marL="2743200" algn="l" defTabSz="914400" rtl="0" eaLnBrk="1" latinLnBrk="0" hangingPunct="1">
      <a:defRPr sz="2400" i="1" kern="1200">
        <a:solidFill>
          <a:schemeClr val="bg1"/>
        </a:solidFill>
        <a:latin typeface="Arial" charset="0"/>
        <a:ea typeface="ＭＳ Ｐゴシック" pitchFamily="-84" charset="-128"/>
        <a:cs typeface="+mn-cs"/>
      </a:defRPr>
    </a:lvl7pPr>
    <a:lvl8pPr marL="3200400" algn="l" defTabSz="914400" rtl="0" eaLnBrk="1" latinLnBrk="0" hangingPunct="1">
      <a:defRPr sz="2400" i="1" kern="1200">
        <a:solidFill>
          <a:schemeClr val="bg1"/>
        </a:solidFill>
        <a:latin typeface="Arial" charset="0"/>
        <a:ea typeface="ＭＳ Ｐゴシック" pitchFamily="-84" charset="-128"/>
        <a:cs typeface="+mn-cs"/>
      </a:defRPr>
    </a:lvl8pPr>
    <a:lvl9pPr marL="3657600" algn="l" defTabSz="914400" rtl="0" eaLnBrk="1" latinLnBrk="0" hangingPunct="1">
      <a:defRPr sz="2400" i="1" kern="1200">
        <a:solidFill>
          <a:schemeClr val="bg1"/>
        </a:solidFill>
        <a:latin typeface="Arial" charset="0"/>
        <a:ea typeface="ＭＳ Ｐゴシック" pitchFamily="-8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94">
          <p15:clr>
            <a:srgbClr val="A4A3A4"/>
          </p15:clr>
        </p15:guide>
        <p15:guide id="2" pos="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7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nton" initials="a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C0C0"/>
    <a:srgbClr val="CC3300"/>
    <a:srgbClr val="660066"/>
    <a:srgbClr val="000066"/>
    <a:srgbClr val="333399"/>
    <a:srgbClr val="6666FF"/>
    <a:srgbClr val="6600FF"/>
    <a:srgbClr val="FF66FF"/>
    <a:srgbClr val="DDDDDD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 snapToObjects="1" showGuides="1">
      <p:cViewPr varScale="1">
        <p:scale>
          <a:sx n="88" d="100"/>
          <a:sy n="88" d="100"/>
        </p:scale>
        <p:origin x="978" y="84"/>
      </p:cViewPr>
      <p:guideLst>
        <p:guide orient="horz" pos="1694"/>
        <p:guide pos="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 snapToGrid="0" snapToObjects="1" showGuides="1">
      <p:cViewPr>
        <p:scale>
          <a:sx n="66" d="100"/>
          <a:sy n="66" d="100"/>
        </p:scale>
        <p:origin x="-2718" y="-36"/>
      </p:cViewPr>
      <p:guideLst>
        <p:guide orient="horz" pos="3224"/>
        <p:guide pos="22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9720263"/>
            <a:ext cx="3074988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00" tIns="47750" rIns="95500" bIns="47750" numCol="1" anchor="b" anchorCtr="0" compatLnSpc="1">
            <a:prstTxWarp prst="textNoShape">
              <a:avLst/>
            </a:prstTxWarp>
          </a:bodyPr>
          <a:lstStyle>
            <a:lvl1pPr algn="r" defTabSz="955675">
              <a:defRPr sz="1300" i="0">
                <a:solidFill>
                  <a:schemeClr val="tx1"/>
                </a:solidFill>
              </a:defRPr>
            </a:lvl1pPr>
          </a:lstStyle>
          <a:p>
            <a:fld id="{2D9B28A8-04C4-4292-8784-88B7FF21D10A}" type="slidenum">
              <a:rPr lang="fr-FR"/>
              <a:pPr/>
              <a:t>‹N°›</a:t>
            </a:fld>
            <a:endParaRPr lang="fr-FR"/>
          </a:p>
        </p:txBody>
      </p:sp>
      <p:sp>
        <p:nvSpPr>
          <p:cNvPr id="18435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>
            <a:noFill/>
          </a:ln>
          <a:extLst/>
        </p:spPr>
        <p:txBody>
          <a:bodyPr lIns="99992" tIns="49996" rIns="99992" bIns="49996"/>
          <a:lstStyle>
            <a:lvl1pPr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84" charset="-128"/>
              </a:defRPr>
            </a:lvl1pPr>
            <a:lvl2pPr marL="742950" indent="-28575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84" charset="-128"/>
              </a:defRPr>
            </a:lvl2pPr>
            <a:lvl3pPr marL="11430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84" charset="-128"/>
              </a:defRPr>
            </a:lvl3pPr>
            <a:lvl4pPr marL="16002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84" charset="-128"/>
              </a:defRPr>
            </a:lvl4pPr>
            <a:lvl5pPr marL="20574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84" charset="-128"/>
              </a:defRPr>
            </a:lvl5pPr>
            <a:lvl6pPr marL="25146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84" charset="-128"/>
              </a:defRPr>
            </a:lvl6pPr>
            <a:lvl7pPr marL="29718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84" charset="-128"/>
              </a:defRPr>
            </a:lvl7pPr>
            <a:lvl8pPr marL="34290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84" charset="-128"/>
              </a:defRPr>
            </a:lvl8pPr>
            <a:lvl9pPr marL="38862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84" charset="-128"/>
              </a:defRPr>
            </a:lvl9pPr>
          </a:lstStyle>
          <a:p>
            <a:pPr algn="l" eaLnBrk="1" hangingPunct="1">
              <a:defRPr/>
            </a:pPr>
            <a:r>
              <a:rPr lang="fr-FR" altLang="fr-FR" sz="1400" i="0">
                <a:solidFill>
                  <a:schemeClr val="tx1"/>
                </a:solidFill>
                <a:latin typeface="Trebuchet MS" pitchFamily="-84" charset="0"/>
              </a:rPr>
              <a:t>ARV-trial.com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6512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7413" y="4860925"/>
            <a:ext cx="5326062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00" tIns="47750" rIns="95500" bIns="477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0263"/>
            <a:ext cx="3074988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00" tIns="47750" rIns="95500" bIns="47750" numCol="1" anchor="b" anchorCtr="0" compatLnSpc="1">
            <a:prstTxWarp prst="textNoShape">
              <a:avLst/>
            </a:prstTxWarp>
          </a:bodyPr>
          <a:lstStyle>
            <a:lvl1pPr algn="r" defTabSz="955675">
              <a:defRPr sz="1300" i="0">
                <a:solidFill>
                  <a:schemeClr val="tx1"/>
                </a:solidFill>
              </a:defRPr>
            </a:lvl1pPr>
          </a:lstStyle>
          <a:p>
            <a:fld id="{7DB981D4-4FEE-48B5-9ACD-C3EAB4D51D32}" type="slidenum">
              <a:rPr lang="fr-FR"/>
              <a:pPr/>
              <a:t>‹N°›</a:t>
            </a:fld>
            <a:endParaRPr lang="fr-FR"/>
          </a:p>
        </p:txBody>
      </p:sp>
      <p:sp>
        <p:nvSpPr>
          <p:cNvPr id="10245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>
            <a:noFill/>
          </a:ln>
          <a:extLst/>
        </p:spPr>
        <p:txBody>
          <a:bodyPr lIns="99992" tIns="49996" rIns="99992" bIns="49996"/>
          <a:lstStyle>
            <a:lvl1pPr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84" charset="-128"/>
              </a:defRPr>
            </a:lvl1pPr>
            <a:lvl2pPr marL="742950" indent="-28575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84" charset="-128"/>
              </a:defRPr>
            </a:lvl2pPr>
            <a:lvl3pPr marL="11430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84" charset="-128"/>
              </a:defRPr>
            </a:lvl3pPr>
            <a:lvl4pPr marL="16002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84" charset="-128"/>
              </a:defRPr>
            </a:lvl4pPr>
            <a:lvl5pPr marL="20574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84" charset="-128"/>
              </a:defRPr>
            </a:lvl5pPr>
            <a:lvl6pPr marL="25146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84" charset="-128"/>
              </a:defRPr>
            </a:lvl6pPr>
            <a:lvl7pPr marL="29718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84" charset="-128"/>
              </a:defRPr>
            </a:lvl7pPr>
            <a:lvl8pPr marL="34290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84" charset="-128"/>
              </a:defRPr>
            </a:lvl8pPr>
            <a:lvl9pPr marL="38862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84" charset="-128"/>
              </a:defRPr>
            </a:lvl9pPr>
          </a:lstStyle>
          <a:p>
            <a:pPr algn="l" eaLnBrk="1" hangingPunct="1">
              <a:defRPr/>
            </a:pPr>
            <a:r>
              <a:rPr lang="fr-FR" altLang="fr-FR" sz="1400" i="0">
                <a:solidFill>
                  <a:schemeClr val="tx1"/>
                </a:solidFill>
                <a:latin typeface="Trebuchet MS" pitchFamily="-84" charset="0"/>
              </a:rPr>
              <a:t>ARV-trial.com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ＭＳ Ｐゴシック" pitchFamily="-109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2">
            <a:extLst>
              <a:ext uri="{FF2B5EF4-FFF2-40B4-BE49-F238E27FC236}">
                <a16:creationId xmlns:a16="http://schemas.microsoft.com/office/drawing/2014/main" id="{99A3BBF5-6BAA-442A-8A96-E970B6E1499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8" name="Rectangle 3">
            <a:extLst>
              <a:ext uri="{FF2B5EF4-FFF2-40B4-BE49-F238E27FC236}">
                <a16:creationId xmlns:a16="http://schemas.microsoft.com/office/drawing/2014/main" id="{D21C68C5-54E8-4E5F-9B92-5C1EA4BE16A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fr-FR"/>
          </a:p>
        </p:txBody>
      </p:sp>
      <p:sp>
        <p:nvSpPr>
          <p:cNvPr id="4099" name="Rectangle 8">
            <a:extLst>
              <a:ext uri="{FF2B5EF4-FFF2-40B4-BE49-F238E27FC236}">
                <a16:creationId xmlns:a16="http://schemas.microsoft.com/office/drawing/2014/main" id="{14288DD7-108D-49F3-AD02-C17883AB0A9A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303" tIns="46151" rIns="92303" bIns="46151"/>
          <a:lstStyle>
            <a:lvl1pPr defTabSz="10001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10001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10001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10001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10001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1000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1000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1000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1000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fr-FR" altLang="fr-FR" sz="1300">
                <a:latin typeface="Trebuchet MS" panose="020B0603020202020204" pitchFamily="34" charset="0"/>
              </a:rPr>
              <a:t>ARV-trial.com</a:t>
            </a:r>
          </a:p>
        </p:txBody>
      </p:sp>
      <p:sp>
        <p:nvSpPr>
          <p:cNvPr id="4100" name="Rectangle 7">
            <a:extLst>
              <a:ext uri="{FF2B5EF4-FFF2-40B4-BE49-F238E27FC236}">
                <a16:creationId xmlns:a16="http://schemas.microsoft.com/office/drawing/2014/main" id="{D97EF92A-ED83-4A29-9619-24379D606A22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982" tIns="42490" rIns="84982" bIns="42490" anchor="b"/>
          <a:lstStyle>
            <a:lvl1pPr defTabSz="9223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9223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9223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9223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9223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/>
            <a:fld id="{DAC31BA9-C956-4CCF-B3F3-7DAD93ED9DE9}" type="slidenum">
              <a:rPr lang="fr-FR" altLang="fr-FR" sz="1200"/>
              <a:pPr algn="r" eaLnBrk="1" hangingPunct="1"/>
              <a:t>1</a:t>
            </a:fld>
            <a:endParaRPr lang="fr-FR" altLang="fr-FR" sz="1200"/>
          </a:p>
        </p:txBody>
      </p:sp>
    </p:spTree>
    <p:extLst>
      <p:ext uri="{BB962C8B-B14F-4D97-AF65-F5344CB8AC3E}">
        <p14:creationId xmlns:p14="http://schemas.microsoft.com/office/powerpoint/2010/main" val="41135386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ea typeface="ＭＳ Ｐゴシック" pitchFamily="-84" charset="-128"/>
            </a:endParaRPr>
          </a:p>
        </p:txBody>
      </p:sp>
      <p:sp>
        <p:nvSpPr>
          <p:cNvPr id="18436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algn="l" defTabSz="1000125"/>
            <a:r>
              <a:rPr lang="fr-FR" sz="1400" i="0">
                <a:solidFill>
                  <a:schemeClr val="tx1"/>
                </a:solidFill>
                <a:latin typeface="Trebuchet MS" pitchFamily="-84" charset="0"/>
              </a:rPr>
              <a:t>ARV-trial.com</a:t>
            </a:r>
          </a:p>
        </p:txBody>
      </p:sp>
      <p:sp>
        <p:nvSpPr>
          <p:cNvPr id="18437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E420A947-1154-438F-9666-1E74094B359F}" type="slidenum">
              <a:rPr lang="fr-FR" sz="1300" i="0">
                <a:solidFill>
                  <a:schemeClr val="tx1"/>
                </a:solidFill>
              </a:rPr>
              <a:pPr algn="r" defTabSz="922338"/>
              <a:t>2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ea typeface="ＭＳ Ｐゴシック" pitchFamily="-84" charset="-128"/>
            </a:endParaRPr>
          </a:p>
        </p:txBody>
      </p:sp>
      <p:sp>
        <p:nvSpPr>
          <p:cNvPr id="2048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algn="l" defTabSz="1000125"/>
            <a:r>
              <a:rPr lang="fr-FR" sz="1400" i="0" dirty="0" err="1">
                <a:solidFill>
                  <a:schemeClr val="tx1"/>
                </a:solidFill>
                <a:latin typeface="Trebuchet MS" pitchFamily="-84" charset="0"/>
              </a:rPr>
              <a:t>ARV-trial.com</a:t>
            </a:r>
            <a:endParaRPr lang="fr-FR" sz="1400" i="0" dirty="0">
              <a:solidFill>
                <a:schemeClr val="tx1"/>
              </a:solidFill>
              <a:latin typeface="Trebuchet MS" pitchFamily="-84" charset="0"/>
            </a:endParaRPr>
          </a:p>
        </p:txBody>
      </p:sp>
      <p:sp>
        <p:nvSpPr>
          <p:cNvPr id="20485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4A0DCA5F-6F8C-4B31-A3B9-5D64BDEAA03B}" type="slidenum">
              <a:rPr lang="fr-FR" sz="1300" i="0">
                <a:solidFill>
                  <a:schemeClr val="tx1"/>
                </a:solidFill>
              </a:rPr>
              <a:pPr algn="r" defTabSz="922338"/>
              <a:t>3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>
              <a:ea typeface="ＭＳ Ｐゴシック" pitchFamily="-84" charset="-128"/>
            </a:endParaRPr>
          </a:p>
        </p:txBody>
      </p:sp>
      <p:sp>
        <p:nvSpPr>
          <p:cNvPr id="22532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algn="l" defTabSz="1000125"/>
            <a:r>
              <a:rPr lang="fr-FR" sz="1400" i="0" dirty="0" err="1">
                <a:solidFill>
                  <a:schemeClr val="tx1"/>
                </a:solidFill>
                <a:latin typeface="Trebuchet MS" pitchFamily="-84" charset="0"/>
              </a:rPr>
              <a:t>ARV-trial.com</a:t>
            </a:r>
            <a:endParaRPr lang="fr-FR" sz="1400" i="0" dirty="0">
              <a:solidFill>
                <a:schemeClr val="tx1"/>
              </a:solidFill>
              <a:latin typeface="Trebuchet MS" pitchFamily="-84" charset="0"/>
            </a:endParaRPr>
          </a:p>
        </p:txBody>
      </p:sp>
      <p:sp>
        <p:nvSpPr>
          <p:cNvPr id="22533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2CBD95FB-5FBC-469D-89F4-F7746A77A7D8}" type="slidenum">
              <a:rPr lang="fr-FR" sz="1300" i="0">
                <a:solidFill>
                  <a:schemeClr val="tx1"/>
                </a:solidFill>
              </a:rPr>
              <a:pPr algn="r" defTabSz="922338"/>
              <a:t>4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ea typeface="ＭＳ Ｐゴシック" pitchFamily="-84" charset="-128"/>
            </a:endParaRPr>
          </a:p>
        </p:txBody>
      </p:sp>
      <p:sp>
        <p:nvSpPr>
          <p:cNvPr id="24580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algn="l" defTabSz="1000125"/>
            <a:r>
              <a:rPr lang="fr-FR" sz="1400" i="0" dirty="0" err="1">
                <a:solidFill>
                  <a:schemeClr val="tx1"/>
                </a:solidFill>
                <a:latin typeface="Trebuchet MS" pitchFamily="-84" charset="0"/>
              </a:rPr>
              <a:t>ARV-trial.com</a:t>
            </a:r>
            <a:endParaRPr lang="fr-FR" sz="1400" i="0" dirty="0">
              <a:solidFill>
                <a:schemeClr val="tx1"/>
              </a:solidFill>
              <a:latin typeface="Trebuchet MS" pitchFamily="-84" charset="0"/>
            </a:endParaRPr>
          </a:p>
        </p:txBody>
      </p:sp>
      <p:sp>
        <p:nvSpPr>
          <p:cNvPr id="24581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D6C1A288-1CE8-455A-915F-AA7D66283C82}" type="slidenum">
              <a:rPr lang="fr-FR" sz="1300" i="0">
                <a:solidFill>
                  <a:schemeClr val="tx1"/>
                </a:solidFill>
              </a:rPr>
              <a:pPr algn="r" defTabSz="922338"/>
              <a:t>5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ea typeface="ＭＳ Ｐゴシック" pitchFamily="-84" charset="-128"/>
            </a:endParaRPr>
          </a:p>
        </p:txBody>
      </p:sp>
      <p:sp>
        <p:nvSpPr>
          <p:cNvPr id="26628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algn="l" defTabSz="1000125"/>
            <a:r>
              <a:rPr lang="fr-FR" sz="1400" i="0" dirty="0" err="1">
                <a:solidFill>
                  <a:schemeClr val="tx1"/>
                </a:solidFill>
                <a:latin typeface="Trebuchet MS" pitchFamily="-84" charset="0"/>
              </a:rPr>
              <a:t>ARV-trial.com</a:t>
            </a:r>
            <a:endParaRPr lang="fr-FR" sz="1400" i="0" dirty="0">
              <a:solidFill>
                <a:schemeClr val="tx1"/>
              </a:solidFill>
              <a:latin typeface="Trebuchet MS" pitchFamily="-84" charset="0"/>
            </a:endParaRPr>
          </a:p>
        </p:txBody>
      </p:sp>
      <p:sp>
        <p:nvSpPr>
          <p:cNvPr id="26629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4A867005-E4A5-43F1-9C38-9705F111C0DD}" type="slidenum">
              <a:rPr lang="fr-FR" sz="1300" i="0">
                <a:solidFill>
                  <a:schemeClr val="tx1"/>
                </a:solidFill>
              </a:rPr>
              <a:pPr algn="r" defTabSz="922338"/>
              <a:t>6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ea typeface="ＭＳ Ｐゴシック" pitchFamily="-84" charset="-128"/>
            </a:endParaRPr>
          </a:p>
        </p:txBody>
      </p:sp>
      <p:sp>
        <p:nvSpPr>
          <p:cNvPr id="29700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algn="l" defTabSz="1000125"/>
            <a:r>
              <a:rPr lang="fr-FR" sz="1400" i="0" dirty="0" err="1">
                <a:solidFill>
                  <a:schemeClr val="tx1"/>
                </a:solidFill>
                <a:latin typeface="Trebuchet MS" pitchFamily="-84" charset="0"/>
              </a:rPr>
              <a:t>ARV-trial.com</a:t>
            </a:r>
            <a:endParaRPr lang="fr-FR" sz="1400" i="0" dirty="0">
              <a:solidFill>
                <a:schemeClr val="tx1"/>
              </a:solidFill>
              <a:latin typeface="Trebuchet MS" pitchFamily="-84" charset="0"/>
            </a:endParaRPr>
          </a:p>
        </p:txBody>
      </p:sp>
      <p:sp>
        <p:nvSpPr>
          <p:cNvPr id="29701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7F7F8704-AA08-4B06-96A6-AF78B390B982}" type="slidenum">
              <a:rPr lang="fr-FR" sz="1300" i="0">
                <a:solidFill>
                  <a:schemeClr val="tx1"/>
                </a:solidFill>
              </a:rPr>
              <a:pPr algn="r" defTabSz="922338"/>
              <a:t>8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/>
              <a:t>Cliquez pour modifier le style des sous-titres du masque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19900" y="44450"/>
            <a:ext cx="2255838" cy="6669088"/>
          </a:xfrm>
        </p:spPr>
        <p:txBody>
          <a:bodyPr vert="eaVert"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0800" y="44450"/>
            <a:ext cx="6616700" cy="666908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0800" y="1409700"/>
            <a:ext cx="4435475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38675" y="1409700"/>
            <a:ext cx="4437063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Cliquez pour modifier les styles du texte du masque</a:t>
            </a:r>
          </a:p>
          <a:p>
            <a:pPr lvl="1"/>
            <a:r>
              <a:rPr lang="en-US"/>
              <a:t>Deuxième niveau</a:t>
            </a:r>
          </a:p>
          <a:p>
            <a:pPr lvl="2"/>
            <a:r>
              <a:rPr lang="en-US"/>
              <a:t>Troisième niveau</a:t>
            </a:r>
          </a:p>
          <a:p>
            <a:pPr lvl="3"/>
            <a:r>
              <a:rPr lang="en-US"/>
              <a:t>Quatrième niveau</a:t>
            </a:r>
          </a:p>
          <a:p>
            <a:pPr lvl="4"/>
            <a:r>
              <a:rPr lang="en-US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-84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itre 1">
            <a:extLst>
              <a:ext uri="{FF2B5EF4-FFF2-40B4-BE49-F238E27FC236}">
                <a16:creationId xmlns:a16="http://schemas.microsoft.com/office/drawing/2014/main" id="{A1D1B71A-A275-4BB5-B2A7-84C2E6A549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 sz="3200"/>
              <a:t>Comparaison inhibiteur d’intégrase </a:t>
            </a:r>
            <a:br>
              <a:rPr lang="fr-FR" altLang="fr-FR" sz="3200"/>
            </a:br>
            <a:r>
              <a:rPr lang="fr-FR" altLang="fr-FR" sz="3200"/>
              <a:t>vs inhibiteur d’intégrase</a:t>
            </a:r>
          </a:p>
        </p:txBody>
      </p:sp>
      <p:sp>
        <p:nvSpPr>
          <p:cNvPr id="3074" name="Espace réservé du contenu 2">
            <a:extLst>
              <a:ext uri="{FF2B5EF4-FFF2-40B4-BE49-F238E27FC236}">
                <a16:creationId xmlns:a16="http://schemas.microsoft.com/office/drawing/2014/main" id="{0940763D-36F1-4BF4-A6B9-1B7A7F5239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altLang="fr-FR" sz="2800" b="1" dirty="0">
                <a:latin typeface="Calibri" panose="020F0502020204030204" pitchFamily="34" charset="0"/>
              </a:rPr>
              <a:t>QDMRK</a:t>
            </a:r>
          </a:p>
          <a:p>
            <a:r>
              <a:rPr lang="fr-FR" altLang="fr-FR" sz="2800" b="1" dirty="0">
                <a:solidFill>
                  <a:srgbClr val="C0C0C0"/>
                </a:solidFill>
                <a:latin typeface="Calibri" panose="020F0502020204030204" pitchFamily="34" charset="0"/>
              </a:rPr>
              <a:t>SPRING-2</a:t>
            </a:r>
          </a:p>
          <a:p>
            <a:r>
              <a:rPr lang="fr-FR" altLang="fr-FR" sz="2800" b="1" dirty="0">
                <a:solidFill>
                  <a:srgbClr val="C0C0C0"/>
                </a:solidFill>
                <a:latin typeface="Calibri" panose="020F0502020204030204" pitchFamily="34" charset="0"/>
              </a:rPr>
              <a:t>ONCEMRK</a:t>
            </a:r>
          </a:p>
          <a:p>
            <a:r>
              <a:rPr lang="fr-FR" altLang="fr-FR" sz="2800" b="1" dirty="0">
                <a:solidFill>
                  <a:srgbClr val="C0C0C0"/>
                </a:solidFill>
                <a:latin typeface="Calibri" panose="020F0502020204030204" pitchFamily="34" charset="0"/>
              </a:rPr>
              <a:t>GS-US-380-1489</a:t>
            </a:r>
          </a:p>
          <a:p>
            <a:r>
              <a:rPr lang="fr-FR" altLang="fr-FR" sz="2800" b="1" dirty="0">
                <a:solidFill>
                  <a:srgbClr val="C0C0C0"/>
                </a:solidFill>
                <a:latin typeface="Calibri" panose="020F0502020204030204" pitchFamily="34" charset="0"/>
              </a:rPr>
              <a:t>GS-US-380-1490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16261514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ZoneTexte 69"/>
          <p:cNvSpPr txBox="1">
            <a:spLocks noChangeArrowheads="1"/>
          </p:cNvSpPr>
          <p:nvPr/>
        </p:nvSpPr>
        <p:spPr bwMode="auto">
          <a:xfrm>
            <a:off x="5743575" y="6532563"/>
            <a:ext cx="335597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GB" sz="1200" dirty="0" err="1">
                <a:solidFill>
                  <a:srgbClr val="CC0000"/>
                </a:solidFill>
              </a:rPr>
              <a:t>Eron</a:t>
            </a:r>
            <a:r>
              <a:rPr lang="en-GB" sz="1200" dirty="0">
                <a:solidFill>
                  <a:srgbClr val="CC0000"/>
                </a:solidFill>
              </a:rPr>
              <a:t> JJ, Lancet Infect </a:t>
            </a:r>
            <a:r>
              <a:rPr lang="en-GB" sz="1200" dirty="0" err="1">
                <a:solidFill>
                  <a:srgbClr val="CC0000"/>
                </a:solidFill>
              </a:rPr>
              <a:t>Dis</a:t>
            </a:r>
            <a:r>
              <a:rPr lang="en-GB" sz="1200" dirty="0">
                <a:solidFill>
                  <a:srgbClr val="CC0000"/>
                </a:solidFill>
              </a:rPr>
              <a:t> 2011;11:907-15</a:t>
            </a:r>
          </a:p>
        </p:txBody>
      </p:sp>
      <p:sp>
        <p:nvSpPr>
          <p:cNvPr id="17411" name="AutoShape 162"/>
          <p:cNvSpPr>
            <a:spLocks noChangeArrowheads="1"/>
          </p:cNvSpPr>
          <p:nvPr/>
        </p:nvSpPr>
        <p:spPr bwMode="auto">
          <a:xfrm>
            <a:off x="0" y="6570663"/>
            <a:ext cx="695325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r>
              <a:rPr lang="en-GB" sz="1200" b="1">
                <a:solidFill>
                  <a:srgbClr val="333399"/>
                </a:solidFill>
                <a:latin typeface="Cambria" pitchFamily="-84" charset="0"/>
                <a:cs typeface="Arial" charset="0"/>
              </a:rPr>
              <a:t>QDMRK</a:t>
            </a:r>
          </a:p>
        </p:txBody>
      </p:sp>
      <p:sp>
        <p:nvSpPr>
          <p:cNvPr id="8" name="Espace réservé du contenu 2"/>
          <p:cNvSpPr txBox="1">
            <a:spLocks/>
          </p:cNvSpPr>
          <p:nvPr/>
        </p:nvSpPr>
        <p:spPr bwMode="auto">
          <a:xfrm>
            <a:off x="22224" y="1125538"/>
            <a:ext cx="296862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Clr>
                <a:srgbClr val="CC3300"/>
              </a:buClr>
              <a:buFont typeface="Wingdings" pitchFamily="-109" charset="2"/>
              <a:buChar char="§"/>
              <a:defRPr/>
            </a:pPr>
            <a:r>
              <a:rPr lang="fr-FR" sz="2800" b="1" i="0" kern="0">
                <a:solidFill>
                  <a:srgbClr val="CC3300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Schéma d’étude</a:t>
            </a:r>
          </a:p>
        </p:txBody>
      </p:sp>
      <p:sp>
        <p:nvSpPr>
          <p:cNvPr id="17413" name="Espace réservé du contenu 2"/>
          <p:cNvSpPr>
            <a:spLocks/>
          </p:cNvSpPr>
          <p:nvPr/>
        </p:nvSpPr>
        <p:spPr bwMode="auto">
          <a:xfrm>
            <a:off x="22225" y="5238573"/>
            <a:ext cx="8712200" cy="1181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Clr>
                <a:srgbClr val="CC3300"/>
              </a:buClr>
              <a:buFont typeface="Wingdings" pitchFamily="-84" charset="2"/>
              <a:buChar char="§"/>
            </a:pPr>
            <a:r>
              <a:rPr lang="fr-FR" sz="2800" b="1" i="0" dirty="0">
                <a:solidFill>
                  <a:srgbClr val="CC3300"/>
                </a:solidFill>
                <a:latin typeface="Calibri" pitchFamily="-84" charset="0"/>
              </a:rPr>
              <a:t>Objectif</a:t>
            </a:r>
          </a:p>
          <a:p>
            <a:pPr marL="800100" lvl="1" indent="-342900" algn="l">
              <a:spcBef>
                <a:spcPct val="20000"/>
              </a:spcBef>
              <a:buClr>
                <a:srgbClr val="CC3300"/>
              </a:buClr>
              <a:buFontTx/>
              <a:buChar char="–"/>
            </a:pPr>
            <a:r>
              <a:rPr lang="fr-FR" sz="1800" i="0" dirty="0">
                <a:solidFill>
                  <a:srgbClr val="000066"/>
                </a:solidFill>
              </a:rPr>
              <a:t>Non infériorité de RAL QD : % ARN VIH &lt; 50 c/ml en ITT, NC = E (borne inférieure de l’IC 95 % bilatéral de la différence = - 10 %, puissance 90 %)</a:t>
            </a:r>
            <a:endParaRPr lang="fr-FR" sz="1800" b="1" i="0" dirty="0">
              <a:solidFill>
                <a:srgbClr val="000066"/>
              </a:solidFill>
            </a:endParaRPr>
          </a:p>
        </p:txBody>
      </p:sp>
      <p:graphicFrame>
        <p:nvGraphicFramePr>
          <p:cNvPr id="214022" name="Group 6"/>
          <p:cNvGraphicFramePr>
            <a:graphicFrameLocks noGrp="1"/>
          </p:cNvGraphicFramePr>
          <p:nvPr/>
        </p:nvGraphicFramePr>
        <p:xfrm>
          <a:off x="3905250" y="2688342"/>
          <a:ext cx="3262313" cy="908080"/>
        </p:xfrm>
        <a:graphic>
          <a:graphicData uri="http://schemas.openxmlformats.org/drawingml/2006/table">
            <a:tbl>
              <a:tblPr/>
              <a:tblGrid>
                <a:gridCol w="32623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303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RAL 400 mg BID + RAL  800 mg QD placebo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77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TDF/FTC </a:t>
                      </a:r>
                      <a:r>
                        <a:rPr kumimoji="0" lang="en-GB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fdc</a:t>
                      </a: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 QD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14030" name="Group 14"/>
          <p:cNvGraphicFramePr>
            <a:graphicFrameLocks noGrp="1"/>
          </p:cNvGraphicFramePr>
          <p:nvPr/>
        </p:nvGraphicFramePr>
        <p:xfrm>
          <a:off x="3970338" y="3685292"/>
          <a:ext cx="3162300" cy="841375"/>
        </p:xfrm>
        <a:graphic>
          <a:graphicData uri="http://schemas.openxmlformats.org/drawingml/2006/table">
            <a:tbl>
              <a:tblPr/>
              <a:tblGrid>
                <a:gridCol w="3162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759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RAL 800 mg QD + RAL  400 mg BID placebo</a:t>
                      </a:r>
                    </a:p>
                  </a:txBody>
                  <a:tcPr marT="45761" marB="4576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456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TDF/FTC </a:t>
                      </a:r>
                      <a:r>
                        <a:rPr kumimoji="0" lang="en-GB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fdc</a:t>
                      </a: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 QD</a:t>
                      </a:r>
                    </a:p>
                  </a:txBody>
                  <a:tcPr marT="45761" marB="4576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7430" name="AutoShape 162"/>
          <p:cNvSpPr>
            <a:spLocks noChangeArrowheads="1"/>
          </p:cNvSpPr>
          <p:nvPr/>
        </p:nvSpPr>
        <p:spPr bwMode="auto">
          <a:xfrm>
            <a:off x="201613" y="2770899"/>
            <a:ext cx="2574925" cy="157319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anchor="ctr">
            <a:spAutoFit/>
          </a:bodyPr>
          <a:lstStyle/>
          <a:p>
            <a:pPr>
              <a:lnSpc>
                <a:spcPct val="90000"/>
              </a:lnSpc>
            </a:pPr>
            <a:r>
              <a:rPr lang="fr-FR" sz="1600" b="1" i="0" u="sng" dirty="0">
                <a:solidFill>
                  <a:srgbClr val="000066"/>
                </a:solidFill>
                <a:latin typeface="Calibri" pitchFamily="-84" charset="0"/>
                <a:cs typeface="Arial" charset="0"/>
              </a:rPr>
              <a:t>&gt;</a:t>
            </a:r>
            <a:r>
              <a:rPr lang="fr-FR" sz="1600" b="1" i="0" dirty="0">
                <a:solidFill>
                  <a:srgbClr val="000066"/>
                </a:solidFill>
                <a:latin typeface="Calibri" pitchFamily="-84" charset="0"/>
                <a:cs typeface="Arial" charset="0"/>
              </a:rPr>
              <a:t> 18 ans</a:t>
            </a:r>
          </a:p>
          <a:p>
            <a:pPr>
              <a:lnSpc>
                <a:spcPct val="90000"/>
              </a:lnSpc>
            </a:pPr>
            <a:r>
              <a:rPr lang="fr-FR" sz="1600" b="1" i="0" dirty="0">
                <a:solidFill>
                  <a:srgbClr val="000066"/>
                </a:solidFill>
                <a:latin typeface="Calibri" pitchFamily="-84" charset="0"/>
                <a:cs typeface="Arial" charset="0"/>
              </a:rPr>
              <a:t>Naïfs d’ARV</a:t>
            </a:r>
          </a:p>
          <a:p>
            <a:pPr>
              <a:lnSpc>
                <a:spcPct val="90000"/>
              </a:lnSpc>
            </a:pPr>
            <a:r>
              <a:rPr lang="fr-FR" sz="1600" b="1" i="0" dirty="0">
                <a:solidFill>
                  <a:srgbClr val="000066"/>
                </a:solidFill>
                <a:latin typeface="Calibri" pitchFamily="-84" charset="0"/>
                <a:cs typeface="Arial" charset="0"/>
              </a:rPr>
              <a:t> ARN VIH </a:t>
            </a:r>
            <a:r>
              <a:rPr lang="fr-FR" sz="1600" b="1" i="0" u="sng" dirty="0">
                <a:solidFill>
                  <a:srgbClr val="000066"/>
                </a:solidFill>
                <a:latin typeface="Calibri" pitchFamily="-84" charset="0"/>
                <a:cs typeface="Arial" charset="0"/>
              </a:rPr>
              <a:t>&gt;</a:t>
            </a:r>
            <a:r>
              <a:rPr lang="fr-FR" sz="1600" b="1" i="0" dirty="0">
                <a:solidFill>
                  <a:srgbClr val="000066"/>
                </a:solidFill>
                <a:latin typeface="Calibri" pitchFamily="-84" charset="0"/>
                <a:cs typeface="Arial" charset="0"/>
              </a:rPr>
              <a:t> 5 000 c/ml</a:t>
            </a:r>
          </a:p>
          <a:p>
            <a:pPr>
              <a:lnSpc>
                <a:spcPct val="90000"/>
              </a:lnSpc>
            </a:pPr>
            <a:r>
              <a:rPr lang="fr-FR" sz="1600" b="1" i="0" dirty="0">
                <a:solidFill>
                  <a:srgbClr val="000066"/>
                </a:solidFill>
                <a:latin typeface="Calibri" pitchFamily="-84" charset="0"/>
                <a:cs typeface="Arial" charset="0"/>
              </a:rPr>
              <a:t>Pas de restriction sur CD4</a:t>
            </a:r>
          </a:p>
          <a:p>
            <a:pPr>
              <a:lnSpc>
                <a:spcPct val="90000"/>
              </a:lnSpc>
            </a:pPr>
            <a:r>
              <a:rPr lang="fr-FR" sz="1600" b="1" i="0" dirty="0">
                <a:solidFill>
                  <a:srgbClr val="000066"/>
                </a:solidFill>
                <a:latin typeface="Calibri" pitchFamily="-84" charset="0"/>
                <a:cs typeface="Arial" charset="0"/>
              </a:rPr>
              <a:t>Pas de résistance </a:t>
            </a:r>
            <a:br>
              <a:rPr lang="fr-FR" sz="1600" b="1" i="0" dirty="0">
                <a:solidFill>
                  <a:srgbClr val="000066"/>
                </a:solidFill>
                <a:latin typeface="Calibri" pitchFamily="-84" charset="0"/>
                <a:cs typeface="Arial" charset="0"/>
              </a:rPr>
            </a:br>
            <a:r>
              <a:rPr lang="fr-FR" sz="1600" b="1" i="0" dirty="0">
                <a:solidFill>
                  <a:srgbClr val="000066"/>
                </a:solidFill>
                <a:latin typeface="Calibri" pitchFamily="-84" charset="0"/>
                <a:cs typeface="Arial" charset="0"/>
              </a:rPr>
              <a:t>à TDF ou FTC</a:t>
            </a:r>
          </a:p>
        </p:txBody>
      </p:sp>
      <p:sp>
        <p:nvSpPr>
          <p:cNvPr id="17431" name="ZoneTexte 71"/>
          <p:cNvSpPr txBox="1">
            <a:spLocks noChangeArrowheads="1"/>
          </p:cNvSpPr>
          <p:nvPr/>
        </p:nvSpPr>
        <p:spPr bwMode="auto">
          <a:xfrm>
            <a:off x="371225" y="4640967"/>
            <a:ext cx="647150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fr-FR" sz="1400" i="0">
                <a:solidFill>
                  <a:srgbClr val="000066"/>
                </a:solidFill>
              </a:rPr>
              <a:t>*Randomisation stratifiée sur ARN VIH à la pré-inclusion (</a:t>
            </a:r>
            <a:r>
              <a:rPr lang="fr-FR" sz="1400" i="0" u="sng">
                <a:solidFill>
                  <a:srgbClr val="000066"/>
                </a:solidFill>
              </a:rPr>
              <a:t>&lt;</a:t>
            </a:r>
            <a:r>
              <a:rPr lang="fr-FR" sz="1400" i="0">
                <a:solidFill>
                  <a:srgbClr val="000066"/>
                </a:solidFill>
              </a:rPr>
              <a:t> ou &gt; 100 000 c/ml)</a:t>
            </a:r>
          </a:p>
          <a:p>
            <a:pPr algn="l"/>
            <a:r>
              <a:rPr lang="fr-FR" sz="1400" i="0">
                <a:solidFill>
                  <a:srgbClr val="000066"/>
                </a:solidFill>
              </a:rPr>
              <a:t>et la présence ou non d’une hépatite virale associée</a:t>
            </a:r>
            <a:endParaRPr lang="fr-FR" sz="1400" i="0" baseline="30000">
              <a:solidFill>
                <a:srgbClr val="000066"/>
              </a:solidFill>
            </a:endParaRPr>
          </a:p>
        </p:txBody>
      </p:sp>
      <p:sp>
        <p:nvSpPr>
          <p:cNvPr id="17432" name="Rectangle 24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947150" cy="1106488"/>
          </a:xfrm>
        </p:spPr>
        <p:txBody>
          <a:bodyPr/>
          <a:lstStyle/>
          <a:p>
            <a:r>
              <a:rPr lang="fr-FR" sz="3200">
                <a:ea typeface="ＭＳ Ｐゴシック" pitchFamily="-84" charset="-128"/>
              </a:rPr>
              <a:t>Etude QDMRK : raltegravir QD vs BID, avec TDF/FTC</a:t>
            </a:r>
          </a:p>
        </p:txBody>
      </p:sp>
      <p:cxnSp>
        <p:nvCxnSpPr>
          <p:cNvPr id="17433" name="Connecteur droit 66"/>
          <p:cNvCxnSpPr>
            <a:cxnSpLocks noChangeShapeType="1"/>
          </p:cNvCxnSpPr>
          <p:nvPr/>
        </p:nvCxnSpPr>
        <p:spPr bwMode="auto">
          <a:xfrm rot="5400000">
            <a:off x="2790032" y="2849473"/>
            <a:ext cx="400050" cy="1587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</p:cxnSp>
      <p:sp>
        <p:nvSpPr>
          <p:cNvPr id="17434" name="Oval 170"/>
          <p:cNvSpPr>
            <a:spLocks noChangeArrowheads="1"/>
          </p:cNvSpPr>
          <p:nvPr/>
        </p:nvSpPr>
        <p:spPr bwMode="auto">
          <a:xfrm>
            <a:off x="2219325" y="1635829"/>
            <a:ext cx="1539875" cy="1014413"/>
          </a:xfrm>
          <a:prstGeom prst="ellipse">
            <a:avLst/>
          </a:prstGeom>
          <a:solidFill>
            <a:srgbClr val="E5E5F7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98994">
                <a:alpha val="74997"/>
              </a:srgbClr>
            </a:prstShdw>
          </a:effectLst>
        </p:spPr>
        <p:txBody>
          <a:bodyPr wrap="none" anchor="ctr"/>
          <a:lstStyle/>
          <a:p>
            <a:r>
              <a:rPr lang="fr-FR" sz="1400" b="1" i="0">
                <a:solidFill>
                  <a:srgbClr val="000066"/>
                </a:solidFill>
                <a:latin typeface="Calibri" pitchFamily="-84" charset="0"/>
                <a:cs typeface="Arial" charset="0"/>
              </a:rPr>
              <a:t>Randomisation*</a:t>
            </a:r>
          </a:p>
          <a:p>
            <a:r>
              <a:rPr lang="fr-FR" sz="1400" b="1" i="0">
                <a:solidFill>
                  <a:srgbClr val="000066"/>
                </a:solidFill>
                <a:latin typeface="Calibri" pitchFamily="-84" charset="0"/>
                <a:cs typeface="Arial" charset="0"/>
              </a:rPr>
              <a:t>1 : 1</a:t>
            </a:r>
          </a:p>
          <a:p>
            <a:r>
              <a:rPr lang="fr-FR" sz="1400" b="1" i="0">
                <a:solidFill>
                  <a:srgbClr val="000066"/>
                </a:solidFill>
                <a:latin typeface="Calibri" pitchFamily="-84" charset="0"/>
                <a:cs typeface="Arial" charset="0"/>
              </a:rPr>
              <a:t>Double aveugle</a:t>
            </a:r>
          </a:p>
        </p:txBody>
      </p:sp>
      <p:cxnSp>
        <p:nvCxnSpPr>
          <p:cNvPr id="17435" name="AutoShape 60"/>
          <p:cNvCxnSpPr>
            <a:cxnSpLocks noChangeShapeType="1"/>
          </p:cNvCxnSpPr>
          <p:nvPr/>
        </p:nvCxnSpPr>
        <p:spPr bwMode="auto">
          <a:xfrm rot="10800000" flipH="1" flipV="1">
            <a:off x="3905250" y="3058229"/>
            <a:ext cx="1588" cy="993775"/>
          </a:xfrm>
          <a:prstGeom prst="bentConnector3">
            <a:avLst>
              <a:gd name="adj1" fmla="val -48000000"/>
            </a:avLst>
          </a:prstGeom>
          <a:noFill/>
          <a:ln w="38100">
            <a:solidFill>
              <a:schemeClr val="accent2"/>
            </a:solidFill>
            <a:miter lim="800000"/>
            <a:headEnd type="triangle" w="med" len="med"/>
            <a:tailEnd type="triangle" w="med" len="med"/>
          </a:ln>
        </p:spPr>
      </p:cxnSp>
      <p:sp>
        <p:nvSpPr>
          <p:cNvPr id="17436" name="Line 63"/>
          <p:cNvSpPr>
            <a:spLocks noChangeShapeType="1"/>
          </p:cNvSpPr>
          <p:nvPr/>
        </p:nvSpPr>
        <p:spPr bwMode="auto">
          <a:xfrm>
            <a:off x="2809875" y="3548767"/>
            <a:ext cx="319088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7437" name="Rectangle 9"/>
          <p:cNvSpPr>
            <a:spLocks noChangeArrowheads="1"/>
          </p:cNvSpPr>
          <p:nvPr/>
        </p:nvSpPr>
        <p:spPr bwMode="auto">
          <a:xfrm>
            <a:off x="3127375" y="3724979"/>
            <a:ext cx="8255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600" b="1" i="0" dirty="0">
                <a:solidFill>
                  <a:srgbClr val="C00000"/>
                </a:solidFill>
                <a:latin typeface="Calibri" pitchFamily="-84" charset="0"/>
                <a:cs typeface="Arial" charset="0"/>
              </a:rPr>
              <a:t>n = 386</a:t>
            </a:r>
          </a:p>
        </p:txBody>
      </p:sp>
      <p:sp>
        <p:nvSpPr>
          <p:cNvPr id="17438" name="Rectangle 8"/>
          <p:cNvSpPr>
            <a:spLocks noChangeArrowheads="1"/>
          </p:cNvSpPr>
          <p:nvPr/>
        </p:nvSpPr>
        <p:spPr bwMode="auto">
          <a:xfrm>
            <a:off x="3127375" y="2731204"/>
            <a:ext cx="8255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600" b="1" i="0" dirty="0">
                <a:solidFill>
                  <a:srgbClr val="C00000"/>
                </a:solidFill>
                <a:latin typeface="Calibri" pitchFamily="-84" charset="0"/>
                <a:cs typeface="Arial" charset="0"/>
              </a:rPr>
              <a:t>n = 389</a:t>
            </a:r>
          </a:p>
        </p:txBody>
      </p:sp>
      <p:sp>
        <p:nvSpPr>
          <p:cNvPr id="28782" name="Oval 110"/>
          <p:cNvSpPr>
            <a:spLocks noChangeArrowheads="1"/>
          </p:cNvSpPr>
          <p:nvPr/>
        </p:nvSpPr>
        <p:spPr bwMode="auto">
          <a:xfrm>
            <a:off x="8347075" y="1712029"/>
            <a:ext cx="576263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r>
              <a:rPr lang="fr-FR" sz="1600" b="1" i="0" dirty="0">
                <a:solidFill>
                  <a:srgbClr val="0066FF"/>
                </a:solidFill>
                <a:latin typeface="Calibri" pitchFamily="-84" charset="0"/>
              </a:rPr>
              <a:t>S96</a:t>
            </a:r>
            <a:endParaRPr lang="fr-FR" sz="1600" i="0" dirty="0">
              <a:solidFill>
                <a:srgbClr val="0066FF"/>
              </a:solidFill>
              <a:latin typeface="Calibri" pitchFamily="-84" charset="0"/>
            </a:endParaRPr>
          </a:p>
        </p:txBody>
      </p:sp>
      <p:grpSp>
        <p:nvGrpSpPr>
          <p:cNvPr id="2" name="Group 32"/>
          <p:cNvGrpSpPr>
            <a:grpSpLocks/>
          </p:cNvGrpSpPr>
          <p:nvPr/>
        </p:nvGrpSpPr>
        <p:grpSpPr bwMode="auto">
          <a:xfrm>
            <a:off x="7186613" y="3039179"/>
            <a:ext cx="1473200" cy="974725"/>
            <a:chOff x="4502" y="1764"/>
            <a:chExt cx="646" cy="614"/>
          </a:xfrm>
        </p:grpSpPr>
        <p:sp>
          <p:nvSpPr>
            <p:cNvPr id="17445" name="Line 31"/>
            <p:cNvSpPr>
              <a:spLocks noChangeShapeType="1"/>
            </p:cNvSpPr>
            <p:nvPr/>
          </p:nvSpPr>
          <p:spPr bwMode="auto">
            <a:xfrm flipV="1">
              <a:off x="4502" y="1764"/>
              <a:ext cx="646" cy="0"/>
            </a:xfrm>
            <a:prstGeom prst="line">
              <a:avLst/>
            </a:prstGeom>
            <a:noFill/>
            <a:ln w="38100">
              <a:solidFill>
                <a:srgbClr val="333399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7446" name="Line 31"/>
            <p:cNvSpPr>
              <a:spLocks noChangeShapeType="1"/>
            </p:cNvSpPr>
            <p:nvPr/>
          </p:nvSpPr>
          <p:spPr bwMode="auto">
            <a:xfrm flipV="1">
              <a:off x="4502" y="2378"/>
              <a:ext cx="646" cy="0"/>
            </a:xfrm>
            <a:prstGeom prst="line">
              <a:avLst/>
            </a:prstGeom>
            <a:noFill/>
            <a:ln w="38100">
              <a:solidFill>
                <a:srgbClr val="333399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28781" name="Oval 109"/>
          <p:cNvSpPr>
            <a:spLocks noChangeArrowheads="1"/>
          </p:cNvSpPr>
          <p:nvPr/>
        </p:nvSpPr>
        <p:spPr bwMode="auto">
          <a:xfrm>
            <a:off x="6877050" y="1712029"/>
            <a:ext cx="576263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r>
              <a:rPr lang="fr-FR" sz="1600" b="1" i="0">
                <a:solidFill>
                  <a:srgbClr val="0066FF"/>
                </a:solidFill>
                <a:latin typeface="Calibri" pitchFamily="-84" charset="0"/>
              </a:rPr>
              <a:t>S48</a:t>
            </a:r>
            <a:endParaRPr lang="fr-FR" sz="1600" i="0">
              <a:solidFill>
                <a:srgbClr val="0066FF"/>
              </a:solidFill>
              <a:latin typeface="Calibri" pitchFamily="-84" charset="0"/>
            </a:endParaRPr>
          </a:p>
        </p:txBody>
      </p:sp>
      <p:grpSp>
        <p:nvGrpSpPr>
          <p:cNvPr id="3" name="Group 36"/>
          <p:cNvGrpSpPr>
            <a:grpSpLocks/>
          </p:cNvGrpSpPr>
          <p:nvPr/>
        </p:nvGrpSpPr>
        <p:grpSpPr bwMode="auto">
          <a:xfrm>
            <a:off x="7194550" y="2251779"/>
            <a:ext cx="1465263" cy="2151063"/>
            <a:chOff x="4471" y="1525"/>
            <a:chExt cx="1022" cy="1074"/>
          </a:xfrm>
        </p:grpSpPr>
        <p:sp>
          <p:nvSpPr>
            <p:cNvPr id="17443" name="Line 172"/>
            <p:cNvSpPr>
              <a:spLocks noChangeShapeType="1"/>
            </p:cNvSpPr>
            <p:nvPr/>
          </p:nvSpPr>
          <p:spPr bwMode="auto">
            <a:xfrm>
              <a:off x="5493" y="1525"/>
              <a:ext cx="0" cy="1074"/>
            </a:xfrm>
            <a:prstGeom prst="line">
              <a:avLst/>
            </a:prstGeom>
            <a:noFill/>
            <a:ln w="12700">
              <a:solidFill>
                <a:srgbClr val="7E7ED4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444" name="Line 172"/>
            <p:cNvSpPr>
              <a:spLocks noChangeShapeType="1"/>
            </p:cNvSpPr>
            <p:nvPr/>
          </p:nvSpPr>
          <p:spPr bwMode="auto">
            <a:xfrm>
              <a:off x="4471" y="1525"/>
              <a:ext cx="0" cy="1074"/>
            </a:xfrm>
            <a:prstGeom prst="line">
              <a:avLst/>
            </a:prstGeom>
            <a:noFill/>
            <a:ln w="12700">
              <a:solidFill>
                <a:srgbClr val="7E7ED4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</p:grp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7339" name="Group 75"/>
          <p:cNvGraphicFramePr>
            <a:graphicFrameLocks noGrp="1"/>
          </p:cNvGraphicFramePr>
          <p:nvPr>
            <p:ph idx="4294967295"/>
          </p:nvPr>
        </p:nvGraphicFramePr>
        <p:xfrm>
          <a:off x="504825" y="1765300"/>
          <a:ext cx="8029575" cy="4488339"/>
        </p:xfrm>
        <a:graphic>
          <a:graphicData uri="http://schemas.openxmlformats.org/drawingml/2006/table">
            <a:tbl>
              <a:tblPr/>
              <a:tblGrid>
                <a:gridCol w="4270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766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447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811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0956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54000" marR="54000" marT="53992" marB="5399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84" charset="0"/>
                          <a:ea typeface="ＭＳ Ｐゴシック" pitchFamily="-84" charset="-128"/>
                        </a:rPr>
                        <a:t>RAL BID</a:t>
                      </a:r>
                    </a:p>
                  </a:txBody>
                  <a:tcPr marL="54000" marR="54000" marT="53992" marB="5399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84" charset="0"/>
                          <a:ea typeface="ＭＳ Ｐゴシック" pitchFamily="-84" charset="-128"/>
                        </a:rPr>
                        <a:t>RAL QD</a:t>
                      </a:r>
                    </a:p>
                  </a:txBody>
                  <a:tcPr marL="54000" marR="54000" marT="53992" marB="5399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845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Randomisés et ayant reçus le traitement, n</a:t>
                      </a:r>
                    </a:p>
                  </a:txBody>
                  <a:tcPr marL="54000" marR="54000" marT="53992" marB="53992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388</a:t>
                      </a:r>
                    </a:p>
                  </a:txBody>
                  <a:tcPr marL="54000" marR="54000" marT="53992" marB="5399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382</a:t>
                      </a:r>
                    </a:p>
                  </a:txBody>
                  <a:tcPr marL="54000" marR="54000" marT="53992" marB="5399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845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Age médian, années</a:t>
                      </a:r>
                    </a:p>
                  </a:txBody>
                  <a:tcPr marL="54000" marR="54000" marT="53992" marB="5399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38</a:t>
                      </a:r>
                    </a:p>
                  </a:txBody>
                  <a:tcPr marL="54000" marR="54000" marT="53992" marB="5399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38</a:t>
                      </a:r>
                    </a:p>
                  </a:txBody>
                  <a:tcPr marL="54000" marR="54000" marT="53992" marB="5399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845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Femmes</a:t>
                      </a:r>
                    </a:p>
                  </a:txBody>
                  <a:tcPr marL="54000" marR="54000" marT="53992" marB="5399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18 %</a:t>
                      </a:r>
                    </a:p>
                  </a:txBody>
                  <a:tcPr marL="54000" marR="54000" marT="53992" marB="5399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23 %</a:t>
                      </a:r>
                    </a:p>
                  </a:txBody>
                  <a:tcPr marL="54000" marR="54000" marT="53992" marB="5399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845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Race blanche/noire/autre</a:t>
                      </a:r>
                    </a:p>
                  </a:txBody>
                  <a:tcPr marL="54000" marR="54000" marT="53992" marB="5399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70 % / 15 % / 16 %</a:t>
                      </a:r>
                    </a:p>
                  </a:txBody>
                  <a:tcPr marL="54000" marR="54000" marT="53992" marB="5399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72 % / 13 % / 15 %</a:t>
                      </a:r>
                    </a:p>
                  </a:txBody>
                  <a:tcPr marL="54000" marR="54000" marT="53992" marB="5399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845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ARN VIH (log</a:t>
                      </a:r>
                      <a:r>
                        <a:rPr kumimoji="0" lang="fr-FR" sz="1400" b="1" i="0" u="none" strike="noStrike" cap="none" normalizeH="0" baseline="-2500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10</a:t>
                      </a: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 c/ml), médiane</a:t>
                      </a:r>
                    </a:p>
                  </a:txBody>
                  <a:tcPr marL="54000" marR="54000" marT="53992" marB="5399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4,8</a:t>
                      </a:r>
                    </a:p>
                  </a:txBody>
                  <a:tcPr marL="54000" marR="54000" marT="53992" marB="5399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4,9</a:t>
                      </a:r>
                    </a:p>
                  </a:txBody>
                  <a:tcPr marL="54000" marR="54000" marT="53992" marB="5399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845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ARN VIH &gt; 100 000 c/ml</a:t>
                      </a:r>
                    </a:p>
                  </a:txBody>
                  <a:tcPr marL="54000" marR="54000" marT="53992" marB="5399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38%</a:t>
                      </a:r>
                    </a:p>
                  </a:txBody>
                  <a:tcPr marL="54000" marR="54000" marT="53992" marB="5399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37 %</a:t>
                      </a:r>
                    </a:p>
                  </a:txBody>
                  <a:tcPr marL="54000" marR="54000" marT="53992" marB="5399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845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CD4/mm</a:t>
                      </a:r>
                      <a:r>
                        <a:rPr kumimoji="0" lang="fr-FR" sz="1400" b="1" i="0" u="none" strike="noStrike" cap="none" normalizeH="0" baseline="3000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3</a:t>
                      </a: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, médiane</a:t>
                      </a:r>
                    </a:p>
                  </a:txBody>
                  <a:tcPr marL="54000" marR="54000" marT="53992" marB="5399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278</a:t>
                      </a:r>
                    </a:p>
                  </a:txBody>
                  <a:tcPr marL="54000" marR="54000" marT="53992" marB="5399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285</a:t>
                      </a:r>
                    </a:p>
                  </a:txBody>
                  <a:tcPr marL="54000" marR="54000" marT="53992" marB="5399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845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CD4 </a:t>
                      </a:r>
                      <a:r>
                        <a:rPr kumimoji="0" lang="fr-FR" sz="1400" b="1" i="0" u="sng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&lt;</a:t>
                      </a: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 200/mm</a:t>
                      </a:r>
                      <a:r>
                        <a:rPr kumimoji="0" lang="fr-FR" sz="1400" b="1" i="0" u="none" strike="noStrike" cap="none" normalizeH="0" baseline="3000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3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54000" marR="54000" marT="53992" marB="5399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26 %</a:t>
                      </a:r>
                    </a:p>
                  </a:txBody>
                  <a:tcPr marL="54000" marR="54000" marT="53992" marB="5399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23 %</a:t>
                      </a:r>
                    </a:p>
                  </a:txBody>
                  <a:tcPr marL="54000" marR="54000" marT="53992" marB="5399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845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Ag HBs+ ou Ac VHC +</a:t>
                      </a:r>
                    </a:p>
                  </a:txBody>
                  <a:tcPr marL="54000" marR="54000" marT="53992" marB="5399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6 %</a:t>
                      </a:r>
                    </a:p>
                  </a:txBody>
                  <a:tcPr marL="54000" marR="54000" marT="53992" marB="5399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7 %</a:t>
                      </a:r>
                    </a:p>
                  </a:txBody>
                  <a:tcPr marL="54000" marR="54000" marT="53992" marB="5399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9845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Interruption avant S48</a:t>
                      </a:r>
                    </a:p>
                  </a:txBody>
                  <a:tcPr marL="54000" marR="54000" marT="53992" marB="5399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25 (6,4 %)</a:t>
                      </a:r>
                    </a:p>
                  </a:txBody>
                  <a:tcPr marL="54000" marR="54000" marT="53992" marB="5399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42 (11,0 %)</a:t>
                      </a:r>
                    </a:p>
                  </a:txBody>
                  <a:tcPr marL="54000" marR="54000" marT="53992" marB="5399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98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54000" marR="54000" marT="53992" marB="5399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Pour manque d’efficacité</a:t>
                      </a:r>
                    </a:p>
                  </a:txBody>
                  <a:tcPr marL="54000" marR="54000" marT="53992" marB="53992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n = 5</a:t>
                      </a:r>
                    </a:p>
                  </a:txBody>
                  <a:tcPr marL="54000" marR="54000" marT="53992" marB="5399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n = 18</a:t>
                      </a:r>
                    </a:p>
                  </a:txBody>
                  <a:tcPr marL="54000" marR="54000" marT="53992" marB="5399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98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54000" marR="54000" marT="53992" marB="5399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Pour événement indésirable</a:t>
                      </a:r>
                    </a:p>
                  </a:txBody>
                  <a:tcPr marL="54000" marR="54000" marT="53992" marB="53992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n = 2</a:t>
                      </a:r>
                    </a:p>
                  </a:txBody>
                  <a:tcPr marL="54000" marR="54000" marT="53992" marB="5399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n = 3</a:t>
                      </a:r>
                    </a:p>
                  </a:txBody>
                  <a:tcPr marL="54000" marR="54000" marT="53992" marB="5399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98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54000" marR="54000" marT="53992" marB="5399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Perdu de vue</a:t>
                      </a:r>
                    </a:p>
                  </a:txBody>
                  <a:tcPr marL="54000" marR="54000" marT="53992" marB="53992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n = 7</a:t>
                      </a:r>
                    </a:p>
                  </a:txBody>
                  <a:tcPr marL="54000" marR="54000" marT="53992" marB="5399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n = 7</a:t>
                      </a:r>
                    </a:p>
                  </a:txBody>
                  <a:tcPr marL="54000" marR="54000" marT="53992" marB="5399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98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54000" marR="54000" marT="53992" marB="5399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Autres raisons</a:t>
                      </a:r>
                    </a:p>
                  </a:txBody>
                  <a:tcPr marL="54000" marR="54000" marT="53992" marB="53992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n = 11</a:t>
                      </a:r>
                    </a:p>
                  </a:txBody>
                  <a:tcPr marL="54000" marR="54000" marT="53992" marB="5399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n = 14</a:t>
                      </a:r>
                    </a:p>
                  </a:txBody>
                  <a:tcPr marL="54000" marR="54000" marT="53992" marB="5399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19528" name="Text Box 2"/>
          <p:cNvSpPr txBox="1">
            <a:spLocks noChangeArrowheads="1"/>
          </p:cNvSpPr>
          <p:nvPr/>
        </p:nvSpPr>
        <p:spPr bwMode="auto">
          <a:xfrm>
            <a:off x="1158643" y="1128713"/>
            <a:ext cx="681403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b="1" i="0">
                <a:solidFill>
                  <a:srgbClr val="CC3300"/>
                </a:solidFill>
                <a:latin typeface="Calibri" pitchFamily="-84" charset="0"/>
              </a:rPr>
              <a:t>Caractéristiques à l’inclusion et devenir des patients</a:t>
            </a:r>
          </a:p>
        </p:txBody>
      </p:sp>
      <p:sp>
        <p:nvSpPr>
          <p:cNvPr id="19529" name="ZoneTexte 69"/>
          <p:cNvSpPr txBox="1">
            <a:spLocks noChangeArrowheads="1"/>
          </p:cNvSpPr>
          <p:nvPr/>
        </p:nvSpPr>
        <p:spPr bwMode="auto">
          <a:xfrm>
            <a:off x="5743575" y="6532563"/>
            <a:ext cx="335597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GB" sz="1200" dirty="0" err="1">
                <a:solidFill>
                  <a:srgbClr val="CC0000"/>
                </a:solidFill>
              </a:rPr>
              <a:t>Eron</a:t>
            </a:r>
            <a:r>
              <a:rPr lang="en-GB" sz="1200" dirty="0">
                <a:solidFill>
                  <a:srgbClr val="CC0000"/>
                </a:solidFill>
              </a:rPr>
              <a:t> JJ, Lancet Infect </a:t>
            </a:r>
            <a:r>
              <a:rPr lang="en-GB" sz="1200" dirty="0" err="1">
                <a:solidFill>
                  <a:srgbClr val="CC0000"/>
                </a:solidFill>
              </a:rPr>
              <a:t>Dis</a:t>
            </a:r>
            <a:r>
              <a:rPr lang="en-GB" sz="1200" dirty="0">
                <a:solidFill>
                  <a:srgbClr val="CC0000"/>
                </a:solidFill>
              </a:rPr>
              <a:t> 2011;11:907-15</a:t>
            </a:r>
          </a:p>
        </p:txBody>
      </p:sp>
      <p:sp>
        <p:nvSpPr>
          <p:cNvPr id="19530" name="AutoShape 162"/>
          <p:cNvSpPr>
            <a:spLocks noChangeArrowheads="1"/>
          </p:cNvSpPr>
          <p:nvPr/>
        </p:nvSpPr>
        <p:spPr bwMode="auto">
          <a:xfrm>
            <a:off x="0" y="6570663"/>
            <a:ext cx="695325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r>
              <a:rPr lang="en-GB" sz="1200" b="1">
                <a:solidFill>
                  <a:srgbClr val="333399"/>
                </a:solidFill>
                <a:latin typeface="Cambria" pitchFamily="-84" charset="0"/>
                <a:cs typeface="Arial" charset="0"/>
              </a:rPr>
              <a:t>QDMRK</a:t>
            </a:r>
          </a:p>
        </p:txBody>
      </p:sp>
      <p:sp>
        <p:nvSpPr>
          <p:cNvPr id="8" name="Rectangle 24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947150" cy="1106488"/>
          </a:xfrm>
        </p:spPr>
        <p:txBody>
          <a:bodyPr/>
          <a:lstStyle/>
          <a:p>
            <a:r>
              <a:rPr lang="fr-FR" sz="3200">
                <a:ea typeface="ＭＳ Ｐゴシック" pitchFamily="-84" charset="-128"/>
              </a:rPr>
              <a:t>Etude QDMRK : raltegravir QD vs BID, avec TDF/FTC</a:t>
            </a:r>
          </a:p>
        </p:txBody>
      </p:sp>
    </p:spTree>
    <p:custDataLst>
      <p:tags r:id="rId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9472" name="Group 96"/>
          <p:cNvGraphicFramePr>
            <a:graphicFrameLocks noGrp="1"/>
          </p:cNvGraphicFramePr>
          <p:nvPr/>
        </p:nvGraphicFramePr>
        <p:xfrm>
          <a:off x="4838700" y="2563813"/>
          <a:ext cx="3924300" cy="2227263"/>
        </p:xfrm>
        <a:graphic>
          <a:graphicData uri="http://schemas.openxmlformats.org/drawingml/2006/table">
            <a:tbl>
              <a:tblPr/>
              <a:tblGrid>
                <a:gridCol w="18827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28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86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84" charset="0"/>
                          <a:ea typeface="ＭＳ Ｐゴシック" pitchFamily="-84" charset="-128"/>
                        </a:rPr>
                        <a:t>A l’inclusion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84" charset="0"/>
                          <a:ea typeface="ＭＳ Ｐゴシック" pitchFamily="-84" charset="-128"/>
                        </a:rPr>
                        <a:t>RAL BID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84" charset="0"/>
                          <a:ea typeface="ＭＳ Ｐゴシック" pitchFamily="-84" charset="-128"/>
                        </a:rPr>
                        <a:t>RAL QD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2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CV </a:t>
                      </a:r>
                      <a:r>
                        <a:rPr kumimoji="0" lang="fr-FR" sz="1400" b="1" i="0" u="sng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&lt;</a:t>
                      </a: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 5 log</a:t>
                      </a:r>
                      <a:r>
                        <a:rPr kumimoji="0" lang="fr-FR" sz="1400" b="1" i="0" u="none" strike="noStrike" cap="none" normalizeH="0" baseline="-2500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10</a:t>
                      </a: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 c/ml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CV &gt; 5 log</a:t>
                      </a:r>
                      <a:r>
                        <a:rPr kumimoji="0" lang="fr-FR" sz="1400" b="1" i="0" u="none" strike="noStrike" cap="none" normalizeH="0" baseline="-2500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10</a:t>
                      </a: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 c/ml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91,9 %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84,2 %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89,1 %*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74,3 %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2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CD4 &gt; 200/mm</a:t>
                      </a:r>
                      <a:r>
                        <a:rPr kumimoji="0" lang="fr-FR" sz="1400" b="1" i="0" u="none" strike="noStrike" cap="none" normalizeH="0" baseline="3000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3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CD4 </a:t>
                      </a:r>
                      <a:r>
                        <a:rPr kumimoji="0" lang="fr-FR" sz="1400" b="1" i="0" u="sng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&lt;</a:t>
                      </a: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 200/mm</a:t>
                      </a:r>
                      <a:r>
                        <a:rPr kumimoji="0" lang="fr-FR" sz="1400" b="1" i="0" u="none" strike="noStrike" cap="none" normalizeH="0" baseline="3000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3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91,6 %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80,8 %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87,0 %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70,8 %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2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VIH-1 sous-type B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Sous-type non-B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90,3 %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96,3 %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88,5 %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90,9 %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1529" name="Text Box 2"/>
          <p:cNvSpPr txBox="1">
            <a:spLocks noChangeArrowheads="1"/>
          </p:cNvSpPr>
          <p:nvPr/>
        </p:nvSpPr>
        <p:spPr bwMode="auto">
          <a:xfrm>
            <a:off x="2588190" y="1128713"/>
            <a:ext cx="395492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b="1" i="0">
                <a:solidFill>
                  <a:srgbClr val="CC3300"/>
                </a:solidFill>
                <a:latin typeface="Calibri" pitchFamily="-84" charset="0"/>
              </a:rPr>
              <a:t>Réponse au traitement à S48</a:t>
            </a:r>
          </a:p>
        </p:txBody>
      </p:sp>
      <p:sp>
        <p:nvSpPr>
          <p:cNvPr id="21530" name="ZoneTexte 64"/>
          <p:cNvSpPr txBox="1">
            <a:spLocks noChangeArrowheads="1"/>
          </p:cNvSpPr>
          <p:nvPr/>
        </p:nvSpPr>
        <p:spPr bwMode="auto">
          <a:xfrm>
            <a:off x="50800" y="6310050"/>
            <a:ext cx="615632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fr-FR" sz="1200" i="0">
                <a:solidFill>
                  <a:srgbClr val="000066"/>
                </a:solidFill>
              </a:rPr>
              <a:t>* Exclusion des arrêts pour intolérance ou pour raison non liée au traitement</a:t>
            </a:r>
          </a:p>
        </p:txBody>
      </p:sp>
      <p:sp>
        <p:nvSpPr>
          <p:cNvPr id="21532" name="Text Box 134"/>
          <p:cNvSpPr txBox="1">
            <a:spLocks noChangeArrowheads="1"/>
          </p:cNvSpPr>
          <p:nvPr/>
        </p:nvSpPr>
        <p:spPr bwMode="auto">
          <a:xfrm>
            <a:off x="4686300" y="1764397"/>
            <a:ext cx="419893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fr-FR" sz="1800" b="1" i="0" dirty="0">
                <a:solidFill>
                  <a:srgbClr val="000066"/>
                </a:solidFill>
                <a:latin typeface="Calibri" pitchFamily="-84" charset="0"/>
                <a:cs typeface="Arial" charset="0"/>
              </a:rPr>
              <a:t>ARV VIH &lt; 50 c/ml à S48</a:t>
            </a:r>
            <a:br>
              <a:rPr lang="fr-FR" sz="1800" b="1" i="0" dirty="0">
                <a:solidFill>
                  <a:srgbClr val="000066"/>
                </a:solidFill>
                <a:latin typeface="Calibri" pitchFamily="-84" charset="0"/>
                <a:cs typeface="Arial" charset="0"/>
              </a:rPr>
            </a:br>
            <a:r>
              <a:rPr lang="fr-FR" sz="1800" b="1" i="0" dirty="0">
                <a:solidFill>
                  <a:srgbClr val="000066"/>
                </a:solidFill>
                <a:latin typeface="Calibri" pitchFamily="-84" charset="0"/>
                <a:cs typeface="Arial" charset="0"/>
              </a:rPr>
              <a:t>(Analyse NC = échec) par sous-groupe</a:t>
            </a:r>
          </a:p>
        </p:txBody>
      </p:sp>
      <p:sp>
        <p:nvSpPr>
          <p:cNvPr id="21533" name="Text Box 179"/>
          <p:cNvSpPr txBox="1">
            <a:spLocks noChangeArrowheads="1"/>
          </p:cNvSpPr>
          <p:nvPr/>
        </p:nvSpPr>
        <p:spPr bwMode="auto">
          <a:xfrm>
            <a:off x="4775200" y="5265565"/>
            <a:ext cx="3779982" cy="8433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>
              <a:spcBef>
                <a:spcPct val="5000"/>
              </a:spcBef>
            </a:pPr>
            <a:r>
              <a:rPr lang="fr-FR" sz="1600" i="0" dirty="0">
                <a:solidFill>
                  <a:srgbClr val="000066"/>
                </a:solidFill>
                <a:cs typeface="Arial" charset="0"/>
              </a:rPr>
              <a:t>Augmentation moyenne des CD4/mm</a:t>
            </a:r>
            <a:r>
              <a:rPr lang="fr-FR" sz="1600" i="0" baseline="30000" dirty="0">
                <a:solidFill>
                  <a:srgbClr val="000066"/>
                </a:solidFill>
                <a:cs typeface="Arial" charset="0"/>
              </a:rPr>
              <a:t>3</a:t>
            </a:r>
            <a:r>
              <a:rPr lang="fr-FR" sz="1600" i="0" dirty="0">
                <a:solidFill>
                  <a:srgbClr val="000066"/>
                </a:solidFill>
                <a:cs typeface="Arial" charset="0"/>
              </a:rPr>
              <a:t> à S48 (analyse en échec observé) : </a:t>
            </a:r>
          </a:p>
          <a:p>
            <a:pPr algn="l">
              <a:spcBef>
                <a:spcPct val="5000"/>
              </a:spcBef>
            </a:pPr>
            <a:r>
              <a:rPr lang="fr-FR" sz="1600" b="1" i="0" dirty="0">
                <a:solidFill>
                  <a:srgbClr val="333399"/>
                </a:solidFill>
                <a:cs typeface="Arial" charset="0"/>
              </a:rPr>
              <a:t>+ 196 (RAL BID)</a:t>
            </a:r>
            <a:r>
              <a:rPr lang="fr-FR" sz="1600" i="0" dirty="0">
                <a:solidFill>
                  <a:srgbClr val="000066"/>
                </a:solidFill>
                <a:cs typeface="Arial" charset="0"/>
              </a:rPr>
              <a:t> vs </a:t>
            </a:r>
            <a:r>
              <a:rPr lang="fr-FR" sz="1600" b="1" i="0" dirty="0">
                <a:solidFill>
                  <a:srgbClr val="660066"/>
                </a:solidFill>
                <a:cs typeface="Arial" charset="0"/>
              </a:rPr>
              <a:t>+ 210 (RAL QD) </a:t>
            </a:r>
          </a:p>
        </p:txBody>
      </p:sp>
      <p:sp>
        <p:nvSpPr>
          <p:cNvPr id="21564" name="ZoneTexte 86"/>
          <p:cNvSpPr txBox="1">
            <a:spLocks noChangeArrowheads="1"/>
          </p:cNvSpPr>
          <p:nvPr/>
        </p:nvSpPr>
        <p:spPr bwMode="auto">
          <a:xfrm>
            <a:off x="4838700" y="4784725"/>
            <a:ext cx="39243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fr-FR" sz="1300" i="0" dirty="0">
                <a:solidFill>
                  <a:srgbClr val="000066"/>
                </a:solidFill>
              </a:rPr>
              <a:t>* IC 95 % de la différence </a:t>
            </a:r>
            <a:r>
              <a:rPr lang="fr-FR" sz="1300" i="0" dirty="0">
                <a:solidFill>
                  <a:srgbClr val="000066"/>
                </a:solidFill>
                <a:cs typeface="Arial" charset="0"/>
              </a:rPr>
              <a:t>= - 8,3 ; 2,7</a:t>
            </a:r>
          </a:p>
        </p:txBody>
      </p:sp>
      <p:sp>
        <p:nvSpPr>
          <p:cNvPr id="21565" name="ZoneTexte 69"/>
          <p:cNvSpPr txBox="1">
            <a:spLocks noChangeArrowheads="1"/>
          </p:cNvSpPr>
          <p:nvPr/>
        </p:nvSpPr>
        <p:spPr bwMode="auto">
          <a:xfrm>
            <a:off x="5743575" y="6532563"/>
            <a:ext cx="335597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GB" sz="1200" dirty="0" err="1">
                <a:solidFill>
                  <a:srgbClr val="CC0000"/>
                </a:solidFill>
              </a:rPr>
              <a:t>Eron</a:t>
            </a:r>
            <a:r>
              <a:rPr lang="en-GB" sz="1200" dirty="0">
                <a:solidFill>
                  <a:srgbClr val="CC0000"/>
                </a:solidFill>
              </a:rPr>
              <a:t> JJ, Lancet Infect </a:t>
            </a:r>
            <a:r>
              <a:rPr lang="en-GB" sz="1200" dirty="0" err="1">
                <a:solidFill>
                  <a:srgbClr val="CC0000"/>
                </a:solidFill>
              </a:rPr>
              <a:t>Dis</a:t>
            </a:r>
            <a:r>
              <a:rPr lang="en-GB" sz="1200" dirty="0">
                <a:solidFill>
                  <a:srgbClr val="CC0000"/>
                </a:solidFill>
              </a:rPr>
              <a:t> 2011;11:907-15</a:t>
            </a:r>
          </a:p>
        </p:txBody>
      </p:sp>
      <p:sp>
        <p:nvSpPr>
          <p:cNvPr id="21566" name="AutoShape 162"/>
          <p:cNvSpPr>
            <a:spLocks noChangeArrowheads="1"/>
          </p:cNvSpPr>
          <p:nvPr/>
        </p:nvSpPr>
        <p:spPr bwMode="auto">
          <a:xfrm>
            <a:off x="0" y="6570663"/>
            <a:ext cx="695325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r>
              <a:rPr lang="en-GB" sz="1200" b="1">
                <a:solidFill>
                  <a:srgbClr val="333399"/>
                </a:solidFill>
                <a:latin typeface="Cambria" pitchFamily="-84" charset="0"/>
                <a:cs typeface="Arial" charset="0"/>
              </a:rPr>
              <a:t>QDMRK</a:t>
            </a:r>
          </a:p>
        </p:txBody>
      </p:sp>
      <p:grpSp>
        <p:nvGrpSpPr>
          <p:cNvPr id="49" name="Groupe 48"/>
          <p:cNvGrpSpPr/>
          <p:nvPr/>
        </p:nvGrpSpPr>
        <p:grpSpPr>
          <a:xfrm>
            <a:off x="449554" y="1616418"/>
            <a:ext cx="3835109" cy="4813772"/>
            <a:chOff x="449554" y="1616418"/>
            <a:chExt cx="3835109" cy="4813772"/>
          </a:xfrm>
        </p:grpSpPr>
        <p:sp>
          <p:nvSpPr>
            <p:cNvPr id="21506" name="Rectangle 3"/>
            <p:cNvSpPr>
              <a:spLocks noChangeArrowheads="1"/>
            </p:cNvSpPr>
            <p:nvPr/>
          </p:nvSpPr>
          <p:spPr bwMode="auto">
            <a:xfrm>
              <a:off x="1243013" y="2965450"/>
              <a:ext cx="536575" cy="2471738"/>
            </a:xfrm>
            <a:prstGeom prst="rect">
              <a:avLst/>
            </a:prstGeom>
            <a:solidFill>
              <a:srgbClr val="6666FF"/>
            </a:solidFill>
            <a:ln w="7938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 sz="2800"/>
            </a:p>
          </p:txBody>
        </p:sp>
        <p:sp>
          <p:nvSpPr>
            <p:cNvPr id="21531" name="Text Box 134"/>
            <p:cNvSpPr txBox="1">
              <a:spLocks noChangeArrowheads="1"/>
            </p:cNvSpPr>
            <p:nvPr/>
          </p:nvSpPr>
          <p:spPr bwMode="auto">
            <a:xfrm>
              <a:off x="836613" y="1616418"/>
              <a:ext cx="3159125" cy="3231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>
                <a:lnSpc>
                  <a:spcPct val="80000"/>
                </a:lnSpc>
                <a:spcBef>
                  <a:spcPct val="5000"/>
                </a:spcBef>
              </a:pPr>
              <a:r>
                <a:rPr lang="fr-FR" sz="1800" b="1" i="0">
                  <a:solidFill>
                    <a:srgbClr val="000066"/>
                  </a:solidFill>
                  <a:latin typeface="Calibri" pitchFamily="-84" charset="0"/>
                  <a:cs typeface="Arial" charset="0"/>
                </a:rPr>
                <a:t>ARN VIH &lt; 50 c/ml</a:t>
              </a:r>
            </a:p>
          </p:txBody>
        </p:sp>
        <p:sp>
          <p:nvSpPr>
            <p:cNvPr id="21534" name="Rectangle 3"/>
            <p:cNvSpPr>
              <a:spLocks noChangeArrowheads="1"/>
            </p:cNvSpPr>
            <p:nvPr/>
          </p:nvSpPr>
          <p:spPr bwMode="auto">
            <a:xfrm>
              <a:off x="2786063" y="2941638"/>
              <a:ext cx="536575" cy="2495550"/>
            </a:xfrm>
            <a:prstGeom prst="rect">
              <a:avLst/>
            </a:prstGeom>
            <a:solidFill>
              <a:srgbClr val="6666FF"/>
            </a:solidFill>
            <a:ln w="7938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 sz="2800"/>
            </a:p>
          </p:txBody>
        </p:sp>
        <p:sp>
          <p:nvSpPr>
            <p:cNvPr id="21535" name="Rectangle 4"/>
            <p:cNvSpPr>
              <a:spLocks noChangeArrowheads="1"/>
            </p:cNvSpPr>
            <p:nvPr/>
          </p:nvSpPr>
          <p:spPr bwMode="auto">
            <a:xfrm>
              <a:off x="1773238" y="3162300"/>
              <a:ext cx="536575" cy="2274888"/>
            </a:xfrm>
            <a:prstGeom prst="rect">
              <a:avLst/>
            </a:prstGeom>
            <a:solidFill>
              <a:srgbClr val="660066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 sz="2800"/>
            </a:p>
          </p:txBody>
        </p:sp>
        <p:sp>
          <p:nvSpPr>
            <p:cNvPr id="21536" name="Rectangle 5"/>
            <p:cNvSpPr>
              <a:spLocks noChangeArrowheads="1"/>
            </p:cNvSpPr>
            <p:nvPr/>
          </p:nvSpPr>
          <p:spPr bwMode="auto">
            <a:xfrm>
              <a:off x="3322638" y="3049588"/>
              <a:ext cx="530225" cy="2387600"/>
            </a:xfrm>
            <a:prstGeom prst="rect">
              <a:avLst/>
            </a:prstGeom>
            <a:solidFill>
              <a:srgbClr val="660066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 sz="2800"/>
            </a:p>
          </p:txBody>
        </p:sp>
        <p:sp>
          <p:nvSpPr>
            <p:cNvPr id="21537" name="Rectangle 144"/>
            <p:cNvSpPr>
              <a:spLocks noChangeArrowheads="1"/>
            </p:cNvSpPr>
            <p:nvPr/>
          </p:nvSpPr>
          <p:spPr bwMode="auto">
            <a:xfrm>
              <a:off x="1217613" y="2578100"/>
              <a:ext cx="536575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r>
                <a:rPr lang="fr-FR" sz="1400" b="1" i="0">
                  <a:solidFill>
                    <a:srgbClr val="000066"/>
                  </a:solidFill>
                  <a:cs typeface="Arial" charset="0"/>
                </a:rPr>
                <a:t>88,9</a:t>
              </a:r>
            </a:p>
          </p:txBody>
        </p:sp>
        <p:sp>
          <p:nvSpPr>
            <p:cNvPr id="21538" name="Rectangle 145"/>
            <p:cNvSpPr>
              <a:spLocks noChangeArrowheads="1"/>
            </p:cNvSpPr>
            <p:nvPr/>
          </p:nvSpPr>
          <p:spPr bwMode="auto">
            <a:xfrm>
              <a:off x="1782763" y="2754313"/>
              <a:ext cx="536575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r>
                <a:rPr lang="fr-FR" sz="1400" b="1" i="0">
                  <a:solidFill>
                    <a:srgbClr val="660066"/>
                  </a:solidFill>
                  <a:cs typeface="Arial" charset="0"/>
                </a:rPr>
                <a:t>83,2</a:t>
              </a:r>
            </a:p>
          </p:txBody>
        </p:sp>
        <p:sp>
          <p:nvSpPr>
            <p:cNvPr id="21539" name="Line 146"/>
            <p:cNvSpPr>
              <a:spLocks noChangeShapeType="1"/>
            </p:cNvSpPr>
            <p:nvPr/>
          </p:nvSpPr>
          <p:spPr bwMode="auto">
            <a:xfrm>
              <a:off x="642938" y="5438775"/>
              <a:ext cx="3468687" cy="0"/>
            </a:xfrm>
            <a:prstGeom prst="line">
              <a:avLst/>
            </a:prstGeom>
            <a:noFill/>
            <a:ln w="19050">
              <a:solidFill>
                <a:srgbClr val="FFFFFF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21540" name="ZoneTexte 86"/>
            <p:cNvSpPr txBox="1">
              <a:spLocks noChangeArrowheads="1"/>
            </p:cNvSpPr>
            <p:nvPr/>
          </p:nvSpPr>
          <p:spPr bwMode="auto">
            <a:xfrm>
              <a:off x="1035071" y="5722938"/>
              <a:ext cx="1338221" cy="6358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fr-FR" sz="1300" i="0" dirty="0">
                  <a:solidFill>
                    <a:srgbClr val="000066"/>
                  </a:solidFill>
                </a:rPr>
                <a:t>IC 95 % de</a:t>
              </a:r>
              <a:br>
                <a:rPr lang="fr-FR" sz="1300" i="0" dirty="0">
                  <a:solidFill>
                    <a:srgbClr val="000066"/>
                  </a:solidFill>
                </a:rPr>
              </a:br>
              <a:r>
                <a:rPr lang="fr-FR" sz="1300" i="0" dirty="0">
                  <a:solidFill>
                    <a:srgbClr val="000066"/>
                  </a:solidFill>
                </a:rPr>
                <a:t>la différence</a:t>
              </a:r>
            </a:p>
            <a:p>
              <a:pPr>
                <a:lnSpc>
                  <a:spcPct val="90000"/>
                </a:lnSpc>
              </a:pPr>
              <a:r>
                <a:rPr lang="fr-FR" sz="1300" i="0" dirty="0">
                  <a:solidFill>
                    <a:srgbClr val="000066"/>
                  </a:solidFill>
                </a:rPr>
                <a:t>= (- 10,7 ; -0,8)</a:t>
              </a:r>
            </a:p>
          </p:txBody>
        </p:sp>
        <p:sp>
          <p:nvSpPr>
            <p:cNvPr id="21541" name="Rectangle 144"/>
            <p:cNvSpPr>
              <a:spLocks noChangeArrowheads="1"/>
            </p:cNvSpPr>
            <p:nvPr/>
          </p:nvSpPr>
          <p:spPr bwMode="auto">
            <a:xfrm>
              <a:off x="2784475" y="2540000"/>
              <a:ext cx="534988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r>
                <a:rPr lang="fr-FR" sz="1400" b="1" i="0">
                  <a:solidFill>
                    <a:srgbClr val="000066"/>
                  </a:solidFill>
                  <a:cs typeface="Arial" charset="0"/>
                </a:rPr>
                <a:t>91,0</a:t>
              </a:r>
            </a:p>
          </p:txBody>
        </p:sp>
        <p:sp>
          <p:nvSpPr>
            <p:cNvPr id="21542" name="Rectangle 145"/>
            <p:cNvSpPr>
              <a:spLocks noChangeArrowheads="1"/>
            </p:cNvSpPr>
            <p:nvPr/>
          </p:nvSpPr>
          <p:spPr bwMode="auto">
            <a:xfrm>
              <a:off x="3333750" y="2663825"/>
              <a:ext cx="534988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r>
                <a:rPr lang="fr-FR" sz="1400" b="1" i="0">
                  <a:solidFill>
                    <a:srgbClr val="660066"/>
                  </a:solidFill>
                  <a:cs typeface="Arial" charset="0"/>
                </a:rPr>
                <a:t>86,6</a:t>
              </a:r>
            </a:p>
          </p:txBody>
        </p:sp>
        <p:sp>
          <p:nvSpPr>
            <p:cNvPr id="21543" name="Rectangle 52"/>
            <p:cNvSpPr>
              <a:spLocks noChangeArrowheads="1"/>
            </p:cNvSpPr>
            <p:nvPr/>
          </p:nvSpPr>
          <p:spPr bwMode="auto">
            <a:xfrm>
              <a:off x="2614227" y="5448300"/>
              <a:ext cx="1571865" cy="4442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fr-FR" sz="1400" b="1" i="0">
                  <a:solidFill>
                    <a:srgbClr val="000066"/>
                  </a:solidFill>
                  <a:cs typeface="Arial" charset="0"/>
                </a:rPr>
                <a:t>Per protocole,</a:t>
              </a:r>
            </a:p>
            <a:p>
              <a:pPr>
                <a:lnSpc>
                  <a:spcPct val="80000"/>
                </a:lnSpc>
              </a:pPr>
              <a:r>
                <a:rPr lang="fr-FR" sz="1400" b="1" i="0">
                  <a:solidFill>
                    <a:srgbClr val="000066"/>
                  </a:solidFill>
                  <a:cs typeface="Arial" charset="0"/>
                </a:rPr>
                <a:t>Échec observé *</a:t>
              </a:r>
            </a:p>
          </p:txBody>
        </p:sp>
        <p:sp>
          <p:nvSpPr>
            <p:cNvPr id="21544" name="ZoneTexte 86"/>
            <p:cNvSpPr txBox="1">
              <a:spLocks noChangeArrowheads="1"/>
            </p:cNvSpPr>
            <p:nvPr/>
          </p:nvSpPr>
          <p:spPr bwMode="auto">
            <a:xfrm>
              <a:off x="2732547" y="5794375"/>
              <a:ext cx="1143669" cy="6358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fr-FR" sz="1300" i="0" dirty="0">
                  <a:solidFill>
                    <a:srgbClr val="000066"/>
                  </a:solidFill>
                </a:rPr>
                <a:t>IC 95 % de</a:t>
              </a:r>
              <a:br>
                <a:rPr lang="fr-FR" sz="1300" i="0" dirty="0">
                  <a:solidFill>
                    <a:srgbClr val="000066"/>
                  </a:solidFill>
                </a:rPr>
              </a:br>
              <a:r>
                <a:rPr lang="fr-FR" sz="1300" i="0" dirty="0">
                  <a:solidFill>
                    <a:srgbClr val="000066"/>
                  </a:solidFill>
                </a:rPr>
                <a:t>la différence</a:t>
              </a:r>
            </a:p>
            <a:p>
              <a:pPr>
                <a:lnSpc>
                  <a:spcPct val="90000"/>
                </a:lnSpc>
              </a:pPr>
              <a:r>
                <a:rPr lang="fr-FR" sz="1300" i="0" dirty="0">
                  <a:solidFill>
                    <a:srgbClr val="000066"/>
                  </a:solidFill>
                  <a:cs typeface="Arial" charset="0"/>
                </a:rPr>
                <a:t>= (- 9,0 ; 0,2)</a:t>
              </a:r>
            </a:p>
          </p:txBody>
        </p:sp>
        <p:sp>
          <p:nvSpPr>
            <p:cNvPr id="21545" name="Rectangle 60"/>
            <p:cNvSpPr>
              <a:spLocks noChangeArrowheads="1"/>
            </p:cNvSpPr>
            <p:nvPr/>
          </p:nvSpPr>
          <p:spPr bwMode="auto">
            <a:xfrm>
              <a:off x="1243013" y="5089525"/>
              <a:ext cx="485775" cy="307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400" b="1" i="0">
                  <a:solidFill>
                    <a:srgbClr val="FFFFFF"/>
                  </a:solidFill>
                </a:rPr>
                <a:t>386</a:t>
              </a:r>
              <a:endParaRPr lang="fr-FR" b="1" i="0">
                <a:solidFill>
                  <a:srgbClr val="FFFFFF"/>
                </a:solidFill>
              </a:endParaRPr>
            </a:p>
          </p:txBody>
        </p:sp>
        <p:sp>
          <p:nvSpPr>
            <p:cNvPr id="21546" name="Rectangle 61"/>
            <p:cNvSpPr>
              <a:spLocks noChangeArrowheads="1"/>
            </p:cNvSpPr>
            <p:nvPr/>
          </p:nvSpPr>
          <p:spPr bwMode="auto">
            <a:xfrm>
              <a:off x="1808163" y="5089525"/>
              <a:ext cx="485775" cy="307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400" b="1" i="0">
                  <a:solidFill>
                    <a:srgbClr val="FFFFFF"/>
                  </a:solidFill>
                </a:rPr>
                <a:t>382</a:t>
              </a:r>
              <a:endParaRPr lang="fr-FR" b="1" i="0">
                <a:solidFill>
                  <a:srgbClr val="FFFFFF"/>
                </a:solidFill>
              </a:endParaRPr>
            </a:p>
          </p:txBody>
        </p:sp>
        <p:sp>
          <p:nvSpPr>
            <p:cNvPr id="21547" name="Rectangle 62"/>
            <p:cNvSpPr>
              <a:spLocks noChangeArrowheads="1"/>
            </p:cNvSpPr>
            <p:nvPr/>
          </p:nvSpPr>
          <p:spPr bwMode="auto">
            <a:xfrm>
              <a:off x="2811463" y="5089525"/>
              <a:ext cx="485775" cy="307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400" b="1" i="0">
                  <a:solidFill>
                    <a:srgbClr val="FFFFFF"/>
                  </a:solidFill>
                </a:rPr>
                <a:t>377</a:t>
              </a:r>
              <a:endParaRPr lang="fr-FR" b="1" i="0">
                <a:solidFill>
                  <a:srgbClr val="FFFFFF"/>
                </a:solidFill>
              </a:endParaRPr>
            </a:p>
          </p:txBody>
        </p:sp>
        <p:sp>
          <p:nvSpPr>
            <p:cNvPr id="21548" name="Rectangle 63"/>
            <p:cNvSpPr>
              <a:spLocks noChangeArrowheads="1"/>
            </p:cNvSpPr>
            <p:nvPr/>
          </p:nvSpPr>
          <p:spPr bwMode="auto">
            <a:xfrm>
              <a:off x="3343275" y="5089525"/>
              <a:ext cx="485775" cy="307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400" b="1" i="0">
                  <a:solidFill>
                    <a:srgbClr val="FFFFFF"/>
                  </a:solidFill>
                </a:rPr>
                <a:t>367</a:t>
              </a:r>
              <a:endParaRPr lang="fr-FR" b="1" i="0">
                <a:solidFill>
                  <a:srgbClr val="FFFFFF"/>
                </a:solidFill>
              </a:endParaRPr>
            </a:p>
          </p:txBody>
        </p:sp>
        <p:sp>
          <p:nvSpPr>
            <p:cNvPr id="21549" name="Rectangle 135"/>
            <p:cNvSpPr>
              <a:spLocks noChangeArrowheads="1"/>
            </p:cNvSpPr>
            <p:nvPr/>
          </p:nvSpPr>
          <p:spPr bwMode="auto">
            <a:xfrm>
              <a:off x="548941" y="4638904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/>
              <a:r>
                <a:rPr lang="fr-FR" sz="1400" b="1" i="0">
                  <a:solidFill>
                    <a:srgbClr val="000066"/>
                  </a:solidFill>
                  <a:cs typeface="Arial" charset="0"/>
                </a:rPr>
                <a:t>25</a:t>
              </a:r>
            </a:p>
          </p:txBody>
        </p:sp>
        <p:sp>
          <p:nvSpPr>
            <p:cNvPr id="21550" name="Rectangle 136"/>
            <p:cNvSpPr>
              <a:spLocks noChangeArrowheads="1"/>
            </p:cNvSpPr>
            <p:nvPr/>
          </p:nvSpPr>
          <p:spPr bwMode="auto">
            <a:xfrm>
              <a:off x="548941" y="3946754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/>
              <a:r>
                <a:rPr lang="fr-FR" sz="1400" b="1" i="0">
                  <a:solidFill>
                    <a:srgbClr val="000066"/>
                  </a:solidFill>
                  <a:cs typeface="Arial" charset="0"/>
                </a:rPr>
                <a:t>50</a:t>
              </a:r>
            </a:p>
          </p:txBody>
        </p:sp>
        <p:sp>
          <p:nvSpPr>
            <p:cNvPr id="21551" name="Rectangle 137"/>
            <p:cNvSpPr>
              <a:spLocks noChangeArrowheads="1"/>
            </p:cNvSpPr>
            <p:nvPr/>
          </p:nvSpPr>
          <p:spPr bwMode="auto">
            <a:xfrm>
              <a:off x="449554" y="2565629"/>
              <a:ext cx="298159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/>
              <a:r>
                <a:rPr lang="fr-FR" sz="1400" b="1" i="0">
                  <a:solidFill>
                    <a:srgbClr val="000066"/>
                  </a:solidFill>
                  <a:cs typeface="Arial" charset="0"/>
                </a:rPr>
                <a:t>100</a:t>
              </a:r>
            </a:p>
          </p:txBody>
        </p:sp>
        <p:sp>
          <p:nvSpPr>
            <p:cNvPr id="21552" name="Rectangle 138"/>
            <p:cNvSpPr>
              <a:spLocks noChangeArrowheads="1"/>
            </p:cNvSpPr>
            <p:nvPr/>
          </p:nvSpPr>
          <p:spPr bwMode="auto">
            <a:xfrm>
              <a:off x="548941" y="3256191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/>
              <a:r>
                <a:rPr lang="fr-FR" sz="1400" b="1" i="0">
                  <a:solidFill>
                    <a:srgbClr val="000066"/>
                  </a:solidFill>
                  <a:cs typeface="Arial" charset="0"/>
                </a:rPr>
                <a:t>75</a:t>
              </a:r>
            </a:p>
          </p:txBody>
        </p:sp>
        <p:sp>
          <p:nvSpPr>
            <p:cNvPr id="21553" name="Line 139"/>
            <p:cNvSpPr>
              <a:spLocks noChangeShapeType="1"/>
            </p:cNvSpPr>
            <p:nvPr/>
          </p:nvSpPr>
          <p:spPr bwMode="auto">
            <a:xfrm>
              <a:off x="815975" y="4746625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21554" name="Line 140"/>
            <p:cNvSpPr>
              <a:spLocks noChangeShapeType="1"/>
            </p:cNvSpPr>
            <p:nvPr/>
          </p:nvSpPr>
          <p:spPr bwMode="auto">
            <a:xfrm>
              <a:off x="815975" y="4056063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21555" name="Line 141"/>
            <p:cNvSpPr>
              <a:spLocks noChangeShapeType="1"/>
            </p:cNvSpPr>
            <p:nvPr/>
          </p:nvSpPr>
          <p:spPr bwMode="auto">
            <a:xfrm>
              <a:off x="815975" y="2671763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21556" name="Line 142"/>
            <p:cNvSpPr>
              <a:spLocks noChangeShapeType="1"/>
            </p:cNvSpPr>
            <p:nvPr/>
          </p:nvSpPr>
          <p:spPr bwMode="auto">
            <a:xfrm>
              <a:off x="815975" y="3362325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21557" name="Line 143"/>
            <p:cNvSpPr>
              <a:spLocks noChangeShapeType="1"/>
            </p:cNvSpPr>
            <p:nvPr/>
          </p:nvSpPr>
          <p:spPr bwMode="auto">
            <a:xfrm>
              <a:off x="906463" y="2662238"/>
              <a:ext cx="1587" cy="2860675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21558" name="Text Box 148"/>
            <p:cNvSpPr txBox="1">
              <a:spLocks noChangeArrowheads="1"/>
            </p:cNvSpPr>
            <p:nvPr/>
          </p:nvSpPr>
          <p:spPr bwMode="auto">
            <a:xfrm>
              <a:off x="477838" y="2185988"/>
              <a:ext cx="387350" cy="36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fr-FR" sz="1800" i="0">
                  <a:solidFill>
                    <a:srgbClr val="000066"/>
                  </a:solidFill>
                </a:rPr>
                <a:t>%</a:t>
              </a:r>
            </a:p>
          </p:txBody>
        </p:sp>
        <p:sp>
          <p:nvSpPr>
            <p:cNvPr id="21559" name="Rectangle 40"/>
            <p:cNvSpPr>
              <a:spLocks noChangeArrowheads="1"/>
            </p:cNvSpPr>
            <p:nvPr/>
          </p:nvSpPr>
          <p:spPr bwMode="auto">
            <a:xfrm>
              <a:off x="906464" y="2373175"/>
              <a:ext cx="1746258" cy="2718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fr-FR" sz="1400" i="0">
                  <a:solidFill>
                    <a:srgbClr val="000066"/>
                  </a:solidFill>
                  <a:cs typeface="Arial" charset="0"/>
                </a:rPr>
                <a:t>Analyse principale</a:t>
              </a:r>
              <a:endParaRPr lang="fr-FR" sz="1600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21560" name="Line 146"/>
            <p:cNvSpPr>
              <a:spLocks noChangeShapeType="1"/>
            </p:cNvSpPr>
            <p:nvPr/>
          </p:nvSpPr>
          <p:spPr bwMode="auto">
            <a:xfrm>
              <a:off x="815975" y="5438775"/>
              <a:ext cx="3468688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grpSp>
          <p:nvGrpSpPr>
            <p:cNvPr id="2" name="Group 60"/>
            <p:cNvGrpSpPr>
              <a:grpSpLocks/>
            </p:cNvGrpSpPr>
            <p:nvPr/>
          </p:nvGrpSpPr>
          <p:grpSpPr bwMode="auto">
            <a:xfrm>
              <a:off x="908050" y="1881188"/>
              <a:ext cx="2659063" cy="369887"/>
              <a:chOff x="1084" y="1254"/>
              <a:chExt cx="980" cy="233"/>
            </a:xfrm>
          </p:grpSpPr>
          <p:sp>
            <p:nvSpPr>
              <p:cNvPr id="21568" name="AutoShape 165"/>
              <p:cNvSpPr>
                <a:spLocks noChangeArrowheads="1"/>
              </p:cNvSpPr>
              <p:nvPr/>
            </p:nvSpPr>
            <p:spPr bwMode="auto">
              <a:xfrm>
                <a:off x="1084" y="1268"/>
                <a:ext cx="980" cy="207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9525">
                <a:solidFill>
                  <a:srgbClr val="D0D0F0"/>
                </a:solidFill>
                <a:round/>
                <a:headEnd/>
                <a:tailEnd/>
              </a:ln>
              <a:effectLst>
                <a:prstShdw prst="shdw17" dist="17961" dir="2700000">
                  <a:srgbClr val="7D7D90">
                    <a:alpha val="74997"/>
                  </a:srgbClr>
                </a:prstShdw>
              </a:effectLst>
            </p:spPr>
            <p:txBody>
              <a:bodyPr wrap="none" anchor="ctr"/>
              <a:lstStyle/>
              <a:p>
                <a:pPr algn="l"/>
                <a:endParaRPr lang="fr-FR" sz="2800" i="0">
                  <a:solidFill>
                    <a:srgbClr val="333399"/>
                  </a:solidFill>
                </a:endParaRPr>
              </a:p>
            </p:txBody>
          </p:sp>
          <p:sp>
            <p:nvSpPr>
              <p:cNvPr id="21569" name="Rectangle 3"/>
              <p:cNvSpPr>
                <a:spLocks noChangeArrowheads="1"/>
              </p:cNvSpPr>
              <p:nvPr/>
            </p:nvSpPr>
            <p:spPr bwMode="auto">
              <a:xfrm>
                <a:off x="1153" y="1330"/>
                <a:ext cx="112" cy="87"/>
              </a:xfrm>
              <a:prstGeom prst="rect">
                <a:avLst/>
              </a:prstGeom>
              <a:solidFill>
                <a:srgbClr val="6666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l"/>
                <a:endParaRPr lang="fr-FR" i="0">
                  <a:solidFill>
                    <a:srgbClr val="333399"/>
                  </a:solidFill>
                </a:endParaRPr>
              </a:p>
            </p:txBody>
          </p:sp>
          <p:sp>
            <p:nvSpPr>
              <p:cNvPr id="21570" name="Rectangle 4"/>
              <p:cNvSpPr>
                <a:spLocks noChangeArrowheads="1"/>
              </p:cNvSpPr>
              <p:nvPr/>
            </p:nvSpPr>
            <p:spPr bwMode="auto">
              <a:xfrm>
                <a:off x="1628" y="1333"/>
                <a:ext cx="112" cy="87"/>
              </a:xfrm>
              <a:prstGeom prst="rect">
                <a:avLst/>
              </a:prstGeom>
              <a:solidFill>
                <a:srgbClr val="66006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l"/>
                <a:endParaRPr lang="fr-FR" i="0">
                  <a:solidFill>
                    <a:srgbClr val="333399"/>
                  </a:solidFill>
                </a:endParaRPr>
              </a:p>
            </p:txBody>
          </p:sp>
          <p:sp>
            <p:nvSpPr>
              <p:cNvPr id="21571" name="ZoneTexte 84"/>
              <p:cNvSpPr txBox="1">
                <a:spLocks noChangeArrowheads="1"/>
              </p:cNvSpPr>
              <p:nvPr/>
            </p:nvSpPr>
            <p:spPr bwMode="auto">
              <a:xfrm>
                <a:off x="1252" y="1254"/>
                <a:ext cx="432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l"/>
                <a:r>
                  <a:rPr lang="fr-FR" sz="1800" b="1" i="0">
                    <a:solidFill>
                      <a:srgbClr val="333399"/>
                    </a:solidFill>
                    <a:latin typeface="Calibri" pitchFamily="-84" charset="0"/>
                  </a:rPr>
                  <a:t>RAL BID</a:t>
                </a:r>
              </a:p>
            </p:txBody>
          </p:sp>
          <p:sp>
            <p:nvSpPr>
              <p:cNvPr id="21572" name="ZoneTexte 85"/>
              <p:cNvSpPr txBox="1">
                <a:spLocks noChangeArrowheads="1"/>
              </p:cNvSpPr>
              <p:nvPr/>
            </p:nvSpPr>
            <p:spPr bwMode="auto">
              <a:xfrm>
                <a:off x="1727" y="1254"/>
                <a:ext cx="337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l"/>
                <a:r>
                  <a:rPr lang="fr-FR" sz="1800" b="1" i="0">
                    <a:solidFill>
                      <a:srgbClr val="333399"/>
                    </a:solidFill>
                    <a:latin typeface="Calibri" pitchFamily="-84" charset="0"/>
                  </a:rPr>
                  <a:t>RAL QD</a:t>
                </a:r>
              </a:p>
            </p:txBody>
          </p:sp>
        </p:grpSp>
        <p:sp>
          <p:nvSpPr>
            <p:cNvPr id="21562" name="Rectangle 40"/>
            <p:cNvSpPr>
              <a:spLocks noChangeArrowheads="1"/>
            </p:cNvSpPr>
            <p:nvPr/>
          </p:nvSpPr>
          <p:spPr bwMode="auto">
            <a:xfrm>
              <a:off x="1197582" y="5448300"/>
              <a:ext cx="1216399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5000"/>
                </a:spcBef>
              </a:pPr>
              <a:r>
                <a:rPr lang="fr-FR" sz="1600" b="1" i="0">
                  <a:solidFill>
                    <a:srgbClr val="000066"/>
                  </a:solidFill>
                  <a:cs typeface="Arial" charset="0"/>
                </a:rPr>
                <a:t>ITT NC = E</a:t>
              </a:r>
            </a:p>
          </p:txBody>
        </p:sp>
        <p:sp>
          <p:nvSpPr>
            <p:cNvPr id="21563" name="Rectangle 40"/>
            <p:cNvSpPr>
              <a:spLocks noChangeArrowheads="1"/>
            </p:cNvSpPr>
            <p:nvPr/>
          </p:nvSpPr>
          <p:spPr bwMode="auto">
            <a:xfrm>
              <a:off x="861324" y="5089525"/>
              <a:ext cx="43794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5000"/>
                </a:spcBef>
              </a:pPr>
              <a:r>
                <a:rPr lang="fr-FR" sz="1400" i="0" dirty="0">
                  <a:solidFill>
                    <a:srgbClr val="000066"/>
                  </a:solidFill>
                  <a:cs typeface="Arial" charset="0"/>
                </a:rPr>
                <a:t>n =</a:t>
              </a:r>
            </a:p>
          </p:txBody>
        </p:sp>
        <p:sp>
          <p:nvSpPr>
            <p:cNvPr id="48" name="Rectangle 135"/>
            <p:cNvSpPr>
              <a:spLocks noChangeArrowheads="1"/>
            </p:cNvSpPr>
            <p:nvPr/>
          </p:nvSpPr>
          <p:spPr bwMode="auto">
            <a:xfrm>
              <a:off x="673402" y="5312179"/>
              <a:ext cx="99386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/>
              <a:r>
                <a:rPr lang="fr-FR" sz="1400" b="1" i="0">
                  <a:solidFill>
                    <a:srgbClr val="000066"/>
                  </a:solidFill>
                  <a:cs typeface="Arial" charset="0"/>
                </a:rPr>
                <a:t>0</a:t>
              </a:r>
            </a:p>
          </p:txBody>
        </p:sp>
      </p:grpSp>
      <p:sp>
        <p:nvSpPr>
          <p:cNvPr id="50" name="Rectangle 24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947150" cy="1106488"/>
          </a:xfrm>
        </p:spPr>
        <p:txBody>
          <a:bodyPr/>
          <a:lstStyle/>
          <a:p>
            <a:r>
              <a:rPr lang="en-GB" sz="3200" dirty="0">
                <a:ea typeface="ＭＳ Ｐゴシック" pitchFamily="-84" charset="-128"/>
              </a:rPr>
              <a:t>Etude QDMRK : </a:t>
            </a:r>
            <a:r>
              <a:rPr lang="en-GB" sz="3200" dirty="0" err="1">
                <a:ea typeface="ＭＳ Ｐゴシック" pitchFamily="-84" charset="-128"/>
              </a:rPr>
              <a:t>raltegravir</a:t>
            </a:r>
            <a:r>
              <a:rPr lang="en-GB" sz="3200" dirty="0">
                <a:ea typeface="ＭＳ Ｐゴシック" pitchFamily="-84" charset="-128"/>
              </a:rPr>
              <a:t> QD </a:t>
            </a:r>
            <a:r>
              <a:rPr lang="en-GB" sz="3200" dirty="0" err="1">
                <a:ea typeface="ＭＳ Ｐゴシック" pitchFamily="-84" charset="-128"/>
              </a:rPr>
              <a:t>vs</a:t>
            </a:r>
            <a:r>
              <a:rPr lang="en-GB" sz="3200" dirty="0">
                <a:ea typeface="ＭＳ Ｐゴシック" pitchFamily="-84" charset="-128"/>
              </a:rPr>
              <a:t> BID, avec TDF/FTC</a:t>
            </a:r>
          </a:p>
        </p:txBody>
      </p:sp>
    </p:spTree>
    <p:custDataLst>
      <p:tags r:id="rId1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0459" name="Group 123"/>
          <p:cNvGraphicFramePr>
            <a:graphicFrameLocks noGrp="1"/>
          </p:cNvGraphicFramePr>
          <p:nvPr/>
        </p:nvGraphicFramePr>
        <p:xfrm>
          <a:off x="395288" y="1612900"/>
          <a:ext cx="7848600" cy="4565810"/>
        </p:xfrm>
        <a:graphic>
          <a:graphicData uri="http://schemas.openxmlformats.org/drawingml/2006/table">
            <a:tbl>
              <a:tblPr/>
              <a:tblGrid>
                <a:gridCol w="4667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608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097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112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3741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6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84" charset="0"/>
                        <a:ea typeface="ＭＳ Ｐゴシック" pitchFamily="-84" charset="-128"/>
                        <a:cs typeface="ＭＳ Ｐゴシック" pitchFamily="-84" charset="-128"/>
                      </a:endParaRPr>
                    </a:p>
                  </a:txBody>
                  <a:tcPr marL="90000" marR="90000" marT="46793" marB="4679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i="0" u="none" strike="noStrike" cap="none" normalizeH="0" baseline="0" noProof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RAL BID</a:t>
                      </a:r>
                    </a:p>
                  </a:txBody>
                  <a:tcPr marL="90000" marR="90000" marT="46793" marB="4679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i="0" u="none" strike="noStrike" cap="none" normalizeH="0" baseline="0" noProof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RAL QD</a:t>
                      </a:r>
                    </a:p>
                  </a:txBody>
                  <a:tcPr marL="90000" marR="90000" marT="46793" marB="4679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4265">
                <a:tc gridSpan="4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kern="1200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Evénements indésirables cliniques</a:t>
                      </a:r>
                    </a:p>
                  </a:txBody>
                  <a:tcPr marL="90000" marR="90000" marT="46793" marB="4679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426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kern="1200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84" charset="0"/>
                        <a:ea typeface="ＭＳ Ｐゴシック" pitchFamily="-84" charset="-128"/>
                        <a:cs typeface="ＭＳ Ｐゴシック" pitchFamily="-84" charset="-128"/>
                      </a:endParaRPr>
                    </a:p>
                  </a:txBody>
                  <a:tcPr marL="90000" marR="90000" marT="46793" marB="4679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kern="1200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EI liés au traitement</a:t>
                      </a:r>
                    </a:p>
                  </a:txBody>
                  <a:tcPr marL="90000" marR="90000" marT="46793" marB="46793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24,2 %</a:t>
                      </a:r>
                    </a:p>
                  </a:txBody>
                  <a:tcPr marL="90000" marR="90000" marT="46793" marB="4679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26,4 %</a:t>
                      </a:r>
                    </a:p>
                  </a:txBody>
                  <a:tcPr marL="90000" marR="90000" marT="46793" marB="4679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426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kern="1200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84" charset="0"/>
                        <a:ea typeface="ＭＳ Ｐゴシック" pitchFamily="-84" charset="-128"/>
                        <a:cs typeface="ＭＳ Ｐゴシック" pitchFamily="-84" charset="-128"/>
                      </a:endParaRPr>
                    </a:p>
                  </a:txBody>
                  <a:tcPr marL="90000" marR="90000" marT="46793" marB="4679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kern="1200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EI graves liés au traitement</a:t>
                      </a:r>
                    </a:p>
                  </a:txBody>
                  <a:tcPr marL="90000" marR="90000" marT="46793" marB="46793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0,5 %</a:t>
                      </a:r>
                    </a:p>
                  </a:txBody>
                  <a:tcPr marL="90000" marR="90000" marT="46793" marB="4679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0,3 %</a:t>
                      </a:r>
                    </a:p>
                  </a:txBody>
                  <a:tcPr marL="90000" marR="90000" marT="46793" marB="4679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426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kern="1200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84" charset="0"/>
                        <a:ea typeface="ＭＳ Ｐゴシック" pitchFamily="-84" charset="-128"/>
                        <a:cs typeface="ＭＳ Ｐゴシック" pitchFamily="-84" charset="-128"/>
                      </a:endParaRPr>
                    </a:p>
                  </a:txBody>
                  <a:tcPr marL="90000" marR="90000" marT="46793" marB="4679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kern="1200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EI conduisant à l’arrêt du traitement</a:t>
                      </a:r>
                    </a:p>
                  </a:txBody>
                  <a:tcPr marL="90000" marR="90000" marT="46793" marB="46793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1,0 %</a:t>
                      </a:r>
                    </a:p>
                  </a:txBody>
                  <a:tcPr marL="90000" marR="90000" marT="46793" marB="4679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1,0 %</a:t>
                      </a:r>
                    </a:p>
                  </a:txBody>
                  <a:tcPr marL="90000" marR="90000" marT="46793" marB="4679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4265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kern="1200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Evénements indésirables biologiques</a:t>
                      </a:r>
                    </a:p>
                  </a:txBody>
                  <a:tcPr marL="90000" marR="90000" marT="46793" marB="4679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426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kern="1200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84" charset="0"/>
                        <a:ea typeface="ＭＳ Ｐゴシック" pitchFamily="-84" charset="-128"/>
                        <a:cs typeface="ＭＳ Ｐゴシック" pitchFamily="-84" charset="-128"/>
                      </a:endParaRPr>
                    </a:p>
                  </a:txBody>
                  <a:tcPr marL="90000" marR="90000" marT="46793" marB="4679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kern="1200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EI liés au traitement</a:t>
                      </a:r>
                    </a:p>
                  </a:txBody>
                  <a:tcPr marL="90000" marR="90000" marT="46793" marB="46793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2,3 %</a:t>
                      </a:r>
                    </a:p>
                  </a:txBody>
                  <a:tcPr marL="90000" marR="90000" marT="46793" marB="4679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1,3 %</a:t>
                      </a:r>
                    </a:p>
                  </a:txBody>
                  <a:tcPr marL="90000" marR="90000" marT="46793" marB="4679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426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kern="1200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84" charset="0"/>
                        <a:ea typeface="ＭＳ Ｐゴシック" pitchFamily="-84" charset="-128"/>
                        <a:cs typeface="ＭＳ Ｐゴシック" pitchFamily="-84" charset="-128"/>
                      </a:endParaRPr>
                    </a:p>
                  </a:txBody>
                  <a:tcPr marL="90000" marR="90000" marT="46793" marB="4679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kern="1200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EI conduisant à l’arrêt du traitement</a:t>
                      </a:r>
                    </a:p>
                  </a:txBody>
                  <a:tcPr marL="90000" marR="90000" marT="46793" marB="46793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kern="1200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0</a:t>
                      </a:r>
                    </a:p>
                  </a:txBody>
                  <a:tcPr marL="90000" marR="90000" marT="46793" marB="4679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0,3 %</a:t>
                      </a:r>
                    </a:p>
                  </a:txBody>
                  <a:tcPr marL="90000" marR="90000" marT="46793" marB="4679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64265">
                <a:tc gridSpan="2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kern="1200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Evénements indésirables modérés ou sévères</a:t>
                      </a:r>
                    </a:p>
                  </a:txBody>
                  <a:tcPr marL="90000" marR="90000" marT="46793" marB="4679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48 %</a:t>
                      </a:r>
                    </a:p>
                  </a:txBody>
                  <a:tcPr marL="90000" marR="90000" marT="46793" marB="4679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45 %</a:t>
                      </a:r>
                    </a:p>
                  </a:txBody>
                  <a:tcPr marL="90000" marR="90000" marT="46793" marB="4679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6426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kern="1200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84" charset="0"/>
                        <a:ea typeface="ＭＳ Ｐゴシック" pitchFamily="-84" charset="-128"/>
                        <a:cs typeface="ＭＳ Ｐゴシック" pitchFamily="-84" charset="-128"/>
                      </a:endParaRPr>
                    </a:p>
                  </a:txBody>
                  <a:tcPr marL="90000" marR="90000" marT="46793" marB="4679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kern="1200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Diarrhée</a:t>
                      </a:r>
                    </a:p>
                  </a:txBody>
                  <a:tcPr marL="90000" marR="90000" marT="46793" marB="46793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4 %</a:t>
                      </a:r>
                    </a:p>
                  </a:txBody>
                  <a:tcPr marL="90000" marR="90000" marT="46793" marB="4679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4 %</a:t>
                      </a:r>
                    </a:p>
                  </a:txBody>
                  <a:tcPr marL="90000" marR="90000" marT="46793" marB="4679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6426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kern="1200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84" charset="0"/>
                        <a:ea typeface="ＭＳ Ｐゴシック" pitchFamily="-84" charset="-128"/>
                        <a:cs typeface="ＭＳ Ｐゴシック" pitchFamily="-84" charset="-128"/>
                      </a:endParaRPr>
                    </a:p>
                  </a:txBody>
                  <a:tcPr marL="90000" marR="90000" marT="46793" marB="4679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kern="1200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Céphalées</a:t>
                      </a:r>
                    </a:p>
                  </a:txBody>
                  <a:tcPr marL="90000" marR="90000" marT="46793" marB="46793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4 %</a:t>
                      </a:r>
                    </a:p>
                  </a:txBody>
                  <a:tcPr marL="90000" marR="90000" marT="46793" marB="4679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3 %</a:t>
                      </a:r>
                    </a:p>
                  </a:txBody>
                  <a:tcPr marL="90000" marR="90000" marT="46793" marB="4679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6426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kern="1200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84" charset="0"/>
                        <a:ea typeface="ＭＳ Ｐゴシック" pitchFamily="-84" charset="-128"/>
                        <a:cs typeface="ＭＳ Ｐゴシック" pitchFamily="-84" charset="-128"/>
                      </a:endParaRPr>
                    </a:p>
                  </a:txBody>
                  <a:tcPr marL="90000" marR="90000" marT="46793" marB="4679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kern="1200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Dépression</a:t>
                      </a:r>
                    </a:p>
                  </a:txBody>
                  <a:tcPr marL="90000" marR="90000" marT="46793" marB="46793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2 %</a:t>
                      </a:r>
                    </a:p>
                  </a:txBody>
                  <a:tcPr marL="90000" marR="90000" marT="46793" marB="4679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3 %</a:t>
                      </a:r>
                    </a:p>
                  </a:txBody>
                  <a:tcPr marL="90000" marR="90000" marT="46793" marB="4679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6426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kern="1200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84" charset="0"/>
                        <a:ea typeface="ＭＳ Ｐゴシック" pitchFamily="-84" charset="-128"/>
                        <a:cs typeface="ＭＳ Ｐゴシック" pitchFamily="-84" charset="-128"/>
                      </a:endParaRPr>
                    </a:p>
                  </a:txBody>
                  <a:tcPr marL="90000" marR="90000" marT="46793" marB="4679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kern="1200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Vomissements</a:t>
                      </a:r>
                    </a:p>
                  </a:txBody>
                  <a:tcPr marL="90000" marR="90000" marT="46793" marB="46793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3 %</a:t>
                      </a:r>
                    </a:p>
                  </a:txBody>
                  <a:tcPr marL="90000" marR="90000" marT="46793" marB="4679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2 %</a:t>
                      </a:r>
                    </a:p>
                  </a:txBody>
                  <a:tcPr marL="90000" marR="90000" marT="46793" marB="4679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64265">
                <a:tc gridSpan="4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Anomalie biologique de grade 3 ou 4 chez &gt; 2 % des patients dans un groupe</a:t>
                      </a:r>
                    </a:p>
                  </a:txBody>
                  <a:tcPr marL="90000" marR="90000" marT="46793" marB="4679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6426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84" charset="0"/>
                        <a:ea typeface="ＭＳ Ｐゴシック" pitchFamily="-84" charset="-128"/>
                        <a:cs typeface="ＭＳ Ｐゴシック" pitchFamily="-84" charset="-128"/>
                      </a:endParaRPr>
                    </a:p>
                  </a:txBody>
                  <a:tcPr marL="90000" marR="90000" marT="46793" marB="4679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LDL-cholestérol à jeun  </a:t>
                      </a:r>
                      <a:r>
                        <a:rPr kumimoji="0" lang="fr-FR" sz="1400" b="1" i="0" u="sng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&gt;</a:t>
                      </a: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 190 mg/dl </a:t>
                      </a:r>
                      <a:r>
                        <a:rPr kumimoji="0" lang="fr-FR" sz="1400" b="0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(</a:t>
                      </a: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4,9 mmol/l)</a:t>
                      </a:r>
                    </a:p>
                  </a:txBody>
                  <a:tcPr marL="90000" marR="90000" marT="46793" marB="46793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2,0 %</a:t>
                      </a:r>
                    </a:p>
                  </a:txBody>
                  <a:tcPr marL="90000" marR="90000" marT="46793" marB="4679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1,4 %</a:t>
                      </a:r>
                    </a:p>
                  </a:txBody>
                  <a:tcPr marL="90000" marR="90000" marT="46793" marB="4679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6426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84" charset="0"/>
                        <a:ea typeface="ＭＳ Ｐゴシック" pitchFamily="-84" charset="-128"/>
                        <a:cs typeface="ＭＳ Ｐゴシック" pitchFamily="-84" charset="-128"/>
                      </a:endParaRPr>
                    </a:p>
                  </a:txBody>
                  <a:tcPr marL="90000" marR="90000" marT="46793" marB="4679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Créatine kinase</a:t>
                      </a:r>
                    </a:p>
                  </a:txBody>
                  <a:tcPr marL="90000" marR="90000" marT="46793" marB="46793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5,4 %</a:t>
                      </a:r>
                    </a:p>
                  </a:txBody>
                  <a:tcPr marL="90000" marR="90000" marT="46793" marB="4679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3,9 %</a:t>
                      </a:r>
                    </a:p>
                  </a:txBody>
                  <a:tcPr marL="90000" marR="90000" marT="46793" marB="4679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6426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84" charset="0"/>
                        <a:ea typeface="ＭＳ Ｐゴシック" pitchFamily="-84" charset="-128"/>
                        <a:cs typeface="ＭＳ Ｐゴシック" pitchFamily="-84" charset="-128"/>
                      </a:endParaRPr>
                    </a:p>
                  </a:txBody>
                  <a:tcPr marL="90000" marR="90000" marT="46793" marB="4679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ALAT / ASAT</a:t>
                      </a:r>
                    </a:p>
                  </a:txBody>
                  <a:tcPr marL="90000" marR="90000" marT="46793" marB="46793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3,4 % / 3,4 %</a:t>
                      </a:r>
                    </a:p>
                  </a:txBody>
                  <a:tcPr marL="90000" marR="90000" marT="46793" marB="4679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2,9 % / 1,8 %</a:t>
                      </a:r>
                    </a:p>
                  </a:txBody>
                  <a:tcPr marL="90000" marR="90000" marT="46793" marB="4679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sp>
        <p:nvSpPr>
          <p:cNvPr id="23640" name="Espace réservé du contenu 2"/>
          <p:cNvSpPr>
            <a:spLocks noGrp="1"/>
          </p:cNvSpPr>
          <p:nvPr>
            <p:ph idx="4294967295"/>
          </p:nvPr>
        </p:nvSpPr>
        <p:spPr>
          <a:xfrm>
            <a:off x="39688" y="1128713"/>
            <a:ext cx="9024937" cy="466725"/>
          </a:xfrm>
        </p:spPr>
        <p:txBody>
          <a:bodyPr/>
          <a:lstStyle/>
          <a:p>
            <a:r>
              <a:rPr lang="fr-FR" sz="2800" b="1">
                <a:latin typeface="Calibri" pitchFamily="-84" charset="0"/>
                <a:ea typeface="ＭＳ Ｐゴシック" pitchFamily="-84" charset="-128"/>
              </a:rPr>
              <a:t>Tolérance à S48</a:t>
            </a:r>
            <a:endParaRPr lang="fr-FR">
              <a:ea typeface="ＭＳ Ｐゴシック" pitchFamily="-84" charset="-128"/>
            </a:endParaRPr>
          </a:p>
        </p:txBody>
      </p:sp>
      <p:sp>
        <p:nvSpPr>
          <p:cNvPr id="23641" name="ZoneTexte 69"/>
          <p:cNvSpPr txBox="1">
            <a:spLocks noChangeArrowheads="1"/>
          </p:cNvSpPr>
          <p:nvPr/>
        </p:nvSpPr>
        <p:spPr bwMode="auto">
          <a:xfrm>
            <a:off x="5743575" y="6532563"/>
            <a:ext cx="335597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GB" sz="1200" dirty="0" err="1">
                <a:solidFill>
                  <a:srgbClr val="CC0000"/>
                </a:solidFill>
              </a:rPr>
              <a:t>Eron</a:t>
            </a:r>
            <a:r>
              <a:rPr lang="en-GB" sz="1200" dirty="0">
                <a:solidFill>
                  <a:srgbClr val="CC0000"/>
                </a:solidFill>
              </a:rPr>
              <a:t> JJ, Lancet Infect </a:t>
            </a:r>
            <a:r>
              <a:rPr lang="en-GB" sz="1200" dirty="0" err="1">
                <a:solidFill>
                  <a:srgbClr val="CC0000"/>
                </a:solidFill>
              </a:rPr>
              <a:t>Dis</a:t>
            </a:r>
            <a:r>
              <a:rPr lang="en-GB" sz="1200" dirty="0">
                <a:solidFill>
                  <a:srgbClr val="CC0000"/>
                </a:solidFill>
              </a:rPr>
              <a:t> 2011;11:907-15</a:t>
            </a:r>
          </a:p>
        </p:txBody>
      </p:sp>
      <p:sp>
        <p:nvSpPr>
          <p:cNvPr id="23642" name="AutoShape 162"/>
          <p:cNvSpPr>
            <a:spLocks noChangeArrowheads="1"/>
          </p:cNvSpPr>
          <p:nvPr/>
        </p:nvSpPr>
        <p:spPr bwMode="auto">
          <a:xfrm>
            <a:off x="0" y="6570663"/>
            <a:ext cx="695325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r>
              <a:rPr lang="en-GB" sz="1200" b="1">
                <a:solidFill>
                  <a:srgbClr val="333399"/>
                </a:solidFill>
                <a:latin typeface="Cambria" pitchFamily="-84" charset="0"/>
                <a:cs typeface="Arial" charset="0"/>
              </a:rPr>
              <a:t>QDMRK</a:t>
            </a:r>
          </a:p>
        </p:txBody>
      </p:sp>
      <p:sp>
        <p:nvSpPr>
          <p:cNvPr id="8" name="Rectangle 24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947150" cy="1106488"/>
          </a:xfrm>
        </p:spPr>
        <p:txBody>
          <a:bodyPr/>
          <a:lstStyle/>
          <a:p>
            <a:r>
              <a:rPr lang="fr-FR" sz="3200">
                <a:ea typeface="ＭＳ Ｐゴシック" pitchFamily="-84" charset="-128"/>
              </a:rPr>
              <a:t>Etude QDMRK : raltegravir QD vs BID, avec TDF/FTC</a:t>
            </a:r>
          </a:p>
        </p:txBody>
      </p:sp>
    </p:spTree>
    <p:custDataLst>
      <p:tags r:id="rId1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Espace réservé du contenu 2"/>
          <p:cNvSpPr>
            <a:spLocks noGrp="1"/>
          </p:cNvSpPr>
          <p:nvPr>
            <p:ph idx="4294967295"/>
          </p:nvPr>
        </p:nvSpPr>
        <p:spPr>
          <a:xfrm>
            <a:off x="50800" y="1125538"/>
            <a:ext cx="8697913" cy="1409700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fr-FR" sz="2800" b="1" dirty="0">
                <a:latin typeface="Calibri" pitchFamily="-84" charset="0"/>
                <a:ea typeface="ＭＳ Ｐゴシック" pitchFamily="-84" charset="-128"/>
              </a:rPr>
              <a:t>Echec virologique : définition</a:t>
            </a:r>
          </a:p>
          <a:p>
            <a:pPr lvl="1">
              <a:spcBef>
                <a:spcPct val="0"/>
              </a:spcBef>
            </a:pPr>
            <a:r>
              <a:rPr lang="fr-FR" sz="1800" dirty="0">
                <a:ea typeface="ＭＳ Ｐゴシック" pitchFamily="-84" charset="-128"/>
              </a:rPr>
              <a:t>Non réponse = pas d’obtention de 2 CV consécutives &lt; 50 c/ml à S24 </a:t>
            </a:r>
            <a:br>
              <a:rPr lang="fr-FR" sz="1800" dirty="0">
                <a:ea typeface="ＭＳ Ｐゴシック" pitchFamily="-84" charset="-128"/>
              </a:rPr>
            </a:br>
            <a:r>
              <a:rPr lang="fr-FR" sz="1800" dirty="0">
                <a:ea typeface="ＭＳ Ｐゴシック" pitchFamily="-84" charset="-128"/>
              </a:rPr>
              <a:t>ou lors de l’arrêt prématuré du traitement</a:t>
            </a:r>
            <a:endParaRPr lang="fr-FR" sz="4800" dirty="0">
              <a:ea typeface="ＭＳ Ｐゴシック" pitchFamily="-84" charset="-128"/>
            </a:endParaRPr>
          </a:p>
          <a:p>
            <a:pPr lvl="1">
              <a:spcBef>
                <a:spcPct val="0"/>
              </a:spcBef>
            </a:pPr>
            <a:r>
              <a:rPr lang="fr-FR" sz="1800" dirty="0">
                <a:ea typeface="ＭＳ Ｐゴシック" pitchFamily="-84" charset="-128"/>
              </a:rPr>
              <a:t>Ou rebond = après une réponse initiale, ARN VIH confirmé </a:t>
            </a:r>
            <a:r>
              <a:rPr lang="fr-FR" sz="1800" u="sng" dirty="0">
                <a:ea typeface="ＭＳ Ｐゴシック" pitchFamily="-84" charset="-128"/>
              </a:rPr>
              <a:t>&gt;</a:t>
            </a:r>
            <a:r>
              <a:rPr lang="fr-FR" sz="1800" dirty="0">
                <a:ea typeface="ＭＳ Ｐゴシック" pitchFamily="-84" charset="-128"/>
              </a:rPr>
              <a:t> 50 c/ml</a:t>
            </a:r>
          </a:p>
        </p:txBody>
      </p:sp>
      <p:graphicFrame>
        <p:nvGraphicFramePr>
          <p:cNvPr id="275498" name="Group 42"/>
          <p:cNvGraphicFramePr>
            <a:graphicFrameLocks noGrp="1"/>
          </p:cNvGraphicFramePr>
          <p:nvPr/>
        </p:nvGraphicFramePr>
        <p:xfrm>
          <a:off x="382588" y="2613025"/>
          <a:ext cx="8366125" cy="3078336"/>
        </p:xfrm>
        <a:graphic>
          <a:graphicData uri="http://schemas.openxmlformats.org/drawingml/2006/table">
            <a:tbl>
              <a:tblPr/>
              <a:tblGrid>
                <a:gridCol w="325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227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31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7507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4002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Emergence de résistance dans les échecs virologiques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RAL BID</a:t>
                      </a:r>
                      <a:br>
                        <a:rPr kumimoji="0" 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</a:br>
                      <a:r>
                        <a:rPr kumimoji="0" 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n = 388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RAL QD</a:t>
                      </a:r>
                      <a:br>
                        <a:rPr kumimoji="0" 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</a:br>
                      <a:r>
                        <a:rPr kumimoji="0" 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n = 382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76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Echec virologique selon le protocole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35 (9 %)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53 (14 %)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7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84" charset="0"/>
                        <a:ea typeface="ＭＳ Ｐゴシック" pitchFamily="-84" charset="-128"/>
                        <a:cs typeface="ＭＳ Ｐゴシック" pitchFamily="-84" charset="-128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Non réponse</a:t>
                      </a:r>
                    </a:p>
                  </a:txBody>
                  <a:tcPr marT="45712" marB="45712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14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22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7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84" charset="0"/>
                        <a:ea typeface="ＭＳ Ｐゴシック" pitchFamily="-84" charset="-128"/>
                        <a:cs typeface="ＭＳ Ｐゴシック" pitchFamily="-84" charset="-128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Rebond</a:t>
                      </a:r>
                    </a:p>
                  </a:txBody>
                  <a:tcPr marT="45712" marB="45712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21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31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476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Evaluation pour la recherche de mutations de résistance *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16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30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47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84" charset="0"/>
                        <a:ea typeface="ＭＳ Ｐゴシック" pitchFamily="-84" charset="-128"/>
                        <a:cs typeface="ＭＳ Ｐゴシック" pitchFamily="-84" charset="-128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Pas de résultat (problème technique/défaut amplification)</a:t>
                      </a:r>
                    </a:p>
                  </a:txBody>
                  <a:tcPr marT="45712" marB="45712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2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2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47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84" charset="0"/>
                        <a:ea typeface="ＭＳ Ｐゴシック" pitchFamily="-84" charset="-128"/>
                        <a:cs typeface="ＭＳ Ｐゴシック" pitchFamily="-84" charset="-128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Mutations de résistance à raltégravir + M184I/V </a:t>
                      </a:r>
                    </a:p>
                  </a:txBody>
                  <a:tcPr marT="45712" marB="45712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2/12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9/27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47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84" charset="0"/>
                        <a:ea typeface="ＭＳ Ｐゴシック" pitchFamily="-84" charset="-128"/>
                        <a:cs typeface="ＭＳ Ｐゴシック" pitchFamily="-84" charset="-128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M184I/V seule</a:t>
                      </a:r>
                    </a:p>
                  </a:txBody>
                  <a:tcPr marT="45712" marB="45712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4/13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11/28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47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84" charset="0"/>
                        <a:ea typeface="ＭＳ Ｐゴシック" pitchFamily="-84" charset="-128"/>
                        <a:cs typeface="ＭＳ Ｐゴシック" pitchFamily="-84" charset="-128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Pas de résistance</a:t>
                      </a:r>
                    </a:p>
                  </a:txBody>
                  <a:tcPr marT="45712" marB="45712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8/14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8/28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25651" name="ZoneTexte 5"/>
          <p:cNvSpPr txBox="1">
            <a:spLocks noChangeArrowheads="1"/>
          </p:cNvSpPr>
          <p:nvPr/>
        </p:nvSpPr>
        <p:spPr bwMode="auto">
          <a:xfrm>
            <a:off x="323850" y="5726113"/>
            <a:ext cx="8604250" cy="2898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lnSpc>
                <a:spcPct val="90000"/>
              </a:lnSpc>
            </a:pPr>
            <a:r>
              <a:rPr lang="fr-FR" sz="1400" i="0" dirty="0">
                <a:solidFill>
                  <a:srgbClr val="000066"/>
                </a:solidFill>
              </a:rPr>
              <a:t>* Génotype réalisé seulement chez les patients avec ARN VIH &gt; 400 c/ml</a:t>
            </a:r>
          </a:p>
        </p:txBody>
      </p:sp>
      <p:sp>
        <p:nvSpPr>
          <p:cNvPr id="25652" name="ZoneTexte 9"/>
          <p:cNvSpPr txBox="1">
            <a:spLocks noChangeArrowheads="1"/>
          </p:cNvSpPr>
          <p:nvPr/>
        </p:nvSpPr>
        <p:spPr bwMode="auto">
          <a:xfrm>
            <a:off x="436707" y="6008688"/>
            <a:ext cx="646483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r>
              <a:rPr lang="fr-FR" sz="1400" i="0" dirty="0">
                <a:solidFill>
                  <a:srgbClr val="000066"/>
                </a:solidFill>
              </a:rPr>
              <a:t>2/2 (RAL BID) et 7/9 (RAL QD) patients avec émergence de résistance à RAL avaient un ARN VIH à l’inclusion &gt; 100 000 c/ml </a:t>
            </a:r>
          </a:p>
        </p:txBody>
      </p:sp>
      <p:sp>
        <p:nvSpPr>
          <p:cNvPr id="25653" name="ZoneTexte 69"/>
          <p:cNvSpPr txBox="1">
            <a:spLocks noChangeArrowheads="1"/>
          </p:cNvSpPr>
          <p:nvPr/>
        </p:nvSpPr>
        <p:spPr bwMode="auto">
          <a:xfrm>
            <a:off x="5743575" y="6532563"/>
            <a:ext cx="335597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GB" sz="1200" dirty="0" err="1">
                <a:solidFill>
                  <a:srgbClr val="CC0000"/>
                </a:solidFill>
              </a:rPr>
              <a:t>Eron</a:t>
            </a:r>
            <a:r>
              <a:rPr lang="en-GB" sz="1200" dirty="0">
                <a:solidFill>
                  <a:srgbClr val="CC0000"/>
                </a:solidFill>
              </a:rPr>
              <a:t> JJ, Lancet Infect </a:t>
            </a:r>
            <a:r>
              <a:rPr lang="en-GB" sz="1200" dirty="0" err="1">
                <a:solidFill>
                  <a:srgbClr val="CC0000"/>
                </a:solidFill>
              </a:rPr>
              <a:t>Dis</a:t>
            </a:r>
            <a:r>
              <a:rPr lang="en-GB" sz="1200" dirty="0">
                <a:solidFill>
                  <a:srgbClr val="CC0000"/>
                </a:solidFill>
              </a:rPr>
              <a:t> 2011;11:907-15</a:t>
            </a:r>
          </a:p>
        </p:txBody>
      </p:sp>
      <p:sp>
        <p:nvSpPr>
          <p:cNvPr id="25654" name="AutoShape 162"/>
          <p:cNvSpPr>
            <a:spLocks noChangeArrowheads="1"/>
          </p:cNvSpPr>
          <p:nvPr/>
        </p:nvSpPr>
        <p:spPr bwMode="auto">
          <a:xfrm>
            <a:off x="0" y="6570663"/>
            <a:ext cx="695325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r>
              <a:rPr lang="en-GB" sz="1200" b="1">
                <a:solidFill>
                  <a:srgbClr val="333399"/>
                </a:solidFill>
                <a:latin typeface="Cambria" pitchFamily="-84" charset="0"/>
                <a:cs typeface="Arial" charset="0"/>
              </a:rPr>
              <a:t>QDMRK</a:t>
            </a:r>
          </a:p>
        </p:txBody>
      </p:sp>
      <p:sp>
        <p:nvSpPr>
          <p:cNvPr id="10" name="Rectangle 24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947150" cy="1106488"/>
          </a:xfrm>
        </p:spPr>
        <p:txBody>
          <a:bodyPr/>
          <a:lstStyle/>
          <a:p>
            <a:r>
              <a:rPr lang="fr-FR" sz="3200">
                <a:ea typeface="ＭＳ Ｐゴシック" pitchFamily="-84" charset="-128"/>
              </a:rPr>
              <a:t>Etude QDMRK : raltegravir QD vs BID, avec TDF/FTC</a:t>
            </a:r>
          </a:p>
        </p:txBody>
      </p:sp>
    </p:spTree>
    <p:custDataLst>
      <p:tags r:id="rId1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Espace réservé du contenu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800" b="1" dirty="0">
                <a:latin typeface="Calibri" pitchFamily="-84" charset="0"/>
                <a:ea typeface="ＭＳ Ｐゴシック" pitchFamily="-84" charset="-128"/>
              </a:rPr>
              <a:t>Données pharmacocinétiques</a:t>
            </a:r>
          </a:p>
          <a:p>
            <a:pPr lvl="1"/>
            <a:r>
              <a:rPr lang="fr-FR" sz="2000" dirty="0">
                <a:ea typeface="ＭＳ Ｐゴシック" pitchFamily="-84" charset="-128"/>
              </a:rPr>
              <a:t>Les concentrations résiduelles de </a:t>
            </a:r>
            <a:r>
              <a:rPr lang="fr-FR" sz="2000" dirty="0" err="1">
                <a:ea typeface="ＭＳ Ｐゴシック" pitchFamily="-84" charset="-128"/>
              </a:rPr>
              <a:t>raltégravir</a:t>
            </a:r>
            <a:r>
              <a:rPr lang="fr-FR" sz="2000" dirty="0">
                <a:ea typeface="ＭＳ Ｐゴシック" pitchFamily="-84" charset="-128"/>
              </a:rPr>
              <a:t> étaient plus </a:t>
            </a:r>
            <a:br>
              <a:rPr lang="fr-FR" sz="2000" dirty="0">
                <a:ea typeface="ＭＳ Ｐゴシック" pitchFamily="-84" charset="-128"/>
              </a:rPr>
            </a:br>
            <a:r>
              <a:rPr lang="fr-FR" sz="2000" dirty="0">
                <a:ea typeface="ＭＳ Ｐゴシック" pitchFamily="-84" charset="-128"/>
              </a:rPr>
              <a:t>de 6 fois supérieures avec le dosage en 2 prises/jour que avec celui </a:t>
            </a:r>
            <a:br>
              <a:rPr lang="fr-FR" sz="2000" dirty="0">
                <a:ea typeface="ＭＳ Ｐゴシック" pitchFamily="-84" charset="-128"/>
              </a:rPr>
            </a:br>
            <a:r>
              <a:rPr lang="fr-FR" sz="2000" dirty="0">
                <a:ea typeface="ＭＳ Ｐゴシック" pitchFamily="-84" charset="-128"/>
              </a:rPr>
              <a:t>en 1 prise/jour</a:t>
            </a:r>
          </a:p>
          <a:p>
            <a:pPr lvl="1"/>
            <a:r>
              <a:rPr lang="fr-FR" sz="2000" dirty="0">
                <a:ea typeface="ＭＳ Ｐゴシック" pitchFamily="-84" charset="-128"/>
              </a:rPr>
              <a:t>Bien qu’une association entre les concentrations résiduelles de </a:t>
            </a:r>
            <a:r>
              <a:rPr lang="fr-FR" sz="2000" dirty="0" err="1">
                <a:ea typeface="ＭＳ Ｐゴシック" pitchFamily="-84" charset="-128"/>
              </a:rPr>
              <a:t>raltégravir</a:t>
            </a:r>
            <a:r>
              <a:rPr lang="fr-FR" sz="2000" dirty="0">
                <a:ea typeface="ＭＳ Ｐゴシック" pitchFamily="-84" charset="-128"/>
              </a:rPr>
              <a:t> et l’efficacité virologique était mise en évidence dans le groupe RAL QD, il n’a pas été possible d’identifier clairement un seuil pour l’efficacité</a:t>
            </a:r>
          </a:p>
          <a:p>
            <a:pPr lvl="1"/>
            <a:endParaRPr lang="fr-FR" sz="2000" dirty="0">
              <a:ea typeface="ＭＳ Ｐゴシック" pitchFamily="-84" charset="-128"/>
            </a:endParaRPr>
          </a:p>
        </p:txBody>
      </p:sp>
      <p:sp>
        <p:nvSpPr>
          <p:cNvPr id="27652" name="ZoneTexte 69"/>
          <p:cNvSpPr txBox="1">
            <a:spLocks noChangeArrowheads="1"/>
          </p:cNvSpPr>
          <p:nvPr/>
        </p:nvSpPr>
        <p:spPr bwMode="auto">
          <a:xfrm>
            <a:off x="5743575" y="6532563"/>
            <a:ext cx="335597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sz="1200" dirty="0" err="1">
                <a:solidFill>
                  <a:srgbClr val="CC0000"/>
                </a:solidFill>
              </a:rPr>
              <a:t>Eron</a:t>
            </a:r>
            <a:r>
              <a:rPr lang="en-US" sz="1200" dirty="0">
                <a:solidFill>
                  <a:srgbClr val="CC0000"/>
                </a:solidFill>
              </a:rPr>
              <a:t> JJ, Lancet Infect </a:t>
            </a:r>
            <a:r>
              <a:rPr lang="en-US" sz="1200" dirty="0" err="1">
                <a:solidFill>
                  <a:srgbClr val="CC0000"/>
                </a:solidFill>
              </a:rPr>
              <a:t>Dis</a:t>
            </a:r>
            <a:r>
              <a:rPr lang="en-US" sz="1200" dirty="0">
                <a:solidFill>
                  <a:srgbClr val="CC0000"/>
                </a:solidFill>
              </a:rPr>
              <a:t> 2011;11:907-15</a:t>
            </a:r>
          </a:p>
        </p:txBody>
      </p:sp>
      <p:sp>
        <p:nvSpPr>
          <p:cNvPr id="27653" name="AutoShape 162"/>
          <p:cNvSpPr>
            <a:spLocks noChangeArrowheads="1"/>
          </p:cNvSpPr>
          <p:nvPr/>
        </p:nvSpPr>
        <p:spPr bwMode="auto">
          <a:xfrm>
            <a:off x="0" y="6570663"/>
            <a:ext cx="695325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r>
              <a:rPr lang="en-US" sz="1200" b="1">
                <a:solidFill>
                  <a:srgbClr val="333399"/>
                </a:solidFill>
                <a:latin typeface="Cambria" pitchFamily="-84" charset="0"/>
                <a:cs typeface="Arial" charset="0"/>
              </a:rPr>
              <a:t>QDMRK</a:t>
            </a:r>
          </a:p>
        </p:txBody>
      </p:sp>
      <p:sp>
        <p:nvSpPr>
          <p:cNvPr id="7" name="Rectangle 24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947150" cy="1106488"/>
          </a:xfrm>
        </p:spPr>
        <p:txBody>
          <a:bodyPr/>
          <a:lstStyle/>
          <a:p>
            <a:r>
              <a:rPr lang="fr-FR" sz="3200">
                <a:ea typeface="ＭＳ Ｐゴシック" pitchFamily="-84" charset="-128"/>
              </a:rPr>
              <a:t>Etude QDMRK : raltegravir QD vs BID, avec TDF/FTC</a:t>
            </a:r>
          </a:p>
        </p:txBody>
      </p:sp>
    </p:spTree>
    <p:custDataLst>
      <p:tags r:id="rId1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Espace réservé du contenu 2"/>
          <p:cNvSpPr>
            <a:spLocks noGrp="1"/>
          </p:cNvSpPr>
          <p:nvPr>
            <p:ph idx="4294967295"/>
          </p:nvPr>
        </p:nvSpPr>
        <p:spPr>
          <a:xfrm>
            <a:off x="50800" y="1225550"/>
            <a:ext cx="9024938" cy="5303838"/>
          </a:xfrm>
        </p:spPr>
        <p:txBody>
          <a:bodyPr/>
          <a:lstStyle/>
          <a:p>
            <a:r>
              <a:rPr lang="fr-FR" sz="2800" b="1" dirty="0">
                <a:latin typeface="Calibri" pitchFamily="-84" charset="0"/>
                <a:ea typeface="ＭＳ Ｐゴシック" pitchFamily="-84" charset="-128"/>
              </a:rPr>
              <a:t>Conclusion</a:t>
            </a:r>
          </a:p>
          <a:p>
            <a:pPr lvl="1"/>
            <a:r>
              <a:rPr lang="fr-FR" sz="2000" dirty="0">
                <a:ea typeface="ＭＳ Ｐゴシック" pitchFamily="-84" charset="-128"/>
              </a:rPr>
              <a:t>Après 48 semaines de traitement, RAL QD n’était pas non inférieur </a:t>
            </a:r>
            <a:br>
              <a:rPr lang="fr-FR" sz="2000" dirty="0">
                <a:ea typeface="ＭＳ Ｐゴシック" pitchFamily="-84" charset="-128"/>
              </a:rPr>
            </a:br>
            <a:r>
              <a:rPr lang="fr-FR" sz="2000" dirty="0">
                <a:ea typeface="ＭＳ Ｐゴシック" pitchFamily="-84" charset="-128"/>
              </a:rPr>
              <a:t>à RAL BID, en association à TDF/FTC</a:t>
            </a:r>
          </a:p>
          <a:p>
            <a:pPr lvl="1"/>
            <a:r>
              <a:rPr lang="fr-FR" sz="2000" dirty="0">
                <a:ea typeface="ＭＳ Ｐゴシック" pitchFamily="-84" charset="-128"/>
              </a:rPr>
              <a:t>L’échec virologique était plus fréquent avec le </a:t>
            </a:r>
            <a:r>
              <a:rPr lang="fr-FR" sz="2000" dirty="0" err="1">
                <a:ea typeface="ＭＳ Ｐゴシック" pitchFamily="-84" charset="-128"/>
              </a:rPr>
              <a:t>raltégravir</a:t>
            </a:r>
            <a:r>
              <a:rPr lang="fr-FR" sz="2000" dirty="0">
                <a:ea typeface="ＭＳ Ｐゴシック" pitchFamily="-84" charset="-128"/>
              </a:rPr>
              <a:t> en 1 prise/jour, particulièrement chez les patients avec un ARN VIH à l’inclusion </a:t>
            </a:r>
          </a:p>
          <a:p>
            <a:pPr lvl="1">
              <a:buNone/>
            </a:pPr>
            <a:r>
              <a:rPr lang="fr-FR" sz="2000" dirty="0">
                <a:ea typeface="ＭＳ Ｐゴシック" pitchFamily="-84" charset="-128"/>
              </a:rPr>
              <a:t>    &gt; 100 000 c/ml</a:t>
            </a:r>
          </a:p>
          <a:p>
            <a:pPr lvl="1"/>
            <a:r>
              <a:rPr lang="fr-FR" sz="2000" dirty="0">
                <a:ea typeface="ＭＳ Ｐゴシック" pitchFamily="-84" charset="-128"/>
              </a:rPr>
              <a:t>L’émergence de résistance à </a:t>
            </a:r>
            <a:r>
              <a:rPr lang="fr-FR" sz="2000" dirty="0" err="1">
                <a:ea typeface="ＭＳ Ｐゴシック" pitchFamily="-84" charset="-128"/>
              </a:rPr>
              <a:t>raltégravir</a:t>
            </a:r>
            <a:r>
              <a:rPr lang="fr-FR" sz="2000" dirty="0">
                <a:ea typeface="ＭＳ Ｐゴシック" pitchFamily="-84" charset="-128"/>
              </a:rPr>
              <a:t> et FTC lors de l’échec virologique était plus fréquente dans le groupe 1 prise/jour </a:t>
            </a:r>
            <a:br>
              <a:rPr lang="fr-FR" sz="2000" dirty="0">
                <a:ea typeface="ＭＳ Ｐゴシック" pitchFamily="-84" charset="-128"/>
              </a:rPr>
            </a:br>
            <a:r>
              <a:rPr lang="fr-FR" sz="2000" dirty="0">
                <a:ea typeface="ＭＳ Ｐゴシック" pitchFamily="-84" charset="-128"/>
              </a:rPr>
              <a:t>que dans le groupe 2 prises/jour</a:t>
            </a:r>
          </a:p>
          <a:p>
            <a:pPr lvl="1"/>
            <a:r>
              <a:rPr lang="fr-FR" sz="2000" dirty="0">
                <a:ea typeface="ＭＳ Ｐゴシック" pitchFamily="-84" charset="-128"/>
              </a:rPr>
              <a:t>Les patients en 1 prise/jour ayant des paramètres pharmacocinétiques bas et une charge virale à l’inclusion élevée étaient à risque plus élevé d’échec virologique</a:t>
            </a:r>
          </a:p>
          <a:p>
            <a:pPr lvl="1"/>
            <a:r>
              <a:rPr lang="fr-FR" sz="2000" dirty="0">
                <a:ea typeface="ＭＳ Ｐゴシック" pitchFamily="-84" charset="-128"/>
              </a:rPr>
              <a:t>Malgré un taux de réponse virologique élevé, RAL à 800 mg </a:t>
            </a:r>
            <a:r>
              <a:rPr lang="fr-FR" sz="2000">
                <a:ea typeface="ＭＳ Ｐゴシック" pitchFamily="-84" charset="-128"/>
              </a:rPr>
              <a:t>QD </a:t>
            </a:r>
            <a:br>
              <a:rPr lang="fr-FR" sz="2000">
                <a:ea typeface="ＭＳ Ｐゴシック" pitchFamily="-84" charset="-128"/>
              </a:rPr>
            </a:br>
            <a:r>
              <a:rPr lang="fr-FR" sz="2000">
                <a:ea typeface="ＭＳ Ｐゴシック" pitchFamily="-84" charset="-128"/>
              </a:rPr>
              <a:t>ne </a:t>
            </a:r>
            <a:r>
              <a:rPr lang="fr-FR" sz="2000" dirty="0">
                <a:ea typeface="ＭＳ Ｐゴシック" pitchFamily="-84" charset="-128"/>
              </a:rPr>
              <a:t>peut pas être recommandé à la place de RAL 400 mg </a:t>
            </a:r>
            <a:r>
              <a:rPr lang="fr-FR" sz="2000">
                <a:ea typeface="ＭＳ Ｐゴシック" pitchFamily="-84" charset="-128"/>
              </a:rPr>
              <a:t>BID </a:t>
            </a:r>
            <a:br>
              <a:rPr lang="fr-FR" sz="2000">
                <a:ea typeface="ＭＳ Ｐゴシック" pitchFamily="-84" charset="-128"/>
              </a:rPr>
            </a:br>
            <a:r>
              <a:rPr lang="fr-FR" sz="2000">
                <a:ea typeface="ＭＳ Ｐゴシック" pitchFamily="-84" charset="-128"/>
              </a:rPr>
              <a:t>pour </a:t>
            </a:r>
            <a:r>
              <a:rPr lang="fr-FR" sz="2000" dirty="0">
                <a:ea typeface="ＭＳ Ｐゴシック" pitchFamily="-84" charset="-128"/>
              </a:rPr>
              <a:t>le traitement antirétroviral de 1</a:t>
            </a:r>
            <a:r>
              <a:rPr lang="fr-FR" sz="2000" baseline="30000" dirty="0">
                <a:ea typeface="ＭＳ Ｐゴシック" pitchFamily="-84" charset="-128"/>
              </a:rPr>
              <a:t>ère</a:t>
            </a:r>
            <a:r>
              <a:rPr lang="fr-FR" sz="2000" dirty="0">
                <a:ea typeface="ＭＳ Ｐゴシック" pitchFamily="-84" charset="-128"/>
              </a:rPr>
              <a:t> ligne</a:t>
            </a:r>
            <a:endParaRPr lang="fr-FR" sz="5400" dirty="0">
              <a:ea typeface="ＭＳ Ｐゴシック" pitchFamily="-84" charset="-128"/>
            </a:endParaRPr>
          </a:p>
        </p:txBody>
      </p:sp>
      <p:sp>
        <p:nvSpPr>
          <p:cNvPr id="28675" name="ZoneTexte 69"/>
          <p:cNvSpPr txBox="1">
            <a:spLocks noChangeArrowheads="1"/>
          </p:cNvSpPr>
          <p:nvPr/>
        </p:nvSpPr>
        <p:spPr bwMode="auto">
          <a:xfrm>
            <a:off x="5743575" y="6532563"/>
            <a:ext cx="335597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sz="1200" dirty="0" err="1">
                <a:solidFill>
                  <a:srgbClr val="CC0000"/>
                </a:solidFill>
              </a:rPr>
              <a:t>Eron</a:t>
            </a:r>
            <a:r>
              <a:rPr lang="en-US" sz="1200" dirty="0">
                <a:solidFill>
                  <a:srgbClr val="CC0000"/>
                </a:solidFill>
              </a:rPr>
              <a:t> JJ, Lancet Infect </a:t>
            </a:r>
            <a:r>
              <a:rPr lang="en-US" sz="1200" dirty="0" err="1">
                <a:solidFill>
                  <a:srgbClr val="CC0000"/>
                </a:solidFill>
              </a:rPr>
              <a:t>Dis</a:t>
            </a:r>
            <a:r>
              <a:rPr lang="en-US" sz="1200" dirty="0">
                <a:solidFill>
                  <a:srgbClr val="CC0000"/>
                </a:solidFill>
              </a:rPr>
              <a:t> 2011;11:907-15</a:t>
            </a:r>
          </a:p>
        </p:txBody>
      </p:sp>
      <p:sp>
        <p:nvSpPr>
          <p:cNvPr id="28676" name="AutoShape 162"/>
          <p:cNvSpPr>
            <a:spLocks noChangeArrowheads="1"/>
          </p:cNvSpPr>
          <p:nvPr/>
        </p:nvSpPr>
        <p:spPr bwMode="auto">
          <a:xfrm>
            <a:off x="0" y="6570663"/>
            <a:ext cx="695325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r>
              <a:rPr lang="en-US" sz="1200" b="1">
                <a:solidFill>
                  <a:srgbClr val="333399"/>
                </a:solidFill>
                <a:latin typeface="Cambria" pitchFamily="-84" charset="0"/>
                <a:cs typeface="Arial" charset="0"/>
              </a:rPr>
              <a:t>QDMRK</a:t>
            </a:r>
          </a:p>
        </p:txBody>
      </p:sp>
      <p:sp>
        <p:nvSpPr>
          <p:cNvPr id="7" name="Rectangle 24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947150" cy="1106488"/>
          </a:xfrm>
        </p:spPr>
        <p:txBody>
          <a:bodyPr/>
          <a:lstStyle/>
          <a:p>
            <a:r>
              <a:rPr lang="fr-FR" sz="3200">
                <a:ea typeface="ＭＳ Ｐゴシック" pitchFamily="-84" charset="-128"/>
              </a:rPr>
              <a:t>Etude QDMRK : raltegravir QD vs BID, avec TDF/FTC</a:t>
            </a:r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WMTOOLS" val="&lt;WMTools ver=&quot;1.0&quot;&gt;&lt;Timings time=&quot;03/08/2005 15:03:22&quot;&gt;&lt;Slide id=&quot;258&quot; dur=&quot;.922&quot;/&gt;&lt;Slide id=&quot;280&quot; dur=&quot;.563&quot;/&gt;&lt;Slide id=&quot;281&quot; dur=&quot;.343&quot;/&gt;&lt;Slide id=&quot;282&quot; dur=&quot;.266&quot;/&gt;&lt;Slide id=&quot;283&quot; dur=&quot;.328&quot;/&gt;&lt;Slide id=&quot;282&quot; dur=&quot;.141&quot;/&gt;&lt;Slide id=&quot;281&quot; dur=&quot;.078&quot;/&gt;&lt;Slide id=&quot;280&quot; dur=&quot;.187&quot;/&gt;&lt;Slide id=&quot;258&quot; dur=&quot;.454&quot;/&gt;&lt;/Timings&gt;&lt;/WMTools&gt;"/>
  <p:tag name="ARTICULATE_SLIDE_COUNT" val="8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ARV_trials_2014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</TotalTime>
  <Words>936</Words>
  <Application>Microsoft Office PowerPoint</Application>
  <PresentationFormat>Affichage à l'écran (4:3)</PresentationFormat>
  <Paragraphs>247</Paragraphs>
  <Slides>8</Slides>
  <Notes>7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6" baseType="lpstr">
      <vt:lpstr>MS PGothic</vt:lpstr>
      <vt:lpstr>MS PGothic</vt:lpstr>
      <vt:lpstr>Arial</vt:lpstr>
      <vt:lpstr>Calibri</vt:lpstr>
      <vt:lpstr>Cambria</vt:lpstr>
      <vt:lpstr>Trebuchet MS</vt:lpstr>
      <vt:lpstr>Wingdings</vt:lpstr>
      <vt:lpstr>ARV_trials_2014</vt:lpstr>
      <vt:lpstr>Comparaison inhibiteur d’intégrase  vs inhibiteur d’intégrase</vt:lpstr>
      <vt:lpstr>Etude QDMRK : raltegravir QD vs BID, avec TDF/FTC</vt:lpstr>
      <vt:lpstr>Etude QDMRK : raltegravir QD vs BID, avec TDF/FTC</vt:lpstr>
      <vt:lpstr>Etude QDMRK : raltegravir QD vs BID, avec TDF/FTC</vt:lpstr>
      <vt:lpstr>Etude QDMRK : raltegravir QD vs BID, avec TDF/FTC</vt:lpstr>
      <vt:lpstr>Etude QDMRK : raltegravir QD vs BID, avec TDF/FTC</vt:lpstr>
      <vt:lpstr>Etude QDMRK : raltegravir QD vs BID, avec TDF/FTC</vt:lpstr>
      <vt:lpstr>Etude QDMRK : raltegravir QD vs BID, avec TDF/FTC</vt:lpstr>
    </vt:vector>
  </TitlesOfParts>
  <Manager/>
  <Company>ARV-trials.com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ARV-trials 2014</dc:title>
  <dc:subject>AEI - www.aei.fr</dc:subject>
  <dc:creator>www.arv-trial.com</dc:creator>
  <cp:keywords/>
  <dc:description/>
  <cp:lastModifiedBy>Pilar</cp:lastModifiedBy>
  <cp:revision>1479</cp:revision>
  <cp:lastPrinted>2009-11-19T07:51:26Z</cp:lastPrinted>
  <dcterms:created xsi:type="dcterms:W3CDTF">2014-10-12T15:59:45Z</dcterms:created>
  <dcterms:modified xsi:type="dcterms:W3CDTF">2017-08-30T11:38:22Z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B264BD05-FE4D-4507-8DFF-7CF845A4C0BC</vt:lpwstr>
  </property>
  <property fmtid="{D5CDD505-2E9C-101B-9397-08002B2CF9AE}" pid="3" name="ArticulatePath">
    <vt:lpwstr>ARV TRIALS naive MAJ 2014_QDMRK-2_v01</vt:lpwstr>
  </property>
</Properties>
</file>