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918" r:id="rId2"/>
    <p:sldId id="911" r:id="rId3"/>
    <p:sldId id="912" r:id="rId4"/>
    <p:sldId id="913" r:id="rId5"/>
    <p:sldId id="914" r:id="rId6"/>
    <p:sldId id="915" r:id="rId7"/>
    <p:sldId id="916" r:id="rId8"/>
    <p:sldId id="917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660066"/>
    <a:srgbClr val="000066"/>
    <a:srgbClr val="333399"/>
    <a:srgbClr val="6666FF"/>
    <a:srgbClr val="6600FF"/>
    <a:srgbClr val="FF66FF"/>
    <a:srgbClr val="DDDDD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978" y="84"/>
      </p:cViewPr>
      <p:guideLst>
        <p:guide orient="horz" pos="1694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2D9B28A8-04C4-4292-8784-88B7FF21D10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7DB981D4-4FEE-48B5-9ACD-C3EAB4D51D32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9A3BBF5-6BAA-442A-8A96-E970B6E1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D21C68C5-54E8-4E5F-9B92-5C1EA4BE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14288DD7-108D-49F3-AD02-C17883AB0A9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D97EF92A-ED83-4A29-9619-24379D606A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AC31BA9-C956-4CCF-B3F3-7DAD93ED9DE9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411353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ea typeface="ＭＳ Ｐゴシック" pitchFamily="-8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420A947-1154-438F-9666-1E74094B359F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ea typeface="ＭＳ Ｐゴシック" pitchFamily="-8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 dirty="0" err="1">
                <a:solidFill>
                  <a:schemeClr val="tx1"/>
                </a:solidFill>
                <a:latin typeface="Trebuchet MS" pitchFamily="-84" charset="0"/>
              </a:rPr>
              <a:t>ARV-trial.com</a:t>
            </a:r>
            <a:endParaRPr lang="fr-FR" sz="1400" i="0" dirty="0">
              <a:solidFill>
                <a:schemeClr val="tx1"/>
              </a:solidFill>
              <a:latin typeface="Trebuchet MS" pitchFamily="-84" charset="0"/>
            </a:endParaRP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A0DCA5F-6F8C-4B31-A3B9-5D64BDEAA03B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ea typeface="ＭＳ Ｐゴシック" pitchFamily="-8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 dirty="0" err="1">
                <a:solidFill>
                  <a:schemeClr val="tx1"/>
                </a:solidFill>
                <a:latin typeface="Trebuchet MS" pitchFamily="-84" charset="0"/>
              </a:rPr>
              <a:t>ARV-trial.com</a:t>
            </a:r>
            <a:endParaRPr lang="fr-FR" sz="1400" i="0" dirty="0">
              <a:solidFill>
                <a:schemeClr val="tx1"/>
              </a:solidFill>
              <a:latin typeface="Trebuchet MS" pitchFamily="-84" charset="0"/>
            </a:endParaRP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CBD95FB-5FBC-469D-89F4-F7746A77A7D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ea typeface="ＭＳ Ｐゴシック" pitchFamily="-84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 dirty="0" err="1">
                <a:solidFill>
                  <a:schemeClr val="tx1"/>
                </a:solidFill>
                <a:latin typeface="Trebuchet MS" pitchFamily="-84" charset="0"/>
              </a:rPr>
              <a:t>ARV-trial.com</a:t>
            </a:r>
            <a:endParaRPr lang="fr-FR" sz="1400" i="0" dirty="0">
              <a:solidFill>
                <a:schemeClr val="tx1"/>
              </a:solidFill>
              <a:latin typeface="Trebuchet MS" pitchFamily="-84" charset="0"/>
            </a:endParaRP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6C1A288-1CE8-455A-915F-AA7D66283C82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ea typeface="ＭＳ Ｐゴシック" pitchFamily="-8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 dirty="0" err="1">
                <a:solidFill>
                  <a:schemeClr val="tx1"/>
                </a:solidFill>
                <a:latin typeface="Trebuchet MS" pitchFamily="-84" charset="0"/>
              </a:rPr>
              <a:t>ARV-trial.com</a:t>
            </a:r>
            <a:endParaRPr lang="fr-FR" sz="1400" i="0" dirty="0">
              <a:solidFill>
                <a:schemeClr val="tx1"/>
              </a:solidFill>
              <a:latin typeface="Trebuchet MS" pitchFamily="-84" charset="0"/>
            </a:endParaRP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A867005-E4A5-43F1-9C38-9705F111C0DD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ea typeface="ＭＳ Ｐゴシック" pitchFamily="-84" charset="-128"/>
            </a:endParaRPr>
          </a:p>
        </p:txBody>
      </p:sp>
      <p:sp>
        <p:nvSpPr>
          <p:cNvPr id="2970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 dirty="0" err="1">
                <a:solidFill>
                  <a:schemeClr val="tx1"/>
                </a:solidFill>
                <a:latin typeface="Trebuchet MS" pitchFamily="-84" charset="0"/>
              </a:rPr>
              <a:t>ARV-trial.com</a:t>
            </a:r>
            <a:endParaRPr lang="fr-FR" sz="1400" i="0" dirty="0">
              <a:solidFill>
                <a:schemeClr val="tx1"/>
              </a:solidFill>
              <a:latin typeface="Trebuchet MS" pitchFamily="-84" charset="0"/>
            </a:endParaRP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F7F8704-AA08-4B06-96A6-AF78B390B982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id="{A1D1B71A-A275-4BB5-B2A7-84C2E6A5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/>
              <a:t>Comparaison inhibiteur d’intégrase </a:t>
            </a:r>
            <a:br>
              <a:rPr lang="fr-FR" altLang="fr-FR" sz="3200"/>
            </a:br>
            <a:r>
              <a:rPr lang="fr-FR" altLang="fr-FR" sz="3200"/>
              <a:t>vs inhibiteur d’intégrase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id="{0940763D-36F1-4BF4-A6B9-1B7A7F523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latin typeface="Calibri" panose="020F0502020204030204" pitchFamily="34" charset="0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SPRING-2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ONCEMRK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GS-US-380-1489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261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rgbClr val="CC0000"/>
                </a:solidFill>
              </a:rPr>
              <a:t>Eron</a:t>
            </a:r>
            <a:r>
              <a:rPr lang="en-GB" sz="1200" dirty="0">
                <a:solidFill>
                  <a:srgbClr val="CC0000"/>
                </a:solidFill>
              </a:rPr>
              <a:t> JJ, Lancet Infect </a:t>
            </a:r>
            <a:r>
              <a:rPr lang="en-GB" sz="1200" dirty="0" err="1">
                <a:solidFill>
                  <a:srgbClr val="CC0000"/>
                </a:solidFill>
              </a:rPr>
              <a:t>Dis</a:t>
            </a:r>
            <a:r>
              <a:rPr lang="en-GB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4" y="1125538"/>
            <a:ext cx="296862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</a:p>
        </p:txBody>
      </p:sp>
      <p:sp>
        <p:nvSpPr>
          <p:cNvPr id="17413" name="Espace réservé du contenu 2"/>
          <p:cNvSpPr>
            <a:spLocks/>
          </p:cNvSpPr>
          <p:nvPr/>
        </p:nvSpPr>
        <p:spPr bwMode="auto">
          <a:xfrm>
            <a:off x="22225" y="5238573"/>
            <a:ext cx="8712200" cy="118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fr-FR" sz="2800" b="1" i="0" dirty="0">
                <a:solidFill>
                  <a:srgbClr val="CC3300"/>
                </a:solidFill>
                <a:latin typeface="Calibri" pitchFamily="-84" charset="0"/>
              </a:rPr>
              <a:t>Objectif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 dirty="0">
                <a:solidFill>
                  <a:srgbClr val="000066"/>
                </a:solidFill>
              </a:rPr>
              <a:t>Non infériorité de RAL QD : % ARN VIH &lt; 50 c/ml en ITT, NC = E (borne inférieure de l’IC 95 % bilatéral de la différence = - 10 %, puissance 90 %)</a:t>
            </a:r>
            <a:endParaRPr lang="fr-FR" sz="1800" b="1" i="0" dirty="0">
              <a:solidFill>
                <a:srgbClr val="000066"/>
              </a:solidFill>
            </a:endParaRPr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3905250" y="2688342"/>
          <a:ext cx="3262313" cy="908080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400 mg BID + RAL  800 mg QD placebo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QD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3970338" y="3685292"/>
          <a:ext cx="3162300" cy="841375"/>
        </p:xfrm>
        <a:graphic>
          <a:graphicData uri="http://schemas.openxmlformats.org/drawingml/2006/table">
            <a:tbl>
              <a:tblPr/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800 mg QD + RAL  400 mg BID placebo</a:t>
                      </a: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QD</a:t>
                      </a: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30" name="AutoShape 162"/>
          <p:cNvSpPr>
            <a:spLocks noChangeArrowheads="1"/>
          </p:cNvSpPr>
          <p:nvPr/>
        </p:nvSpPr>
        <p:spPr bwMode="auto">
          <a:xfrm>
            <a:off x="201613" y="2770899"/>
            <a:ext cx="2574925" cy="15731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fr-FR" sz="1600" b="1" i="0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ans</a:t>
            </a:r>
          </a:p>
          <a:p>
            <a:pPr>
              <a:lnSpc>
                <a:spcPct val="90000"/>
              </a:lnSpc>
            </a:pP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Naïfs d’ARV</a:t>
            </a:r>
          </a:p>
          <a:p>
            <a:pPr>
              <a:lnSpc>
                <a:spcPct val="90000"/>
              </a:lnSpc>
            </a:pP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ARN VIH </a:t>
            </a:r>
            <a:r>
              <a:rPr lang="fr-FR" sz="1600" b="1" i="0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5 000 c/ml</a:t>
            </a:r>
          </a:p>
          <a:p>
            <a:pPr>
              <a:lnSpc>
                <a:spcPct val="90000"/>
              </a:lnSpc>
            </a:pP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Pas de restriction sur CD4</a:t>
            </a:r>
          </a:p>
          <a:p>
            <a:pPr>
              <a:lnSpc>
                <a:spcPct val="90000"/>
              </a:lnSpc>
            </a:pP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Pas de résistance </a:t>
            </a:r>
            <a:b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</a:br>
            <a:r>
              <a:rPr lang="fr-FR" sz="16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à TDF ou FTC</a:t>
            </a:r>
          </a:p>
        </p:txBody>
      </p:sp>
      <p:sp>
        <p:nvSpPr>
          <p:cNvPr id="17431" name="ZoneTexte 71"/>
          <p:cNvSpPr txBox="1">
            <a:spLocks noChangeArrowheads="1"/>
          </p:cNvSpPr>
          <p:nvPr/>
        </p:nvSpPr>
        <p:spPr bwMode="auto">
          <a:xfrm>
            <a:off x="371225" y="4640967"/>
            <a:ext cx="6471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400" i="0">
                <a:solidFill>
                  <a:srgbClr val="000066"/>
                </a:solidFill>
              </a:rPr>
              <a:t>*Randomisation stratifiée sur ARN VIH à la pré-inclusion (</a:t>
            </a:r>
            <a:r>
              <a:rPr lang="fr-FR" sz="1400" i="0" u="sng">
                <a:solidFill>
                  <a:srgbClr val="000066"/>
                </a:solidFill>
              </a:rPr>
              <a:t>&lt;</a:t>
            </a:r>
            <a:r>
              <a:rPr lang="fr-FR" sz="1400" i="0">
                <a:solidFill>
                  <a:srgbClr val="000066"/>
                </a:solidFill>
              </a:rPr>
              <a:t> ou &gt; 100 000 c/ml)</a:t>
            </a:r>
          </a:p>
          <a:p>
            <a:pPr algn="l"/>
            <a:r>
              <a:rPr lang="fr-FR" sz="1400" i="0">
                <a:solidFill>
                  <a:srgbClr val="000066"/>
                </a:solidFill>
              </a:rPr>
              <a:t>et la présence ou non d’une hépatite virale associée</a:t>
            </a:r>
            <a:endParaRPr lang="fr-FR" sz="1400" i="0" baseline="30000">
              <a:solidFill>
                <a:srgbClr val="000066"/>
              </a:solidFill>
            </a:endParaRP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  <p:cxnSp>
        <p:nvCxnSpPr>
          <p:cNvPr id="17433" name="Connecteur droit 66"/>
          <p:cNvCxnSpPr>
            <a:cxnSpLocks noChangeShapeType="1"/>
          </p:cNvCxnSpPr>
          <p:nvPr/>
        </p:nvCxnSpPr>
        <p:spPr bwMode="auto">
          <a:xfrm rot="5400000">
            <a:off x="2790032" y="284947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7434" name="Oval 170"/>
          <p:cNvSpPr>
            <a:spLocks noChangeArrowheads="1"/>
          </p:cNvSpPr>
          <p:nvPr/>
        </p:nvSpPr>
        <p:spPr bwMode="auto">
          <a:xfrm>
            <a:off x="2219325" y="163582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400" b="1" i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r>
              <a:rPr lang="fr-FR" sz="1400" b="1" i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r>
              <a:rPr lang="fr-FR" sz="1400" b="1" i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 aveugle</a:t>
            </a:r>
          </a:p>
        </p:txBody>
      </p:sp>
      <p:cxnSp>
        <p:nvCxnSpPr>
          <p:cNvPr id="17435" name="AutoShape 60"/>
          <p:cNvCxnSpPr>
            <a:cxnSpLocks noChangeShapeType="1"/>
          </p:cNvCxnSpPr>
          <p:nvPr/>
        </p:nvCxnSpPr>
        <p:spPr bwMode="auto">
          <a:xfrm rot="10800000" flipH="1" flipV="1">
            <a:off x="3905250" y="3058229"/>
            <a:ext cx="1588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7436" name="Line 63"/>
          <p:cNvSpPr>
            <a:spLocks noChangeShapeType="1"/>
          </p:cNvSpPr>
          <p:nvPr/>
        </p:nvSpPr>
        <p:spPr bwMode="auto">
          <a:xfrm>
            <a:off x="2809875" y="3548767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37" name="Rectangle 9"/>
          <p:cNvSpPr>
            <a:spLocks noChangeArrowheads="1"/>
          </p:cNvSpPr>
          <p:nvPr/>
        </p:nvSpPr>
        <p:spPr bwMode="auto">
          <a:xfrm>
            <a:off x="3127375" y="3724979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386</a:t>
            </a:r>
          </a:p>
        </p:txBody>
      </p:sp>
      <p:sp>
        <p:nvSpPr>
          <p:cNvPr id="17438" name="Rectangle 8"/>
          <p:cNvSpPr>
            <a:spLocks noChangeArrowheads="1"/>
          </p:cNvSpPr>
          <p:nvPr/>
        </p:nvSpPr>
        <p:spPr bwMode="auto">
          <a:xfrm>
            <a:off x="3127375" y="2731204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389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347075" y="171202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r>
              <a:rPr lang="fr-FR" sz="1600" b="1" i="0" dirty="0">
                <a:solidFill>
                  <a:srgbClr val="0066FF"/>
                </a:solidFill>
                <a:latin typeface="Calibri" pitchFamily="-84" charset="0"/>
              </a:rPr>
              <a:t>S96</a:t>
            </a:r>
            <a:endParaRPr lang="fr-FR" sz="1600" i="0" dirty="0">
              <a:solidFill>
                <a:srgbClr val="0066FF"/>
              </a:solidFill>
              <a:latin typeface="Calibri" pitchFamily="-84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186613" y="3039179"/>
            <a:ext cx="1473200" cy="974725"/>
            <a:chOff x="4502" y="1764"/>
            <a:chExt cx="646" cy="614"/>
          </a:xfrm>
        </p:grpSpPr>
        <p:sp>
          <p:nvSpPr>
            <p:cNvPr id="17445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446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77050" y="171202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r>
              <a:rPr lang="fr-FR" sz="1600" b="1" i="0">
                <a:solidFill>
                  <a:srgbClr val="0066FF"/>
                </a:solidFill>
                <a:latin typeface="Calibri" pitchFamily="-8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-84" charset="0"/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194550" y="2251779"/>
            <a:ext cx="1465263" cy="2151063"/>
            <a:chOff x="4471" y="1525"/>
            <a:chExt cx="1022" cy="1074"/>
          </a:xfrm>
        </p:grpSpPr>
        <p:sp>
          <p:nvSpPr>
            <p:cNvPr id="17443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4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339" name="Group 75"/>
          <p:cNvGraphicFramePr>
            <a:graphicFrameLocks noGrp="1"/>
          </p:cNvGraphicFramePr>
          <p:nvPr>
            <p:ph idx="4294967295"/>
          </p:nvPr>
        </p:nvGraphicFramePr>
        <p:xfrm>
          <a:off x="504825" y="1765300"/>
          <a:ext cx="8029575" cy="4488339"/>
        </p:xfrm>
        <a:graphic>
          <a:graphicData uri="http://schemas.openxmlformats.org/drawingml/2006/table">
            <a:tbl>
              <a:tblPr/>
              <a:tblGrid>
                <a:gridCol w="427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BID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QD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Randomisés et ayant reçus le traitement, n</a:t>
                      </a:r>
                    </a:p>
                  </a:txBody>
                  <a:tcPr marL="54000" marR="54000" marT="53992" marB="5399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médian, années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Femmes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Race blanche/noire/autre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70 % / 15 % / 16 %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72 % / 13 % / 15 %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médiane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4,9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c/ml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285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 HBs+ ou Ac VHC +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7 %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Interruption avant S48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 (6,4 %)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 (11,0 %)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manque d’efficacité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5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18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événement indésirable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 de vue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Autres raisons</a:t>
                      </a:r>
                    </a:p>
                  </a:txBody>
                  <a:tcPr marL="54000" marR="54000" marT="53992" marB="539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11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</a:t>
                      </a:r>
                    </a:p>
                  </a:txBody>
                  <a:tcPr marL="54000" marR="54000" marT="53992" marB="539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528" name="Text Box 2"/>
          <p:cNvSpPr txBox="1">
            <a:spLocks noChangeArrowheads="1"/>
          </p:cNvSpPr>
          <p:nvPr/>
        </p:nvSpPr>
        <p:spPr bwMode="auto">
          <a:xfrm>
            <a:off x="1158643" y="1128713"/>
            <a:ext cx="6814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0">
                <a:solidFill>
                  <a:srgbClr val="CC3300"/>
                </a:solidFill>
                <a:latin typeface="Calibri" pitchFamily="-84" charset="0"/>
              </a:rPr>
              <a:t>Caractéristiques à l’inclusion et devenir des patients</a:t>
            </a:r>
          </a:p>
        </p:txBody>
      </p:sp>
      <p:sp>
        <p:nvSpPr>
          <p:cNvPr id="19529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rgbClr val="CC0000"/>
                </a:solidFill>
              </a:rPr>
              <a:t>Eron</a:t>
            </a:r>
            <a:r>
              <a:rPr lang="en-GB" sz="1200" dirty="0">
                <a:solidFill>
                  <a:srgbClr val="CC0000"/>
                </a:solidFill>
              </a:rPr>
              <a:t> JJ, Lancet Infect </a:t>
            </a:r>
            <a:r>
              <a:rPr lang="en-GB" sz="1200" dirty="0" err="1">
                <a:solidFill>
                  <a:srgbClr val="CC0000"/>
                </a:solidFill>
              </a:rPr>
              <a:t>Dis</a:t>
            </a:r>
            <a:r>
              <a:rPr lang="en-GB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19530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/>
          <p:cNvGraphicFramePr>
            <a:graphicFrameLocks noGrp="1"/>
          </p:cNvGraphicFramePr>
          <p:nvPr/>
        </p:nvGraphicFramePr>
        <p:xfrm>
          <a:off x="4838700" y="2563813"/>
          <a:ext cx="3924300" cy="2227263"/>
        </p:xfrm>
        <a:graphic>
          <a:graphicData uri="http://schemas.openxmlformats.org/drawingml/2006/table">
            <a:tbl>
              <a:tblPr/>
              <a:tblGrid>
                <a:gridCol w="188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A l’inclusion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5 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5 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91,9 %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89,1 %*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&gt;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91,6 %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87,0 %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VIH-1 sous-type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Sous-type non-B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90,3 %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96,3 %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88,5 %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9" name="Text Box 2"/>
          <p:cNvSpPr txBox="1">
            <a:spLocks noChangeArrowheads="1"/>
          </p:cNvSpPr>
          <p:nvPr/>
        </p:nvSpPr>
        <p:spPr bwMode="auto">
          <a:xfrm>
            <a:off x="2588190" y="1128713"/>
            <a:ext cx="3954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0">
                <a:solidFill>
                  <a:srgbClr val="CC3300"/>
                </a:solidFill>
                <a:latin typeface="Calibri" pitchFamily="-84" charset="0"/>
              </a:rPr>
              <a:t>Réponse au traitement à S48</a:t>
            </a:r>
          </a:p>
        </p:txBody>
      </p:sp>
      <p:sp>
        <p:nvSpPr>
          <p:cNvPr id="21530" name="ZoneTexte 64"/>
          <p:cNvSpPr txBox="1">
            <a:spLocks noChangeArrowheads="1"/>
          </p:cNvSpPr>
          <p:nvPr/>
        </p:nvSpPr>
        <p:spPr bwMode="auto">
          <a:xfrm>
            <a:off x="50800" y="6310050"/>
            <a:ext cx="6156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200" i="0">
                <a:solidFill>
                  <a:srgbClr val="000066"/>
                </a:solidFill>
              </a:rPr>
              <a:t>* Exclusion des arrêts pour intolérance ou pour raison non liée au traitement</a:t>
            </a:r>
          </a:p>
        </p:txBody>
      </p:sp>
      <p:sp>
        <p:nvSpPr>
          <p:cNvPr id="21532" name="Text Box 134"/>
          <p:cNvSpPr txBox="1">
            <a:spLocks noChangeArrowheads="1"/>
          </p:cNvSpPr>
          <p:nvPr/>
        </p:nvSpPr>
        <p:spPr bwMode="auto">
          <a:xfrm>
            <a:off x="4686300" y="1764397"/>
            <a:ext cx="4198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18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 VIH &lt; 50 c/ml à S48</a:t>
            </a:r>
            <a:br>
              <a:rPr lang="fr-FR" sz="18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</a:br>
            <a:r>
              <a:rPr lang="fr-FR" sz="1800" b="1" i="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(Analyse NC = échec) par sous-groupe</a:t>
            </a:r>
          </a:p>
        </p:txBody>
      </p:sp>
      <p:sp>
        <p:nvSpPr>
          <p:cNvPr id="21533" name="Text Box 179"/>
          <p:cNvSpPr txBox="1">
            <a:spLocks noChangeArrowheads="1"/>
          </p:cNvSpPr>
          <p:nvPr/>
        </p:nvSpPr>
        <p:spPr bwMode="auto">
          <a:xfrm>
            <a:off x="4775200" y="5265565"/>
            <a:ext cx="3779982" cy="84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spcBef>
                <a:spcPct val="5000"/>
              </a:spcBef>
            </a:pPr>
            <a:r>
              <a:rPr lang="fr-FR" sz="1600" i="0" dirty="0">
                <a:solidFill>
                  <a:srgbClr val="000066"/>
                </a:solidFill>
                <a:cs typeface="Arial" charset="0"/>
              </a:rPr>
              <a:t>Augmentation moyenne des CD4/mm</a:t>
            </a:r>
            <a:r>
              <a:rPr lang="fr-FR" sz="1600" i="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fr-FR" sz="1600" i="0" dirty="0">
                <a:solidFill>
                  <a:srgbClr val="000066"/>
                </a:solidFill>
                <a:cs typeface="Arial" charset="0"/>
              </a:rPr>
              <a:t> à S48 (analyse en échec observé) : </a:t>
            </a:r>
          </a:p>
          <a:p>
            <a:pPr algn="l">
              <a:spcBef>
                <a:spcPct val="5000"/>
              </a:spcBef>
            </a:pPr>
            <a:r>
              <a:rPr lang="fr-FR" sz="1600" b="1" i="0" dirty="0">
                <a:solidFill>
                  <a:srgbClr val="333399"/>
                </a:solidFill>
                <a:cs typeface="Arial" charset="0"/>
              </a:rPr>
              <a:t>+ 196 (RAL BID)</a:t>
            </a:r>
            <a:r>
              <a:rPr lang="fr-FR" sz="1600" i="0" dirty="0">
                <a:solidFill>
                  <a:srgbClr val="000066"/>
                </a:solidFill>
                <a:cs typeface="Arial" charset="0"/>
              </a:rPr>
              <a:t> vs </a:t>
            </a:r>
            <a:r>
              <a:rPr lang="fr-FR" sz="1600" b="1" i="0" dirty="0">
                <a:solidFill>
                  <a:srgbClr val="660066"/>
                </a:solidFill>
                <a:cs typeface="Arial" charset="0"/>
              </a:rPr>
              <a:t>+ 210 (RAL QD) </a:t>
            </a:r>
          </a:p>
        </p:txBody>
      </p:sp>
      <p:sp>
        <p:nvSpPr>
          <p:cNvPr id="21564" name="ZoneTexte 86"/>
          <p:cNvSpPr txBox="1">
            <a:spLocks noChangeArrowheads="1"/>
          </p:cNvSpPr>
          <p:nvPr/>
        </p:nvSpPr>
        <p:spPr bwMode="auto">
          <a:xfrm>
            <a:off x="4838700" y="4784725"/>
            <a:ext cx="3924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sz="1300" i="0" dirty="0">
                <a:solidFill>
                  <a:srgbClr val="000066"/>
                </a:solidFill>
              </a:rPr>
              <a:t>* IC 95 % de la différence </a:t>
            </a:r>
            <a:r>
              <a:rPr lang="fr-FR" sz="1300" i="0" dirty="0">
                <a:solidFill>
                  <a:srgbClr val="000066"/>
                </a:solidFill>
                <a:cs typeface="Arial" charset="0"/>
              </a:rPr>
              <a:t>= - 8,3 ; 2,7</a:t>
            </a:r>
          </a:p>
        </p:txBody>
      </p:sp>
      <p:sp>
        <p:nvSpPr>
          <p:cNvPr id="21565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rgbClr val="CC0000"/>
                </a:solidFill>
              </a:rPr>
              <a:t>Eron</a:t>
            </a:r>
            <a:r>
              <a:rPr lang="en-GB" sz="1200" dirty="0">
                <a:solidFill>
                  <a:srgbClr val="CC0000"/>
                </a:solidFill>
              </a:rPr>
              <a:t> JJ, Lancet Infect </a:t>
            </a:r>
            <a:r>
              <a:rPr lang="en-GB" sz="1200" dirty="0" err="1">
                <a:solidFill>
                  <a:srgbClr val="CC0000"/>
                </a:solidFill>
              </a:rPr>
              <a:t>Dis</a:t>
            </a:r>
            <a:r>
              <a:rPr lang="en-GB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21566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grpSp>
        <p:nvGrpSpPr>
          <p:cNvPr id="49" name="Groupe 48"/>
          <p:cNvGrpSpPr/>
          <p:nvPr/>
        </p:nvGrpSpPr>
        <p:grpSpPr>
          <a:xfrm>
            <a:off x="449554" y="1616418"/>
            <a:ext cx="3835109" cy="4813772"/>
            <a:chOff x="449554" y="1616418"/>
            <a:chExt cx="3835109" cy="4813772"/>
          </a:xfrm>
        </p:grpSpPr>
        <p:sp>
          <p:nvSpPr>
            <p:cNvPr id="21506" name="Rectangle 3"/>
            <p:cNvSpPr>
              <a:spLocks noChangeArrowheads="1"/>
            </p:cNvSpPr>
            <p:nvPr/>
          </p:nvSpPr>
          <p:spPr bwMode="auto">
            <a:xfrm>
              <a:off x="1243013" y="2965450"/>
              <a:ext cx="536575" cy="2471738"/>
            </a:xfrm>
            <a:prstGeom prst="rect">
              <a:avLst/>
            </a:prstGeom>
            <a:solidFill>
              <a:srgbClr val="6666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2800"/>
            </a:p>
          </p:txBody>
        </p:sp>
        <p:sp>
          <p:nvSpPr>
            <p:cNvPr id="21531" name="Text Box 134"/>
            <p:cNvSpPr txBox="1">
              <a:spLocks noChangeArrowheads="1"/>
            </p:cNvSpPr>
            <p:nvPr/>
          </p:nvSpPr>
          <p:spPr bwMode="auto">
            <a:xfrm>
              <a:off x="836613" y="1616418"/>
              <a:ext cx="3159125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fr-FR" sz="1800" b="1" i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ARN VIH &lt; 50 c/ml</a:t>
              </a:r>
            </a:p>
          </p:txBody>
        </p:sp>
        <p:sp>
          <p:nvSpPr>
            <p:cNvPr id="21534" name="Rectangle 3"/>
            <p:cNvSpPr>
              <a:spLocks noChangeArrowheads="1"/>
            </p:cNvSpPr>
            <p:nvPr/>
          </p:nvSpPr>
          <p:spPr bwMode="auto">
            <a:xfrm>
              <a:off x="2786063" y="2941638"/>
              <a:ext cx="536575" cy="2495550"/>
            </a:xfrm>
            <a:prstGeom prst="rect">
              <a:avLst/>
            </a:prstGeom>
            <a:solidFill>
              <a:srgbClr val="6666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2800"/>
            </a:p>
          </p:txBody>
        </p:sp>
        <p:sp>
          <p:nvSpPr>
            <p:cNvPr id="21535" name="Rectangle 4"/>
            <p:cNvSpPr>
              <a:spLocks noChangeArrowheads="1"/>
            </p:cNvSpPr>
            <p:nvPr/>
          </p:nvSpPr>
          <p:spPr bwMode="auto">
            <a:xfrm>
              <a:off x="1773238" y="3162300"/>
              <a:ext cx="536575" cy="2274888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2800"/>
            </a:p>
          </p:txBody>
        </p:sp>
        <p:sp>
          <p:nvSpPr>
            <p:cNvPr id="21536" name="Rectangle 5"/>
            <p:cNvSpPr>
              <a:spLocks noChangeArrowheads="1"/>
            </p:cNvSpPr>
            <p:nvPr/>
          </p:nvSpPr>
          <p:spPr bwMode="auto">
            <a:xfrm>
              <a:off x="3322638" y="3049588"/>
              <a:ext cx="530225" cy="2387600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2800"/>
            </a:p>
          </p:txBody>
        </p:sp>
        <p:sp>
          <p:nvSpPr>
            <p:cNvPr id="21537" name="Rectangle 144"/>
            <p:cNvSpPr>
              <a:spLocks noChangeArrowheads="1"/>
            </p:cNvSpPr>
            <p:nvPr/>
          </p:nvSpPr>
          <p:spPr bwMode="auto">
            <a:xfrm>
              <a:off x="1217613" y="2578100"/>
              <a:ext cx="5365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88,9</a:t>
              </a:r>
            </a:p>
          </p:txBody>
        </p:sp>
        <p:sp>
          <p:nvSpPr>
            <p:cNvPr id="21538" name="Rectangle 145"/>
            <p:cNvSpPr>
              <a:spLocks noChangeArrowheads="1"/>
            </p:cNvSpPr>
            <p:nvPr/>
          </p:nvSpPr>
          <p:spPr bwMode="auto">
            <a:xfrm>
              <a:off x="1782763" y="2754313"/>
              <a:ext cx="5365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i="0">
                  <a:solidFill>
                    <a:srgbClr val="660066"/>
                  </a:solidFill>
                  <a:cs typeface="Arial" charset="0"/>
                </a:rPr>
                <a:t>83,2</a:t>
              </a:r>
            </a:p>
          </p:txBody>
        </p:sp>
        <p:sp>
          <p:nvSpPr>
            <p:cNvPr id="21539" name="Line 146"/>
            <p:cNvSpPr>
              <a:spLocks noChangeShapeType="1"/>
            </p:cNvSpPr>
            <p:nvPr/>
          </p:nvSpPr>
          <p:spPr bwMode="auto">
            <a:xfrm>
              <a:off x="642938" y="543877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40" name="ZoneTexte 86"/>
            <p:cNvSpPr txBox="1">
              <a:spLocks noChangeArrowheads="1"/>
            </p:cNvSpPr>
            <p:nvPr/>
          </p:nvSpPr>
          <p:spPr bwMode="auto">
            <a:xfrm>
              <a:off x="1035071" y="5722938"/>
              <a:ext cx="1338221" cy="63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300" i="0" dirty="0">
                  <a:solidFill>
                    <a:srgbClr val="000066"/>
                  </a:solidFill>
                </a:rPr>
                <a:t>IC 95 % de</a:t>
              </a:r>
              <a:br>
                <a:rPr lang="fr-FR" sz="1300" i="0" dirty="0">
                  <a:solidFill>
                    <a:srgbClr val="000066"/>
                  </a:solidFill>
                </a:rPr>
              </a:br>
              <a:r>
                <a:rPr lang="fr-FR" sz="1300" i="0" dirty="0">
                  <a:solidFill>
                    <a:srgbClr val="000066"/>
                  </a:solidFill>
                </a:rPr>
                <a:t>la différence</a:t>
              </a:r>
            </a:p>
            <a:p>
              <a:pPr>
                <a:lnSpc>
                  <a:spcPct val="90000"/>
                </a:lnSpc>
              </a:pPr>
              <a:r>
                <a:rPr lang="fr-FR" sz="1300" i="0" dirty="0">
                  <a:solidFill>
                    <a:srgbClr val="000066"/>
                  </a:solidFill>
                </a:rPr>
                <a:t>= (- 10,7 ; -0,8)</a:t>
              </a:r>
            </a:p>
          </p:txBody>
        </p:sp>
        <p:sp>
          <p:nvSpPr>
            <p:cNvPr id="21541" name="Rectangle 144"/>
            <p:cNvSpPr>
              <a:spLocks noChangeArrowheads="1"/>
            </p:cNvSpPr>
            <p:nvPr/>
          </p:nvSpPr>
          <p:spPr bwMode="auto">
            <a:xfrm>
              <a:off x="2784475" y="2540000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91,0</a:t>
              </a:r>
            </a:p>
          </p:txBody>
        </p:sp>
        <p:sp>
          <p:nvSpPr>
            <p:cNvPr id="21542" name="Rectangle 145"/>
            <p:cNvSpPr>
              <a:spLocks noChangeArrowheads="1"/>
            </p:cNvSpPr>
            <p:nvPr/>
          </p:nvSpPr>
          <p:spPr bwMode="auto">
            <a:xfrm>
              <a:off x="3333750" y="2663825"/>
              <a:ext cx="5349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r>
                <a:rPr lang="fr-FR" sz="1400" b="1" i="0">
                  <a:solidFill>
                    <a:srgbClr val="660066"/>
                  </a:solidFill>
                  <a:cs typeface="Arial" charset="0"/>
                </a:rPr>
                <a:t>86,6</a:t>
              </a:r>
            </a:p>
          </p:txBody>
        </p:sp>
        <p:sp>
          <p:nvSpPr>
            <p:cNvPr id="21543" name="Rectangle 52"/>
            <p:cNvSpPr>
              <a:spLocks noChangeArrowheads="1"/>
            </p:cNvSpPr>
            <p:nvPr/>
          </p:nvSpPr>
          <p:spPr bwMode="auto">
            <a:xfrm>
              <a:off x="2614227" y="5448300"/>
              <a:ext cx="1571865" cy="444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Per protocole,</a:t>
              </a:r>
            </a:p>
            <a:p>
              <a:pPr>
                <a:lnSpc>
                  <a:spcPct val="80000"/>
                </a:lnSpc>
              </a:pPr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Échec observé *</a:t>
              </a:r>
            </a:p>
          </p:txBody>
        </p:sp>
        <p:sp>
          <p:nvSpPr>
            <p:cNvPr id="21544" name="ZoneTexte 86"/>
            <p:cNvSpPr txBox="1">
              <a:spLocks noChangeArrowheads="1"/>
            </p:cNvSpPr>
            <p:nvPr/>
          </p:nvSpPr>
          <p:spPr bwMode="auto">
            <a:xfrm>
              <a:off x="2732547" y="5794375"/>
              <a:ext cx="1143669" cy="63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fr-FR" sz="1300" i="0" dirty="0">
                  <a:solidFill>
                    <a:srgbClr val="000066"/>
                  </a:solidFill>
                </a:rPr>
                <a:t>IC 95 % de</a:t>
              </a:r>
              <a:br>
                <a:rPr lang="fr-FR" sz="1300" i="0" dirty="0">
                  <a:solidFill>
                    <a:srgbClr val="000066"/>
                  </a:solidFill>
                </a:rPr>
              </a:br>
              <a:r>
                <a:rPr lang="fr-FR" sz="1300" i="0" dirty="0">
                  <a:solidFill>
                    <a:srgbClr val="000066"/>
                  </a:solidFill>
                </a:rPr>
                <a:t>la différence</a:t>
              </a:r>
            </a:p>
            <a:p>
              <a:pPr>
                <a:lnSpc>
                  <a:spcPct val="90000"/>
                </a:lnSpc>
              </a:pPr>
              <a:r>
                <a:rPr lang="fr-FR" sz="1300" i="0" dirty="0">
                  <a:solidFill>
                    <a:srgbClr val="000066"/>
                  </a:solidFill>
                  <a:cs typeface="Arial" charset="0"/>
                </a:rPr>
                <a:t>= (- 9,0 ; 0,2)</a:t>
              </a:r>
            </a:p>
          </p:txBody>
        </p:sp>
        <p:sp>
          <p:nvSpPr>
            <p:cNvPr id="21545" name="Rectangle 60"/>
            <p:cNvSpPr>
              <a:spLocks noChangeArrowheads="1"/>
            </p:cNvSpPr>
            <p:nvPr/>
          </p:nvSpPr>
          <p:spPr bwMode="auto">
            <a:xfrm>
              <a:off x="1243013" y="508952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FFFFFF"/>
                  </a:solidFill>
                </a:rPr>
                <a:t>386</a:t>
              </a:r>
              <a:endParaRPr 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46" name="Rectangle 61"/>
            <p:cNvSpPr>
              <a:spLocks noChangeArrowheads="1"/>
            </p:cNvSpPr>
            <p:nvPr/>
          </p:nvSpPr>
          <p:spPr bwMode="auto">
            <a:xfrm>
              <a:off x="1808163" y="508952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FFFFFF"/>
                  </a:solidFill>
                </a:rPr>
                <a:t>382</a:t>
              </a:r>
              <a:endParaRPr 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47" name="Rectangle 62"/>
            <p:cNvSpPr>
              <a:spLocks noChangeArrowheads="1"/>
            </p:cNvSpPr>
            <p:nvPr/>
          </p:nvSpPr>
          <p:spPr bwMode="auto">
            <a:xfrm>
              <a:off x="2811463" y="508952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FFFFFF"/>
                  </a:solidFill>
                </a:rPr>
                <a:t>377</a:t>
              </a:r>
              <a:endParaRPr 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48" name="Rectangle 63"/>
            <p:cNvSpPr>
              <a:spLocks noChangeArrowheads="1"/>
            </p:cNvSpPr>
            <p:nvPr/>
          </p:nvSpPr>
          <p:spPr bwMode="auto">
            <a:xfrm>
              <a:off x="3343275" y="5089525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FFFFFF"/>
                  </a:solidFill>
                </a:rPr>
                <a:t>367</a:t>
              </a:r>
              <a:endParaRPr 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49" name="Rectangle 135"/>
            <p:cNvSpPr>
              <a:spLocks noChangeArrowheads="1"/>
            </p:cNvSpPr>
            <p:nvPr/>
          </p:nvSpPr>
          <p:spPr bwMode="auto">
            <a:xfrm>
              <a:off x="548941" y="463890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21550" name="Rectangle 136"/>
            <p:cNvSpPr>
              <a:spLocks noChangeArrowheads="1"/>
            </p:cNvSpPr>
            <p:nvPr/>
          </p:nvSpPr>
          <p:spPr bwMode="auto">
            <a:xfrm>
              <a:off x="548941" y="39467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21551" name="Rectangle 137"/>
            <p:cNvSpPr>
              <a:spLocks noChangeArrowheads="1"/>
            </p:cNvSpPr>
            <p:nvPr/>
          </p:nvSpPr>
          <p:spPr bwMode="auto">
            <a:xfrm>
              <a:off x="449554" y="256562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21552" name="Rectangle 138"/>
            <p:cNvSpPr>
              <a:spLocks noChangeArrowheads="1"/>
            </p:cNvSpPr>
            <p:nvPr/>
          </p:nvSpPr>
          <p:spPr bwMode="auto">
            <a:xfrm>
              <a:off x="548941" y="32561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21553" name="Line 139"/>
            <p:cNvSpPr>
              <a:spLocks noChangeShapeType="1"/>
            </p:cNvSpPr>
            <p:nvPr/>
          </p:nvSpPr>
          <p:spPr bwMode="auto">
            <a:xfrm>
              <a:off x="815975" y="47466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4" name="Line 140"/>
            <p:cNvSpPr>
              <a:spLocks noChangeShapeType="1"/>
            </p:cNvSpPr>
            <p:nvPr/>
          </p:nvSpPr>
          <p:spPr bwMode="auto">
            <a:xfrm>
              <a:off x="815975" y="4056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5" name="Line 141"/>
            <p:cNvSpPr>
              <a:spLocks noChangeShapeType="1"/>
            </p:cNvSpPr>
            <p:nvPr/>
          </p:nvSpPr>
          <p:spPr bwMode="auto">
            <a:xfrm>
              <a:off x="815975" y="26717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6" name="Line 142"/>
            <p:cNvSpPr>
              <a:spLocks noChangeShapeType="1"/>
            </p:cNvSpPr>
            <p:nvPr/>
          </p:nvSpPr>
          <p:spPr bwMode="auto">
            <a:xfrm>
              <a:off x="815975" y="33623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7" name="Line 143"/>
            <p:cNvSpPr>
              <a:spLocks noChangeShapeType="1"/>
            </p:cNvSpPr>
            <p:nvPr/>
          </p:nvSpPr>
          <p:spPr bwMode="auto">
            <a:xfrm>
              <a:off x="906463" y="26622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8" name="Text Box 148"/>
            <p:cNvSpPr txBox="1">
              <a:spLocks noChangeArrowheads="1"/>
            </p:cNvSpPr>
            <p:nvPr/>
          </p:nvSpPr>
          <p:spPr bwMode="auto">
            <a:xfrm>
              <a:off x="477838" y="218598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559" name="Rectangle 40"/>
            <p:cNvSpPr>
              <a:spLocks noChangeArrowheads="1"/>
            </p:cNvSpPr>
            <p:nvPr/>
          </p:nvSpPr>
          <p:spPr bwMode="auto">
            <a:xfrm>
              <a:off x="906464" y="2373175"/>
              <a:ext cx="174625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fr-FR" sz="1400" i="0">
                  <a:solidFill>
                    <a:srgbClr val="000066"/>
                  </a:solidFill>
                  <a:cs typeface="Arial" charset="0"/>
                </a:rPr>
                <a:t>Analyse principale</a:t>
              </a:r>
              <a:endParaRPr lang="fr-FR" sz="1600" i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1560" name="Line 146"/>
            <p:cNvSpPr>
              <a:spLocks noChangeShapeType="1"/>
            </p:cNvSpPr>
            <p:nvPr/>
          </p:nvSpPr>
          <p:spPr bwMode="auto">
            <a:xfrm>
              <a:off x="815975" y="543877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908050" y="1881188"/>
              <a:ext cx="2659063" cy="369887"/>
              <a:chOff x="1084" y="1254"/>
              <a:chExt cx="980" cy="233"/>
            </a:xfrm>
          </p:grpSpPr>
          <p:sp>
            <p:nvSpPr>
              <p:cNvPr id="21568" name="AutoShape 165"/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fr-FR" sz="2800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69" name="Rectangle 3"/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70" name="Rectangle 4"/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71" name="ZoneTexte 84"/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43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fr-FR" sz="1800" b="1" i="0">
                    <a:solidFill>
                      <a:srgbClr val="333399"/>
                    </a:solidFill>
                    <a:latin typeface="Calibri" pitchFamily="-84" charset="0"/>
                  </a:rPr>
                  <a:t>RAL BID</a:t>
                </a:r>
              </a:p>
            </p:txBody>
          </p:sp>
          <p:sp>
            <p:nvSpPr>
              <p:cNvPr id="21572" name="ZoneTexte 85"/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fr-FR" sz="1800" b="1" i="0">
                    <a:solidFill>
                      <a:srgbClr val="333399"/>
                    </a:solidFill>
                    <a:latin typeface="Calibri" pitchFamily="-84" charset="0"/>
                  </a:rPr>
                  <a:t>RAL QD</a:t>
                </a:r>
              </a:p>
            </p:txBody>
          </p:sp>
        </p:grpSp>
        <p:sp>
          <p:nvSpPr>
            <p:cNvPr id="21562" name="Rectangle 40"/>
            <p:cNvSpPr>
              <a:spLocks noChangeArrowheads="1"/>
            </p:cNvSpPr>
            <p:nvPr/>
          </p:nvSpPr>
          <p:spPr bwMode="auto">
            <a:xfrm>
              <a:off x="1197582" y="5448300"/>
              <a:ext cx="12163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fr-FR" sz="1600" b="1" i="0">
                  <a:solidFill>
                    <a:srgbClr val="000066"/>
                  </a:solidFill>
                  <a:cs typeface="Arial" charset="0"/>
                </a:rPr>
                <a:t>ITT NC = E</a:t>
              </a:r>
            </a:p>
          </p:txBody>
        </p:sp>
        <p:sp>
          <p:nvSpPr>
            <p:cNvPr id="21563" name="Rectangle 40"/>
            <p:cNvSpPr>
              <a:spLocks noChangeArrowheads="1"/>
            </p:cNvSpPr>
            <p:nvPr/>
          </p:nvSpPr>
          <p:spPr bwMode="auto">
            <a:xfrm>
              <a:off x="861324" y="5089525"/>
              <a:ext cx="4379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fr-FR" sz="1400" i="0" dirty="0">
                  <a:solidFill>
                    <a:srgbClr val="000066"/>
                  </a:solidFill>
                  <a:cs typeface="Arial" charset="0"/>
                </a:rPr>
                <a:t>n =</a:t>
              </a:r>
            </a:p>
          </p:txBody>
        </p:sp>
        <p:sp>
          <p:nvSpPr>
            <p:cNvPr id="48" name="Rectangle 135"/>
            <p:cNvSpPr>
              <a:spLocks noChangeArrowheads="1"/>
            </p:cNvSpPr>
            <p:nvPr/>
          </p:nvSpPr>
          <p:spPr bwMode="auto">
            <a:xfrm>
              <a:off x="673402" y="531217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50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sz="3200" dirty="0">
                <a:ea typeface="ＭＳ Ｐゴシック" pitchFamily="-84" charset="-128"/>
              </a:rPr>
              <a:t>Etude QDMRK : </a:t>
            </a:r>
            <a:r>
              <a:rPr lang="en-GB" sz="3200" dirty="0" err="1">
                <a:ea typeface="ＭＳ Ｐゴシック" pitchFamily="-84" charset="-128"/>
              </a:rPr>
              <a:t>raltegravir</a:t>
            </a:r>
            <a:r>
              <a:rPr lang="en-GB" sz="3200" dirty="0">
                <a:ea typeface="ＭＳ Ｐゴシック" pitchFamily="-84" charset="-128"/>
              </a:rPr>
              <a:t> QD </a:t>
            </a:r>
            <a:r>
              <a:rPr lang="en-GB" sz="3200" dirty="0" err="1">
                <a:ea typeface="ＭＳ Ｐゴシック" pitchFamily="-84" charset="-128"/>
              </a:rPr>
              <a:t>vs</a:t>
            </a:r>
            <a:r>
              <a:rPr lang="en-GB" sz="3200" dirty="0">
                <a:ea typeface="ＭＳ Ｐゴシック" pitchFamily="-84" charset="-128"/>
              </a:rPr>
              <a:t>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59" name="Group 123"/>
          <p:cNvGraphicFramePr>
            <a:graphicFrameLocks noGrp="1"/>
          </p:cNvGraphicFramePr>
          <p:nvPr/>
        </p:nvGraphicFramePr>
        <p:xfrm>
          <a:off x="395288" y="1612900"/>
          <a:ext cx="7848600" cy="456581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4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BID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QD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Evénements indésirables cliniques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EI liés au traitement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24,2 %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26,4 %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EI graves liés au traitement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0,5 %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EI conduisant à l’arrêt du traitement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1,0 %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1,0 %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Evénements indésirables biologiques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EI liés au traitement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1,3 %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EI conduisant à l’arrêt du traitement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0,3 %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6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Evénements indésirables modérés ou sévères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48 %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45 %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Diarrhée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Céphalées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Dépression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Vomissements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Anomalie biologique de grade 3 ou 4 chez &gt; 2 % des patients dans un groupe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LDL-cholestérol à jeun 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190 mg/dl </a:t>
                      </a: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(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4,9 mmol/l)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2,0 %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1,4 %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Créatine kinase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5,4 %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3,9 %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ALAT / ASAT</a:t>
                      </a:r>
                    </a:p>
                  </a:txBody>
                  <a:tcPr marL="90000" marR="90000" marT="46793" marB="4679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3,4 % / 3,4 %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2,9 % / 1,8 %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3640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r>
              <a:rPr lang="fr-FR" sz="2800" b="1">
                <a:latin typeface="Calibri" pitchFamily="-84" charset="0"/>
                <a:ea typeface="ＭＳ Ｐゴシック" pitchFamily="-84" charset="-128"/>
              </a:rPr>
              <a:t>Tolérance à S48</a:t>
            </a:r>
            <a:endParaRPr lang="fr-FR">
              <a:ea typeface="ＭＳ Ｐゴシック" pitchFamily="-84" charset="-128"/>
            </a:endParaRPr>
          </a:p>
        </p:txBody>
      </p:sp>
      <p:sp>
        <p:nvSpPr>
          <p:cNvPr id="23641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rgbClr val="CC0000"/>
                </a:solidFill>
              </a:rPr>
              <a:t>Eron</a:t>
            </a:r>
            <a:r>
              <a:rPr lang="en-GB" sz="1200" dirty="0">
                <a:solidFill>
                  <a:srgbClr val="CC0000"/>
                </a:solidFill>
              </a:rPr>
              <a:t> JJ, Lancet Infect </a:t>
            </a:r>
            <a:r>
              <a:rPr lang="en-GB" sz="1200" dirty="0" err="1">
                <a:solidFill>
                  <a:srgbClr val="CC0000"/>
                </a:solidFill>
              </a:rPr>
              <a:t>Dis</a:t>
            </a:r>
            <a:r>
              <a:rPr lang="en-GB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23642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25538"/>
            <a:ext cx="8697913" cy="14097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Echec virologique : définition</a:t>
            </a:r>
          </a:p>
          <a:p>
            <a:pPr lvl="1">
              <a:spcBef>
                <a:spcPct val="0"/>
              </a:spcBef>
            </a:pPr>
            <a:r>
              <a:rPr lang="fr-FR" sz="1800" dirty="0">
                <a:ea typeface="ＭＳ Ｐゴシック" pitchFamily="-84" charset="-128"/>
              </a:rPr>
              <a:t>Non réponse = pas d’obtention de 2 CV consécutives &lt; 50 c/ml à S24 </a:t>
            </a:r>
            <a:br>
              <a:rPr lang="fr-FR" sz="1800" dirty="0">
                <a:ea typeface="ＭＳ Ｐゴシック" pitchFamily="-84" charset="-128"/>
              </a:rPr>
            </a:br>
            <a:r>
              <a:rPr lang="fr-FR" sz="1800" dirty="0">
                <a:ea typeface="ＭＳ Ｐゴシック" pitchFamily="-84" charset="-128"/>
              </a:rPr>
              <a:t>ou lors de l’arrêt prématuré du traitement</a:t>
            </a:r>
            <a:endParaRPr lang="fr-FR" sz="4800" dirty="0">
              <a:ea typeface="ＭＳ Ｐゴシック" pitchFamily="-84" charset="-128"/>
            </a:endParaRPr>
          </a:p>
          <a:p>
            <a:pPr lvl="1">
              <a:spcBef>
                <a:spcPct val="0"/>
              </a:spcBef>
            </a:pPr>
            <a:r>
              <a:rPr lang="fr-FR" sz="1800" dirty="0">
                <a:ea typeface="ＭＳ Ｐゴシック" pitchFamily="-84" charset="-128"/>
              </a:rPr>
              <a:t>Ou rebond = après une réponse initiale, ARN VIH confirmé </a:t>
            </a:r>
            <a:r>
              <a:rPr lang="fr-FR" sz="1800" u="sng" dirty="0">
                <a:ea typeface="ＭＳ Ｐゴシック" pitchFamily="-84" charset="-128"/>
              </a:rPr>
              <a:t>&gt;</a:t>
            </a:r>
            <a:r>
              <a:rPr lang="fr-FR" sz="1800" dirty="0">
                <a:ea typeface="ＭＳ Ｐゴシック" pitchFamily="-84" charset="-128"/>
              </a:rPr>
              <a:t> 50 c/ml</a:t>
            </a:r>
          </a:p>
        </p:txBody>
      </p:sp>
      <p:graphicFrame>
        <p:nvGraphicFramePr>
          <p:cNvPr id="275498" name="Group 42"/>
          <p:cNvGraphicFramePr>
            <a:graphicFrameLocks noGrp="1"/>
          </p:cNvGraphicFramePr>
          <p:nvPr/>
        </p:nvGraphicFramePr>
        <p:xfrm>
          <a:off x="382588" y="2613025"/>
          <a:ext cx="8366125" cy="3078336"/>
        </p:xfrm>
        <a:graphic>
          <a:graphicData uri="http://schemas.openxmlformats.org/drawingml/2006/table">
            <a:tbl>
              <a:tblPr/>
              <a:tblGrid>
                <a:gridCol w="3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Emergence de résistance dans les échecs virologiques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BID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388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QD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382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Echec virologique selon le protocole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35 (9 %)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53 (14 %)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Non réponse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Rebond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31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Evaluation pour la recherche de mutations de résistance *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Pas de résultat (problème technique/défaut amplification)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Mutations de résistance à raltégravir + M184I/V 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2/12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9/27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M184I/V seule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4/13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11/28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Pas de résistance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8/14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8/28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51" name="ZoneTexte 5"/>
          <p:cNvSpPr txBox="1">
            <a:spLocks noChangeArrowheads="1"/>
          </p:cNvSpPr>
          <p:nvPr/>
        </p:nvSpPr>
        <p:spPr bwMode="auto">
          <a:xfrm>
            <a:off x="323850" y="5726113"/>
            <a:ext cx="8604250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fr-FR" sz="1400" i="0" dirty="0">
                <a:solidFill>
                  <a:srgbClr val="000066"/>
                </a:solidFill>
              </a:rPr>
              <a:t>* Génotype réalisé seulement chez les patients avec ARN VIH &gt; 400 c/ml</a:t>
            </a:r>
          </a:p>
        </p:txBody>
      </p:sp>
      <p:sp>
        <p:nvSpPr>
          <p:cNvPr id="25652" name="ZoneTexte 9"/>
          <p:cNvSpPr txBox="1">
            <a:spLocks noChangeArrowheads="1"/>
          </p:cNvSpPr>
          <p:nvPr/>
        </p:nvSpPr>
        <p:spPr bwMode="auto">
          <a:xfrm>
            <a:off x="436707" y="6008688"/>
            <a:ext cx="6464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400" i="0" dirty="0">
                <a:solidFill>
                  <a:srgbClr val="000066"/>
                </a:solidFill>
              </a:rPr>
              <a:t>2/2 (RAL BID) et 7/9 (RAL QD) patients avec émergence de résistance à RAL avaient un ARN VIH à l’inclusion &gt; 100 000 c/ml </a:t>
            </a:r>
          </a:p>
        </p:txBody>
      </p:sp>
      <p:sp>
        <p:nvSpPr>
          <p:cNvPr id="25653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rgbClr val="CC0000"/>
                </a:solidFill>
              </a:rPr>
              <a:t>Eron</a:t>
            </a:r>
            <a:r>
              <a:rPr lang="en-GB" sz="1200" dirty="0">
                <a:solidFill>
                  <a:srgbClr val="CC0000"/>
                </a:solidFill>
              </a:rPr>
              <a:t> JJ, Lancet Infect </a:t>
            </a:r>
            <a:r>
              <a:rPr lang="en-GB" sz="1200" dirty="0" err="1">
                <a:solidFill>
                  <a:srgbClr val="CC0000"/>
                </a:solidFill>
              </a:rPr>
              <a:t>Dis</a:t>
            </a:r>
            <a:r>
              <a:rPr lang="en-GB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25654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Données pharmacocinétiques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Les concentrations résiduelles de </a:t>
            </a:r>
            <a:r>
              <a:rPr lang="fr-FR" sz="2000" dirty="0" err="1">
                <a:ea typeface="ＭＳ Ｐゴシック" pitchFamily="-84" charset="-128"/>
              </a:rPr>
              <a:t>raltégravir</a:t>
            </a:r>
            <a:r>
              <a:rPr lang="fr-FR" sz="2000" dirty="0">
                <a:ea typeface="ＭＳ Ｐゴシック" pitchFamily="-84" charset="-128"/>
              </a:rPr>
              <a:t> étaient plus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de 6 fois supérieures avec le dosage en 2 prises/jour que avec celui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en 1 prise/jour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Bien qu’une association entre les concentrations résiduelles de </a:t>
            </a:r>
            <a:r>
              <a:rPr lang="fr-FR" sz="2000" dirty="0" err="1">
                <a:ea typeface="ＭＳ Ｐゴシック" pitchFamily="-84" charset="-128"/>
              </a:rPr>
              <a:t>raltégravir</a:t>
            </a:r>
            <a:r>
              <a:rPr lang="fr-FR" sz="2000" dirty="0">
                <a:ea typeface="ＭＳ Ｐゴシック" pitchFamily="-84" charset="-128"/>
              </a:rPr>
              <a:t> et l’efficacité virologique était mise en évidence dans le groupe RAL QD, il n’a pas été possible d’identifier clairement un seuil pour l’efficacité</a:t>
            </a:r>
          </a:p>
          <a:p>
            <a:pPr lvl="1"/>
            <a:endParaRPr lang="fr-FR" sz="2000" dirty="0">
              <a:ea typeface="ＭＳ Ｐゴシック" pitchFamily="-84" charset="-128"/>
            </a:endParaRPr>
          </a:p>
        </p:txBody>
      </p:sp>
      <p:sp>
        <p:nvSpPr>
          <p:cNvPr id="27652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dirty="0" err="1">
                <a:solidFill>
                  <a:srgbClr val="CC0000"/>
                </a:solidFill>
              </a:rPr>
              <a:t>Eron</a:t>
            </a:r>
            <a:r>
              <a:rPr lang="en-US" sz="1200" dirty="0">
                <a:solidFill>
                  <a:srgbClr val="CC0000"/>
                </a:solidFill>
              </a:rPr>
              <a:t> JJ, Lancet Infect </a:t>
            </a:r>
            <a:r>
              <a:rPr lang="en-US" sz="1200" dirty="0" err="1">
                <a:solidFill>
                  <a:srgbClr val="CC0000"/>
                </a:solidFill>
              </a:rPr>
              <a:t>Dis</a:t>
            </a:r>
            <a:r>
              <a:rPr lang="en-US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27653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US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225550"/>
            <a:ext cx="9024938" cy="5303838"/>
          </a:xfrm>
        </p:spPr>
        <p:txBody>
          <a:bodyPr/>
          <a:lstStyle/>
          <a:p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Conclusion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Après 48 semaines de traitement, RAL QD n’était pas non inférieur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à RAL BID, en association à TDF/FTC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L’échec virologique était plus fréquent avec le </a:t>
            </a:r>
            <a:r>
              <a:rPr lang="fr-FR" sz="2000" dirty="0" err="1">
                <a:ea typeface="ＭＳ Ｐゴシック" pitchFamily="-84" charset="-128"/>
              </a:rPr>
              <a:t>raltégravir</a:t>
            </a:r>
            <a:r>
              <a:rPr lang="fr-FR" sz="2000" dirty="0">
                <a:ea typeface="ＭＳ Ｐゴシック" pitchFamily="-84" charset="-128"/>
              </a:rPr>
              <a:t> en 1 prise/jour, particulièrement chez les patients avec un ARN VIH à l’inclusion </a:t>
            </a:r>
          </a:p>
          <a:p>
            <a:pPr lvl="1">
              <a:buNone/>
            </a:pPr>
            <a:r>
              <a:rPr lang="fr-FR" sz="2000" dirty="0">
                <a:ea typeface="ＭＳ Ｐゴシック" pitchFamily="-84" charset="-128"/>
              </a:rPr>
              <a:t>    &gt; 100 000 c/ml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L’émergence de résistance à </a:t>
            </a:r>
            <a:r>
              <a:rPr lang="fr-FR" sz="2000" dirty="0" err="1">
                <a:ea typeface="ＭＳ Ｐゴシック" pitchFamily="-84" charset="-128"/>
              </a:rPr>
              <a:t>raltégravir</a:t>
            </a:r>
            <a:r>
              <a:rPr lang="fr-FR" sz="2000" dirty="0">
                <a:ea typeface="ＭＳ Ｐゴシック" pitchFamily="-84" charset="-128"/>
              </a:rPr>
              <a:t> et FTC lors de l’échec virologique était plus fréquente dans le groupe 1 prise/jour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que dans le groupe 2 prises/jour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Les patients en 1 prise/jour ayant des paramètres pharmacocinétiques bas et une charge virale à l’inclusion élevée étaient à risque plus élevé d’échec virologique</a:t>
            </a:r>
          </a:p>
          <a:p>
            <a:pPr lvl="1"/>
            <a:r>
              <a:rPr lang="fr-FR" sz="2000" dirty="0">
                <a:ea typeface="ＭＳ Ｐゴシック" pitchFamily="-84" charset="-128"/>
              </a:rPr>
              <a:t>Malgré un taux de réponse virologique élevé, RAL à 800 mg </a:t>
            </a:r>
            <a:r>
              <a:rPr lang="fr-FR" sz="2000">
                <a:ea typeface="ＭＳ Ｐゴシック" pitchFamily="-84" charset="-128"/>
              </a:rPr>
              <a:t>QD </a:t>
            </a:r>
            <a:br>
              <a:rPr lang="fr-FR" sz="2000">
                <a:ea typeface="ＭＳ Ｐゴシック" pitchFamily="-84" charset="-128"/>
              </a:rPr>
            </a:br>
            <a:r>
              <a:rPr lang="fr-FR" sz="2000">
                <a:ea typeface="ＭＳ Ｐゴシック" pitchFamily="-84" charset="-128"/>
              </a:rPr>
              <a:t>ne </a:t>
            </a:r>
            <a:r>
              <a:rPr lang="fr-FR" sz="2000" dirty="0">
                <a:ea typeface="ＭＳ Ｐゴシック" pitchFamily="-84" charset="-128"/>
              </a:rPr>
              <a:t>peut pas être recommandé à la place de RAL 400 mg </a:t>
            </a:r>
            <a:r>
              <a:rPr lang="fr-FR" sz="2000">
                <a:ea typeface="ＭＳ Ｐゴシック" pitchFamily="-84" charset="-128"/>
              </a:rPr>
              <a:t>BID </a:t>
            </a:r>
            <a:br>
              <a:rPr lang="fr-FR" sz="2000">
                <a:ea typeface="ＭＳ Ｐゴシック" pitchFamily="-84" charset="-128"/>
              </a:rPr>
            </a:br>
            <a:r>
              <a:rPr lang="fr-FR" sz="2000">
                <a:ea typeface="ＭＳ Ｐゴシック" pitchFamily="-84" charset="-128"/>
              </a:rPr>
              <a:t>pour </a:t>
            </a:r>
            <a:r>
              <a:rPr lang="fr-FR" sz="2000" dirty="0">
                <a:ea typeface="ＭＳ Ｐゴシック" pitchFamily="-84" charset="-128"/>
              </a:rPr>
              <a:t>le traitement antirétroviral de 1</a:t>
            </a:r>
            <a:r>
              <a:rPr lang="fr-FR" sz="2000" baseline="30000" dirty="0">
                <a:ea typeface="ＭＳ Ｐゴシック" pitchFamily="-84" charset="-128"/>
              </a:rPr>
              <a:t>ère</a:t>
            </a:r>
            <a:r>
              <a:rPr lang="fr-FR" sz="2000" dirty="0">
                <a:ea typeface="ＭＳ Ｐゴシック" pitchFamily="-84" charset="-128"/>
              </a:rPr>
              <a:t> ligne</a:t>
            </a:r>
            <a:endParaRPr lang="fr-FR" sz="5400" dirty="0">
              <a:ea typeface="ＭＳ Ｐゴシック" pitchFamily="-84" charset="-128"/>
            </a:endParaRPr>
          </a:p>
        </p:txBody>
      </p:sp>
      <p:sp>
        <p:nvSpPr>
          <p:cNvPr id="28675" name="ZoneTexte 69"/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dirty="0" err="1">
                <a:solidFill>
                  <a:srgbClr val="CC0000"/>
                </a:solidFill>
              </a:rPr>
              <a:t>Eron</a:t>
            </a:r>
            <a:r>
              <a:rPr lang="en-US" sz="1200" dirty="0">
                <a:solidFill>
                  <a:srgbClr val="CC0000"/>
                </a:solidFill>
              </a:rPr>
              <a:t> JJ, Lancet Infect </a:t>
            </a:r>
            <a:r>
              <a:rPr lang="en-US" sz="1200" dirty="0" err="1">
                <a:solidFill>
                  <a:srgbClr val="CC0000"/>
                </a:solidFill>
              </a:rPr>
              <a:t>Dis</a:t>
            </a:r>
            <a:r>
              <a:rPr lang="en-US" sz="1200" dirty="0">
                <a:solidFill>
                  <a:srgbClr val="CC0000"/>
                </a:solidFill>
              </a:rPr>
              <a:t> 2011;11:907-15</a:t>
            </a:r>
          </a:p>
        </p:txBody>
      </p:sp>
      <p:sp>
        <p:nvSpPr>
          <p:cNvPr id="28676" name="AutoShape 162"/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n-US" sz="1200" b="1">
                <a:solidFill>
                  <a:srgbClr val="333399"/>
                </a:solidFill>
                <a:latin typeface="Cambria" pitchFamily="-84" charset="0"/>
                <a:cs typeface="Arial" charset="0"/>
              </a:rPr>
              <a:t>QDMRK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-84" charset="-128"/>
              </a:rPr>
              <a:t>Etude QDMRK : raltegravir QD vs BID, avec TDF/FTC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936</Words>
  <Application>Microsoft Office PowerPoint</Application>
  <PresentationFormat>Affichage à l'écran (4:3)</PresentationFormat>
  <Paragraphs>247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ARV_trials_2014</vt:lpstr>
      <vt:lpstr>Comparaison inhibiteur d’intégrase  vs inhibiteur d’intégrase</vt:lpstr>
      <vt:lpstr>Etude QDMRK : raltegravir QD vs BID, avec TDF/FTC</vt:lpstr>
      <vt:lpstr>Etude QDMRK : raltegravir QD vs BID, avec TDF/FTC</vt:lpstr>
      <vt:lpstr>Etude QDMRK : raltegravir QD vs BID, avec TDF/FTC</vt:lpstr>
      <vt:lpstr>Etude QDMRK : raltegravir QD vs BID, avec TDF/FTC</vt:lpstr>
      <vt:lpstr>Etude QDMRK : raltegravir QD vs BID, avec TDF/FTC</vt:lpstr>
      <vt:lpstr>Etude QDMRK : raltegravir QD vs BID, avec TDF/FTC</vt:lpstr>
      <vt:lpstr>Etude QDMRK : raltegravir QD vs BID, avec TDF/FTC</vt:lpstr>
    </vt:vector>
  </TitlesOfParts>
  <Manager/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keywords/>
  <dc:description/>
  <cp:lastModifiedBy>Pilar</cp:lastModifiedBy>
  <cp:revision>1479</cp:revision>
  <cp:lastPrinted>2009-11-19T07:51:26Z</cp:lastPrinted>
  <dcterms:created xsi:type="dcterms:W3CDTF">2014-10-12T15:59:45Z</dcterms:created>
  <dcterms:modified xsi:type="dcterms:W3CDTF">2017-08-30T11:38:22Z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