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5" r:id="rId2"/>
    <p:sldId id="268" r:id="rId3"/>
    <p:sldId id="258" r:id="rId4"/>
    <p:sldId id="273" r:id="rId5"/>
    <p:sldId id="266" r:id="rId6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  <p:cmAuthor id="3" name="Utilisateur de Microsoft Office" initials="Office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DDDD"/>
    <a:srgbClr val="E5E5F7"/>
    <a:srgbClr val="C0C0C0"/>
    <a:srgbClr val="000066"/>
    <a:srgbClr val="FF6600"/>
    <a:srgbClr val="0066FF"/>
    <a:srgbClr val="990000"/>
    <a:srgbClr val="FF00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9874" autoAdjust="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96" y="-37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23/08/16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/>
              <a:cs typeface="ＭＳ Ｐゴシック"/>
            </a:endParaRPr>
          </a:p>
        </p:txBody>
      </p:sp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alt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8933A13-E2F4-4380-A4AE-D3C02AD4832E}" type="slidenum">
              <a:rPr lang="fr-FR" altLang="fr-FR" sz="1200">
                <a:latin typeface="Calibri" pitchFamily="34" charset="0"/>
              </a:rPr>
              <a:pPr algn="r" defTabSz="850900"/>
              <a:t>1</a:t>
            </a:fld>
            <a:endParaRPr lang="fr-FR" alt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3200" dirty="0">
                <a:ea typeface="ＭＳ Ｐゴシック"/>
                <a:cs typeface="ＭＳ Ｐゴシック"/>
              </a:rPr>
              <a:t>Epargne d’INTI</a:t>
            </a:r>
          </a:p>
        </p:txBody>
      </p:sp>
      <p:sp>
        <p:nvSpPr>
          <p:cNvPr id="6146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SPARTAN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PROGRESS</a:t>
            </a:r>
          </a:p>
          <a:p>
            <a:r>
              <a:rPr lang="fr-FR" altLang="fr-FR" sz="2800" b="1" dirty="0">
                <a:latin typeface="Calibri" pitchFamily="34" charset="0"/>
                <a:ea typeface="ＭＳ Ｐゴシック"/>
                <a:cs typeface="ＭＳ Ｐゴシック"/>
              </a:rPr>
              <a:t>RADAR</a:t>
            </a:r>
          </a:p>
          <a:p>
            <a:r>
              <a:rPr lang="en-US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NEAT001/ANRS 14</a:t>
            </a:r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3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A4001078</a:t>
            </a:r>
            <a:endParaRPr lang="fr-FR" altLang="fr-FR" sz="2800" b="1" dirty="0">
              <a:solidFill>
                <a:srgbClr val="C0C0C0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VEMAN 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MODERN</a:t>
            </a:r>
            <a:endParaRPr lang="fr-FR" altLang="fr-FR" sz="2800" b="1" dirty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8303795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Etude RADAR : DRV/r + RAL vs DRV/r + TDF/FTC </a:t>
            </a:r>
            <a:endParaRPr lang="fr-FR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50799" y="1228725"/>
            <a:ext cx="2999461" cy="636608"/>
          </a:xfrm>
        </p:spPr>
        <p:txBody>
          <a:bodyPr/>
          <a:lstStyle/>
          <a:p>
            <a:pPr eaLnBrk="1" hangingPunct="1"/>
            <a:r>
              <a:rPr lang="fr-FR" sz="2800" b="1" dirty="0">
                <a:latin typeface="+mj-lt"/>
                <a:ea typeface="MS PGothic" charset="0"/>
              </a:rPr>
              <a:t>Schéma étude</a:t>
            </a:r>
          </a:p>
          <a:p>
            <a:pPr eaLnBrk="1" hangingPunct="1"/>
            <a:endParaRPr lang="fr-FR" sz="2800" b="1" dirty="0">
              <a:latin typeface="+mj-lt"/>
              <a:ea typeface="MS PGothic" charset="0"/>
            </a:endParaRPr>
          </a:p>
        </p:txBody>
      </p:sp>
      <p:sp>
        <p:nvSpPr>
          <p:cNvPr id="9" name="Rectangle à coins arrondis 8"/>
          <p:cNvSpPr>
            <a:spLocks noChangeArrowheads="1"/>
          </p:cNvSpPr>
          <p:nvPr/>
        </p:nvSpPr>
        <p:spPr bwMode="auto">
          <a:xfrm>
            <a:off x="206245" y="2334316"/>
            <a:ext cx="3484463" cy="1517467"/>
          </a:xfrm>
          <a:prstGeom prst="roundRect">
            <a:avLst>
              <a:gd name="adj" fmla="val 16667"/>
            </a:avLst>
          </a:prstGeom>
          <a:solidFill>
            <a:srgbClr val="E5E5F7"/>
          </a:solidFill>
          <a:ln w="9525">
            <a:solidFill>
              <a:srgbClr val="E5E5F7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fr-FR" sz="1600" b="1" baseline="0" dirty="0">
                <a:solidFill>
                  <a:srgbClr val="000066"/>
                </a:solidFill>
                <a:latin typeface="+mj-lt"/>
              </a:rPr>
              <a:t>Age ≥ </a:t>
            </a:r>
            <a:r>
              <a:rPr lang="fr-FR" sz="1600" b="1" dirty="0">
                <a:solidFill>
                  <a:srgbClr val="000066"/>
                </a:solidFill>
                <a:latin typeface="+mj-lt"/>
              </a:rPr>
              <a:t>18</a:t>
            </a:r>
            <a:r>
              <a:rPr lang="fr-FR" sz="1600" b="1" baseline="0" dirty="0">
                <a:solidFill>
                  <a:srgbClr val="000066"/>
                </a:solidFill>
                <a:latin typeface="+mj-lt"/>
              </a:rPr>
              <a:t> ans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VIH+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Naïfs d’antirétroviraux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ARN VIH-1 ≥ 5 000 c/ml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CD4 ≥ 100/mm</a:t>
            </a:r>
            <a:r>
              <a:rPr lang="fr-FR" sz="1600" b="1" baseline="30000" dirty="0">
                <a:solidFill>
                  <a:srgbClr val="000066"/>
                </a:solidFill>
                <a:latin typeface="+mj-lt"/>
              </a:rPr>
              <a:t>3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Pas de résistance à TDF, FTC ou DRV</a:t>
            </a:r>
          </a:p>
        </p:txBody>
      </p:sp>
      <p:sp>
        <p:nvSpPr>
          <p:cNvPr id="125963" name="Rectangle à coins arrondis 9"/>
          <p:cNvSpPr>
            <a:spLocks noChangeArrowheads="1"/>
          </p:cNvSpPr>
          <p:nvPr/>
        </p:nvSpPr>
        <p:spPr bwMode="auto">
          <a:xfrm>
            <a:off x="5134796" y="2372616"/>
            <a:ext cx="3498014" cy="449927"/>
          </a:xfrm>
          <a:prstGeom prst="rect">
            <a:avLst/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b="1" dirty="0">
                <a:solidFill>
                  <a:srgbClr val="000066"/>
                </a:solidFill>
                <a:latin typeface="+mj-lt"/>
              </a:rPr>
              <a:t>DRV</a:t>
            </a:r>
            <a:r>
              <a:rPr lang="fr-FR" sz="1800" b="1" baseline="0" dirty="0">
                <a:solidFill>
                  <a:srgbClr val="000066"/>
                </a:solidFill>
                <a:latin typeface="+mj-lt"/>
              </a:rPr>
              <a:t>/r 800/100 </a:t>
            </a:r>
            <a:r>
              <a:rPr lang="fr-FR" sz="1800" b="1" baseline="0" dirty="0" err="1">
                <a:solidFill>
                  <a:srgbClr val="000066"/>
                </a:solidFill>
                <a:latin typeface="+mj-lt"/>
              </a:rPr>
              <a:t>qd</a:t>
            </a:r>
            <a:r>
              <a:rPr lang="fr-FR" sz="1800" b="1" baseline="0" dirty="0">
                <a:solidFill>
                  <a:srgbClr val="000066"/>
                </a:solidFill>
                <a:latin typeface="+mj-lt"/>
              </a:rPr>
              <a:t> + RAL 400 </a:t>
            </a:r>
            <a:r>
              <a:rPr lang="fr-FR" sz="1800" b="1" baseline="0" dirty="0" err="1">
                <a:solidFill>
                  <a:srgbClr val="000066"/>
                </a:solidFill>
                <a:latin typeface="+mj-lt"/>
              </a:rPr>
              <a:t>bid</a:t>
            </a:r>
            <a:endParaRPr lang="fr-FR" sz="1800" b="1" baseline="0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25964" name="Rectangle à coins arrondis 10"/>
          <p:cNvSpPr>
            <a:spLocks noChangeArrowheads="1"/>
          </p:cNvSpPr>
          <p:nvPr/>
        </p:nvSpPr>
        <p:spPr bwMode="auto">
          <a:xfrm>
            <a:off x="5134796" y="3336806"/>
            <a:ext cx="3498014" cy="449927"/>
          </a:xfrm>
          <a:prstGeom prst="rect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b="1" dirty="0">
                <a:solidFill>
                  <a:schemeClr val="bg1"/>
                </a:solidFill>
                <a:latin typeface="+mj-lt"/>
              </a:rPr>
              <a:t>DR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V/r + TDF/FTC</a:t>
            </a:r>
          </a:p>
        </p:txBody>
      </p:sp>
      <p:sp>
        <p:nvSpPr>
          <p:cNvPr id="125960" name="ZoneTexte 106"/>
          <p:cNvSpPr txBox="1">
            <a:spLocks noChangeArrowheads="1"/>
          </p:cNvSpPr>
          <p:nvPr/>
        </p:nvSpPr>
        <p:spPr bwMode="auto">
          <a:xfrm>
            <a:off x="8716963" y="34925"/>
            <a:ext cx="3952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fr-FR" sz="1000" b="1" baseline="0">
                <a:solidFill>
                  <a:srgbClr val="FFFFFF"/>
                </a:solidFill>
                <a:cs typeface="Arial" charset="0"/>
              </a:rPr>
              <a:t>118</a:t>
            </a:r>
          </a:p>
        </p:txBody>
      </p:sp>
      <p:sp>
        <p:nvSpPr>
          <p:cNvPr id="86" name="Text Box 36"/>
          <p:cNvSpPr txBox="1">
            <a:spLocks noChangeArrowheads="1"/>
          </p:cNvSpPr>
          <p:nvPr/>
        </p:nvSpPr>
        <p:spPr bwMode="auto">
          <a:xfrm>
            <a:off x="4443831" y="2248891"/>
            <a:ext cx="6335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42</a:t>
            </a:r>
          </a:p>
        </p:txBody>
      </p:sp>
      <p:sp>
        <p:nvSpPr>
          <p:cNvPr id="87" name="Text Box 37"/>
          <p:cNvSpPr txBox="1">
            <a:spLocks noChangeArrowheads="1"/>
          </p:cNvSpPr>
          <p:nvPr/>
        </p:nvSpPr>
        <p:spPr bwMode="auto">
          <a:xfrm>
            <a:off x="4443831" y="3596819"/>
            <a:ext cx="6335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43</a:t>
            </a:r>
          </a:p>
        </p:txBody>
      </p:sp>
      <p:cxnSp>
        <p:nvCxnSpPr>
          <p:cNvPr id="88" name="Connecteur droit 66"/>
          <p:cNvCxnSpPr>
            <a:cxnSpLocks noChangeShapeType="1"/>
          </p:cNvCxnSpPr>
          <p:nvPr/>
        </p:nvCxnSpPr>
        <p:spPr bwMode="auto">
          <a:xfrm rot="5400000">
            <a:off x="3840251" y="246419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9" name="Oval 170"/>
          <p:cNvSpPr>
            <a:spLocks noChangeArrowheads="1"/>
          </p:cNvSpPr>
          <p:nvPr/>
        </p:nvSpPr>
        <p:spPr bwMode="auto">
          <a:xfrm>
            <a:off x="3281414" y="125055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 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Sans </a:t>
            </a:r>
            <a:r>
              <a:rPr lang="en-GB" sz="1400" b="1" dirty="0" err="1">
                <a:solidFill>
                  <a:srgbClr val="000066"/>
                </a:solidFill>
                <a:latin typeface="Calibri" pitchFamily="34" charset="0"/>
              </a:rPr>
              <a:t>insu</a:t>
            </a:r>
            <a:endParaRPr lang="en-GB" sz="14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grpSp>
        <p:nvGrpSpPr>
          <p:cNvPr id="90" name="Grouper 89"/>
          <p:cNvGrpSpPr/>
          <p:nvPr/>
        </p:nvGrpSpPr>
        <p:grpSpPr>
          <a:xfrm>
            <a:off x="3705065" y="2568119"/>
            <a:ext cx="1414127" cy="990600"/>
            <a:chOff x="3250481" y="2629315"/>
            <a:chExt cx="1414127" cy="990600"/>
          </a:xfrm>
        </p:grpSpPr>
        <p:sp>
          <p:nvSpPr>
            <p:cNvPr id="91" name="Line 105"/>
            <p:cNvSpPr>
              <a:spLocks noChangeShapeType="1"/>
            </p:cNvSpPr>
            <p:nvPr/>
          </p:nvSpPr>
          <p:spPr bwMode="auto">
            <a:xfrm>
              <a:off x="3250481" y="3153190"/>
              <a:ext cx="791999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2" name="Line 3"/>
            <p:cNvSpPr>
              <a:spLocks noChangeShapeType="1"/>
            </p:cNvSpPr>
            <p:nvPr/>
          </p:nvSpPr>
          <p:spPr bwMode="auto">
            <a:xfrm>
              <a:off x="4029608" y="2629315"/>
              <a:ext cx="0" cy="99060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3" name="Line 4"/>
            <p:cNvSpPr>
              <a:spLocks noChangeShapeType="1"/>
            </p:cNvSpPr>
            <p:nvPr/>
          </p:nvSpPr>
          <p:spPr bwMode="auto">
            <a:xfrm>
              <a:off x="4013733" y="2638840"/>
              <a:ext cx="65087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4021670" y="3619915"/>
              <a:ext cx="62230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95" name="Oval 110"/>
          <p:cNvSpPr>
            <a:spLocks noChangeArrowheads="1"/>
          </p:cNvSpPr>
          <p:nvPr/>
        </p:nvSpPr>
        <p:spPr bwMode="auto">
          <a:xfrm>
            <a:off x="8360756" y="133828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6" name="Line 172"/>
          <p:cNvSpPr>
            <a:spLocks noChangeShapeType="1"/>
          </p:cNvSpPr>
          <p:nvPr/>
        </p:nvSpPr>
        <p:spPr bwMode="auto">
          <a:xfrm>
            <a:off x="8659206" y="187803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Espace réservé du contenu 2"/>
          <p:cNvSpPr>
            <a:spLocks/>
          </p:cNvSpPr>
          <p:nvPr/>
        </p:nvSpPr>
        <p:spPr bwMode="auto">
          <a:xfrm>
            <a:off x="77787" y="4197775"/>
            <a:ext cx="8555023" cy="262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Objectif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Critère principal : délai perte réponse virologique à S24 (ITT, TLOVR)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Définition échec : le premier parmi les événements suivants : décès, arrêt définitif des médicaments de l’étude, perdu de vue, ou ARN VIH-1 plasma &gt; 48 copies/ml à 2 visites consécutives ou une valeur &gt; 48 copies/ml suivie d’arrêt définitif du traitement ou perte de vue</a:t>
            </a:r>
          </a:p>
        </p:txBody>
      </p:sp>
      <p:sp>
        <p:nvSpPr>
          <p:cNvPr id="98" name="ZoneTexte 69"/>
          <p:cNvSpPr txBox="1">
            <a:spLocks noChangeArrowheads="1"/>
          </p:cNvSpPr>
          <p:nvPr/>
        </p:nvSpPr>
        <p:spPr bwMode="auto">
          <a:xfrm>
            <a:off x="6256161" y="6582618"/>
            <a:ext cx="28809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Bedimo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R. PLOS One 2014;9:e106221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9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RADAR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24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3136127" y="3819342"/>
            <a:ext cx="2853215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Efficacité virologique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224598"/>
              </p:ext>
            </p:extLst>
          </p:nvPr>
        </p:nvGraphicFramePr>
        <p:xfrm>
          <a:off x="411946" y="1606148"/>
          <a:ext cx="8278421" cy="2103119"/>
        </p:xfrm>
        <a:graphic>
          <a:graphicData uri="http://schemas.openxmlformats.org/drawingml/2006/table">
            <a:tbl>
              <a:tblPr/>
              <a:tblGrid>
                <a:gridCol w="43004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63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16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5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Age, années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ARN VIH, log</a:t>
                      </a:r>
                      <a:r>
                        <a:rPr kumimoji="0" lang="fr-FR" sz="14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copies/ml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4,69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4,92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Arrêt avant 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7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036025"/>
              </p:ext>
            </p:extLst>
          </p:nvPr>
        </p:nvGraphicFramePr>
        <p:xfrm>
          <a:off x="195389" y="4152286"/>
          <a:ext cx="8705730" cy="1870944"/>
        </p:xfrm>
        <a:graphic>
          <a:graphicData uri="http://schemas.openxmlformats.org/drawingml/2006/table">
            <a:tbl>
              <a:tblPr/>
              <a:tblGrid>
                <a:gridCol w="46459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558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39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0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TDF/FTC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ARN VIH &lt; 48 c/ml à S24 (ITT, TLOVR)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76,7 %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6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Délai moyen perte réponse virologique (ITT, TLOVR)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36,3 semaines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42,1 semaines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5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ARN VIH &lt; 48 c/ml à S48 (ITT, TLOVR)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83.7%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5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≠ : - 23,7% (IC 95 % : - 42,9 à – 5,0) ; p = 0,016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5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ARN VIH &lt; 48 c/ml à S48 (ITT, </a:t>
                      </a: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snapshot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62,5 %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83,7 %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64406" y="1283008"/>
            <a:ext cx="8196666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Caractéristiques à l’inclusion (médiane) et devenir des patients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217670" y="6095590"/>
            <a:ext cx="82784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</a:rPr>
              <a:t>Tests de résistance : aucune émergence de mutations de résistance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Etude RADAR : DRV/r + RAL vs DRV/r + TDF/FTC </a:t>
            </a:r>
            <a:endParaRPr lang="fr-FR" dirty="0"/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256161" y="6582618"/>
            <a:ext cx="28809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Bedimo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R. PLOS One 2014;9:e106221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RADAR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78830" y="1105470"/>
            <a:ext cx="89762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Paramètres lipidiques, fonction rénale, graisse corporelle et densité minérale osseuse, modifications moyennes depuis J0 (IC 95 %)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132152"/>
              </p:ext>
            </p:extLst>
          </p:nvPr>
        </p:nvGraphicFramePr>
        <p:xfrm>
          <a:off x="167731" y="1906982"/>
          <a:ext cx="8721687" cy="4156306"/>
        </p:xfrm>
        <a:graphic>
          <a:graphicData uri="http://schemas.openxmlformats.org/drawingml/2006/table">
            <a:tbl>
              <a:tblPr/>
              <a:tblGrid>
                <a:gridCol w="38594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08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095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18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49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Cholestérol total, mg/dl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+ 23,3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+ 6,5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0,003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LDL-cholestérol, mg/dl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+ 11,2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+ 3,3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HDL-cholestérol, mg/dl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+ 4,8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+ 7,2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Triglycérides, mg/dl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+ 21,2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- 38,1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Rapport cholestérol </a:t>
                      </a: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total:HDL-cholestérol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- 0,25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- 0,71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DFGe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(formule CKD-EPI), ml/min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- 4,4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- 7,9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349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Analyses DEXA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DMO subtotale, g/cm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DMO totale, g/cm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Graisse totale, kg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Masse maigre totale, kg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+ 9,2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+ 11,3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+ 3,13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+ 1,48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- 6,9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+ 0,6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0,002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0,013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0,084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78830" y="6131931"/>
            <a:ext cx="876019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500" dirty="0">
                <a:solidFill>
                  <a:srgbClr val="000066"/>
                </a:solidFill>
              </a:rPr>
              <a:t>Evènement indésirable clinique ou biologique de grade 3 : 5 dans bras RAL vs 2 dans bras TDF/FTC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256161" y="6582618"/>
            <a:ext cx="28809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Bedimo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R. PLOS One 2014;9:e106221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RADAR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Etude RADAR : DRV/r + RAL vs DRV/r + TDF/FTC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575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Etude RADAR : DRV/r + RAL vs DRV/r + TDF/FTC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238250"/>
            <a:ext cx="9024938" cy="5303838"/>
          </a:xfrm>
        </p:spPr>
        <p:txBody>
          <a:bodyPr/>
          <a:lstStyle/>
          <a:p>
            <a:r>
              <a:rPr lang="fr-FR" sz="2800" b="1" dirty="0">
                <a:latin typeface="+mj-lt"/>
              </a:rPr>
              <a:t>Conclusion</a:t>
            </a:r>
            <a:br>
              <a:rPr lang="fr-FR" sz="2800" b="1" dirty="0">
                <a:latin typeface="+mj-lt"/>
              </a:rPr>
            </a:br>
            <a:endParaRPr lang="fr-FR" sz="2400" b="1" dirty="0">
              <a:latin typeface="+mj-lt"/>
            </a:endParaRPr>
          </a:p>
          <a:p>
            <a:pPr lvl="1"/>
            <a:r>
              <a:rPr lang="fr-FR" sz="2000" dirty="0"/>
              <a:t>Le schéma d’épargne d’INTI associant RAL + DRV/r n’obtenait pas une efficacité virologique similaire à celle de TDF/FTC + DRV/r à S48, mais entrainait de meilleurs résultats concernant les marqueurs osseux</a:t>
            </a:r>
          </a:p>
          <a:p>
            <a:pPr lvl="1"/>
            <a:r>
              <a:rPr lang="fr-FR" sz="2000" dirty="0"/>
              <a:t>La réponse immunologique était similaire pour les 2 traitements</a:t>
            </a:r>
          </a:p>
          <a:p>
            <a:pPr lvl="1"/>
            <a:r>
              <a:rPr lang="fr-FR" sz="2000" dirty="0"/>
              <a:t>Les patients du bras TDF/FTC avaient une augmentation moindre </a:t>
            </a:r>
            <a:br>
              <a:rPr lang="fr-FR" sz="2000" dirty="0"/>
            </a:br>
            <a:r>
              <a:rPr lang="fr-FR" sz="2000" dirty="0"/>
              <a:t>du cholestérol total</a:t>
            </a:r>
          </a:p>
          <a:p>
            <a:pPr lvl="1"/>
            <a:endParaRPr lang="fr-FR" sz="2000" dirty="0"/>
          </a:p>
          <a:p>
            <a:pPr lvl="1"/>
            <a:r>
              <a:rPr lang="fr-FR" sz="2000" dirty="0"/>
              <a:t>Limites</a:t>
            </a:r>
          </a:p>
          <a:p>
            <a:pPr lvl="2"/>
            <a:r>
              <a:rPr lang="fr-FR" sz="1800" dirty="0"/>
              <a:t>Faible taille d’étude</a:t>
            </a:r>
          </a:p>
          <a:p>
            <a:pPr lvl="2"/>
            <a:r>
              <a:rPr lang="fr-FR" sz="1800" dirty="0"/>
              <a:t>Puissance insuffisante pour établir la non infériorité</a:t>
            </a:r>
          </a:p>
          <a:p>
            <a:pPr lvl="2"/>
            <a:r>
              <a:rPr lang="fr-FR" sz="1800" dirty="0"/>
              <a:t>Evénements indésirables auto-rapportés, pas de double aveugle</a:t>
            </a:r>
          </a:p>
          <a:p>
            <a:pPr lvl="2"/>
            <a:r>
              <a:rPr lang="fr-FR" sz="1800" dirty="0"/>
              <a:t>Pas d’évaluation de la DMO par site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256161" y="6582618"/>
            <a:ext cx="28809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Bedimo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R. PLOS One 2014;9:e106221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RADAR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601</Words>
  <Application>Microsoft Macintosh PowerPoint</Application>
  <PresentationFormat>Présentation à l'écran (4:3)</PresentationFormat>
  <Paragraphs>139</Paragraphs>
  <Slides>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ARV_trials_2016</vt:lpstr>
      <vt:lpstr>Epargne d’INTI</vt:lpstr>
      <vt:lpstr>Etude RADAR : DRV/r + RAL vs DRV/r + TDF/FTC </vt:lpstr>
      <vt:lpstr>Etude RADAR : DRV/r + RAL vs DRV/r + TDF/FTC </vt:lpstr>
      <vt:lpstr>Etude RADAR : DRV/r + RAL vs DRV/r + TDF/FTC </vt:lpstr>
      <vt:lpstr>Etude RADAR : DRV/r + RAL vs DRV/r + TDF/FTC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Utilisateur de Microsoft Office</cp:lastModifiedBy>
  <cp:revision>129</cp:revision>
  <dcterms:created xsi:type="dcterms:W3CDTF">2015-05-20T09:45:14Z</dcterms:created>
  <dcterms:modified xsi:type="dcterms:W3CDTF">2016-08-23T13:46:06Z</dcterms:modified>
</cp:coreProperties>
</file>