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74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9144000" cy="6858000" type="screen4x3"/>
  <p:notesSz cx="6858000" cy="9144000"/>
  <p:custDataLst>
    <p:tags r:id="rId11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2" clrIdx="0"/>
  <p:cmAuthor id="1" name="anton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0066"/>
    <a:srgbClr val="CC3300"/>
    <a:srgbClr val="DDDDDD"/>
    <a:srgbClr val="333399"/>
    <a:srgbClr val="FF66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79" autoAdjust="0"/>
    <p:restoredTop sz="98951" autoAdjust="0"/>
  </p:normalViewPr>
  <p:slideViewPr>
    <p:cSldViewPr snapToGrid="0">
      <p:cViewPr varScale="1">
        <p:scale>
          <a:sx n="88" d="100"/>
          <a:sy n="88" d="100"/>
        </p:scale>
        <p:origin x="1182" y="84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4E796-DD5A-E446-A5E5-00C18D45A20E}" type="datetimeFigureOut">
              <a:rPr lang="fr-FR" smtClean="0"/>
              <a:pPr/>
              <a:t>30/08/2017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9389-9734-0F45-92C9-C868B652A9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1046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GB">
              <a:latin typeface="Calibri" charset="0"/>
              <a:cs typeface="ＭＳ Ｐゴシック" charset="0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1300">
                <a:latin typeface="Trebuchet MS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9D9F05-FA20-E44E-A652-DC40460759AC}" type="slidenum">
              <a:rPr lang="fr-FR" sz="1200">
                <a:latin typeface="Calibri" charset="0"/>
              </a:rPr>
              <a:pPr algn="r"/>
              <a:t>1</a:t>
            </a:fld>
            <a:endParaRPr lang="fr-FR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279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2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5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latin typeface="Calibri" charset="0"/>
                <a:ea typeface="ＭＳ Ｐゴシック" charset="0"/>
                <a:cs typeface="ＭＳ Ｐゴシック" charset="0"/>
              </a:rPr>
              <a:t>Comparaison INNTI vs INNTI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ENCORE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EFV vs RPV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ECHO-THRIVE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STAR</a:t>
            </a:r>
          </a:p>
          <a:p>
            <a:r>
              <a:rPr lang="fr-FR" sz="2800" b="1" dirty="0">
                <a:latin typeface="Calibri" charset="0"/>
                <a:ea typeface="ＭＳ Ｐゴシック" charset="0"/>
                <a:cs typeface="ＭＳ Ｐゴシック" charset="0"/>
              </a:rPr>
              <a:t>EFV vs ETR</a:t>
            </a:r>
          </a:p>
          <a:p>
            <a:pPr lvl="1"/>
            <a:r>
              <a:rPr lang="fr-FR" sz="2400" b="1" dirty="0">
                <a:latin typeface="Calibri" charset="0"/>
                <a:ea typeface="ＭＳ Ｐゴシック" charset="0"/>
              </a:rPr>
              <a:t>SENSE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DOR vs EFV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DRIVE-AHEAD</a:t>
            </a:r>
          </a:p>
        </p:txBody>
      </p:sp>
    </p:spTree>
    <p:extLst>
      <p:ext uri="{BB962C8B-B14F-4D97-AF65-F5344CB8AC3E}">
        <p14:creationId xmlns:p14="http://schemas.microsoft.com/office/powerpoint/2010/main" val="310040581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>
                <a:ea typeface="ＭＳ Ｐゴシック" pitchFamily="34" charset="-128"/>
              </a:rPr>
              <a:t>Comparaison des INNTI vs INNTI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ENCORE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EFV vs RPV</a:t>
            </a:r>
          </a:p>
          <a:p>
            <a:pPr lvl="1"/>
            <a:r>
              <a:rPr lang="fr-FR" altLang="fr-FR" sz="24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ECHO-THRIVE</a:t>
            </a:r>
          </a:p>
          <a:p>
            <a:pPr lvl="1"/>
            <a:r>
              <a:rPr lang="fr-FR" altLang="fr-FR" sz="24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STAR</a:t>
            </a:r>
          </a:p>
          <a:p>
            <a:r>
              <a:rPr lang="fr-FR" altLang="fr-FR" sz="2800" b="1" dirty="0">
                <a:latin typeface="Calibri" pitchFamily="34" charset="0"/>
                <a:ea typeface="ＭＳ Ｐゴシック" pitchFamily="34" charset="-128"/>
              </a:rPr>
              <a:t>EFV vs ETR</a:t>
            </a:r>
          </a:p>
          <a:p>
            <a:pPr lvl="1"/>
            <a:r>
              <a:rPr lang="fr-FR" altLang="fr-FR" sz="2400" b="1" dirty="0">
                <a:latin typeface="Calibri" pitchFamily="34" charset="0"/>
                <a:ea typeface="ＭＳ Ｐゴシック" pitchFamily="34" charset="-128"/>
              </a:rPr>
              <a:t>SENSE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Gazzard B. AIDS 2011;25:2249-58</a:t>
            </a:r>
          </a:p>
        </p:txBody>
      </p:sp>
      <p:grpSp>
        <p:nvGrpSpPr>
          <p:cNvPr id="2" name="Grouper 30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4" y="1125538"/>
            <a:ext cx="343376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503765" y="2857772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049792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Critère de jugement principal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Différence de proportion de patients avec au moins un événement indésirable neuropsychiatrique de grade 1-4 lié au traitement entre l’inclusion et S12 </a:t>
            </a:r>
            <a:br>
              <a:rPr lang="fr-FR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fr-FR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(analyse ITT ajustée, test bilatéral, puissance 90 %)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882483"/>
              </p:ext>
            </p:extLst>
          </p:nvPr>
        </p:nvGraphicFramePr>
        <p:xfrm>
          <a:off x="3710003" y="2608090"/>
          <a:ext cx="3686403" cy="755650"/>
        </p:xfrm>
        <a:graphic>
          <a:graphicData uri="http://schemas.openxmlformats.org/drawingml/2006/table">
            <a:tbl>
              <a:tblPr/>
              <a:tblGrid>
                <a:gridCol w="36864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ETR 400 mg (4 comprimés) QD 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EFV placebo + 2 INTI*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402871"/>
              </p:ext>
            </p:extLst>
          </p:nvPr>
        </p:nvGraphicFramePr>
        <p:xfrm>
          <a:off x="3711592" y="3620915"/>
          <a:ext cx="3684814" cy="733425"/>
        </p:xfrm>
        <a:graphic>
          <a:graphicData uri="http://schemas.openxmlformats.org/drawingml/2006/table">
            <a:tbl>
              <a:tblPr/>
              <a:tblGrid>
                <a:gridCol w="3684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3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600 mg QD + ETR placebo 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+ 2 INTI*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1933059" y="1644128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Sans insu</a:t>
            </a: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-3952" y="3015959"/>
            <a:ext cx="2618105" cy="91940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Naïfs d’ARV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&gt; 5 000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 aux ARV de l’étude</a:t>
            </a: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Etude SENSE : ETR QD + 2 NRTI vs EFV QD + 2 INTI</a:t>
            </a: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710004" y="2981152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 flipV="1">
            <a:off x="2529475" y="3471690"/>
            <a:ext cx="430427" cy="7334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2983492" y="3647902"/>
            <a:ext cx="722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78</a:t>
            </a: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2983241" y="2654127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79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634952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S12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634952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17470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217470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2987502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5" name="ZoneTexte 71"/>
          <p:cNvSpPr txBox="1">
            <a:spLocks noChangeArrowheads="1"/>
          </p:cNvSpPr>
          <p:nvPr/>
        </p:nvSpPr>
        <p:spPr bwMode="auto">
          <a:xfrm>
            <a:off x="345706" y="4403822"/>
            <a:ext cx="63163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Randomisation stratifiée sur ARN VIH (</a:t>
            </a:r>
            <a:r>
              <a:rPr lang="fr-FR" sz="1400" u="sng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fr-F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ou &gt; 100 000 c/ml) à l’inclusion</a:t>
            </a:r>
            <a:endParaRPr lang="fr-FR" sz="1400" baseline="300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45706" y="4764402"/>
            <a:ext cx="814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Combinaison INTI sélectionnée par l’investigateur : ZDV/3TC BID ou ABC/3TC QD ou TDF/FTC QD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34997662"/>
              </p:ext>
            </p:extLst>
          </p:nvPr>
        </p:nvGraphicFramePr>
        <p:xfrm>
          <a:off x="395288" y="1643432"/>
          <a:ext cx="8353425" cy="4492582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6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4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45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89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ETR + 2 INTI, n = 79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INTI, n = 78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moyen, ans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319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 mutation INNTI IAS-USA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(15 %)*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(5 %)*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1mutation INTI IAS-USA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Sérologie VHC positive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5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INTI choisi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;  ABC/3TC ; ZD/3TC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60 % ; 26 % ; 14 %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8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Intérruption avant S12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Retrait consentement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Autres raisons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971549" y="1295400"/>
            <a:ext cx="7395997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400" b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 et disposition des patients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Nelson M</a:t>
            </a:r>
            <a:r>
              <a:rPr lang="fr-FR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.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AIDS 2011;25:335-40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18989" y="6168439"/>
            <a:ext cx="45752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E138A, n = 5, V106I, n = 4, V108I, n = 1, V90I, n = 6</a:t>
            </a:r>
          </a:p>
        </p:txBody>
      </p:sp>
      <p:grpSp>
        <p:nvGrpSpPr>
          <p:cNvPr id="2" name="Grouper 11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13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</a:p>
          </p:txBody>
        </p:sp>
      </p:grp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Etude SENSE : ETR QD + 2 NRTI vs EFV QD + 2 INTI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20554"/>
              </p:ext>
            </p:extLst>
          </p:nvPr>
        </p:nvGraphicFramePr>
        <p:xfrm>
          <a:off x="395287" y="1716038"/>
          <a:ext cx="8206979" cy="3130560"/>
        </p:xfrm>
        <a:graphic>
          <a:graphicData uri="http://schemas.openxmlformats.org/drawingml/2006/table">
            <a:tbl>
              <a:tblPr/>
              <a:tblGrid>
                <a:gridCol w="343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8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0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0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33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6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ETR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Tout EI, grade 1-4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27,8 %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Lié au traitement (critère principal)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16,5 %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46,2 %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Tout EI, grade 2-4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19,2 %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0,103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Lié au traitement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16,7 %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0,019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neurologiques, tous grades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20,2 %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33,4 %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2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psychiatriques, tous grades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du sommeil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20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Dépression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94029"/>
            <a:ext cx="9024937" cy="4667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200" b="1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neuropsychiatriques au cours des 12 semaines</a:t>
            </a:r>
            <a:endParaRPr lang="fr-FR" sz="22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16824" y="4938764"/>
            <a:ext cx="890582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FR" sz="1400" dirty="0">
                <a:solidFill>
                  <a:srgbClr val="000066"/>
                </a:solidFill>
              </a:rPr>
              <a:t>EIG : ETR, n = 5, EFV, n = 3</a:t>
            </a:r>
          </a:p>
          <a:p>
            <a:pPr>
              <a:spcBef>
                <a:spcPts val="600"/>
              </a:spcBef>
            </a:pPr>
            <a:r>
              <a:rPr lang="fr-FR" sz="1400" dirty="0">
                <a:solidFill>
                  <a:srgbClr val="000066"/>
                </a:solidFill>
              </a:rPr>
              <a:t>Evénement indésirable cutané ou sous-cutané, grade 2-4 : ETR, n = 8, EFV, n = 9 ; arrêt pour rash : 4/8 et 4/9</a:t>
            </a:r>
          </a:p>
          <a:p>
            <a:pPr>
              <a:spcBef>
                <a:spcPts val="600"/>
              </a:spcBef>
            </a:pPr>
            <a:r>
              <a:rPr lang="fr-FR" sz="1400" dirty="0">
                <a:solidFill>
                  <a:srgbClr val="000066"/>
                </a:solidFill>
              </a:rPr>
              <a:t>Elévation cholestérol total et LDL-cholestérol, grade 2-4 : ETR = 3 et 6 ; EFV = 18 et 13</a:t>
            </a:r>
          </a:p>
        </p:txBody>
      </p:sp>
      <p:sp>
        <p:nvSpPr>
          <p:cNvPr id="17" name="ZoneTexte 69"/>
          <p:cNvSpPr txBox="1">
            <a:spLocks noChangeArrowheads="1"/>
          </p:cNvSpPr>
          <p:nvPr/>
        </p:nvSpPr>
        <p:spPr bwMode="auto">
          <a:xfrm>
            <a:off x="4507169" y="658100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Nelson M. AIDS 2011;25:335-40</a:t>
            </a:r>
          </a:p>
        </p:txBody>
      </p:sp>
      <p:grpSp>
        <p:nvGrpSpPr>
          <p:cNvPr id="2" name="Grouper 17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19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0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</a:p>
          </p:txBody>
        </p:sp>
      </p:grp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Etude SENSE : ETR QD + 2 NRTI vs EFV QD + 2 INTI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331715" y="1128713"/>
            <a:ext cx="44678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au traitement à S48</a:t>
            </a:r>
          </a:p>
        </p:txBody>
      </p:sp>
      <p:sp>
        <p:nvSpPr>
          <p:cNvPr id="82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Gazzard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AIDS 2011; 25:2249-58</a:t>
            </a:r>
          </a:p>
        </p:txBody>
      </p:sp>
      <p:grpSp>
        <p:nvGrpSpPr>
          <p:cNvPr id="3" name="Grouper 82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84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5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266252" y="1617065"/>
            <a:ext cx="8851548" cy="4794964"/>
            <a:chOff x="266252" y="1617065"/>
            <a:chExt cx="8851548" cy="4794964"/>
          </a:xfrm>
        </p:grpSpPr>
        <p:sp>
          <p:nvSpPr>
            <p:cNvPr id="238594" name="Text Box 134"/>
            <p:cNvSpPr txBox="1">
              <a:spLocks noChangeArrowheads="1"/>
            </p:cNvSpPr>
            <p:nvPr/>
          </p:nvSpPr>
          <p:spPr bwMode="auto">
            <a:xfrm>
              <a:off x="2514621" y="1693565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ARN VIH &lt; 40 c/ml </a:t>
              </a: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41556" y="3227448"/>
              <a:ext cx="518400" cy="2137464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65639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65639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66252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65639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632673" y="46672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632673" y="39766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632673" y="25923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632673" y="32829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723161" y="2582863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933834" y="2884427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75,9</a:t>
              </a: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459956" y="296232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74,4</a:t>
              </a: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526564" y="2216512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461983" y="3301161"/>
              <a:ext cx="518400" cy="2063751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326046" y="5692601"/>
              <a:ext cx="1841895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</a:t>
              </a: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ifférence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1,6 % (-12,0 ; 15,2)</a:t>
              </a: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726578" y="3314462"/>
              <a:ext cx="518400" cy="2044938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728790" y="296232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74,1</a:t>
              </a: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239450" y="3174291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66,7</a:t>
              </a: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4247298" y="3514620"/>
              <a:ext cx="518400" cy="1844780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grpSp>
          <p:nvGrpSpPr>
            <p:cNvPr id="2" name="Grouper 50"/>
            <p:cNvGrpSpPr/>
            <p:nvPr/>
          </p:nvGrpSpPr>
          <p:grpSpPr>
            <a:xfrm>
              <a:off x="388841" y="1617065"/>
              <a:ext cx="1928812" cy="629682"/>
              <a:chOff x="2439988" y="1995488"/>
              <a:chExt cx="1928812" cy="629682"/>
            </a:xfrm>
          </p:grpSpPr>
          <p:sp>
            <p:nvSpPr>
              <p:cNvPr id="238637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928812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38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39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00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38640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31944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ETR + 2 INTI</a:t>
                </a:r>
              </a:p>
            </p:txBody>
          </p:sp>
          <p:sp>
            <p:nvSpPr>
              <p:cNvPr id="238641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31763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EFV + 2 INTI</a:t>
                </a:r>
              </a:p>
            </p:txBody>
          </p:sp>
        </p:grp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2513998" y="2149059"/>
              <a:ext cx="113941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</a:p>
          </p:txBody>
        </p:sp>
        <p:sp>
          <p:nvSpPr>
            <p:cNvPr id="53" name="Rectangle 133"/>
            <p:cNvSpPr>
              <a:spLocks noChangeArrowheads="1"/>
            </p:cNvSpPr>
            <p:nvPr/>
          </p:nvSpPr>
          <p:spPr bwMode="auto">
            <a:xfrm>
              <a:off x="2334067" y="3227448"/>
              <a:ext cx="518400" cy="2137464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Rectangle 144"/>
            <p:cNvSpPr>
              <a:spLocks noChangeArrowheads="1"/>
            </p:cNvSpPr>
            <p:nvPr/>
          </p:nvSpPr>
          <p:spPr bwMode="auto">
            <a:xfrm>
              <a:off x="2322781" y="2888406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76,8</a:t>
              </a:r>
            </a:p>
          </p:txBody>
        </p:sp>
        <p:sp>
          <p:nvSpPr>
            <p:cNvPr id="55" name="Rectangle 145"/>
            <p:cNvSpPr>
              <a:spLocks noChangeArrowheads="1"/>
            </p:cNvSpPr>
            <p:nvPr/>
          </p:nvSpPr>
          <p:spPr bwMode="auto">
            <a:xfrm>
              <a:off x="2862102" y="282261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78,4</a:t>
              </a:r>
            </a:p>
          </p:txBody>
        </p:sp>
        <p:sp>
          <p:nvSpPr>
            <p:cNvPr id="56" name="Rectangle 151"/>
            <p:cNvSpPr>
              <a:spLocks noChangeArrowheads="1"/>
            </p:cNvSpPr>
            <p:nvPr/>
          </p:nvSpPr>
          <p:spPr bwMode="auto">
            <a:xfrm>
              <a:off x="2849390" y="3189288"/>
              <a:ext cx="518400" cy="2175624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8" name="Rectangle 40"/>
            <p:cNvSpPr>
              <a:spLocks noChangeArrowheads="1"/>
            </p:cNvSpPr>
            <p:nvPr/>
          </p:nvSpPr>
          <p:spPr bwMode="auto">
            <a:xfrm>
              <a:off x="2172713" y="5378364"/>
              <a:ext cx="1367344" cy="760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ARN VIH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à l’inclusion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u="sng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&lt;</a:t>
              </a: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100 000 c/ml</a:t>
              </a:r>
            </a:p>
          </p:txBody>
        </p:sp>
        <p:sp>
          <p:nvSpPr>
            <p:cNvPr id="47" name="Rectangle 133"/>
            <p:cNvSpPr>
              <a:spLocks noChangeArrowheads="1"/>
            </p:cNvSpPr>
            <p:nvPr/>
          </p:nvSpPr>
          <p:spPr bwMode="auto">
            <a:xfrm>
              <a:off x="5119089" y="2827338"/>
              <a:ext cx="518400" cy="2525724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0" name="Rectangle 151"/>
            <p:cNvSpPr>
              <a:spLocks noChangeArrowheads="1"/>
            </p:cNvSpPr>
            <p:nvPr/>
          </p:nvSpPr>
          <p:spPr bwMode="auto">
            <a:xfrm>
              <a:off x="5634325" y="2902804"/>
              <a:ext cx="518400" cy="2462108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Rectangle 41"/>
            <p:cNvSpPr>
              <a:spLocks noChangeArrowheads="1"/>
            </p:cNvSpPr>
            <p:nvPr/>
          </p:nvSpPr>
          <p:spPr bwMode="auto">
            <a:xfrm>
              <a:off x="4997962" y="2149059"/>
              <a:ext cx="390042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Analyse, échecs non virologiques censurés</a:t>
              </a:r>
            </a:p>
          </p:txBody>
        </p:sp>
        <p:sp>
          <p:nvSpPr>
            <p:cNvPr id="57" name="Rectangle 40"/>
            <p:cNvSpPr>
              <a:spLocks noChangeArrowheads="1"/>
            </p:cNvSpPr>
            <p:nvPr/>
          </p:nvSpPr>
          <p:spPr bwMode="auto">
            <a:xfrm>
              <a:off x="3531731" y="5364974"/>
              <a:ext cx="1367344" cy="760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ARN VIH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à l’inclusion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&gt; 100 000 c/ml</a:t>
              </a:r>
            </a:p>
          </p:txBody>
        </p:sp>
        <p:sp>
          <p:nvSpPr>
            <p:cNvPr id="59" name="Rectangle 133"/>
            <p:cNvSpPr>
              <a:spLocks noChangeArrowheads="1"/>
            </p:cNvSpPr>
            <p:nvPr/>
          </p:nvSpPr>
          <p:spPr bwMode="auto">
            <a:xfrm>
              <a:off x="7904109" y="3062410"/>
              <a:ext cx="518400" cy="2296990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0" name="Rectangle 151"/>
            <p:cNvSpPr>
              <a:spLocks noChangeArrowheads="1"/>
            </p:cNvSpPr>
            <p:nvPr/>
          </p:nvSpPr>
          <p:spPr bwMode="auto">
            <a:xfrm>
              <a:off x="8420271" y="3092335"/>
              <a:ext cx="518400" cy="2272577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1" name="Rectangle 133"/>
            <p:cNvSpPr>
              <a:spLocks noChangeArrowheads="1"/>
            </p:cNvSpPr>
            <p:nvPr/>
          </p:nvSpPr>
          <p:spPr bwMode="auto">
            <a:xfrm>
              <a:off x="6511600" y="2636797"/>
              <a:ext cx="518400" cy="2728115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Rectangle 151"/>
            <p:cNvSpPr>
              <a:spLocks noChangeArrowheads="1"/>
            </p:cNvSpPr>
            <p:nvPr/>
          </p:nvSpPr>
          <p:spPr bwMode="auto">
            <a:xfrm>
              <a:off x="7036883" y="2791182"/>
              <a:ext cx="518400" cy="2568218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Rectangle 40"/>
            <p:cNvSpPr>
              <a:spLocks noChangeArrowheads="1"/>
            </p:cNvSpPr>
            <p:nvPr/>
          </p:nvSpPr>
          <p:spPr bwMode="auto">
            <a:xfrm>
              <a:off x="825705" y="5348288"/>
              <a:ext cx="124259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Tous patients</a:t>
              </a:r>
            </a:p>
          </p:txBody>
        </p:sp>
        <p:sp>
          <p:nvSpPr>
            <p:cNvPr id="64" name="Rectangle 40"/>
            <p:cNvSpPr>
              <a:spLocks noChangeArrowheads="1"/>
            </p:cNvSpPr>
            <p:nvPr/>
          </p:nvSpPr>
          <p:spPr bwMode="auto">
            <a:xfrm>
              <a:off x="6347894" y="5383138"/>
              <a:ext cx="1367344" cy="760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ARN VIH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à l’inclusion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u="sng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&lt;</a:t>
              </a: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100 000 c/ml</a:t>
              </a:r>
            </a:p>
          </p:txBody>
        </p:sp>
        <p:sp>
          <p:nvSpPr>
            <p:cNvPr id="68" name="Rectangle 40"/>
            <p:cNvSpPr>
              <a:spLocks noChangeArrowheads="1"/>
            </p:cNvSpPr>
            <p:nvPr/>
          </p:nvSpPr>
          <p:spPr bwMode="auto">
            <a:xfrm>
              <a:off x="7750456" y="5369748"/>
              <a:ext cx="1367344" cy="760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ARN VIH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à l’inclusion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&gt; 100 000 c/ml</a:t>
              </a:r>
            </a:p>
          </p:txBody>
        </p:sp>
        <p:sp>
          <p:nvSpPr>
            <p:cNvPr id="69" name="Rectangle 40"/>
            <p:cNvSpPr>
              <a:spLocks noChangeArrowheads="1"/>
            </p:cNvSpPr>
            <p:nvPr/>
          </p:nvSpPr>
          <p:spPr bwMode="auto">
            <a:xfrm>
              <a:off x="5011772" y="5353062"/>
              <a:ext cx="124259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Tous patients</a:t>
              </a:r>
            </a:p>
          </p:txBody>
        </p:sp>
        <p:sp>
          <p:nvSpPr>
            <p:cNvPr id="75" name="Rectangle 144"/>
            <p:cNvSpPr>
              <a:spLocks noChangeArrowheads="1"/>
            </p:cNvSpPr>
            <p:nvPr/>
          </p:nvSpPr>
          <p:spPr bwMode="auto">
            <a:xfrm>
              <a:off x="5119089" y="2489189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92,3</a:t>
              </a:r>
            </a:p>
          </p:txBody>
        </p:sp>
        <p:sp>
          <p:nvSpPr>
            <p:cNvPr id="78" name="Rectangle 145"/>
            <p:cNvSpPr>
              <a:spLocks noChangeArrowheads="1"/>
            </p:cNvSpPr>
            <p:nvPr/>
          </p:nvSpPr>
          <p:spPr bwMode="auto">
            <a:xfrm>
              <a:off x="5637489" y="256729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89,2</a:t>
              </a:r>
            </a:p>
          </p:txBody>
        </p:sp>
        <p:sp>
          <p:nvSpPr>
            <p:cNvPr id="79" name="Rectangle 144"/>
            <p:cNvSpPr>
              <a:spLocks noChangeArrowheads="1"/>
            </p:cNvSpPr>
            <p:nvPr/>
          </p:nvSpPr>
          <p:spPr bwMode="auto">
            <a:xfrm>
              <a:off x="7895026" y="271667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83,3</a:t>
              </a:r>
            </a:p>
          </p:txBody>
        </p:sp>
        <p:sp>
          <p:nvSpPr>
            <p:cNvPr id="80" name="Rectangle 145"/>
            <p:cNvSpPr>
              <a:spLocks noChangeArrowheads="1"/>
            </p:cNvSpPr>
            <p:nvPr/>
          </p:nvSpPr>
          <p:spPr bwMode="auto">
            <a:xfrm>
              <a:off x="8415751" y="2767907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81,8</a:t>
              </a:r>
            </a:p>
          </p:txBody>
        </p:sp>
        <p:sp>
          <p:nvSpPr>
            <p:cNvPr id="81" name="ZoneTexte 86"/>
            <p:cNvSpPr txBox="1">
              <a:spLocks noChangeArrowheads="1"/>
            </p:cNvSpPr>
            <p:nvPr/>
          </p:nvSpPr>
          <p:spPr bwMode="auto">
            <a:xfrm>
              <a:off x="4779441" y="5655509"/>
              <a:ext cx="1709250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</a:t>
              </a: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ifférence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2,9 % (-5,8 ; 11,7)</a:t>
              </a:r>
            </a:p>
          </p:txBody>
        </p:sp>
        <p:sp>
          <p:nvSpPr>
            <p:cNvPr id="48" name="Rectangle 144"/>
            <p:cNvSpPr>
              <a:spLocks noChangeArrowheads="1"/>
            </p:cNvSpPr>
            <p:nvPr/>
          </p:nvSpPr>
          <p:spPr bwMode="auto">
            <a:xfrm>
              <a:off x="6523865" y="2327883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97,6</a:t>
              </a:r>
            </a:p>
          </p:txBody>
        </p:sp>
        <p:sp>
          <p:nvSpPr>
            <p:cNvPr id="49" name="Rectangle 145"/>
            <p:cNvSpPr>
              <a:spLocks noChangeArrowheads="1"/>
            </p:cNvSpPr>
            <p:nvPr/>
          </p:nvSpPr>
          <p:spPr bwMode="auto">
            <a:xfrm>
              <a:off x="7041265" y="2448945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66FF"/>
                  </a:solidFill>
                  <a:ea typeface="Arial" pitchFamily="-1" charset="0"/>
                  <a:cs typeface="Arial" pitchFamily="-1" charset="0"/>
                </a:rPr>
                <a:t>93,0</a:t>
              </a: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632673" y="5359400"/>
              <a:ext cx="84820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cxnSp>
          <p:nvCxnSpPr>
            <p:cNvPr id="71" name="Connecteur droit 70"/>
            <p:cNvCxnSpPr/>
            <p:nvPr/>
          </p:nvCxnSpPr>
          <p:spPr bwMode="auto">
            <a:xfrm flipV="1">
              <a:off x="4931229" y="2595563"/>
              <a:ext cx="0" cy="2760208"/>
            </a:xfrm>
            <a:prstGeom prst="line">
              <a:avLst/>
            </a:prstGeom>
            <a:ln>
              <a:solidFill>
                <a:srgbClr val="000066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Rectangle 135"/>
            <p:cNvSpPr>
              <a:spLocks noChangeArrowheads="1"/>
            </p:cNvSpPr>
            <p:nvPr/>
          </p:nvSpPr>
          <p:spPr bwMode="auto">
            <a:xfrm>
              <a:off x="475907" y="522357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</a:p>
          </p:txBody>
        </p:sp>
      </p:grpSp>
      <p:sp>
        <p:nvSpPr>
          <p:cNvPr id="6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33501"/>
            <a:ext cx="8736013" cy="1106488"/>
          </a:xfrm>
        </p:spPr>
        <p:txBody>
          <a:bodyPr/>
          <a:lstStyle/>
          <a:p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Etude SENSE : ETR QD + 2 NRTI vs EFV QD + 2 INTI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798" y="1169037"/>
            <a:ext cx="9093201" cy="1370764"/>
          </a:xfrm>
        </p:spPr>
        <p:txBody>
          <a:bodyPr/>
          <a:lstStyle/>
          <a:p>
            <a:pPr>
              <a:lnSpc>
                <a:spcPts val="1880"/>
              </a:lnSpc>
              <a:spcBef>
                <a:spcPts val="0"/>
              </a:spcBef>
            </a:pPr>
            <a:r>
              <a:rPr lang="fr-FR" b="1" dirty="0">
                <a:latin typeface="+mj-lt"/>
                <a:ea typeface="ＭＳ Ｐゴシック" pitchFamily="-1" charset="-128"/>
                <a:cs typeface="ＭＳ Ｐゴシック" pitchFamily="-1" charset="-128"/>
              </a:rPr>
              <a:t>Critères définis au protocole pour réalisation d’un génotype</a:t>
            </a:r>
            <a:endParaRPr lang="fr-FR" b="1" dirty="0">
              <a:solidFill>
                <a:srgbClr val="000066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fr-FR" sz="1600" dirty="0">
                <a:ea typeface="Arial" pitchFamily="-1" charset="0"/>
                <a:cs typeface="Arial" pitchFamily="-1" charset="0"/>
              </a:rPr>
              <a:t>Arrêt avec ARN VIH détectable</a:t>
            </a: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fr-FR" sz="1600" dirty="0">
                <a:ea typeface="Arial" pitchFamily="-1" charset="0"/>
                <a:cs typeface="Arial" pitchFamily="-1" charset="0"/>
              </a:rPr>
              <a:t>Diminution ARN VIH &lt; 1 log</a:t>
            </a:r>
            <a:r>
              <a:rPr lang="fr-FR" sz="1600" baseline="-25000" dirty="0">
                <a:ea typeface="Arial" pitchFamily="-1" charset="0"/>
                <a:cs typeface="Arial" pitchFamily="-1" charset="0"/>
              </a:rPr>
              <a:t>10</a:t>
            </a:r>
            <a:r>
              <a:rPr lang="fr-FR" sz="1600" dirty="0">
                <a:ea typeface="Arial" pitchFamily="-1" charset="0"/>
                <a:cs typeface="Arial" pitchFamily="-1" charset="0"/>
              </a:rPr>
              <a:t> c/ml ou &gt; 400 c/ml à S12</a:t>
            </a: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fr-FR" sz="1600" dirty="0">
                <a:ea typeface="Arial" pitchFamily="-1" charset="0"/>
                <a:cs typeface="Arial" pitchFamily="-1" charset="0"/>
              </a:rPr>
              <a:t>ARN VIH &gt; 50 c/ml à S48</a:t>
            </a:r>
          </a:p>
          <a:p>
            <a:pPr lvl="1">
              <a:lnSpc>
                <a:spcPts val="1880"/>
              </a:lnSpc>
              <a:spcBef>
                <a:spcPct val="5000"/>
              </a:spcBef>
              <a:buFontTx/>
              <a:buChar char="-"/>
            </a:pPr>
            <a:r>
              <a:rPr lang="fr-FR" sz="1600" dirty="0">
                <a:ea typeface="Arial" pitchFamily="-1" charset="0"/>
                <a:cs typeface="Arial" pitchFamily="-1" charset="0"/>
              </a:rPr>
              <a:t>Echec virologique (2 ARN VIH consécutifs &gt; 50 c/ml), algorithme TLOVR</a:t>
            </a:r>
          </a:p>
          <a:p>
            <a:pPr lvl="1">
              <a:lnSpc>
                <a:spcPts val="1880"/>
              </a:lnSpc>
              <a:spcBef>
                <a:spcPct val="5000"/>
              </a:spcBef>
              <a:buNone/>
            </a:pPr>
            <a:endParaRPr lang="fr-FR" sz="1600" dirty="0">
              <a:latin typeface="+mj-lt"/>
              <a:ea typeface="ＭＳ Ｐゴシック" pitchFamily="-1" charset="-128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03871901"/>
              </p:ext>
            </p:extLst>
          </p:nvPr>
        </p:nvGraphicFramePr>
        <p:xfrm>
          <a:off x="279400" y="2921316"/>
          <a:ext cx="8469313" cy="2909824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2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5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08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788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ETR + 2 INTI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INTI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88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 virologique,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71463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à l’inclusion &gt; 100 000 c/ml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3/4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4/7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88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Présence de mutations de résistance,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71463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</a:t>
                      </a:r>
                    </a:p>
                    <a:p>
                      <a:pPr marL="271463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V106I + M184I</a:t>
                      </a:r>
                    </a:p>
                    <a:p>
                      <a:pPr marL="271463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 + M184V + P225H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35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Patients supplémentaires avec génotype lors de l’arrêt (ARN VIH &gt; 50 c/ml),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 INNTI (V90I)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3472653" y="2557112"/>
            <a:ext cx="2726487" cy="374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000" b="1">
                <a:solidFill>
                  <a:srgbClr val="333399"/>
                </a:solidFill>
                <a:latin typeface="Calibri" pitchFamily="-1" charset="0"/>
              </a:rPr>
              <a:t>Données de résistance</a:t>
            </a: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Gazzard</a:t>
            </a:r>
            <a:r>
              <a:rPr lang="en-US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AIDS 2011; 25:2249-58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96299" y="5855086"/>
            <a:ext cx="703318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00" dirty="0">
                <a:solidFill>
                  <a:srgbClr val="000066"/>
                </a:solidFill>
              </a:rPr>
              <a:t>Parmi les patients avec mutations INNTI IAS-USA  à l’inclusion, </a:t>
            </a:r>
          </a:p>
          <a:p>
            <a:r>
              <a:rPr lang="fr-FR" sz="1500" dirty="0">
                <a:solidFill>
                  <a:srgbClr val="000066"/>
                </a:solidFill>
              </a:rPr>
              <a:t>10/10 dans le bras ETR et 4/4 dans le bras EFV ont à S48 un ARN VIH &lt; 50 c/ml</a:t>
            </a:r>
          </a:p>
        </p:txBody>
      </p:sp>
      <p:grpSp>
        <p:nvGrpSpPr>
          <p:cNvPr id="2" name="Grouper 12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20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1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</a:p>
          </p:txBody>
        </p:sp>
      </p:grp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Etude SENSE : ETR QD + 2 NRTI vs EFV QD + 2 INTI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1650"/>
            <a:ext cx="8786812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fr-FR" sz="2800" b="1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Résumé</a:t>
            </a:r>
          </a:p>
          <a:p>
            <a:pPr lvl="1">
              <a:spcBef>
                <a:spcPts val="302"/>
              </a:spcBef>
            </a:pPr>
            <a:r>
              <a:rPr lang="fr-FR" sz="2000" dirty="0">
                <a:ea typeface="ＭＳ Ｐゴシック" pitchFamily="-1" charset="-128"/>
              </a:rPr>
              <a:t>Le traitement de première ligne par </a:t>
            </a:r>
            <a:r>
              <a:rPr lang="fr-FR" sz="2000" dirty="0" err="1">
                <a:ea typeface="ＭＳ Ｐゴシック" pitchFamily="-1" charset="-128"/>
              </a:rPr>
              <a:t>étravirine</a:t>
            </a:r>
            <a:r>
              <a:rPr lang="fr-FR" sz="2000" dirty="0">
                <a:ea typeface="ＭＳ Ｐゴシック" pitchFamily="-1" charset="-128"/>
              </a:rPr>
              <a:t> 400 mg une fois </a:t>
            </a:r>
            <a:br>
              <a:rPr lang="fr-FR" sz="2000" dirty="0">
                <a:ea typeface="ＭＳ Ｐゴシック" pitchFamily="-1" charset="-128"/>
              </a:rPr>
            </a:br>
            <a:r>
              <a:rPr lang="fr-FR" sz="2000" dirty="0">
                <a:ea typeface="ＭＳ Ｐゴシック" pitchFamily="-1" charset="-128"/>
              </a:rPr>
              <a:t>par jour et 2 INTI entrainait un taux de suppression virologique comparable à celui de </a:t>
            </a:r>
            <a:r>
              <a:rPr lang="fr-FR" sz="2000" dirty="0" err="1">
                <a:ea typeface="ＭＳ Ｐゴシック" pitchFamily="-1" charset="-128"/>
              </a:rPr>
              <a:t>efavirenz</a:t>
            </a:r>
            <a:r>
              <a:rPr lang="fr-FR" sz="2000" dirty="0">
                <a:ea typeface="ＭＳ Ｐゴシック" pitchFamily="-1" charset="-128"/>
              </a:rPr>
              <a:t> + 2 INTI</a:t>
            </a:r>
          </a:p>
          <a:p>
            <a:pPr lvl="1">
              <a:spcBef>
                <a:spcPts val="302"/>
              </a:spcBef>
            </a:pPr>
            <a:r>
              <a:rPr lang="fr-FR" sz="2000" dirty="0">
                <a:ea typeface="ＭＳ Ｐゴシック" pitchFamily="-1" charset="-128"/>
              </a:rPr>
              <a:t>Aucun des patients avec échec virologique sous </a:t>
            </a:r>
            <a:r>
              <a:rPr lang="fr-FR" sz="2000" dirty="0" err="1">
                <a:ea typeface="ＭＳ Ｐゴシック" pitchFamily="-1" charset="-128"/>
              </a:rPr>
              <a:t>étravirine</a:t>
            </a:r>
            <a:r>
              <a:rPr lang="fr-FR" sz="2000" dirty="0">
                <a:ea typeface="ＭＳ Ｐゴシック" pitchFamily="-1" charset="-128"/>
              </a:rPr>
              <a:t> n’a développé de résistance aux INNTI</a:t>
            </a:r>
          </a:p>
          <a:p>
            <a:pPr lvl="1">
              <a:spcBef>
                <a:spcPts val="302"/>
              </a:spcBef>
            </a:pPr>
            <a:r>
              <a:rPr lang="fr-FR" sz="2000" dirty="0" err="1">
                <a:ea typeface="ＭＳ Ｐゴシック" pitchFamily="-1" charset="-128"/>
              </a:rPr>
              <a:t>Etravirine</a:t>
            </a:r>
            <a:r>
              <a:rPr lang="fr-FR" sz="2000" dirty="0">
                <a:ea typeface="ＭＳ Ｐゴシック" pitchFamily="-1" charset="-128"/>
              </a:rPr>
              <a:t> était associé à significativement moins d’événements indésirables neuropsychiatriques que EFV. La différence restait statistiquement significative à S48</a:t>
            </a:r>
          </a:p>
          <a:p>
            <a:pPr lvl="1">
              <a:spcBef>
                <a:spcPts val="302"/>
              </a:spcBef>
            </a:pPr>
            <a:r>
              <a:rPr lang="fr-FR" sz="2000" dirty="0"/>
              <a:t>L’augmentation des lipides était plus importante dans le bras EFV</a:t>
            </a:r>
          </a:p>
          <a:p>
            <a:pPr lvl="1">
              <a:spcBef>
                <a:spcPts val="302"/>
              </a:spcBef>
            </a:pPr>
            <a:r>
              <a:rPr lang="fr-FR" sz="2000" dirty="0"/>
              <a:t>Le risque d’événements indésirables cutanés ou sous-cutanés de grade 2 à 4 était similaire dans les 2 bras</a:t>
            </a:r>
            <a:endParaRPr lang="fr-FR" sz="38400" dirty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  <a:buNone/>
            </a:pPr>
            <a:endParaRPr lang="fr-FR" sz="2000" dirty="0">
              <a:ea typeface="ＭＳ Ｐゴシック" pitchFamily="-1" charset="-128"/>
            </a:endParaRPr>
          </a:p>
        </p:txBody>
      </p:sp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Gazzard</a:t>
            </a:r>
            <a:r>
              <a:rPr lang="en-US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AIDS 2011; 25:2249-58</a:t>
            </a:r>
          </a:p>
        </p:txBody>
      </p:sp>
      <p:grpSp>
        <p:nvGrpSpPr>
          <p:cNvPr id="2" name="Grouper 14"/>
          <p:cNvGrpSpPr/>
          <p:nvPr/>
        </p:nvGrpSpPr>
        <p:grpSpPr>
          <a:xfrm>
            <a:off x="-1" y="6570663"/>
            <a:ext cx="666000" cy="288111"/>
            <a:chOff x="-1" y="6570663"/>
            <a:chExt cx="666000" cy="288111"/>
          </a:xfrm>
        </p:grpSpPr>
        <p:sp>
          <p:nvSpPr>
            <p:cNvPr id="16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6660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7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6245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SENSE</a:t>
              </a:r>
            </a:p>
          </p:txBody>
        </p:sp>
      </p:grpSp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>
                <a:ea typeface="ＭＳ Ｐゴシック" pitchFamily="-1" charset="-128"/>
                <a:cs typeface="ＭＳ Ｐゴシック" pitchFamily="-1" charset="-128"/>
              </a:rPr>
              <a:t>Etude SENSE : ETR QD + 2 NRTI vs EFV QD + 2 INTI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912</Words>
  <Application>Microsoft Office PowerPoint</Application>
  <PresentationFormat>Affichage à l'écran (4:3)</PresentationFormat>
  <Paragraphs>229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Cambria</vt:lpstr>
      <vt:lpstr>Symbol</vt:lpstr>
      <vt:lpstr>Trebuchet MS</vt:lpstr>
      <vt:lpstr>Wingdings</vt:lpstr>
      <vt:lpstr>ARV_trials_2014</vt:lpstr>
      <vt:lpstr>Comparaison INNTI vs INNTI</vt:lpstr>
      <vt:lpstr>Comparaison des INNTI vs INNTI</vt:lpstr>
      <vt:lpstr>Etude SENSE : ETR QD + 2 NRTI vs EFV QD + 2 INTI</vt:lpstr>
      <vt:lpstr>Etude SENSE : ETR QD + 2 NRTI vs EFV QD + 2 INTI</vt:lpstr>
      <vt:lpstr>Etude SENSE : ETR QD + 2 NRTI vs EFV QD + 2 INTI</vt:lpstr>
      <vt:lpstr>Etude SENSE : ETR QD + 2 NRTI vs EFV QD + 2 INTI</vt:lpstr>
      <vt:lpstr>Etude SENSE : ETR QD + 2 NRTI vs EFV QD + 2 INTI</vt:lpstr>
      <vt:lpstr>Etude SENSE : ETR QD + 2 NRTI vs EFV QD + 2 INTI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>AEI - www.aei.fr</dc:subject>
  <dc:creator>www.arv-trial.com</dc:creator>
  <cp:keywords/>
  <dc:description/>
  <cp:lastModifiedBy>Pilar</cp:lastModifiedBy>
  <cp:revision>115</cp:revision>
  <dcterms:created xsi:type="dcterms:W3CDTF">2014-10-12T16:05:17Z</dcterms:created>
  <dcterms:modified xsi:type="dcterms:W3CDTF">2017-08-30T11:48:43Z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3AEC72A4-3853-4DFD-8C3F-A8792BE5F3D1</vt:lpwstr>
  </property>
  <property fmtid="{D5CDD505-2E9C-101B-9397-08002B2CF9AE}" pid="3" name="ArticulatePath">
    <vt:lpwstr>ARV trials naïve MAJ 2014-SENSE-v01</vt:lpwstr>
  </property>
</Properties>
</file>