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tags/tag7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</p:sldMasterIdLst>
  <p:notesMasterIdLst>
    <p:notesMasterId r:id="rId14"/>
  </p:notesMasterIdLst>
  <p:sldIdLst>
    <p:sldId id="275" r:id="rId2"/>
    <p:sldId id="276" r:id="rId3"/>
    <p:sldId id="277" r:id="rId4"/>
    <p:sldId id="278" r:id="rId5"/>
    <p:sldId id="285" r:id="rId6"/>
    <p:sldId id="286" r:id="rId7"/>
    <p:sldId id="287" r:id="rId8"/>
    <p:sldId id="288" r:id="rId9"/>
    <p:sldId id="282" r:id="rId10"/>
    <p:sldId id="283" r:id="rId11"/>
    <p:sldId id="289" r:id="rId12"/>
    <p:sldId id="284" r:id="rId13"/>
  </p:sldIdLst>
  <p:sldSz cx="9144000" cy="6858000" type="screen4x3"/>
  <p:notesSz cx="6858000" cy="9144000"/>
  <p:custDataLst>
    <p:tags r:id="rId15"/>
  </p:custDataLst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11" clrIdx="0"/>
  <p:cmAuthor id="1" name="anton" initials="a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33399"/>
    <a:srgbClr val="000066"/>
    <a:srgbClr val="CC3300"/>
    <a:srgbClr val="C0C0C0"/>
    <a:srgbClr val="002060"/>
    <a:srgbClr val="FE7F00"/>
    <a:srgbClr val="FF9933"/>
    <a:srgbClr val="DDDDDD"/>
    <a:srgbClr val="009900"/>
    <a:srgbClr val="00B2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02" autoAdjust="0"/>
    <p:restoredTop sz="97993" autoAdjust="0"/>
  </p:normalViewPr>
  <p:slideViewPr>
    <p:cSldViewPr snapToGrid="0">
      <p:cViewPr varScale="1">
        <p:scale>
          <a:sx n="88" d="100"/>
          <a:sy n="88" d="100"/>
        </p:scale>
        <p:origin x="-1212" y="-96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0" d="100"/>
          <a:sy n="80" d="100"/>
        </p:scale>
        <p:origin x="-1392" y="-11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10ECD-B946-CB4A-8BB3-0315FBE2F8F0}" type="datetimeFigureOut">
              <a:rPr lang="fr-FR" smtClean="0"/>
              <a:pPr/>
              <a:t>30/11/2015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D959F4-DF48-F941-8737-148BEA9BF3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49907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3215"/>
            <a:r>
              <a:rPr lang="fr-FR" alt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1410"/>
            <a:fld id="{19488D4D-FE54-4A6C-BD3D-2D3443FFBE74}" type="slidenum">
              <a:rPr lang="fr-FR" altLang="fr-FR" sz="1200"/>
              <a:pPr algn="r" defTabSz="851410"/>
              <a:t>1</a:t>
            </a:fld>
            <a:endParaRPr lang="fr-FR" altLang="fr-FR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srgbClr val="000000"/>
                </a:solidFill>
                <a:latin typeface="Trebuchet MS" pitchFamily="34" charset="0"/>
                <a:ea typeface="ＭＳ Ｐゴシック" pitchFamily="34" charset="-128"/>
                <a:cs typeface="Arial" charset="0"/>
              </a:rPr>
              <a:t>ARV-trial.com</a:t>
            </a:r>
            <a:endParaRPr lang="fr-FR" sz="1300" dirty="0">
              <a:solidFill>
                <a:srgbClr val="000000"/>
              </a:solidFill>
              <a:latin typeface="Trebuchet MS" pitchFamily="34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843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 fontAlgn="base">
              <a:spcBef>
                <a:spcPct val="0"/>
              </a:spcBef>
              <a:spcAft>
                <a:spcPct val="0"/>
              </a:spcAft>
            </a:pPr>
            <a:fld id="{ACA32F4E-BE92-41B6-AD9E-5E45F3EF203B}" type="slidenum">
              <a:rPr lang="fr-FR" sz="120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pPr algn="r" defTabSz="85090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fr-FR" sz="1200">
              <a:solidFill>
                <a:srgbClr val="000000"/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969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srgbClr val="000000"/>
                </a:solidFill>
                <a:latin typeface="Trebuchet MS" pitchFamily="34" charset="0"/>
                <a:ea typeface="ＭＳ Ｐゴシック" pitchFamily="34" charset="-128"/>
                <a:cs typeface="Arial" charset="0"/>
              </a:rPr>
              <a:t>ARV-trial.com</a:t>
            </a:r>
            <a:endParaRPr lang="fr-FR" sz="1300" dirty="0">
              <a:solidFill>
                <a:srgbClr val="000000"/>
              </a:solidFill>
              <a:latin typeface="Trebuchet MS" pitchFamily="34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2970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 fontAlgn="base">
              <a:spcBef>
                <a:spcPct val="0"/>
              </a:spcBef>
              <a:spcAft>
                <a:spcPct val="0"/>
              </a:spcAft>
            </a:pPr>
            <a:fld id="{E94D0FE9-2DBB-4CF3-8C78-1205D729C34E}" type="slidenum">
              <a:rPr lang="fr-FR" sz="120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pPr algn="r" defTabSz="850900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fr-FR" sz="1200">
              <a:solidFill>
                <a:srgbClr val="000000"/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/>
              <a:pPr algn="r" defTabSz="851410"/>
              <a:t>9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/>
              <a:pPr algn="r" defTabSz="851410"/>
              <a:t>10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26E9A7A-16C4-8D4C-92B1-498CD72DE977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ogo Title32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404664"/>
            <a:ext cx="8043817" cy="7189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noAutofit/>
          </a:bodyPr>
          <a:lstStyle>
            <a:lvl1pPr>
              <a:defRPr sz="3200" b="1">
                <a:solidFill>
                  <a:srgbClr val="E31836"/>
                </a:solidFill>
              </a:defRPr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838200" y="6400800"/>
            <a:ext cx="8046720" cy="152400"/>
          </a:xfrm>
        </p:spPr>
        <p:txBody>
          <a:bodyPr/>
          <a:lstStyle>
            <a:lvl1pPr marL="0" indent="0" algn="r">
              <a:buNone/>
              <a:defRPr sz="1000"/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6029425"/>
            <a:ext cx="8046720" cy="304800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euille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 smtClean="0">
                <a:ea typeface="ＭＳ Ｐゴシック" pitchFamily="34" charset="-128"/>
              </a:rPr>
              <a:t>Comparaison des inhibiteurs d’intégrase vs EFV</a:t>
            </a: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STARTMRK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GS-US-236-0102 </a:t>
            </a:r>
          </a:p>
          <a:p>
            <a:r>
              <a:rPr lang="fr-FR" altLang="fr-FR" sz="2800" b="1" dirty="0" smtClean="0">
                <a:latin typeface="Calibri" pitchFamily="34" charset="0"/>
                <a:ea typeface="ＭＳ Ｐゴシック" pitchFamily="34" charset="-128"/>
              </a:rPr>
              <a:t>SINGLE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US" sz="3200" dirty="0" smtClean="0">
                <a:ea typeface="ＭＳ Ｐゴシック" pitchFamily="-1" charset="-128"/>
                <a:cs typeface="ＭＳ Ｐゴシック" pitchFamily="-1" charset="-128"/>
              </a:rPr>
              <a:t>Etude SINGLE : DTG + ABC/3TC vs TDF/FTC/EFV QD</a:t>
            </a:r>
            <a:endParaRPr lang="en-US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243092"/>
            <a:ext cx="8677502" cy="1635499"/>
          </a:xfrm>
        </p:spPr>
        <p:txBody>
          <a:bodyPr/>
          <a:lstStyle/>
          <a:p>
            <a:pPr defTabSz="914400">
              <a:spcBef>
                <a:spcPts val="0"/>
              </a:spcBef>
              <a:spcAft>
                <a:spcPts val="600"/>
              </a:spcAft>
            </a:pPr>
            <a:r>
              <a:rPr lang="fr-FR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Insomnie plus fréquente dans le groupe DTG (15 % vs 10 %)</a:t>
            </a:r>
            <a:r>
              <a:rPr lang="fr-FR" sz="16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/>
            </a:r>
            <a:br>
              <a:rPr lang="fr-FR" sz="16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</a:br>
            <a:endParaRPr lang="fr-FR" sz="1600" b="1" dirty="0" smtClean="0"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defTabSz="914400">
              <a:spcBef>
                <a:spcPts val="0"/>
              </a:spcBef>
              <a:spcAft>
                <a:spcPts val="600"/>
              </a:spcAft>
            </a:pPr>
            <a:r>
              <a:rPr lang="fr-FR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Modification moyenne créatinine à S48 sous DTG : + 0,12 </a:t>
            </a:r>
            <a:br>
              <a:rPr lang="fr-FR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</a:br>
            <a:r>
              <a:rPr lang="fr-FR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à 0,15 mg/dl (10,56 à  13,2 </a:t>
            </a:r>
            <a:r>
              <a:rPr lang="fr-FR" b="1" dirty="0" err="1" smtClean="0">
                <a:latin typeface="Symbol"/>
                <a:ea typeface="ＭＳ Ｐゴシック" pitchFamily="-1" charset="-128"/>
                <a:cs typeface="ＭＳ Ｐゴシック" pitchFamily="-1" charset="-128"/>
              </a:rPr>
              <a:t>m</a:t>
            </a:r>
            <a:r>
              <a:rPr lang="fr-FR" b="1" dirty="0" err="1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mol</a:t>
            </a:r>
            <a:r>
              <a:rPr lang="fr-FR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/l), pic à S2, puis stable</a:t>
            </a:r>
            <a:endParaRPr lang="fr-FR" b="1" dirty="0"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1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9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SINGLE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93542921"/>
              </p:ext>
            </p:extLst>
          </p:nvPr>
        </p:nvGraphicFramePr>
        <p:xfrm>
          <a:off x="385763" y="3429963"/>
          <a:ext cx="8405812" cy="2340964"/>
        </p:xfrm>
        <a:graphic>
          <a:graphicData uri="http://schemas.openxmlformats.org/drawingml/2006/table">
            <a:tbl>
              <a:tblPr/>
              <a:tblGrid>
                <a:gridCol w="2705100"/>
                <a:gridCol w="2444889"/>
                <a:gridCol w="3255823"/>
              </a:tblGrid>
              <a:tr h="37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DTG + ABC/3TC</a:t>
                      </a:r>
                      <a:endParaRPr kumimoji="0" lang="fr-FR" sz="18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84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TDF/FTC/EFV</a:t>
                      </a:r>
                      <a:endParaRPr kumimoji="0" lang="fr-FR" sz="18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84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</a:tr>
              <a:tr h="318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 S48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</a:t>
                      </a: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8</a:t>
                      </a: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100916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Hypersensibilité , n = 1</a:t>
                      </a: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EI psychiatrique, n = 4</a:t>
                      </a:r>
                    </a:p>
                    <a:p>
                      <a:pPr marL="228600" marR="0" lvl="0" indent="-2286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Hypersensibilité, n = 2</a:t>
                      </a:r>
                    </a:p>
                    <a:p>
                      <a:pPr marL="228600" marR="0" lvl="0" indent="-2286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Accident </a:t>
                      </a:r>
                      <a:r>
                        <a:rPr kumimoji="0" lang="fr-FR" sz="14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cérébrovasculaire</a:t>
                      </a: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n = 1</a:t>
                      </a:r>
                    </a:p>
                    <a:p>
                      <a:pPr marL="228600" marR="0" lvl="0" indent="-2286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Insuffisance rénale, n = 1</a:t>
                      </a: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8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Entre S48 et S144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</a:t>
                      </a: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</a:t>
                      </a: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8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Ostéonécrose</a:t>
                      </a:r>
                      <a:endParaRPr kumimoji="0" lang="fr-FR" sz="14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Syncope</a:t>
                      </a: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2286000" y="2940027"/>
            <a:ext cx="58174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defTabSz="914400" eaLnBrk="0" hangingPunct="0">
              <a:buClr>
                <a:srgbClr val="CC3300"/>
              </a:buClr>
              <a:defRPr/>
            </a:pPr>
            <a:r>
              <a:rPr lang="fr-FR" sz="2000" b="1" kern="0" smtClean="0">
                <a:solidFill>
                  <a:srgbClr val="CC3300"/>
                </a:solidFill>
                <a:latin typeface="Calibri"/>
                <a:ea typeface="ＭＳ Ｐゴシック" pitchFamily="-109" charset="-128"/>
                <a:cs typeface="ＭＳ Ｐゴシック" pitchFamily="-109" charset="-128"/>
              </a:rPr>
              <a:t>Evénements</a:t>
            </a:r>
            <a:r>
              <a:rPr lang="fr-FR" sz="2000" b="1" kern="0" smtClean="0">
                <a:solidFill>
                  <a:srgbClr val="CC3300"/>
                </a:solidFill>
                <a:latin typeface="Calibri"/>
                <a:ea typeface="ＭＳ Ｐゴシック" pitchFamily="-109" charset="-128"/>
                <a:cs typeface="ＭＳ Ｐゴシック" pitchFamily="-109" charset="-128"/>
              </a:rPr>
              <a:t> indésirables sévères liés au </a:t>
            </a:r>
            <a:r>
              <a:rPr lang="fr-FR" sz="2000" b="1" kern="0" smtClean="0">
                <a:solidFill>
                  <a:srgbClr val="CC3300"/>
                </a:solidFill>
                <a:latin typeface="Calibri"/>
                <a:ea typeface="ＭＳ Ｐゴシック" pitchFamily="-109" charset="-128"/>
                <a:cs typeface="ＭＳ Ｐゴシック" pitchFamily="-109" charset="-128"/>
              </a:rPr>
              <a:t>traitement</a:t>
            </a:r>
            <a:endParaRPr lang="fr-FR" sz="2000" kern="0" smtClean="0">
              <a:solidFill>
                <a:srgbClr val="CC3300"/>
              </a:solidFill>
              <a:latin typeface="Calibri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6716" y="5814924"/>
            <a:ext cx="84215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solidFill>
                  <a:srgbClr val="000066"/>
                </a:solidFill>
              </a:rPr>
              <a:t>"HSR ABC" rapportée entre S0 et S96 dans 2 cas dans </a:t>
            </a:r>
            <a:r>
              <a:rPr lang="fr-FR" sz="1600" dirty="0" smtClean="0">
                <a:solidFill>
                  <a:srgbClr val="000066"/>
                </a:solidFill>
              </a:rPr>
              <a:t>le bras </a:t>
            </a:r>
            <a:r>
              <a:rPr lang="fr-FR" sz="1600" dirty="0">
                <a:solidFill>
                  <a:srgbClr val="000066"/>
                </a:solidFill>
              </a:rPr>
              <a:t>DTG + ABC/3TC vs 5 </a:t>
            </a:r>
            <a:r>
              <a:rPr lang="fr-FR" sz="1600" dirty="0" smtClean="0">
                <a:solidFill>
                  <a:srgbClr val="000066"/>
                </a:solidFill>
              </a:rPr>
              <a:t>cas dans le bras </a:t>
            </a:r>
            <a:r>
              <a:rPr lang="fr-FR" sz="1600" dirty="0" smtClean="0">
                <a:solidFill>
                  <a:srgbClr val="000066"/>
                </a:solidFill>
              </a:rPr>
              <a:t>TDF + FTC/EFV</a:t>
            </a:r>
            <a:endParaRPr lang="fr-FR" sz="1600" dirty="0">
              <a:solidFill>
                <a:srgbClr val="000066"/>
              </a:solidFill>
            </a:endParaRPr>
          </a:p>
        </p:txBody>
      </p:sp>
      <p:sp>
        <p:nvSpPr>
          <p:cNvPr id="13" name="ZoneTexte 69"/>
          <p:cNvSpPr txBox="1">
            <a:spLocks noChangeArrowheads="1"/>
          </p:cNvSpPr>
          <p:nvPr/>
        </p:nvSpPr>
        <p:spPr bwMode="auto">
          <a:xfrm>
            <a:off x="3514725" y="6565900"/>
            <a:ext cx="56292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3300"/>
                </a:solidFill>
              </a:rPr>
              <a:t>Walmsley</a:t>
            </a:r>
            <a:r>
              <a:rPr lang="en-GB" sz="1200" i="1" dirty="0">
                <a:solidFill>
                  <a:srgbClr val="CC3300"/>
                </a:solidFill>
              </a:rPr>
              <a:t> S. NEJM </a:t>
            </a:r>
            <a:r>
              <a:rPr lang="en-GB" sz="1200" i="1" dirty="0" smtClean="0">
                <a:solidFill>
                  <a:srgbClr val="CC3300"/>
                </a:solidFill>
              </a:rPr>
              <a:t>2013;369:1807-18 ; </a:t>
            </a:r>
            <a:r>
              <a:rPr lang="en-GB" sz="1200" i="1" dirty="0" err="1">
                <a:solidFill>
                  <a:srgbClr val="CC3300"/>
                </a:solidFill>
              </a:rPr>
              <a:t>Walmsley</a:t>
            </a:r>
            <a:r>
              <a:rPr lang="en-GB" sz="1200" i="1" dirty="0">
                <a:solidFill>
                  <a:srgbClr val="CC3300"/>
                </a:solidFill>
              </a:rPr>
              <a:t> S. JAIDS </a:t>
            </a:r>
            <a:r>
              <a:rPr lang="en-GB" sz="1200" i="1" dirty="0" smtClean="0">
                <a:solidFill>
                  <a:srgbClr val="CC3300"/>
                </a:solidFill>
              </a:rPr>
              <a:t>2015;70:515-9 </a:t>
            </a:r>
            <a:endParaRPr lang="en-GB" sz="1200" i="1" dirty="0">
              <a:solidFill>
                <a:srgbClr val="CC33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/>
              <a:t>Etude SINGLE : analyse des marqueurs osseux</a:t>
            </a:r>
            <a:endParaRPr lang="fr-FR" sz="3200" dirty="0"/>
          </a:p>
        </p:txBody>
      </p:sp>
      <p:sp>
        <p:nvSpPr>
          <p:cNvPr id="202" name="ZoneTexte 201"/>
          <p:cNvSpPr txBox="1"/>
          <p:nvPr/>
        </p:nvSpPr>
        <p:spPr>
          <a:xfrm>
            <a:off x="5009695" y="3630266"/>
            <a:ext cx="1136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DTG </a:t>
            </a:r>
            <a:r>
              <a:rPr lang="fr-FR" sz="1000" dirty="0">
                <a:solidFill>
                  <a:srgbClr val="000066"/>
                </a:solidFill>
              </a:rPr>
              <a:t>+ </a:t>
            </a:r>
            <a:r>
              <a:rPr lang="fr-FR" sz="1000" dirty="0" smtClean="0">
                <a:solidFill>
                  <a:srgbClr val="000066"/>
                </a:solidFill>
              </a:rPr>
              <a:t>ABC/3TC</a:t>
            </a:r>
          </a:p>
          <a:p>
            <a:pPr algn="r"/>
            <a:r>
              <a:rPr lang="fr-FR" sz="1000" dirty="0" smtClean="0">
                <a:solidFill>
                  <a:srgbClr val="000066"/>
                </a:solidFill>
              </a:rPr>
              <a:t>EVF/TDF/FTC</a:t>
            </a:r>
            <a:endParaRPr lang="fr-FR" sz="1000" dirty="0">
              <a:solidFill>
                <a:srgbClr val="000066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1067" y="1153208"/>
            <a:ext cx="82830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CC3300"/>
                </a:solidFill>
                <a:latin typeface="+mj-lt"/>
              </a:rPr>
              <a:t>Modification moyenne des marqueurs du modelage osseux (%) </a:t>
            </a:r>
            <a:endParaRPr lang="fr-FR" sz="2400" dirty="0">
              <a:solidFill>
                <a:srgbClr val="CC3300"/>
              </a:solidFill>
              <a:latin typeface="+mj-lt"/>
            </a:endParaRPr>
          </a:p>
        </p:txBody>
      </p:sp>
      <p:grpSp>
        <p:nvGrpSpPr>
          <p:cNvPr id="290" name="Groupe 289"/>
          <p:cNvGrpSpPr/>
          <p:nvPr/>
        </p:nvGrpSpPr>
        <p:grpSpPr>
          <a:xfrm>
            <a:off x="5009695" y="4005064"/>
            <a:ext cx="4115255" cy="2572008"/>
            <a:chOff x="5009695" y="4005064"/>
            <a:chExt cx="4115255" cy="2572008"/>
          </a:xfrm>
        </p:grpSpPr>
        <p:grpSp>
          <p:nvGrpSpPr>
            <p:cNvPr id="4231" name="Groupe 4230"/>
            <p:cNvGrpSpPr/>
            <p:nvPr/>
          </p:nvGrpSpPr>
          <p:grpSpPr>
            <a:xfrm>
              <a:off x="5754379" y="4475033"/>
              <a:ext cx="2541588" cy="1524388"/>
              <a:chOff x="5604519" y="4581525"/>
              <a:chExt cx="2855913" cy="1712913"/>
            </a:xfrm>
          </p:grpSpPr>
          <p:sp>
            <p:nvSpPr>
              <p:cNvPr id="9" name="Freeform 8"/>
              <p:cNvSpPr>
                <a:spLocks/>
              </p:cNvSpPr>
              <p:nvPr/>
            </p:nvSpPr>
            <p:spPr bwMode="auto">
              <a:xfrm>
                <a:off x="5679132" y="4581525"/>
                <a:ext cx="2781300" cy="1638300"/>
              </a:xfrm>
              <a:custGeom>
                <a:avLst/>
                <a:gdLst>
                  <a:gd name="T0" fmla="*/ 0 w 1752"/>
                  <a:gd name="T1" fmla="*/ 0 h 1032"/>
                  <a:gd name="T2" fmla="*/ 0 w 1752"/>
                  <a:gd name="T3" fmla="*/ 1032 h 1032"/>
                  <a:gd name="T4" fmla="*/ 1752 w 1752"/>
                  <a:gd name="T5" fmla="*/ 1032 h 10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52" h="1032">
                    <a:moveTo>
                      <a:pt x="0" y="0"/>
                    </a:moveTo>
                    <a:lnTo>
                      <a:pt x="0" y="1032"/>
                    </a:lnTo>
                    <a:lnTo>
                      <a:pt x="1752" y="1032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5" name="Line 24"/>
              <p:cNvSpPr>
                <a:spLocks noChangeShapeType="1"/>
              </p:cNvSpPr>
              <p:nvPr/>
            </p:nvSpPr>
            <p:spPr bwMode="auto">
              <a:xfrm flipV="1">
                <a:off x="8190557" y="6219825"/>
                <a:ext cx="0" cy="746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6" name="Line 25"/>
              <p:cNvSpPr>
                <a:spLocks noChangeShapeType="1"/>
              </p:cNvSpPr>
              <p:nvPr/>
            </p:nvSpPr>
            <p:spPr bwMode="auto">
              <a:xfrm flipV="1">
                <a:off x="7390457" y="6219825"/>
                <a:ext cx="0" cy="746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7" name="Line 26"/>
              <p:cNvSpPr>
                <a:spLocks noChangeShapeType="1"/>
              </p:cNvSpPr>
              <p:nvPr/>
            </p:nvSpPr>
            <p:spPr bwMode="auto">
              <a:xfrm flipV="1">
                <a:off x="6617344" y="6219825"/>
                <a:ext cx="0" cy="746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8" name="Line 27"/>
              <p:cNvSpPr>
                <a:spLocks noChangeShapeType="1"/>
              </p:cNvSpPr>
              <p:nvPr/>
            </p:nvSpPr>
            <p:spPr bwMode="auto">
              <a:xfrm flipV="1">
                <a:off x="5679132" y="6219825"/>
                <a:ext cx="0" cy="746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15" name="Line 48"/>
              <p:cNvSpPr>
                <a:spLocks noChangeShapeType="1"/>
              </p:cNvSpPr>
              <p:nvPr/>
            </p:nvSpPr>
            <p:spPr bwMode="auto">
              <a:xfrm>
                <a:off x="5604519" y="4592638"/>
                <a:ext cx="7461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16" name="Line 49"/>
              <p:cNvSpPr>
                <a:spLocks noChangeShapeType="1"/>
              </p:cNvSpPr>
              <p:nvPr/>
            </p:nvSpPr>
            <p:spPr bwMode="auto">
              <a:xfrm>
                <a:off x="5604519" y="4918075"/>
                <a:ext cx="7461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17" name="Line 50"/>
              <p:cNvSpPr>
                <a:spLocks noChangeShapeType="1"/>
              </p:cNvSpPr>
              <p:nvPr/>
            </p:nvSpPr>
            <p:spPr bwMode="auto">
              <a:xfrm>
                <a:off x="5604519" y="5243513"/>
                <a:ext cx="7461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18" name="Line 51"/>
              <p:cNvSpPr>
                <a:spLocks noChangeShapeType="1"/>
              </p:cNvSpPr>
              <p:nvPr/>
            </p:nvSpPr>
            <p:spPr bwMode="auto">
              <a:xfrm>
                <a:off x="5604519" y="5568950"/>
                <a:ext cx="7461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19" name="Line 52"/>
              <p:cNvSpPr>
                <a:spLocks noChangeShapeType="1"/>
              </p:cNvSpPr>
              <p:nvPr/>
            </p:nvSpPr>
            <p:spPr bwMode="auto">
              <a:xfrm>
                <a:off x="5604519" y="5892800"/>
                <a:ext cx="7461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20" name="Line 53"/>
              <p:cNvSpPr>
                <a:spLocks noChangeShapeType="1"/>
              </p:cNvSpPr>
              <p:nvPr/>
            </p:nvSpPr>
            <p:spPr bwMode="auto">
              <a:xfrm>
                <a:off x="5604519" y="6219825"/>
                <a:ext cx="7461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31" name="Line 64"/>
              <p:cNvSpPr>
                <a:spLocks noChangeShapeType="1"/>
              </p:cNvSpPr>
              <p:nvPr/>
            </p:nvSpPr>
            <p:spPr bwMode="auto">
              <a:xfrm flipV="1">
                <a:off x="6614169" y="5153025"/>
                <a:ext cx="0" cy="106363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32" name="Line 65"/>
              <p:cNvSpPr>
                <a:spLocks noChangeShapeType="1"/>
              </p:cNvSpPr>
              <p:nvPr/>
            </p:nvSpPr>
            <p:spPr bwMode="auto">
              <a:xfrm flipV="1">
                <a:off x="6614169" y="5062538"/>
                <a:ext cx="0" cy="90488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33" name="Freeform 66"/>
              <p:cNvSpPr>
                <a:spLocks/>
              </p:cNvSpPr>
              <p:nvPr/>
            </p:nvSpPr>
            <p:spPr bwMode="auto">
              <a:xfrm>
                <a:off x="6614169" y="5143500"/>
                <a:ext cx="774700" cy="49213"/>
              </a:xfrm>
              <a:custGeom>
                <a:avLst/>
                <a:gdLst>
                  <a:gd name="T0" fmla="*/ 488 w 488"/>
                  <a:gd name="T1" fmla="*/ 31 h 31"/>
                  <a:gd name="T2" fmla="*/ 5 w 488"/>
                  <a:gd name="T3" fmla="*/ 0 h 31"/>
                  <a:gd name="T4" fmla="*/ 0 w 488"/>
                  <a:gd name="T5" fmla="*/ 6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8" h="31">
                    <a:moveTo>
                      <a:pt x="488" y="31"/>
                    </a:moveTo>
                    <a:lnTo>
                      <a:pt x="5" y="0"/>
                    </a:lnTo>
                    <a:lnTo>
                      <a:pt x="0" y="6"/>
                    </a:lnTo>
                  </a:path>
                </a:pathLst>
              </a:cu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34" name="Line 67"/>
              <p:cNvSpPr>
                <a:spLocks noChangeShapeType="1"/>
              </p:cNvSpPr>
              <p:nvPr/>
            </p:nvSpPr>
            <p:spPr bwMode="auto">
              <a:xfrm flipV="1">
                <a:off x="7388869" y="5192713"/>
                <a:ext cx="0" cy="107950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35" name="Line 68"/>
              <p:cNvSpPr>
                <a:spLocks noChangeShapeType="1"/>
              </p:cNvSpPr>
              <p:nvPr/>
            </p:nvSpPr>
            <p:spPr bwMode="auto">
              <a:xfrm flipV="1">
                <a:off x="7388869" y="5078413"/>
                <a:ext cx="0" cy="114300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36" name="Line 69"/>
              <p:cNvSpPr>
                <a:spLocks noChangeShapeType="1"/>
              </p:cNvSpPr>
              <p:nvPr/>
            </p:nvSpPr>
            <p:spPr bwMode="auto">
              <a:xfrm flipV="1">
                <a:off x="8185794" y="5508625"/>
                <a:ext cx="0" cy="84138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37" name="Line 70"/>
              <p:cNvSpPr>
                <a:spLocks noChangeShapeType="1"/>
              </p:cNvSpPr>
              <p:nvPr/>
            </p:nvSpPr>
            <p:spPr bwMode="auto">
              <a:xfrm flipH="1" flipV="1">
                <a:off x="8185794" y="5508625"/>
                <a:ext cx="9525" cy="1588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38" name="Line 71"/>
              <p:cNvSpPr>
                <a:spLocks noChangeShapeType="1"/>
              </p:cNvSpPr>
              <p:nvPr/>
            </p:nvSpPr>
            <p:spPr bwMode="auto">
              <a:xfrm flipV="1">
                <a:off x="8185794" y="5408613"/>
                <a:ext cx="0" cy="100013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39" name="Line 72"/>
              <p:cNvSpPr>
                <a:spLocks noChangeShapeType="1"/>
              </p:cNvSpPr>
              <p:nvPr/>
            </p:nvSpPr>
            <p:spPr bwMode="auto">
              <a:xfrm flipH="1" flipV="1">
                <a:off x="7388869" y="5192713"/>
                <a:ext cx="796925" cy="315913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53" name="Line 86"/>
              <p:cNvSpPr>
                <a:spLocks noChangeShapeType="1"/>
              </p:cNvSpPr>
              <p:nvPr/>
            </p:nvSpPr>
            <p:spPr bwMode="auto">
              <a:xfrm flipH="1">
                <a:off x="5679132" y="5153025"/>
                <a:ext cx="935038" cy="1066800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66" name="Freeform 99"/>
              <p:cNvSpPr>
                <a:spLocks/>
              </p:cNvSpPr>
              <p:nvPr/>
            </p:nvSpPr>
            <p:spPr bwMode="auto">
              <a:xfrm>
                <a:off x="5637857" y="6175375"/>
                <a:ext cx="85725" cy="88900"/>
              </a:xfrm>
              <a:custGeom>
                <a:avLst/>
                <a:gdLst>
                  <a:gd name="T0" fmla="*/ 7 w 54"/>
                  <a:gd name="T1" fmla="*/ 47 h 56"/>
                  <a:gd name="T2" fmla="*/ 12 w 54"/>
                  <a:gd name="T3" fmla="*/ 52 h 56"/>
                  <a:gd name="T4" fmla="*/ 19 w 54"/>
                  <a:gd name="T5" fmla="*/ 54 h 56"/>
                  <a:gd name="T6" fmla="*/ 26 w 54"/>
                  <a:gd name="T7" fmla="*/ 56 h 56"/>
                  <a:gd name="T8" fmla="*/ 34 w 54"/>
                  <a:gd name="T9" fmla="*/ 54 h 56"/>
                  <a:gd name="T10" fmla="*/ 40 w 54"/>
                  <a:gd name="T11" fmla="*/ 52 h 56"/>
                  <a:gd name="T12" fmla="*/ 46 w 54"/>
                  <a:gd name="T13" fmla="*/ 47 h 56"/>
                  <a:gd name="T14" fmla="*/ 51 w 54"/>
                  <a:gd name="T15" fmla="*/ 42 h 56"/>
                  <a:gd name="T16" fmla="*/ 54 w 54"/>
                  <a:gd name="T17" fmla="*/ 35 h 56"/>
                  <a:gd name="T18" fmla="*/ 54 w 54"/>
                  <a:gd name="T19" fmla="*/ 28 h 56"/>
                  <a:gd name="T20" fmla="*/ 54 w 54"/>
                  <a:gd name="T21" fmla="*/ 21 h 56"/>
                  <a:gd name="T22" fmla="*/ 51 w 54"/>
                  <a:gd name="T23" fmla="*/ 14 h 56"/>
                  <a:gd name="T24" fmla="*/ 46 w 54"/>
                  <a:gd name="T25" fmla="*/ 8 h 56"/>
                  <a:gd name="T26" fmla="*/ 40 w 54"/>
                  <a:gd name="T27" fmla="*/ 4 h 56"/>
                  <a:gd name="T28" fmla="*/ 34 w 54"/>
                  <a:gd name="T29" fmla="*/ 2 h 56"/>
                  <a:gd name="T30" fmla="*/ 26 w 54"/>
                  <a:gd name="T31" fmla="*/ 0 h 56"/>
                  <a:gd name="T32" fmla="*/ 19 w 54"/>
                  <a:gd name="T33" fmla="*/ 2 h 56"/>
                  <a:gd name="T34" fmla="*/ 12 w 54"/>
                  <a:gd name="T35" fmla="*/ 4 h 56"/>
                  <a:gd name="T36" fmla="*/ 7 w 54"/>
                  <a:gd name="T37" fmla="*/ 8 h 56"/>
                  <a:gd name="T38" fmla="*/ 2 w 54"/>
                  <a:gd name="T39" fmla="*/ 14 h 56"/>
                  <a:gd name="T40" fmla="*/ 0 w 54"/>
                  <a:gd name="T41" fmla="*/ 21 h 56"/>
                  <a:gd name="T42" fmla="*/ 0 w 54"/>
                  <a:gd name="T43" fmla="*/ 28 h 56"/>
                  <a:gd name="T44" fmla="*/ 0 w 54"/>
                  <a:gd name="T45" fmla="*/ 35 h 56"/>
                  <a:gd name="T46" fmla="*/ 2 w 54"/>
                  <a:gd name="T47" fmla="*/ 42 h 56"/>
                  <a:gd name="T48" fmla="*/ 7 w 54"/>
                  <a:gd name="T49" fmla="*/ 47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54" h="56">
                    <a:moveTo>
                      <a:pt x="7" y="47"/>
                    </a:moveTo>
                    <a:lnTo>
                      <a:pt x="12" y="52"/>
                    </a:lnTo>
                    <a:lnTo>
                      <a:pt x="19" y="54"/>
                    </a:lnTo>
                    <a:lnTo>
                      <a:pt x="26" y="56"/>
                    </a:lnTo>
                    <a:lnTo>
                      <a:pt x="34" y="54"/>
                    </a:lnTo>
                    <a:lnTo>
                      <a:pt x="40" y="52"/>
                    </a:lnTo>
                    <a:lnTo>
                      <a:pt x="46" y="47"/>
                    </a:lnTo>
                    <a:lnTo>
                      <a:pt x="51" y="42"/>
                    </a:lnTo>
                    <a:lnTo>
                      <a:pt x="54" y="35"/>
                    </a:lnTo>
                    <a:lnTo>
                      <a:pt x="54" y="28"/>
                    </a:lnTo>
                    <a:lnTo>
                      <a:pt x="54" y="21"/>
                    </a:lnTo>
                    <a:lnTo>
                      <a:pt x="51" y="14"/>
                    </a:lnTo>
                    <a:lnTo>
                      <a:pt x="46" y="8"/>
                    </a:lnTo>
                    <a:lnTo>
                      <a:pt x="40" y="4"/>
                    </a:lnTo>
                    <a:lnTo>
                      <a:pt x="34" y="2"/>
                    </a:lnTo>
                    <a:lnTo>
                      <a:pt x="26" y="0"/>
                    </a:lnTo>
                    <a:lnTo>
                      <a:pt x="19" y="2"/>
                    </a:lnTo>
                    <a:lnTo>
                      <a:pt x="12" y="4"/>
                    </a:lnTo>
                    <a:lnTo>
                      <a:pt x="7" y="8"/>
                    </a:lnTo>
                    <a:lnTo>
                      <a:pt x="2" y="14"/>
                    </a:lnTo>
                    <a:lnTo>
                      <a:pt x="0" y="21"/>
                    </a:lnTo>
                    <a:lnTo>
                      <a:pt x="0" y="28"/>
                    </a:lnTo>
                    <a:lnTo>
                      <a:pt x="0" y="35"/>
                    </a:lnTo>
                    <a:lnTo>
                      <a:pt x="2" y="42"/>
                    </a:lnTo>
                    <a:lnTo>
                      <a:pt x="7" y="47"/>
                    </a:lnTo>
                    <a:close/>
                  </a:path>
                </a:pathLst>
              </a:custGeom>
              <a:solidFill>
                <a:srgbClr val="FF9900"/>
              </a:solidFill>
              <a:ln w="0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67" name="Freeform 100"/>
              <p:cNvSpPr>
                <a:spLocks/>
              </p:cNvSpPr>
              <p:nvPr/>
            </p:nvSpPr>
            <p:spPr bwMode="auto">
              <a:xfrm>
                <a:off x="6571307" y="5108575"/>
                <a:ext cx="85725" cy="88900"/>
              </a:xfrm>
              <a:custGeom>
                <a:avLst/>
                <a:gdLst>
                  <a:gd name="T0" fmla="*/ 7 w 54"/>
                  <a:gd name="T1" fmla="*/ 47 h 56"/>
                  <a:gd name="T2" fmla="*/ 14 w 54"/>
                  <a:gd name="T3" fmla="*/ 52 h 56"/>
                  <a:gd name="T4" fmla="*/ 20 w 54"/>
                  <a:gd name="T5" fmla="*/ 54 h 56"/>
                  <a:gd name="T6" fmla="*/ 27 w 54"/>
                  <a:gd name="T7" fmla="*/ 56 h 56"/>
                  <a:gd name="T8" fmla="*/ 35 w 54"/>
                  <a:gd name="T9" fmla="*/ 54 h 56"/>
                  <a:gd name="T10" fmla="*/ 41 w 54"/>
                  <a:gd name="T11" fmla="*/ 52 h 56"/>
                  <a:gd name="T12" fmla="*/ 46 w 54"/>
                  <a:gd name="T13" fmla="*/ 47 h 56"/>
                  <a:gd name="T14" fmla="*/ 52 w 54"/>
                  <a:gd name="T15" fmla="*/ 42 h 56"/>
                  <a:gd name="T16" fmla="*/ 54 w 54"/>
                  <a:gd name="T17" fmla="*/ 35 h 56"/>
                  <a:gd name="T18" fmla="*/ 54 w 54"/>
                  <a:gd name="T19" fmla="*/ 28 h 56"/>
                  <a:gd name="T20" fmla="*/ 54 w 54"/>
                  <a:gd name="T21" fmla="*/ 21 h 56"/>
                  <a:gd name="T22" fmla="*/ 52 w 54"/>
                  <a:gd name="T23" fmla="*/ 14 h 56"/>
                  <a:gd name="T24" fmla="*/ 46 w 54"/>
                  <a:gd name="T25" fmla="*/ 8 h 56"/>
                  <a:gd name="T26" fmla="*/ 41 w 54"/>
                  <a:gd name="T27" fmla="*/ 4 h 56"/>
                  <a:gd name="T28" fmla="*/ 35 w 54"/>
                  <a:gd name="T29" fmla="*/ 2 h 56"/>
                  <a:gd name="T30" fmla="*/ 27 w 54"/>
                  <a:gd name="T31" fmla="*/ 0 h 56"/>
                  <a:gd name="T32" fmla="*/ 20 w 54"/>
                  <a:gd name="T33" fmla="*/ 2 h 56"/>
                  <a:gd name="T34" fmla="*/ 14 w 54"/>
                  <a:gd name="T35" fmla="*/ 4 h 56"/>
                  <a:gd name="T36" fmla="*/ 7 w 54"/>
                  <a:gd name="T37" fmla="*/ 8 h 56"/>
                  <a:gd name="T38" fmla="*/ 3 w 54"/>
                  <a:gd name="T39" fmla="*/ 14 h 56"/>
                  <a:gd name="T40" fmla="*/ 0 w 54"/>
                  <a:gd name="T41" fmla="*/ 21 h 56"/>
                  <a:gd name="T42" fmla="*/ 0 w 54"/>
                  <a:gd name="T43" fmla="*/ 28 h 56"/>
                  <a:gd name="T44" fmla="*/ 0 w 54"/>
                  <a:gd name="T45" fmla="*/ 35 h 56"/>
                  <a:gd name="T46" fmla="*/ 3 w 54"/>
                  <a:gd name="T47" fmla="*/ 42 h 56"/>
                  <a:gd name="T48" fmla="*/ 7 w 54"/>
                  <a:gd name="T49" fmla="*/ 47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54" h="56">
                    <a:moveTo>
                      <a:pt x="7" y="47"/>
                    </a:moveTo>
                    <a:lnTo>
                      <a:pt x="14" y="52"/>
                    </a:lnTo>
                    <a:lnTo>
                      <a:pt x="20" y="54"/>
                    </a:lnTo>
                    <a:lnTo>
                      <a:pt x="27" y="56"/>
                    </a:lnTo>
                    <a:lnTo>
                      <a:pt x="35" y="54"/>
                    </a:lnTo>
                    <a:lnTo>
                      <a:pt x="41" y="52"/>
                    </a:lnTo>
                    <a:lnTo>
                      <a:pt x="46" y="47"/>
                    </a:lnTo>
                    <a:lnTo>
                      <a:pt x="52" y="42"/>
                    </a:lnTo>
                    <a:lnTo>
                      <a:pt x="54" y="35"/>
                    </a:lnTo>
                    <a:lnTo>
                      <a:pt x="54" y="28"/>
                    </a:lnTo>
                    <a:lnTo>
                      <a:pt x="54" y="21"/>
                    </a:lnTo>
                    <a:lnTo>
                      <a:pt x="52" y="14"/>
                    </a:lnTo>
                    <a:lnTo>
                      <a:pt x="46" y="8"/>
                    </a:lnTo>
                    <a:lnTo>
                      <a:pt x="41" y="4"/>
                    </a:lnTo>
                    <a:lnTo>
                      <a:pt x="35" y="2"/>
                    </a:lnTo>
                    <a:lnTo>
                      <a:pt x="27" y="0"/>
                    </a:lnTo>
                    <a:lnTo>
                      <a:pt x="20" y="2"/>
                    </a:lnTo>
                    <a:lnTo>
                      <a:pt x="14" y="4"/>
                    </a:lnTo>
                    <a:lnTo>
                      <a:pt x="7" y="8"/>
                    </a:lnTo>
                    <a:lnTo>
                      <a:pt x="3" y="14"/>
                    </a:lnTo>
                    <a:lnTo>
                      <a:pt x="0" y="21"/>
                    </a:lnTo>
                    <a:lnTo>
                      <a:pt x="0" y="28"/>
                    </a:lnTo>
                    <a:lnTo>
                      <a:pt x="0" y="35"/>
                    </a:lnTo>
                    <a:lnTo>
                      <a:pt x="3" y="42"/>
                    </a:lnTo>
                    <a:lnTo>
                      <a:pt x="7" y="47"/>
                    </a:lnTo>
                    <a:close/>
                  </a:path>
                </a:pathLst>
              </a:custGeom>
              <a:solidFill>
                <a:srgbClr val="FF9900"/>
              </a:solidFill>
              <a:ln w="0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68" name="Freeform 101"/>
              <p:cNvSpPr>
                <a:spLocks/>
              </p:cNvSpPr>
              <p:nvPr/>
            </p:nvSpPr>
            <p:spPr bwMode="auto">
              <a:xfrm>
                <a:off x="7344419" y="5148263"/>
                <a:ext cx="88900" cy="88900"/>
              </a:xfrm>
              <a:custGeom>
                <a:avLst/>
                <a:gdLst>
                  <a:gd name="T0" fmla="*/ 9 w 56"/>
                  <a:gd name="T1" fmla="*/ 47 h 56"/>
                  <a:gd name="T2" fmla="*/ 14 w 56"/>
                  <a:gd name="T3" fmla="*/ 52 h 56"/>
                  <a:gd name="T4" fmla="*/ 21 w 56"/>
                  <a:gd name="T5" fmla="*/ 54 h 56"/>
                  <a:gd name="T6" fmla="*/ 28 w 56"/>
                  <a:gd name="T7" fmla="*/ 56 h 56"/>
                  <a:gd name="T8" fmla="*/ 35 w 56"/>
                  <a:gd name="T9" fmla="*/ 54 h 56"/>
                  <a:gd name="T10" fmla="*/ 42 w 56"/>
                  <a:gd name="T11" fmla="*/ 52 h 56"/>
                  <a:gd name="T12" fmla="*/ 47 w 56"/>
                  <a:gd name="T13" fmla="*/ 47 h 56"/>
                  <a:gd name="T14" fmla="*/ 52 w 56"/>
                  <a:gd name="T15" fmla="*/ 42 h 56"/>
                  <a:gd name="T16" fmla="*/ 54 w 56"/>
                  <a:gd name="T17" fmla="*/ 35 h 56"/>
                  <a:gd name="T18" fmla="*/ 56 w 56"/>
                  <a:gd name="T19" fmla="*/ 28 h 56"/>
                  <a:gd name="T20" fmla="*/ 54 w 56"/>
                  <a:gd name="T21" fmla="*/ 21 h 56"/>
                  <a:gd name="T22" fmla="*/ 52 w 56"/>
                  <a:gd name="T23" fmla="*/ 14 h 56"/>
                  <a:gd name="T24" fmla="*/ 47 w 56"/>
                  <a:gd name="T25" fmla="*/ 9 h 56"/>
                  <a:gd name="T26" fmla="*/ 42 w 56"/>
                  <a:gd name="T27" fmla="*/ 4 h 56"/>
                  <a:gd name="T28" fmla="*/ 35 w 56"/>
                  <a:gd name="T29" fmla="*/ 2 h 56"/>
                  <a:gd name="T30" fmla="*/ 28 w 56"/>
                  <a:gd name="T31" fmla="*/ 0 h 56"/>
                  <a:gd name="T32" fmla="*/ 21 w 56"/>
                  <a:gd name="T33" fmla="*/ 2 h 56"/>
                  <a:gd name="T34" fmla="*/ 14 w 56"/>
                  <a:gd name="T35" fmla="*/ 4 h 56"/>
                  <a:gd name="T36" fmla="*/ 9 w 56"/>
                  <a:gd name="T37" fmla="*/ 9 h 56"/>
                  <a:gd name="T38" fmla="*/ 4 w 56"/>
                  <a:gd name="T39" fmla="*/ 14 h 56"/>
                  <a:gd name="T40" fmla="*/ 2 w 56"/>
                  <a:gd name="T41" fmla="*/ 21 h 56"/>
                  <a:gd name="T42" fmla="*/ 0 w 56"/>
                  <a:gd name="T43" fmla="*/ 28 h 56"/>
                  <a:gd name="T44" fmla="*/ 2 w 56"/>
                  <a:gd name="T45" fmla="*/ 35 h 56"/>
                  <a:gd name="T46" fmla="*/ 4 w 56"/>
                  <a:gd name="T47" fmla="*/ 42 h 56"/>
                  <a:gd name="T48" fmla="*/ 9 w 56"/>
                  <a:gd name="T49" fmla="*/ 47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56" h="56">
                    <a:moveTo>
                      <a:pt x="9" y="47"/>
                    </a:moveTo>
                    <a:lnTo>
                      <a:pt x="14" y="52"/>
                    </a:lnTo>
                    <a:lnTo>
                      <a:pt x="21" y="54"/>
                    </a:lnTo>
                    <a:lnTo>
                      <a:pt x="28" y="56"/>
                    </a:lnTo>
                    <a:lnTo>
                      <a:pt x="35" y="54"/>
                    </a:lnTo>
                    <a:lnTo>
                      <a:pt x="42" y="52"/>
                    </a:lnTo>
                    <a:lnTo>
                      <a:pt x="47" y="47"/>
                    </a:lnTo>
                    <a:lnTo>
                      <a:pt x="52" y="42"/>
                    </a:lnTo>
                    <a:lnTo>
                      <a:pt x="54" y="35"/>
                    </a:lnTo>
                    <a:lnTo>
                      <a:pt x="56" y="28"/>
                    </a:lnTo>
                    <a:lnTo>
                      <a:pt x="54" y="21"/>
                    </a:lnTo>
                    <a:lnTo>
                      <a:pt x="52" y="14"/>
                    </a:lnTo>
                    <a:lnTo>
                      <a:pt x="47" y="9"/>
                    </a:lnTo>
                    <a:lnTo>
                      <a:pt x="42" y="4"/>
                    </a:lnTo>
                    <a:lnTo>
                      <a:pt x="35" y="2"/>
                    </a:lnTo>
                    <a:lnTo>
                      <a:pt x="28" y="0"/>
                    </a:lnTo>
                    <a:lnTo>
                      <a:pt x="21" y="2"/>
                    </a:lnTo>
                    <a:lnTo>
                      <a:pt x="14" y="4"/>
                    </a:lnTo>
                    <a:lnTo>
                      <a:pt x="9" y="9"/>
                    </a:lnTo>
                    <a:lnTo>
                      <a:pt x="4" y="14"/>
                    </a:lnTo>
                    <a:lnTo>
                      <a:pt x="2" y="21"/>
                    </a:lnTo>
                    <a:lnTo>
                      <a:pt x="0" y="28"/>
                    </a:lnTo>
                    <a:lnTo>
                      <a:pt x="2" y="35"/>
                    </a:lnTo>
                    <a:lnTo>
                      <a:pt x="4" y="42"/>
                    </a:lnTo>
                    <a:lnTo>
                      <a:pt x="9" y="47"/>
                    </a:lnTo>
                    <a:close/>
                  </a:path>
                </a:pathLst>
              </a:custGeom>
              <a:solidFill>
                <a:srgbClr val="FF9900"/>
              </a:solidFill>
              <a:ln w="0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69" name="Freeform 102"/>
              <p:cNvSpPr>
                <a:spLocks/>
              </p:cNvSpPr>
              <p:nvPr/>
            </p:nvSpPr>
            <p:spPr bwMode="auto">
              <a:xfrm>
                <a:off x="8144519" y="5464175"/>
                <a:ext cx="85725" cy="88900"/>
              </a:xfrm>
              <a:custGeom>
                <a:avLst/>
                <a:gdLst>
                  <a:gd name="T0" fmla="*/ 7 w 54"/>
                  <a:gd name="T1" fmla="*/ 47 h 56"/>
                  <a:gd name="T2" fmla="*/ 14 w 54"/>
                  <a:gd name="T3" fmla="*/ 52 h 56"/>
                  <a:gd name="T4" fmla="*/ 19 w 54"/>
                  <a:gd name="T5" fmla="*/ 54 h 56"/>
                  <a:gd name="T6" fmla="*/ 26 w 54"/>
                  <a:gd name="T7" fmla="*/ 56 h 56"/>
                  <a:gd name="T8" fmla="*/ 35 w 54"/>
                  <a:gd name="T9" fmla="*/ 54 h 56"/>
                  <a:gd name="T10" fmla="*/ 40 w 54"/>
                  <a:gd name="T11" fmla="*/ 52 h 56"/>
                  <a:gd name="T12" fmla="*/ 46 w 54"/>
                  <a:gd name="T13" fmla="*/ 47 h 56"/>
                  <a:gd name="T14" fmla="*/ 51 w 54"/>
                  <a:gd name="T15" fmla="*/ 42 h 56"/>
                  <a:gd name="T16" fmla="*/ 54 w 54"/>
                  <a:gd name="T17" fmla="*/ 35 h 56"/>
                  <a:gd name="T18" fmla="*/ 54 w 54"/>
                  <a:gd name="T19" fmla="*/ 28 h 56"/>
                  <a:gd name="T20" fmla="*/ 54 w 54"/>
                  <a:gd name="T21" fmla="*/ 21 h 56"/>
                  <a:gd name="T22" fmla="*/ 51 w 54"/>
                  <a:gd name="T23" fmla="*/ 14 h 56"/>
                  <a:gd name="T24" fmla="*/ 46 w 54"/>
                  <a:gd name="T25" fmla="*/ 8 h 56"/>
                  <a:gd name="T26" fmla="*/ 40 w 54"/>
                  <a:gd name="T27" fmla="*/ 4 h 56"/>
                  <a:gd name="T28" fmla="*/ 35 w 54"/>
                  <a:gd name="T29" fmla="*/ 2 h 56"/>
                  <a:gd name="T30" fmla="*/ 26 w 54"/>
                  <a:gd name="T31" fmla="*/ 0 h 56"/>
                  <a:gd name="T32" fmla="*/ 19 w 54"/>
                  <a:gd name="T33" fmla="*/ 2 h 56"/>
                  <a:gd name="T34" fmla="*/ 14 w 54"/>
                  <a:gd name="T35" fmla="*/ 4 h 56"/>
                  <a:gd name="T36" fmla="*/ 7 w 54"/>
                  <a:gd name="T37" fmla="*/ 8 h 56"/>
                  <a:gd name="T38" fmla="*/ 3 w 54"/>
                  <a:gd name="T39" fmla="*/ 14 h 56"/>
                  <a:gd name="T40" fmla="*/ 0 w 54"/>
                  <a:gd name="T41" fmla="*/ 21 h 56"/>
                  <a:gd name="T42" fmla="*/ 0 w 54"/>
                  <a:gd name="T43" fmla="*/ 28 h 56"/>
                  <a:gd name="T44" fmla="*/ 0 w 54"/>
                  <a:gd name="T45" fmla="*/ 35 h 56"/>
                  <a:gd name="T46" fmla="*/ 3 w 54"/>
                  <a:gd name="T47" fmla="*/ 42 h 56"/>
                  <a:gd name="T48" fmla="*/ 7 w 54"/>
                  <a:gd name="T49" fmla="*/ 47 h 56"/>
                  <a:gd name="T50" fmla="*/ 7 w 54"/>
                  <a:gd name="T51" fmla="*/ 47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4" h="56">
                    <a:moveTo>
                      <a:pt x="7" y="47"/>
                    </a:moveTo>
                    <a:lnTo>
                      <a:pt x="14" y="52"/>
                    </a:lnTo>
                    <a:lnTo>
                      <a:pt x="19" y="54"/>
                    </a:lnTo>
                    <a:lnTo>
                      <a:pt x="26" y="56"/>
                    </a:lnTo>
                    <a:lnTo>
                      <a:pt x="35" y="54"/>
                    </a:lnTo>
                    <a:lnTo>
                      <a:pt x="40" y="52"/>
                    </a:lnTo>
                    <a:lnTo>
                      <a:pt x="46" y="47"/>
                    </a:lnTo>
                    <a:lnTo>
                      <a:pt x="51" y="42"/>
                    </a:lnTo>
                    <a:lnTo>
                      <a:pt x="54" y="35"/>
                    </a:lnTo>
                    <a:lnTo>
                      <a:pt x="54" y="28"/>
                    </a:lnTo>
                    <a:lnTo>
                      <a:pt x="54" y="21"/>
                    </a:lnTo>
                    <a:lnTo>
                      <a:pt x="51" y="14"/>
                    </a:lnTo>
                    <a:lnTo>
                      <a:pt x="46" y="8"/>
                    </a:lnTo>
                    <a:lnTo>
                      <a:pt x="40" y="4"/>
                    </a:lnTo>
                    <a:lnTo>
                      <a:pt x="35" y="2"/>
                    </a:lnTo>
                    <a:lnTo>
                      <a:pt x="26" y="0"/>
                    </a:lnTo>
                    <a:lnTo>
                      <a:pt x="19" y="2"/>
                    </a:lnTo>
                    <a:lnTo>
                      <a:pt x="14" y="4"/>
                    </a:lnTo>
                    <a:lnTo>
                      <a:pt x="7" y="8"/>
                    </a:lnTo>
                    <a:lnTo>
                      <a:pt x="3" y="14"/>
                    </a:lnTo>
                    <a:lnTo>
                      <a:pt x="0" y="21"/>
                    </a:lnTo>
                    <a:lnTo>
                      <a:pt x="0" y="28"/>
                    </a:lnTo>
                    <a:lnTo>
                      <a:pt x="0" y="35"/>
                    </a:lnTo>
                    <a:lnTo>
                      <a:pt x="3" y="42"/>
                    </a:lnTo>
                    <a:lnTo>
                      <a:pt x="7" y="47"/>
                    </a:lnTo>
                    <a:lnTo>
                      <a:pt x="7" y="47"/>
                    </a:lnTo>
                    <a:close/>
                  </a:path>
                </a:pathLst>
              </a:custGeom>
              <a:solidFill>
                <a:srgbClr val="FF9900"/>
              </a:solidFill>
              <a:ln w="0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82" name="Line 115"/>
              <p:cNvSpPr>
                <a:spLocks noChangeShapeType="1"/>
              </p:cNvSpPr>
              <p:nvPr/>
            </p:nvSpPr>
            <p:spPr bwMode="auto">
              <a:xfrm flipV="1">
                <a:off x="6614169" y="5745163"/>
                <a:ext cx="0" cy="74613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83" name="Line 116"/>
              <p:cNvSpPr>
                <a:spLocks noChangeShapeType="1"/>
              </p:cNvSpPr>
              <p:nvPr/>
            </p:nvSpPr>
            <p:spPr bwMode="auto">
              <a:xfrm flipV="1">
                <a:off x="6614169" y="5665788"/>
                <a:ext cx="0" cy="79375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84" name="Freeform 117"/>
              <p:cNvSpPr>
                <a:spLocks/>
              </p:cNvSpPr>
              <p:nvPr/>
            </p:nvSpPr>
            <p:spPr bwMode="auto">
              <a:xfrm>
                <a:off x="6614169" y="5608638"/>
                <a:ext cx="769938" cy="136525"/>
              </a:xfrm>
              <a:custGeom>
                <a:avLst/>
                <a:gdLst>
                  <a:gd name="T0" fmla="*/ 485 w 485"/>
                  <a:gd name="T1" fmla="*/ 0 h 86"/>
                  <a:gd name="T2" fmla="*/ 2 w 485"/>
                  <a:gd name="T3" fmla="*/ 84 h 86"/>
                  <a:gd name="T4" fmla="*/ 0 w 485"/>
                  <a:gd name="T5" fmla="*/ 86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5" h="86">
                    <a:moveTo>
                      <a:pt x="485" y="0"/>
                    </a:moveTo>
                    <a:lnTo>
                      <a:pt x="2" y="84"/>
                    </a:lnTo>
                    <a:lnTo>
                      <a:pt x="0" y="86"/>
                    </a:lnTo>
                  </a:path>
                </a:pathLst>
              </a:cu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85" name="Line 118"/>
              <p:cNvSpPr>
                <a:spLocks noChangeShapeType="1"/>
              </p:cNvSpPr>
              <p:nvPr/>
            </p:nvSpPr>
            <p:spPr bwMode="auto">
              <a:xfrm flipV="1">
                <a:off x="7384107" y="5608638"/>
                <a:ext cx="0" cy="71438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86" name="Line 119"/>
              <p:cNvSpPr>
                <a:spLocks noChangeShapeType="1"/>
              </p:cNvSpPr>
              <p:nvPr/>
            </p:nvSpPr>
            <p:spPr bwMode="auto">
              <a:xfrm flipV="1">
                <a:off x="7384107" y="5519738"/>
                <a:ext cx="0" cy="88900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87" name="Line 120"/>
              <p:cNvSpPr>
                <a:spLocks noChangeShapeType="1"/>
              </p:cNvSpPr>
              <p:nvPr/>
            </p:nvSpPr>
            <p:spPr bwMode="auto">
              <a:xfrm flipV="1">
                <a:off x="8174682" y="5730875"/>
                <a:ext cx="0" cy="76200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88" name="Line 121"/>
              <p:cNvSpPr>
                <a:spLocks noChangeShapeType="1"/>
              </p:cNvSpPr>
              <p:nvPr/>
            </p:nvSpPr>
            <p:spPr bwMode="auto">
              <a:xfrm flipV="1">
                <a:off x="8174682" y="5643563"/>
                <a:ext cx="0" cy="87313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89" name="Line 122"/>
              <p:cNvSpPr>
                <a:spLocks noChangeShapeType="1"/>
              </p:cNvSpPr>
              <p:nvPr/>
            </p:nvSpPr>
            <p:spPr bwMode="auto">
              <a:xfrm flipH="1" flipV="1">
                <a:off x="7384107" y="5608638"/>
                <a:ext cx="790575" cy="122238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07" name="Line 140"/>
              <p:cNvSpPr>
                <a:spLocks noChangeShapeType="1"/>
              </p:cNvSpPr>
              <p:nvPr/>
            </p:nvSpPr>
            <p:spPr bwMode="auto">
              <a:xfrm flipH="1">
                <a:off x="5679132" y="5745163"/>
                <a:ext cx="935038" cy="474663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19" name="Freeform 152"/>
              <p:cNvSpPr>
                <a:spLocks/>
              </p:cNvSpPr>
              <p:nvPr/>
            </p:nvSpPr>
            <p:spPr bwMode="auto">
              <a:xfrm>
                <a:off x="8130232" y="5688013"/>
                <a:ext cx="88900" cy="85725"/>
              </a:xfrm>
              <a:custGeom>
                <a:avLst/>
                <a:gdLst>
                  <a:gd name="T0" fmla="*/ 28 w 56"/>
                  <a:gd name="T1" fmla="*/ 54 h 54"/>
                  <a:gd name="T2" fmla="*/ 35 w 56"/>
                  <a:gd name="T3" fmla="*/ 54 h 54"/>
                  <a:gd name="T4" fmla="*/ 42 w 56"/>
                  <a:gd name="T5" fmla="*/ 51 h 54"/>
                  <a:gd name="T6" fmla="*/ 48 w 56"/>
                  <a:gd name="T7" fmla="*/ 47 h 54"/>
                  <a:gd name="T8" fmla="*/ 53 w 56"/>
                  <a:gd name="T9" fmla="*/ 40 h 54"/>
                  <a:gd name="T10" fmla="*/ 55 w 56"/>
                  <a:gd name="T11" fmla="*/ 34 h 54"/>
                  <a:gd name="T12" fmla="*/ 56 w 56"/>
                  <a:gd name="T13" fmla="*/ 27 h 54"/>
                  <a:gd name="T14" fmla="*/ 55 w 56"/>
                  <a:gd name="T15" fmla="*/ 19 h 54"/>
                  <a:gd name="T16" fmla="*/ 53 w 56"/>
                  <a:gd name="T17" fmla="*/ 14 h 54"/>
                  <a:gd name="T18" fmla="*/ 48 w 56"/>
                  <a:gd name="T19" fmla="*/ 8 h 54"/>
                  <a:gd name="T20" fmla="*/ 42 w 56"/>
                  <a:gd name="T21" fmla="*/ 2 h 54"/>
                  <a:gd name="T22" fmla="*/ 35 w 56"/>
                  <a:gd name="T23" fmla="*/ 0 h 54"/>
                  <a:gd name="T24" fmla="*/ 28 w 56"/>
                  <a:gd name="T25" fmla="*/ 0 h 54"/>
                  <a:gd name="T26" fmla="*/ 21 w 56"/>
                  <a:gd name="T27" fmla="*/ 0 h 54"/>
                  <a:gd name="T28" fmla="*/ 14 w 56"/>
                  <a:gd name="T29" fmla="*/ 2 h 54"/>
                  <a:gd name="T30" fmla="*/ 9 w 56"/>
                  <a:gd name="T31" fmla="*/ 8 h 54"/>
                  <a:gd name="T32" fmla="*/ 5 w 56"/>
                  <a:gd name="T33" fmla="*/ 14 h 54"/>
                  <a:gd name="T34" fmla="*/ 2 w 56"/>
                  <a:gd name="T35" fmla="*/ 19 h 54"/>
                  <a:gd name="T36" fmla="*/ 0 w 56"/>
                  <a:gd name="T37" fmla="*/ 27 h 54"/>
                  <a:gd name="T38" fmla="*/ 2 w 56"/>
                  <a:gd name="T39" fmla="*/ 34 h 54"/>
                  <a:gd name="T40" fmla="*/ 5 w 56"/>
                  <a:gd name="T41" fmla="*/ 40 h 54"/>
                  <a:gd name="T42" fmla="*/ 9 w 56"/>
                  <a:gd name="T43" fmla="*/ 47 h 54"/>
                  <a:gd name="T44" fmla="*/ 14 w 56"/>
                  <a:gd name="T45" fmla="*/ 51 h 54"/>
                  <a:gd name="T46" fmla="*/ 21 w 56"/>
                  <a:gd name="T47" fmla="*/ 54 h 54"/>
                  <a:gd name="T48" fmla="*/ 28 w 56"/>
                  <a:gd name="T49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56" h="54">
                    <a:moveTo>
                      <a:pt x="28" y="54"/>
                    </a:moveTo>
                    <a:lnTo>
                      <a:pt x="35" y="54"/>
                    </a:lnTo>
                    <a:lnTo>
                      <a:pt x="42" y="51"/>
                    </a:lnTo>
                    <a:lnTo>
                      <a:pt x="48" y="47"/>
                    </a:lnTo>
                    <a:lnTo>
                      <a:pt x="53" y="40"/>
                    </a:lnTo>
                    <a:lnTo>
                      <a:pt x="55" y="34"/>
                    </a:lnTo>
                    <a:lnTo>
                      <a:pt x="56" y="27"/>
                    </a:lnTo>
                    <a:lnTo>
                      <a:pt x="55" y="19"/>
                    </a:lnTo>
                    <a:lnTo>
                      <a:pt x="53" y="14"/>
                    </a:lnTo>
                    <a:lnTo>
                      <a:pt x="48" y="8"/>
                    </a:lnTo>
                    <a:lnTo>
                      <a:pt x="42" y="2"/>
                    </a:lnTo>
                    <a:lnTo>
                      <a:pt x="35" y="0"/>
                    </a:lnTo>
                    <a:lnTo>
                      <a:pt x="28" y="0"/>
                    </a:lnTo>
                    <a:lnTo>
                      <a:pt x="21" y="0"/>
                    </a:lnTo>
                    <a:lnTo>
                      <a:pt x="14" y="2"/>
                    </a:lnTo>
                    <a:lnTo>
                      <a:pt x="9" y="8"/>
                    </a:lnTo>
                    <a:lnTo>
                      <a:pt x="5" y="14"/>
                    </a:lnTo>
                    <a:lnTo>
                      <a:pt x="2" y="19"/>
                    </a:lnTo>
                    <a:lnTo>
                      <a:pt x="0" y="27"/>
                    </a:lnTo>
                    <a:lnTo>
                      <a:pt x="2" y="34"/>
                    </a:lnTo>
                    <a:lnTo>
                      <a:pt x="5" y="40"/>
                    </a:lnTo>
                    <a:lnTo>
                      <a:pt x="9" y="47"/>
                    </a:lnTo>
                    <a:lnTo>
                      <a:pt x="14" y="51"/>
                    </a:lnTo>
                    <a:lnTo>
                      <a:pt x="21" y="54"/>
                    </a:ln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0066FF"/>
              </a:solidFill>
              <a:ln w="0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20" name="Freeform 153"/>
              <p:cNvSpPr>
                <a:spLocks/>
              </p:cNvSpPr>
              <p:nvPr/>
            </p:nvSpPr>
            <p:spPr bwMode="auto">
              <a:xfrm>
                <a:off x="7342832" y="5564188"/>
                <a:ext cx="85725" cy="87313"/>
              </a:xfrm>
              <a:custGeom>
                <a:avLst/>
                <a:gdLst>
                  <a:gd name="T0" fmla="*/ 26 w 54"/>
                  <a:gd name="T1" fmla="*/ 55 h 55"/>
                  <a:gd name="T2" fmla="*/ 35 w 54"/>
                  <a:gd name="T3" fmla="*/ 54 h 55"/>
                  <a:gd name="T4" fmla="*/ 40 w 54"/>
                  <a:gd name="T5" fmla="*/ 51 h 55"/>
                  <a:gd name="T6" fmla="*/ 46 w 54"/>
                  <a:gd name="T7" fmla="*/ 47 h 55"/>
                  <a:gd name="T8" fmla="*/ 51 w 54"/>
                  <a:gd name="T9" fmla="*/ 41 h 55"/>
                  <a:gd name="T10" fmla="*/ 54 w 54"/>
                  <a:gd name="T11" fmla="*/ 35 h 55"/>
                  <a:gd name="T12" fmla="*/ 54 w 54"/>
                  <a:gd name="T13" fmla="*/ 28 h 55"/>
                  <a:gd name="T14" fmla="*/ 54 w 54"/>
                  <a:gd name="T15" fmla="*/ 21 h 55"/>
                  <a:gd name="T16" fmla="*/ 51 w 54"/>
                  <a:gd name="T17" fmla="*/ 14 h 55"/>
                  <a:gd name="T18" fmla="*/ 46 w 54"/>
                  <a:gd name="T19" fmla="*/ 8 h 55"/>
                  <a:gd name="T20" fmla="*/ 40 w 54"/>
                  <a:gd name="T21" fmla="*/ 4 h 55"/>
                  <a:gd name="T22" fmla="*/ 35 w 54"/>
                  <a:gd name="T23" fmla="*/ 1 h 55"/>
                  <a:gd name="T24" fmla="*/ 26 w 54"/>
                  <a:gd name="T25" fmla="*/ 0 h 55"/>
                  <a:gd name="T26" fmla="*/ 19 w 54"/>
                  <a:gd name="T27" fmla="*/ 1 h 55"/>
                  <a:gd name="T28" fmla="*/ 14 w 54"/>
                  <a:gd name="T29" fmla="*/ 4 h 55"/>
                  <a:gd name="T30" fmla="*/ 7 w 54"/>
                  <a:gd name="T31" fmla="*/ 8 h 55"/>
                  <a:gd name="T32" fmla="*/ 3 w 54"/>
                  <a:gd name="T33" fmla="*/ 14 h 55"/>
                  <a:gd name="T34" fmla="*/ 0 w 54"/>
                  <a:gd name="T35" fmla="*/ 21 h 55"/>
                  <a:gd name="T36" fmla="*/ 0 w 54"/>
                  <a:gd name="T37" fmla="*/ 28 h 55"/>
                  <a:gd name="T38" fmla="*/ 0 w 54"/>
                  <a:gd name="T39" fmla="*/ 35 h 55"/>
                  <a:gd name="T40" fmla="*/ 3 w 54"/>
                  <a:gd name="T41" fmla="*/ 41 h 55"/>
                  <a:gd name="T42" fmla="*/ 7 w 54"/>
                  <a:gd name="T43" fmla="*/ 47 h 55"/>
                  <a:gd name="T44" fmla="*/ 14 w 54"/>
                  <a:gd name="T45" fmla="*/ 51 h 55"/>
                  <a:gd name="T46" fmla="*/ 19 w 54"/>
                  <a:gd name="T47" fmla="*/ 54 h 55"/>
                  <a:gd name="T48" fmla="*/ 26 w 54"/>
                  <a:gd name="T49" fmla="*/ 5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54" h="55">
                    <a:moveTo>
                      <a:pt x="26" y="55"/>
                    </a:moveTo>
                    <a:lnTo>
                      <a:pt x="35" y="54"/>
                    </a:lnTo>
                    <a:lnTo>
                      <a:pt x="40" y="51"/>
                    </a:lnTo>
                    <a:lnTo>
                      <a:pt x="46" y="47"/>
                    </a:lnTo>
                    <a:lnTo>
                      <a:pt x="51" y="41"/>
                    </a:lnTo>
                    <a:lnTo>
                      <a:pt x="54" y="35"/>
                    </a:lnTo>
                    <a:lnTo>
                      <a:pt x="54" y="28"/>
                    </a:lnTo>
                    <a:lnTo>
                      <a:pt x="54" y="21"/>
                    </a:lnTo>
                    <a:lnTo>
                      <a:pt x="51" y="14"/>
                    </a:lnTo>
                    <a:lnTo>
                      <a:pt x="46" y="8"/>
                    </a:lnTo>
                    <a:lnTo>
                      <a:pt x="40" y="4"/>
                    </a:lnTo>
                    <a:lnTo>
                      <a:pt x="35" y="1"/>
                    </a:lnTo>
                    <a:lnTo>
                      <a:pt x="26" y="0"/>
                    </a:lnTo>
                    <a:lnTo>
                      <a:pt x="19" y="1"/>
                    </a:lnTo>
                    <a:lnTo>
                      <a:pt x="14" y="4"/>
                    </a:lnTo>
                    <a:lnTo>
                      <a:pt x="7" y="8"/>
                    </a:lnTo>
                    <a:lnTo>
                      <a:pt x="3" y="14"/>
                    </a:lnTo>
                    <a:lnTo>
                      <a:pt x="0" y="21"/>
                    </a:lnTo>
                    <a:lnTo>
                      <a:pt x="0" y="28"/>
                    </a:lnTo>
                    <a:lnTo>
                      <a:pt x="0" y="35"/>
                    </a:lnTo>
                    <a:lnTo>
                      <a:pt x="3" y="41"/>
                    </a:lnTo>
                    <a:lnTo>
                      <a:pt x="7" y="47"/>
                    </a:lnTo>
                    <a:lnTo>
                      <a:pt x="14" y="51"/>
                    </a:lnTo>
                    <a:lnTo>
                      <a:pt x="19" y="54"/>
                    </a:lnTo>
                    <a:lnTo>
                      <a:pt x="26" y="55"/>
                    </a:lnTo>
                    <a:close/>
                  </a:path>
                </a:pathLst>
              </a:custGeom>
              <a:solidFill>
                <a:srgbClr val="0066FF"/>
              </a:solidFill>
              <a:ln w="0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21" name="Freeform 154"/>
              <p:cNvSpPr>
                <a:spLocks/>
              </p:cNvSpPr>
              <p:nvPr/>
            </p:nvSpPr>
            <p:spPr bwMode="auto">
              <a:xfrm>
                <a:off x="6569719" y="5700713"/>
                <a:ext cx="87313" cy="85725"/>
              </a:xfrm>
              <a:custGeom>
                <a:avLst/>
                <a:gdLst>
                  <a:gd name="T0" fmla="*/ 28 w 55"/>
                  <a:gd name="T1" fmla="*/ 54 h 54"/>
                  <a:gd name="T2" fmla="*/ 35 w 55"/>
                  <a:gd name="T3" fmla="*/ 54 h 54"/>
                  <a:gd name="T4" fmla="*/ 42 w 55"/>
                  <a:gd name="T5" fmla="*/ 51 h 54"/>
                  <a:gd name="T6" fmla="*/ 47 w 55"/>
                  <a:gd name="T7" fmla="*/ 47 h 54"/>
                  <a:gd name="T8" fmla="*/ 51 w 55"/>
                  <a:gd name="T9" fmla="*/ 42 h 54"/>
                  <a:gd name="T10" fmla="*/ 54 w 55"/>
                  <a:gd name="T11" fmla="*/ 35 h 54"/>
                  <a:gd name="T12" fmla="*/ 55 w 55"/>
                  <a:gd name="T13" fmla="*/ 28 h 54"/>
                  <a:gd name="T14" fmla="*/ 54 w 55"/>
                  <a:gd name="T15" fmla="*/ 19 h 54"/>
                  <a:gd name="T16" fmla="*/ 51 w 55"/>
                  <a:gd name="T17" fmla="*/ 14 h 54"/>
                  <a:gd name="T18" fmla="*/ 47 w 55"/>
                  <a:gd name="T19" fmla="*/ 8 h 54"/>
                  <a:gd name="T20" fmla="*/ 42 w 55"/>
                  <a:gd name="T21" fmla="*/ 3 h 54"/>
                  <a:gd name="T22" fmla="*/ 35 w 55"/>
                  <a:gd name="T23" fmla="*/ 0 h 54"/>
                  <a:gd name="T24" fmla="*/ 28 w 55"/>
                  <a:gd name="T25" fmla="*/ 0 h 54"/>
                  <a:gd name="T26" fmla="*/ 21 w 55"/>
                  <a:gd name="T27" fmla="*/ 0 h 54"/>
                  <a:gd name="T28" fmla="*/ 14 w 55"/>
                  <a:gd name="T29" fmla="*/ 3 h 54"/>
                  <a:gd name="T30" fmla="*/ 8 w 55"/>
                  <a:gd name="T31" fmla="*/ 8 h 54"/>
                  <a:gd name="T32" fmla="*/ 4 w 55"/>
                  <a:gd name="T33" fmla="*/ 14 h 54"/>
                  <a:gd name="T34" fmla="*/ 1 w 55"/>
                  <a:gd name="T35" fmla="*/ 19 h 54"/>
                  <a:gd name="T36" fmla="*/ 0 w 55"/>
                  <a:gd name="T37" fmla="*/ 28 h 54"/>
                  <a:gd name="T38" fmla="*/ 1 w 55"/>
                  <a:gd name="T39" fmla="*/ 35 h 54"/>
                  <a:gd name="T40" fmla="*/ 4 w 55"/>
                  <a:gd name="T41" fmla="*/ 42 h 54"/>
                  <a:gd name="T42" fmla="*/ 8 w 55"/>
                  <a:gd name="T43" fmla="*/ 47 h 54"/>
                  <a:gd name="T44" fmla="*/ 14 w 55"/>
                  <a:gd name="T45" fmla="*/ 51 h 54"/>
                  <a:gd name="T46" fmla="*/ 21 w 55"/>
                  <a:gd name="T47" fmla="*/ 54 h 54"/>
                  <a:gd name="T48" fmla="*/ 28 w 55"/>
                  <a:gd name="T49" fmla="*/ 54 h 54"/>
                  <a:gd name="T50" fmla="*/ 28 w 55"/>
                  <a:gd name="T51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5" h="54">
                    <a:moveTo>
                      <a:pt x="28" y="54"/>
                    </a:moveTo>
                    <a:lnTo>
                      <a:pt x="35" y="54"/>
                    </a:lnTo>
                    <a:lnTo>
                      <a:pt x="42" y="51"/>
                    </a:lnTo>
                    <a:lnTo>
                      <a:pt x="47" y="47"/>
                    </a:lnTo>
                    <a:lnTo>
                      <a:pt x="51" y="42"/>
                    </a:lnTo>
                    <a:lnTo>
                      <a:pt x="54" y="35"/>
                    </a:lnTo>
                    <a:lnTo>
                      <a:pt x="55" y="28"/>
                    </a:lnTo>
                    <a:lnTo>
                      <a:pt x="54" y="19"/>
                    </a:lnTo>
                    <a:lnTo>
                      <a:pt x="51" y="14"/>
                    </a:lnTo>
                    <a:lnTo>
                      <a:pt x="47" y="8"/>
                    </a:lnTo>
                    <a:lnTo>
                      <a:pt x="42" y="3"/>
                    </a:lnTo>
                    <a:lnTo>
                      <a:pt x="35" y="0"/>
                    </a:lnTo>
                    <a:lnTo>
                      <a:pt x="28" y="0"/>
                    </a:lnTo>
                    <a:lnTo>
                      <a:pt x="21" y="0"/>
                    </a:lnTo>
                    <a:lnTo>
                      <a:pt x="14" y="3"/>
                    </a:lnTo>
                    <a:lnTo>
                      <a:pt x="8" y="8"/>
                    </a:lnTo>
                    <a:lnTo>
                      <a:pt x="4" y="14"/>
                    </a:lnTo>
                    <a:lnTo>
                      <a:pt x="1" y="19"/>
                    </a:lnTo>
                    <a:lnTo>
                      <a:pt x="0" y="28"/>
                    </a:lnTo>
                    <a:lnTo>
                      <a:pt x="1" y="35"/>
                    </a:lnTo>
                    <a:lnTo>
                      <a:pt x="4" y="42"/>
                    </a:lnTo>
                    <a:lnTo>
                      <a:pt x="8" y="47"/>
                    </a:lnTo>
                    <a:lnTo>
                      <a:pt x="14" y="51"/>
                    </a:lnTo>
                    <a:lnTo>
                      <a:pt x="21" y="54"/>
                    </a:lnTo>
                    <a:lnTo>
                      <a:pt x="28" y="54"/>
                    </a:ln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0066FF"/>
              </a:solidFill>
              <a:ln w="0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22" name="Freeform 155"/>
              <p:cNvSpPr>
                <a:spLocks/>
              </p:cNvSpPr>
              <p:nvPr/>
            </p:nvSpPr>
            <p:spPr bwMode="auto">
              <a:xfrm>
                <a:off x="5637857" y="6175375"/>
                <a:ext cx="85725" cy="88900"/>
              </a:xfrm>
              <a:custGeom>
                <a:avLst/>
                <a:gdLst>
                  <a:gd name="T0" fmla="*/ 26 w 54"/>
                  <a:gd name="T1" fmla="*/ 56 h 56"/>
                  <a:gd name="T2" fmla="*/ 34 w 54"/>
                  <a:gd name="T3" fmla="*/ 54 h 56"/>
                  <a:gd name="T4" fmla="*/ 40 w 54"/>
                  <a:gd name="T5" fmla="*/ 52 h 56"/>
                  <a:gd name="T6" fmla="*/ 46 w 54"/>
                  <a:gd name="T7" fmla="*/ 47 h 56"/>
                  <a:gd name="T8" fmla="*/ 51 w 54"/>
                  <a:gd name="T9" fmla="*/ 42 h 56"/>
                  <a:gd name="T10" fmla="*/ 54 w 54"/>
                  <a:gd name="T11" fmla="*/ 35 h 56"/>
                  <a:gd name="T12" fmla="*/ 54 w 54"/>
                  <a:gd name="T13" fmla="*/ 28 h 56"/>
                  <a:gd name="T14" fmla="*/ 54 w 54"/>
                  <a:gd name="T15" fmla="*/ 21 h 56"/>
                  <a:gd name="T16" fmla="*/ 51 w 54"/>
                  <a:gd name="T17" fmla="*/ 14 h 56"/>
                  <a:gd name="T18" fmla="*/ 46 w 54"/>
                  <a:gd name="T19" fmla="*/ 8 h 56"/>
                  <a:gd name="T20" fmla="*/ 40 w 54"/>
                  <a:gd name="T21" fmla="*/ 4 h 56"/>
                  <a:gd name="T22" fmla="*/ 34 w 54"/>
                  <a:gd name="T23" fmla="*/ 2 h 56"/>
                  <a:gd name="T24" fmla="*/ 26 w 54"/>
                  <a:gd name="T25" fmla="*/ 0 h 56"/>
                  <a:gd name="T26" fmla="*/ 19 w 54"/>
                  <a:gd name="T27" fmla="*/ 2 h 56"/>
                  <a:gd name="T28" fmla="*/ 12 w 54"/>
                  <a:gd name="T29" fmla="*/ 4 h 56"/>
                  <a:gd name="T30" fmla="*/ 7 w 54"/>
                  <a:gd name="T31" fmla="*/ 8 h 56"/>
                  <a:gd name="T32" fmla="*/ 2 w 54"/>
                  <a:gd name="T33" fmla="*/ 14 h 56"/>
                  <a:gd name="T34" fmla="*/ 0 w 54"/>
                  <a:gd name="T35" fmla="*/ 21 h 56"/>
                  <a:gd name="T36" fmla="*/ 0 w 54"/>
                  <a:gd name="T37" fmla="*/ 28 h 56"/>
                  <a:gd name="T38" fmla="*/ 0 w 54"/>
                  <a:gd name="T39" fmla="*/ 35 h 56"/>
                  <a:gd name="T40" fmla="*/ 2 w 54"/>
                  <a:gd name="T41" fmla="*/ 42 h 56"/>
                  <a:gd name="T42" fmla="*/ 7 w 54"/>
                  <a:gd name="T43" fmla="*/ 47 h 56"/>
                  <a:gd name="T44" fmla="*/ 12 w 54"/>
                  <a:gd name="T45" fmla="*/ 52 h 56"/>
                  <a:gd name="T46" fmla="*/ 19 w 54"/>
                  <a:gd name="T47" fmla="*/ 54 h 56"/>
                  <a:gd name="T48" fmla="*/ 26 w 54"/>
                  <a:gd name="T49" fmla="*/ 5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54" h="56">
                    <a:moveTo>
                      <a:pt x="26" y="56"/>
                    </a:moveTo>
                    <a:lnTo>
                      <a:pt x="34" y="54"/>
                    </a:lnTo>
                    <a:lnTo>
                      <a:pt x="40" y="52"/>
                    </a:lnTo>
                    <a:lnTo>
                      <a:pt x="46" y="47"/>
                    </a:lnTo>
                    <a:lnTo>
                      <a:pt x="51" y="42"/>
                    </a:lnTo>
                    <a:lnTo>
                      <a:pt x="54" y="35"/>
                    </a:lnTo>
                    <a:lnTo>
                      <a:pt x="54" y="28"/>
                    </a:lnTo>
                    <a:lnTo>
                      <a:pt x="54" y="21"/>
                    </a:lnTo>
                    <a:lnTo>
                      <a:pt x="51" y="14"/>
                    </a:lnTo>
                    <a:lnTo>
                      <a:pt x="46" y="8"/>
                    </a:lnTo>
                    <a:lnTo>
                      <a:pt x="40" y="4"/>
                    </a:lnTo>
                    <a:lnTo>
                      <a:pt x="34" y="2"/>
                    </a:lnTo>
                    <a:lnTo>
                      <a:pt x="26" y="0"/>
                    </a:lnTo>
                    <a:lnTo>
                      <a:pt x="19" y="2"/>
                    </a:lnTo>
                    <a:lnTo>
                      <a:pt x="12" y="4"/>
                    </a:lnTo>
                    <a:lnTo>
                      <a:pt x="7" y="8"/>
                    </a:lnTo>
                    <a:lnTo>
                      <a:pt x="2" y="14"/>
                    </a:lnTo>
                    <a:lnTo>
                      <a:pt x="0" y="21"/>
                    </a:lnTo>
                    <a:lnTo>
                      <a:pt x="0" y="28"/>
                    </a:lnTo>
                    <a:lnTo>
                      <a:pt x="0" y="35"/>
                    </a:lnTo>
                    <a:lnTo>
                      <a:pt x="2" y="42"/>
                    </a:lnTo>
                    <a:lnTo>
                      <a:pt x="7" y="47"/>
                    </a:lnTo>
                    <a:lnTo>
                      <a:pt x="12" y="52"/>
                    </a:lnTo>
                    <a:lnTo>
                      <a:pt x="19" y="54"/>
                    </a:lnTo>
                    <a:lnTo>
                      <a:pt x="26" y="56"/>
                    </a:lnTo>
                    <a:close/>
                  </a:path>
                </a:pathLst>
              </a:custGeom>
              <a:solidFill>
                <a:srgbClr val="0066FF"/>
              </a:solidFill>
              <a:ln w="0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247" name="ZoneTexte 246"/>
            <p:cNvSpPr txBox="1"/>
            <p:nvPr/>
          </p:nvSpPr>
          <p:spPr>
            <a:xfrm>
              <a:off x="5542311" y="5814659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48" name="ZoneTexte 247"/>
            <p:cNvSpPr txBox="1"/>
            <p:nvPr/>
          </p:nvSpPr>
          <p:spPr>
            <a:xfrm>
              <a:off x="5663394" y="5965245"/>
              <a:ext cx="32010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J0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49" name="ZoneTexte 248"/>
            <p:cNvSpPr txBox="1"/>
            <p:nvPr/>
          </p:nvSpPr>
          <p:spPr>
            <a:xfrm>
              <a:off x="6449091" y="5965245"/>
              <a:ext cx="41284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S48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50" name="ZoneTexte 249"/>
            <p:cNvSpPr txBox="1"/>
            <p:nvPr/>
          </p:nvSpPr>
          <p:spPr>
            <a:xfrm>
              <a:off x="7129194" y="5965245"/>
              <a:ext cx="41284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S96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51" name="ZoneTexte 250"/>
            <p:cNvSpPr txBox="1"/>
            <p:nvPr/>
          </p:nvSpPr>
          <p:spPr>
            <a:xfrm>
              <a:off x="7805674" y="5965245"/>
              <a:ext cx="49244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S144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52" name="ZoneTexte 251"/>
            <p:cNvSpPr txBox="1"/>
            <p:nvPr/>
          </p:nvSpPr>
          <p:spPr>
            <a:xfrm>
              <a:off x="5009695" y="6176962"/>
              <a:ext cx="113601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DTG </a:t>
              </a:r>
              <a:r>
                <a:rPr lang="fr-FR" sz="1000">
                  <a:solidFill>
                    <a:srgbClr val="000066"/>
                  </a:solidFill>
                </a:rPr>
                <a:t>+ </a:t>
              </a:r>
              <a:r>
                <a:rPr lang="fr-FR" sz="1000" smtClean="0">
                  <a:solidFill>
                    <a:srgbClr val="000066"/>
                  </a:solidFill>
                </a:rPr>
                <a:t>ABC/3TC</a:t>
              </a:r>
            </a:p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EVF/TDF/FTC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53" name="ZoneTexte 252"/>
            <p:cNvSpPr txBox="1"/>
            <p:nvPr/>
          </p:nvSpPr>
          <p:spPr>
            <a:xfrm>
              <a:off x="6456195" y="6176962"/>
              <a:ext cx="398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361</a:t>
              </a:r>
            </a:p>
            <a:p>
              <a:r>
                <a:rPr lang="fr-FR" sz="1000" smtClean="0">
                  <a:solidFill>
                    <a:srgbClr val="000066"/>
                  </a:solidFill>
                </a:rPr>
                <a:t>332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54" name="ZoneTexte 253"/>
            <p:cNvSpPr txBox="1"/>
            <p:nvPr/>
          </p:nvSpPr>
          <p:spPr>
            <a:xfrm>
              <a:off x="7136298" y="6176962"/>
              <a:ext cx="398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336</a:t>
              </a:r>
            </a:p>
            <a:p>
              <a:r>
                <a:rPr lang="fr-FR" sz="1000" smtClean="0">
                  <a:solidFill>
                    <a:srgbClr val="000066"/>
                  </a:solidFill>
                </a:rPr>
                <a:t>301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55" name="ZoneTexte 254"/>
            <p:cNvSpPr txBox="1"/>
            <p:nvPr/>
          </p:nvSpPr>
          <p:spPr>
            <a:xfrm>
              <a:off x="7852577" y="6176962"/>
              <a:ext cx="398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306</a:t>
              </a:r>
            </a:p>
            <a:p>
              <a:r>
                <a:rPr lang="fr-FR" sz="1000" smtClean="0">
                  <a:solidFill>
                    <a:srgbClr val="000066"/>
                  </a:solidFill>
                </a:rPr>
                <a:t>256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56" name="ZoneTexte 255"/>
            <p:cNvSpPr txBox="1"/>
            <p:nvPr/>
          </p:nvSpPr>
          <p:spPr>
            <a:xfrm>
              <a:off x="5471779" y="5523574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20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57" name="ZoneTexte 256"/>
            <p:cNvSpPr txBox="1"/>
            <p:nvPr/>
          </p:nvSpPr>
          <p:spPr>
            <a:xfrm>
              <a:off x="5471779" y="5232488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40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58" name="ZoneTexte 257"/>
            <p:cNvSpPr txBox="1"/>
            <p:nvPr/>
          </p:nvSpPr>
          <p:spPr>
            <a:xfrm>
              <a:off x="5471779" y="4941402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60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59" name="ZoneTexte 258"/>
            <p:cNvSpPr txBox="1"/>
            <p:nvPr/>
          </p:nvSpPr>
          <p:spPr>
            <a:xfrm>
              <a:off x="5471779" y="4650316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80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60" name="ZoneTexte 259"/>
            <p:cNvSpPr txBox="1"/>
            <p:nvPr/>
          </p:nvSpPr>
          <p:spPr>
            <a:xfrm>
              <a:off x="5401247" y="4359230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100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61" name="ZoneTexte 260"/>
            <p:cNvSpPr txBox="1"/>
            <p:nvPr/>
          </p:nvSpPr>
          <p:spPr>
            <a:xfrm>
              <a:off x="5724128" y="4005064"/>
              <a:ext cx="34008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smtClean="0">
                  <a:solidFill>
                    <a:srgbClr val="333399"/>
                  </a:solidFill>
                  <a:latin typeface="+mj-lt"/>
                </a:rPr>
                <a:t>Procollagen type </a:t>
              </a:r>
              <a:r>
                <a:rPr lang="fr-FR" sz="1400" b="1">
                  <a:solidFill>
                    <a:srgbClr val="333399"/>
                  </a:solidFill>
                  <a:latin typeface="+mj-lt"/>
                </a:rPr>
                <a:t>1 N-terminal </a:t>
              </a:r>
              <a:r>
                <a:rPr lang="fr-FR" sz="1400" b="1" smtClean="0">
                  <a:solidFill>
                    <a:srgbClr val="333399"/>
                  </a:solidFill>
                  <a:latin typeface="+mj-lt"/>
                </a:rPr>
                <a:t>propeptide (P1NP)</a:t>
              </a:r>
              <a:endParaRPr lang="fr-FR" sz="14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62" name="ZoneTexte 261"/>
            <p:cNvSpPr txBox="1"/>
            <p:nvPr/>
          </p:nvSpPr>
          <p:spPr>
            <a:xfrm>
              <a:off x="6491207" y="4721536"/>
              <a:ext cx="34176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66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63" name="ZoneTexte 262"/>
            <p:cNvSpPr txBox="1"/>
            <p:nvPr/>
          </p:nvSpPr>
          <p:spPr>
            <a:xfrm>
              <a:off x="6502307" y="5551969"/>
              <a:ext cx="34176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30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64" name="ZoneTexte 263"/>
            <p:cNvSpPr txBox="1"/>
            <p:nvPr/>
          </p:nvSpPr>
          <p:spPr>
            <a:xfrm>
              <a:off x="7183714" y="4721872"/>
              <a:ext cx="34176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64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65" name="ZoneTexte 264"/>
            <p:cNvSpPr txBox="1"/>
            <p:nvPr/>
          </p:nvSpPr>
          <p:spPr>
            <a:xfrm>
              <a:off x="7172749" y="5453424"/>
              <a:ext cx="34176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38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66" name="ZoneTexte 265"/>
            <p:cNvSpPr txBox="1"/>
            <p:nvPr/>
          </p:nvSpPr>
          <p:spPr>
            <a:xfrm>
              <a:off x="7890483" y="5013642"/>
              <a:ext cx="34176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45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67" name="ZoneTexte 266"/>
            <p:cNvSpPr txBox="1"/>
            <p:nvPr/>
          </p:nvSpPr>
          <p:spPr>
            <a:xfrm>
              <a:off x="7879063" y="5568934"/>
              <a:ext cx="34176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31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77" name="Rectangle 276"/>
            <p:cNvSpPr/>
            <p:nvPr/>
          </p:nvSpPr>
          <p:spPr>
            <a:xfrm>
              <a:off x="6404860" y="5157192"/>
              <a:ext cx="732893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fr-FR" sz="1000" smtClean="0">
                  <a:solidFill>
                    <a:srgbClr val="000066"/>
                  </a:solidFill>
                </a:rPr>
                <a:t>p &lt; </a:t>
              </a:r>
              <a:r>
                <a:rPr lang="fr-FR" sz="1000">
                  <a:solidFill>
                    <a:srgbClr val="000066"/>
                  </a:solidFill>
                </a:rPr>
                <a:t>0,001</a:t>
              </a:r>
            </a:p>
          </p:txBody>
        </p:sp>
        <p:sp>
          <p:nvSpPr>
            <p:cNvPr id="278" name="Rectangle 277"/>
            <p:cNvSpPr/>
            <p:nvPr/>
          </p:nvSpPr>
          <p:spPr>
            <a:xfrm>
              <a:off x="7020272" y="5126995"/>
              <a:ext cx="732893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fr-FR" sz="1000" smtClean="0">
                  <a:solidFill>
                    <a:srgbClr val="000066"/>
                  </a:solidFill>
                </a:rPr>
                <a:t>p &lt; </a:t>
              </a:r>
              <a:r>
                <a:rPr lang="fr-FR" sz="1000">
                  <a:solidFill>
                    <a:srgbClr val="000066"/>
                  </a:solidFill>
                </a:rPr>
                <a:t>0,001</a:t>
              </a:r>
            </a:p>
          </p:txBody>
        </p:sp>
        <p:sp>
          <p:nvSpPr>
            <p:cNvPr id="279" name="Rectangle 278"/>
            <p:cNvSpPr/>
            <p:nvPr/>
          </p:nvSpPr>
          <p:spPr>
            <a:xfrm>
              <a:off x="7736633" y="4820233"/>
              <a:ext cx="732893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fr-FR" sz="1000" smtClean="0">
                  <a:solidFill>
                    <a:srgbClr val="000066"/>
                  </a:solidFill>
                </a:rPr>
                <a:t>p &lt; 0,001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5670739" y="4221088"/>
              <a:ext cx="300082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000" b="1">
                  <a:solidFill>
                    <a:srgbClr val="000066"/>
                  </a:solidFill>
                </a:rPr>
                <a:t>%</a:t>
              </a:r>
              <a:endParaRPr lang="fr-FR">
                <a:solidFill>
                  <a:srgbClr val="000066"/>
                </a:solidFill>
              </a:endParaRPr>
            </a:p>
          </p:txBody>
        </p:sp>
      </p:grpSp>
      <p:grpSp>
        <p:nvGrpSpPr>
          <p:cNvPr id="288" name="Groupe 287"/>
          <p:cNvGrpSpPr/>
          <p:nvPr/>
        </p:nvGrpSpPr>
        <p:grpSpPr>
          <a:xfrm>
            <a:off x="5401247" y="1628800"/>
            <a:ext cx="3509315" cy="2401576"/>
            <a:chOff x="5401247" y="1628800"/>
            <a:chExt cx="3509315" cy="2401576"/>
          </a:xfrm>
        </p:grpSpPr>
        <p:grpSp>
          <p:nvGrpSpPr>
            <p:cNvPr id="4229" name="Groupe 4228"/>
            <p:cNvGrpSpPr/>
            <p:nvPr/>
          </p:nvGrpSpPr>
          <p:grpSpPr>
            <a:xfrm>
              <a:off x="5754379" y="1925755"/>
              <a:ext cx="2541588" cy="1525800"/>
              <a:chOff x="5604519" y="1495425"/>
              <a:chExt cx="2855913" cy="1714500"/>
            </a:xfrm>
          </p:grpSpPr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>
                <a:off x="5679132" y="1495425"/>
                <a:ext cx="2781300" cy="1638300"/>
              </a:xfrm>
              <a:custGeom>
                <a:avLst/>
                <a:gdLst>
                  <a:gd name="T0" fmla="*/ 0 w 1752"/>
                  <a:gd name="T1" fmla="*/ 0 h 1032"/>
                  <a:gd name="T2" fmla="*/ 0 w 1752"/>
                  <a:gd name="T3" fmla="*/ 1032 h 1032"/>
                  <a:gd name="T4" fmla="*/ 1752 w 1752"/>
                  <a:gd name="T5" fmla="*/ 1032 h 10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52" h="1032">
                    <a:moveTo>
                      <a:pt x="0" y="0"/>
                    </a:moveTo>
                    <a:lnTo>
                      <a:pt x="0" y="1032"/>
                    </a:lnTo>
                    <a:lnTo>
                      <a:pt x="1752" y="1032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5" name="Line 14"/>
              <p:cNvSpPr>
                <a:spLocks noChangeShapeType="1"/>
              </p:cNvSpPr>
              <p:nvPr/>
            </p:nvSpPr>
            <p:spPr bwMode="auto">
              <a:xfrm flipV="1">
                <a:off x="7390457" y="3133725"/>
                <a:ext cx="0" cy="762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6" name="Line 15"/>
              <p:cNvSpPr>
                <a:spLocks noChangeShapeType="1"/>
              </p:cNvSpPr>
              <p:nvPr/>
            </p:nvSpPr>
            <p:spPr bwMode="auto">
              <a:xfrm flipV="1">
                <a:off x="8190557" y="3133725"/>
                <a:ext cx="0" cy="762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7" name="Line 16"/>
              <p:cNvSpPr>
                <a:spLocks noChangeShapeType="1"/>
              </p:cNvSpPr>
              <p:nvPr/>
            </p:nvSpPr>
            <p:spPr bwMode="auto">
              <a:xfrm flipV="1">
                <a:off x="5679132" y="3133725"/>
                <a:ext cx="0" cy="762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8" name="Line 17"/>
              <p:cNvSpPr>
                <a:spLocks noChangeShapeType="1"/>
              </p:cNvSpPr>
              <p:nvPr/>
            </p:nvSpPr>
            <p:spPr bwMode="auto">
              <a:xfrm flipV="1">
                <a:off x="6617344" y="3133725"/>
                <a:ext cx="0" cy="762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1" name="Line 30"/>
              <p:cNvSpPr>
                <a:spLocks noChangeShapeType="1"/>
              </p:cNvSpPr>
              <p:nvPr/>
            </p:nvSpPr>
            <p:spPr bwMode="auto">
              <a:xfrm>
                <a:off x="5604519" y="1506538"/>
                <a:ext cx="7461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096" name="Line 31"/>
              <p:cNvSpPr>
                <a:spLocks noChangeShapeType="1"/>
              </p:cNvSpPr>
              <p:nvPr/>
            </p:nvSpPr>
            <p:spPr bwMode="auto">
              <a:xfrm>
                <a:off x="5604519" y="2157413"/>
                <a:ext cx="7461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097" name="Line 32"/>
              <p:cNvSpPr>
                <a:spLocks noChangeShapeType="1"/>
              </p:cNvSpPr>
              <p:nvPr/>
            </p:nvSpPr>
            <p:spPr bwMode="auto">
              <a:xfrm>
                <a:off x="5604519" y="1833563"/>
                <a:ext cx="7461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12" name="Line 45"/>
              <p:cNvSpPr>
                <a:spLocks noChangeShapeType="1"/>
              </p:cNvSpPr>
              <p:nvPr/>
            </p:nvSpPr>
            <p:spPr bwMode="auto">
              <a:xfrm>
                <a:off x="5604519" y="2482850"/>
                <a:ext cx="7461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13" name="Line 46"/>
              <p:cNvSpPr>
                <a:spLocks noChangeShapeType="1"/>
              </p:cNvSpPr>
              <p:nvPr/>
            </p:nvSpPr>
            <p:spPr bwMode="auto">
              <a:xfrm>
                <a:off x="5604519" y="2806700"/>
                <a:ext cx="7461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14" name="Line 47"/>
              <p:cNvSpPr>
                <a:spLocks noChangeShapeType="1"/>
              </p:cNvSpPr>
              <p:nvPr/>
            </p:nvSpPr>
            <p:spPr bwMode="auto">
              <a:xfrm>
                <a:off x="5604519" y="3133725"/>
                <a:ext cx="7461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23" name="Line 56"/>
              <p:cNvSpPr>
                <a:spLocks noChangeShapeType="1"/>
              </p:cNvSpPr>
              <p:nvPr/>
            </p:nvSpPr>
            <p:spPr bwMode="auto">
              <a:xfrm flipV="1">
                <a:off x="8190557" y="2522538"/>
                <a:ext cx="0" cy="73025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24" name="Line 57"/>
              <p:cNvSpPr>
                <a:spLocks noChangeShapeType="1"/>
              </p:cNvSpPr>
              <p:nvPr/>
            </p:nvSpPr>
            <p:spPr bwMode="auto">
              <a:xfrm flipV="1">
                <a:off x="8190557" y="2595563"/>
                <a:ext cx="0" cy="96838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25" name="Line 58"/>
              <p:cNvSpPr>
                <a:spLocks noChangeShapeType="1"/>
              </p:cNvSpPr>
              <p:nvPr/>
            </p:nvSpPr>
            <p:spPr bwMode="auto">
              <a:xfrm flipV="1">
                <a:off x="7393632" y="2500313"/>
                <a:ext cx="0" cy="95250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26" name="Line 59"/>
              <p:cNvSpPr>
                <a:spLocks noChangeShapeType="1"/>
              </p:cNvSpPr>
              <p:nvPr/>
            </p:nvSpPr>
            <p:spPr bwMode="auto">
              <a:xfrm flipV="1">
                <a:off x="7393632" y="2595563"/>
                <a:ext cx="0" cy="84138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27" name="Line 60"/>
              <p:cNvSpPr>
                <a:spLocks noChangeShapeType="1"/>
              </p:cNvSpPr>
              <p:nvPr/>
            </p:nvSpPr>
            <p:spPr bwMode="auto">
              <a:xfrm flipH="1">
                <a:off x="7393632" y="2595563"/>
                <a:ext cx="796925" cy="0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28" name="Line 61"/>
              <p:cNvSpPr>
                <a:spLocks noChangeShapeType="1"/>
              </p:cNvSpPr>
              <p:nvPr/>
            </p:nvSpPr>
            <p:spPr bwMode="auto">
              <a:xfrm flipV="1">
                <a:off x="6622107" y="2343150"/>
                <a:ext cx="0" cy="115888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29" name="Line 62"/>
              <p:cNvSpPr>
                <a:spLocks noChangeShapeType="1"/>
              </p:cNvSpPr>
              <p:nvPr/>
            </p:nvSpPr>
            <p:spPr bwMode="auto">
              <a:xfrm flipV="1">
                <a:off x="6622107" y="2235200"/>
                <a:ext cx="0" cy="107950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30" name="Freeform 63"/>
              <p:cNvSpPr>
                <a:spLocks/>
              </p:cNvSpPr>
              <p:nvPr/>
            </p:nvSpPr>
            <p:spPr bwMode="auto">
              <a:xfrm>
                <a:off x="5679132" y="2341563"/>
                <a:ext cx="942975" cy="792163"/>
              </a:xfrm>
              <a:custGeom>
                <a:avLst/>
                <a:gdLst>
                  <a:gd name="T0" fmla="*/ 594 w 594"/>
                  <a:gd name="T1" fmla="*/ 1 h 499"/>
                  <a:gd name="T2" fmla="*/ 591 w 594"/>
                  <a:gd name="T3" fmla="*/ 0 h 499"/>
                  <a:gd name="T4" fmla="*/ 0 w 594"/>
                  <a:gd name="T5" fmla="*/ 499 h 4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4" h="499">
                    <a:moveTo>
                      <a:pt x="594" y="1"/>
                    </a:moveTo>
                    <a:lnTo>
                      <a:pt x="591" y="0"/>
                    </a:lnTo>
                    <a:lnTo>
                      <a:pt x="0" y="499"/>
                    </a:lnTo>
                  </a:path>
                </a:pathLst>
              </a:cu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40" name="Line 73"/>
              <p:cNvSpPr>
                <a:spLocks noChangeShapeType="1"/>
              </p:cNvSpPr>
              <p:nvPr/>
            </p:nvSpPr>
            <p:spPr bwMode="auto">
              <a:xfrm flipH="1" flipV="1">
                <a:off x="6622107" y="2343150"/>
                <a:ext cx="771525" cy="252413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62" name="Freeform 95"/>
              <p:cNvSpPr>
                <a:spLocks/>
              </p:cNvSpPr>
              <p:nvPr/>
            </p:nvSpPr>
            <p:spPr bwMode="auto">
              <a:xfrm>
                <a:off x="5637857" y="3090863"/>
                <a:ext cx="85725" cy="87313"/>
              </a:xfrm>
              <a:custGeom>
                <a:avLst/>
                <a:gdLst>
                  <a:gd name="T0" fmla="*/ 7 w 54"/>
                  <a:gd name="T1" fmla="*/ 47 h 55"/>
                  <a:gd name="T2" fmla="*/ 12 w 54"/>
                  <a:gd name="T3" fmla="*/ 51 h 55"/>
                  <a:gd name="T4" fmla="*/ 19 w 54"/>
                  <a:gd name="T5" fmla="*/ 54 h 55"/>
                  <a:gd name="T6" fmla="*/ 26 w 54"/>
                  <a:gd name="T7" fmla="*/ 55 h 55"/>
                  <a:gd name="T8" fmla="*/ 34 w 54"/>
                  <a:gd name="T9" fmla="*/ 54 h 55"/>
                  <a:gd name="T10" fmla="*/ 40 w 54"/>
                  <a:gd name="T11" fmla="*/ 51 h 55"/>
                  <a:gd name="T12" fmla="*/ 46 w 54"/>
                  <a:gd name="T13" fmla="*/ 47 h 55"/>
                  <a:gd name="T14" fmla="*/ 51 w 54"/>
                  <a:gd name="T15" fmla="*/ 41 h 55"/>
                  <a:gd name="T16" fmla="*/ 54 w 54"/>
                  <a:gd name="T17" fmla="*/ 34 h 55"/>
                  <a:gd name="T18" fmla="*/ 54 w 54"/>
                  <a:gd name="T19" fmla="*/ 27 h 55"/>
                  <a:gd name="T20" fmla="*/ 54 w 54"/>
                  <a:gd name="T21" fmla="*/ 20 h 55"/>
                  <a:gd name="T22" fmla="*/ 51 w 54"/>
                  <a:gd name="T23" fmla="*/ 13 h 55"/>
                  <a:gd name="T24" fmla="*/ 46 w 54"/>
                  <a:gd name="T25" fmla="*/ 8 h 55"/>
                  <a:gd name="T26" fmla="*/ 40 w 54"/>
                  <a:gd name="T27" fmla="*/ 2 h 55"/>
                  <a:gd name="T28" fmla="*/ 34 w 54"/>
                  <a:gd name="T29" fmla="*/ 1 h 55"/>
                  <a:gd name="T30" fmla="*/ 26 w 54"/>
                  <a:gd name="T31" fmla="*/ 0 h 55"/>
                  <a:gd name="T32" fmla="*/ 19 w 54"/>
                  <a:gd name="T33" fmla="*/ 1 h 55"/>
                  <a:gd name="T34" fmla="*/ 12 w 54"/>
                  <a:gd name="T35" fmla="*/ 2 h 55"/>
                  <a:gd name="T36" fmla="*/ 7 w 54"/>
                  <a:gd name="T37" fmla="*/ 8 h 55"/>
                  <a:gd name="T38" fmla="*/ 2 w 54"/>
                  <a:gd name="T39" fmla="*/ 13 h 55"/>
                  <a:gd name="T40" fmla="*/ 0 w 54"/>
                  <a:gd name="T41" fmla="*/ 20 h 55"/>
                  <a:gd name="T42" fmla="*/ 0 w 54"/>
                  <a:gd name="T43" fmla="*/ 27 h 55"/>
                  <a:gd name="T44" fmla="*/ 0 w 54"/>
                  <a:gd name="T45" fmla="*/ 34 h 55"/>
                  <a:gd name="T46" fmla="*/ 2 w 54"/>
                  <a:gd name="T47" fmla="*/ 41 h 55"/>
                  <a:gd name="T48" fmla="*/ 7 w 54"/>
                  <a:gd name="T49" fmla="*/ 47 h 55"/>
                  <a:gd name="T50" fmla="*/ 7 w 54"/>
                  <a:gd name="T51" fmla="*/ 47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4" h="55">
                    <a:moveTo>
                      <a:pt x="7" y="47"/>
                    </a:moveTo>
                    <a:lnTo>
                      <a:pt x="12" y="51"/>
                    </a:lnTo>
                    <a:lnTo>
                      <a:pt x="19" y="54"/>
                    </a:lnTo>
                    <a:lnTo>
                      <a:pt x="26" y="55"/>
                    </a:lnTo>
                    <a:lnTo>
                      <a:pt x="34" y="54"/>
                    </a:lnTo>
                    <a:lnTo>
                      <a:pt x="40" y="51"/>
                    </a:lnTo>
                    <a:lnTo>
                      <a:pt x="46" y="47"/>
                    </a:lnTo>
                    <a:lnTo>
                      <a:pt x="51" y="41"/>
                    </a:lnTo>
                    <a:lnTo>
                      <a:pt x="54" y="34"/>
                    </a:lnTo>
                    <a:lnTo>
                      <a:pt x="54" y="27"/>
                    </a:lnTo>
                    <a:lnTo>
                      <a:pt x="54" y="20"/>
                    </a:lnTo>
                    <a:lnTo>
                      <a:pt x="51" y="13"/>
                    </a:lnTo>
                    <a:lnTo>
                      <a:pt x="46" y="8"/>
                    </a:lnTo>
                    <a:lnTo>
                      <a:pt x="40" y="2"/>
                    </a:lnTo>
                    <a:lnTo>
                      <a:pt x="34" y="1"/>
                    </a:lnTo>
                    <a:lnTo>
                      <a:pt x="26" y="0"/>
                    </a:lnTo>
                    <a:lnTo>
                      <a:pt x="19" y="1"/>
                    </a:lnTo>
                    <a:lnTo>
                      <a:pt x="12" y="2"/>
                    </a:lnTo>
                    <a:lnTo>
                      <a:pt x="7" y="8"/>
                    </a:lnTo>
                    <a:lnTo>
                      <a:pt x="2" y="13"/>
                    </a:lnTo>
                    <a:lnTo>
                      <a:pt x="0" y="20"/>
                    </a:lnTo>
                    <a:lnTo>
                      <a:pt x="0" y="27"/>
                    </a:lnTo>
                    <a:lnTo>
                      <a:pt x="0" y="34"/>
                    </a:lnTo>
                    <a:lnTo>
                      <a:pt x="2" y="41"/>
                    </a:lnTo>
                    <a:lnTo>
                      <a:pt x="7" y="47"/>
                    </a:lnTo>
                    <a:lnTo>
                      <a:pt x="7" y="47"/>
                    </a:lnTo>
                    <a:close/>
                  </a:path>
                </a:pathLst>
              </a:custGeom>
              <a:solidFill>
                <a:srgbClr val="FF9900"/>
              </a:solidFill>
              <a:ln w="0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63" name="Freeform 96"/>
              <p:cNvSpPr>
                <a:spLocks/>
              </p:cNvSpPr>
              <p:nvPr/>
            </p:nvSpPr>
            <p:spPr bwMode="auto">
              <a:xfrm>
                <a:off x="6577657" y="2298700"/>
                <a:ext cx="88900" cy="88900"/>
              </a:xfrm>
              <a:custGeom>
                <a:avLst/>
                <a:gdLst>
                  <a:gd name="T0" fmla="*/ 9 w 56"/>
                  <a:gd name="T1" fmla="*/ 48 h 56"/>
                  <a:gd name="T2" fmla="*/ 14 w 56"/>
                  <a:gd name="T3" fmla="*/ 52 h 56"/>
                  <a:gd name="T4" fmla="*/ 21 w 56"/>
                  <a:gd name="T5" fmla="*/ 55 h 56"/>
                  <a:gd name="T6" fmla="*/ 28 w 56"/>
                  <a:gd name="T7" fmla="*/ 56 h 56"/>
                  <a:gd name="T8" fmla="*/ 35 w 56"/>
                  <a:gd name="T9" fmla="*/ 55 h 56"/>
                  <a:gd name="T10" fmla="*/ 42 w 56"/>
                  <a:gd name="T11" fmla="*/ 52 h 56"/>
                  <a:gd name="T12" fmla="*/ 48 w 56"/>
                  <a:gd name="T13" fmla="*/ 48 h 56"/>
                  <a:gd name="T14" fmla="*/ 52 w 56"/>
                  <a:gd name="T15" fmla="*/ 42 h 56"/>
                  <a:gd name="T16" fmla="*/ 55 w 56"/>
                  <a:gd name="T17" fmla="*/ 35 h 56"/>
                  <a:gd name="T18" fmla="*/ 56 w 56"/>
                  <a:gd name="T19" fmla="*/ 28 h 56"/>
                  <a:gd name="T20" fmla="*/ 55 w 56"/>
                  <a:gd name="T21" fmla="*/ 21 h 56"/>
                  <a:gd name="T22" fmla="*/ 52 w 56"/>
                  <a:gd name="T23" fmla="*/ 14 h 56"/>
                  <a:gd name="T24" fmla="*/ 48 w 56"/>
                  <a:gd name="T25" fmla="*/ 9 h 56"/>
                  <a:gd name="T26" fmla="*/ 42 w 56"/>
                  <a:gd name="T27" fmla="*/ 5 h 56"/>
                  <a:gd name="T28" fmla="*/ 35 w 56"/>
                  <a:gd name="T29" fmla="*/ 2 h 56"/>
                  <a:gd name="T30" fmla="*/ 28 w 56"/>
                  <a:gd name="T31" fmla="*/ 0 h 56"/>
                  <a:gd name="T32" fmla="*/ 21 w 56"/>
                  <a:gd name="T33" fmla="*/ 2 h 56"/>
                  <a:gd name="T34" fmla="*/ 14 w 56"/>
                  <a:gd name="T35" fmla="*/ 5 h 56"/>
                  <a:gd name="T36" fmla="*/ 9 w 56"/>
                  <a:gd name="T37" fmla="*/ 9 h 56"/>
                  <a:gd name="T38" fmla="*/ 5 w 56"/>
                  <a:gd name="T39" fmla="*/ 14 h 56"/>
                  <a:gd name="T40" fmla="*/ 2 w 56"/>
                  <a:gd name="T41" fmla="*/ 21 h 56"/>
                  <a:gd name="T42" fmla="*/ 0 w 56"/>
                  <a:gd name="T43" fmla="*/ 28 h 56"/>
                  <a:gd name="T44" fmla="*/ 2 w 56"/>
                  <a:gd name="T45" fmla="*/ 35 h 56"/>
                  <a:gd name="T46" fmla="*/ 5 w 56"/>
                  <a:gd name="T47" fmla="*/ 42 h 56"/>
                  <a:gd name="T48" fmla="*/ 9 w 56"/>
                  <a:gd name="T49" fmla="*/ 48 h 56"/>
                  <a:gd name="T50" fmla="*/ 9 w 56"/>
                  <a:gd name="T51" fmla="*/ 48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6" h="56">
                    <a:moveTo>
                      <a:pt x="9" y="48"/>
                    </a:moveTo>
                    <a:lnTo>
                      <a:pt x="14" y="52"/>
                    </a:lnTo>
                    <a:lnTo>
                      <a:pt x="21" y="55"/>
                    </a:lnTo>
                    <a:lnTo>
                      <a:pt x="28" y="56"/>
                    </a:lnTo>
                    <a:lnTo>
                      <a:pt x="35" y="55"/>
                    </a:lnTo>
                    <a:lnTo>
                      <a:pt x="42" y="52"/>
                    </a:lnTo>
                    <a:lnTo>
                      <a:pt x="48" y="48"/>
                    </a:lnTo>
                    <a:lnTo>
                      <a:pt x="52" y="42"/>
                    </a:lnTo>
                    <a:lnTo>
                      <a:pt x="55" y="35"/>
                    </a:lnTo>
                    <a:lnTo>
                      <a:pt x="56" y="28"/>
                    </a:lnTo>
                    <a:lnTo>
                      <a:pt x="55" y="21"/>
                    </a:lnTo>
                    <a:lnTo>
                      <a:pt x="52" y="14"/>
                    </a:lnTo>
                    <a:lnTo>
                      <a:pt x="48" y="9"/>
                    </a:lnTo>
                    <a:lnTo>
                      <a:pt x="42" y="5"/>
                    </a:lnTo>
                    <a:lnTo>
                      <a:pt x="35" y="2"/>
                    </a:lnTo>
                    <a:lnTo>
                      <a:pt x="28" y="0"/>
                    </a:lnTo>
                    <a:lnTo>
                      <a:pt x="21" y="2"/>
                    </a:lnTo>
                    <a:lnTo>
                      <a:pt x="14" y="5"/>
                    </a:lnTo>
                    <a:lnTo>
                      <a:pt x="9" y="9"/>
                    </a:lnTo>
                    <a:lnTo>
                      <a:pt x="5" y="14"/>
                    </a:lnTo>
                    <a:lnTo>
                      <a:pt x="2" y="21"/>
                    </a:lnTo>
                    <a:lnTo>
                      <a:pt x="0" y="28"/>
                    </a:lnTo>
                    <a:lnTo>
                      <a:pt x="2" y="35"/>
                    </a:lnTo>
                    <a:lnTo>
                      <a:pt x="5" y="42"/>
                    </a:lnTo>
                    <a:lnTo>
                      <a:pt x="9" y="48"/>
                    </a:lnTo>
                    <a:lnTo>
                      <a:pt x="9" y="48"/>
                    </a:lnTo>
                    <a:close/>
                  </a:path>
                </a:pathLst>
              </a:custGeom>
              <a:solidFill>
                <a:srgbClr val="FF9900"/>
              </a:solidFill>
              <a:ln w="0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64" name="Freeform 97"/>
              <p:cNvSpPr>
                <a:spLocks/>
              </p:cNvSpPr>
              <p:nvPr/>
            </p:nvSpPr>
            <p:spPr bwMode="auto">
              <a:xfrm>
                <a:off x="7349182" y="2551113"/>
                <a:ext cx="88900" cy="88900"/>
              </a:xfrm>
              <a:custGeom>
                <a:avLst/>
                <a:gdLst>
                  <a:gd name="T0" fmla="*/ 8 w 56"/>
                  <a:gd name="T1" fmla="*/ 47 h 56"/>
                  <a:gd name="T2" fmla="*/ 14 w 56"/>
                  <a:gd name="T3" fmla="*/ 52 h 56"/>
                  <a:gd name="T4" fmla="*/ 21 w 56"/>
                  <a:gd name="T5" fmla="*/ 54 h 56"/>
                  <a:gd name="T6" fmla="*/ 28 w 56"/>
                  <a:gd name="T7" fmla="*/ 56 h 56"/>
                  <a:gd name="T8" fmla="*/ 35 w 56"/>
                  <a:gd name="T9" fmla="*/ 54 h 56"/>
                  <a:gd name="T10" fmla="*/ 42 w 56"/>
                  <a:gd name="T11" fmla="*/ 52 h 56"/>
                  <a:gd name="T12" fmla="*/ 47 w 56"/>
                  <a:gd name="T13" fmla="*/ 47 h 56"/>
                  <a:gd name="T14" fmla="*/ 51 w 56"/>
                  <a:gd name="T15" fmla="*/ 42 h 56"/>
                  <a:gd name="T16" fmla="*/ 54 w 56"/>
                  <a:gd name="T17" fmla="*/ 35 h 56"/>
                  <a:gd name="T18" fmla="*/ 56 w 56"/>
                  <a:gd name="T19" fmla="*/ 28 h 56"/>
                  <a:gd name="T20" fmla="*/ 54 w 56"/>
                  <a:gd name="T21" fmla="*/ 21 h 56"/>
                  <a:gd name="T22" fmla="*/ 51 w 56"/>
                  <a:gd name="T23" fmla="*/ 14 h 56"/>
                  <a:gd name="T24" fmla="*/ 47 w 56"/>
                  <a:gd name="T25" fmla="*/ 8 h 56"/>
                  <a:gd name="T26" fmla="*/ 42 w 56"/>
                  <a:gd name="T27" fmla="*/ 4 h 56"/>
                  <a:gd name="T28" fmla="*/ 35 w 56"/>
                  <a:gd name="T29" fmla="*/ 1 h 56"/>
                  <a:gd name="T30" fmla="*/ 28 w 56"/>
                  <a:gd name="T31" fmla="*/ 0 h 56"/>
                  <a:gd name="T32" fmla="*/ 21 w 56"/>
                  <a:gd name="T33" fmla="*/ 1 h 56"/>
                  <a:gd name="T34" fmla="*/ 14 w 56"/>
                  <a:gd name="T35" fmla="*/ 4 h 56"/>
                  <a:gd name="T36" fmla="*/ 8 w 56"/>
                  <a:gd name="T37" fmla="*/ 8 h 56"/>
                  <a:gd name="T38" fmla="*/ 4 w 56"/>
                  <a:gd name="T39" fmla="*/ 14 h 56"/>
                  <a:gd name="T40" fmla="*/ 1 w 56"/>
                  <a:gd name="T41" fmla="*/ 21 h 56"/>
                  <a:gd name="T42" fmla="*/ 0 w 56"/>
                  <a:gd name="T43" fmla="*/ 28 h 56"/>
                  <a:gd name="T44" fmla="*/ 1 w 56"/>
                  <a:gd name="T45" fmla="*/ 35 h 56"/>
                  <a:gd name="T46" fmla="*/ 4 w 56"/>
                  <a:gd name="T47" fmla="*/ 42 h 56"/>
                  <a:gd name="T48" fmla="*/ 8 w 56"/>
                  <a:gd name="T49" fmla="*/ 47 h 56"/>
                  <a:gd name="T50" fmla="*/ 8 w 56"/>
                  <a:gd name="T51" fmla="*/ 47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6" h="56">
                    <a:moveTo>
                      <a:pt x="8" y="47"/>
                    </a:moveTo>
                    <a:lnTo>
                      <a:pt x="14" y="52"/>
                    </a:lnTo>
                    <a:lnTo>
                      <a:pt x="21" y="54"/>
                    </a:lnTo>
                    <a:lnTo>
                      <a:pt x="28" y="56"/>
                    </a:lnTo>
                    <a:lnTo>
                      <a:pt x="35" y="54"/>
                    </a:lnTo>
                    <a:lnTo>
                      <a:pt x="42" y="52"/>
                    </a:lnTo>
                    <a:lnTo>
                      <a:pt x="47" y="47"/>
                    </a:lnTo>
                    <a:lnTo>
                      <a:pt x="51" y="42"/>
                    </a:lnTo>
                    <a:lnTo>
                      <a:pt x="54" y="35"/>
                    </a:lnTo>
                    <a:lnTo>
                      <a:pt x="56" y="28"/>
                    </a:lnTo>
                    <a:lnTo>
                      <a:pt x="54" y="21"/>
                    </a:lnTo>
                    <a:lnTo>
                      <a:pt x="51" y="14"/>
                    </a:lnTo>
                    <a:lnTo>
                      <a:pt x="47" y="8"/>
                    </a:lnTo>
                    <a:lnTo>
                      <a:pt x="42" y="4"/>
                    </a:lnTo>
                    <a:lnTo>
                      <a:pt x="35" y="1"/>
                    </a:lnTo>
                    <a:lnTo>
                      <a:pt x="28" y="0"/>
                    </a:lnTo>
                    <a:lnTo>
                      <a:pt x="21" y="1"/>
                    </a:lnTo>
                    <a:lnTo>
                      <a:pt x="14" y="4"/>
                    </a:lnTo>
                    <a:lnTo>
                      <a:pt x="8" y="8"/>
                    </a:lnTo>
                    <a:lnTo>
                      <a:pt x="4" y="14"/>
                    </a:lnTo>
                    <a:lnTo>
                      <a:pt x="1" y="21"/>
                    </a:lnTo>
                    <a:lnTo>
                      <a:pt x="0" y="28"/>
                    </a:lnTo>
                    <a:lnTo>
                      <a:pt x="1" y="35"/>
                    </a:lnTo>
                    <a:lnTo>
                      <a:pt x="4" y="42"/>
                    </a:lnTo>
                    <a:lnTo>
                      <a:pt x="8" y="47"/>
                    </a:lnTo>
                    <a:lnTo>
                      <a:pt x="8" y="47"/>
                    </a:lnTo>
                    <a:close/>
                  </a:path>
                </a:pathLst>
              </a:custGeom>
              <a:solidFill>
                <a:srgbClr val="FF9900"/>
              </a:solidFill>
              <a:ln w="0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65" name="Freeform 98"/>
              <p:cNvSpPr>
                <a:spLocks/>
              </p:cNvSpPr>
              <p:nvPr/>
            </p:nvSpPr>
            <p:spPr bwMode="auto">
              <a:xfrm>
                <a:off x="8146107" y="2551113"/>
                <a:ext cx="88900" cy="88900"/>
              </a:xfrm>
              <a:custGeom>
                <a:avLst/>
                <a:gdLst>
                  <a:gd name="T0" fmla="*/ 9 w 56"/>
                  <a:gd name="T1" fmla="*/ 47 h 56"/>
                  <a:gd name="T2" fmla="*/ 14 w 56"/>
                  <a:gd name="T3" fmla="*/ 52 h 56"/>
                  <a:gd name="T4" fmla="*/ 21 w 56"/>
                  <a:gd name="T5" fmla="*/ 54 h 56"/>
                  <a:gd name="T6" fmla="*/ 28 w 56"/>
                  <a:gd name="T7" fmla="*/ 56 h 56"/>
                  <a:gd name="T8" fmla="*/ 35 w 56"/>
                  <a:gd name="T9" fmla="*/ 54 h 56"/>
                  <a:gd name="T10" fmla="*/ 42 w 56"/>
                  <a:gd name="T11" fmla="*/ 52 h 56"/>
                  <a:gd name="T12" fmla="*/ 48 w 56"/>
                  <a:gd name="T13" fmla="*/ 47 h 56"/>
                  <a:gd name="T14" fmla="*/ 52 w 56"/>
                  <a:gd name="T15" fmla="*/ 42 h 56"/>
                  <a:gd name="T16" fmla="*/ 54 w 56"/>
                  <a:gd name="T17" fmla="*/ 35 h 56"/>
                  <a:gd name="T18" fmla="*/ 56 w 56"/>
                  <a:gd name="T19" fmla="*/ 28 h 56"/>
                  <a:gd name="T20" fmla="*/ 54 w 56"/>
                  <a:gd name="T21" fmla="*/ 21 h 56"/>
                  <a:gd name="T22" fmla="*/ 52 w 56"/>
                  <a:gd name="T23" fmla="*/ 14 h 56"/>
                  <a:gd name="T24" fmla="*/ 48 w 56"/>
                  <a:gd name="T25" fmla="*/ 8 h 56"/>
                  <a:gd name="T26" fmla="*/ 42 w 56"/>
                  <a:gd name="T27" fmla="*/ 4 h 56"/>
                  <a:gd name="T28" fmla="*/ 35 w 56"/>
                  <a:gd name="T29" fmla="*/ 1 h 56"/>
                  <a:gd name="T30" fmla="*/ 28 w 56"/>
                  <a:gd name="T31" fmla="*/ 0 h 56"/>
                  <a:gd name="T32" fmla="*/ 21 w 56"/>
                  <a:gd name="T33" fmla="*/ 1 h 56"/>
                  <a:gd name="T34" fmla="*/ 14 w 56"/>
                  <a:gd name="T35" fmla="*/ 4 h 56"/>
                  <a:gd name="T36" fmla="*/ 9 w 56"/>
                  <a:gd name="T37" fmla="*/ 8 h 56"/>
                  <a:gd name="T38" fmla="*/ 4 w 56"/>
                  <a:gd name="T39" fmla="*/ 14 h 56"/>
                  <a:gd name="T40" fmla="*/ 2 w 56"/>
                  <a:gd name="T41" fmla="*/ 21 h 56"/>
                  <a:gd name="T42" fmla="*/ 0 w 56"/>
                  <a:gd name="T43" fmla="*/ 28 h 56"/>
                  <a:gd name="T44" fmla="*/ 2 w 56"/>
                  <a:gd name="T45" fmla="*/ 35 h 56"/>
                  <a:gd name="T46" fmla="*/ 4 w 56"/>
                  <a:gd name="T47" fmla="*/ 42 h 56"/>
                  <a:gd name="T48" fmla="*/ 9 w 56"/>
                  <a:gd name="T49" fmla="*/ 47 h 56"/>
                  <a:gd name="T50" fmla="*/ 9 w 56"/>
                  <a:gd name="T51" fmla="*/ 47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6" h="56">
                    <a:moveTo>
                      <a:pt x="9" y="47"/>
                    </a:moveTo>
                    <a:lnTo>
                      <a:pt x="14" y="52"/>
                    </a:lnTo>
                    <a:lnTo>
                      <a:pt x="21" y="54"/>
                    </a:lnTo>
                    <a:lnTo>
                      <a:pt x="28" y="56"/>
                    </a:lnTo>
                    <a:lnTo>
                      <a:pt x="35" y="54"/>
                    </a:lnTo>
                    <a:lnTo>
                      <a:pt x="42" y="52"/>
                    </a:lnTo>
                    <a:lnTo>
                      <a:pt x="48" y="47"/>
                    </a:lnTo>
                    <a:lnTo>
                      <a:pt x="52" y="42"/>
                    </a:lnTo>
                    <a:lnTo>
                      <a:pt x="54" y="35"/>
                    </a:lnTo>
                    <a:lnTo>
                      <a:pt x="56" y="28"/>
                    </a:lnTo>
                    <a:lnTo>
                      <a:pt x="54" y="21"/>
                    </a:lnTo>
                    <a:lnTo>
                      <a:pt x="52" y="14"/>
                    </a:lnTo>
                    <a:lnTo>
                      <a:pt x="48" y="8"/>
                    </a:lnTo>
                    <a:lnTo>
                      <a:pt x="42" y="4"/>
                    </a:lnTo>
                    <a:lnTo>
                      <a:pt x="35" y="1"/>
                    </a:lnTo>
                    <a:lnTo>
                      <a:pt x="28" y="0"/>
                    </a:lnTo>
                    <a:lnTo>
                      <a:pt x="21" y="1"/>
                    </a:lnTo>
                    <a:lnTo>
                      <a:pt x="14" y="4"/>
                    </a:lnTo>
                    <a:lnTo>
                      <a:pt x="9" y="8"/>
                    </a:lnTo>
                    <a:lnTo>
                      <a:pt x="4" y="14"/>
                    </a:lnTo>
                    <a:lnTo>
                      <a:pt x="2" y="21"/>
                    </a:lnTo>
                    <a:lnTo>
                      <a:pt x="0" y="28"/>
                    </a:lnTo>
                    <a:lnTo>
                      <a:pt x="2" y="35"/>
                    </a:lnTo>
                    <a:lnTo>
                      <a:pt x="4" y="42"/>
                    </a:lnTo>
                    <a:lnTo>
                      <a:pt x="9" y="47"/>
                    </a:lnTo>
                    <a:lnTo>
                      <a:pt x="9" y="47"/>
                    </a:lnTo>
                    <a:close/>
                  </a:path>
                </a:pathLst>
              </a:custGeom>
              <a:solidFill>
                <a:srgbClr val="FF9900"/>
              </a:solidFill>
              <a:ln w="0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74" name="Line 107"/>
              <p:cNvSpPr>
                <a:spLocks noChangeShapeType="1"/>
              </p:cNvSpPr>
              <p:nvPr/>
            </p:nvSpPr>
            <p:spPr bwMode="auto">
              <a:xfrm flipV="1">
                <a:off x="8185794" y="2725738"/>
                <a:ext cx="0" cy="114300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75" name="Line 108"/>
              <p:cNvSpPr>
                <a:spLocks noChangeShapeType="1"/>
              </p:cNvSpPr>
              <p:nvPr/>
            </p:nvSpPr>
            <p:spPr bwMode="auto">
              <a:xfrm flipV="1">
                <a:off x="8185794" y="2657475"/>
                <a:ext cx="0" cy="68263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76" name="Line 109"/>
              <p:cNvSpPr>
                <a:spLocks noChangeShapeType="1"/>
              </p:cNvSpPr>
              <p:nvPr/>
            </p:nvSpPr>
            <p:spPr bwMode="auto">
              <a:xfrm flipV="1">
                <a:off x="7384107" y="2771775"/>
                <a:ext cx="0" cy="95250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77" name="Line 110"/>
              <p:cNvSpPr>
                <a:spLocks noChangeShapeType="1"/>
              </p:cNvSpPr>
              <p:nvPr/>
            </p:nvSpPr>
            <p:spPr bwMode="auto">
              <a:xfrm flipV="1">
                <a:off x="7384107" y="2703513"/>
                <a:ext cx="0" cy="68263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78" name="Line 111"/>
              <p:cNvSpPr>
                <a:spLocks noChangeShapeType="1"/>
              </p:cNvSpPr>
              <p:nvPr/>
            </p:nvSpPr>
            <p:spPr bwMode="auto">
              <a:xfrm flipH="1">
                <a:off x="7384107" y="2725738"/>
                <a:ext cx="801688" cy="46038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79" name="Line 112"/>
              <p:cNvSpPr>
                <a:spLocks noChangeShapeType="1"/>
              </p:cNvSpPr>
              <p:nvPr/>
            </p:nvSpPr>
            <p:spPr bwMode="auto">
              <a:xfrm flipV="1">
                <a:off x="6617344" y="2771775"/>
                <a:ext cx="0" cy="84138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80" name="Line 113"/>
              <p:cNvSpPr>
                <a:spLocks noChangeShapeType="1"/>
              </p:cNvSpPr>
              <p:nvPr/>
            </p:nvSpPr>
            <p:spPr bwMode="auto">
              <a:xfrm flipV="1">
                <a:off x="6617344" y="2673350"/>
                <a:ext cx="0" cy="98425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81" name="Freeform 114"/>
              <p:cNvSpPr>
                <a:spLocks/>
              </p:cNvSpPr>
              <p:nvPr/>
            </p:nvSpPr>
            <p:spPr bwMode="auto">
              <a:xfrm>
                <a:off x="5679132" y="2771775"/>
                <a:ext cx="938213" cy="361950"/>
              </a:xfrm>
              <a:custGeom>
                <a:avLst/>
                <a:gdLst>
                  <a:gd name="T0" fmla="*/ 591 w 591"/>
                  <a:gd name="T1" fmla="*/ 0 h 228"/>
                  <a:gd name="T2" fmla="*/ 586 w 591"/>
                  <a:gd name="T3" fmla="*/ 0 h 228"/>
                  <a:gd name="T4" fmla="*/ 0 w 591"/>
                  <a:gd name="T5" fmla="*/ 228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1" h="228">
                    <a:moveTo>
                      <a:pt x="591" y="0"/>
                    </a:moveTo>
                    <a:lnTo>
                      <a:pt x="586" y="0"/>
                    </a:lnTo>
                    <a:lnTo>
                      <a:pt x="0" y="228"/>
                    </a:lnTo>
                  </a:path>
                </a:pathLst>
              </a:cu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90" name="Line 123"/>
              <p:cNvSpPr>
                <a:spLocks noChangeShapeType="1"/>
              </p:cNvSpPr>
              <p:nvPr/>
            </p:nvSpPr>
            <p:spPr bwMode="auto">
              <a:xfrm flipH="1">
                <a:off x="6617344" y="2771775"/>
                <a:ext cx="766763" cy="0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15" name="Freeform 148"/>
              <p:cNvSpPr>
                <a:spLocks/>
              </p:cNvSpPr>
              <p:nvPr/>
            </p:nvSpPr>
            <p:spPr bwMode="auto">
              <a:xfrm>
                <a:off x="5637857" y="3090863"/>
                <a:ext cx="85725" cy="87313"/>
              </a:xfrm>
              <a:custGeom>
                <a:avLst/>
                <a:gdLst>
                  <a:gd name="T0" fmla="*/ 26 w 54"/>
                  <a:gd name="T1" fmla="*/ 55 h 55"/>
                  <a:gd name="T2" fmla="*/ 34 w 54"/>
                  <a:gd name="T3" fmla="*/ 54 h 55"/>
                  <a:gd name="T4" fmla="*/ 40 w 54"/>
                  <a:gd name="T5" fmla="*/ 51 h 55"/>
                  <a:gd name="T6" fmla="*/ 46 w 54"/>
                  <a:gd name="T7" fmla="*/ 47 h 55"/>
                  <a:gd name="T8" fmla="*/ 51 w 54"/>
                  <a:gd name="T9" fmla="*/ 41 h 55"/>
                  <a:gd name="T10" fmla="*/ 54 w 54"/>
                  <a:gd name="T11" fmla="*/ 34 h 55"/>
                  <a:gd name="T12" fmla="*/ 54 w 54"/>
                  <a:gd name="T13" fmla="*/ 27 h 55"/>
                  <a:gd name="T14" fmla="*/ 54 w 54"/>
                  <a:gd name="T15" fmla="*/ 20 h 55"/>
                  <a:gd name="T16" fmla="*/ 51 w 54"/>
                  <a:gd name="T17" fmla="*/ 13 h 55"/>
                  <a:gd name="T18" fmla="*/ 46 w 54"/>
                  <a:gd name="T19" fmla="*/ 8 h 55"/>
                  <a:gd name="T20" fmla="*/ 40 w 54"/>
                  <a:gd name="T21" fmla="*/ 2 h 55"/>
                  <a:gd name="T22" fmla="*/ 34 w 54"/>
                  <a:gd name="T23" fmla="*/ 1 h 55"/>
                  <a:gd name="T24" fmla="*/ 26 w 54"/>
                  <a:gd name="T25" fmla="*/ 0 h 55"/>
                  <a:gd name="T26" fmla="*/ 19 w 54"/>
                  <a:gd name="T27" fmla="*/ 1 h 55"/>
                  <a:gd name="T28" fmla="*/ 12 w 54"/>
                  <a:gd name="T29" fmla="*/ 2 h 55"/>
                  <a:gd name="T30" fmla="*/ 7 w 54"/>
                  <a:gd name="T31" fmla="*/ 8 h 55"/>
                  <a:gd name="T32" fmla="*/ 2 w 54"/>
                  <a:gd name="T33" fmla="*/ 13 h 55"/>
                  <a:gd name="T34" fmla="*/ 0 w 54"/>
                  <a:gd name="T35" fmla="*/ 20 h 55"/>
                  <a:gd name="T36" fmla="*/ 0 w 54"/>
                  <a:gd name="T37" fmla="*/ 27 h 55"/>
                  <a:gd name="T38" fmla="*/ 0 w 54"/>
                  <a:gd name="T39" fmla="*/ 34 h 55"/>
                  <a:gd name="T40" fmla="*/ 2 w 54"/>
                  <a:gd name="T41" fmla="*/ 41 h 55"/>
                  <a:gd name="T42" fmla="*/ 7 w 54"/>
                  <a:gd name="T43" fmla="*/ 47 h 55"/>
                  <a:gd name="T44" fmla="*/ 12 w 54"/>
                  <a:gd name="T45" fmla="*/ 51 h 55"/>
                  <a:gd name="T46" fmla="*/ 19 w 54"/>
                  <a:gd name="T47" fmla="*/ 54 h 55"/>
                  <a:gd name="T48" fmla="*/ 26 w 54"/>
                  <a:gd name="T49" fmla="*/ 55 h 55"/>
                  <a:gd name="T50" fmla="*/ 26 w 54"/>
                  <a:gd name="T51" fmla="*/ 5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4" h="55">
                    <a:moveTo>
                      <a:pt x="26" y="55"/>
                    </a:moveTo>
                    <a:lnTo>
                      <a:pt x="34" y="54"/>
                    </a:lnTo>
                    <a:lnTo>
                      <a:pt x="40" y="51"/>
                    </a:lnTo>
                    <a:lnTo>
                      <a:pt x="46" y="47"/>
                    </a:lnTo>
                    <a:lnTo>
                      <a:pt x="51" y="41"/>
                    </a:lnTo>
                    <a:lnTo>
                      <a:pt x="54" y="34"/>
                    </a:lnTo>
                    <a:lnTo>
                      <a:pt x="54" y="27"/>
                    </a:lnTo>
                    <a:lnTo>
                      <a:pt x="54" y="20"/>
                    </a:lnTo>
                    <a:lnTo>
                      <a:pt x="51" y="13"/>
                    </a:lnTo>
                    <a:lnTo>
                      <a:pt x="46" y="8"/>
                    </a:lnTo>
                    <a:lnTo>
                      <a:pt x="40" y="2"/>
                    </a:lnTo>
                    <a:lnTo>
                      <a:pt x="34" y="1"/>
                    </a:lnTo>
                    <a:lnTo>
                      <a:pt x="26" y="0"/>
                    </a:lnTo>
                    <a:lnTo>
                      <a:pt x="19" y="1"/>
                    </a:lnTo>
                    <a:lnTo>
                      <a:pt x="12" y="2"/>
                    </a:lnTo>
                    <a:lnTo>
                      <a:pt x="7" y="8"/>
                    </a:lnTo>
                    <a:lnTo>
                      <a:pt x="2" y="13"/>
                    </a:lnTo>
                    <a:lnTo>
                      <a:pt x="0" y="20"/>
                    </a:lnTo>
                    <a:lnTo>
                      <a:pt x="0" y="27"/>
                    </a:lnTo>
                    <a:lnTo>
                      <a:pt x="0" y="34"/>
                    </a:lnTo>
                    <a:lnTo>
                      <a:pt x="2" y="41"/>
                    </a:lnTo>
                    <a:lnTo>
                      <a:pt x="7" y="47"/>
                    </a:lnTo>
                    <a:lnTo>
                      <a:pt x="12" y="51"/>
                    </a:lnTo>
                    <a:lnTo>
                      <a:pt x="19" y="54"/>
                    </a:lnTo>
                    <a:lnTo>
                      <a:pt x="26" y="55"/>
                    </a:lnTo>
                    <a:lnTo>
                      <a:pt x="26" y="55"/>
                    </a:lnTo>
                    <a:close/>
                  </a:path>
                </a:pathLst>
              </a:custGeom>
              <a:solidFill>
                <a:srgbClr val="0066FF"/>
              </a:solidFill>
              <a:ln w="0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16" name="Freeform 149"/>
              <p:cNvSpPr>
                <a:spLocks/>
              </p:cNvSpPr>
              <p:nvPr/>
            </p:nvSpPr>
            <p:spPr bwMode="auto">
              <a:xfrm>
                <a:off x="6574482" y="2727325"/>
                <a:ext cx="87313" cy="88900"/>
              </a:xfrm>
              <a:custGeom>
                <a:avLst/>
                <a:gdLst>
                  <a:gd name="T0" fmla="*/ 27 w 55"/>
                  <a:gd name="T1" fmla="*/ 56 h 56"/>
                  <a:gd name="T2" fmla="*/ 34 w 55"/>
                  <a:gd name="T3" fmla="*/ 55 h 56"/>
                  <a:gd name="T4" fmla="*/ 41 w 55"/>
                  <a:gd name="T5" fmla="*/ 52 h 56"/>
                  <a:gd name="T6" fmla="*/ 47 w 55"/>
                  <a:gd name="T7" fmla="*/ 48 h 56"/>
                  <a:gd name="T8" fmla="*/ 51 w 55"/>
                  <a:gd name="T9" fmla="*/ 42 h 56"/>
                  <a:gd name="T10" fmla="*/ 54 w 55"/>
                  <a:gd name="T11" fmla="*/ 35 h 56"/>
                  <a:gd name="T12" fmla="*/ 55 w 55"/>
                  <a:gd name="T13" fmla="*/ 28 h 56"/>
                  <a:gd name="T14" fmla="*/ 54 w 55"/>
                  <a:gd name="T15" fmla="*/ 21 h 56"/>
                  <a:gd name="T16" fmla="*/ 51 w 55"/>
                  <a:gd name="T17" fmla="*/ 14 h 56"/>
                  <a:gd name="T18" fmla="*/ 47 w 55"/>
                  <a:gd name="T19" fmla="*/ 9 h 56"/>
                  <a:gd name="T20" fmla="*/ 41 w 55"/>
                  <a:gd name="T21" fmla="*/ 5 h 56"/>
                  <a:gd name="T22" fmla="*/ 34 w 55"/>
                  <a:gd name="T23" fmla="*/ 2 h 56"/>
                  <a:gd name="T24" fmla="*/ 27 w 55"/>
                  <a:gd name="T25" fmla="*/ 0 h 56"/>
                  <a:gd name="T26" fmla="*/ 20 w 55"/>
                  <a:gd name="T27" fmla="*/ 2 h 56"/>
                  <a:gd name="T28" fmla="*/ 13 w 55"/>
                  <a:gd name="T29" fmla="*/ 5 h 56"/>
                  <a:gd name="T30" fmla="*/ 8 w 55"/>
                  <a:gd name="T31" fmla="*/ 9 h 56"/>
                  <a:gd name="T32" fmla="*/ 4 w 55"/>
                  <a:gd name="T33" fmla="*/ 14 h 56"/>
                  <a:gd name="T34" fmla="*/ 1 w 55"/>
                  <a:gd name="T35" fmla="*/ 21 h 56"/>
                  <a:gd name="T36" fmla="*/ 0 w 55"/>
                  <a:gd name="T37" fmla="*/ 28 h 56"/>
                  <a:gd name="T38" fmla="*/ 1 w 55"/>
                  <a:gd name="T39" fmla="*/ 35 h 56"/>
                  <a:gd name="T40" fmla="*/ 4 w 55"/>
                  <a:gd name="T41" fmla="*/ 42 h 56"/>
                  <a:gd name="T42" fmla="*/ 8 w 55"/>
                  <a:gd name="T43" fmla="*/ 48 h 56"/>
                  <a:gd name="T44" fmla="*/ 13 w 55"/>
                  <a:gd name="T45" fmla="*/ 52 h 56"/>
                  <a:gd name="T46" fmla="*/ 20 w 55"/>
                  <a:gd name="T47" fmla="*/ 55 h 56"/>
                  <a:gd name="T48" fmla="*/ 27 w 55"/>
                  <a:gd name="T49" fmla="*/ 56 h 56"/>
                  <a:gd name="T50" fmla="*/ 27 w 55"/>
                  <a:gd name="T51" fmla="*/ 5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5" h="56">
                    <a:moveTo>
                      <a:pt x="27" y="56"/>
                    </a:moveTo>
                    <a:lnTo>
                      <a:pt x="34" y="55"/>
                    </a:lnTo>
                    <a:lnTo>
                      <a:pt x="41" y="52"/>
                    </a:lnTo>
                    <a:lnTo>
                      <a:pt x="47" y="48"/>
                    </a:lnTo>
                    <a:lnTo>
                      <a:pt x="51" y="42"/>
                    </a:lnTo>
                    <a:lnTo>
                      <a:pt x="54" y="35"/>
                    </a:lnTo>
                    <a:lnTo>
                      <a:pt x="55" y="28"/>
                    </a:lnTo>
                    <a:lnTo>
                      <a:pt x="54" y="21"/>
                    </a:lnTo>
                    <a:lnTo>
                      <a:pt x="51" y="14"/>
                    </a:lnTo>
                    <a:lnTo>
                      <a:pt x="47" y="9"/>
                    </a:lnTo>
                    <a:lnTo>
                      <a:pt x="41" y="5"/>
                    </a:lnTo>
                    <a:lnTo>
                      <a:pt x="34" y="2"/>
                    </a:lnTo>
                    <a:lnTo>
                      <a:pt x="27" y="0"/>
                    </a:lnTo>
                    <a:lnTo>
                      <a:pt x="20" y="2"/>
                    </a:lnTo>
                    <a:lnTo>
                      <a:pt x="13" y="5"/>
                    </a:lnTo>
                    <a:lnTo>
                      <a:pt x="8" y="9"/>
                    </a:lnTo>
                    <a:lnTo>
                      <a:pt x="4" y="14"/>
                    </a:lnTo>
                    <a:lnTo>
                      <a:pt x="1" y="21"/>
                    </a:lnTo>
                    <a:lnTo>
                      <a:pt x="0" y="28"/>
                    </a:lnTo>
                    <a:lnTo>
                      <a:pt x="1" y="35"/>
                    </a:lnTo>
                    <a:lnTo>
                      <a:pt x="4" y="42"/>
                    </a:lnTo>
                    <a:lnTo>
                      <a:pt x="8" y="48"/>
                    </a:lnTo>
                    <a:lnTo>
                      <a:pt x="13" y="52"/>
                    </a:lnTo>
                    <a:lnTo>
                      <a:pt x="20" y="55"/>
                    </a:lnTo>
                    <a:lnTo>
                      <a:pt x="27" y="56"/>
                    </a:lnTo>
                    <a:lnTo>
                      <a:pt x="27" y="56"/>
                    </a:lnTo>
                    <a:close/>
                  </a:path>
                </a:pathLst>
              </a:custGeom>
              <a:solidFill>
                <a:srgbClr val="0066FF"/>
              </a:solidFill>
              <a:ln w="0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17" name="Freeform 150"/>
              <p:cNvSpPr>
                <a:spLocks/>
              </p:cNvSpPr>
              <p:nvPr/>
            </p:nvSpPr>
            <p:spPr bwMode="auto">
              <a:xfrm>
                <a:off x="7342832" y="2727325"/>
                <a:ext cx="85725" cy="88900"/>
              </a:xfrm>
              <a:custGeom>
                <a:avLst/>
                <a:gdLst>
                  <a:gd name="T0" fmla="*/ 26 w 54"/>
                  <a:gd name="T1" fmla="*/ 56 h 56"/>
                  <a:gd name="T2" fmla="*/ 35 w 54"/>
                  <a:gd name="T3" fmla="*/ 55 h 56"/>
                  <a:gd name="T4" fmla="*/ 40 w 54"/>
                  <a:gd name="T5" fmla="*/ 52 h 56"/>
                  <a:gd name="T6" fmla="*/ 46 w 54"/>
                  <a:gd name="T7" fmla="*/ 48 h 56"/>
                  <a:gd name="T8" fmla="*/ 51 w 54"/>
                  <a:gd name="T9" fmla="*/ 42 h 56"/>
                  <a:gd name="T10" fmla="*/ 54 w 54"/>
                  <a:gd name="T11" fmla="*/ 35 h 56"/>
                  <a:gd name="T12" fmla="*/ 54 w 54"/>
                  <a:gd name="T13" fmla="*/ 28 h 56"/>
                  <a:gd name="T14" fmla="*/ 54 w 54"/>
                  <a:gd name="T15" fmla="*/ 21 h 56"/>
                  <a:gd name="T16" fmla="*/ 51 w 54"/>
                  <a:gd name="T17" fmla="*/ 14 h 56"/>
                  <a:gd name="T18" fmla="*/ 46 w 54"/>
                  <a:gd name="T19" fmla="*/ 9 h 56"/>
                  <a:gd name="T20" fmla="*/ 40 w 54"/>
                  <a:gd name="T21" fmla="*/ 5 h 56"/>
                  <a:gd name="T22" fmla="*/ 35 w 54"/>
                  <a:gd name="T23" fmla="*/ 2 h 56"/>
                  <a:gd name="T24" fmla="*/ 26 w 54"/>
                  <a:gd name="T25" fmla="*/ 0 h 56"/>
                  <a:gd name="T26" fmla="*/ 19 w 54"/>
                  <a:gd name="T27" fmla="*/ 2 h 56"/>
                  <a:gd name="T28" fmla="*/ 14 w 54"/>
                  <a:gd name="T29" fmla="*/ 5 h 56"/>
                  <a:gd name="T30" fmla="*/ 7 w 54"/>
                  <a:gd name="T31" fmla="*/ 9 h 56"/>
                  <a:gd name="T32" fmla="*/ 3 w 54"/>
                  <a:gd name="T33" fmla="*/ 14 h 56"/>
                  <a:gd name="T34" fmla="*/ 0 w 54"/>
                  <a:gd name="T35" fmla="*/ 21 h 56"/>
                  <a:gd name="T36" fmla="*/ 0 w 54"/>
                  <a:gd name="T37" fmla="*/ 28 h 56"/>
                  <a:gd name="T38" fmla="*/ 0 w 54"/>
                  <a:gd name="T39" fmla="*/ 35 h 56"/>
                  <a:gd name="T40" fmla="*/ 3 w 54"/>
                  <a:gd name="T41" fmla="*/ 42 h 56"/>
                  <a:gd name="T42" fmla="*/ 7 w 54"/>
                  <a:gd name="T43" fmla="*/ 48 h 56"/>
                  <a:gd name="T44" fmla="*/ 14 w 54"/>
                  <a:gd name="T45" fmla="*/ 52 h 56"/>
                  <a:gd name="T46" fmla="*/ 19 w 54"/>
                  <a:gd name="T47" fmla="*/ 55 h 56"/>
                  <a:gd name="T48" fmla="*/ 26 w 54"/>
                  <a:gd name="T49" fmla="*/ 56 h 56"/>
                  <a:gd name="T50" fmla="*/ 26 w 54"/>
                  <a:gd name="T51" fmla="*/ 5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4" h="56">
                    <a:moveTo>
                      <a:pt x="26" y="56"/>
                    </a:moveTo>
                    <a:lnTo>
                      <a:pt x="35" y="55"/>
                    </a:lnTo>
                    <a:lnTo>
                      <a:pt x="40" y="52"/>
                    </a:lnTo>
                    <a:lnTo>
                      <a:pt x="46" y="48"/>
                    </a:lnTo>
                    <a:lnTo>
                      <a:pt x="51" y="42"/>
                    </a:lnTo>
                    <a:lnTo>
                      <a:pt x="54" y="35"/>
                    </a:lnTo>
                    <a:lnTo>
                      <a:pt x="54" y="28"/>
                    </a:lnTo>
                    <a:lnTo>
                      <a:pt x="54" y="21"/>
                    </a:lnTo>
                    <a:lnTo>
                      <a:pt x="51" y="14"/>
                    </a:lnTo>
                    <a:lnTo>
                      <a:pt x="46" y="9"/>
                    </a:lnTo>
                    <a:lnTo>
                      <a:pt x="40" y="5"/>
                    </a:lnTo>
                    <a:lnTo>
                      <a:pt x="35" y="2"/>
                    </a:lnTo>
                    <a:lnTo>
                      <a:pt x="26" y="0"/>
                    </a:lnTo>
                    <a:lnTo>
                      <a:pt x="19" y="2"/>
                    </a:lnTo>
                    <a:lnTo>
                      <a:pt x="14" y="5"/>
                    </a:lnTo>
                    <a:lnTo>
                      <a:pt x="7" y="9"/>
                    </a:lnTo>
                    <a:lnTo>
                      <a:pt x="3" y="14"/>
                    </a:lnTo>
                    <a:lnTo>
                      <a:pt x="0" y="21"/>
                    </a:lnTo>
                    <a:lnTo>
                      <a:pt x="0" y="28"/>
                    </a:lnTo>
                    <a:lnTo>
                      <a:pt x="0" y="35"/>
                    </a:lnTo>
                    <a:lnTo>
                      <a:pt x="3" y="42"/>
                    </a:lnTo>
                    <a:lnTo>
                      <a:pt x="7" y="48"/>
                    </a:lnTo>
                    <a:lnTo>
                      <a:pt x="14" y="52"/>
                    </a:lnTo>
                    <a:lnTo>
                      <a:pt x="19" y="55"/>
                    </a:lnTo>
                    <a:lnTo>
                      <a:pt x="26" y="56"/>
                    </a:lnTo>
                    <a:lnTo>
                      <a:pt x="26" y="56"/>
                    </a:lnTo>
                    <a:close/>
                  </a:path>
                </a:pathLst>
              </a:custGeom>
              <a:solidFill>
                <a:srgbClr val="0066FF"/>
              </a:solidFill>
              <a:ln w="0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18" name="Freeform 151"/>
              <p:cNvSpPr>
                <a:spLocks/>
              </p:cNvSpPr>
              <p:nvPr/>
            </p:nvSpPr>
            <p:spPr bwMode="auto">
              <a:xfrm>
                <a:off x="8144519" y="2681288"/>
                <a:ext cx="85725" cy="88900"/>
              </a:xfrm>
              <a:custGeom>
                <a:avLst/>
                <a:gdLst>
                  <a:gd name="T0" fmla="*/ 26 w 54"/>
                  <a:gd name="T1" fmla="*/ 56 h 56"/>
                  <a:gd name="T2" fmla="*/ 35 w 54"/>
                  <a:gd name="T3" fmla="*/ 54 h 56"/>
                  <a:gd name="T4" fmla="*/ 40 w 54"/>
                  <a:gd name="T5" fmla="*/ 52 h 56"/>
                  <a:gd name="T6" fmla="*/ 46 w 54"/>
                  <a:gd name="T7" fmla="*/ 47 h 56"/>
                  <a:gd name="T8" fmla="*/ 51 w 54"/>
                  <a:gd name="T9" fmla="*/ 42 h 56"/>
                  <a:gd name="T10" fmla="*/ 54 w 54"/>
                  <a:gd name="T11" fmla="*/ 35 h 56"/>
                  <a:gd name="T12" fmla="*/ 54 w 54"/>
                  <a:gd name="T13" fmla="*/ 28 h 56"/>
                  <a:gd name="T14" fmla="*/ 54 w 54"/>
                  <a:gd name="T15" fmla="*/ 21 h 56"/>
                  <a:gd name="T16" fmla="*/ 51 w 54"/>
                  <a:gd name="T17" fmla="*/ 14 h 56"/>
                  <a:gd name="T18" fmla="*/ 46 w 54"/>
                  <a:gd name="T19" fmla="*/ 9 h 56"/>
                  <a:gd name="T20" fmla="*/ 40 w 54"/>
                  <a:gd name="T21" fmla="*/ 4 h 56"/>
                  <a:gd name="T22" fmla="*/ 35 w 54"/>
                  <a:gd name="T23" fmla="*/ 2 h 56"/>
                  <a:gd name="T24" fmla="*/ 26 w 54"/>
                  <a:gd name="T25" fmla="*/ 0 h 56"/>
                  <a:gd name="T26" fmla="*/ 19 w 54"/>
                  <a:gd name="T27" fmla="*/ 2 h 56"/>
                  <a:gd name="T28" fmla="*/ 14 w 54"/>
                  <a:gd name="T29" fmla="*/ 4 h 56"/>
                  <a:gd name="T30" fmla="*/ 7 w 54"/>
                  <a:gd name="T31" fmla="*/ 9 h 56"/>
                  <a:gd name="T32" fmla="*/ 3 w 54"/>
                  <a:gd name="T33" fmla="*/ 14 h 56"/>
                  <a:gd name="T34" fmla="*/ 0 w 54"/>
                  <a:gd name="T35" fmla="*/ 21 h 56"/>
                  <a:gd name="T36" fmla="*/ 0 w 54"/>
                  <a:gd name="T37" fmla="*/ 28 h 56"/>
                  <a:gd name="T38" fmla="*/ 0 w 54"/>
                  <a:gd name="T39" fmla="*/ 35 h 56"/>
                  <a:gd name="T40" fmla="*/ 3 w 54"/>
                  <a:gd name="T41" fmla="*/ 42 h 56"/>
                  <a:gd name="T42" fmla="*/ 7 w 54"/>
                  <a:gd name="T43" fmla="*/ 47 h 56"/>
                  <a:gd name="T44" fmla="*/ 14 w 54"/>
                  <a:gd name="T45" fmla="*/ 52 h 56"/>
                  <a:gd name="T46" fmla="*/ 19 w 54"/>
                  <a:gd name="T47" fmla="*/ 54 h 56"/>
                  <a:gd name="T48" fmla="*/ 26 w 54"/>
                  <a:gd name="T49" fmla="*/ 56 h 56"/>
                  <a:gd name="T50" fmla="*/ 26 w 54"/>
                  <a:gd name="T51" fmla="*/ 5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4" h="56">
                    <a:moveTo>
                      <a:pt x="26" y="56"/>
                    </a:moveTo>
                    <a:lnTo>
                      <a:pt x="35" y="54"/>
                    </a:lnTo>
                    <a:lnTo>
                      <a:pt x="40" y="52"/>
                    </a:lnTo>
                    <a:lnTo>
                      <a:pt x="46" y="47"/>
                    </a:lnTo>
                    <a:lnTo>
                      <a:pt x="51" y="42"/>
                    </a:lnTo>
                    <a:lnTo>
                      <a:pt x="54" y="35"/>
                    </a:lnTo>
                    <a:lnTo>
                      <a:pt x="54" y="28"/>
                    </a:lnTo>
                    <a:lnTo>
                      <a:pt x="54" y="21"/>
                    </a:lnTo>
                    <a:lnTo>
                      <a:pt x="51" y="14"/>
                    </a:lnTo>
                    <a:lnTo>
                      <a:pt x="46" y="9"/>
                    </a:lnTo>
                    <a:lnTo>
                      <a:pt x="40" y="4"/>
                    </a:lnTo>
                    <a:lnTo>
                      <a:pt x="35" y="2"/>
                    </a:lnTo>
                    <a:lnTo>
                      <a:pt x="26" y="0"/>
                    </a:lnTo>
                    <a:lnTo>
                      <a:pt x="19" y="2"/>
                    </a:lnTo>
                    <a:lnTo>
                      <a:pt x="14" y="4"/>
                    </a:lnTo>
                    <a:lnTo>
                      <a:pt x="7" y="9"/>
                    </a:lnTo>
                    <a:lnTo>
                      <a:pt x="3" y="14"/>
                    </a:lnTo>
                    <a:lnTo>
                      <a:pt x="0" y="21"/>
                    </a:lnTo>
                    <a:lnTo>
                      <a:pt x="0" y="28"/>
                    </a:lnTo>
                    <a:lnTo>
                      <a:pt x="0" y="35"/>
                    </a:lnTo>
                    <a:lnTo>
                      <a:pt x="3" y="42"/>
                    </a:lnTo>
                    <a:lnTo>
                      <a:pt x="7" y="47"/>
                    </a:lnTo>
                    <a:lnTo>
                      <a:pt x="14" y="52"/>
                    </a:lnTo>
                    <a:lnTo>
                      <a:pt x="19" y="54"/>
                    </a:lnTo>
                    <a:lnTo>
                      <a:pt x="26" y="56"/>
                    </a:lnTo>
                    <a:lnTo>
                      <a:pt x="26" y="56"/>
                    </a:lnTo>
                    <a:close/>
                  </a:path>
                </a:pathLst>
              </a:custGeom>
              <a:solidFill>
                <a:srgbClr val="0066FF"/>
              </a:solidFill>
              <a:ln w="0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197" name="ZoneTexte 196"/>
            <p:cNvSpPr txBox="1"/>
            <p:nvPr/>
          </p:nvSpPr>
          <p:spPr>
            <a:xfrm>
              <a:off x="5542311" y="3267963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198" name="ZoneTexte 197"/>
            <p:cNvSpPr txBox="1"/>
            <p:nvPr/>
          </p:nvSpPr>
          <p:spPr>
            <a:xfrm>
              <a:off x="5663394" y="3418549"/>
              <a:ext cx="32010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J0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199" name="ZoneTexte 198"/>
            <p:cNvSpPr txBox="1"/>
            <p:nvPr/>
          </p:nvSpPr>
          <p:spPr>
            <a:xfrm>
              <a:off x="6449091" y="3418549"/>
              <a:ext cx="41284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S48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00" name="ZoneTexte 199"/>
            <p:cNvSpPr txBox="1"/>
            <p:nvPr/>
          </p:nvSpPr>
          <p:spPr>
            <a:xfrm>
              <a:off x="7129194" y="3418549"/>
              <a:ext cx="41284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S96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01" name="ZoneTexte 200"/>
            <p:cNvSpPr txBox="1"/>
            <p:nvPr/>
          </p:nvSpPr>
          <p:spPr>
            <a:xfrm>
              <a:off x="7805674" y="3418549"/>
              <a:ext cx="49244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S144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03" name="ZoneTexte 202"/>
            <p:cNvSpPr txBox="1"/>
            <p:nvPr/>
          </p:nvSpPr>
          <p:spPr>
            <a:xfrm>
              <a:off x="6456198" y="3630266"/>
              <a:ext cx="398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358</a:t>
              </a:r>
            </a:p>
            <a:p>
              <a:r>
                <a:rPr lang="fr-FR" sz="1000" smtClean="0">
                  <a:solidFill>
                    <a:srgbClr val="000066"/>
                  </a:solidFill>
                </a:rPr>
                <a:t>328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04" name="ZoneTexte 203"/>
            <p:cNvSpPr txBox="1"/>
            <p:nvPr/>
          </p:nvSpPr>
          <p:spPr>
            <a:xfrm>
              <a:off x="7136298" y="3630266"/>
              <a:ext cx="398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336</a:t>
              </a:r>
            </a:p>
            <a:p>
              <a:r>
                <a:rPr lang="fr-FR" sz="1000" smtClean="0">
                  <a:solidFill>
                    <a:srgbClr val="000066"/>
                  </a:solidFill>
                </a:rPr>
                <a:t>299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05" name="ZoneTexte 204"/>
            <p:cNvSpPr txBox="1"/>
            <p:nvPr/>
          </p:nvSpPr>
          <p:spPr>
            <a:xfrm>
              <a:off x="7852579" y="3630266"/>
              <a:ext cx="398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301</a:t>
              </a:r>
            </a:p>
            <a:p>
              <a:r>
                <a:rPr lang="fr-FR" sz="1000" smtClean="0">
                  <a:solidFill>
                    <a:srgbClr val="000066"/>
                  </a:solidFill>
                </a:rPr>
                <a:t>253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06" name="ZoneTexte 205"/>
            <p:cNvSpPr txBox="1"/>
            <p:nvPr/>
          </p:nvSpPr>
          <p:spPr>
            <a:xfrm>
              <a:off x="5471779" y="2976878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20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07" name="ZoneTexte 206"/>
            <p:cNvSpPr txBox="1"/>
            <p:nvPr/>
          </p:nvSpPr>
          <p:spPr>
            <a:xfrm>
              <a:off x="5471779" y="2685792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40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08" name="ZoneTexte 207"/>
            <p:cNvSpPr txBox="1"/>
            <p:nvPr/>
          </p:nvSpPr>
          <p:spPr>
            <a:xfrm>
              <a:off x="5471779" y="2394706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60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09" name="ZoneTexte 208"/>
            <p:cNvSpPr txBox="1"/>
            <p:nvPr/>
          </p:nvSpPr>
          <p:spPr>
            <a:xfrm>
              <a:off x="5471779" y="2103620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80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10" name="ZoneTexte 209"/>
            <p:cNvSpPr txBox="1"/>
            <p:nvPr/>
          </p:nvSpPr>
          <p:spPr>
            <a:xfrm>
              <a:off x="5401247" y="1812534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2060"/>
                  </a:solidFill>
                </a:rPr>
                <a:t>100</a:t>
              </a:r>
              <a:endParaRPr lang="fr-FR" sz="1000">
                <a:solidFill>
                  <a:srgbClr val="002060"/>
                </a:solidFill>
              </a:endParaRPr>
            </a:p>
          </p:txBody>
        </p:sp>
        <p:sp>
          <p:nvSpPr>
            <p:cNvPr id="211" name="ZoneTexte 210"/>
            <p:cNvSpPr txBox="1"/>
            <p:nvPr/>
          </p:nvSpPr>
          <p:spPr>
            <a:xfrm>
              <a:off x="5860338" y="1628800"/>
              <a:ext cx="3050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smtClean="0">
                  <a:solidFill>
                    <a:srgbClr val="333399"/>
                  </a:solidFill>
                  <a:latin typeface="+mj-lt"/>
                </a:rPr>
                <a:t>Osteocalcine (OC)</a:t>
              </a:r>
              <a:endParaRPr lang="fr-FR" sz="14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12" name="ZoneTexte 211"/>
            <p:cNvSpPr txBox="1"/>
            <p:nvPr/>
          </p:nvSpPr>
          <p:spPr>
            <a:xfrm>
              <a:off x="6454721" y="2356498"/>
              <a:ext cx="32893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48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13" name="ZoneTexte 212"/>
            <p:cNvSpPr txBox="1"/>
            <p:nvPr/>
          </p:nvSpPr>
          <p:spPr>
            <a:xfrm>
              <a:off x="6528185" y="3126037"/>
              <a:ext cx="32893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22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14" name="ZoneTexte 213"/>
            <p:cNvSpPr txBox="1"/>
            <p:nvPr/>
          </p:nvSpPr>
          <p:spPr>
            <a:xfrm>
              <a:off x="7151180" y="2555168"/>
              <a:ext cx="32893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33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15" name="ZoneTexte 214"/>
            <p:cNvSpPr txBox="1"/>
            <p:nvPr/>
          </p:nvSpPr>
          <p:spPr>
            <a:xfrm>
              <a:off x="7172749" y="3122378"/>
              <a:ext cx="32893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21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16" name="ZoneTexte 215"/>
            <p:cNvSpPr txBox="1"/>
            <p:nvPr/>
          </p:nvSpPr>
          <p:spPr>
            <a:xfrm>
              <a:off x="7864605" y="2579084"/>
              <a:ext cx="32893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32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17" name="ZoneTexte 216"/>
            <p:cNvSpPr txBox="1"/>
            <p:nvPr/>
          </p:nvSpPr>
          <p:spPr>
            <a:xfrm>
              <a:off x="7879063" y="3099872"/>
              <a:ext cx="32893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23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6298653" y="2179856"/>
              <a:ext cx="732893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fr-FR" sz="1000" smtClean="0">
                  <a:solidFill>
                    <a:srgbClr val="000066"/>
                  </a:solidFill>
                </a:rPr>
                <a:t>p &lt; </a:t>
              </a:r>
              <a:r>
                <a:rPr lang="fr-FR" sz="1000">
                  <a:solidFill>
                    <a:srgbClr val="000066"/>
                  </a:solidFill>
                </a:rPr>
                <a:t>0,001</a:t>
              </a:r>
            </a:p>
          </p:txBody>
        </p:sp>
        <p:sp>
          <p:nvSpPr>
            <p:cNvPr id="272" name="Rectangle 271"/>
            <p:cNvSpPr/>
            <p:nvPr/>
          </p:nvSpPr>
          <p:spPr>
            <a:xfrm>
              <a:off x="6985947" y="2324177"/>
              <a:ext cx="732893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fr-FR" sz="1000" smtClean="0">
                  <a:solidFill>
                    <a:srgbClr val="000066"/>
                  </a:solidFill>
                </a:rPr>
                <a:t>p &lt; </a:t>
              </a:r>
              <a:r>
                <a:rPr lang="fr-FR" sz="1000">
                  <a:solidFill>
                    <a:srgbClr val="000066"/>
                  </a:solidFill>
                </a:rPr>
                <a:t>0,001</a:t>
              </a:r>
            </a:p>
          </p:txBody>
        </p:sp>
        <p:sp>
          <p:nvSpPr>
            <p:cNvPr id="273" name="Rectangle 272"/>
            <p:cNvSpPr/>
            <p:nvPr/>
          </p:nvSpPr>
          <p:spPr>
            <a:xfrm>
              <a:off x="7686158" y="2388451"/>
              <a:ext cx="753732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fr-FR" sz="1000" smtClean="0">
                  <a:solidFill>
                    <a:srgbClr val="000066"/>
                  </a:solidFill>
                </a:rPr>
                <a:t>p  = 0,017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83" name="Rectangle 282"/>
            <p:cNvSpPr/>
            <p:nvPr/>
          </p:nvSpPr>
          <p:spPr>
            <a:xfrm>
              <a:off x="5670739" y="1700808"/>
              <a:ext cx="300082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000" b="1">
                  <a:solidFill>
                    <a:srgbClr val="002060"/>
                  </a:solidFill>
                </a:rPr>
                <a:t>%</a:t>
              </a:r>
              <a:endParaRPr lang="fr-FR"/>
            </a:p>
          </p:txBody>
        </p:sp>
      </p:grpSp>
      <p:grpSp>
        <p:nvGrpSpPr>
          <p:cNvPr id="287" name="Groupe 286"/>
          <p:cNvGrpSpPr/>
          <p:nvPr/>
        </p:nvGrpSpPr>
        <p:grpSpPr>
          <a:xfrm>
            <a:off x="323528" y="1654239"/>
            <a:ext cx="4988701" cy="2494841"/>
            <a:chOff x="323528" y="1654239"/>
            <a:chExt cx="4988701" cy="2494841"/>
          </a:xfrm>
        </p:grpSpPr>
        <p:grpSp>
          <p:nvGrpSpPr>
            <p:cNvPr id="4227" name="Groupe 4226"/>
            <p:cNvGrpSpPr/>
            <p:nvPr/>
          </p:nvGrpSpPr>
          <p:grpSpPr>
            <a:xfrm>
              <a:off x="1060781" y="2044459"/>
              <a:ext cx="2543000" cy="1525800"/>
              <a:chOff x="1695451" y="1495425"/>
              <a:chExt cx="2857500" cy="1714500"/>
            </a:xfrm>
          </p:grpSpPr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>
                <a:off x="1771651" y="1495425"/>
                <a:ext cx="2781300" cy="1638300"/>
              </a:xfrm>
              <a:custGeom>
                <a:avLst/>
                <a:gdLst>
                  <a:gd name="T0" fmla="*/ 0 w 1752"/>
                  <a:gd name="T1" fmla="*/ 0 h 1032"/>
                  <a:gd name="T2" fmla="*/ 0 w 1752"/>
                  <a:gd name="T3" fmla="*/ 1032 h 1032"/>
                  <a:gd name="T4" fmla="*/ 1752 w 1752"/>
                  <a:gd name="T5" fmla="*/ 1032 h 10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52" h="1032">
                    <a:moveTo>
                      <a:pt x="0" y="0"/>
                    </a:moveTo>
                    <a:lnTo>
                      <a:pt x="0" y="1032"/>
                    </a:lnTo>
                    <a:lnTo>
                      <a:pt x="1752" y="1032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9" name="Line 18"/>
              <p:cNvSpPr>
                <a:spLocks noChangeShapeType="1"/>
              </p:cNvSpPr>
              <p:nvPr/>
            </p:nvSpPr>
            <p:spPr bwMode="auto">
              <a:xfrm flipV="1">
                <a:off x="4281488" y="3133725"/>
                <a:ext cx="0" cy="762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0" name="Line 19"/>
              <p:cNvSpPr>
                <a:spLocks noChangeShapeType="1"/>
              </p:cNvSpPr>
              <p:nvPr/>
            </p:nvSpPr>
            <p:spPr bwMode="auto">
              <a:xfrm flipV="1">
                <a:off x="2708276" y="3133725"/>
                <a:ext cx="0" cy="762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1" name="Line 20"/>
              <p:cNvSpPr>
                <a:spLocks noChangeShapeType="1"/>
              </p:cNvSpPr>
              <p:nvPr/>
            </p:nvSpPr>
            <p:spPr bwMode="auto">
              <a:xfrm flipV="1">
                <a:off x="3481388" y="3133725"/>
                <a:ext cx="0" cy="762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9" name="Line 28"/>
              <p:cNvSpPr>
                <a:spLocks noChangeShapeType="1"/>
              </p:cNvSpPr>
              <p:nvPr/>
            </p:nvSpPr>
            <p:spPr bwMode="auto">
              <a:xfrm flipV="1">
                <a:off x="1771651" y="3133725"/>
                <a:ext cx="0" cy="762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099" name="Line 33"/>
              <p:cNvSpPr>
                <a:spLocks noChangeShapeType="1"/>
              </p:cNvSpPr>
              <p:nvPr/>
            </p:nvSpPr>
            <p:spPr bwMode="auto">
              <a:xfrm>
                <a:off x="1695451" y="1506538"/>
                <a:ext cx="762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00" name="Line 34"/>
              <p:cNvSpPr>
                <a:spLocks noChangeShapeType="1"/>
              </p:cNvSpPr>
              <p:nvPr/>
            </p:nvSpPr>
            <p:spPr bwMode="auto">
              <a:xfrm>
                <a:off x="1695451" y="1833563"/>
                <a:ext cx="762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01" name="Line 35"/>
              <p:cNvSpPr>
                <a:spLocks noChangeShapeType="1"/>
              </p:cNvSpPr>
              <p:nvPr/>
            </p:nvSpPr>
            <p:spPr bwMode="auto">
              <a:xfrm>
                <a:off x="1695451" y="2157413"/>
                <a:ext cx="762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02" name="Line 36"/>
              <p:cNvSpPr>
                <a:spLocks noChangeShapeType="1"/>
              </p:cNvSpPr>
              <p:nvPr/>
            </p:nvSpPr>
            <p:spPr bwMode="auto">
              <a:xfrm>
                <a:off x="1695451" y="2482850"/>
                <a:ext cx="762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04" name="Line 37"/>
              <p:cNvSpPr>
                <a:spLocks noChangeShapeType="1"/>
              </p:cNvSpPr>
              <p:nvPr/>
            </p:nvSpPr>
            <p:spPr bwMode="auto">
              <a:xfrm>
                <a:off x="1695451" y="2806700"/>
                <a:ext cx="762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05" name="Line 38"/>
              <p:cNvSpPr>
                <a:spLocks noChangeShapeType="1"/>
              </p:cNvSpPr>
              <p:nvPr/>
            </p:nvSpPr>
            <p:spPr bwMode="auto">
              <a:xfrm>
                <a:off x="1695451" y="3133725"/>
                <a:ext cx="762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21" name="Line 54"/>
              <p:cNvSpPr>
                <a:spLocks noChangeShapeType="1"/>
              </p:cNvSpPr>
              <p:nvPr/>
            </p:nvSpPr>
            <p:spPr bwMode="auto">
              <a:xfrm flipV="1">
                <a:off x="2706688" y="1919288"/>
                <a:ext cx="0" cy="128588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22" name="Freeform 55"/>
              <p:cNvSpPr>
                <a:spLocks/>
              </p:cNvSpPr>
              <p:nvPr/>
            </p:nvSpPr>
            <p:spPr bwMode="auto">
              <a:xfrm>
                <a:off x="2706688" y="2043113"/>
                <a:ext cx="777875" cy="192088"/>
              </a:xfrm>
              <a:custGeom>
                <a:avLst/>
                <a:gdLst>
                  <a:gd name="T0" fmla="*/ 490 w 490"/>
                  <a:gd name="T1" fmla="*/ 121 h 121"/>
                  <a:gd name="T2" fmla="*/ 1 w 490"/>
                  <a:gd name="T3" fmla="*/ 0 h 121"/>
                  <a:gd name="T4" fmla="*/ 0 w 490"/>
                  <a:gd name="T5" fmla="*/ 3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90" h="121">
                    <a:moveTo>
                      <a:pt x="490" y="121"/>
                    </a:moveTo>
                    <a:lnTo>
                      <a:pt x="1" y="0"/>
                    </a:lnTo>
                    <a:lnTo>
                      <a:pt x="0" y="3"/>
                    </a:lnTo>
                  </a:path>
                </a:pathLst>
              </a:cu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41" name="Line 74"/>
              <p:cNvSpPr>
                <a:spLocks noChangeShapeType="1"/>
              </p:cNvSpPr>
              <p:nvPr/>
            </p:nvSpPr>
            <p:spPr bwMode="auto">
              <a:xfrm flipV="1">
                <a:off x="4275138" y="2403475"/>
                <a:ext cx="0" cy="96838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42" name="Line 75"/>
              <p:cNvSpPr>
                <a:spLocks noChangeShapeType="1"/>
              </p:cNvSpPr>
              <p:nvPr/>
            </p:nvSpPr>
            <p:spPr bwMode="auto">
              <a:xfrm flipH="1" flipV="1">
                <a:off x="4275138" y="2500313"/>
                <a:ext cx="7938" cy="4763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43" name="Line 76"/>
              <p:cNvSpPr>
                <a:spLocks noChangeShapeType="1"/>
              </p:cNvSpPr>
              <p:nvPr/>
            </p:nvSpPr>
            <p:spPr bwMode="auto">
              <a:xfrm flipV="1">
                <a:off x="4275138" y="2500313"/>
                <a:ext cx="0" cy="134938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44" name="Line 77"/>
              <p:cNvSpPr>
                <a:spLocks noChangeShapeType="1"/>
              </p:cNvSpPr>
              <p:nvPr/>
            </p:nvSpPr>
            <p:spPr bwMode="auto">
              <a:xfrm flipV="1">
                <a:off x="3484563" y="2235200"/>
                <a:ext cx="0" cy="114300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52" name="Line 85"/>
              <p:cNvSpPr>
                <a:spLocks noChangeShapeType="1"/>
              </p:cNvSpPr>
              <p:nvPr/>
            </p:nvSpPr>
            <p:spPr bwMode="auto">
              <a:xfrm flipH="1" flipV="1">
                <a:off x="3484563" y="2235200"/>
                <a:ext cx="790575" cy="265113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55" name="Line 88"/>
              <p:cNvSpPr>
                <a:spLocks noChangeShapeType="1"/>
              </p:cNvSpPr>
              <p:nvPr/>
            </p:nvSpPr>
            <p:spPr bwMode="auto">
              <a:xfrm flipV="1">
                <a:off x="2706688" y="2047875"/>
                <a:ext cx="0" cy="119063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56" name="Line 89"/>
              <p:cNvSpPr>
                <a:spLocks noChangeShapeType="1"/>
              </p:cNvSpPr>
              <p:nvPr/>
            </p:nvSpPr>
            <p:spPr bwMode="auto">
              <a:xfrm flipH="1">
                <a:off x="1771651" y="2047875"/>
                <a:ext cx="935038" cy="1085850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57" name="Line 90"/>
              <p:cNvSpPr>
                <a:spLocks noChangeShapeType="1"/>
              </p:cNvSpPr>
              <p:nvPr/>
            </p:nvSpPr>
            <p:spPr bwMode="auto">
              <a:xfrm flipV="1">
                <a:off x="3484563" y="2111375"/>
                <a:ext cx="0" cy="123825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58" name="Freeform 91"/>
              <p:cNvSpPr>
                <a:spLocks/>
              </p:cNvSpPr>
              <p:nvPr/>
            </p:nvSpPr>
            <p:spPr bwMode="auto">
              <a:xfrm>
                <a:off x="1727201" y="3090863"/>
                <a:ext cx="88900" cy="87313"/>
              </a:xfrm>
              <a:custGeom>
                <a:avLst/>
                <a:gdLst>
                  <a:gd name="T0" fmla="*/ 9 w 56"/>
                  <a:gd name="T1" fmla="*/ 47 h 55"/>
                  <a:gd name="T2" fmla="*/ 14 w 56"/>
                  <a:gd name="T3" fmla="*/ 51 h 55"/>
                  <a:gd name="T4" fmla="*/ 21 w 56"/>
                  <a:gd name="T5" fmla="*/ 54 h 55"/>
                  <a:gd name="T6" fmla="*/ 28 w 56"/>
                  <a:gd name="T7" fmla="*/ 55 h 55"/>
                  <a:gd name="T8" fmla="*/ 35 w 56"/>
                  <a:gd name="T9" fmla="*/ 54 h 55"/>
                  <a:gd name="T10" fmla="*/ 42 w 56"/>
                  <a:gd name="T11" fmla="*/ 51 h 55"/>
                  <a:gd name="T12" fmla="*/ 48 w 56"/>
                  <a:gd name="T13" fmla="*/ 47 h 55"/>
                  <a:gd name="T14" fmla="*/ 52 w 56"/>
                  <a:gd name="T15" fmla="*/ 41 h 55"/>
                  <a:gd name="T16" fmla="*/ 55 w 56"/>
                  <a:gd name="T17" fmla="*/ 34 h 55"/>
                  <a:gd name="T18" fmla="*/ 56 w 56"/>
                  <a:gd name="T19" fmla="*/ 27 h 55"/>
                  <a:gd name="T20" fmla="*/ 55 w 56"/>
                  <a:gd name="T21" fmla="*/ 20 h 55"/>
                  <a:gd name="T22" fmla="*/ 52 w 56"/>
                  <a:gd name="T23" fmla="*/ 13 h 55"/>
                  <a:gd name="T24" fmla="*/ 48 w 56"/>
                  <a:gd name="T25" fmla="*/ 8 h 55"/>
                  <a:gd name="T26" fmla="*/ 42 w 56"/>
                  <a:gd name="T27" fmla="*/ 2 h 55"/>
                  <a:gd name="T28" fmla="*/ 35 w 56"/>
                  <a:gd name="T29" fmla="*/ 1 h 55"/>
                  <a:gd name="T30" fmla="*/ 28 w 56"/>
                  <a:gd name="T31" fmla="*/ 0 h 55"/>
                  <a:gd name="T32" fmla="*/ 21 w 56"/>
                  <a:gd name="T33" fmla="*/ 1 h 55"/>
                  <a:gd name="T34" fmla="*/ 14 w 56"/>
                  <a:gd name="T35" fmla="*/ 2 h 55"/>
                  <a:gd name="T36" fmla="*/ 9 w 56"/>
                  <a:gd name="T37" fmla="*/ 8 h 55"/>
                  <a:gd name="T38" fmla="*/ 5 w 56"/>
                  <a:gd name="T39" fmla="*/ 13 h 55"/>
                  <a:gd name="T40" fmla="*/ 2 w 56"/>
                  <a:gd name="T41" fmla="*/ 20 h 55"/>
                  <a:gd name="T42" fmla="*/ 0 w 56"/>
                  <a:gd name="T43" fmla="*/ 27 h 55"/>
                  <a:gd name="T44" fmla="*/ 2 w 56"/>
                  <a:gd name="T45" fmla="*/ 34 h 55"/>
                  <a:gd name="T46" fmla="*/ 5 w 56"/>
                  <a:gd name="T47" fmla="*/ 41 h 55"/>
                  <a:gd name="T48" fmla="*/ 9 w 56"/>
                  <a:gd name="T49" fmla="*/ 47 h 55"/>
                  <a:gd name="T50" fmla="*/ 9 w 56"/>
                  <a:gd name="T51" fmla="*/ 47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6" h="55">
                    <a:moveTo>
                      <a:pt x="9" y="47"/>
                    </a:moveTo>
                    <a:lnTo>
                      <a:pt x="14" y="51"/>
                    </a:lnTo>
                    <a:lnTo>
                      <a:pt x="21" y="54"/>
                    </a:lnTo>
                    <a:lnTo>
                      <a:pt x="28" y="55"/>
                    </a:lnTo>
                    <a:lnTo>
                      <a:pt x="35" y="54"/>
                    </a:lnTo>
                    <a:lnTo>
                      <a:pt x="42" y="51"/>
                    </a:lnTo>
                    <a:lnTo>
                      <a:pt x="48" y="47"/>
                    </a:lnTo>
                    <a:lnTo>
                      <a:pt x="52" y="41"/>
                    </a:lnTo>
                    <a:lnTo>
                      <a:pt x="55" y="34"/>
                    </a:lnTo>
                    <a:lnTo>
                      <a:pt x="56" y="27"/>
                    </a:lnTo>
                    <a:lnTo>
                      <a:pt x="55" y="20"/>
                    </a:lnTo>
                    <a:lnTo>
                      <a:pt x="52" y="13"/>
                    </a:lnTo>
                    <a:lnTo>
                      <a:pt x="48" y="8"/>
                    </a:lnTo>
                    <a:lnTo>
                      <a:pt x="42" y="2"/>
                    </a:lnTo>
                    <a:lnTo>
                      <a:pt x="35" y="1"/>
                    </a:lnTo>
                    <a:lnTo>
                      <a:pt x="28" y="0"/>
                    </a:lnTo>
                    <a:lnTo>
                      <a:pt x="21" y="1"/>
                    </a:lnTo>
                    <a:lnTo>
                      <a:pt x="14" y="2"/>
                    </a:lnTo>
                    <a:lnTo>
                      <a:pt x="9" y="8"/>
                    </a:lnTo>
                    <a:lnTo>
                      <a:pt x="5" y="13"/>
                    </a:lnTo>
                    <a:lnTo>
                      <a:pt x="2" y="20"/>
                    </a:lnTo>
                    <a:lnTo>
                      <a:pt x="0" y="27"/>
                    </a:lnTo>
                    <a:lnTo>
                      <a:pt x="2" y="34"/>
                    </a:lnTo>
                    <a:lnTo>
                      <a:pt x="5" y="41"/>
                    </a:lnTo>
                    <a:lnTo>
                      <a:pt x="9" y="47"/>
                    </a:lnTo>
                    <a:lnTo>
                      <a:pt x="9" y="47"/>
                    </a:lnTo>
                    <a:close/>
                  </a:path>
                </a:pathLst>
              </a:custGeom>
              <a:solidFill>
                <a:srgbClr val="FF9900"/>
              </a:solidFill>
              <a:ln w="0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59" name="Freeform 92"/>
              <p:cNvSpPr>
                <a:spLocks/>
              </p:cNvSpPr>
              <p:nvPr/>
            </p:nvSpPr>
            <p:spPr bwMode="auto">
              <a:xfrm>
                <a:off x="2667001" y="1998663"/>
                <a:ext cx="85725" cy="88900"/>
              </a:xfrm>
              <a:custGeom>
                <a:avLst/>
                <a:gdLst>
                  <a:gd name="T0" fmla="*/ 7 w 54"/>
                  <a:gd name="T1" fmla="*/ 48 h 56"/>
                  <a:gd name="T2" fmla="*/ 14 w 54"/>
                  <a:gd name="T3" fmla="*/ 52 h 56"/>
                  <a:gd name="T4" fmla="*/ 19 w 54"/>
                  <a:gd name="T5" fmla="*/ 55 h 56"/>
                  <a:gd name="T6" fmla="*/ 26 w 54"/>
                  <a:gd name="T7" fmla="*/ 56 h 56"/>
                  <a:gd name="T8" fmla="*/ 34 w 54"/>
                  <a:gd name="T9" fmla="*/ 55 h 56"/>
                  <a:gd name="T10" fmla="*/ 40 w 54"/>
                  <a:gd name="T11" fmla="*/ 52 h 56"/>
                  <a:gd name="T12" fmla="*/ 46 w 54"/>
                  <a:gd name="T13" fmla="*/ 48 h 56"/>
                  <a:gd name="T14" fmla="*/ 51 w 54"/>
                  <a:gd name="T15" fmla="*/ 42 h 56"/>
                  <a:gd name="T16" fmla="*/ 54 w 54"/>
                  <a:gd name="T17" fmla="*/ 35 h 56"/>
                  <a:gd name="T18" fmla="*/ 54 w 54"/>
                  <a:gd name="T19" fmla="*/ 28 h 56"/>
                  <a:gd name="T20" fmla="*/ 54 w 54"/>
                  <a:gd name="T21" fmla="*/ 21 h 56"/>
                  <a:gd name="T22" fmla="*/ 51 w 54"/>
                  <a:gd name="T23" fmla="*/ 14 h 56"/>
                  <a:gd name="T24" fmla="*/ 46 w 54"/>
                  <a:gd name="T25" fmla="*/ 9 h 56"/>
                  <a:gd name="T26" fmla="*/ 40 w 54"/>
                  <a:gd name="T27" fmla="*/ 4 h 56"/>
                  <a:gd name="T28" fmla="*/ 34 w 54"/>
                  <a:gd name="T29" fmla="*/ 2 h 56"/>
                  <a:gd name="T30" fmla="*/ 26 w 54"/>
                  <a:gd name="T31" fmla="*/ 0 h 56"/>
                  <a:gd name="T32" fmla="*/ 19 w 54"/>
                  <a:gd name="T33" fmla="*/ 2 h 56"/>
                  <a:gd name="T34" fmla="*/ 14 w 54"/>
                  <a:gd name="T35" fmla="*/ 4 h 56"/>
                  <a:gd name="T36" fmla="*/ 7 w 54"/>
                  <a:gd name="T37" fmla="*/ 9 h 56"/>
                  <a:gd name="T38" fmla="*/ 2 w 54"/>
                  <a:gd name="T39" fmla="*/ 14 h 56"/>
                  <a:gd name="T40" fmla="*/ 0 w 54"/>
                  <a:gd name="T41" fmla="*/ 21 h 56"/>
                  <a:gd name="T42" fmla="*/ 0 w 54"/>
                  <a:gd name="T43" fmla="*/ 28 h 56"/>
                  <a:gd name="T44" fmla="*/ 0 w 54"/>
                  <a:gd name="T45" fmla="*/ 35 h 56"/>
                  <a:gd name="T46" fmla="*/ 2 w 54"/>
                  <a:gd name="T47" fmla="*/ 42 h 56"/>
                  <a:gd name="T48" fmla="*/ 7 w 54"/>
                  <a:gd name="T49" fmla="*/ 48 h 56"/>
                  <a:gd name="T50" fmla="*/ 7 w 54"/>
                  <a:gd name="T51" fmla="*/ 48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4" h="56">
                    <a:moveTo>
                      <a:pt x="7" y="48"/>
                    </a:moveTo>
                    <a:lnTo>
                      <a:pt x="14" y="52"/>
                    </a:lnTo>
                    <a:lnTo>
                      <a:pt x="19" y="55"/>
                    </a:lnTo>
                    <a:lnTo>
                      <a:pt x="26" y="56"/>
                    </a:lnTo>
                    <a:lnTo>
                      <a:pt x="34" y="55"/>
                    </a:lnTo>
                    <a:lnTo>
                      <a:pt x="40" y="52"/>
                    </a:lnTo>
                    <a:lnTo>
                      <a:pt x="46" y="48"/>
                    </a:lnTo>
                    <a:lnTo>
                      <a:pt x="51" y="42"/>
                    </a:lnTo>
                    <a:lnTo>
                      <a:pt x="54" y="35"/>
                    </a:lnTo>
                    <a:lnTo>
                      <a:pt x="54" y="28"/>
                    </a:lnTo>
                    <a:lnTo>
                      <a:pt x="54" y="21"/>
                    </a:lnTo>
                    <a:lnTo>
                      <a:pt x="51" y="14"/>
                    </a:lnTo>
                    <a:lnTo>
                      <a:pt x="46" y="9"/>
                    </a:lnTo>
                    <a:lnTo>
                      <a:pt x="40" y="4"/>
                    </a:lnTo>
                    <a:lnTo>
                      <a:pt x="34" y="2"/>
                    </a:lnTo>
                    <a:lnTo>
                      <a:pt x="26" y="0"/>
                    </a:lnTo>
                    <a:lnTo>
                      <a:pt x="19" y="2"/>
                    </a:lnTo>
                    <a:lnTo>
                      <a:pt x="14" y="4"/>
                    </a:lnTo>
                    <a:lnTo>
                      <a:pt x="7" y="9"/>
                    </a:lnTo>
                    <a:lnTo>
                      <a:pt x="2" y="14"/>
                    </a:lnTo>
                    <a:lnTo>
                      <a:pt x="0" y="21"/>
                    </a:lnTo>
                    <a:lnTo>
                      <a:pt x="0" y="28"/>
                    </a:lnTo>
                    <a:lnTo>
                      <a:pt x="0" y="35"/>
                    </a:lnTo>
                    <a:lnTo>
                      <a:pt x="2" y="42"/>
                    </a:lnTo>
                    <a:lnTo>
                      <a:pt x="7" y="48"/>
                    </a:lnTo>
                    <a:lnTo>
                      <a:pt x="7" y="48"/>
                    </a:lnTo>
                    <a:close/>
                  </a:path>
                </a:pathLst>
              </a:custGeom>
              <a:solidFill>
                <a:srgbClr val="FF9900"/>
              </a:solidFill>
              <a:ln w="0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60" name="Freeform 93"/>
              <p:cNvSpPr>
                <a:spLocks/>
              </p:cNvSpPr>
              <p:nvPr/>
            </p:nvSpPr>
            <p:spPr bwMode="auto">
              <a:xfrm>
                <a:off x="3441701" y="2190750"/>
                <a:ext cx="85725" cy="88900"/>
              </a:xfrm>
              <a:custGeom>
                <a:avLst/>
                <a:gdLst>
                  <a:gd name="T0" fmla="*/ 7 w 54"/>
                  <a:gd name="T1" fmla="*/ 48 h 56"/>
                  <a:gd name="T2" fmla="*/ 14 w 54"/>
                  <a:gd name="T3" fmla="*/ 52 h 56"/>
                  <a:gd name="T4" fmla="*/ 20 w 54"/>
                  <a:gd name="T5" fmla="*/ 55 h 56"/>
                  <a:gd name="T6" fmla="*/ 27 w 54"/>
                  <a:gd name="T7" fmla="*/ 56 h 56"/>
                  <a:gd name="T8" fmla="*/ 35 w 54"/>
                  <a:gd name="T9" fmla="*/ 55 h 56"/>
                  <a:gd name="T10" fmla="*/ 40 w 54"/>
                  <a:gd name="T11" fmla="*/ 52 h 56"/>
                  <a:gd name="T12" fmla="*/ 46 w 54"/>
                  <a:gd name="T13" fmla="*/ 48 h 56"/>
                  <a:gd name="T14" fmla="*/ 52 w 54"/>
                  <a:gd name="T15" fmla="*/ 42 h 56"/>
                  <a:gd name="T16" fmla="*/ 54 w 54"/>
                  <a:gd name="T17" fmla="*/ 35 h 56"/>
                  <a:gd name="T18" fmla="*/ 54 w 54"/>
                  <a:gd name="T19" fmla="*/ 28 h 56"/>
                  <a:gd name="T20" fmla="*/ 54 w 54"/>
                  <a:gd name="T21" fmla="*/ 21 h 56"/>
                  <a:gd name="T22" fmla="*/ 52 w 54"/>
                  <a:gd name="T23" fmla="*/ 14 h 56"/>
                  <a:gd name="T24" fmla="*/ 46 w 54"/>
                  <a:gd name="T25" fmla="*/ 9 h 56"/>
                  <a:gd name="T26" fmla="*/ 40 w 54"/>
                  <a:gd name="T27" fmla="*/ 4 h 56"/>
                  <a:gd name="T28" fmla="*/ 35 w 54"/>
                  <a:gd name="T29" fmla="*/ 2 h 56"/>
                  <a:gd name="T30" fmla="*/ 27 w 54"/>
                  <a:gd name="T31" fmla="*/ 0 h 56"/>
                  <a:gd name="T32" fmla="*/ 20 w 54"/>
                  <a:gd name="T33" fmla="*/ 2 h 56"/>
                  <a:gd name="T34" fmla="*/ 14 w 54"/>
                  <a:gd name="T35" fmla="*/ 4 h 56"/>
                  <a:gd name="T36" fmla="*/ 7 w 54"/>
                  <a:gd name="T37" fmla="*/ 9 h 56"/>
                  <a:gd name="T38" fmla="*/ 3 w 54"/>
                  <a:gd name="T39" fmla="*/ 14 h 56"/>
                  <a:gd name="T40" fmla="*/ 0 w 54"/>
                  <a:gd name="T41" fmla="*/ 21 h 56"/>
                  <a:gd name="T42" fmla="*/ 0 w 54"/>
                  <a:gd name="T43" fmla="*/ 28 h 56"/>
                  <a:gd name="T44" fmla="*/ 0 w 54"/>
                  <a:gd name="T45" fmla="*/ 35 h 56"/>
                  <a:gd name="T46" fmla="*/ 3 w 54"/>
                  <a:gd name="T47" fmla="*/ 42 h 56"/>
                  <a:gd name="T48" fmla="*/ 7 w 54"/>
                  <a:gd name="T49" fmla="*/ 48 h 56"/>
                  <a:gd name="T50" fmla="*/ 7 w 54"/>
                  <a:gd name="T51" fmla="*/ 48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4" h="56">
                    <a:moveTo>
                      <a:pt x="7" y="48"/>
                    </a:moveTo>
                    <a:lnTo>
                      <a:pt x="14" y="52"/>
                    </a:lnTo>
                    <a:lnTo>
                      <a:pt x="20" y="55"/>
                    </a:lnTo>
                    <a:lnTo>
                      <a:pt x="27" y="56"/>
                    </a:lnTo>
                    <a:lnTo>
                      <a:pt x="35" y="55"/>
                    </a:lnTo>
                    <a:lnTo>
                      <a:pt x="40" y="52"/>
                    </a:lnTo>
                    <a:lnTo>
                      <a:pt x="46" y="48"/>
                    </a:lnTo>
                    <a:lnTo>
                      <a:pt x="52" y="42"/>
                    </a:lnTo>
                    <a:lnTo>
                      <a:pt x="54" y="35"/>
                    </a:lnTo>
                    <a:lnTo>
                      <a:pt x="54" y="28"/>
                    </a:lnTo>
                    <a:lnTo>
                      <a:pt x="54" y="21"/>
                    </a:lnTo>
                    <a:lnTo>
                      <a:pt x="52" y="14"/>
                    </a:lnTo>
                    <a:lnTo>
                      <a:pt x="46" y="9"/>
                    </a:lnTo>
                    <a:lnTo>
                      <a:pt x="40" y="4"/>
                    </a:lnTo>
                    <a:lnTo>
                      <a:pt x="35" y="2"/>
                    </a:lnTo>
                    <a:lnTo>
                      <a:pt x="27" y="0"/>
                    </a:lnTo>
                    <a:lnTo>
                      <a:pt x="20" y="2"/>
                    </a:lnTo>
                    <a:lnTo>
                      <a:pt x="14" y="4"/>
                    </a:lnTo>
                    <a:lnTo>
                      <a:pt x="7" y="9"/>
                    </a:lnTo>
                    <a:lnTo>
                      <a:pt x="3" y="14"/>
                    </a:lnTo>
                    <a:lnTo>
                      <a:pt x="0" y="21"/>
                    </a:lnTo>
                    <a:lnTo>
                      <a:pt x="0" y="28"/>
                    </a:lnTo>
                    <a:lnTo>
                      <a:pt x="0" y="35"/>
                    </a:lnTo>
                    <a:lnTo>
                      <a:pt x="3" y="42"/>
                    </a:lnTo>
                    <a:lnTo>
                      <a:pt x="7" y="48"/>
                    </a:lnTo>
                    <a:lnTo>
                      <a:pt x="7" y="48"/>
                    </a:lnTo>
                    <a:close/>
                  </a:path>
                </a:pathLst>
              </a:custGeom>
              <a:solidFill>
                <a:srgbClr val="FF9900"/>
              </a:solidFill>
              <a:ln w="0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61" name="Freeform 94"/>
              <p:cNvSpPr>
                <a:spLocks/>
              </p:cNvSpPr>
              <p:nvPr/>
            </p:nvSpPr>
            <p:spPr bwMode="auto">
              <a:xfrm>
                <a:off x="4228933" y="2460625"/>
                <a:ext cx="88900" cy="85725"/>
              </a:xfrm>
              <a:custGeom>
                <a:avLst/>
                <a:gdLst>
                  <a:gd name="T0" fmla="*/ 9 w 56"/>
                  <a:gd name="T1" fmla="*/ 47 h 54"/>
                  <a:gd name="T2" fmla="*/ 14 w 56"/>
                  <a:gd name="T3" fmla="*/ 52 h 54"/>
                  <a:gd name="T4" fmla="*/ 21 w 56"/>
                  <a:gd name="T5" fmla="*/ 54 h 54"/>
                  <a:gd name="T6" fmla="*/ 28 w 56"/>
                  <a:gd name="T7" fmla="*/ 54 h 54"/>
                  <a:gd name="T8" fmla="*/ 35 w 56"/>
                  <a:gd name="T9" fmla="*/ 54 h 54"/>
                  <a:gd name="T10" fmla="*/ 42 w 56"/>
                  <a:gd name="T11" fmla="*/ 52 h 54"/>
                  <a:gd name="T12" fmla="*/ 48 w 56"/>
                  <a:gd name="T13" fmla="*/ 47 h 54"/>
                  <a:gd name="T14" fmla="*/ 52 w 56"/>
                  <a:gd name="T15" fmla="*/ 40 h 54"/>
                  <a:gd name="T16" fmla="*/ 55 w 56"/>
                  <a:gd name="T17" fmla="*/ 35 h 54"/>
                  <a:gd name="T18" fmla="*/ 56 w 56"/>
                  <a:gd name="T19" fmla="*/ 28 h 54"/>
                  <a:gd name="T20" fmla="*/ 55 w 56"/>
                  <a:gd name="T21" fmla="*/ 20 h 54"/>
                  <a:gd name="T22" fmla="*/ 52 w 56"/>
                  <a:gd name="T23" fmla="*/ 14 h 54"/>
                  <a:gd name="T24" fmla="*/ 48 w 56"/>
                  <a:gd name="T25" fmla="*/ 7 h 54"/>
                  <a:gd name="T26" fmla="*/ 42 w 56"/>
                  <a:gd name="T27" fmla="*/ 3 h 54"/>
                  <a:gd name="T28" fmla="*/ 35 w 56"/>
                  <a:gd name="T29" fmla="*/ 0 h 54"/>
                  <a:gd name="T30" fmla="*/ 28 w 56"/>
                  <a:gd name="T31" fmla="*/ 0 h 54"/>
                  <a:gd name="T32" fmla="*/ 21 w 56"/>
                  <a:gd name="T33" fmla="*/ 0 h 54"/>
                  <a:gd name="T34" fmla="*/ 14 w 56"/>
                  <a:gd name="T35" fmla="*/ 3 h 54"/>
                  <a:gd name="T36" fmla="*/ 9 w 56"/>
                  <a:gd name="T37" fmla="*/ 7 h 54"/>
                  <a:gd name="T38" fmla="*/ 3 w 56"/>
                  <a:gd name="T39" fmla="*/ 14 h 54"/>
                  <a:gd name="T40" fmla="*/ 2 w 56"/>
                  <a:gd name="T41" fmla="*/ 20 h 54"/>
                  <a:gd name="T42" fmla="*/ 0 w 56"/>
                  <a:gd name="T43" fmla="*/ 28 h 54"/>
                  <a:gd name="T44" fmla="*/ 2 w 56"/>
                  <a:gd name="T45" fmla="*/ 35 h 54"/>
                  <a:gd name="T46" fmla="*/ 3 w 56"/>
                  <a:gd name="T47" fmla="*/ 40 h 54"/>
                  <a:gd name="T48" fmla="*/ 9 w 56"/>
                  <a:gd name="T49" fmla="*/ 47 h 54"/>
                  <a:gd name="T50" fmla="*/ 9 w 56"/>
                  <a:gd name="T51" fmla="*/ 4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6" h="54">
                    <a:moveTo>
                      <a:pt x="9" y="47"/>
                    </a:moveTo>
                    <a:lnTo>
                      <a:pt x="14" y="52"/>
                    </a:lnTo>
                    <a:lnTo>
                      <a:pt x="21" y="54"/>
                    </a:lnTo>
                    <a:lnTo>
                      <a:pt x="28" y="54"/>
                    </a:lnTo>
                    <a:lnTo>
                      <a:pt x="35" y="54"/>
                    </a:lnTo>
                    <a:lnTo>
                      <a:pt x="42" y="52"/>
                    </a:lnTo>
                    <a:lnTo>
                      <a:pt x="48" y="47"/>
                    </a:lnTo>
                    <a:lnTo>
                      <a:pt x="52" y="40"/>
                    </a:lnTo>
                    <a:lnTo>
                      <a:pt x="55" y="35"/>
                    </a:lnTo>
                    <a:lnTo>
                      <a:pt x="56" y="28"/>
                    </a:lnTo>
                    <a:lnTo>
                      <a:pt x="55" y="20"/>
                    </a:lnTo>
                    <a:lnTo>
                      <a:pt x="52" y="14"/>
                    </a:lnTo>
                    <a:lnTo>
                      <a:pt x="48" y="7"/>
                    </a:lnTo>
                    <a:lnTo>
                      <a:pt x="42" y="3"/>
                    </a:lnTo>
                    <a:lnTo>
                      <a:pt x="35" y="0"/>
                    </a:lnTo>
                    <a:lnTo>
                      <a:pt x="28" y="0"/>
                    </a:lnTo>
                    <a:lnTo>
                      <a:pt x="21" y="0"/>
                    </a:lnTo>
                    <a:lnTo>
                      <a:pt x="14" y="3"/>
                    </a:lnTo>
                    <a:lnTo>
                      <a:pt x="9" y="7"/>
                    </a:lnTo>
                    <a:lnTo>
                      <a:pt x="3" y="14"/>
                    </a:lnTo>
                    <a:lnTo>
                      <a:pt x="2" y="20"/>
                    </a:lnTo>
                    <a:lnTo>
                      <a:pt x="0" y="28"/>
                    </a:lnTo>
                    <a:lnTo>
                      <a:pt x="2" y="35"/>
                    </a:lnTo>
                    <a:lnTo>
                      <a:pt x="3" y="40"/>
                    </a:lnTo>
                    <a:lnTo>
                      <a:pt x="9" y="47"/>
                    </a:lnTo>
                    <a:lnTo>
                      <a:pt x="9" y="47"/>
                    </a:lnTo>
                    <a:close/>
                  </a:path>
                </a:pathLst>
              </a:custGeom>
              <a:solidFill>
                <a:srgbClr val="FF9900"/>
              </a:solidFill>
              <a:ln w="0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91" name="Line 124"/>
              <p:cNvSpPr>
                <a:spLocks noChangeShapeType="1"/>
              </p:cNvSpPr>
              <p:nvPr/>
            </p:nvSpPr>
            <p:spPr bwMode="auto">
              <a:xfrm flipV="1">
                <a:off x="4278313" y="2755900"/>
                <a:ext cx="0" cy="88900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92" name="Line 125"/>
              <p:cNvSpPr>
                <a:spLocks noChangeShapeType="1"/>
              </p:cNvSpPr>
              <p:nvPr/>
            </p:nvSpPr>
            <p:spPr bwMode="auto">
              <a:xfrm flipV="1">
                <a:off x="4278313" y="2622550"/>
                <a:ext cx="0" cy="133350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93" name="Line 126"/>
              <p:cNvSpPr>
                <a:spLocks noChangeShapeType="1"/>
              </p:cNvSpPr>
              <p:nvPr/>
            </p:nvSpPr>
            <p:spPr bwMode="auto">
              <a:xfrm flipV="1">
                <a:off x="3481388" y="2714625"/>
                <a:ext cx="0" cy="88900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94" name="Freeform 127"/>
              <p:cNvSpPr>
                <a:spLocks/>
              </p:cNvSpPr>
              <p:nvPr/>
            </p:nvSpPr>
            <p:spPr bwMode="auto">
              <a:xfrm>
                <a:off x="3481388" y="2714625"/>
                <a:ext cx="796925" cy="41275"/>
              </a:xfrm>
              <a:custGeom>
                <a:avLst/>
                <a:gdLst>
                  <a:gd name="T0" fmla="*/ 502 w 502"/>
                  <a:gd name="T1" fmla="*/ 26 h 26"/>
                  <a:gd name="T2" fmla="*/ 4 w 502"/>
                  <a:gd name="T3" fmla="*/ 0 h 26"/>
                  <a:gd name="T4" fmla="*/ 0 w 502"/>
                  <a:gd name="T5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02" h="26">
                    <a:moveTo>
                      <a:pt x="502" y="26"/>
                    </a:moveTo>
                    <a:lnTo>
                      <a:pt x="4" y="0"/>
                    </a:ln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95" name="Line 128"/>
              <p:cNvSpPr>
                <a:spLocks noChangeShapeType="1"/>
              </p:cNvSpPr>
              <p:nvPr/>
            </p:nvSpPr>
            <p:spPr bwMode="auto">
              <a:xfrm flipV="1">
                <a:off x="3481388" y="2622550"/>
                <a:ext cx="0" cy="92075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96" name="Line 129"/>
              <p:cNvSpPr>
                <a:spLocks noChangeShapeType="1"/>
              </p:cNvSpPr>
              <p:nvPr/>
            </p:nvSpPr>
            <p:spPr bwMode="auto">
              <a:xfrm flipV="1">
                <a:off x="2713038" y="2522538"/>
                <a:ext cx="0" cy="84138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97" name="Freeform 130"/>
              <p:cNvSpPr>
                <a:spLocks/>
              </p:cNvSpPr>
              <p:nvPr/>
            </p:nvSpPr>
            <p:spPr bwMode="auto">
              <a:xfrm>
                <a:off x="2713038" y="2603500"/>
                <a:ext cx="768350" cy="111125"/>
              </a:xfrm>
              <a:custGeom>
                <a:avLst/>
                <a:gdLst>
                  <a:gd name="T0" fmla="*/ 484 w 484"/>
                  <a:gd name="T1" fmla="*/ 70 h 70"/>
                  <a:gd name="T2" fmla="*/ 3 w 484"/>
                  <a:gd name="T3" fmla="*/ 0 h 70"/>
                  <a:gd name="T4" fmla="*/ 0 w 484"/>
                  <a:gd name="T5" fmla="*/ 2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4" h="70">
                    <a:moveTo>
                      <a:pt x="484" y="70"/>
                    </a:moveTo>
                    <a:lnTo>
                      <a:pt x="3" y="0"/>
                    </a:lnTo>
                    <a:lnTo>
                      <a:pt x="0" y="2"/>
                    </a:lnTo>
                  </a:path>
                </a:pathLst>
              </a:cu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98" name="Line 131"/>
              <p:cNvSpPr>
                <a:spLocks noChangeShapeType="1"/>
              </p:cNvSpPr>
              <p:nvPr/>
            </p:nvSpPr>
            <p:spPr bwMode="auto">
              <a:xfrm flipV="1">
                <a:off x="2713038" y="2606675"/>
                <a:ext cx="0" cy="92075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10" name="Line 143"/>
              <p:cNvSpPr>
                <a:spLocks noChangeShapeType="1"/>
              </p:cNvSpPr>
              <p:nvPr/>
            </p:nvSpPr>
            <p:spPr bwMode="auto">
              <a:xfrm flipH="1">
                <a:off x="1771651" y="2606675"/>
                <a:ext cx="941388" cy="527050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11" name="Freeform 144"/>
              <p:cNvSpPr>
                <a:spLocks/>
              </p:cNvSpPr>
              <p:nvPr/>
            </p:nvSpPr>
            <p:spPr bwMode="auto">
              <a:xfrm>
                <a:off x="1727201" y="3090863"/>
                <a:ext cx="88900" cy="87313"/>
              </a:xfrm>
              <a:custGeom>
                <a:avLst/>
                <a:gdLst>
                  <a:gd name="T0" fmla="*/ 28 w 56"/>
                  <a:gd name="T1" fmla="*/ 55 h 55"/>
                  <a:gd name="T2" fmla="*/ 35 w 56"/>
                  <a:gd name="T3" fmla="*/ 54 h 55"/>
                  <a:gd name="T4" fmla="*/ 42 w 56"/>
                  <a:gd name="T5" fmla="*/ 51 h 55"/>
                  <a:gd name="T6" fmla="*/ 48 w 56"/>
                  <a:gd name="T7" fmla="*/ 47 h 55"/>
                  <a:gd name="T8" fmla="*/ 52 w 56"/>
                  <a:gd name="T9" fmla="*/ 41 h 55"/>
                  <a:gd name="T10" fmla="*/ 55 w 56"/>
                  <a:gd name="T11" fmla="*/ 34 h 55"/>
                  <a:gd name="T12" fmla="*/ 56 w 56"/>
                  <a:gd name="T13" fmla="*/ 27 h 55"/>
                  <a:gd name="T14" fmla="*/ 55 w 56"/>
                  <a:gd name="T15" fmla="*/ 20 h 55"/>
                  <a:gd name="T16" fmla="*/ 52 w 56"/>
                  <a:gd name="T17" fmla="*/ 13 h 55"/>
                  <a:gd name="T18" fmla="*/ 48 w 56"/>
                  <a:gd name="T19" fmla="*/ 8 h 55"/>
                  <a:gd name="T20" fmla="*/ 42 w 56"/>
                  <a:gd name="T21" fmla="*/ 2 h 55"/>
                  <a:gd name="T22" fmla="*/ 35 w 56"/>
                  <a:gd name="T23" fmla="*/ 1 h 55"/>
                  <a:gd name="T24" fmla="*/ 28 w 56"/>
                  <a:gd name="T25" fmla="*/ 0 h 55"/>
                  <a:gd name="T26" fmla="*/ 21 w 56"/>
                  <a:gd name="T27" fmla="*/ 1 h 55"/>
                  <a:gd name="T28" fmla="*/ 14 w 56"/>
                  <a:gd name="T29" fmla="*/ 2 h 55"/>
                  <a:gd name="T30" fmla="*/ 9 w 56"/>
                  <a:gd name="T31" fmla="*/ 8 h 55"/>
                  <a:gd name="T32" fmla="*/ 5 w 56"/>
                  <a:gd name="T33" fmla="*/ 13 h 55"/>
                  <a:gd name="T34" fmla="*/ 2 w 56"/>
                  <a:gd name="T35" fmla="*/ 20 h 55"/>
                  <a:gd name="T36" fmla="*/ 0 w 56"/>
                  <a:gd name="T37" fmla="*/ 27 h 55"/>
                  <a:gd name="T38" fmla="*/ 2 w 56"/>
                  <a:gd name="T39" fmla="*/ 34 h 55"/>
                  <a:gd name="T40" fmla="*/ 5 w 56"/>
                  <a:gd name="T41" fmla="*/ 41 h 55"/>
                  <a:gd name="T42" fmla="*/ 9 w 56"/>
                  <a:gd name="T43" fmla="*/ 47 h 55"/>
                  <a:gd name="T44" fmla="*/ 14 w 56"/>
                  <a:gd name="T45" fmla="*/ 51 h 55"/>
                  <a:gd name="T46" fmla="*/ 21 w 56"/>
                  <a:gd name="T47" fmla="*/ 54 h 55"/>
                  <a:gd name="T48" fmla="*/ 28 w 56"/>
                  <a:gd name="T49" fmla="*/ 55 h 55"/>
                  <a:gd name="T50" fmla="*/ 28 w 56"/>
                  <a:gd name="T51" fmla="*/ 5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6" h="55">
                    <a:moveTo>
                      <a:pt x="28" y="55"/>
                    </a:moveTo>
                    <a:lnTo>
                      <a:pt x="35" y="54"/>
                    </a:lnTo>
                    <a:lnTo>
                      <a:pt x="42" y="51"/>
                    </a:lnTo>
                    <a:lnTo>
                      <a:pt x="48" y="47"/>
                    </a:lnTo>
                    <a:lnTo>
                      <a:pt x="52" y="41"/>
                    </a:lnTo>
                    <a:lnTo>
                      <a:pt x="55" y="34"/>
                    </a:lnTo>
                    <a:lnTo>
                      <a:pt x="56" y="27"/>
                    </a:lnTo>
                    <a:lnTo>
                      <a:pt x="55" y="20"/>
                    </a:lnTo>
                    <a:lnTo>
                      <a:pt x="52" y="13"/>
                    </a:lnTo>
                    <a:lnTo>
                      <a:pt x="48" y="8"/>
                    </a:lnTo>
                    <a:lnTo>
                      <a:pt x="42" y="2"/>
                    </a:lnTo>
                    <a:lnTo>
                      <a:pt x="35" y="1"/>
                    </a:lnTo>
                    <a:lnTo>
                      <a:pt x="28" y="0"/>
                    </a:lnTo>
                    <a:lnTo>
                      <a:pt x="21" y="1"/>
                    </a:lnTo>
                    <a:lnTo>
                      <a:pt x="14" y="2"/>
                    </a:lnTo>
                    <a:lnTo>
                      <a:pt x="9" y="8"/>
                    </a:lnTo>
                    <a:lnTo>
                      <a:pt x="5" y="13"/>
                    </a:lnTo>
                    <a:lnTo>
                      <a:pt x="2" y="20"/>
                    </a:lnTo>
                    <a:lnTo>
                      <a:pt x="0" y="27"/>
                    </a:lnTo>
                    <a:lnTo>
                      <a:pt x="2" y="34"/>
                    </a:lnTo>
                    <a:lnTo>
                      <a:pt x="5" y="41"/>
                    </a:lnTo>
                    <a:lnTo>
                      <a:pt x="9" y="47"/>
                    </a:lnTo>
                    <a:lnTo>
                      <a:pt x="14" y="51"/>
                    </a:lnTo>
                    <a:lnTo>
                      <a:pt x="21" y="54"/>
                    </a:lnTo>
                    <a:lnTo>
                      <a:pt x="28" y="55"/>
                    </a:lnTo>
                    <a:lnTo>
                      <a:pt x="28" y="55"/>
                    </a:lnTo>
                    <a:close/>
                  </a:path>
                </a:pathLst>
              </a:custGeom>
              <a:solidFill>
                <a:srgbClr val="0066FF"/>
              </a:solidFill>
              <a:ln w="0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12" name="Freeform 145"/>
              <p:cNvSpPr>
                <a:spLocks/>
              </p:cNvSpPr>
              <p:nvPr/>
            </p:nvSpPr>
            <p:spPr bwMode="auto">
              <a:xfrm>
                <a:off x="2668588" y="2562225"/>
                <a:ext cx="88900" cy="85725"/>
              </a:xfrm>
              <a:custGeom>
                <a:avLst/>
                <a:gdLst>
                  <a:gd name="T0" fmla="*/ 28 w 56"/>
                  <a:gd name="T1" fmla="*/ 54 h 54"/>
                  <a:gd name="T2" fmla="*/ 35 w 56"/>
                  <a:gd name="T3" fmla="*/ 54 h 54"/>
                  <a:gd name="T4" fmla="*/ 42 w 56"/>
                  <a:gd name="T5" fmla="*/ 52 h 54"/>
                  <a:gd name="T6" fmla="*/ 47 w 56"/>
                  <a:gd name="T7" fmla="*/ 47 h 54"/>
                  <a:gd name="T8" fmla="*/ 52 w 56"/>
                  <a:gd name="T9" fmla="*/ 40 h 54"/>
                  <a:gd name="T10" fmla="*/ 54 w 56"/>
                  <a:gd name="T11" fmla="*/ 35 h 54"/>
                  <a:gd name="T12" fmla="*/ 56 w 56"/>
                  <a:gd name="T13" fmla="*/ 28 h 54"/>
                  <a:gd name="T14" fmla="*/ 54 w 56"/>
                  <a:gd name="T15" fmla="*/ 20 h 54"/>
                  <a:gd name="T16" fmla="*/ 52 w 56"/>
                  <a:gd name="T17" fmla="*/ 14 h 54"/>
                  <a:gd name="T18" fmla="*/ 47 w 56"/>
                  <a:gd name="T19" fmla="*/ 8 h 54"/>
                  <a:gd name="T20" fmla="*/ 42 w 56"/>
                  <a:gd name="T21" fmla="*/ 3 h 54"/>
                  <a:gd name="T22" fmla="*/ 35 w 56"/>
                  <a:gd name="T23" fmla="*/ 0 h 54"/>
                  <a:gd name="T24" fmla="*/ 28 w 56"/>
                  <a:gd name="T25" fmla="*/ 0 h 54"/>
                  <a:gd name="T26" fmla="*/ 21 w 56"/>
                  <a:gd name="T27" fmla="*/ 0 h 54"/>
                  <a:gd name="T28" fmla="*/ 14 w 56"/>
                  <a:gd name="T29" fmla="*/ 3 h 54"/>
                  <a:gd name="T30" fmla="*/ 8 w 56"/>
                  <a:gd name="T31" fmla="*/ 8 h 54"/>
                  <a:gd name="T32" fmla="*/ 4 w 56"/>
                  <a:gd name="T33" fmla="*/ 14 h 54"/>
                  <a:gd name="T34" fmla="*/ 1 w 56"/>
                  <a:gd name="T35" fmla="*/ 20 h 54"/>
                  <a:gd name="T36" fmla="*/ 0 w 56"/>
                  <a:gd name="T37" fmla="*/ 28 h 54"/>
                  <a:gd name="T38" fmla="*/ 1 w 56"/>
                  <a:gd name="T39" fmla="*/ 35 h 54"/>
                  <a:gd name="T40" fmla="*/ 4 w 56"/>
                  <a:gd name="T41" fmla="*/ 40 h 54"/>
                  <a:gd name="T42" fmla="*/ 8 w 56"/>
                  <a:gd name="T43" fmla="*/ 47 h 54"/>
                  <a:gd name="T44" fmla="*/ 14 w 56"/>
                  <a:gd name="T45" fmla="*/ 52 h 54"/>
                  <a:gd name="T46" fmla="*/ 21 w 56"/>
                  <a:gd name="T47" fmla="*/ 54 h 54"/>
                  <a:gd name="T48" fmla="*/ 28 w 56"/>
                  <a:gd name="T49" fmla="*/ 54 h 54"/>
                  <a:gd name="T50" fmla="*/ 28 w 56"/>
                  <a:gd name="T51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6" h="54">
                    <a:moveTo>
                      <a:pt x="28" y="54"/>
                    </a:moveTo>
                    <a:lnTo>
                      <a:pt x="35" y="54"/>
                    </a:lnTo>
                    <a:lnTo>
                      <a:pt x="42" y="52"/>
                    </a:lnTo>
                    <a:lnTo>
                      <a:pt x="47" y="47"/>
                    </a:lnTo>
                    <a:lnTo>
                      <a:pt x="52" y="40"/>
                    </a:lnTo>
                    <a:lnTo>
                      <a:pt x="54" y="35"/>
                    </a:lnTo>
                    <a:lnTo>
                      <a:pt x="56" y="28"/>
                    </a:lnTo>
                    <a:lnTo>
                      <a:pt x="54" y="20"/>
                    </a:lnTo>
                    <a:lnTo>
                      <a:pt x="52" y="14"/>
                    </a:lnTo>
                    <a:lnTo>
                      <a:pt x="47" y="8"/>
                    </a:lnTo>
                    <a:lnTo>
                      <a:pt x="42" y="3"/>
                    </a:lnTo>
                    <a:lnTo>
                      <a:pt x="35" y="0"/>
                    </a:lnTo>
                    <a:lnTo>
                      <a:pt x="28" y="0"/>
                    </a:lnTo>
                    <a:lnTo>
                      <a:pt x="21" y="0"/>
                    </a:lnTo>
                    <a:lnTo>
                      <a:pt x="14" y="3"/>
                    </a:lnTo>
                    <a:lnTo>
                      <a:pt x="8" y="8"/>
                    </a:lnTo>
                    <a:lnTo>
                      <a:pt x="4" y="14"/>
                    </a:lnTo>
                    <a:lnTo>
                      <a:pt x="1" y="20"/>
                    </a:lnTo>
                    <a:lnTo>
                      <a:pt x="0" y="28"/>
                    </a:lnTo>
                    <a:lnTo>
                      <a:pt x="1" y="35"/>
                    </a:lnTo>
                    <a:lnTo>
                      <a:pt x="4" y="40"/>
                    </a:lnTo>
                    <a:lnTo>
                      <a:pt x="8" y="47"/>
                    </a:lnTo>
                    <a:lnTo>
                      <a:pt x="14" y="52"/>
                    </a:lnTo>
                    <a:lnTo>
                      <a:pt x="21" y="54"/>
                    </a:lnTo>
                    <a:lnTo>
                      <a:pt x="28" y="54"/>
                    </a:ln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0066FF"/>
              </a:solidFill>
              <a:ln w="0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13" name="Freeform 146"/>
              <p:cNvSpPr>
                <a:spLocks/>
              </p:cNvSpPr>
              <p:nvPr/>
            </p:nvSpPr>
            <p:spPr bwMode="auto">
              <a:xfrm>
                <a:off x="3436938" y="2670175"/>
                <a:ext cx="87313" cy="85725"/>
              </a:xfrm>
              <a:custGeom>
                <a:avLst/>
                <a:gdLst>
                  <a:gd name="T0" fmla="*/ 28 w 55"/>
                  <a:gd name="T1" fmla="*/ 54 h 54"/>
                  <a:gd name="T2" fmla="*/ 35 w 55"/>
                  <a:gd name="T3" fmla="*/ 54 h 54"/>
                  <a:gd name="T4" fmla="*/ 41 w 55"/>
                  <a:gd name="T5" fmla="*/ 52 h 54"/>
                  <a:gd name="T6" fmla="*/ 48 w 55"/>
                  <a:gd name="T7" fmla="*/ 48 h 54"/>
                  <a:gd name="T8" fmla="*/ 52 w 55"/>
                  <a:gd name="T9" fmla="*/ 41 h 54"/>
                  <a:gd name="T10" fmla="*/ 55 w 55"/>
                  <a:gd name="T11" fmla="*/ 35 h 54"/>
                  <a:gd name="T12" fmla="*/ 55 w 55"/>
                  <a:gd name="T13" fmla="*/ 28 h 54"/>
                  <a:gd name="T14" fmla="*/ 55 w 55"/>
                  <a:gd name="T15" fmla="*/ 20 h 54"/>
                  <a:gd name="T16" fmla="*/ 52 w 55"/>
                  <a:gd name="T17" fmla="*/ 14 h 54"/>
                  <a:gd name="T18" fmla="*/ 48 w 55"/>
                  <a:gd name="T19" fmla="*/ 9 h 54"/>
                  <a:gd name="T20" fmla="*/ 41 w 55"/>
                  <a:gd name="T21" fmla="*/ 3 h 54"/>
                  <a:gd name="T22" fmla="*/ 35 w 55"/>
                  <a:gd name="T23" fmla="*/ 0 h 54"/>
                  <a:gd name="T24" fmla="*/ 28 w 55"/>
                  <a:gd name="T25" fmla="*/ 0 h 54"/>
                  <a:gd name="T26" fmla="*/ 20 w 55"/>
                  <a:gd name="T27" fmla="*/ 0 h 54"/>
                  <a:gd name="T28" fmla="*/ 14 w 55"/>
                  <a:gd name="T29" fmla="*/ 3 h 54"/>
                  <a:gd name="T30" fmla="*/ 9 w 55"/>
                  <a:gd name="T31" fmla="*/ 9 h 54"/>
                  <a:gd name="T32" fmla="*/ 3 w 55"/>
                  <a:gd name="T33" fmla="*/ 14 h 54"/>
                  <a:gd name="T34" fmla="*/ 0 w 55"/>
                  <a:gd name="T35" fmla="*/ 20 h 54"/>
                  <a:gd name="T36" fmla="*/ 0 w 55"/>
                  <a:gd name="T37" fmla="*/ 28 h 54"/>
                  <a:gd name="T38" fmla="*/ 0 w 55"/>
                  <a:gd name="T39" fmla="*/ 35 h 54"/>
                  <a:gd name="T40" fmla="*/ 3 w 55"/>
                  <a:gd name="T41" fmla="*/ 41 h 54"/>
                  <a:gd name="T42" fmla="*/ 9 w 55"/>
                  <a:gd name="T43" fmla="*/ 48 h 54"/>
                  <a:gd name="T44" fmla="*/ 14 w 55"/>
                  <a:gd name="T45" fmla="*/ 52 h 54"/>
                  <a:gd name="T46" fmla="*/ 20 w 55"/>
                  <a:gd name="T47" fmla="*/ 54 h 54"/>
                  <a:gd name="T48" fmla="*/ 28 w 55"/>
                  <a:gd name="T49" fmla="*/ 54 h 54"/>
                  <a:gd name="T50" fmla="*/ 28 w 55"/>
                  <a:gd name="T51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5" h="54">
                    <a:moveTo>
                      <a:pt x="28" y="54"/>
                    </a:moveTo>
                    <a:lnTo>
                      <a:pt x="35" y="54"/>
                    </a:lnTo>
                    <a:lnTo>
                      <a:pt x="41" y="52"/>
                    </a:lnTo>
                    <a:lnTo>
                      <a:pt x="48" y="48"/>
                    </a:lnTo>
                    <a:lnTo>
                      <a:pt x="52" y="41"/>
                    </a:lnTo>
                    <a:lnTo>
                      <a:pt x="55" y="35"/>
                    </a:lnTo>
                    <a:lnTo>
                      <a:pt x="55" y="28"/>
                    </a:lnTo>
                    <a:lnTo>
                      <a:pt x="55" y="20"/>
                    </a:lnTo>
                    <a:lnTo>
                      <a:pt x="52" y="14"/>
                    </a:lnTo>
                    <a:lnTo>
                      <a:pt x="48" y="9"/>
                    </a:lnTo>
                    <a:lnTo>
                      <a:pt x="41" y="3"/>
                    </a:lnTo>
                    <a:lnTo>
                      <a:pt x="35" y="0"/>
                    </a:lnTo>
                    <a:lnTo>
                      <a:pt x="28" y="0"/>
                    </a:lnTo>
                    <a:lnTo>
                      <a:pt x="20" y="0"/>
                    </a:lnTo>
                    <a:lnTo>
                      <a:pt x="14" y="3"/>
                    </a:lnTo>
                    <a:lnTo>
                      <a:pt x="9" y="9"/>
                    </a:lnTo>
                    <a:lnTo>
                      <a:pt x="3" y="14"/>
                    </a:lnTo>
                    <a:lnTo>
                      <a:pt x="0" y="20"/>
                    </a:lnTo>
                    <a:lnTo>
                      <a:pt x="0" y="28"/>
                    </a:lnTo>
                    <a:lnTo>
                      <a:pt x="0" y="35"/>
                    </a:lnTo>
                    <a:lnTo>
                      <a:pt x="3" y="41"/>
                    </a:lnTo>
                    <a:lnTo>
                      <a:pt x="9" y="48"/>
                    </a:lnTo>
                    <a:lnTo>
                      <a:pt x="14" y="52"/>
                    </a:lnTo>
                    <a:lnTo>
                      <a:pt x="20" y="54"/>
                    </a:lnTo>
                    <a:lnTo>
                      <a:pt x="28" y="54"/>
                    </a:ln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0066FF"/>
              </a:solidFill>
              <a:ln w="0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14" name="Freeform 147"/>
              <p:cNvSpPr>
                <a:spLocks/>
              </p:cNvSpPr>
              <p:nvPr/>
            </p:nvSpPr>
            <p:spPr bwMode="auto">
              <a:xfrm>
                <a:off x="4235451" y="2713038"/>
                <a:ext cx="87313" cy="87313"/>
              </a:xfrm>
              <a:custGeom>
                <a:avLst/>
                <a:gdLst>
                  <a:gd name="T0" fmla="*/ 27 w 55"/>
                  <a:gd name="T1" fmla="*/ 55 h 55"/>
                  <a:gd name="T2" fmla="*/ 34 w 55"/>
                  <a:gd name="T3" fmla="*/ 54 h 55"/>
                  <a:gd name="T4" fmla="*/ 41 w 55"/>
                  <a:gd name="T5" fmla="*/ 51 h 55"/>
                  <a:gd name="T6" fmla="*/ 47 w 55"/>
                  <a:gd name="T7" fmla="*/ 47 h 55"/>
                  <a:gd name="T8" fmla="*/ 51 w 55"/>
                  <a:gd name="T9" fmla="*/ 41 h 55"/>
                  <a:gd name="T10" fmla="*/ 54 w 55"/>
                  <a:gd name="T11" fmla="*/ 34 h 55"/>
                  <a:gd name="T12" fmla="*/ 55 w 55"/>
                  <a:gd name="T13" fmla="*/ 27 h 55"/>
                  <a:gd name="T14" fmla="*/ 54 w 55"/>
                  <a:gd name="T15" fmla="*/ 21 h 55"/>
                  <a:gd name="T16" fmla="*/ 51 w 55"/>
                  <a:gd name="T17" fmla="*/ 14 h 55"/>
                  <a:gd name="T18" fmla="*/ 47 w 55"/>
                  <a:gd name="T19" fmla="*/ 8 h 55"/>
                  <a:gd name="T20" fmla="*/ 41 w 55"/>
                  <a:gd name="T21" fmla="*/ 4 h 55"/>
                  <a:gd name="T22" fmla="*/ 34 w 55"/>
                  <a:gd name="T23" fmla="*/ 1 h 55"/>
                  <a:gd name="T24" fmla="*/ 27 w 55"/>
                  <a:gd name="T25" fmla="*/ 0 h 55"/>
                  <a:gd name="T26" fmla="*/ 20 w 55"/>
                  <a:gd name="T27" fmla="*/ 1 h 55"/>
                  <a:gd name="T28" fmla="*/ 13 w 55"/>
                  <a:gd name="T29" fmla="*/ 4 h 55"/>
                  <a:gd name="T30" fmla="*/ 8 w 55"/>
                  <a:gd name="T31" fmla="*/ 8 h 55"/>
                  <a:gd name="T32" fmla="*/ 4 w 55"/>
                  <a:gd name="T33" fmla="*/ 14 h 55"/>
                  <a:gd name="T34" fmla="*/ 1 w 55"/>
                  <a:gd name="T35" fmla="*/ 21 h 55"/>
                  <a:gd name="T36" fmla="*/ 0 w 55"/>
                  <a:gd name="T37" fmla="*/ 27 h 55"/>
                  <a:gd name="T38" fmla="*/ 1 w 55"/>
                  <a:gd name="T39" fmla="*/ 34 h 55"/>
                  <a:gd name="T40" fmla="*/ 4 w 55"/>
                  <a:gd name="T41" fmla="*/ 41 h 55"/>
                  <a:gd name="T42" fmla="*/ 8 w 55"/>
                  <a:gd name="T43" fmla="*/ 47 h 55"/>
                  <a:gd name="T44" fmla="*/ 13 w 55"/>
                  <a:gd name="T45" fmla="*/ 51 h 55"/>
                  <a:gd name="T46" fmla="*/ 20 w 55"/>
                  <a:gd name="T47" fmla="*/ 54 h 55"/>
                  <a:gd name="T48" fmla="*/ 27 w 55"/>
                  <a:gd name="T49" fmla="*/ 55 h 55"/>
                  <a:gd name="T50" fmla="*/ 27 w 55"/>
                  <a:gd name="T51" fmla="*/ 5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5" h="55">
                    <a:moveTo>
                      <a:pt x="27" y="55"/>
                    </a:moveTo>
                    <a:lnTo>
                      <a:pt x="34" y="54"/>
                    </a:lnTo>
                    <a:lnTo>
                      <a:pt x="41" y="51"/>
                    </a:lnTo>
                    <a:lnTo>
                      <a:pt x="47" y="47"/>
                    </a:lnTo>
                    <a:lnTo>
                      <a:pt x="51" y="41"/>
                    </a:lnTo>
                    <a:lnTo>
                      <a:pt x="54" y="34"/>
                    </a:lnTo>
                    <a:lnTo>
                      <a:pt x="55" y="27"/>
                    </a:lnTo>
                    <a:lnTo>
                      <a:pt x="54" y="21"/>
                    </a:lnTo>
                    <a:lnTo>
                      <a:pt x="51" y="14"/>
                    </a:lnTo>
                    <a:lnTo>
                      <a:pt x="47" y="8"/>
                    </a:lnTo>
                    <a:lnTo>
                      <a:pt x="41" y="4"/>
                    </a:lnTo>
                    <a:lnTo>
                      <a:pt x="34" y="1"/>
                    </a:lnTo>
                    <a:lnTo>
                      <a:pt x="27" y="0"/>
                    </a:lnTo>
                    <a:lnTo>
                      <a:pt x="20" y="1"/>
                    </a:lnTo>
                    <a:lnTo>
                      <a:pt x="13" y="4"/>
                    </a:lnTo>
                    <a:lnTo>
                      <a:pt x="8" y="8"/>
                    </a:lnTo>
                    <a:lnTo>
                      <a:pt x="4" y="14"/>
                    </a:lnTo>
                    <a:lnTo>
                      <a:pt x="1" y="21"/>
                    </a:lnTo>
                    <a:lnTo>
                      <a:pt x="0" y="27"/>
                    </a:lnTo>
                    <a:lnTo>
                      <a:pt x="1" y="34"/>
                    </a:lnTo>
                    <a:lnTo>
                      <a:pt x="4" y="41"/>
                    </a:lnTo>
                    <a:lnTo>
                      <a:pt x="8" y="47"/>
                    </a:lnTo>
                    <a:lnTo>
                      <a:pt x="13" y="51"/>
                    </a:lnTo>
                    <a:lnTo>
                      <a:pt x="20" y="54"/>
                    </a:lnTo>
                    <a:lnTo>
                      <a:pt x="27" y="55"/>
                    </a:lnTo>
                    <a:lnTo>
                      <a:pt x="27" y="55"/>
                    </a:lnTo>
                    <a:close/>
                  </a:path>
                </a:pathLst>
              </a:custGeom>
              <a:solidFill>
                <a:srgbClr val="0066FF"/>
              </a:solidFill>
              <a:ln w="0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172" name="ZoneTexte 171"/>
            <p:cNvSpPr txBox="1"/>
            <p:nvPr/>
          </p:nvSpPr>
          <p:spPr>
            <a:xfrm>
              <a:off x="856144" y="3386667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173" name="ZoneTexte 172"/>
            <p:cNvSpPr txBox="1"/>
            <p:nvPr/>
          </p:nvSpPr>
          <p:spPr>
            <a:xfrm>
              <a:off x="977227" y="3537253"/>
              <a:ext cx="32010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J0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174" name="ZoneTexte 173"/>
            <p:cNvSpPr txBox="1"/>
            <p:nvPr/>
          </p:nvSpPr>
          <p:spPr>
            <a:xfrm>
              <a:off x="1762924" y="3537253"/>
              <a:ext cx="41284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S48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175" name="ZoneTexte 174"/>
            <p:cNvSpPr txBox="1"/>
            <p:nvPr/>
          </p:nvSpPr>
          <p:spPr>
            <a:xfrm>
              <a:off x="2443027" y="3537253"/>
              <a:ext cx="41284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S96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176" name="ZoneTexte 175"/>
            <p:cNvSpPr txBox="1"/>
            <p:nvPr/>
          </p:nvSpPr>
          <p:spPr>
            <a:xfrm>
              <a:off x="3119507" y="3537253"/>
              <a:ext cx="49244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S144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177" name="ZoneTexte 176"/>
            <p:cNvSpPr txBox="1"/>
            <p:nvPr/>
          </p:nvSpPr>
          <p:spPr>
            <a:xfrm>
              <a:off x="323528" y="3748970"/>
              <a:ext cx="113601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DTG </a:t>
              </a:r>
              <a:r>
                <a:rPr lang="fr-FR" sz="1000">
                  <a:solidFill>
                    <a:srgbClr val="000066"/>
                  </a:solidFill>
                </a:rPr>
                <a:t>+ </a:t>
              </a:r>
              <a:r>
                <a:rPr lang="fr-FR" sz="1000" smtClean="0">
                  <a:solidFill>
                    <a:srgbClr val="000066"/>
                  </a:solidFill>
                </a:rPr>
                <a:t>ABC/3TC</a:t>
              </a:r>
            </a:p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EVF/TDF/FTC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178" name="ZoneTexte 177"/>
            <p:cNvSpPr txBox="1"/>
            <p:nvPr/>
          </p:nvSpPr>
          <p:spPr>
            <a:xfrm>
              <a:off x="1770028" y="3748970"/>
              <a:ext cx="398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356</a:t>
              </a:r>
            </a:p>
            <a:p>
              <a:r>
                <a:rPr lang="fr-FR" sz="1000" smtClean="0">
                  <a:solidFill>
                    <a:srgbClr val="000066"/>
                  </a:solidFill>
                </a:rPr>
                <a:t>330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179" name="ZoneTexte 178"/>
            <p:cNvSpPr txBox="1"/>
            <p:nvPr/>
          </p:nvSpPr>
          <p:spPr>
            <a:xfrm>
              <a:off x="2450134" y="3748970"/>
              <a:ext cx="398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330</a:t>
              </a:r>
            </a:p>
            <a:p>
              <a:r>
                <a:rPr lang="fr-FR" sz="1000" smtClean="0">
                  <a:solidFill>
                    <a:srgbClr val="000066"/>
                  </a:solidFill>
                </a:rPr>
                <a:t>297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180" name="ZoneTexte 179"/>
            <p:cNvSpPr txBox="1"/>
            <p:nvPr/>
          </p:nvSpPr>
          <p:spPr>
            <a:xfrm>
              <a:off x="3164391" y="3748970"/>
              <a:ext cx="40267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304</a:t>
              </a:r>
            </a:p>
            <a:p>
              <a:r>
                <a:rPr lang="fr-FR" sz="1000" smtClean="0">
                  <a:solidFill>
                    <a:srgbClr val="000066"/>
                  </a:solidFill>
                </a:rPr>
                <a:t>255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181" name="ZoneTexte 180"/>
            <p:cNvSpPr txBox="1"/>
            <p:nvPr/>
          </p:nvSpPr>
          <p:spPr>
            <a:xfrm>
              <a:off x="785612" y="3095582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20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182" name="ZoneTexte 181"/>
            <p:cNvSpPr txBox="1"/>
            <p:nvPr/>
          </p:nvSpPr>
          <p:spPr>
            <a:xfrm>
              <a:off x="785612" y="2804496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40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183" name="ZoneTexte 182"/>
            <p:cNvSpPr txBox="1"/>
            <p:nvPr/>
          </p:nvSpPr>
          <p:spPr>
            <a:xfrm>
              <a:off x="785612" y="2513410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60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184" name="ZoneTexte 183"/>
            <p:cNvSpPr txBox="1"/>
            <p:nvPr/>
          </p:nvSpPr>
          <p:spPr>
            <a:xfrm>
              <a:off x="785612" y="2222324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80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185" name="ZoneTexte 184"/>
            <p:cNvSpPr txBox="1"/>
            <p:nvPr/>
          </p:nvSpPr>
          <p:spPr>
            <a:xfrm>
              <a:off x="715080" y="1931238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100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186" name="ZoneTexte 185"/>
            <p:cNvSpPr txBox="1"/>
            <p:nvPr/>
          </p:nvSpPr>
          <p:spPr>
            <a:xfrm>
              <a:off x="1060781" y="1654239"/>
              <a:ext cx="33921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smtClean="0">
                  <a:solidFill>
                    <a:srgbClr val="333399"/>
                  </a:solidFill>
                  <a:latin typeface="+mj-lt"/>
                </a:rPr>
                <a:t>Type </a:t>
              </a:r>
              <a:r>
                <a:rPr lang="fr-FR" sz="1400" b="1">
                  <a:solidFill>
                    <a:srgbClr val="333399"/>
                  </a:solidFill>
                  <a:latin typeface="+mj-lt"/>
                </a:rPr>
                <a:t>1 collagen cross-linked C-</a:t>
              </a:r>
              <a:r>
                <a:rPr lang="fr-FR" sz="1400" b="1" smtClean="0">
                  <a:solidFill>
                    <a:srgbClr val="333399"/>
                  </a:solidFill>
                  <a:latin typeface="+mj-lt"/>
                </a:rPr>
                <a:t>telopeptide (CTX-1)</a:t>
              </a:r>
              <a:endParaRPr lang="fr-FR" sz="14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7" name="ZoneTexte 186"/>
            <p:cNvSpPr txBox="1"/>
            <p:nvPr/>
          </p:nvSpPr>
          <p:spPr>
            <a:xfrm>
              <a:off x="1795350" y="2239662"/>
              <a:ext cx="32893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68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8" name="ZoneTexte 187"/>
            <p:cNvSpPr txBox="1"/>
            <p:nvPr/>
          </p:nvSpPr>
          <p:spPr>
            <a:xfrm>
              <a:off x="1796415" y="3071699"/>
              <a:ext cx="32893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33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9" name="ZoneTexte 188"/>
            <p:cNvSpPr txBox="1"/>
            <p:nvPr/>
          </p:nvSpPr>
          <p:spPr>
            <a:xfrm>
              <a:off x="2453384" y="2369199"/>
              <a:ext cx="32893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56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90" name="ZoneTexte 189"/>
            <p:cNvSpPr txBox="1"/>
            <p:nvPr/>
          </p:nvSpPr>
          <p:spPr>
            <a:xfrm>
              <a:off x="2487888" y="3192140"/>
              <a:ext cx="32893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27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91" name="ZoneTexte 190"/>
            <p:cNvSpPr txBox="1"/>
            <p:nvPr/>
          </p:nvSpPr>
          <p:spPr>
            <a:xfrm>
              <a:off x="3178438" y="2638730"/>
              <a:ext cx="32893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39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92" name="ZoneTexte 191"/>
            <p:cNvSpPr txBox="1"/>
            <p:nvPr/>
          </p:nvSpPr>
          <p:spPr>
            <a:xfrm>
              <a:off x="3192896" y="3218576"/>
              <a:ext cx="32893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25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grpSp>
          <p:nvGrpSpPr>
            <p:cNvPr id="13" name="Grouper 12"/>
            <p:cNvGrpSpPr/>
            <p:nvPr/>
          </p:nvGrpSpPr>
          <p:grpSpPr>
            <a:xfrm>
              <a:off x="3804572" y="1951339"/>
              <a:ext cx="1507657" cy="470196"/>
              <a:chOff x="4081438" y="2260934"/>
              <a:chExt cx="1507657" cy="470196"/>
            </a:xfrm>
          </p:grpSpPr>
          <p:sp>
            <p:nvSpPr>
              <p:cNvPr id="271" name="AutoShape 165"/>
              <p:cNvSpPr>
                <a:spLocks noChangeArrowheads="1"/>
              </p:cNvSpPr>
              <p:nvPr/>
            </p:nvSpPr>
            <p:spPr bwMode="auto">
              <a:xfrm>
                <a:off x="4081438" y="2273614"/>
                <a:ext cx="1507657" cy="415488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fr-FR" sz="2800" b="1">
                  <a:solidFill>
                    <a:srgbClr val="333399"/>
                  </a:solidFill>
                </a:endParaRPr>
              </a:p>
            </p:txBody>
          </p:sp>
          <p:sp>
            <p:nvSpPr>
              <p:cNvPr id="243" name="Freeform 12"/>
              <p:cNvSpPr>
                <a:spLocks/>
              </p:cNvSpPr>
              <p:nvPr/>
            </p:nvSpPr>
            <p:spPr bwMode="auto">
              <a:xfrm>
                <a:off x="4196655" y="2341183"/>
                <a:ext cx="87313" cy="85725"/>
              </a:xfrm>
              <a:custGeom>
                <a:avLst/>
                <a:gdLst>
                  <a:gd name="T0" fmla="*/ 27 w 55"/>
                  <a:gd name="T1" fmla="*/ 54 h 54"/>
                  <a:gd name="T2" fmla="*/ 35 w 55"/>
                  <a:gd name="T3" fmla="*/ 54 h 54"/>
                  <a:gd name="T4" fmla="*/ 41 w 55"/>
                  <a:gd name="T5" fmla="*/ 51 h 54"/>
                  <a:gd name="T6" fmla="*/ 46 w 55"/>
                  <a:gd name="T7" fmla="*/ 47 h 54"/>
                  <a:gd name="T8" fmla="*/ 52 w 55"/>
                  <a:gd name="T9" fmla="*/ 40 h 54"/>
                  <a:gd name="T10" fmla="*/ 55 w 55"/>
                  <a:gd name="T11" fmla="*/ 34 h 54"/>
                  <a:gd name="T12" fmla="*/ 55 w 55"/>
                  <a:gd name="T13" fmla="*/ 27 h 54"/>
                  <a:gd name="T14" fmla="*/ 55 w 55"/>
                  <a:gd name="T15" fmla="*/ 19 h 54"/>
                  <a:gd name="T16" fmla="*/ 52 w 55"/>
                  <a:gd name="T17" fmla="*/ 14 h 54"/>
                  <a:gd name="T18" fmla="*/ 46 w 55"/>
                  <a:gd name="T19" fmla="*/ 8 h 54"/>
                  <a:gd name="T20" fmla="*/ 41 w 55"/>
                  <a:gd name="T21" fmla="*/ 2 h 54"/>
                  <a:gd name="T22" fmla="*/ 35 w 55"/>
                  <a:gd name="T23" fmla="*/ 0 h 54"/>
                  <a:gd name="T24" fmla="*/ 27 w 55"/>
                  <a:gd name="T25" fmla="*/ 0 h 54"/>
                  <a:gd name="T26" fmla="*/ 20 w 55"/>
                  <a:gd name="T27" fmla="*/ 0 h 54"/>
                  <a:gd name="T28" fmla="*/ 13 w 55"/>
                  <a:gd name="T29" fmla="*/ 2 h 54"/>
                  <a:gd name="T30" fmla="*/ 7 w 55"/>
                  <a:gd name="T31" fmla="*/ 8 h 54"/>
                  <a:gd name="T32" fmla="*/ 3 w 55"/>
                  <a:gd name="T33" fmla="*/ 14 h 54"/>
                  <a:gd name="T34" fmla="*/ 0 w 55"/>
                  <a:gd name="T35" fmla="*/ 19 h 54"/>
                  <a:gd name="T36" fmla="*/ 0 w 55"/>
                  <a:gd name="T37" fmla="*/ 27 h 54"/>
                  <a:gd name="T38" fmla="*/ 0 w 55"/>
                  <a:gd name="T39" fmla="*/ 34 h 54"/>
                  <a:gd name="T40" fmla="*/ 3 w 55"/>
                  <a:gd name="T41" fmla="*/ 40 h 54"/>
                  <a:gd name="T42" fmla="*/ 7 w 55"/>
                  <a:gd name="T43" fmla="*/ 47 h 54"/>
                  <a:gd name="T44" fmla="*/ 13 w 55"/>
                  <a:gd name="T45" fmla="*/ 51 h 54"/>
                  <a:gd name="T46" fmla="*/ 20 w 55"/>
                  <a:gd name="T47" fmla="*/ 54 h 54"/>
                  <a:gd name="T48" fmla="*/ 27 w 55"/>
                  <a:gd name="T49" fmla="*/ 54 h 54"/>
                  <a:gd name="T50" fmla="*/ 27 w 55"/>
                  <a:gd name="T51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5" h="54">
                    <a:moveTo>
                      <a:pt x="27" y="54"/>
                    </a:moveTo>
                    <a:lnTo>
                      <a:pt x="35" y="54"/>
                    </a:lnTo>
                    <a:lnTo>
                      <a:pt x="41" y="51"/>
                    </a:lnTo>
                    <a:lnTo>
                      <a:pt x="46" y="47"/>
                    </a:lnTo>
                    <a:lnTo>
                      <a:pt x="52" y="40"/>
                    </a:lnTo>
                    <a:lnTo>
                      <a:pt x="55" y="34"/>
                    </a:lnTo>
                    <a:lnTo>
                      <a:pt x="55" y="27"/>
                    </a:lnTo>
                    <a:lnTo>
                      <a:pt x="55" y="19"/>
                    </a:lnTo>
                    <a:lnTo>
                      <a:pt x="52" y="14"/>
                    </a:lnTo>
                    <a:lnTo>
                      <a:pt x="46" y="8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27" y="0"/>
                    </a:lnTo>
                    <a:lnTo>
                      <a:pt x="20" y="0"/>
                    </a:lnTo>
                    <a:lnTo>
                      <a:pt x="13" y="2"/>
                    </a:lnTo>
                    <a:lnTo>
                      <a:pt x="7" y="8"/>
                    </a:lnTo>
                    <a:lnTo>
                      <a:pt x="3" y="14"/>
                    </a:lnTo>
                    <a:lnTo>
                      <a:pt x="0" y="19"/>
                    </a:lnTo>
                    <a:lnTo>
                      <a:pt x="0" y="27"/>
                    </a:lnTo>
                    <a:lnTo>
                      <a:pt x="0" y="34"/>
                    </a:lnTo>
                    <a:lnTo>
                      <a:pt x="3" y="40"/>
                    </a:lnTo>
                    <a:lnTo>
                      <a:pt x="7" y="47"/>
                    </a:lnTo>
                    <a:lnTo>
                      <a:pt x="13" y="51"/>
                    </a:lnTo>
                    <a:lnTo>
                      <a:pt x="20" y="54"/>
                    </a:lnTo>
                    <a:lnTo>
                      <a:pt x="27" y="54"/>
                    </a:lnTo>
                    <a:lnTo>
                      <a:pt x="27" y="54"/>
                    </a:lnTo>
                    <a:close/>
                  </a:path>
                </a:pathLst>
              </a:custGeom>
              <a:solidFill>
                <a:srgbClr val="0066FF"/>
              </a:solidFill>
              <a:ln w="0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b="1">
                  <a:solidFill>
                    <a:srgbClr val="333399"/>
                  </a:solidFill>
                </a:endParaRPr>
              </a:p>
            </p:txBody>
          </p:sp>
          <p:sp>
            <p:nvSpPr>
              <p:cNvPr id="244" name="Freeform 13"/>
              <p:cNvSpPr>
                <a:spLocks/>
              </p:cNvSpPr>
              <p:nvPr/>
            </p:nvSpPr>
            <p:spPr bwMode="auto">
              <a:xfrm>
                <a:off x="4196655" y="2532792"/>
                <a:ext cx="87313" cy="88900"/>
              </a:xfrm>
              <a:custGeom>
                <a:avLst/>
                <a:gdLst>
                  <a:gd name="T0" fmla="*/ 7 w 55"/>
                  <a:gd name="T1" fmla="*/ 48 h 56"/>
                  <a:gd name="T2" fmla="*/ 13 w 55"/>
                  <a:gd name="T3" fmla="*/ 52 h 56"/>
                  <a:gd name="T4" fmla="*/ 20 w 55"/>
                  <a:gd name="T5" fmla="*/ 55 h 56"/>
                  <a:gd name="T6" fmla="*/ 27 w 55"/>
                  <a:gd name="T7" fmla="*/ 56 h 56"/>
                  <a:gd name="T8" fmla="*/ 35 w 55"/>
                  <a:gd name="T9" fmla="*/ 55 h 56"/>
                  <a:gd name="T10" fmla="*/ 41 w 55"/>
                  <a:gd name="T11" fmla="*/ 52 h 56"/>
                  <a:gd name="T12" fmla="*/ 46 w 55"/>
                  <a:gd name="T13" fmla="*/ 48 h 56"/>
                  <a:gd name="T14" fmla="*/ 52 w 55"/>
                  <a:gd name="T15" fmla="*/ 42 h 56"/>
                  <a:gd name="T16" fmla="*/ 55 w 55"/>
                  <a:gd name="T17" fmla="*/ 35 h 56"/>
                  <a:gd name="T18" fmla="*/ 55 w 55"/>
                  <a:gd name="T19" fmla="*/ 28 h 56"/>
                  <a:gd name="T20" fmla="*/ 55 w 55"/>
                  <a:gd name="T21" fmla="*/ 21 h 56"/>
                  <a:gd name="T22" fmla="*/ 52 w 55"/>
                  <a:gd name="T23" fmla="*/ 14 h 56"/>
                  <a:gd name="T24" fmla="*/ 46 w 55"/>
                  <a:gd name="T25" fmla="*/ 9 h 56"/>
                  <a:gd name="T26" fmla="*/ 41 w 55"/>
                  <a:gd name="T27" fmla="*/ 3 h 56"/>
                  <a:gd name="T28" fmla="*/ 35 w 55"/>
                  <a:gd name="T29" fmla="*/ 2 h 56"/>
                  <a:gd name="T30" fmla="*/ 27 w 55"/>
                  <a:gd name="T31" fmla="*/ 0 h 56"/>
                  <a:gd name="T32" fmla="*/ 20 w 55"/>
                  <a:gd name="T33" fmla="*/ 2 h 56"/>
                  <a:gd name="T34" fmla="*/ 13 w 55"/>
                  <a:gd name="T35" fmla="*/ 3 h 56"/>
                  <a:gd name="T36" fmla="*/ 7 w 55"/>
                  <a:gd name="T37" fmla="*/ 9 h 56"/>
                  <a:gd name="T38" fmla="*/ 3 w 55"/>
                  <a:gd name="T39" fmla="*/ 14 h 56"/>
                  <a:gd name="T40" fmla="*/ 0 w 55"/>
                  <a:gd name="T41" fmla="*/ 21 h 56"/>
                  <a:gd name="T42" fmla="*/ 0 w 55"/>
                  <a:gd name="T43" fmla="*/ 28 h 56"/>
                  <a:gd name="T44" fmla="*/ 0 w 55"/>
                  <a:gd name="T45" fmla="*/ 35 h 56"/>
                  <a:gd name="T46" fmla="*/ 3 w 55"/>
                  <a:gd name="T47" fmla="*/ 42 h 56"/>
                  <a:gd name="T48" fmla="*/ 7 w 55"/>
                  <a:gd name="T49" fmla="*/ 48 h 56"/>
                  <a:gd name="T50" fmla="*/ 7 w 55"/>
                  <a:gd name="T51" fmla="*/ 48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5" h="56">
                    <a:moveTo>
                      <a:pt x="7" y="48"/>
                    </a:moveTo>
                    <a:lnTo>
                      <a:pt x="13" y="52"/>
                    </a:lnTo>
                    <a:lnTo>
                      <a:pt x="20" y="55"/>
                    </a:lnTo>
                    <a:lnTo>
                      <a:pt x="27" y="56"/>
                    </a:lnTo>
                    <a:lnTo>
                      <a:pt x="35" y="55"/>
                    </a:lnTo>
                    <a:lnTo>
                      <a:pt x="41" y="52"/>
                    </a:lnTo>
                    <a:lnTo>
                      <a:pt x="46" y="48"/>
                    </a:lnTo>
                    <a:lnTo>
                      <a:pt x="52" y="42"/>
                    </a:lnTo>
                    <a:lnTo>
                      <a:pt x="55" y="35"/>
                    </a:lnTo>
                    <a:lnTo>
                      <a:pt x="55" y="28"/>
                    </a:lnTo>
                    <a:lnTo>
                      <a:pt x="55" y="21"/>
                    </a:lnTo>
                    <a:lnTo>
                      <a:pt x="52" y="14"/>
                    </a:lnTo>
                    <a:lnTo>
                      <a:pt x="46" y="9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27" y="0"/>
                    </a:lnTo>
                    <a:lnTo>
                      <a:pt x="20" y="2"/>
                    </a:lnTo>
                    <a:lnTo>
                      <a:pt x="13" y="3"/>
                    </a:lnTo>
                    <a:lnTo>
                      <a:pt x="7" y="9"/>
                    </a:lnTo>
                    <a:lnTo>
                      <a:pt x="3" y="14"/>
                    </a:lnTo>
                    <a:lnTo>
                      <a:pt x="0" y="21"/>
                    </a:lnTo>
                    <a:lnTo>
                      <a:pt x="0" y="28"/>
                    </a:lnTo>
                    <a:lnTo>
                      <a:pt x="0" y="35"/>
                    </a:lnTo>
                    <a:lnTo>
                      <a:pt x="3" y="42"/>
                    </a:lnTo>
                    <a:lnTo>
                      <a:pt x="7" y="48"/>
                    </a:lnTo>
                    <a:lnTo>
                      <a:pt x="7" y="48"/>
                    </a:lnTo>
                    <a:close/>
                  </a:path>
                </a:pathLst>
              </a:custGeom>
              <a:solidFill>
                <a:srgbClr val="FF9900"/>
              </a:solidFill>
              <a:ln w="0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b="1">
                  <a:solidFill>
                    <a:srgbClr val="333399"/>
                  </a:solidFill>
                </a:endParaRPr>
              </a:p>
            </p:txBody>
          </p:sp>
          <p:sp>
            <p:nvSpPr>
              <p:cNvPr id="245" name="ZoneTexte 244"/>
              <p:cNvSpPr txBox="1"/>
              <p:nvPr/>
            </p:nvSpPr>
            <p:spPr>
              <a:xfrm>
                <a:off x="4242209" y="2260934"/>
                <a:ext cx="115910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fr-FR" sz="1200" b="1" smtClean="0">
                    <a:solidFill>
                      <a:srgbClr val="333399"/>
                    </a:solidFill>
                    <a:latin typeface="+mj-lt"/>
                  </a:rPr>
                  <a:t>DTG </a:t>
                </a:r>
                <a:r>
                  <a:rPr lang="fr-FR" sz="1200" b="1">
                    <a:solidFill>
                      <a:srgbClr val="333399"/>
                    </a:solidFill>
                    <a:latin typeface="+mj-lt"/>
                  </a:rPr>
                  <a:t>+ </a:t>
                </a:r>
                <a:r>
                  <a:rPr lang="fr-FR" sz="1200" b="1" smtClean="0">
                    <a:solidFill>
                      <a:srgbClr val="333399"/>
                    </a:solidFill>
                    <a:latin typeface="+mj-lt"/>
                  </a:rPr>
                  <a:t>ABC/3TC</a:t>
                </a:r>
                <a:endParaRPr lang="fr-FR" sz="1200" b="1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246" name="ZoneTexte 245"/>
              <p:cNvSpPr txBox="1"/>
              <p:nvPr/>
            </p:nvSpPr>
            <p:spPr>
              <a:xfrm>
                <a:off x="4242209" y="2454131"/>
                <a:ext cx="101624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fr-FR" sz="1200" b="1" smtClean="0">
                    <a:solidFill>
                      <a:srgbClr val="333399"/>
                    </a:solidFill>
                    <a:latin typeface="+mj-lt"/>
                  </a:rPr>
                  <a:t>EVF</a:t>
                </a:r>
                <a:r>
                  <a:rPr lang="fr-FR" sz="1200" b="1">
                    <a:solidFill>
                      <a:srgbClr val="333399"/>
                    </a:solidFill>
                    <a:latin typeface="+mj-lt"/>
                  </a:rPr>
                  <a:t>/TDF/FTC</a:t>
                </a:r>
              </a:p>
            </p:txBody>
          </p:sp>
        </p:grpSp>
        <p:sp>
          <p:nvSpPr>
            <p:cNvPr id="274" name="Rectangle 273"/>
            <p:cNvSpPr/>
            <p:nvPr/>
          </p:nvSpPr>
          <p:spPr>
            <a:xfrm>
              <a:off x="1654194" y="2751025"/>
              <a:ext cx="732893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fr-FR" sz="1000" smtClean="0">
                  <a:solidFill>
                    <a:srgbClr val="000066"/>
                  </a:solidFill>
                </a:rPr>
                <a:t>p &lt; </a:t>
              </a:r>
              <a:r>
                <a:rPr lang="fr-FR" sz="1000" smtClean="0">
                  <a:solidFill>
                    <a:srgbClr val="000066"/>
                  </a:solidFill>
                </a:rPr>
                <a:t>0,001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75" name="Rectangle 274"/>
            <p:cNvSpPr/>
            <p:nvPr/>
          </p:nvSpPr>
          <p:spPr>
            <a:xfrm>
              <a:off x="2297944" y="2823033"/>
              <a:ext cx="732893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fr-FR" sz="1000" smtClean="0">
                  <a:solidFill>
                    <a:srgbClr val="000066"/>
                  </a:solidFill>
                </a:rPr>
                <a:t>p &lt; </a:t>
              </a:r>
              <a:r>
                <a:rPr lang="fr-FR" sz="1000">
                  <a:solidFill>
                    <a:srgbClr val="000066"/>
                  </a:solidFill>
                </a:rPr>
                <a:t>0,001</a:t>
              </a:r>
            </a:p>
          </p:txBody>
        </p:sp>
        <p:sp>
          <p:nvSpPr>
            <p:cNvPr id="276" name="Rectangle 275"/>
            <p:cNvSpPr/>
            <p:nvPr/>
          </p:nvSpPr>
          <p:spPr>
            <a:xfrm>
              <a:off x="3033815" y="2462993"/>
              <a:ext cx="662361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fr-FR" sz="1000" smtClean="0">
                  <a:solidFill>
                    <a:srgbClr val="000066"/>
                  </a:solidFill>
                </a:rPr>
                <a:t>p = 0,02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84" name="Rectangle 283"/>
            <p:cNvSpPr/>
            <p:nvPr/>
          </p:nvSpPr>
          <p:spPr>
            <a:xfrm>
              <a:off x="967202" y="1808127"/>
              <a:ext cx="300082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000" b="1">
                  <a:solidFill>
                    <a:srgbClr val="002060"/>
                  </a:solidFill>
                </a:rPr>
                <a:t>%</a:t>
              </a:r>
              <a:endParaRPr lang="fr-FR"/>
            </a:p>
          </p:txBody>
        </p:sp>
      </p:grpSp>
      <p:grpSp>
        <p:nvGrpSpPr>
          <p:cNvPr id="289" name="Groupe 288"/>
          <p:cNvGrpSpPr/>
          <p:nvPr/>
        </p:nvGrpSpPr>
        <p:grpSpPr>
          <a:xfrm>
            <a:off x="323528" y="4149080"/>
            <a:ext cx="3770304" cy="2427992"/>
            <a:chOff x="323528" y="4149080"/>
            <a:chExt cx="3770304" cy="2427992"/>
          </a:xfrm>
        </p:grpSpPr>
        <p:grpSp>
          <p:nvGrpSpPr>
            <p:cNvPr id="4230" name="Groupe 4229"/>
            <p:cNvGrpSpPr/>
            <p:nvPr/>
          </p:nvGrpSpPr>
          <p:grpSpPr>
            <a:xfrm>
              <a:off x="1060781" y="4475033"/>
              <a:ext cx="2543000" cy="1524388"/>
              <a:chOff x="778396" y="4581525"/>
              <a:chExt cx="2857500" cy="1712913"/>
            </a:xfrm>
          </p:grpSpPr>
          <p:sp>
            <p:nvSpPr>
              <p:cNvPr id="10" name="Freeform 9"/>
              <p:cNvSpPr>
                <a:spLocks/>
              </p:cNvSpPr>
              <p:nvPr/>
            </p:nvSpPr>
            <p:spPr bwMode="auto">
              <a:xfrm>
                <a:off x="854596" y="4581525"/>
                <a:ext cx="2781300" cy="1638300"/>
              </a:xfrm>
              <a:custGeom>
                <a:avLst/>
                <a:gdLst>
                  <a:gd name="T0" fmla="*/ 1752 w 1752"/>
                  <a:gd name="T1" fmla="*/ 1032 h 1032"/>
                  <a:gd name="T2" fmla="*/ 0 w 1752"/>
                  <a:gd name="T3" fmla="*/ 1032 h 1032"/>
                  <a:gd name="T4" fmla="*/ 0 w 1752"/>
                  <a:gd name="T5" fmla="*/ 0 h 10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52" h="1032">
                    <a:moveTo>
                      <a:pt x="1752" y="1032"/>
                    </a:moveTo>
                    <a:lnTo>
                      <a:pt x="0" y="1032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2" name="Line 21"/>
              <p:cNvSpPr>
                <a:spLocks noChangeShapeType="1"/>
              </p:cNvSpPr>
              <p:nvPr/>
            </p:nvSpPr>
            <p:spPr bwMode="auto">
              <a:xfrm flipV="1">
                <a:off x="3364433" y="6219825"/>
                <a:ext cx="0" cy="746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3" name="Line 22"/>
              <p:cNvSpPr>
                <a:spLocks noChangeShapeType="1"/>
              </p:cNvSpPr>
              <p:nvPr/>
            </p:nvSpPr>
            <p:spPr bwMode="auto">
              <a:xfrm flipV="1">
                <a:off x="2564333" y="6219825"/>
                <a:ext cx="0" cy="746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4" name="Line 23"/>
              <p:cNvSpPr>
                <a:spLocks noChangeShapeType="1"/>
              </p:cNvSpPr>
              <p:nvPr/>
            </p:nvSpPr>
            <p:spPr bwMode="auto">
              <a:xfrm flipV="1">
                <a:off x="1791221" y="6219825"/>
                <a:ext cx="0" cy="746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0" name="Line 29"/>
              <p:cNvSpPr>
                <a:spLocks noChangeShapeType="1"/>
              </p:cNvSpPr>
              <p:nvPr/>
            </p:nvSpPr>
            <p:spPr bwMode="auto">
              <a:xfrm flipV="1">
                <a:off x="854596" y="6219825"/>
                <a:ext cx="0" cy="746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06" name="Line 39"/>
              <p:cNvSpPr>
                <a:spLocks noChangeShapeType="1"/>
              </p:cNvSpPr>
              <p:nvPr/>
            </p:nvSpPr>
            <p:spPr bwMode="auto">
              <a:xfrm>
                <a:off x="778396" y="4918075"/>
                <a:ext cx="762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07" name="Line 40"/>
              <p:cNvSpPr>
                <a:spLocks noChangeShapeType="1"/>
              </p:cNvSpPr>
              <p:nvPr/>
            </p:nvSpPr>
            <p:spPr bwMode="auto">
              <a:xfrm>
                <a:off x="778396" y="4592638"/>
                <a:ext cx="762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08" name="Line 41"/>
              <p:cNvSpPr>
                <a:spLocks noChangeShapeType="1"/>
              </p:cNvSpPr>
              <p:nvPr/>
            </p:nvSpPr>
            <p:spPr bwMode="auto">
              <a:xfrm>
                <a:off x="778396" y="5243513"/>
                <a:ext cx="762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09" name="Line 42"/>
              <p:cNvSpPr>
                <a:spLocks noChangeShapeType="1"/>
              </p:cNvSpPr>
              <p:nvPr/>
            </p:nvSpPr>
            <p:spPr bwMode="auto">
              <a:xfrm>
                <a:off x="778396" y="5892800"/>
                <a:ext cx="762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10" name="Line 43"/>
              <p:cNvSpPr>
                <a:spLocks noChangeShapeType="1"/>
              </p:cNvSpPr>
              <p:nvPr/>
            </p:nvSpPr>
            <p:spPr bwMode="auto">
              <a:xfrm>
                <a:off x="778396" y="5568950"/>
                <a:ext cx="762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11" name="Line 44"/>
              <p:cNvSpPr>
                <a:spLocks noChangeShapeType="1"/>
              </p:cNvSpPr>
              <p:nvPr/>
            </p:nvSpPr>
            <p:spPr bwMode="auto">
              <a:xfrm>
                <a:off x="778396" y="6219825"/>
                <a:ext cx="762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45" name="Line 78"/>
              <p:cNvSpPr>
                <a:spLocks noChangeShapeType="1"/>
              </p:cNvSpPr>
              <p:nvPr/>
            </p:nvSpPr>
            <p:spPr bwMode="auto">
              <a:xfrm flipV="1">
                <a:off x="1789633" y="5259388"/>
                <a:ext cx="0" cy="98425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46" name="Line 79"/>
              <p:cNvSpPr>
                <a:spLocks noChangeShapeType="1"/>
              </p:cNvSpPr>
              <p:nvPr/>
            </p:nvSpPr>
            <p:spPr bwMode="auto">
              <a:xfrm flipV="1">
                <a:off x="1789633" y="5159375"/>
                <a:ext cx="0" cy="100013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47" name="Freeform 80"/>
              <p:cNvSpPr>
                <a:spLocks/>
              </p:cNvSpPr>
              <p:nvPr/>
            </p:nvSpPr>
            <p:spPr bwMode="auto">
              <a:xfrm>
                <a:off x="1789633" y="4994275"/>
                <a:ext cx="777875" cy="265113"/>
              </a:xfrm>
              <a:custGeom>
                <a:avLst/>
                <a:gdLst>
                  <a:gd name="T0" fmla="*/ 490 w 490"/>
                  <a:gd name="T1" fmla="*/ 1 h 167"/>
                  <a:gd name="T2" fmla="*/ 488 w 490"/>
                  <a:gd name="T3" fmla="*/ 0 h 167"/>
                  <a:gd name="T4" fmla="*/ 1 w 490"/>
                  <a:gd name="T5" fmla="*/ 164 h 167"/>
                  <a:gd name="T6" fmla="*/ 0 w 490"/>
                  <a:gd name="T7" fmla="*/ 167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90" h="167">
                    <a:moveTo>
                      <a:pt x="490" y="1"/>
                    </a:moveTo>
                    <a:lnTo>
                      <a:pt x="488" y="0"/>
                    </a:lnTo>
                    <a:lnTo>
                      <a:pt x="1" y="164"/>
                    </a:lnTo>
                    <a:lnTo>
                      <a:pt x="0" y="167"/>
                    </a:lnTo>
                  </a:path>
                </a:pathLst>
              </a:cu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48" name="Line 81"/>
              <p:cNvSpPr>
                <a:spLocks noChangeShapeType="1"/>
              </p:cNvSpPr>
              <p:nvPr/>
            </p:nvSpPr>
            <p:spPr bwMode="auto">
              <a:xfrm flipV="1">
                <a:off x="2567508" y="4995863"/>
                <a:ext cx="0" cy="107950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49" name="Line 82"/>
              <p:cNvSpPr>
                <a:spLocks noChangeShapeType="1"/>
              </p:cNvSpPr>
              <p:nvPr/>
            </p:nvSpPr>
            <p:spPr bwMode="auto">
              <a:xfrm flipV="1">
                <a:off x="2567508" y="4889500"/>
                <a:ext cx="0" cy="106363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50" name="Line 83"/>
              <p:cNvSpPr>
                <a:spLocks noChangeShapeType="1"/>
              </p:cNvSpPr>
              <p:nvPr/>
            </p:nvSpPr>
            <p:spPr bwMode="auto">
              <a:xfrm flipV="1">
                <a:off x="3369196" y="5322888"/>
                <a:ext cx="0" cy="201613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51" name="Line 84"/>
              <p:cNvSpPr>
                <a:spLocks noChangeShapeType="1"/>
              </p:cNvSpPr>
              <p:nvPr/>
            </p:nvSpPr>
            <p:spPr bwMode="auto">
              <a:xfrm flipH="1" flipV="1">
                <a:off x="2567508" y="4995863"/>
                <a:ext cx="793750" cy="420688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54" name="Line 87"/>
              <p:cNvSpPr>
                <a:spLocks noChangeShapeType="1"/>
              </p:cNvSpPr>
              <p:nvPr/>
            </p:nvSpPr>
            <p:spPr bwMode="auto">
              <a:xfrm flipH="1">
                <a:off x="854596" y="5259388"/>
                <a:ext cx="935038" cy="960438"/>
              </a:xfrm>
              <a:prstGeom prst="line">
                <a:avLst/>
              </a:prstGeom>
              <a:noFill/>
              <a:ln w="28575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70" name="Freeform 103"/>
              <p:cNvSpPr>
                <a:spLocks/>
              </p:cNvSpPr>
              <p:nvPr/>
            </p:nvSpPr>
            <p:spPr bwMode="auto">
              <a:xfrm>
                <a:off x="3318396" y="5372100"/>
                <a:ext cx="87313" cy="87313"/>
              </a:xfrm>
              <a:custGeom>
                <a:avLst/>
                <a:gdLst>
                  <a:gd name="T0" fmla="*/ 8 w 55"/>
                  <a:gd name="T1" fmla="*/ 47 h 55"/>
                  <a:gd name="T2" fmla="*/ 13 w 55"/>
                  <a:gd name="T3" fmla="*/ 51 h 55"/>
                  <a:gd name="T4" fmla="*/ 20 w 55"/>
                  <a:gd name="T5" fmla="*/ 54 h 55"/>
                  <a:gd name="T6" fmla="*/ 27 w 55"/>
                  <a:gd name="T7" fmla="*/ 55 h 55"/>
                  <a:gd name="T8" fmla="*/ 34 w 55"/>
                  <a:gd name="T9" fmla="*/ 54 h 55"/>
                  <a:gd name="T10" fmla="*/ 41 w 55"/>
                  <a:gd name="T11" fmla="*/ 51 h 55"/>
                  <a:gd name="T12" fmla="*/ 47 w 55"/>
                  <a:gd name="T13" fmla="*/ 47 h 55"/>
                  <a:gd name="T14" fmla="*/ 51 w 55"/>
                  <a:gd name="T15" fmla="*/ 41 h 55"/>
                  <a:gd name="T16" fmla="*/ 54 w 55"/>
                  <a:gd name="T17" fmla="*/ 34 h 55"/>
                  <a:gd name="T18" fmla="*/ 55 w 55"/>
                  <a:gd name="T19" fmla="*/ 28 h 55"/>
                  <a:gd name="T20" fmla="*/ 54 w 55"/>
                  <a:gd name="T21" fmla="*/ 21 h 55"/>
                  <a:gd name="T22" fmla="*/ 51 w 55"/>
                  <a:gd name="T23" fmla="*/ 14 h 55"/>
                  <a:gd name="T24" fmla="*/ 47 w 55"/>
                  <a:gd name="T25" fmla="*/ 8 h 55"/>
                  <a:gd name="T26" fmla="*/ 41 w 55"/>
                  <a:gd name="T27" fmla="*/ 4 h 55"/>
                  <a:gd name="T28" fmla="*/ 34 w 55"/>
                  <a:gd name="T29" fmla="*/ 1 h 55"/>
                  <a:gd name="T30" fmla="*/ 27 w 55"/>
                  <a:gd name="T31" fmla="*/ 0 h 55"/>
                  <a:gd name="T32" fmla="*/ 20 w 55"/>
                  <a:gd name="T33" fmla="*/ 1 h 55"/>
                  <a:gd name="T34" fmla="*/ 13 w 55"/>
                  <a:gd name="T35" fmla="*/ 4 h 55"/>
                  <a:gd name="T36" fmla="*/ 8 w 55"/>
                  <a:gd name="T37" fmla="*/ 8 h 55"/>
                  <a:gd name="T38" fmla="*/ 4 w 55"/>
                  <a:gd name="T39" fmla="*/ 14 h 55"/>
                  <a:gd name="T40" fmla="*/ 1 w 55"/>
                  <a:gd name="T41" fmla="*/ 21 h 55"/>
                  <a:gd name="T42" fmla="*/ 0 w 55"/>
                  <a:gd name="T43" fmla="*/ 28 h 55"/>
                  <a:gd name="T44" fmla="*/ 1 w 55"/>
                  <a:gd name="T45" fmla="*/ 34 h 55"/>
                  <a:gd name="T46" fmla="*/ 4 w 55"/>
                  <a:gd name="T47" fmla="*/ 41 h 55"/>
                  <a:gd name="T48" fmla="*/ 8 w 55"/>
                  <a:gd name="T49" fmla="*/ 47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55" h="55">
                    <a:moveTo>
                      <a:pt x="8" y="47"/>
                    </a:moveTo>
                    <a:lnTo>
                      <a:pt x="13" y="51"/>
                    </a:lnTo>
                    <a:lnTo>
                      <a:pt x="20" y="54"/>
                    </a:lnTo>
                    <a:lnTo>
                      <a:pt x="27" y="55"/>
                    </a:lnTo>
                    <a:lnTo>
                      <a:pt x="34" y="54"/>
                    </a:lnTo>
                    <a:lnTo>
                      <a:pt x="41" y="51"/>
                    </a:lnTo>
                    <a:lnTo>
                      <a:pt x="47" y="47"/>
                    </a:lnTo>
                    <a:lnTo>
                      <a:pt x="51" y="41"/>
                    </a:lnTo>
                    <a:lnTo>
                      <a:pt x="54" y="34"/>
                    </a:lnTo>
                    <a:lnTo>
                      <a:pt x="55" y="28"/>
                    </a:lnTo>
                    <a:lnTo>
                      <a:pt x="54" y="21"/>
                    </a:lnTo>
                    <a:lnTo>
                      <a:pt x="51" y="14"/>
                    </a:lnTo>
                    <a:lnTo>
                      <a:pt x="47" y="8"/>
                    </a:lnTo>
                    <a:lnTo>
                      <a:pt x="41" y="4"/>
                    </a:lnTo>
                    <a:lnTo>
                      <a:pt x="34" y="1"/>
                    </a:lnTo>
                    <a:lnTo>
                      <a:pt x="27" y="0"/>
                    </a:lnTo>
                    <a:lnTo>
                      <a:pt x="20" y="1"/>
                    </a:lnTo>
                    <a:lnTo>
                      <a:pt x="13" y="4"/>
                    </a:lnTo>
                    <a:lnTo>
                      <a:pt x="8" y="8"/>
                    </a:lnTo>
                    <a:lnTo>
                      <a:pt x="4" y="14"/>
                    </a:lnTo>
                    <a:lnTo>
                      <a:pt x="1" y="21"/>
                    </a:lnTo>
                    <a:lnTo>
                      <a:pt x="0" y="28"/>
                    </a:lnTo>
                    <a:lnTo>
                      <a:pt x="1" y="34"/>
                    </a:lnTo>
                    <a:lnTo>
                      <a:pt x="4" y="41"/>
                    </a:lnTo>
                    <a:lnTo>
                      <a:pt x="8" y="47"/>
                    </a:lnTo>
                    <a:close/>
                  </a:path>
                </a:pathLst>
              </a:custGeom>
              <a:solidFill>
                <a:srgbClr val="FF9900"/>
              </a:solidFill>
              <a:ln w="0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71" name="Freeform 104"/>
              <p:cNvSpPr>
                <a:spLocks/>
              </p:cNvSpPr>
              <p:nvPr/>
            </p:nvSpPr>
            <p:spPr bwMode="auto">
              <a:xfrm>
                <a:off x="2519883" y="4949825"/>
                <a:ext cx="87313" cy="88900"/>
              </a:xfrm>
              <a:custGeom>
                <a:avLst/>
                <a:gdLst>
                  <a:gd name="T0" fmla="*/ 9 w 55"/>
                  <a:gd name="T1" fmla="*/ 47 h 56"/>
                  <a:gd name="T2" fmla="*/ 14 w 55"/>
                  <a:gd name="T3" fmla="*/ 51 h 56"/>
                  <a:gd name="T4" fmla="*/ 20 w 55"/>
                  <a:gd name="T5" fmla="*/ 54 h 56"/>
                  <a:gd name="T6" fmla="*/ 28 w 55"/>
                  <a:gd name="T7" fmla="*/ 56 h 56"/>
                  <a:gd name="T8" fmla="*/ 35 w 55"/>
                  <a:gd name="T9" fmla="*/ 54 h 56"/>
                  <a:gd name="T10" fmla="*/ 41 w 55"/>
                  <a:gd name="T11" fmla="*/ 51 h 56"/>
                  <a:gd name="T12" fmla="*/ 48 w 55"/>
                  <a:gd name="T13" fmla="*/ 47 h 56"/>
                  <a:gd name="T14" fmla="*/ 52 w 55"/>
                  <a:gd name="T15" fmla="*/ 42 h 56"/>
                  <a:gd name="T16" fmla="*/ 55 w 55"/>
                  <a:gd name="T17" fmla="*/ 35 h 56"/>
                  <a:gd name="T18" fmla="*/ 55 w 55"/>
                  <a:gd name="T19" fmla="*/ 28 h 56"/>
                  <a:gd name="T20" fmla="*/ 55 w 55"/>
                  <a:gd name="T21" fmla="*/ 21 h 56"/>
                  <a:gd name="T22" fmla="*/ 52 w 55"/>
                  <a:gd name="T23" fmla="*/ 14 h 56"/>
                  <a:gd name="T24" fmla="*/ 48 w 55"/>
                  <a:gd name="T25" fmla="*/ 8 h 56"/>
                  <a:gd name="T26" fmla="*/ 41 w 55"/>
                  <a:gd name="T27" fmla="*/ 4 h 56"/>
                  <a:gd name="T28" fmla="*/ 35 w 55"/>
                  <a:gd name="T29" fmla="*/ 1 h 56"/>
                  <a:gd name="T30" fmla="*/ 28 w 55"/>
                  <a:gd name="T31" fmla="*/ 0 h 56"/>
                  <a:gd name="T32" fmla="*/ 20 w 55"/>
                  <a:gd name="T33" fmla="*/ 1 h 56"/>
                  <a:gd name="T34" fmla="*/ 14 w 55"/>
                  <a:gd name="T35" fmla="*/ 4 h 56"/>
                  <a:gd name="T36" fmla="*/ 9 w 55"/>
                  <a:gd name="T37" fmla="*/ 8 h 56"/>
                  <a:gd name="T38" fmla="*/ 3 w 55"/>
                  <a:gd name="T39" fmla="*/ 14 h 56"/>
                  <a:gd name="T40" fmla="*/ 0 w 55"/>
                  <a:gd name="T41" fmla="*/ 21 h 56"/>
                  <a:gd name="T42" fmla="*/ 0 w 55"/>
                  <a:gd name="T43" fmla="*/ 28 h 56"/>
                  <a:gd name="T44" fmla="*/ 0 w 55"/>
                  <a:gd name="T45" fmla="*/ 35 h 56"/>
                  <a:gd name="T46" fmla="*/ 3 w 55"/>
                  <a:gd name="T47" fmla="*/ 42 h 56"/>
                  <a:gd name="T48" fmla="*/ 9 w 55"/>
                  <a:gd name="T49" fmla="*/ 47 h 56"/>
                  <a:gd name="T50" fmla="*/ 9 w 55"/>
                  <a:gd name="T51" fmla="*/ 47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5" h="56">
                    <a:moveTo>
                      <a:pt x="9" y="47"/>
                    </a:moveTo>
                    <a:lnTo>
                      <a:pt x="14" y="51"/>
                    </a:lnTo>
                    <a:lnTo>
                      <a:pt x="20" y="54"/>
                    </a:lnTo>
                    <a:lnTo>
                      <a:pt x="28" y="56"/>
                    </a:lnTo>
                    <a:lnTo>
                      <a:pt x="35" y="54"/>
                    </a:lnTo>
                    <a:lnTo>
                      <a:pt x="41" y="51"/>
                    </a:lnTo>
                    <a:lnTo>
                      <a:pt x="48" y="47"/>
                    </a:lnTo>
                    <a:lnTo>
                      <a:pt x="52" y="42"/>
                    </a:lnTo>
                    <a:lnTo>
                      <a:pt x="55" y="35"/>
                    </a:lnTo>
                    <a:lnTo>
                      <a:pt x="55" y="28"/>
                    </a:lnTo>
                    <a:lnTo>
                      <a:pt x="55" y="21"/>
                    </a:lnTo>
                    <a:lnTo>
                      <a:pt x="52" y="14"/>
                    </a:lnTo>
                    <a:lnTo>
                      <a:pt x="48" y="8"/>
                    </a:lnTo>
                    <a:lnTo>
                      <a:pt x="41" y="4"/>
                    </a:lnTo>
                    <a:lnTo>
                      <a:pt x="35" y="1"/>
                    </a:lnTo>
                    <a:lnTo>
                      <a:pt x="28" y="0"/>
                    </a:lnTo>
                    <a:lnTo>
                      <a:pt x="20" y="1"/>
                    </a:lnTo>
                    <a:lnTo>
                      <a:pt x="14" y="4"/>
                    </a:lnTo>
                    <a:lnTo>
                      <a:pt x="9" y="8"/>
                    </a:lnTo>
                    <a:lnTo>
                      <a:pt x="3" y="14"/>
                    </a:lnTo>
                    <a:lnTo>
                      <a:pt x="0" y="21"/>
                    </a:lnTo>
                    <a:lnTo>
                      <a:pt x="0" y="28"/>
                    </a:lnTo>
                    <a:lnTo>
                      <a:pt x="0" y="35"/>
                    </a:lnTo>
                    <a:lnTo>
                      <a:pt x="3" y="42"/>
                    </a:lnTo>
                    <a:lnTo>
                      <a:pt x="9" y="47"/>
                    </a:lnTo>
                    <a:lnTo>
                      <a:pt x="9" y="47"/>
                    </a:lnTo>
                    <a:close/>
                  </a:path>
                </a:pathLst>
              </a:custGeom>
              <a:solidFill>
                <a:srgbClr val="FF9900"/>
              </a:solidFill>
              <a:ln w="0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72" name="Freeform 105"/>
              <p:cNvSpPr>
                <a:spLocks/>
              </p:cNvSpPr>
              <p:nvPr/>
            </p:nvSpPr>
            <p:spPr bwMode="auto">
              <a:xfrm>
                <a:off x="1749946" y="5210175"/>
                <a:ext cx="85725" cy="88900"/>
              </a:xfrm>
              <a:custGeom>
                <a:avLst/>
                <a:gdLst>
                  <a:gd name="T0" fmla="*/ 7 w 54"/>
                  <a:gd name="T1" fmla="*/ 47 h 56"/>
                  <a:gd name="T2" fmla="*/ 14 w 54"/>
                  <a:gd name="T3" fmla="*/ 52 h 56"/>
                  <a:gd name="T4" fmla="*/ 19 w 54"/>
                  <a:gd name="T5" fmla="*/ 54 h 56"/>
                  <a:gd name="T6" fmla="*/ 26 w 54"/>
                  <a:gd name="T7" fmla="*/ 56 h 56"/>
                  <a:gd name="T8" fmla="*/ 34 w 54"/>
                  <a:gd name="T9" fmla="*/ 54 h 56"/>
                  <a:gd name="T10" fmla="*/ 40 w 54"/>
                  <a:gd name="T11" fmla="*/ 52 h 56"/>
                  <a:gd name="T12" fmla="*/ 46 w 54"/>
                  <a:gd name="T13" fmla="*/ 47 h 56"/>
                  <a:gd name="T14" fmla="*/ 51 w 54"/>
                  <a:gd name="T15" fmla="*/ 42 h 56"/>
                  <a:gd name="T16" fmla="*/ 54 w 54"/>
                  <a:gd name="T17" fmla="*/ 35 h 56"/>
                  <a:gd name="T18" fmla="*/ 54 w 54"/>
                  <a:gd name="T19" fmla="*/ 28 h 56"/>
                  <a:gd name="T20" fmla="*/ 54 w 54"/>
                  <a:gd name="T21" fmla="*/ 21 h 56"/>
                  <a:gd name="T22" fmla="*/ 51 w 54"/>
                  <a:gd name="T23" fmla="*/ 14 h 56"/>
                  <a:gd name="T24" fmla="*/ 46 w 54"/>
                  <a:gd name="T25" fmla="*/ 8 h 56"/>
                  <a:gd name="T26" fmla="*/ 40 w 54"/>
                  <a:gd name="T27" fmla="*/ 4 h 56"/>
                  <a:gd name="T28" fmla="*/ 34 w 54"/>
                  <a:gd name="T29" fmla="*/ 2 h 56"/>
                  <a:gd name="T30" fmla="*/ 26 w 54"/>
                  <a:gd name="T31" fmla="*/ 0 h 56"/>
                  <a:gd name="T32" fmla="*/ 19 w 54"/>
                  <a:gd name="T33" fmla="*/ 2 h 56"/>
                  <a:gd name="T34" fmla="*/ 14 w 54"/>
                  <a:gd name="T35" fmla="*/ 4 h 56"/>
                  <a:gd name="T36" fmla="*/ 7 w 54"/>
                  <a:gd name="T37" fmla="*/ 8 h 56"/>
                  <a:gd name="T38" fmla="*/ 2 w 54"/>
                  <a:gd name="T39" fmla="*/ 14 h 56"/>
                  <a:gd name="T40" fmla="*/ 0 w 54"/>
                  <a:gd name="T41" fmla="*/ 21 h 56"/>
                  <a:gd name="T42" fmla="*/ 0 w 54"/>
                  <a:gd name="T43" fmla="*/ 28 h 56"/>
                  <a:gd name="T44" fmla="*/ 0 w 54"/>
                  <a:gd name="T45" fmla="*/ 35 h 56"/>
                  <a:gd name="T46" fmla="*/ 2 w 54"/>
                  <a:gd name="T47" fmla="*/ 42 h 56"/>
                  <a:gd name="T48" fmla="*/ 7 w 54"/>
                  <a:gd name="T49" fmla="*/ 47 h 56"/>
                  <a:gd name="T50" fmla="*/ 7 w 54"/>
                  <a:gd name="T51" fmla="*/ 47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4" h="56">
                    <a:moveTo>
                      <a:pt x="7" y="47"/>
                    </a:moveTo>
                    <a:lnTo>
                      <a:pt x="14" y="52"/>
                    </a:lnTo>
                    <a:lnTo>
                      <a:pt x="19" y="54"/>
                    </a:lnTo>
                    <a:lnTo>
                      <a:pt x="26" y="56"/>
                    </a:lnTo>
                    <a:lnTo>
                      <a:pt x="34" y="54"/>
                    </a:lnTo>
                    <a:lnTo>
                      <a:pt x="40" y="52"/>
                    </a:lnTo>
                    <a:lnTo>
                      <a:pt x="46" y="47"/>
                    </a:lnTo>
                    <a:lnTo>
                      <a:pt x="51" y="42"/>
                    </a:lnTo>
                    <a:lnTo>
                      <a:pt x="54" y="35"/>
                    </a:lnTo>
                    <a:lnTo>
                      <a:pt x="54" y="28"/>
                    </a:lnTo>
                    <a:lnTo>
                      <a:pt x="54" y="21"/>
                    </a:lnTo>
                    <a:lnTo>
                      <a:pt x="51" y="14"/>
                    </a:lnTo>
                    <a:lnTo>
                      <a:pt x="46" y="8"/>
                    </a:lnTo>
                    <a:lnTo>
                      <a:pt x="40" y="4"/>
                    </a:lnTo>
                    <a:lnTo>
                      <a:pt x="34" y="2"/>
                    </a:lnTo>
                    <a:lnTo>
                      <a:pt x="26" y="0"/>
                    </a:lnTo>
                    <a:lnTo>
                      <a:pt x="19" y="2"/>
                    </a:lnTo>
                    <a:lnTo>
                      <a:pt x="14" y="4"/>
                    </a:lnTo>
                    <a:lnTo>
                      <a:pt x="7" y="8"/>
                    </a:lnTo>
                    <a:lnTo>
                      <a:pt x="2" y="14"/>
                    </a:lnTo>
                    <a:lnTo>
                      <a:pt x="0" y="21"/>
                    </a:lnTo>
                    <a:lnTo>
                      <a:pt x="0" y="28"/>
                    </a:lnTo>
                    <a:lnTo>
                      <a:pt x="0" y="35"/>
                    </a:lnTo>
                    <a:lnTo>
                      <a:pt x="2" y="42"/>
                    </a:lnTo>
                    <a:lnTo>
                      <a:pt x="7" y="47"/>
                    </a:lnTo>
                    <a:lnTo>
                      <a:pt x="7" y="47"/>
                    </a:lnTo>
                    <a:close/>
                  </a:path>
                </a:pathLst>
              </a:custGeom>
              <a:solidFill>
                <a:srgbClr val="FF9900"/>
              </a:solidFill>
              <a:ln w="0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73" name="Freeform 106"/>
              <p:cNvSpPr>
                <a:spLocks/>
              </p:cNvSpPr>
              <p:nvPr/>
            </p:nvSpPr>
            <p:spPr bwMode="auto">
              <a:xfrm>
                <a:off x="810146" y="6175375"/>
                <a:ext cx="88900" cy="88900"/>
              </a:xfrm>
              <a:custGeom>
                <a:avLst/>
                <a:gdLst>
                  <a:gd name="T0" fmla="*/ 9 w 56"/>
                  <a:gd name="T1" fmla="*/ 47 h 56"/>
                  <a:gd name="T2" fmla="*/ 14 w 56"/>
                  <a:gd name="T3" fmla="*/ 52 h 56"/>
                  <a:gd name="T4" fmla="*/ 21 w 56"/>
                  <a:gd name="T5" fmla="*/ 54 h 56"/>
                  <a:gd name="T6" fmla="*/ 28 w 56"/>
                  <a:gd name="T7" fmla="*/ 56 h 56"/>
                  <a:gd name="T8" fmla="*/ 35 w 56"/>
                  <a:gd name="T9" fmla="*/ 54 h 56"/>
                  <a:gd name="T10" fmla="*/ 42 w 56"/>
                  <a:gd name="T11" fmla="*/ 52 h 56"/>
                  <a:gd name="T12" fmla="*/ 48 w 56"/>
                  <a:gd name="T13" fmla="*/ 47 h 56"/>
                  <a:gd name="T14" fmla="*/ 52 w 56"/>
                  <a:gd name="T15" fmla="*/ 42 h 56"/>
                  <a:gd name="T16" fmla="*/ 55 w 56"/>
                  <a:gd name="T17" fmla="*/ 35 h 56"/>
                  <a:gd name="T18" fmla="*/ 56 w 56"/>
                  <a:gd name="T19" fmla="*/ 28 h 56"/>
                  <a:gd name="T20" fmla="*/ 55 w 56"/>
                  <a:gd name="T21" fmla="*/ 21 h 56"/>
                  <a:gd name="T22" fmla="*/ 52 w 56"/>
                  <a:gd name="T23" fmla="*/ 14 h 56"/>
                  <a:gd name="T24" fmla="*/ 48 w 56"/>
                  <a:gd name="T25" fmla="*/ 8 h 56"/>
                  <a:gd name="T26" fmla="*/ 42 w 56"/>
                  <a:gd name="T27" fmla="*/ 4 h 56"/>
                  <a:gd name="T28" fmla="*/ 35 w 56"/>
                  <a:gd name="T29" fmla="*/ 2 h 56"/>
                  <a:gd name="T30" fmla="*/ 28 w 56"/>
                  <a:gd name="T31" fmla="*/ 0 h 56"/>
                  <a:gd name="T32" fmla="*/ 21 w 56"/>
                  <a:gd name="T33" fmla="*/ 2 h 56"/>
                  <a:gd name="T34" fmla="*/ 14 w 56"/>
                  <a:gd name="T35" fmla="*/ 4 h 56"/>
                  <a:gd name="T36" fmla="*/ 9 w 56"/>
                  <a:gd name="T37" fmla="*/ 8 h 56"/>
                  <a:gd name="T38" fmla="*/ 5 w 56"/>
                  <a:gd name="T39" fmla="*/ 14 h 56"/>
                  <a:gd name="T40" fmla="*/ 2 w 56"/>
                  <a:gd name="T41" fmla="*/ 21 h 56"/>
                  <a:gd name="T42" fmla="*/ 0 w 56"/>
                  <a:gd name="T43" fmla="*/ 28 h 56"/>
                  <a:gd name="T44" fmla="*/ 2 w 56"/>
                  <a:gd name="T45" fmla="*/ 35 h 56"/>
                  <a:gd name="T46" fmla="*/ 5 w 56"/>
                  <a:gd name="T47" fmla="*/ 42 h 56"/>
                  <a:gd name="T48" fmla="*/ 9 w 56"/>
                  <a:gd name="T49" fmla="*/ 47 h 56"/>
                  <a:gd name="T50" fmla="*/ 9 w 56"/>
                  <a:gd name="T51" fmla="*/ 47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6" h="56">
                    <a:moveTo>
                      <a:pt x="9" y="47"/>
                    </a:moveTo>
                    <a:lnTo>
                      <a:pt x="14" y="52"/>
                    </a:lnTo>
                    <a:lnTo>
                      <a:pt x="21" y="54"/>
                    </a:lnTo>
                    <a:lnTo>
                      <a:pt x="28" y="56"/>
                    </a:lnTo>
                    <a:lnTo>
                      <a:pt x="35" y="54"/>
                    </a:lnTo>
                    <a:lnTo>
                      <a:pt x="42" y="52"/>
                    </a:lnTo>
                    <a:lnTo>
                      <a:pt x="48" y="47"/>
                    </a:lnTo>
                    <a:lnTo>
                      <a:pt x="52" y="42"/>
                    </a:lnTo>
                    <a:lnTo>
                      <a:pt x="55" y="35"/>
                    </a:lnTo>
                    <a:lnTo>
                      <a:pt x="56" y="28"/>
                    </a:lnTo>
                    <a:lnTo>
                      <a:pt x="55" y="21"/>
                    </a:lnTo>
                    <a:lnTo>
                      <a:pt x="52" y="14"/>
                    </a:lnTo>
                    <a:lnTo>
                      <a:pt x="48" y="8"/>
                    </a:lnTo>
                    <a:lnTo>
                      <a:pt x="42" y="4"/>
                    </a:lnTo>
                    <a:lnTo>
                      <a:pt x="35" y="2"/>
                    </a:lnTo>
                    <a:lnTo>
                      <a:pt x="28" y="0"/>
                    </a:lnTo>
                    <a:lnTo>
                      <a:pt x="21" y="2"/>
                    </a:lnTo>
                    <a:lnTo>
                      <a:pt x="14" y="4"/>
                    </a:lnTo>
                    <a:lnTo>
                      <a:pt x="9" y="8"/>
                    </a:lnTo>
                    <a:lnTo>
                      <a:pt x="5" y="14"/>
                    </a:lnTo>
                    <a:lnTo>
                      <a:pt x="2" y="21"/>
                    </a:lnTo>
                    <a:lnTo>
                      <a:pt x="0" y="28"/>
                    </a:lnTo>
                    <a:lnTo>
                      <a:pt x="2" y="35"/>
                    </a:lnTo>
                    <a:lnTo>
                      <a:pt x="5" y="42"/>
                    </a:lnTo>
                    <a:lnTo>
                      <a:pt x="9" y="47"/>
                    </a:lnTo>
                    <a:lnTo>
                      <a:pt x="9" y="47"/>
                    </a:lnTo>
                    <a:close/>
                  </a:path>
                </a:pathLst>
              </a:custGeom>
              <a:solidFill>
                <a:srgbClr val="FF9900"/>
              </a:solidFill>
              <a:ln w="0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99" name="Line 132"/>
              <p:cNvSpPr>
                <a:spLocks noChangeShapeType="1"/>
              </p:cNvSpPr>
              <p:nvPr/>
            </p:nvSpPr>
            <p:spPr bwMode="auto">
              <a:xfrm flipV="1">
                <a:off x="2570683" y="5721350"/>
                <a:ext cx="0" cy="68263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00" name="Line 133"/>
              <p:cNvSpPr>
                <a:spLocks noChangeShapeType="1"/>
              </p:cNvSpPr>
              <p:nvPr/>
            </p:nvSpPr>
            <p:spPr bwMode="auto">
              <a:xfrm flipV="1">
                <a:off x="2570683" y="5627688"/>
                <a:ext cx="0" cy="93663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01" name="Freeform 134"/>
              <p:cNvSpPr>
                <a:spLocks/>
              </p:cNvSpPr>
              <p:nvPr/>
            </p:nvSpPr>
            <p:spPr bwMode="auto">
              <a:xfrm>
                <a:off x="1800746" y="5718175"/>
                <a:ext cx="769938" cy="282575"/>
              </a:xfrm>
              <a:custGeom>
                <a:avLst/>
                <a:gdLst>
                  <a:gd name="T0" fmla="*/ 485 w 485"/>
                  <a:gd name="T1" fmla="*/ 2 h 178"/>
                  <a:gd name="T2" fmla="*/ 483 w 485"/>
                  <a:gd name="T3" fmla="*/ 0 h 178"/>
                  <a:gd name="T4" fmla="*/ 0 w 485"/>
                  <a:gd name="T5" fmla="*/ 178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5" h="178">
                    <a:moveTo>
                      <a:pt x="485" y="2"/>
                    </a:moveTo>
                    <a:lnTo>
                      <a:pt x="483" y="0"/>
                    </a:lnTo>
                    <a:lnTo>
                      <a:pt x="0" y="178"/>
                    </a:lnTo>
                  </a:path>
                </a:pathLst>
              </a:cu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02" name="Line 135"/>
              <p:cNvSpPr>
                <a:spLocks noChangeShapeType="1"/>
              </p:cNvSpPr>
              <p:nvPr/>
            </p:nvSpPr>
            <p:spPr bwMode="auto">
              <a:xfrm flipV="1">
                <a:off x="3366021" y="5764213"/>
                <a:ext cx="0" cy="95250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03" name="Line 136"/>
              <p:cNvSpPr>
                <a:spLocks noChangeShapeType="1"/>
              </p:cNvSpPr>
              <p:nvPr/>
            </p:nvSpPr>
            <p:spPr bwMode="auto">
              <a:xfrm flipH="1" flipV="1">
                <a:off x="3366021" y="5859463"/>
                <a:ext cx="4763" cy="3175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04" name="Line 137"/>
              <p:cNvSpPr>
                <a:spLocks noChangeShapeType="1"/>
              </p:cNvSpPr>
              <p:nvPr/>
            </p:nvSpPr>
            <p:spPr bwMode="auto">
              <a:xfrm flipH="1" flipV="1">
                <a:off x="2570683" y="5721350"/>
                <a:ext cx="795338" cy="138113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05" name="Line 138"/>
              <p:cNvSpPr>
                <a:spLocks noChangeShapeType="1"/>
              </p:cNvSpPr>
              <p:nvPr/>
            </p:nvSpPr>
            <p:spPr bwMode="auto">
              <a:xfrm flipV="1">
                <a:off x="1800746" y="6000750"/>
                <a:ext cx="0" cy="66675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06" name="Freeform 139"/>
              <p:cNvSpPr>
                <a:spLocks/>
              </p:cNvSpPr>
              <p:nvPr/>
            </p:nvSpPr>
            <p:spPr bwMode="auto">
              <a:xfrm>
                <a:off x="854596" y="6000750"/>
                <a:ext cx="946150" cy="219075"/>
              </a:xfrm>
              <a:custGeom>
                <a:avLst/>
                <a:gdLst>
                  <a:gd name="T0" fmla="*/ 596 w 596"/>
                  <a:gd name="T1" fmla="*/ 0 h 138"/>
                  <a:gd name="T2" fmla="*/ 593 w 596"/>
                  <a:gd name="T3" fmla="*/ 2 h 138"/>
                  <a:gd name="T4" fmla="*/ 0 w 596"/>
                  <a:gd name="T5" fmla="*/ 138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6" h="138">
                    <a:moveTo>
                      <a:pt x="596" y="0"/>
                    </a:moveTo>
                    <a:lnTo>
                      <a:pt x="593" y="2"/>
                    </a:lnTo>
                    <a:lnTo>
                      <a:pt x="0" y="138"/>
                    </a:lnTo>
                  </a:path>
                </a:pathLst>
              </a:cu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08" name="Line 141"/>
              <p:cNvSpPr>
                <a:spLocks noChangeShapeType="1"/>
              </p:cNvSpPr>
              <p:nvPr/>
            </p:nvSpPr>
            <p:spPr bwMode="auto">
              <a:xfrm flipV="1">
                <a:off x="1800746" y="5926138"/>
                <a:ext cx="0" cy="74613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09" name="Line 142"/>
              <p:cNvSpPr>
                <a:spLocks noChangeShapeType="1"/>
              </p:cNvSpPr>
              <p:nvPr/>
            </p:nvSpPr>
            <p:spPr bwMode="auto">
              <a:xfrm flipV="1">
                <a:off x="3366021" y="5859463"/>
                <a:ext cx="0" cy="74613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23" name="Freeform 156"/>
              <p:cNvSpPr>
                <a:spLocks/>
              </p:cNvSpPr>
              <p:nvPr/>
            </p:nvSpPr>
            <p:spPr bwMode="auto">
              <a:xfrm>
                <a:off x="810146" y="6175375"/>
                <a:ext cx="88900" cy="88900"/>
              </a:xfrm>
              <a:custGeom>
                <a:avLst/>
                <a:gdLst>
                  <a:gd name="T0" fmla="*/ 28 w 56"/>
                  <a:gd name="T1" fmla="*/ 56 h 56"/>
                  <a:gd name="T2" fmla="*/ 35 w 56"/>
                  <a:gd name="T3" fmla="*/ 54 h 56"/>
                  <a:gd name="T4" fmla="*/ 42 w 56"/>
                  <a:gd name="T5" fmla="*/ 52 h 56"/>
                  <a:gd name="T6" fmla="*/ 48 w 56"/>
                  <a:gd name="T7" fmla="*/ 47 h 56"/>
                  <a:gd name="T8" fmla="*/ 52 w 56"/>
                  <a:gd name="T9" fmla="*/ 42 h 56"/>
                  <a:gd name="T10" fmla="*/ 55 w 56"/>
                  <a:gd name="T11" fmla="*/ 35 h 56"/>
                  <a:gd name="T12" fmla="*/ 56 w 56"/>
                  <a:gd name="T13" fmla="*/ 28 h 56"/>
                  <a:gd name="T14" fmla="*/ 55 w 56"/>
                  <a:gd name="T15" fmla="*/ 21 h 56"/>
                  <a:gd name="T16" fmla="*/ 52 w 56"/>
                  <a:gd name="T17" fmla="*/ 14 h 56"/>
                  <a:gd name="T18" fmla="*/ 48 w 56"/>
                  <a:gd name="T19" fmla="*/ 8 h 56"/>
                  <a:gd name="T20" fmla="*/ 42 w 56"/>
                  <a:gd name="T21" fmla="*/ 4 h 56"/>
                  <a:gd name="T22" fmla="*/ 35 w 56"/>
                  <a:gd name="T23" fmla="*/ 2 h 56"/>
                  <a:gd name="T24" fmla="*/ 28 w 56"/>
                  <a:gd name="T25" fmla="*/ 0 h 56"/>
                  <a:gd name="T26" fmla="*/ 21 w 56"/>
                  <a:gd name="T27" fmla="*/ 2 h 56"/>
                  <a:gd name="T28" fmla="*/ 14 w 56"/>
                  <a:gd name="T29" fmla="*/ 4 h 56"/>
                  <a:gd name="T30" fmla="*/ 9 w 56"/>
                  <a:gd name="T31" fmla="*/ 8 h 56"/>
                  <a:gd name="T32" fmla="*/ 5 w 56"/>
                  <a:gd name="T33" fmla="*/ 14 h 56"/>
                  <a:gd name="T34" fmla="*/ 2 w 56"/>
                  <a:gd name="T35" fmla="*/ 21 h 56"/>
                  <a:gd name="T36" fmla="*/ 0 w 56"/>
                  <a:gd name="T37" fmla="*/ 28 h 56"/>
                  <a:gd name="T38" fmla="*/ 2 w 56"/>
                  <a:gd name="T39" fmla="*/ 35 h 56"/>
                  <a:gd name="T40" fmla="*/ 5 w 56"/>
                  <a:gd name="T41" fmla="*/ 42 h 56"/>
                  <a:gd name="T42" fmla="*/ 9 w 56"/>
                  <a:gd name="T43" fmla="*/ 47 h 56"/>
                  <a:gd name="T44" fmla="*/ 14 w 56"/>
                  <a:gd name="T45" fmla="*/ 52 h 56"/>
                  <a:gd name="T46" fmla="*/ 21 w 56"/>
                  <a:gd name="T47" fmla="*/ 54 h 56"/>
                  <a:gd name="T48" fmla="*/ 28 w 56"/>
                  <a:gd name="T49" fmla="*/ 56 h 56"/>
                  <a:gd name="T50" fmla="*/ 28 w 56"/>
                  <a:gd name="T51" fmla="*/ 5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6" h="56">
                    <a:moveTo>
                      <a:pt x="28" y="56"/>
                    </a:moveTo>
                    <a:lnTo>
                      <a:pt x="35" y="54"/>
                    </a:lnTo>
                    <a:lnTo>
                      <a:pt x="42" y="52"/>
                    </a:lnTo>
                    <a:lnTo>
                      <a:pt x="48" y="47"/>
                    </a:lnTo>
                    <a:lnTo>
                      <a:pt x="52" y="42"/>
                    </a:lnTo>
                    <a:lnTo>
                      <a:pt x="55" y="35"/>
                    </a:lnTo>
                    <a:lnTo>
                      <a:pt x="56" y="28"/>
                    </a:lnTo>
                    <a:lnTo>
                      <a:pt x="55" y="21"/>
                    </a:lnTo>
                    <a:lnTo>
                      <a:pt x="52" y="14"/>
                    </a:lnTo>
                    <a:lnTo>
                      <a:pt x="48" y="8"/>
                    </a:lnTo>
                    <a:lnTo>
                      <a:pt x="42" y="4"/>
                    </a:lnTo>
                    <a:lnTo>
                      <a:pt x="35" y="2"/>
                    </a:lnTo>
                    <a:lnTo>
                      <a:pt x="28" y="0"/>
                    </a:lnTo>
                    <a:lnTo>
                      <a:pt x="21" y="2"/>
                    </a:lnTo>
                    <a:lnTo>
                      <a:pt x="14" y="4"/>
                    </a:lnTo>
                    <a:lnTo>
                      <a:pt x="9" y="8"/>
                    </a:lnTo>
                    <a:lnTo>
                      <a:pt x="5" y="14"/>
                    </a:lnTo>
                    <a:lnTo>
                      <a:pt x="2" y="21"/>
                    </a:lnTo>
                    <a:lnTo>
                      <a:pt x="0" y="28"/>
                    </a:lnTo>
                    <a:lnTo>
                      <a:pt x="2" y="35"/>
                    </a:lnTo>
                    <a:lnTo>
                      <a:pt x="5" y="42"/>
                    </a:lnTo>
                    <a:lnTo>
                      <a:pt x="9" y="47"/>
                    </a:lnTo>
                    <a:lnTo>
                      <a:pt x="14" y="52"/>
                    </a:lnTo>
                    <a:lnTo>
                      <a:pt x="21" y="54"/>
                    </a:lnTo>
                    <a:lnTo>
                      <a:pt x="28" y="56"/>
                    </a:lnTo>
                    <a:lnTo>
                      <a:pt x="28" y="56"/>
                    </a:lnTo>
                    <a:close/>
                  </a:path>
                </a:pathLst>
              </a:custGeom>
              <a:solidFill>
                <a:srgbClr val="0066FF"/>
              </a:solidFill>
              <a:ln w="0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24" name="Freeform 157"/>
              <p:cNvSpPr>
                <a:spLocks/>
              </p:cNvSpPr>
              <p:nvPr/>
            </p:nvSpPr>
            <p:spPr bwMode="auto">
              <a:xfrm>
                <a:off x="1756296" y="5956300"/>
                <a:ext cx="88900" cy="88900"/>
              </a:xfrm>
              <a:custGeom>
                <a:avLst/>
                <a:gdLst>
                  <a:gd name="T0" fmla="*/ 28 w 56"/>
                  <a:gd name="T1" fmla="*/ 56 h 56"/>
                  <a:gd name="T2" fmla="*/ 35 w 56"/>
                  <a:gd name="T3" fmla="*/ 55 h 56"/>
                  <a:gd name="T4" fmla="*/ 42 w 56"/>
                  <a:gd name="T5" fmla="*/ 53 h 56"/>
                  <a:gd name="T6" fmla="*/ 47 w 56"/>
                  <a:gd name="T7" fmla="*/ 48 h 56"/>
                  <a:gd name="T8" fmla="*/ 51 w 56"/>
                  <a:gd name="T9" fmla="*/ 42 h 56"/>
                  <a:gd name="T10" fmla="*/ 54 w 56"/>
                  <a:gd name="T11" fmla="*/ 35 h 56"/>
                  <a:gd name="T12" fmla="*/ 56 w 56"/>
                  <a:gd name="T13" fmla="*/ 28 h 56"/>
                  <a:gd name="T14" fmla="*/ 54 w 56"/>
                  <a:gd name="T15" fmla="*/ 21 h 56"/>
                  <a:gd name="T16" fmla="*/ 51 w 56"/>
                  <a:gd name="T17" fmla="*/ 14 h 56"/>
                  <a:gd name="T18" fmla="*/ 47 w 56"/>
                  <a:gd name="T19" fmla="*/ 9 h 56"/>
                  <a:gd name="T20" fmla="*/ 42 w 56"/>
                  <a:gd name="T21" fmla="*/ 5 h 56"/>
                  <a:gd name="T22" fmla="*/ 35 w 56"/>
                  <a:gd name="T23" fmla="*/ 2 h 56"/>
                  <a:gd name="T24" fmla="*/ 28 w 56"/>
                  <a:gd name="T25" fmla="*/ 0 h 56"/>
                  <a:gd name="T26" fmla="*/ 21 w 56"/>
                  <a:gd name="T27" fmla="*/ 2 h 56"/>
                  <a:gd name="T28" fmla="*/ 14 w 56"/>
                  <a:gd name="T29" fmla="*/ 5 h 56"/>
                  <a:gd name="T30" fmla="*/ 8 w 56"/>
                  <a:gd name="T31" fmla="*/ 9 h 56"/>
                  <a:gd name="T32" fmla="*/ 4 w 56"/>
                  <a:gd name="T33" fmla="*/ 14 h 56"/>
                  <a:gd name="T34" fmla="*/ 1 w 56"/>
                  <a:gd name="T35" fmla="*/ 21 h 56"/>
                  <a:gd name="T36" fmla="*/ 0 w 56"/>
                  <a:gd name="T37" fmla="*/ 28 h 56"/>
                  <a:gd name="T38" fmla="*/ 1 w 56"/>
                  <a:gd name="T39" fmla="*/ 35 h 56"/>
                  <a:gd name="T40" fmla="*/ 4 w 56"/>
                  <a:gd name="T41" fmla="*/ 42 h 56"/>
                  <a:gd name="T42" fmla="*/ 8 w 56"/>
                  <a:gd name="T43" fmla="*/ 48 h 56"/>
                  <a:gd name="T44" fmla="*/ 14 w 56"/>
                  <a:gd name="T45" fmla="*/ 53 h 56"/>
                  <a:gd name="T46" fmla="*/ 21 w 56"/>
                  <a:gd name="T47" fmla="*/ 55 h 56"/>
                  <a:gd name="T48" fmla="*/ 28 w 56"/>
                  <a:gd name="T49" fmla="*/ 56 h 56"/>
                  <a:gd name="T50" fmla="*/ 28 w 56"/>
                  <a:gd name="T51" fmla="*/ 5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6" h="56">
                    <a:moveTo>
                      <a:pt x="28" y="56"/>
                    </a:moveTo>
                    <a:lnTo>
                      <a:pt x="35" y="55"/>
                    </a:lnTo>
                    <a:lnTo>
                      <a:pt x="42" y="53"/>
                    </a:lnTo>
                    <a:lnTo>
                      <a:pt x="47" y="48"/>
                    </a:lnTo>
                    <a:lnTo>
                      <a:pt x="51" y="42"/>
                    </a:lnTo>
                    <a:lnTo>
                      <a:pt x="54" y="35"/>
                    </a:lnTo>
                    <a:lnTo>
                      <a:pt x="56" y="28"/>
                    </a:lnTo>
                    <a:lnTo>
                      <a:pt x="54" y="21"/>
                    </a:lnTo>
                    <a:lnTo>
                      <a:pt x="51" y="14"/>
                    </a:lnTo>
                    <a:lnTo>
                      <a:pt x="47" y="9"/>
                    </a:lnTo>
                    <a:lnTo>
                      <a:pt x="42" y="5"/>
                    </a:lnTo>
                    <a:lnTo>
                      <a:pt x="35" y="2"/>
                    </a:lnTo>
                    <a:lnTo>
                      <a:pt x="28" y="0"/>
                    </a:lnTo>
                    <a:lnTo>
                      <a:pt x="21" y="2"/>
                    </a:lnTo>
                    <a:lnTo>
                      <a:pt x="14" y="5"/>
                    </a:lnTo>
                    <a:lnTo>
                      <a:pt x="8" y="9"/>
                    </a:lnTo>
                    <a:lnTo>
                      <a:pt x="4" y="14"/>
                    </a:lnTo>
                    <a:lnTo>
                      <a:pt x="1" y="21"/>
                    </a:lnTo>
                    <a:lnTo>
                      <a:pt x="0" y="28"/>
                    </a:lnTo>
                    <a:lnTo>
                      <a:pt x="1" y="35"/>
                    </a:lnTo>
                    <a:lnTo>
                      <a:pt x="4" y="42"/>
                    </a:lnTo>
                    <a:lnTo>
                      <a:pt x="8" y="48"/>
                    </a:lnTo>
                    <a:lnTo>
                      <a:pt x="14" y="53"/>
                    </a:lnTo>
                    <a:lnTo>
                      <a:pt x="21" y="55"/>
                    </a:lnTo>
                    <a:lnTo>
                      <a:pt x="28" y="56"/>
                    </a:lnTo>
                    <a:lnTo>
                      <a:pt x="28" y="56"/>
                    </a:lnTo>
                    <a:close/>
                  </a:path>
                </a:pathLst>
              </a:custGeom>
              <a:solidFill>
                <a:srgbClr val="0066FF"/>
              </a:solidFill>
              <a:ln w="0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25" name="Freeform 158"/>
              <p:cNvSpPr>
                <a:spLocks/>
              </p:cNvSpPr>
              <p:nvPr/>
            </p:nvSpPr>
            <p:spPr bwMode="auto">
              <a:xfrm>
                <a:off x="2526233" y="5676900"/>
                <a:ext cx="88900" cy="87313"/>
              </a:xfrm>
              <a:custGeom>
                <a:avLst/>
                <a:gdLst>
                  <a:gd name="T0" fmla="*/ 28 w 56"/>
                  <a:gd name="T1" fmla="*/ 55 h 55"/>
                  <a:gd name="T2" fmla="*/ 35 w 56"/>
                  <a:gd name="T3" fmla="*/ 54 h 55"/>
                  <a:gd name="T4" fmla="*/ 42 w 56"/>
                  <a:gd name="T5" fmla="*/ 51 h 55"/>
                  <a:gd name="T6" fmla="*/ 48 w 56"/>
                  <a:gd name="T7" fmla="*/ 47 h 55"/>
                  <a:gd name="T8" fmla="*/ 52 w 56"/>
                  <a:gd name="T9" fmla="*/ 41 h 55"/>
                  <a:gd name="T10" fmla="*/ 55 w 56"/>
                  <a:gd name="T11" fmla="*/ 34 h 55"/>
                  <a:gd name="T12" fmla="*/ 56 w 56"/>
                  <a:gd name="T13" fmla="*/ 28 h 55"/>
                  <a:gd name="T14" fmla="*/ 55 w 56"/>
                  <a:gd name="T15" fmla="*/ 21 h 55"/>
                  <a:gd name="T16" fmla="*/ 52 w 56"/>
                  <a:gd name="T17" fmla="*/ 14 h 55"/>
                  <a:gd name="T18" fmla="*/ 48 w 56"/>
                  <a:gd name="T19" fmla="*/ 8 h 55"/>
                  <a:gd name="T20" fmla="*/ 42 w 56"/>
                  <a:gd name="T21" fmla="*/ 4 h 55"/>
                  <a:gd name="T22" fmla="*/ 35 w 56"/>
                  <a:gd name="T23" fmla="*/ 1 h 55"/>
                  <a:gd name="T24" fmla="*/ 28 w 56"/>
                  <a:gd name="T25" fmla="*/ 0 h 55"/>
                  <a:gd name="T26" fmla="*/ 21 w 56"/>
                  <a:gd name="T27" fmla="*/ 1 h 55"/>
                  <a:gd name="T28" fmla="*/ 14 w 56"/>
                  <a:gd name="T29" fmla="*/ 4 h 55"/>
                  <a:gd name="T30" fmla="*/ 9 w 56"/>
                  <a:gd name="T31" fmla="*/ 8 h 55"/>
                  <a:gd name="T32" fmla="*/ 5 w 56"/>
                  <a:gd name="T33" fmla="*/ 14 h 55"/>
                  <a:gd name="T34" fmla="*/ 2 w 56"/>
                  <a:gd name="T35" fmla="*/ 21 h 55"/>
                  <a:gd name="T36" fmla="*/ 0 w 56"/>
                  <a:gd name="T37" fmla="*/ 28 h 55"/>
                  <a:gd name="T38" fmla="*/ 2 w 56"/>
                  <a:gd name="T39" fmla="*/ 34 h 55"/>
                  <a:gd name="T40" fmla="*/ 5 w 56"/>
                  <a:gd name="T41" fmla="*/ 41 h 55"/>
                  <a:gd name="T42" fmla="*/ 9 w 56"/>
                  <a:gd name="T43" fmla="*/ 47 h 55"/>
                  <a:gd name="T44" fmla="*/ 14 w 56"/>
                  <a:gd name="T45" fmla="*/ 51 h 55"/>
                  <a:gd name="T46" fmla="*/ 21 w 56"/>
                  <a:gd name="T47" fmla="*/ 54 h 55"/>
                  <a:gd name="T48" fmla="*/ 28 w 56"/>
                  <a:gd name="T49" fmla="*/ 55 h 55"/>
                  <a:gd name="T50" fmla="*/ 28 w 56"/>
                  <a:gd name="T51" fmla="*/ 5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6" h="55">
                    <a:moveTo>
                      <a:pt x="28" y="55"/>
                    </a:moveTo>
                    <a:lnTo>
                      <a:pt x="35" y="54"/>
                    </a:lnTo>
                    <a:lnTo>
                      <a:pt x="42" y="51"/>
                    </a:lnTo>
                    <a:lnTo>
                      <a:pt x="48" y="47"/>
                    </a:lnTo>
                    <a:lnTo>
                      <a:pt x="52" y="41"/>
                    </a:lnTo>
                    <a:lnTo>
                      <a:pt x="55" y="34"/>
                    </a:lnTo>
                    <a:lnTo>
                      <a:pt x="56" y="28"/>
                    </a:lnTo>
                    <a:lnTo>
                      <a:pt x="55" y="21"/>
                    </a:lnTo>
                    <a:lnTo>
                      <a:pt x="52" y="14"/>
                    </a:lnTo>
                    <a:lnTo>
                      <a:pt x="48" y="8"/>
                    </a:lnTo>
                    <a:lnTo>
                      <a:pt x="42" y="4"/>
                    </a:lnTo>
                    <a:lnTo>
                      <a:pt x="35" y="1"/>
                    </a:lnTo>
                    <a:lnTo>
                      <a:pt x="28" y="0"/>
                    </a:lnTo>
                    <a:lnTo>
                      <a:pt x="21" y="1"/>
                    </a:lnTo>
                    <a:lnTo>
                      <a:pt x="14" y="4"/>
                    </a:lnTo>
                    <a:lnTo>
                      <a:pt x="9" y="8"/>
                    </a:lnTo>
                    <a:lnTo>
                      <a:pt x="5" y="14"/>
                    </a:lnTo>
                    <a:lnTo>
                      <a:pt x="2" y="21"/>
                    </a:lnTo>
                    <a:lnTo>
                      <a:pt x="0" y="28"/>
                    </a:lnTo>
                    <a:lnTo>
                      <a:pt x="2" y="34"/>
                    </a:lnTo>
                    <a:lnTo>
                      <a:pt x="5" y="41"/>
                    </a:lnTo>
                    <a:lnTo>
                      <a:pt x="9" y="47"/>
                    </a:lnTo>
                    <a:lnTo>
                      <a:pt x="14" y="51"/>
                    </a:lnTo>
                    <a:lnTo>
                      <a:pt x="21" y="54"/>
                    </a:lnTo>
                    <a:lnTo>
                      <a:pt x="28" y="55"/>
                    </a:lnTo>
                    <a:lnTo>
                      <a:pt x="28" y="55"/>
                    </a:lnTo>
                    <a:close/>
                  </a:path>
                </a:pathLst>
              </a:custGeom>
              <a:solidFill>
                <a:srgbClr val="0066FF"/>
              </a:solidFill>
              <a:ln w="0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26" name="Freeform 159"/>
              <p:cNvSpPr>
                <a:spLocks/>
              </p:cNvSpPr>
              <p:nvPr/>
            </p:nvSpPr>
            <p:spPr bwMode="auto">
              <a:xfrm>
                <a:off x="3321571" y="5818188"/>
                <a:ext cx="88900" cy="85725"/>
              </a:xfrm>
              <a:custGeom>
                <a:avLst/>
                <a:gdLst>
                  <a:gd name="T0" fmla="*/ 28 w 56"/>
                  <a:gd name="T1" fmla="*/ 54 h 54"/>
                  <a:gd name="T2" fmla="*/ 35 w 56"/>
                  <a:gd name="T3" fmla="*/ 54 h 54"/>
                  <a:gd name="T4" fmla="*/ 42 w 56"/>
                  <a:gd name="T5" fmla="*/ 51 h 54"/>
                  <a:gd name="T6" fmla="*/ 48 w 56"/>
                  <a:gd name="T7" fmla="*/ 47 h 54"/>
                  <a:gd name="T8" fmla="*/ 52 w 56"/>
                  <a:gd name="T9" fmla="*/ 40 h 54"/>
                  <a:gd name="T10" fmla="*/ 55 w 56"/>
                  <a:gd name="T11" fmla="*/ 35 h 54"/>
                  <a:gd name="T12" fmla="*/ 56 w 56"/>
                  <a:gd name="T13" fmla="*/ 26 h 54"/>
                  <a:gd name="T14" fmla="*/ 55 w 56"/>
                  <a:gd name="T15" fmla="*/ 19 h 54"/>
                  <a:gd name="T16" fmla="*/ 52 w 56"/>
                  <a:gd name="T17" fmla="*/ 14 h 54"/>
                  <a:gd name="T18" fmla="*/ 48 w 56"/>
                  <a:gd name="T19" fmla="*/ 7 h 54"/>
                  <a:gd name="T20" fmla="*/ 42 w 56"/>
                  <a:gd name="T21" fmla="*/ 3 h 54"/>
                  <a:gd name="T22" fmla="*/ 35 w 56"/>
                  <a:gd name="T23" fmla="*/ 0 h 54"/>
                  <a:gd name="T24" fmla="*/ 28 w 56"/>
                  <a:gd name="T25" fmla="*/ 0 h 54"/>
                  <a:gd name="T26" fmla="*/ 21 w 56"/>
                  <a:gd name="T27" fmla="*/ 0 h 54"/>
                  <a:gd name="T28" fmla="*/ 14 w 56"/>
                  <a:gd name="T29" fmla="*/ 3 h 54"/>
                  <a:gd name="T30" fmla="*/ 9 w 56"/>
                  <a:gd name="T31" fmla="*/ 7 h 54"/>
                  <a:gd name="T32" fmla="*/ 3 w 56"/>
                  <a:gd name="T33" fmla="*/ 14 h 54"/>
                  <a:gd name="T34" fmla="*/ 2 w 56"/>
                  <a:gd name="T35" fmla="*/ 19 h 54"/>
                  <a:gd name="T36" fmla="*/ 0 w 56"/>
                  <a:gd name="T37" fmla="*/ 26 h 54"/>
                  <a:gd name="T38" fmla="*/ 2 w 56"/>
                  <a:gd name="T39" fmla="*/ 35 h 54"/>
                  <a:gd name="T40" fmla="*/ 3 w 56"/>
                  <a:gd name="T41" fmla="*/ 40 h 54"/>
                  <a:gd name="T42" fmla="*/ 9 w 56"/>
                  <a:gd name="T43" fmla="*/ 46 h 54"/>
                  <a:gd name="T44" fmla="*/ 14 w 56"/>
                  <a:gd name="T45" fmla="*/ 51 h 54"/>
                  <a:gd name="T46" fmla="*/ 21 w 56"/>
                  <a:gd name="T47" fmla="*/ 54 h 54"/>
                  <a:gd name="T48" fmla="*/ 28 w 56"/>
                  <a:gd name="T49" fmla="*/ 54 h 54"/>
                  <a:gd name="T50" fmla="*/ 28 w 56"/>
                  <a:gd name="T51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6" h="54">
                    <a:moveTo>
                      <a:pt x="28" y="54"/>
                    </a:moveTo>
                    <a:lnTo>
                      <a:pt x="35" y="54"/>
                    </a:lnTo>
                    <a:lnTo>
                      <a:pt x="42" y="51"/>
                    </a:lnTo>
                    <a:lnTo>
                      <a:pt x="48" y="47"/>
                    </a:lnTo>
                    <a:lnTo>
                      <a:pt x="52" y="40"/>
                    </a:lnTo>
                    <a:lnTo>
                      <a:pt x="55" y="35"/>
                    </a:lnTo>
                    <a:lnTo>
                      <a:pt x="56" y="26"/>
                    </a:lnTo>
                    <a:lnTo>
                      <a:pt x="55" y="19"/>
                    </a:lnTo>
                    <a:lnTo>
                      <a:pt x="52" y="14"/>
                    </a:lnTo>
                    <a:lnTo>
                      <a:pt x="48" y="7"/>
                    </a:lnTo>
                    <a:lnTo>
                      <a:pt x="42" y="3"/>
                    </a:lnTo>
                    <a:lnTo>
                      <a:pt x="35" y="0"/>
                    </a:lnTo>
                    <a:lnTo>
                      <a:pt x="28" y="0"/>
                    </a:lnTo>
                    <a:lnTo>
                      <a:pt x="21" y="0"/>
                    </a:lnTo>
                    <a:lnTo>
                      <a:pt x="14" y="3"/>
                    </a:lnTo>
                    <a:lnTo>
                      <a:pt x="9" y="7"/>
                    </a:lnTo>
                    <a:lnTo>
                      <a:pt x="3" y="14"/>
                    </a:lnTo>
                    <a:lnTo>
                      <a:pt x="2" y="19"/>
                    </a:lnTo>
                    <a:lnTo>
                      <a:pt x="0" y="26"/>
                    </a:lnTo>
                    <a:lnTo>
                      <a:pt x="2" y="35"/>
                    </a:lnTo>
                    <a:lnTo>
                      <a:pt x="3" y="40"/>
                    </a:lnTo>
                    <a:lnTo>
                      <a:pt x="9" y="46"/>
                    </a:lnTo>
                    <a:lnTo>
                      <a:pt x="14" y="51"/>
                    </a:lnTo>
                    <a:lnTo>
                      <a:pt x="21" y="54"/>
                    </a:lnTo>
                    <a:lnTo>
                      <a:pt x="28" y="54"/>
                    </a:ln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0066FF"/>
              </a:solidFill>
              <a:ln w="0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222" name="ZoneTexte 221"/>
            <p:cNvSpPr txBox="1"/>
            <p:nvPr/>
          </p:nvSpPr>
          <p:spPr>
            <a:xfrm>
              <a:off x="856144" y="5814659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23" name="ZoneTexte 222"/>
            <p:cNvSpPr txBox="1"/>
            <p:nvPr/>
          </p:nvSpPr>
          <p:spPr>
            <a:xfrm>
              <a:off x="977227" y="5965245"/>
              <a:ext cx="32010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J0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24" name="ZoneTexte 223"/>
            <p:cNvSpPr txBox="1"/>
            <p:nvPr/>
          </p:nvSpPr>
          <p:spPr>
            <a:xfrm>
              <a:off x="1762924" y="5965245"/>
              <a:ext cx="41284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S48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25" name="ZoneTexte 224"/>
            <p:cNvSpPr txBox="1"/>
            <p:nvPr/>
          </p:nvSpPr>
          <p:spPr>
            <a:xfrm>
              <a:off x="2443027" y="5965245"/>
              <a:ext cx="41284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S96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26" name="ZoneTexte 225"/>
            <p:cNvSpPr txBox="1"/>
            <p:nvPr/>
          </p:nvSpPr>
          <p:spPr>
            <a:xfrm>
              <a:off x="3119507" y="5965245"/>
              <a:ext cx="49244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S144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27" name="ZoneTexte 226"/>
            <p:cNvSpPr txBox="1"/>
            <p:nvPr/>
          </p:nvSpPr>
          <p:spPr>
            <a:xfrm>
              <a:off x="323528" y="6176962"/>
              <a:ext cx="113601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DTG </a:t>
              </a:r>
              <a:r>
                <a:rPr lang="fr-FR" sz="1000">
                  <a:solidFill>
                    <a:srgbClr val="000066"/>
                  </a:solidFill>
                </a:rPr>
                <a:t>+ </a:t>
              </a:r>
              <a:r>
                <a:rPr lang="fr-FR" sz="1000" smtClean="0">
                  <a:solidFill>
                    <a:srgbClr val="000066"/>
                  </a:solidFill>
                </a:rPr>
                <a:t>ABC/3TC</a:t>
              </a:r>
            </a:p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EVF/TDF/FTC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28" name="ZoneTexte 227"/>
            <p:cNvSpPr txBox="1"/>
            <p:nvPr/>
          </p:nvSpPr>
          <p:spPr>
            <a:xfrm>
              <a:off x="1770031" y="6176962"/>
              <a:ext cx="398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361</a:t>
              </a:r>
            </a:p>
            <a:p>
              <a:r>
                <a:rPr lang="fr-FR" sz="1000" smtClean="0">
                  <a:solidFill>
                    <a:srgbClr val="000066"/>
                  </a:solidFill>
                </a:rPr>
                <a:t>327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29" name="ZoneTexte 228"/>
            <p:cNvSpPr txBox="1"/>
            <p:nvPr/>
          </p:nvSpPr>
          <p:spPr>
            <a:xfrm>
              <a:off x="2450133" y="6176962"/>
              <a:ext cx="398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335</a:t>
              </a:r>
            </a:p>
            <a:p>
              <a:r>
                <a:rPr lang="fr-FR" sz="1000" smtClean="0">
                  <a:solidFill>
                    <a:srgbClr val="000066"/>
                  </a:solidFill>
                </a:rPr>
                <a:t>299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30" name="ZoneTexte 229"/>
            <p:cNvSpPr txBox="1"/>
            <p:nvPr/>
          </p:nvSpPr>
          <p:spPr>
            <a:xfrm>
              <a:off x="3160001" y="6176962"/>
              <a:ext cx="4114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smtClean="0">
                  <a:solidFill>
                    <a:srgbClr val="000066"/>
                  </a:solidFill>
                </a:rPr>
                <a:t>304</a:t>
              </a:r>
            </a:p>
            <a:p>
              <a:r>
                <a:rPr lang="fr-FR" sz="1000" smtClean="0">
                  <a:solidFill>
                    <a:srgbClr val="000066"/>
                  </a:solidFill>
                </a:rPr>
                <a:t>252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31" name="ZoneTexte 230"/>
            <p:cNvSpPr txBox="1"/>
            <p:nvPr/>
          </p:nvSpPr>
          <p:spPr>
            <a:xfrm>
              <a:off x="785612" y="5523574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20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32" name="ZoneTexte 231"/>
            <p:cNvSpPr txBox="1"/>
            <p:nvPr/>
          </p:nvSpPr>
          <p:spPr>
            <a:xfrm>
              <a:off x="785612" y="5232488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40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33" name="ZoneTexte 232"/>
            <p:cNvSpPr txBox="1"/>
            <p:nvPr/>
          </p:nvSpPr>
          <p:spPr>
            <a:xfrm>
              <a:off x="785612" y="4941402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60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34" name="ZoneTexte 233"/>
            <p:cNvSpPr txBox="1"/>
            <p:nvPr/>
          </p:nvSpPr>
          <p:spPr>
            <a:xfrm>
              <a:off x="785612" y="4650316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80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35" name="ZoneTexte 234"/>
            <p:cNvSpPr txBox="1"/>
            <p:nvPr/>
          </p:nvSpPr>
          <p:spPr>
            <a:xfrm>
              <a:off x="715080" y="4359230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00" smtClean="0">
                  <a:solidFill>
                    <a:srgbClr val="000066"/>
                  </a:solidFill>
                </a:rPr>
                <a:t>100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36" name="ZoneTexte 235"/>
            <p:cNvSpPr txBox="1"/>
            <p:nvPr/>
          </p:nvSpPr>
          <p:spPr>
            <a:xfrm>
              <a:off x="1043608" y="4149080"/>
              <a:ext cx="305022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smtClean="0">
                  <a:solidFill>
                    <a:srgbClr val="333399"/>
                  </a:solidFill>
                  <a:latin typeface="+mj-lt"/>
                </a:rPr>
                <a:t>Phosphatase alcaline osseuse </a:t>
              </a:r>
            </a:p>
            <a:p>
              <a:pPr algn="ctr"/>
              <a:r>
                <a:rPr lang="fr-FR" sz="1400" b="1" smtClean="0">
                  <a:solidFill>
                    <a:srgbClr val="333399"/>
                  </a:solidFill>
                  <a:latin typeface="+mj-lt"/>
                </a:rPr>
                <a:t>(BSAP)</a:t>
              </a:r>
              <a:endParaRPr lang="fr-FR" sz="14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37" name="ZoneTexte 236"/>
            <p:cNvSpPr txBox="1"/>
            <p:nvPr/>
          </p:nvSpPr>
          <p:spPr>
            <a:xfrm>
              <a:off x="1795350" y="4820233"/>
              <a:ext cx="32893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60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38" name="ZoneTexte 237"/>
            <p:cNvSpPr txBox="1"/>
            <p:nvPr/>
          </p:nvSpPr>
          <p:spPr>
            <a:xfrm>
              <a:off x="1813667" y="5750711"/>
              <a:ext cx="32893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15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39" name="ZoneTexte 238"/>
            <p:cNvSpPr txBox="1"/>
            <p:nvPr/>
          </p:nvSpPr>
          <p:spPr>
            <a:xfrm>
              <a:off x="2483566" y="4556577"/>
              <a:ext cx="32893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76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40" name="ZoneTexte 239"/>
            <p:cNvSpPr txBox="1"/>
            <p:nvPr/>
          </p:nvSpPr>
          <p:spPr>
            <a:xfrm>
              <a:off x="2487888" y="5620132"/>
              <a:ext cx="32893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32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41" name="ZoneTexte 240"/>
            <p:cNvSpPr txBox="1"/>
            <p:nvPr/>
          </p:nvSpPr>
          <p:spPr>
            <a:xfrm>
              <a:off x="3232510" y="4922438"/>
              <a:ext cx="32893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50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42" name="ZoneTexte 241"/>
            <p:cNvSpPr txBox="1"/>
            <p:nvPr/>
          </p:nvSpPr>
          <p:spPr>
            <a:xfrm>
              <a:off x="3192896" y="5646568"/>
              <a:ext cx="32893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smtClean="0">
                  <a:solidFill>
                    <a:srgbClr val="333399"/>
                  </a:solidFill>
                  <a:latin typeface="+mj-lt"/>
                </a:rPr>
                <a:t>23</a:t>
              </a:r>
              <a:endParaRPr lang="fr-FR" sz="1100" b="1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80" name="Rectangle 279"/>
            <p:cNvSpPr/>
            <p:nvPr/>
          </p:nvSpPr>
          <p:spPr>
            <a:xfrm>
              <a:off x="1581691" y="5343019"/>
              <a:ext cx="732893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fr-FR" sz="1000" smtClean="0">
                  <a:solidFill>
                    <a:srgbClr val="000066"/>
                  </a:solidFill>
                </a:rPr>
                <a:t>p &lt; </a:t>
              </a:r>
              <a:r>
                <a:rPr lang="fr-FR" sz="1000">
                  <a:solidFill>
                    <a:srgbClr val="000066"/>
                  </a:solidFill>
                </a:rPr>
                <a:t>0,001</a:t>
              </a:r>
            </a:p>
          </p:txBody>
        </p:sp>
        <p:sp>
          <p:nvSpPr>
            <p:cNvPr id="281" name="Rectangle 280"/>
            <p:cNvSpPr/>
            <p:nvPr/>
          </p:nvSpPr>
          <p:spPr>
            <a:xfrm>
              <a:off x="2301771" y="5054987"/>
              <a:ext cx="732893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fr-FR" sz="1000" smtClean="0">
                  <a:solidFill>
                    <a:srgbClr val="000066"/>
                  </a:solidFill>
                </a:rPr>
                <a:t>p &lt; </a:t>
              </a:r>
              <a:r>
                <a:rPr lang="fr-FR" sz="1000">
                  <a:solidFill>
                    <a:srgbClr val="000066"/>
                  </a:solidFill>
                </a:rPr>
                <a:t>0,001</a:t>
              </a:r>
            </a:p>
          </p:txBody>
        </p:sp>
        <p:sp>
          <p:nvSpPr>
            <p:cNvPr id="282" name="Rectangle 281"/>
            <p:cNvSpPr/>
            <p:nvPr/>
          </p:nvSpPr>
          <p:spPr>
            <a:xfrm>
              <a:off x="3050466" y="5271011"/>
              <a:ext cx="732893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fr-FR" sz="1000" smtClean="0">
                  <a:solidFill>
                    <a:srgbClr val="000066"/>
                  </a:solidFill>
                </a:rPr>
                <a:t>p &lt; 0,001</a:t>
              </a:r>
              <a:endParaRPr lang="fr-FR" sz="1000">
                <a:solidFill>
                  <a:srgbClr val="000066"/>
                </a:solidFill>
              </a:endParaRPr>
            </a:p>
          </p:txBody>
        </p:sp>
        <p:sp>
          <p:nvSpPr>
            <p:cNvPr id="285" name="Rectangle 284"/>
            <p:cNvSpPr/>
            <p:nvPr/>
          </p:nvSpPr>
          <p:spPr>
            <a:xfrm>
              <a:off x="978553" y="4221088"/>
              <a:ext cx="300082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000" b="1">
                  <a:solidFill>
                    <a:srgbClr val="000066"/>
                  </a:solidFill>
                </a:rPr>
                <a:t>%</a:t>
              </a:r>
              <a:endParaRPr lang="fr-FR">
                <a:solidFill>
                  <a:srgbClr val="000066"/>
                </a:solidFill>
              </a:endParaRPr>
            </a:p>
          </p:txBody>
        </p:sp>
      </p:grpSp>
      <p:grpSp>
        <p:nvGrpSpPr>
          <p:cNvPr id="268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26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70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SINGLE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86" name="ZoneTexte 285"/>
          <p:cNvSpPr txBox="1"/>
          <p:nvPr/>
        </p:nvSpPr>
        <p:spPr>
          <a:xfrm>
            <a:off x="6674803" y="6560760"/>
            <a:ext cx="24501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i="1" dirty="0" err="1" smtClean="0">
                <a:solidFill>
                  <a:srgbClr val="CC3300"/>
                </a:solidFill>
              </a:rPr>
              <a:t>Tebas</a:t>
            </a:r>
            <a:r>
              <a:rPr lang="fr-FR" sz="1200" i="1" dirty="0" smtClean="0">
                <a:solidFill>
                  <a:srgbClr val="CC3300"/>
                </a:solidFill>
              </a:rPr>
              <a:t> P, AIDS </a:t>
            </a:r>
            <a:r>
              <a:rPr lang="fr-FR" sz="1200" i="1" dirty="0" smtClean="0">
                <a:solidFill>
                  <a:srgbClr val="CC3300"/>
                </a:solidFill>
              </a:rPr>
              <a:t>2015;29:2459-64</a:t>
            </a:r>
            <a:endParaRPr lang="fr-FR" sz="1200" i="1" dirty="0">
              <a:solidFill>
                <a:srgbClr val="CC33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170339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US" sz="3200" dirty="0" smtClean="0">
                <a:ea typeface="ＭＳ Ｐゴシック" pitchFamily="-1" charset="-128"/>
                <a:cs typeface="ＭＳ Ｐゴシック" pitchFamily="-1" charset="-128"/>
              </a:rPr>
              <a:t>Etude SINGLE : DTG + ABC/3TC vs TDF/FTC/EFV QD</a:t>
            </a:r>
            <a:endParaRPr lang="en-US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4740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227138"/>
            <a:ext cx="8986838" cy="5630862"/>
          </a:xfrm>
        </p:spPr>
        <p:txBody>
          <a:bodyPr/>
          <a:lstStyle/>
          <a:p>
            <a:pPr>
              <a:spcBef>
                <a:spcPts val="302"/>
              </a:spcBef>
            </a:pPr>
            <a:r>
              <a:rPr lang="fr-FR" sz="28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Conclusion</a:t>
            </a:r>
            <a:br>
              <a:rPr lang="fr-FR" sz="28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</a:br>
            <a:endParaRPr lang="fr-FR" sz="2800" b="1" dirty="0" smtClean="0"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lvl="1">
              <a:spcBef>
                <a:spcPts val="302"/>
              </a:spcBef>
            </a:pPr>
            <a:r>
              <a:rPr lang="fr-FR" sz="1800" dirty="0" smtClean="0">
                <a:ea typeface="ＭＳ Ｐゴシック" pitchFamily="-1" charset="-128"/>
              </a:rPr>
              <a:t>Au cours des 48 premières semaines de traitement, DTG + ABC/3TC QD avait un meilleur profil de tolérance et était supérieur à TDF/FTC/EFV pour la première ligne de traitement antirétroviral</a:t>
            </a:r>
          </a:p>
          <a:p>
            <a:pPr lvl="2">
              <a:spcBef>
                <a:spcPts val="302"/>
              </a:spcBef>
            </a:pPr>
            <a:r>
              <a:rPr lang="fr-FR" dirty="0" smtClean="0">
                <a:ea typeface="ＭＳ Ｐゴシック" pitchFamily="-1" charset="-128"/>
              </a:rPr>
              <a:t>La réponse virologique supérieure avec DTG + ABC/3TC était vue également dans les principaux sous-groupes démographiques </a:t>
            </a:r>
            <a:br>
              <a:rPr lang="fr-FR" dirty="0" smtClean="0">
                <a:ea typeface="ＭＳ Ｐゴシック" pitchFamily="-1" charset="-128"/>
              </a:rPr>
            </a:br>
            <a:r>
              <a:rPr lang="fr-FR" dirty="0" smtClean="0">
                <a:ea typeface="ＭＳ Ｐゴシック" pitchFamily="-1" charset="-128"/>
              </a:rPr>
              <a:t>et dans les 2 strates de charge virale, basses et élevées à l’inclusion</a:t>
            </a:r>
          </a:p>
          <a:p>
            <a:pPr lvl="2">
              <a:spcBef>
                <a:spcPts val="302"/>
              </a:spcBef>
            </a:pPr>
            <a:r>
              <a:rPr lang="fr-FR" dirty="0" smtClean="0">
                <a:ea typeface="ＭＳ Ｐゴシック" pitchFamily="-1" charset="-128"/>
              </a:rPr>
              <a:t>Réponse CD4 statistiquement supérieure pour DTG + ABC/3TC</a:t>
            </a:r>
          </a:p>
          <a:p>
            <a:pPr lvl="2">
              <a:spcBef>
                <a:spcPts val="302"/>
              </a:spcBef>
            </a:pPr>
            <a:r>
              <a:rPr lang="fr-FR" dirty="0" smtClean="0">
                <a:ea typeface="ＭＳ Ｐゴシック" pitchFamily="-1" charset="-128"/>
              </a:rPr>
              <a:t>Supériorité virologique de DTG + ABC/3TC confirmée à S96 et S144</a:t>
            </a:r>
            <a:endParaRPr lang="fr-FR" sz="1400" dirty="0" smtClean="0">
              <a:ea typeface="ＭＳ Ｐゴシック" pitchFamily="-1" charset="-128"/>
            </a:endParaRPr>
          </a:p>
          <a:p>
            <a:pPr lvl="1">
              <a:spcBef>
                <a:spcPts val="302"/>
              </a:spcBef>
            </a:pPr>
            <a:r>
              <a:rPr lang="fr-FR" sz="1800" dirty="0" smtClean="0">
                <a:ea typeface="ＭＳ Ｐゴシック" pitchFamily="-1" charset="-128"/>
              </a:rPr>
              <a:t>Pas de mutation majeure aux inhibiteurs d’</a:t>
            </a:r>
            <a:r>
              <a:rPr lang="fr-FR" sz="1800" dirty="0" err="1" smtClean="0">
                <a:ea typeface="ＭＳ Ｐゴシック" pitchFamily="-1" charset="-128"/>
              </a:rPr>
              <a:t>intégrase</a:t>
            </a:r>
            <a:r>
              <a:rPr lang="fr-FR" sz="1800" dirty="0" smtClean="0">
                <a:ea typeface="ＭＳ Ｐゴシック" pitchFamily="-1" charset="-128"/>
              </a:rPr>
              <a:t> sous DTG </a:t>
            </a:r>
            <a:br>
              <a:rPr lang="fr-FR" sz="1800" dirty="0" smtClean="0">
                <a:ea typeface="ＭＳ Ｐゴシック" pitchFamily="-1" charset="-128"/>
              </a:rPr>
            </a:br>
            <a:r>
              <a:rPr lang="fr-FR" sz="1800" dirty="0" smtClean="0">
                <a:ea typeface="ＭＳ Ｐゴシック" pitchFamily="-1" charset="-128"/>
              </a:rPr>
              <a:t>au cours des 144 semaines</a:t>
            </a:r>
          </a:p>
          <a:p>
            <a:pPr lvl="1">
              <a:spcBef>
                <a:spcPts val="302"/>
              </a:spcBef>
            </a:pPr>
            <a:r>
              <a:rPr lang="fr-FR" sz="1800" dirty="0" smtClean="0">
                <a:ea typeface="ＭＳ Ｐゴシック" pitchFamily="-1" charset="-128"/>
              </a:rPr>
              <a:t>Plus faible taux d’arrêt pour événement indésirable avec DTG : </a:t>
            </a:r>
            <a:br>
              <a:rPr lang="fr-FR" sz="1800" dirty="0" smtClean="0">
                <a:ea typeface="ＭＳ Ｐゴシック" pitchFamily="-1" charset="-128"/>
              </a:rPr>
            </a:br>
            <a:r>
              <a:rPr lang="fr-FR" sz="1800" dirty="0" smtClean="0">
                <a:ea typeface="ＭＳ Ｐゴシック" pitchFamily="-1" charset="-128"/>
              </a:rPr>
              <a:t>2 % vs 10 % à S48 ; 4 % vs 14 % à S144</a:t>
            </a:r>
          </a:p>
          <a:p>
            <a:pPr lvl="1">
              <a:spcBef>
                <a:spcPts val="302"/>
              </a:spcBef>
            </a:pPr>
            <a:r>
              <a:rPr lang="fr-FR" sz="1800" dirty="0" smtClean="0">
                <a:ea typeface="ＭＳ Ｐゴシック" pitchFamily="-1" charset="-128"/>
              </a:rPr>
              <a:t>Significativement moins de rash et d’évènements indésirables </a:t>
            </a:r>
            <a:r>
              <a:rPr lang="fr-FR" sz="1800" dirty="0" err="1" smtClean="0">
                <a:ea typeface="ＭＳ Ｐゴシック" pitchFamily="-1" charset="-128"/>
              </a:rPr>
              <a:t>neuro-psychiatriques</a:t>
            </a:r>
            <a:r>
              <a:rPr lang="fr-FR" sz="1800" dirty="0" smtClean="0">
                <a:ea typeface="ＭＳ Ｐゴシック" pitchFamily="-1" charset="-128"/>
              </a:rPr>
              <a:t> avec DTG + ABC/3TC</a:t>
            </a:r>
          </a:p>
          <a:p>
            <a:pPr lvl="2">
              <a:spcBef>
                <a:spcPts val="302"/>
              </a:spcBef>
            </a:pPr>
            <a:r>
              <a:rPr lang="fr-FR" dirty="0" smtClean="0">
                <a:ea typeface="ＭＳ Ｐゴシック" pitchFamily="-1" charset="-128"/>
              </a:rPr>
              <a:t>A l’exception des insomnies (15 % vs 10 % à S48)</a:t>
            </a:r>
          </a:p>
        </p:txBody>
      </p:sp>
      <p:grpSp>
        <p:nvGrpSpPr>
          <p:cNvPr id="2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23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4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SINGLE</a:t>
              </a:r>
              <a:endParaRPr lang="en-US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1135063" y="6565900"/>
            <a:ext cx="80089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US" sz="1200" i="1" dirty="0" err="1">
                <a:solidFill>
                  <a:srgbClr val="CC3300"/>
                </a:solidFill>
              </a:rPr>
              <a:t>Walmsley</a:t>
            </a:r>
            <a:r>
              <a:rPr lang="en-US" sz="1200" i="1" dirty="0">
                <a:solidFill>
                  <a:srgbClr val="CC3300"/>
                </a:solidFill>
              </a:rPr>
              <a:t> S. NEJM 2013;369:807-18 ; </a:t>
            </a:r>
            <a:r>
              <a:rPr lang="en-US" sz="1200" i="1" dirty="0" err="1">
                <a:solidFill>
                  <a:srgbClr val="CC3300"/>
                </a:solidFill>
              </a:rPr>
              <a:t>Walmsley</a:t>
            </a:r>
            <a:r>
              <a:rPr lang="en-US" sz="1200" i="1" dirty="0">
                <a:solidFill>
                  <a:srgbClr val="CC3300"/>
                </a:solidFill>
              </a:rPr>
              <a:t> S, CROI 2014, Abs.543 </a:t>
            </a:r>
            <a:r>
              <a:rPr lang="en-US" sz="1200" i="1" dirty="0" smtClean="0">
                <a:solidFill>
                  <a:srgbClr val="CC3300"/>
                </a:solidFill>
              </a:rPr>
              <a:t>; </a:t>
            </a:r>
            <a:r>
              <a:rPr lang="en-GB" sz="1200" i="1" dirty="0" err="1">
                <a:solidFill>
                  <a:srgbClr val="CC3300"/>
                </a:solidFill>
              </a:rPr>
              <a:t>Walmsley</a:t>
            </a:r>
            <a:r>
              <a:rPr lang="en-GB" sz="1200" i="1" dirty="0">
                <a:solidFill>
                  <a:srgbClr val="CC3300"/>
                </a:solidFill>
              </a:rPr>
              <a:t> S. JAIDS </a:t>
            </a:r>
            <a:r>
              <a:rPr lang="en-GB" sz="1200" i="1" dirty="0" smtClean="0">
                <a:solidFill>
                  <a:srgbClr val="CC3300"/>
                </a:solidFill>
              </a:rPr>
              <a:t>2015;70:515-9</a:t>
            </a:r>
            <a:endParaRPr lang="fr-FR" sz="1200" i="1" dirty="0">
              <a:solidFill>
                <a:srgbClr val="CC33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ZoneTexte 69"/>
          <p:cNvSpPr txBox="1">
            <a:spLocks noChangeArrowheads="1"/>
          </p:cNvSpPr>
          <p:nvPr/>
        </p:nvSpPr>
        <p:spPr bwMode="auto">
          <a:xfrm>
            <a:off x="5670550" y="6563633"/>
            <a:ext cx="34734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Walmsley</a:t>
            </a:r>
            <a:r>
              <a:rPr lang="en-GB" sz="1200" i="1" dirty="0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 S. NEJM 2013;369:1807-18</a:t>
            </a:r>
            <a:endParaRPr lang="en-GB" sz="1200" i="1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354224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de l’étude</a:t>
            </a:r>
            <a:endParaRPr lang="fr-FR" sz="2800" b="1" kern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234501" name="Connecteur droit 66"/>
          <p:cNvCxnSpPr>
            <a:cxnSpLocks noChangeShapeType="1"/>
          </p:cNvCxnSpPr>
          <p:nvPr/>
        </p:nvCxnSpPr>
        <p:spPr bwMode="auto">
          <a:xfrm rot="5400000">
            <a:off x="2694529" y="2775738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4925" y="5029200"/>
            <a:ext cx="9109075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Objectif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Non infériorité de DTG à S48 : % ARN VIH &lt; 50 c/ml en intention de traiter, analyse </a:t>
            </a:r>
            <a:r>
              <a:rPr lang="fr-F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snapshot</a:t>
            </a: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(test de significativité unilatéral à 2,5 %, </a:t>
            </a:r>
            <a:r>
              <a:rPr lang="fr-FR" dirty="0" smtClean="0">
                <a:solidFill>
                  <a:srgbClr val="000066"/>
                </a:solidFill>
              </a:rPr>
              <a:t>borne inférieure </a:t>
            </a:r>
            <a:br>
              <a:rPr lang="fr-FR" dirty="0" smtClean="0">
                <a:solidFill>
                  <a:srgbClr val="000066"/>
                </a:solidFill>
              </a:rPr>
            </a:br>
            <a:r>
              <a:rPr lang="fr-FR" dirty="0" smtClean="0">
                <a:solidFill>
                  <a:srgbClr val="000066"/>
                </a:solidFill>
              </a:rPr>
              <a:t>de l’IC </a:t>
            </a: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95 % de la différence = -10 %, puissance 90 %)</a:t>
            </a:r>
            <a:endParaRPr lang="fr-FR" b="1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15288096"/>
              </p:ext>
            </p:extLst>
          </p:nvPr>
        </p:nvGraphicFramePr>
        <p:xfrm>
          <a:off x="3915923" y="2628894"/>
          <a:ext cx="3533398" cy="755650"/>
        </p:xfrm>
        <a:graphic>
          <a:graphicData uri="http://schemas.openxmlformats.org/drawingml/2006/table">
            <a:tbl>
              <a:tblPr/>
              <a:tblGrid>
                <a:gridCol w="3533398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50 mg + ABC/3TC FDC QD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TDF/FTC/EFV placebo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68103957"/>
              </p:ext>
            </p:extLst>
          </p:nvPr>
        </p:nvGraphicFramePr>
        <p:xfrm>
          <a:off x="3915923" y="3619494"/>
          <a:ext cx="3533397" cy="736600"/>
        </p:xfrm>
        <a:graphic>
          <a:graphicData uri="http://schemas.openxmlformats.org/drawingml/2006/table">
            <a:tbl>
              <a:tblPr/>
              <a:tblGrid>
                <a:gridCol w="3533397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TDF/FTC/EFV QD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placebo + ABC/3TC placebo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2144989" y="1623473"/>
            <a:ext cx="1539875" cy="925200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Randomisation*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1 : 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Double aveugle</a:t>
            </a:r>
            <a:endParaRPr lang="fr-FR" sz="1400" b="1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131778" y="2712835"/>
            <a:ext cx="2556310" cy="153233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fr-F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18 ans, naïfs d’ARV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ARN VIH  </a:t>
            </a:r>
            <a:r>
              <a:rPr lang="fr-FR" sz="14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fr-F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1 000 c/ml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Pas de restriction sur CD4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Ag </a:t>
            </a:r>
            <a:r>
              <a:rPr lang="fr-FR" sz="14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HBs</a:t>
            </a:r>
            <a:r>
              <a:rPr lang="fr-F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négatif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Pas de résistance au génotype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HLA-B*5701 négatif</a:t>
            </a:r>
            <a:endParaRPr lang="fr-FR" sz="14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1" name="ZoneTexte 71"/>
          <p:cNvSpPr txBox="1">
            <a:spLocks noChangeArrowheads="1"/>
          </p:cNvSpPr>
          <p:nvPr/>
        </p:nvSpPr>
        <p:spPr bwMode="auto">
          <a:xfrm>
            <a:off x="385834" y="4466196"/>
            <a:ext cx="81866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 Randomisation stratifiée sur ARN VIH (</a:t>
            </a:r>
            <a:r>
              <a:rPr lang="fr-FR" sz="1400" u="sng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&lt;</a:t>
            </a:r>
            <a:r>
              <a:rPr lang="fr-FR" sz="140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ou &gt; 100 000 c/ml) et CD4/mm</a:t>
            </a:r>
            <a:r>
              <a:rPr lang="fr-FR" sz="1400" baseline="3000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3</a:t>
            </a:r>
            <a:r>
              <a:rPr lang="fr-FR" sz="140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(</a:t>
            </a:r>
            <a:r>
              <a:rPr lang="fr-FR" sz="1400" u="sng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&lt;</a:t>
            </a:r>
            <a:r>
              <a:rPr lang="fr-FR" sz="140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ou &gt; 200) à l’inclusion</a:t>
            </a:r>
            <a:endParaRPr lang="fr-FR" sz="1400" baseline="3000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3867663" y="2984668"/>
            <a:ext cx="1587" cy="993600"/>
          </a:xfrm>
          <a:prstGeom prst="bentConnector3">
            <a:avLst>
              <a:gd name="adj1" fmla="val -48209578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>
            <a:off x="2657988" y="3475032"/>
            <a:ext cx="433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3068258" y="3651244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422</a:t>
            </a:r>
            <a:endParaRPr lang="fr-FR" sz="1600" b="1" dirty="0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3068258" y="2657469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422</a:t>
            </a:r>
            <a:endParaRPr lang="fr-FR" sz="1600" b="1" dirty="0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149060" y="1638294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74603" y="1638294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S144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73053" y="2178044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468148" y="2178044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7449320" y="2990844"/>
            <a:ext cx="1303200" cy="974725"/>
            <a:chOff x="4502" y="1764"/>
            <a:chExt cx="646" cy="614"/>
          </a:xfrm>
        </p:grpSpPr>
        <p:sp>
          <p:nvSpPr>
            <p:cNvPr id="23453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453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grpSp>
        <p:nvGrpSpPr>
          <p:cNvPr id="3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2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30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SINGLE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cxnSp>
        <p:nvCxnSpPr>
          <p:cNvPr id="31" name="Connecteur droit 30"/>
          <p:cNvCxnSpPr/>
          <p:nvPr/>
        </p:nvCxnSpPr>
        <p:spPr bwMode="auto">
          <a:xfrm>
            <a:off x="7524748" y="3503077"/>
            <a:ext cx="1132417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ZoneTexte 31"/>
          <p:cNvSpPr txBox="1"/>
          <p:nvPr/>
        </p:nvSpPr>
        <p:spPr>
          <a:xfrm>
            <a:off x="7621511" y="3187998"/>
            <a:ext cx="10050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En ouvert</a:t>
            </a:r>
            <a:endParaRPr lang="fr-FR" sz="160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US" sz="3200" dirty="0" smtClean="0">
                <a:ea typeface="ＭＳ Ｐゴシック" pitchFamily="-1" charset="-128"/>
                <a:cs typeface="ＭＳ Ｐゴシック" pitchFamily="-1" charset="-128"/>
              </a:rPr>
              <a:t>Etude SINGLE : DTG + ABC/3TC vs TDF/FTC/EFV QD</a:t>
            </a:r>
            <a:endParaRPr lang="en-US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US" sz="3200" dirty="0" smtClean="0">
                <a:ea typeface="ＭＳ Ｐゴシック" pitchFamily="-1" charset="-128"/>
                <a:cs typeface="ＭＳ Ｐゴシック" pitchFamily="-1" charset="-128"/>
              </a:rPr>
              <a:t>Etude SINGLE : DTG + ABC/3TC vs TDF/FTC/EFV QD</a:t>
            </a:r>
            <a:endParaRPr lang="en-US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1987597961"/>
              </p:ext>
            </p:extLst>
          </p:nvPr>
        </p:nvGraphicFramePr>
        <p:xfrm>
          <a:off x="195948" y="1754643"/>
          <a:ext cx="8353426" cy="4020325"/>
        </p:xfrm>
        <a:graphic>
          <a:graphicData uri="http://schemas.openxmlformats.org/drawingml/2006/table">
            <a:tbl>
              <a:tblPr/>
              <a:tblGrid>
                <a:gridCol w="329713"/>
                <a:gridCol w="4048613"/>
                <a:gridCol w="2070100"/>
                <a:gridCol w="1905000"/>
              </a:tblGrid>
              <a:tr h="53407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+ ABC/3TC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414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TDF/FTC/EFV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419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649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Age médian, années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35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9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Femmes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49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c/ml), médiane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4,67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4,70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9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&gt; 100 000 c/ml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32 %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31 %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49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, médiane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335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339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9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&lt; 200/mm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49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Coinfection VHC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95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Interruption avant S48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51 (12,3 %)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84 (20,0 %)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manque d’efficacité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14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13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événement indésirable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10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42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Perdu de vue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14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9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Déviation protocole / Retrait consentement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7 / n = 5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7 / n = 11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443592" y="1142996"/>
            <a:ext cx="83502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2000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Caractéristiques à l’inclusion et disposition des patients</a:t>
            </a:r>
            <a:endParaRPr lang="fr-FR" sz="24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2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5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SINGLE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5670550" y="6563633"/>
            <a:ext cx="34734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Walmsley</a:t>
            </a:r>
            <a:r>
              <a:rPr lang="en-GB" sz="1200" i="1" dirty="0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 S. NEJM 2013;369:1807-18</a:t>
            </a:r>
            <a:endParaRPr lang="en-GB" sz="1200" i="1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2637213" y="1128713"/>
            <a:ext cx="38568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Réponse au traitement à S48</a:t>
            </a:r>
            <a:endParaRPr lang="fr-FR" sz="24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3" name="Text Box 179"/>
          <p:cNvSpPr txBox="1">
            <a:spLocks noChangeArrowheads="1"/>
          </p:cNvSpPr>
          <p:nvPr/>
        </p:nvSpPr>
        <p:spPr bwMode="auto">
          <a:xfrm>
            <a:off x="5264223" y="4702466"/>
            <a:ext cx="3878189" cy="1164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Augmentation moyenne ajustée CD4/mm</a:t>
            </a:r>
            <a:r>
              <a:rPr lang="fr-FR" sz="1700" baseline="300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3</a:t>
            </a:r>
            <a: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à S48 :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+ 267 pour DTG + ABC/3TC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+ 208 pour TDF/FTC/EFV (p &lt; 0,001)</a:t>
            </a:r>
            <a:endParaRPr lang="fr-FR" sz="17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61" name="Text Box 134"/>
          <p:cNvSpPr txBox="1">
            <a:spLocks noChangeArrowheads="1"/>
          </p:cNvSpPr>
          <p:nvPr/>
        </p:nvSpPr>
        <p:spPr bwMode="auto">
          <a:xfrm>
            <a:off x="1196851" y="1700808"/>
            <a:ext cx="3159125" cy="34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ct val="80000"/>
              </a:lnSpc>
              <a:spcBef>
                <a:spcPct val="5000"/>
              </a:spcBef>
              <a:spcAft>
                <a:spcPct val="0"/>
              </a:spcAft>
            </a:pPr>
            <a:r>
              <a:rPr lang="fr-FR" sz="2000" b="1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ARN VIH &lt; 50 c/ml </a:t>
            </a:r>
            <a:endParaRPr lang="fr-FR" sz="2000" b="1">
              <a:solidFill>
                <a:srgbClr val="333399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63" name="Text Box 134"/>
          <p:cNvSpPr txBox="1">
            <a:spLocks noChangeArrowheads="1"/>
          </p:cNvSpPr>
          <p:nvPr/>
        </p:nvSpPr>
        <p:spPr bwMode="auto">
          <a:xfrm>
            <a:off x="5181600" y="2721008"/>
            <a:ext cx="3559629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Les différences en terme de taux de suppression virologique étaient également observées pour les divers sous-groupes de patients : âge, sexe, race, et ARN VIH </a:t>
            </a:r>
            <a:b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&gt; 100 000 c/ml à l’inclusion</a:t>
            </a:r>
            <a:endParaRPr lang="fr-FR" sz="17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grpSp>
        <p:nvGrpSpPr>
          <p:cNvPr id="44" name="Groupe 43"/>
          <p:cNvGrpSpPr/>
          <p:nvPr/>
        </p:nvGrpSpPr>
        <p:grpSpPr>
          <a:xfrm>
            <a:off x="209636" y="1809744"/>
            <a:ext cx="6615155" cy="4666385"/>
            <a:chOff x="209636" y="1809744"/>
            <a:chExt cx="6615155" cy="4666385"/>
          </a:xfrm>
        </p:grpSpPr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922103" y="2845273"/>
              <a:ext cx="793627" cy="2457050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309023" y="4501263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309023" y="3809113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209636" y="2427988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309023" y="3118550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562490" y="4608984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562490" y="3918422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562490" y="2534122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562490" y="3224684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680295" y="2524597"/>
              <a:ext cx="2066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1084665" y="2479206"/>
              <a:ext cx="50526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87,9</a:t>
              </a:r>
              <a:endParaRPr lang="fr-FR" sz="1400" b="1" dirty="0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870023" y="2748403"/>
              <a:ext cx="50526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80,7</a:t>
              </a:r>
              <a:endParaRPr lang="fr-FR" sz="1400" b="1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707463" y="3071232"/>
              <a:ext cx="793627" cy="222990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603781" y="5609871"/>
              <a:ext cx="2209259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Différence ajustée</a:t>
              </a:r>
              <a:endParaRPr lang="fr-FR" sz="15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 95 %)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 7 % (2 ; 12)</a:t>
              </a:r>
              <a:endParaRPr lang="fr-F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3127312" y="2828525"/>
              <a:ext cx="793627" cy="2472609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3277474" y="2489722"/>
              <a:ext cx="50526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89,8</a:t>
              </a:r>
              <a:endParaRPr lang="fr-FR" sz="1400" b="1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4046299" y="2696769"/>
              <a:ext cx="50526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81,3</a:t>
              </a:r>
              <a:endParaRPr lang="fr-FR" sz="1400" b="1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3912672" y="3046632"/>
              <a:ext cx="793627" cy="2255691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5" name="ZoneTexte 86"/>
            <p:cNvSpPr txBox="1">
              <a:spLocks noChangeArrowheads="1"/>
            </p:cNvSpPr>
            <p:nvPr/>
          </p:nvSpPr>
          <p:spPr bwMode="auto">
            <a:xfrm>
              <a:off x="2811715" y="5609871"/>
              <a:ext cx="2209259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Différence ajustée</a:t>
              </a:r>
              <a:endParaRPr lang="fr-FR" sz="15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 95 %)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 9 % (4 ; 13)</a:t>
              </a:r>
              <a:endParaRPr lang="fr-F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562490" y="5301134"/>
              <a:ext cx="451582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960609" y="5310659"/>
              <a:ext cx="149560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snapshot</a:t>
              </a:r>
              <a:endParaRPr lang="fr-F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3162723" y="5310659"/>
              <a:ext cx="150724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Per protocole</a:t>
              </a:r>
              <a:endParaRPr lang="fr-F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grpSp>
          <p:nvGrpSpPr>
            <p:cNvPr id="2" name="Groupe 54"/>
            <p:cNvGrpSpPr/>
            <p:nvPr/>
          </p:nvGrpSpPr>
          <p:grpSpPr>
            <a:xfrm>
              <a:off x="4823191" y="1809744"/>
              <a:ext cx="2001600" cy="629682"/>
              <a:chOff x="2439988" y="1995488"/>
              <a:chExt cx="2001600" cy="629682"/>
            </a:xfrm>
          </p:grpSpPr>
          <p:sp>
            <p:nvSpPr>
              <p:cNvPr id="56" name="AutoShape 165"/>
              <p:cNvSpPr>
                <a:spLocks noChangeArrowheads="1"/>
              </p:cNvSpPr>
              <p:nvPr/>
            </p:nvSpPr>
            <p:spPr bwMode="auto">
              <a:xfrm>
                <a:off x="2439988" y="2017713"/>
                <a:ext cx="2001600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7" name="Rectangle 3"/>
              <p:cNvSpPr>
                <a:spLocks noChangeArrowheads="1"/>
              </p:cNvSpPr>
              <p:nvPr/>
            </p:nvSpPr>
            <p:spPr bwMode="auto">
              <a:xfrm>
                <a:off x="2549525" y="2116138"/>
                <a:ext cx="177800" cy="144462"/>
              </a:xfrm>
              <a:prstGeom prst="rect">
                <a:avLst/>
              </a:prstGeom>
              <a:solidFill>
                <a:srgbClr val="00206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8" name="Rectangle 4"/>
              <p:cNvSpPr>
                <a:spLocks noChangeArrowheads="1"/>
              </p:cNvSpPr>
              <p:nvPr/>
            </p:nvSpPr>
            <p:spPr bwMode="auto">
              <a:xfrm>
                <a:off x="2549525" y="2381250"/>
                <a:ext cx="177800" cy="144463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9" name="ZoneTexte 84"/>
              <p:cNvSpPr txBox="1">
                <a:spLocks noChangeArrowheads="1"/>
              </p:cNvSpPr>
              <p:nvPr/>
            </p:nvSpPr>
            <p:spPr bwMode="auto">
              <a:xfrm>
                <a:off x="2706688" y="1995488"/>
                <a:ext cx="164033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DTG + ABC/3TC</a:t>
                </a:r>
                <a:endParaRPr lang="fr-F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60" name="ZoneTexte 85"/>
              <p:cNvSpPr txBox="1">
                <a:spLocks noChangeArrowheads="1"/>
              </p:cNvSpPr>
              <p:nvPr/>
            </p:nvSpPr>
            <p:spPr bwMode="auto">
              <a:xfrm>
                <a:off x="2706688" y="2255838"/>
                <a:ext cx="144142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TDF/FTC/EFV</a:t>
                </a:r>
                <a:endParaRPr lang="fr-F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62" name="Rectangle 40"/>
            <p:cNvSpPr>
              <a:spLocks noChangeArrowheads="1"/>
            </p:cNvSpPr>
            <p:nvPr/>
          </p:nvSpPr>
          <p:spPr bwMode="auto">
            <a:xfrm>
              <a:off x="906854" y="2068288"/>
              <a:ext cx="174310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 dirty="0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Analyse principale</a:t>
              </a:r>
              <a:endParaRPr lang="fr-FR" b="1" dirty="0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9" name="Text Box 148"/>
            <p:cNvSpPr txBox="1">
              <a:spLocks noChangeArrowheads="1"/>
            </p:cNvSpPr>
            <p:nvPr/>
          </p:nvSpPr>
          <p:spPr bwMode="auto">
            <a:xfrm>
              <a:off x="255271" y="2048347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3" name="Rectangle 135"/>
            <p:cNvSpPr>
              <a:spLocks noChangeArrowheads="1"/>
            </p:cNvSpPr>
            <p:nvPr/>
          </p:nvSpPr>
          <p:spPr bwMode="auto">
            <a:xfrm>
              <a:off x="408409" y="5169575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4" name="ZoneTexte 86"/>
            <p:cNvSpPr txBox="1">
              <a:spLocks noChangeArrowheads="1"/>
            </p:cNvSpPr>
            <p:nvPr/>
          </p:nvSpPr>
          <p:spPr bwMode="auto">
            <a:xfrm>
              <a:off x="1394476" y="6172200"/>
              <a:ext cx="3121543" cy="3039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smtClean="0">
                  <a:solidFill>
                    <a:srgbClr val="000066"/>
                  </a:solidFill>
                  <a:latin typeface="Wingdings"/>
                  <a:ea typeface="Wingdings"/>
                  <a:cs typeface="Wingdings"/>
                </a:rPr>
                <a:t></a:t>
              </a:r>
              <a:r>
                <a:rPr lang="fr-FR" sz="15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 Supériorité de DTG + ABC/3TC</a:t>
              </a:r>
              <a:endParaRPr lang="fr-FR" sz="15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6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US" sz="3200" dirty="0" smtClean="0">
                <a:ea typeface="ＭＳ Ｐゴシック" pitchFamily="-1" charset="-128"/>
                <a:cs typeface="ＭＳ Ｐゴシック" pitchFamily="-1" charset="-128"/>
              </a:rPr>
              <a:t>Etude SINGLE : DTG + ABC/3TC vs TDF/FTC/EFV QD</a:t>
            </a:r>
            <a:endParaRPr lang="en-US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3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6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0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SINGLE</a:t>
              </a:r>
              <a:endParaRPr lang="en-US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45" name="ZoneTexte 69"/>
          <p:cNvSpPr txBox="1">
            <a:spLocks noChangeArrowheads="1"/>
          </p:cNvSpPr>
          <p:nvPr/>
        </p:nvSpPr>
        <p:spPr bwMode="auto">
          <a:xfrm>
            <a:off x="5670550" y="6563633"/>
            <a:ext cx="34734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Walmsley</a:t>
            </a:r>
            <a:r>
              <a:rPr lang="en-GB" sz="1200" i="1" dirty="0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 S. NEJM 2013;369:1807-18</a:t>
            </a:r>
            <a:endParaRPr lang="en-GB" sz="1200" i="1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2"/>
          <p:cNvSpPr txBox="1">
            <a:spLocks noChangeArrowheads="1"/>
          </p:cNvSpPr>
          <p:nvPr/>
        </p:nvSpPr>
        <p:spPr bwMode="auto">
          <a:xfrm>
            <a:off x="2637208" y="1128713"/>
            <a:ext cx="38568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Réponse au traitement à S96</a:t>
            </a:r>
            <a:endParaRPr lang="fr-FR" sz="2400" b="1" dirty="0">
              <a:solidFill>
                <a:srgbClr val="CC3300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536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34" charset="-128"/>
              </a:rPr>
              <a:t>Etude SINGLE </a:t>
            </a:r>
            <a:r>
              <a:rPr lang="en-GB" sz="3200" dirty="0" smtClean="0">
                <a:ea typeface="ＭＳ Ｐゴシック" pitchFamily="34" charset="-128"/>
              </a:rPr>
              <a:t>: DTG + ABC/3TC </a:t>
            </a:r>
            <a:r>
              <a:rPr lang="en-GB" sz="3200" dirty="0" err="1" smtClean="0">
                <a:ea typeface="ＭＳ Ｐゴシック" pitchFamily="34" charset="-128"/>
              </a:rPr>
              <a:t>vs</a:t>
            </a:r>
            <a:r>
              <a:rPr lang="en-GB" sz="3200" dirty="0" smtClean="0">
                <a:ea typeface="ＭＳ Ｐゴシック" pitchFamily="34" charset="-128"/>
              </a:rPr>
              <a:t> TDF/FTC/EFV QD</a:t>
            </a:r>
          </a:p>
        </p:txBody>
      </p:sp>
      <p:grpSp>
        <p:nvGrpSpPr>
          <p:cNvPr id="2" name="Grouper 41"/>
          <p:cNvGrpSpPr>
            <a:grpSpLocks/>
          </p:cNvGrpSpPr>
          <p:nvPr/>
        </p:nvGrpSpPr>
        <p:grpSpPr bwMode="auto">
          <a:xfrm>
            <a:off x="0" y="6570663"/>
            <a:ext cx="784225" cy="287337"/>
            <a:chOff x="0" y="6570663"/>
            <a:chExt cx="1393200" cy="288111"/>
          </a:xfrm>
        </p:grpSpPr>
        <p:sp>
          <p:nvSpPr>
            <p:cNvPr id="1547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79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 pitchFamily="34" charset="-128"/>
                  <a:cs typeface="Arial" charset="0"/>
                </a:rPr>
                <a:t>SINGLE</a:t>
              </a:r>
            </a:p>
          </p:txBody>
        </p:sp>
      </p:grpSp>
      <p:sp>
        <p:nvSpPr>
          <p:cNvPr id="15364" name="ZoneTexte 5"/>
          <p:cNvSpPr txBox="1">
            <a:spLocks noChangeArrowheads="1"/>
          </p:cNvSpPr>
          <p:nvPr/>
        </p:nvSpPr>
        <p:spPr bwMode="auto">
          <a:xfrm>
            <a:off x="2682649" y="1687288"/>
            <a:ext cx="33981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solidFill>
                  <a:srgbClr val="333399"/>
                </a:solidFill>
                <a:latin typeface="+mj-lt"/>
                <a:ea typeface="ＭＳ Ｐゴシック" pitchFamily="34" charset="-128"/>
                <a:cs typeface="Arial" charset="0"/>
              </a:rPr>
              <a:t>ARN VIH &lt; </a:t>
            </a:r>
            <a:r>
              <a:rPr lang="fr-FR" b="1" dirty="0">
                <a:solidFill>
                  <a:srgbClr val="333399"/>
                </a:solidFill>
                <a:latin typeface="+mj-lt"/>
                <a:ea typeface="ＭＳ Ｐゴシック" pitchFamily="34" charset="-128"/>
                <a:cs typeface="Arial" charset="0"/>
              </a:rPr>
              <a:t>50 c/ml (ITT, </a:t>
            </a:r>
            <a:r>
              <a:rPr lang="fr-FR" b="1" dirty="0" err="1">
                <a:solidFill>
                  <a:srgbClr val="333399"/>
                </a:solidFill>
                <a:latin typeface="+mj-lt"/>
                <a:ea typeface="ＭＳ Ｐゴシック" pitchFamily="34" charset="-128"/>
                <a:cs typeface="Arial" charset="0"/>
              </a:rPr>
              <a:t>snapshot</a:t>
            </a:r>
            <a:r>
              <a:rPr lang="fr-FR" b="1" dirty="0">
                <a:solidFill>
                  <a:srgbClr val="333399"/>
                </a:solidFill>
                <a:latin typeface="+mj-lt"/>
                <a:ea typeface="ＭＳ Ｐゴシック" pitchFamily="34" charset="-128"/>
                <a:cs typeface="Arial" charset="0"/>
              </a:rPr>
              <a:t>)</a:t>
            </a:r>
          </a:p>
        </p:txBody>
      </p:sp>
      <p:grpSp>
        <p:nvGrpSpPr>
          <p:cNvPr id="3" name="Groupe 129"/>
          <p:cNvGrpSpPr>
            <a:grpSpLocks/>
          </p:cNvGrpSpPr>
          <p:nvPr/>
        </p:nvGrpSpPr>
        <p:grpSpPr bwMode="auto">
          <a:xfrm>
            <a:off x="909638" y="2144713"/>
            <a:ext cx="7684896" cy="4233810"/>
            <a:chOff x="909414" y="2046804"/>
            <a:chExt cx="7684659" cy="4233096"/>
          </a:xfrm>
        </p:grpSpPr>
        <p:sp>
          <p:nvSpPr>
            <p:cNvPr id="15367" name="Line 8"/>
            <p:cNvSpPr>
              <a:spLocks noChangeShapeType="1"/>
            </p:cNvSpPr>
            <p:nvPr/>
          </p:nvSpPr>
          <p:spPr bwMode="auto">
            <a:xfrm flipV="1">
              <a:off x="5413375" y="5411788"/>
              <a:ext cx="0" cy="16033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68" name="Line 9"/>
            <p:cNvSpPr>
              <a:spLocks noChangeShapeType="1"/>
            </p:cNvSpPr>
            <p:nvPr/>
          </p:nvSpPr>
          <p:spPr bwMode="auto">
            <a:xfrm flipV="1">
              <a:off x="6191250" y="5411788"/>
              <a:ext cx="0" cy="16033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69" name="Line 10"/>
            <p:cNvSpPr>
              <a:spLocks noChangeShapeType="1"/>
            </p:cNvSpPr>
            <p:nvPr/>
          </p:nvSpPr>
          <p:spPr bwMode="auto">
            <a:xfrm>
              <a:off x="5413375" y="5411788"/>
              <a:ext cx="777875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70" name="Line 11"/>
            <p:cNvSpPr>
              <a:spLocks noChangeShapeType="1"/>
            </p:cNvSpPr>
            <p:nvPr/>
          </p:nvSpPr>
          <p:spPr bwMode="auto">
            <a:xfrm flipV="1">
              <a:off x="7027863" y="5411788"/>
              <a:ext cx="0" cy="16033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71" name="Freeform 12"/>
            <p:cNvSpPr>
              <a:spLocks/>
            </p:cNvSpPr>
            <p:nvPr/>
          </p:nvSpPr>
          <p:spPr bwMode="auto">
            <a:xfrm>
              <a:off x="7027863" y="5411788"/>
              <a:ext cx="776287" cy="160337"/>
            </a:xfrm>
            <a:custGeom>
              <a:avLst/>
              <a:gdLst>
                <a:gd name="T0" fmla="*/ 2147483647 w 407"/>
                <a:gd name="T1" fmla="*/ 2147483647 h 84"/>
                <a:gd name="T2" fmla="*/ 2147483647 w 407"/>
                <a:gd name="T3" fmla="*/ 0 h 84"/>
                <a:gd name="T4" fmla="*/ 0 w 407"/>
                <a:gd name="T5" fmla="*/ 0 h 84"/>
                <a:gd name="T6" fmla="*/ 0 60000 65536"/>
                <a:gd name="T7" fmla="*/ 0 60000 65536"/>
                <a:gd name="T8" fmla="*/ 0 60000 65536"/>
                <a:gd name="T9" fmla="*/ 0 w 407"/>
                <a:gd name="T10" fmla="*/ 0 h 84"/>
                <a:gd name="T11" fmla="*/ 407 w 407"/>
                <a:gd name="T12" fmla="*/ 84 h 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7" h="84">
                  <a:moveTo>
                    <a:pt x="407" y="84"/>
                  </a:moveTo>
                  <a:lnTo>
                    <a:pt x="407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72" name="Line 13"/>
            <p:cNvSpPr>
              <a:spLocks noChangeShapeType="1"/>
            </p:cNvSpPr>
            <p:nvPr/>
          </p:nvSpPr>
          <p:spPr bwMode="auto">
            <a:xfrm>
              <a:off x="6191250" y="5411788"/>
              <a:ext cx="836613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73" name="Line 15"/>
            <p:cNvSpPr>
              <a:spLocks noChangeShapeType="1"/>
            </p:cNvSpPr>
            <p:nvPr/>
          </p:nvSpPr>
          <p:spPr bwMode="auto">
            <a:xfrm flipV="1">
              <a:off x="2297113" y="5411788"/>
              <a:ext cx="0" cy="16033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74" name="Line 16"/>
            <p:cNvSpPr>
              <a:spLocks noChangeShapeType="1"/>
            </p:cNvSpPr>
            <p:nvPr/>
          </p:nvSpPr>
          <p:spPr bwMode="auto">
            <a:xfrm flipV="1">
              <a:off x="2006600" y="5411788"/>
              <a:ext cx="0" cy="16033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75" name="Line 17"/>
            <p:cNvSpPr>
              <a:spLocks noChangeShapeType="1"/>
            </p:cNvSpPr>
            <p:nvPr/>
          </p:nvSpPr>
          <p:spPr bwMode="auto">
            <a:xfrm>
              <a:off x="1778000" y="5411788"/>
              <a:ext cx="2286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76" name="Line 18"/>
            <p:cNvSpPr>
              <a:spLocks noChangeShapeType="1"/>
            </p:cNvSpPr>
            <p:nvPr/>
          </p:nvSpPr>
          <p:spPr bwMode="auto">
            <a:xfrm flipV="1">
              <a:off x="1778000" y="5411788"/>
              <a:ext cx="0" cy="16033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77" name="Line 19"/>
            <p:cNvSpPr>
              <a:spLocks noChangeShapeType="1"/>
            </p:cNvSpPr>
            <p:nvPr/>
          </p:nvSpPr>
          <p:spPr bwMode="auto">
            <a:xfrm>
              <a:off x="2006600" y="5411788"/>
              <a:ext cx="290513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78" name="Line 20"/>
            <p:cNvSpPr>
              <a:spLocks noChangeShapeType="1"/>
            </p:cNvSpPr>
            <p:nvPr/>
          </p:nvSpPr>
          <p:spPr bwMode="auto">
            <a:xfrm flipV="1">
              <a:off x="3082925" y="5411788"/>
              <a:ext cx="0" cy="16033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79" name="Line 21"/>
            <p:cNvSpPr>
              <a:spLocks noChangeShapeType="1"/>
            </p:cNvSpPr>
            <p:nvPr/>
          </p:nvSpPr>
          <p:spPr bwMode="auto">
            <a:xfrm flipV="1">
              <a:off x="2535238" y="5411788"/>
              <a:ext cx="0" cy="16033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80" name="Line 22"/>
            <p:cNvSpPr>
              <a:spLocks noChangeShapeType="1"/>
            </p:cNvSpPr>
            <p:nvPr/>
          </p:nvSpPr>
          <p:spPr bwMode="auto">
            <a:xfrm>
              <a:off x="2535238" y="5411788"/>
              <a:ext cx="547687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81" name="Line 23"/>
            <p:cNvSpPr>
              <a:spLocks noChangeShapeType="1"/>
            </p:cNvSpPr>
            <p:nvPr/>
          </p:nvSpPr>
          <p:spPr bwMode="auto">
            <a:xfrm>
              <a:off x="2297113" y="5411788"/>
              <a:ext cx="238125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82" name="Line 24"/>
            <p:cNvSpPr>
              <a:spLocks noChangeShapeType="1"/>
            </p:cNvSpPr>
            <p:nvPr/>
          </p:nvSpPr>
          <p:spPr bwMode="auto">
            <a:xfrm flipV="1">
              <a:off x="3571875" y="5411788"/>
              <a:ext cx="0" cy="16033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83" name="Line 25"/>
            <p:cNvSpPr>
              <a:spLocks noChangeShapeType="1"/>
            </p:cNvSpPr>
            <p:nvPr/>
          </p:nvSpPr>
          <p:spPr bwMode="auto">
            <a:xfrm flipV="1">
              <a:off x="4616450" y="5411788"/>
              <a:ext cx="0" cy="16033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84" name="Line 26"/>
            <p:cNvSpPr>
              <a:spLocks noChangeShapeType="1"/>
            </p:cNvSpPr>
            <p:nvPr/>
          </p:nvSpPr>
          <p:spPr bwMode="auto">
            <a:xfrm flipV="1">
              <a:off x="4119563" y="5411788"/>
              <a:ext cx="0" cy="160337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85" name="Line 27"/>
            <p:cNvSpPr>
              <a:spLocks noChangeShapeType="1"/>
            </p:cNvSpPr>
            <p:nvPr/>
          </p:nvSpPr>
          <p:spPr bwMode="auto">
            <a:xfrm>
              <a:off x="4119563" y="5411788"/>
              <a:ext cx="496887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86" name="Line 28"/>
            <p:cNvSpPr>
              <a:spLocks noChangeShapeType="1"/>
            </p:cNvSpPr>
            <p:nvPr/>
          </p:nvSpPr>
          <p:spPr bwMode="auto">
            <a:xfrm>
              <a:off x="3571875" y="5411788"/>
              <a:ext cx="54768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87" name="Line 29"/>
            <p:cNvSpPr>
              <a:spLocks noChangeShapeType="1"/>
            </p:cNvSpPr>
            <p:nvPr/>
          </p:nvSpPr>
          <p:spPr bwMode="auto">
            <a:xfrm>
              <a:off x="3082925" y="5411788"/>
              <a:ext cx="4889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88" name="Line 31"/>
            <p:cNvSpPr>
              <a:spLocks noChangeShapeType="1"/>
            </p:cNvSpPr>
            <p:nvPr/>
          </p:nvSpPr>
          <p:spPr bwMode="auto">
            <a:xfrm>
              <a:off x="4616450" y="5411788"/>
              <a:ext cx="796925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89" name="Line 33"/>
            <p:cNvSpPr>
              <a:spLocks noChangeShapeType="1"/>
            </p:cNvSpPr>
            <p:nvPr/>
          </p:nvSpPr>
          <p:spPr bwMode="auto">
            <a:xfrm>
              <a:off x="1341438" y="3309938"/>
              <a:ext cx="128587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90" name="Line 34"/>
            <p:cNvSpPr>
              <a:spLocks noChangeShapeType="1"/>
            </p:cNvSpPr>
            <p:nvPr/>
          </p:nvSpPr>
          <p:spPr bwMode="auto">
            <a:xfrm>
              <a:off x="1341438" y="3848100"/>
              <a:ext cx="128587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91" name="Line 35"/>
            <p:cNvSpPr>
              <a:spLocks noChangeShapeType="1"/>
            </p:cNvSpPr>
            <p:nvPr/>
          </p:nvSpPr>
          <p:spPr bwMode="auto">
            <a:xfrm flipV="1">
              <a:off x="1470025" y="2805011"/>
              <a:ext cx="0" cy="2726494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92" name="Line 36"/>
            <p:cNvSpPr>
              <a:spLocks noChangeShapeType="1"/>
            </p:cNvSpPr>
            <p:nvPr/>
          </p:nvSpPr>
          <p:spPr bwMode="auto">
            <a:xfrm>
              <a:off x="1341438" y="4386263"/>
              <a:ext cx="128587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93" name="Line 37"/>
            <p:cNvSpPr>
              <a:spLocks noChangeShapeType="1"/>
            </p:cNvSpPr>
            <p:nvPr/>
          </p:nvSpPr>
          <p:spPr bwMode="auto">
            <a:xfrm>
              <a:off x="1341438" y="4894263"/>
              <a:ext cx="128587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94" name="Line 39"/>
            <p:cNvSpPr>
              <a:spLocks noChangeShapeType="1"/>
            </p:cNvSpPr>
            <p:nvPr/>
          </p:nvSpPr>
          <p:spPr bwMode="auto">
            <a:xfrm>
              <a:off x="1341438" y="5411788"/>
              <a:ext cx="128587" cy="0"/>
            </a:xfrm>
            <a:prstGeom prst="line">
              <a:avLst/>
            </a:prstGeom>
            <a:noFill/>
            <a:ln w="7938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95" name="Line 41"/>
            <p:cNvSpPr>
              <a:spLocks noChangeShapeType="1"/>
            </p:cNvSpPr>
            <p:nvPr/>
          </p:nvSpPr>
          <p:spPr bwMode="auto">
            <a:xfrm>
              <a:off x="1470025" y="5411788"/>
              <a:ext cx="307975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96" name="Freeform 44"/>
            <p:cNvSpPr>
              <a:spLocks/>
            </p:cNvSpPr>
            <p:nvPr/>
          </p:nvSpPr>
          <p:spPr bwMode="auto">
            <a:xfrm>
              <a:off x="1470025" y="3008313"/>
              <a:ext cx="6230938" cy="2403475"/>
            </a:xfrm>
            <a:custGeom>
              <a:avLst/>
              <a:gdLst>
                <a:gd name="T0" fmla="*/ 2147483647 w 3265"/>
                <a:gd name="T1" fmla="*/ 2147483647 h 1259"/>
                <a:gd name="T2" fmla="*/ 2147483647 w 3265"/>
                <a:gd name="T3" fmla="*/ 2147483647 h 1259"/>
                <a:gd name="T4" fmla="*/ 2147483647 w 3265"/>
                <a:gd name="T5" fmla="*/ 2147483647 h 1259"/>
                <a:gd name="T6" fmla="*/ 2147483647 w 3265"/>
                <a:gd name="T7" fmla="*/ 2147483647 h 1259"/>
                <a:gd name="T8" fmla="*/ 2147483647 w 3265"/>
                <a:gd name="T9" fmla="*/ 2147483647 h 1259"/>
                <a:gd name="T10" fmla="*/ 2147483647 w 3265"/>
                <a:gd name="T11" fmla="*/ 2147483647 h 1259"/>
                <a:gd name="T12" fmla="*/ 2147483647 w 3265"/>
                <a:gd name="T13" fmla="*/ 0 h 1259"/>
                <a:gd name="T14" fmla="*/ 2147483647 w 3265"/>
                <a:gd name="T15" fmla="*/ 2147483647 h 1259"/>
                <a:gd name="T16" fmla="*/ 2147483647 w 3265"/>
                <a:gd name="T17" fmla="*/ 2147483647 h 1259"/>
                <a:gd name="T18" fmla="*/ 2147483647 w 3265"/>
                <a:gd name="T19" fmla="*/ 2147483647 h 1259"/>
                <a:gd name="T20" fmla="*/ 2147483647 w 3265"/>
                <a:gd name="T21" fmla="*/ 2147483647 h 1259"/>
                <a:gd name="T22" fmla="*/ 0 w 3265"/>
                <a:gd name="T23" fmla="*/ 2147483647 h 125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65"/>
                <a:gd name="T37" fmla="*/ 0 h 1259"/>
                <a:gd name="T38" fmla="*/ 3265 w 3265"/>
                <a:gd name="T39" fmla="*/ 1259 h 125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65" h="1259">
                  <a:moveTo>
                    <a:pt x="3265" y="159"/>
                  </a:moveTo>
                  <a:lnTo>
                    <a:pt x="2861" y="122"/>
                  </a:lnTo>
                  <a:lnTo>
                    <a:pt x="2040" y="78"/>
                  </a:lnTo>
                  <a:lnTo>
                    <a:pt x="1628" y="49"/>
                  </a:lnTo>
                  <a:lnTo>
                    <a:pt x="1364" y="73"/>
                  </a:lnTo>
                  <a:lnTo>
                    <a:pt x="1090" y="33"/>
                  </a:lnTo>
                  <a:lnTo>
                    <a:pt x="810" y="0"/>
                  </a:lnTo>
                  <a:lnTo>
                    <a:pt x="545" y="78"/>
                  </a:lnTo>
                  <a:lnTo>
                    <a:pt x="404" y="106"/>
                  </a:lnTo>
                  <a:lnTo>
                    <a:pt x="274" y="194"/>
                  </a:lnTo>
                  <a:lnTo>
                    <a:pt x="137" y="388"/>
                  </a:lnTo>
                  <a:lnTo>
                    <a:pt x="0" y="1259"/>
                  </a:lnTo>
                </a:path>
              </a:pathLst>
            </a:cu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97" name="Freeform 45"/>
            <p:cNvSpPr>
              <a:spLocks/>
            </p:cNvSpPr>
            <p:nvPr/>
          </p:nvSpPr>
          <p:spPr bwMode="auto">
            <a:xfrm>
              <a:off x="1690688" y="3727450"/>
              <a:ext cx="84137" cy="84138"/>
            </a:xfrm>
            <a:custGeom>
              <a:avLst/>
              <a:gdLst>
                <a:gd name="T0" fmla="*/ 2147483647 w 44"/>
                <a:gd name="T1" fmla="*/ 0 h 44"/>
                <a:gd name="T2" fmla="*/ 0 w 44"/>
                <a:gd name="T3" fmla="*/ 0 h 44"/>
                <a:gd name="T4" fmla="*/ 0 w 44"/>
                <a:gd name="T5" fmla="*/ 2147483647 h 44"/>
                <a:gd name="T6" fmla="*/ 2147483647 w 44"/>
                <a:gd name="T7" fmla="*/ 2147483647 h 44"/>
                <a:gd name="T8" fmla="*/ 2147483647 w 44"/>
                <a:gd name="T9" fmla="*/ 0 h 44"/>
                <a:gd name="T10" fmla="*/ 2147483647 w 44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4"/>
                <a:gd name="T19" fmla="*/ 0 h 44"/>
                <a:gd name="T20" fmla="*/ 44 w 44"/>
                <a:gd name="T21" fmla="*/ 44 h 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4" h="44">
                  <a:moveTo>
                    <a:pt x="44" y="0"/>
                  </a:moveTo>
                  <a:lnTo>
                    <a:pt x="0" y="0"/>
                  </a:lnTo>
                  <a:lnTo>
                    <a:pt x="0" y="44"/>
                  </a:lnTo>
                  <a:lnTo>
                    <a:pt x="44" y="44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2060"/>
            </a:soli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98" name="Freeform 46"/>
            <p:cNvSpPr>
              <a:spLocks/>
            </p:cNvSpPr>
            <p:nvPr/>
          </p:nvSpPr>
          <p:spPr bwMode="auto">
            <a:xfrm>
              <a:off x="1954213" y="3338513"/>
              <a:ext cx="80962" cy="82550"/>
            </a:xfrm>
            <a:custGeom>
              <a:avLst/>
              <a:gdLst>
                <a:gd name="T0" fmla="*/ 2147483647 w 43"/>
                <a:gd name="T1" fmla="*/ 0 h 43"/>
                <a:gd name="T2" fmla="*/ 0 w 43"/>
                <a:gd name="T3" fmla="*/ 0 h 43"/>
                <a:gd name="T4" fmla="*/ 0 w 43"/>
                <a:gd name="T5" fmla="*/ 2147483647 h 43"/>
                <a:gd name="T6" fmla="*/ 2147483647 w 43"/>
                <a:gd name="T7" fmla="*/ 2147483647 h 43"/>
                <a:gd name="T8" fmla="*/ 2147483647 w 43"/>
                <a:gd name="T9" fmla="*/ 0 h 43"/>
                <a:gd name="T10" fmla="*/ 2147483647 w 43"/>
                <a:gd name="T11" fmla="*/ 0 h 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"/>
                <a:gd name="T19" fmla="*/ 0 h 43"/>
                <a:gd name="T20" fmla="*/ 43 w 43"/>
                <a:gd name="T21" fmla="*/ 43 h 4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" h="43">
                  <a:moveTo>
                    <a:pt x="43" y="0"/>
                  </a:moveTo>
                  <a:lnTo>
                    <a:pt x="0" y="0"/>
                  </a:lnTo>
                  <a:lnTo>
                    <a:pt x="0" y="43"/>
                  </a:lnTo>
                  <a:lnTo>
                    <a:pt x="43" y="43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2060"/>
            </a:soli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399" name="Freeform 47"/>
            <p:cNvSpPr>
              <a:spLocks/>
            </p:cNvSpPr>
            <p:nvPr/>
          </p:nvSpPr>
          <p:spPr bwMode="auto">
            <a:xfrm>
              <a:off x="2197100" y="3168650"/>
              <a:ext cx="84138" cy="82550"/>
            </a:xfrm>
            <a:custGeom>
              <a:avLst/>
              <a:gdLst>
                <a:gd name="T0" fmla="*/ 2147483647 w 44"/>
                <a:gd name="T1" fmla="*/ 0 h 43"/>
                <a:gd name="T2" fmla="*/ 0 w 44"/>
                <a:gd name="T3" fmla="*/ 0 h 43"/>
                <a:gd name="T4" fmla="*/ 0 w 44"/>
                <a:gd name="T5" fmla="*/ 2147483647 h 43"/>
                <a:gd name="T6" fmla="*/ 2147483647 w 44"/>
                <a:gd name="T7" fmla="*/ 2147483647 h 43"/>
                <a:gd name="T8" fmla="*/ 2147483647 w 44"/>
                <a:gd name="T9" fmla="*/ 0 h 43"/>
                <a:gd name="T10" fmla="*/ 2147483647 w 44"/>
                <a:gd name="T11" fmla="*/ 0 h 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4"/>
                <a:gd name="T19" fmla="*/ 0 h 43"/>
                <a:gd name="T20" fmla="*/ 44 w 44"/>
                <a:gd name="T21" fmla="*/ 43 h 4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4" h="43">
                  <a:moveTo>
                    <a:pt x="44" y="0"/>
                  </a:moveTo>
                  <a:lnTo>
                    <a:pt x="0" y="0"/>
                  </a:lnTo>
                  <a:lnTo>
                    <a:pt x="0" y="43"/>
                  </a:lnTo>
                  <a:lnTo>
                    <a:pt x="44" y="43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2060"/>
            </a:soli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00" name="Freeform 48"/>
            <p:cNvSpPr>
              <a:spLocks/>
            </p:cNvSpPr>
            <p:nvPr/>
          </p:nvSpPr>
          <p:spPr bwMode="auto">
            <a:xfrm>
              <a:off x="2470150" y="3117850"/>
              <a:ext cx="84138" cy="84138"/>
            </a:xfrm>
            <a:custGeom>
              <a:avLst/>
              <a:gdLst>
                <a:gd name="T0" fmla="*/ 2147483647 w 44"/>
                <a:gd name="T1" fmla="*/ 0 h 44"/>
                <a:gd name="T2" fmla="*/ 0 w 44"/>
                <a:gd name="T3" fmla="*/ 0 h 44"/>
                <a:gd name="T4" fmla="*/ 0 w 44"/>
                <a:gd name="T5" fmla="*/ 2147483647 h 44"/>
                <a:gd name="T6" fmla="*/ 2147483647 w 44"/>
                <a:gd name="T7" fmla="*/ 2147483647 h 44"/>
                <a:gd name="T8" fmla="*/ 2147483647 w 44"/>
                <a:gd name="T9" fmla="*/ 0 h 44"/>
                <a:gd name="T10" fmla="*/ 2147483647 w 44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4"/>
                <a:gd name="T19" fmla="*/ 0 h 44"/>
                <a:gd name="T20" fmla="*/ 44 w 44"/>
                <a:gd name="T21" fmla="*/ 44 h 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4" h="44">
                  <a:moveTo>
                    <a:pt x="44" y="0"/>
                  </a:moveTo>
                  <a:lnTo>
                    <a:pt x="0" y="0"/>
                  </a:lnTo>
                  <a:lnTo>
                    <a:pt x="0" y="44"/>
                  </a:lnTo>
                  <a:lnTo>
                    <a:pt x="44" y="44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2060"/>
            </a:soli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01" name="Freeform 49"/>
            <p:cNvSpPr>
              <a:spLocks/>
            </p:cNvSpPr>
            <p:nvPr/>
          </p:nvSpPr>
          <p:spPr bwMode="auto">
            <a:xfrm>
              <a:off x="2974975" y="2968625"/>
              <a:ext cx="82550" cy="82550"/>
            </a:xfrm>
            <a:custGeom>
              <a:avLst/>
              <a:gdLst>
                <a:gd name="T0" fmla="*/ 2147483647 w 44"/>
                <a:gd name="T1" fmla="*/ 0 h 43"/>
                <a:gd name="T2" fmla="*/ 0 w 44"/>
                <a:gd name="T3" fmla="*/ 0 h 43"/>
                <a:gd name="T4" fmla="*/ 0 w 44"/>
                <a:gd name="T5" fmla="*/ 2147483647 h 43"/>
                <a:gd name="T6" fmla="*/ 2147483647 w 44"/>
                <a:gd name="T7" fmla="*/ 2147483647 h 43"/>
                <a:gd name="T8" fmla="*/ 2147483647 w 44"/>
                <a:gd name="T9" fmla="*/ 0 h 43"/>
                <a:gd name="T10" fmla="*/ 2147483647 w 44"/>
                <a:gd name="T11" fmla="*/ 0 h 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4"/>
                <a:gd name="T19" fmla="*/ 0 h 43"/>
                <a:gd name="T20" fmla="*/ 44 w 44"/>
                <a:gd name="T21" fmla="*/ 43 h 4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4" h="43">
                  <a:moveTo>
                    <a:pt x="44" y="0"/>
                  </a:moveTo>
                  <a:lnTo>
                    <a:pt x="0" y="0"/>
                  </a:lnTo>
                  <a:lnTo>
                    <a:pt x="0" y="43"/>
                  </a:lnTo>
                  <a:lnTo>
                    <a:pt x="44" y="43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2060"/>
            </a:soli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02" name="Freeform 50"/>
            <p:cNvSpPr>
              <a:spLocks/>
            </p:cNvSpPr>
            <p:nvPr/>
          </p:nvSpPr>
          <p:spPr bwMode="auto">
            <a:xfrm>
              <a:off x="3509963" y="3032125"/>
              <a:ext cx="80962" cy="79375"/>
            </a:xfrm>
            <a:custGeom>
              <a:avLst/>
              <a:gdLst>
                <a:gd name="T0" fmla="*/ 2147483647 w 42"/>
                <a:gd name="T1" fmla="*/ 0 h 42"/>
                <a:gd name="T2" fmla="*/ 0 w 42"/>
                <a:gd name="T3" fmla="*/ 0 h 42"/>
                <a:gd name="T4" fmla="*/ 0 w 42"/>
                <a:gd name="T5" fmla="*/ 2147483647 h 42"/>
                <a:gd name="T6" fmla="*/ 2147483647 w 42"/>
                <a:gd name="T7" fmla="*/ 2147483647 h 42"/>
                <a:gd name="T8" fmla="*/ 2147483647 w 42"/>
                <a:gd name="T9" fmla="*/ 0 h 42"/>
                <a:gd name="T10" fmla="*/ 2147483647 w 42"/>
                <a:gd name="T11" fmla="*/ 0 h 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"/>
                <a:gd name="T19" fmla="*/ 0 h 42"/>
                <a:gd name="T20" fmla="*/ 42 w 42"/>
                <a:gd name="T21" fmla="*/ 42 h 4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" h="42">
                  <a:moveTo>
                    <a:pt x="42" y="0"/>
                  </a:moveTo>
                  <a:lnTo>
                    <a:pt x="0" y="0"/>
                  </a:lnTo>
                  <a:lnTo>
                    <a:pt x="0" y="42"/>
                  </a:lnTo>
                  <a:lnTo>
                    <a:pt x="42" y="42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2060"/>
            </a:soli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03" name="Freeform 51"/>
            <p:cNvSpPr>
              <a:spLocks/>
            </p:cNvSpPr>
            <p:nvPr/>
          </p:nvSpPr>
          <p:spPr bwMode="auto">
            <a:xfrm>
              <a:off x="4033838" y="3108325"/>
              <a:ext cx="84137" cy="79375"/>
            </a:xfrm>
            <a:custGeom>
              <a:avLst/>
              <a:gdLst>
                <a:gd name="T0" fmla="*/ 2147483647 w 44"/>
                <a:gd name="T1" fmla="*/ 0 h 42"/>
                <a:gd name="T2" fmla="*/ 0 w 44"/>
                <a:gd name="T3" fmla="*/ 0 h 42"/>
                <a:gd name="T4" fmla="*/ 0 w 44"/>
                <a:gd name="T5" fmla="*/ 2147483647 h 42"/>
                <a:gd name="T6" fmla="*/ 2147483647 w 44"/>
                <a:gd name="T7" fmla="*/ 2147483647 h 42"/>
                <a:gd name="T8" fmla="*/ 2147483647 w 44"/>
                <a:gd name="T9" fmla="*/ 0 h 42"/>
                <a:gd name="T10" fmla="*/ 2147483647 w 44"/>
                <a:gd name="T11" fmla="*/ 0 h 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4"/>
                <a:gd name="T19" fmla="*/ 0 h 42"/>
                <a:gd name="T20" fmla="*/ 44 w 44"/>
                <a:gd name="T21" fmla="*/ 42 h 4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4" h="42">
                  <a:moveTo>
                    <a:pt x="44" y="0"/>
                  </a:moveTo>
                  <a:lnTo>
                    <a:pt x="0" y="0"/>
                  </a:lnTo>
                  <a:lnTo>
                    <a:pt x="0" y="42"/>
                  </a:lnTo>
                  <a:lnTo>
                    <a:pt x="44" y="42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2060"/>
            </a:soli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04" name="Rectangle 52"/>
            <p:cNvSpPr>
              <a:spLocks noChangeArrowheads="1"/>
            </p:cNvSpPr>
            <p:nvPr/>
          </p:nvSpPr>
          <p:spPr bwMode="auto">
            <a:xfrm>
              <a:off x="4537075" y="3062288"/>
              <a:ext cx="79375" cy="82550"/>
            </a:xfrm>
            <a:prstGeom prst="rect">
              <a:avLst/>
            </a:prstGeom>
            <a:solidFill>
              <a:srgbClr val="002060"/>
            </a:solidFill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05" name="Freeform 53"/>
            <p:cNvSpPr>
              <a:spLocks/>
            </p:cNvSpPr>
            <p:nvPr/>
          </p:nvSpPr>
          <p:spPr bwMode="auto">
            <a:xfrm>
              <a:off x="5322888" y="3117850"/>
              <a:ext cx="80962" cy="84138"/>
            </a:xfrm>
            <a:custGeom>
              <a:avLst/>
              <a:gdLst>
                <a:gd name="T0" fmla="*/ 2147483647 w 42"/>
                <a:gd name="T1" fmla="*/ 0 h 44"/>
                <a:gd name="T2" fmla="*/ 0 w 42"/>
                <a:gd name="T3" fmla="*/ 0 h 44"/>
                <a:gd name="T4" fmla="*/ 0 w 42"/>
                <a:gd name="T5" fmla="*/ 2147483647 h 44"/>
                <a:gd name="T6" fmla="*/ 2147483647 w 42"/>
                <a:gd name="T7" fmla="*/ 2147483647 h 44"/>
                <a:gd name="T8" fmla="*/ 2147483647 w 42"/>
                <a:gd name="T9" fmla="*/ 0 h 44"/>
                <a:gd name="T10" fmla="*/ 2147483647 w 42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"/>
                <a:gd name="T19" fmla="*/ 0 h 44"/>
                <a:gd name="T20" fmla="*/ 42 w 42"/>
                <a:gd name="T21" fmla="*/ 44 h 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" h="44">
                  <a:moveTo>
                    <a:pt x="42" y="0"/>
                  </a:moveTo>
                  <a:lnTo>
                    <a:pt x="0" y="0"/>
                  </a:lnTo>
                  <a:lnTo>
                    <a:pt x="0" y="44"/>
                  </a:lnTo>
                  <a:lnTo>
                    <a:pt x="42" y="44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2060"/>
            </a:soli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06" name="Rectangle 54"/>
            <p:cNvSpPr>
              <a:spLocks noChangeArrowheads="1"/>
            </p:cNvSpPr>
            <p:nvPr/>
          </p:nvSpPr>
          <p:spPr bwMode="auto">
            <a:xfrm>
              <a:off x="6105525" y="3157538"/>
              <a:ext cx="82550" cy="84137"/>
            </a:xfrm>
            <a:prstGeom prst="rect">
              <a:avLst/>
            </a:prstGeom>
            <a:solidFill>
              <a:srgbClr val="002060"/>
            </a:solidFill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07" name="Freeform 55"/>
            <p:cNvSpPr>
              <a:spLocks/>
            </p:cNvSpPr>
            <p:nvPr/>
          </p:nvSpPr>
          <p:spPr bwMode="auto">
            <a:xfrm>
              <a:off x="6889750" y="3201988"/>
              <a:ext cx="79375" cy="79375"/>
            </a:xfrm>
            <a:custGeom>
              <a:avLst/>
              <a:gdLst>
                <a:gd name="T0" fmla="*/ 2147483647 w 42"/>
                <a:gd name="T1" fmla="*/ 0 h 42"/>
                <a:gd name="T2" fmla="*/ 0 w 42"/>
                <a:gd name="T3" fmla="*/ 0 h 42"/>
                <a:gd name="T4" fmla="*/ 0 w 42"/>
                <a:gd name="T5" fmla="*/ 2147483647 h 42"/>
                <a:gd name="T6" fmla="*/ 2147483647 w 42"/>
                <a:gd name="T7" fmla="*/ 2147483647 h 42"/>
                <a:gd name="T8" fmla="*/ 2147483647 w 42"/>
                <a:gd name="T9" fmla="*/ 0 h 42"/>
                <a:gd name="T10" fmla="*/ 2147483647 w 42"/>
                <a:gd name="T11" fmla="*/ 0 h 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"/>
                <a:gd name="T19" fmla="*/ 0 h 42"/>
                <a:gd name="T20" fmla="*/ 42 w 42"/>
                <a:gd name="T21" fmla="*/ 42 h 4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" h="42">
                  <a:moveTo>
                    <a:pt x="42" y="0"/>
                  </a:moveTo>
                  <a:lnTo>
                    <a:pt x="0" y="0"/>
                  </a:lnTo>
                  <a:lnTo>
                    <a:pt x="0" y="42"/>
                  </a:lnTo>
                  <a:lnTo>
                    <a:pt x="42" y="42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2060"/>
            </a:soli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08" name="Rectangle 56"/>
            <p:cNvSpPr>
              <a:spLocks noChangeArrowheads="1"/>
            </p:cNvSpPr>
            <p:nvPr/>
          </p:nvSpPr>
          <p:spPr bwMode="auto">
            <a:xfrm>
              <a:off x="7661275" y="3271838"/>
              <a:ext cx="79375" cy="82550"/>
            </a:xfrm>
            <a:prstGeom prst="rect">
              <a:avLst/>
            </a:prstGeom>
            <a:solidFill>
              <a:srgbClr val="002060"/>
            </a:solidFill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09" name="Line 58"/>
            <p:cNvSpPr>
              <a:spLocks noChangeShapeType="1"/>
            </p:cNvSpPr>
            <p:nvPr/>
          </p:nvSpPr>
          <p:spPr bwMode="auto">
            <a:xfrm flipV="1">
              <a:off x="6929438" y="3154363"/>
              <a:ext cx="0" cy="193675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10" name="Line 59"/>
            <p:cNvSpPr>
              <a:spLocks noChangeShapeType="1"/>
            </p:cNvSpPr>
            <p:nvPr/>
          </p:nvSpPr>
          <p:spPr bwMode="auto">
            <a:xfrm flipV="1">
              <a:off x="7693025" y="3205163"/>
              <a:ext cx="0" cy="219075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11" name="Line 60"/>
            <p:cNvSpPr>
              <a:spLocks noChangeShapeType="1"/>
            </p:cNvSpPr>
            <p:nvPr/>
          </p:nvSpPr>
          <p:spPr bwMode="auto">
            <a:xfrm flipV="1">
              <a:off x="5357813" y="3071813"/>
              <a:ext cx="0" cy="169862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12" name="Line 61"/>
            <p:cNvSpPr>
              <a:spLocks noChangeShapeType="1"/>
            </p:cNvSpPr>
            <p:nvPr/>
          </p:nvSpPr>
          <p:spPr bwMode="auto">
            <a:xfrm flipV="1">
              <a:off x="6143625" y="3098800"/>
              <a:ext cx="0" cy="198438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13" name="Line 62"/>
            <p:cNvSpPr>
              <a:spLocks noChangeShapeType="1"/>
            </p:cNvSpPr>
            <p:nvPr/>
          </p:nvSpPr>
          <p:spPr bwMode="auto">
            <a:xfrm flipV="1">
              <a:off x="4067175" y="3054350"/>
              <a:ext cx="0" cy="187325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14" name="Line 63"/>
            <p:cNvSpPr>
              <a:spLocks noChangeShapeType="1"/>
            </p:cNvSpPr>
            <p:nvPr/>
          </p:nvSpPr>
          <p:spPr bwMode="auto">
            <a:xfrm flipV="1">
              <a:off x="4576763" y="3017838"/>
              <a:ext cx="0" cy="160337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15" name="Line 64"/>
            <p:cNvSpPr>
              <a:spLocks noChangeShapeType="1"/>
            </p:cNvSpPr>
            <p:nvPr/>
          </p:nvSpPr>
          <p:spPr bwMode="auto">
            <a:xfrm flipV="1">
              <a:off x="3551238" y="2995613"/>
              <a:ext cx="0" cy="152400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16" name="Line 65"/>
            <p:cNvSpPr>
              <a:spLocks noChangeShapeType="1"/>
            </p:cNvSpPr>
            <p:nvPr/>
          </p:nvSpPr>
          <p:spPr bwMode="auto">
            <a:xfrm flipV="1">
              <a:off x="2511425" y="3071813"/>
              <a:ext cx="0" cy="182562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17" name="Line 66"/>
            <p:cNvSpPr>
              <a:spLocks noChangeShapeType="1"/>
            </p:cNvSpPr>
            <p:nvPr/>
          </p:nvSpPr>
          <p:spPr bwMode="auto">
            <a:xfrm flipV="1">
              <a:off x="3016250" y="2932113"/>
              <a:ext cx="0" cy="152400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18" name="Line 67"/>
            <p:cNvSpPr>
              <a:spLocks noChangeShapeType="1"/>
            </p:cNvSpPr>
            <p:nvPr/>
          </p:nvSpPr>
          <p:spPr bwMode="auto">
            <a:xfrm flipV="1">
              <a:off x="1731963" y="3640138"/>
              <a:ext cx="0" cy="252412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19" name="Line 68"/>
            <p:cNvSpPr>
              <a:spLocks noChangeShapeType="1"/>
            </p:cNvSpPr>
            <p:nvPr/>
          </p:nvSpPr>
          <p:spPr bwMode="auto">
            <a:xfrm flipV="1">
              <a:off x="1993900" y="3263900"/>
              <a:ext cx="0" cy="223838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20" name="Line 69"/>
            <p:cNvSpPr>
              <a:spLocks noChangeShapeType="1"/>
            </p:cNvSpPr>
            <p:nvPr/>
          </p:nvSpPr>
          <p:spPr bwMode="auto">
            <a:xfrm flipV="1">
              <a:off x="2241550" y="3111500"/>
              <a:ext cx="0" cy="196850"/>
            </a:xfrm>
            <a:prstGeom prst="line">
              <a:avLst/>
            </a:prstGeom>
            <a:noFill/>
            <a:ln w="25400">
              <a:solidFill>
                <a:srgbClr val="00206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68" name="Freeform 70"/>
            <p:cNvSpPr>
              <a:spLocks/>
            </p:cNvSpPr>
            <p:nvPr/>
          </p:nvSpPr>
          <p:spPr bwMode="auto">
            <a:xfrm>
              <a:off x="1465022" y="3230879"/>
              <a:ext cx="6264082" cy="2182444"/>
            </a:xfrm>
            <a:custGeom>
              <a:avLst/>
              <a:gdLst>
                <a:gd name="T0" fmla="*/ 2147483647 w 3283"/>
                <a:gd name="T1" fmla="*/ 553398176 h 1144"/>
                <a:gd name="T2" fmla="*/ 2147483647 w 3283"/>
                <a:gd name="T3" fmla="*/ 404127416 h 1144"/>
                <a:gd name="T4" fmla="*/ 2147483647 w 3283"/>
                <a:gd name="T5" fmla="*/ 120146247 h 1144"/>
                <a:gd name="T6" fmla="*/ 2147483647 w 3283"/>
                <a:gd name="T7" fmla="*/ 203883036 h 1144"/>
                <a:gd name="T8" fmla="*/ 2147483647 w 3283"/>
                <a:gd name="T9" fmla="*/ 80098134 h 1144"/>
                <a:gd name="T10" fmla="*/ 2147483647 w 3283"/>
                <a:gd name="T11" fmla="*/ 0 h 1144"/>
                <a:gd name="T12" fmla="*/ 2038881268 w 3283"/>
                <a:gd name="T13" fmla="*/ 735437827 h 1144"/>
                <a:gd name="T14" fmla="*/ 1558287540 w 3283"/>
                <a:gd name="T15" fmla="*/ 1489078475 h 1144"/>
                <a:gd name="T16" fmla="*/ 1041285456 w 3283"/>
                <a:gd name="T17" fmla="*/ 2147483647 h 1144"/>
                <a:gd name="T18" fmla="*/ 557051084 w 3283"/>
                <a:gd name="T19" fmla="*/ 2147483647 h 1144"/>
                <a:gd name="T20" fmla="*/ 0 w 3283"/>
                <a:gd name="T21" fmla="*/ 2147483647 h 11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283"/>
                <a:gd name="T34" fmla="*/ 0 h 1144"/>
                <a:gd name="T35" fmla="*/ 3283 w 3283"/>
                <a:gd name="T36" fmla="*/ 1144 h 114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283" h="1144">
                  <a:moveTo>
                    <a:pt x="3283" y="152"/>
                  </a:moveTo>
                  <a:lnTo>
                    <a:pt x="2467" y="111"/>
                  </a:lnTo>
                  <a:lnTo>
                    <a:pt x="1651" y="33"/>
                  </a:lnTo>
                  <a:lnTo>
                    <a:pt x="1376" y="56"/>
                  </a:lnTo>
                  <a:lnTo>
                    <a:pt x="1104" y="22"/>
                  </a:lnTo>
                  <a:lnTo>
                    <a:pt x="835" y="0"/>
                  </a:lnTo>
                  <a:lnTo>
                    <a:pt x="560" y="202"/>
                  </a:lnTo>
                  <a:lnTo>
                    <a:pt x="428" y="409"/>
                  </a:lnTo>
                  <a:lnTo>
                    <a:pt x="286" y="670"/>
                  </a:lnTo>
                  <a:lnTo>
                    <a:pt x="153" y="953"/>
                  </a:lnTo>
                  <a:lnTo>
                    <a:pt x="0" y="1144"/>
                  </a:lnTo>
                </a:path>
              </a:pathLst>
            </a:cu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69" name="Rectangle 71"/>
            <p:cNvSpPr>
              <a:spLocks noChangeArrowheads="1"/>
            </p:cNvSpPr>
            <p:nvPr/>
          </p:nvSpPr>
          <p:spPr bwMode="auto">
            <a:xfrm>
              <a:off x="7689417" y="3480074"/>
              <a:ext cx="84135" cy="8094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70" name="Rectangle 72"/>
            <p:cNvSpPr>
              <a:spLocks noChangeArrowheads="1"/>
            </p:cNvSpPr>
            <p:nvPr/>
          </p:nvSpPr>
          <p:spPr bwMode="auto">
            <a:xfrm>
              <a:off x="6909979" y="3440394"/>
              <a:ext cx="80960" cy="8253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71" name="Rectangle 73"/>
            <p:cNvSpPr>
              <a:spLocks noChangeArrowheads="1"/>
            </p:cNvSpPr>
            <p:nvPr/>
          </p:nvSpPr>
          <p:spPr bwMode="auto">
            <a:xfrm>
              <a:off x="6132128" y="3402300"/>
              <a:ext cx="79373" cy="7936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72" name="Rectangle 74"/>
            <p:cNvSpPr>
              <a:spLocks noChangeArrowheads="1"/>
            </p:cNvSpPr>
            <p:nvPr/>
          </p:nvSpPr>
          <p:spPr bwMode="auto">
            <a:xfrm>
              <a:off x="5352689" y="3327700"/>
              <a:ext cx="80961" cy="7936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73" name="Rectangle 75"/>
            <p:cNvSpPr>
              <a:spLocks noChangeArrowheads="1"/>
            </p:cNvSpPr>
            <p:nvPr/>
          </p:nvSpPr>
          <p:spPr bwMode="auto">
            <a:xfrm>
              <a:off x="4574838" y="3253101"/>
              <a:ext cx="80961" cy="8412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74" name="Rectangle 76"/>
            <p:cNvSpPr>
              <a:spLocks noChangeArrowheads="1"/>
            </p:cNvSpPr>
            <p:nvPr/>
          </p:nvSpPr>
          <p:spPr bwMode="auto">
            <a:xfrm>
              <a:off x="4047804" y="3297543"/>
              <a:ext cx="82547" cy="8094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75" name="Freeform 77"/>
            <p:cNvSpPr>
              <a:spLocks/>
            </p:cNvSpPr>
            <p:nvPr/>
          </p:nvSpPr>
          <p:spPr bwMode="auto">
            <a:xfrm>
              <a:off x="3528708" y="3230879"/>
              <a:ext cx="82547" cy="80948"/>
            </a:xfrm>
            <a:custGeom>
              <a:avLst/>
              <a:gdLst>
                <a:gd name="T0" fmla="*/ 0 w 43"/>
                <a:gd name="T1" fmla="*/ 0 h 43"/>
                <a:gd name="T2" fmla="*/ 0 w 43"/>
                <a:gd name="T3" fmla="*/ 154484910 h 43"/>
                <a:gd name="T4" fmla="*/ 157513079 w 43"/>
                <a:gd name="T5" fmla="*/ 154484910 h 43"/>
                <a:gd name="T6" fmla="*/ 157513079 w 43"/>
                <a:gd name="T7" fmla="*/ 0 h 43"/>
                <a:gd name="T8" fmla="*/ 0 w 43"/>
                <a:gd name="T9" fmla="*/ 0 h 43"/>
                <a:gd name="T10" fmla="*/ 0 w 43"/>
                <a:gd name="T11" fmla="*/ 0 h 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"/>
                <a:gd name="T19" fmla="*/ 0 h 43"/>
                <a:gd name="T20" fmla="*/ 43 w 43"/>
                <a:gd name="T21" fmla="*/ 43 h 4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" h="43">
                  <a:moveTo>
                    <a:pt x="0" y="0"/>
                  </a:moveTo>
                  <a:lnTo>
                    <a:pt x="0" y="43"/>
                  </a:lnTo>
                  <a:lnTo>
                    <a:pt x="43" y="43"/>
                  </a:lnTo>
                  <a:lnTo>
                    <a:pt x="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76" name="Freeform 78"/>
            <p:cNvSpPr>
              <a:spLocks/>
            </p:cNvSpPr>
            <p:nvPr/>
          </p:nvSpPr>
          <p:spPr bwMode="auto">
            <a:xfrm>
              <a:off x="3015961" y="3188024"/>
              <a:ext cx="82547" cy="84124"/>
            </a:xfrm>
            <a:custGeom>
              <a:avLst/>
              <a:gdLst>
                <a:gd name="T0" fmla="*/ 0 w 43"/>
                <a:gd name="T1" fmla="*/ 0 h 44"/>
                <a:gd name="T2" fmla="*/ 0 w 43"/>
                <a:gd name="T3" fmla="*/ 160544865 h 44"/>
                <a:gd name="T4" fmla="*/ 157513079 w 43"/>
                <a:gd name="T5" fmla="*/ 160544865 h 44"/>
                <a:gd name="T6" fmla="*/ 157513079 w 43"/>
                <a:gd name="T7" fmla="*/ 0 h 44"/>
                <a:gd name="T8" fmla="*/ 0 w 43"/>
                <a:gd name="T9" fmla="*/ 0 h 44"/>
                <a:gd name="T10" fmla="*/ 0 w 43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"/>
                <a:gd name="T19" fmla="*/ 0 h 44"/>
                <a:gd name="T20" fmla="*/ 43 w 43"/>
                <a:gd name="T21" fmla="*/ 44 h 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" h="44">
                  <a:moveTo>
                    <a:pt x="0" y="0"/>
                  </a:moveTo>
                  <a:lnTo>
                    <a:pt x="0" y="44"/>
                  </a:lnTo>
                  <a:lnTo>
                    <a:pt x="43" y="44"/>
                  </a:lnTo>
                  <a:lnTo>
                    <a:pt x="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77" name="Freeform 79"/>
            <p:cNvSpPr>
              <a:spLocks/>
            </p:cNvSpPr>
            <p:nvPr/>
          </p:nvSpPr>
          <p:spPr bwMode="auto">
            <a:xfrm>
              <a:off x="2490515" y="3575308"/>
              <a:ext cx="82547" cy="82536"/>
            </a:xfrm>
            <a:custGeom>
              <a:avLst/>
              <a:gdLst>
                <a:gd name="T0" fmla="*/ 0 w 43"/>
                <a:gd name="T1" fmla="*/ 0 h 43"/>
                <a:gd name="T2" fmla="*/ 0 w 43"/>
                <a:gd name="T3" fmla="*/ 157514999 h 43"/>
                <a:gd name="T4" fmla="*/ 157513079 w 43"/>
                <a:gd name="T5" fmla="*/ 157514999 h 43"/>
                <a:gd name="T6" fmla="*/ 157513079 w 43"/>
                <a:gd name="T7" fmla="*/ 0 h 43"/>
                <a:gd name="T8" fmla="*/ 0 w 43"/>
                <a:gd name="T9" fmla="*/ 0 h 43"/>
                <a:gd name="T10" fmla="*/ 0 w 43"/>
                <a:gd name="T11" fmla="*/ 0 h 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"/>
                <a:gd name="T19" fmla="*/ 0 h 43"/>
                <a:gd name="T20" fmla="*/ 43 w 43"/>
                <a:gd name="T21" fmla="*/ 43 h 4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" h="43">
                  <a:moveTo>
                    <a:pt x="0" y="0"/>
                  </a:moveTo>
                  <a:lnTo>
                    <a:pt x="0" y="43"/>
                  </a:lnTo>
                  <a:lnTo>
                    <a:pt x="43" y="43"/>
                  </a:lnTo>
                  <a:lnTo>
                    <a:pt x="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78" name="Freeform 80"/>
            <p:cNvSpPr>
              <a:spLocks/>
            </p:cNvSpPr>
            <p:nvPr/>
          </p:nvSpPr>
          <p:spPr bwMode="auto">
            <a:xfrm>
              <a:off x="2241285" y="3968942"/>
              <a:ext cx="82547" cy="84124"/>
            </a:xfrm>
            <a:custGeom>
              <a:avLst/>
              <a:gdLst>
                <a:gd name="T0" fmla="*/ 0 w 43"/>
                <a:gd name="T1" fmla="*/ 0 h 44"/>
                <a:gd name="T2" fmla="*/ 0 w 43"/>
                <a:gd name="T3" fmla="*/ 160544865 h 44"/>
                <a:gd name="T4" fmla="*/ 157513079 w 43"/>
                <a:gd name="T5" fmla="*/ 160544865 h 44"/>
                <a:gd name="T6" fmla="*/ 157513079 w 43"/>
                <a:gd name="T7" fmla="*/ 0 h 44"/>
                <a:gd name="T8" fmla="*/ 0 w 43"/>
                <a:gd name="T9" fmla="*/ 0 h 44"/>
                <a:gd name="T10" fmla="*/ 0 w 43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"/>
                <a:gd name="T19" fmla="*/ 0 h 44"/>
                <a:gd name="T20" fmla="*/ 43 w 43"/>
                <a:gd name="T21" fmla="*/ 44 h 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" h="44">
                  <a:moveTo>
                    <a:pt x="0" y="0"/>
                  </a:moveTo>
                  <a:lnTo>
                    <a:pt x="0" y="44"/>
                  </a:lnTo>
                  <a:lnTo>
                    <a:pt x="43" y="44"/>
                  </a:lnTo>
                  <a:lnTo>
                    <a:pt x="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79" name="Freeform 81"/>
            <p:cNvSpPr>
              <a:spLocks/>
            </p:cNvSpPr>
            <p:nvPr/>
          </p:nvSpPr>
          <p:spPr bwMode="auto">
            <a:xfrm>
              <a:off x="1968243" y="4468920"/>
              <a:ext cx="82547" cy="80948"/>
            </a:xfrm>
            <a:custGeom>
              <a:avLst/>
              <a:gdLst>
                <a:gd name="T0" fmla="*/ 0 w 43"/>
                <a:gd name="T1" fmla="*/ 0 h 43"/>
                <a:gd name="T2" fmla="*/ 0 w 43"/>
                <a:gd name="T3" fmla="*/ 154484910 h 43"/>
                <a:gd name="T4" fmla="*/ 157513079 w 43"/>
                <a:gd name="T5" fmla="*/ 154484910 h 43"/>
                <a:gd name="T6" fmla="*/ 157513079 w 43"/>
                <a:gd name="T7" fmla="*/ 0 h 43"/>
                <a:gd name="T8" fmla="*/ 0 w 43"/>
                <a:gd name="T9" fmla="*/ 0 h 43"/>
                <a:gd name="T10" fmla="*/ 0 w 43"/>
                <a:gd name="T11" fmla="*/ 0 h 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"/>
                <a:gd name="T19" fmla="*/ 0 h 43"/>
                <a:gd name="T20" fmla="*/ 43 w 43"/>
                <a:gd name="T21" fmla="*/ 43 h 4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" h="43">
                  <a:moveTo>
                    <a:pt x="0" y="0"/>
                  </a:moveTo>
                  <a:lnTo>
                    <a:pt x="0" y="43"/>
                  </a:lnTo>
                  <a:lnTo>
                    <a:pt x="43" y="43"/>
                  </a:lnTo>
                  <a:lnTo>
                    <a:pt x="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80" name="Freeform 82"/>
            <p:cNvSpPr>
              <a:spLocks/>
            </p:cNvSpPr>
            <p:nvPr/>
          </p:nvSpPr>
          <p:spPr bwMode="auto">
            <a:xfrm>
              <a:off x="1715839" y="5008579"/>
              <a:ext cx="82547" cy="79362"/>
            </a:xfrm>
            <a:custGeom>
              <a:avLst/>
              <a:gdLst>
                <a:gd name="T0" fmla="*/ 0 w 43"/>
                <a:gd name="T1" fmla="*/ 0 h 42"/>
                <a:gd name="T2" fmla="*/ 0 w 43"/>
                <a:gd name="T3" fmla="*/ 151456949 h 42"/>
                <a:gd name="T4" fmla="*/ 157513079 w 43"/>
                <a:gd name="T5" fmla="*/ 151456949 h 42"/>
                <a:gd name="T6" fmla="*/ 157513079 w 43"/>
                <a:gd name="T7" fmla="*/ 0 h 42"/>
                <a:gd name="T8" fmla="*/ 0 w 43"/>
                <a:gd name="T9" fmla="*/ 0 h 42"/>
                <a:gd name="T10" fmla="*/ 0 w 43"/>
                <a:gd name="T11" fmla="*/ 0 h 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"/>
                <a:gd name="T19" fmla="*/ 0 h 42"/>
                <a:gd name="T20" fmla="*/ 43 w 43"/>
                <a:gd name="T21" fmla="*/ 42 h 4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" h="42">
                  <a:moveTo>
                    <a:pt x="0" y="0"/>
                  </a:moveTo>
                  <a:lnTo>
                    <a:pt x="0" y="42"/>
                  </a:lnTo>
                  <a:lnTo>
                    <a:pt x="43" y="42"/>
                  </a:lnTo>
                  <a:lnTo>
                    <a:pt x="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81" name="Freeform 83"/>
            <p:cNvSpPr>
              <a:spLocks/>
            </p:cNvSpPr>
            <p:nvPr/>
          </p:nvSpPr>
          <p:spPr bwMode="auto">
            <a:xfrm>
              <a:off x="1428510" y="5370468"/>
              <a:ext cx="82547" cy="82536"/>
            </a:xfrm>
            <a:custGeom>
              <a:avLst/>
              <a:gdLst>
                <a:gd name="T0" fmla="*/ 0 w 43"/>
                <a:gd name="T1" fmla="*/ 0 h 43"/>
                <a:gd name="T2" fmla="*/ 0 w 43"/>
                <a:gd name="T3" fmla="*/ 157514999 h 43"/>
                <a:gd name="T4" fmla="*/ 157513079 w 43"/>
                <a:gd name="T5" fmla="*/ 157514999 h 43"/>
                <a:gd name="T6" fmla="*/ 157513079 w 43"/>
                <a:gd name="T7" fmla="*/ 0 h 43"/>
                <a:gd name="T8" fmla="*/ 0 w 43"/>
                <a:gd name="T9" fmla="*/ 0 h 43"/>
                <a:gd name="T10" fmla="*/ 0 w 43"/>
                <a:gd name="T11" fmla="*/ 0 h 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3"/>
                <a:gd name="T19" fmla="*/ 0 h 43"/>
                <a:gd name="T20" fmla="*/ 43 w 43"/>
                <a:gd name="T21" fmla="*/ 43 h 4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3" h="43">
                  <a:moveTo>
                    <a:pt x="0" y="0"/>
                  </a:moveTo>
                  <a:lnTo>
                    <a:pt x="0" y="43"/>
                  </a:lnTo>
                  <a:lnTo>
                    <a:pt x="43" y="43"/>
                  </a:lnTo>
                  <a:lnTo>
                    <a:pt x="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82" name="Line 85"/>
            <p:cNvSpPr>
              <a:spLocks noChangeShapeType="1"/>
            </p:cNvSpPr>
            <p:nvPr/>
          </p:nvSpPr>
          <p:spPr bwMode="auto">
            <a:xfrm flipV="1">
              <a:off x="6946490" y="3364207"/>
              <a:ext cx="0" cy="215864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83" name="Line 86"/>
            <p:cNvSpPr>
              <a:spLocks noChangeShapeType="1"/>
            </p:cNvSpPr>
            <p:nvPr/>
          </p:nvSpPr>
          <p:spPr bwMode="auto">
            <a:xfrm flipV="1">
              <a:off x="7727516" y="3413410"/>
              <a:ext cx="0" cy="212689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84" name="Line 87"/>
            <p:cNvSpPr>
              <a:spLocks noChangeShapeType="1"/>
            </p:cNvSpPr>
            <p:nvPr/>
          </p:nvSpPr>
          <p:spPr bwMode="auto">
            <a:xfrm flipV="1">
              <a:off x="5393963" y="3280083"/>
              <a:ext cx="0" cy="190468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85" name="Line 88"/>
            <p:cNvSpPr>
              <a:spLocks noChangeShapeType="1"/>
            </p:cNvSpPr>
            <p:nvPr/>
          </p:nvSpPr>
          <p:spPr bwMode="auto">
            <a:xfrm flipV="1">
              <a:off x="6170227" y="3337223"/>
              <a:ext cx="0" cy="209515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86" name="Line 89"/>
            <p:cNvSpPr>
              <a:spLocks noChangeShapeType="1"/>
            </p:cNvSpPr>
            <p:nvPr/>
          </p:nvSpPr>
          <p:spPr bwMode="auto">
            <a:xfrm flipV="1">
              <a:off x="4616112" y="3202309"/>
              <a:ext cx="0" cy="193642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87" name="Line 90"/>
            <p:cNvSpPr>
              <a:spLocks noChangeShapeType="1"/>
            </p:cNvSpPr>
            <p:nvPr/>
          </p:nvSpPr>
          <p:spPr bwMode="auto">
            <a:xfrm flipV="1">
              <a:off x="4092253" y="3226117"/>
              <a:ext cx="0" cy="201579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88" name="Line 91"/>
            <p:cNvSpPr>
              <a:spLocks noChangeShapeType="1"/>
            </p:cNvSpPr>
            <p:nvPr/>
          </p:nvSpPr>
          <p:spPr bwMode="auto">
            <a:xfrm flipV="1">
              <a:off x="3573157" y="3173739"/>
              <a:ext cx="0" cy="190468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89" name="Line 92"/>
            <p:cNvSpPr>
              <a:spLocks noChangeShapeType="1"/>
            </p:cNvSpPr>
            <p:nvPr/>
          </p:nvSpPr>
          <p:spPr bwMode="auto">
            <a:xfrm flipV="1">
              <a:off x="2276209" y="3872121"/>
              <a:ext cx="0" cy="255544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0" name="Line 93"/>
            <p:cNvSpPr>
              <a:spLocks noChangeShapeType="1"/>
            </p:cNvSpPr>
            <p:nvPr/>
          </p:nvSpPr>
          <p:spPr bwMode="auto">
            <a:xfrm flipV="1">
              <a:off x="2534964" y="3494360"/>
              <a:ext cx="0" cy="226974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1" name="Line 94"/>
            <p:cNvSpPr>
              <a:spLocks noChangeShapeType="1"/>
            </p:cNvSpPr>
            <p:nvPr/>
          </p:nvSpPr>
          <p:spPr bwMode="auto">
            <a:xfrm flipV="1">
              <a:off x="3055648" y="3130883"/>
              <a:ext cx="0" cy="196817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2" name="Line 95"/>
            <p:cNvSpPr>
              <a:spLocks noChangeShapeType="1"/>
            </p:cNvSpPr>
            <p:nvPr/>
          </p:nvSpPr>
          <p:spPr bwMode="auto">
            <a:xfrm flipV="1">
              <a:off x="2012692" y="4394320"/>
              <a:ext cx="0" cy="242847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3" name="Line 96"/>
            <p:cNvSpPr>
              <a:spLocks noChangeShapeType="1"/>
            </p:cNvSpPr>
            <p:nvPr/>
          </p:nvSpPr>
          <p:spPr bwMode="auto">
            <a:xfrm flipV="1">
              <a:off x="1750763" y="4968898"/>
              <a:ext cx="0" cy="180944"/>
            </a:xfrm>
            <a:prstGeom prst="line">
              <a:avLst/>
            </a:prstGeom>
            <a:noFill/>
            <a:ln w="254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15447" name="ZoneTexte 7236"/>
            <p:cNvSpPr txBox="1">
              <a:spLocks noChangeArrowheads="1"/>
            </p:cNvSpPr>
            <p:nvPr/>
          </p:nvSpPr>
          <p:spPr bwMode="auto">
            <a:xfrm>
              <a:off x="1108186" y="5278438"/>
              <a:ext cx="2840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0</a:t>
              </a:r>
              <a:endParaRPr lang="fr-FR" sz="1400" b="1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48" name="ZoneTexte 101"/>
            <p:cNvSpPr txBox="1">
              <a:spLocks noChangeArrowheads="1"/>
            </p:cNvSpPr>
            <p:nvPr/>
          </p:nvSpPr>
          <p:spPr bwMode="auto">
            <a:xfrm>
              <a:off x="1008800" y="4752975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20</a:t>
              </a:r>
              <a:endParaRPr lang="fr-FR" sz="1400" b="1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49" name="ZoneTexte 102"/>
            <p:cNvSpPr txBox="1">
              <a:spLocks noChangeArrowheads="1"/>
            </p:cNvSpPr>
            <p:nvPr/>
          </p:nvSpPr>
          <p:spPr bwMode="auto">
            <a:xfrm>
              <a:off x="1008800" y="4227513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40</a:t>
              </a:r>
              <a:endParaRPr lang="fr-FR" sz="1400" b="1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50" name="ZoneTexte 103"/>
            <p:cNvSpPr txBox="1">
              <a:spLocks noChangeArrowheads="1"/>
            </p:cNvSpPr>
            <p:nvPr/>
          </p:nvSpPr>
          <p:spPr bwMode="auto">
            <a:xfrm>
              <a:off x="1008800" y="3702050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60</a:t>
              </a:r>
              <a:endParaRPr lang="fr-FR" sz="1400" b="1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51" name="ZoneTexte 105"/>
            <p:cNvSpPr txBox="1">
              <a:spLocks noChangeArrowheads="1"/>
            </p:cNvSpPr>
            <p:nvPr/>
          </p:nvSpPr>
          <p:spPr bwMode="auto">
            <a:xfrm>
              <a:off x="909414" y="2651125"/>
              <a:ext cx="48282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100</a:t>
              </a:r>
              <a:endParaRPr lang="fr-FR" sz="1400" b="1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52" name="ZoneTexte 108"/>
            <p:cNvSpPr txBox="1">
              <a:spLocks noChangeArrowheads="1"/>
            </p:cNvSpPr>
            <p:nvPr/>
          </p:nvSpPr>
          <p:spPr bwMode="auto">
            <a:xfrm>
              <a:off x="1337525" y="5561013"/>
              <a:ext cx="2840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0</a:t>
              </a:r>
              <a:endParaRPr lang="fr-FR" sz="1400" b="1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53" name="ZoneTexte 109"/>
            <p:cNvSpPr txBox="1">
              <a:spLocks noChangeArrowheads="1"/>
            </p:cNvSpPr>
            <p:nvPr/>
          </p:nvSpPr>
          <p:spPr bwMode="auto">
            <a:xfrm>
              <a:off x="1637562" y="5561013"/>
              <a:ext cx="2840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4</a:t>
              </a:r>
              <a:endParaRPr lang="fr-FR" sz="1400" b="1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54" name="ZoneTexte 110"/>
            <p:cNvSpPr txBox="1">
              <a:spLocks noChangeArrowheads="1"/>
            </p:cNvSpPr>
            <p:nvPr/>
          </p:nvSpPr>
          <p:spPr bwMode="auto">
            <a:xfrm>
              <a:off x="1864575" y="5561013"/>
              <a:ext cx="2840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8</a:t>
              </a:r>
              <a:endParaRPr lang="fr-FR" sz="1400" b="1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55" name="ZoneTexte 111"/>
            <p:cNvSpPr txBox="1">
              <a:spLocks noChangeArrowheads="1"/>
            </p:cNvSpPr>
            <p:nvPr/>
          </p:nvSpPr>
          <p:spPr bwMode="auto">
            <a:xfrm>
              <a:off x="2106188" y="5561013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12</a:t>
              </a:r>
              <a:endParaRPr lang="fr-FR" sz="1400" b="1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56" name="ZoneTexte 112"/>
            <p:cNvSpPr txBox="1">
              <a:spLocks noChangeArrowheads="1"/>
            </p:cNvSpPr>
            <p:nvPr/>
          </p:nvSpPr>
          <p:spPr bwMode="auto">
            <a:xfrm>
              <a:off x="2342726" y="5561013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16</a:t>
              </a:r>
              <a:endParaRPr lang="fr-FR" sz="1400" b="1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57" name="ZoneTexte 113"/>
            <p:cNvSpPr txBox="1">
              <a:spLocks noChangeArrowheads="1"/>
            </p:cNvSpPr>
            <p:nvPr/>
          </p:nvSpPr>
          <p:spPr bwMode="auto">
            <a:xfrm>
              <a:off x="2891207" y="5561013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24</a:t>
              </a:r>
              <a:endParaRPr lang="fr-FR" sz="1400" b="1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58" name="ZoneTexte 114"/>
            <p:cNvSpPr txBox="1">
              <a:spLocks noChangeArrowheads="1"/>
            </p:cNvSpPr>
            <p:nvPr/>
          </p:nvSpPr>
          <p:spPr bwMode="auto">
            <a:xfrm>
              <a:off x="3381745" y="5561013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32</a:t>
              </a:r>
              <a:endParaRPr lang="fr-FR" sz="1400" b="1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59" name="ZoneTexte 115"/>
            <p:cNvSpPr txBox="1">
              <a:spLocks noChangeArrowheads="1"/>
            </p:cNvSpPr>
            <p:nvPr/>
          </p:nvSpPr>
          <p:spPr bwMode="auto">
            <a:xfrm>
              <a:off x="3923082" y="5561013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40</a:t>
              </a:r>
              <a:endParaRPr lang="fr-FR" sz="1400" b="1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60" name="ZoneTexte 116"/>
            <p:cNvSpPr txBox="1">
              <a:spLocks noChangeArrowheads="1"/>
            </p:cNvSpPr>
            <p:nvPr/>
          </p:nvSpPr>
          <p:spPr bwMode="auto">
            <a:xfrm>
              <a:off x="4425526" y="5561013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48</a:t>
              </a:r>
              <a:endParaRPr lang="fr-FR" sz="1400" b="1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61" name="ZoneTexte 117"/>
            <p:cNvSpPr txBox="1">
              <a:spLocks noChangeArrowheads="1"/>
            </p:cNvSpPr>
            <p:nvPr/>
          </p:nvSpPr>
          <p:spPr bwMode="auto">
            <a:xfrm>
              <a:off x="5220863" y="5561013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60</a:t>
              </a:r>
              <a:endParaRPr lang="fr-FR" sz="1400" b="1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62" name="ZoneTexte 118"/>
            <p:cNvSpPr txBox="1">
              <a:spLocks noChangeArrowheads="1"/>
            </p:cNvSpPr>
            <p:nvPr/>
          </p:nvSpPr>
          <p:spPr bwMode="auto">
            <a:xfrm>
              <a:off x="5995563" y="5561013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72</a:t>
              </a:r>
              <a:endParaRPr lang="fr-FR" sz="1400" b="1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63" name="ZoneTexte 119"/>
            <p:cNvSpPr txBox="1">
              <a:spLocks noChangeArrowheads="1"/>
            </p:cNvSpPr>
            <p:nvPr/>
          </p:nvSpPr>
          <p:spPr bwMode="auto">
            <a:xfrm>
              <a:off x="6835351" y="5561013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84</a:t>
              </a:r>
              <a:endParaRPr lang="fr-FR" sz="1400" b="1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64" name="ZoneTexte 120"/>
            <p:cNvSpPr txBox="1">
              <a:spLocks noChangeArrowheads="1"/>
            </p:cNvSpPr>
            <p:nvPr/>
          </p:nvSpPr>
          <p:spPr bwMode="auto">
            <a:xfrm>
              <a:off x="7608463" y="5561013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96</a:t>
              </a:r>
              <a:endParaRPr lang="fr-FR" sz="1400" b="1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65" name="ZoneTexte 121"/>
            <p:cNvSpPr txBox="1">
              <a:spLocks noChangeArrowheads="1"/>
            </p:cNvSpPr>
            <p:nvPr/>
          </p:nvSpPr>
          <p:spPr bwMode="auto">
            <a:xfrm>
              <a:off x="5227550" y="4118436"/>
              <a:ext cx="3366523" cy="5231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Différence ajustée à S96 (IC 95 %) :</a:t>
              </a:r>
              <a:br>
                <a:rPr lang="fr-FR" sz="1400" b="1" dirty="0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</a:br>
              <a:r>
                <a:rPr lang="fr-FR" sz="1400" b="1" dirty="0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+ 8,0 % (+ 2,3 % ; + 13,8 %) ; p = 0,006</a:t>
              </a:r>
              <a:endParaRPr lang="fr-FR" sz="1400" b="1" dirty="0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14" name="ZoneTexte 122"/>
            <p:cNvSpPr txBox="1">
              <a:spLocks noChangeArrowheads="1"/>
            </p:cNvSpPr>
            <p:nvPr/>
          </p:nvSpPr>
          <p:spPr bwMode="auto">
            <a:xfrm>
              <a:off x="7227842" y="2891212"/>
              <a:ext cx="1091419" cy="338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fr-FR" sz="1600" b="1" dirty="0" smtClean="0">
                  <a:solidFill>
                    <a:srgbClr val="000066"/>
                  </a:solidFill>
                  <a:latin typeface="Calibri"/>
                  <a:ea typeface="ＭＳ Ｐゴシック" pitchFamily="-65" charset="-128"/>
                  <a:cs typeface="ＭＳ Ｐゴシック" pitchFamily="-65" charset="-128"/>
                </a:rPr>
                <a:t>DTG : 80 %</a:t>
              </a:r>
              <a:endParaRPr lang="fr-FR" sz="1600" b="1" dirty="0">
                <a:solidFill>
                  <a:srgbClr val="000066"/>
                </a:solidFill>
                <a:latin typeface="Calibri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115" name="ZoneTexte 123"/>
            <p:cNvSpPr txBox="1">
              <a:spLocks noChangeArrowheads="1"/>
            </p:cNvSpPr>
            <p:nvPr/>
          </p:nvSpPr>
          <p:spPr bwMode="auto">
            <a:xfrm>
              <a:off x="7246822" y="3640385"/>
              <a:ext cx="1053462" cy="338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fr-FR" sz="1600" b="1" dirty="0" smtClean="0">
                  <a:solidFill>
                    <a:srgbClr val="BBE0E3">
                      <a:lumMod val="75000"/>
                    </a:srgbClr>
                  </a:solidFill>
                  <a:latin typeface="Calibri"/>
                  <a:ea typeface="ＭＳ Ｐゴシック" pitchFamily="-65" charset="-128"/>
                  <a:cs typeface="ＭＳ Ｐゴシック" pitchFamily="-65" charset="-128"/>
                </a:rPr>
                <a:t>EFV : 72 %</a:t>
              </a:r>
              <a:endParaRPr lang="fr-FR" sz="1600" b="1" dirty="0">
                <a:solidFill>
                  <a:srgbClr val="BBE0E3">
                    <a:lumMod val="75000"/>
                  </a:srgbClr>
                </a:solidFill>
                <a:latin typeface="Calibri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15468" name="ZoneTexte 124"/>
            <p:cNvSpPr txBox="1">
              <a:spLocks noChangeArrowheads="1"/>
            </p:cNvSpPr>
            <p:nvPr/>
          </p:nvSpPr>
          <p:spPr bwMode="auto">
            <a:xfrm>
              <a:off x="4008130" y="5972175"/>
              <a:ext cx="1022968" cy="30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Semaines</a:t>
              </a:r>
              <a:endParaRPr lang="fr-FR" sz="1400" b="1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69" name="ZoneTexte 126"/>
            <p:cNvSpPr txBox="1">
              <a:spLocks noChangeArrowheads="1"/>
            </p:cNvSpPr>
            <p:nvPr/>
          </p:nvSpPr>
          <p:spPr bwMode="auto">
            <a:xfrm>
              <a:off x="1273175" y="2413000"/>
              <a:ext cx="344488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%</a:t>
              </a:r>
              <a:endParaRPr lang="fr-FR" sz="1400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grpSp>
          <p:nvGrpSpPr>
            <p:cNvPr id="4" name="Groupe 94"/>
            <p:cNvGrpSpPr>
              <a:grpSpLocks/>
            </p:cNvGrpSpPr>
            <p:nvPr/>
          </p:nvGrpSpPr>
          <p:grpSpPr bwMode="auto">
            <a:xfrm>
              <a:off x="3394976" y="2046804"/>
              <a:ext cx="1907030" cy="629682"/>
              <a:chOff x="7009505" y="1995488"/>
              <a:chExt cx="1907030" cy="629682"/>
            </a:xfrm>
          </p:grpSpPr>
          <p:sp>
            <p:nvSpPr>
              <p:cNvPr id="15473" name="AutoShape 165"/>
              <p:cNvSpPr>
                <a:spLocks noChangeArrowheads="1"/>
              </p:cNvSpPr>
              <p:nvPr/>
            </p:nvSpPr>
            <p:spPr bwMode="auto">
              <a:xfrm>
                <a:off x="7009505" y="2017713"/>
                <a:ext cx="1840695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80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endParaRPr>
              </a:p>
            </p:txBody>
          </p:sp>
          <p:sp>
            <p:nvSpPr>
              <p:cNvPr id="15474" name="Rectangle 3"/>
              <p:cNvSpPr>
                <a:spLocks noChangeArrowheads="1"/>
              </p:cNvSpPr>
              <p:nvPr/>
            </p:nvSpPr>
            <p:spPr bwMode="auto">
              <a:xfrm>
                <a:off x="7119042" y="2116138"/>
                <a:ext cx="177800" cy="144462"/>
              </a:xfrm>
              <a:prstGeom prst="rect">
                <a:avLst/>
              </a:prstGeom>
              <a:solidFill>
                <a:srgbClr val="00206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endParaRPr>
              </a:p>
            </p:txBody>
          </p:sp>
          <p:sp>
            <p:nvSpPr>
              <p:cNvPr id="125" name="Rectangle 4"/>
              <p:cNvSpPr>
                <a:spLocks noChangeArrowheads="1"/>
              </p:cNvSpPr>
              <p:nvPr/>
            </p:nvSpPr>
            <p:spPr bwMode="auto">
              <a:xfrm>
                <a:off x="7119425" y="2381185"/>
                <a:ext cx="177795" cy="144439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5476" name="ZoneTexte 84"/>
              <p:cNvSpPr txBox="1">
                <a:spLocks noChangeArrowheads="1"/>
              </p:cNvSpPr>
              <p:nvPr/>
            </p:nvSpPr>
            <p:spPr bwMode="auto">
              <a:xfrm>
                <a:off x="7276205" y="1995488"/>
                <a:ext cx="164033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 smtClean="0">
                    <a:solidFill>
                      <a:srgbClr val="333399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DTG + ABC/3TC</a:t>
                </a:r>
                <a:endParaRPr lang="fr-FR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endParaRPr>
              </a:p>
            </p:txBody>
          </p:sp>
          <p:sp>
            <p:nvSpPr>
              <p:cNvPr id="15477" name="ZoneTexte 85"/>
              <p:cNvSpPr txBox="1">
                <a:spLocks noChangeArrowheads="1"/>
              </p:cNvSpPr>
              <p:nvPr/>
            </p:nvSpPr>
            <p:spPr bwMode="auto">
              <a:xfrm>
                <a:off x="7276205" y="2255838"/>
                <a:ext cx="144142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 smtClean="0">
                    <a:solidFill>
                      <a:srgbClr val="333399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TDF/FTC/EFV</a:t>
                </a:r>
                <a:endParaRPr lang="fr-FR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endParaRPr>
              </a:p>
            </p:txBody>
          </p:sp>
        </p:grpSp>
        <p:sp>
          <p:nvSpPr>
            <p:cNvPr id="15471" name="ZoneTexte 103"/>
            <p:cNvSpPr txBox="1">
              <a:spLocks noChangeArrowheads="1"/>
            </p:cNvSpPr>
            <p:nvPr/>
          </p:nvSpPr>
          <p:spPr bwMode="auto">
            <a:xfrm>
              <a:off x="1008800" y="3142727"/>
              <a:ext cx="38343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rPr>
                <a:t>80</a:t>
              </a:r>
              <a:endParaRPr lang="fr-FR" sz="1400" b="1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5472" name="Line 33"/>
            <p:cNvSpPr>
              <a:spLocks noChangeShapeType="1"/>
            </p:cNvSpPr>
            <p:nvPr/>
          </p:nvSpPr>
          <p:spPr bwMode="auto">
            <a:xfrm>
              <a:off x="1341438" y="2816225"/>
              <a:ext cx="128587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ＭＳ Ｐゴシック" pitchFamily="34" charset="-128"/>
                <a:cs typeface="Arial" charset="0"/>
              </a:endParaRPr>
            </a:p>
          </p:txBody>
        </p:sp>
      </p:grpSp>
      <p:sp>
        <p:nvSpPr>
          <p:cNvPr id="121" name="Text Box 3"/>
          <p:cNvSpPr txBox="1">
            <a:spLocks noChangeArrowheads="1"/>
          </p:cNvSpPr>
          <p:nvPr/>
        </p:nvSpPr>
        <p:spPr bwMode="auto">
          <a:xfrm>
            <a:off x="6303963" y="6562499"/>
            <a:ext cx="28082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3300"/>
                </a:solidFill>
              </a:rPr>
              <a:t>Walmsley</a:t>
            </a:r>
            <a:r>
              <a:rPr lang="fr-FR" sz="1200" i="1" dirty="0">
                <a:solidFill>
                  <a:srgbClr val="CC3300"/>
                </a:solidFill>
              </a:rPr>
              <a:t> </a:t>
            </a:r>
            <a:r>
              <a:rPr lang="fr-FR" sz="1200" i="1" dirty="0" smtClean="0">
                <a:solidFill>
                  <a:srgbClr val="CC3300"/>
                </a:solidFill>
              </a:rPr>
              <a:t>S. JAIDS </a:t>
            </a:r>
            <a:r>
              <a:rPr lang="fr-FR" sz="1200" i="1" dirty="0" smtClean="0">
                <a:solidFill>
                  <a:srgbClr val="CC3300"/>
                </a:solidFill>
              </a:rPr>
              <a:t>2015;70:515-9</a:t>
            </a:r>
            <a:endParaRPr lang="en-GB" sz="1200" i="1" dirty="0">
              <a:solidFill>
                <a:srgbClr val="CC33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41"/>
          <p:cNvGrpSpPr>
            <a:grpSpLocks/>
          </p:cNvGrpSpPr>
          <p:nvPr/>
        </p:nvGrpSpPr>
        <p:grpSpPr bwMode="auto">
          <a:xfrm>
            <a:off x="0" y="6570663"/>
            <a:ext cx="784225" cy="287337"/>
            <a:chOff x="0" y="6570663"/>
            <a:chExt cx="1393200" cy="288111"/>
          </a:xfrm>
        </p:grpSpPr>
        <p:sp>
          <p:nvSpPr>
            <p:cNvPr id="1646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b="1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61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i="1" smtClean="0">
                  <a:solidFill>
                    <a:srgbClr val="333399"/>
                  </a:solidFill>
                  <a:latin typeface="Cambria" pitchFamily="18" charset="0"/>
                  <a:ea typeface="ＭＳ Ｐゴシック" pitchFamily="34" charset="-128"/>
                  <a:cs typeface="Arial" charset="0"/>
                </a:rPr>
                <a:t>SINGLE</a:t>
              </a:r>
              <a:endParaRPr lang="fr-FR" sz="1200" b="1" i="1">
                <a:solidFill>
                  <a:srgbClr val="333399"/>
                </a:solidFill>
                <a:latin typeface="Cambria" pitchFamily="18" charset="0"/>
                <a:ea typeface="ＭＳ Ｐゴシック" pitchFamily="34" charset="-128"/>
                <a:cs typeface="Arial" charset="0"/>
              </a:endParaRPr>
            </a:p>
          </p:txBody>
        </p:sp>
      </p:grpSp>
      <p:sp>
        <p:nvSpPr>
          <p:cNvPr id="37" name="ZoneTexte 36"/>
          <p:cNvSpPr txBox="1"/>
          <p:nvPr/>
        </p:nvSpPr>
        <p:spPr>
          <a:xfrm>
            <a:off x="1996345" y="1111250"/>
            <a:ext cx="5213236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en-US" sz="2400" b="1" smtClean="0">
                <a:solidFill>
                  <a:srgbClr val="CC3300"/>
                </a:solidFill>
                <a:latin typeface="Calibri"/>
                <a:ea typeface="ＭＳ Ｐゴシック" pitchFamily="-84" charset="-128"/>
                <a:cs typeface="Arial" charset="0"/>
              </a:rPr>
              <a:t>ARN VIH &lt; </a:t>
            </a:r>
            <a:r>
              <a:rPr lang="fr-FR" altLang="en-US" sz="2400" b="1" smtClean="0">
                <a:solidFill>
                  <a:srgbClr val="CC3300"/>
                </a:solidFill>
                <a:latin typeface="Calibri"/>
                <a:ea typeface="ＭＳ Ｐゴシック" pitchFamily="-84" charset="-128"/>
                <a:cs typeface="Arial" charset="0"/>
              </a:rPr>
              <a:t>50 c/ml à </a:t>
            </a:r>
            <a:r>
              <a:rPr lang="fr-FR" altLang="en-US" sz="2400" b="1" smtClean="0">
                <a:solidFill>
                  <a:srgbClr val="CC3300"/>
                </a:solidFill>
                <a:latin typeface="Calibri"/>
                <a:ea typeface="ＭＳ Ｐゴシック" pitchFamily="-84" charset="-128"/>
                <a:cs typeface="Arial" charset="0"/>
              </a:rPr>
              <a:t>S144</a:t>
            </a:r>
            <a:r>
              <a:rPr lang="fr-FR" altLang="en-US" sz="2400" b="1" smtClean="0">
                <a:solidFill>
                  <a:srgbClr val="CC3300"/>
                </a:solidFill>
                <a:latin typeface="Calibri"/>
                <a:ea typeface="ＭＳ Ｐゴシック" pitchFamily="-84" charset="-128"/>
                <a:cs typeface="Arial" charset="0"/>
              </a:rPr>
              <a:t>, ITT </a:t>
            </a:r>
            <a:r>
              <a:rPr lang="fr-FR" altLang="en-US" sz="2400" b="1" smtClean="0">
                <a:solidFill>
                  <a:srgbClr val="CC3300"/>
                </a:solidFill>
                <a:latin typeface="Calibri"/>
                <a:ea typeface="ＭＳ Ｐゴシック" pitchFamily="-84" charset="-128"/>
                <a:cs typeface="Arial" charset="0"/>
              </a:rPr>
              <a:t>snapshot</a:t>
            </a:r>
            <a:endParaRPr lang="fr-FR" sz="2400" b="1">
              <a:solidFill>
                <a:srgbClr val="CC3300"/>
              </a:solidFill>
              <a:latin typeface="Calibri"/>
              <a:ea typeface="ＭＳ Ｐゴシック" pitchFamily="-84" charset="-128"/>
              <a:cs typeface="Arial" charset="0"/>
            </a:endParaRPr>
          </a:p>
        </p:txBody>
      </p:sp>
      <p:sp>
        <p:nvSpPr>
          <p:cNvPr id="1640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  <a:ln/>
        </p:spPr>
        <p:txBody>
          <a:bodyPr/>
          <a:lstStyle/>
          <a:p>
            <a:r>
              <a:rPr lang="fr-FR" dirty="0" smtClean="0">
                <a:solidFill>
                  <a:srgbClr val="333399"/>
                </a:solidFill>
                <a:ea typeface="ＭＳ Ｐゴシック" pitchFamily="34" charset="-128"/>
              </a:rPr>
              <a:t>Etude SINGLE </a:t>
            </a:r>
            <a:r>
              <a:rPr lang="en-GB" dirty="0" smtClean="0">
                <a:solidFill>
                  <a:srgbClr val="333399"/>
                </a:solidFill>
                <a:ea typeface="ＭＳ Ｐゴシック" pitchFamily="34" charset="-128"/>
              </a:rPr>
              <a:t>: DTG + ABC/3TC </a:t>
            </a:r>
            <a:r>
              <a:rPr lang="en-GB" dirty="0" err="1" smtClean="0">
                <a:solidFill>
                  <a:srgbClr val="333399"/>
                </a:solidFill>
                <a:ea typeface="ＭＳ Ｐゴシック" pitchFamily="34" charset="-128"/>
              </a:rPr>
              <a:t>vs</a:t>
            </a:r>
            <a:r>
              <a:rPr lang="en-GB" dirty="0" smtClean="0">
                <a:solidFill>
                  <a:srgbClr val="333399"/>
                </a:solidFill>
                <a:ea typeface="ＭＳ Ｐゴシック" pitchFamily="34" charset="-128"/>
              </a:rPr>
              <a:t> TDF/FTC/EFV QD</a:t>
            </a:r>
          </a:p>
        </p:txBody>
      </p:sp>
      <p:grpSp>
        <p:nvGrpSpPr>
          <p:cNvPr id="4" name="Groupe 101"/>
          <p:cNvGrpSpPr/>
          <p:nvPr/>
        </p:nvGrpSpPr>
        <p:grpSpPr>
          <a:xfrm>
            <a:off x="993865" y="1699238"/>
            <a:ext cx="7628263" cy="4733387"/>
            <a:chOff x="1248515" y="1699238"/>
            <a:chExt cx="7628263" cy="4733387"/>
          </a:xfrm>
        </p:grpSpPr>
        <p:cxnSp>
          <p:nvCxnSpPr>
            <p:cNvPr id="15" name="Straight Connector 14"/>
            <p:cNvCxnSpPr/>
            <p:nvPr/>
          </p:nvCxnSpPr>
          <p:spPr>
            <a:xfrm flipV="1">
              <a:off x="1668463" y="6032575"/>
              <a:ext cx="1670050" cy="6350"/>
            </a:xfrm>
            <a:prstGeom prst="line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4059238" y="6032575"/>
              <a:ext cx="1647825" cy="3175"/>
            </a:xfrm>
            <a:prstGeom prst="line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6408738" y="6032575"/>
              <a:ext cx="1700212" cy="3175"/>
            </a:xfrm>
            <a:prstGeom prst="line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391" name="TextBox 17"/>
            <p:cNvSpPr txBox="1">
              <a:spLocks noChangeArrowheads="1"/>
            </p:cNvSpPr>
            <p:nvPr/>
          </p:nvSpPr>
          <p:spPr bwMode="auto">
            <a:xfrm>
              <a:off x="1574800" y="6116713"/>
              <a:ext cx="17526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en-US" sz="14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Succès</a:t>
              </a:r>
              <a:r>
                <a:rPr lang="fr-FR" altLang="en-US" sz="14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 </a:t>
              </a:r>
              <a:r>
                <a:rPr lang="fr-FR" altLang="en-US" sz="14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virologique</a:t>
              </a:r>
              <a:endParaRPr lang="fr-FR" altLang="en-US" sz="1400" b="1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392" name="TextBox 18"/>
            <p:cNvSpPr txBox="1">
              <a:spLocks noChangeArrowheads="1"/>
            </p:cNvSpPr>
            <p:nvPr/>
          </p:nvSpPr>
          <p:spPr bwMode="auto">
            <a:xfrm>
              <a:off x="3948113" y="6110363"/>
              <a:ext cx="2078037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en-US" sz="14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Non réponse </a:t>
              </a:r>
              <a:r>
                <a:rPr lang="fr-FR" altLang="en-US" sz="14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virologique</a:t>
              </a:r>
              <a:endParaRPr lang="fr-FR" altLang="en-US" sz="1400" b="1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393" name="TextBox 19"/>
            <p:cNvSpPr txBox="1">
              <a:spLocks noChangeArrowheads="1"/>
            </p:cNvSpPr>
            <p:nvPr/>
          </p:nvSpPr>
          <p:spPr bwMode="auto">
            <a:xfrm>
              <a:off x="6521450" y="6124650"/>
              <a:ext cx="152082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en-US" sz="14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Pas </a:t>
              </a:r>
              <a:r>
                <a:rPr lang="fr-FR" altLang="en-US" sz="14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de </a:t>
              </a:r>
              <a:r>
                <a:rPr lang="fr-FR" altLang="en-US" sz="14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données</a:t>
              </a:r>
              <a:endParaRPr lang="fr-FR" altLang="en-US" sz="1400" b="1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  <a:cs typeface="Arial" charset="0"/>
              </a:endParaRPr>
            </a:p>
          </p:txBody>
        </p:sp>
        <p:grpSp>
          <p:nvGrpSpPr>
            <p:cNvPr id="5" name="Group 8"/>
            <p:cNvGrpSpPr>
              <a:grpSpLocks/>
            </p:cNvGrpSpPr>
            <p:nvPr/>
          </p:nvGrpSpPr>
          <p:grpSpPr bwMode="auto">
            <a:xfrm>
              <a:off x="4568303" y="1733691"/>
              <a:ext cx="4308475" cy="2519764"/>
              <a:chOff x="5419981" y="2217711"/>
              <a:chExt cx="4405333" cy="3231640"/>
            </a:xfrm>
          </p:grpSpPr>
          <p:graphicFrame>
            <p:nvGraphicFramePr>
              <p:cNvPr id="16387" name="Object 3"/>
              <p:cNvGraphicFramePr>
                <a:graphicFrameLocks/>
              </p:cNvGraphicFramePr>
              <p:nvPr/>
            </p:nvGraphicFramePr>
            <p:xfrm>
              <a:off x="5514391" y="2651039"/>
              <a:ext cx="3701633" cy="2713211"/>
            </p:xfrm>
            <a:graphic>
              <a:graphicData uri="http://schemas.openxmlformats.org/presentationml/2006/ole">
                <p:oleObj spid="_x0000_s36874" name="Feuille de calcul" r:id="rId3" imgW="3621338" imgH="2115495" progId="Excel.Sheet.8">
                  <p:embed/>
                </p:oleObj>
              </a:graphicData>
            </a:graphic>
          </p:graphicFrame>
          <p:sp>
            <p:nvSpPr>
              <p:cNvPr id="16462" name="TextBox 13"/>
              <p:cNvSpPr txBox="1">
                <a:spLocks noChangeArrowheads="1"/>
              </p:cNvSpPr>
              <p:nvPr/>
            </p:nvSpPr>
            <p:spPr bwMode="auto">
              <a:xfrm>
                <a:off x="5419981" y="2507386"/>
                <a:ext cx="1194667" cy="5921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altLang="en-US" sz="1200" b="1" smtClean="0">
                    <a:solidFill>
                      <a:srgbClr val="000066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En faveur </a:t>
                </a:r>
                <a:r>
                  <a:rPr lang="fr-FR" altLang="en-US" sz="1200" b="1" smtClean="0">
                    <a:solidFill>
                      <a:srgbClr val="000066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de</a:t>
                </a:r>
                <a:endParaRPr lang="fr-FR" altLang="en-US" sz="12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endParaRPr>
              </a:p>
              <a:p>
                <a:pPr algn="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altLang="en-US" sz="1200" b="1" smtClean="0">
                    <a:solidFill>
                      <a:srgbClr val="000066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EFV/TDF/FTC</a:t>
                </a:r>
                <a:endParaRPr lang="fr-FR" altLang="en-US" sz="1200" b="1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endParaRPr>
              </a:p>
            </p:txBody>
          </p:sp>
          <p:sp>
            <p:nvSpPr>
              <p:cNvPr id="16463" name="Right Arrow 26"/>
              <p:cNvSpPr>
                <a:spLocks noChangeArrowheads="1"/>
              </p:cNvSpPr>
              <p:nvPr/>
            </p:nvSpPr>
            <p:spPr bwMode="auto">
              <a:xfrm>
                <a:off x="6694488" y="3026240"/>
                <a:ext cx="757237" cy="250825"/>
              </a:xfrm>
              <a:prstGeom prst="rightArrow">
                <a:avLst>
                  <a:gd name="adj1" fmla="val 50000"/>
                  <a:gd name="adj2" fmla="val 50079"/>
                </a:avLst>
              </a:prstGeom>
              <a:solidFill>
                <a:srgbClr val="000066"/>
              </a:solidFill>
              <a:ln w="9525">
                <a:solidFill>
                  <a:srgbClr val="00206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506413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altLang="en-US" sz="100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endParaRPr>
              </a:p>
            </p:txBody>
          </p:sp>
          <p:sp>
            <p:nvSpPr>
              <p:cNvPr id="2" name="Right Arrow 27"/>
              <p:cNvSpPr>
                <a:spLocks noChangeArrowheads="1"/>
              </p:cNvSpPr>
              <p:nvPr/>
            </p:nvSpPr>
            <p:spPr bwMode="auto">
              <a:xfrm flipH="1">
                <a:off x="5772213" y="3048913"/>
                <a:ext cx="754782" cy="223960"/>
              </a:xfrm>
              <a:prstGeom prst="rightArrow">
                <a:avLst>
                  <a:gd name="adj1" fmla="val 50000"/>
                  <a:gd name="adj2" fmla="val 50013"/>
                </a:avLst>
              </a:prstGeom>
              <a:solidFill>
                <a:schemeClr val="accent1">
                  <a:lumMod val="75000"/>
                </a:schemeClr>
              </a:solidFill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506413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fr-FR" altLang="en-US" sz="1000">
                  <a:solidFill>
                    <a:srgbClr val="000066"/>
                  </a:solidFill>
                  <a:ea typeface="ＭＳ Ｐゴシック" pitchFamily="-84" charset="-128"/>
                  <a:cs typeface="Arial" charset="0"/>
                </a:endParaRPr>
              </a:p>
            </p:txBody>
          </p:sp>
          <p:sp>
            <p:nvSpPr>
              <p:cNvPr id="16465" name="TextBox 9"/>
              <p:cNvSpPr txBox="1">
                <a:spLocks noChangeArrowheads="1"/>
              </p:cNvSpPr>
              <p:nvPr/>
            </p:nvSpPr>
            <p:spPr bwMode="auto">
              <a:xfrm>
                <a:off x="5512482" y="2217711"/>
                <a:ext cx="2058203" cy="3553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altLang="en-US" sz="1200" b="1" dirty="0" smtClean="0">
                    <a:solidFill>
                      <a:srgbClr val="000066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IC 95 % de la différence</a:t>
                </a:r>
                <a:endParaRPr lang="fr-FR" altLang="en-US" sz="1200" b="1" dirty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endParaRPr>
              </a:p>
            </p:txBody>
          </p:sp>
          <p:sp>
            <p:nvSpPr>
              <p:cNvPr id="16466" name="TextBox 10"/>
              <p:cNvSpPr txBox="1">
                <a:spLocks noChangeArrowheads="1"/>
              </p:cNvSpPr>
              <p:nvPr/>
            </p:nvSpPr>
            <p:spPr bwMode="auto">
              <a:xfrm>
                <a:off x="6463692" y="5107681"/>
                <a:ext cx="425275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altLang="en-US" sz="1100" b="1" smtClean="0">
                    <a:solidFill>
                      <a:srgbClr val="000066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0</a:t>
                </a:r>
                <a:endParaRPr lang="fr-FR" altLang="en-US" sz="1100" b="1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endParaRPr>
              </a:p>
            </p:txBody>
          </p:sp>
          <p:sp>
            <p:nvSpPr>
              <p:cNvPr id="16467" name="TextBox 12"/>
              <p:cNvSpPr txBox="1">
                <a:spLocks noChangeArrowheads="1"/>
              </p:cNvSpPr>
              <p:nvPr/>
            </p:nvSpPr>
            <p:spPr bwMode="auto">
              <a:xfrm>
                <a:off x="5691054" y="5113789"/>
                <a:ext cx="519420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altLang="en-US" sz="1100" b="1" dirty="0" smtClean="0">
                    <a:solidFill>
                      <a:srgbClr val="000066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-5 %</a:t>
                </a:r>
                <a:endParaRPr lang="fr-FR" altLang="en-US" sz="1100" b="1" dirty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endParaRPr>
              </a:p>
            </p:txBody>
          </p:sp>
          <p:sp>
            <p:nvSpPr>
              <p:cNvPr id="16468" name="TextBox 20"/>
              <p:cNvSpPr txBox="1">
                <a:spLocks noChangeArrowheads="1"/>
              </p:cNvSpPr>
              <p:nvPr/>
            </p:nvSpPr>
            <p:spPr bwMode="auto">
              <a:xfrm>
                <a:off x="9158184" y="3419627"/>
                <a:ext cx="519420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altLang="en-US" sz="1100" b="1" dirty="0" smtClean="0">
                    <a:solidFill>
                      <a:srgbClr val="333399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S48</a:t>
                </a:r>
                <a:endParaRPr lang="fr-FR" altLang="en-US" sz="1100" b="1" dirty="0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endParaRPr>
              </a:p>
            </p:txBody>
          </p:sp>
          <p:sp>
            <p:nvSpPr>
              <p:cNvPr id="16469" name="TextBox 21"/>
              <p:cNvSpPr txBox="1">
                <a:spLocks noChangeArrowheads="1"/>
              </p:cNvSpPr>
              <p:nvPr/>
            </p:nvSpPr>
            <p:spPr bwMode="auto">
              <a:xfrm>
                <a:off x="9158184" y="3912401"/>
                <a:ext cx="519420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altLang="en-US" sz="1100" b="1" smtClean="0">
                    <a:solidFill>
                      <a:srgbClr val="333399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S96</a:t>
                </a:r>
                <a:endParaRPr lang="fr-FR" altLang="en-US" sz="11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endParaRPr>
              </a:p>
            </p:txBody>
          </p:sp>
          <p:sp>
            <p:nvSpPr>
              <p:cNvPr id="16470" name="TextBox 22"/>
              <p:cNvSpPr txBox="1">
                <a:spLocks noChangeArrowheads="1"/>
              </p:cNvSpPr>
              <p:nvPr/>
            </p:nvSpPr>
            <p:spPr bwMode="auto">
              <a:xfrm>
                <a:off x="9099749" y="4468297"/>
                <a:ext cx="725565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altLang="en-US" sz="1100" b="1" smtClean="0">
                    <a:solidFill>
                      <a:srgbClr val="333399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S144</a:t>
                </a:r>
                <a:endParaRPr lang="fr-FR" altLang="en-US" sz="11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endParaRPr>
              </a:p>
            </p:txBody>
          </p:sp>
          <p:sp>
            <p:nvSpPr>
              <p:cNvPr id="16471" name="TextBox 23"/>
              <p:cNvSpPr txBox="1">
                <a:spLocks noChangeArrowheads="1"/>
              </p:cNvSpPr>
              <p:nvPr/>
            </p:nvSpPr>
            <p:spPr bwMode="auto">
              <a:xfrm>
                <a:off x="7549604" y="3209893"/>
                <a:ext cx="723942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altLang="en-US" sz="1100" b="1" dirty="0" smtClean="0">
                    <a:solidFill>
                      <a:srgbClr val="000066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7,4 %</a:t>
                </a:r>
                <a:endParaRPr lang="fr-FR" altLang="en-US" sz="1100" b="1" dirty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endParaRPr>
              </a:p>
            </p:txBody>
          </p:sp>
          <p:sp>
            <p:nvSpPr>
              <p:cNvPr id="16472" name="TextBox 24"/>
              <p:cNvSpPr txBox="1">
                <a:spLocks noChangeArrowheads="1"/>
              </p:cNvSpPr>
              <p:nvPr/>
            </p:nvSpPr>
            <p:spPr bwMode="auto">
              <a:xfrm>
                <a:off x="7646995" y="3761718"/>
                <a:ext cx="637914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altLang="en-US" sz="1100" b="1" dirty="0" smtClean="0">
                    <a:solidFill>
                      <a:srgbClr val="000066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8,0 %</a:t>
                </a:r>
                <a:endParaRPr lang="fr-FR" altLang="en-US" sz="1100" b="1" dirty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endParaRPr>
              </a:p>
            </p:txBody>
          </p:sp>
          <p:sp>
            <p:nvSpPr>
              <p:cNvPr id="16473" name="TextBox 25"/>
              <p:cNvSpPr txBox="1">
                <a:spLocks noChangeArrowheads="1"/>
              </p:cNvSpPr>
              <p:nvPr/>
            </p:nvSpPr>
            <p:spPr bwMode="auto">
              <a:xfrm>
                <a:off x="7715169" y="4268744"/>
                <a:ext cx="689856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altLang="en-US" sz="1100" b="1" dirty="0" smtClean="0">
                    <a:solidFill>
                      <a:srgbClr val="000066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8,3 %</a:t>
                </a:r>
                <a:endParaRPr lang="fr-FR" altLang="en-US" sz="1100" b="1" dirty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endParaRPr>
              </a:p>
            </p:txBody>
          </p:sp>
          <p:sp>
            <p:nvSpPr>
              <p:cNvPr id="16474" name="TextBox 26"/>
              <p:cNvSpPr txBox="1">
                <a:spLocks noChangeArrowheads="1"/>
              </p:cNvSpPr>
              <p:nvPr/>
            </p:nvSpPr>
            <p:spPr bwMode="auto">
              <a:xfrm>
                <a:off x="6725024" y="3584563"/>
                <a:ext cx="634667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altLang="en-US" sz="1100" b="1" dirty="0" smtClean="0">
                    <a:solidFill>
                      <a:srgbClr val="000066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2,5 %</a:t>
                </a:r>
                <a:endParaRPr lang="fr-FR" altLang="en-US" sz="1100" b="1" dirty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endParaRPr>
              </a:p>
            </p:txBody>
          </p:sp>
          <p:sp>
            <p:nvSpPr>
              <p:cNvPr id="16475" name="TextBox 27"/>
              <p:cNvSpPr txBox="1">
                <a:spLocks noChangeArrowheads="1"/>
              </p:cNvSpPr>
              <p:nvPr/>
            </p:nvSpPr>
            <p:spPr bwMode="auto">
              <a:xfrm>
                <a:off x="6660097" y="4054938"/>
                <a:ext cx="684985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altLang="en-US" sz="1100" b="1" dirty="0" smtClean="0">
                    <a:solidFill>
                      <a:srgbClr val="000066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2,3 %</a:t>
                </a:r>
                <a:endParaRPr lang="fr-FR" altLang="en-US" sz="1100" b="1" dirty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endParaRPr>
              </a:p>
            </p:txBody>
          </p:sp>
          <p:sp>
            <p:nvSpPr>
              <p:cNvPr id="16476" name="TextBox 28"/>
              <p:cNvSpPr txBox="1">
                <a:spLocks noChangeArrowheads="1"/>
              </p:cNvSpPr>
              <p:nvPr/>
            </p:nvSpPr>
            <p:spPr bwMode="auto">
              <a:xfrm>
                <a:off x="6677952" y="4604727"/>
                <a:ext cx="519420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altLang="en-US" sz="1100" b="1" dirty="0" smtClean="0">
                    <a:solidFill>
                      <a:srgbClr val="000066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2 %</a:t>
                </a:r>
                <a:endParaRPr lang="fr-FR" altLang="en-US" sz="1100" b="1" dirty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endParaRPr>
              </a:p>
            </p:txBody>
          </p:sp>
          <p:sp>
            <p:nvSpPr>
              <p:cNvPr id="16477" name="TextBox 29"/>
              <p:cNvSpPr txBox="1">
                <a:spLocks noChangeArrowheads="1"/>
              </p:cNvSpPr>
              <p:nvPr/>
            </p:nvSpPr>
            <p:spPr bwMode="auto">
              <a:xfrm>
                <a:off x="8463460" y="4588437"/>
                <a:ext cx="634666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altLang="en-US" sz="1100" b="1" dirty="0" smtClean="0">
                    <a:solidFill>
                      <a:srgbClr val="000066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14,6 %</a:t>
                </a:r>
                <a:endParaRPr lang="fr-FR" altLang="en-US" sz="1100" b="1" dirty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endParaRPr>
              </a:p>
            </p:txBody>
          </p:sp>
          <p:sp>
            <p:nvSpPr>
              <p:cNvPr id="16478" name="TextBox 30"/>
              <p:cNvSpPr txBox="1">
                <a:spLocks noChangeArrowheads="1"/>
              </p:cNvSpPr>
              <p:nvPr/>
            </p:nvSpPr>
            <p:spPr bwMode="auto">
              <a:xfrm>
                <a:off x="8299517" y="4065119"/>
                <a:ext cx="634667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altLang="en-US" sz="1100" b="1" dirty="0" smtClean="0">
                    <a:solidFill>
                      <a:srgbClr val="000066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13,8 %</a:t>
                </a:r>
                <a:endParaRPr lang="fr-FR" altLang="en-US" sz="1100" b="1" dirty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endParaRPr>
              </a:p>
            </p:txBody>
          </p:sp>
          <p:sp>
            <p:nvSpPr>
              <p:cNvPr id="16479" name="TextBox 31"/>
              <p:cNvSpPr txBox="1">
                <a:spLocks noChangeArrowheads="1"/>
              </p:cNvSpPr>
              <p:nvPr/>
            </p:nvSpPr>
            <p:spPr bwMode="auto">
              <a:xfrm>
                <a:off x="8146937" y="3584563"/>
                <a:ext cx="634667" cy="335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altLang="en-US" sz="1100" b="1" dirty="0" smtClean="0">
                    <a:solidFill>
                      <a:srgbClr val="000066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12,3 %</a:t>
                </a:r>
                <a:endParaRPr lang="fr-FR" altLang="en-US" sz="1100" b="1" dirty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endParaRPr>
              </a:p>
            </p:txBody>
          </p:sp>
        </p:grpSp>
        <p:sp>
          <p:nvSpPr>
            <p:cNvPr id="16397" name="TextBox 13"/>
            <p:cNvSpPr txBox="1">
              <a:spLocks noChangeArrowheads="1"/>
            </p:cNvSpPr>
            <p:nvPr/>
          </p:nvSpPr>
          <p:spPr bwMode="auto">
            <a:xfrm>
              <a:off x="5755753" y="1940468"/>
              <a:ext cx="1622425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en-US" sz="1200" b="1" dirty="0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En faveur de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en-US" sz="1200" b="1" dirty="0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DTG + ABC/3TC</a:t>
              </a:r>
              <a:endParaRPr lang="fr-FR" altLang="en-US" sz="1200" b="1" dirty="0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398" name="TextBox 12"/>
            <p:cNvSpPr txBox="1">
              <a:spLocks noChangeArrowheads="1"/>
            </p:cNvSpPr>
            <p:nvPr/>
          </p:nvSpPr>
          <p:spPr bwMode="auto">
            <a:xfrm>
              <a:off x="7894116" y="4001043"/>
              <a:ext cx="508000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altLang="en-US" sz="1100" b="1" dirty="0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15 %</a:t>
              </a:r>
              <a:endParaRPr lang="fr-FR" altLang="en-US" sz="1100" b="1" dirty="0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02" name="Rectangle 104" descr="blanc)"/>
            <p:cNvSpPr>
              <a:spLocks noChangeArrowheads="1"/>
            </p:cNvSpPr>
            <p:nvPr/>
          </p:nvSpPr>
          <p:spPr bwMode="auto">
            <a:xfrm>
              <a:off x="1682750" y="2487613"/>
              <a:ext cx="239713" cy="3227387"/>
            </a:xfrm>
            <a:prstGeom prst="rect">
              <a:avLst/>
            </a:prstGeom>
            <a:pattFill prst="dkVert">
              <a:fgClr>
                <a:srgbClr val="000066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03" name="Rectangle 105" descr="Diagonales larges vers le bas"/>
            <p:cNvSpPr>
              <a:spLocks noChangeArrowheads="1"/>
            </p:cNvSpPr>
            <p:nvPr/>
          </p:nvSpPr>
          <p:spPr bwMode="auto">
            <a:xfrm>
              <a:off x="2265363" y="2782888"/>
              <a:ext cx="247650" cy="2932112"/>
            </a:xfrm>
            <a:prstGeom prst="rect">
              <a:avLst/>
            </a:prstGeom>
            <a:pattFill prst="wdDnDiag">
              <a:fgClr>
                <a:srgbClr val="00206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04" name="Rectangle 106"/>
            <p:cNvSpPr>
              <a:spLocks noChangeArrowheads="1"/>
            </p:cNvSpPr>
            <p:nvPr/>
          </p:nvSpPr>
          <p:spPr bwMode="auto">
            <a:xfrm>
              <a:off x="2855913" y="3108325"/>
              <a:ext cx="257175" cy="2616200"/>
            </a:xfrm>
            <a:prstGeom prst="rect">
              <a:avLst/>
            </a:prstGeom>
            <a:solidFill>
              <a:srgbClr val="00206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05" name="Rectangle 107" descr="blanc)"/>
            <p:cNvSpPr>
              <a:spLocks noChangeArrowheads="1"/>
            </p:cNvSpPr>
            <p:nvPr/>
          </p:nvSpPr>
          <p:spPr bwMode="auto">
            <a:xfrm>
              <a:off x="4038600" y="5534025"/>
              <a:ext cx="238125" cy="180975"/>
            </a:xfrm>
            <a:prstGeom prst="rect">
              <a:avLst/>
            </a:prstGeom>
            <a:pattFill prst="dkVert">
              <a:fgClr>
                <a:srgbClr val="000066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06" name="Rectangle 108" descr="Diagonales larges vers le bas"/>
            <p:cNvSpPr>
              <a:spLocks noChangeArrowheads="1"/>
            </p:cNvSpPr>
            <p:nvPr/>
          </p:nvSpPr>
          <p:spPr bwMode="auto">
            <a:xfrm>
              <a:off x="4619625" y="5457825"/>
              <a:ext cx="247650" cy="257175"/>
            </a:xfrm>
            <a:prstGeom prst="rect">
              <a:avLst/>
            </a:prstGeom>
            <a:pattFill prst="wdDnDiag">
              <a:fgClr>
                <a:srgbClr val="00206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07" name="Rectangle 109"/>
            <p:cNvSpPr>
              <a:spLocks noChangeArrowheads="1"/>
            </p:cNvSpPr>
            <p:nvPr/>
          </p:nvSpPr>
          <p:spPr bwMode="auto">
            <a:xfrm>
              <a:off x="5210175" y="5351463"/>
              <a:ext cx="257175" cy="373062"/>
            </a:xfrm>
            <a:prstGeom prst="rect">
              <a:avLst/>
            </a:prstGeom>
            <a:solidFill>
              <a:srgbClr val="00206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08" name="Rectangle 110" descr="blanc)"/>
            <p:cNvSpPr>
              <a:spLocks noChangeArrowheads="1"/>
            </p:cNvSpPr>
            <p:nvPr/>
          </p:nvSpPr>
          <p:spPr bwMode="auto">
            <a:xfrm>
              <a:off x="6383338" y="5457825"/>
              <a:ext cx="247650" cy="257175"/>
            </a:xfrm>
            <a:prstGeom prst="rect">
              <a:avLst/>
            </a:prstGeom>
            <a:pattFill prst="dkVert">
              <a:fgClr>
                <a:srgbClr val="000066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09" name="Rectangle 111" descr="Diagonales larges vers le bas"/>
            <p:cNvSpPr>
              <a:spLocks noChangeArrowheads="1"/>
            </p:cNvSpPr>
            <p:nvPr/>
          </p:nvSpPr>
          <p:spPr bwMode="auto">
            <a:xfrm>
              <a:off x="6973888" y="5275263"/>
              <a:ext cx="247650" cy="439737"/>
            </a:xfrm>
            <a:prstGeom prst="rect">
              <a:avLst/>
            </a:prstGeom>
            <a:pattFill prst="wdDnDiag">
              <a:fgClr>
                <a:srgbClr val="00206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10" name="Rectangle 112"/>
            <p:cNvSpPr>
              <a:spLocks noChangeArrowheads="1"/>
            </p:cNvSpPr>
            <p:nvPr/>
          </p:nvSpPr>
          <p:spPr bwMode="auto">
            <a:xfrm>
              <a:off x="7566025" y="5056188"/>
              <a:ext cx="247650" cy="668337"/>
            </a:xfrm>
            <a:prstGeom prst="rect">
              <a:avLst/>
            </a:prstGeom>
            <a:solidFill>
              <a:srgbClr val="00206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97" name="Rectangle 113" descr="blanc)"/>
            <p:cNvSpPr>
              <a:spLocks noChangeArrowheads="1"/>
            </p:cNvSpPr>
            <p:nvPr/>
          </p:nvSpPr>
          <p:spPr bwMode="auto">
            <a:xfrm>
              <a:off x="1922463" y="2744788"/>
              <a:ext cx="247650" cy="2970212"/>
            </a:xfrm>
            <a:prstGeom prst="rect">
              <a:avLst/>
            </a:prstGeom>
            <a:pattFill prst="dkVert">
              <a:fgClr>
                <a:srgbClr val="72BFC5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98" name="Rectangle 114" descr="Diagonales larges vers le bas"/>
            <p:cNvSpPr>
              <a:spLocks noChangeArrowheads="1"/>
            </p:cNvSpPr>
            <p:nvPr/>
          </p:nvSpPr>
          <p:spPr bwMode="auto">
            <a:xfrm>
              <a:off x="2525713" y="3070225"/>
              <a:ext cx="247650" cy="2644775"/>
            </a:xfrm>
            <a:prstGeom prst="rect">
              <a:avLst/>
            </a:prstGeom>
            <a:pattFill prst="wdDnDiag">
              <a:fgClr>
                <a:srgbClr val="72BFC5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99" name="Rectangle 115"/>
            <p:cNvSpPr>
              <a:spLocks noChangeArrowheads="1"/>
            </p:cNvSpPr>
            <p:nvPr/>
          </p:nvSpPr>
          <p:spPr bwMode="auto">
            <a:xfrm>
              <a:off x="3103563" y="3403600"/>
              <a:ext cx="247650" cy="23209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500" name="Rectangle 116" descr="blanc)"/>
            <p:cNvSpPr>
              <a:spLocks noChangeArrowheads="1"/>
            </p:cNvSpPr>
            <p:nvPr/>
          </p:nvSpPr>
          <p:spPr bwMode="auto">
            <a:xfrm>
              <a:off x="4276725" y="5495925"/>
              <a:ext cx="247650" cy="219075"/>
            </a:xfrm>
            <a:prstGeom prst="rect">
              <a:avLst/>
            </a:prstGeom>
            <a:pattFill prst="dkVert">
              <a:fgClr>
                <a:srgbClr val="72BFC5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501" name="Rectangle 117" descr="Diagonales larges vers le bas"/>
            <p:cNvSpPr>
              <a:spLocks noChangeArrowheads="1"/>
            </p:cNvSpPr>
            <p:nvPr/>
          </p:nvSpPr>
          <p:spPr bwMode="auto">
            <a:xfrm>
              <a:off x="4867275" y="5419725"/>
              <a:ext cx="238125" cy="295275"/>
            </a:xfrm>
            <a:prstGeom prst="rect">
              <a:avLst/>
            </a:prstGeom>
            <a:pattFill prst="wdDnDiag">
              <a:fgClr>
                <a:srgbClr val="72BFC5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502" name="Rectangle 118" descr="blanc)"/>
            <p:cNvSpPr>
              <a:spLocks noChangeArrowheads="1"/>
            </p:cNvSpPr>
            <p:nvPr/>
          </p:nvSpPr>
          <p:spPr bwMode="auto">
            <a:xfrm>
              <a:off x="6630988" y="5237163"/>
              <a:ext cx="247650" cy="477837"/>
            </a:xfrm>
            <a:prstGeom prst="rect">
              <a:avLst/>
            </a:prstGeom>
            <a:pattFill prst="dkVert">
              <a:fgClr>
                <a:srgbClr val="72BFC5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503" name="Rectangle 119" descr="Diagonales larges vers le bas"/>
            <p:cNvSpPr>
              <a:spLocks noChangeArrowheads="1"/>
            </p:cNvSpPr>
            <p:nvPr/>
          </p:nvSpPr>
          <p:spPr bwMode="auto">
            <a:xfrm>
              <a:off x="7221538" y="4979988"/>
              <a:ext cx="238125" cy="735012"/>
            </a:xfrm>
            <a:prstGeom prst="rect">
              <a:avLst/>
            </a:prstGeom>
            <a:pattFill prst="wdDnDiag">
              <a:fgClr>
                <a:srgbClr val="72BFC5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504" name="Freeform 120"/>
            <p:cNvSpPr>
              <a:spLocks noEditPoints="1"/>
            </p:cNvSpPr>
            <p:nvPr/>
          </p:nvSpPr>
          <p:spPr bwMode="auto">
            <a:xfrm>
              <a:off x="5457825" y="4616450"/>
              <a:ext cx="2593975" cy="1098550"/>
            </a:xfrm>
            <a:custGeom>
              <a:avLst/>
              <a:gdLst/>
              <a:ahLst/>
              <a:cxnLst>
                <a:cxn ang="0">
                  <a:pos x="0" y="530"/>
                </a:cxn>
                <a:cxn ang="0">
                  <a:pos x="151" y="530"/>
                </a:cxn>
                <a:cxn ang="0">
                  <a:pos x="151" y="692"/>
                </a:cxn>
                <a:cxn ang="0">
                  <a:pos x="0" y="692"/>
                </a:cxn>
                <a:cxn ang="0">
                  <a:pos x="0" y="530"/>
                </a:cxn>
                <a:cxn ang="0">
                  <a:pos x="1478" y="0"/>
                </a:cxn>
                <a:cxn ang="0">
                  <a:pos x="1634" y="0"/>
                </a:cxn>
                <a:cxn ang="0">
                  <a:pos x="1634" y="692"/>
                </a:cxn>
                <a:cxn ang="0">
                  <a:pos x="1478" y="692"/>
                </a:cxn>
                <a:cxn ang="0">
                  <a:pos x="1478" y="0"/>
                </a:cxn>
              </a:cxnLst>
              <a:rect l="0" t="0" r="r" b="b"/>
              <a:pathLst>
                <a:path w="1634" h="692">
                  <a:moveTo>
                    <a:pt x="0" y="530"/>
                  </a:moveTo>
                  <a:lnTo>
                    <a:pt x="151" y="530"/>
                  </a:lnTo>
                  <a:lnTo>
                    <a:pt x="151" y="692"/>
                  </a:lnTo>
                  <a:lnTo>
                    <a:pt x="0" y="692"/>
                  </a:lnTo>
                  <a:lnTo>
                    <a:pt x="0" y="530"/>
                  </a:lnTo>
                  <a:close/>
                  <a:moveTo>
                    <a:pt x="1478" y="0"/>
                  </a:moveTo>
                  <a:lnTo>
                    <a:pt x="1634" y="0"/>
                  </a:lnTo>
                  <a:lnTo>
                    <a:pt x="1634" y="692"/>
                  </a:lnTo>
                  <a:lnTo>
                    <a:pt x="1478" y="692"/>
                  </a:lnTo>
                  <a:lnTo>
                    <a:pt x="1478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19" name="Rectangle 121"/>
            <p:cNvSpPr>
              <a:spLocks noChangeArrowheads="1"/>
            </p:cNvSpPr>
            <p:nvPr/>
          </p:nvSpPr>
          <p:spPr bwMode="auto">
            <a:xfrm>
              <a:off x="1616075" y="2047875"/>
              <a:ext cx="19050" cy="3667125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002060"/>
              </a:solidFill>
              <a:bevel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20" name="Freeform 122"/>
            <p:cNvSpPr>
              <a:spLocks noEditPoints="1"/>
            </p:cNvSpPr>
            <p:nvPr/>
          </p:nvSpPr>
          <p:spPr bwMode="auto">
            <a:xfrm>
              <a:off x="1577975" y="2038350"/>
              <a:ext cx="47625" cy="3686175"/>
            </a:xfrm>
            <a:custGeom>
              <a:avLst/>
              <a:gdLst>
                <a:gd name="T0" fmla="*/ 0 w 30"/>
                <a:gd name="T1" fmla="*/ 2310 h 2322"/>
                <a:gd name="T2" fmla="*/ 30 w 30"/>
                <a:gd name="T3" fmla="*/ 2310 h 2322"/>
                <a:gd name="T4" fmla="*/ 30 w 30"/>
                <a:gd name="T5" fmla="*/ 2322 h 2322"/>
                <a:gd name="T6" fmla="*/ 0 w 30"/>
                <a:gd name="T7" fmla="*/ 2322 h 2322"/>
                <a:gd name="T8" fmla="*/ 0 w 30"/>
                <a:gd name="T9" fmla="*/ 2310 h 2322"/>
                <a:gd name="T10" fmla="*/ 0 w 30"/>
                <a:gd name="T11" fmla="*/ 1847 h 2322"/>
                <a:gd name="T12" fmla="*/ 30 w 30"/>
                <a:gd name="T13" fmla="*/ 1847 h 2322"/>
                <a:gd name="T14" fmla="*/ 30 w 30"/>
                <a:gd name="T15" fmla="*/ 1859 h 2322"/>
                <a:gd name="T16" fmla="*/ 0 w 30"/>
                <a:gd name="T17" fmla="*/ 1859 h 2322"/>
                <a:gd name="T18" fmla="*/ 0 w 30"/>
                <a:gd name="T19" fmla="*/ 1847 h 2322"/>
                <a:gd name="T20" fmla="*/ 0 w 30"/>
                <a:gd name="T21" fmla="*/ 1384 h 2322"/>
                <a:gd name="T22" fmla="*/ 30 w 30"/>
                <a:gd name="T23" fmla="*/ 1384 h 2322"/>
                <a:gd name="T24" fmla="*/ 30 w 30"/>
                <a:gd name="T25" fmla="*/ 1396 h 2322"/>
                <a:gd name="T26" fmla="*/ 0 w 30"/>
                <a:gd name="T27" fmla="*/ 1396 h 2322"/>
                <a:gd name="T28" fmla="*/ 0 w 30"/>
                <a:gd name="T29" fmla="*/ 1384 h 2322"/>
                <a:gd name="T30" fmla="*/ 0 w 30"/>
                <a:gd name="T31" fmla="*/ 926 h 2322"/>
                <a:gd name="T32" fmla="*/ 30 w 30"/>
                <a:gd name="T33" fmla="*/ 926 h 2322"/>
                <a:gd name="T34" fmla="*/ 30 w 30"/>
                <a:gd name="T35" fmla="*/ 938 h 2322"/>
                <a:gd name="T36" fmla="*/ 0 w 30"/>
                <a:gd name="T37" fmla="*/ 938 h 2322"/>
                <a:gd name="T38" fmla="*/ 0 w 30"/>
                <a:gd name="T39" fmla="*/ 926 h 2322"/>
                <a:gd name="T40" fmla="*/ 0 w 30"/>
                <a:gd name="T41" fmla="*/ 463 h 2322"/>
                <a:gd name="T42" fmla="*/ 30 w 30"/>
                <a:gd name="T43" fmla="*/ 463 h 2322"/>
                <a:gd name="T44" fmla="*/ 30 w 30"/>
                <a:gd name="T45" fmla="*/ 475 h 2322"/>
                <a:gd name="T46" fmla="*/ 0 w 30"/>
                <a:gd name="T47" fmla="*/ 475 h 2322"/>
                <a:gd name="T48" fmla="*/ 0 w 30"/>
                <a:gd name="T49" fmla="*/ 463 h 2322"/>
                <a:gd name="T50" fmla="*/ 0 w 30"/>
                <a:gd name="T51" fmla="*/ 0 h 2322"/>
                <a:gd name="T52" fmla="*/ 30 w 30"/>
                <a:gd name="T53" fmla="*/ 0 h 2322"/>
                <a:gd name="T54" fmla="*/ 30 w 30"/>
                <a:gd name="T55" fmla="*/ 12 h 2322"/>
                <a:gd name="T56" fmla="*/ 0 w 30"/>
                <a:gd name="T57" fmla="*/ 12 h 2322"/>
                <a:gd name="T58" fmla="*/ 0 w 30"/>
                <a:gd name="T59" fmla="*/ 0 h 232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30"/>
                <a:gd name="T91" fmla="*/ 0 h 2322"/>
                <a:gd name="T92" fmla="*/ 30 w 30"/>
                <a:gd name="T93" fmla="*/ 2322 h 2322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30" h="2322">
                  <a:moveTo>
                    <a:pt x="0" y="2310"/>
                  </a:moveTo>
                  <a:lnTo>
                    <a:pt x="30" y="2310"/>
                  </a:lnTo>
                  <a:lnTo>
                    <a:pt x="30" y="2322"/>
                  </a:lnTo>
                  <a:lnTo>
                    <a:pt x="0" y="2322"/>
                  </a:lnTo>
                  <a:lnTo>
                    <a:pt x="0" y="2310"/>
                  </a:lnTo>
                  <a:close/>
                  <a:moveTo>
                    <a:pt x="0" y="1847"/>
                  </a:moveTo>
                  <a:lnTo>
                    <a:pt x="30" y="1847"/>
                  </a:lnTo>
                  <a:lnTo>
                    <a:pt x="30" y="1859"/>
                  </a:lnTo>
                  <a:lnTo>
                    <a:pt x="0" y="1859"/>
                  </a:lnTo>
                  <a:lnTo>
                    <a:pt x="0" y="1847"/>
                  </a:lnTo>
                  <a:close/>
                  <a:moveTo>
                    <a:pt x="0" y="1384"/>
                  </a:moveTo>
                  <a:lnTo>
                    <a:pt x="30" y="1384"/>
                  </a:lnTo>
                  <a:lnTo>
                    <a:pt x="30" y="1396"/>
                  </a:lnTo>
                  <a:lnTo>
                    <a:pt x="0" y="1396"/>
                  </a:lnTo>
                  <a:lnTo>
                    <a:pt x="0" y="1384"/>
                  </a:lnTo>
                  <a:close/>
                  <a:moveTo>
                    <a:pt x="0" y="926"/>
                  </a:moveTo>
                  <a:lnTo>
                    <a:pt x="30" y="926"/>
                  </a:lnTo>
                  <a:lnTo>
                    <a:pt x="30" y="938"/>
                  </a:lnTo>
                  <a:lnTo>
                    <a:pt x="0" y="938"/>
                  </a:lnTo>
                  <a:lnTo>
                    <a:pt x="0" y="926"/>
                  </a:lnTo>
                  <a:close/>
                  <a:moveTo>
                    <a:pt x="0" y="463"/>
                  </a:moveTo>
                  <a:lnTo>
                    <a:pt x="30" y="463"/>
                  </a:lnTo>
                  <a:lnTo>
                    <a:pt x="30" y="475"/>
                  </a:lnTo>
                  <a:lnTo>
                    <a:pt x="0" y="475"/>
                  </a:lnTo>
                  <a:lnTo>
                    <a:pt x="0" y="463"/>
                  </a:lnTo>
                  <a:close/>
                  <a:moveTo>
                    <a:pt x="0" y="0"/>
                  </a:moveTo>
                  <a:lnTo>
                    <a:pt x="30" y="0"/>
                  </a:lnTo>
                  <a:lnTo>
                    <a:pt x="30" y="12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solidFill>
                <a:srgbClr val="00206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21" name="Rectangle 123"/>
            <p:cNvSpPr>
              <a:spLocks noChangeArrowheads="1"/>
            </p:cNvSpPr>
            <p:nvPr/>
          </p:nvSpPr>
          <p:spPr bwMode="auto">
            <a:xfrm>
              <a:off x="1625600" y="5705475"/>
              <a:ext cx="6473825" cy="19050"/>
            </a:xfrm>
            <a:prstGeom prst="rect">
              <a:avLst/>
            </a:prstGeom>
            <a:solidFill>
              <a:schemeClr val="accent2"/>
            </a:solidFill>
            <a:ln w="3175">
              <a:solidFill>
                <a:srgbClr val="002060"/>
              </a:solidFill>
              <a:bevel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22" name="Freeform 124"/>
            <p:cNvSpPr>
              <a:spLocks noEditPoints="1"/>
            </p:cNvSpPr>
            <p:nvPr/>
          </p:nvSpPr>
          <p:spPr bwMode="auto">
            <a:xfrm>
              <a:off x="1616075" y="5715000"/>
              <a:ext cx="6492875" cy="47625"/>
            </a:xfrm>
            <a:custGeom>
              <a:avLst/>
              <a:gdLst>
                <a:gd name="T0" fmla="*/ 12 w 4090"/>
                <a:gd name="T1" fmla="*/ 0 h 30"/>
                <a:gd name="T2" fmla="*/ 12 w 4090"/>
                <a:gd name="T3" fmla="*/ 30 h 30"/>
                <a:gd name="T4" fmla="*/ 0 w 4090"/>
                <a:gd name="T5" fmla="*/ 30 h 30"/>
                <a:gd name="T6" fmla="*/ 0 w 4090"/>
                <a:gd name="T7" fmla="*/ 0 h 30"/>
                <a:gd name="T8" fmla="*/ 12 w 4090"/>
                <a:gd name="T9" fmla="*/ 0 h 30"/>
                <a:gd name="T10" fmla="*/ 385 w 4090"/>
                <a:gd name="T11" fmla="*/ 0 h 30"/>
                <a:gd name="T12" fmla="*/ 385 w 4090"/>
                <a:gd name="T13" fmla="*/ 30 h 30"/>
                <a:gd name="T14" fmla="*/ 373 w 4090"/>
                <a:gd name="T15" fmla="*/ 30 h 30"/>
                <a:gd name="T16" fmla="*/ 373 w 4090"/>
                <a:gd name="T17" fmla="*/ 0 h 30"/>
                <a:gd name="T18" fmla="*/ 385 w 4090"/>
                <a:gd name="T19" fmla="*/ 0 h 30"/>
                <a:gd name="T20" fmla="*/ 757 w 4090"/>
                <a:gd name="T21" fmla="*/ 0 h 30"/>
                <a:gd name="T22" fmla="*/ 757 w 4090"/>
                <a:gd name="T23" fmla="*/ 30 h 30"/>
                <a:gd name="T24" fmla="*/ 745 w 4090"/>
                <a:gd name="T25" fmla="*/ 30 h 30"/>
                <a:gd name="T26" fmla="*/ 745 w 4090"/>
                <a:gd name="T27" fmla="*/ 0 h 30"/>
                <a:gd name="T28" fmla="*/ 757 w 4090"/>
                <a:gd name="T29" fmla="*/ 0 h 30"/>
                <a:gd name="T30" fmla="*/ 1129 w 4090"/>
                <a:gd name="T31" fmla="*/ 0 h 30"/>
                <a:gd name="T32" fmla="*/ 1129 w 4090"/>
                <a:gd name="T33" fmla="*/ 30 h 30"/>
                <a:gd name="T34" fmla="*/ 1117 w 4090"/>
                <a:gd name="T35" fmla="*/ 30 h 30"/>
                <a:gd name="T36" fmla="*/ 1117 w 4090"/>
                <a:gd name="T37" fmla="*/ 0 h 30"/>
                <a:gd name="T38" fmla="*/ 1129 w 4090"/>
                <a:gd name="T39" fmla="*/ 0 h 30"/>
                <a:gd name="T40" fmla="*/ 1496 w 4090"/>
                <a:gd name="T41" fmla="*/ 0 h 30"/>
                <a:gd name="T42" fmla="*/ 1496 w 4090"/>
                <a:gd name="T43" fmla="*/ 30 h 30"/>
                <a:gd name="T44" fmla="*/ 1484 w 4090"/>
                <a:gd name="T45" fmla="*/ 30 h 30"/>
                <a:gd name="T46" fmla="*/ 1484 w 4090"/>
                <a:gd name="T47" fmla="*/ 0 h 30"/>
                <a:gd name="T48" fmla="*/ 1496 w 4090"/>
                <a:gd name="T49" fmla="*/ 0 h 30"/>
                <a:gd name="T50" fmla="*/ 1868 w 4090"/>
                <a:gd name="T51" fmla="*/ 0 h 30"/>
                <a:gd name="T52" fmla="*/ 1868 w 4090"/>
                <a:gd name="T53" fmla="*/ 30 h 30"/>
                <a:gd name="T54" fmla="*/ 1856 w 4090"/>
                <a:gd name="T55" fmla="*/ 30 h 30"/>
                <a:gd name="T56" fmla="*/ 1856 w 4090"/>
                <a:gd name="T57" fmla="*/ 0 h 30"/>
                <a:gd name="T58" fmla="*/ 1868 w 4090"/>
                <a:gd name="T59" fmla="*/ 0 h 30"/>
                <a:gd name="T60" fmla="*/ 2240 w 4090"/>
                <a:gd name="T61" fmla="*/ 0 h 30"/>
                <a:gd name="T62" fmla="*/ 2240 w 4090"/>
                <a:gd name="T63" fmla="*/ 30 h 30"/>
                <a:gd name="T64" fmla="*/ 2228 w 4090"/>
                <a:gd name="T65" fmla="*/ 30 h 30"/>
                <a:gd name="T66" fmla="*/ 2228 w 4090"/>
                <a:gd name="T67" fmla="*/ 0 h 30"/>
                <a:gd name="T68" fmla="*/ 2240 w 4090"/>
                <a:gd name="T69" fmla="*/ 0 h 30"/>
                <a:gd name="T70" fmla="*/ 2607 w 4090"/>
                <a:gd name="T71" fmla="*/ 0 h 30"/>
                <a:gd name="T72" fmla="*/ 2607 w 4090"/>
                <a:gd name="T73" fmla="*/ 30 h 30"/>
                <a:gd name="T74" fmla="*/ 2595 w 4090"/>
                <a:gd name="T75" fmla="*/ 30 h 30"/>
                <a:gd name="T76" fmla="*/ 2595 w 4090"/>
                <a:gd name="T77" fmla="*/ 0 h 30"/>
                <a:gd name="T78" fmla="*/ 2607 w 4090"/>
                <a:gd name="T79" fmla="*/ 0 h 30"/>
                <a:gd name="T80" fmla="*/ 2979 w 4090"/>
                <a:gd name="T81" fmla="*/ 0 h 30"/>
                <a:gd name="T82" fmla="*/ 2979 w 4090"/>
                <a:gd name="T83" fmla="*/ 30 h 30"/>
                <a:gd name="T84" fmla="*/ 2967 w 4090"/>
                <a:gd name="T85" fmla="*/ 30 h 30"/>
                <a:gd name="T86" fmla="*/ 2967 w 4090"/>
                <a:gd name="T87" fmla="*/ 0 h 30"/>
                <a:gd name="T88" fmla="*/ 2979 w 4090"/>
                <a:gd name="T89" fmla="*/ 0 h 30"/>
                <a:gd name="T90" fmla="*/ 3351 w 4090"/>
                <a:gd name="T91" fmla="*/ 0 h 30"/>
                <a:gd name="T92" fmla="*/ 3351 w 4090"/>
                <a:gd name="T93" fmla="*/ 30 h 30"/>
                <a:gd name="T94" fmla="*/ 3339 w 4090"/>
                <a:gd name="T95" fmla="*/ 30 h 30"/>
                <a:gd name="T96" fmla="*/ 3339 w 4090"/>
                <a:gd name="T97" fmla="*/ 0 h 30"/>
                <a:gd name="T98" fmla="*/ 3351 w 4090"/>
                <a:gd name="T99" fmla="*/ 0 h 30"/>
                <a:gd name="T100" fmla="*/ 3724 w 4090"/>
                <a:gd name="T101" fmla="*/ 0 h 30"/>
                <a:gd name="T102" fmla="*/ 3724 w 4090"/>
                <a:gd name="T103" fmla="*/ 30 h 30"/>
                <a:gd name="T104" fmla="*/ 3711 w 4090"/>
                <a:gd name="T105" fmla="*/ 30 h 30"/>
                <a:gd name="T106" fmla="*/ 3711 w 4090"/>
                <a:gd name="T107" fmla="*/ 0 h 30"/>
                <a:gd name="T108" fmla="*/ 3724 w 4090"/>
                <a:gd name="T109" fmla="*/ 0 h 30"/>
                <a:gd name="T110" fmla="*/ 4090 w 4090"/>
                <a:gd name="T111" fmla="*/ 0 h 30"/>
                <a:gd name="T112" fmla="*/ 4090 w 4090"/>
                <a:gd name="T113" fmla="*/ 30 h 30"/>
                <a:gd name="T114" fmla="*/ 4078 w 4090"/>
                <a:gd name="T115" fmla="*/ 30 h 30"/>
                <a:gd name="T116" fmla="*/ 4078 w 4090"/>
                <a:gd name="T117" fmla="*/ 0 h 30"/>
                <a:gd name="T118" fmla="*/ 4090 w 4090"/>
                <a:gd name="T119" fmla="*/ 0 h 3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4090"/>
                <a:gd name="T181" fmla="*/ 0 h 30"/>
                <a:gd name="T182" fmla="*/ 4090 w 4090"/>
                <a:gd name="T183" fmla="*/ 30 h 3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4090" h="30">
                  <a:moveTo>
                    <a:pt x="12" y="0"/>
                  </a:moveTo>
                  <a:lnTo>
                    <a:pt x="12" y="30"/>
                  </a:lnTo>
                  <a:lnTo>
                    <a:pt x="0" y="30"/>
                  </a:lnTo>
                  <a:lnTo>
                    <a:pt x="0" y="0"/>
                  </a:lnTo>
                  <a:lnTo>
                    <a:pt x="12" y="0"/>
                  </a:lnTo>
                  <a:close/>
                  <a:moveTo>
                    <a:pt x="385" y="0"/>
                  </a:moveTo>
                  <a:lnTo>
                    <a:pt x="385" y="30"/>
                  </a:lnTo>
                  <a:lnTo>
                    <a:pt x="373" y="30"/>
                  </a:lnTo>
                  <a:lnTo>
                    <a:pt x="373" y="0"/>
                  </a:lnTo>
                  <a:lnTo>
                    <a:pt x="385" y="0"/>
                  </a:lnTo>
                  <a:close/>
                  <a:moveTo>
                    <a:pt x="757" y="0"/>
                  </a:moveTo>
                  <a:lnTo>
                    <a:pt x="757" y="30"/>
                  </a:lnTo>
                  <a:lnTo>
                    <a:pt x="745" y="30"/>
                  </a:lnTo>
                  <a:lnTo>
                    <a:pt x="745" y="0"/>
                  </a:lnTo>
                  <a:lnTo>
                    <a:pt x="757" y="0"/>
                  </a:lnTo>
                  <a:close/>
                  <a:moveTo>
                    <a:pt x="1129" y="0"/>
                  </a:moveTo>
                  <a:lnTo>
                    <a:pt x="1129" y="30"/>
                  </a:lnTo>
                  <a:lnTo>
                    <a:pt x="1117" y="30"/>
                  </a:lnTo>
                  <a:lnTo>
                    <a:pt x="1117" y="0"/>
                  </a:lnTo>
                  <a:lnTo>
                    <a:pt x="1129" y="0"/>
                  </a:lnTo>
                  <a:close/>
                  <a:moveTo>
                    <a:pt x="1496" y="0"/>
                  </a:moveTo>
                  <a:lnTo>
                    <a:pt x="1496" y="30"/>
                  </a:lnTo>
                  <a:lnTo>
                    <a:pt x="1484" y="30"/>
                  </a:lnTo>
                  <a:lnTo>
                    <a:pt x="1484" y="0"/>
                  </a:lnTo>
                  <a:lnTo>
                    <a:pt x="1496" y="0"/>
                  </a:lnTo>
                  <a:close/>
                  <a:moveTo>
                    <a:pt x="1868" y="0"/>
                  </a:moveTo>
                  <a:lnTo>
                    <a:pt x="1868" y="30"/>
                  </a:lnTo>
                  <a:lnTo>
                    <a:pt x="1856" y="30"/>
                  </a:lnTo>
                  <a:lnTo>
                    <a:pt x="1856" y="0"/>
                  </a:lnTo>
                  <a:lnTo>
                    <a:pt x="1868" y="0"/>
                  </a:lnTo>
                  <a:close/>
                  <a:moveTo>
                    <a:pt x="2240" y="0"/>
                  </a:moveTo>
                  <a:lnTo>
                    <a:pt x="2240" y="30"/>
                  </a:lnTo>
                  <a:lnTo>
                    <a:pt x="2228" y="30"/>
                  </a:lnTo>
                  <a:lnTo>
                    <a:pt x="2228" y="0"/>
                  </a:lnTo>
                  <a:lnTo>
                    <a:pt x="2240" y="0"/>
                  </a:lnTo>
                  <a:close/>
                  <a:moveTo>
                    <a:pt x="2607" y="0"/>
                  </a:moveTo>
                  <a:lnTo>
                    <a:pt x="2607" y="30"/>
                  </a:lnTo>
                  <a:lnTo>
                    <a:pt x="2595" y="30"/>
                  </a:lnTo>
                  <a:lnTo>
                    <a:pt x="2595" y="0"/>
                  </a:lnTo>
                  <a:lnTo>
                    <a:pt x="2607" y="0"/>
                  </a:lnTo>
                  <a:close/>
                  <a:moveTo>
                    <a:pt x="2979" y="0"/>
                  </a:moveTo>
                  <a:lnTo>
                    <a:pt x="2979" y="30"/>
                  </a:lnTo>
                  <a:lnTo>
                    <a:pt x="2967" y="30"/>
                  </a:lnTo>
                  <a:lnTo>
                    <a:pt x="2967" y="0"/>
                  </a:lnTo>
                  <a:lnTo>
                    <a:pt x="2979" y="0"/>
                  </a:lnTo>
                  <a:close/>
                  <a:moveTo>
                    <a:pt x="3351" y="0"/>
                  </a:moveTo>
                  <a:lnTo>
                    <a:pt x="3351" y="30"/>
                  </a:lnTo>
                  <a:lnTo>
                    <a:pt x="3339" y="30"/>
                  </a:lnTo>
                  <a:lnTo>
                    <a:pt x="3339" y="0"/>
                  </a:lnTo>
                  <a:lnTo>
                    <a:pt x="3351" y="0"/>
                  </a:lnTo>
                  <a:close/>
                  <a:moveTo>
                    <a:pt x="3724" y="0"/>
                  </a:moveTo>
                  <a:lnTo>
                    <a:pt x="3724" y="30"/>
                  </a:lnTo>
                  <a:lnTo>
                    <a:pt x="3711" y="30"/>
                  </a:lnTo>
                  <a:lnTo>
                    <a:pt x="3711" y="0"/>
                  </a:lnTo>
                  <a:lnTo>
                    <a:pt x="3724" y="0"/>
                  </a:lnTo>
                  <a:close/>
                  <a:moveTo>
                    <a:pt x="4090" y="0"/>
                  </a:moveTo>
                  <a:lnTo>
                    <a:pt x="4090" y="30"/>
                  </a:lnTo>
                  <a:lnTo>
                    <a:pt x="4078" y="30"/>
                  </a:lnTo>
                  <a:lnTo>
                    <a:pt x="4078" y="0"/>
                  </a:lnTo>
                  <a:lnTo>
                    <a:pt x="4090" y="0"/>
                  </a:lnTo>
                  <a:close/>
                </a:path>
              </a:pathLst>
            </a:custGeom>
            <a:solidFill>
              <a:schemeClr val="accent2"/>
            </a:solidFill>
            <a:ln w="3175" cap="flat">
              <a:solidFill>
                <a:srgbClr val="00206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23" name="Rectangle 125"/>
            <p:cNvSpPr>
              <a:spLocks noChangeArrowheads="1"/>
            </p:cNvSpPr>
            <p:nvPr/>
          </p:nvSpPr>
          <p:spPr bwMode="auto">
            <a:xfrm>
              <a:off x="1679575" y="2246313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dirty="0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88</a:t>
              </a:r>
              <a:endParaRPr lang="fr-FR" b="1" dirty="0">
                <a:solidFill>
                  <a:srgbClr val="333399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24" name="Rectangle 126"/>
            <p:cNvSpPr>
              <a:spLocks noChangeArrowheads="1"/>
            </p:cNvSpPr>
            <p:nvPr/>
          </p:nvSpPr>
          <p:spPr bwMode="auto">
            <a:xfrm>
              <a:off x="2268538" y="2540000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80</a:t>
              </a:r>
              <a:endParaRPr lang="fr-FR" b="1">
                <a:solidFill>
                  <a:srgbClr val="333399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25" name="Rectangle 127"/>
            <p:cNvSpPr>
              <a:spLocks noChangeArrowheads="1"/>
            </p:cNvSpPr>
            <p:nvPr/>
          </p:nvSpPr>
          <p:spPr bwMode="auto">
            <a:xfrm>
              <a:off x="2855913" y="2871788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71</a:t>
              </a:r>
              <a:endParaRPr lang="fr-FR" b="1">
                <a:solidFill>
                  <a:srgbClr val="333399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26" name="Rectangle 128"/>
            <p:cNvSpPr>
              <a:spLocks noChangeArrowheads="1"/>
            </p:cNvSpPr>
            <p:nvPr/>
          </p:nvSpPr>
          <p:spPr bwMode="auto">
            <a:xfrm>
              <a:off x="4070350" y="5294313"/>
              <a:ext cx="7854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5</a:t>
              </a:r>
              <a:endParaRPr lang="fr-FR" b="1">
                <a:solidFill>
                  <a:srgbClr val="333399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27" name="Rectangle 129"/>
            <p:cNvSpPr>
              <a:spLocks noChangeArrowheads="1"/>
            </p:cNvSpPr>
            <p:nvPr/>
          </p:nvSpPr>
          <p:spPr bwMode="auto">
            <a:xfrm>
              <a:off x="4659313" y="5219700"/>
              <a:ext cx="7854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7</a:t>
              </a:r>
              <a:endParaRPr lang="fr-FR" b="1">
                <a:solidFill>
                  <a:srgbClr val="333399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28" name="Rectangle 130"/>
            <p:cNvSpPr>
              <a:spLocks noChangeArrowheads="1"/>
            </p:cNvSpPr>
            <p:nvPr/>
          </p:nvSpPr>
          <p:spPr bwMode="auto">
            <a:xfrm>
              <a:off x="5210175" y="5110163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10</a:t>
              </a:r>
              <a:endParaRPr lang="fr-FR" b="1">
                <a:solidFill>
                  <a:srgbClr val="333399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29" name="Rectangle 131"/>
            <p:cNvSpPr>
              <a:spLocks noChangeArrowheads="1"/>
            </p:cNvSpPr>
            <p:nvPr/>
          </p:nvSpPr>
          <p:spPr bwMode="auto">
            <a:xfrm>
              <a:off x="6424613" y="5219700"/>
              <a:ext cx="7854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7</a:t>
              </a:r>
              <a:endParaRPr lang="fr-FR" b="1">
                <a:solidFill>
                  <a:srgbClr val="333399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30" name="Rectangle 132"/>
            <p:cNvSpPr>
              <a:spLocks noChangeArrowheads="1"/>
            </p:cNvSpPr>
            <p:nvPr/>
          </p:nvSpPr>
          <p:spPr bwMode="auto">
            <a:xfrm>
              <a:off x="6973888" y="5037138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12</a:t>
              </a:r>
              <a:endParaRPr lang="fr-FR" b="1">
                <a:solidFill>
                  <a:srgbClr val="333399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31" name="Rectangle 133"/>
            <p:cNvSpPr>
              <a:spLocks noChangeArrowheads="1"/>
            </p:cNvSpPr>
            <p:nvPr/>
          </p:nvSpPr>
          <p:spPr bwMode="auto">
            <a:xfrm>
              <a:off x="7562850" y="4816475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18</a:t>
              </a:r>
              <a:endParaRPr lang="fr-FR" b="1">
                <a:solidFill>
                  <a:srgbClr val="333399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32" name="Rectangle 134"/>
            <p:cNvSpPr>
              <a:spLocks noChangeArrowheads="1"/>
            </p:cNvSpPr>
            <p:nvPr/>
          </p:nvSpPr>
          <p:spPr bwMode="auto">
            <a:xfrm>
              <a:off x="1947200" y="2503488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81</a:t>
              </a:r>
              <a:endParaRPr lang="fr-FR" b="1">
                <a:solidFill>
                  <a:srgbClr val="333399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33" name="Rectangle 135"/>
            <p:cNvSpPr>
              <a:spLocks noChangeArrowheads="1"/>
            </p:cNvSpPr>
            <p:nvPr/>
          </p:nvSpPr>
          <p:spPr bwMode="auto">
            <a:xfrm>
              <a:off x="2569300" y="2833688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72</a:t>
              </a:r>
              <a:endParaRPr lang="fr-FR" b="1">
                <a:solidFill>
                  <a:srgbClr val="333399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34" name="Rectangle 136"/>
            <p:cNvSpPr>
              <a:spLocks noChangeArrowheads="1"/>
            </p:cNvSpPr>
            <p:nvPr/>
          </p:nvSpPr>
          <p:spPr bwMode="auto">
            <a:xfrm>
              <a:off x="3146688" y="3165475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63</a:t>
              </a:r>
              <a:endParaRPr lang="fr-FR" b="1">
                <a:solidFill>
                  <a:srgbClr val="333399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35" name="Rectangle 137"/>
            <p:cNvSpPr>
              <a:spLocks noChangeArrowheads="1"/>
            </p:cNvSpPr>
            <p:nvPr/>
          </p:nvSpPr>
          <p:spPr bwMode="auto">
            <a:xfrm>
              <a:off x="4302125" y="5257800"/>
              <a:ext cx="7854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6</a:t>
              </a:r>
              <a:endParaRPr lang="fr-FR" b="1">
                <a:solidFill>
                  <a:srgbClr val="333399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36" name="Rectangle 138"/>
            <p:cNvSpPr>
              <a:spLocks noChangeArrowheads="1"/>
            </p:cNvSpPr>
            <p:nvPr/>
          </p:nvSpPr>
          <p:spPr bwMode="auto">
            <a:xfrm>
              <a:off x="4903788" y="5183188"/>
              <a:ext cx="7854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8</a:t>
              </a:r>
              <a:endParaRPr lang="fr-FR" b="1">
                <a:solidFill>
                  <a:srgbClr val="333399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37" name="Rectangle 139"/>
            <p:cNvSpPr>
              <a:spLocks noChangeArrowheads="1"/>
            </p:cNvSpPr>
            <p:nvPr/>
          </p:nvSpPr>
          <p:spPr bwMode="auto">
            <a:xfrm>
              <a:off x="5491163" y="5219700"/>
              <a:ext cx="7854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7</a:t>
              </a:r>
              <a:endParaRPr lang="fr-FR" b="1">
                <a:solidFill>
                  <a:srgbClr val="333399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38" name="Rectangle 140"/>
            <p:cNvSpPr>
              <a:spLocks noChangeArrowheads="1"/>
            </p:cNvSpPr>
            <p:nvPr/>
          </p:nvSpPr>
          <p:spPr bwMode="auto">
            <a:xfrm>
              <a:off x="6630988" y="5000625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13</a:t>
              </a:r>
              <a:endParaRPr lang="fr-FR" b="1">
                <a:solidFill>
                  <a:srgbClr val="333399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39" name="Rectangle 141"/>
            <p:cNvSpPr>
              <a:spLocks noChangeArrowheads="1"/>
            </p:cNvSpPr>
            <p:nvPr/>
          </p:nvSpPr>
          <p:spPr bwMode="auto">
            <a:xfrm>
              <a:off x="7218363" y="4743450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20</a:t>
              </a:r>
              <a:endParaRPr lang="fr-FR" b="1">
                <a:solidFill>
                  <a:srgbClr val="333399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40" name="Rectangle 142"/>
            <p:cNvSpPr>
              <a:spLocks noChangeArrowheads="1"/>
            </p:cNvSpPr>
            <p:nvPr/>
          </p:nvSpPr>
          <p:spPr bwMode="auto">
            <a:xfrm>
              <a:off x="7842050" y="4411462"/>
              <a:ext cx="15709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30</a:t>
              </a:r>
              <a:endParaRPr lang="fr-FR" b="1">
                <a:solidFill>
                  <a:srgbClr val="333399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41" name="Rectangle 143"/>
            <p:cNvSpPr>
              <a:spLocks noChangeArrowheads="1"/>
            </p:cNvSpPr>
            <p:nvPr/>
          </p:nvSpPr>
          <p:spPr bwMode="auto">
            <a:xfrm>
              <a:off x="1432665" y="5603875"/>
              <a:ext cx="9099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0</a:t>
              </a: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42" name="Rectangle 144"/>
            <p:cNvSpPr>
              <a:spLocks noChangeArrowheads="1"/>
            </p:cNvSpPr>
            <p:nvPr/>
          </p:nvSpPr>
          <p:spPr bwMode="auto">
            <a:xfrm>
              <a:off x="1340590" y="4868863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20</a:t>
              </a: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43" name="Rectangle 145"/>
            <p:cNvSpPr>
              <a:spLocks noChangeArrowheads="1"/>
            </p:cNvSpPr>
            <p:nvPr/>
          </p:nvSpPr>
          <p:spPr bwMode="auto">
            <a:xfrm>
              <a:off x="1340590" y="4135438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40</a:t>
              </a: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44" name="Rectangle 146"/>
            <p:cNvSpPr>
              <a:spLocks noChangeArrowheads="1"/>
            </p:cNvSpPr>
            <p:nvPr/>
          </p:nvSpPr>
          <p:spPr bwMode="auto">
            <a:xfrm>
              <a:off x="1340590" y="3400425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60</a:t>
              </a: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45" name="Rectangle 147"/>
            <p:cNvSpPr>
              <a:spLocks noChangeArrowheads="1"/>
            </p:cNvSpPr>
            <p:nvPr/>
          </p:nvSpPr>
          <p:spPr bwMode="auto">
            <a:xfrm>
              <a:off x="1340590" y="2667000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80</a:t>
              </a: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46" name="Rectangle 148"/>
            <p:cNvSpPr>
              <a:spLocks noChangeArrowheads="1"/>
            </p:cNvSpPr>
            <p:nvPr/>
          </p:nvSpPr>
          <p:spPr bwMode="auto">
            <a:xfrm>
              <a:off x="1248515" y="1931988"/>
              <a:ext cx="2729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100</a:t>
              </a:r>
              <a:endParaRPr lang="fr-FR" dirty="0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47" name="Rectangle 149"/>
            <p:cNvSpPr>
              <a:spLocks noChangeArrowheads="1"/>
            </p:cNvSpPr>
            <p:nvPr/>
          </p:nvSpPr>
          <p:spPr bwMode="auto">
            <a:xfrm>
              <a:off x="1778000" y="5819775"/>
              <a:ext cx="22872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S48</a:t>
              </a: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48" name="Rectangle 150"/>
            <p:cNvSpPr>
              <a:spLocks noChangeArrowheads="1"/>
            </p:cNvSpPr>
            <p:nvPr/>
          </p:nvSpPr>
          <p:spPr bwMode="auto">
            <a:xfrm>
              <a:off x="2366963" y="5819775"/>
              <a:ext cx="230832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S96</a:t>
              </a: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49" name="Rectangle 151"/>
            <p:cNvSpPr>
              <a:spLocks noChangeArrowheads="1"/>
            </p:cNvSpPr>
            <p:nvPr/>
          </p:nvSpPr>
          <p:spPr bwMode="auto">
            <a:xfrm>
              <a:off x="2916238" y="5819775"/>
              <a:ext cx="3077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S144</a:t>
              </a: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50" name="Rectangle 152"/>
            <p:cNvSpPr>
              <a:spLocks noChangeArrowheads="1"/>
            </p:cNvSpPr>
            <p:nvPr/>
          </p:nvSpPr>
          <p:spPr bwMode="auto">
            <a:xfrm>
              <a:off x="4132263" y="5819775"/>
              <a:ext cx="22872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S48</a:t>
              </a: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51" name="Rectangle 153"/>
            <p:cNvSpPr>
              <a:spLocks noChangeArrowheads="1"/>
            </p:cNvSpPr>
            <p:nvPr/>
          </p:nvSpPr>
          <p:spPr bwMode="auto">
            <a:xfrm>
              <a:off x="4719638" y="5819775"/>
              <a:ext cx="230832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S96</a:t>
              </a: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52" name="Rectangle 154"/>
            <p:cNvSpPr>
              <a:spLocks noChangeArrowheads="1"/>
            </p:cNvSpPr>
            <p:nvPr/>
          </p:nvSpPr>
          <p:spPr bwMode="auto">
            <a:xfrm>
              <a:off x="5270500" y="5819775"/>
              <a:ext cx="3077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S144</a:t>
              </a: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53" name="Rectangle 155"/>
            <p:cNvSpPr>
              <a:spLocks noChangeArrowheads="1"/>
            </p:cNvSpPr>
            <p:nvPr/>
          </p:nvSpPr>
          <p:spPr bwMode="auto">
            <a:xfrm>
              <a:off x="6484938" y="5819775"/>
              <a:ext cx="22872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S48</a:t>
              </a: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54" name="Rectangle 156"/>
            <p:cNvSpPr>
              <a:spLocks noChangeArrowheads="1"/>
            </p:cNvSpPr>
            <p:nvPr/>
          </p:nvSpPr>
          <p:spPr bwMode="auto">
            <a:xfrm>
              <a:off x="7073900" y="5819775"/>
              <a:ext cx="230832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S96</a:t>
              </a: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16455" name="Rectangle 157"/>
            <p:cNvSpPr>
              <a:spLocks noChangeArrowheads="1"/>
            </p:cNvSpPr>
            <p:nvPr/>
          </p:nvSpPr>
          <p:spPr bwMode="auto">
            <a:xfrm>
              <a:off x="7623175" y="5819775"/>
              <a:ext cx="3077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S144</a:t>
              </a: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  <p:grpSp>
          <p:nvGrpSpPr>
            <p:cNvPr id="6" name="Groupe 99"/>
            <p:cNvGrpSpPr/>
            <p:nvPr/>
          </p:nvGrpSpPr>
          <p:grpSpPr>
            <a:xfrm>
              <a:off x="2017889" y="1727104"/>
              <a:ext cx="2215857" cy="592242"/>
              <a:chOff x="6902406" y="1854425"/>
              <a:chExt cx="2215857" cy="592242"/>
            </a:xfrm>
          </p:grpSpPr>
          <p:sp>
            <p:nvSpPr>
              <p:cNvPr id="95" name="AutoShape 165"/>
              <p:cNvSpPr>
                <a:spLocks noChangeArrowheads="1"/>
              </p:cNvSpPr>
              <p:nvPr/>
            </p:nvSpPr>
            <p:spPr bwMode="auto">
              <a:xfrm>
                <a:off x="6902406" y="1854425"/>
                <a:ext cx="2155618" cy="5922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80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endParaRPr>
              </a:p>
            </p:txBody>
          </p:sp>
          <p:sp>
            <p:nvSpPr>
              <p:cNvPr id="96" name="Rectangle 3"/>
              <p:cNvSpPr>
                <a:spLocks noChangeArrowheads="1"/>
              </p:cNvSpPr>
              <p:nvPr/>
            </p:nvSpPr>
            <p:spPr bwMode="auto">
              <a:xfrm>
                <a:off x="7011946" y="1952866"/>
                <a:ext cx="177805" cy="144486"/>
              </a:xfrm>
              <a:prstGeom prst="rect">
                <a:avLst/>
              </a:prstGeom>
              <a:solidFill>
                <a:srgbClr val="00206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34" charset="-128"/>
                  <a:cs typeface="Arial" charset="0"/>
                </a:endParaRPr>
              </a:p>
            </p:txBody>
          </p:sp>
          <p:sp>
            <p:nvSpPr>
              <p:cNvPr id="97" name="Rectangle 4"/>
              <p:cNvSpPr>
                <a:spLocks noChangeArrowheads="1"/>
              </p:cNvSpPr>
              <p:nvPr/>
            </p:nvSpPr>
            <p:spPr bwMode="auto">
              <a:xfrm>
                <a:off x="7012329" y="2217958"/>
                <a:ext cx="177800" cy="144463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98" name="ZoneTexte 84"/>
              <p:cNvSpPr txBox="1">
                <a:spLocks noChangeArrowheads="1"/>
              </p:cNvSpPr>
              <p:nvPr/>
            </p:nvSpPr>
            <p:spPr bwMode="auto">
              <a:xfrm>
                <a:off x="7111239" y="1878496"/>
                <a:ext cx="2007024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sz="1400" b="1" dirty="0" smtClean="0">
                    <a:solidFill>
                      <a:srgbClr val="333399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DTG + ABC/3TC (n = 414)</a:t>
                </a:r>
                <a:endParaRPr lang="fr-FR" sz="1400" b="1" dirty="0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endParaRPr>
              </a:p>
            </p:txBody>
          </p:sp>
          <p:sp>
            <p:nvSpPr>
              <p:cNvPr id="99" name="ZoneTexte 85"/>
              <p:cNvSpPr txBox="1">
                <a:spLocks noChangeArrowheads="1"/>
              </p:cNvSpPr>
              <p:nvPr/>
            </p:nvSpPr>
            <p:spPr bwMode="auto">
              <a:xfrm>
                <a:off x="7111239" y="2138890"/>
                <a:ext cx="1846211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sz="1400" b="1" dirty="0" smtClean="0">
                    <a:solidFill>
                      <a:srgbClr val="333399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TDF/FTC/EFV (</a:t>
                </a:r>
                <a:r>
                  <a:rPr lang="fr-FR" sz="1400" b="1" dirty="0" smtClean="0">
                    <a:solidFill>
                      <a:srgbClr val="333399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n </a:t>
                </a:r>
                <a:r>
                  <a:rPr lang="fr-FR" sz="1400" b="1" dirty="0" smtClean="0">
                    <a:solidFill>
                      <a:srgbClr val="333399"/>
                    </a:solidFill>
                    <a:latin typeface="Calibri" pitchFamily="34" charset="0"/>
                    <a:ea typeface="ＭＳ Ｐゴシック" pitchFamily="34" charset="-128"/>
                    <a:cs typeface="Arial" charset="0"/>
                  </a:rPr>
                  <a:t>= 419)</a:t>
                </a:r>
                <a:endParaRPr lang="fr-FR" sz="1400" b="1" dirty="0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endParaRPr>
              </a:p>
            </p:txBody>
          </p:sp>
        </p:grpSp>
        <p:sp>
          <p:nvSpPr>
            <p:cNvPr id="101" name="Rectangle 100"/>
            <p:cNvSpPr/>
            <p:nvPr/>
          </p:nvSpPr>
          <p:spPr>
            <a:xfrm>
              <a:off x="1475733" y="1699238"/>
              <a:ext cx="35294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b="1" smtClean="0">
                  <a:solidFill>
                    <a:srgbClr val="000066"/>
                  </a:solidFill>
                  <a:latin typeface="Calibri" pitchFamily="34" charset="0"/>
                  <a:ea typeface="ＭＳ Ｐゴシック" pitchFamily="34" charset="-128"/>
                  <a:cs typeface="Arial" charset="0"/>
                </a:rPr>
                <a:t>%</a:t>
              </a:r>
              <a:endParaRPr lang="fr-FR">
                <a:solidFill>
                  <a:srgbClr val="000066"/>
                </a:solidFill>
                <a:ea typeface="ＭＳ Ｐゴシック" pitchFamily="34" charset="-128"/>
                <a:cs typeface="Arial" charset="0"/>
              </a:endParaRPr>
            </a:p>
          </p:txBody>
        </p:sp>
      </p:grpSp>
      <p:sp>
        <p:nvSpPr>
          <p:cNvPr id="102" name="Text Box 3"/>
          <p:cNvSpPr txBox="1">
            <a:spLocks noChangeArrowheads="1"/>
          </p:cNvSpPr>
          <p:nvPr/>
        </p:nvSpPr>
        <p:spPr bwMode="auto">
          <a:xfrm>
            <a:off x="6303963" y="6562499"/>
            <a:ext cx="28082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3300"/>
                </a:solidFill>
              </a:rPr>
              <a:t>Walmsley</a:t>
            </a:r>
            <a:r>
              <a:rPr lang="fr-FR" sz="1200" i="1" dirty="0">
                <a:solidFill>
                  <a:srgbClr val="CC3300"/>
                </a:solidFill>
              </a:rPr>
              <a:t> </a:t>
            </a:r>
            <a:r>
              <a:rPr lang="fr-FR" sz="1200" i="1" dirty="0" smtClean="0">
                <a:solidFill>
                  <a:srgbClr val="CC3300"/>
                </a:solidFill>
              </a:rPr>
              <a:t>S. JAIDS </a:t>
            </a:r>
            <a:r>
              <a:rPr lang="fr-FR" sz="1200" i="1" dirty="0" smtClean="0">
                <a:solidFill>
                  <a:srgbClr val="CC3300"/>
                </a:solidFill>
              </a:rPr>
              <a:t>2015;70:515-9</a:t>
            </a:r>
            <a:endParaRPr lang="fr-FR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2"/>
          <p:cNvSpPr txBox="1">
            <a:spLocks noChangeArrowheads="1"/>
          </p:cNvSpPr>
          <p:nvPr/>
        </p:nvSpPr>
        <p:spPr bwMode="auto">
          <a:xfrm>
            <a:off x="817160" y="1158875"/>
            <a:ext cx="74969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HIV-1 RNA &lt; 50 c/ml selon les caractéristiques d’inclusion</a:t>
            </a:r>
            <a:endParaRPr lang="fr-FR" sz="2400" b="1" dirty="0">
              <a:solidFill>
                <a:srgbClr val="CC3300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2765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55563"/>
            <a:ext cx="8736013" cy="1084262"/>
          </a:xfrm>
        </p:spPr>
        <p:txBody>
          <a:bodyPr/>
          <a:lstStyle/>
          <a:p>
            <a:r>
              <a:rPr lang="fr-FR" sz="3200" dirty="0" smtClean="0">
                <a:ea typeface="ＭＳ Ｐゴシック" pitchFamily="34" charset="-128"/>
              </a:rPr>
              <a:t>Etude SINGLE </a:t>
            </a:r>
            <a:r>
              <a:rPr lang="en-GB" sz="3200" dirty="0" smtClean="0">
                <a:ea typeface="ＭＳ Ｐゴシック" pitchFamily="34" charset="-128"/>
              </a:rPr>
              <a:t>: DTG + ABC/3TC </a:t>
            </a:r>
            <a:r>
              <a:rPr lang="en-GB" sz="3200" dirty="0" err="1" smtClean="0">
                <a:ea typeface="ＭＳ Ｐゴシック" pitchFamily="34" charset="-128"/>
              </a:rPr>
              <a:t>vs</a:t>
            </a:r>
            <a:r>
              <a:rPr lang="en-GB" sz="3200" dirty="0" smtClean="0">
                <a:ea typeface="ＭＳ Ｐゴシック" pitchFamily="34" charset="-128"/>
              </a:rPr>
              <a:t> TDF/FTC/EFV QD</a:t>
            </a:r>
          </a:p>
        </p:txBody>
      </p:sp>
      <p:grpSp>
        <p:nvGrpSpPr>
          <p:cNvPr id="2" name="Grouper 41"/>
          <p:cNvGrpSpPr>
            <a:grpSpLocks/>
          </p:cNvGrpSpPr>
          <p:nvPr/>
        </p:nvGrpSpPr>
        <p:grpSpPr bwMode="auto">
          <a:xfrm>
            <a:off x="0" y="6570663"/>
            <a:ext cx="784225" cy="287337"/>
            <a:chOff x="0" y="6570663"/>
            <a:chExt cx="1393200" cy="288111"/>
          </a:xfrm>
        </p:grpSpPr>
        <p:sp>
          <p:nvSpPr>
            <p:cNvPr id="2772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27730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 pitchFamily="34" charset="-128"/>
                  <a:cs typeface="Arial" charset="0"/>
                </a:rPr>
                <a:t>SINGLE</a:t>
              </a:r>
            </a:p>
          </p:txBody>
        </p:sp>
      </p:grpSp>
      <p:graphicFrame>
        <p:nvGraphicFramePr>
          <p:cNvPr id="9" name="Group 77"/>
          <p:cNvGraphicFramePr>
            <a:graphicFrameLocks noGrp="1"/>
          </p:cNvGraphicFramePr>
          <p:nvPr>
            <p:ph idx="4294967295"/>
          </p:nvPr>
        </p:nvGraphicFramePr>
        <p:xfrm>
          <a:off x="362630" y="1801813"/>
          <a:ext cx="8353425" cy="4581217"/>
        </p:xfrm>
        <a:graphic>
          <a:graphicData uri="http://schemas.openxmlformats.org/drawingml/2006/table">
            <a:tbl>
              <a:tblPr/>
              <a:tblGrid>
                <a:gridCol w="1760537"/>
                <a:gridCol w="1446213"/>
                <a:gridCol w="2573337"/>
                <a:gridCol w="2573338"/>
              </a:tblGrid>
              <a:tr h="2921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Résultats à S48</a:t>
                      </a:r>
                      <a:endParaRPr kumimoji="0" lang="fr-FR" sz="18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+mj-lt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DTG + ABC/3TC</a:t>
                      </a:r>
                      <a:endParaRPr kumimoji="0" lang="fr-FR" sz="18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84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TDF/FTC/EFV</a:t>
                      </a:r>
                      <a:endParaRPr kumimoji="0" lang="fr-FR" sz="18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84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</a:tr>
              <a:tr h="2730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ARN VIH à l’inclusion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Nombre répondeurs/Nombre évalués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≤100 000 c/ml </a:t>
                      </a:r>
                      <a:endParaRPr kumimoji="0" lang="fr-FR" sz="14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253/280 (90,4 %) </a:t>
                      </a: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525" marR="9525" marT="91376" marB="9137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238/288 (82,6 %) </a:t>
                      </a: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525" marR="9525" marT="91376" marB="9137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&gt;100 000 c/ml</a:t>
                      </a:r>
                      <a:endParaRPr kumimoji="0" lang="fr-FR" sz="14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111/134 (82,8 %)</a:t>
                      </a: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525" marR="9525" marT="91376" marB="9137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100/131 (76,3 %) </a:t>
                      </a: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525" marR="9525" marT="91376" marB="91376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30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 à l’inclusion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0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&gt;</a:t>
                      </a: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200/mm</a:t>
                      </a:r>
                      <a:r>
                        <a:rPr kumimoji="0" lang="fr-FR" sz="1400" b="0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endParaRPr kumimoji="0" lang="fr-FR" sz="1400" b="0" i="0" u="none" strike="noStrike" cap="none" normalizeH="0" baseline="3000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319/357 (89,4 %)</a:t>
                      </a: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290/357 (81,2 %)</a:t>
                      </a: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&lt; 200/mm</a:t>
                      </a:r>
                      <a:r>
                        <a:rPr kumimoji="0" lang="fr-FR" sz="1400" b="0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endParaRPr kumimoji="0" lang="fr-FR" sz="1400" b="0" i="0" u="none" strike="noStrike" cap="none" normalizeH="0" baseline="3000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45/57 (78,9 %)</a:t>
                      </a: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48/62 (77,4 %)</a:t>
                      </a: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30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Résultats à S144</a:t>
                      </a:r>
                      <a:endParaRPr kumimoji="0" lang="fr-FR" sz="18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+mj-lt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30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ARN VIH à l’inclusion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≤100 000 c/ml </a:t>
                      </a:r>
                      <a:endParaRPr kumimoji="0" lang="fr-FR" sz="14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204/280 (73 %)</a:t>
                      </a: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185/288 (64 %)</a:t>
                      </a: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&gt;100 000 c/ml </a:t>
                      </a:r>
                      <a:endParaRPr kumimoji="0" lang="fr-FR" sz="14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92/134 (69 %)</a:t>
                      </a: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80/131 (61 %)</a:t>
                      </a: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6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 à l’inclusion</a:t>
                      </a: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0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&gt;</a:t>
                      </a: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200/mm</a:t>
                      </a:r>
                      <a:r>
                        <a:rPr kumimoji="0" lang="fr-FR" sz="1400" b="0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endParaRPr kumimoji="0" lang="fr-FR" sz="1400" b="0" i="0" u="none" strike="noStrike" cap="none" normalizeH="0" baseline="3000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262/357 (73 %)</a:t>
                      </a: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230/357 (64 %)</a:t>
                      </a: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&lt; 200/mm</a:t>
                      </a:r>
                      <a:r>
                        <a:rPr kumimoji="0" lang="fr-FR" sz="1400" b="0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endParaRPr kumimoji="0" lang="fr-FR" sz="1400" b="0" i="0" u="none" strike="noStrike" cap="none" normalizeH="0" baseline="3000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34/57 (60 %)</a:t>
                      </a: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35/62 (56 %)</a:t>
                      </a:r>
                      <a:endParaRPr kumimoji="0" lang="fr-F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3514725" y="6565900"/>
            <a:ext cx="56292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3300"/>
                </a:solidFill>
              </a:rPr>
              <a:t>Walmsley</a:t>
            </a:r>
            <a:r>
              <a:rPr lang="en-GB" sz="1200" i="1" dirty="0">
                <a:solidFill>
                  <a:srgbClr val="CC3300"/>
                </a:solidFill>
              </a:rPr>
              <a:t> S. NEJM </a:t>
            </a:r>
            <a:r>
              <a:rPr lang="en-GB" sz="1200" i="1" dirty="0" smtClean="0">
                <a:solidFill>
                  <a:srgbClr val="CC3300"/>
                </a:solidFill>
              </a:rPr>
              <a:t>2013;369:1807-18 ; </a:t>
            </a:r>
            <a:r>
              <a:rPr lang="en-GB" sz="1200" i="1" dirty="0" err="1">
                <a:solidFill>
                  <a:srgbClr val="CC3300"/>
                </a:solidFill>
              </a:rPr>
              <a:t>Walmsley</a:t>
            </a:r>
            <a:r>
              <a:rPr lang="en-GB" sz="1200" i="1" dirty="0">
                <a:solidFill>
                  <a:srgbClr val="CC3300"/>
                </a:solidFill>
              </a:rPr>
              <a:t> S. JAIDS </a:t>
            </a:r>
            <a:r>
              <a:rPr lang="en-GB" sz="1200" i="1" dirty="0" smtClean="0">
                <a:solidFill>
                  <a:srgbClr val="CC3300"/>
                </a:solidFill>
              </a:rPr>
              <a:t>2015;70:515-9 </a:t>
            </a:r>
            <a:endParaRPr lang="en-GB" sz="1200" i="1" dirty="0">
              <a:solidFill>
                <a:srgbClr val="CC33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</p:nvPr>
        </p:nvGraphicFramePr>
        <p:xfrm>
          <a:off x="250825" y="3054689"/>
          <a:ext cx="8780463" cy="2608580"/>
        </p:xfrm>
        <a:graphic>
          <a:graphicData uri="http://schemas.openxmlformats.org/drawingml/2006/table">
            <a:tbl>
              <a:tblPr/>
              <a:tblGrid>
                <a:gridCol w="3013075"/>
                <a:gridCol w="1033463"/>
                <a:gridCol w="855662"/>
                <a:gridCol w="974725"/>
                <a:gridCol w="1033463"/>
                <a:gridCol w="960437"/>
                <a:gridCol w="909638"/>
              </a:tblGrid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84" charset="0"/>
                        <a:ea typeface="ＭＳ Ｐゴシック" pitchFamily="-8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DTG + ABC/3TC , 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n 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= 414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TDF/FTC/EFV, 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n 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= 419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J0-S48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S48-96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S96-144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J0-S48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S48-96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S96-144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Echec virologique (EV)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18 (4</a:t>
                      </a: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</a:t>
                      </a: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3 %)</a:t>
                      </a: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17 (4</a:t>
                      </a: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</a:t>
                      </a: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1 %)</a:t>
                      </a: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Génotype de l’</a:t>
                      </a:r>
                      <a:r>
                        <a:rPr kumimoji="0" lang="fr-FR" sz="12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intégrase</a:t>
                      </a: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à l’inclusion  et lors de l’EV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</a:t>
                      </a: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Emergence de MAR à INI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Génotype de la TI à l’inclusion </a:t>
                      </a:r>
                      <a:b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et lors de l’EV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 Emergence de MAR à INTI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 Emergence de MAR à INNTI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 (K65R)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4**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2***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28738" name="ZoneTexte 69"/>
          <p:cNvSpPr txBox="1">
            <a:spLocks noChangeArrowheads="1"/>
          </p:cNvSpPr>
          <p:nvPr/>
        </p:nvSpPr>
        <p:spPr bwMode="auto">
          <a:xfrm>
            <a:off x="990600" y="6419850"/>
            <a:ext cx="81534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3300"/>
                </a:solidFill>
                <a:ea typeface="ＭＳ Ｐゴシック" pitchFamily="34" charset="-128"/>
                <a:cs typeface="Arial" charset="0"/>
              </a:rPr>
              <a:t>Walmsley</a:t>
            </a:r>
            <a:r>
              <a:rPr lang="fr-FR" sz="1200" i="1" dirty="0">
                <a:solidFill>
                  <a:srgbClr val="CC3300"/>
                </a:solidFill>
                <a:ea typeface="ＭＳ Ｐゴシック" pitchFamily="34" charset="-128"/>
                <a:cs typeface="Arial" charset="0"/>
              </a:rPr>
              <a:t> S, ICAAC 2012, Abs.H556b ; </a:t>
            </a:r>
            <a:r>
              <a:rPr lang="en-GB" sz="1200" i="1" dirty="0" err="1">
                <a:solidFill>
                  <a:srgbClr val="CC3300"/>
                </a:solidFill>
                <a:ea typeface="ＭＳ Ｐゴシック" pitchFamily="34" charset="-128"/>
                <a:cs typeface="Arial" charset="0"/>
              </a:rPr>
              <a:t>Walmsley</a:t>
            </a:r>
            <a:r>
              <a:rPr lang="en-GB" sz="1200" i="1" dirty="0">
                <a:solidFill>
                  <a:srgbClr val="CC3300"/>
                </a:solidFill>
                <a:ea typeface="ＭＳ Ｐゴシック" pitchFamily="34" charset="-128"/>
                <a:cs typeface="Arial" charset="0"/>
              </a:rPr>
              <a:t> S. NEJM 2013;369:807-18 ; </a:t>
            </a:r>
            <a:br>
              <a:rPr lang="en-GB" sz="1200" i="1" dirty="0">
                <a:solidFill>
                  <a:srgbClr val="CC3300"/>
                </a:solidFill>
                <a:ea typeface="ＭＳ Ｐゴシック" pitchFamily="34" charset="-128"/>
                <a:cs typeface="Arial" charset="0"/>
              </a:rPr>
            </a:br>
            <a:r>
              <a:rPr lang="fr-FR" sz="1200" i="1" dirty="0" err="1">
                <a:solidFill>
                  <a:srgbClr val="CC3300"/>
                </a:solidFill>
                <a:ea typeface="ＭＳ Ｐゴシック" pitchFamily="34" charset="-128"/>
                <a:cs typeface="Arial" charset="0"/>
              </a:rPr>
              <a:t>Walmsley</a:t>
            </a:r>
            <a:r>
              <a:rPr lang="fr-FR" sz="1200" i="1" dirty="0">
                <a:solidFill>
                  <a:srgbClr val="CC3300"/>
                </a:solidFill>
                <a:ea typeface="ＭＳ Ｐゴシック" pitchFamily="34" charset="-128"/>
                <a:cs typeface="Arial" charset="0"/>
              </a:rPr>
              <a:t> S, CROI 2014, Abs.543 ; </a:t>
            </a:r>
            <a:r>
              <a:rPr lang="fr-FR" sz="1200" i="1" dirty="0" err="1">
                <a:solidFill>
                  <a:srgbClr val="CC3300"/>
                </a:solidFill>
              </a:rPr>
              <a:t>Walmsley</a:t>
            </a:r>
            <a:r>
              <a:rPr lang="fr-FR" sz="1200" i="1" dirty="0">
                <a:solidFill>
                  <a:srgbClr val="CC3300"/>
                </a:solidFill>
              </a:rPr>
              <a:t> S. JAIDS </a:t>
            </a:r>
            <a:r>
              <a:rPr lang="fr-FR" sz="1200" i="1" dirty="0" smtClean="0">
                <a:solidFill>
                  <a:srgbClr val="CC3300"/>
                </a:solidFill>
              </a:rPr>
              <a:t>2015; 70:515-9</a:t>
            </a:r>
            <a:endParaRPr lang="en-GB" sz="1200" i="1" dirty="0">
              <a:solidFill>
                <a:srgbClr val="CC3300"/>
              </a:solidFill>
            </a:endParaRPr>
          </a:p>
        </p:txBody>
      </p:sp>
      <p:grpSp>
        <p:nvGrpSpPr>
          <p:cNvPr id="2" name="Grouper 41"/>
          <p:cNvGrpSpPr>
            <a:grpSpLocks/>
          </p:cNvGrpSpPr>
          <p:nvPr/>
        </p:nvGrpSpPr>
        <p:grpSpPr bwMode="auto">
          <a:xfrm>
            <a:off x="0" y="6570663"/>
            <a:ext cx="784225" cy="287337"/>
            <a:chOff x="0" y="6570663"/>
            <a:chExt cx="1393200" cy="288111"/>
          </a:xfrm>
        </p:grpSpPr>
        <p:sp>
          <p:nvSpPr>
            <p:cNvPr id="28741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28742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 pitchFamily="34" charset="-128"/>
                  <a:cs typeface="Arial" charset="0"/>
                </a:rPr>
                <a:t>SINGLE</a:t>
              </a:r>
            </a:p>
          </p:txBody>
        </p:sp>
      </p:grpSp>
      <p:sp>
        <p:nvSpPr>
          <p:cNvPr id="13" name="Rectangle 5"/>
          <p:cNvSpPr txBox="1">
            <a:spLocks noChangeArrowheads="1"/>
          </p:cNvSpPr>
          <p:nvPr/>
        </p:nvSpPr>
        <p:spPr bwMode="auto">
          <a:xfrm>
            <a:off x="50799" y="1143000"/>
            <a:ext cx="9093201" cy="1551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-1" charset="2"/>
              <a:buChar char="§"/>
              <a:tabLst/>
              <a:defRPr/>
            </a:pPr>
            <a:r>
              <a:rPr kumimoji="0" lang="fr-FR" sz="22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Définition échec virologique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Char char="–"/>
              <a:tabLst/>
              <a:defRPr/>
            </a:pPr>
            <a:r>
              <a:rPr kumimoji="0" lang="fr-F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2 ARN VIH consécutifs </a:t>
            </a:r>
            <a:r>
              <a:rPr kumimoji="0" lang="fr-FR" sz="1600" b="0" i="0" u="sng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&gt;</a:t>
            </a:r>
            <a:r>
              <a:rPr kumimoji="0" lang="fr-F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 50 c/ml, à ou après S24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-1" charset="2"/>
              <a:buChar char="§"/>
              <a:tabLst/>
              <a:defRPr/>
            </a:pPr>
            <a:r>
              <a:rPr kumimoji="0" lang="fr-FR" sz="22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09" charset="-128"/>
              </a:rPr>
              <a:t>Critères pour évaluation des</a:t>
            </a:r>
            <a:r>
              <a:rPr kumimoji="0" lang="fr-FR" sz="2200" b="1" i="0" u="none" strike="noStrike" kern="0" cap="none" spc="0" normalizeH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09" charset="-128"/>
              </a:rPr>
              <a:t> mutations associées à la</a:t>
            </a:r>
            <a:r>
              <a:rPr kumimoji="0" lang="fr-FR" sz="22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09" charset="-128"/>
              </a:rPr>
              <a:t> résistance (MAR)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Char char="–"/>
              <a:tabLst/>
              <a:defRPr/>
            </a:pPr>
            <a:r>
              <a:rPr kumimoji="0" lang="fr-F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Tous les échecs virologiques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Char char="–"/>
              <a:tabLst/>
              <a:defRPr/>
            </a:pPr>
            <a:r>
              <a:rPr kumimoji="0" lang="fr-F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Génotype de la TI et de l’</a:t>
            </a:r>
            <a:r>
              <a:rPr kumimoji="0" lang="fr-FR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intégrase</a:t>
            </a:r>
            <a:r>
              <a:rPr kumimoji="0" lang="fr-F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 sur le 1</a:t>
            </a:r>
            <a:r>
              <a:rPr kumimoji="0" lang="fr-FR" sz="16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er</a:t>
            </a:r>
            <a:r>
              <a:rPr kumimoji="0" lang="fr-F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 prélèvement de l’échec virologique</a:t>
            </a:r>
          </a:p>
        </p:txBody>
      </p:sp>
      <p:sp>
        <p:nvSpPr>
          <p:cNvPr id="1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US" sz="3200" dirty="0" smtClean="0">
                <a:ea typeface="ＭＳ Ｐゴシック" pitchFamily="-1" charset="-128"/>
                <a:cs typeface="ＭＳ Ｐゴシック" pitchFamily="-1" charset="-128"/>
              </a:rPr>
              <a:t>Etude SINGLE : DTG + ABC/3TC vs TDF/FTC/EFV QD</a:t>
            </a:r>
            <a:endParaRPr lang="en-US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443729" y="2687976"/>
            <a:ext cx="2572013" cy="374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381000" indent="-381000" algn="ctr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fr-FR" sz="2000" b="1" dirty="0" smtClean="0">
                <a:solidFill>
                  <a:srgbClr val="333399"/>
                </a:solidFill>
                <a:latin typeface="Calibri" pitchFamily="-1" charset="0"/>
              </a:rPr>
              <a:t>Données de résistance</a:t>
            </a:r>
            <a:endParaRPr lang="fr-FR" sz="2000" b="1" dirty="0">
              <a:solidFill>
                <a:srgbClr val="333399"/>
              </a:solidFill>
              <a:latin typeface="Calibri" pitchFamily="-1" charset="0"/>
            </a:endParaRPr>
          </a:p>
        </p:txBody>
      </p:sp>
      <p:sp>
        <p:nvSpPr>
          <p:cNvPr id="16" name="ZoneTexte 10"/>
          <p:cNvSpPr txBox="1">
            <a:spLocks noChangeArrowheads="1"/>
          </p:cNvSpPr>
          <p:nvPr/>
        </p:nvSpPr>
        <p:spPr bwMode="auto">
          <a:xfrm>
            <a:off x="165403" y="5685041"/>
            <a:ext cx="78786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 E157Q/P (polymorphisme) chez 1 patient sans modification du phénotype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** n = 1 avec K101E, n = 1 avec K103N, n = 1 avec G190A, n = 1 avec K103N + G190A ; **** n = 2 avec K103K/N</a:t>
            </a:r>
            <a:endParaRPr lang="fr-FR" sz="12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32125913"/>
              </p:ext>
            </p:extLst>
          </p:nvPr>
        </p:nvGraphicFramePr>
        <p:xfrm>
          <a:off x="198783" y="1600200"/>
          <a:ext cx="8588029" cy="4927619"/>
        </p:xfrm>
        <a:graphic>
          <a:graphicData uri="http://schemas.openxmlformats.org/drawingml/2006/table">
            <a:tbl>
              <a:tblPr/>
              <a:tblGrid>
                <a:gridCol w="511371"/>
                <a:gridCol w="4939532"/>
                <a:gridCol w="1705271"/>
                <a:gridCol w="1431855"/>
              </a:tblGrid>
              <a:tr h="2366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DTG + ABC/3TC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TDF/FTC/EFV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366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Evénement indésirable conduisant à l’arrêt du traitement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 (2,4 %)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42 (10,0 %)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Trouble psychiatrique, n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Troubles système nerveux, n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13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Trouble cutané et sous-cutané, n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62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Trouble gastro-intestinal, n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62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Trouble général et problème administratif, n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621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Evénement indésirable de grade 2-4 chez </a:t>
                      </a:r>
                      <a:r>
                        <a:rPr kumimoji="0" lang="fr-FR" sz="12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&gt;</a:t>
                      </a: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3 % dans 1 groupe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662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Bronchite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2 %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3 %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62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Diarrhée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4 %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62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Nausées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2 %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3 %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62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Insomnie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4 %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4 %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62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Anxiété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2 %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3 %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62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Dépression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2 %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3 %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62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Céphalées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3 %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3 %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62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Vertiges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1 %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62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1 %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621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Elévation grade 2-4 des ALAT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2 %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6621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Elévation grade 2-4 des ASAT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2 %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39688" y="1180181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algn="ctr" defTabSz="914400">
              <a:lnSpc>
                <a:spcPts val="2280"/>
              </a:lnSpc>
              <a:spcBef>
                <a:spcPts val="0"/>
              </a:spcBef>
              <a:buNone/>
            </a:pPr>
            <a:r>
              <a:rPr lang="fr-FR" sz="24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Evénements indésirables et anomalies biologiques à S48</a:t>
            </a:r>
            <a:endParaRPr lang="fr-FR" sz="1800" kern="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1" name="ZoneTexte 69"/>
          <p:cNvSpPr txBox="1">
            <a:spLocks noChangeArrowheads="1"/>
          </p:cNvSpPr>
          <p:nvPr/>
        </p:nvSpPr>
        <p:spPr bwMode="auto">
          <a:xfrm>
            <a:off x="5670550" y="6563633"/>
            <a:ext cx="34734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Walmsley</a:t>
            </a:r>
            <a:r>
              <a:rPr lang="en-GB" sz="1200" i="1" dirty="0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 S. NEJM 2013;369:1807-18</a:t>
            </a:r>
            <a:endParaRPr lang="en-GB" sz="1200" i="1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41"/>
          <p:cNvGrpSpPr/>
          <p:nvPr/>
        </p:nvGrpSpPr>
        <p:grpSpPr>
          <a:xfrm>
            <a:off x="1" y="6570663"/>
            <a:ext cx="784978" cy="288111"/>
            <a:chOff x="0" y="6570663"/>
            <a:chExt cx="1393200" cy="288111"/>
          </a:xfrm>
        </p:grpSpPr>
        <p:sp>
          <p:nvSpPr>
            <p:cNvPr id="2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5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28947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SINGLE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US" sz="3200" dirty="0" smtClean="0">
                <a:ea typeface="ＭＳ Ｐゴシック" pitchFamily="-1" charset="-128"/>
                <a:cs typeface="ＭＳ Ｐゴシック" pitchFamily="-1" charset="-128"/>
              </a:rPr>
              <a:t>Etude SINGLE : DTG + ABC/3TC vs TDF/FTC/EFV QD</a:t>
            </a:r>
            <a:endParaRPr lang="en-US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1488</Words>
  <Application>Microsoft Office PowerPoint</Application>
  <PresentationFormat>Affichage à l'écran (4:3)</PresentationFormat>
  <Paragraphs>527</Paragraphs>
  <Slides>12</Slides>
  <Notes>9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4" baseType="lpstr">
      <vt:lpstr>ARV_trials_2015</vt:lpstr>
      <vt:lpstr>Feuille de calcul</vt:lpstr>
      <vt:lpstr>Comparaison des inhibiteurs d’intégrase vs EFV</vt:lpstr>
      <vt:lpstr>Etude SINGLE : DTG + ABC/3TC vs TDF/FTC/EFV QD</vt:lpstr>
      <vt:lpstr>Etude SINGLE : DTG + ABC/3TC vs TDF/FTC/EFV QD</vt:lpstr>
      <vt:lpstr>Etude SINGLE : DTG + ABC/3TC vs TDF/FTC/EFV QD</vt:lpstr>
      <vt:lpstr>Etude SINGLE : DTG + ABC/3TC vs TDF/FTC/EFV QD</vt:lpstr>
      <vt:lpstr>Etude SINGLE : DTG + ABC/3TC vs TDF/FTC/EFV QD</vt:lpstr>
      <vt:lpstr>Etude SINGLE : DTG + ABC/3TC vs TDF/FTC/EFV QD</vt:lpstr>
      <vt:lpstr>Etude SINGLE : DTG + ABC/3TC vs TDF/FTC/EFV QD</vt:lpstr>
      <vt:lpstr>Etude SINGLE : DTG + ABC/3TC vs TDF/FTC/EFV QD</vt:lpstr>
      <vt:lpstr>Etude SINGLE : DTG + ABC/3TC vs TDF/FTC/EFV QD</vt:lpstr>
      <vt:lpstr>Etude SINGLE : analyse des marqueurs osseux</vt:lpstr>
      <vt:lpstr>Etude SINGLE : DTG + ABC/3TC vs TDF/FTC/EFV QD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subject/>
  <dc:creator>www.arv-trial.com</dc:creator>
  <cp:keywords/>
  <dc:description/>
  <cp:lastModifiedBy>Pilouk</cp:lastModifiedBy>
  <cp:revision>177</cp:revision>
  <dcterms:created xsi:type="dcterms:W3CDTF">2015-05-12T13:42:50Z</dcterms:created>
  <dcterms:modified xsi:type="dcterms:W3CDTF">2015-11-30T12:03:18Z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F9AAB4AA-7B6F-41CA-8061-201668AACE06</vt:lpwstr>
  </property>
  <property fmtid="{D5CDD505-2E9C-101B-9397-08002B2CF9AE}" pid="3" name="ArticulatePath">
    <vt:lpwstr>AEI_ARV trials naive MAJ 2014-SINGLE-v01</vt:lpwstr>
  </property>
</Properties>
</file>