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5" r:id="rId2"/>
    <p:sldId id="257" r:id="rId3"/>
    <p:sldId id="258" r:id="rId4"/>
    <p:sldId id="264" r:id="rId5"/>
    <p:sldId id="262" r:id="rId6"/>
  </p:sldIdLst>
  <p:sldSz cx="9144000" cy="6858000" type="screen4x3"/>
  <p:notesSz cx="6858000" cy="9144000"/>
  <p:custDataLst>
    <p:tags r:id="rId8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0" clrIdx="0"/>
  <p:cmAuthor id="1" name="anton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DDDDDD"/>
    <a:srgbClr val="0000FF"/>
    <a:srgbClr val="800000"/>
    <a:srgbClr val="FF9933"/>
    <a:srgbClr val="FE7F00"/>
    <a:srgbClr val="333399"/>
    <a:srgbClr val="CC3300"/>
    <a:srgbClr val="009900"/>
    <a:srgbClr val="00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006" autoAdjust="0"/>
    <p:restoredTop sz="97993" autoAdjust="0"/>
  </p:normalViewPr>
  <p:slideViewPr>
    <p:cSldViewPr snapToObjects="1">
      <p:cViewPr>
        <p:scale>
          <a:sx n="100" d="100"/>
          <a:sy n="100" d="100"/>
        </p:scale>
        <p:origin x="-2718" y="-378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0" d="100"/>
          <a:sy n="90" d="100"/>
        </p:scale>
        <p:origin x="-364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</a:t>
            </a:r>
            <a:r>
              <a:rPr lang="fr-FR" sz="1300" dirty="0" err="1" smtClean="0">
                <a:latin typeface="Trebuchet MS" pitchFamily="-1" charset="0"/>
              </a:rPr>
              <a:t>trial</a:t>
            </a:r>
            <a:r>
              <a:rPr lang="fr-FR" sz="1300" dirty="0" smtClean="0">
                <a:latin typeface="Trebuchet MS" pitchFamily="-1" charset="0"/>
              </a:rPr>
              <a:t>,</a:t>
            </a:r>
            <a:r>
              <a:rPr lang="fr-FR" sz="1300" dirty="0" err="1" smtClean="0">
                <a:latin typeface="Trebuchet MS" pitchFamily="-1" charset="0"/>
              </a:rPr>
              <a:t>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4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dirty="0">
                <a:ea typeface="ＭＳ Ｐゴシック"/>
                <a:cs typeface="ＭＳ Ｐゴシック"/>
              </a:rPr>
              <a:t>Epargne d’INTI</a:t>
            </a:r>
            <a:endParaRPr lang="fr-FR" altLang="fr-FR" sz="3200" dirty="0" smtClean="0">
              <a:ea typeface="ＭＳ Ｐゴシック" pitchFamily="3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SPARTAN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PROGRESS </a:t>
            </a: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NEAT 001/ANRS 143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MODERN</a:t>
            </a: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Kozal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MJ. 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2012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;13;119-30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347002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917031" y="2713831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724399"/>
            <a:ext cx="89630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ts val="72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Critère d’efficacité</a:t>
            </a:r>
          </a:p>
          <a:p>
            <a:pPr marL="800100" lvl="1" indent="-342900" defTabSz="914400" fontAlgn="base">
              <a:spcBef>
                <a:spcPts val="72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Principal :  ARN &lt; 50 c/ml à S24, en </a:t>
            </a:r>
            <a:r>
              <a:rPr lang="fr-F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ITTm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(réponse virologique confirmée [RVC], avec non </a:t>
            </a:r>
            <a:r>
              <a:rPr lang="fr-F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compléteurs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comptés comme échecs)</a:t>
            </a:r>
          </a:p>
          <a:p>
            <a:pPr marL="800100" lvl="1" indent="-342900" defTabSz="914400" fontAlgn="base">
              <a:spcBef>
                <a:spcPts val="72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Autres : réponse virologique confirmée, avec non </a:t>
            </a:r>
            <a:r>
              <a:rPr lang="fr-F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compléteurs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comptés comme manquants, réponse virologique observée</a:t>
            </a:r>
            <a:b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endParaRPr lang="fr-FR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377590"/>
              </p:ext>
            </p:extLst>
          </p:nvPr>
        </p:nvGraphicFramePr>
        <p:xfrm>
          <a:off x="4102200" y="2593975"/>
          <a:ext cx="3441600" cy="377825"/>
        </p:xfrm>
        <a:graphic>
          <a:graphicData uri="http://schemas.openxmlformats.org/drawingml/2006/table">
            <a:tbl>
              <a:tblPr/>
              <a:tblGrid>
                <a:gridCol w="34416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300 mg BID + RAL 400 mg BID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543868"/>
              </p:ext>
            </p:extLst>
          </p:nvPr>
        </p:nvGraphicFramePr>
        <p:xfrm>
          <a:off x="4102200" y="3581400"/>
          <a:ext cx="3441600" cy="368300"/>
        </p:xfrm>
        <a:graphic>
          <a:graphicData uri="http://schemas.openxmlformats.org/drawingml/2006/table">
            <a:tbl>
              <a:tblPr/>
              <a:tblGrid>
                <a:gridCol w="34416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300 + 100 mg QD + TDF/FTC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346325" y="1589400"/>
            <a:ext cx="1539875" cy="925200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2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Sans insu</a:t>
            </a:r>
            <a:endParaRPr lang="fr-F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33123" y="2511877"/>
            <a:ext cx="2762477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ans, naïfs d’ARV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</a:t>
            </a: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restriction sur les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résistance primaire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sur la TI ou la protéase</a:t>
            </a:r>
            <a:endParaRPr lang="fr-F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392238" y="4369712"/>
            <a:ext cx="61976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Randomisation stratifiée sur ARN VIH (&lt; ou </a:t>
            </a:r>
            <a:r>
              <a:rPr lang="fr-FR" sz="1400" u="sng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&gt;</a:t>
            </a:r>
            <a:r>
              <a:rPr lang="fr-FR" sz="140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100 000 c/ml)</a:t>
            </a:r>
            <a:endParaRPr lang="fr-FR" sz="1400" baseline="300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4113213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903538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322262" y="3460750"/>
            <a:ext cx="722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30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322011" y="2466975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</a:t>
            </a: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=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63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239000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5502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5347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55808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549800" y="2800350"/>
            <a:ext cx="121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28" name="Grouper 41"/>
          <p:cNvGrpSpPr/>
          <p:nvPr/>
        </p:nvGrpSpPr>
        <p:grpSpPr>
          <a:xfrm>
            <a:off x="0" y="6570663"/>
            <a:ext cx="914400" cy="288111"/>
            <a:chOff x="0" y="6570663"/>
            <a:chExt cx="1393200" cy="288111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SPARTAN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3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947151" cy="1106488"/>
          </a:xfrm>
        </p:spPr>
        <p:txBody>
          <a:bodyPr/>
          <a:lstStyle/>
          <a:p>
            <a:r>
              <a:rPr lang="fr-FR" sz="3000" dirty="0" smtClean="0">
                <a:ea typeface="ＭＳ Ｐゴシック" pitchFamily="-1" charset="-128"/>
                <a:cs typeface="ＭＳ Ｐゴシック" pitchFamily="-1" charset="-128"/>
              </a:rPr>
              <a:t>Etude SPARTAN 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: ATV + RAL BID </a:t>
            </a:r>
            <a:r>
              <a:rPr lang="en-GB" sz="30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0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 + TDF/FTC QD</a:t>
            </a:r>
            <a:endParaRPr lang="en-GB" sz="30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1613" cy="1106488"/>
          </a:xfrm>
        </p:spPr>
        <p:txBody>
          <a:bodyPr/>
          <a:lstStyle/>
          <a:p>
            <a:r>
              <a:rPr lang="fr-FR" sz="3000" dirty="0" smtClean="0">
                <a:ea typeface="ＭＳ Ｐゴシック" pitchFamily="-1" charset="-128"/>
                <a:cs typeface="ＭＳ Ｐゴシック" pitchFamily="-1" charset="-128"/>
              </a:rPr>
              <a:t>Etude SPARTAN 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: ATV + RAL BID </a:t>
            </a:r>
            <a:r>
              <a:rPr lang="en-GB" sz="30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0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 + TDF/FTC QD</a:t>
            </a:r>
            <a:endParaRPr lang="en-GB" sz="30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13199884"/>
              </p:ext>
            </p:extLst>
          </p:nvPr>
        </p:nvGraphicFramePr>
        <p:xfrm>
          <a:off x="467544" y="1676400"/>
          <a:ext cx="8353426" cy="2883672"/>
        </p:xfrm>
        <a:graphic>
          <a:graphicData uri="http://schemas.openxmlformats.org/drawingml/2006/table">
            <a:tbl>
              <a:tblPr/>
              <a:tblGrid>
                <a:gridCol w="329713"/>
                <a:gridCol w="2627800"/>
                <a:gridCol w="2819400"/>
                <a:gridCol w="2576513"/>
              </a:tblGrid>
              <a:tr h="24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+ RAL, n = 63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+ TDF/FTC , n = 30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médiane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5,0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moyenne ± ET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256 ± 15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261 ± 25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Arrêt avant S24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 (9,5 %)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(10,0 %)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Retrait consentement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Ictère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Autres effets indésirables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 (1 arythmie, 1 cancer)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Violation du protocole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971550" y="1295400"/>
            <a:ext cx="71628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 et devenir des patients</a:t>
            </a:r>
            <a:endParaRPr lang="fr-FR" sz="24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834608"/>
              </p:ext>
            </p:extLst>
          </p:nvPr>
        </p:nvGraphicFramePr>
        <p:xfrm>
          <a:off x="395287" y="4994016"/>
          <a:ext cx="8353426" cy="1482984"/>
        </p:xfrm>
        <a:graphic>
          <a:graphicData uri="http://schemas.openxmlformats.org/drawingml/2006/table">
            <a:tbl>
              <a:tblPr/>
              <a:tblGrid>
                <a:gridCol w="329713"/>
                <a:gridCol w="2932600"/>
                <a:gridCol w="2743200"/>
                <a:gridCol w="2347913"/>
              </a:tblGrid>
              <a:tr h="19034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&lt; 50 c/ml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+ RAL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+ TDF/FTC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190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RVC, NC=E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74,6 %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63,3 %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90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RVC, NC=M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81,0 %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70,4 %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903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Réponse virologqiue observée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78,8 %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76,0 %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9034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Augmentation moyenne 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+ 166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+ 127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95400" y="4669410"/>
            <a:ext cx="7162800" cy="32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à S24</a:t>
            </a:r>
            <a:endParaRPr lang="fr-FR" sz="24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Kozal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MJ. 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2012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;13;119-30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8" name="Grouper 41"/>
          <p:cNvGrpSpPr/>
          <p:nvPr/>
        </p:nvGrpSpPr>
        <p:grpSpPr>
          <a:xfrm>
            <a:off x="0" y="6570663"/>
            <a:ext cx="914400" cy="288111"/>
            <a:chOff x="0" y="6570663"/>
            <a:chExt cx="1393200" cy="288111"/>
          </a:xfrm>
        </p:grpSpPr>
        <p:sp>
          <p:nvSpPr>
            <p:cNvPr id="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SPARTAN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437384"/>
              </p:ext>
            </p:extLst>
          </p:nvPr>
        </p:nvGraphicFramePr>
        <p:xfrm>
          <a:off x="381000" y="1524000"/>
          <a:ext cx="8207376" cy="1857000"/>
        </p:xfrm>
        <a:graphic>
          <a:graphicData uri="http://schemas.openxmlformats.org/drawingml/2006/table">
            <a:tbl>
              <a:tblPr/>
              <a:tblGrid>
                <a:gridCol w="228600"/>
                <a:gridCol w="304800"/>
                <a:gridCol w="4800600"/>
                <a:gridCol w="1233264"/>
                <a:gridCol w="1640112"/>
              </a:tblGrid>
              <a:tr h="28229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 + RAL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TDF/FTC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279977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Echec virologique (ARN VIH &gt; 50 c/ml)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(17 %)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 (27 %)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99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Avec critère pour réalisation génotype (ARN VIH &gt; 400 c/ml)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99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Mutations de résistance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4/5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99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à inhibiteurs d’intégrase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4*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99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à ATV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119063" y="11430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400" b="1" kern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Données de résistance</a:t>
            </a:r>
            <a:endParaRPr lang="fr-FR" sz="1800" kern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42000" y="3368025"/>
            <a:ext cx="4770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000066"/>
                </a:solidFill>
              </a:rPr>
              <a:t>* n = 1 avec Q148R, n = 1 avec Q148Q/R + T97T/A, 2 avec N155H</a:t>
            </a:r>
            <a:endParaRPr lang="fr-FR" sz="1200" dirty="0">
              <a:solidFill>
                <a:srgbClr val="000066"/>
              </a:solidFill>
            </a:endParaRPr>
          </a:p>
        </p:txBody>
      </p:sp>
      <p:graphicFrame>
        <p:nvGraphicFramePr>
          <p:cNvPr id="5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983083"/>
              </p:ext>
            </p:extLst>
          </p:nvPr>
        </p:nvGraphicFramePr>
        <p:xfrm>
          <a:off x="533400" y="3941440"/>
          <a:ext cx="8207376" cy="2526800"/>
        </p:xfrm>
        <a:graphic>
          <a:graphicData uri="http://schemas.openxmlformats.org/drawingml/2006/table">
            <a:tbl>
              <a:tblPr/>
              <a:tblGrid>
                <a:gridCol w="228600"/>
                <a:gridCol w="3962400"/>
                <a:gridCol w="2209800"/>
                <a:gridCol w="1806576"/>
              </a:tblGrid>
              <a:tr h="2245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 + RAL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TDF/FTC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2245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de grade 2-4 liés au traitement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19 (30 %)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 (33 %)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5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Hyperbilirubinémie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(17,5 %)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(10 %)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5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(7 %)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5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(2 %)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(3 %)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5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Evénements indésirables de grade 3-4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 (25 %)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(20 %)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45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bilirubine totale de grade 3-4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38 (60 %)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 (47 %)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8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Evénements indésirables </a:t>
                      </a:r>
                      <a:b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conduisant à l’arrêt du traitement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(6,3 %)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Arhytmie</a:t>
                      </a: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, Ictère (2), Cancer testicule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(3,3 %)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39688" y="35814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400" b="1" kern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au cours des 24 semaines</a:t>
            </a:r>
            <a:endParaRPr lang="fr-FR" sz="1800" kern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Kozal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MJ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,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HIV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2012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;13;119-30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8" name="Grouper 41"/>
          <p:cNvGrpSpPr/>
          <p:nvPr/>
        </p:nvGrpSpPr>
        <p:grpSpPr>
          <a:xfrm>
            <a:off x="0" y="6570663"/>
            <a:ext cx="914400" cy="288111"/>
            <a:chOff x="0" y="6570663"/>
            <a:chExt cx="1393200" cy="288111"/>
          </a:xfrm>
        </p:grpSpPr>
        <p:sp>
          <p:nvSpPr>
            <p:cNvPr id="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SPARTAN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000" dirty="0" smtClean="0">
                <a:ea typeface="ＭＳ Ｐゴシック" pitchFamily="-1" charset="-128"/>
                <a:cs typeface="ＭＳ Ｐゴシック" pitchFamily="-1" charset="-128"/>
              </a:rPr>
              <a:t>Etude SPARTAN 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: ATV + RAL BID </a:t>
            </a:r>
            <a:r>
              <a:rPr lang="en-GB" sz="30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0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 + TDF/FTC QD</a:t>
            </a:r>
            <a:endParaRPr lang="en-GB" sz="30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0938"/>
            <a:ext cx="8686800" cy="5303837"/>
          </a:xfrm>
        </p:spPr>
        <p:txBody>
          <a:bodyPr/>
          <a:lstStyle/>
          <a:p>
            <a:pPr>
              <a:lnSpc>
                <a:spcPts val="304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Conclusion</a:t>
            </a:r>
          </a:p>
          <a:p>
            <a:pPr lvl="1">
              <a:lnSpc>
                <a:spcPts val="304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000" dirty="0" smtClean="0">
                <a:ea typeface="ＭＳ Ｐゴシック" pitchFamily="-1" charset="-128"/>
              </a:rPr>
              <a:t>ATV + RAL BID entrainait un taux de réponse virologique comparable à une trithérapie standard (TDF/FTC + ATV/r) </a:t>
            </a:r>
            <a:br>
              <a:rPr lang="fr-FR" sz="2000" dirty="0" smtClean="0">
                <a:ea typeface="ＭＳ Ｐゴシック" pitchFamily="-1" charset="-128"/>
              </a:rPr>
            </a:br>
            <a:r>
              <a:rPr lang="fr-FR" sz="2000" dirty="0" smtClean="0">
                <a:ea typeface="ＭＳ Ｐゴシック" pitchFamily="-1" charset="-128"/>
              </a:rPr>
              <a:t>chez les patients VIH naïfs</a:t>
            </a:r>
            <a:endParaRPr lang="fr-FR" sz="3200" dirty="0" smtClean="0"/>
          </a:p>
          <a:p>
            <a:pPr lvl="1">
              <a:lnSpc>
                <a:spcPts val="304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000" dirty="0" smtClean="0"/>
              <a:t>ATV + RAL était associé à</a:t>
            </a:r>
          </a:p>
          <a:p>
            <a:pPr lvl="2">
              <a:lnSpc>
                <a:spcPts val="304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800" dirty="0" smtClean="0"/>
              <a:t>Une émergence de résistance à RAL en cas d’échec virologique</a:t>
            </a:r>
          </a:p>
          <a:p>
            <a:pPr lvl="2">
              <a:lnSpc>
                <a:spcPts val="304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800" dirty="0" smtClean="0"/>
              <a:t>Un taux plus élevé d’</a:t>
            </a:r>
            <a:r>
              <a:rPr lang="fr-FR" sz="1800" dirty="0" err="1" smtClean="0"/>
              <a:t>hyperbilirubinémie</a:t>
            </a:r>
            <a:r>
              <a:rPr lang="fr-FR" sz="1800" dirty="0" smtClean="0"/>
              <a:t> sévère, comparativement </a:t>
            </a:r>
            <a:br>
              <a:rPr lang="fr-FR" sz="1800" dirty="0" smtClean="0"/>
            </a:br>
            <a:r>
              <a:rPr lang="fr-FR" sz="1800" dirty="0" smtClean="0"/>
              <a:t>à  ATV/r 300/100 mg QD</a:t>
            </a:r>
          </a:p>
          <a:p>
            <a:pPr lvl="3">
              <a:lnSpc>
                <a:spcPts val="304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800" dirty="0" smtClean="0"/>
              <a:t>Ceci pourrait être lié à une exposition plus importante en ATV</a:t>
            </a:r>
          </a:p>
          <a:p>
            <a:pPr lvl="2">
              <a:lnSpc>
                <a:spcPts val="304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800" dirty="0" smtClean="0"/>
              <a:t>Pas de nouveau ou inattendu signal d’intolérance</a:t>
            </a:r>
          </a:p>
          <a:p>
            <a:pPr lvl="1">
              <a:lnSpc>
                <a:spcPts val="304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000" dirty="0" smtClean="0"/>
              <a:t>L’étude a été terminée et le schéma de ATV 300 mg BID </a:t>
            </a:r>
            <a:br>
              <a:rPr lang="fr-FR" sz="2000" dirty="0" smtClean="0"/>
            </a:br>
            <a:r>
              <a:rPr lang="fr-FR" sz="2000" dirty="0" smtClean="0"/>
              <a:t>+ RAL 400 mg BID considéré comme non optimal pour une poursuite d’un développement clinique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Kozal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MJ. HIV </a:t>
            </a:r>
            <a:r>
              <a:rPr lang="en-US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Clin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Trials 2012;13;119-30</a:t>
            </a:r>
            <a:endParaRPr lang="en-US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0" name="Grouper 41"/>
          <p:cNvGrpSpPr/>
          <p:nvPr/>
        </p:nvGrpSpPr>
        <p:grpSpPr>
          <a:xfrm>
            <a:off x="0" y="6570663"/>
            <a:ext cx="914400" cy="288111"/>
            <a:chOff x="0" y="6570663"/>
            <a:chExt cx="1393200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SPARTAN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947151" cy="1106488"/>
          </a:xfrm>
        </p:spPr>
        <p:txBody>
          <a:bodyPr/>
          <a:lstStyle/>
          <a:p>
            <a:r>
              <a:rPr lang="fr-FR" sz="3000" dirty="0" smtClean="0">
                <a:ea typeface="ＭＳ Ｐゴシック" pitchFamily="-1" charset="-128"/>
                <a:cs typeface="ＭＳ Ｐゴシック" pitchFamily="-1" charset="-128"/>
              </a:rPr>
              <a:t>Etude SPARTAN 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: ATV + RAL BID </a:t>
            </a:r>
            <a:r>
              <a:rPr lang="en-GB" sz="30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 ATV/</a:t>
            </a:r>
            <a:r>
              <a:rPr lang="en-GB" sz="30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000" dirty="0" smtClean="0">
                <a:ea typeface="ＭＳ Ｐゴシック" pitchFamily="-1" charset="-128"/>
                <a:cs typeface="ＭＳ Ｐゴシック" pitchFamily="-1" charset="-128"/>
              </a:rPr>
              <a:t> + TDF/FTC QD</a:t>
            </a:r>
            <a:endParaRPr lang="en-GB" sz="30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549</Words>
  <Application>Microsoft Office PowerPoint</Application>
  <PresentationFormat>Affichage à l'écran (4:3)</PresentationFormat>
  <Paragraphs>145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ARV_trials_2014</vt:lpstr>
      <vt:lpstr>Epargne d’INTI</vt:lpstr>
      <vt:lpstr>Etude SPARTAN : ATV + RAL BID vs ATV/r + TDF/FTC QD</vt:lpstr>
      <vt:lpstr>Etude SPARTAN : ATV + RAL BID vs ATV/r + TDF/FTC QD</vt:lpstr>
      <vt:lpstr>Etude SPARTAN : ATV + RAL BID vs ATV/r + TDF/FTC QD</vt:lpstr>
      <vt:lpstr>Etude SPARTAN : ATV + RAL BID vs ATV/r + TDF/FTC QD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Utilisateur</cp:lastModifiedBy>
  <cp:revision>137</cp:revision>
  <dcterms:created xsi:type="dcterms:W3CDTF">2014-10-13T15:56:19Z</dcterms:created>
  <dcterms:modified xsi:type="dcterms:W3CDTF">2015-09-24T07:51:44Z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BDA334B3-0373-4E0D-AE87-16C0E76500AC</vt:lpwstr>
  </property>
  <property fmtid="{D5CDD505-2E9C-101B-9397-08002B2CF9AE}" pid="3" name="ArticulatePath">
    <vt:lpwstr>AEI_ARV trials naive MAJ 2014-SPARTAN-v01</vt:lpwstr>
  </property>
</Properties>
</file>