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5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6.xml" ContentType="application/vnd.openxmlformats-officedocument.presentationml.notesSlide+xml"/>
  <Override PartName="/ppt/tags/tag10.xml" ContentType="application/vnd.openxmlformats-officedocument.presentationml.tags+xml"/>
  <Override PartName="/ppt/notesSlides/notesSlide7.xml" ContentType="application/vnd.openxmlformats-officedocument.presentationml.notesSlide+xml"/>
  <Override PartName="/ppt/tags/tag11.xml" ContentType="application/vnd.openxmlformats-officedocument.presentationml.tags+xml"/>
  <Override PartName="/ppt/notesSlides/notesSlide8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276" r:id="rId2"/>
    <p:sldId id="257" r:id="rId3"/>
    <p:sldId id="258" r:id="rId4"/>
    <p:sldId id="259" r:id="rId5"/>
    <p:sldId id="272" r:id="rId6"/>
    <p:sldId id="267" r:id="rId7"/>
    <p:sldId id="273" r:id="rId8"/>
    <p:sldId id="260" r:id="rId9"/>
    <p:sldId id="264" r:id="rId10"/>
    <p:sldId id="274" r:id="rId11"/>
    <p:sldId id="266" r:id="rId12"/>
    <p:sldId id="262" r:id="rId13"/>
  </p:sldIdLst>
  <p:sldSz cx="9144000" cy="6858000" type="screen4x3"/>
  <p:notesSz cx="6858000" cy="9144000"/>
  <p:custDataLst>
    <p:tags r:id="rId15"/>
  </p:custDataLst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>
          <p15:clr>
            <a:srgbClr val="A4A3A4"/>
          </p15:clr>
        </p15:guide>
        <p15:guide id="2" pos="573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1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C0C0C0"/>
    <a:srgbClr val="CC0000"/>
    <a:srgbClr val="000066"/>
    <a:srgbClr val="333399"/>
    <a:srgbClr val="002060"/>
    <a:srgbClr val="DDDDDD"/>
    <a:srgbClr val="FE7F00"/>
    <a:srgbClr val="FF9933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18" autoAdjust="0"/>
    <p:restoredTop sz="97993" autoAdjust="0"/>
  </p:normalViewPr>
  <p:slideViewPr>
    <p:cSldViewPr snapToObjects="1">
      <p:cViewPr varScale="1">
        <p:scale>
          <a:sx n="84" d="100"/>
          <a:sy n="84" d="100"/>
        </p:scale>
        <p:origin x="1296" y="78"/>
      </p:cViewPr>
      <p:guideLst>
        <p:guide orient="horz" pos="2115"/>
        <p:guide pos="573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0" d="100"/>
          <a:sy n="90" d="100"/>
        </p:scale>
        <p:origin x="-3648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010ECD-B946-CB4A-8BB3-0315FBE2F8F0}" type="datetimeFigureOut">
              <a:rPr lang="fr-FR" smtClean="0"/>
              <a:pPr/>
              <a:t>30/08/2017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D959F4-DF48-F941-8737-148BEA9BF3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9907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2">
            <a:extLst>
              <a:ext uri="{FF2B5EF4-FFF2-40B4-BE49-F238E27FC236}">
                <a16:creationId xmlns:a16="http://schemas.microsoft.com/office/drawing/2014/main" id="{99A3BBF5-6BAA-442A-8A96-E970B6E149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8" name="Rectangle 3">
            <a:extLst>
              <a:ext uri="{FF2B5EF4-FFF2-40B4-BE49-F238E27FC236}">
                <a16:creationId xmlns:a16="http://schemas.microsoft.com/office/drawing/2014/main" id="{D21C68C5-54E8-4E5F-9B92-5C1EA4BE16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/>
          </a:p>
        </p:txBody>
      </p:sp>
      <p:sp>
        <p:nvSpPr>
          <p:cNvPr id="4099" name="Rectangle 8">
            <a:extLst>
              <a:ext uri="{FF2B5EF4-FFF2-40B4-BE49-F238E27FC236}">
                <a16:creationId xmlns:a16="http://schemas.microsoft.com/office/drawing/2014/main" id="{14288DD7-108D-49F3-AD02-C17883AB0A9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10001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0001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0001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0001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0001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fr-FR" altLang="fr-FR" sz="1300">
                <a:latin typeface="Trebuchet MS" panose="020B0603020202020204" pitchFamily="34" charset="0"/>
              </a:rPr>
              <a:t>ARV-trial.com</a:t>
            </a:r>
          </a:p>
        </p:txBody>
      </p:sp>
      <p:sp>
        <p:nvSpPr>
          <p:cNvPr id="4100" name="Rectangle 7">
            <a:extLst>
              <a:ext uri="{FF2B5EF4-FFF2-40B4-BE49-F238E27FC236}">
                <a16:creationId xmlns:a16="http://schemas.microsoft.com/office/drawing/2014/main" id="{D97EF92A-ED83-4A29-9619-24379D606A22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DAC31BA9-C956-4CCF-B3F3-7DAD93ED9DE9}" type="slidenum">
              <a:rPr lang="fr-FR" altLang="fr-FR" sz="1200"/>
              <a:pPr algn="r" eaLnBrk="1" hangingPunct="1"/>
              <a:t>1</a:t>
            </a:fld>
            <a:endParaRPr lang="fr-FR" altLang="fr-FR" sz="1200"/>
          </a:p>
        </p:txBody>
      </p:sp>
    </p:spTree>
    <p:extLst>
      <p:ext uri="{BB962C8B-B14F-4D97-AF65-F5344CB8AC3E}">
        <p14:creationId xmlns:p14="http://schemas.microsoft.com/office/powerpoint/2010/main" val="36407972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166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1669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4CFF0558-E68C-6248-A050-03188FB81B9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713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/>
            <a:r>
              <a:rPr lang="fr-FR" sz="1300" dirty="0" err="1">
                <a:latin typeface="Trebuchet MS" pitchFamily="-1" charset="0"/>
              </a:rPr>
              <a:t>ARV-trial.com</a:t>
            </a:r>
            <a:endParaRPr lang="fr-FR" sz="1300" dirty="0">
              <a:latin typeface="Trebuchet MS" pitchFamily="-1" charset="0"/>
            </a:endParaRPr>
          </a:p>
        </p:txBody>
      </p:sp>
      <p:sp>
        <p:nvSpPr>
          <p:cNvPr id="2713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/>
            <a:fld id="{51BBB3C3-479F-F74A-8A5F-5BCF43A2533F}" type="slidenum">
              <a:rPr lang="fr-FR" sz="1200"/>
              <a:pPr algn="r" defTabSz="851410"/>
              <a:t>9</a:t>
            </a:fld>
            <a:endParaRPr lang="fr-FR" sz="1200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713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/>
            <a:r>
              <a:rPr lang="fr-FR" sz="1300" dirty="0" err="1">
                <a:latin typeface="Trebuchet MS" pitchFamily="-1" charset="0"/>
              </a:rPr>
              <a:t>ARV-trial.com</a:t>
            </a:r>
            <a:endParaRPr lang="fr-FR" sz="1300" dirty="0">
              <a:latin typeface="Trebuchet MS" pitchFamily="-1" charset="0"/>
            </a:endParaRPr>
          </a:p>
        </p:txBody>
      </p:sp>
      <p:sp>
        <p:nvSpPr>
          <p:cNvPr id="2713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/>
            <a:fld id="{51BBB3C3-479F-F74A-8A5F-5BCF43A2533F}" type="slidenum">
              <a:rPr lang="fr-FR" sz="1200"/>
              <a:pPr algn="r" defTabSz="851410"/>
              <a:t>10</a:t>
            </a:fld>
            <a:endParaRPr lang="fr-FR" sz="1200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-1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itre 1">
            <a:extLst>
              <a:ext uri="{FF2B5EF4-FFF2-40B4-BE49-F238E27FC236}">
                <a16:creationId xmlns:a16="http://schemas.microsoft.com/office/drawing/2014/main" id="{A1D1B71A-A275-4BB5-B2A7-84C2E6A54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3200"/>
              <a:t>Comparaison inhibiteur d’intégrase </a:t>
            </a:r>
            <a:br>
              <a:rPr lang="fr-FR" altLang="fr-FR" sz="3200"/>
            </a:br>
            <a:r>
              <a:rPr lang="fr-FR" altLang="fr-FR" sz="3200"/>
              <a:t>vs inhibiteur d’intégrase</a:t>
            </a:r>
          </a:p>
        </p:txBody>
      </p:sp>
      <p:sp>
        <p:nvSpPr>
          <p:cNvPr id="3074" name="Espace réservé du contenu 2">
            <a:extLst>
              <a:ext uri="{FF2B5EF4-FFF2-40B4-BE49-F238E27FC236}">
                <a16:creationId xmlns:a16="http://schemas.microsoft.com/office/drawing/2014/main" id="{0940763D-36F1-4BF4-A6B9-1B7A7F5239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sz="2800" b="1" dirty="0">
                <a:solidFill>
                  <a:srgbClr val="C0C0C0"/>
                </a:solidFill>
                <a:latin typeface="Calibri" panose="020F0502020204030204" pitchFamily="34" charset="0"/>
              </a:rPr>
              <a:t>QDMRK</a:t>
            </a:r>
          </a:p>
          <a:p>
            <a:r>
              <a:rPr lang="fr-FR" altLang="fr-FR" sz="2800" b="1" dirty="0">
                <a:latin typeface="Calibri" panose="020F0502020204030204" pitchFamily="34" charset="0"/>
              </a:rPr>
              <a:t>SPRING-2</a:t>
            </a:r>
          </a:p>
          <a:p>
            <a:r>
              <a:rPr lang="fr-FR" altLang="fr-FR" sz="2800" b="1" dirty="0">
                <a:solidFill>
                  <a:srgbClr val="C0C0C0"/>
                </a:solidFill>
                <a:latin typeface="Calibri" panose="020F0502020204030204" pitchFamily="34" charset="0"/>
              </a:rPr>
              <a:t>ONCEMRK</a:t>
            </a:r>
          </a:p>
          <a:p>
            <a:r>
              <a:rPr lang="fr-FR" altLang="fr-FR" sz="2800" b="1" dirty="0">
                <a:solidFill>
                  <a:srgbClr val="C0C0C0"/>
                </a:solidFill>
                <a:latin typeface="Calibri" panose="020F0502020204030204" pitchFamily="34" charset="0"/>
              </a:rPr>
              <a:t>GS-US-380-1489</a:t>
            </a:r>
          </a:p>
          <a:p>
            <a:r>
              <a:rPr lang="fr-FR" altLang="fr-FR" sz="2800" b="1" dirty="0">
                <a:solidFill>
                  <a:srgbClr val="C0C0C0"/>
                </a:solidFill>
                <a:latin typeface="Calibri" panose="020F0502020204030204" pitchFamily="34" charset="0"/>
              </a:rPr>
              <a:t>GS-US-380-1490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16261514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434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0995348"/>
              </p:ext>
            </p:extLst>
          </p:nvPr>
        </p:nvGraphicFramePr>
        <p:xfrm>
          <a:off x="381000" y="2109401"/>
          <a:ext cx="8207375" cy="3130560"/>
        </p:xfrm>
        <a:graphic>
          <a:graphicData uri="http://schemas.openxmlformats.org/drawingml/2006/table">
            <a:tbl>
              <a:tblPr/>
              <a:tblGrid>
                <a:gridCol w="41858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54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60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97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DTG + 2 INTI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RAL + 2 INTI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0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Au moins un EIG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 = 29 (7,1 %)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 = 31 (7,3 %)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0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EIG lié au traitement de l’étude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 = 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 = 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096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Aphasie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 = 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096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Arhythmie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 = 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5096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Convulsion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 = 2*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5096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Diarrhée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 = 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5096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Hépatite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 = 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5096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Hypersensibilité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 = 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 = 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5096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Elévation CPK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 = 1*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6" name="Espace réservé du contenu 2"/>
          <p:cNvSpPr txBox="1">
            <a:spLocks/>
          </p:cNvSpPr>
          <p:nvPr/>
        </p:nvSpPr>
        <p:spPr bwMode="auto">
          <a:xfrm>
            <a:off x="39688" y="1676400"/>
            <a:ext cx="9024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defTabSz="914400">
              <a:lnSpc>
                <a:spcPts val="2280"/>
              </a:lnSpc>
              <a:spcBef>
                <a:spcPts val="0"/>
              </a:spcBef>
            </a:pPr>
            <a:r>
              <a:rPr lang="fr-FR" b="1" ker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Evénements indésirables graves à S48</a:t>
            </a:r>
            <a:endParaRPr lang="fr-FR" sz="1600" kern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81000" y="5239266"/>
            <a:ext cx="37497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>
                <a:solidFill>
                  <a:srgbClr val="002060"/>
                </a:solidFill>
              </a:rPr>
              <a:t>* 1 patient avec convulsion et élévation CPK </a:t>
            </a: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 bwMode="auto">
          <a:xfrm>
            <a:off x="192089" y="5602560"/>
            <a:ext cx="857091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defTabSz="914400">
              <a:lnSpc>
                <a:spcPts val="2280"/>
              </a:lnSpc>
              <a:spcBef>
                <a:spcPts val="0"/>
              </a:spcBef>
            </a:pPr>
            <a:r>
              <a:rPr lang="fr-FR" b="1" kern="0" dirty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Tolérance entre S48 et S96</a:t>
            </a:r>
          </a:p>
          <a:p>
            <a:pPr lvl="1" defTabSz="914400">
              <a:lnSpc>
                <a:spcPts val="2280"/>
              </a:lnSpc>
              <a:spcBef>
                <a:spcPts val="0"/>
              </a:spcBef>
            </a:pPr>
            <a:r>
              <a:rPr lang="fr-FR" sz="1800" kern="0" dirty="0">
                <a:ea typeface="ＭＳ Ｐゴシック" pitchFamily="-1" charset="-128"/>
                <a:cs typeface="ＭＳ Ｐゴシック" pitchFamily="-1" charset="-128"/>
              </a:rPr>
              <a:t>Evénements indésirables conduisant à l’arrêt : 0 pour DTG vs 3 pour RAL</a:t>
            </a:r>
          </a:p>
          <a:p>
            <a:pPr lvl="1" defTabSz="914400">
              <a:lnSpc>
                <a:spcPts val="2280"/>
              </a:lnSpc>
              <a:spcBef>
                <a:spcPts val="0"/>
              </a:spcBef>
            </a:pPr>
            <a:r>
              <a:rPr lang="fr-FR" sz="1800" kern="0" dirty="0">
                <a:ea typeface="ＭＳ Ｐゴシック" pitchFamily="-1" charset="-128"/>
                <a:cs typeface="ＭＳ Ｐゴシック" pitchFamily="-1" charset="-128"/>
              </a:rPr>
              <a:t>Pas d’événement indésirable grave lié au traitement</a:t>
            </a:r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3733800" y="6553200"/>
            <a:ext cx="5410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Raffi</a:t>
            </a:r>
            <a:r>
              <a:rPr lang="en-GB" sz="12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F. Lancet 2013;381:735-43 ; </a:t>
            </a:r>
            <a:r>
              <a:rPr lang="en-GB" sz="1200" i="1" dirty="0" err="1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Raffi</a:t>
            </a:r>
            <a:r>
              <a:rPr lang="en-GB" sz="12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F. Lancet Infect </a:t>
            </a:r>
            <a:r>
              <a:rPr lang="en-GB" sz="1200" i="1" dirty="0" err="1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Dis</a:t>
            </a:r>
            <a:r>
              <a:rPr lang="en-GB" sz="12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2013; 13:927-35 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 bwMode="auto">
          <a:xfrm>
            <a:off x="76200" y="1219200"/>
            <a:ext cx="9024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defTabSz="914400">
              <a:lnSpc>
                <a:spcPts val="2280"/>
              </a:lnSpc>
              <a:spcBef>
                <a:spcPts val="0"/>
              </a:spcBef>
            </a:pPr>
            <a:r>
              <a:rPr lang="fr-FR" b="1" ker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Anomalies biologiques divers grades : taux similaire entre les 2 groupes</a:t>
            </a:r>
            <a:endParaRPr lang="fr-FR" sz="1600" kern="0"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9" name="Grouper 41"/>
          <p:cNvGrpSpPr/>
          <p:nvPr/>
        </p:nvGrpSpPr>
        <p:grpSpPr>
          <a:xfrm>
            <a:off x="0" y="6570663"/>
            <a:ext cx="927701" cy="288111"/>
            <a:chOff x="0" y="6570663"/>
            <a:chExt cx="1393200" cy="288111"/>
          </a:xfrm>
        </p:grpSpPr>
        <p:sp>
          <p:nvSpPr>
            <p:cNvPr id="10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1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SPRING-2</a:t>
              </a:r>
            </a:p>
          </p:txBody>
        </p:sp>
      </p:grpSp>
      <p:sp>
        <p:nvSpPr>
          <p:cNvPr id="13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9058276" cy="1106488"/>
          </a:xfrm>
        </p:spPr>
        <p:txBody>
          <a:bodyPr/>
          <a:lstStyle/>
          <a:p>
            <a:r>
              <a:rPr lang="fr-FR" sz="3100" dirty="0">
                <a:ea typeface="ＭＳ Ｐゴシック" pitchFamily="-1" charset="-128"/>
                <a:cs typeface="ＭＳ Ｐゴシック" pitchFamily="-1" charset="-128"/>
              </a:rPr>
              <a:t>Etude SPRING-2 </a:t>
            </a:r>
            <a:r>
              <a:rPr lang="en-GB" sz="3100" dirty="0">
                <a:ea typeface="ＭＳ Ｐゴシック" pitchFamily="-1" charset="-128"/>
                <a:cs typeface="ＭＳ Ｐゴシック" pitchFamily="-1" charset="-128"/>
              </a:rPr>
              <a:t>: DTG QD + 2 </a:t>
            </a:r>
            <a:r>
              <a:rPr lang="fr-FR" sz="3100" dirty="0">
                <a:ea typeface="ＭＳ Ｐゴシック" pitchFamily="-1" charset="-128"/>
                <a:cs typeface="ＭＳ Ｐゴシック" pitchFamily="-1" charset="-128"/>
              </a:rPr>
              <a:t>INTI</a:t>
            </a:r>
            <a:r>
              <a:rPr lang="en-GB" sz="3100" dirty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31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100" dirty="0">
                <a:ea typeface="ＭＳ Ｐゴシック" pitchFamily="-1" charset="-128"/>
                <a:cs typeface="ＭＳ Ｐゴシック" pitchFamily="-1" charset="-128"/>
              </a:rPr>
              <a:t> RAL BID + 2 </a:t>
            </a:r>
            <a:r>
              <a:rPr lang="fr-FR" sz="3100" dirty="0">
                <a:ea typeface="ＭＳ Ｐゴシック" pitchFamily="-1" charset="-128"/>
                <a:cs typeface="ＭＳ Ｐゴシック" pitchFamily="-1" charset="-128"/>
              </a:rPr>
              <a:t>INTI</a:t>
            </a:r>
            <a:endParaRPr lang="en-GB" sz="31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ZoneTexte 69"/>
          <p:cNvSpPr txBox="1">
            <a:spLocks noChangeArrowheads="1"/>
          </p:cNvSpPr>
          <p:nvPr/>
        </p:nvSpPr>
        <p:spPr bwMode="auto">
          <a:xfrm>
            <a:off x="3733800" y="6553200"/>
            <a:ext cx="5410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Raffi</a:t>
            </a:r>
            <a:r>
              <a:rPr lang="en-GB" sz="12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F. Lancet Infect </a:t>
            </a:r>
            <a:r>
              <a:rPr lang="en-GB" sz="1200" i="1" dirty="0" err="1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Dis</a:t>
            </a:r>
            <a:r>
              <a:rPr lang="en-GB" sz="12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2013;13:927-35 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19062" y="1371600"/>
            <a:ext cx="9024938" cy="507132"/>
          </a:xfrm>
        </p:spPr>
        <p:txBody>
          <a:bodyPr/>
          <a:lstStyle/>
          <a:p>
            <a:pPr>
              <a:buNone/>
            </a:pPr>
            <a:r>
              <a:rPr lang="fr-FR" b="1" dirty="0">
                <a:latin typeface="+mj-lt"/>
              </a:rPr>
              <a:t>Modification moyenne créatinine sérique (µmol/l) au cours des 96 semaines</a:t>
            </a:r>
          </a:p>
        </p:txBody>
      </p:sp>
      <p:grpSp>
        <p:nvGrpSpPr>
          <p:cNvPr id="125" name="Grouper 41"/>
          <p:cNvGrpSpPr/>
          <p:nvPr/>
        </p:nvGrpSpPr>
        <p:grpSpPr>
          <a:xfrm>
            <a:off x="0" y="6570663"/>
            <a:ext cx="927701" cy="288111"/>
            <a:chOff x="0" y="6570663"/>
            <a:chExt cx="1393200" cy="288111"/>
          </a:xfrm>
        </p:grpSpPr>
        <p:sp>
          <p:nvSpPr>
            <p:cNvPr id="126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27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SPRING-2</a:t>
              </a:r>
            </a:p>
          </p:txBody>
        </p:sp>
      </p:grpSp>
      <p:sp>
        <p:nvSpPr>
          <p:cNvPr id="15" name="Espace réservé du contenu 1"/>
          <p:cNvSpPr txBox="1">
            <a:spLocks/>
          </p:cNvSpPr>
          <p:nvPr/>
        </p:nvSpPr>
        <p:spPr bwMode="auto">
          <a:xfrm>
            <a:off x="50800" y="5370140"/>
            <a:ext cx="9024938" cy="1183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defTabSz="914400"/>
            <a:r>
              <a:rPr lang="fr-FR" b="1" kern="0" dirty="0">
                <a:latin typeface="+mj-lt"/>
              </a:rPr>
              <a:t>Modification moyenne clairance créatinine estimée (formule CG) à S96 :</a:t>
            </a:r>
          </a:p>
          <a:p>
            <a:pPr lvl="1" defTabSz="914400"/>
            <a:r>
              <a:rPr lang="fr-FR" sz="1800" kern="0" dirty="0"/>
              <a:t>- 19,6 ml/min pour DTG vs - 9,3 ml/min pour RAL</a:t>
            </a:r>
          </a:p>
          <a:p>
            <a:pPr defTabSz="914400"/>
            <a:r>
              <a:rPr lang="fr-FR" b="1" kern="0" dirty="0">
                <a:latin typeface="+mj-lt"/>
              </a:rPr>
              <a:t>Pas d’arrêt pour événement indésirable rénal au cours des 96 semaines</a:t>
            </a:r>
          </a:p>
        </p:txBody>
      </p:sp>
      <p:grpSp>
        <p:nvGrpSpPr>
          <p:cNvPr id="182" name="Groupe 181"/>
          <p:cNvGrpSpPr/>
          <p:nvPr/>
        </p:nvGrpSpPr>
        <p:grpSpPr>
          <a:xfrm>
            <a:off x="831144" y="1780295"/>
            <a:ext cx="8236656" cy="3553705"/>
            <a:chOff x="831144" y="1780295"/>
            <a:chExt cx="8236656" cy="3553705"/>
          </a:xfrm>
        </p:grpSpPr>
        <p:grpSp>
          <p:nvGrpSpPr>
            <p:cNvPr id="181" name="Groupe 180"/>
            <p:cNvGrpSpPr/>
            <p:nvPr/>
          </p:nvGrpSpPr>
          <p:grpSpPr>
            <a:xfrm>
              <a:off x="831144" y="1780295"/>
              <a:ext cx="7917320" cy="3518625"/>
              <a:chOff x="831144" y="1780295"/>
              <a:chExt cx="7917320" cy="3518625"/>
            </a:xfrm>
          </p:grpSpPr>
          <p:grpSp>
            <p:nvGrpSpPr>
              <p:cNvPr id="29763" name="Groupe 29762"/>
              <p:cNvGrpSpPr/>
              <p:nvPr/>
            </p:nvGrpSpPr>
            <p:grpSpPr>
              <a:xfrm>
                <a:off x="1269942" y="1908754"/>
                <a:ext cx="6998018" cy="3123529"/>
                <a:chOff x="809625" y="1878013"/>
                <a:chExt cx="7426325" cy="3314701"/>
              </a:xfrm>
            </p:grpSpPr>
            <p:sp>
              <p:nvSpPr>
                <p:cNvPr id="6" name="Line 8"/>
                <p:cNvSpPr>
                  <a:spLocks noChangeShapeType="1"/>
                </p:cNvSpPr>
                <p:nvPr/>
              </p:nvSpPr>
              <p:spPr bwMode="auto">
                <a:xfrm flipV="1">
                  <a:off x="8112125" y="5105401"/>
                  <a:ext cx="0" cy="8731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7" name="Line 9"/>
                <p:cNvSpPr>
                  <a:spLocks noChangeShapeType="1"/>
                </p:cNvSpPr>
                <p:nvPr/>
              </p:nvSpPr>
              <p:spPr bwMode="auto">
                <a:xfrm>
                  <a:off x="8112125" y="5105401"/>
                  <a:ext cx="1905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8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5408613" y="5105401"/>
                  <a:ext cx="0" cy="8731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9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6292850" y="5105401"/>
                  <a:ext cx="0" cy="8731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0" name="Line 12"/>
                <p:cNvSpPr>
                  <a:spLocks noChangeShapeType="1"/>
                </p:cNvSpPr>
                <p:nvPr/>
              </p:nvSpPr>
              <p:spPr bwMode="auto">
                <a:xfrm>
                  <a:off x="5408613" y="5105401"/>
                  <a:ext cx="88423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1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7188200" y="5105401"/>
                  <a:ext cx="0" cy="8731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2" name="Line 14"/>
                <p:cNvSpPr>
                  <a:spLocks noChangeShapeType="1"/>
                </p:cNvSpPr>
                <p:nvPr/>
              </p:nvSpPr>
              <p:spPr bwMode="auto">
                <a:xfrm>
                  <a:off x="6292850" y="5105401"/>
                  <a:ext cx="89535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3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1828800" y="5105401"/>
                  <a:ext cx="0" cy="8731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4" name="Line 16"/>
                <p:cNvSpPr>
                  <a:spLocks noChangeShapeType="1"/>
                </p:cNvSpPr>
                <p:nvPr/>
              </p:nvSpPr>
              <p:spPr bwMode="auto">
                <a:xfrm>
                  <a:off x="1828800" y="5105401"/>
                  <a:ext cx="295275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6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2124075" y="5105401"/>
                  <a:ext cx="0" cy="8731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7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2733675" y="5105401"/>
                  <a:ext cx="0" cy="8731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8" name="Line 19"/>
                <p:cNvSpPr>
                  <a:spLocks noChangeShapeType="1"/>
                </p:cNvSpPr>
                <p:nvPr/>
              </p:nvSpPr>
              <p:spPr bwMode="auto">
                <a:xfrm>
                  <a:off x="2124075" y="5105401"/>
                  <a:ext cx="60960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9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3322638" y="5105401"/>
                  <a:ext cx="0" cy="8731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0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3903663" y="5105401"/>
                  <a:ext cx="0" cy="8731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1" name="Line 22"/>
                <p:cNvSpPr>
                  <a:spLocks noChangeShapeType="1"/>
                </p:cNvSpPr>
                <p:nvPr/>
              </p:nvSpPr>
              <p:spPr bwMode="auto">
                <a:xfrm>
                  <a:off x="3322638" y="5105401"/>
                  <a:ext cx="581025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2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4541838" y="5105401"/>
                  <a:ext cx="0" cy="8731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3" name="Line 24"/>
                <p:cNvSpPr>
                  <a:spLocks noChangeShapeType="1"/>
                </p:cNvSpPr>
                <p:nvPr/>
              </p:nvSpPr>
              <p:spPr bwMode="auto">
                <a:xfrm>
                  <a:off x="3903663" y="5105401"/>
                  <a:ext cx="638175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4" name="Line 25"/>
                <p:cNvSpPr>
                  <a:spLocks noChangeShapeType="1"/>
                </p:cNvSpPr>
                <p:nvPr/>
              </p:nvSpPr>
              <p:spPr bwMode="auto">
                <a:xfrm>
                  <a:off x="2733675" y="5105401"/>
                  <a:ext cx="588963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5" name="Line 26"/>
                <p:cNvSpPr>
                  <a:spLocks noChangeShapeType="1"/>
                </p:cNvSpPr>
                <p:nvPr/>
              </p:nvSpPr>
              <p:spPr bwMode="auto">
                <a:xfrm>
                  <a:off x="4541838" y="5105401"/>
                  <a:ext cx="866775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6" name="Line 27"/>
                <p:cNvSpPr>
                  <a:spLocks noChangeShapeType="1"/>
                </p:cNvSpPr>
                <p:nvPr/>
              </p:nvSpPr>
              <p:spPr bwMode="auto">
                <a:xfrm>
                  <a:off x="809625" y="1897063"/>
                  <a:ext cx="9525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7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904875" y="1878013"/>
                  <a:ext cx="0" cy="1905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8" name="Line 29"/>
                <p:cNvSpPr>
                  <a:spLocks noChangeShapeType="1"/>
                </p:cNvSpPr>
                <p:nvPr/>
              </p:nvSpPr>
              <p:spPr bwMode="auto">
                <a:xfrm>
                  <a:off x="809625" y="2406651"/>
                  <a:ext cx="9525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" name="Line 30"/>
                <p:cNvSpPr>
                  <a:spLocks noChangeShapeType="1"/>
                </p:cNvSpPr>
                <p:nvPr/>
              </p:nvSpPr>
              <p:spPr bwMode="auto">
                <a:xfrm flipV="1">
                  <a:off x="904875" y="1897063"/>
                  <a:ext cx="0" cy="50958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0" name="Line 31"/>
                <p:cNvSpPr>
                  <a:spLocks noChangeShapeType="1"/>
                </p:cNvSpPr>
                <p:nvPr/>
              </p:nvSpPr>
              <p:spPr bwMode="auto">
                <a:xfrm>
                  <a:off x="809625" y="2917826"/>
                  <a:ext cx="9525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1" name="Line 32"/>
                <p:cNvSpPr>
                  <a:spLocks noChangeShapeType="1"/>
                </p:cNvSpPr>
                <p:nvPr/>
              </p:nvSpPr>
              <p:spPr bwMode="auto">
                <a:xfrm>
                  <a:off x="809625" y="3429001"/>
                  <a:ext cx="9525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96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904875" y="2917826"/>
                  <a:ext cx="0" cy="511175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97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904875" y="2406651"/>
                  <a:ext cx="0" cy="511175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98" name="Line 35"/>
                <p:cNvSpPr>
                  <a:spLocks noChangeShapeType="1"/>
                </p:cNvSpPr>
                <p:nvPr/>
              </p:nvSpPr>
              <p:spPr bwMode="auto">
                <a:xfrm>
                  <a:off x="809625" y="3938588"/>
                  <a:ext cx="9525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99" name="Line 36"/>
                <p:cNvSpPr>
                  <a:spLocks noChangeShapeType="1"/>
                </p:cNvSpPr>
                <p:nvPr/>
              </p:nvSpPr>
              <p:spPr bwMode="auto">
                <a:xfrm>
                  <a:off x="809625" y="4452938"/>
                  <a:ext cx="9525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00" name="Line 37"/>
                <p:cNvSpPr>
                  <a:spLocks noChangeShapeType="1"/>
                </p:cNvSpPr>
                <p:nvPr/>
              </p:nvSpPr>
              <p:spPr bwMode="auto">
                <a:xfrm flipV="1">
                  <a:off x="904875" y="3938588"/>
                  <a:ext cx="0" cy="51435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01" name="Line 38"/>
                <p:cNvSpPr>
                  <a:spLocks noChangeShapeType="1"/>
                </p:cNvSpPr>
                <p:nvPr/>
              </p:nvSpPr>
              <p:spPr bwMode="auto">
                <a:xfrm>
                  <a:off x="809625" y="4962526"/>
                  <a:ext cx="9525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02" name="Line 39"/>
                <p:cNvSpPr>
                  <a:spLocks noChangeShapeType="1"/>
                </p:cNvSpPr>
                <p:nvPr/>
              </p:nvSpPr>
              <p:spPr bwMode="auto">
                <a:xfrm flipV="1">
                  <a:off x="904875" y="4962526"/>
                  <a:ext cx="0" cy="142875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03" name="Line 40"/>
                <p:cNvSpPr>
                  <a:spLocks noChangeShapeType="1"/>
                </p:cNvSpPr>
                <p:nvPr/>
              </p:nvSpPr>
              <p:spPr bwMode="auto">
                <a:xfrm flipV="1">
                  <a:off x="904875" y="5105401"/>
                  <a:ext cx="0" cy="8731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04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1238250" y="5105401"/>
                  <a:ext cx="0" cy="8731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05" name="Line 42"/>
                <p:cNvSpPr>
                  <a:spLocks noChangeShapeType="1"/>
                </p:cNvSpPr>
                <p:nvPr/>
              </p:nvSpPr>
              <p:spPr bwMode="auto">
                <a:xfrm flipV="1">
                  <a:off x="1514475" y="5105401"/>
                  <a:ext cx="0" cy="8731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06" name="Line 43"/>
                <p:cNvSpPr>
                  <a:spLocks noChangeShapeType="1"/>
                </p:cNvSpPr>
                <p:nvPr/>
              </p:nvSpPr>
              <p:spPr bwMode="auto">
                <a:xfrm>
                  <a:off x="1238250" y="5105401"/>
                  <a:ext cx="276225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07" name="Line 44"/>
                <p:cNvSpPr>
                  <a:spLocks noChangeShapeType="1"/>
                </p:cNvSpPr>
                <p:nvPr/>
              </p:nvSpPr>
              <p:spPr bwMode="auto">
                <a:xfrm flipV="1">
                  <a:off x="904875" y="4452938"/>
                  <a:ext cx="0" cy="50958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08" name="Line 45"/>
                <p:cNvSpPr>
                  <a:spLocks noChangeShapeType="1"/>
                </p:cNvSpPr>
                <p:nvPr/>
              </p:nvSpPr>
              <p:spPr bwMode="auto">
                <a:xfrm>
                  <a:off x="904875" y="5105401"/>
                  <a:ext cx="333375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09" name="Line 46"/>
                <p:cNvSpPr>
                  <a:spLocks noChangeShapeType="1"/>
                </p:cNvSpPr>
                <p:nvPr/>
              </p:nvSpPr>
              <p:spPr bwMode="auto">
                <a:xfrm flipV="1">
                  <a:off x="904875" y="3429001"/>
                  <a:ext cx="0" cy="50958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10" name="Line 47"/>
                <p:cNvSpPr>
                  <a:spLocks noChangeShapeType="1"/>
                </p:cNvSpPr>
                <p:nvPr/>
              </p:nvSpPr>
              <p:spPr bwMode="auto">
                <a:xfrm>
                  <a:off x="1514475" y="5105401"/>
                  <a:ext cx="314325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11" name="Line 48"/>
                <p:cNvSpPr>
                  <a:spLocks noChangeShapeType="1"/>
                </p:cNvSpPr>
                <p:nvPr/>
              </p:nvSpPr>
              <p:spPr bwMode="auto">
                <a:xfrm flipH="1">
                  <a:off x="904875" y="3938588"/>
                  <a:ext cx="7331075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12" name="Line 49"/>
                <p:cNvSpPr>
                  <a:spLocks noChangeShapeType="1"/>
                </p:cNvSpPr>
                <p:nvPr/>
              </p:nvSpPr>
              <p:spPr bwMode="auto">
                <a:xfrm>
                  <a:off x="7188200" y="5105401"/>
                  <a:ext cx="923925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15" name="Line 52"/>
                <p:cNvSpPr>
                  <a:spLocks noChangeShapeType="1"/>
                </p:cNvSpPr>
                <p:nvPr/>
              </p:nvSpPr>
              <p:spPr bwMode="auto">
                <a:xfrm flipV="1">
                  <a:off x="8043863" y="2673351"/>
                  <a:ext cx="0" cy="496888"/>
                </a:xfrm>
                <a:prstGeom prst="line">
                  <a:avLst/>
                </a:prstGeom>
                <a:noFill/>
                <a:ln w="28575">
                  <a:solidFill>
                    <a:srgbClr val="00206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16" name="Line 53"/>
                <p:cNvSpPr>
                  <a:spLocks noChangeShapeType="1"/>
                </p:cNvSpPr>
                <p:nvPr/>
              </p:nvSpPr>
              <p:spPr bwMode="auto">
                <a:xfrm flipV="1">
                  <a:off x="8043863" y="3170238"/>
                  <a:ext cx="0" cy="522288"/>
                </a:xfrm>
                <a:prstGeom prst="line">
                  <a:avLst/>
                </a:prstGeom>
                <a:noFill/>
                <a:ln w="28575">
                  <a:solidFill>
                    <a:srgbClr val="00206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576" name="Line 54"/>
                <p:cNvSpPr>
                  <a:spLocks noChangeShapeType="1"/>
                </p:cNvSpPr>
                <p:nvPr/>
              </p:nvSpPr>
              <p:spPr bwMode="auto">
                <a:xfrm flipV="1">
                  <a:off x="7154863" y="2678113"/>
                  <a:ext cx="0" cy="492125"/>
                </a:xfrm>
                <a:prstGeom prst="line">
                  <a:avLst/>
                </a:prstGeom>
                <a:noFill/>
                <a:ln w="28575">
                  <a:solidFill>
                    <a:srgbClr val="00206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577" name="Freeform 55"/>
                <p:cNvSpPr>
                  <a:spLocks/>
                </p:cNvSpPr>
                <p:nvPr/>
              </p:nvSpPr>
              <p:spPr bwMode="auto">
                <a:xfrm>
                  <a:off x="5373688" y="3338513"/>
                  <a:ext cx="885825" cy="25400"/>
                </a:xfrm>
                <a:custGeom>
                  <a:avLst/>
                  <a:gdLst>
                    <a:gd name="T0" fmla="*/ 558 w 558"/>
                    <a:gd name="T1" fmla="*/ 0 h 16"/>
                    <a:gd name="T2" fmla="*/ 3 w 558"/>
                    <a:gd name="T3" fmla="*/ 16 h 16"/>
                    <a:gd name="T4" fmla="*/ 0 w 558"/>
                    <a:gd name="T5" fmla="*/ 16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58" h="16">
                      <a:moveTo>
                        <a:pt x="558" y="0"/>
                      </a:moveTo>
                      <a:lnTo>
                        <a:pt x="3" y="16"/>
                      </a:lnTo>
                      <a:lnTo>
                        <a:pt x="0" y="16"/>
                      </a:lnTo>
                    </a:path>
                  </a:pathLst>
                </a:custGeom>
                <a:noFill/>
                <a:ln w="28575">
                  <a:solidFill>
                    <a:srgbClr val="00206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578" name="Line 56"/>
                <p:cNvSpPr>
                  <a:spLocks noChangeShapeType="1"/>
                </p:cNvSpPr>
                <p:nvPr/>
              </p:nvSpPr>
              <p:spPr bwMode="auto">
                <a:xfrm flipV="1">
                  <a:off x="5373688" y="2935288"/>
                  <a:ext cx="0" cy="428625"/>
                </a:xfrm>
                <a:prstGeom prst="line">
                  <a:avLst/>
                </a:prstGeom>
                <a:noFill/>
                <a:ln w="28575">
                  <a:solidFill>
                    <a:srgbClr val="00206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579" name="Freeform 57"/>
                <p:cNvSpPr>
                  <a:spLocks/>
                </p:cNvSpPr>
                <p:nvPr/>
              </p:nvSpPr>
              <p:spPr bwMode="auto">
                <a:xfrm>
                  <a:off x="6259513" y="3170238"/>
                  <a:ext cx="895350" cy="168275"/>
                </a:xfrm>
                <a:custGeom>
                  <a:avLst/>
                  <a:gdLst>
                    <a:gd name="T0" fmla="*/ 564 w 564"/>
                    <a:gd name="T1" fmla="*/ 0 h 106"/>
                    <a:gd name="T2" fmla="*/ 3 w 564"/>
                    <a:gd name="T3" fmla="*/ 106 h 106"/>
                    <a:gd name="T4" fmla="*/ 0 w 564"/>
                    <a:gd name="T5" fmla="*/ 106 h 1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64" h="106">
                      <a:moveTo>
                        <a:pt x="564" y="0"/>
                      </a:moveTo>
                      <a:lnTo>
                        <a:pt x="3" y="106"/>
                      </a:lnTo>
                      <a:lnTo>
                        <a:pt x="0" y="106"/>
                      </a:lnTo>
                    </a:path>
                  </a:pathLst>
                </a:custGeom>
                <a:noFill/>
                <a:ln w="28575">
                  <a:solidFill>
                    <a:srgbClr val="00206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580" name="Line 58"/>
                <p:cNvSpPr>
                  <a:spLocks noChangeShapeType="1"/>
                </p:cNvSpPr>
                <p:nvPr/>
              </p:nvSpPr>
              <p:spPr bwMode="auto">
                <a:xfrm flipV="1">
                  <a:off x="6259513" y="2886076"/>
                  <a:ext cx="0" cy="452438"/>
                </a:xfrm>
                <a:prstGeom prst="line">
                  <a:avLst/>
                </a:prstGeom>
                <a:noFill/>
                <a:ln w="28575">
                  <a:solidFill>
                    <a:srgbClr val="00206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581" name="Line 59"/>
                <p:cNvSpPr>
                  <a:spLocks noChangeShapeType="1"/>
                </p:cNvSpPr>
                <p:nvPr/>
              </p:nvSpPr>
              <p:spPr bwMode="auto">
                <a:xfrm flipV="1">
                  <a:off x="7154863" y="3170238"/>
                  <a:ext cx="0" cy="503238"/>
                </a:xfrm>
                <a:prstGeom prst="line">
                  <a:avLst/>
                </a:prstGeom>
                <a:noFill/>
                <a:ln w="28575">
                  <a:solidFill>
                    <a:srgbClr val="00206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582" name="Line 60"/>
                <p:cNvSpPr>
                  <a:spLocks noChangeShapeType="1"/>
                </p:cNvSpPr>
                <p:nvPr/>
              </p:nvSpPr>
              <p:spPr bwMode="auto">
                <a:xfrm flipV="1">
                  <a:off x="6259513" y="3338513"/>
                  <a:ext cx="0" cy="433388"/>
                </a:xfrm>
                <a:prstGeom prst="line">
                  <a:avLst/>
                </a:prstGeom>
                <a:noFill/>
                <a:ln w="28575">
                  <a:solidFill>
                    <a:srgbClr val="00206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584" name="Line 61"/>
                <p:cNvSpPr>
                  <a:spLocks noChangeShapeType="1"/>
                </p:cNvSpPr>
                <p:nvPr/>
              </p:nvSpPr>
              <p:spPr bwMode="auto">
                <a:xfrm flipV="1">
                  <a:off x="5373688" y="3363913"/>
                  <a:ext cx="0" cy="461963"/>
                </a:xfrm>
                <a:prstGeom prst="line">
                  <a:avLst/>
                </a:prstGeom>
                <a:noFill/>
                <a:ln w="28575">
                  <a:solidFill>
                    <a:srgbClr val="00206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585" name="Line 62"/>
                <p:cNvSpPr>
                  <a:spLocks noChangeShapeType="1"/>
                </p:cNvSpPr>
                <p:nvPr/>
              </p:nvSpPr>
              <p:spPr bwMode="auto">
                <a:xfrm flipV="1">
                  <a:off x="3871913" y="2811463"/>
                  <a:ext cx="0" cy="484188"/>
                </a:xfrm>
                <a:prstGeom prst="line">
                  <a:avLst/>
                </a:prstGeom>
                <a:noFill/>
                <a:ln w="28575">
                  <a:solidFill>
                    <a:srgbClr val="00206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586" name="Line 63"/>
                <p:cNvSpPr>
                  <a:spLocks noChangeShapeType="1"/>
                </p:cNvSpPr>
                <p:nvPr/>
              </p:nvSpPr>
              <p:spPr bwMode="auto">
                <a:xfrm flipV="1">
                  <a:off x="4475163" y="2847976"/>
                  <a:ext cx="0" cy="447675"/>
                </a:xfrm>
                <a:prstGeom prst="line">
                  <a:avLst/>
                </a:prstGeom>
                <a:noFill/>
                <a:ln w="28575">
                  <a:solidFill>
                    <a:srgbClr val="00206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587" name="Freeform 64"/>
                <p:cNvSpPr>
                  <a:spLocks/>
                </p:cNvSpPr>
                <p:nvPr/>
              </p:nvSpPr>
              <p:spPr bwMode="auto">
                <a:xfrm>
                  <a:off x="4475163" y="3295651"/>
                  <a:ext cx="898525" cy="68263"/>
                </a:xfrm>
                <a:custGeom>
                  <a:avLst/>
                  <a:gdLst>
                    <a:gd name="T0" fmla="*/ 566 w 566"/>
                    <a:gd name="T1" fmla="*/ 43 h 43"/>
                    <a:gd name="T2" fmla="*/ 3 w 566"/>
                    <a:gd name="T3" fmla="*/ 0 h 43"/>
                    <a:gd name="T4" fmla="*/ 0 w 566"/>
                    <a:gd name="T5" fmla="*/ 0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66" h="43">
                      <a:moveTo>
                        <a:pt x="566" y="43"/>
                      </a:moveTo>
                      <a:lnTo>
                        <a:pt x="3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28575">
                  <a:solidFill>
                    <a:srgbClr val="00206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588" name="Line 65"/>
                <p:cNvSpPr>
                  <a:spLocks noChangeShapeType="1"/>
                </p:cNvSpPr>
                <p:nvPr/>
              </p:nvSpPr>
              <p:spPr bwMode="auto">
                <a:xfrm flipH="1">
                  <a:off x="3871913" y="3295651"/>
                  <a:ext cx="603250" cy="0"/>
                </a:xfrm>
                <a:prstGeom prst="line">
                  <a:avLst/>
                </a:prstGeom>
                <a:noFill/>
                <a:ln w="28575">
                  <a:solidFill>
                    <a:srgbClr val="00206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589" name="Line 66"/>
                <p:cNvSpPr>
                  <a:spLocks noChangeShapeType="1"/>
                </p:cNvSpPr>
                <p:nvPr/>
              </p:nvSpPr>
              <p:spPr bwMode="auto">
                <a:xfrm flipH="1">
                  <a:off x="1793875" y="3327401"/>
                  <a:ext cx="295275" cy="28575"/>
                </a:xfrm>
                <a:prstGeom prst="line">
                  <a:avLst/>
                </a:prstGeom>
                <a:noFill/>
                <a:ln w="28575">
                  <a:solidFill>
                    <a:srgbClr val="00206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590" name="Line 67"/>
                <p:cNvSpPr>
                  <a:spLocks noChangeShapeType="1"/>
                </p:cNvSpPr>
                <p:nvPr/>
              </p:nvSpPr>
              <p:spPr bwMode="auto">
                <a:xfrm flipV="1">
                  <a:off x="2089150" y="2954338"/>
                  <a:ext cx="0" cy="373063"/>
                </a:xfrm>
                <a:prstGeom prst="line">
                  <a:avLst/>
                </a:prstGeom>
                <a:noFill/>
                <a:ln w="28575">
                  <a:solidFill>
                    <a:srgbClr val="00206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591" name="Line 68"/>
                <p:cNvSpPr>
                  <a:spLocks noChangeShapeType="1"/>
                </p:cNvSpPr>
                <p:nvPr/>
              </p:nvSpPr>
              <p:spPr bwMode="auto">
                <a:xfrm flipV="1">
                  <a:off x="1793875" y="2940051"/>
                  <a:ext cx="0" cy="415925"/>
                </a:xfrm>
                <a:prstGeom prst="line">
                  <a:avLst/>
                </a:prstGeom>
                <a:noFill/>
                <a:ln w="28575">
                  <a:solidFill>
                    <a:srgbClr val="00206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592" name="Freeform 69"/>
                <p:cNvSpPr>
                  <a:spLocks/>
                </p:cNvSpPr>
                <p:nvPr/>
              </p:nvSpPr>
              <p:spPr bwMode="auto">
                <a:xfrm>
                  <a:off x="2089150" y="3282951"/>
                  <a:ext cx="614363" cy="44450"/>
                </a:xfrm>
                <a:custGeom>
                  <a:avLst/>
                  <a:gdLst>
                    <a:gd name="T0" fmla="*/ 387 w 387"/>
                    <a:gd name="T1" fmla="*/ 0 h 28"/>
                    <a:gd name="T2" fmla="*/ 386 w 387"/>
                    <a:gd name="T3" fmla="*/ 0 h 28"/>
                    <a:gd name="T4" fmla="*/ 0 w 387"/>
                    <a:gd name="T5" fmla="*/ 28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87" h="28">
                      <a:moveTo>
                        <a:pt x="387" y="0"/>
                      </a:moveTo>
                      <a:lnTo>
                        <a:pt x="386" y="0"/>
                      </a:lnTo>
                      <a:lnTo>
                        <a:pt x="0" y="28"/>
                      </a:lnTo>
                    </a:path>
                  </a:pathLst>
                </a:custGeom>
                <a:noFill/>
                <a:ln w="28575">
                  <a:solidFill>
                    <a:srgbClr val="00206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593" name="Freeform 70"/>
                <p:cNvSpPr>
                  <a:spLocks/>
                </p:cNvSpPr>
                <p:nvPr/>
              </p:nvSpPr>
              <p:spPr bwMode="auto">
                <a:xfrm>
                  <a:off x="2703513" y="3257551"/>
                  <a:ext cx="581025" cy="25400"/>
                </a:xfrm>
                <a:custGeom>
                  <a:avLst/>
                  <a:gdLst>
                    <a:gd name="T0" fmla="*/ 366 w 366"/>
                    <a:gd name="T1" fmla="*/ 0 h 16"/>
                    <a:gd name="T2" fmla="*/ 364 w 366"/>
                    <a:gd name="T3" fmla="*/ 0 h 16"/>
                    <a:gd name="T4" fmla="*/ 0 w 366"/>
                    <a:gd name="T5" fmla="*/ 16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66" h="16">
                      <a:moveTo>
                        <a:pt x="366" y="0"/>
                      </a:moveTo>
                      <a:lnTo>
                        <a:pt x="364" y="0"/>
                      </a:lnTo>
                      <a:lnTo>
                        <a:pt x="0" y="16"/>
                      </a:lnTo>
                    </a:path>
                  </a:pathLst>
                </a:custGeom>
                <a:noFill/>
                <a:ln w="28575">
                  <a:solidFill>
                    <a:srgbClr val="00206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594" name="Line 71"/>
                <p:cNvSpPr>
                  <a:spLocks noChangeShapeType="1"/>
                </p:cNvSpPr>
                <p:nvPr/>
              </p:nvSpPr>
              <p:spPr bwMode="auto">
                <a:xfrm flipV="1">
                  <a:off x="3284538" y="2757488"/>
                  <a:ext cx="0" cy="500063"/>
                </a:xfrm>
                <a:prstGeom prst="line">
                  <a:avLst/>
                </a:prstGeom>
                <a:noFill/>
                <a:ln w="28575">
                  <a:solidFill>
                    <a:srgbClr val="00206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595" name="Line 72"/>
                <p:cNvSpPr>
                  <a:spLocks noChangeShapeType="1"/>
                </p:cNvSpPr>
                <p:nvPr/>
              </p:nvSpPr>
              <p:spPr bwMode="auto">
                <a:xfrm flipV="1">
                  <a:off x="2703513" y="2847976"/>
                  <a:ext cx="0" cy="434975"/>
                </a:xfrm>
                <a:prstGeom prst="line">
                  <a:avLst/>
                </a:prstGeom>
                <a:noFill/>
                <a:ln w="28575">
                  <a:solidFill>
                    <a:srgbClr val="00206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596" name="Line 73"/>
                <p:cNvSpPr>
                  <a:spLocks noChangeShapeType="1"/>
                </p:cNvSpPr>
                <p:nvPr/>
              </p:nvSpPr>
              <p:spPr bwMode="auto">
                <a:xfrm flipV="1">
                  <a:off x="4475163" y="3295651"/>
                  <a:ext cx="0" cy="481013"/>
                </a:xfrm>
                <a:prstGeom prst="line">
                  <a:avLst/>
                </a:prstGeom>
                <a:noFill/>
                <a:ln w="28575">
                  <a:solidFill>
                    <a:srgbClr val="00206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597" name="Line 74"/>
                <p:cNvSpPr>
                  <a:spLocks noChangeShapeType="1"/>
                </p:cNvSpPr>
                <p:nvPr/>
              </p:nvSpPr>
              <p:spPr bwMode="auto">
                <a:xfrm flipV="1">
                  <a:off x="3871913" y="3295651"/>
                  <a:ext cx="0" cy="485775"/>
                </a:xfrm>
                <a:prstGeom prst="line">
                  <a:avLst/>
                </a:prstGeom>
                <a:noFill/>
                <a:ln w="28575">
                  <a:solidFill>
                    <a:srgbClr val="00206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598" name="Line 75"/>
                <p:cNvSpPr>
                  <a:spLocks noChangeShapeType="1"/>
                </p:cNvSpPr>
                <p:nvPr/>
              </p:nvSpPr>
              <p:spPr bwMode="auto">
                <a:xfrm flipH="1" flipV="1">
                  <a:off x="3284538" y="3257551"/>
                  <a:ext cx="587375" cy="38100"/>
                </a:xfrm>
                <a:prstGeom prst="line">
                  <a:avLst/>
                </a:prstGeom>
                <a:noFill/>
                <a:ln w="28575">
                  <a:solidFill>
                    <a:srgbClr val="00206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599" name="Line 76"/>
                <p:cNvSpPr>
                  <a:spLocks noChangeShapeType="1"/>
                </p:cNvSpPr>
                <p:nvPr/>
              </p:nvSpPr>
              <p:spPr bwMode="auto">
                <a:xfrm flipV="1">
                  <a:off x="3284538" y="3257551"/>
                  <a:ext cx="0" cy="481013"/>
                </a:xfrm>
                <a:prstGeom prst="line">
                  <a:avLst/>
                </a:prstGeom>
                <a:noFill/>
                <a:ln w="28575">
                  <a:solidFill>
                    <a:srgbClr val="00206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600" name="Line 77"/>
                <p:cNvSpPr>
                  <a:spLocks noChangeShapeType="1"/>
                </p:cNvSpPr>
                <p:nvPr/>
              </p:nvSpPr>
              <p:spPr bwMode="auto">
                <a:xfrm flipV="1">
                  <a:off x="2703513" y="3282951"/>
                  <a:ext cx="0" cy="446088"/>
                </a:xfrm>
                <a:prstGeom prst="line">
                  <a:avLst/>
                </a:prstGeom>
                <a:noFill/>
                <a:ln w="28575">
                  <a:solidFill>
                    <a:srgbClr val="00206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601" name="Line 78"/>
                <p:cNvSpPr>
                  <a:spLocks noChangeShapeType="1"/>
                </p:cNvSpPr>
                <p:nvPr/>
              </p:nvSpPr>
              <p:spPr bwMode="auto">
                <a:xfrm flipV="1">
                  <a:off x="2089150" y="3327401"/>
                  <a:ext cx="0" cy="434975"/>
                </a:xfrm>
                <a:prstGeom prst="line">
                  <a:avLst/>
                </a:prstGeom>
                <a:noFill/>
                <a:ln w="28575">
                  <a:solidFill>
                    <a:srgbClr val="00206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602" name="Line 79"/>
                <p:cNvSpPr>
                  <a:spLocks noChangeShapeType="1"/>
                </p:cNvSpPr>
                <p:nvPr/>
              </p:nvSpPr>
              <p:spPr bwMode="auto">
                <a:xfrm flipV="1">
                  <a:off x="1793875" y="3355976"/>
                  <a:ext cx="0" cy="411163"/>
                </a:xfrm>
                <a:prstGeom prst="line">
                  <a:avLst/>
                </a:prstGeom>
                <a:noFill/>
                <a:ln w="28575">
                  <a:solidFill>
                    <a:srgbClr val="00206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603" name="Freeform 80"/>
                <p:cNvSpPr>
                  <a:spLocks/>
                </p:cNvSpPr>
                <p:nvPr/>
              </p:nvSpPr>
              <p:spPr bwMode="auto">
                <a:xfrm>
                  <a:off x="904875" y="3341688"/>
                  <a:ext cx="309563" cy="596900"/>
                </a:xfrm>
                <a:custGeom>
                  <a:avLst/>
                  <a:gdLst>
                    <a:gd name="T0" fmla="*/ 195 w 195"/>
                    <a:gd name="T1" fmla="*/ 0 h 376"/>
                    <a:gd name="T2" fmla="*/ 186 w 195"/>
                    <a:gd name="T3" fmla="*/ 1 h 376"/>
                    <a:gd name="T4" fmla="*/ 0 w 195"/>
                    <a:gd name="T5" fmla="*/ 376 h 3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95" h="376">
                      <a:moveTo>
                        <a:pt x="195" y="0"/>
                      </a:moveTo>
                      <a:lnTo>
                        <a:pt x="186" y="1"/>
                      </a:lnTo>
                      <a:lnTo>
                        <a:pt x="0" y="376"/>
                      </a:lnTo>
                    </a:path>
                  </a:pathLst>
                </a:custGeom>
                <a:noFill/>
                <a:ln w="28575">
                  <a:solidFill>
                    <a:srgbClr val="00206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604" name="Freeform 81"/>
                <p:cNvSpPr>
                  <a:spLocks/>
                </p:cNvSpPr>
                <p:nvPr/>
              </p:nvSpPr>
              <p:spPr bwMode="auto">
                <a:xfrm>
                  <a:off x="1214438" y="3313113"/>
                  <a:ext cx="309563" cy="28575"/>
                </a:xfrm>
                <a:custGeom>
                  <a:avLst/>
                  <a:gdLst>
                    <a:gd name="T0" fmla="*/ 195 w 195"/>
                    <a:gd name="T1" fmla="*/ 1 h 18"/>
                    <a:gd name="T2" fmla="*/ 189 w 195"/>
                    <a:gd name="T3" fmla="*/ 0 h 18"/>
                    <a:gd name="T4" fmla="*/ 0 w 195"/>
                    <a:gd name="T5" fmla="*/ 18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95" h="18">
                      <a:moveTo>
                        <a:pt x="195" y="1"/>
                      </a:moveTo>
                      <a:lnTo>
                        <a:pt x="189" y="0"/>
                      </a:lnTo>
                      <a:lnTo>
                        <a:pt x="0" y="18"/>
                      </a:lnTo>
                    </a:path>
                  </a:pathLst>
                </a:custGeom>
                <a:noFill/>
                <a:ln w="28575">
                  <a:solidFill>
                    <a:srgbClr val="00206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605" name="Line 82"/>
                <p:cNvSpPr>
                  <a:spLocks noChangeShapeType="1"/>
                </p:cNvSpPr>
                <p:nvPr/>
              </p:nvSpPr>
              <p:spPr bwMode="auto">
                <a:xfrm flipV="1">
                  <a:off x="1524000" y="2890838"/>
                  <a:ext cx="0" cy="423863"/>
                </a:xfrm>
                <a:prstGeom prst="line">
                  <a:avLst/>
                </a:prstGeom>
                <a:noFill/>
                <a:ln w="28575">
                  <a:solidFill>
                    <a:srgbClr val="00206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606" name="Line 83"/>
                <p:cNvSpPr>
                  <a:spLocks noChangeShapeType="1"/>
                </p:cNvSpPr>
                <p:nvPr/>
              </p:nvSpPr>
              <p:spPr bwMode="auto">
                <a:xfrm flipV="1">
                  <a:off x="1214438" y="2925763"/>
                  <a:ext cx="0" cy="415925"/>
                </a:xfrm>
                <a:prstGeom prst="line">
                  <a:avLst/>
                </a:prstGeom>
                <a:noFill/>
                <a:ln w="28575">
                  <a:solidFill>
                    <a:srgbClr val="00206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607" name="Line 84"/>
                <p:cNvSpPr>
                  <a:spLocks noChangeShapeType="1"/>
                </p:cNvSpPr>
                <p:nvPr/>
              </p:nvSpPr>
              <p:spPr bwMode="auto">
                <a:xfrm flipV="1">
                  <a:off x="1524000" y="3314701"/>
                  <a:ext cx="0" cy="438150"/>
                </a:xfrm>
                <a:prstGeom prst="line">
                  <a:avLst/>
                </a:prstGeom>
                <a:noFill/>
                <a:ln w="28575">
                  <a:solidFill>
                    <a:srgbClr val="00206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696" name="Line 85"/>
                <p:cNvSpPr>
                  <a:spLocks noChangeShapeType="1"/>
                </p:cNvSpPr>
                <p:nvPr/>
              </p:nvSpPr>
              <p:spPr bwMode="auto">
                <a:xfrm flipV="1">
                  <a:off x="1214438" y="3341688"/>
                  <a:ext cx="0" cy="401638"/>
                </a:xfrm>
                <a:prstGeom prst="line">
                  <a:avLst/>
                </a:prstGeom>
                <a:noFill/>
                <a:ln w="28575">
                  <a:solidFill>
                    <a:srgbClr val="00206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697" name="Line 86"/>
                <p:cNvSpPr>
                  <a:spLocks noChangeShapeType="1"/>
                </p:cNvSpPr>
                <p:nvPr/>
              </p:nvSpPr>
              <p:spPr bwMode="auto">
                <a:xfrm flipH="1" flipV="1">
                  <a:off x="1524000" y="3314701"/>
                  <a:ext cx="269875" cy="41275"/>
                </a:xfrm>
                <a:prstGeom prst="line">
                  <a:avLst/>
                </a:prstGeom>
                <a:noFill/>
                <a:ln w="28575">
                  <a:solidFill>
                    <a:srgbClr val="00206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699" name="Line 87"/>
                <p:cNvSpPr>
                  <a:spLocks noChangeShapeType="1"/>
                </p:cNvSpPr>
                <p:nvPr/>
              </p:nvSpPr>
              <p:spPr bwMode="auto">
                <a:xfrm flipH="1">
                  <a:off x="7154863" y="3170238"/>
                  <a:ext cx="889000" cy="0"/>
                </a:xfrm>
                <a:prstGeom prst="line">
                  <a:avLst/>
                </a:prstGeom>
                <a:noFill/>
                <a:ln w="28575">
                  <a:solidFill>
                    <a:srgbClr val="00206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00" name="Freeform 88"/>
                <p:cNvSpPr>
                  <a:spLocks/>
                </p:cNvSpPr>
                <p:nvPr/>
              </p:nvSpPr>
              <p:spPr bwMode="auto">
                <a:xfrm>
                  <a:off x="1173163" y="3300413"/>
                  <a:ext cx="84138" cy="84138"/>
                </a:xfrm>
                <a:custGeom>
                  <a:avLst/>
                  <a:gdLst>
                    <a:gd name="T0" fmla="*/ 53 w 53"/>
                    <a:gd name="T1" fmla="*/ 0 h 53"/>
                    <a:gd name="T2" fmla="*/ 0 w 53"/>
                    <a:gd name="T3" fmla="*/ 0 h 53"/>
                    <a:gd name="T4" fmla="*/ 0 w 53"/>
                    <a:gd name="T5" fmla="*/ 53 h 53"/>
                    <a:gd name="T6" fmla="*/ 53 w 53"/>
                    <a:gd name="T7" fmla="*/ 53 h 53"/>
                    <a:gd name="T8" fmla="*/ 53 w 53"/>
                    <a:gd name="T9" fmla="*/ 0 h 53"/>
                    <a:gd name="T10" fmla="*/ 53 w 53"/>
                    <a:gd name="T11" fmla="*/ 0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3" h="53">
                      <a:moveTo>
                        <a:pt x="53" y="0"/>
                      </a:moveTo>
                      <a:lnTo>
                        <a:pt x="0" y="0"/>
                      </a:lnTo>
                      <a:lnTo>
                        <a:pt x="0" y="53"/>
                      </a:lnTo>
                      <a:lnTo>
                        <a:pt x="53" y="53"/>
                      </a:lnTo>
                      <a:lnTo>
                        <a:pt x="53" y="0"/>
                      </a:lnTo>
                      <a:lnTo>
                        <a:pt x="53" y="0"/>
                      </a:lnTo>
                      <a:close/>
                    </a:path>
                  </a:pathLst>
                </a:custGeom>
                <a:solidFill>
                  <a:srgbClr val="002060"/>
                </a:solidFill>
                <a:ln w="0">
                  <a:solidFill>
                    <a:srgbClr val="00206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01" name="Rectangle 89"/>
                <p:cNvSpPr>
                  <a:spLocks noChangeArrowheads="1"/>
                </p:cNvSpPr>
                <p:nvPr/>
              </p:nvSpPr>
              <p:spPr bwMode="auto">
                <a:xfrm>
                  <a:off x="1482725" y="3271838"/>
                  <a:ext cx="84138" cy="87313"/>
                </a:xfrm>
                <a:prstGeom prst="rect">
                  <a:avLst/>
                </a:prstGeom>
                <a:solidFill>
                  <a:srgbClr val="002060"/>
                </a:solidFill>
                <a:ln w="0">
                  <a:solidFill>
                    <a:srgbClr val="00206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02" name="Freeform 90"/>
                <p:cNvSpPr>
                  <a:spLocks/>
                </p:cNvSpPr>
                <p:nvPr/>
              </p:nvSpPr>
              <p:spPr bwMode="auto">
                <a:xfrm>
                  <a:off x="1752600" y="3313113"/>
                  <a:ext cx="85725" cy="85725"/>
                </a:xfrm>
                <a:custGeom>
                  <a:avLst/>
                  <a:gdLst>
                    <a:gd name="T0" fmla="*/ 54 w 54"/>
                    <a:gd name="T1" fmla="*/ 0 h 54"/>
                    <a:gd name="T2" fmla="*/ 0 w 54"/>
                    <a:gd name="T3" fmla="*/ 0 h 54"/>
                    <a:gd name="T4" fmla="*/ 0 w 54"/>
                    <a:gd name="T5" fmla="*/ 54 h 54"/>
                    <a:gd name="T6" fmla="*/ 54 w 54"/>
                    <a:gd name="T7" fmla="*/ 54 h 54"/>
                    <a:gd name="T8" fmla="*/ 54 w 54"/>
                    <a:gd name="T9" fmla="*/ 0 h 54"/>
                    <a:gd name="T10" fmla="*/ 54 w 54"/>
                    <a:gd name="T11" fmla="*/ 0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4" h="54">
                      <a:moveTo>
                        <a:pt x="54" y="0"/>
                      </a:moveTo>
                      <a:lnTo>
                        <a:pt x="0" y="0"/>
                      </a:lnTo>
                      <a:lnTo>
                        <a:pt x="0" y="54"/>
                      </a:lnTo>
                      <a:lnTo>
                        <a:pt x="54" y="54"/>
                      </a:lnTo>
                      <a:lnTo>
                        <a:pt x="54" y="0"/>
                      </a:lnTo>
                      <a:lnTo>
                        <a:pt x="54" y="0"/>
                      </a:lnTo>
                      <a:close/>
                    </a:path>
                  </a:pathLst>
                </a:custGeom>
                <a:solidFill>
                  <a:srgbClr val="002060"/>
                </a:solidFill>
                <a:ln w="0">
                  <a:solidFill>
                    <a:srgbClr val="00206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04" name="Freeform 91"/>
                <p:cNvSpPr>
                  <a:spLocks/>
                </p:cNvSpPr>
                <p:nvPr/>
              </p:nvSpPr>
              <p:spPr bwMode="auto">
                <a:xfrm>
                  <a:off x="2047875" y="3282951"/>
                  <a:ext cx="85725" cy="87313"/>
                </a:xfrm>
                <a:custGeom>
                  <a:avLst/>
                  <a:gdLst>
                    <a:gd name="T0" fmla="*/ 54 w 54"/>
                    <a:gd name="T1" fmla="*/ 0 h 55"/>
                    <a:gd name="T2" fmla="*/ 0 w 54"/>
                    <a:gd name="T3" fmla="*/ 0 h 55"/>
                    <a:gd name="T4" fmla="*/ 0 w 54"/>
                    <a:gd name="T5" fmla="*/ 55 h 55"/>
                    <a:gd name="T6" fmla="*/ 54 w 54"/>
                    <a:gd name="T7" fmla="*/ 55 h 55"/>
                    <a:gd name="T8" fmla="*/ 54 w 54"/>
                    <a:gd name="T9" fmla="*/ 0 h 55"/>
                    <a:gd name="T10" fmla="*/ 54 w 54"/>
                    <a:gd name="T11" fmla="*/ 0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4" h="55">
                      <a:moveTo>
                        <a:pt x="54" y="0"/>
                      </a:moveTo>
                      <a:lnTo>
                        <a:pt x="0" y="0"/>
                      </a:lnTo>
                      <a:lnTo>
                        <a:pt x="0" y="55"/>
                      </a:lnTo>
                      <a:lnTo>
                        <a:pt x="54" y="55"/>
                      </a:lnTo>
                      <a:lnTo>
                        <a:pt x="54" y="0"/>
                      </a:lnTo>
                      <a:lnTo>
                        <a:pt x="54" y="0"/>
                      </a:lnTo>
                      <a:close/>
                    </a:path>
                  </a:pathLst>
                </a:custGeom>
                <a:solidFill>
                  <a:srgbClr val="002060"/>
                </a:solidFill>
                <a:ln w="0">
                  <a:solidFill>
                    <a:srgbClr val="00206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05" name="Freeform 92"/>
                <p:cNvSpPr>
                  <a:spLocks/>
                </p:cNvSpPr>
                <p:nvPr/>
              </p:nvSpPr>
              <p:spPr bwMode="auto">
                <a:xfrm>
                  <a:off x="2660650" y="3241676"/>
                  <a:ext cx="84138" cy="85725"/>
                </a:xfrm>
                <a:custGeom>
                  <a:avLst/>
                  <a:gdLst>
                    <a:gd name="T0" fmla="*/ 53 w 53"/>
                    <a:gd name="T1" fmla="*/ 0 h 54"/>
                    <a:gd name="T2" fmla="*/ 0 w 53"/>
                    <a:gd name="T3" fmla="*/ 0 h 54"/>
                    <a:gd name="T4" fmla="*/ 0 w 53"/>
                    <a:gd name="T5" fmla="*/ 54 h 54"/>
                    <a:gd name="T6" fmla="*/ 53 w 53"/>
                    <a:gd name="T7" fmla="*/ 54 h 54"/>
                    <a:gd name="T8" fmla="*/ 53 w 53"/>
                    <a:gd name="T9" fmla="*/ 0 h 54"/>
                    <a:gd name="T10" fmla="*/ 53 w 53"/>
                    <a:gd name="T11" fmla="*/ 0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3" h="54">
                      <a:moveTo>
                        <a:pt x="53" y="0"/>
                      </a:moveTo>
                      <a:lnTo>
                        <a:pt x="0" y="0"/>
                      </a:lnTo>
                      <a:lnTo>
                        <a:pt x="0" y="54"/>
                      </a:lnTo>
                      <a:lnTo>
                        <a:pt x="53" y="54"/>
                      </a:lnTo>
                      <a:lnTo>
                        <a:pt x="53" y="0"/>
                      </a:lnTo>
                      <a:lnTo>
                        <a:pt x="53" y="0"/>
                      </a:lnTo>
                      <a:close/>
                    </a:path>
                  </a:pathLst>
                </a:custGeom>
                <a:solidFill>
                  <a:srgbClr val="002060"/>
                </a:solidFill>
                <a:ln w="0">
                  <a:solidFill>
                    <a:srgbClr val="00206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06" name="Freeform 93"/>
                <p:cNvSpPr>
                  <a:spLocks/>
                </p:cNvSpPr>
                <p:nvPr/>
              </p:nvSpPr>
              <p:spPr bwMode="auto">
                <a:xfrm>
                  <a:off x="3241675" y="3213101"/>
                  <a:ext cx="84138" cy="84138"/>
                </a:xfrm>
                <a:custGeom>
                  <a:avLst/>
                  <a:gdLst>
                    <a:gd name="T0" fmla="*/ 53 w 53"/>
                    <a:gd name="T1" fmla="*/ 0 h 53"/>
                    <a:gd name="T2" fmla="*/ 0 w 53"/>
                    <a:gd name="T3" fmla="*/ 0 h 53"/>
                    <a:gd name="T4" fmla="*/ 0 w 53"/>
                    <a:gd name="T5" fmla="*/ 53 h 53"/>
                    <a:gd name="T6" fmla="*/ 53 w 53"/>
                    <a:gd name="T7" fmla="*/ 53 h 53"/>
                    <a:gd name="T8" fmla="*/ 53 w 53"/>
                    <a:gd name="T9" fmla="*/ 0 h 53"/>
                    <a:gd name="T10" fmla="*/ 53 w 53"/>
                    <a:gd name="T11" fmla="*/ 0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3" h="53">
                      <a:moveTo>
                        <a:pt x="53" y="0"/>
                      </a:moveTo>
                      <a:lnTo>
                        <a:pt x="0" y="0"/>
                      </a:lnTo>
                      <a:lnTo>
                        <a:pt x="0" y="53"/>
                      </a:lnTo>
                      <a:lnTo>
                        <a:pt x="53" y="53"/>
                      </a:lnTo>
                      <a:lnTo>
                        <a:pt x="53" y="0"/>
                      </a:lnTo>
                      <a:lnTo>
                        <a:pt x="53" y="0"/>
                      </a:lnTo>
                      <a:close/>
                    </a:path>
                  </a:pathLst>
                </a:custGeom>
                <a:solidFill>
                  <a:srgbClr val="002060"/>
                </a:solidFill>
                <a:ln w="0">
                  <a:solidFill>
                    <a:srgbClr val="00206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07" name="Rectangle 94"/>
                <p:cNvSpPr>
                  <a:spLocks noChangeArrowheads="1"/>
                </p:cNvSpPr>
                <p:nvPr/>
              </p:nvSpPr>
              <p:spPr bwMode="auto">
                <a:xfrm>
                  <a:off x="3829050" y="3254376"/>
                  <a:ext cx="84138" cy="84138"/>
                </a:xfrm>
                <a:prstGeom prst="rect">
                  <a:avLst/>
                </a:prstGeom>
                <a:solidFill>
                  <a:srgbClr val="002060"/>
                </a:solidFill>
                <a:ln w="0">
                  <a:solidFill>
                    <a:srgbClr val="00206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08" name="Freeform 95"/>
                <p:cNvSpPr>
                  <a:spLocks/>
                </p:cNvSpPr>
                <p:nvPr/>
              </p:nvSpPr>
              <p:spPr bwMode="auto">
                <a:xfrm>
                  <a:off x="4438650" y="3254376"/>
                  <a:ext cx="84138" cy="84138"/>
                </a:xfrm>
                <a:custGeom>
                  <a:avLst/>
                  <a:gdLst>
                    <a:gd name="T0" fmla="*/ 53 w 53"/>
                    <a:gd name="T1" fmla="*/ 0 h 53"/>
                    <a:gd name="T2" fmla="*/ 0 w 53"/>
                    <a:gd name="T3" fmla="*/ 0 h 53"/>
                    <a:gd name="T4" fmla="*/ 0 w 53"/>
                    <a:gd name="T5" fmla="*/ 53 h 53"/>
                    <a:gd name="T6" fmla="*/ 53 w 53"/>
                    <a:gd name="T7" fmla="*/ 53 h 53"/>
                    <a:gd name="T8" fmla="*/ 53 w 53"/>
                    <a:gd name="T9" fmla="*/ 0 h 53"/>
                    <a:gd name="T10" fmla="*/ 53 w 53"/>
                    <a:gd name="T11" fmla="*/ 0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3" h="53">
                      <a:moveTo>
                        <a:pt x="53" y="0"/>
                      </a:moveTo>
                      <a:lnTo>
                        <a:pt x="0" y="0"/>
                      </a:lnTo>
                      <a:lnTo>
                        <a:pt x="0" y="53"/>
                      </a:lnTo>
                      <a:lnTo>
                        <a:pt x="53" y="53"/>
                      </a:lnTo>
                      <a:lnTo>
                        <a:pt x="53" y="0"/>
                      </a:lnTo>
                      <a:lnTo>
                        <a:pt x="53" y="0"/>
                      </a:lnTo>
                      <a:close/>
                    </a:path>
                  </a:pathLst>
                </a:custGeom>
                <a:solidFill>
                  <a:srgbClr val="002060"/>
                </a:solidFill>
                <a:ln w="0">
                  <a:solidFill>
                    <a:srgbClr val="00206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09" name="Freeform 96"/>
                <p:cNvSpPr>
                  <a:spLocks/>
                </p:cNvSpPr>
                <p:nvPr/>
              </p:nvSpPr>
              <p:spPr bwMode="auto">
                <a:xfrm>
                  <a:off x="5332413" y="3319463"/>
                  <a:ext cx="85725" cy="85725"/>
                </a:xfrm>
                <a:custGeom>
                  <a:avLst/>
                  <a:gdLst>
                    <a:gd name="T0" fmla="*/ 54 w 54"/>
                    <a:gd name="T1" fmla="*/ 0 h 54"/>
                    <a:gd name="T2" fmla="*/ 0 w 54"/>
                    <a:gd name="T3" fmla="*/ 0 h 54"/>
                    <a:gd name="T4" fmla="*/ 0 w 54"/>
                    <a:gd name="T5" fmla="*/ 54 h 54"/>
                    <a:gd name="T6" fmla="*/ 54 w 54"/>
                    <a:gd name="T7" fmla="*/ 54 h 54"/>
                    <a:gd name="T8" fmla="*/ 54 w 54"/>
                    <a:gd name="T9" fmla="*/ 0 h 54"/>
                    <a:gd name="T10" fmla="*/ 54 w 54"/>
                    <a:gd name="T11" fmla="*/ 0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4" h="54">
                      <a:moveTo>
                        <a:pt x="54" y="0"/>
                      </a:moveTo>
                      <a:lnTo>
                        <a:pt x="0" y="0"/>
                      </a:lnTo>
                      <a:lnTo>
                        <a:pt x="0" y="54"/>
                      </a:lnTo>
                      <a:lnTo>
                        <a:pt x="54" y="54"/>
                      </a:lnTo>
                      <a:lnTo>
                        <a:pt x="54" y="0"/>
                      </a:lnTo>
                      <a:lnTo>
                        <a:pt x="54" y="0"/>
                      </a:lnTo>
                      <a:close/>
                    </a:path>
                  </a:pathLst>
                </a:custGeom>
                <a:solidFill>
                  <a:srgbClr val="002060"/>
                </a:solidFill>
                <a:ln w="0">
                  <a:solidFill>
                    <a:srgbClr val="00206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10" name="Rectangle 97"/>
                <p:cNvSpPr>
                  <a:spLocks noChangeArrowheads="1"/>
                </p:cNvSpPr>
                <p:nvPr/>
              </p:nvSpPr>
              <p:spPr bwMode="auto">
                <a:xfrm>
                  <a:off x="6221413" y="3295651"/>
                  <a:ext cx="84138" cy="87313"/>
                </a:xfrm>
                <a:prstGeom prst="rect">
                  <a:avLst/>
                </a:prstGeom>
                <a:solidFill>
                  <a:srgbClr val="002060"/>
                </a:solidFill>
                <a:ln w="0">
                  <a:solidFill>
                    <a:srgbClr val="00206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11" name="Rectangle 98"/>
                <p:cNvSpPr>
                  <a:spLocks noChangeArrowheads="1"/>
                </p:cNvSpPr>
                <p:nvPr/>
              </p:nvSpPr>
              <p:spPr bwMode="auto">
                <a:xfrm>
                  <a:off x="7113588" y="3125788"/>
                  <a:ext cx="84138" cy="87313"/>
                </a:xfrm>
                <a:prstGeom prst="rect">
                  <a:avLst/>
                </a:prstGeom>
                <a:solidFill>
                  <a:srgbClr val="002060"/>
                </a:solidFill>
                <a:ln w="0">
                  <a:solidFill>
                    <a:srgbClr val="00206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12" name="Rectangle 99"/>
                <p:cNvSpPr>
                  <a:spLocks noChangeArrowheads="1"/>
                </p:cNvSpPr>
                <p:nvPr/>
              </p:nvSpPr>
              <p:spPr bwMode="auto">
                <a:xfrm>
                  <a:off x="8004175" y="3125788"/>
                  <a:ext cx="84138" cy="87313"/>
                </a:xfrm>
                <a:prstGeom prst="rect">
                  <a:avLst/>
                </a:prstGeom>
                <a:solidFill>
                  <a:srgbClr val="002060"/>
                </a:solidFill>
                <a:ln w="0">
                  <a:solidFill>
                    <a:srgbClr val="00206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13" name="Line 100"/>
                <p:cNvSpPr>
                  <a:spLocks noChangeShapeType="1"/>
                </p:cNvSpPr>
                <p:nvPr/>
              </p:nvSpPr>
              <p:spPr bwMode="auto">
                <a:xfrm flipH="1">
                  <a:off x="8121650" y="3532188"/>
                  <a:ext cx="4763" cy="0"/>
                </a:xfrm>
                <a:prstGeom prst="line">
                  <a:avLst/>
                </a:prstGeom>
                <a:noFill/>
                <a:ln w="28575">
                  <a:solidFill>
                    <a:srgbClr val="FE7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14" name="Line 101"/>
                <p:cNvSpPr>
                  <a:spLocks noChangeShapeType="1"/>
                </p:cNvSpPr>
                <p:nvPr/>
              </p:nvSpPr>
              <p:spPr bwMode="auto">
                <a:xfrm flipV="1">
                  <a:off x="8121650" y="3532188"/>
                  <a:ext cx="0" cy="1439863"/>
                </a:xfrm>
                <a:prstGeom prst="line">
                  <a:avLst/>
                </a:prstGeom>
                <a:noFill/>
                <a:ln w="28575">
                  <a:solidFill>
                    <a:srgbClr val="CC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15" name="Line 102"/>
                <p:cNvSpPr>
                  <a:spLocks noChangeShapeType="1"/>
                </p:cNvSpPr>
                <p:nvPr/>
              </p:nvSpPr>
              <p:spPr bwMode="auto">
                <a:xfrm flipV="1">
                  <a:off x="8121650" y="2054226"/>
                  <a:ext cx="0" cy="1477963"/>
                </a:xfrm>
                <a:prstGeom prst="line">
                  <a:avLst/>
                </a:prstGeom>
                <a:noFill/>
                <a:ln w="28575">
                  <a:solidFill>
                    <a:srgbClr val="CC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16" name="Freeform 103"/>
                <p:cNvSpPr>
                  <a:spLocks/>
                </p:cNvSpPr>
                <p:nvPr/>
              </p:nvSpPr>
              <p:spPr bwMode="auto">
                <a:xfrm>
                  <a:off x="6337300" y="3590926"/>
                  <a:ext cx="900113" cy="114300"/>
                </a:xfrm>
                <a:custGeom>
                  <a:avLst/>
                  <a:gdLst>
                    <a:gd name="T0" fmla="*/ 567 w 567"/>
                    <a:gd name="T1" fmla="*/ 0 h 72"/>
                    <a:gd name="T2" fmla="*/ 3 w 567"/>
                    <a:gd name="T3" fmla="*/ 72 h 72"/>
                    <a:gd name="T4" fmla="*/ 0 w 567"/>
                    <a:gd name="T5" fmla="*/ 72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67" h="72">
                      <a:moveTo>
                        <a:pt x="567" y="0"/>
                      </a:moveTo>
                      <a:lnTo>
                        <a:pt x="3" y="72"/>
                      </a:lnTo>
                      <a:lnTo>
                        <a:pt x="0" y="72"/>
                      </a:lnTo>
                    </a:path>
                  </a:pathLst>
                </a:custGeom>
                <a:noFill/>
                <a:ln w="28575">
                  <a:solidFill>
                    <a:srgbClr val="CC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17" name="Line 104"/>
                <p:cNvSpPr>
                  <a:spLocks noChangeShapeType="1"/>
                </p:cNvSpPr>
                <p:nvPr/>
              </p:nvSpPr>
              <p:spPr bwMode="auto">
                <a:xfrm flipV="1">
                  <a:off x="6337300" y="3705226"/>
                  <a:ext cx="0" cy="463550"/>
                </a:xfrm>
                <a:prstGeom prst="line">
                  <a:avLst/>
                </a:prstGeom>
                <a:noFill/>
                <a:ln w="28575">
                  <a:solidFill>
                    <a:srgbClr val="CC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18" name="Freeform 105"/>
                <p:cNvSpPr>
                  <a:spLocks/>
                </p:cNvSpPr>
                <p:nvPr/>
              </p:nvSpPr>
              <p:spPr bwMode="auto">
                <a:xfrm>
                  <a:off x="4565650" y="3675063"/>
                  <a:ext cx="885825" cy="60325"/>
                </a:xfrm>
                <a:custGeom>
                  <a:avLst/>
                  <a:gdLst>
                    <a:gd name="T0" fmla="*/ 558 w 558"/>
                    <a:gd name="T1" fmla="*/ 38 h 38"/>
                    <a:gd name="T2" fmla="*/ 557 w 558"/>
                    <a:gd name="T3" fmla="*/ 38 h 38"/>
                    <a:gd name="T4" fmla="*/ 0 w 558"/>
                    <a:gd name="T5" fmla="*/ 0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58" h="38">
                      <a:moveTo>
                        <a:pt x="558" y="38"/>
                      </a:moveTo>
                      <a:lnTo>
                        <a:pt x="557" y="3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28575">
                  <a:solidFill>
                    <a:srgbClr val="CC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19" name="Line 106"/>
                <p:cNvSpPr>
                  <a:spLocks noChangeShapeType="1"/>
                </p:cNvSpPr>
                <p:nvPr/>
              </p:nvSpPr>
              <p:spPr bwMode="auto">
                <a:xfrm flipV="1">
                  <a:off x="5451475" y="3735388"/>
                  <a:ext cx="0" cy="433388"/>
                </a:xfrm>
                <a:prstGeom prst="line">
                  <a:avLst/>
                </a:prstGeom>
                <a:noFill/>
                <a:ln w="28575">
                  <a:solidFill>
                    <a:srgbClr val="CC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20" name="Line 107"/>
                <p:cNvSpPr>
                  <a:spLocks noChangeShapeType="1"/>
                </p:cNvSpPr>
                <p:nvPr/>
              </p:nvSpPr>
              <p:spPr bwMode="auto">
                <a:xfrm flipH="1">
                  <a:off x="5451475" y="3705226"/>
                  <a:ext cx="885825" cy="30163"/>
                </a:xfrm>
                <a:prstGeom prst="line">
                  <a:avLst/>
                </a:prstGeom>
                <a:noFill/>
                <a:ln w="28575">
                  <a:solidFill>
                    <a:srgbClr val="CC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21" name="Line 108"/>
                <p:cNvSpPr>
                  <a:spLocks noChangeShapeType="1"/>
                </p:cNvSpPr>
                <p:nvPr/>
              </p:nvSpPr>
              <p:spPr bwMode="auto">
                <a:xfrm flipV="1">
                  <a:off x="7237413" y="3590926"/>
                  <a:ext cx="0" cy="466725"/>
                </a:xfrm>
                <a:prstGeom prst="line">
                  <a:avLst/>
                </a:prstGeom>
                <a:noFill/>
                <a:ln w="28575">
                  <a:solidFill>
                    <a:srgbClr val="CC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22" name="Line 109"/>
                <p:cNvSpPr>
                  <a:spLocks noChangeShapeType="1"/>
                </p:cNvSpPr>
                <p:nvPr/>
              </p:nvSpPr>
              <p:spPr bwMode="auto">
                <a:xfrm flipV="1">
                  <a:off x="5451475" y="3300413"/>
                  <a:ext cx="0" cy="434975"/>
                </a:xfrm>
                <a:prstGeom prst="line">
                  <a:avLst/>
                </a:prstGeom>
                <a:noFill/>
                <a:ln w="28575">
                  <a:solidFill>
                    <a:srgbClr val="CC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23" name="Line 110"/>
                <p:cNvSpPr>
                  <a:spLocks noChangeShapeType="1"/>
                </p:cNvSpPr>
                <p:nvPr/>
              </p:nvSpPr>
              <p:spPr bwMode="auto">
                <a:xfrm flipV="1">
                  <a:off x="6337300" y="3235326"/>
                  <a:ext cx="0" cy="469900"/>
                </a:xfrm>
                <a:prstGeom prst="line">
                  <a:avLst/>
                </a:prstGeom>
                <a:noFill/>
                <a:ln w="28575">
                  <a:solidFill>
                    <a:srgbClr val="CC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24" name="Line 111"/>
                <p:cNvSpPr>
                  <a:spLocks noChangeShapeType="1"/>
                </p:cNvSpPr>
                <p:nvPr/>
              </p:nvSpPr>
              <p:spPr bwMode="auto">
                <a:xfrm flipV="1">
                  <a:off x="7237413" y="3116263"/>
                  <a:ext cx="0" cy="474663"/>
                </a:xfrm>
                <a:prstGeom prst="line">
                  <a:avLst/>
                </a:prstGeom>
                <a:noFill/>
                <a:ln w="28575">
                  <a:solidFill>
                    <a:srgbClr val="CC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25" name="Line 112"/>
                <p:cNvSpPr>
                  <a:spLocks noChangeShapeType="1"/>
                </p:cNvSpPr>
                <p:nvPr/>
              </p:nvSpPr>
              <p:spPr bwMode="auto">
                <a:xfrm flipV="1">
                  <a:off x="2786063" y="3702051"/>
                  <a:ext cx="0" cy="388938"/>
                </a:xfrm>
                <a:prstGeom prst="line">
                  <a:avLst/>
                </a:prstGeom>
                <a:noFill/>
                <a:ln w="28575">
                  <a:solidFill>
                    <a:srgbClr val="CC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26" name="Freeform 113"/>
                <p:cNvSpPr>
                  <a:spLocks/>
                </p:cNvSpPr>
                <p:nvPr/>
              </p:nvSpPr>
              <p:spPr bwMode="auto">
                <a:xfrm>
                  <a:off x="2171700" y="3702051"/>
                  <a:ext cx="614363" cy="38100"/>
                </a:xfrm>
                <a:custGeom>
                  <a:avLst/>
                  <a:gdLst>
                    <a:gd name="T0" fmla="*/ 387 w 387"/>
                    <a:gd name="T1" fmla="*/ 0 h 24"/>
                    <a:gd name="T2" fmla="*/ 8 w 387"/>
                    <a:gd name="T3" fmla="*/ 24 h 24"/>
                    <a:gd name="T4" fmla="*/ 0 w 387"/>
                    <a:gd name="T5" fmla="*/ 24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87" h="24">
                      <a:moveTo>
                        <a:pt x="387" y="0"/>
                      </a:moveTo>
                      <a:lnTo>
                        <a:pt x="8" y="24"/>
                      </a:lnTo>
                      <a:lnTo>
                        <a:pt x="0" y="24"/>
                      </a:lnTo>
                    </a:path>
                  </a:pathLst>
                </a:custGeom>
                <a:noFill/>
                <a:ln w="28575">
                  <a:solidFill>
                    <a:srgbClr val="CC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27" name="Line 114"/>
                <p:cNvSpPr>
                  <a:spLocks noChangeShapeType="1"/>
                </p:cNvSpPr>
                <p:nvPr/>
              </p:nvSpPr>
              <p:spPr bwMode="auto">
                <a:xfrm flipV="1">
                  <a:off x="1871663" y="3740151"/>
                  <a:ext cx="0" cy="404813"/>
                </a:xfrm>
                <a:prstGeom prst="line">
                  <a:avLst/>
                </a:prstGeom>
                <a:noFill/>
                <a:ln w="28575">
                  <a:solidFill>
                    <a:srgbClr val="CC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28" name="Line 115"/>
                <p:cNvSpPr>
                  <a:spLocks noChangeShapeType="1"/>
                </p:cNvSpPr>
                <p:nvPr/>
              </p:nvSpPr>
              <p:spPr bwMode="auto">
                <a:xfrm flipH="1">
                  <a:off x="1871663" y="3740151"/>
                  <a:ext cx="300038" cy="0"/>
                </a:xfrm>
                <a:prstGeom prst="line">
                  <a:avLst/>
                </a:prstGeom>
                <a:noFill/>
                <a:ln w="28575">
                  <a:solidFill>
                    <a:srgbClr val="CC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29" name="Line 116"/>
                <p:cNvSpPr>
                  <a:spLocks noChangeShapeType="1"/>
                </p:cNvSpPr>
                <p:nvPr/>
              </p:nvSpPr>
              <p:spPr bwMode="auto">
                <a:xfrm flipV="1">
                  <a:off x="2171700" y="3740151"/>
                  <a:ext cx="0" cy="446088"/>
                </a:xfrm>
                <a:prstGeom prst="line">
                  <a:avLst/>
                </a:prstGeom>
                <a:noFill/>
                <a:ln w="28575">
                  <a:solidFill>
                    <a:srgbClr val="CC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30" name="Line 117"/>
                <p:cNvSpPr>
                  <a:spLocks noChangeShapeType="1"/>
                </p:cNvSpPr>
                <p:nvPr/>
              </p:nvSpPr>
              <p:spPr bwMode="auto">
                <a:xfrm flipV="1">
                  <a:off x="4565650" y="3675063"/>
                  <a:ext cx="0" cy="415925"/>
                </a:xfrm>
                <a:prstGeom prst="line">
                  <a:avLst/>
                </a:prstGeom>
                <a:noFill/>
                <a:ln w="28575">
                  <a:solidFill>
                    <a:srgbClr val="CC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31" name="Line 118"/>
                <p:cNvSpPr>
                  <a:spLocks noChangeShapeType="1"/>
                </p:cNvSpPr>
                <p:nvPr/>
              </p:nvSpPr>
              <p:spPr bwMode="auto">
                <a:xfrm flipV="1">
                  <a:off x="3376613" y="3675063"/>
                  <a:ext cx="0" cy="450850"/>
                </a:xfrm>
                <a:prstGeom prst="line">
                  <a:avLst/>
                </a:prstGeom>
                <a:noFill/>
                <a:ln w="28575">
                  <a:solidFill>
                    <a:srgbClr val="CC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32" name="Line 119"/>
                <p:cNvSpPr>
                  <a:spLocks noChangeShapeType="1"/>
                </p:cNvSpPr>
                <p:nvPr/>
              </p:nvSpPr>
              <p:spPr bwMode="auto">
                <a:xfrm flipH="1">
                  <a:off x="3376613" y="3675063"/>
                  <a:ext cx="590550" cy="0"/>
                </a:xfrm>
                <a:prstGeom prst="line">
                  <a:avLst/>
                </a:prstGeom>
                <a:noFill/>
                <a:ln w="28575">
                  <a:solidFill>
                    <a:srgbClr val="CC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33" name="Line 120"/>
                <p:cNvSpPr>
                  <a:spLocks noChangeShapeType="1"/>
                </p:cNvSpPr>
                <p:nvPr/>
              </p:nvSpPr>
              <p:spPr bwMode="auto">
                <a:xfrm flipV="1">
                  <a:off x="3967163" y="3675063"/>
                  <a:ext cx="0" cy="446088"/>
                </a:xfrm>
                <a:prstGeom prst="line">
                  <a:avLst/>
                </a:prstGeom>
                <a:noFill/>
                <a:ln w="28575">
                  <a:solidFill>
                    <a:srgbClr val="CC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34" name="Line 121"/>
                <p:cNvSpPr>
                  <a:spLocks noChangeShapeType="1"/>
                </p:cNvSpPr>
                <p:nvPr/>
              </p:nvSpPr>
              <p:spPr bwMode="auto">
                <a:xfrm flipH="1">
                  <a:off x="3967163" y="3675063"/>
                  <a:ext cx="598488" cy="0"/>
                </a:xfrm>
                <a:prstGeom prst="line">
                  <a:avLst/>
                </a:prstGeom>
                <a:noFill/>
                <a:ln w="28575">
                  <a:solidFill>
                    <a:srgbClr val="CC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35" name="Line 122"/>
                <p:cNvSpPr>
                  <a:spLocks noChangeShapeType="1"/>
                </p:cNvSpPr>
                <p:nvPr/>
              </p:nvSpPr>
              <p:spPr bwMode="auto">
                <a:xfrm flipV="1">
                  <a:off x="1871663" y="3324226"/>
                  <a:ext cx="0" cy="415925"/>
                </a:xfrm>
                <a:prstGeom prst="line">
                  <a:avLst/>
                </a:prstGeom>
                <a:noFill/>
                <a:ln w="28575">
                  <a:solidFill>
                    <a:srgbClr val="CC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36" name="Line 123"/>
                <p:cNvSpPr>
                  <a:spLocks noChangeShapeType="1"/>
                </p:cNvSpPr>
                <p:nvPr/>
              </p:nvSpPr>
              <p:spPr bwMode="auto">
                <a:xfrm flipV="1">
                  <a:off x="2171700" y="3290888"/>
                  <a:ext cx="0" cy="449263"/>
                </a:xfrm>
                <a:prstGeom prst="line">
                  <a:avLst/>
                </a:prstGeom>
                <a:noFill/>
                <a:ln w="28575">
                  <a:solidFill>
                    <a:srgbClr val="CC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37" name="Line 124"/>
                <p:cNvSpPr>
                  <a:spLocks noChangeShapeType="1"/>
                </p:cNvSpPr>
                <p:nvPr/>
              </p:nvSpPr>
              <p:spPr bwMode="auto">
                <a:xfrm flipV="1">
                  <a:off x="2786063" y="3286126"/>
                  <a:ext cx="0" cy="415925"/>
                </a:xfrm>
                <a:prstGeom prst="line">
                  <a:avLst/>
                </a:prstGeom>
                <a:noFill/>
                <a:ln w="28575">
                  <a:solidFill>
                    <a:srgbClr val="CC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38" name="Line 125"/>
                <p:cNvSpPr>
                  <a:spLocks noChangeShapeType="1"/>
                </p:cNvSpPr>
                <p:nvPr/>
              </p:nvSpPr>
              <p:spPr bwMode="auto">
                <a:xfrm flipV="1">
                  <a:off x="3376613" y="3216276"/>
                  <a:ext cx="0" cy="458788"/>
                </a:xfrm>
                <a:prstGeom prst="line">
                  <a:avLst/>
                </a:prstGeom>
                <a:noFill/>
                <a:ln w="28575">
                  <a:solidFill>
                    <a:srgbClr val="CC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39" name="Line 126"/>
                <p:cNvSpPr>
                  <a:spLocks noChangeShapeType="1"/>
                </p:cNvSpPr>
                <p:nvPr/>
              </p:nvSpPr>
              <p:spPr bwMode="auto">
                <a:xfrm flipH="1">
                  <a:off x="2786063" y="3675063"/>
                  <a:ext cx="590550" cy="26988"/>
                </a:xfrm>
                <a:prstGeom prst="line">
                  <a:avLst/>
                </a:prstGeom>
                <a:noFill/>
                <a:ln w="28575">
                  <a:solidFill>
                    <a:srgbClr val="CC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40" name="Line 127"/>
                <p:cNvSpPr>
                  <a:spLocks noChangeShapeType="1"/>
                </p:cNvSpPr>
                <p:nvPr/>
              </p:nvSpPr>
              <p:spPr bwMode="auto">
                <a:xfrm flipV="1">
                  <a:off x="3967163" y="3249613"/>
                  <a:ext cx="0" cy="425450"/>
                </a:xfrm>
                <a:prstGeom prst="line">
                  <a:avLst/>
                </a:prstGeom>
                <a:noFill/>
                <a:ln w="28575">
                  <a:solidFill>
                    <a:srgbClr val="CC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41" name="Line 128"/>
                <p:cNvSpPr>
                  <a:spLocks noChangeShapeType="1"/>
                </p:cNvSpPr>
                <p:nvPr/>
              </p:nvSpPr>
              <p:spPr bwMode="auto">
                <a:xfrm flipV="1">
                  <a:off x="4565650" y="3281363"/>
                  <a:ext cx="0" cy="393700"/>
                </a:xfrm>
                <a:prstGeom prst="line">
                  <a:avLst/>
                </a:prstGeom>
                <a:noFill/>
                <a:ln w="28575">
                  <a:solidFill>
                    <a:srgbClr val="CC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42" name="Freeform 129"/>
                <p:cNvSpPr>
                  <a:spLocks/>
                </p:cNvSpPr>
                <p:nvPr/>
              </p:nvSpPr>
              <p:spPr bwMode="auto">
                <a:xfrm>
                  <a:off x="904875" y="3740151"/>
                  <a:ext cx="381000" cy="198438"/>
                </a:xfrm>
                <a:custGeom>
                  <a:avLst/>
                  <a:gdLst>
                    <a:gd name="T0" fmla="*/ 240 w 240"/>
                    <a:gd name="T1" fmla="*/ 0 h 125"/>
                    <a:gd name="T2" fmla="*/ 237 w 240"/>
                    <a:gd name="T3" fmla="*/ 0 h 125"/>
                    <a:gd name="T4" fmla="*/ 0 w 240"/>
                    <a:gd name="T5" fmla="*/ 125 h 1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40" h="125">
                      <a:moveTo>
                        <a:pt x="240" y="0"/>
                      </a:moveTo>
                      <a:lnTo>
                        <a:pt x="237" y="0"/>
                      </a:lnTo>
                      <a:lnTo>
                        <a:pt x="0" y="125"/>
                      </a:lnTo>
                    </a:path>
                  </a:pathLst>
                </a:custGeom>
                <a:noFill/>
                <a:ln w="28575">
                  <a:solidFill>
                    <a:srgbClr val="CC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43" name="Line 130"/>
                <p:cNvSpPr>
                  <a:spLocks noChangeShapeType="1"/>
                </p:cNvSpPr>
                <p:nvPr/>
              </p:nvSpPr>
              <p:spPr bwMode="auto">
                <a:xfrm flipV="1">
                  <a:off x="1285875" y="3740151"/>
                  <a:ext cx="0" cy="390525"/>
                </a:xfrm>
                <a:prstGeom prst="line">
                  <a:avLst/>
                </a:prstGeom>
                <a:noFill/>
                <a:ln w="28575">
                  <a:solidFill>
                    <a:srgbClr val="CC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44" name="Line 131"/>
                <p:cNvSpPr>
                  <a:spLocks noChangeShapeType="1"/>
                </p:cNvSpPr>
                <p:nvPr/>
              </p:nvSpPr>
              <p:spPr bwMode="auto">
                <a:xfrm flipH="1">
                  <a:off x="1285875" y="3740151"/>
                  <a:ext cx="309563" cy="0"/>
                </a:xfrm>
                <a:prstGeom prst="line">
                  <a:avLst/>
                </a:prstGeom>
                <a:noFill/>
                <a:ln w="28575">
                  <a:solidFill>
                    <a:srgbClr val="CC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45" name="Line 132"/>
                <p:cNvSpPr>
                  <a:spLocks noChangeShapeType="1"/>
                </p:cNvSpPr>
                <p:nvPr/>
              </p:nvSpPr>
              <p:spPr bwMode="auto">
                <a:xfrm flipV="1">
                  <a:off x="1595438" y="3740151"/>
                  <a:ext cx="0" cy="390525"/>
                </a:xfrm>
                <a:prstGeom prst="line">
                  <a:avLst/>
                </a:prstGeom>
                <a:noFill/>
                <a:ln w="28575">
                  <a:solidFill>
                    <a:srgbClr val="CC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46" name="Line 133"/>
                <p:cNvSpPr>
                  <a:spLocks noChangeShapeType="1"/>
                </p:cNvSpPr>
                <p:nvPr/>
              </p:nvSpPr>
              <p:spPr bwMode="auto">
                <a:xfrm flipV="1">
                  <a:off x="1285875" y="3378201"/>
                  <a:ext cx="0" cy="361950"/>
                </a:xfrm>
                <a:prstGeom prst="line">
                  <a:avLst/>
                </a:prstGeom>
                <a:noFill/>
                <a:ln w="28575">
                  <a:solidFill>
                    <a:srgbClr val="CC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47" name="Line 134"/>
                <p:cNvSpPr>
                  <a:spLocks noChangeShapeType="1"/>
                </p:cNvSpPr>
                <p:nvPr/>
              </p:nvSpPr>
              <p:spPr bwMode="auto">
                <a:xfrm flipV="1">
                  <a:off x="1595438" y="3343276"/>
                  <a:ext cx="0" cy="396875"/>
                </a:xfrm>
                <a:prstGeom prst="line">
                  <a:avLst/>
                </a:prstGeom>
                <a:noFill/>
                <a:ln w="28575">
                  <a:solidFill>
                    <a:srgbClr val="CC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48" name="Line 135"/>
                <p:cNvSpPr>
                  <a:spLocks noChangeShapeType="1"/>
                </p:cNvSpPr>
                <p:nvPr/>
              </p:nvSpPr>
              <p:spPr bwMode="auto">
                <a:xfrm flipH="1">
                  <a:off x="1595438" y="3740151"/>
                  <a:ext cx="276225" cy="0"/>
                </a:xfrm>
                <a:prstGeom prst="line">
                  <a:avLst/>
                </a:prstGeom>
                <a:noFill/>
                <a:ln w="28575">
                  <a:solidFill>
                    <a:srgbClr val="CC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49" name="Line 136"/>
                <p:cNvSpPr>
                  <a:spLocks noChangeShapeType="1"/>
                </p:cNvSpPr>
                <p:nvPr/>
              </p:nvSpPr>
              <p:spPr bwMode="auto">
                <a:xfrm flipH="1">
                  <a:off x="7237413" y="3532188"/>
                  <a:ext cx="884238" cy="58738"/>
                </a:xfrm>
                <a:prstGeom prst="line">
                  <a:avLst/>
                </a:prstGeom>
                <a:noFill/>
                <a:ln w="28575">
                  <a:solidFill>
                    <a:srgbClr val="CC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50" name="Freeform 137"/>
                <p:cNvSpPr>
                  <a:spLocks/>
                </p:cNvSpPr>
                <p:nvPr/>
              </p:nvSpPr>
              <p:spPr bwMode="auto">
                <a:xfrm>
                  <a:off x="863600" y="3898901"/>
                  <a:ext cx="84138" cy="84138"/>
                </a:xfrm>
                <a:custGeom>
                  <a:avLst/>
                  <a:gdLst>
                    <a:gd name="T0" fmla="*/ 53 w 53"/>
                    <a:gd name="T1" fmla="*/ 0 h 53"/>
                    <a:gd name="T2" fmla="*/ 0 w 53"/>
                    <a:gd name="T3" fmla="*/ 0 h 53"/>
                    <a:gd name="T4" fmla="*/ 0 w 53"/>
                    <a:gd name="T5" fmla="*/ 53 h 53"/>
                    <a:gd name="T6" fmla="*/ 53 w 53"/>
                    <a:gd name="T7" fmla="*/ 53 h 53"/>
                    <a:gd name="T8" fmla="*/ 53 w 53"/>
                    <a:gd name="T9" fmla="*/ 0 h 53"/>
                    <a:gd name="T10" fmla="*/ 53 w 53"/>
                    <a:gd name="T11" fmla="*/ 0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3" h="53">
                      <a:moveTo>
                        <a:pt x="53" y="0"/>
                      </a:moveTo>
                      <a:lnTo>
                        <a:pt x="0" y="0"/>
                      </a:lnTo>
                      <a:lnTo>
                        <a:pt x="0" y="53"/>
                      </a:lnTo>
                      <a:lnTo>
                        <a:pt x="53" y="53"/>
                      </a:lnTo>
                      <a:lnTo>
                        <a:pt x="53" y="0"/>
                      </a:lnTo>
                      <a:lnTo>
                        <a:pt x="53" y="0"/>
                      </a:lnTo>
                      <a:close/>
                    </a:path>
                  </a:pathLst>
                </a:custGeom>
                <a:solidFill>
                  <a:srgbClr val="CC0000"/>
                </a:solidFill>
                <a:ln w="0">
                  <a:solidFill>
                    <a:srgbClr val="CC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51" name="Freeform 138"/>
                <p:cNvSpPr>
                  <a:spLocks/>
                </p:cNvSpPr>
                <p:nvPr/>
              </p:nvSpPr>
              <p:spPr bwMode="auto">
                <a:xfrm>
                  <a:off x="1238250" y="3700463"/>
                  <a:ext cx="87313" cy="84138"/>
                </a:xfrm>
                <a:custGeom>
                  <a:avLst/>
                  <a:gdLst>
                    <a:gd name="T0" fmla="*/ 55 w 55"/>
                    <a:gd name="T1" fmla="*/ 0 h 53"/>
                    <a:gd name="T2" fmla="*/ 0 w 55"/>
                    <a:gd name="T3" fmla="*/ 0 h 53"/>
                    <a:gd name="T4" fmla="*/ 0 w 55"/>
                    <a:gd name="T5" fmla="*/ 53 h 53"/>
                    <a:gd name="T6" fmla="*/ 55 w 55"/>
                    <a:gd name="T7" fmla="*/ 53 h 53"/>
                    <a:gd name="T8" fmla="*/ 55 w 55"/>
                    <a:gd name="T9" fmla="*/ 0 h 53"/>
                    <a:gd name="T10" fmla="*/ 55 w 55"/>
                    <a:gd name="T11" fmla="*/ 0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5" h="53">
                      <a:moveTo>
                        <a:pt x="55" y="0"/>
                      </a:moveTo>
                      <a:lnTo>
                        <a:pt x="0" y="0"/>
                      </a:lnTo>
                      <a:lnTo>
                        <a:pt x="0" y="53"/>
                      </a:lnTo>
                      <a:lnTo>
                        <a:pt x="55" y="53"/>
                      </a:lnTo>
                      <a:lnTo>
                        <a:pt x="55" y="0"/>
                      </a:lnTo>
                      <a:lnTo>
                        <a:pt x="55" y="0"/>
                      </a:lnTo>
                      <a:close/>
                    </a:path>
                  </a:pathLst>
                </a:custGeom>
                <a:solidFill>
                  <a:srgbClr val="CC0000"/>
                </a:solidFill>
                <a:ln w="0">
                  <a:solidFill>
                    <a:srgbClr val="CC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52" name="Rectangle 139"/>
                <p:cNvSpPr>
                  <a:spLocks noChangeArrowheads="1"/>
                </p:cNvSpPr>
                <p:nvPr/>
              </p:nvSpPr>
              <p:spPr bwMode="auto">
                <a:xfrm>
                  <a:off x="1552575" y="3700463"/>
                  <a:ext cx="84138" cy="84138"/>
                </a:xfrm>
                <a:prstGeom prst="rect">
                  <a:avLst/>
                </a:prstGeom>
                <a:solidFill>
                  <a:srgbClr val="CC0000"/>
                </a:solidFill>
                <a:ln w="0">
                  <a:solidFill>
                    <a:srgbClr val="CC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53" name="Freeform 140"/>
                <p:cNvSpPr>
                  <a:spLocks/>
                </p:cNvSpPr>
                <p:nvPr/>
              </p:nvSpPr>
              <p:spPr bwMode="auto">
                <a:xfrm>
                  <a:off x="1828800" y="3700463"/>
                  <a:ext cx="87313" cy="84138"/>
                </a:xfrm>
                <a:custGeom>
                  <a:avLst/>
                  <a:gdLst>
                    <a:gd name="T0" fmla="*/ 55 w 55"/>
                    <a:gd name="T1" fmla="*/ 0 h 53"/>
                    <a:gd name="T2" fmla="*/ 0 w 55"/>
                    <a:gd name="T3" fmla="*/ 0 h 53"/>
                    <a:gd name="T4" fmla="*/ 0 w 55"/>
                    <a:gd name="T5" fmla="*/ 53 h 53"/>
                    <a:gd name="T6" fmla="*/ 55 w 55"/>
                    <a:gd name="T7" fmla="*/ 53 h 53"/>
                    <a:gd name="T8" fmla="*/ 55 w 55"/>
                    <a:gd name="T9" fmla="*/ 0 h 53"/>
                    <a:gd name="T10" fmla="*/ 55 w 55"/>
                    <a:gd name="T11" fmla="*/ 0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5" h="53">
                      <a:moveTo>
                        <a:pt x="55" y="0"/>
                      </a:moveTo>
                      <a:lnTo>
                        <a:pt x="0" y="0"/>
                      </a:lnTo>
                      <a:lnTo>
                        <a:pt x="0" y="53"/>
                      </a:lnTo>
                      <a:lnTo>
                        <a:pt x="55" y="53"/>
                      </a:lnTo>
                      <a:lnTo>
                        <a:pt x="55" y="0"/>
                      </a:lnTo>
                      <a:lnTo>
                        <a:pt x="55" y="0"/>
                      </a:lnTo>
                      <a:close/>
                    </a:path>
                  </a:pathLst>
                </a:custGeom>
                <a:solidFill>
                  <a:srgbClr val="CC0000"/>
                </a:solidFill>
                <a:ln w="0">
                  <a:solidFill>
                    <a:srgbClr val="CC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54" name="Freeform 141"/>
                <p:cNvSpPr>
                  <a:spLocks/>
                </p:cNvSpPr>
                <p:nvPr/>
              </p:nvSpPr>
              <p:spPr bwMode="auto">
                <a:xfrm>
                  <a:off x="2128838" y="3700463"/>
                  <a:ext cx="85725" cy="84138"/>
                </a:xfrm>
                <a:custGeom>
                  <a:avLst/>
                  <a:gdLst>
                    <a:gd name="T0" fmla="*/ 54 w 54"/>
                    <a:gd name="T1" fmla="*/ 0 h 53"/>
                    <a:gd name="T2" fmla="*/ 0 w 54"/>
                    <a:gd name="T3" fmla="*/ 0 h 53"/>
                    <a:gd name="T4" fmla="*/ 0 w 54"/>
                    <a:gd name="T5" fmla="*/ 53 h 53"/>
                    <a:gd name="T6" fmla="*/ 54 w 54"/>
                    <a:gd name="T7" fmla="*/ 53 h 53"/>
                    <a:gd name="T8" fmla="*/ 54 w 54"/>
                    <a:gd name="T9" fmla="*/ 0 h 53"/>
                    <a:gd name="T10" fmla="*/ 54 w 54"/>
                    <a:gd name="T11" fmla="*/ 0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4" h="53">
                      <a:moveTo>
                        <a:pt x="54" y="0"/>
                      </a:moveTo>
                      <a:lnTo>
                        <a:pt x="0" y="0"/>
                      </a:lnTo>
                      <a:lnTo>
                        <a:pt x="0" y="53"/>
                      </a:lnTo>
                      <a:lnTo>
                        <a:pt x="54" y="53"/>
                      </a:lnTo>
                      <a:lnTo>
                        <a:pt x="54" y="0"/>
                      </a:lnTo>
                      <a:lnTo>
                        <a:pt x="54" y="0"/>
                      </a:lnTo>
                      <a:close/>
                    </a:path>
                  </a:pathLst>
                </a:custGeom>
                <a:solidFill>
                  <a:srgbClr val="CC0000"/>
                </a:solidFill>
                <a:ln w="0">
                  <a:solidFill>
                    <a:srgbClr val="CC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55" name="Freeform 142"/>
                <p:cNvSpPr>
                  <a:spLocks/>
                </p:cNvSpPr>
                <p:nvPr/>
              </p:nvSpPr>
              <p:spPr bwMode="auto">
                <a:xfrm>
                  <a:off x="2743200" y="3659188"/>
                  <a:ext cx="85725" cy="84138"/>
                </a:xfrm>
                <a:custGeom>
                  <a:avLst/>
                  <a:gdLst>
                    <a:gd name="T0" fmla="*/ 54 w 54"/>
                    <a:gd name="T1" fmla="*/ 0 h 53"/>
                    <a:gd name="T2" fmla="*/ 0 w 54"/>
                    <a:gd name="T3" fmla="*/ 0 h 53"/>
                    <a:gd name="T4" fmla="*/ 0 w 54"/>
                    <a:gd name="T5" fmla="*/ 53 h 53"/>
                    <a:gd name="T6" fmla="*/ 54 w 54"/>
                    <a:gd name="T7" fmla="*/ 53 h 53"/>
                    <a:gd name="T8" fmla="*/ 54 w 54"/>
                    <a:gd name="T9" fmla="*/ 0 h 53"/>
                    <a:gd name="T10" fmla="*/ 54 w 54"/>
                    <a:gd name="T11" fmla="*/ 0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4" h="53">
                      <a:moveTo>
                        <a:pt x="54" y="0"/>
                      </a:moveTo>
                      <a:lnTo>
                        <a:pt x="0" y="0"/>
                      </a:lnTo>
                      <a:lnTo>
                        <a:pt x="0" y="53"/>
                      </a:lnTo>
                      <a:lnTo>
                        <a:pt x="54" y="53"/>
                      </a:lnTo>
                      <a:lnTo>
                        <a:pt x="54" y="0"/>
                      </a:lnTo>
                      <a:lnTo>
                        <a:pt x="54" y="0"/>
                      </a:lnTo>
                      <a:close/>
                    </a:path>
                  </a:pathLst>
                </a:custGeom>
                <a:solidFill>
                  <a:srgbClr val="CC0000"/>
                </a:solidFill>
                <a:ln w="0">
                  <a:solidFill>
                    <a:srgbClr val="CC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56" name="Freeform 143"/>
                <p:cNvSpPr>
                  <a:spLocks/>
                </p:cNvSpPr>
                <p:nvPr/>
              </p:nvSpPr>
              <p:spPr bwMode="auto">
                <a:xfrm>
                  <a:off x="3332163" y="3632201"/>
                  <a:ext cx="87313" cy="87313"/>
                </a:xfrm>
                <a:custGeom>
                  <a:avLst/>
                  <a:gdLst>
                    <a:gd name="T0" fmla="*/ 55 w 55"/>
                    <a:gd name="T1" fmla="*/ 0 h 55"/>
                    <a:gd name="T2" fmla="*/ 0 w 55"/>
                    <a:gd name="T3" fmla="*/ 0 h 55"/>
                    <a:gd name="T4" fmla="*/ 0 w 55"/>
                    <a:gd name="T5" fmla="*/ 55 h 55"/>
                    <a:gd name="T6" fmla="*/ 55 w 55"/>
                    <a:gd name="T7" fmla="*/ 55 h 55"/>
                    <a:gd name="T8" fmla="*/ 55 w 55"/>
                    <a:gd name="T9" fmla="*/ 0 h 55"/>
                    <a:gd name="T10" fmla="*/ 55 w 55"/>
                    <a:gd name="T11" fmla="*/ 0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5" h="55">
                      <a:moveTo>
                        <a:pt x="55" y="0"/>
                      </a:moveTo>
                      <a:lnTo>
                        <a:pt x="0" y="0"/>
                      </a:lnTo>
                      <a:lnTo>
                        <a:pt x="0" y="55"/>
                      </a:lnTo>
                      <a:lnTo>
                        <a:pt x="55" y="55"/>
                      </a:lnTo>
                      <a:lnTo>
                        <a:pt x="55" y="0"/>
                      </a:lnTo>
                      <a:lnTo>
                        <a:pt x="55" y="0"/>
                      </a:lnTo>
                      <a:close/>
                    </a:path>
                  </a:pathLst>
                </a:custGeom>
                <a:solidFill>
                  <a:srgbClr val="CC0000"/>
                </a:solidFill>
                <a:ln w="0">
                  <a:solidFill>
                    <a:srgbClr val="CC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57" name="Freeform 144"/>
                <p:cNvSpPr>
                  <a:spLocks/>
                </p:cNvSpPr>
                <p:nvPr/>
              </p:nvSpPr>
              <p:spPr bwMode="auto">
                <a:xfrm>
                  <a:off x="3922713" y="3632201"/>
                  <a:ext cx="84138" cy="87313"/>
                </a:xfrm>
                <a:custGeom>
                  <a:avLst/>
                  <a:gdLst>
                    <a:gd name="T0" fmla="*/ 53 w 53"/>
                    <a:gd name="T1" fmla="*/ 0 h 55"/>
                    <a:gd name="T2" fmla="*/ 0 w 53"/>
                    <a:gd name="T3" fmla="*/ 0 h 55"/>
                    <a:gd name="T4" fmla="*/ 0 w 53"/>
                    <a:gd name="T5" fmla="*/ 55 h 55"/>
                    <a:gd name="T6" fmla="*/ 53 w 53"/>
                    <a:gd name="T7" fmla="*/ 55 h 55"/>
                    <a:gd name="T8" fmla="*/ 53 w 53"/>
                    <a:gd name="T9" fmla="*/ 0 h 55"/>
                    <a:gd name="T10" fmla="*/ 53 w 53"/>
                    <a:gd name="T11" fmla="*/ 0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3" h="55">
                      <a:moveTo>
                        <a:pt x="53" y="0"/>
                      </a:moveTo>
                      <a:lnTo>
                        <a:pt x="0" y="0"/>
                      </a:lnTo>
                      <a:lnTo>
                        <a:pt x="0" y="55"/>
                      </a:lnTo>
                      <a:lnTo>
                        <a:pt x="53" y="55"/>
                      </a:lnTo>
                      <a:lnTo>
                        <a:pt x="53" y="0"/>
                      </a:lnTo>
                      <a:lnTo>
                        <a:pt x="53" y="0"/>
                      </a:lnTo>
                      <a:close/>
                    </a:path>
                  </a:pathLst>
                </a:custGeom>
                <a:solidFill>
                  <a:srgbClr val="CC0000"/>
                </a:solidFill>
                <a:ln w="0">
                  <a:solidFill>
                    <a:srgbClr val="CC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58" name="Freeform 145"/>
                <p:cNvSpPr>
                  <a:spLocks/>
                </p:cNvSpPr>
                <p:nvPr/>
              </p:nvSpPr>
              <p:spPr bwMode="auto">
                <a:xfrm>
                  <a:off x="4522788" y="3632201"/>
                  <a:ext cx="84138" cy="87313"/>
                </a:xfrm>
                <a:custGeom>
                  <a:avLst/>
                  <a:gdLst>
                    <a:gd name="T0" fmla="*/ 53 w 53"/>
                    <a:gd name="T1" fmla="*/ 0 h 55"/>
                    <a:gd name="T2" fmla="*/ 0 w 53"/>
                    <a:gd name="T3" fmla="*/ 0 h 55"/>
                    <a:gd name="T4" fmla="*/ 0 w 53"/>
                    <a:gd name="T5" fmla="*/ 55 h 55"/>
                    <a:gd name="T6" fmla="*/ 53 w 53"/>
                    <a:gd name="T7" fmla="*/ 55 h 55"/>
                    <a:gd name="T8" fmla="*/ 53 w 53"/>
                    <a:gd name="T9" fmla="*/ 0 h 55"/>
                    <a:gd name="T10" fmla="*/ 53 w 53"/>
                    <a:gd name="T11" fmla="*/ 0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3" h="55">
                      <a:moveTo>
                        <a:pt x="53" y="0"/>
                      </a:moveTo>
                      <a:lnTo>
                        <a:pt x="0" y="0"/>
                      </a:lnTo>
                      <a:lnTo>
                        <a:pt x="0" y="55"/>
                      </a:lnTo>
                      <a:lnTo>
                        <a:pt x="53" y="55"/>
                      </a:lnTo>
                      <a:lnTo>
                        <a:pt x="53" y="0"/>
                      </a:lnTo>
                      <a:lnTo>
                        <a:pt x="53" y="0"/>
                      </a:lnTo>
                      <a:close/>
                    </a:path>
                  </a:pathLst>
                </a:custGeom>
                <a:solidFill>
                  <a:srgbClr val="CC0000"/>
                </a:solidFill>
                <a:ln w="0">
                  <a:solidFill>
                    <a:srgbClr val="CC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59" name="Freeform 146"/>
                <p:cNvSpPr>
                  <a:spLocks/>
                </p:cNvSpPr>
                <p:nvPr/>
              </p:nvSpPr>
              <p:spPr bwMode="auto">
                <a:xfrm>
                  <a:off x="5405438" y="3694113"/>
                  <a:ext cx="87313" cy="85725"/>
                </a:xfrm>
                <a:custGeom>
                  <a:avLst/>
                  <a:gdLst>
                    <a:gd name="T0" fmla="*/ 55 w 55"/>
                    <a:gd name="T1" fmla="*/ 0 h 54"/>
                    <a:gd name="T2" fmla="*/ 0 w 55"/>
                    <a:gd name="T3" fmla="*/ 0 h 54"/>
                    <a:gd name="T4" fmla="*/ 0 w 55"/>
                    <a:gd name="T5" fmla="*/ 54 h 54"/>
                    <a:gd name="T6" fmla="*/ 55 w 55"/>
                    <a:gd name="T7" fmla="*/ 54 h 54"/>
                    <a:gd name="T8" fmla="*/ 55 w 55"/>
                    <a:gd name="T9" fmla="*/ 0 h 54"/>
                    <a:gd name="T10" fmla="*/ 55 w 55"/>
                    <a:gd name="T11" fmla="*/ 0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5" h="54">
                      <a:moveTo>
                        <a:pt x="55" y="0"/>
                      </a:moveTo>
                      <a:lnTo>
                        <a:pt x="0" y="0"/>
                      </a:lnTo>
                      <a:lnTo>
                        <a:pt x="0" y="54"/>
                      </a:lnTo>
                      <a:lnTo>
                        <a:pt x="55" y="54"/>
                      </a:lnTo>
                      <a:lnTo>
                        <a:pt x="55" y="0"/>
                      </a:lnTo>
                      <a:lnTo>
                        <a:pt x="55" y="0"/>
                      </a:lnTo>
                      <a:close/>
                    </a:path>
                  </a:pathLst>
                </a:custGeom>
                <a:solidFill>
                  <a:srgbClr val="CC0000"/>
                </a:solidFill>
                <a:ln w="0">
                  <a:solidFill>
                    <a:srgbClr val="CC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60" name="Rectangle 147"/>
                <p:cNvSpPr>
                  <a:spLocks noChangeArrowheads="1"/>
                </p:cNvSpPr>
                <p:nvPr/>
              </p:nvSpPr>
              <p:spPr bwMode="auto">
                <a:xfrm>
                  <a:off x="6292850" y="3660776"/>
                  <a:ext cx="87313" cy="87313"/>
                </a:xfrm>
                <a:prstGeom prst="rect">
                  <a:avLst/>
                </a:prstGeom>
                <a:solidFill>
                  <a:srgbClr val="CC0000"/>
                </a:solidFill>
                <a:ln w="0">
                  <a:solidFill>
                    <a:srgbClr val="CC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61" name="Rectangle 148"/>
                <p:cNvSpPr>
                  <a:spLocks noChangeArrowheads="1"/>
                </p:cNvSpPr>
                <p:nvPr/>
              </p:nvSpPr>
              <p:spPr bwMode="auto">
                <a:xfrm>
                  <a:off x="7192963" y="3546476"/>
                  <a:ext cx="87313" cy="87313"/>
                </a:xfrm>
                <a:prstGeom prst="rect">
                  <a:avLst/>
                </a:prstGeom>
                <a:solidFill>
                  <a:srgbClr val="CC0000"/>
                </a:solidFill>
                <a:ln w="0">
                  <a:solidFill>
                    <a:srgbClr val="CC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762" name="Rectangle 149"/>
                <p:cNvSpPr>
                  <a:spLocks noChangeArrowheads="1"/>
                </p:cNvSpPr>
                <p:nvPr/>
              </p:nvSpPr>
              <p:spPr bwMode="auto">
                <a:xfrm>
                  <a:off x="8078788" y="3489326"/>
                  <a:ext cx="87313" cy="87313"/>
                </a:xfrm>
                <a:prstGeom prst="rect">
                  <a:avLst/>
                </a:prstGeom>
                <a:solidFill>
                  <a:srgbClr val="CC0000"/>
                </a:solidFill>
                <a:ln w="0">
                  <a:solidFill>
                    <a:srgbClr val="CC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  <p:sp>
            <p:nvSpPr>
              <p:cNvPr id="29764" name="ZoneTexte 29763"/>
              <p:cNvSpPr txBox="1"/>
              <p:nvPr/>
            </p:nvSpPr>
            <p:spPr>
              <a:xfrm>
                <a:off x="831144" y="4991143"/>
                <a:ext cx="38436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400" b="1" dirty="0">
                    <a:solidFill>
                      <a:srgbClr val="002060"/>
                    </a:solidFill>
                  </a:rPr>
                  <a:t>J0</a:t>
                </a:r>
              </a:p>
            </p:txBody>
          </p:sp>
          <p:sp>
            <p:nvSpPr>
              <p:cNvPr id="165" name="ZoneTexte 164"/>
              <p:cNvSpPr txBox="1"/>
              <p:nvPr/>
            </p:nvSpPr>
            <p:spPr>
              <a:xfrm>
                <a:off x="1531821" y="4991143"/>
                <a:ext cx="2840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400" b="1" dirty="0">
                    <a:solidFill>
                      <a:srgbClr val="002060"/>
                    </a:solidFill>
                  </a:rPr>
                  <a:t>4</a:t>
                </a:r>
              </a:p>
            </p:txBody>
          </p:sp>
          <p:sp>
            <p:nvSpPr>
              <p:cNvPr id="166" name="ZoneTexte 165"/>
              <p:cNvSpPr txBox="1"/>
              <p:nvPr/>
            </p:nvSpPr>
            <p:spPr>
              <a:xfrm>
                <a:off x="1794038" y="4991143"/>
                <a:ext cx="2840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400" b="1" dirty="0">
                    <a:solidFill>
                      <a:srgbClr val="002060"/>
                    </a:solidFill>
                  </a:rPr>
                  <a:t>8</a:t>
                </a:r>
              </a:p>
            </p:txBody>
          </p:sp>
          <p:sp>
            <p:nvSpPr>
              <p:cNvPr id="167" name="ZoneTexte 166"/>
              <p:cNvSpPr txBox="1"/>
              <p:nvPr/>
            </p:nvSpPr>
            <p:spPr>
              <a:xfrm>
                <a:off x="2031419" y="4991143"/>
                <a:ext cx="3834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400" b="1" dirty="0">
                    <a:solidFill>
                      <a:srgbClr val="002060"/>
                    </a:solidFill>
                  </a:rPr>
                  <a:t>12</a:t>
                </a:r>
              </a:p>
            </p:txBody>
          </p:sp>
          <p:sp>
            <p:nvSpPr>
              <p:cNvPr id="168" name="ZoneTexte 167"/>
              <p:cNvSpPr txBox="1"/>
              <p:nvPr/>
            </p:nvSpPr>
            <p:spPr>
              <a:xfrm>
                <a:off x="2316863" y="4991143"/>
                <a:ext cx="3834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400" b="1" dirty="0">
                    <a:solidFill>
                      <a:srgbClr val="002060"/>
                    </a:solidFill>
                  </a:rPr>
                  <a:t>16</a:t>
                </a:r>
              </a:p>
            </p:txBody>
          </p:sp>
          <p:sp>
            <p:nvSpPr>
              <p:cNvPr id="169" name="ZoneTexte 168"/>
              <p:cNvSpPr txBox="1"/>
              <p:nvPr/>
            </p:nvSpPr>
            <p:spPr>
              <a:xfrm>
                <a:off x="2891305" y="4991143"/>
                <a:ext cx="3834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400" b="1" dirty="0">
                    <a:solidFill>
                      <a:srgbClr val="002060"/>
                    </a:solidFill>
                  </a:rPr>
                  <a:t>24</a:t>
                </a:r>
              </a:p>
            </p:txBody>
          </p:sp>
          <p:sp>
            <p:nvSpPr>
              <p:cNvPr id="170" name="ZoneTexte 169"/>
              <p:cNvSpPr txBox="1"/>
              <p:nvPr/>
            </p:nvSpPr>
            <p:spPr>
              <a:xfrm>
                <a:off x="3446300" y="4991143"/>
                <a:ext cx="3834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400" b="1" dirty="0">
                    <a:solidFill>
                      <a:srgbClr val="002060"/>
                    </a:solidFill>
                  </a:rPr>
                  <a:t>32</a:t>
                </a:r>
              </a:p>
            </p:txBody>
          </p:sp>
          <p:sp>
            <p:nvSpPr>
              <p:cNvPr id="171" name="ZoneTexte 170"/>
              <p:cNvSpPr txBox="1"/>
              <p:nvPr/>
            </p:nvSpPr>
            <p:spPr>
              <a:xfrm>
                <a:off x="3997901" y="4991143"/>
                <a:ext cx="3834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400" b="1" dirty="0">
                    <a:solidFill>
                      <a:srgbClr val="002060"/>
                    </a:solidFill>
                  </a:rPr>
                  <a:t>40</a:t>
                </a:r>
              </a:p>
            </p:txBody>
          </p:sp>
          <p:sp>
            <p:nvSpPr>
              <p:cNvPr id="172" name="ZoneTexte 171"/>
              <p:cNvSpPr txBox="1"/>
              <p:nvPr/>
            </p:nvSpPr>
            <p:spPr>
              <a:xfrm>
                <a:off x="4595184" y="4991143"/>
                <a:ext cx="3834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400" b="1" dirty="0">
                    <a:solidFill>
                      <a:srgbClr val="002060"/>
                    </a:solidFill>
                  </a:rPr>
                  <a:t>48</a:t>
                </a:r>
              </a:p>
            </p:txBody>
          </p:sp>
          <p:sp>
            <p:nvSpPr>
              <p:cNvPr id="173" name="ZoneTexte 172"/>
              <p:cNvSpPr txBox="1"/>
              <p:nvPr/>
            </p:nvSpPr>
            <p:spPr>
              <a:xfrm>
                <a:off x="5411968" y="4991143"/>
                <a:ext cx="3834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400" b="1" dirty="0">
                    <a:solidFill>
                      <a:srgbClr val="002060"/>
                    </a:solidFill>
                  </a:rPr>
                  <a:t>60</a:t>
                </a:r>
              </a:p>
            </p:txBody>
          </p:sp>
          <p:sp>
            <p:nvSpPr>
              <p:cNvPr id="174" name="ZoneTexte 173"/>
              <p:cNvSpPr txBox="1"/>
              <p:nvPr/>
            </p:nvSpPr>
            <p:spPr>
              <a:xfrm>
                <a:off x="6245208" y="4991143"/>
                <a:ext cx="3834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400" b="1" dirty="0">
                    <a:solidFill>
                      <a:srgbClr val="002060"/>
                    </a:solidFill>
                  </a:rPr>
                  <a:t>72</a:t>
                </a:r>
              </a:p>
            </p:txBody>
          </p:sp>
          <p:sp>
            <p:nvSpPr>
              <p:cNvPr id="175" name="ZoneTexte 174"/>
              <p:cNvSpPr txBox="1"/>
              <p:nvPr/>
            </p:nvSpPr>
            <p:spPr>
              <a:xfrm>
                <a:off x="7097895" y="4991143"/>
                <a:ext cx="3834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400" b="1" dirty="0">
                    <a:solidFill>
                      <a:srgbClr val="002060"/>
                    </a:solidFill>
                  </a:rPr>
                  <a:t>84</a:t>
                </a:r>
              </a:p>
            </p:txBody>
          </p:sp>
          <p:sp>
            <p:nvSpPr>
              <p:cNvPr id="176" name="ZoneTexte 175"/>
              <p:cNvSpPr txBox="1"/>
              <p:nvPr/>
            </p:nvSpPr>
            <p:spPr>
              <a:xfrm>
                <a:off x="7968533" y="4991143"/>
                <a:ext cx="3834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400" b="1" dirty="0">
                    <a:solidFill>
                      <a:srgbClr val="002060"/>
                    </a:solidFill>
                  </a:rPr>
                  <a:t>96</a:t>
                </a:r>
              </a:p>
            </p:txBody>
          </p:sp>
          <p:sp>
            <p:nvSpPr>
              <p:cNvPr id="177" name="ZoneTexte 176"/>
              <p:cNvSpPr txBox="1"/>
              <p:nvPr/>
            </p:nvSpPr>
            <p:spPr>
              <a:xfrm>
                <a:off x="4739568" y="2964966"/>
                <a:ext cx="53409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400" b="1" dirty="0">
                    <a:solidFill>
                      <a:srgbClr val="333399"/>
                    </a:solidFill>
                  </a:rPr>
                  <a:t>12,3</a:t>
                </a:r>
              </a:p>
            </p:txBody>
          </p:sp>
          <p:sp>
            <p:nvSpPr>
              <p:cNvPr id="178" name="ZoneTexte 177"/>
              <p:cNvSpPr txBox="1"/>
              <p:nvPr/>
            </p:nvSpPr>
            <p:spPr>
              <a:xfrm>
                <a:off x="8214368" y="2954169"/>
                <a:ext cx="53409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400" b="1" dirty="0">
                    <a:solidFill>
                      <a:srgbClr val="333399"/>
                    </a:solidFill>
                  </a:rPr>
                  <a:t>14,6</a:t>
                </a:r>
              </a:p>
            </p:txBody>
          </p:sp>
          <p:sp>
            <p:nvSpPr>
              <p:cNvPr id="179" name="ZoneTexte 178"/>
              <p:cNvSpPr txBox="1"/>
              <p:nvPr/>
            </p:nvSpPr>
            <p:spPr>
              <a:xfrm>
                <a:off x="4839418" y="3337766"/>
                <a:ext cx="43424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400" b="1" dirty="0">
                    <a:solidFill>
                      <a:srgbClr val="333399"/>
                    </a:solidFill>
                  </a:rPr>
                  <a:t>4,7</a:t>
                </a:r>
              </a:p>
            </p:txBody>
          </p:sp>
          <p:sp>
            <p:nvSpPr>
              <p:cNvPr id="180" name="ZoneTexte 179"/>
              <p:cNvSpPr txBox="1"/>
              <p:nvPr/>
            </p:nvSpPr>
            <p:spPr>
              <a:xfrm>
                <a:off x="8251403" y="3279424"/>
                <a:ext cx="43424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400" b="1" dirty="0">
                    <a:solidFill>
                      <a:srgbClr val="333399"/>
                    </a:solidFill>
                  </a:rPr>
                  <a:t>8,2</a:t>
                </a:r>
              </a:p>
            </p:txBody>
          </p:sp>
          <p:sp>
            <p:nvSpPr>
              <p:cNvPr id="183" name="ZoneTexte 182"/>
              <p:cNvSpPr txBox="1"/>
              <p:nvPr/>
            </p:nvSpPr>
            <p:spPr>
              <a:xfrm>
                <a:off x="874817" y="4670456"/>
                <a:ext cx="44275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fr-FR" sz="1400" b="1" dirty="0">
                    <a:solidFill>
                      <a:srgbClr val="002060"/>
                    </a:solidFill>
                  </a:rPr>
                  <a:t>-20</a:t>
                </a:r>
              </a:p>
            </p:txBody>
          </p:sp>
          <p:sp>
            <p:nvSpPr>
              <p:cNvPr id="184" name="ZoneTexte 183"/>
              <p:cNvSpPr txBox="1"/>
              <p:nvPr/>
            </p:nvSpPr>
            <p:spPr>
              <a:xfrm>
                <a:off x="874817" y="4181283"/>
                <a:ext cx="44275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fr-FR" sz="1400" b="1" dirty="0">
                    <a:solidFill>
                      <a:srgbClr val="002060"/>
                    </a:solidFill>
                  </a:rPr>
                  <a:t>-10</a:t>
                </a:r>
              </a:p>
            </p:txBody>
          </p:sp>
          <p:sp>
            <p:nvSpPr>
              <p:cNvPr id="185" name="ZoneTexte 184"/>
              <p:cNvSpPr txBox="1"/>
              <p:nvPr/>
            </p:nvSpPr>
            <p:spPr>
              <a:xfrm>
                <a:off x="1033515" y="3695102"/>
                <a:ext cx="2840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fr-FR" sz="1400" b="1" dirty="0">
                    <a:solidFill>
                      <a:srgbClr val="002060"/>
                    </a:solidFill>
                  </a:rPr>
                  <a:t>0</a:t>
                </a:r>
              </a:p>
            </p:txBody>
          </p:sp>
          <p:sp>
            <p:nvSpPr>
              <p:cNvPr id="186" name="ZoneTexte 185"/>
              <p:cNvSpPr txBox="1"/>
              <p:nvPr/>
            </p:nvSpPr>
            <p:spPr>
              <a:xfrm>
                <a:off x="934129" y="3218838"/>
                <a:ext cx="3834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fr-FR" sz="1400" b="1" dirty="0">
                    <a:solidFill>
                      <a:srgbClr val="002060"/>
                    </a:solidFill>
                  </a:rPr>
                  <a:t>10</a:t>
                </a:r>
              </a:p>
            </p:txBody>
          </p:sp>
          <p:sp>
            <p:nvSpPr>
              <p:cNvPr id="187" name="ZoneTexte 186"/>
              <p:cNvSpPr txBox="1"/>
              <p:nvPr/>
            </p:nvSpPr>
            <p:spPr>
              <a:xfrm>
                <a:off x="934129" y="2734707"/>
                <a:ext cx="3834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fr-FR" sz="1400" b="1" dirty="0">
                    <a:solidFill>
                      <a:srgbClr val="002060"/>
                    </a:solidFill>
                  </a:rPr>
                  <a:t>20</a:t>
                </a:r>
              </a:p>
            </p:txBody>
          </p:sp>
          <p:sp>
            <p:nvSpPr>
              <p:cNvPr id="188" name="ZoneTexte 187"/>
              <p:cNvSpPr txBox="1"/>
              <p:nvPr/>
            </p:nvSpPr>
            <p:spPr>
              <a:xfrm>
                <a:off x="934129" y="2253014"/>
                <a:ext cx="3834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fr-FR" sz="1400" b="1" dirty="0">
                    <a:solidFill>
                      <a:srgbClr val="002060"/>
                    </a:solidFill>
                  </a:rPr>
                  <a:t>30</a:t>
                </a:r>
              </a:p>
            </p:txBody>
          </p:sp>
          <p:sp>
            <p:nvSpPr>
              <p:cNvPr id="189" name="ZoneTexte 188"/>
              <p:cNvSpPr txBox="1"/>
              <p:nvPr/>
            </p:nvSpPr>
            <p:spPr>
              <a:xfrm>
                <a:off x="934129" y="1780295"/>
                <a:ext cx="3834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fr-FR" sz="1400" b="1" dirty="0">
                    <a:solidFill>
                      <a:srgbClr val="002060"/>
                    </a:solidFill>
                  </a:rPr>
                  <a:t>40</a:t>
                </a:r>
              </a:p>
            </p:txBody>
          </p:sp>
          <p:grpSp>
            <p:nvGrpSpPr>
              <p:cNvPr id="190" name="Groupe 189"/>
              <p:cNvGrpSpPr/>
              <p:nvPr/>
            </p:nvGrpSpPr>
            <p:grpSpPr>
              <a:xfrm>
                <a:off x="1720398" y="1931109"/>
                <a:ext cx="2008874" cy="629682"/>
                <a:chOff x="7009505" y="1995488"/>
                <a:chExt cx="2008874" cy="629682"/>
              </a:xfrm>
            </p:grpSpPr>
            <p:sp>
              <p:nvSpPr>
                <p:cNvPr id="191" name="AutoShape 165"/>
                <p:cNvSpPr>
                  <a:spLocks noChangeArrowheads="1"/>
                </p:cNvSpPr>
                <p:nvPr/>
              </p:nvSpPr>
              <p:spPr bwMode="auto">
                <a:xfrm>
                  <a:off x="7009505" y="2017713"/>
                  <a:ext cx="2008874" cy="592137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1"/>
                </a:solidFill>
                <a:ln w="9525">
                  <a:solidFill>
                    <a:srgbClr val="D0D0F0"/>
                  </a:solidFill>
                  <a:round/>
                  <a:headEnd/>
                  <a:tailEnd/>
                </a:ln>
                <a:effectLst>
                  <a:prstShdw prst="shdw17" dist="17961" dir="2700000">
                    <a:srgbClr val="7D7D90">
                      <a:alpha val="74997"/>
                    </a:srgbClr>
                  </a:prstShdw>
                </a:effectLst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z="2800">
                    <a:solidFill>
                      <a:srgbClr val="000066"/>
                    </a:solidFill>
                    <a:ea typeface="ＭＳ Ｐゴシック" pitchFamily="-1" charset="-128"/>
                    <a:cs typeface="ＭＳ Ｐゴシック" pitchFamily="-1" charset="-128"/>
                  </a:endParaRPr>
                </a:p>
              </p:txBody>
            </p:sp>
            <p:sp>
              <p:nvSpPr>
                <p:cNvPr id="192" name="Rectangle 3"/>
                <p:cNvSpPr>
                  <a:spLocks noChangeArrowheads="1"/>
                </p:cNvSpPr>
                <p:nvPr/>
              </p:nvSpPr>
              <p:spPr bwMode="auto">
                <a:xfrm>
                  <a:off x="7119042" y="2116138"/>
                  <a:ext cx="177800" cy="144462"/>
                </a:xfrm>
                <a:prstGeom prst="rect">
                  <a:avLst/>
                </a:prstGeom>
                <a:solidFill>
                  <a:srgbClr val="002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z="2400">
                    <a:solidFill>
                      <a:srgbClr val="000066"/>
                    </a:solidFill>
                    <a:ea typeface="ＭＳ Ｐゴシック" pitchFamily="-1" charset="-128"/>
                    <a:cs typeface="ＭＳ Ｐゴシック" pitchFamily="-1" charset="-128"/>
                  </a:endParaRPr>
                </a:p>
              </p:txBody>
            </p:sp>
            <p:sp>
              <p:nvSpPr>
                <p:cNvPr id="193" name="Rectangle 4"/>
                <p:cNvSpPr>
                  <a:spLocks noChangeArrowheads="1"/>
                </p:cNvSpPr>
                <p:nvPr/>
              </p:nvSpPr>
              <p:spPr bwMode="auto">
                <a:xfrm>
                  <a:off x="7119042" y="2381250"/>
                  <a:ext cx="177800" cy="144463"/>
                </a:xfrm>
                <a:prstGeom prst="rect">
                  <a:avLst/>
                </a:prstGeom>
                <a:solidFill>
                  <a:srgbClr val="CC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GB" sz="2400">
                    <a:solidFill>
                      <a:srgbClr val="000066"/>
                    </a:solidFill>
                    <a:ea typeface="ＭＳ Ｐゴシック" pitchFamily="-1" charset="-128"/>
                    <a:cs typeface="ＭＳ Ｐゴシック" pitchFamily="-1" charset="-128"/>
                  </a:endParaRPr>
                </a:p>
              </p:txBody>
            </p:sp>
            <p:sp>
              <p:nvSpPr>
                <p:cNvPr id="194" name="ZoneTexte 84"/>
                <p:cNvSpPr txBox="1">
                  <a:spLocks noChangeArrowheads="1"/>
                </p:cNvSpPr>
                <p:nvPr/>
              </p:nvSpPr>
              <p:spPr bwMode="auto">
                <a:xfrm>
                  <a:off x="7276205" y="1995488"/>
                  <a:ext cx="1576137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b="1" dirty="0">
                      <a:solidFill>
                        <a:srgbClr val="333399"/>
                      </a:solidFill>
                      <a:latin typeface="Calibri" pitchFamily="-1" charset="0"/>
                      <a:ea typeface="ＭＳ Ｐゴシック" pitchFamily="-1" charset="-128"/>
                      <a:cs typeface="ＭＳ Ｐゴシック" pitchFamily="-1" charset="-128"/>
                    </a:rPr>
                    <a:t>DTG 50 mg QD</a:t>
                  </a:r>
                </a:p>
              </p:txBody>
            </p:sp>
            <p:sp>
              <p:nvSpPr>
                <p:cNvPr id="195" name="ZoneTexte 85"/>
                <p:cNvSpPr txBox="1">
                  <a:spLocks noChangeArrowheads="1"/>
                </p:cNvSpPr>
                <p:nvPr/>
              </p:nvSpPr>
              <p:spPr bwMode="auto">
                <a:xfrm>
                  <a:off x="7276205" y="2255838"/>
                  <a:ext cx="1693305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defTabSz="914400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b="1" dirty="0">
                      <a:solidFill>
                        <a:srgbClr val="333399"/>
                      </a:solidFill>
                      <a:latin typeface="Calibri" pitchFamily="-1" charset="0"/>
                      <a:ea typeface="ＭＳ Ｐゴシック" pitchFamily="-1" charset="-128"/>
                      <a:cs typeface="ＭＳ Ｐゴシック" pitchFamily="-1" charset="-128"/>
                    </a:rPr>
                    <a:t>RAL 400 mg BID</a:t>
                  </a:r>
                </a:p>
              </p:txBody>
            </p:sp>
          </p:grpSp>
        </p:grpSp>
        <p:sp>
          <p:nvSpPr>
            <p:cNvPr id="196" name="ZoneTexte 195"/>
            <p:cNvSpPr txBox="1"/>
            <p:nvPr/>
          </p:nvSpPr>
          <p:spPr>
            <a:xfrm>
              <a:off x="8382922" y="4964668"/>
              <a:ext cx="6848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>
                  <a:solidFill>
                    <a:srgbClr val="002060"/>
                  </a:solidFill>
                </a:rPr>
                <a:t>sem.</a:t>
              </a:r>
            </a:p>
          </p:txBody>
        </p:sp>
      </p:grpSp>
      <p:sp>
        <p:nvSpPr>
          <p:cNvPr id="197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9058276" cy="1106488"/>
          </a:xfrm>
        </p:spPr>
        <p:txBody>
          <a:bodyPr/>
          <a:lstStyle/>
          <a:p>
            <a:r>
              <a:rPr lang="fr-FR" sz="3100" dirty="0">
                <a:ea typeface="ＭＳ Ｐゴシック" pitchFamily="-1" charset="-128"/>
                <a:cs typeface="ＭＳ Ｐゴシック" pitchFamily="-1" charset="-128"/>
              </a:rPr>
              <a:t>Etude SPRING-2 </a:t>
            </a:r>
            <a:r>
              <a:rPr lang="en-GB" sz="3100" dirty="0">
                <a:ea typeface="ＭＳ Ｐゴシック" pitchFamily="-1" charset="-128"/>
                <a:cs typeface="ＭＳ Ｐゴシック" pitchFamily="-1" charset="-128"/>
              </a:rPr>
              <a:t>: DTG QD + 2 </a:t>
            </a:r>
            <a:r>
              <a:rPr lang="fr-FR" sz="3100" dirty="0">
                <a:ea typeface="ＭＳ Ｐゴシック" pitchFamily="-1" charset="-128"/>
                <a:cs typeface="ＭＳ Ｐゴシック" pitchFamily="-1" charset="-128"/>
              </a:rPr>
              <a:t>INTI</a:t>
            </a:r>
            <a:r>
              <a:rPr lang="en-GB" sz="3100" dirty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31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100" dirty="0">
                <a:ea typeface="ＭＳ Ｐゴシック" pitchFamily="-1" charset="-128"/>
                <a:cs typeface="ＭＳ Ｐゴシック" pitchFamily="-1" charset="-128"/>
              </a:rPr>
              <a:t> RAL BID + 2 </a:t>
            </a:r>
            <a:r>
              <a:rPr lang="fr-FR" sz="3100" dirty="0">
                <a:ea typeface="ＭＳ Ｐゴシック" pitchFamily="-1" charset="-128"/>
                <a:cs typeface="ＭＳ Ｐゴシック" pitchFamily="-1" charset="-128"/>
              </a:rPr>
              <a:t>INTI</a:t>
            </a:r>
            <a:endParaRPr lang="en-GB" sz="31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40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1151650"/>
            <a:ext cx="8686800" cy="5303838"/>
          </a:xfrm>
        </p:spPr>
        <p:txBody>
          <a:bodyPr/>
          <a:lstStyle/>
          <a:p>
            <a:pPr>
              <a:spcBef>
                <a:spcPts val="302"/>
              </a:spcBef>
            </a:pPr>
            <a:r>
              <a:rPr lang="fr-FR" sz="3200" b="1" dirty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Conclusion</a:t>
            </a:r>
          </a:p>
          <a:p>
            <a:pPr lvl="1">
              <a:spcBef>
                <a:spcPts val="302"/>
              </a:spcBef>
            </a:pPr>
            <a:r>
              <a:rPr lang="fr-FR" sz="2000" dirty="0">
                <a:ea typeface="ＭＳ Ｐゴシック" pitchFamily="-1" charset="-128"/>
              </a:rPr>
              <a:t>DTG 50 mg QD est </a:t>
            </a:r>
            <a:r>
              <a:rPr lang="fr-FR" sz="2000" dirty="0" err="1">
                <a:ea typeface="ＭＳ Ｐゴシック" pitchFamily="-1" charset="-128"/>
              </a:rPr>
              <a:t>virologiquement</a:t>
            </a:r>
            <a:r>
              <a:rPr lang="fr-FR" sz="2000" dirty="0">
                <a:ea typeface="ＭＳ Ｐゴシック" pitchFamily="-1" charset="-128"/>
              </a:rPr>
              <a:t> non inférieur à RAL BID, </a:t>
            </a:r>
            <a:br>
              <a:rPr lang="fr-FR" sz="2000" dirty="0">
                <a:ea typeface="ＭＳ Ｐゴシック" pitchFamily="-1" charset="-128"/>
              </a:rPr>
            </a:br>
            <a:r>
              <a:rPr lang="fr-FR" sz="2000" dirty="0">
                <a:ea typeface="ＭＳ Ｐゴシック" pitchFamily="-1" charset="-128"/>
              </a:rPr>
              <a:t>en association à 2 INTI, à 48 et 96 semaines</a:t>
            </a:r>
          </a:p>
          <a:p>
            <a:pPr lvl="1">
              <a:spcBef>
                <a:spcPts val="302"/>
              </a:spcBef>
            </a:pPr>
            <a:r>
              <a:rPr lang="fr-FR" sz="2000" dirty="0">
                <a:ea typeface="ＭＳ Ｐゴシック" pitchFamily="-1" charset="-128"/>
              </a:rPr>
              <a:t>Pas de mutation aux INSTI au cours des 96 semaines, sous DTG</a:t>
            </a:r>
          </a:p>
          <a:p>
            <a:pPr lvl="1">
              <a:spcBef>
                <a:spcPts val="302"/>
              </a:spcBef>
            </a:pPr>
            <a:r>
              <a:rPr lang="fr-FR" sz="2000" dirty="0">
                <a:ea typeface="ＭＳ Ｐゴシック" pitchFamily="-1" charset="-128"/>
              </a:rPr>
              <a:t>DTG et RAL ont une tolérance et des effets indésirables similaires</a:t>
            </a:r>
          </a:p>
          <a:p>
            <a:pPr lvl="1">
              <a:spcBef>
                <a:spcPts val="302"/>
              </a:spcBef>
            </a:pPr>
            <a:r>
              <a:rPr lang="fr-FR" sz="2000" dirty="0">
                <a:ea typeface="ＭＳ Ｐゴシック" pitchFamily="-1" charset="-128"/>
              </a:rPr>
              <a:t>Faible taux d’arrêt pour événement indésirable : 2 % dans chaque groupe</a:t>
            </a:r>
          </a:p>
          <a:p>
            <a:pPr lvl="1">
              <a:spcBef>
                <a:spcPts val="302"/>
              </a:spcBef>
            </a:pPr>
            <a:r>
              <a:rPr lang="fr-FR" sz="2000" dirty="0">
                <a:ea typeface="ＭＳ Ｐゴシック" pitchFamily="-1" charset="-128"/>
              </a:rPr>
              <a:t>Entre S48 et S96 : faible nombre d’échecs virologiques et d’arrêts pour événement indésirable</a:t>
            </a:r>
          </a:p>
          <a:p>
            <a:pPr lvl="1">
              <a:spcBef>
                <a:spcPts val="302"/>
              </a:spcBef>
            </a:pPr>
            <a:r>
              <a:rPr lang="fr-FR" sz="2000" dirty="0">
                <a:ea typeface="ＭＳ Ｐゴシック" pitchFamily="-1" charset="-128"/>
              </a:rPr>
              <a:t>Pas d’arrêt pour toxicité rénale au cours des 96 semaines </a:t>
            </a:r>
            <a:endParaRPr lang="fr-FR" sz="3200" dirty="0">
              <a:ea typeface="ＭＳ Ｐゴシック" pitchFamily="-1" charset="-128"/>
            </a:endParaRPr>
          </a:p>
          <a:p>
            <a:pPr lvl="1">
              <a:spcBef>
                <a:spcPts val="302"/>
              </a:spcBef>
            </a:pPr>
            <a:r>
              <a:rPr lang="fr-FR" sz="2000" dirty="0"/>
              <a:t>Augmentation moyenne de la créatinine avec diminution concomitante du débit de filtration glomérulaire estimé</a:t>
            </a:r>
          </a:p>
          <a:p>
            <a:pPr lvl="2">
              <a:spcBef>
                <a:spcPts val="302"/>
              </a:spcBef>
            </a:pPr>
            <a:r>
              <a:rPr lang="fr-FR" sz="1800" dirty="0"/>
              <a:t>Survient dans les 2 groupes à S4</a:t>
            </a:r>
          </a:p>
          <a:p>
            <a:pPr lvl="2">
              <a:spcBef>
                <a:spcPts val="302"/>
              </a:spcBef>
            </a:pPr>
            <a:r>
              <a:rPr lang="fr-FR" sz="1800" dirty="0"/>
              <a:t>Se stabilise et ne se modifie pas jusqu’à S96 </a:t>
            </a:r>
          </a:p>
        </p:txBody>
      </p:sp>
      <p:sp>
        <p:nvSpPr>
          <p:cNvPr id="12" name="ZoneTexte 69"/>
          <p:cNvSpPr txBox="1">
            <a:spLocks noChangeArrowheads="1"/>
          </p:cNvSpPr>
          <p:nvPr/>
        </p:nvSpPr>
        <p:spPr bwMode="auto">
          <a:xfrm>
            <a:off x="3733800" y="6553200"/>
            <a:ext cx="5410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Raffi</a:t>
            </a:r>
            <a:r>
              <a:rPr lang="en-GB" sz="12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F. Lancet 2013;381:735-43 ; </a:t>
            </a:r>
            <a:r>
              <a:rPr lang="en-GB" sz="1200" i="1" dirty="0" err="1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Raffi</a:t>
            </a:r>
            <a:r>
              <a:rPr lang="en-GB" sz="12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F. Lancet Infect </a:t>
            </a:r>
            <a:r>
              <a:rPr lang="en-GB" sz="1200" i="1" dirty="0" err="1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Dis</a:t>
            </a:r>
            <a:r>
              <a:rPr lang="en-GB" sz="12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2013;13:927-35 </a:t>
            </a:r>
          </a:p>
        </p:txBody>
      </p:sp>
      <p:grpSp>
        <p:nvGrpSpPr>
          <p:cNvPr id="16" name="Grouper 41"/>
          <p:cNvGrpSpPr/>
          <p:nvPr/>
        </p:nvGrpSpPr>
        <p:grpSpPr>
          <a:xfrm>
            <a:off x="0" y="6570663"/>
            <a:ext cx="927701" cy="288111"/>
            <a:chOff x="0" y="6570663"/>
            <a:chExt cx="1393200" cy="288111"/>
          </a:xfrm>
        </p:grpSpPr>
        <p:sp>
          <p:nvSpPr>
            <p:cNvPr id="17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8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SPRING-2</a:t>
              </a:r>
            </a:p>
          </p:txBody>
        </p:sp>
      </p:grpSp>
      <p:sp>
        <p:nvSpPr>
          <p:cNvPr id="9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9058276" cy="1106488"/>
          </a:xfrm>
        </p:spPr>
        <p:txBody>
          <a:bodyPr/>
          <a:lstStyle/>
          <a:p>
            <a:r>
              <a:rPr lang="fr-FR" sz="3100" dirty="0">
                <a:ea typeface="ＭＳ Ｐゴシック" pitchFamily="-1" charset="-128"/>
                <a:cs typeface="ＭＳ Ｐゴシック" pitchFamily="-1" charset="-128"/>
              </a:rPr>
              <a:t>Etude SPRING-2 </a:t>
            </a:r>
            <a:r>
              <a:rPr lang="en-GB" sz="3100" dirty="0">
                <a:ea typeface="ＭＳ Ｐゴシック" pitchFamily="-1" charset="-128"/>
                <a:cs typeface="ＭＳ Ｐゴシック" pitchFamily="-1" charset="-128"/>
              </a:rPr>
              <a:t>: DTG QD + 2 </a:t>
            </a:r>
            <a:r>
              <a:rPr lang="fr-FR" sz="3100" dirty="0">
                <a:ea typeface="ＭＳ Ｐゴシック" pitchFamily="-1" charset="-128"/>
                <a:cs typeface="ＭＳ Ｐゴシック" pitchFamily="-1" charset="-128"/>
              </a:rPr>
              <a:t>INTI</a:t>
            </a:r>
            <a:r>
              <a:rPr lang="en-GB" sz="3100" dirty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31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100" dirty="0">
                <a:ea typeface="ＭＳ Ｐゴシック" pitchFamily="-1" charset="-128"/>
                <a:cs typeface="ＭＳ Ｐゴシック" pitchFamily="-1" charset="-128"/>
              </a:rPr>
              <a:t> RAL BID + 2 </a:t>
            </a:r>
            <a:r>
              <a:rPr lang="fr-FR" sz="3100" dirty="0">
                <a:ea typeface="ＭＳ Ｐゴシック" pitchFamily="-1" charset="-128"/>
                <a:cs typeface="ＭＳ Ｐゴシック" pitchFamily="-1" charset="-128"/>
              </a:rPr>
              <a:t>INTI</a:t>
            </a:r>
            <a:endParaRPr lang="en-GB" sz="31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ZoneTexte 69"/>
          <p:cNvSpPr txBox="1">
            <a:spLocks noChangeArrowheads="1"/>
          </p:cNvSpPr>
          <p:nvPr/>
        </p:nvSpPr>
        <p:spPr bwMode="auto">
          <a:xfrm>
            <a:off x="6292850" y="6530975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Raffi</a:t>
            </a:r>
            <a:r>
              <a:rPr lang="en-GB" sz="12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F. Lancet 2013;381:735-43</a:t>
            </a: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4925" y="1125538"/>
            <a:ext cx="3763644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Schéma de l’étude</a:t>
            </a:r>
          </a:p>
        </p:txBody>
      </p:sp>
      <p:cxnSp>
        <p:nvCxnSpPr>
          <p:cNvPr id="234501" name="Connecteur droit 66"/>
          <p:cNvCxnSpPr>
            <a:cxnSpLocks noChangeShapeType="1"/>
          </p:cNvCxnSpPr>
          <p:nvPr/>
        </p:nvCxnSpPr>
        <p:spPr bwMode="auto">
          <a:xfrm rot="5400000">
            <a:off x="2847181" y="2713831"/>
            <a:ext cx="400050" cy="15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234502" name="Espace réservé du contenu 2"/>
          <p:cNvSpPr>
            <a:spLocks/>
          </p:cNvSpPr>
          <p:nvPr/>
        </p:nvSpPr>
        <p:spPr bwMode="auto">
          <a:xfrm>
            <a:off x="34925" y="4941168"/>
            <a:ext cx="8963025" cy="1459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</a:pPr>
            <a:r>
              <a:rPr lang="fr-FR" sz="2800" b="1" dirty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Objectif</a:t>
            </a:r>
          </a:p>
          <a:p>
            <a:pPr marL="800100" lvl="1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Arial" pitchFamily="-1" charset="0"/>
              <a:buChar char="–"/>
            </a:pPr>
            <a:r>
              <a:rPr lang="fr-FR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Non infériorité de DTG à S48 : % ARN VIH &lt; 50 c/ml en intention de traiter, analyse </a:t>
            </a:r>
            <a:r>
              <a:rPr lang="fr-FR" dirty="0" err="1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snapshot</a:t>
            </a:r>
            <a:r>
              <a:rPr lang="fr-FR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(taux de significativité unilatéral à 2,5 %, </a:t>
            </a:r>
            <a:r>
              <a:rPr lang="fr-FR" dirty="0">
                <a:solidFill>
                  <a:srgbClr val="000066"/>
                </a:solidFill>
              </a:rPr>
              <a:t>borne inférieure </a:t>
            </a:r>
            <a:br>
              <a:rPr lang="fr-FR" dirty="0">
                <a:solidFill>
                  <a:srgbClr val="000066"/>
                </a:solidFill>
              </a:rPr>
            </a:br>
            <a:r>
              <a:rPr lang="fr-FR" dirty="0">
                <a:solidFill>
                  <a:srgbClr val="000066"/>
                </a:solidFill>
              </a:rPr>
              <a:t>de l’IC </a:t>
            </a:r>
            <a:r>
              <a:rPr lang="fr-FR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95 % de la différence = -10 %, puissance de 90 %)</a:t>
            </a:r>
            <a:endParaRPr lang="fr-FR" b="1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207880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8854184"/>
              </p:ext>
            </p:extLst>
          </p:nvPr>
        </p:nvGraphicFramePr>
        <p:xfrm>
          <a:off x="4129800" y="2517649"/>
          <a:ext cx="3261600" cy="530352"/>
        </p:xfrm>
        <a:graphic>
          <a:graphicData uri="http://schemas.openxmlformats.org/drawingml/2006/table">
            <a:tbl>
              <a:tblPr/>
              <a:tblGrid>
                <a:gridCol w="326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DTG 50 mg QD + RAL placebo </a:t>
                      </a:r>
                      <a:b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+ 2 INTI**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049249"/>
              </p:ext>
            </p:extLst>
          </p:nvPr>
        </p:nvGraphicFramePr>
        <p:xfrm>
          <a:off x="4129800" y="3581400"/>
          <a:ext cx="3261600" cy="475488"/>
        </p:xfrm>
        <a:graphic>
          <a:graphicData uri="http://schemas.openxmlformats.org/drawingml/2006/table">
            <a:tbl>
              <a:tblPr/>
              <a:tblGrid>
                <a:gridCol w="326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RAL 400 mg BID + DTG placebo </a:t>
                      </a:r>
                      <a:b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+ 2 </a:t>
                      </a:r>
                      <a:r>
                        <a:rPr kumimoji="0" 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INTI</a:t>
                      </a: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**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4519" name="Oval 170"/>
          <p:cNvSpPr>
            <a:spLocks noChangeArrowheads="1"/>
          </p:cNvSpPr>
          <p:nvPr/>
        </p:nvSpPr>
        <p:spPr bwMode="auto">
          <a:xfrm>
            <a:off x="2270125" y="1589400"/>
            <a:ext cx="1539875" cy="925200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Randomisation*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1 : 1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Double aveugle</a:t>
            </a:r>
          </a:p>
        </p:txBody>
      </p:sp>
      <p:sp>
        <p:nvSpPr>
          <p:cNvPr id="234520" name="AutoShape 162"/>
          <p:cNvSpPr>
            <a:spLocks noChangeArrowheads="1"/>
          </p:cNvSpPr>
          <p:nvPr/>
        </p:nvSpPr>
        <p:spPr bwMode="auto">
          <a:xfrm>
            <a:off x="170743" y="2542685"/>
            <a:ext cx="2764115" cy="146423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u="sng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&gt;</a:t>
            </a:r>
            <a:r>
              <a:rPr lang="fr-FR" sz="16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18 ans, naïfs d’ARV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ARN VIH </a:t>
            </a:r>
            <a:r>
              <a:rPr lang="fr-FR" sz="1600" b="1" u="sng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&gt;</a:t>
            </a:r>
            <a:r>
              <a:rPr lang="fr-FR" sz="16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1 000 c/ml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Pas de restriction sur les CD4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Pas de résistance primaire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sur la TI ou la protéase</a:t>
            </a:r>
          </a:p>
        </p:txBody>
      </p:sp>
      <p:sp>
        <p:nvSpPr>
          <p:cNvPr id="234521" name="ZoneTexte 71"/>
          <p:cNvSpPr txBox="1">
            <a:spLocks noChangeArrowheads="1"/>
          </p:cNvSpPr>
          <p:nvPr/>
        </p:nvSpPr>
        <p:spPr bwMode="auto">
          <a:xfrm>
            <a:off x="50799" y="4215824"/>
            <a:ext cx="909320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*Randomisation (DTG vs RAL) stratifiée sur ARN VIH (</a:t>
            </a:r>
            <a:r>
              <a:rPr lang="fr-FR" sz="1400" u="sng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&lt;</a:t>
            </a:r>
            <a:r>
              <a:rPr lang="fr-FR" sz="14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ou &gt; 100 000 c/ml) à l’inclusion et le choix des INTI</a:t>
            </a:r>
            <a:endParaRPr lang="fr-FR" sz="1400" baseline="30000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22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9058276" cy="1106488"/>
          </a:xfrm>
        </p:spPr>
        <p:txBody>
          <a:bodyPr/>
          <a:lstStyle/>
          <a:p>
            <a:r>
              <a:rPr lang="fr-FR" sz="3100" dirty="0">
                <a:ea typeface="ＭＳ Ｐゴシック" pitchFamily="-1" charset="-128"/>
                <a:cs typeface="ＭＳ Ｐゴシック" pitchFamily="-1" charset="-128"/>
              </a:rPr>
              <a:t>Etude SPRING-2 </a:t>
            </a:r>
            <a:r>
              <a:rPr lang="en-GB" sz="3100" dirty="0">
                <a:ea typeface="ＭＳ Ｐゴシック" pitchFamily="-1" charset="-128"/>
                <a:cs typeface="ＭＳ Ｐゴシック" pitchFamily="-1" charset="-128"/>
              </a:rPr>
              <a:t>: DTG QD + 2 </a:t>
            </a:r>
            <a:r>
              <a:rPr lang="fr-FR" sz="3100" dirty="0">
                <a:ea typeface="ＭＳ Ｐゴシック" pitchFamily="-1" charset="-128"/>
                <a:cs typeface="ＭＳ Ｐゴシック" pitchFamily="-1" charset="-128"/>
              </a:rPr>
              <a:t>INTI</a:t>
            </a:r>
            <a:r>
              <a:rPr lang="en-GB" sz="3100" dirty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31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100" dirty="0">
                <a:ea typeface="ＭＳ Ｐゴシック" pitchFamily="-1" charset="-128"/>
                <a:cs typeface="ＭＳ Ｐゴシック" pitchFamily="-1" charset="-128"/>
              </a:rPr>
              <a:t> RAL BID + 2 </a:t>
            </a:r>
            <a:r>
              <a:rPr lang="fr-FR" sz="3100" dirty="0">
                <a:ea typeface="ＭＳ Ｐゴシック" pitchFamily="-1" charset="-128"/>
                <a:cs typeface="ＭＳ Ｐゴシック" pitchFamily="-1" charset="-128"/>
              </a:rPr>
              <a:t>INTI</a:t>
            </a:r>
            <a:endParaRPr lang="en-GB" sz="3100" dirty="0">
              <a:ea typeface="ＭＳ Ｐゴシック" pitchFamily="-1" charset="-128"/>
              <a:cs typeface="ＭＳ Ｐゴシック" pitchFamily="-1" charset="-128"/>
            </a:endParaRPr>
          </a:p>
        </p:txBody>
      </p:sp>
      <p:cxnSp>
        <p:nvCxnSpPr>
          <p:cNvPr id="234523" name="AutoShape 60"/>
          <p:cNvCxnSpPr>
            <a:cxnSpLocks noChangeShapeType="1"/>
          </p:cNvCxnSpPr>
          <p:nvPr/>
        </p:nvCxnSpPr>
        <p:spPr bwMode="auto">
          <a:xfrm rot="10800000" flipH="1" flipV="1">
            <a:off x="4081540" y="2794000"/>
            <a:ext cx="1587" cy="993775"/>
          </a:xfrm>
          <a:prstGeom prst="bentConnector3">
            <a:avLst>
              <a:gd name="adj1" fmla="val -48000000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234524" name="Line 63"/>
          <p:cNvSpPr>
            <a:spLocks noChangeShapeType="1"/>
          </p:cNvSpPr>
          <p:nvPr/>
        </p:nvSpPr>
        <p:spPr bwMode="auto">
          <a:xfrm>
            <a:off x="2895600" y="3284538"/>
            <a:ext cx="409652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25" name="Rectangle 9"/>
          <p:cNvSpPr>
            <a:spLocks noChangeArrowheads="1"/>
          </p:cNvSpPr>
          <p:nvPr/>
        </p:nvSpPr>
        <p:spPr bwMode="auto">
          <a:xfrm>
            <a:off x="3238592" y="3810526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411</a:t>
            </a:r>
          </a:p>
        </p:txBody>
      </p:sp>
      <p:sp>
        <p:nvSpPr>
          <p:cNvPr id="234526" name="Rectangle 8"/>
          <p:cNvSpPr>
            <a:spLocks noChangeArrowheads="1"/>
          </p:cNvSpPr>
          <p:nvPr/>
        </p:nvSpPr>
        <p:spPr bwMode="auto">
          <a:xfrm>
            <a:off x="3238592" y="2466975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411</a:t>
            </a: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7096145" y="144780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S48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8782" name="Oval 110"/>
          <p:cNvSpPr>
            <a:spLocks noChangeArrowheads="1"/>
          </p:cNvSpPr>
          <p:nvPr/>
        </p:nvSpPr>
        <p:spPr bwMode="auto">
          <a:xfrm>
            <a:off x="8421688" y="14478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S96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34533" name="Line 172"/>
          <p:cNvSpPr>
            <a:spLocks noChangeShapeType="1"/>
          </p:cNvSpPr>
          <p:nvPr/>
        </p:nvSpPr>
        <p:spPr bwMode="auto">
          <a:xfrm>
            <a:off x="8720138" y="19875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34" name="Line 172"/>
          <p:cNvSpPr>
            <a:spLocks noChangeShapeType="1"/>
          </p:cNvSpPr>
          <p:nvPr/>
        </p:nvSpPr>
        <p:spPr bwMode="auto">
          <a:xfrm>
            <a:off x="7415233" y="19875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7396405" y="2800350"/>
            <a:ext cx="1303200" cy="974725"/>
            <a:chOff x="4502" y="1764"/>
            <a:chExt cx="646" cy="614"/>
          </a:xfrm>
        </p:grpSpPr>
        <p:sp>
          <p:nvSpPr>
            <p:cNvPr id="234531" name="Line 31"/>
            <p:cNvSpPr>
              <a:spLocks noChangeShapeType="1"/>
            </p:cNvSpPr>
            <p:nvPr/>
          </p:nvSpPr>
          <p:spPr bwMode="auto">
            <a:xfrm flipV="1">
              <a:off x="4502" y="1764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4532" name="Line 31"/>
            <p:cNvSpPr>
              <a:spLocks noChangeShapeType="1"/>
            </p:cNvSpPr>
            <p:nvPr/>
          </p:nvSpPr>
          <p:spPr bwMode="auto">
            <a:xfrm flipV="1">
              <a:off x="4502" y="2378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grpSp>
        <p:nvGrpSpPr>
          <p:cNvPr id="28" name="Grouper 41"/>
          <p:cNvGrpSpPr/>
          <p:nvPr/>
        </p:nvGrpSpPr>
        <p:grpSpPr>
          <a:xfrm>
            <a:off x="0" y="6570663"/>
            <a:ext cx="927701" cy="288111"/>
            <a:chOff x="0" y="6570663"/>
            <a:chExt cx="1393200" cy="288111"/>
          </a:xfrm>
        </p:grpSpPr>
        <p:sp>
          <p:nvSpPr>
            <p:cNvPr id="29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30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SPRING-2</a:t>
              </a:r>
            </a:p>
          </p:txBody>
        </p:sp>
      </p:grpSp>
      <p:sp>
        <p:nvSpPr>
          <p:cNvPr id="26" name="ZoneTexte 71"/>
          <p:cNvSpPr txBox="1">
            <a:spLocks noChangeArrowheads="1"/>
          </p:cNvSpPr>
          <p:nvPr/>
        </p:nvSpPr>
        <p:spPr bwMode="auto">
          <a:xfrm>
            <a:off x="50799" y="4509120"/>
            <a:ext cx="909320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** Association INTI (TDF/FTC ou ABC/3TC si HLA-B*5701 négatif) sélectionné par l’investigateur</a:t>
            </a:r>
            <a:endParaRPr lang="fr-FR" sz="1400" baseline="30000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694838352"/>
              </p:ext>
            </p:extLst>
          </p:nvPr>
        </p:nvGraphicFramePr>
        <p:xfrm>
          <a:off x="395287" y="1638325"/>
          <a:ext cx="8353426" cy="4778136"/>
        </p:xfrm>
        <a:graphic>
          <a:graphicData uri="http://schemas.openxmlformats.org/drawingml/2006/table">
            <a:tbl>
              <a:tblPr/>
              <a:tblGrid>
                <a:gridCol w="4938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97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4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DTG + 2 INTI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411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RAL + 2 INTI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411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9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Age médian, ans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9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Femmes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9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ARN VIH (log</a:t>
                      </a:r>
                      <a:r>
                        <a:rPr kumimoji="0" lang="fr-FR" sz="1400" b="1" i="0" u="none" strike="noStrike" cap="none" normalizeH="0" baseline="-25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c/ml), médiane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4,52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4,58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49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ARN VIH &gt; 100 000 c/ml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49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CD4/mm</a:t>
                      </a:r>
                      <a:r>
                        <a:rPr kumimoji="0" lang="fr-FR" sz="1400" b="1" i="0" u="none" strike="noStrike" cap="none" normalizeH="0" baseline="3000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, médiane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359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362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49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CD4 &lt; 200/mm</a:t>
                      </a:r>
                      <a:r>
                        <a:rPr kumimoji="0" lang="fr-FR" sz="1400" b="1" i="0" u="none" strike="noStrike" cap="none" normalizeH="0" baseline="3000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49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Coinfection VHB / VHC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2 % / 10 %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2 % / 9 %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49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Combinaison INTI à J1 : TDF/FTC / ABC/3TC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59 % / 41 %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60 % / 40 %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49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Interruption avant S48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47 (11,4%)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56 (13,6 %)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495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Pour échec virologique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495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Pour événement indésirable / Pour critère d’arrêt pour toxicité hépatique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8 / n = 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6 / n  = 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495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Perdu de vue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495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Déviation du protocole / Retrait du consentement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13 / n = 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11 / n = 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49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Interruption avant S96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62 (15 %)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79 (19 %)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236614" name="Rectangle 6"/>
          <p:cNvSpPr>
            <a:spLocks noChangeArrowheads="1"/>
          </p:cNvSpPr>
          <p:nvPr/>
        </p:nvSpPr>
        <p:spPr bwMode="auto">
          <a:xfrm>
            <a:off x="609600" y="1295400"/>
            <a:ext cx="7924800" cy="331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fr-FR" sz="2800" b="1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Caractéristiques à l’inclusion et devenir des patients</a:t>
            </a:r>
          </a:p>
        </p:txBody>
      </p:sp>
      <p:sp>
        <p:nvSpPr>
          <p:cNvPr id="15" name="ZoneTexte 69"/>
          <p:cNvSpPr txBox="1">
            <a:spLocks noChangeArrowheads="1"/>
          </p:cNvSpPr>
          <p:nvPr/>
        </p:nvSpPr>
        <p:spPr bwMode="auto">
          <a:xfrm>
            <a:off x="3733800" y="6553200"/>
            <a:ext cx="5410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Raffi</a:t>
            </a:r>
            <a:r>
              <a:rPr lang="en-GB" sz="12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F. Lancet 2013;381:735-43 ; </a:t>
            </a:r>
            <a:r>
              <a:rPr lang="en-GB" sz="1200" i="1" dirty="0" err="1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Raffi</a:t>
            </a:r>
            <a:r>
              <a:rPr lang="en-GB" sz="12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F. Lancet Infect </a:t>
            </a:r>
            <a:r>
              <a:rPr lang="en-GB" sz="1200" i="1" dirty="0" err="1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Dis</a:t>
            </a:r>
            <a:r>
              <a:rPr lang="en-GB" sz="12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2013;13:927-35 </a:t>
            </a:r>
          </a:p>
        </p:txBody>
      </p:sp>
      <p:grpSp>
        <p:nvGrpSpPr>
          <p:cNvPr id="17" name="Grouper 41"/>
          <p:cNvGrpSpPr/>
          <p:nvPr/>
        </p:nvGrpSpPr>
        <p:grpSpPr>
          <a:xfrm>
            <a:off x="0" y="6570663"/>
            <a:ext cx="927701" cy="288111"/>
            <a:chOff x="0" y="6570663"/>
            <a:chExt cx="1393200" cy="288111"/>
          </a:xfrm>
        </p:grpSpPr>
        <p:sp>
          <p:nvSpPr>
            <p:cNvPr id="18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9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SPRING-2</a:t>
              </a:r>
            </a:p>
          </p:txBody>
        </p:sp>
      </p:grpSp>
      <p:sp>
        <p:nvSpPr>
          <p:cNvPr id="10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9058276" cy="1106488"/>
          </a:xfrm>
        </p:spPr>
        <p:txBody>
          <a:bodyPr/>
          <a:lstStyle/>
          <a:p>
            <a:r>
              <a:rPr lang="fr-FR" sz="3100" dirty="0">
                <a:ea typeface="ＭＳ Ｐゴシック" pitchFamily="-1" charset="-128"/>
                <a:cs typeface="ＭＳ Ｐゴシック" pitchFamily="-1" charset="-128"/>
              </a:rPr>
              <a:t>Etude SPRING-2 </a:t>
            </a:r>
            <a:r>
              <a:rPr lang="en-GB" sz="3100" dirty="0">
                <a:ea typeface="ＭＳ Ｐゴシック" pitchFamily="-1" charset="-128"/>
                <a:cs typeface="ＭＳ Ｐゴシック" pitchFamily="-1" charset="-128"/>
              </a:rPr>
              <a:t>: DTG QD + 2 </a:t>
            </a:r>
            <a:r>
              <a:rPr lang="fr-FR" sz="3100" dirty="0">
                <a:ea typeface="ＭＳ Ｐゴシック" pitchFamily="-1" charset="-128"/>
                <a:cs typeface="ＭＳ Ｐゴシック" pitchFamily="-1" charset="-128"/>
              </a:rPr>
              <a:t>INTI</a:t>
            </a:r>
            <a:r>
              <a:rPr lang="en-GB" sz="3100" dirty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31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100" dirty="0">
                <a:ea typeface="ＭＳ Ｐゴシック" pitchFamily="-1" charset="-128"/>
                <a:cs typeface="ＭＳ Ｐゴシック" pitchFamily="-1" charset="-128"/>
              </a:rPr>
              <a:t> RAL BID + 2 </a:t>
            </a:r>
            <a:r>
              <a:rPr lang="fr-FR" sz="3100" dirty="0">
                <a:ea typeface="ＭＳ Ｐゴシック" pitchFamily="-1" charset="-128"/>
                <a:cs typeface="ＭＳ Ｐゴシック" pitchFamily="-1" charset="-128"/>
              </a:rPr>
              <a:t>INTI</a:t>
            </a:r>
            <a:endParaRPr lang="en-GB" sz="31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611" name="Text Box 2"/>
          <p:cNvSpPr txBox="1">
            <a:spLocks noChangeArrowheads="1"/>
          </p:cNvSpPr>
          <p:nvPr/>
        </p:nvSpPr>
        <p:spPr bwMode="auto">
          <a:xfrm>
            <a:off x="2331713" y="1128713"/>
            <a:ext cx="44678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2800" b="1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Réponse au traitement à S48</a:t>
            </a:r>
          </a:p>
        </p:txBody>
      </p:sp>
      <p:sp>
        <p:nvSpPr>
          <p:cNvPr id="53" name="Text Box 179"/>
          <p:cNvSpPr txBox="1">
            <a:spLocks noChangeArrowheads="1"/>
          </p:cNvSpPr>
          <p:nvPr/>
        </p:nvSpPr>
        <p:spPr bwMode="auto">
          <a:xfrm>
            <a:off x="5181600" y="5467366"/>
            <a:ext cx="3651176" cy="628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5000"/>
              </a:spcBef>
              <a:spcAft>
                <a:spcPct val="0"/>
              </a:spcAft>
            </a:pPr>
            <a:r>
              <a:rPr lang="fr-FR" sz="170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Augmentation médiane CD4/mm</a:t>
            </a:r>
            <a:r>
              <a:rPr lang="fr-FR" sz="1700" baseline="3000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3</a:t>
            </a:r>
            <a:r>
              <a:rPr lang="fr-FR" sz="170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 :</a:t>
            </a:r>
          </a:p>
          <a:p>
            <a:pPr defTabSz="914400" fontAlgn="base">
              <a:spcBef>
                <a:spcPct val="5000"/>
              </a:spcBef>
              <a:spcAft>
                <a:spcPct val="0"/>
              </a:spcAft>
            </a:pPr>
            <a:r>
              <a:rPr lang="fr-FR" sz="170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+ 230 dans les 2 groupes</a:t>
            </a:r>
          </a:p>
        </p:txBody>
      </p:sp>
      <p:sp>
        <p:nvSpPr>
          <p:cNvPr id="54" name="Text Box 134"/>
          <p:cNvSpPr txBox="1">
            <a:spLocks noChangeArrowheads="1"/>
          </p:cNvSpPr>
          <p:nvPr/>
        </p:nvSpPr>
        <p:spPr bwMode="auto">
          <a:xfrm>
            <a:off x="5110528" y="2477809"/>
            <a:ext cx="3825418" cy="2825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5000"/>
              </a:spcBef>
              <a:spcAft>
                <a:spcPct val="0"/>
              </a:spcAft>
            </a:pPr>
            <a:r>
              <a:rPr lang="fr-FR" sz="1600" dirty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Non infériorité également mise en évidence dans les analyses en Kaplan-Meier de la proportion de patients sans échec virologique à S48</a:t>
            </a:r>
          </a:p>
          <a:p>
            <a:pPr defTabSz="914400" fontAlgn="base">
              <a:spcBef>
                <a:spcPct val="5000"/>
              </a:spcBef>
              <a:spcAft>
                <a:spcPct val="0"/>
              </a:spcAft>
            </a:pPr>
            <a:endParaRPr lang="fr-FR" sz="1600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  <a:p>
            <a:pPr defTabSz="914400" fontAlgn="base">
              <a:spcBef>
                <a:spcPct val="5000"/>
              </a:spcBef>
              <a:spcAft>
                <a:spcPct val="0"/>
              </a:spcAft>
            </a:pPr>
            <a:r>
              <a:rPr lang="fr-FR" sz="1600" dirty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La proportion de patients atteignant le critère principal était similaire entre les sous-groupes dans les analyses combinant les charges virales élevées et basses et l’association d’INTI à l’inclusion</a:t>
            </a:r>
          </a:p>
        </p:txBody>
      </p:sp>
      <p:grpSp>
        <p:nvGrpSpPr>
          <p:cNvPr id="42" name="Groupe 41"/>
          <p:cNvGrpSpPr/>
          <p:nvPr/>
        </p:nvGrpSpPr>
        <p:grpSpPr>
          <a:xfrm>
            <a:off x="209636" y="1700808"/>
            <a:ext cx="6615155" cy="4686757"/>
            <a:chOff x="209636" y="1700808"/>
            <a:chExt cx="6615155" cy="4686757"/>
          </a:xfrm>
        </p:grpSpPr>
        <p:sp>
          <p:nvSpPr>
            <p:cNvPr id="238615" name="Rectangle 133"/>
            <p:cNvSpPr>
              <a:spLocks noChangeArrowheads="1"/>
            </p:cNvSpPr>
            <p:nvPr/>
          </p:nvSpPr>
          <p:spPr bwMode="auto">
            <a:xfrm>
              <a:off x="922103" y="2903539"/>
              <a:ext cx="793627" cy="2444750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16" name="Rectangle 135"/>
            <p:cNvSpPr>
              <a:spLocks noChangeArrowheads="1"/>
            </p:cNvSpPr>
            <p:nvPr/>
          </p:nvSpPr>
          <p:spPr bwMode="auto">
            <a:xfrm>
              <a:off x="309023" y="4559529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25</a:t>
              </a:r>
            </a:p>
          </p:txBody>
        </p:sp>
        <p:sp>
          <p:nvSpPr>
            <p:cNvPr id="238617" name="Rectangle 136"/>
            <p:cNvSpPr>
              <a:spLocks noChangeArrowheads="1"/>
            </p:cNvSpPr>
            <p:nvPr/>
          </p:nvSpPr>
          <p:spPr bwMode="auto">
            <a:xfrm>
              <a:off x="309023" y="3867379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50</a:t>
              </a:r>
            </a:p>
          </p:txBody>
        </p:sp>
        <p:sp>
          <p:nvSpPr>
            <p:cNvPr id="238618" name="Rectangle 137"/>
            <p:cNvSpPr>
              <a:spLocks noChangeArrowheads="1"/>
            </p:cNvSpPr>
            <p:nvPr/>
          </p:nvSpPr>
          <p:spPr bwMode="auto">
            <a:xfrm>
              <a:off x="209636" y="2486254"/>
              <a:ext cx="29815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100</a:t>
              </a:r>
            </a:p>
          </p:txBody>
        </p:sp>
        <p:sp>
          <p:nvSpPr>
            <p:cNvPr id="238619" name="Rectangle 138"/>
            <p:cNvSpPr>
              <a:spLocks noChangeArrowheads="1"/>
            </p:cNvSpPr>
            <p:nvPr/>
          </p:nvSpPr>
          <p:spPr bwMode="auto">
            <a:xfrm>
              <a:off x="309023" y="3176816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75</a:t>
              </a:r>
            </a:p>
          </p:txBody>
        </p:sp>
        <p:sp>
          <p:nvSpPr>
            <p:cNvPr id="238620" name="Line 139"/>
            <p:cNvSpPr>
              <a:spLocks noChangeShapeType="1"/>
            </p:cNvSpPr>
            <p:nvPr/>
          </p:nvSpPr>
          <p:spPr bwMode="auto">
            <a:xfrm>
              <a:off x="562490" y="4667250"/>
              <a:ext cx="1198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1" name="Line 140"/>
            <p:cNvSpPr>
              <a:spLocks noChangeShapeType="1"/>
            </p:cNvSpPr>
            <p:nvPr/>
          </p:nvSpPr>
          <p:spPr bwMode="auto">
            <a:xfrm>
              <a:off x="562490" y="3976688"/>
              <a:ext cx="1198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2" name="Line 141"/>
            <p:cNvSpPr>
              <a:spLocks noChangeShapeType="1"/>
            </p:cNvSpPr>
            <p:nvPr/>
          </p:nvSpPr>
          <p:spPr bwMode="auto">
            <a:xfrm>
              <a:off x="562490" y="2592388"/>
              <a:ext cx="1198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3" name="Line 142"/>
            <p:cNvSpPr>
              <a:spLocks noChangeShapeType="1"/>
            </p:cNvSpPr>
            <p:nvPr/>
          </p:nvSpPr>
          <p:spPr bwMode="auto">
            <a:xfrm>
              <a:off x="562490" y="3282950"/>
              <a:ext cx="1198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4" name="Line 143"/>
            <p:cNvSpPr>
              <a:spLocks noChangeShapeType="1"/>
            </p:cNvSpPr>
            <p:nvPr/>
          </p:nvSpPr>
          <p:spPr bwMode="auto">
            <a:xfrm>
              <a:off x="680295" y="2582863"/>
              <a:ext cx="2066" cy="286067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5" name="Rectangle 144"/>
            <p:cNvSpPr>
              <a:spLocks noChangeArrowheads="1"/>
            </p:cNvSpPr>
            <p:nvPr/>
          </p:nvSpPr>
          <p:spPr bwMode="auto">
            <a:xfrm>
              <a:off x="1070251" y="2537472"/>
              <a:ext cx="5340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>
                  <a:solidFill>
                    <a:srgbClr val="002060"/>
                  </a:solidFill>
                  <a:ea typeface="Arial" pitchFamily="-1" charset="0"/>
                  <a:cs typeface="Arial" pitchFamily="-1" charset="0"/>
                </a:rPr>
                <a:t>87,8</a:t>
              </a:r>
            </a:p>
          </p:txBody>
        </p:sp>
        <p:sp>
          <p:nvSpPr>
            <p:cNvPr id="238626" name="Rectangle 145"/>
            <p:cNvSpPr>
              <a:spLocks noChangeArrowheads="1"/>
            </p:cNvSpPr>
            <p:nvPr/>
          </p:nvSpPr>
          <p:spPr bwMode="auto">
            <a:xfrm>
              <a:off x="1855609" y="2586620"/>
              <a:ext cx="5340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>
                  <a:solidFill>
                    <a:srgbClr val="CC0000"/>
                  </a:solidFill>
                  <a:ea typeface="Arial" pitchFamily="-1" charset="0"/>
                  <a:cs typeface="Arial" pitchFamily="-1" charset="0"/>
                </a:rPr>
                <a:t>85,4</a:t>
              </a:r>
            </a:p>
          </p:txBody>
        </p:sp>
        <p:sp>
          <p:nvSpPr>
            <p:cNvPr id="238628" name="Rectangle 151"/>
            <p:cNvSpPr>
              <a:spLocks noChangeArrowheads="1"/>
            </p:cNvSpPr>
            <p:nvPr/>
          </p:nvSpPr>
          <p:spPr bwMode="auto">
            <a:xfrm>
              <a:off x="1707463" y="2955925"/>
              <a:ext cx="793627" cy="2392363"/>
            </a:xfrm>
            <a:prstGeom prst="rect">
              <a:avLst/>
            </a:prstGeom>
            <a:solidFill>
              <a:srgbClr val="CC00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9" name="ZoneTexte 86"/>
            <p:cNvSpPr txBox="1">
              <a:spLocks noChangeArrowheads="1"/>
            </p:cNvSpPr>
            <p:nvPr/>
          </p:nvSpPr>
          <p:spPr bwMode="auto">
            <a:xfrm>
              <a:off x="842596" y="5668137"/>
              <a:ext cx="1731626" cy="719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fr-FR" sz="1500" dirty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Différence ajustée</a:t>
              </a:r>
              <a:endParaRPr lang="fr-FR" sz="1500" dirty="0">
                <a:solidFill>
                  <a:srgbClr val="000066"/>
                </a:solidFill>
                <a:ea typeface="Arial" pitchFamily="-1" charset="0"/>
                <a:cs typeface="Arial" pitchFamily="-1" charset="0"/>
                <a:sym typeface="Symbol" pitchFamily="-1" charset="2"/>
              </a:endParaRP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fr-FR" sz="1500" dirty="0">
                  <a:solidFill>
                    <a:srgbClr val="000066"/>
                  </a:solidFill>
                  <a:ea typeface="Arial" pitchFamily="-1" charset="0"/>
                  <a:cs typeface="Arial" pitchFamily="-1" charset="0"/>
                  <a:sym typeface="Symbol" pitchFamily="-1" charset="2"/>
                </a:rPr>
                <a:t>(IC 95 %)</a:t>
              </a:r>
              <a:r>
                <a:rPr lang="fr-FR" sz="1500" dirty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  <a:sym typeface="Symbol" pitchFamily="-1" charset="2"/>
                </a:rPr>
                <a:t> </a:t>
              </a:r>
              <a:r>
                <a:rPr lang="fr-FR" sz="1500" dirty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=</a:t>
              </a: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fr-FR" sz="1500" dirty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 2,5 % (- 2,2 ; 7,1)</a:t>
              </a:r>
            </a:p>
          </p:txBody>
        </p:sp>
        <p:sp>
          <p:nvSpPr>
            <p:cNvPr id="238630" name="Rectangle 133"/>
            <p:cNvSpPr>
              <a:spLocks noChangeArrowheads="1"/>
            </p:cNvSpPr>
            <p:nvPr/>
          </p:nvSpPr>
          <p:spPr bwMode="auto">
            <a:xfrm>
              <a:off x="3127312" y="2697481"/>
              <a:ext cx="793627" cy="2650808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1" name="Rectangle 144"/>
            <p:cNvSpPr>
              <a:spLocks noChangeArrowheads="1"/>
            </p:cNvSpPr>
            <p:nvPr/>
          </p:nvSpPr>
          <p:spPr bwMode="auto">
            <a:xfrm>
              <a:off x="3263060" y="2344242"/>
              <a:ext cx="5340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>
                  <a:solidFill>
                    <a:srgbClr val="002060"/>
                  </a:solidFill>
                  <a:ea typeface="Arial" pitchFamily="-1" charset="0"/>
                  <a:cs typeface="Arial" pitchFamily="-1" charset="0"/>
                </a:rPr>
                <a:t>89,9</a:t>
              </a:r>
            </a:p>
          </p:txBody>
        </p:sp>
        <p:sp>
          <p:nvSpPr>
            <p:cNvPr id="238632" name="Rectangle 145"/>
            <p:cNvSpPr>
              <a:spLocks noChangeArrowheads="1"/>
            </p:cNvSpPr>
            <p:nvPr/>
          </p:nvSpPr>
          <p:spPr bwMode="auto">
            <a:xfrm>
              <a:off x="4031885" y="2312304"/>
              <a:ext cx="5340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>
                  <a:solidFill>
                    <a:srgbClr val="CC0000"/>
                  </a:solidFill>
                  <a:ea typeface="Arial" pitchFamily="-1" charset="0"/>
                  <a:cs typeface="Arial" pitchFamily="-1" charset="0"/>
                </a:rPr>
                <a:t>88,4</a:t>
              </a:r>
            </a:p>
          </p:txBody>
        </p:sp>
        <p:sp>
          <p:nvSpPr>
            <p:cNvPr id="238633" name="Rectangle 151"/>
            <p:cNvSpPr>
              <a:spLocks noChangeArrowheads="1"/>
            </p:cNvSpPr>
            <p:nvPr/>
          </p:nvSpPr>
          <p:spPr bwMode="auto">
            <a:xfrm>
              <a:off x="3912672" y="2667000"/>
              <a:ext cx="793627" cy="2681288"/>
            </a:xfrm>
            <a:prstGeom prst="rect">
              <a:avLst/>
            </a:prstGeom>
            <a:solidFill>
              <a:srgbClr val="CC00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5" name="ZoneTexte 86"/>
            <p:cNvSpPr txBox="1">
              <a:spLocks noChangeArrowheads="1"/>
            </p:cNvSpPr>
            <p:nvPr/>
          </p:nvSpPr>
          <p:spPr bwMode="auto">
            <a:xfrm>
              <a:off x="3049085" y="5668137"/>
              <a:ext cx="1734514" cy="715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fr-FR" sz="1500" dirty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Différence ajustée</a:t>
              </a:r>
              <a:endParaRPr lang="fr-FR" sz="1500" dirty="0">
                <a:solidFill>
                  <a:srgbClr val="000066"/>
                </a:solidFill>
                <a:ea typeface="Arial" pitchFamily="-1" charset="0"/>
                <a:cs typeface="Arial" pitchFamily="-1" charset="0"/>
                <a:sym typeface="Symbol" pitchFamily="-1" charset="2"/>
              </a:endParaRP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fr-FR" sz="1500" dirty="0">
                  <a:solidFill>
                    <a:srgbClr val="000066"/>
                  </a:solidFill>
                  <a:ea typeface="Arial" pitchFamily="-1" charset="0"/>
                  <a:cs typeface="Arial" pitchFamily="-1" charset="0"/>
                  <a:sym typeface="Symbol" pitchFamily="-1" charset="2"/>
                </a:rPr>
                <a:t>(IC 95 %)</a:t>
              </a:r>
              <a:r>
                <a:rPr lang="fr-FR" sz="1500" dirty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  <a:sym typeface="Symbol" pitchFamily="-1" charset="2"/>
                </a:rPr>
                <a:t> </a:t>
              </a:r>
              <a:r>
                <a:rPr lang="fr-FR" sz="1500" dirty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=</a:t>
              </a: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fr-FR" sz="1500" dirty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1,6 % (- 2,7 ; 5,9)</a:t>
              </a:r>
            </a:p>
          </p:txBody>
        </p:sp>
        <p:sp>
          <p:nvSpPr>
            <p:cNvPr id="238636" name="Line 146"/>
            <p:cNvSpPr>
              <a:spLocks noChangeShapeType="1"/>
            </p:cNvSpPr>
            <p:nvPr/>
          </p:nvSpPr>
          <p:spPr bwMode="auto">
            <a:xfrm>
              <a:off x="562490" y="5359400"/>
              <a:ext cx="451582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42" name="Rectangle 40"/>
            <p:cNvSpPr>
              <a:spLocks noChangeArrowheads="1"/>
            </p:cNvSpPr>
            <p:nvPr/>
          </p:nvSpPr>
          <p:spPr bwMode="auto">
            <a:xfrm>
              <a:off x="960609" y="5368925"/>
              <a:ext cx="149560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fr-FR" sz="1600" b="1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ITT, snapshot</a:t>
              </a:r>
            </a:p>
          </p:txBody>
        </p:sp>
        <p:sp>
          <p:nvSpPr>
            <p:cNvPr id="238643" name="Rectangle 41"/>
            <p:cNvSpPr>
              <a:spLocks noChangeArrowheads="1"/>
            </p:cNvSpPr>
            <p:nvPr/>
          </p:nvSpPr>
          <p:spPr bwMode="auto">
            <a:xfrm>
              <a:off x="3162723" y="5368925"/>
              <a:ext cx="150724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fr-FR" sz="1600" b="1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Per protocole</a:t>
              </a:r>
            </a:p>
          </p:txBody>
        </p:sp>
        <p:grpSp>
          <p:nvGrpSpPr>
            <p:cNvPr id="55" name="Groupe 54"/>
            <p:cNvGrpSpPr/>
            <p:nvPr/>
          </p:nvGrpSpPr>
          <p:grpSpPr>
            <a:xfrm>
              <a:off x="4823191" y="1809744"/>
              <a:ext cx="2001600" cy="629682"/>
              <a:chOff x="2439988" y="1995488"/>
              <a:chExt cx="2001600" cy="629682"/>
            </a:xfrm>
          </p:grpSpPr>
          <p:sp>
            <p:nvSpPr>
              <p:cNvPr id="56" name="AutoShape 165"/>
              <p:cNvSpPr>
                <a:spLocks noChangeArrowheads="1"/>
              </p:cNvSpPr>
              <p:nvPr/>
            </p:nvSpPr>
            <p:spPr bwMode="auto">
              <a:xfrm>
                <a:off x="2439988" y="2017713"/>
                <a:ext cx="2001600" cy="59213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FR" sz="28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57" name="Rectangle 3"/>
              <p:cNvSpPr>
                <a:spLocks noChangeArrowheads="1"/>
              </p:cNvSpPr>
              <p:nvPr/>
            </p:nvSpPr>
            <p:spPr bwMode="auto">
              <a:xfrm>
                <a:off x="2549525" y="2116138"/>
                <a:ext cx="177800" cy="144462"/>
              </a:xfrm>
              <a:prstGeom prst="rect">
                <a:avLst/>
              </a:prstGeom>
              <a:solidFill>
                <a:srgbClr val="00206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FR" sz="24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58" name="Rectangle 4"/>
              <p:cNvSpPr>
                <a:spLocks noChangeArrowheads="1"/>
              </p:cNvSpPr>
              <p:nvPr/>
            </p:nvSpPr>
            <p:spPr bwMode="auto">
              <a:xfrm>
                <a:off x="2549525" y="2381250"/>
                <a:ext cx="177800" cy="144463"/>
              </a:xfrm>
              <a:prstGeom prst="rect">
                <a:avLst/>
              </a:prstGeom>
              <a:solidFill>
                <a:srgbClr val="CC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FR" sz="24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59" name="ZoneTexte 84"/>
              <p:cNvSpPr txBox="1">
                <a:spLocks noChangeArrowheads="1"/>
              </p:cNvSpPr>
              <p:nvPr/>
            </p:nvSpPr>
            <p:spPr bwMode="auto">
              <a:xfrm>
                <a:off x="2706688" y="1995488"/>
                <a:ext cx="130772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fr-FR" b="1">
                    <a:solidFill>
                      <a:srgbClr val="333399"/>
                    </a:solidFill>
                    <a:latin typeface="Calibri" pitchFamily="-1" charset="0"/>
                    <a:ea typeface="ＭＳ Ｐゴシック" pitchFamily="-1" charset="-128"/>
                    <a:cs typeface="ＭＳ Ｐゴシック" pitchFamily="-1" charset="-128"/>
                  </a:rPr>
                  <a:t>DTG + 2INTI</a:t>
                </a:r>
              </a:p>
            </p:txBody>
          </p:sp>
          <p:sp>
            <p:nvSpPr>
              <p:cNvPr id="60" name="ZoneTexte 85"/>
              <p:cNvSpPr txBox="1">
                <a:spLocks noChangeArrowheads="1"/>
              </p:cNvSpPr>
              <p:nvPr/>
            </p:nvSpPr>
            <p:spPr bwMode="auto">
              <a:xfrm>
                <a:off x="2706688" y="2255838"/>
                <a:ext cx="133003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fr-FR" b="1">
                    <a:solidFill>
                      <a:srgbClr val="333399"/>
                    </a:solidFill>
                    <a:latin typeface="Calibri" pitchFamily="-1" charset="0"/>
                    <a:ea typeface="ＭＳ Ｐゴシック" pitchFamily="-1" charset="-128"/>
                    <a:cs typeface="ＭＳ Ｐゴシック" pitchFamily="-1" charset="-128"/>
                  </a:rPr>
                  <a:t>RAL + 2 INTI</a:t>
                </a:r>
              </a:p>
            </p:txBody>
          </p:sp>
        </p:grpSp>
        <p:sp>
          <p:nvSpPr>
            <p:cNvPr id="61" name="Text Box 134"/>
            <p:cNvSpPr txBox="1">
              <a:spLocks noChangeArrowheads="1"/>
            </p:cNvSpPr>
            <p:nvPr/>
          </p:nvSpPr>
          <p:spPr bwMode="auto">
            <a:xfrm>
              <a:off x="1196851" y="1700808"/>
              <a:ext cx="3159125" cy="348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80000"/>
                </a:lnSpc>
                <a:spcBef>
                  <a:spcPct val="5000"/>
                </a:spcBef>
                <a:spcAft>
                  <a:spcPct val="0"/>
                </a:spcAft>
              </a:pPr>
              <a:r>
                <a:rPr lang="fr-FR" sz="2000" b="1">
                  <a:solidFill>
                    <a:srgbClr val="333399"/>
                  </a:solidFill>
                  <a:latin typeface="Calibri" pitchFamily="-1" charset="0"/>
                  <a:ea typeface="Arial" pitchFamily="-1" charset="0"/>
                  <a:cs typeface="Arial" pitchFamily="-1" charset="0"/>
                </a:rPr>
                <a:t>ARN VIH &lt; 50 c/ml </a:t>
              </a:r>
            </a:p>
          </p:txBody>
        </p:sp>
        <p:sp>
          <p:nvSpPr>
            <p:cNvPr id="62" name="Rectangle 40"/>
            <p:cNvSpPr>
              <a:spLocks noChangeArrowheads="1"/>
            </p:cNvSpPr>
            <p:nvPr/>
          </p:nvSpPr>
          <p:spPr bwMode="auto">
            <a:xfrm>
              <a:off x="927700" y="2154342"/>
              <a:ext cx="189169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fr-FR" sz="160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Analyse principale</a:t>
              </a:r>
              <a:endParaRPr lang="fr-FR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9" name="Text Box 148"/>
            <p:cNvSpPr txBox="1">
              <a:spLocks noChangeArrowheads="1"/>
            </p:cNvSpPr>
            <p:nvPr/>
          </p:nvSpPr>
          <p:spPr bwMode="auto">
            <a:xfrm>
              <a:off x="255271" y="2106613"/>
              <a:ext cx="3898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%</a:t>
              </a:r>
            </a:p>
          </p:txBody>
        </p:sp>
        <p:sp>
          <p:nvSpPr>
            <p:cNvPr id="43" name="Rectangle 135"/>
            <p:cNvSpPr>
              <a:spLocks noChangeArrowheads="1"/>
            </p:cNvSpPr>
            <p:nvPr/>
          </p:nvSpPr>
          <p:spPr bwMode="auto">
            <a:xfrm>
              <a:off x="408409" y="5227841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0</a:t>
              </a:r>
            </a:p>
          </p:txBody>
        </p:sp>
      </p:grpSp>
      <p:sp>
        <p:nvSpPr>
          <p:cNvPr id="47" name="ZoneTexte 69"/>
          <p:cNvSpPr txBox="1">
            <a:spLocks noChangeArrowheads="1"/>
          </p:cNvSpPr>
          <p:nvPr/>
        </p:nvSpPr>
        <p:spPr bwMode="auto">
          <a:xfrm>
            <a:off x="4298950" y="6553200"/>
            <a:ext cx="48450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Raffi</a:t>
            </a:r>
            <a:r>
              <a:rPr lang="en-GB" sz="12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F. Lancet 2013;381:735-43</a:t>
            </a:r>
          </a:p>
        </p:txBody>
      </p:sp>
      <p:grpSp>
        <p:nvGrpSpPr>
          <p:cNvPr id="49" name="Grouper 41"/>
          <p:cNvGrpSpPr/>
          <p:nvPr/>
        </p:nvGrpSpPr>
        <p:grpSpPr>
          <a:xfrm>
            <a:off x="0" y="6570663"/>
            <a:ext cx="927701" cy="288111"/>
            <a:chOff x="0" y="6570663"/>
            <a:chExt cx="1393200" cy="288111"/>
          </a:xfrm>
        </p:grpSpPr>
        <p:sp>
          <p:nvSpPr>
            <p:cNvPr id="50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51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SPRING-2</a:t>
              </a:r>
            </a:p>
          </p:txBody>
        </p:sp>
      </p:grpSp>
      <p:sp>
        <p:nvSpPr>
          <p:cNvPr id="45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9058276" cy="1106488"/>
          </a:xfrm>
        </p:spPr>
        <p:txBody>
          <a:bodyPr/>
          <a:lstStyle/>
          <a:p>
            <a:r>
              <a:rPr lang="fr-FR" sz="3100" dirty="0">
                <a:ea typeface="ＭＳ Ｐゴシック" pitchFamily="-1" charset="-128"/>
                <a:cs typeface="ＭＳ Ｐゴシック" pitchFamily="-1" charset="-128"/>
              </a:rPr>
              <a:t>Etude SPRING-2 </a:t>
            </a:r>
            <a:r>
              <a:rPr lang="en-GB" sz="3100" dirty="0">
                <a:ea typeface="ＭＳ Ｐゴシック" pitchFamily="-1" charset="-128"/>
                <a:cs typeface="ＭＳ Ｐゴシック" pitchFamily="-1" charset="-128"/>
              </a:rPr>
              <a:t>: DTG QD + 2 </a:t>
            </a:r>
            <a:r>
              <a:rPr lang="fr-FR" sz="3100" dirty="0">
                <a:ea typeface="ＭＳ Ｐゴシック" pitchFamily="-1" charset="-128"/>
                <a:cs typeface="ＭＳ Ｐゴシック" pitchFamily="-1" charset="-128"/>
              </a:rPr>
              <a:t>INTI</a:t>
            </a:r>
            <a:r>
              <a:rPr lang="en-GB" sz="3100" dirty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31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100" dirty="0">
                <a:ea typeface="ＭＳ Ｐゴシック" pitchFamily="-1" charset="-128"/>
                <a:cs typeface="ＭＳ Ｐゴシック" pitchFamily="-1" charset="-128"/>
              </a:rPr>
              <a:t> RAL BID + 2 </a:t>
            </a:r>
            <a:r>
              <a:rPr lang="fr-FR" sz="3100" dirty="0">
                <a:ea typeface="ＭＳ Ｐゴシック" pitchFamily="-1" charset="-128"/>
                <a:cs typeface="ＭＳ Ｐゴシック" pitchFamily="-1" charset="-128"/>
              </a:rPr>
              <a:t>INTI</a:t>
            </a:r>
            <a:endParaRPr lang="en-GB" sz="31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1058643"/>
              </p:ext>
            </p:extLst>
          </p:nvPr>
        </p:nvGraphicFramePr>
        <p:xfrm>
          <a:off x="228600" y="1757126"/>
          <a:ext cx="8663880" cy="426267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81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3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1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59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5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25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kern="1200" noProof="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 noProof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DTG</a:t>
                      </a:r>
                      <a:r>
                        <a:rPr lang="fr-FR" sz="1600" b="1" baseline="0" noProof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1600" b="1" noProof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50 mg QD</a:t>
                      </a:r>
                      <a:br>
                        <a:rPr lang="fr-FR" sz="1600" b="1" noProof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fr-FR" sz="1600" b="1" noProof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fr-FR" sz="1600" b="1" baseline="0" noProof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1600" b="1" noProof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= 411</a:t>
                      </a:r>
                      <a:endParaRPr lang="fr-FR" sz="1600" noProof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 noProof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RAL</a:t>
                      </a:r>
                      <a:r>
                        <a:rPr lang="fr-FR" sz="1600" b="1" baseline="0" noProof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1600" b="1" noProof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400 mg BID</a:t>
                      </a:r>
                      <a:br>
                        <a:rPr lang="fr-FR" sz="1600" b="1" noProof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fr-FR" sz="1600" b="1" noProof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fr-FR" sz="1600" b="1" baseline="0" noProof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1600" b="1" noProof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= 411</a:t>
                      </a:r>
                      <a:endParaRPr lang="fr-FR" sz="1600" noProof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noProof="0" dirty="0">
                          <a:solidFill>
                            <a:srgbClr val="000066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Différence en</a:t>
                      </a:r>
                      <a:r>
                        <a:rPr lang="fr-FR" sz="1600" b="1" baseline="0" noProof="0" dirty="0">
                          <a:solidFill>
                            <a:srgbClr val="000066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%</a:t>
                      </a:r>
                      <a:r>
                        <a:rPr lang="fr-FR" sz="1600" b="1" noProof="0" dirty="0">
                          <a:solidFill>
                            <a:srgbClr val="000066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(IC 95 %)</a:t>
                      </a:r>
                      <a:r>
                        <a:rPr lang="fr-FR" sz="1600" b="1" baseline="0" noProof="0" dirty="0">
                          <a:solidFill>
                            <a:srgbClr val="000066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noProof="0" dirty="0">
                          <a:solidFill>
                            <a:srgbClr val="000066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DTG – RAL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9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600" b="0" noProof="0">
                        <a:solidFill>
                          <a:srgbClr val="002060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noProof="0">
                          <a:solidFill>
                            <a:srgbClr val="000066"/>
                          </a:solidFill>
                          <a:latin typeface="+mn-lt"/>
                          <a:ea typeface="Calibri"/>
                          <a:cs typeface="Arial" pitchFamily="34" charset="0"/>
                        </a:rPr>
                        <a:t>Nombre de répondeurs / Nombre évalués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>
                        <a:solidFill>
                          <a:srgbClr val="000066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b="1" kern="1200" noProof="0">
                        <a:solidFill>
                          <a:srgbClr val="002060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253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0" u="none" noProof="0">
                          <a:solidFill>
                            <a:srgbClr val="000066"/>
                          </a:solidFill>
                          <a:latin typeface="+mn-lt"/>
                          <a:ea typeface="Calibri"/>
                          <a:cs typeface="Arial" pitchFamily="34" charset="0"/>
                        </a:rPr>
                        <a:t>ARN VIH à l’inclusion</a:t>
                      </a: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0" noProof="0">
                          <a:solidFill>
                            <a:srgbClr val="000066"/>
                          </a:solidFill>
                          <a:latin typeface="+mn-lt"/>
                          <a:ea typeface="Calibri"/>
                          <a:cs typeface="Arial" pitchFamily="34" charset="0"/>
                        </a:rPr>
                        <a:t>≤ 100</a:t>
                      </a:r>
                      <a:r>
                        <a:rPr lang="fr-FR" sz="1600" b="0" baseline="0" noProof="0">
                          <a:solidFill>
                            <a:srgbClr val="000066"/>
                          </a:solidFill>
                          <a:latin typeface="+mn-lt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fr-FR" sz="1600" b="0" noProof="0">
                          <a:solidFill>
                            <a:srgbClr val="000066"/>
                          </a:solidFill>
                          <a:latin typeface="+mn-lt"/>
                          <a:ea typeface="Calibri"/>
                          <a:cs typeface="Arial" pitchFamily="34" charset="0"/>
                        </a:rPr>
                        <a:t>000 c/ml 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0" kern="1200" noProof="0" dirty="0">
                        <a:solidFill>
                          <a:srgbClr val="000066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kern="1200" noProof="0" dirty="0">
                          <a:solidFill>
                            <a:srgbClr val="000066"/>
                          </a:solidFill>
                          <a:latin typeface="+mn-lt"/>
                          <a:ea typeface="Calibri"/>
                          <a:cs typeface="Arial" pitchFamily="34" charset="0"/>
                        </a:rPr>
                        <a:t>267 / 297 (90 %) 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0" kern="1200" noProof="0" dirty="0">
                        <a:solidFill>
                          <a:srgbClr val="000066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fr-FR" sz="1600" b="0" kern="1200" noProof="0" dirty="0">
                          <a:solidFill>
                            <a:srgbClr val="000066"/>
                          </a:solidFill>
                          <a:latin typeface="+mn-lt"/>
                          <a:ea typeface="Calibri"/>
                          <a:cs typeface="Arial" pitchFamily="34" charset="0"/>
                        </a:rPr>
                        <a:t>264 / 295 (89 %) 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0" noProof="0">
                        <a:solidFill>
                          <a:srgbClr val="000066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fr-FR" sz="1600" b="0" noProof="0">
                          <a:solidFill>
                            <a:srgbClr val="000066"/>
                          </a:solidFill>
                          <a:latin typeface="+mn-lt"/>
                          <a:ea typeface="Calibri"/>
                          <a:cs typeface="Arial" pitchFamily="34" charset="0"/>
                        </a:rPr>
                        <a:t>0,4 (- 4,5, 5,3)</a:t>
                      </a:r>
                      <a:endParaRPr lang="fr-FR" sz="1600" b="0" kern="1200" noProof="0">
                        <a:solidFill>
                          <a:srgbClr val="000066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4607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0" noProof="0">
                          <a:solidFill>
                            <a:srgbClr val="000066"/>
                          </a:solidFill>
                          <a:latin typeface="+mn-lt"/>
                          <a:ea typeface="Calibri"/>
                          <a:cs typeface="Arial" pitchFamily="34" charset="0"/>
                        </a:rPr>
                        <a:t>&gt; 100</a:t>
                      </a:r>
                      <a:r>
                        <a:rPr lang="fr-FR" sz="1600" b="0" baseline="0" noProof="0">
                          <a:solidFill>
                            <a:srgbClr val="000066"/>
                          </a:solidFill>
                          <a:latin typeface="+mn-lt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fr-FR" sz="1600" b="0" noProof="0">
                          <a:solidFill>
                            <a:srgbClr val="000066"/>
                          </a:solidFill>
                          <a:latin typeface="+mn-lt"/>
                          <a:ea typeface="Calibri"/>
                          <a:cs typeface="Arial" pitchFamily="34" charset="0"/>
                        </a:rPr>
                        <a:t>000 c/ml 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kern="1200" noProof="0" dirty="0">
                          <a:solidFill>
                            <a:srgbClr val="000066"/>
                          </a:solidFill>
                          <a:latin typeface="+mn-lt"/>
                          <a:ea typeface="Calibri"/>
                          <a:cs typeface="Arial" pitchFamily="34" charset="0"/>
                        </a:rPr>
                        <a:t>94 / 114 (82 %) 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kern="1200" noProof="0" dirty="0">
                          <a:solidFill>
                            <a:srgbClr val="000066"/>
                          </a:solidFill>
                          <a:latin typeface="+mn-lt"/>
                          <a:ea typeface="Calibri"/>
                          <a:cs typeface="Arial" pitchFamily="34" charset="0"/>
                        </a:rPr>
                        <a:t>87 / 116 (75 %) 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noProof="0">
                          <a:solidFill>
                            <a:srgbClr val="000066"/>
                          </a:solidFill>
                          <a:latin typeface="+mn-lt"/>
                          <a:ea typeface="Calibri"/>
                          <a:cs typeface="Arial" pitchFamily="34" charset="0"/>
                        </a:rPr>
                        <a:t>7,5 ( -3,1, 18,0)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631">
                <a:tc gridSpan="4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600" b="0" kern="1200" noProof="0">
                        <a:solidFill>
                          <a:srgbClr val="000066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kern="1200" noProof="0">
                          <a:solidFill>
                            <a:srgbClr val="000066"/>
                          </a:solidFill>
                          <a:latin typeface="+mn-lt"/>
                          <a:ea typeface="Calibri"/>
                          <a:cs typeface="Arial" pitchFamily="34" charset="0"/>
                        </a:rPr>
                        <a:t>p = 0,236*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2536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0" u="none" noProof="0">
                          <a:solidFill>
                            <a:srgbClr val="000066"/>
                          </a:solidFill>
                          <a:latin typeface="+mn-lt"/>
                          <a:ea typeface="Calibri"/>
                          <a:cs typeface="Arial" pitchFamily="34" charset="0"/>
                        </a:rPr>
                        <a:t>Association d’INTI</a:t>
                      </a: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0" noProof="0">
                          <a:solidFill>
                            <a:srgbClr val="000066"/>
                          </a:solidFill>
                          <a:latin typeface="+mn-lt"/>
                          <a:ea typeface="Calibri"/>
                          <a:cs typeface="Arial" pitchFamily="34" charset="0"/>
                        </a:rPr>
                        <a:t>ABC/3TC 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400" b="0" kern="1200" noProof="0" dirty="0">
                        <a:solidFill>
                          <a:srgbClr val="000066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kern="1200" noProof="0" dirty="0">
                          <a:solidFill>
                            <a:srgbClr val="000066"/>
                          </a:solidFill>
                          <a:latin typeface="+mn-lt"/>
                          <a:ea typeface="Calibri"/>
                          <a:cs typeface="Arial" pitchFamily="34" charset="0"/>
                        </a:rPr>
                        <a:t>145 / 169 (86 %) 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b="0" kern="1200" noProof="0" dirty="0">
                        <a:solidFill>
                          <a:srgbClr val="000066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fr-FR" sz="1600" b="0" kern="1200" noProof="0" dirty="0">
                          <a:solidFill>
                            <a:srgbClr val="000066"/>
                          </a:solidFill>
                          <a:latin typeface="+mn-lt"/>
                          <a:ea typeface="Calibri"/>
                          <a:cs typeface="Arial" pitchFamily="34" charset="0"/>
                        </a:rPr>
                        <a:t>142 / 164 (87 %) 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b="0" kern="1200" noProof="0">
                        <a:solidFill>
                          <a:srgbClr val="000066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fr-FR" sz="1600" b="0" kern="1200" noProof="0">
                          <a:solidFill>
                            <a:srgbClr val="000066"/>
                          </a:solidFill>
                          <a:latin typeface="+mn-lt"/>
                          <a:ea typeface="Calibri"/>
                          <a:cs typeface="Arial" pitchFamily="34" charset="0"/>
                        </a:rPr>
                        <a:t>- 0,8 (- 8,2, 6,6)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4607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0" noProof="0">
                          <a:solidFill>
                            <a:srgbClr val="000066"/>
                          </a:solidFill>
                          <a:latin typeface="+mn-lt"/>
                          <a:ea typeface="Calibri"/>
                          <a:cs typeface="Arial" pitchFamily="34" charset="0"/>
                        </a:rPr>
                        <a:t>TDF/FTC 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noProof="0" dirty="0">
                          <a:solidFill>
                            <a:srgbClr val="000066"/>
                          </a:solidFill>
                          <a:latin typeface="+mn-lt"/>
                          <a:ea typeface="Calibri"/>
                          <a:cs typeface="Arial" pitchFamily="34" charset="0"/>
                        </a:rPr>
                        <a:t>216 / 242 (89 %) 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noProof="0" dirty="0">
                          <a:solidFill>
                            <a:srgbClr val="000066"/>
                          </a:solidFill>
                          <a:latin typeface="+mn-lt"/>
                          <a:ea typeface="Calibri"/>
                          <a:cs typeface="Arial" pitchFamily="34" charset="0"/>
                        </a:rPr>
                        <a:t>209 / 247 (85 %) 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kern="1200" noProof="0">
                          <a:solidFill>
                            <a:srgbClr val="000066"/>
                          </a:solidFill>
                          <a:latin typeface="+mn-lt"/>
                          <a:ea typeface="Calibri"/>
                          <a:cs typeface="Arial" pitchFamily="34" charset="0"/>
                        </a:rPr>
                        <a:t>4,6 (- 1,3, 10,6)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631"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600" b="0" noProof="0">
                        <a:solidFill>
                          <a:srgbClr val="000066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1450" marB="9145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p = 0,264*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179512" y="6165304"/>
            <a:ext cx="16191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rgbClr val="002060"/>
                </a:solidFill>
              </a:rPr>
              <a:t>* Test d’homogénéité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47933" y="1239143"/>
            <a:ext cx="76354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2400" b="1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ARN VIH &lt; 50 c/ml à S48 selon les facteurs de stratification</a:t>
            </a: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4298950" y="6553200"/>
            <a:ext cx="48450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Raffi</a:t>
            </a:r>
            <a:r>
              <a:rPr lang="en-GB" sz="12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F. Lancet 2013;381:735-43</a:t>
            </a:r>
          </a:p>
        </p:txBody>
      </p:sp>
      <p:grpSp>
        <p:nvGrpSpPr>
          <p:cNvPr id="9" name="Grouper 41"/>
          <p:cNvGrpSpPr/>
          <p:nvPr/>
        </p:nvGrpSpPr>
        <p:grpSpPr>
          <a:xfrm>
            <a:off x="0" y="6570663"/>
            <a:ext cx="927701" cy="288111"/>
            <a:chOff x="0" y="6570663"/>
            <a:chExt cx="1393200" cy="288111"/>
          </a:xfrm>
        </p:grpSpPr>
        <p:sp>
          <p:nvSpPr>
            <p:cNvPr id="10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1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SPRING-2</a:t>
              </a:r>
            </a:p>
          </p:txBody>
        </p:sp>
      </p:grpSp>
      <p:sp>
        <p:nvSpPr>
          <p:cNvPr id="13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9058276" cy="1106488"/>
          </a:xfrm>
        </p:spPr>
        <p:txBody>
          <a:bodyPr/>
          <a:lstStyle/>
          <a:p>
            <a:r>
              <a:rPr lang="fr-FR" sz="3100" dirty="0">
                <a:ea typeface="ＭＳ Ｐゴシック" pitchFamily="-1" charset="-128"/>
                <a:cs typeface="ＭＳ Ｐゴシック" pitchFamily="-1" charset="-128"/>
              </a:rPr>
              <a:t>Etude SPRING-2 </a:t>
            </a:r>
            <a:r>
              <a:rPr lang="en-GB" sz="3100" dirty="0">
                <a:ea typeface="ＭＳ Ｐゴシック" pitchFamily="-1" charset="-128"/>
                <a:cs typeface="ＭＳ Ｐゴシック" pitchFamily="-1" charset="-128"/>
              </a:rPr>
              <a:t>: DTG QD + 2 </a:t>
            </a:r>
            <a:r>
              <a:rPr lang="fr-FR" sz="3100" dirty="0">
                <a:ea typeface="ＭＳ Ｐゴシック" pitchFamily="-1" charset="-128"/>
                <a:cs typeface="ＭＳ Ｐゴシック" pitchFamily="-1" charset="-128"/>
              </a:rPr>
              <a:t>INTI</a:t>
            </a:r>
            <a:r>
              <a:rPr lang="en-GB" sz="3100" dirty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31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100" dirty="0">
                <a:ea typeface="ＭＳ Ｐゴシック" pitchFamily="-1" charset="-128"/>
                <a:cs typeface="ＭＳ Ｐゴシック" pitchFamily="-1" charset="-128"/>
              </a:rPr>
              <a:t> RAL BID + 2 </a:t>
            </a:r>
            <a:r>
              <a:rPr lang="fr-FR" sz="3100" dirty="0">
                <a:ea typeface="ＭＳ Ｐゴシック" pitchFamily="-1" charset="-128"/>
                <a:cs typeface="ＭＳ Ｐゴシック" pitchFamily="-1" charset="-128"/>
              </a:rPr>
              <a:t>INTI</a:t>
            </a:r>
            <a:endParaRPr lang="en-GB" sz="31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611" name="Text Box 2"/>
          <p:cNvSpPr txBox="1">
            <a:spLocks noChangeArrowheads="1"/>
          </p:cNvSpPr>
          <p:nvPr/>
        </p:nvSpPr>
        <p:spPr bwMode="auto">
          <a:xfrm>
            <a:off x="2324150" y="1128713"/>
            <a:ext cx="448301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2800" b="1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Réponse du traitement à S96</a:t>
            </a:r>
          </a:p>
        </p:txBody>
      </p:sp>
      <p:grpSp>
        <p:nvGrpSpPr>
          <p:cNvPr id="75" name="Groupe 74"/>
          <p:cNvGrpSpPr/>
          <p:nvPr/>
        </p:nvGrpSpPr>
        <p:grpSpPr>
          <a:xfrm>
            <a:off x="250159" y="1669238"/>
            <a:ext cx="8850838" cy="4820022"/>
            <a:chOff x="250159" y="1669238"/>
            <a:chExt cx="8850838" cy="4820022"/>
          </a:xfrm>
        </p:grpSpPr>
        <p:sp>
          <p:nvSpPr>
            <p:cNvPr id="238615" name="Rectangle 133"/>
            <p:cNvSpPr>
              <a:spLocks noChangeArrowheads="1"/>
            </p:cNvSpPr>
            <p:nvPr/>
          </p:nvSpPr>
          <p:spPr bwMode="auto">
            <a:xfrm>
              <a:off x="872994" y="3211513"/>
              <a:ext cx="609600" cy="2274554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16" name="Rectangle 135"/>
            <p:cNvSpPr>
              <a:spLocks noChangeArrowheads="1"/>
            </p:cNvSpPr>
            <p:nvPr/>
          </p:nvSpPr>
          <p:spPr bwMode="auto">
            <a:xfrm>
              <a:off x="349546" y="4697308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25</a:t>
              </a:r>
            </a:p>
          </p:txBody>
        </p:sp>
        <p:sp>
          <p:nvSpPr>
            <p:cNvPr id="238617" name="Rectangle 136"/>
            <p:cNvSpPr>
              <a:spLocks noChangeArrowheads="1"/>
            </p:cNvSpPr>
            <p:nvPr/>
          </p:nvSpPr>
          <p:spPr bwMode="auto">
            <a:xfrm>
              <a:off x="349546" y="4005158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50</a:t>
              </a:r>
            </a:p>
          </p:txBody>
        </p:sp>
        <p:sp>
          <p:nvSpPr>
            <p:cNvPr id="238618" name="Rectangle 137"/>
            <p:cNvSpPr>
              <a:spLocks noChangeArrowheads="1"/>
            </p:cNvSpPr>
            <p:nvPr/>
          </p:nvSpPr>
          <p:spPr bwMode="auto">
            <a:xfrm>
              <a:off x="250159" y="2624033"/>
              <a:ext cx="29815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100</a:t>
              </a:r>
            </a:p>
          </p:txBody>
        </p:sp>
        <p:sp>
          <p:nvSpPr>
            <p:cNvPr id="238619" name="Rectangle 138"/>
            <p:cNvSpPr>
              <a:spLocks noChangeArrowheads="1"/>
            </p:cNvSpPr>
            <p:nvPr/>
          </p:nvSpPr>
          <p:spPr bwMode="auto">
            <a:xfrm>
              <a:off x="349546" y="3314595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75</a:t>
              </a:r>
            </a:p>
          </p:txBody>
        </p:sp>
        <p:sp>
          <p:nvSpPr>
            <p:cNvPr id="238620" name="Line 139"/>
            <p:cNvSpPr>
              <a:spLocks noChangeShapeType="1"/>
            </p:cNvSpPr>
            <p:nvPr/>
          </p:nvSpPr>
          <p:spPr bwMode="auto">
            <a:xfrm>
              <a:off x="596769" y="4805029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1" name="Line 140"/>
            <p:cNvSpPr>
              <a:spLocks noChangeShapeType="1"/>
            </p:cNvSpPr>
            <p:nvPr/>
          </p:nvSpPr>
          <p:spPr bwMode="auto">
            <a:xfrm>
              <a:off x="596769" y="4114467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2" name="Line 141"/>
            <p:cNvSpPr>
              <a:spLocks noChangeShapeType="1"/>
            </p:cNvSpPr>
            <p:nvPr/>
          </p:nvSpPr>
          <p:spPr bwMode="auto">
            <a:xfrm>
              <a:off x="596769" y="2730167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3" name="Line 142"/>
            <p:cNvSpPr>
              <a:spLocks noChangeShapeType="1"/>
            </p:cNvSpPr>
            <p:nvPr/>
          </p:nvSpPr>
          <p:spPr bwMode="auto">
            <a:xfrm>
              <a:off x="596769" y="3420729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4" name="Line 143"/>
            <p:cNvSpPr>
              <a:spLocks noChangeShapeType="1"/>
            </p:cNvSpPr>
            <p:nvPr/>
          </p:nvSpPr>
          <p:spPr bwMode="auto">
            <a:xfrm>
              <a:off x="687257" y="2720642"/>
              <a:ext cx="1587" cy="286067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5" name="Rectangle 144"/>
            <p:cNvSpPr>
              <a:spLocks noChangeArrowheads="1"/>
            </p:cNvSpPr>
            <p:nvPr/>
          </p:nvSpPr>
          <p:spPr bwMode="auto">
            <a:xfrm>
              <a:off x="905554" y="2857442"/>
              <a:ext cx="5340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>
                  <a:solidFill>
                    <a:srgbClr val="333399"/>
                  </a:solidFill>
                  <a:ea typeface="Arial" pitchFamily="-1" charset="0"/>
                  <a:cs typeface="Arial" pitchFamily="-1" charset="0"/>
                </a:rPr>
                <a:t>80,8</a:t>
              </a:r>
            </a:p>
          </p:txBody>
        </p:sp>
        <p:sp>
          <p:nvSpPr>
            <p:cNvPr id="238626" name="Rectangle 145"/>
            <p:cNvSpPr>
              <a:spLocks noChangeArrowheads="1"/>
            </p:cNvSpPr>
            <p:nvPr/>
          </p:nvSpPr>
          <p:spPr bwMode="auto">
            <a:xfrm>
              <a:off x="1547664" y="3028890"/>
              <a:ext cx="5340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>
                  <a:solidFill>
                    <a:srgbClr val="CC0000"/>
                  </a:solidFill>
                  <a:ea typeface="Arial" pitchFamily="-1" charset="0"/>
                  <a:cs typeface="Arial" pitchFamily="-1" charset="0"/>
                </a:rPr>
                <a:t>76,4</a:t>
              </a:r>
            </a:p>
          </p:txBody>
        </p:sp>
        <p:sp>
          <p:nvSpPr>
            <p:cNvPr id="238627" name="Text Box 148"/>
            <p:cNvSpPr txBox="1">
              <a:spLocks noChangeArrowheads="1"/>
            </p:cNvSpPr>
            <p:nvPr/>
          </p:nvSpPr>
          <p:spPr bwMode="auto">
            <a:xfrm>
              <a:off x="258632" y="2244392"/>
              <a:ext cx="3873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%</a:t>
              </a:r>
            </a:p>
          </p:txBody>
        </p:sp>
        <p:sp>
          <p:nvSpPr>
            <p:cNvPr id="238628" name="Rectangle 151"/>
            <p:cNvSpPr>
              <a:spLocks noChangeArrowheads="1"/>
            </p:cNvSpPr>
            <p:nvPr/>
          </p:nvSpPr>
          <p:spPr bwMode="auto">
            <a:xfrm>
              <a:off x="1524000" y="3356992"/>
              <a:ext cx="609600" cy="2129075"/>
            </a:xfrm>
            <a:prstGeom prst="rect">
              <a:avLst/>
            </a:prstGeom>
            <a:solidFill>
              <a:srgbClr val="CC00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9" name="ZoneTexte 86"/>
            <p:cNvSpPr txBox="1">
              <a:spLocks noChangeArrowheads="1"/>
            </p:cNvSpPr>
            <p:nvPr/>
          </p:nvSpPr>
          <p:spPr bwMode="auto">
            <a:xfrm>
              <a:off x="506934" y="5769832"/>
              <a:ext cx="1840818" cy="719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fr-FR" sz="1500" dirty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Différence ajustée</a:t>
              </a:r>
              <a:endParaRPr lang="fr-FR" sz="1500" dirty="0">
                <a:solidFill>
                  <a:srgbClr val="000066"/>
                </a:solidFill>
                <a:ea typeface="Arial" pitchFamily="-1" charset="0"/>
                <a:cs typeface="Arial" pitchFamily="-1" charset="0"/>
                <a:sym typeface="Symbol" pitchFamily="-1" charset="2"/>
              </a:endParaRP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fr-FR" sz="1500" dirty="0">
                  <a:solidFill>
                    <a:srgbClr val="000066"/>
                  </a:solidFill>
                  <a:ea typeface="Arial" pitchFamily="-1" charset="0"/>
                  <a:cs typeface="Arial" pitchFamily="-1" charset="0"/>
                  <a:sym typeface="Symbol" pitchFamily="-1" charset="2"/>
                </a:rPr>
                <a:t>(IC 95 %)</a:t>
              </a:r>
              <a:r>
                <a:rPr lang="fr-FR" sz="1500" dirty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  <a:sym typeface="Symbol" pitchFamily="-1" charset="2"/>
                </a:rPr>
                <a:t> </a:t>
              </a:r>
              <a:r>
                <a:rPr lang="fr-FR" sz="1500" dirty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=</a:t>
              </a: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fr-FR" sz="1500" dirty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 4,5 % (- 1,1 ; 10,0)</a:t>
              </a:r>
            </a:p>
          </p:txBody>
        </p:sp>
        <p:sp>
          <p:nvSpPr>
            <p:cNvPr id="238630" name="Rectangle 133"/>
            <p:cNvSpPr>
              <a:spLocks noChangeArrowheads="1"/>
            </p:cNvSpPr>
            <p:nvPr/>
          </p:nvSpPr>
          <p:spPr bwMode="auto">
            <a:xfrm>
              <a:off x="2566857" y="3136900"/>
              <a:ext cx="609600" cy="2349167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1" name="Rectangle 144"/>
            <p:cNvSpPr>
              <a:spLocks noChangeArrowheads="1"/>
            </p:cNvSpPr>
            <p:nvPr/>
          </p:nvSpPr>
          <p:spPr bwMode="auto">
            <a:xfrm>
              <a:off x="2600908" y="2813827"/>
              <a:ext cx="5340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>
                  <a:solidFill>
                    <a:srgbClr val="333399"/>
                  </a:solidFill>
                  <a:ea typeface="Arial" pitchFamily="-1" charset="0"/>
                  <a:cs typeface="Arial" pitchFamily="-1" charset="0"/>
                </a:rPr>
                <a:t>83,5</a:t>
              </a:r>
            </a:p>
          </p:txBody>
        </p:sp>
        <p:sp>
          <p:nvSpPr>
            <p:cNvPr id="238632" name="Rectangle 145"/>
            <p:cNvSpPr>
              <a:spLocks noChangeArrowheads="1"/>
            </p:cNvSpPr>
            <p:nvPr/>
          </p:nvSpPr>
          <p:spPr bwMode="auto">
            <a:xfrm>
              <a:off x="3245816" y="2934848"/>
              <a:ext cx="5340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>
                  <a:solidFill>
                    <a:srgbClr val="CC0000"/>
                  </a:solidFill>
                  <a:ea typeface="Arial" pitchFamily="-1" charset="0"/>
                  <a:cs typeface="Arial" pitchFamily="-1" charset="0"/>
                </a:rPr>
                <a:t>80,4</a:t>
              </a:r>
            </a:p>
          </p:txBody>
        </p:sp>
        <p:sp>
          <p:nvSpPr>
            <p:cNvPr id="238633" name="Rectangle 151"/>
            <p:cNvSpPr>
              <a:spLocks noChangeArrowheads="1"/>
            </p:cNvSpPr>
            <p:nvPr/>
          </p:nvSpPr>
          <p:spPr bwMode="auto">
            <a:xfrm>
              <a:off x="3200400" y="3252031"/>
              <a:ext cx="609600" cy="2234036"/>
            </a:xfrm>
            <a:prstGeom prst="rect">
              <a:avLst/>
            </a:prstGeom>
            <a:solidFill>
              <a:srgbClr val="CC00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5" name="ZoneTexte 86"/>
            <p:cNvSpPr txBox="1">
              <a:spLocks noChangeArrowheads="1"/>
            </p:cNvSpPr>
            <p:nvPr/>
          </p:nvSpPr>
          <p:spPr bwMode="auto">
            <a:xfrm>
              <a:off x="2364018" y="5769832"/>
              <a:ext cx="1731626" cy="719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fr-FR" sz="1500" dirty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Différence ajustée</a:t>
              </a:r>
              <a:endParaRPr lang="fr-FR" sz="1500" dirty="0">
                <a:solidFill>
                  <a:srgbClr val="000066"/>
                </a:solidFill>
                <a:ea typeface="Arial" pitchFamily="-1" charset="0"/>
                <a:cs typeface="Arial" pitchFamily="-1" charset="0"/>
                <a:sym typeface="Symbol" pitchFamily="-1" charset="2"/>
              </a:endParaRP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fr-FR" sz="1500" dirty="0">
                  <a:solidFill>
                    <a:srgbClr val="000066"/>
                  </a:solidFill>
                  <a:ea typeface="Arial" pitchFamily="-1" charset="0"/>
                  <a:cs typeface="Arial" pitchFamily="-1" charset="0"/>
                  <a:sym typeface="Symbol" pitchFamily="-1" charset="2"/>
                </a:rPr>
                <a:t>(IC 95 %)</a:t>
              </a:r>
              <a:r>
                <a:rPr lang="fr-FR" sz="1500" dirty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  <a:sym typeface="Symbol" pitchFamily="-1" charset="2"/>
                </a:rPr>
                <a:t> </a:t>
              </a:r>
              <a:r>
                <a:rPr lang="fr-FR" sz="1500" dirty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=</a:t>
              </a: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fr-FR" sz="1500" dirty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3,2 % (- 2,1 ; 8,6)</a:t>
              </a:r>
            </a:p>
          </p:txBody>
        </p:sp>
        <p:sp>
          <p:nvSpPr>
            <p:cNvPr id="238636" name="Line 146"/>
            <p:cNvSpPr>
              <a:spLocks noChangeShapeType="1"/>
            </p:cNvSpPr>
            <p:nvPr/>
          </p:nvSpPr>
          <p:spPr bwMode="auto">
            <a:xfrm>
              <a:off x="596769" y="5497179"/>
              <a:ext cx="346868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42" name="Rectangle 40"/>
            <p:cNvSpPr>
              <a:spLocks noChangeArrowheads="1"/>
            </p:cNvSpPr>
            <p:nvPr/>
          </p:nvSpPr>
          <p:spPr bwMode="auto">
            <a:xfrm>
              <a:off x="679532" y="5506704"/>
              <a:ext cx="149562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fr-FR" sz="1600" b="1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ITT, snapshot</a:t>
              </a:r>
            </a:p>
          </p:txBody>
        </p:sp>
        <p:sp>
          <p:nvSpPr>
            <p:cNvPr id="238643" name="Rectangle 41"/>
            <p:cNvSpPr>
              <a:spLocks noChangeArrowheads="1"/>
            </p:cNvSpPr>
            <p:nvPr/>
          </p:nvSpPr>
          <p:spPr bwMode="auto">
            <a:xfrm>
              <a:off x="2476211" y="5506704"/>
              <a:ext cx="150724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fr-FR" sz="1600" b="1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Per protocole</a:t>
              </a:r>
            </a:p>
          </p:txBody>
        </p:sp>
        <p:sp>
          <p:nvSpPr>
            <p:cNvPr id="43" name="Rectangle 133"/>
            <p:cNvSpPr>
              <a:spLocks noChangeArrowheads="1"/>
            </p:cNvSpPr>
            <p:nvPr/>
          </p:nvSpPr>
          <p:spPr bwMode="auto">
            <a:xfrm>
              <a:off x="4652962" y="3280986"/>
              <a:ext cx="432000" cy="2195937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6" name="Rectangle 135"/>
            <p:cNvSpPr>
              <a:spLocks noChangeArrowheads="1"/>
            </p:cNvSpPr>
            <p:nvPr/>
          </p:nvSpPr>
          <p:spPr bwMode="auto">
            <a:xfrm>
              <a:off x="4140916" y="4688164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25</a:t>
              </a:r>
            </a:p>
          </p:txBody>
        </p:sp>
        <p:sp>
          <p:nvSpPr>
            <p:cNvPr id="49" name="Rectangle 136"/>
            <p:cNvSpPr>
              <a:spLocks noChangeArrowheads="1"/>
            </p:cNvSpPr>
            <p:nvPr/>
          </p:nvSpPr>
          <p:spPr bwMode="auto">
            <a:xfrm>
              <a:off x="4140916" y="3996014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50</a:t>
              </a:r>
            </a:p>
          </p:txBody>
        </p:sp>
        <p:sp>
          <p:nvSpPr>
            <p:cNvPr id="50" name="Rectangle 137"/>
            <p:cNvSpPr>
              <a:spLocks noChangeArrowheads="1"/>
            </p:cNvSpPr>
            <p:nvPr/>
          </p:nvSpPr>
          <p:spPr bwMode="auto">
            <a:xfrm>
              <a:off x="4041529" y="2614889"/>
              <a:ext cx="29815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100</a:t>
              </a:r>
            </a:p>
          </p:txBody>
        </p:sp>
        <p:sp>
          <p:nvSpPr>
            <p:cNvPr id="51" name="Rectangle 138"/>
            <p:cNvSpPr>
              <a:spLocks noChangeArrowheads="1"/>
            </p:cNvSpPr>
            <p:nvPr/>
          </p:nvSpPr>
          <p:spPr bwMode="auto">
            <a:xfrm>
              <a:off x="4140916" y="3305451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75</a:t>
              </a:r>
            </a:p>
          </p:txBody>
        </p:sp>
        <p:sp>
          <p:nvSpPr>
            <p:cNvPr id="52" name="Line 139"/>
            <p:cNvSpPr>
              <a:spLocks noChangeShapeType="1"/>
            </p:cNvSpPr>
            <p:nvPr/>
          </p:nvSpPr>
          <p:spPr bwMode="auto">
            <a:xfrm>
              <a:off x="4376737" y="4795885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3" name="Line 140"/>
            <p:cNvSpPr>
              <a:spLocks noChangeShapeType="1"/>
            </p:cNvSpPr>
            <p:nvPr/>
          </p:nvSpPr>
          <p:spPr bwMode="auto">
            <a:xfrm>
              <a:off x="4376737" y="4105323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4" name="Line 141"/>
            <p:cNvSpPr>
              <a:spLocks noChangeShapeType="1"/>
            </p:cNvSpPr>
            <p:nvPr/>
          </p:nvSpPr>
          <p:spPr bwMode="auto">
            <a:xfrm>
              <a:off x="4376737" y="2721023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5" name="Line 142"/>
            <p:cNvSpPr>
              <a:spLocks noChangeShapeType="1"/>
            </p:cNvSpPr>
            <p:nvPr/>
          </p:nvSpPr>
          <p:spPr bwMode="auto">
            <a:xfrm>
              <a:off x="4376737" y="3411585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6" name="Line 143"/>
            <p:cNvSpPr>
              <a:spLocks noChangeShapeType="1"/>
            </p:cNvSpPr>
            <p:nvPr/>
          </p:nvSpPr>
          <p:spPr bwMode="auto">
            <a:xfrm>
              <a:off x="4467225" y="2711498"/>
              <a:ext cx="1587" cy="286067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7" name="Rectangle 144"/>
            <p:cNvSpPr>
              <a:spLocks noChangeArrowheads="1"/>
            </p:cNvSpPr>
            <p:nvPr/>
          </p:nvSpPr>
          <p:spPr bwMode="auto">
            <a:xfrm>
              <a:off x="4644008" y="2924944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>
                  <a:solidFill>
                    <a:srgbClr val="333399"/>
                  </a:solidFill>
                  <a:ea typeface="Arial" pitchFamily="-1" charset="0"/>
                  <a:cs typeface="Arial" pitchFamily="-1" charset="0"/>
                </a:rPr>
                <a:t>78</a:t>
              </a:r>
            </a:p>
          </p:txBody>
        </p:sp>
        <p:sp>
          <p:nvSpPr>
            <p:cNvPr id="58" name="Rectangle 145"/>
            <p:cNvSpPr>
              <a:spLocks noChangeArrowheads="1"/>
            </p:cNvSpPr>
            <p:nvPr/>
          </p:nvSpPr>
          <p:spPr bwMode="auto">
            <a:xfrm>
              <a:off x="5105400" y="3541619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>
                  <a:solidFill>
                    <a:srgbClr val="CC0000"/>
                  </a:solidFill>
                  <a:ea typeface="Arial" pitchFamily="-1" charset="0"/>
                  <a:cs typeface="Arial" pitchFamily="-1" charset="0"/>
                </a:rPr>
                <a:t>63</a:t>
              </a:r>
            </a:p>
          </p:txBody>
        </p:sp>
        <p:sp>
          <p:nvSpPr>
            <p:cNvPr id="59" name="Text Box 148"/>
            <p:cNvSpPr txBox="1">
              <a:spLocks noChangeArrowheads="1"/>
            </p:cNvSpPr>
            <p:nvPr/>
          </p:nvSpPr>
          <p:spPr bwMode="auto">
            <a:xfrm>
              <a:off x="4038600" y="2235248"/>
              <a:ext cx="3873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%</a:t>
              </a:r>
            </a:p>
          </p:txBody>
        </p:sp>
        <p:sp>
          <p:nvSpPr>
            <p:cNvPr id="60" name="Rectangle 151"/>
            <p:cNvSpPr>
              <a:spLocks noChangeArrowheads="1"/>
            </p:cNvSpPr>
            <p:nvPr/>
          </p:nvSpPr>
          <p:spPr bwMode="auto">
            <a:xfrm>
              <a:off x="5094383" y="3860799"/>
              <a:ext cx="432000" cy="1616123"/>
            </a:xfrm>
            <a:prstGeom prst="rect">
              <a:avLst/>
            </a:prstGeom>
            <a:solidFill>
              <a:srgbClr val="CC00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1" name="ZoneTexte 86"/>
            <p:cNvSpPr txBox="1">
              <a:spLocks noChangeArrowheads="1"/>
            </p:cNvSpPr>
            <p:nvPr/>
          </p:nvSpPr>
          <p:spPr bwMode="auto">
            <a:xfrm>
              <a:off x="4503965" y="5845258"/>
              <a:ext cx="1160895" cy="3139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fr-FR" sz="16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&gt; 100 000 </a:t>
              </a:r>
            </a:p>
          </p:txBody>
        </p:sp>
        <p:sp>
          <p:nvSpPr>
            <p:cNvPr id="62" name="Rectangle 133"/>
            <p:cNvSpPr>
              <a:spLocks noChangeArrowheads="1"/>
            </p:cNvSpPr>
            <p:nvPr/>
          </p:nvSpPr>
          <p:spPr bwMode="auto">
            <a:xfrm>
              <a:off x="5791200" y="3183876"/>
              <a:ext cx="432000" cy="2293048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3" name="Rectangle 151"/>
            <p:cNvSpPr>
              <a:spLocks noChangeArrowheads="1"/>
            </p:cNvSpPr>
            <p:nvPr/>
          </p:nvSpPr>
          <p:spPr bwMode="auto">
            <a:xfrm>
              <a:off x="6226366" y="3183876"/>
              <a:ext cx="432000" cy="2293048"/>
            </a:xfrm>
            <a:prstGeom prst="rect">
              <a:avLst/>
            </a:prstGeom>
            <a:solidFill>
              <a:srgbClr val="CC00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5" name="Line 146"/>
            <p:cNvSpPr>
              <a:spLocks noChangeShapeType="1"/>
            </p:cNvSpPr>
            <p:nvPr/>
          </p:nvSpPr>
          <p:spPr bwMode="auto">
            <a:xfrm>
              <a:off x="4376736" y="5488035"/>
              <a:ext cx="4691063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71" name="Rectangle 40"/>
            <p:cNvSpPr>
              <a:spLocks noChangeArrowheads="1"/>
            </p:cNvSpPr>
            <p:nvPr/>
          </p:nvSpPr>
          <p:spPr bwMode="auto">
            <a:xfrm>
              <a:off x="4881007" y="5497560"/>
              <a:ext cx="163247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fr-FR" sz="1600" b="1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ARN VIH (c/ml)</a:t>
              </a:r>
            </a:p>
          </p:txBody>
        </p:sp>
        <p:sp>
          <p:nvSpPr>
            <p:cNvPr id="72" name="Rectangle 41"/>
            <p:cNvSpPr>
              <a:spLocks noChangeArrowheads="1"/>
            </p:cNvSpPr>
            <p:nvPr/>
          </p:nvSpPr>
          <p:spPr bwMode="auto">
            <a:xfrm>
              <a:off x="7098907" y="5497560"/>
              <a:ext cx="179217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fr-FR" sz="1600" b="1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Association INTI</a:t>
              </a:r>
            </a:p>
          </p:txBody>
        </p:sp>
        <p:sp>
          <p:nvSpPr>
            <p:cNvPr id="73" name="Rectangle 144"/>
            <p:cNvSpPr>
              <a:spLocks noChangeArrowheads="1"/>
            </p:cNvSpPr>
            <p:nvPr/>
          </p:nvSpPr>
          <p:spPr bwMode="auto">
            <a:xfrm>
              <a:off x="8150035" y="3145007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>
                  <a:solidFill>
                    <a:srgbClr val="333399"/>
                  </a:solidFill>
                  <a:ea typeface="Arial" pitchFamily="-1" charset="0"/>
                  <a:cs typeface="Arial" pitchFamily="-1" charset="0"/>
                </a:rPr>
                <a:t>74</a:t>
              </a:r>
            </a:p>
          </p:txBody>
        </p:sp>
        <p:sp>
          <p:nvSpPr>
            <p:cNvPr id="74" name="Rectangle 145"/>
            <p:cNvSpPr>
              <a:spLocks noChangeArrowheads="1"/>
            </p:cNvSpPr>
            <p:nvPr/>
          </p:nvSpPr>
          <p:spPr bwMode="auto">
            <a:xfrm>
              <a:off x="8608063" y="3056871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>
                  <a:solidFill>
                    <a:srgbClr val="CC0000"/>
                  </a:solidFill>
                  <a:ea typeface="Arial" pitchFamily="-1" charset="0"/>
                  <a:cs typeface="Arial" pitchFamily="-1" charset="0"/>
                </a:rPr>
                <a:t>76</a:t>
              </a:r>
            </a:p>
          </p:txBody>
        </p:sp>
        <p:grpSp>
          <p:nvGrpSpPr>
            <p:cNvPr id="95" name="Groupe 94"/>
            <p:cNvGrpSpPr/>
            <p:nvPr/>
          </p:nvGrpSpPr>
          <p:grpSpPr>
            <a:xfrm>
              <a:off x="1371600" y="2070094"/>
              <a:ext cx="2008874" cy="629682"/>
              <a:chOff x="7009505" y="1995488"/>
              <a:chExt cx="2008874" cy="629682"/>
            </a:xfrm>
          </p:grpSpPr>
          <p:sp>
            <p:nvSpPr>
              <p:cNvPr id="96" name="AutoShape 165"/>
              <p:cNvSpPr>
                <a:spLocks noChangeArrowheads="1"/>
              </p:cNvSpPr>
              <p:nvPr/>
            </p:nvSpPr>
            <p:spPr bwMode="auto">
              <a:xfrm>
                <a:off x="7009505" y="2017713"/>
                <a:ext cx="2008874" cy="59213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FR" sz="28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97" name="Rectangle 3"/>
              <p:cNvSpPr>
                <a:spLocks noChangeArrowheads="1"/>
              </p:cNvSpPr>
              <p:nvPr/>
            </p:nvSpPr>
            <p:spPr bwMode="auto">
              <a:xfrm>
                <a:off x="7119042" y="2116138"/>
                <a:ext cx="177800" cy="144462"/>
              </a:xfrm>
              <a:prstGeom prst="rect">
                <a:avLst/>
              </a:prstGeom>
              <a:solidFill>
                <a:srgbClr val="00206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FR" sz="24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98" name="Rectangle 4"/>
              <p:cNvSpPr>
                <a:spLocks noChangeArrowheads="1"/>
              </p:cNvSpPr>
              <p:nvPr/>
            </p:nvSpPr>
            <p:spPr bwMode="auto">
              <a:xfrm>
                <a:off x="7119042" y="2381250"/>
                <a:ext cx="177800" cy="144463"/>
              </a:xfrm>
              <a:prstGeom prst="rect">
                <a:avLst/>
              </a:prstGeom>
              <a:solidFill>
                <a:srgbClr val="CC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FR" sz="24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99" name="ZoneTexte 84"/>
              <p:cNvSpPr txBox="1">
                <a:spLocks noChangeArrowheads="1"/>
              </p:cNvSpPr>
              <p:nvPr/>
            </p:nvSpPr>
            <p:spPr bwMode="auto">
              <a:xfrm>
                <a:off x="7276205" y="1995488"/>
                <a:ext cx="1359905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fr-FR" b="1">
                    <a:solidFill>
                      <a:srgbClr val="333399"/>
                    </a:solidFill>
                    <a:latin typeface="Calibri" pitchFamily="-1" charset="0"/>
                    <a:ea typeface="ＭＳ Ｐゴシック" pitchFamily="-1" charset="-128"/>
                    <a:cs typeface="ＭＳ Ｐゴシック" pitchFamily="-1" charset="-128"/>
                  </a:rPr>
                  <a:t>DTG + 2 INTI</a:t>
                </a:r>
              </a:p>
            </p:txBody>
          </p:sp>
          <p:sp>
            <p:nvSpPr>
              <p:cNvPr id="100" name="ZoneTexte 85"/>
              <p:cNvSpPr txBox="1">
                <a:spLocks noChangeArrowheads="1"/>
              </p:cNvSpPr>
              <p:nvPr/>
            </p:nvSpPr>
            <p:spPr bwMode="auto">
              <a:xfrm>
                <a:off x="7276205" y="2255838"/>
                <a:ext cx="133003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fr-FR" b="1">
                    <a:solidFill>
                      <a:srgbClr val="333399"/>
                    </a:solidFill>
                    <a:latin typeface="Calibri" pitchFamily="-1" charset="0"/>
                    <a:ea typeface="ＭＳ Ｐゴシック" pitchFamily="-1" charset="-128"/>
                    <a:cs typeface="ＭＳ Ｐゴシック" pitchFamily="-1" charset="-128"/>
                  </a:rPr>
                  <a:t>RAL + 2 INTI</a:t>
                </a:r>
              </a:p>
            </p:txBody>
          </p:sp>
        </p:grpSp>
        <p:sp>
          <p:nvSpPr>
            <p:cNvPr id="101" name="Text Box 134"/>
            <p:cNvSpPr txBox="1">
              <a:spLocks noChangeArrowheads="1"/>
            </p:cNvSpPr>
            <p:nvPr/>
          </p:nvSpPr>
          <p:spPr bwMode="auto">
            <a:xfrm>
              <a:off x="2659856" y="1669238"/>
              <a:ext cx="3532187" cy="348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80000"/>
                </a:lnSpc>
                <a:spcBef>
                  <a:spcPct val="5000"/>
                </a:spcBef>
                <a:spcAft>
                  <a:spcPct val="0"/>
                </a:spcAft>
              </a:pPr>
              <a:r>
                <a:rPr lang="fr-FR" sz="2000" b="1">
                  <a:solidFill>
                    <a:srgbClr val="333399"/>
                  </a:solidFill>
                  <a:latin typeface="Calibri" pitchFamily="-1" charset="0"/>
                  <a:ea typeface="Arial" pitchFamily="-1" charset="0"/>
                  <a:cs typeface="Arial" pitchFamily="-1" charset="0"/>
                </a:rPr>
                <a:t>ARN VIH &lt; 50 c/ml à S96 </a:t>
              </a:r>
            </a:p>
          </p:txBody>
        </p:sp>
        <p:sp>
          <p:nvSpPr>
            <p:cNvPr id="82" name="Rectangle 135"/>
            <p:cNvSpPr>
              <a:spLocks noChangeArrowheads="1"/>
            </p:cNvSpPr>
            <p:nvPr/>
          </p:nvSpPr>
          <p:spPr bwMode="auto">
            <a:xfrm>
              <a:off x="448932" y="5375156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0</a:t>
              </a:r>
            </a:p>
          </p:txBody>
        </p:sp>
        <p:sp>
          <p:nvSpPr>
            <p:cNvPr id="83" name="Rectangle 135"/>
            <p:cNvSpPr>
              <a:spLocks noChangeArrowheads="1"/>
            </p:cNvSpPr>
            <p:nvPr/>
          </p:nvSpPr>
          <p:spPr bwMode="auto">
            <a:xfrm>
              <a:off x="4240302" y="5380267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0</a:t>
              </a:r>
            </a:p>
          </p:txBody>
        </p:sp>
        <p:sp>
          <p:nvSpPr>
            <p:cNvPr id="85" name="Rectangle 133"/>
            <p:cNvSpPr>
              <a:spLocks noChangeArrowheads="1"/>
            </p:cNvSpPr>
            <p:nvPr/>
          </p:nvSpPr>
          <p:spPr bwMode="auto">
            <a:xfrm>
              <a:off x="6969350" y="3106757"/>
              <a:ext cx="432000" cy="2368198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86" name="Rectangle 151"/>
            <p:cNvSpPr>
              <a:spLocks noChangeArrowheads="1"/>
            </p:cNvSpPr>
            <p:nvPr/>
          </p:nvSpPr>
          <p:spPr bwMode="auto">
            <a:xfrm>
              <a:off x="7398166" y="3315954"/>
              <a:ext cx="432000" cy="2159000"/>
            </a:xfrm>
            <a:prstGeom prst="rect">
              <a:avLst/>
            </a:prstGeom>
            <a:solidFill>
              <a:srgbClr val="CC00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87" name="Rectangle 133"/>
            <p:cNvSpPr>
              <a:spLocks noChangeArrowheads="1"/>
            </p:cNvSpPr>
            <p:nvPr/>
          </p:nvSpPr>
          <p:spPr bwMode="auto">
            <a:xfrm>
              <a:off x="8153400" y="3456981"/>
              <a:ext cx="432000" cy="2017973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88" name="Rectangle 151"/>
            <p:cNvSpPr>
              <a:spLocks noChangeArrowheads="1"/>
            </p:cNvSpPr>
            <p:nvPr/>
          </p:nvSpPr>
          <p:spPr bwMode="auto">
            <a:xfrm>
              <a:off x="8577549" y="3356992"/>
              <a:ext cx="432000" cy="2117962"/>
            </a:xfrm>
            <a:prstGeom prst="rect">
              <a:avLst/>
            </a:prstGeom>
            <a:solidFill>
              <a:srgbClr val="CC00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90" name="ZoneTexte 89"/>
            <p:cNvSpPr txBox="1"/>
            <p:nvPr/>
          </p:nvSpPr>
          <p:spPr>
            <a:xfrm>
              <a:off x="4684403" y="2257127"/>
              <a:ext cx="441659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>
                  <a:solidFill>
                    <a:srgbClr val="333399"/>
                  </a:solidFill>
                </a:rPr>
                <a:t>ITT snapshot, selon les facteurs de stratification</a:t>
              </a:r>
            </a:p>
          </p:txBody>
        </p:sp>
        <p:sp>
          <p:nvSpPr>
            <p:cNvPr id="91" name="ZoneTexte 86"/>
            <p:cNvSpPr txBox="1">
              <a:spLocks noChangeArrowheads="1"/>
            </p:cNvSpPr>
            <p:nvPr/>
          </p:nvSpPr>
          <p:spPr bwMode="auto">
            <a:xfrm>
              <a:off x="5685827" y="5845258"/>
              <a:ext cx="1095973" cy="3180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fr-FR" sz="16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≤ 100 000</a:t>
              </a:r>
            </a:p>
          </p:txBody>
        </p:sp>
        <p:sp>
          <p:nvSpPr>
            <p:cNvPr id="93" name="ZoneTexte 86"/>
            <p:cNvSpPr txBox="1">
              <a:spLocks noChangeArrowheads="1"/>
            </p:cNvSpPr>
            <p:nvPr/>
          </p:nvSpPr>
          <p:spPr bwMode="auto">
            <a:xfrm>
              <a:off x="6879618" y="5845258"/>
              <a:ext cx="1039367" cy="3180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fr-FR" sz="16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TDF/FTC</a:t>
              </a:r>
            </a:p>
          </p:txBody>
        </p:sp>
        <p:sp>
          <p:nvSpPr>
            <p:cNvPr id="94" name="ZoneTexte 86"/>
            <p:cNvSpPr txBox="1">
              <a:spLocks noChangeArrowheads="1"/>
            </p:cNvSpPr>
            <p:nvPr/>
          </p:nvSpPr>
          <p:spPr bwMode="auto">
            <a:xfrm>
              <a:off x="8023110" y="5845258"/>
              <a:ext cx="1051189" cy="3180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fr-FR" sz="16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ABC/3TC</a:t>
              </a:r>
            </a:p>
          </p:txBody>
        </p:sp>
        <p:sp>
          <p:nvSpPr>
            <p:cNvPr id="103" name="Rectangle 144"/>
            <p:cNvSpPr>
              <a:spLocks noChangeArrowheads="1"/>
            </p:cNvSpPr>
            <p:nvPr/>
          </p:nvSpPr>
          <p:spPr bwMode="auto">
            <a:xfrm>
              <a:off x="5796136" y="2880876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>
                  <a:solidFill>
                    <a:srgbClr val="333399"/>
                  </a:solidFill>
                  <a:ea typeface="Arial" pitchFamily="-1" charset="0"/>
                  <a:cs typeface="Arial" pitchFamily="-1" charset="0"/>
                </a:rPr>
                <a:t>82</a:t>
              </a:r>
            </a:p>
          </p:txBody>
        </p:sp>
        <p:sp>
          <p:nvSpPr>
            <p:cNvPr id="104" name="Rectangle 145"/>
            <p:cNvSpPr>
              <a:spLocks noChangeArrowheads="1"/>
            </p:cNvSpPr>
            <p:nvPr/>
          </p:nvSpPr>
          <p:spPr bwMode="auto">
            <a:xfrm>
              <a:off x="6266908" y="2880876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>
                  <a:solidFill>
                    <a:srgbClr val="CC0000"/>
                  </a:solidFill>
                  <a:ea typeface="Arial" pitchFamily="-1" charset="0"/>
                  <a:cs typeface="Arial" pitchFamily="-1" charset="0"/>
                </a:rPr>
                <a:t>82</a:t>
              </a:r>
            </a:p>
          </p:txBody>
        </p:sp>
        <p:sp>
          <p:nvSpPr>
            <p:cNvPr id="105" name="Rectangle 144"/>
            <p:cNvSpPr>
              <a:spLocks noChangeArrowheads="1"/>
            </p:cNvSpPr>
            <p:nvPr/>
          </p:nvSpPr>
          <p:spPr bwMode="auto">
            <a:xfrm>
              <a:off x="7007113" y="2780928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>
                  <a:solidFill>
                    <a:srgbClr val="333399"/>
                  </a:solidFill>
                  <a:ea typeface="Arial" pitchFamily="-1" charset="0"/>
                  <a:cs typeface="Arial" pitchFamily="-1" charset="0"/>
                </a:rPr>
                <a:t>86</a:t>
              </a:r>
            </a:p>
          </p:txBody>
        </p:sp>
        <p:sp>
          <p:nvSpPr>
            <p:cNvPr id="106" name="Rectangle 145"/>
            <p:cNvSpPr>
              <a:spLocks noChangeArrowheads="1"/>
            </p:cNvSpPr>
            <p:nvPr/>
          </p:nvSpPr>
          <p:spPr bwMode="auto">
            <a:xfrm>
              <a:off x="7408252" y="3001786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>
                  <a:solidFill>
                    <a:srgbClr val="CC0000"/>
                  </a:solidFill>
                  <a:ea typeface="Arial" pitchFamily="-1" charset="0"/>
                  <a:cs typeface="Arial" pitchFamily="-1" charset="0"/>
                </a:rPr>
                <a:t>77</a:t>
              </a:r>
            </a:p>
          </p:txBody>
        </p:sp>
      </p:grpSp>
      <p:sp>
        <p:nvSpPr>
          <p:cNvPr id="107" name="ZoneTexte 69"/>
          <p:cNvSpPr txBox="1">
            <a:spLocks noChangeArrowheads="1"/>
          </p:cNvSpPr>
          <p:nvPr/>
        </p:nvSpPr>
        <p:spPr bwMode="auto">
          <a:xfrm>
            <a:off x="4298950" y="6553200"/>
            <a:ext cx="48450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Raffi</a:t>
            </a:r>
            <a:r>
              <a:rPr lang="en-GB" sz="12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F. Lancet Infect </a:t>
            </a:r>
            <a:r>
              <a:rPr lang="en-GB" sz="1200" i="1" dirty="0" err="1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Dis</a:t>
            </a:r>
            <a:r>
              <a:rPr lang="en-GB" sz="12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2013;13:927-35 </a:t>
            </a:r>
          </a:p>
        </p:txBody>
      </p:sp>
      <p:grpSp>
        <p:nvGrpSpPr>
          <p:cNvPr id="109" name="Grouper 41"/>
          <p:cNvGrpSpPr/>
          <p:nvPr/>
        </p:nvGrpSpPr>
        <p:grpSpPr>
          <a:xfrm>
            <a:off x="0" y="6570663"/>
            <a:ext cx="927701" cy="288111"/>
            <a:chOff x="0" y="6570663"/>
            <a:chExt cx="1393200" cy="288111"/>
          </a:xfrm>
        </p:grpSpPr>
        <p:sp>
          <p:nvSpPr>
            <p:cNvPr id="110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11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SPRING-2</a:t>
              </a:r>
            </a:p>
          </p:txBody>
        </p:sp>
      </p:grpSp>
      <p:sp>
        <p:nvSpPr>
          <p:cNvPr id="77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9058276" cy="1106488"/>
          </a:xfrm>
        </p:spPr>
        <p:txBody>
          <a:bodyPr/>
          <a:lstStyle/>
          <a:p>
            <a:r>
              <a:rPr lang="fr-FR" sz="3100" dirty="0">
                <a:ea typeface="ＭＳ Ｐゴシック" pitchFamily="-1" charset="-128"/>
                <a:cs typeface="ＭＳ Ｐゴシック" pitchFamily="-1" charset="-128"/>
              </a:rPr>
              <a:t>Etude SPRING-2 </a:t>
            </a:r>
            <a:r>
              <a:rPr lang="en-GB" sz="3100" dirty="0">
                <a:ea typeface="ＭＳ Ｐゴシック" pitchFamily="-1" charset="-128"/>
                <a:cs typeface="ＭＳ Ｐゴシック" pitchFamily="-1" charset="-128"/>
              </a:rPr>
              <a:t>: DTG QD + 2 </a:t>
            </a:r>
            <a:r>
              <a:rPr lang="fr-FR" sz="3100" dirty="0">
                <a:ea typeface="ＭＳ Ｐゴシック" pitchFamily="-1" charset="-128"/>
                <a:cs typeface="ＭＳ Ｐゴシック" pitchFamily="-1" charset="-128"/>
              </a:rPr>
              <a:t>INTI</a:t>
            </a:r>
            <a:r>
              <a:rPr lang="en-GB" sz="3100" dirty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31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100" dirty="0">
                <a:ea typeface="ＭＳ Ｐゴシック" pitchFamily="-1" charset="-128"/>
                <a:cs typeface="ＭＳ Ｐゴシック" pitchFamily="-1" charset="-128"/>
              </a:rPr>
              <a:t> RAL BID + 2 </a:t>
            </a:r>
            <a:r>
              <a:rPr lang="fr-FR" sz="3100" dirty="0">
                <a:ea typeface="ＭＳ Ｐゴシック" pitchFamily="-1" charset="-128"/>
                <a:cs typeface="ＭＳ Ｐゴシック" pitchFamily="-1" charset="-128"/>
              </a:rPr>
              <a:t>INTI</a:t>
            </a:r>
            <a:endParaRPr lang="en-GB" sz="31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3733800" y="6553200"/>
            <a:ext cx="5410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Raffi</a:t>
            </a:r>
            <a:r>
              <a:rPr lang="en-GB" sz="12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F. Lancet Infect </a:t>
            </a:r>
            <a:r>
              <a:rPr lang="en-GB" sz="1200" i="1" dirty="0" err="1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Dis</a:t>
            </a:r>
            <a:r>
              <a:rPr lang="en-GB" sz="12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2013;13:927-35 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50800" y="1409700"/>
            <a:ext cx="9024938" cy="795164"/>
          </a:xfrm>
        </p:spPr>
        <p:txBody>
          <a:bodyPr/>
          <a:lstStyle/>
          <a:p>
            <a:r>
              <a:rPr lang="fr-FR" sz="2400" b="1" dirty="0">
                <a:latin typeface="+mj-lt"/>
              </a:rPr>
              <a:t>Non répondeurs virologiques (ITT, </a:t>
            </a:r>
            <a:r>
              <a:rPr lang="fr-FR" sz="2400" b="1" dirty="0" err="1">
                <a:latin typeface="+mj-lt"/>
              </a:rPr>
              <a:t>snapshot</a:t>
            </a:r>
            <a:r>
              <a:rPr lang="fr-FR" sz="2400" b="1" dirty="0">
                <a:latin typeface="+mj-lt"/>
              </a:rPr>
              <a:t>) à S96 </a:t>
            </a:r>
            <a:br>
              <a:rPr lang="fr-FR" sz="2400" b="1" dirty="0">
                <a:latin typeface="+mj-lt"/>
              </a:rPr>
            </a:br>
            <a:r>
              <a:rPr lang="fr-FR" sz="2400" b="1" dirty="0">
                <a:latin typeface="+mj-lt"/>
              </a:rPr>
              <a:t>selon la stratification, n/N (%)</a:t>
            </a:r>
          </a:p>
        </p:txBody>
      </p:sp>
      <p:grpSp>
        <p:nvGrpSpPr>
          <p:cNvPr id="12" name="Grouper 41"/>
          <p:cNvGrpSpPr/>
          <p:nvPr/>
        </p:nvGrpSpPr>
        <p:grpSpPr>
          <a:xfrm>
            <a:off x="0" y="6570663"/>
            <a:ext cx="927701" cy="288111"/>
            <a:chOff x="0" y="6570663"/>
            <a:chExt cx="1393200" cy="288111"/>
          </a:xfrm>
        </p:grpSpPr>
        <p:sp>
          <p:nvSpPr>
            <p:cNvPr id="13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4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SPRING-2</a:t>
              </a:r>
            </a:p>
          </p:txBody>
        </p:sp>
      </p:grpSp>
      <p:graphicFrame>
        <p:nvGraphicFramePr>
          <p:cNvPr id="16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1573353"/>
              </p:ext>
            </p:extLst>
          </p:nvPr>
        </p:nvGraphicFramePr>
        <p:xfrm>
          <a:off x="395287" y="2539704"/>
          <a:ext cx="8353426" cy="1729872"/>
        </p:xfrm>
        <a:graphic>
          <a:graphicData uri="http://schemas.openxmlformats.org/drawingml/2006/table">
            <a:tbl>
              <a:tblPr/>
              <a:tblGrid>
                <a:gridCol w="43783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0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4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DTG  50 mg QD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411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RAL 400 mg QD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411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9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ARN VIH </a:t>
                      </a:r>
                      <a:r>
                        <a:rPr kumimoji="0" lang="fr-FR" sz="1400" b="1" i="0" u="sng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&lt;</a:t>
                      </a: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100 000 c/ml à l’inclusion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10/297 (3)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17/295 (6)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9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ARN VIH &gt; 100 000 c/ml à l’inclusion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12/114 (11)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26/116 (22)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9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ABC/3TC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10/169 (6)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16/164 (10)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49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TDF/FTC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12/242 (5)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27/247 (11)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7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8930733"/>
              </p:ext>
            </p:extLst>
          </p:nvPr>
        </p:nvGraphicFramePr>
        <p:xfrm>
          <a:off x="395287" y="4555928"/>
          <a:ext cx="8353425" cy="1105320"/>
        </p:xfrm>
        <a:graphic>
          <a:graphicData uri="http://schemas.openxmlformats.org/drawingml/2006/table">
            <a:tbl>
              <a:tblPr/>
              <a:tblGrid>
                <a:gridCol w="40326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4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ABC/3TC</a:t>
                      </a:r>
                      <a:b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(n = 169)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TDF/FTC</a:t>
                      </a:r>
                      <a:b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(n = 242)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ABC/3TC</a:t>
                      </a:r>
                      <a:b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(n = 164)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TDF/FTC</a:t>
                      </a:r>
                      <a:b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(n = 247)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9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ARN VIH </a:t>
                      </a:r>
                      <a:r>
                        <a:rPr kumimoji="0" lang="fr-FR" sz="1400" b="1" i="0" u="sng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&lt;</a:t>
                      </a: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100 000 c/ml à l’inclusion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6/132 (5)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4/165 (2)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8/125 (6)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9/170 (5)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9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ARN VIH &gt; 100 000 c/ml à l’inclusion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4/37 (11)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8/77 (10)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8/39 (21)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18/77 (23)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5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9058276" cy="1106488"/>
          </a:xfrm>
        </p:spPr>
        <p:txBody>
          <a:bodyPr/>
          <a:lstStyle/>
          <a:p>
            <a:r>
              <a:rPr lang="fr-FR" sz="3100" dirty="0">
                <a:ea typeface="ＭＳ Ｐゴシック" pitchFamily="-1" charset="-128"/>
                <a:cs typeface="ＭＳ Ｐゴシック" pitchFamily="-1" charset="-128"/>
              </a:rPr>
              <a:t>Etude SPRING-2 </a:t>
            </a:r>
            <a:r>
              <a:rPr lang="en-GB" sz="3100" dirty="0">
                <a:ea typeface="ＭＳ Ｐゴシック" pitchFamily="-1" charset="-128"/>
                <a:cs typeface="ＭＳ Ｐゴシック" pitchFamily="-1" charset="-128"/>
              </a:rPr>
              <a:t>: DTG QD + 2 </a:t>
            </a:r>
            <a:r>
              <a:rPr lang="fr-FR" sz="3100" dirty="0">
                <a:ea typeface="ＭＳ Ｐゴシック" pitchFamily="-1" charset="-128"/>
                <a:cs typeface="ＭＳ Ｐゴシック" pitchFamily="-1" charset="-128"/>
              </a:rPr>
              <a:t>INTI</a:t>
            </a:r>
            <a:r>
              <a:rPr lang="en-GB" sz="3100" dirty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31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100" dirty="0">
                <a:ea typeface="ＭＳ Ｐゴシック" pitchFamily="-1" charset="-128"/>
                <a:cs typeface="ＭＳ Ｐゴシック" pitchFamily="-1" charset="-128"/>
              </a:rPr>
              <a:t> RAL BID + 2 </a:t>
            </a:r>
            <a:r>
              <a:rPr lang="fr-FR" sz="3100" dirty="0">
                <a:ea typeface="ＭＳ Ｐゴシック" pitchFamily="-1" charset="-128"/>
                <a:cs typeface="ＭＳ Ｐゴシック" pitchFamily="-1" charset="-128"/>
              </a:rPr>
              <a:t>INTI</a:t>
            </a:r>
            <a:endParaRPr lang="en-GB" sz="31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0800" y="1226042"/>
            <a:ext cx="8864600" cy="162689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fr-FR" sz="2400" b="1" dirty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Définition de l’échec virologique</a:t>
            </a:r>
          </a:p>
          <a:p>
            <a:pPr lvl="1">
              <a:spcBef>
                <a:spcPts val="0"/>
              </a:spcBef>
            </a:pPr>
            <a:r>
              <a:rPr lang="fr-FR" sz="1600" dirty="0">
                <a:ea typeface="ＭＳ Ｐゴシック" pitchFamily="-1" charset="-128"/>
              </a:rPr>
              <a:t>2 ARN VIH consécutifs </a:t>
            </a:r>
            <a:r>
              <a:rPr lang="fr-FR" sz="1600" u="sng" dirty="0">
                <a:ea typeface="ＭＳ Ｐゴシック" pitchFamily="-1" charset="-128"/>
              </a:rPr>
              <a:t>&gt;</a:t>
            </a:r>
            <a:r>
              <a:rPr lang="fr-FR" sz="1600" dirty="0">
                <a:ea typeface="ＭＳ Ｐゴシック" pitchFamily="-1" charset="-128"/>
              </a:rPr>
              <a:t> 50 c/ml, à ou après S24</a:t>
            </a:r>
          </a:p>
          <a:p>
            <a:pPr>
              <a:spcBef>
                <a:spcPts val="0"/>
              </a:spcBef>
            </a:pPr>
            <a:r>
              <a:rPr lang="fr-FR" sz="2400" b="1" dirty="0">
                <a:latin typeface="+mj-lt"/>
                <a:ea typeface="ＭＳ Ｐゴシック" pitchFamily="-1" charset="-128"/>
              </a:rPr>
              <a:t>Critères pour réalisation des tests de résistance </a:t>
            </a:r>
          </a:p>
          <a:p>
            <a:pPr lvl="1">
              <a:spcBef>
                <a:spcPts val="0"/>
              </a:spcBef>
            </a:pPr>
            <a:r>
              <a:rPr lang="fr-FR" sz="1600" dirty="0">
                <a:ea typeface="ＭＳ Ｐゴシック" pitchFamily="-1" charset="-128"/>
              </a:rPr>
              <a:t>Tous les patients avec échec virologique</a:t>
            </a:r>
          </a:p>
          <a:p>
            <a:pPr lvl="1">
              <a:spcBef>
                <a:spcPts val="0"/>
              </a:spcBef>
            </a:pPr>
            <a:r>
              <a:rPr lang="fr-FR" sz="1600" dirty="0">
                <a:ea typeface="ＭＳ Ｐゴシック" pitchFamily="-1" charset="-128"/>
              </a:rPr>
              <a:t>Génotype de la TI et de l’</a:t>
            </a:r>
            <a:r>
              <a:rPr lang="fr-FR" sz="1600" dirty="0" err="1">
                <a:ea typeface="ＭＳ Ｐゴシック" pitchFamily="-1" charset="-128"/>
              </a:rPr>
              <a:t>intégrase</a:t>
            </a:r>
            <a:r>
              <a:rPr lang="fr-FR" sz="1600" dirty="0">
                <a:ea typeface="ＭＳ Ｐゴシック" pitchFamily="-1" charset="-128"/>
              </a:rPr>
              <a:t> sur échantillons inclusion et premier point échec</a:t>
            </a:r>
          </a:p>
        </p:txBody>
      </p:sp>
      <p:graphicFrame>
        <p:nvGraphicFramePr>
          <p:cNvPr id="210094" name="Group 17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738452177"/>
              </p:ext>
            </p:extLst>
          </p:nvPr>
        </p:nvGraphicFramePr>
        <p:xfrm>
          <a:off x="133228" y="3276601"/>
          <a:ext cx="8831260" cy="2519303"/>
        </p:xfrm>
        <a:graphic>
          <a:graphicData uri="http://schemas.openxmlformats.org/drawingml/2006/table">
            <a:tbl>
              <a:tblPr/>
              <a:tblGrid>
                <a:gridCol w="43625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83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8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78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38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73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DTG + 2 INTI , n = 411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RAL + 2 INTI, n = 411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94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J0-S48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S48-S96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J0-S48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S48-S96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94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Echec virologique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 (4,9 %)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 (6,8 %)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70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avec génotype </a:t>
                      </a:r>
                      <a:r>
                        <a:rPr kumimoji="0" lang="fr-FR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intégrase</a:t>
                      </a: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à l’inclusion </a:t>
                      </a:r>
                      <a:b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et à l’échec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94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  Emergence de mutations de résistance à INSTI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70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avec génotype TI à l’inclusion et à l’échec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39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  Emergence de mutations de résistance à INTI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40686" name="ZoneTexte 10"/>
          <p:cNvSpPr txBox="1">
            <a:spLocks noChangeArrowheads="1"/>
          </p:cNvSpPr>
          <p:nvPr/>
        </p:nvSpPr>
        <p:spPr bwMode="auto">
          <a:xfrm>
            <a:off x="107504" y="5791200"/>
            <a:ext cx="89460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* 1 patient avec mutations INSTI (T97T/A, E138E/D, V151V/I, N155H) et mutations </a:t>
            </a:r>
            <a:r>
              <a:rPr lang="fr-FR" sz="12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INTI</a:t>
            </a:r>
            <a:r>
              <a:rPr lang="en-GB" sz="12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(A62A/V, K65K/R, K70K/E, M184V),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1 patient avec M184M/I, 1 avec M184M/V, 1 avec A62A/V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3261167" y="2852936"/>
            <a:ext cx="304948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81000" indent="-381000" algn="ctr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</a:pPr>
            <a:r>
              <a:rPr lang="fr-FR" sz="2400" b="1">
                <a:solidFill>
                  <a:srgbClr val="333399"/>
                </a:solidFill>
                <a:latin typeface="Calibri" pitchFamily="-1" charset="0"/>
              </a:rPr>
              <a:t>Données de résistance</a:t>
            </a:r>
          </a:p>
        </p:txBody>
      </p:sp>
      <p:sp>
        <p:nvSpPr>
          <p:cNvPr id="14" name="ZoneTexte 69"/>
          <p:cNvSpPr txBox="1">
            <a:spLocks noChangeArrowheads="1"/>
          </p:cNvSpPr>
          <p:nvPr/>
        </p:nvSpPr>
        <p:spPr bwMode="auto">
          <a:xfrm>
            <a:off x="3733800" y="6553200"/>
            <a:ext cx="5410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Raffi</a:t>
            </a:r>
            <a:r>
              <a:rPr lang="en-GB" sz="12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F. Lancet 2013;381:735-43 ; </a:t>
            </a:r>
            <a:r>
              <a:rPr lang="en-GB" sz="1200" i="1" dirty="0" err="1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Raffi</a:t>
            </a:r>
            <a:r>
              <a:rPr lang="en-GB" sz="12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F. Lancet Infect </a:t>
            </a:r>
            <a:r>
              <a:rPr lang="en-GB" sz="1200" i="1" dirty="0" err="1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Dis</a:t>
            </a:r>
            <a:r>
              <a:rPr lang="en-GB" sz="12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2013;13:927-35 </a:t>
            </a:r>
          </a:p>
        </p:txBody>
      </p:sp>
      <p:grpSp>
        <p:nvGrpSpPr>
          <p:cNvPr id="16" name="Grouper 41"/>
          <p:cNvGrpSpPr/>
          <p:nvPr/>
        </p:nvGrpSpPr>
        <p:grpSpPr>
          <a:xfrm>
            <a:off x="0" y="6570663"/>
            <a:ext cx="927701" cy="288111"/>
            <a:chOff x="0" y="6570663"/>
            <a:chExt cx="1393200" cy="288111"/>
          </a:xfrm>
        </p:grpSpPr>
        <p:sp>
          <p:nvSpPr>
            <p:cNvPr id="20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2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SPRING-2</a:t>
              </a:r>
            </a:p>
          </p:txBody>
        </p:sp>
      </p:grpSp>
      <p:sp>
        <p:nvSpPr>
          <p:cNvPr id="13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9058276" cy="1106488"/>
          </a:xfrm>
        </p:spPr>
        <p:txBody>
          <a:bodyPr/>
          <a:lstStyle/>
          <a:p>
            <a:r>
              <a:rPr lang="fr-FR" sz="3100" dirty="0">
                <a:ea typeface="ＭＳ Ｐゴシック" pitchFamily="-1" charset="-128"/>
                <a:cs typeface="ＭＳ Ｐゴシック" pitchFamily="-1" charset="-128"/>
              </a:rPr>
              <a:t>Etude SPRING-2 </a:t>
            </a:r>
            <a:r>
              <a:rPr lang="en-GB" sz="3100" dirty="0">
                <a:ea typeface="ＭＳ Ｐゴシック" pitchFamily="-1" charset="-128"/>
                <a:cs typeface="ＭＳ Ｐゴシック" pitchFamily="-1" charset="-128"/>
              </a:rPr>
              <a:t>: DTG QD + 2 </a:t>
            </a:r>
            <a:r>
              <a:rPr lang="fr-FR" sz="3100" dirty="0">
                <a:ea typeface="ＭＳ Ｐゴシック" pitchFamily="-1" charset="-128"/>
                <a:cs typeface="ＭＳ Ｐゴシック" pitchFamily="-1" charset="-128"/>
              </a:rPr>
              <a:t>INTI</a:t>
            </a:r>
            <a:r>
              <a:rPr lang="en-GB" sz="3100" dirty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31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100" dirty="0">
                <a:ea typeface="ＭＳ Ｐゴシック" pitchFamily="-1" charset="-128"/>
                <a:cs typeface="ＭＳ Ｐゴシック" pitchFamily="-1" charset="-128"/>
              </a:rPr>
              <a:t> RAL BID + 2 </a:t>
            </a:r>
            <a:r>
              <a:rPr lang="fr-FR" sz="3100" dirty="0">
                <a:ea typeface="ＭＳ Ｐゴシック" pitchFamily="-1" charset="-128"/>
                <a:cs typeface="ＭＳ Ｐゴシック" pitchFamily="-1" charset="-128"/>
              </a:rPr>
              <a:t>INTI</a:t>
            </a:r>
            <a:endParaRPr lang="en-GB" sz="31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434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4836453"/>
              </p:ext>
            </p:extLst>
          </p:nvPr>
        </p:nvGraphicFramePr>
        <p:xfrm>
          <a:off x="381000" y="1759880"/>
          <a:ext cx="8207375" cy="4549440"/>
        </p:xfrm>
        <a:graphic>
          <a:graphicData uri="http://schemas.openxmlformats.org/drawingml/2006/table">
            <a:tbl>
              <a:tblPr/>
              <a:tblGrid>
                <a:gridCol w="457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0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66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DTG + 2 INTI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RAL + 2 INTI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7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Au moins un événement indésirable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82 %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83 %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7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EI chez </a:t>
                      </a:r>
                      <a:r>
                        <a:rPr kumimoji="0" lang="fr-FR" sz="1400" b="1" i="0" u="sng" strike="noStrike" cap="none" normalizeH="0" baseline="0" noProof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&gt;</a:t>
                      </a: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5 % des patients dans un des groupes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75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Nausées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14 %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13 %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75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Céphalées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12 %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12 %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575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Nasopharyngite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11 %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12 %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575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Diarrhée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11 %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11 %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5753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Infection des voies respiratoires supérieures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6 %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6 %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5753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Vertiges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6 %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6 %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5753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Fièvre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5 %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5 %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5753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Fatigue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5 %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4 %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5753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Insomnie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5 %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4 %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5753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Bronchite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5 %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4 %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5753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Dépression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5 %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3 %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5753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Pharyngite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5 %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3 %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5753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Grippe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3 %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5 %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5753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Asthénie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3 %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5 %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5753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Syphilis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2 %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5 %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16" name="Espace réservé du contenu 2"/>
          <p:cNvSpPr txBox="1">
            <a:spLocks/>
          </p:cNvSpPr>
          <p:nvPr/>
        </p:nvSpPr>
        <p:spPr bwMode="auto">
          <a:xfrm>
            <a:off x="39688" y="1180181"/>
            <a:ext cx="9024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defTabSz="914400">
              <a:lnSpc>
                <a:spcPts val="2280"/>
              </a:lnSpc>
              <a:spcBef>
                <a:spcPts val="0"/>
              </a:spcBef>
            </a:pPr>
            <a:r>
              <a:rPr lang="fr-FR" sz="2400" b="1" ker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Evénements indésirables à S48</a:t>
            </a:r>
            <a:endParaRPr lang="fr-FR" sz="1800" kern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1" name="ZoneTexte 69"/>
          <p:cNvSpPr txBox="1">
            <a:spLocks noChangeArrowheads="1"/>
          </p:cNvSpPr>
          <p:nvPr/>
        </p:nvSpPr>
        <p:spPr bwMode="auto">
          <a:xfrm>
            <a:off x="3733800" y="6553200"/>
            <a:ext cx="5410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Raffi</a:t>
            </a:r>
            <a:r>
              <a:rPr lang="en-GB" sz="12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F. Lancet 2013;381:735-43</a:t>
            </a:r>
          </a:p>
        </p:txBody>
      </p:sp>
      <p:grpSp>
        <p:nvGrpSpPr>
          <p:cNvPr id="17" name="Grouper 41"/>
          <p:cNvGrpSpPr/>
          <p:nvPr/>
        </p:nvGrpSpPr>
        <p:grpSpPr>
          <a:xfrm>
            <a:off x="0" y="6570663"/>
            <a:ext cx="927701" cy="288111"/>
            <a:chOff x="0" y="6570663"/>
            <a:chExt cx="1393200" cy="288111"/>
          </a:xfrm>
        </p:grpSpPr>
        <p:sp>
          <p:nvSpPr>
            <p:cNvPr id="18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9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SPRING-2</a:t>
              </a:r>
            </a:p>
          </p:txBody>
        </p:sp>
      </p:grpSp>
      <p:sp>
        <p:nvSpPr>
          <p:cNvPr id="10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9058276" cy="1106488"/>
          </a:xfrm>
        </p:spPr>
        <p:txBody>
          <a:bodyPr/>
          <a:lstStyle/>
          <a:p>
            <a:r>
              <a:rPr lang="fr-FR" sz="3100" dirty="0">
                <a:ea typeface="ＭＳ Ｐゴシック" pitchFamily="-1" charset="-128"/>
                <a:cs typeface="ＭＳ Ｐゴシック" pitchFamily="-1" charset="-128"/>
              </a:rPr>
              <a:t>Etude SPRING-2 </a:t>
            </a:r>
            <a:r>
              <a:rPr lang="en-GB" sz="3100" dirty="0">
                <a:ea typeface="ＭＳ Ｐゴシック" pitchFamily="-1" charset="-128"/>
                <a:cs typeface="ＭＳ Ｐゴシック" pitchFamily="-1" charset="-128"/>
              </a:rPr>
              <a:t>: DTG QD + 2 </a:t>
            </a:r>
            <a:r>
              <a:rPr lang="fr-FR" sz="3100" dirty="0">
                <a:ea typeface="ＭＳ Ｐゴシック" pitchFamily="-1" charset="-128"/>
                <a:cs typeface="ＭＳ Ｐゴシック" pitchFamily="-1" charset="-128"/>
              </a:rPr>
              <a:t>INTI</a:t>
            </a:r>
            <a:r>
              <a:rPr lang="en-GB" sz="3100" dirty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31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100" dirty="0">
                <a:ea typeface="ＭＳ Ｐゴシック" pitchFamily="-1" charset="-128"/>
                <a:cs typeface="ＭＳ Ｐゴシック" pitchFamily="-1" charset="-128"/>
              </a:rPr>
              <a:t> RAL BID + 2 </a:t>
            </a:r>
            <a:r>
              <a:rPr lang="fr-FR" sz="3100" dirty="0">
                <a:ea typeface="ＭＳ Ｐゴシック" pitchFamily="-1" charset="-128"/>
                <a:cs typeface="ＭＳ Ｐゴシック" pitchFamily="-1" charset="-128"/>
              </a:rPr>
              <a:t>INTI</a:t>
            </a:r>
            <a:endParaRPr lang="en-GB" sz="31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4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1690</Words>
  <Application>Microsoft Office PowerPoint</Application>
  <PresentationFormat>Affichage à l'écran (4:3)</PresentationFormat>
  <Paragraphs>425</Paragraphs>
  <Slides>12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22" baseType="lpstr">
      <vt:lpstr>MS PGothic</vt:lpstr>
      <vt:lpstr>MS PGothic</vt:lpstr>
      <vt:lpstr>Arial</vt:lpstr>
      <vt:lpstr>Calibri</vt:lpstr>
      <vt:lpstr>Cambria</vt:lpstr>
      <vt:lpstr>Symbol</vt:lpstr>
      <vt:lpstr>Times New Roman</vt:lpstr>
      <vt:lpstr>Trebuchet MS</vt:lpstr>
      <vt:lpstr>Wingdings</vt:lpstr>
      <vt:lpstr>ARV_trials_2014</vt:lpstr>
      <vt:lpstr>Comparaison inhibiteur d’intégrase  vs inhibiteur d’intégrase</vt:lpstr>
      <vt:lpstr>Etude SPRING-2 : DTG QD + 2 INTI vs RAL BID + 2 INTI</vt:lpstr>
      <vt:lpstr>Etude SPRING-2 : DTG QD + 2 INTI vs RAL BID + 2 INTI</vt:lpstr>
      <vt:lpstr>Etude SPRING-2 : DTG QD + 2 INTI vs RAL BID + 2 INTI</vt:lpstr>
      <vt:lpstr>Etude SPRING-2 : DTG QD + 2 INTI vs RAL BID + 2 INTI</vt:lpstr>
      <vt:lpstr>Etude SPRING-2 : DTG QD + 2 INTI vs RAL BID + 2 INTI</vt:lpstr>
      <vt:lpstr>Etude SPRING-2 : DTG QD + 2 INTI vs RAL BID + 2 INTI</vt:lpstr>
      <vt:lpstr>Etude SPRING-2 : DTG QD + 2 INTI vs RAL BID + 2 INTI</vt:lpstr>
      <vt:lpstr>Etude SPRING-2 : DTG QD + 2 INTI vs RAL BID + 2 INTI</vt:lpstr>
      <vt:lpstr>Etude SPRING-2 : DTG QD + 2 INTI vs RAL BID + 2 INTI</vt:lpstr>
      <vt:lpstr>Etude SPRING-2 : DTG QD + 2 INTI vs RAL BID + 2 INTI</vt:lpstr>
      <vt:lpstr>Etude SPRING-2 : DTG QD + 2 INTI vs RAL BID + 2 INTI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2014</dc:title>
  <dc:subject/>
  <dc:creator>www.arv-trial.com</dc:creator>
  <cp:keywords/>
  <dc:description/>
  <cp:lastModifiedBy>Pilar</cp:lastModifiedBy>
  <cp:revision>145</cp:revision>
  <dcterms:created xsi:type="dcterms:W3CDTF">2014-10-13T17:14:37Z</dcterms:created>
  <dcterms:modified xsi:type="dcterms:W3CDTF">2017-08-30T11:39:19Z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047B7646-E841-4400-B856-668FC26FEB39</vt:lpwstr>
  </property>
  <property fmtid="{D5CDD505-2E9C-101B-9397-08002B2CF9AE}" pid="3" name="ArticulatePath">
    <vt:lpwstr>AEI_ARV trials naive MAJ 2014-SPRING-2-v01</vt:lpwstr>
  </property>
</Properties>
</file>