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sldIdLst>
    <p:sldId id="276" r:id="rId2"/>
    <p:sldId id="257" r:id="rId3"/>
    <p:sldId id="258" r:id="rId4"/>
    <p:sldId id="259" r:id="rId5"/>
    <p:sldId id="272" r:id="rId6"/>
    <p:sldId id="267" r:id="rId7"/>
    <p:sldId id="273" r:id="rId8"/>
    <p:sldId id="260" r:id="rId9"/>
    <p:sldId id="264" r:id="rId10"/>
    <p:sldId id="274" r:id="rId11"/>
    <p:sldId id="266" r:id="rId12"/>
    <p:sldId id="262" r:id="rId13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>
          <p15:clr>
            <a:srgbClr val="A4A3A4"/>
          </p15:clr>
        </p15:guide>
        <p15:guide id="2" pos="57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C0C0C0"/>
    <a:srgbClr val="CC0000"/>
    <a:srgbClr val="000066"/>
    <a:srgbClr val="333399"/>
    <a:srgbClr val="002060"/>
    <a:srgbClr val="DDDDDD"/>
    <a:srgbClr val="FE7F00"/>
    <a:srgbClr val="FF99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7993" autoAdjust="0"/>
  </p:normalViewPr>
  <p:slideViewPr>
    <p:cSldViewPr snapToObjects="1">
      <p:cViewPr varScale="1">
        <p:scale>
          <a:sx n="84" d="100"/>
          <a:sy n="84" d="100"/>
        </p:scale>
        <p:origin x="1296" y="78"/>
      </p:cViewPr>
      <p:guideLst>
        <p:guide orient="horz" pos="2115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0" d="100"/>
          <a:sy n="90" d="100"/>
        </p:scale>
        <p:origin x="-364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30/08/2017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>
            <a:extLst>
              <a:ext uri="{FF2B5EF4-FFF2-40B4-BE49-F238E27FC236}">
                <a16:creationId xmlns:a16="http://schemas.microsoft.com/office/drawing/2014/main" id="{99A3BBF5-6BAA-442A-8A96-E970B6E14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8" name="Rectangle 3">
            <a:extLst>
              <a:ext uri="{FF2B5EF4-FFF2-40B4-BE49-F238E27FC236}">
                <a16:creationId xmlns:a16="http://schemas.microsoft.com/office/drawing/2014/main" id="{D21C68C5-54E8-4E5F-9B92-5C1EA4BE16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fr-FR"/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14288DD7-108D-49F3-AD02-C17883AB0A9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10001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10001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fr-FR" altLang="fr-FR" sz="1300">
                <a:latin typeface="Trebuchet MS" panose="020B0603020202020204" pitchFamily="34" charset="0"/>
              </a:rPr>
              <a:t>ARV-trial.com</a:t>
            </a:r>
          </a:p>
        </p:txBody>
      </p:sp>
      <p:sp>
        <p:nvSpPr>
          <p:cNvPr id="4100" name="Rectangle 7">
            <a:extLst>
              <a:ext uri="{FF2B5EF4-FFF2-40B4-BE49-F238E27FC236}">
                <a16:creationId xmlns:a16="http://schemas.microsoft.com/office/drawing/2014/main" id="{D97EF92A-ED83-4A29-9619-24379D606A2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DAC31BA9-C956-4CCF-B3F3-7DAD93ED9DE9}" type="slidenum">
              <a:rPr lang="fr-FR" altLang="fr-FR" sz="1200"/>
              <a:pPr algn="r" eaLnBrk="1" hangingPunct="1"/>
              <a:t>1</a:t>
            </a:fld>
            <a:endParaRPr lang="fr-FR" altLang="fr-FR" sz="1200"/>
          </a:p>
        </p:txBody>
      </p:sp>
    </p:spTree>
    <p:extLst>
      <p:ext uri="{BB962C8B-B14F-4D97-AF65-F5344CB8AC3E}">
        <p14:creationId xmlns:p14="http://schemas.microsoft.com/office/powerpoint/2010/main" val="3640797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9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10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re 1">
            <a:extLst>
              <a:ext uri="{FF2B5EF4-FFF2-40B4-BE49-F238E27FC236}">
                <a16:creationId xmlns:a16="http://schemas.microsoft.com/office/drawing/2014/main" id="{A1D1B71A-A275-4BB5-B2A7-84C2E6A54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/>
              <a:t>Comparaison inhibiteur d’intégrase </a:t>
            </a:r>
            <a:br>
              <a:rPr lang="fr-FR" altLang="fr-FR" sz="3200"/>
            </a:br>
            <a:r>
              <a:rPr lang="fr-FR" altLang="fr-FR" sz="3200"/>
              <a:t>vs inhibiteur d’intégrase</a:t>
            </a:r>
          </a:p>
        </p:txBody>
      </p:sp>
      <p:sp>
        <p:nvSpPr>
          <p:cNvPr id="3074" name="Espace réservé du contenu 2">
            <a:extLst>
              <a:ext uri="{FF2B5EF4-FFF2-40B4-BE49-F238E27FC236}">
                <a16:creationId xmlns:a16="http://schemas.microsoft.com/office/drawing/2014/main" id="{0940763D-36F1-4BF4-A6B9-1B7A7F523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QDMRK</a:t>
            </a:r>
          </a:p>
          <a:p>
            <a:r>
              <a:rPr lang="fr-FR" altLang="fr-FR" sz="2800" b="1" dirty="0">
                <a:latin typeface="Calibri" panose="020F0502020204030204" pitchFamily="34" charset="0"/>
              </a:rPr>
              <a:t>SPRING-2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ONCEMRK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GS-US-380-1489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anose="020F0502020204030204" pitchFamily="34" charset="0"/>
              </a:rPr>
              <a:t>GS-US-380-1490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1626151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0995348"/>
              </p:ext>
            </p:extLst>
          </p:nvPr>
        </p:nvGraphicFramePr>
        <p:xfrm>
          <a:off x="381000" y="2109401"/>
          <a:ext cx="8207375" cy="3130560"/>
        </p:xfrm>
        <a:graphic>
          <a:graphicData uri="http://schemas.openxmlformats.org/drawingml/2006/table">
            <a:tbl>
              <a:tblPr/>
              <a:tblGrid>
                <a:gridCol w="41858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5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60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9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DTG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RAL + 2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 moins un EIG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29 (7,1 %)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31 (7,3 %)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EIG lié au traitement de l’étude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Aphasie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Arhythmie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Convulsion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2*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Hépatite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Hypersensibilité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5096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Elévation CPK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 = 1*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6764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graves à S48</a:t>
            </a:r>
            <a:endParaRPr lang="fr-FR" sz="16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81000" y="5239266"/>
            <a:ext cx="37497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>
                <a:solidFill>
                  <a:srgbClr val="002060"/>
                </a:solidFill>
              </a:rPr>
              <a:t>* 1 patient avec convulsion et élévation CPK 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 bwMode="auto">
          <a:xfrm>
            <a:off x="192089" y="5602560"/>
            <a:ext cx="85709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 entre S48 et S96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fr-FR" sz="1800" kern="0" dirty="0">
                <a:ea typeface="ＭＳ Ｐゴシック" pitchFamily="-1" charset="-128"/>
                <a:cs typeface="ＭＳ Ｐゴシック" pitchFamily="-1" charset="-128"/>
              </a:rPr>
              <a:t>Evénements indésirables conduisant à l’arrêt : 0 pour DTG vs 3 pour RAL</a:t>
            </a:r>
          </a:p>
          <a:p>
            <a:pPr lvl="1" defTabSz="914400">
              <a:lnSpc>
                <a:spcPts val="2280"/>
              </a:lnSpc>
              <a:spcBef>
                <a:spcPts val="0"/>
              </a:spcBef>
            </a:pPr>
            <a:r>
              <a:rPr lang="fr-FR" sz="1800" kern="0" dirty="0">
                <a:ea typeface="ＭＳ Ｐゴシック" pitchFamily="-1" charset="-128"/>
                <a:cs typeface="ＭＳ Ｐゴシック" pitchFamily="-1" charset="-128"/>
              </a:rPr>
              <a:t>Pas d’événement indésirable grave lié au traitement</a:t>
            </a:r>
          </a:p>
        </p:txBody>
      </p:sp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 ;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 13:927-35 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76200" y="12192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Anomalies biologiques divers grades : taux similaire entre les 2 groupes</a:t>
            </a:r>
            <a:endParaRPr lang="fr-FR" sz="1600" kern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9062" y="1371600"/>
            <a:ext cx="9024938" cy="507132"/>
          </a:xfrm>
        </p:spPr>
        <p:txBody>
          <a:bodyPr/>
          <a:lstStyle/>
          <a:p>
            <a:pPr>
              <a:buNone/>
            </a:pPr>
            <a:r>
              <a:rPr lang="fr-FR" b="1" dirty="0">
                <a:latin typeface="+mj-lt"/>
              </a:rPr>
              <a:t>Modification moyenne créatinine sérique (µmol/l) au cours des 96 semaines</a:t>
            </a:r>
          </a:p>
        </p:txBody>
      </p:sp>
      <p:grpSp>
        <p:nvGrpSpPr>
          <p:cNvPr id="125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2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2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5" name="Espace réservé du contenu 1"/>
          <p:cNvSpPr txBox="1">
            <a:spLocks/>
          </p:cNvSpPr>
          <p:nvPr/>
        </p:nvSpPr>
        <p:spPr bwMode="auto">
          <a:xfrm>
            <a:off x="50800" y="5370140"/>
            <a:ext cx="9024938" cy="1183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b="1" kern="0" dirty="0">
                <a:latin typeface="+mj-lt"/>
              </a:rPr>
              <a:t>Modification moyenne clairance créatinine estimée (formule CG) à S96 :</a:t>
            </a:r>
          </a:p>
          <a:p>
            <a:pPr lvl="1" defTabSz="914400"/>
            <a:r>
              <a:rPr lang="fr-FR" sz="1800" kern="0" dirty="0"/>
              <a:t>- 19,6 ml/min pour DTG vs - 9,3 ml/min pour RAL</a:t>
            </a:r>
          </a:p>
          <a:p>
            <a:pPr defTabSz="914400"/>
            <a:r>
              <a:rPr lang="fr-FR" b="1" kern="0" dirty="0">
                <a:latin typeface="+mj-lt"/>
              </a:rPr>
              <a:t>Pas d’arrêt pour événement indésirable rénal au cours des 96 semaines</a:t>
            </a:r>
          </a:p>
        </p:txBody>
      </p:sp>
      <p:grpSp>
        <p:nvGrpSpPr>
          <p:cNvPr id="182" name="Groupe 181"/>
          <p:cNvGrpSpPr/>
          <p:nvPr/>
        </p:nvGrpSpPr>
        <p:grpSpPr>
          <a:xfrm>
            <a:off x="831144" y="1780295"/>
            <a:ext cx="8236656" cy="3553705"/>
            <a:chOff x="831144" y="1780295"/>
            <a:chExt cx="8236656" cy="3553705"/>
          </a:xfrm>
        </p:grpSpPr>
        <p:grpSp>
          <p:nvGrpSpPr>
            <p:cNvPr id="181" name="Groupe 180"/>
            <p:cNvGrpSpPr/>
            <p:nvPr/>
          </p:nvGrpSpPr>
          <p:grpSpPr>
            <a:xfrm>
              <a:off x="831144" y="1780295"/>
              <a:ext cx="7917320" cy="3518625"/>
              <a:chOff x="831144" y="1780295"/>
              <a:chExt cx="7917320" cy="3518625"/>
            </a:xfrm>
          </p:grpSpPr>
          <p:grpSp>
            <p:nvGrpSpPr>
              <p:cNvPr id="29763" name="Groupe 29762"/>
              <p:cNvGrpSpPr/>
              <p:nvPr/>
            </p:nvGrpSpPr>
            <p:grpSpPr>
              <a:xfrm>
                <a:off x="1269942" y="1908754"/>
                <a:ext cx="6998018" cy="3123529"/>
                <a:chOff x="809625" y="1878013"/>
                <a:chExt cx="7426325" cy="3314701"/>
              </a:xfrm>
            </p:grpSpPr>
            <p:sp>
              <p:nvSpPr>
                <p:cNvPr id="6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8112125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7" name="Line 9"/>
                <p:cNvSpPr>
                  <a:spLocks noChangeShapeType="1"/>
                </p:cNvSpPr>
                <p:nvPr/>
              </p:nvSpPr>
              <p:spPr bwMode="auto">
                <a:xfrm>
                  <a:off x="8112125" y="5105401"/>
                  <a:ext cx="190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8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5408613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9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6292850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" name="Line 12"/>
                <p:cNvSpPr>
                  <a:spLocks noChangeShapeType="1"/>
                </p:cNvSpPr>
                <p:nvPr/>
              </p:nvSpPr>
              <p:spPr bwMode="auto">
                <a:xfrm>
                  <a:off x="5408613" y="5105401"/>
                  <a:ext cx="884238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7188200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2" name="Line 14"/>
                <p:cNvSpPr>
                  <a:spLocks noChangeShapeType="1"/>
                </p:cNvSpPr>
                <p:nvPr/>
              </p:nvSpPr>
              <p:spPr bwMode="auto">
                <a:xfrm>
                  <a:off x="6292850" y="5105401"/>
                  <a:ext cx="8953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3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828800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4" name="Line 16"/>
                <p:cNvSpPr>
                  <a:spLocks noChangeShapeType="1"/>
                </p:cNvSpPr>
                <p:nvPr/>
              </p:nvSpPr>
              <p:spPr bwMode="auto">
                <a:xfrm>
                  <a:off x="1828800" y="5105401"/>
                  <a:ext cx="2952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6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2124075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7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733675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8" name="Line 19"/>
                <p:cNvSpPr>
                  <a:spLocks noChangeShapeType="1"/>
                </p:cNvSpPr>
                <p:nvPr/>
              </p:nvSpPr>
              <p:spPr bwMode="auto">
                <a:xfrm>
                  <a:off x="2124075" y="5105401"/>
                  <a:ext cx="6096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9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3322638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0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3903663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1" name="Line 22"/>
                <p:cNvSpPr>
                  <a:spLocks noChangeShapeType="1"/>
                </p:cNvSpPr>
                <p:nvPr/>
              </p:nvSpPr>
              <p:spPr bwMode="auto">
                <a:xfrm>
                  <a:off x="3322638" y="5105401"/>
                  <a:ext cx="58102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2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4541838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3" name="Line 24"/>
                <p:cNvSpPr>
                  <a:spLocks noChangeShapeType="1"/>
                </p:cNvSpPr>
                <p:nvPr/>
              </p:nvSpPr>
              <p:spPr bwMode="auto">
                <a:xfrm>
                  <a:off x="3903663" y="5105401"/>
                  <a:ext cx="6381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4" name="Line 25"/>
                <p:cNvSpPr>
                  <a:spLocks noChangeShapeType="1"/>
                </p:cNvSpPr>
                <p:nvPr/>
              </p:nvSpPr>
              <p:spPr bwMode="auto">
                <a:xfrm>
                  <a:off x="2733675" y="5105401"/>
                  <a:ext cx="588963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5" name="Line 26"/>
                <p:cNvSpPr>
                  <a:spLocks noChangeShapeType="1"/>
                </p:cNvSpPr>
                <p:nvPr/>
              </p:nvSpPr>
              <p:spPr bwMode="auto">
                <a:xfrm>
                  <a:off x="4541838" y="5105401"/>
                  <a:ext cx="866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6" name="Line 27"/>
                <p:cNvSpPr>
                  <a:spLocks noChangeShapeType="1"/>
                </p:cNvSpPr>
                <p:nvPr/>
              </p:nvSpPr>
              <p:spPr bwMode="auto">
                <a:xfrm>
                  <a:off x="809625" y="1897063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7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904875" y="1878013"/>
                  <a:ext cx="0" cy="190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8" name="Line 29"/>
                <p:cNvSpPr>
                  <a:spLocks noChangeShapeType="1"/>
                </p:cNvSpPr>
                <p:nvPr/>
              </p:nvSpPr>
              <p:spPr bwMode="auto">
                <a:xfrm>
                  <a:off x="809625" y="2406651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904875" y="1897063"/>
                  <a:ext cx="0" cy="5095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30" name="Line 31"/>
                <p:cNvSpPr>
                  <a:spLocks noChangeShapeType="1"/>
                </p:cNvSpPr>
                <p:nvPr/>
              </p:nvSpPr>
              <p:spPr bwMode="auto">
                <a:xfrm>
                  <a:off x="809625" y="2917826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31" name="Line 32"/>
                <p:cNvSpPr>
                  <a:spLocks noChangeShapeType="1"/>
                </p:cNvSpPr>
                <p:nvPr/>
              </p:nvSpPr>
              <p:spPr bwMode="auto">
                <a:xfrm>
                  <a:off x="809625" y="3429001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96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904875" y="2917826"/>
                  <a:ext cx="0" cy="511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97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904875" y="2406651"/>
                  <a:ext cx="0" cy="5111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98" name="Line 35"/>
                <p:cNvSpPr>
                  <a:spLocks noChangeShapeType="1"/>
                </p:cNvSpPr>
                <p:nvPr/>
              </p:nvSpPr>
              <p:spPr bwMode="auto">
                <a:xfrm>
                  <a:off x="809625" y="3938588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99" name="Line 36"/>
                <p:cNvSpPr>
                  <a:spLocks noChangeShapeType="1"/>
                </p:cNvSpPr>
                <p:nvPr/>
              </p:nvSpPr>
              <p:spPr bwMode="auto">
                <a:xfrm>
                  <a:off x="809625" y="4452938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0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904875" y="3938588"/>
                  <a:ext cx="0" cy="5143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1" name="Line 38"/>
                <p:cNvSpPr>
                  <a:spLocks noChangeShapeType="1"/>
                </p:cNvSpPr>
                <p:nvPr/>
              </p:nvSpPr>
              <p:spPr bwMode="auto">
                <a:xfrm>
                  <a:off x="809625" y="4962526"/>
                  <a:ext cx="9525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2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904875" y="4962526"/>
                  <a:ext cx="0" cy="142875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3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904875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4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1238250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5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1514475" y="5105401"/>
                  <a:ext cx="0" cy="8731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6" name="Line 43"/>
                <p:cNvSpPr>
                  <a:spLocks noChangeShapeType="1"/>
                </p:cNvSpPr>
                <p:nvPr/>
              </p:nvSpPr>
              <p:spPr bwMode="auto">
                <a:xfrm>
                  <a:off x="1238250" y="5105401"/>
                  <a:ext cx="27622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7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904875" y="4452938"/>
                  <a:ext cx="0" cy="5095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8" name="Line 45"/>
                <p:cNvSpPr>
                  <a:spLocks noChangeShapeType="1"/>
                </p:cNvSpPr>
                <p:nvPr/>
              </p:nvSpPr>
              <p:spPr bwMode="auto">
                <a:xfrm>
                  <a:off x="904875" y="5105401"/>
                  <a:ext cx="3333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09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904875" y="3429001"/>
                  <a:ext cx="0" cy="5095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0" name="Line 47"/>
                <p:cNvSpPr>
                  <a:spLocks noChangeShapeType="1"/>
                </p:cNvSpPr>
                <p:nvPr/>
              </p:nvSpPr>
              <p:spPr bwMode="auto">
                <a:xfrm>
                  <a:off x="1514475" y="5105401"/>
                  <a:ext cx="31432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1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904875" y="3938588"/>
                  <a:ext cx="73310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2" name="Line 49"/>
                <p:cNvSpPr>
                  <a:spLocks noChangeShapeType="1"/>
                </p:cNvSpPr>
                <p:nvPr/>
              </p:nvSpPr>
              <p:spPr bwMode="auto">
                <a:xfrm>
                  <a:off x="7188200" y="5105401"/>
                  <a:ext cx="92392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5" name="Line 52"/>
                <p:cNvSpPr>
                  <a:spLocks noChangeShapeType="1"/>
                </p:cNvSpPr>
                <p:nvPr/>
              </p:nvSpPr>
              <p:spPr bwMode="auto">
                <a:xfrm flipV="1">
                  <a:off x="8043863" y="2673351"/>
                  <a:ext cx="0" cy="49688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116" name="Line 53"/>
                <p:cNvSpPr>
                  <a:spLocks noChangeShapeType="1"/>
                </p:cNvSpPr>
                <p:nvPr/>
              </p:nvSpPr>
              <p:spPr bwMode="auto">
                <a:xfrm flipV="1">
                  <a:off x="8043863" y="3170238"/>
                  <a:ext cx="0" cy="52228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76" name="Line 54"/>
                <p:cNvSpPr>
                  <a:spLocks noChangeShapeType="1"/>
                </p:cNvSpPr>
                <p:nvPr/>
              </p:nvSpPr>
              <p:spPr bwMode="auto">
                <a:xfrm flipV="1">
                  <a:off x="7154863" y="2678113"/>
                  <a:ext cx="0" cy="49212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77" name="Freeform 55"/>
                <p:cNvSpPr>
                  <a:spLocks/>
                </p:cNvSpPr>
                <p:nvPr/>
              </p:nvSpPr>
              <p:spPr bwMode="auto">
                <a:xfrm>
                  <a:off x="5373688" y="3338513"/>
                  <a:ext cx="885825" cy="25400"/>
                </a:xfrm>
                <a:custGeom>
                  <a:avLst/>
                  <a:gdLst>
                    <a:gd name="T0" fmla="*/ 558 w 558"/>
                    <a:gd name="T1" fmla="*/ 0 h 16"/>
                    <a:gd name="T2" fmla="*/ 3 w 558"/>
                    <a:gd name="T3" fmla="*/ 16 h 16"/>
                    <a:gd name="T4" fmla="*/ 0 w 558"/>
                    <a:gd name="T5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58" h="16">
                      <a:moveTo>
                        <a:pt x="558" y="0"/>
                      </a:moveTo>
                      <a:lnTo>
                        <a:pt x="3" y="16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78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5373688" y="2935288"/>
                  <a:ext cx="0" cy="42862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79" name="Freeform 57"/>
                <p:cNvSpPr>
                  <a:spLocks/>
                </p:cNvSpPr>
                <p:nvPr/>
              </p:nvSpPr>
              <p:spPr bwMode="auto">
                <a:xfrm>
                  <a:off x="6259513" y="3170238"/>
                  <a:ext cx="895350" cy="168275"/>
                </a:xfrm>
                <a:custGeom>
                  <a:avLst/>
                  <a:gdLst>
                    <a:gd name="T0" fmla="*/ 564 w 564"/>
                    <a:gd name="T1" fmla="*/ 0 h 106"/>
                    <a:gd name="T2" fmla="*/ 3 w 564"/>
                    <a:gd name="T3" fmla="*/ 106 h 106"/>
                    <a:gd name="T4" fmla="*/ 0 w 564"/>
                    <a:gd name="T5" fmla="*/ 10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64" h="106">
                      <a:moveTo>
                        <a:pt x="564" y="0"/>
                      </a:moveTo>
                      <a:lnTo>
                        <a:pt x="3" y="106"/>
                      </a:lnTo>
                      <a:lnTo>
                        <a:pt x="0" y="106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6259513" y="2886076"/>
                  <a:ext cx="0" cy="45243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1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7154863" y="3170238"/>
                  <a:ext cx="0" cy="50323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2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6259513" y="3338513"/>
                  <a:ext cx="0" cy="43338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4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5373688" y="3363913"/>
                  <a:ext cx="0" cy="46196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5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871913" y="2811463"/>
                  <a:ext cx="0" cy="48418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6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4475163" y="2847976"/>
                  <a:ext cx="0" cy="4476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7" name="Freeform 64"/>
                <p:cNvSpPr>
                  <a:spLocks/>
                </p:cNvSpPr>
                <p:nvPr/>
              </p:nvSpPr>
              <p:spPr bwMode="auto">
                <a:xfrm>
                  <a:off x="4475163" y="3295651"/>
                  <a:ext cx="898525" cy="68263"/>
                </a:xfrm>
                <a:custGeom>
                  <a:avLst/>
                  <a:gdLst>
                    <a:gd name="T0" fmla="*/ 566 w 566"/>
                    <a:gd name="T1" fmla="*/ 43 h 43"/>
                    <a:gd name="T2" fmla="*/ 3 w 566"/>
                    <a:gd name="T3" fmla="*/ 0 h 43"/>
                    <a:gd name="T4" fmla="*/ 0 w 566"/>
                    <a:gd name="T5" fmla="*/ 0 h 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66" h="43">
                      <a:moveTo>
                        <a:pt x="566" y="43"/>
                      </a:moveTo>
                      <a:lnTo>
                        <a:pt x="3" y="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8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3871913" y="3295651"/>
                  <a:ext cx="603250" cy="0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89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1793875" y="3327401"/>
                  <a:ext cx="295275" cy="285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0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089150" y="2954338"/>
                  <a:ext cx="0" cy="37306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1" name="Line 68"/>
                <p:cNvSpPr>
                  <a:spLocks noChangeShapeType="1"/>
                </p:cNvSpPr>
                <p:nvPr/>
              </p:nvSpPr>
              <p:spPr bwMode="auto">
                <a:xfrm flipV="1">
                  <a:off x="1793875" y="2940051"/>
                  <a:ext cx="0" cy="41592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2" name="Freeform 69"/>
                <p:cNvSpPr>
                  <a:spLocks/>
                </p:cNvSpPr>
                <p:nvPr/>
              </p:nvSpPr>
              <p:spPr bwMode="auto">
                <a:xfrm>
                  <a:off x="2089150" y="3282951"/>
                  <a:ext cx="614363" cy="44450"/>
                </a:xfrm>
                <a:custGeom>
                  <a:avLst/>
                  <a:gdLst>
                    <a:gd name="T0" fmla="*/ 387 w 387"/>
                    <a:gd name="T1" fmla="*/ 0 h 28"/>
                    <a:gd name="T2" fmla="*/ 386 w 387"/>
                    <a:gd name="T3" fmla="*/ 0 h 28"/>
                    <a:gd name="T4" fmla="*/ 0 w 387"/>
                    <a:gd name="T5" fmla="*/ 28 h 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87" h="28">
                      <a:moveTo>
                        <a:pt x="387" y="0"/>
                      </a:moveTo>
                      <a:lnTo>
                        <a:pt x="386" y="0"/>
                      </a:lnTo>
                      <a:lnTo>
                        <a:pt x="0" y="28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3" name="Freeform 70"/>
                <p:cNvSpPr>
                  <a:spLocks/>
                </p:cNvSpPr>
                <p:nvPr/>
              </p:nvSpPr>
              <p:spPr bwMode="auto">
                <a:xfrm>
                  <a:off x="2703513" y="3257551"/>
                  <a:ext cx="581025" cy="25400"/>
                </a:xfrm>
                <a:custGeom>
                  <a:avLst/>
                  <a:gdLst>
                    <a:gd name="T0" fmla="*/ 366 w 366"/>
                    <a:gd name="T1" fmla="*/ 0 h 16"/>
                    <a:gd name="T2" fmla="*/ 364 w 366"/>
                    <a:gd name="T3" fmla="*/ 0 h 16"/>
                    <a:gd name="T4" fmla="*/ 0 w 366"/>
                    <a:gd name="T5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6" h="16">
                      <a:moveTo>
                        <a:pt x="366" y="0"/>
                      </a:moveTo>
                      <a:lnTo>
                        <a:pt x="364" y="0"/>
                      </a:lnTo>
                      <a:lnTo>
                        <a:pt x="0" y="16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4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3284538" y="2757488"/>
                  <a:ext cx="0" cy="50006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5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2703513" y="2847976"/>
                  <a:ext cx="0" cy="4349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6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4475163" y="3295651"/>
                  <a:ext cx="0" cy="48101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7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3871913" y="3295651"/>
                  <a:ext cx="0" cy="4857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8" name="Line 75"/>
                <p:cNvSpPr>
                  <a:spLocks noChangeShapeType="1"/>
                </p:cNvSpPr>
                <p:nvPr/>
              </p:nvSpPr>
              <p:spPr bwMode="auto">
                <a:xfrm flipH="1" flipV="1">
                  <a:off x="3284538" y="3257551"/>
                  <a:ext cx="587375" cy="38100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599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3284538" y="3257551"/>
                  <a:ext cx="0" cy="48101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0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2703513" y="3282951"/>
                  <a:ext cx="0" cy="44608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1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2089150" y="3327401"/>
                  <a:ext cx="0" cy="4349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2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1793875" y="3355976"/>
                  <a:ext cx="0" cy="41116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3" name="Freeform 80"/>
                <p:cNvSpPr>
                  <a:spLocks/>
                </p:cNvSpPr>
                <p:nvPr/>
              </p:nvSpPr>
              <p:spPr bwMode="auto">
                <a:xfrm>
                  <a:off x="904875" y="3341688"/>
                  <a:ext cx="309563" cy="596900"/>
                </a:xfrm>
                <a:custGeom>
                  <a:avLst/>
                  <a:gdLst>
                    <a:gd name="T0" fmla="*/ 195 w 195"/>
                    <a:gd name="T1" fmla="*/ 0 h 376"/>
                    <a:gd name="T2" fmla="*/ 186 w 195"/>
                    <a:gd name="T3" fmla="*/ 1 h 376"/>
                    <a:gd name="T4" fmla="*/ 0 w 195"/>
                    <a:gd name="T5" fmla="*/ 376 h 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376">
                      <a:moveTo>
                        <a:pt x="195" y="0"/>
                      </a:moveTo>
                      <a:lnTo>
                        <a:pt x="186" y="1"/>
                      </a:lnTo>
                      <a:lnTo>
                        <a:pt x="0" y="376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4" name="Freeform 81"/>
                <p:cNvSpPr>
                  <a:spLocks/>
                </p:cNvSpPr>
                <p:nvPr/>
              </p:nvSpPr>
              <p:spPr bwMode="auto">
                <a:xfrm>
                  <a:off x="1214438" y="3313113"/>
                  <a:ext cx="309563" cy="28575"/>
                </a:xfrm>
                <a:custGeom>
                  <a:avLst/>
                  <a:gdLst>
                    <a:gd name="T0" fmla="*/ 195 w 195"/>
                    <a:gd name="T1" fmla="*/ 1 h 18"/>
                    <a:gd name="T2" fmla="*/ 189 w 195"/>
                    <a:gd name="T3" fmla="*/ 0 h 18"/>
                    <a:gd name="T4" fmla="*/ 0 w 195"/>
                    <a:gd name="T5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5" h="18">
                      <a:moveTo>
                        <a:pt x="195" y="1"/>
                      </a:moveTo>
                      <a:lnTo>
                        <a:pt x="189" y="0"/>
                      </a:lnTo>
                      <a:lnTo>
                        <a:pt x="0" y="18"/>
                      </a:lnTo>
                    </a:path>
                  </a:pathLst>
                </a:cu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5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1524000" y="2890838"/>
                  <a:ext cx="0" cy="423863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6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1214438" y="2925763"/>
                  <a:ext cx="0" cy="41592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607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1524000" y="3314701"/>
                  <a:ext cx="0" cy="438150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696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1214438" y="3341688"/>
                  <a:ext cx="0" cy="401638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697" name="Line 86"/>
                <p:cNvSpPr>
                  <a:spLocks noChangeShapeType="1"/>
                </p:cNvSpPr>
                <p:nvPr/>
              </p:nvSpPr>
              <p:spPr bwMode="auto">
                <a:xfrm flipH="1" flipV="1">
                  <a:off x="1524000" y="3314701"/>
                  <a:ext cx="269875" cy="41275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699" name="Line 87"/>
                <p:cNvSpPr>
                  <a:spLocks noChangeShapeType="1"/>
                </p:cNvSpPr>
                <p:nvPr/>
              </p:nvSpPr>
              <p:spPr bwMode="auto">
                <a:xfrm flipH="1">
                  <a:off x="7154863" y="3170238"/>
                  <a:ext cx="889000" cy="0"/>
                </a:xfrm>
                <a:prstGeom prst="line">
                  <a:avLst/>
                </a:prstGeom>
                <a:noFill/>
                <a:ln w="28575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0" name="Freeform 88"/>
                <p:cNvSpPr>
                  <a:spLocks/>
                </p:cNvSpPr>
                <p:nvPr/>
              </p:nvSpPr>
              <p:spPr bwMode="auto">
                <a:xfrm>
                  <a:off x="1173163" y="3300413"/>
                  <a:ext cx="84138" cy="84138"/>
                </a:xfrm>
                <a:custGeom>
                  <a:avLst/>
                  <a:gdLst>
                    <a:gd name="T0" fmla="*/ 53 w 53"/>
                    <a:gd name="T1" fmla="*/ 0 h 53"/>
                    <a:gd name="T2" fmla="*/ 0 w 53"/>
                    <a:gd name="T3" fmla="*/ 0 h 53"/>
                    <a:gd name="T4" fmla="*/ 0 w 53"/>
                    <a:gd name="T5" fmla="*/ 53 h 53"/>
                    <a:gd name="T6" fmla="*/ 53 w 53"/>
                    <a:gd name="T7" fmla="*/ 53 h 53"/>
                    <a:gd name="T8" fmla="*/ 53 w 53"/>
                    <a:gd name="T9" fmla="*/ 0 h 53"/>
                    <a:gd name="T10" fmla="*/ 53 w 53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3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3" y="53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1" name="Rectangle 89"/>
                <p:cNvSpPr>
                  <a:spLocks noChangeArrowheads="1"/>
                </p:cNvSpPr>
                <p:nvPr/>
              </p:nvSpPr>
              <p:spPr bwMode="auto">
                <a:xfrm>
                  <a:off x="1482725" y="3271838"/>
                  <a:ext cx="84138" cy="87313"/>
                </a:xfrm>
                <a:prstGeom prst="rect">
                  <a:avLst/>
                </a:pr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2" name="Freeform 90"/>
                <p:cNvSpPr>
                  <a:spLocks/>
                </p:cNvSpPr>
                <p:nvPr/>
              </p:nvSpPr>
              <p:spPr bwMode="auto">
                <a:xfrm>
                  <a:off x="1752600" y="3313113"/>
                  <a:ext cx="85725" cy="85725"/>
                </a:xfrm>
                <a:custGeom>
                  <a:avLst/>
                  <a:gdLst>
                    <a:gd name="T0" fmla="*/ 54 w 54"/>
                    <a:gd name="T1" fmla="*/ 0 h 54"/>
                    <a:gd name="T2" fmla="*/ 0 w 54"/>
                    <a:gd name="T3" fmla="*/ 0 h 54"/>
                    <a:gd name="T4" fmla="*/ 0 w 54"/>
                    <a:gd name="T5" fmla="*/ 54 h 54"/>
                    <a:gd name="T6" fmla="*/ 54 w 54"/>
                    <a:gd name="T7" fmla="*/ 54 h 54"/>
                    <a:gd name="T8" fmla="*/ 54 w 54"/>
                    <a:gd name="T9" fmla="*/ 0 h 54"/>
                    <a:gd name="T10" fmla="*/ 54 w 54"/>
                    <a:gd name="T11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4" h="54">
                      <a:moveTo>
                        <a:pt x="54" y="0"/>
                      </a:moveTo>
                      <a:lnTo>
                        <a:pt x="0" y="0"/>
                      </a:lnTo>
                      <a:lnTo>
                        <a:pt x="0" y="54"/>
                      </a:lnTo>
                      <a:lnTo>
                        <a:pt x="54" y="54"/>
                      </a:lnTo>
                      <a:lnTo>
                        <a:pt x="54" y="0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4" name="Freeform 91"/>
                <p:cNvSpPr>
                  <a:spLocks/>
                </p:cNvSpPr>
                <p:nvPr/>
              </p:nvSpPr>
              <p:spPr bwMode="auto">
                <a:xfrm>
                  <a:off x="2047875" y="3282951"/>
                  <a:ext cx="85725" cy="87313"/>
                </a:xfrm>
                <a:custGeom>
                  <a:avLst/>
                  <a:gdLst>
                    <a:gd name="T0" fmla="*/ 54 w 54"/>
                    <a:gd name="T1" fmla="*/ 0 h 55"/>
                    <a:gd name="T2" fmla="*/ 0 w 54"/>
                    <a:gd name="T3" fmla="*/ 0 h 55"/>
                    <a:gd name="T4" fmla="*/ 0 w 54"/>
                    <a:gd name="T5" fmla="*/ 55 h 55"/>
                    <a:gd name="T6" fmla="*/ 54 w 54"/>
                    <a:gd name="T7" fmla="*/ 55 h 55"/>
                    <a:gd name="T8" fmla="*/ 54 w 54"/>
                    <a:gd name="T9" fmla="*/ 0 h 55"/>
                    <a:gd name="T10" fmla="*/ 54 w 54"/>
                    <a:gd name="T11" fmla="*/ 0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4" h="55">
                      <a:moveTo>
                        <a:pt x="54" y="0"/>
                      </a:moveTo>
                      <a:lnTo>
                        <a:pt x="0" y="0"/>
                      </a:lnTo>
                      <a:lnTo>
                        <a:pt x="0" y="55"/>
                      </a:lnTo>
                      <a:lnTo>
                        <a:pt x="54" y="55"/>
                      </a:lnTo>
                      <a:lnTo>
                        <a:pt x="54" y="0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5" name="Freeform 92"/>
                <p:cNvSpPr>
                  <a:spLocks/>
                </p:cNvSpPr>
                <p:nvPr/>
              </p:nvSpPr>
              <p:spPr bwMode="auto">
                <a:xfrm>
                  <a:off x="2660650" y="3241676"/>
                  <a:ext cx="84138" cy="85725"/>
                </a:xfrm>
                <a:custGeom>
                  <a:avLst/>
                  <a:gdLst>
                    <a:gd name="T0" fmla="*/ 53 w 53"/>
                    <a:gd name="T1" fmla="*/ 0 h 54"/>
                    <a:gd name="T2" fmla="*/ 0 w 53"/>
                    <a:gd name="T3" fmla="*/ 0 h 54"/>
                    <a:gd name="T4" fmla="*/ 0 w 53"/>
                    <a:gd name="T5" fmla="*/ 54 h 54"/>
                    <a:gd name="T6" fmla="*/ 53 w 53"/>
                    <a:gd name="T7" fmla="*/ 54 h 54"/>
                    <a:gd name="T8" fmla="*/ 53 w 53"/>
                    <a:gd name="T9" fmla="*/ 0 h 54"/>
                    <a:gd name="T10" fmla="*/ 53 w 53"/>
                    <a:gd name="T11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4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4"/>
                      </a:lnTo>
                      <a:lnTo>
                        <a:pt x="53" y="54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6" name="Freeform 93"/>
                <p:cNvSpPr>
                  <a:spLocks/>
                </p:cNvSpPr>
                <p:nvPr/>
              </p:nvSpPr>
              <p:spPr bwMode="auto">
                <a:xfrm>
                  <a:off x="3241675" y="3213101"/>
                  <a:ext cx="84138" cy="84138"/>
                </a:xfrm>
                <a:custGeom>
                  <a:avLst/>
                  <a:gdLst>
                    <a:gd name="T0" fmla="*/ 53 w 53"/>
                    <a:gd name="T1" fmla="*/ 0 h 53"/>
                    <a:gd name="T2" fmla="*/ 0 w 53"/>
                    <a:gd name="T3" fmla="*/ 0 h 53"/>
                    <a:gd name="T4" fmla="*/ 0 w 53"/>
                    <a:gd name="T5" fmla="*/ 53 h 53"/>
                    <a:gd name="T6" fmla="*/ 53 w 53"/>
                    <a:gd name="T7" fmla="*/ 53 h 53"/>
                    <a:gd name="T8" fmla="*/ 53 w 53"/>
                    <a:gd name="T9" fmla="*/ 0 h 53"/>
                    <a:gd name="T10" fmla="*/ 53 w 53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3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3" y="53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7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9050" y="3254376"/>
                  <a:ext cx="84138" cy="84138"/>
                </a:xfrm>
                <a:prstGeom prst="rect">
                  <a:avLst/>
                </a:pr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8" name="Freeform 95"/>
                <p:cNvSpPr>
                  <a:spLocks/>
                </p:cNvSpPr>
                <p:nvPr/>
              </p:nvSpPr>
              <p:spPr bwMode="auto">
                <a:xfrm>
                  <a:off x="4438650" y="3254376"/>
                  <a:ext cx="84138" cy="84138"/>
                </a:xfrm>
                <a:custGeom>
                  <a:avLst/>
                  <a:gdLst>
                    <a:gd name="T0" fmla="*/ 53 w 53"/>
                    <a:gd name="T1" fmla="*/ 0 h 53"/>
                    <a:gd name="T2" fmla="*/ 0 w 53"/>
                    <a:gd name="T3" fmla="*/ 0 h 53"/>
                    <a:gd name="T4" fmla="*/ 0 w 53"/>
                    <a:gd name="T5" fmla="*/ 53 h 53"/>
                    <a:gd name="T6" fmla="*/ 53 w 53"/>
                    <a:gd name="T7" fmla="*/ 53 h 53"/>
                    <a:gd name="T8" fmla="*/ 53 w 53"/>
                    <a:gd name="T9" fmla="*/ 0 h 53"/>
                    <a:gd name="T10" fmla="*/ 53 w 53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3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3" y="53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09" name="Freeform 96"/>
                <p:cNvSpPr>
                  <a:spLocks/>
                </p:cNvSpPr>
                <p:nvPr/>
              </p:nvSpPr>
              <p:spPr bwMode="auto">
                <a:xfrm>
                  <a:off x="5332413" y="3319463"/>
                  <a:ext cx="85725" cy="85725"/>
                </a:xfrm>
                <a:custGeom>
                  <a:avLst/>
                  <a:gdLst>
                    <a:gd name="T0" fmla="*/ 54 w 54"/>
                    <a:gd name="T1" fmla="*/ 0 h 54"/>
                    <a:gd name="T2" fmla="*/ 0 w 54"/>
                    <a:gd name="T3" fmla="*/ 0 h 54"/>
                    <a:gd name="T4" fmla="*/ 0 w 54"/>
                    <a:gd name="T5" fmla="*/ 54 h 54"/>
                    <a:gd name="T6" fmla="*/ 54 w 54"/>
                    <a:gd name="T7" fmla="*/ 54 h 54"/>
                    <a:gd name="T8" fmla="*/ 54 w 54"/>
                    <a:gd name="T9" fmla="*/ 0 h 54"/>
                    <a:gd name="T10" fmla="*/ 54 w 54"/>
                    <a:gd name="T11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4" h="54">
                      <a:moveTo>
                        <a:pt x="54" y="0"/>
                      </a:moveTo>
                      <a:lnTo>
                        <a:pt x="0" y="0"/>
                      </a:lnTo>
                      <a:lnTo>
                        <a:pt x="0" y="54"/>
                      </a:lnTo>
                      <a:lnTo>
                        <a:pt x="54" y="54"/>
                      </a:lnTo>
                      <a:lnTo>
                        <a:pt x="54" y="0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0" name="Rectangle 97"/>
                <p:cNvSpPr>
                  <a:spLocks noChangeArrowheads="1"/>
                </p:cNvSpPr>
                <p:nvPr/>
              </p:nvSpPr>
              <p:spPr bwMode="auto">
                <a:xfrm>
                  <a:off x="6221413" y="3295651"/>
                  <a:ext cx="84138" cy="87313"/>
                </a:xfrm>
                <a:prstGeom prst="rect">
                  <a:avLst/>
                </a:pr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1" name="Rectangle 98"/>
                <p:cNvSpPr>
                  <a:spLocks noChangeArrowheads="1"/>
                </p:cNvSpPr>
                <p:nvPr/>
              </p:nvSpPr>
              <p:spPr bwMode="auto">
                <a:xfrm>
                  <a:off x="7113588" y="3125788"/>
                  <a:ext cx="84138" cy="87313"/>
                </a:xfrm>
                <a:prstGeom prst="rect">
                  <a:avLst/>
                </a:pr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2" name="Rectangle 99"/>
                <p:cNvSpPr>
                  <a:spLocks noChangeArrowheads="1"/>
                </p:cNvSpPr>
                <p:nvPr/>
              </p:nvSpPr>
              <p:spPr bwMode="auto">
                <a:xfrm>
                  <a:off x="8004175" y="3125788"/>
                  <a:ext cx="84138" cy="87313"/>
                </a:xfrm>
                <a:prstGeom prst="rect">
                  <a:avLst/>
                </a:prstGeom>
                <a:solidFill>
                  <a:srgbClr val="002060"/>
                </a:solidFill>
                <a:ln w="0">
                  <a:solidFill>
                    <a:srgbClr val="00206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3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8121650" y="3532188"/>
                  <a:ext cx="4763" cy="0"/>
                </a:xfrm>
                <a:prstGeom prst="line">
                  <a:avLst/>
                </a:prstGeom>
                <a:noFill/>
                <a:ln w="28575">
                  <a:solidFill>
                    <a:srgbClr val="FE7F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4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8121650" y="3532188"/>
                  <a:ext cx="0" cy="143986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5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8121650" y="2054226"/>
                  <a:ext cx="0" cy="147796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6" name="Freeform 103"/>
                <p:cNvSpPr>
                  <a:spLocks/>
                </p:cNvSpPr>
                <p:nvPr/>
              </p:nvSpPr>
              <p:spPr bwMode="auto">
                <a:xfrm>
                  <a:off x="6337300" y="3590926"/>
                  <a:ext cx="900113" cy="114300"/>
                </a:xfrm>
                <a:custGeom>
                  <a:avLst/>
                  <a:gdLst>
                    <a:gd name="T0" fmla="*/ 567 w 567"/>
                    <a:gd name="T1" fmla="*/ 0 h 72"/>
                    <a:gd name="T2" fmla="*/ 3 w 567"/>
                    <a:gd name="T3" fmla="*/ 72 h 72"/>
                    <a:gd name="T4" fmla="*/ 0 w 567"/>
                    <a:gd name="T5" fmla="*/ 72 h 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67" h="72">
                      <a:moveTo>
                        <a:pt x="567" y="0"/>
                      </a:moveTo>
                      <a:lnTo>
                        <a:pt x="3" y="72"/>
                      </a:lnTo>
                      <a:lnTo>
                        <a:pt x="0" y="72"/>
                      </a:ln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7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6337300" y="3705226"/>
                  <a:ext cx="0" cy="46355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8" name="Freeform 105"/>
                <p:cNvSpPr>
                  <a:spLocks/>
                </p:cNvSpPr>
                <p:nvPr/>
              </p:nvSpPr>
              <p:spPr bwMode="auto">
                <a:xfrm>
                  <a:off x="4565650" y="3675063"/>
                  <a:ext cx="885825" cy="60325"/>
                </a:xfrm>
                <a:custGeom>
                  <a:avLst/>
                  <a:gdLst>
                    <a:gd name="T0" fmla="*/ 558 w 558"/>
                    <a:gd name="T1" fmla="*/ 38 h 38"/>
                    <a:gd name="T2" fmla="*/ 557 w 558"/>
                    <a:gd name="T3" fmla="*/ 38 h 38"/>
                    <a:gd name="T4" fmla="*/ 0 w 558"/>
                    <a:gd name="T5" fmla="*/ 0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58" h="38">
                      <a:moveTo>
                        <a:pt x="558" y="38"/>
                      </a:moveTo>
                      <a:lnTo>
                        <a:pt x="557" y="3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19" name="Line 106"/>
                <p:cNvSpPr>
                  <a:spLocks noChangeShapeType="1"/>
                </p:cNvSpPr>
                <p:nvPr/>
              </p:nvSpPr>
              <p:spPr bwMode="auto">
                <a:xfrm flipV="1">
                  <a:off x="5451475" y="3735388"/>
                  <a:ext cx="0" cy="43338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0" name="Line 107"/>
                <p:cNvSpPr>
                  <a:spLocks noChangeShapeType="1"/>
                </p:cNvSpPr>
                <p:nvPr/>
              </p:nvSpPr>
              <p:spPr bwMode="auto">
                <a:xfrm flipH="1">
                  <a:off x="5451475" y="3705226"/>
                  <a:ext cx="885825" cy="3016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1" name="Line 108"/>
                <p:cNvSpPr>
                  <a:spLocks noChangeShapeType="1"/>
                </p:cNvSpPr>
                <p:nvPr/>
              </p:nvSpPr>
              <p:spPr bwMode="auto">
                <a:xfrm flipV="1">
                  <a:off x="7237413" y="3590926"/>
                  <a:ext cx="0" cy="4667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2" name="Line 109"/>
                <p:cNvSpPr>
                  <a:spLocks noChangeShapeType="1"/>
                </p:cNvSpPr>
                <p:nvPr/>
              </p:nvSpPr>
              <p:spPr bwMode="auto">
                <a:xfrm flipV="1">
                  <a:off x="5451475" y="3300413"/>
                  <a:ext cx="0" cy="43497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3" name="Line 110"/>
                <p:cNvSpPr>
                  <a:spLocks noChangeShapeType="1"/>
                </p:cNvSpPr>
                <p:nvPr/>
              </p:nvSpPr>
              <p:spPr bwMode="auto">
                <a:xfrm flipV="1">
                  <a:off x="6337300" y="3235326"/>
                  <a:ext cx="0" cy="46990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4" name="Line 111"/>
                <p:cNvSpPr>
                  <a:spLocks noChangeShapeType="1"/>
                </p:cNvSpPr>
                <p:nvPr/>
              </p:nvSpPr>
              <p:spPr bwMode="auto">
                <a:xfrm flipV="1">
                  <a:off x="7237413" y="3116263"/>
                  <a:ext cx="0" cy="47466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5" name="Line 112"/>
                <p:cNvSpPr>
                  <a:spLocks noChangeShapeType="1"/>
                </p:cNvSpPr>
                <p:nvPr/>
              </p:nvSpPr>
              <p:spPr bwMode="auto">
                <a:xfrm flipV="1">
                  <a:off x="2786063" y="3702051"/>
                  <a:ext cx="0" cy="38893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6" name="Freeform 113"/>
                <p:cNvSpPr>
                  <a:spLocks/>
                </p:cNvSpPr>
                <p:nvPr/>
              </p:nvSpPr>
              <p:spPr bwMode="auto">
                <a:xfrm>
                  <a:off x="2171700" y="3702051"/>
                  <a:ext cx="614363" cy="38100"/>
                </a:xfrm>
                <a:custGeom>
                  <a:avLst/>
                  <a:gdLst>
                    <a:gd name="T0" fmla="*/ 387 w 387"/>
                    <a:gd name="T1" fmla="*/ 0 h 24"/>
                    <a:gd name="T2" fmla="*/ 8 w 387"/>
                    <a:gd name="T3" fmla="*/ 24 h 24"/>
                    <a:gd name="T4" fmla="*/ 0 w 387"/>
                    <a:gd name="T5" fmla="*/ 24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87" h="24">
                      <a:moveTo>
                        <a:pt x="387" y="0"/>
                      </a:moveTo>
                      <a:lnTo>
                        <a:pt x="8" y="24"/>
                      </a:lnTo>
                      <a:lnTo>
                        <a:pt x="0" y="24"/>
                      </a:ln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7" name="Line 114"/>
                <p:cNvSpPr>
                  <a:spLocks noChangeShapeType="1"/>
                </p:cNvSpPr>
                <p:nvPr/>
              </p:nvSpPr>
              <p:spPr bwMode="auto">
                <a:xfrm flipV="1">
                  <a:off x="1871663" y="3740151"/>
                  <a:ext cx="0" cy="40481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8" name="Line 115"/>
                <p:cNvSpPr>
                  <a:spLocks noChangeShapeType="1"/>
                </p:cNvSpPr>
                <p:nvPr/>
              </p:nvSpPr>
              <p:spPr bwMode="auto">
                <a:xfrm flipH="1">
                  <a:off x="1871663" y="3740151"/>
                  <a:ext cx="300038" cy="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29" name="Line 116"/>
                <p:cNvSpPr>
                  <a:spLocks noChangeShapeType="1"/>
                </p:cNvSpPr>
                <p:nvPr/>
              </p:nvSpPr>
              <p:spPr bwMode="auto">
                <a:xfrm flipV="1">
                  <a:off x="2171700" y="3740151"/>
                  <a:ext cx="0" cy="44608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0" name="Line 117"/>
                <p:cNvSpPr>
                  <a:spLocks noChangeShapeType="1"/>
                </p:cNvSpPr>
                <p:nvPr/>
              </p:nvSpPr>
              <p:spPr bwMode="auto">
                <a:xfrm flipV="1">
                  <a:off x="4565650" y="3675063"/>
                  <a:ext cx="0" cy="4159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1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3376613" y="3675063"/>
                  <a:ext cx="0" cy="45085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2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376613" y="3675063"/>
                  <a:ext cx="590550" cy="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3" name="Line 120"/>
                <p:cNvSpPr>
                  <a:spLocks noChangeShapeType="1"/>
                </p:cNvSpPr>
                <p:nvPr/>
              </p:nvSpPr>
              <p:spPr bwMode="auto">
                <a:xfrm flipV="1">
                  <a:off x="3967163" y="3675063"/>
                  <a:ext cx="0" cy="44608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4" name="Line 121"/>
                <p:cNvSpPr>
                  <a:spLocks noChangeShapeType="1"/>
                </p:cNvSpPr>
                <p:nvPr/>
              </p:nvSpPr>
              <p:spPr bwMode="auto">
                <a:xfrm flipH="1">
                  <a:off x="3967163" y="3675063"/>
                  <a:ext cx="598488" cy="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5" name="Line 122"/>
                <p:cNvSpPr>
                  <a:spLocks noChangeShapeType="1"/>
                </p:cNvSpPr>
                <p:nvPr/>
              </p:nvSpPr>
              <p:spPr bwMode="auto">
                <a:xfrm flipV="1">
                  <a:off x="1871663" y="3324226"/>
                  <a:ext cx="0" cy="4159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6" name="Line 123"/>
                <p:cNvSpPr>
                  <a:spLocks noChangeShapeType="1"/>
                </p:cNvSpPr>
                <p:nvPr/>
              </p:nvSpPr>
              <p:spPr bwMode="auto">
                <a:xfrm flipV="1">
                  <a:off x="2171700" y="3290888"/>
                  <a:ext cx="0" cy="449263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7" name="Line 124"/>
                <p:cNvSpPr>
                  <a:spLocks noChangeShapeType="1"/>
                </p:cNvSpPr>
                <p:nvPr/>
              </p:nvSpPr>
              <p:spPr bwMode="auto">
                <a:xfrm flipV="1">
                  <a:off x="2786063" y="3286126"/>
                  <a:ext cx="0" cy="4159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8" name="Line 125"/>
                <p:cNvSpPr>
                  <a:spLocks noChangeShapeType="1"/>
                </p:cNvSpPr>
                <p:nvPr/>
              </p:nvSpPr>
              <p:spPr bwMode="auto">
                <a:xfrm flipV="1">
                  <a:off x="3376613" y="3216276"/>
                  <a:ext cx="0" cy="45878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39" name="Line 126"/>
                <p:cNvSpPr>
                  <a:spLocks noChangeShapeType="1"/>
                </p:cNvSpPr>
                <p:nvPr/>
              </p:nvSpPr>
              <p:spPr bwMode="auto">
                <a:xfrm flipH="1">
                  <a:off x="2786063" y="3675063"/>
                  <a:ext cx="590550" cy="2698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0" name="Line 127"/>
                <p:cNvSpPr>
                  <a:spLocks noChangeShapeType="1"/>
                </p:cNvSpPr>
                <p:nvPr/>
              </p:nvSpPr>
              <p:spPr bwMode="auto">
                <a:xfrm flipV="1">
                  <a:off x="3967163" y="3249613"/>
                  <a:ext cx="0" cy="42545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1" name="Line 128"/>
                <p:cNvSpPr>
                  <a:spLocks noChangeShapeType="1"/>
                </p:cNvSpPr>
                <p:nvPr/>
              </p:nvSpPr>
              <p:spPr bwMode="auto">
                <a:xfrm flipV="1">
                  <a:off x="4565650" y="3281363"/>
                  <a:ext cx="0" cy="39370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2" name="Freeform 129"/>
                <p:cNvSpPr>
                  <a:spLocks/>
                </p:cNvSpPr>
                <p:nvPr/>
              </p:nvSpPr>
              <p:spPr bwMode="auto">
                <a:xfrm>
                  <a:off x="904875" y="3740151"/>
                  <a:ext cx="381000" cy="198438"/>
                </a:xfrm>
                <a:custGeom>
                  <a:avLst/>
                  <a:gdLst>
                    <a:gd name="T0" fmla="*/ 240 w 240"/>
                    <a:gd name="T1" fmla="*/ 0 h 125"/>
                    <a:gd name="T2" fmla="*/ 237 w 240"/>
                    <a:gd name="T3" fmla="*/ 0 h 125"/>
                    <a:gd name="T4" fmla="*/ 0 w 240"/>
                    <a:gd name="T5" fmla="*/ 125 h 1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0" h="125">
                      <a:moveTo>
                        <a:pt x="240" y="0"/>
                      </a:moveTo>
                      <a:lnTo>
                        <a:pt x="237" y="0"/>
                      </a:lnTo>
                      <a:lnTo>
                        <a:pt x="0" y="125"/>
                      </a:ln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3" name="Line 130"/>
                <p:cNvSpPr>
                  <a:spLocks noChangeShapeType="1"/>
                </p:cNvSpPr>
                <p:nvPr/>
              </p:nvSpPr>
              <p:spPr bwMode="auto">
                <a:xfrm flipV="1">
                  <a:off x="1285875" y="3740151"/>
                  <a:ext cx="0" cy="3905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4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285875" y="3740151"/>
                  <a:ext cx="309563" cy="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5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1595438" y="3740151"/>
                  <a:ext cx="0" cy="39052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6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1285875" y="3378201"/>
                  <a:ext cx="0" cy="36195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7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1595438" y="3343276"/>
                  <a:ext cx="0" cy="396875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8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595438" y="3740151"/>
                  <a:ext cx="276225" cy="0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49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7237413" y="3532188"/>
                  <a:ext cx="884238" cy="58738"/>
                </a:xfrm>
                <a:prstGeom prst="line">
                  <a:avLst/>
                </a:prstGeom>
                <a:noFill/>
                <a:ln w="28575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0" name="Freeform 137"/>
                <p:cNvSpPr>
                  <a:spLocks/>
                </p:cNvSpPr>
                <p:nvPr/>
              </p:nvSpPr>
              <p:spPr bwMode="auto">
                <a:xfrm>
                  <a:off x="863600" y="3898901"/>
                  <a:ext cx="84138" cy="84138"/>
                </a:xfrm>
                <a:custGeom>
                  <a:avLst/>
                  <a:gdLst>
                    <a:gd name="T0" fmla="*/ 53 w 53"/>
                    <a:gd name="T1" fmla="*/ 0 h 53"/>
                    <a:gd name="T2" fmla="*/ 0 w 53"/>
                    <a:gd name="T3" fmla="*/ 0 h 53"/>
                    <a:gd name="T4" fmla="*/ 0 w 53"/>
                    <a:gd name="T5" fmla="*/ 53 h 53"/>
                    <a:gd name="T6" fmla="*/ 53 w 53"/>
                    <a:gd name="T7" fmla="*/ 53 h 53"/>
                    <a:gd name="T8" fmla="*/ 53 w 53"/>
                    <a:gd name="T9" fmla="*/ 0 h 53"/>
                    <a:gd name="T10" fmla="*/ 53 w 53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3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3" y="53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1" name="Freeform 138"/>
                <p:cNvSpPr>
                  <a:spLocks/>
                </p:cNvSpPr>
                <p:nvPr/>
              </p:nvSpPr>
              <p:spPr bwMode="auto">
                <a:xfrm>
                  <a:off x="1238250" y="3700463"/>
                  <a:ext cx="87313" cy="84138"/>
                </a:xfrm>
                <a:custGeom>
                  <a:avLst/>
                  <a:gdLst>
                    <a:gd name="T0" fmla="*/ 55 w 55"/>
                    <a:gd name="T1" fmla="*/ 0 h 53"/>
                    <a:gd name="T2" fmla="*/ 0 w 55"/>
                    <a:gd name="T3" fmla="*/ 0 h 53"/>
                    <a:gd name="T4" fmla="*/ 0 w 55"/>
                    <a:gd name="T5" fmla="*/ 53 h 53"/>
                    <a:gd name="T6" fmla="*/ 55 w 55"/>
                    <a:gd name="T7" fmla="*/ 53 h 53"/>
                    <a:gd name="T8" fmla="*/ 55 w 55"/>
                    <a:gd name="T9" fmla="*/ 0 h 53"/>
                    <a:gd name="T10" fmla="*/ 55 w 55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53">
                      <a:moveTo>
                        <a:pt x="55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5" y="53"/>
                      </a:lnTo>
                      <a:lnTo>
                        <a:pt x="55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2" name="Rectangle 139"/>
                <p:cNvSpPr>
                  <a:spLocks noChangeArrowheads="1"/>
                </p:cNvSpPr>
                <p:nvPr/>
              </p:nvSpPr>
              <p:spPr bwMode="auto">
                <a:xfrm>
                  <a:off x="1552575" y="3700463"/>
                  <a:ext cx="84138" cy="84138"/>
                </a:xfrm>
                <a:prstGeom prst="rect">
                  <a:avLst/>
                </a:pr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3" name="Freeform 140"/>
                <p:cNvSpPr>
                  <a:spLocks/>
                </p:cNvSpPr>
                <p:nvPr/>
              </p:nvSpPr>
              <p:spPr bwMode="auto">
                <a:xfrm>
                  <a:off x="1828800" y="3700463"/>
                  <a:ext cx="87313" cy="84138"/>
                </a:xfrm>
                <a:custGeom>
                  <a:avLst/>
                  <a:gdLst>
                    <a:gd name="T0" fmla="*/ 55 w 55"/>
                    <a:gd name="T1" fmla="*/ 0 h 53"/>
                    <a:gd name="T2" fmla="*/ 0 w 55"/>
                    <a:gd name="T3" fmla="*/ 0 h 53"/>
                    <a:gd name="T4" fmla="*/ 0 w 55"/>
                    <a:gd name="T5" fmla="*/ 53 h 53"/>
                    <a:gd name="T6" fmla="*/ 55 w 55"/>
                    <a:gd name="T7" fmla="*/ 53 h 53"/>
                    <a:gd name="T8" fmla="*/ 55 w 55"/>
                    <a:gd name="T9" fmla="*/ 0 h 53"/>
                    <a:gd name="T10" fmla="*/ 55 w 55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53">
                      <a:moveTo>
                        <a:pt x="55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5" y="53"/>
                      </a:lnTo>
                      <a:lnTo>
                        <a:pt x="55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4" name="Freeform 141"/>
                <p:cNvSpPr>
                  <a:spLocks/>
                </p:cNvSpPr>
                <p:nvPr/>
              </p:nvSpPr>
              <p:spPr bwMode="auto">
                <a:xfrm>
                  <a:off x="2128838" y="3700463"/>
                  <a:ext cx="85725" cy="84138"/>
                </a:xfrm>
                <a:custGeom>
                  <a:avLst/>
                  <a:gdLst>
                    <a:gd name="T0" fmla="*/ 54 w 54"/>
                    <a:gd name="T1" fmla="*/ 0 h 53"/>
                    <a:gd name="T2" fmla="*/ 0 w 54"/>
                    <a:gd name="T3" fmla="*/ 0 h 53"/>
                    <a:gd name="T4" fmla="*/ 0 w 54"/>
                    <a:gd name="T5" fmla="*/ 53 h 53"/>
                    <a:gd name="T6" fmla="*/ 54 w 54"/>
                    <a:gd name="T7" fmla="*/ 53 h 53"/>
                    <a:gd name="T8" fmla="*/ 54 w 54"/>
                    <a:gd name="T9" fmla="*/ 0 h 53"/>
                    <a:gd name="T10" fmla="*/ 54 w 54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4" h="53">
                      <a:moveTo>
                        <a:pt x="54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4" y="53"/>
                      </a:lnTo>
                      <a:lnTo>
                        <a:pt x="54" y="0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5" name="Freeform 142"/>
                <p:cNvSpPr>
                  <a:spLocks/>
                </p:cNvSpPr>
                <p:nvPr/>
              </p:nvSpPr>
              <p:spPr bwMode="auto">
                <a:xfrm>
                  <a:off x="2743200" y="3659188"/>
                  <a:ext cx="85725" cy="84138"/>
                </a:xfrm>
                <a:custGeom>
                  <a:avLst/>
                  <a:gdLst>
                    <a:gd name="T0" fmla="*/ 54 w 54"/>
                    <a:gd name="T1" fmla="*/ 0 h 53"/>
                    <a:gd name="T2" fmla="*/ 0 w 54"/>
                    <a:gd name="T3" fmla="*/ 0 h 53"/>
                    <a:gd name="T4" fmla="*/ 0 w 54"/>
                    <a:gd name="T5" fmla="*/ 53 h 53"/>
                    <a:gd name="T6" fmla="*/ 54 w 54"/>
                    <a:gd name="T7" fmla="*/ 53 h 53"/>
                    <a:gd name="T8" fmla="*/ 54 w 54"/>
                    <a:gd name="T9" fmla="*/ 0 h 53"/>
                    <a:gd name="T10" fmla="*/ 54 w 54"/>
                    <a:gd name="T11" fmla="*/ 0 h 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4" h="53">
                      <a:moveTo>
                        <a:pt x="54" y="0"/>
                      </a:moveTo>
                      <a:lnTo>
                        <a:pt x="0" y="0"/>
                      </a:lnTo>
                      <a:lnTo>
                        <a:pt x="0" y="53"/>
                      </a:lnTo>
                      <a:lnTo>
                        <a:pt x="54" y="53"/>
                      </a:lnTo>
                      <a:lnTo>
                        <a:pt x="54" y="0"/>
                      </a:lnTo>
                      <a:lnTo>
                        <a:pt x="54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6" name="Freeform 143"/>
                <p:cNvSpPr>
                  <a:spLocks/>
                </p:cNvSpPr>
                <p:nvPr/>
              </p:nvSpPr>
              <p:spPr bwMode="auto">
                <a:xfrm>
                  <a:off x="3332163" y="3632201"/>
                  <a:ext cx="87313" cy="87313"/>
                </a:xfrm>
                <a:custGeom>
                  <a:avLst/>
                  <a:gdLst>
                    <a:gd name="T0" fmla="*/ 55 w 55"/>
                    <a:gd name="T1" fmla="*/ 0 h 55"/>
                    <a:gd name="T2" fmla="*/ 0 w 55"/>
                    <a:gd name="T3" fmla="*/ 0 h 55"/>
                    <a:gd name="T4" fmla="*/ 0 w 55"/>
                    <a:gd name="T5" fmla="*/ 55 h 55"/>
                    <a:gd name="T6" fmla="*/ 55 w 55"/>
                    <a:gd name="T7" fmla="*/ 55 h 55"/>
                    <a:gd name="T8" fmla="*/ 55 w 55"/>
                    <a:gd name="T9" fmla="*/ 0 h 55"/>
                    <a:gd name="T10" fmla="*/ 55 w 55"/>
                    <a:gd name="T11" fmla="*/ 0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55">
                      <a:moveTo>
                        <a:pt x="55" y="0"/>
                      </a:moveTo>
                      <a:lnTo>
                        <a:pt x="0" y="0"/>
                      </a:lnTo>
                      <a:lnTo>
                        <a:pt x="0" y="55"/>
                      </a:lnTo>
                      <a:lnTo>
                        <a:pt x="55" y="55"/>
                      </a:lnTo>
                      <a:lnTo>
                        <a:pt x="55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7" name="Freeform 144"/>
                <p:cNvSpPr>
                  <a:spLocks/>
                </p:cNvSpPr>
                <p:nvPr/>
              </p:nvSpPr>
              <p:spPr bwMode="auto">
                <a:xfrm>
                  <a:off x="3922713" y="3632201"/>
                  <a:ext cx="84138" cy="87313"/>
                </a:xfrm>
                <a:custGeom>
                  <a:avLst/>
                  <a:gdLst>
                    <a:gd name="T0" fmla="*/ 53 w 53"/>
                    <a:gd name="T1" fmla="*/ 0 h 55"/>
                    <a:gd name="T2" fmla="*/ 0 w 53"/>
                    <a:gd name="T3" fmla="*/ 0 h 55"/>
                    <a:gd name="T4" fmla="*/ 0 w 53"/>
                    <a:gd name="T5" fmla="*/ 55 h 55"/>
                    <a:gd name="T6" fmla="*/ 53 w 53"/>
                    <a:gd name="T7" fmla="*/ 55 h 55"/>
                    <a:gd name="T8" fmla="*/ 53 w 53"/>
                    <a:gd name="T9" fmla="*/ 0 h 55"/>
                    <a:gd name="T10" fmla="*/ 53 w 53"/>
                    <a:gd name="T11" fmla="*/ 0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5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5"/>
                      </a:lnTo>
                      <a:lnTo>
                        <a:pt x="53" y="55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8" name="Freeform 145"/>
                <p:cNvSpPr>
                  <a:spLocks/>
                </p:cNvSpPr>
                <p:nvPr/>
              </p:nvSpPr>
              <p:spPr bwMode="auto">
                <a:xfrm>
                  <a:off x="4522788" y="3632201"/>
                  <a:ext cx="84138" cy="87313"/>
                </a:xfrm>
                <a:custGeom>
                  <a:avLst/>
                  <a:gdLst>
                    <a:gd name="T0" fmla="*/ 53 w 53"/>
                    <a:gd name="T1" fmla="*/ 0 h 55"/>
                    <a:gd name="T2" fmla="*/ 0 w 53"/>
                    <a:gd name="T3" fmla="*/ 0 h 55"/>
                    <a:gd name="T4" fmla="*/ 0 w 53"/>
                    <a:gd name="T5" fmla="*/ 55 h 55"/>
                    <a:gd name="T6" fmla="*/ 53 w 53"/>
                    <a:gd name="T7" fmla="*/ 55 h 55"/>
                    <a:gd name="T8" fmla="*/ 53 w 53"/>
                    <a:gd name="T9" fmla="*/ 0 h 55"/>
                    <a:gd name="T10" fmla="*/ 53 w 53"/>
                    <a:gd name="T11" fmla="*/ 0 h 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3" h="55">
                      <a:moveTo>
                        <a:pt x="53" y="0"/>
                      </a:moveTo>
                      <a:lnTo>
                        <a:pt x="0" y="0"/>
                      </a:lnTo>
                      <a:lnTo>
                        <a:pt x="0" y="55"/>
                      </a:lnTo>
                      <a:lnTo>
                        <a:pt x="53" y="55"/>
                      </a:lnTo>
                      <a:lnTo>
                        <a:pt x="53" y="0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59" name="Freeform 146"/>
                <p:cNvSpPr>
                  <a:spLocks/>
                </p:cNvSpPr>
                <p:nvPr/>
              </p:nvSpPr>
              <p:spPr bwMode="auto">
                <a:xfrm>
                  <a:off x="5405438" y="3694113"/>
                  <a:ext cx="87313" cy="85725"/>
                </a:xfrm>
                <a:custGeom>
                  <a:avLst/>
                  <a:gdLst>
                    <a:gd name="T0" fmla="*/ 55 w 55"/>
                    <a:gd name="T1" fmla="*/ 0 h 54"/>
                    <a:gd name="T2" fmla="*/ 0 w 55"/>
                    <a:gd name="T3" fmla="*/ 0 h 54"/>
                    <a:gd name="T4" fmla="*/ 0 w 55"/>
                    <a:gd name="T5" fmla="*/ 54 h 54"/>
                    <a:gd name="T6" fmla="*/ 55 w 55"/>
                    <a:gd name="T7" fmla="*/ 54 h 54"/>
                    <a:gd name="T8" fmla="*/ 55 w 55"/>
                    <a:gd name="T9" fmla="*/ 0 h 54"/>
                    <a:gd name="T10" fmla="*/ 55 w 55"/>
                    <a:gd name="T11" fmla="*/ 0 h 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5" h="54">
                      <a:moveTo>
                        <a:pt x="55" y="0"/>
                      </a:moveTo>
                      <a:lnTo>
                        <a:pt x="0" y="0"/>
                      </a:lnTo>
                      <a:lnTo>
                        <a:pt x="0" y="54"/>
                      </a:lnTo>
                      <a:lnTo>
                        <a:pt x="55" y="54"/>
                      </a:lnTo>
                      <a:lnTo>
                        <a:pt x="55" y="0"/>
                      </a:lnTo>
                      <a:lnTo>
                        <a:pt x="55" y="0"/>
                      </a:lnTo>
                      <a:close/>
                    </a:path>
                  </a:pathLst>
                </a:cu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60" name="Rectangle 147"/>
                <p:cNvSpPr>
                  <a:spLocks noChangeArrowheads="1"/>
                </p:cNvSpPr>
                <p:nvPr/>
              </p:nvSpPr>
              <p:spPr bwMode="auto">
                <a:xfrm>
                  <a:off x="6292850" y="3660776"/>
                  <a:ext cx="87313" cy="87313"/>
                </a:xfrm>
                <a:prstGeom prst="rect">
                  <a:avLst/>
                </a:pr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61" name="Rectangle 148"/>
                <p:cNvSpPr>
                  <a:spLocks noChangeArrowheads="1"/>
                </p:cNvSpPr>
                <p:nvPr/>
              </p:nvSpPr>
              <p:spPr bwMode="auto">
                <a:xfrm>
                  <a:off x="7192963" y="3546476"/>
                  <a:ext cx="87313" cy="87313"/>
                </a:xfrm>
                <a:prstGeom prst="rect">
                  <a:avLst/>
                </a:pr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  <p:sp>
              <p:nvSpPr>
                <p:cNvPr id="29762" name="Rectangle 149"/>
                <p:cNvSpPr>
                  <a:spLocks noChangeArrowheads="1"/>
                </p:cNvSpPr>
                <p:nvPr/>
              </p:nvSpPr>
              <p:spPr bwMode="auto">
                <a:xfrm>
                  <a:off x="8078788" y="3489326"/>
                  <a:ext cx="87313" cy="87313"/>
                </a:xfrm>
                <a:prstGeom prst="rect">
                  <a:avLst/>
                </a:prstGeom>
                <a:solidFill>
                  <a:srgbClr val="CC0000"/>
                </a:solidFill>
                <a:ln w="0">
                  <a:solidFill>
                    <a:srgbClr val="CC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/>
                </a:p>
              </p:txBody>
            </p:sp>
          </p:grpSp>
          <p:sp>
            <p:nvSpPr>
              <p:cNvPr id="29764" name="ZoneTexte 29763"/>
              <p:cNvSpPr txBox="1"/>
              <p:nvPr/>
            </p:nvSpPr>
            <p:spPr>
              <a:xfrm>
                <a:off x="831144" y="4991143"/>
                <a:ext cx="38436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J0</a:t>
                </a:r>
              </a:p>
            </p:txBody>
          </p:sp>
          <p:sp>
            <p:nvSpPr>
              <p:cNvPr id="165" name="ZoneTexte 164"/>
              <p:cNvSpPr txBox="1"/>
              <p:nvPr/>
            </p:nvSpPr>
            <p:spPr>
              <a:xfrm>
                <a:off x="1531821" y="4991143"/>
                <a:ext cx="284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4</a:t>
                </a:r>
              </a:p>
            </p:txBody>
          </p:sp>
          <p:sp>
            <p:nvSpPr>
              <p:cNvPr id="166" name="ZoneTexte 165"/>
              <p:cNvSpPr txBox="1"/>
              <p:nvPr/>
            </p:nvSpPr>
            <p:spPr>
              <a:xfrm>
                <a:off x="1794038" y="4991143"/>
                <a:ext cx="284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8</a:t>
                </a:r>
              </a:p>
            </p:txBody>
          </p:sp>
          <p:sp>
            <p:nvSpPr>
              <p:cNvPr id="167" name="ZoneTexte 166"/>
              <p:cNvSpPr txBox="1"/>
              <p:nvPr/>
            </p:nvSpPr>
            <p:spPr>
              <a:xfrm>
                <a:off x="2031419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12</a:t>
                </a:r>
              </a:p>
            </p:txBody>
          </p:sp>
          <p:sp>
            <p:nvSpPr>
              <p:cNvPr id="168" name="ZoneTexte 167"/>
              <p:cNvSpPr txBox="1"/>
              <p:nvPr/>
            </p:nvSpPr>
            <p:spPr>
              <a:xfrm>
                <a:off x="2316863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16</a:t>
                </a:r>
              </a:p>
            </p:txBody>
          </p:sp>
          <p:sp>
            <p:nvSpPr>
              <p:cNvPr id="169" name="ZoneTexte 168"/>
              <p:cNvSpPr txBox="1"/>
              <p:nvPr/>
            </p:nvSpPr>
            <p:spPr>
              <a:xfrm>
                <a:off x="2891305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24</a:t>
                </a:r>
              </a:p>
            </p:txBody>
          </p:sp>
          <p:sp>
            <p:nvSpPr>
              <p:cNvPr id="170" name="ZoneTexte 169"/>
              <p:cNvSpPr txBox="1"/>
              <p:nvPr/>
            </p:nvSpPr>
            <p:spPr>
              <a:xfrm>
                <a:off x="3446300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32</a:t>
                </a:r>
              </a:p>
            </p:txBody>
          </p:sp>
          <p:sp>
            <p:nvSpPr>
              <p:cNvPr id="171" name="ZoneTexte 170"/>
              <p:cNvSpPr txBox="1"/>
              <p:nvPr/>
            </p:nvSpPr>
            <p:spPr>
              <a:xfrm>
                <a:off x="3997901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40</a:t>
                </a:r>
              </a:p>
            </p:txBody>
          </p:sp>
          <p:sp>
            <p:nvSpPr>
              <p:cNvPr id="172" name="ZoneTexte 171"/>
              <p:cNvSpPr txBox="1"/>
              <p:nvPr/>
            </p:nvSpPr>
            <p:spPr>
              <a:xfrm>
                <a:off x="4595184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48</a:t>
                </a:r>
              </a:p>
            </p:txBody>
          </p:sp>
          <p:sp>
            <p:nvSpPr>
              <p:cNvPr id="173" name="ZoneTexte 172"/>
              <p:cNvSpPr txBox="1"/>
              <p:nvPr/>
            </p:nvSpPr>
            <p:spPr>
              <a:xfrm>
                <a:off x="5411968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60</a:t>
                </a:r>
              </a:p>
            </p:txBody>
          </p:sp>
          <p:sp>
            <p:nvSpPr>
              <p:cNvPr id="174" name="ZoneTexte 173"/>
              <p:cNvSpPr txBox="1"/>
              <p:nvPr/>
            </p:nvSpPr>
            <p:spPr>
              <a:xfrm>
                <a:off x="6245208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72</a:t>
                </a:r>
              </a:p>
            </p:txBody>
          </p:sp>
          <p:sp>
            <p:nvSpPr>
              <p:cNvPr id="175" name="ZoneTexte 174"/>
              <p:cNvSpPr txBox="1"/>
              <p:nvPr/>
            </p:nvSpPr>
            <p:spPr>
              <a:xfrm>
                <a:off x="7097895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84</a:t>
                </a:r>
              </a:p>
            </p:txBody>
          </p:sp>
          <p:sp>
            <p:nvSpPr>
              <p:cNvPr id="176" name="ZoneTexte 175"/>
              <p:cNvSpPr txBox="1"/>
              <p:nvPr/>
            </p:nvSpPr>
            <p:spPr>
              <a:xfrm>
                <a:off x="7968533" y="4991143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1400" b="1" dirty="0">
                    <a:solidFill>
                      <a:srgbClr val="002060"/>
                    </a:solidFill>
                  </a:rPr>
                  <a:t>96</a:t>
                </a:r>
              </a:p>
            </p:txBody>
          </p:sp>
          <p:sp>
            <p:nvSpPr>
              <p:cNvPr id="177" name="ZoneTexte 176"/>
              <p:cNvSpPr txBox="1"/>
              <p:nvPr/>
            </p:nvSpPr>
            <p:spPr>
              <a:xfrm>
                <a:off x="4739568" y="2964966"/>
                <a:ext cx="534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</a:rPr>
                  <a:t>12,3</a:t>
                </a:r>
              </a:p>
            </p:txBody>
          </p:sp>
          <p:sp>
            <p:nvSpPr>
              <p:cNvPr id="178" name="ZoneTexte 177"/>
              <p:cNvSpPr txBox="1"/>
              <p:nvPr/>
            </p:nvSpPr>
            <p:spPr>
              <a:xfrm>
                <a:off x="8214368" y="2954169"/>
                <a:ext cx="53409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</a:rPr>
                  <a:t>14,6</a:t>
                </a:r>
              </a:p>
            </p:txBody>
          </p:sp>
          <p:sp>
            <p:nvSpPr>
              <p:cNvPr id="179" name="ZoneTexte 178"/>
              <p:cNvSpPr txBox="1"/>
              <p:nvPr/>
            </p:nvSpPr>
            <p:spPr>
              <a:xfrm>
                <a:off x="4839418" y="3337766"/>
                <a:ext cx="4342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</a:rPr>
                  <a:t>4,7</a:t>
                </a:r>
              </a:p>
            </p:txBody>
          </p:sp>
          <p:sp>
            <p:nvSpPr>
              <p:cNvPr id="180" name="ZoneTexte 179"/>
              <p:cNvSpPr txBox="1"/>
              <p:nvPr/>
            </p:nvSpPr>
            <p:spPr>
              <a:xfrm>
                <a:off x="8251403" y="3279424"/>
                <a:ext cx="43424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b="1" dirty="0">
                    <a:solidFill>
                      <a:srgbClr val="333399"/>
                    </a:solidFill>
                  </a:rPr>
                  <a:t>8,2</a:t>
                </a:r>
              </a:p>
            </p:txBody>
          </p:sp>
          <p:sp>
            <p:nvSpPr>
              <p:cNvPr id="183" name="ZoneTexte 182"/>
              <p:cNvSpPr txBox="1"/>
              <p:nvPr/>
            </p:nvSpPr>
            <p:spPr>
              <a:xfrm>
                <a:off x="874817" y="4670456"/>
                <a:ext cx="4427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-20</a:t>
                </a:r>
              </a:p>
            </p:txBody>
          </p:sp>
          <p:sp>
            <p:nvSpPr>
              <p:cNvPr id="184" name="ZoneTexte 183"/>
              <p:cNvSpPr txBox="1"/>
              <p:nvPr/>
            </p:nvSpPr>
            <p:spPr>
              <a:xfrm>
                <a:off x="874817" y="4181283"/>
                <a:ext cx="44275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-10</a:t>
                </a:r>
              </a:p>
            </p:txBody>
          </p:sp>
          <p:sp>
            <p:nvSpPr>
              <p:cNvPr id="185" name="ZoneTexte 184"/>
              <p:cNvSpPr txBox="1"/>
              <p:nvPr/>
            </p:nvSpPr>
            <p:spPr>
              <a:xfrm>
                <a:off x="1033515" y="3695102"/>
                <a:ext cx="28405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0</a:t>
                </a:r>
              </a:p>
            </p:txBody>
          </p:sp>
          <p:sp>
            <p:nvSpPr>
              <p:cNvPr id="186" name="ZoneTexte 185"/>
              <p:cNvSpPr txBox="1"/>
              <p:nvPr/>
            </p:nvSpPr>
            <p:spPr>
              <a:xfrm>
                <a:off x="934129" y="3218838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10</a:t>
                </a:r>
              </a:p>
            </p:txBody>
          </p:sp>
          <p:sp>
            <p:nvSpPr>
              <p:cNvPr id="187" name="ZoneTexte 186"/>
              <p:cNvSpPr txBox="1"/>
              <p:nvPr/>
            </p:nvSpPr>
            <p:spPr>
              <a:xfrm>
                <a:off x="934129" y="2734707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20</a:t>
                </a:r>
              </a:p>
            </p:txBody>
          </p:sp>
          <p:sp>
            <p:nvSpPr>
              <p:cNvPr id="188" name="ZoneTexte 187"/>
              <p:cNvSpPr txBox="1"/>
              <p:nvPr/>
            </p:nvSpPr>
            <p:spPr>
              <a:xfrm>
                <a:off x="934129" y="2253014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30</a:t>
                </a:r>
              </a:p>
            </p:txBody>
          </p:sp>
          <p:sp>
            <p:nvSpPr>
              <p:cNvPr id="189" name="ZoneTexte 188"/>
              <p:cNvSpPr txBox="1"/>
              <p:nvPr/>
            </p:nvSpPr>
            <p:spPr>
              <a:xfrm>
                <a:off x="934129" y="1780295"/>
                <a:ext cx="38343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fr-FR" sz="1400" b="1" dirty="0">
                    <a:solidFill>
                      <a:srgbClr val="002060"/>
                    </a:solidFill>
                  </a:rPr>
                  <a:t>40</a:t>
                </a:r>
              </a:p>
            </p:txBody>
          </p:sp>
          <p:grpSp>
            <p:nvGrpSpPr>
              <p:cNvPr id="190" name="Groupe 189"/>
              <p:cNvGrpSpPr/>
              <p:nvPr/>
            </p:nvGrpSpPr>
            <p:grpSpPr>
              <a:xfrm>
                <a:off x="1720398" y="1931109"/>
                <a:ext cx="2008874" cy="629682"/>
                <a:chOff x="7009505" y="1995488"/>
                <a:chExt cx="2008874" cy="629682"/>
              </a:xfrm>
            </p:grpSpPr>
            <p:sp>
              <p:nvSpPr>
                <p:cNvPr id="191" name="AutoShape 165"/>
                <p:cNvSpPr>
                  <a:spLocks noChangeArrowheads="1"/>
                </p:cNvSpPr>
                <p:nvPr/>
              </p:nvSpPr>
              <p:spPr bwMode="auto">
                <a:xfrm>
                  <a:off x="7009505" y="2017713"/>
                  <a:ext cx="2008874" cy="592137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bg1"/>
                </a:solidFill>
                <a:ln w="9525">
                  <a:solidFill>
                    <a:srgbClr val="D0D0F0"/>
                  </a:solidFill>
                  <a:round/>
                  <a:headEnd/>
                  <a:tailEnd/>
                </a:ln>
                <a:effectLst>
                  <a:prstShdw prst="shdw17" dist="17961" dir="2700000">
                    <a:srgbClr val="7D7D90">
                      <a:alpha val="74997"/>
                    </a:srgbClr>
                  </a:prstShdw>
                </a:effectLst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800">
                    <a:solidFill>
                      <a:srgbClr val="000066"/>
                    </a:solidFill>
                    <a:ea typeface="ＭＳ Ｐゴシック" pitchFamily="-1" charset="-128"/>
                    <a:cs typeface="ＭＳ Ｐゴシック" pitchFamily="-1" charset="-128"/>
                  </a:endParaRPr>
                </a:p>
              </p:txBody>
            </p:sp>
            <p:sp>
              <p:nvSpPr>
                <p:cNvPr id="192" name="Rectangle 3"/>
                <p:cNvSpPr>
                  <a:spLocks noChangeArrowheads="1"/>
                </p:cNvSpPr>
                <p:nvPr/>
              </p:nvSpPr>
              <p:spPr bwMode="auto">
                <a:xfrm>
                  <a:off x="7119042" y="2116138"/>
                  <a:ext cx="177800" cy="144462"/>
                </a:xfrm>
                <a:prstGeom prst="rect">
                  <a:avLst/>
                </a:prstGeom>
                <a:solidFill>
                  <a:srgbClr val="00206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400">
                    <a:solidFill>
                      <a:srgbClr val="000066"/>
                    </a:solidFill>
                    <a:ea typeface="ＭＳ Ｐゴシック" pitchFamily="-1" charset="-128"/>
                    <a:cs typeface="ＭＳ Ｐゴシック" pitchFamily="-1" charset="-128"/>
                  </a:endParaRPr>
                </a:p>
              </p:txBody>
            </p:sp>
            <p:sp>
              <p:nvSpPr>
                <p:cNvPr id="193" name="Rectangle 4"/>
                <p:cNvSpPr>
                  <a:spLocks noChangeArrowheads="1"/>
                </p:cNvSpPr>
                <p:nvPr/>
              </p:nvSpPr>
              <p:spPr bwMode="auto">
                <a:xfrm>
                  <a:off x="7119042" y="2381250"/>
                  <a:ext cx="177800" cy="144463"/>
                </a:xfrm>
                <a:prstGeom prst="rect">
                  <a:avLst/>
                </a:prstGeom>
                <a:solidFill>
                  <a:srgbClr val="CC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GB" sz="2400">
                    <a:solidFill>
                      <a:srgbClr val="000066"/>
                    </a:solidFill>
                    <a:ea typeface="ＭＳ Ｐゴシック" pitchFamily="-1" charset="-128"/>
                    <a:cs typeface="ＭＳ Ｐゴシック" pitchFamily="-1" charset="-128"/>
                  </a:endParaRPr>
                </a:p>
              </p:txBody>
            </p:sp>
            <p:sp>
              <p:nvSpPr>
                <p:cNvPr id="194" name="ZoneTexte 84"/>
                <p:cNvSpPr txBox="1">
                  <a:spLocks noChangeArrowheads="1"/>
                </p:cNvSpPr>
                <p:nvPr/>
              </p:nvSpPr>
              <p:spPr bwMode="auto">
                <a:xfrm>
                  <a:off x="7276205" y="1995488"/>
                  <a:ext cx="1576137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GB" b="1" dirty="0">
                      <a:solidFill>
                        <a:srgbClr val="333399"/>
                      </a:solidFill>
                      <a:latin typeface="Calibri" pitchFamily="-1" charset="0"/>
                      <a:ea typeface="ＭＳ Ｐゴシック" pitchFamily="-1" charset="-128"/>
                      <a:cs typeface="ＭＳ Ｐゴシック" pitchFamily="-1" charset="-128"/>
                    </a:rPr>
                    <a:t>DTG 50 mg QD</a:t>
                  </a:r>
                </a:p>
              </p:txBody>
            </p:sp>
            <p:sp>
              <p:nvSpPr>
                <p:cNvPr id="195" name="ZoneTexte 85"/>
                <p:cNvSpPr txBox="1">
                  <a:spLocks noChangeArrowheads="1"/>
                </p:cNvSpPr>
                <p:nvPr/>
              </p:nvSpPr>
              <p:spPr bwMode="auto">
                <a:xfrm>
                  <a:off x="7276205" y="2255838"/>
                  <a:ext cx="1693305" cy="3693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GB" b="1" dirty="0">
                      <a:solidFill>
                        <a:srgbClr val="333399"/>
                      </a:solidFill>
                      <a:latin typeface="Calibri" pitchFamily="-1" charset="0"/>
                      <a:ea typeface="ＭＳ Ｐゴシック" pitchFamily="-1" charset="-128"/>
                      <a:cs typeface="ＭＳ Ｐゴシック" pitchFamily="-1" charset="-128"/>
                    </a:rPr>
                    <a:t>RAL 400 mg BID</a:t>
                  </a:r>
                </a:p>
              </p:txBody>
            </p:sp>
          </p:grpSp>
        </p:grpSp>
        <p:sp>
          <p:nvSpPr>
            <p:cNvPr id="196" name="ZoneTexte 195"/>
            <p:cNvSpPr txBox="1"/>
            <p:nvPr/>
          </p:nvSpPr>
          <p:spPr>
            <a:xfrm>
              <a:off x="8382922" y="4964668"/>
              <a:ext cx="6848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002060"/>
                  </a:solidFill>
                </a:rPr>
                <a:t>sem.</a:t>
              </a:r>
            </a:p>
          </p:txBody>
        </p:sp>
      </p:grpSp>
      <p:sp>
        <p:nvSpPr>
          <p:cNvPr id="19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1650"/>
            <a:ext cx="8686800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32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DTG 50 mg QD est </a:t>
            </a:r>
            <a:r>
              <a:rPr lang="fr-FR" sz="2000" dirty="0" err="1">
                <a:ea typeface="ＭＳ Ｐゴシック" pitchFamily="-1" charset="-128"/>
              </a:rPr>
              <a:t>virologiquement</a:t>
            </a:r>
            <a:r>
              <a:rPr lang="fr-FR" sz="2000" dirty="0">
                <a:ea typeface="ＭＳ Ｐゴシック" pitchFamily="-1" charset="-128"/>
              </a:rPr>
              <a:t> non inférieur à RAL BID, </a:t>
            </a:r>
            <a:br>
              <a:rPr lang="fr-FR" sz="2000" dirty="0">
                <a:ea typeface="ＭＳ Ｐゴシック" pitchFamily="-1" charset="-128"/>
              </a:rPr>
            </a:br>
            <a:r>
              <a:rPr lang="fr-FR" sz="2000" dirty="0">
                <a:ea typeface="ＭＳ Ｐゴシック" pitchFamily="-1" charset="-128"/>
              </a:rPr>
              <a:t>en association à 2 INTI, à 48 et 96 semaines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Pas de mutation aux INSTI au cours des 96 semaines, sous DTG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DTG et RAL ont une tolérance et des effets indésirables similaires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Faible taux d’arrêt pour événement indésirable : 2 % dans chaque groupe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Entre S48 et S96 : faible nombre d’échecs virologiques et d’arrêts pour événement indésirable</a:t>
            </a:r>
          </a:p>
          <a:p>
            <a:pPr lvl="1">
              <a:spcBef>
                <a:spcPts val="302"/>
              </a:spcBef>
            </a:pPr>
            <a:r>
              <a:rPr lang="fr-FR" sz="2000" dirty="0">
                <a:ea typeface="ＭＳ Ｐゴシック" pitchFamily="-1" charset="-128"/>
              </a:rPr>
              <a:t>Pas d’arrêt pour toxicité rénale au cours des 96 semaines </a:t>
            </a:r>
            <a:endParaRPr lang="fr-FR" sz="3200" dirty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2000" dirty="0"/>
              <a:t>Augmentation moyenne de la créatinine avec diminution concomitante du débit de filtration glomérulaire estimé</a:t>
            </a:r>
          </a:p>
          <a:p>
            <a:pPr lvl="2">
              <a:spcBef>
                <a:spcPts val="302"/>
              </a:spcBef>
            </a:pPr>
            <a:r>
              <a:rPr lang="fr-FR" sz="1800" dirty="0"/>
              <a:t>Survient dans les 2 groupes à S4</a:t>
            </a:r>
          </a:p>
          <a:p>
            <a:pPr lvl="2">
              <a:spcBef>
                <a:spcPts val="302"/>
              </a:spcBef>
            </a:pPr>
            <a:r>
              <a:rPr lang="fr-FR" sz="1800" dirty="0"/>
              <a:t>Se stabilise et ne se modifie pas jusqu’à S96 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 ;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grpSp>
        <p:nvGrpSpPr>
          <p:cNvPr id="16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292850" y="65309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3763644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847181" y="271383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941168"/>
            <a:ext cx="8963025" cy="145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DTG à S48 : % ARN VIH &lt; 50 c/ml en intention de traiter, analyse </a:t>
            </a:r>
            <a:r>
              <a:rPr lang="fr-FR" dirty="0" err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(taux de significativité unilatéral à 2,5 %, </a:t>
            </a:r>
            <a:r>
              <a:rPr lang="fr-FR" dirty="0">
                <a:solidFill>
                  <a:srgbClr val="000066"/>
                </a:solidFill>
              </a:rPr>
              <a:t>borne inférieure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de l’IC </a:t>
            </a: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95 % de la différence = -10 %, puissance de 90 %)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854184"/>
              </p:ext>
            </p:extLst>
          </p:nvPr>
        </p:nvGraphicFramePr>
        <p:xfrm>
          <a:off x="4129800" y="2517649"/>
          <a:ext cx="3261600" cy="530352"/>
        </p:xfrm>
        <a:graphic>
          <a:graphicData uri="http://schemas.openxmlformats.org/drawingml/2006/table">
            <a:tbl>
              <a:tblPr/>
              <a:tblGrid>
                <a:gridCol w="326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50 mg QD + RAL placebo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+ 2 INTI**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049249"/>
              </p:ext>
            </p:extLst>
          </p:nvPr>
        </p:nvGraphicFramePr>
        <p:xfrm>
          <a:off x="4129800" y="3581400"/>
          <a:ext cx="3261600" cy="475488"/>
        </p:xfrm>
        <a:graphic>
          <a:graphicData uri="http://schemas.openxmlformats.org/drawingml/2006/table">
            <a:tbl>
              <a:tblPr/>
              <a:tblGrid>
                <a:gridCol w="326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BID + DTG placebo </a:t>
                      </a:r>
                      <a:b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+ 2 </a:t>
                      </a: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INTI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**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270125" y="1589400"/>
            <a:ext cx="1539875" cy="9252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Double aveugle</a:t>
            </a: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170743" y="2542685"/>
            <a:ext cx="2764115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</a:t>
            </a:r>
            <a:r>
              <a:rPr lang="fr-FR" sz="1600" b="1" u="sng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les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résistance primaire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sur la TI ou la protéase</a:t>
            </a: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50799" y="4215824"/>
            <a:ext cx="90932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*Randomisation (DTG vs RAL) stratifiée sur ARN VIH (</a:t>
            </a:r>
            <a:r>
              <a:rPr lang="fr-FR" sz="1400" u="sng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 à l’inclusion et le choix des INTI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081540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895600" y="3284538"/>
            <a:ext cx="409652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238592" y="381052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411</a:t>
            </a: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238592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411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28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26" name="ZoneTexte 71"/>
          <p:cNvSpPr txBox="1">
            <a:spLocks noChangeArrowheads="1"/>
          </p:cNvSpPr>
          <p:nvPr/>
        </p:nvSpPr>
        <p:spPr bwMode="auto">
          <a:xfrm>
            <a:off x="50799" y="4509120"/>
            <a:ext cx="909320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Association INTI (TDF/FTC ou ABC/3TC si HLA-B*5701 négatif) sélectionné par l’investigateur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94838352"/>
              </p:ext>
            </p:extLst>
          </p:nvPr>
        </p:nvGraphicFramePr>
        <p:xfrm>
          <a:off x="395287" y="1638325"/>
          <a:ext cx="8353426" cy="4778136"/>
        </p:xfrm>
        <a:graphic>
          <a:graphicData uri="http://schemas.openxmlformats.org/drawingml/2006/table">
            <a:tbl>
              <a:tblPr/>
              <a:tblGrid>
                <a:gridCol w="4938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97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4,52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4,58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&lt; 200/mm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Coinfection VHB / VHC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2 % / 10 %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2 % / 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Combinaison INTI à J1 : TDF/FTC / 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59 % / 41 %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60 % / 40 %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47 (11,4%)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 (13,6 %)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échec virologique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 / Pour critère d’arrêt pour toxicité hépatique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8 / 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 / n 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Déviation du protocole / Retrait du consentement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 / 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 / n =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62 (15 %)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79 (19 %)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609600" y="1295400"/>
            <a:ext cx="7924800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</a:p>
        </p:txBody>
      </p:sp>
      <p:sp>
        <p:nvSpPr>
          <p:cNvPr id="15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 ;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grpSp>
        <p:nvGrpSpPr>
          <p:cNvPr id="17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331713" y="1128713"/>
            <a:ext cx="4467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à S48</a:t>
            </a: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5181600" y="5467366"/>
            <a:ext cx="3651176" cy="628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médiane CD4/mm</a:t>
            </a:r>
            <a:r>
              <a:rPr lang="fr-FR" sz="1700" baseline="300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7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7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+ 230 dans les 2 groupes</a:t>
            </a:r>
          </a:p>
        </p:txBody>
      </p:sp>
      <p:sp>
        <p:nvSpPr>
          <p:cNvPr id="54" name="Text Box 134"/>
          <p:cNvSpPr txBox="1">
            <a:spLocks noChangeArrowheads="1"/>
          </p:cNvSpPr>
          <p:nvPr/>
        </p:nvSpPr>
        <p:spPr bwMode="auto">
          <a:xfrm>
            <a:off x="5110528" y="2477809"/>
            <a:ext cx="3825418" cy="282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Non infériorité également mise en évidence dans les analyses en Kaplan-Meier de la proportion de patients sans échec virologique à S48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endParaRPr lang="fr-FR" sz="16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dirty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La proportion de patients atteignant le critère principal était similaire entre les sous-groupes dans les analyses combinant les charges virales élevées et basses et l’association d’INTI à l’inclusion</a:t>
            </a:r>
          </a:p>
        </p:txBody>
      </p:sp>
      <p:grpSp>
        <p:nvGrpSpPr>
          <p:cNvPr id="42" name="Groupe 41"/>
          <p:cNvGrpSpPr/>
          <p:nvPr/>
        </p:nvGrpSpPr>
        <p:grpSpPr>
          <a:xfrm>
            <a:off x="209636" y="1700808"/>
            <a:ext cx="6615155" cy="4686757"/>
            <a:chOff x="209636" y="1700808"/>
            <a:chExt cx="6615155" cy="4686757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903539"/>
              <a:ext cx="793627" cy="244475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6672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9766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592388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282950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582863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0251" y="253747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87,8</a:t>
              </a: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55609" y="258662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85,4</a:t>
              </a: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2955925"/>
              <a:ext cx="793627" cy="2392363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42596" y="5668137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2,5 % (- 2,2 ; 7,1)</a:t>
              </a: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3127312" y="2697481"/>
              <a:ext cx="793627" cy="265080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263060" y="23442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2060"/>
                  </a:solidFill>
                  <a:ea typeface="Arial" pitchFamily="-1" charset="0"/>
                  <a:cs typeface="Arial" pitchFamily="-1" charset="0"/>
                </a:rPr>
                <a:t>89,9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4031885" y="2312304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88,4</a:t>
              </a: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912672" y="2667000"/>
              <a:ext cx="793627" cy="2681288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3049085" y="5668137"/>
              <a:ext cx="1734514" cy="715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1,6 % (- 2,7 ; 5,9)</a:t>
              </a: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359400"/>
              <a:ext cx="451582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368925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3162723" y="5368925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</a:t>
              </a:r>
            </a:p>
          </p:txBody>
        </p:sp>
        <p:grpSp>
          <p:nvGrpSpPr>
            <p:cNvPr id="55" name="Groupe 54"/>
            <p:cNvGrpSpPr/>
            <p:nvPr/>
          </p:nvGrpSpPr>
          <p:grpSpPr>
            <a:xfrm>
              <a:off x="4823191" y="1809744"/>
              <a:ext cx="2001600" cy="629682"/>
              <a:chOff x="2439988" y="1995488"/>
              <a:chExt cx="2001600" cy="629682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2439988" y="2017713"/>
                <a:ext cx="2001600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2549525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2549525" y="2381250"/>
                <a:ext cx="177800" cy="144463"/>
              </a:xfrm>
              <a:prstGeom prst="rect">
                <a:avLst/>
              </a:prstGeom>
              <a:solidFill>
                <a:srgbClr val="CC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2706688" y="1995488"/>
                <a:ext cx="130772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+ 2INTI</a:t>
                </a: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2706688" y="2255838"/>
                <a:ext cx="133003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RAL + 2 INTI</a:t>
                </a:r>
              </a:p>
            </p:txBody>
          </p:sp>
        </p:grpSp>
        <p:sp>
          <p:nvSpPr>
            <p:cNvPr id="61" name="Text Box 134"/>
            <p:cNvSpPr txBox="1">
              <a:spLocks noChangeArrowheads="1"/>
            </p:cNvSpPr>
            <p:nvPr/>
          </p:nvSpPr>
          <p:spPr bwMode="auto">
            <a:xfrm>
              <a:off x="1196851" y="1700808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</a:t>
              </a:r>
            </a:p>
          </p:txBody>
        </p: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927700" y="2154342"/>
              <a:ext cx="189169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  <a:endParaRPr lang="fr-FR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2106613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227841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</a:p>
          </p:txBody>
        </p:sp>
      </p:grpSp>
      <p:sp>
        <p:nvSpPr>
          <p:cNvPr id="4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</a:t>
            </a:r>
          </a:p>
        </p:txBody>
      </p:sp>
      <p:grpSp>
        <p:nvGrpSpPr>
          <p:cNvPr id="4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5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4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058643"/>
              </p:ext>
            </p:extLst>
          </p:nvPr>
        </p:nvGraphicFramePr>
        <p:xfrm>
          <a:off x="228600" y="1757126"/>
          <a:ext cx="8663880" cy="426267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5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5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25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1" kern="1200" noProof="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DTG</a:t>
                      </a:r>
                      <a:r>
                        <a:rPr lang="fr-FR" sz="1600" b="1" baseline="0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50 mg QD</a:t>
                      </a:r>
                      <a:b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fr-FR" sz="1600" b="1" baseline="0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411</a:t>
                      </a:r>
                      <a:endParaRPr lang="fr-FR" sz="1600" noProof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RAL</a:t>
                      </a:r>
                      <a:r>
                        <a:rPr lang="fr-FR" sz="1600" b="1" baseline="0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400 mg BID</a:t>
                      </a:r>
                      <a:b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fr-FR" sz="1600" b="1" baseline="0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fr-FR" sz="1600" b="1" noProof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= 411</a:t>
                      </a:r>
                      <a:endParaRPr lang="fr-FR" sz="1600" noProof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Différence en</a:t>
                      </a:r>
                      <a:r>
                        <a:rPr lang="fr-FR" sz="1600" b="1" baseline="0" noProof="0" dirty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%</a:t>
                      </a: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(IC 95 %)</a:t>
                      </a:r>
                      <a:r>
                        <a:rPr lang="fr-FR" sz="1600" b="1" baseline="0" noProof="0" dirty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rgbClr val="000066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DTG – RAL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9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noProof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Nombre de répondeurs / Nombre évalués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600" b="1" kern="1200" noProof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253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u="none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ARN VIH à l’inclusion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≤ 100</a:t>
                      </a:r>
                      <a:r>
                        <a:rPr lang="fr-FR" sz="1600" b="0" baseline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000 c/ml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b="0" kern="120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267 / 297 (90 %)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kern="120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264 / 295 (89 %)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0,4 (- 4,5, 5,3)</a:t>
                      </a:r>
                      <a:endParaRPr lang="fr-FR" sz="1600" b="0" kern="120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607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&gt; 100</a:t>
                      </a:r>
                      <a:r>
                        <a:rPr lang="fr-FR" sz="1600" b="0" baseline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000 c/ml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94 / 114 (82 %)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rgbClr val="002060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87 / 116 (75 %)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7,5 ( -3,1, 18,0)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8631">
                <a:tc gridSpan="4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kern="120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p = 0,236*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536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u="none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Association d’INTI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ABC/3TC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2400" b="0" kern="120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145 / 169 (86 %)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0" kern="1200" noProof="0" dirty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1600" b="0" kern="120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142 / 164 (87 %)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2400" b="0" kern="120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fr-FR" sz="1600" b="0" kern="120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- 0,8 (- 8,2, 6,6)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607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TDF/FTC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216 / 242 (89 %)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noProof="0" dirty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209 / 247 (85 %) 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noProof="0">
                          <a:solidFill>
                            <a:srgbClr val="000066"/>
                          </a:solidFill>
                          <a:latin typeface="+mn-lt"/>
                          <a:ea typeface="Calibri"/>
                          <a:cs typeface="Arial" pitchFamily="34" charset="0"/>
                        </a:rPr>
                        <a:t>4,6 (- 1,3, 10,6)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631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b="0" noProof="0">
                        <a:solidFill>
                          <a:srgbClr val="000066"/>
                        </a:solidFill>
                        <a:latin typeface="+mn-lt"/>
                        <a:ea typeface="Calibri"/>
                        <a:cs typeface="Arial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1450" marB="9145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noProof="0" dirty="0">
                          <a:solidFill>
                            <a:srgbClr val="000066"/>
                          </a:solidFill>
                          <a:latin typeface="+mn-lt"/>
                        </a:rPr>
                        <a:t>p = 0,264*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9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79512" y="6165304"/>
            <a:ext cx="1619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002060"/>
                </a:solidFill>
              </a:rPr>
              <a:t>* Test d’homogénéité</a:t>
            </a: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747933" y="1239143"/>
            <a:ext cx="76354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ARN VIH &lt; 50 c/ml à S48 selon les facteurs de stratification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</a:t>
            </a:r>
          </a:p>
        </p:txBody>
      </p:sp>
      <p:grpSp>
        <p:nvGrpSpPr>
          <p:cNvPr id="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2324150" y="1128713"/>
            <a:ext cx="44830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du traitement à S96</a:t>
            </a:r>
          </a:p>
        </p:txBody>
      </p:sp>
      <p:grpSp>
        <p:nvGrpSpPr>
          <p:cNvPr id="75" name="Groupe 74"/>
          <p:cNvGrpSpPr/>
          <p:nvPr/>
        </p:nvGrpSpPr>
        <p:grpSpPr>
          <a:xfrm>
            <a:off x="250159" y="1669238"/>
            <a:ext cx="8850838" cy="4820022"/>
            <a:chOff x="250159" y="1669238"/>
            <a:chExt cx="8850838" cy="4820022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872994" y="3211513"/>
              <a:ext cx="609600" cy="227455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49546" y="469730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49546" y="4005158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50159" y="2624033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49546" y="3314595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96769" y="48050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96769" y="41144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96769" y="2730167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96769" y="3420729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7257" y="2720642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905554" y="2857442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80,8</a:t>
              </a: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547664" y="3028890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76,4</a:t>
              </a: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258632" y="2244392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524000" y="3356992"/>
              <a:ext cx="609600" cy="2129075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506934" y="5769832"/>
              <a:ext cx="1840818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 4,5 % (- 1,1 ; 10,0)</a:t>
              </a: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566857" y="3136900"/>
              <a:ext cx="609600" cy="234916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600908" y="2813827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83,5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245816" y="2934848"/>
              <a:ext cx="53409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80,4</a:t>
              </a: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200400" y="3252031"/>
              <a:ext cx="609600" cy="2234036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364018" y="5769832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3,2 % (- 2,1 ; 8,6)</a:t>
              </a: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96769" y="5497179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679532" y="5506704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476211" y="5506704"/>
              <a:ext cx="150724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protocole</a:t>
              </a:r>
            </a:p>
          </p:txBody>
        </p:sp>
        <p:sp>
          <p:nvSpPr>
            <p:cNvPr id="43" name="Rectangle 133"/>
            <p:cNvSpPr>
              <a:spLocks noChangeArrowheads="1"/>
            </p:cNvSpPr>
            <p:nvPr/>
          </p:nvSpPr>
          <p:spPr bwMode="auto">
            <a:xfrm>
              <a:off x="4652962" y="3280986"/>
              <a:ext cx="432000" cy="2195937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6" name="Rectangle 135"/>
            <p:cNvSpPr>
              <a:spLocks noChangeArrowheads="1"/>
            </p:cNvSpPr>
            <p:nvPr/>
          </p:nvSpPr>
          <p:spPr bwMode="auto">
            <a:xfrm>
              <a:off x="4140916" y="468816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49" name="Rectangle 136"/>
            <p:cNvSpPr>
              <a:spLocks noChangeArrowheads="1"/>
            </p:cNvSpPr>
            <p:nvPr/>
          </p:nvSpPr>
          <p:spPr bwMode="auto">
            <a:xfrm>
              <a:off x="4140916" y="3996014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50" name="Rectangle 137"/>
            <p:cNvSpPr>
              <a:spLocks noChangeArrowheads="1"/>
            </p:cNvSpPr>
            <p:nvPr/>
          </p:nvSpPr>
          <p:spPr bwMode="auto">
            <a:xfrm>
              <a:off x="4041529" y="2614889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51" name="Rectangle 138"/>
            <p:cNvSpPr>
              <a:spLocks noChangeArrowheads="1"/>
            </p:cNvSpPr>
            <p:nvPr/>
          </p:nvSpPr>
          <p:spPr bwMode="auto">
            <a:xfrm>
              <a:off x="4140916" y="3305451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52" name="Line 139"/>
            <p:cNvSpPr>
              <a:spLocks noChangeShapeType="1"/>
            </p:cNvSpPr>
            <p:nvPr/>
          </p:nvSpPr>
          <p:spPr bwMode="auto">
            <a:xfrm>
              <a:off x="4376737" y="47958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3" name="Line 140"/>
            <p:cNvSpPr>
              <a:spLocks noChangeShapeType="1"/>
            </p:cNvSpPr>
            <p:nvPr/>
          </p:nvSpPr>
          <p:spPr bwMode="auto">
            <a:xfrm>
              <a:off x="4376737" y="41053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Line 141"/>
            <p:cNvSpPr>
              <a:spLocks noChangeShapeType="1"/>
            </p:cNvSpPr>
            <p:nvPr/>
          </p:nvSpPr>
          <p:spPr bwMode="auto">
            <a:xfrm>
              <a:off x="4376737" y="272102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5" name="Line 142"/>
            <p:cNvSpPr>
              <a:spLocks noChangeShapeType="1"/>
            </p:cNvSpPr>
            <p:nvPr/>
          </p:nvSpPr>
          <p:spPr bwMode="auto">
            <a:xfrm>
              <a:off x="4376737" y="3411585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6" name="Line 143"/>
            <p:cNvSpPr>
              <a:spLocks noChangeShapeType="1"/>
            </p:cNvSpPr>
            <p:nvPr/>
          </p:nvSpPr>
          <p:spPr bwMode="auto">
            <a:xfrm>
              <a:off x="4467225" y="2711498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Rectangle 144"/>
            <p:cNvSpPr>
              <a:spLocks noChangeArrowheads="1"/>
            </p:cNvSpPr>
            <p:nvPr/>
          </p:nvSpPr>
          <p:spPr bwMode="auto">
            <a:xfrm>
              <a:off x="4644008" y="2924944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78</a:t>
              </a:r>
            </a:p>
          </p:txBody>
        </p:sp>
        <p:sp>
          <p:nvSpPr>
            <p:cNvPr id="58" name="Rectangle 145"/>
            <p:cNvSpPr>
              <a:spLocks noChangeArrowheads="1"/>
            </p:cNvSpPr>
            <p:nvPr/>
          </p:nvSpPr>
          <p:spPr bwMode="auto">
            <a:xfrm>
              <a:off x="5105400" y="3541619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63</a:t>
              </a:r>
            </a:p>
          </p:txBody>
        </p:sp>
        <p:sp>
          <p:nvSpPr>
            <p:cNvPr id="59" name="Text Box 148"/>
            <p:cNvSpPr txBox="1">
              <a:spLocks noChangeArrowheads="1"/>
            </p:cNvSpPr>
            <p:nvPr/>
          </p:nvSpPr>
          <p:spPr bwMode="auto">
            <a:xfrm>
              <a:off x="4038600" y="2235248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60" name="Rectangle 151"/>
            <p:cNvSpPr>
              <a:spLocks noChangeArrowheads="1"/>
            </p:cNvSpPr>
            <p:nvPr/>
          </p:nvSpPr>
          <p:spPr bwMode="auto">
            <a:xfrm>
              <a:off x="5094383" y="3860799"/>
              <a:ext cx="432000" cy="1616123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1" name="ZoneTexte 86"/>
            <p:cNvSpPr txBox="1">
              <a:spLocks noChangeArrowheads="1"/>
            </p:cNvSpPr>
            <p:nvPr/>
          </p:nvSpPr>
          <p:spPr bwMode="auto">
            <a:xfrm>
              <a:off x="4503965" y="5845258"/>
              <a:ext cx="1160895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6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&gt; 100 000 </a:t>
              </a:r>
            </a:p>
          </p:txBody>
        </p:sp>
        <p:sp>
          <p:nvSpPr>
            <p:cNvPr id="62" name="Rectangle 133"/>
            <p:cNvSpPr>
              <a:spLocks noChangeArrowheads="1"/>
            </p:cNvSpPr>
            <p:nvPr/>
          </p:nvSpPr>
          <p:spPr bwMode="auto">
            <a:xfrm>
              <a:off x="5791200" y="3183876"/>
              <a:ext cx="432000" cy="229304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Rectangle 151"/>
            <p:cNvSpPr>
              <a:spLocks noChangeArrowheads="1"/>
            </p:cNvSpPr>
            <p:nvPr/>
          </p:nvSpPr>
          <p:spPr bwMode="auto">
            <a:xfrm>
              <a:off x="6226366" y="3183876"/>
              <a:ext cx="432000" cy="2293048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5" name="Line 146"/>
            <p:cNvSpPr>
              <a:spLocks noChangeShapeType="1"/>
            </p:cNvSpPr>
            <p:nvPr/>
          </p:nvSpPr>
          <p:spPr bwMode="auto">
            <a:xfrm>
              <a:off x="4376736" y="5488035"/>
              <a:ext cx="4691063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71" name="Rectangle 40"/>
            <p:cNvSpPr>
              <a:spLocks noChangeArrowheads="1"/>
            </p:cNvSpPr>
            <p:nvPr/>
          </p:nvSpPr>
          <p:spPr bwMode="auto">
            <a:xfrm>
              <a:off x="4881007" y="5497560"/>
              <a:ext cx="163247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 (c/ml)</a:t>
              </a:r>
            </a:p>
          </p:txBody>
        </p:sp>
        <p:sp>
          <p:nvSpPr>
            <p:cNvPr id="72" name="Rectangle 41"/>
            <p:cNvSpPr>
              <a:spLocks noChangeArrowheads="1"/>
            </p:cNvSpPr>
            <p:nvPr/>
          </p:nvSpPr>
          <p:spPr bwMode="auto">
            <a:xfrm>
              <a:off x="7098907" y="5497560"/>
              <a:ext cx="179217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Association INTI</a:t>
              </a:r>
            </a:p>
          </p:txBody>
        </p:sp>
        <p:sp>
          <p:nvSpPr>
            <p:cNvPr id="73" name="Rectangle 144"/>
            <p:cNvSpPr>
              <a:spLocks noChangeArrowheads="1"/>
            </p:cNvSpPr>
            <p:nvPr/>
          </p:nvSpPr>
          <p:spPr bwMode="auto">
            <a:xfrm>
              <a:off x="8150035" y="3145007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74</a:t>
              </a:r>
            </a:p>
          </p:txBody>
        </p:sp>
        <p:sp>
          <p:nvSpPr>
            <p:cNvPr id="74" name="Rectangle 145"/>
            <p:cNvSpPr>
              <a:spLocks noChangeArrowheads="1"/>
            </p:cNvSpPr>
            <p:nvPr/>
          </p:nvSpPr>
          <p:spPr bwMode="auto">
            <a:xfrm>
              <a:off x="8608063" y="3056871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76</a:t>
              </a:r>
            </a:p>
          </p:txBody>
        </p:sp>
        <p:grpSp>
          <p:nvGrpSpPr>
            <p:cNvPr id="95" name="Groupe 94"/>
            <p:cNvGrpSpPr/>
            <p:nvPr/>
          </p:nvGrpSpPr>
          <p:grpSpPr>
            <a:xfrm>
              <a:off x="1371600" y="2070094"/>
              <a:ext cx="2008874" cy="629682"/>
              <a:chOff x="7009505" y="1995488"/>
              <a:chExt cx="2008874" cy="629682"/>
            </a:xfrm>
          </p:grpSpPr>
          <p:sp>
            <p:nvSpPr>
              <p:cNvPr id="96" name="AutoShape 165"/>
              <p:cNvSpPr>
                <a:spLocks noChangeArrowheads="1"/>
              </p:cNvSpPr>
              <p:nvPr/>
            </p:nvSpPr>
            <p:spPr bwMode="auto">
              <a:xfrm>
                <a:off x="7009505" y="2017713"/>
                <a:ext cx="2008874" cy="5921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7" name="Rectangle 3"/>
              <p:cNvSpPr>
                <a:spLocks noChangeArrowheads="1"/>
              </p:cNvSpPr>
              <p:nvPr/>
            </p:nvSpPr>
            <p:spPr bwMode="auto">
              <a:xfrm>
                <a:off x="7119042" y="2116138"/>
                <a:ext cx="177800" cy="144462"/>
              </a:xfrm>
              <a:prstGeom prst="rect">
                <a:avLst/>
              </a:prstGeom>
              <a:solidFill>
                <a:srgbClr val="00206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8" name="Rectangle 4"/>
              <p:cNvSpPr>
                <a:spLocks noChangeArrowheads="1"/>
              </p:cNvSpPr>
              <p:nvPr/>
            </p:nvSpPr>
            <p:spPr bwMode="auto">
              <a:xfrm>
                <a:off x="7119042" y="2381250"/>
                <a:ext cx="177800" cy="144463"/>
              </a:xfrm>
              <a:prstGeom prst="rect">
                <a:avLst/>
              </a:prstGeom>
              <a:solidFill>
                <a:srgbClr val="CC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99" name="ZoneTexte 84"/>
              <p:cNvSpPr txBox="1">
                <a:spLocks noChangeArrowheads="1"/>
              </p:cNvSpPr>
              <p:nvPr/>
            </p:nvSpPr>
            <p:spPr bwMode="auto">
              <a:xfrm>
                <a:off x="7276205" y="1995488"/>
                <a:ext cx="13599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DTG + 2 INTI</a:t>
                </a:r>
              </a:p>
            </p:txBody>
          </p:sp>
          <p:sp>
            <p:nvSpPr>
              <p:cNvPr id="100" name="ZoneTexte 85"/>
              <p:cNvSpPr txBox="1">
                <a:spLocks noChangeArrowheads="1"/>
              </p:cNvSpPr>
              <p:nvPr/>
            </p:nvSpPr>
            <p:spPr bwMode="auto">
              <a:xfrm>
                <a:off x="7276205" y="2255838"/>
                <a:ext cx="1330037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RAL + 2 INTI</a:t>
                </a:r>
              </a:p>
            </p:txBody>
          </p:sp>
        </p:grpSp>
        <p:sp>
          <p:nvSpPr>
            <p:cNvPr id="101" name="Text Box 134"/>
            <p:cNvSpPr txBox="1">
              <a:spLocks noChangeArrowheads="1"/>
            </p:cNvSpPr>
            <p:nvPr/>
          </p:nvSpPr>
          <p:spPr bwMode="auto">
            <a:xfrm>
              <a:off x="2659856" y="1669238"/>
              <a:ext cx="3532187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ARN VIH &lt; 50 c/ml à S96 </a:t>
              </a:r>
            </a:p>
          </p:txBody>
        </p:sp>
        <p:sp>
          <p:nvSpPr>
            <p:cNvPr id="82" name="Rectangle 135"/>
            <p:cNvSpPr>
              <a:spLocks noChangeArrowheads="1"/>
            </p:cNvSpPr>
            <p:nvPr/>
          </p:nvSpPr>
          <p:spPr bwMode="auto">
            <a:xfrm>
              <a:off x="448932" y="5375156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</a:p>
          </p:txBody>
        </p:sp>
        <p:sp>
          <p:nvSpPr>
            <p:cNvPr id="83" name="Rectangle 135"/>
            <p:cNvSpPr>
              <a:spLocks noChangeArrowheads="1"/>
            </p:cNvSpPr>
            <p:nvPr/>
          </p:nvSpPr>
          <p:spPr bwMode="auto">
            <a:xfrm>
              <a:off x="4240302" y="5380267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</a:p>
          </p:txBody>
        </p:sp>
        <p:sp>
          <p:nvSpPr>
            <p:cNvPr id="85" name="Rectangle 133"/>
            <p:cNvSpPr>
              <a:spLocks noChangeArrowheads="1"/>
            </p:cNvSpPr>
            <p:nvPr/>
          </p:nvSpPr>
          <p:spPr bwMode="auto">
            <a:xfrm>
              <a:off x="6969350" y="3106757"/>
              <a:ext cx="432000" cy="236819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6" name="Rectangle 151"/>
            <p:cNvSpPr>
              <a:spLocks noChangeArrowheads="1"/>
            </p:cNvSpPr>
            <p:nvPr/>
          </p:nvSpPr>
          <p:spPr bwMode="auto">
            <a:xfrm>
              <a:off x="7398166" y="3315954"/>
              <a:ext cx="432000" cy="2159000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7" name="Rectangle 133"/>
            <p:cNvSpPr>
              <a:spLocks noChangeArrowheads="1"/>
            </p:cNvSpPr>
            <p:nvPr/>
          </p:nvSpPr>
          <p:spPr bwMode="auto">
            <a:xfrm>
              <a:off x="8153400" y="3456981"/>
              <a:ext cx="432000" cy="2017973"/>
            </a:xfrm>
            <a:prstGeom prst="rect">
              <a:avLst/>
            </a:prstGeom>
            <a:solidFill>
              <a:srgbClr val="00206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88" name="Rectangle 151"/>
            <p:cNvSpPr>
              <a:spLocks noChangeArrowheads="1"/>
            </p:cNvSpPr>
            <p:nvPr/>
          </p:nvSpPr>
          <p:spPr bwMode="auto">
            <a:xfrm>
              <a:off x="8577549" y="3356992"/>
              <a:ext cx="432000" cy="2117962"/>
            </a:xfrm>
            <a:prstGeom prst="rect">
              <a:avLst/>
            </a:prstGeom>
            <a:solidFill>
              <a:srgbClr val="CC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4684403" y="2257127"/>
              <a:ext cx="441659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</a:rPr>
                <a:t>ITT snapshot, selon les facteurs de stratification</a:t>
              </a:r>
            </a:p>
          </p:txBody>
        </p:sp>
        <p:sp>
          <p:nvSpPr>
            <p:cNvPr id="91" name="ZoneTexte 86"/>
            <p:cNvSpPr txBox="1">
              <a:spLocks noChangeArrowheads="1"/>
            </p:cNvSpPr>
            <p:nvPr/>
          </p:nvSpPr>
          <p:spPr bwMode="auto">
            <a:xfrm>
              <a:off x="5685827" y="5845258"/>
              <a:ext cx="1095973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6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≤ 100 000</a:t>
              </a:r>
            </a:p>
          </p:txBody>
        </p:sp>
        <p:sp>
          <p:nvSpPr>
            <p:cNvPr id="93" name="ZoneTexte 86"/>
            <p:cNvSpPr txBox="1">
              <a:spLocks noChangeArrowheads="1"/>
            </p:cNvSpPr>
            <p:nvPr/>
          </p:nvSpPr>
          <p:spPr bwMode="auto">
            <a:xfrm>
              <a:off x="6879618" y="5845258"/>
              <a:ext cx="1039367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6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TDF/FTC</a:t>
              </a:r>
            </a:p>
          </p:txBody>
        </p:sp>
        <p:sp>
          <p:nvSpPr>
            <p:cNvPr id="94" name="ZoneTexte 86"/>
            <p:cNvSpPr txBox="1">
              <a:spLocks noChangeArrowheads="1"/>
            </p:cNvSpPr>
            <p:nvPr/>
          </p:nvSpPr>
          <p:spPr bwMode="auto">
            <a:xfrm>
              <a:off x="8023110" y="5845258"/>
              <a:ext cx="1051189" cy="3180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6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ABC/3TC</a:t>
              </a:r>
            </a:p>
          </p:txBody>
        </p:sp>
        <p:sp>
          <p:nvSpPr>
            <p:cNvPr id="103" name="Rectangle 144"/>
            <p:cNvSpPr>
              <a:spLocks noChangeArrowheads="1"/>
            </p:cNvSpPr>
            <p:nvPr/>
          </p:nvSpPr>
          <p:spPr bwMode="auto">
            <a:xfrm>
              <a:off x="5796136" y="288087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82</a:t>
              </a:r>
            </a:p>
          </p:txBody>
        </p:sp>
        <p:sp>
          <p:nvSpPr>
            <p:cNvPr id="104" name="Rectangle 145"/>
            <p:cNvSpPr>
              <a:spLocks noChangeArrowheads="1"/>
            </p:cNvSpPr>
            <p:nvPr/>
          </p:nvSpPr>
          <p:spPr bwMode="auto">
            <a:xfrm>
              <a:off x="6266908" y="288087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82</a:t>
              </a:r>
            </a:p>
          </p:txBody>
        </p:sp>
        <p:sp>
          <p:nvSpPr>
            <p:cNvPr id="105" name="Rectangle 144"/>
            <p:cNvSpPr>
              <a:spLocks noChangeArrowheads="1"/>
            </p:cNvSpPr>
            <p:nvPr/>
          </p:nvSpPr>
          <p:spPr bwMode="auto">
            <a:xfrm>
              <a:off x="7007113" y="2780928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ea typeface="Arial" pitchFamily="-1" charset="0"/>
                  <a:cs typeface="Arial" pitchFamily="-1" charset="0"/>
                </a:rPr>
                <a:t>86</a:t>
              </a:r>
            </a:p>
          </p:txBody>
        </p:sp>
        <p:sp>
          <p:nvSpPr>
            <p:cNvPr id="106" name="Rectangle 145"/>
            <p:cNvSpPr>
              <a:spLocks noChangeArrowheads="1"/>
            </p:cNvSpPr>
            <p:nvPr/>
          </p:nvSpPr>
          <p:spPr bwMode="auto">
            <a:xfrm>
              <a:off x="7408252" y="3001786"/>
              <a:ext cx="3843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CC0000"/>
                  </a:solidFill>
                  <a:ea typeface="Arial" pitchFamily="-1" charset="0"/>
                  <a:cs typeface="Arial" pitchFamily="-1" charset="0"/>
                </a:rPr>
                <a:t>77</a:t>
              </a:r>
            </a:p>
          </p:txBody>
        </p:sp>
      </p:grpSp>
      <p:sp>
        <p:nvSpPr>
          <p:cNvPr id="107" name="ZoneTexte 69"/>
          <p:cNvSpPr txBox="1">
            <a:spLocks noChangeArrowheads="1"/>
          </p:cNvSpPr>
          <p:nvPr/>
        </p:nvSpPr>
        <p:spPr bwMode="auto">
          <a:xfrm>
            <a:off x="4298950" y="6553200"/>
            <a:ext cx="48450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grpSp>
        <p:nvGrpSpPr>
          <p:cNvPr id="109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1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1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7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800" y="1409700"/>
            <a:ext cx="9024938" cy="795164"/>
          </a:xfrm>
        </p:spPr>
        <p:txBody>
          <a:bodyPr/>
          <a:lstStyle/>
          <a:p>
            <a:r>
              <a:rPr lang="fr-FR" sz="2400" b="1" dirty="0">
                <a:latin typeface="+mj-lt"/>
              </a:rPr>
              <a:t>Non répondeurs virologiques (ITT, </a:t>
            </a:r>
            <a:r>
              <a:rPr lang="fr-FR" sz="2400" b="1" dirty="0" err="1">
                <a:latin typeface="+mj-lt"/>
              </a:rPr>
              <a:t>snapshot</a:t>
            </a:r>
            <a:r>
              <a:rPr lang="fr-FR" sz="2400" b="1" dirty="0">
                <a:latin typeface="+mj-lt"/>
              </a:rPr>
              <a:t>) à S96 </a:t>
            </a:r>
            <a:br>
              <a:rPr lang="fr-FR" sz="2400" b="1" dirty="0">
                <a:latin typeface="+mj-lt"/>
              </a:rPr>
            </a:br>
            <a:r>
              <a:rPr lang="fr-FR" sz="2400" b="1" dirty="0">
                <a:latin typeface="+mj-lt"/>
              </a:rPr>
              <a:t>selon la stratification, n/N (%)</a:t>
            </a:r>
          </a:p>
        </p:txBody>
      </p:sp>
      <p:grpSp>
        <p:nvGrpSpPr>
          <p:cNvPr id="12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graphicFrame>
        <p:nvGraphicFramePr>
          <p:cNvPr id="16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1573353"/>
              </p:ext>
            </p:extLst>
          </p:nvPr>
        </p:nvGraphicFramePr>
        <p:xfrm>
          <a:off x="395287" y="2539704"/>
          <a:ext cx="8353426" cy="1729872"/>
        </p:xfrm>
        <a:graphic>
          <a:graphicData uri="http://schemas.openxmlformats.org/drawingml/2006/table">
            <a:tbl>
              <a:tblPr/>
              <a:tblGrid>
                <a:gridCol w="4378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 50 mg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400 mg QD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411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 à l’inclusion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10/297 (3)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17/295 (6)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 à l’inclusion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12/114 (11)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26/116 (22)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10/169 (6)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16/164 (10)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12/242 (5)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27/247 (11)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7" name="Group 7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8930733"/>
              </p:ext>
            </p:extLst>
          </p:nvPr>
        </p:nvGraphicFramePr>
        <p:xfrm>
          <a:off x="395287" y="4555928"/>
          <a:ext cx="8353425" cy="1105320"/>
        </p:xfrm>
        <a:graphic>
          <a:graphicData uri="http://schemas.openxmlformats.org/drawingml/2006/table">
            <a:tbl>
              <a:tblPr/>
              <a:tblGrid>
                <a:gridCol w="4032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4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169)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242)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ABC/3TC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164)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TDF/FTC</a:t>
                      </a:r>
                      <a:b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(n = 247)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 à l’inclusion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6/132 (5)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4/165 (2)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8/125 (6)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9/170 (5)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9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 à l’inclusion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4/37 (11)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8/77 (10)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8/39 (21)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18/77 (23)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226042"/>
            <a:ext cx="8864600" cy="162689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4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Définition de l’échec virologique</a:t>
            </a:r>
          </a:p>
          <a:p>
            <a:pPr lvl="1">
              <a:spcBef>
                <a:spcPts val="0"/>
              </a:spcBef>
            </a:pPr>
            <a:r>
              <a:rPr lang="fr-FR" sz="1600" dirty="0">
                <a:ea typeface="ＭＳ Ｐゴシック" pitchFamily="-1" charset="-128"/>
              </a:rPr>
              <a:t>2 ARN VIH consécutifs </a:t>
            </a:r>
            <a:r>
              <a:rPr lang="fr-FR" sz="1600" u="sng" dirty="0">
                <a:ea typeface="ＭＳ Ｐゴシック" pitchFamily="-1" charset="-128"/>
              </a:rPr>
              <a:t>&gt;</a:t>
            </a:r>
            <a:r>
              <a:rPr lang="fr-FR" sz="1600" dirty="0">
                <a:ea typeface="ＭＳ Ｐゴシック" pitchFamily="-1" charset="-128"/>
              </a:rPr>
              <a:t> 50 c/ml, à ou après S24</a:t>
            </a:r>
          </a:p>
          <a:p>
            <a:pPr>
              <a:spcBef>
                <a:spcPts val="0"/>
              </a:spcBef>
            </a:pPr>
            <a:r>
              <a:rPr lang="fr-FR" sz="2400" b="1" dirty="0">
                <a:latin typeface="+mj-lt"/>
                <a:ea typeface="ＭＳ Ｐゴシック" pitchFamily="-1" charset="-128"/>
              </a:rPr>
              <a:t>Critères pour réalisation des tests de résistance </a:t>
            </a:r>
          </a:p>
          <a:p>
            <a:pPr lvl="1">
              <a:spcBef>
                <a:spcPts val="0"/>
              </a:spcBef>
            </a:pPr>
            <a:r>
              <a:rPr lang="fr-FR" sz="1600" dirty="0">
                <a:ea typeface="ＭＳ Ｐゴシック" pitchFamily="-1" charset="-128"/>
              </a:rPr>
              <a:t>Tous les patients avec échec virologique</a:t>
            </a:r>
          </a:p>
          <a:p>
            <a:pPr lvl="1">
              <a:spcBef>
                <a:spcPts val="0"/>
              </a:spcBef>
            </a:pPr>
            <a:r>
              <a:rPr lang="fr-FR" sz="1600" dirty="0">
                <a:ea typeface="ＭＳ Ｐゴシック" pitchFamily="-1" charset="-128"/>
              </a:rPr>
              <a:t>Génotype de la TI et de l’</a:t>
            </a:r>
            <a:r>
              <a:rPr lang="fr-FR" sz="1600" dirty="0" err="1">
                <a:ea typeface="ＭＳ Ｐゴシック" pitchFamily="-1" charset="-128"/>
              </a:rPr>
              <a:t>intégrase</a:t>
            </a:r>
            <a:r>
              <a:rPr lang="fr-FR" sz="1600" dirty="0">
                <a:ea typeface="ＭＳ Ｐゴシック" pitchFamily="-1" charset="-128"/>
              </a:rPr>
              <a:t> sur échantillons inclusion et premier point échec</a:t>
            </a: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38452177"/>
              </p:ext>
            </p:extLst>
          </p:nvPr>
        </p:nvGraphicFramePr>
        <p:xfrm>
          <a:off x="133228" y="3276601"/>
          <a:ext cx="8831260" cy="2519303"/>
        </p:xfrm>
        <a:graphic>
          <a:graphicData uri="http://schemas.openxmlformats.org/drawingml/2006/table">
            <a:tbl>
              <a:tblPr/>
              <a:tblGrid>
                <a:gridCol w="4362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8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7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8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73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DTG + 2 INTI , n = 411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RAL + 2 INTI, n = 411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9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J0-S48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S48-S96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9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20 (4,9 %)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28 (6,8 %)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avec génotype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intégrase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à l’inclusion 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et à l’échec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  Emergence de mutations de résistance à INSTI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0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avec génotype TI à l’inclusion et à l’échec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9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  Emergence de mutations de résistance à INTI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40686" name="ZoneTexte 10"/>
          <p:cNvSpPr txBox="1">
            <a:spLocks noChangeArrowheads="1"/>
          </p:cNvSpPr>
          <p:nvPr/>
        </p:nvSpPr>
        <p:spPr bwMode="auto">
          <a:xfrm>
            <a:off x="107504" y="5791200"/>
            <a:ext cx="8946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1 patient avec mutations INSTI (T97T/A, E138E/D, V151V/I, N155H) et mutations </a:t>
            </a:r>
            <a:r>
              <a:rPr lang="fr-FR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(A62A/V, K65K/R, K70K/E, M184V),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1 patient avec M184M/I, 1 avec M184M/V, 1 avec A62A/V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3261167" y="2852936"/>
            <a:ext cx="304948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 algn="ctr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400" b="1">
                <a:solidFill>
                  <a:srgbClr val="333399"/>
                </a:solidFill>
                <a:latin typeface="Calibri" pitchFamily="-1" charset="0"/>
              </a:rPr>
              <a:t>Données de résistance</a:t>
            </a: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 ;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Infect </a:t>
            </a: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2013;13:927-35 </a:t>
            </a:r>
          </a:p>
        </p:txBody>
      </p:sp>
      <p:grpSp>
        <p:nvGrpSpPr>
          <p:cNvPr id="16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20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836453"/>
              </p:ext>
            </p:extLst>
          </p:nvPr>
        </p:nvGraphicFramePr>
        <p:xfrm>
          <a:off x="381000" y="1759880"/>
          <a:ext cx="8207375" cy="4549440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0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DTG + 2 INTI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RAL + 2 INTI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Au moins un événement indésirable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82 %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chez </a:t>
                      </a:r>
                      <a:r>
                        <a:rPr kumimoji="0" lang="fr-FR" sz="14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5 % des patients dans un des groupes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Nasopharyngite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Infection des voies respiratoires supérieures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Fièvre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Fatigue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Bronchite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Pharyngite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Grippe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Asthénie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575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Syphilis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5 %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à S48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3733800" y="6553200"/>
            <a:ext cx="541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err="1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Raffi</a:t>
            </a:r>
            <a:r>
              <a:rPr lang="en-GB" sz="1200" i="1" dirty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F. Lancet 2013;381:735-43</a:t>
            </a:r>
          </a:p>
        </p:txBody>
      </p:sp>
      <p:grpSp>
        <p:nvGrpSpPr>
          <p:cNvPr id="17" name="Grouper 41"/>
          <p:cNvGrpSpPr/>
          <p:nvPr/>
        </p:nvGrpSpPr>
        <p:grpSpPr>
          <a:xfrm>
            <a:off x="0" y="6570663"/>
            <a:ext cx="927701" cy="288111"/>
            <a:chOff x="0" y="6570663"/>
            <a:chExt cx="1393200" cy="288111"/>
          </a:xfrm>
        </p:grpSpPr>
        <p:sp>
          <p:nvSpPr>
            <p:cNvPr id="1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SPRING-2</a:t>
              </a: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9058276" cy="1106488"/>
          </a:xfrm>
        </p:spPr>
        <p:txBody>
          <a:bodyPr/>
          <a:lstStyle/>
          <a:p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Etude SPRING-2 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: DTG QD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GB" sz="31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100" dirty="0">
                <a:ea typeface="ＭＳ Ｐゴシック" pitchFamily="-1" charset="-128"/>
                <a:cs typeface="ＭＳ Ｐゴシック" pitchFamily="-1" charset="-128"/>
              </a:rPr>
              <a:t> RAL BID + 2 </a:t>
            </a:r>
            <a:r>
              <a:rPr lang="fr-FR" sz="3100" dirty="0">
                <a:ea typeface="ＭＳ Ｐゴシック" pitchFamily="-1" charset="-128"/>
                <a:cs typeface="ＭＳ Ｐゴシック" pitchFamily="-1" charset="-128"/>
              </a:rPr>
              <a:t>INTI</a:t>
            </a:r>
            <a:endParaRPr lang="en-GB" sz="31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1690</Words>
  <Application>Microsoft Office PowerPoint</Application>
  <PresentationFormat>Affichage à l'écran (4:3)</PresentationFormat>
  <Paragraphs>425</Paragraphs>
  <Slides>12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MS PGothic</vt:lpstr>
      <vt:lpstr>MS PGothic</vt:lpstr>
      <vt:lpstr>Arial</vt:lpstr>
      <vt:lpstr>Calibri</vt:lpstr>
      <vt:lpstr>Cambria</vt:lpstr>
      <vt:lpstr>Symbol</vt:lpstr>
      <vt:lpstr>Times New Roman</vt:lpstr>
      <vt:lpstr>Trebuchet MS</vt:lpstr>
      <vt:lpstr>Wingdings</vt:lpstr>
      <vt:lpstr>ARV_trials_2014</vt:lpstr>
      <vt:lpstr>Comparaison inhibiteur d’intégrase  vs inhibiteur d’intégrase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  <vt:lpstr>Etude SPRING-2 : DTG QD + 2 INTI vs RAL BID + 2 INTI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Pilar</cp:lastModifiedBy>
  <cp:revision>145</cp:revision>
  <dcterms:created xsi:type="dcterms:W3CDTF">2014-10-13T17:14:37Z</dcterms:created>
  <dcterms:modified xsi:type="dcterms:W3CDTF">2017-08-30T11:39:19Z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047B7646-E841-4400-B856-668FC26FEB39</vt:lpwstr>
  </property>
  <property fmtid="{D5CDD505-2E9C-101B-9397-08002B2CF9AE}" pid="3" name="ArticulatePath">
    <vt:lpwstr>AEI_ARV trials naive MAJ 2014-SPRING-2-v01</vt:lpwstr>
  </property>
</Properties>
</file>