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88" r:id="rId2"/>
    <p:sldId id="257" r:id="rId3"/>
    <p:sldId id="258" r:id="rId4"/>
    <p:sldId id="259" r:id="rId5"/>
    <p:sldId id="275" r:id="rId6"/>
    <p:sldId id="276" r:id="rId7"/>
    <p:sldId id="277" r:id="rId8"/>
    <p:sldId id="262" r:id="rId9"/>
    <p:sldId id="281" r:id="rId10"/>
    <p:sldId id="278" r:id="rId11"/>
    <p:sldId id="282" r:id="rId12"/>
    <p:sldId id="287" r:id="rId13"/>
    <p:sldId id="284" r:id="rId14"/>
    <p:sldId id="285" r:id="rId15"/>
    <p:sldId id="286" r:id="rId16"/>
  </p:sldIdLst>
  <p:sldSz cx="9144000" cy="6858000" type="screen4x3"/>
  <p:notesSz cx="6858000" cy="9144000"/>
  <p:custDataLst>
    <p:tags r:id="rId18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000066"/>
    <a:srgbClr val="DDDDDD"/>
    <a:srgbClr val="333399"/>
    <a:srgbClr val="0066FF"/>
    <a:srgbClr val="FF6600"/>
    <a:srgbClr val="FF9933"/>
    <a:srgbClr val="FE7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1" autoAdjust="0"/>
    <p:restoredTop sz="97971" autoAdjust="0"/>
  </p:normalViewPr>
  <p:slideViewPr>
    <p:cSldViewPr snapToGrid="0">
      <p:cViewPr varScale="1">
        <p:scale>
          <a:sx n="84" d="100"/>
          <a:sy n="84" d="100"/>
        </p:scale>
        <p:origin x="870" y="7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-97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RPV/FTC/TDF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>
                    <a:solidFill>
                      <a:srgbClr val="FF66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Chol. total</c:v>
                </c:pt>
                <c:pt idx="1">
                  <c:v>LDL-c</c:v>
                </c:pt>
                <c:pt idx="2">
                  <c:v>Triglycérides</c:v>
                </c:pt>
                <c:pt idx="3">
                  <c:v>HDL-c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-8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D-44DF-898E-7AAD30DE4CF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EFV/FTC/TDF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>
                    <a:solidFill>
                      <a:srgbClr val="0066FF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Chol. total</c:v>
                </c:pt>
                <c:pt idx="1">
                  <c:v>LDL-c</c:v>
                </c:pt>
                <c:pt idx="2">
                  <c:v>Triglycérides</c:v>
                </c:pt>
                <c:pt idx="3">
                  <c:v>HDL-c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22</c:v>
                </c:pt>
                <c:pt idx="1">
                  <c:v>14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ED-44DF-898E-7AAD30DE4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3861768"/>
        <c:axId val="1696211096"/>
      </c:barChart>
      <c:catAx>
        <c:axId val="1833861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txPr>
          <a:bodyPr/>
          <a:lstStyle/>
          <a:p>
            <a:pPr>
              <a:defRPr lang="fr-FR" noProof="0">
                <a:solidFill>
                  <a:srgbClr val="000066"/>
                </a:solidFill>
              </a:defRPr>
            </a:pPr>
            <a:endParaRPr lang="fr-FR"/>
          </a:p>
        </c:txPr>
        <c:crossAx val="1696211096"/>
        <c:crosses val="autoZero"/>
        <c:auto val="1"/>
        <c:lblAlgn val="ctr"/>
        <c:lblOffset val="100"/>
        <c:noMultiLvlLbl val="0"/>
      </c:catAx>
      <c:valAx>
        <c:axId val="1696211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r-FR" sz="1200">
                <a:solidFill>
                  <a:srgbClr val="000066"/>
                </a:solidFill>
              </a:defRPr>
            </a:pPr>
            <a:endParaRPr lang="fr-FR"/>
          </a:p>
        </c:txPr>
        <c:crossAx val="1833861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solidFill>
            <a:srgbClr val="002060"/>
          </a:solidFill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cs typeface="ＭＳ Ｐゴシック" charset="0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300">
                <a:latin typeface="Trebuchet MS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9D9F05-FA20-E44E-A652-DC40460759AC}" type="slidenum">
              <a:rPr lang="fr-FR" sz="1200">
                <a:latin typeface="Calibri" charset="0"/>
              </a:rPr>
              <a:pPr algn="r"/>
              <a:t>1</a:t>
            </a:fld>
            <a:endParaRPr lang="fr-FR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1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5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6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fr-FR" altLang="fr-FR" sz="1300" dirty="0">
                <a:latin typeface="Trebuchet MS" panose="020B0603020202020204" pitchFamily="34" charset="0"/>
              </a:rPr>
              <a:t>ARV-</a:t>
            </a:r>
            <a:r>
              <a:rPr lang="fr-FR" altLang="fr-FR" sz="1300" dirty="0" err="1">
                <a:latin typeface="Trebuchet MS" panose="020B0603020202020204" pitchFamily="34" charset="0"/>
              </a:rPr>
              <a:t>trial.com</a:t>
            </a:r>
            <a:endParaRPr lang="fr-FR" altLang="fr-FR" sz="1300" dirty="0">
              <a:latin typeface="Trebuchet MS" panose="020B0603020202020204" pitchFamily="34" charset="0"/>
            </a:endParaRP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0389FD29-0D66-493B-A907-B3B0D469EF4E}" type="slidenum">
              <a:rPr lang="fr-FR" altLang="fr-FR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27613" y="1143000"/>
            <a:ext cx="8065008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27613" y="5732756"/>
            <a:ext cx="8065008" cy="609600"/>
          </a:xfrm>
        </p:spPr>
        <p:txBody>
          <a:bodyPr anchor="b"/>
          <a:lstStyle>
            <a:lvl1pPr marL="0" indent="0" algn="l">
              <a:buNone/>
              <a:defRPr sz="1400"/>
            </a:lvl1pPr>
            <a:lvl2pPr marL="259715" indent="0" algn="l">
              <a:buNone/>
              <a:defRPr/>
            </a:lvl2pPr>
            <a:lvl3pPr marL="550926" indent="0" algn="l">
              <a:buNone/>
              <a:defRPr/>
            </a:lvl3pPr>
            <a:lvl4pPr marL="723074" indent="0" algn="l">
              <a:buNone/>
              <a:defRPr/>
            </a:lvl4pPr>
            <a:lvl5pPr marL="898398" indent="0" algn="l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7049" y="152400"/>
            <a:ext cx="8065008" cy="86868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0" y="6374166"/>
            <a:ext cx="7924800" cy="228600"/>
          </a:xfrm>
        </p:spPr>
        <p:txBody>
          <a:bodyPr/>
          <a:lstStyle>
            <a:lvl1pPr marL="0" indent="0" algn="r">
              <a:buNone/>
              <a:defRPr sz="1000"/>
            </a:lvl1pPr>
            <a:lvl2pPr marL="259715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65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latin typeface="Calibri" charset="0"/>
                <a:ea typeface="ＭＳ Ｐゴシック" charset="0"/>
                <a:cs typeface="ＭＳ Ｐゴシック" charset="0"/>
              </a:rPr>
              <a:t>Comparaison INNTI vs INNTI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DRIVE-AHEAD</a:t>
            </a:r>
          </a:p>
        </p:txBody>
      </p:sp>
    </p:spTree>
    <p:extLst>
      <p:ext uri="{BB962C8B-B14F-4D97-AF65-F5344CB8AC3E}">
        <p14:creationId xmlns:p14="http://schemas.microsoft.com/office/powerpoint/2010/main" val="31004058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33172" y="1128713"/>
            <a:ext cx="646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au traitement (ARN VIH &lt; 50 c/ml) à S96</a:t>
            </a:r>
          </a:p>
        </p:txBody>
      </p:sp>
      <p:grpSp>
        <p:nvGrpSpPr>
          <p:cNvPr id="113" name="Groupe 112"/>
          <p:cNvGrpSpPr/>
          <p:nvPr/>
        </p:nvGrpSpPr>
        <p:grpSpPr>
          <a:xfrm>
            <a:off x="5077493" y="2378451"/>
            <a:ext cx="3844880" cy="3669484"/>
            <a:chOff x="5077493" y="2378451"/>
            <a:chExt cx="3844880" cy="3669484"/>
          </a:xfrm>
        </p:grpSpPr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6846888" y="5653088"/>
              <a:ext cx="1227137" cy="117475"/>
            </a:xfrm>
            <a:custGeom>
              <a:avLst/>
              <a:gdLst>
                <a:gd name="T0" fmla="*/ 773 w 773"/>
                <a:gd name="T1" fmla="*/ 74 h 74"/>
                <a:gd name="T2" fmla="*/ 773 w 773"/>
                <a:gd name="T3" fmla="*/ 0 h 74"/>
                <a:gd name="T4" fmla="*/ 0 w 773"/>
                <a:gd name="T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3" h="74">
                  <a:moveTo>
                    <a:pt x="773" y="74"/>
                  </a:moveTo>
                  <a:lnTo>
                    <a:pt x="773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5618163" y="5653088"/>
              <a:ext cx="1228725" cy="117475"/>
            </a:xfrm>
            <a:custGeom>
              <a:avLst/>
              <a:gdLst>
                <a:gd name="T0" fmla="*/ 0 w 774"/>
                <a:gd name="T1" fmla="*/ 74 h 74"/>
                <a:gd name="T2" fmla="*/ 0 w 774"/>
                <a:gd name="T3" fmla="*/ 0 h 74"/>
                <a:gd name="T4" fmla="*/ 774 w 774"/>
                <a:gd name="T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4" h="74">
                  <a:moveTo>
                    <a:pt x="0" y="74"/>
                  </a:moveTo>
                  <a:lnTo>
                    <a:pt x="0" y="0"/>
                  </a:lnTo>
                  <a:lnTo>
                    <a:pt x="774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6846888" y="5653088"/>
              <a:ext cx="0" cy="11747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3" name="Line 21"/>
            <p:cNvSpPr>
              <a:spLocks noChangeShapeType="1"/>
            </p:cNvSpPr>
            <p:nvPr/>
          </p:nvSpPr>
          <p:spPr bwMode="auto">
            <a:xfrm flipV="1">
              <a:off x="6846888" y="3508376"/>
              <a:ext cx="0" cy="21447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4" name="Line 35"/>
            <p:cNvSpPr>
              <a:spLocks noChangeShapeType="1"/>
            </p:cNvSpPr>
            <p:nvPr/>
          </p:nvSpPr>
          <p:spPr bwMode="auto">
            <a:xfrm flipH="1">
              <a:off x="5700713" y="5199063"/>
              <a:ext cx="1981200" cy="0"/>
            </a:xfrm>
            <a:prstGeom prst="line">
              <a:avLst/>
            </a:prstGeom>
            <a:noFill/>
            <a:ln w="26988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 flipH="1">
              <a:off x="7010400" y="4135438"/>
              <a:ext cx="1281112" cy="0"/>
            </a:xfrm>
            <a:prstGeom prst="line">
              <a:avLst/>
            </a:prstGeom>
            <a:noFill/>
            <a:ln w="26988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>
              <a:off x="5910263" y="5499101"/>
              <a:ext cx="2152650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>
              <a:off x="7693025" y="4425951"/>
              <a:ext cx="762000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>
              <a:off x="6854825" y="4425951"/>
              <a:ext cx="723900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Freeform 40"/>
            <p:cNvSpPr>
              <a:spLocks/>
            </p:cNvSpPr>
            <p:nvPr/>
          </p:nvSpPr>
          <p:spPr bwMode="auto">
            <a:xfrm>
              <a:off x="7593013" y="4078288"/>
              <a:ext cx="114300" cy="114300"/>
            </a:xfrm>
            <a:custGeom>
              <a:avLst/>
              <a:gdLst>
                <a:gd name="T0" fmla="*/ 61 w 72"/>
                <a:gd name="T1" fmla="*/ 61 h 72"/>
                <a:gd name="T2" fmla="*/ 66 w 72"/>
                <a:gd name="T3" fmla="*/ 56 h 72"/>
                <a:gd name="T4" fmla="*/ 70 w 72"/>
                <a:gd name="T5" fmla="*/ 49 h 72"/>
                <a:gd name="T6" fmla="*/ 72 w 72"/>
                <a:gd name="T7" fmla="*/ 42 h 72"/>
                <a:gd name="T8" fmla="*/ 72 w 72"/>
                <a:gd name="T9" fmla="*/ 36 h 72"/>
                <a:gd name="T10" fmla="*/ 72 w 72"/>
                <a:gd name="T11" fmla="*/ 29 h 72"/>
                <a:gd name="T12" fmla="*/ 70 w 72"/>
                <a:gd name="T13" fmla="*/ 22 h 72"/>
                <a:gd name="T14" fmla="*/ 66 w 72"/>
                <a:gd name="T15" fmla="*/ 17 h 72"/>
                <a:gd name="T16" fmla="*/ 61 w 72"/>
                <a:gd name="T17" fmla="*/ 10 h 72"/>
                <a:gd name="T18" fmla="*/ 56 w 72"/>
                <a:gd name="T19" fmla="*/ 6 h 72"/>
                <a:gd name="T20" fmla="*/ 49 w 72"/>
                <a:gd name="T21" fmla="*/ 3 h 72"/>
                <a:gd name="T22" fmla="*/ 44 w 72"/>
                <a:gd name="T23" fmla="*/ 1 h 72"/>
                <a:gd name="T24" fmla="*/ 36 w 72"/>
                <a:gd name="T25" fmla="*/ 0 h 72"/>
                <a:gd name="T26" fmla="*/ 29 w 72"/>
                <a:gd name="T27" fmla="*/ 1 h 72"/>
                <a:gd name="T28" fmla="*/ 22 w 72"/>
                <a:gd name="T29" fmla="*/ 3 h 72"/>
                <a:gd name="T30" fmla="*/ 17 w 72"/>
                <a:gd name="T31" fmla="*/ 6 h 72"/>
                <a:gd name="T32" fmla="*/ 10 w 72"/>
                <a:gd name="T33" fmla="*/ 10 h 72"/>
                <a:gd name="T34" fmla="*/ 6 w 72"/>
                <a:gd name="T35" fmla="*/ 17 h 72"/>
                <a:gd name="T36" fmla="*/ 3 w 72"/>
                <a:gd name="T37" fmla="*/ 22 h 72"/>
                <a:gd name="T38" fmla="*/ 1 w 72"/>
                <a:gd name="T39" fmla="*/ 29 h 72"/>
                <a:gd name="T40" fmla="*/ 0 w 72"/>
                <a:gd name="T41" fmla="*/ 36 h 72"/>
                <a:gd name="T42" fmla="*/ 1 w 72"/>
                <a:gd name="T43" fmla="*/ 42 h 72"/>
                <a:gd name="T44" fmla="*/ 3 w 72"/>
                <a:gd name="T45" fmla="*/ 49 h 72"/>
                <a:gd name="T46" fmla="*/ 6 w 72"/>
                <a:gd name="T47" fmla="*/ 56 h 72"/>
                <a:gd name="T48" fmla="*/ 10 w 72"/>
                <a:gd name="T49" fmla="*/ 61 h 72"/>
                <a:gd name="T50" fmla="*/ 17 w 72"/>
                <a:gd name="T51" fmla="*/ 66 h 72"/>
                <a:gd name="T52" fmla="*/ 22 w 72"/>
                <a:gd name="T53" fmla="*/ 68 h 72"/>
                <a:gd name="T54" fmla="*/ 29 w 72"/>
                <a:gd name="T55" fmla="*/ 72 h 72"/>
                <a:gd name="T56" fmla="*/ 36 w 72"/>
                <a:gd name="T57" fmla="*/ 72 h 72"/>
                <a:gd name="T58" fmla="*/ 44 w 72"/>
                <a:gd name="T59" fmla="*/ 72 h 72"/>
                <a:gd name="T60" fmla="*/ 49 w 72"/>
                <a:gd name="T61" fmla="*/ 68 h 72"/>
                <a:gd name="T62" fmla="*/ 56 w 72"/>
                <a:gd name="T63" fmla="*/ 66 h 72"/>
                <a:gd name="T64" fmla="*/ 61 w 72"/>
                <a:gd name="T65" fmla="*/ 6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61" y="61"/>
                  </a:moveTo>
                  <a:lnTo>
                    <a:pt x="66" y="56"/>
                  </a:lnTo>
                  <a:lnTo>
                    <a:pt x="70" y="49"/>
                  </a:lnTo>
                  <a:lnTo>
                    <a:pt x="72" y="42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6" y="17"/>
                  </a:lnTo>
                  <a:lnTo>
                    <a:pt x="61" y="10"/>
                  </a:lnTo>
                  <a:lnTo>
                    <a:pt x="56" y="6"/>
                  </a:lnTo>
                  <a:lnTo>
                    <a:pt x="49" y="3"/>
                  </a:lnTo>
                  <a:lnTo>
                    <a:pt x="44" y="1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3"/>
                  </a:lnTo>
                  <a:lnTo>
                    <a:pt x="17" y="6"/>
                  </a:lnTo>
                  <a:lnTo>
                    <a:pt x="10" y="10"/>
                  </a:lnTo>
                  <a:lnTo>
                    <a:pt x="6" y="17"/>
                  </a:lnTo>
                  <a:lnTo>
                    <a:pt x="3" y="22"/>
                  </a:lnTo>
                  <a:lnTo>
                    <a:pt x="1" y="29"/>
                  </a:lnTo>
                  <a:lnTo>
                    <a:pt x="0" y="36"/>
                  </a:lnTo>
                  <a:lnTo>
                    <a:pt x="1" y="42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0" y="61"/>
                  </a:lnTo>
                  <a:lnTo>
                    <a:pt x="17" y="66"/>
                  </a:lnTo>
                  <a:lnTo>
                    <a:pt x="22" y="68"/>
                  </a:lnTo>
                  <a:lnTo>
                    <a:pt x="29" y="72"/>
                  </a:lnTo>
                  <a:lnTo>
                    <a:pt x="36" y="72"/>
                  </a:lnTo>
                  <a:lnTo>
                    <a:pt x="44" y="72"/>
                  </a:lnTo>
                  <a:lnTo>
                    <a:pt x="49" y="68"/>
                  </a:lnTo>
                  <a:lnTo>
                    <a:pt x="56" y="66"/>
                  </a:lnTo>
                  <a:lnTo>
                    <a:pt x="61" y="61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6672263" y="5141913"/>
              <a:ext cx="111125" cy="111125"/>
            </a:xfrm>
            <a:custGeom>
              <a:avLst/>
              <a:gdLst>
                <a:gd name="T0" fmla="*/ 60 w 70"/>
                <a:gd name="T1" fmla="*/ 60 h 70"/>
                <a:gd name="T2" fmla="*/ 65 w 70"/>
                <a:gd name="T3" fmla="*/ 55 h 70"/>
                <a:gd name="T4" fmla="*/ 69 w 70"/>
                <a:gd name="T5" fmla="*/ 50 h 70"/>
                <a:gd name="T6" fmla="*/ 70 w 70"/>
                <a:gd name="T7" fmla="*/ 43 h 70"/>
                <a:gd name="T8" fmla="*/ 70 w 70"/>
                <a:gd name="T9" fmla="*/ 36 h 70"/>
                <a:gd name="T10" fmla="*/ 70 w 70"/>
                <a:gd name="T11" fmla="*/ 27 h 70"/>
                <a:gd name="T12" fmla="*/ 69 w 70"/>
                <a:gd name="T13" fmla="*/ 22 h 70"/>
                <a:gd name="T14" fmla="*/ 65 w 70"/>
                <a:gd name="T15" fmla="*/ 15 h 70"/>
                <a:gd name="T16" fmla="*/ 60 w 70"/>
                <a:gd name="T17" fmla="*/ 10 h 70"/>
                <a:gd name="T18" fmla="*/ 55 w 70"/>
                <a:gd name="T19" fmla="*/ 5 h 70"/>
                <a:gd name="T20" fmla="*/ 48 w 70"/>
                <a:gd name="T21" fmla="*/ 2 h 70"/>
                <a:gd name="T22" fmla="*/ 43 w 70"/>
                <a:gd name="T23" fmla="*/ 0 h 70"/>
                <a:gd name="T24" fmla="*/ 34 w 70"/>
                <a:gd name="T25" fmla="*/ 0 h 70"/>
                <a:gd name="T26" fmla="*/ 27 w 70"/>
                <a:gd name="T27" fmla="*/ 0 h 70"/>
                <a:gd name="T28" fmla="*/ 21 w 70"/>
                <a:gd name="T29" fmla="*/ 2 h 70"/>
                <a:gd name="T30" fmla="*/ 15 w 70"/>
                <a:gd name="T31" fmla="*/ 5 h 70"/>
                <a:gd name="T32" fmla="*/ 10 w 70"/>
                <a:gd name="T33" fmla="*/ 10 h 70"/>
                <a:gd name="T34" fmla="*/ 5 w 70"/>
                <a:gd name="T35" fmla="*/ 15 h 70"/>
                <a:gd name="T36" fmla="*/ 2 w 70"/>
                <a:gd name="T37" fmla="*/ 22 h 70"/>
                <a:gd name="T38" fmla="*/ 0 w 70"/>
                <a:gd name="T39" fmla="*/ 27 h 70"/>
                <a:gd name="T40" fmla="*/ 0 w 70"/>
                <a:gd name="T41" fmla="*/ 36 h 70"/>
                <a:gd name="T42" fmla="*/ 0 w 70"/>
                <a:gd name="T43" fmla="*/ 43 h 70"/>
                <a:gd name="T44" fmla="*/ 2 w 70"/>
                <a:gd name="T45" fmla="*/ 50 h 70"/>
                <a:gd name="T46" fmla="*/ 5 w 70"/>
                <a:gd name="T47" fmla="*/ 55 h 70"/>
                <a:gd name="T48" fmla="*/ 10 w 70"/>
                <a:gd name="T49" fmla="*/ 60 h 70"/>
                <a:gd name="T50" fmla="*/ 15 w 70"/>
                <a:gd name="T51" fmla="*/ 65 h 70"/>
                <a:gd name="T52" fmla="*/ 21 w 70"/>
                <a:gd name="T53" fmla="*/ 69 h 70"/>
                <a:gd name="T54" fmla="*/ 27 w 70"/>
                <a:gd name="T55" fmla="*/ 70 h 70"/>
                <a:gd name="T56" fmla="*/ 34 w 70"/>
                <a:gd name="T57" fmla="*/ 70 h 70"/>
                <a:gd name="T58" fmla="*/ 43 w 70"/>
                <a:gd name="T59" fmla="*/ 70 h 70"/>
                <a:gd name="T60" fmla="*/ 48 w 70"/>
                <a:gd name="T61" fmla="*/ 69 h 70"/>
                <a:gd name="T62" fmla="*/ 55 w 70"/>
                <a:gd name="T63" fmla="*/ 65 h 70"/>
                <a:gd name="T64" fmla="*/ 60 w 70"/>
                <a:gd name="T65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" h="70">
                  <a:moveTo>
                    <a:pt x="60" y="60"/>
                  </a:moveTo>
                  <a:lnTo>
                    <a:pt x="65" y="55"/>
                  </a:lnTo>
                  <a:lnTo>
                    <a:pt x="69" y="50"/>
                  </a:lnTo>
                  <a:lnTo>
                    <a:pt x="70" y="43"/>
                  </a:lnTo>
                  <a:lnTo>
                    <a:pt x="70" y="36"/>
                  </a:lnTo>
                  <a:lnTo>
                    <a:pt x="70" y="27"/>
                  </a:lnTo>
                  <a:lnTo>
                    <a:pt x="69" y="22"/>
                  </a:lnTo>
                  <a:lnTo>
                    <a:pt x="65" y="15"/>
                  </a:lnTo>
                  <a:lnTo>
                    <a:pt x="60" y="10"/>
                  </a:lnTo>
                  <a:lnTo>
                    <a:pt x="55" y="5"/>
                  </a:lnTo>
                  <a:lnTo>
                    <a:pt x="48" y="2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21" y="2"/>
                  </a:lnTo>
                  <a:lnTo>
                    <a:pt x="15" y="5"/>
                  </a:lnTo>
                  <a:lnTo>
                    <a:pt x="10" y="10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5" y="55"/>
                  </a:lnTo>
                  <a:lnTo>
                    <a:pt x="10" y="60"/>
                  </a:lnTo>
                  <a:lnTo>
                    <a:pt x="15" y="65"/>
                  </a:lnTo>
                  <a:lnTo>
                    <a:pt x="21" y="69"/>
                  </a:lnTo>
                  <a:lnTo>
                    <a:pt x="27" y="70"/>
                  </a:lnTo>
                  <a:lnTo>
                    <a:pt x="34" y="70"/>
                  </a:lnTo>
                  <a:lnTo>
                    <a:pt x="43" y="70"/>
                  </a:lnTo>
                  <a:lnTo>
                    <a:pt x="48" y="69"/>
                  </a:lnTo>
                  <a:lnTo>
                    <a:pt x="55" y="65"/>
                  </a:lnTo>
                  <a:lnTo>
                    <a:pt x="60" y="60"/>
                  </a:lnTo>
                  <a:close/>
                </a:path>
              </a:pathLst>
            </a:custGeom>
            <a:solidFill>
              <a:srgbClr val="666666"/>
            </a:solidFill>
            <a:ln w="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578725" y="4368801"/>
              <a:ext cx="114300" cy="114300"/>
            </a:xfrm>
            <a:custGeom>
              <a:avLst/>
              <a:gdLst>
                <a:gd name="T0" fmla="*/ 36 w 72"/>
                <a:gd name="T1" fmla="*/ 0 h 72"/>
                <a:gd name="T2" fmla="*/ 29 w 72"/>
                <a:gd name="T3" fmla="*/ 0 h 72"/>
                <a:gd name="T4" fmla="*/ 22 w 72"/>
                <a:gd name="T5" fmla="*/ 3 h 72"/>
                <a:gd name="T6" fmla="*/ 17 w 72"/>
                <a:gd name="T7" fmla="*/ 5 h 72"/>
                <a:gd name="T8" fmla="*/ 10 w 72"/>
                <a:gd name="T9" fmla="*/ 10 h 72"/>
                <a:gd name="T10" fmla="*/ 7 w 72"/>
                <a:gd name="T11" fmla="*/ 15 h 72"/>
                <a:gd name="T12" fmla="*/ 3 w 72"/>
                <a:gd name="T13" fmla="*/ 22 h 72"/>
                <a:gd name="T14" fmla="*/ 2 w 72"/>
                <a:gd name="T15" fmla="*/ 29 h 72"/>
                <a:gd name="T16" fmla="*/ 0 w 72"/>
                <a:gd name="T17" fmla="*/ 36 h 72"/>
                <a:gd name="T18" fmla="*/ 2 w 72"/>
                <a:gd name="T19" fmla="*/ 43 h 72"/>
                <a:gd name="T20" fmla="*/ 3 w 72"/>
                <a:gd name="T21" fmla="*/ 50 h 72"/>
                <a:gd name="T22" fmla="*/ 7 w 72"/>
                <a:gd name="T23" fmla="*/ 55 h 72"/>
                <a:gd name="T24" fmla="*/ 10 w 72"/>
                <a:gd name="T25" fmla="*/ 62 h 72"/>
                <a:gd name="T26" fmla="*/ 17 w 72"/>
                <a:gd name="T27" fmla="*/ 65 h 72"/>
                <a:gd name="T28" fmla="*/ 22 w 72"/>
                <a:gd name="T29" fmla="*/ 69 h 72"/>
                <a:gd name="T30" fmla="*/ 29 w 72"/>
                <a:gd name="T31" fmla="*/ 70 h 72"/>
                <a:gd name="T32" fmla="*/ 36 w 72"/>
                <a:gd name="T33" fmla="*/ 72 h 72"/>
                <a:gd name="T34" fmla="*/ 45 w 72"/>
                <a:gd name="T35" fmla="*/ 70 h 72"/>
                <a:gd name="T36" fmla="*/ 50 w 72"/>
                <a:gd name="T37" fmla="*/ 69 h 72"/>
                <a:gd name="T38" fmla="*/ 57 w 72"/>
                <a:gd name="T39" fmla="*/ 65 h 72"/>
                <a:gd name="T40" fmla="*/ 62 w 72"/>
                <a:gd name="T41" fmla="*/ 62 h 72"/>
                <a:gd name="T42" fmla="*/ 67 w 72"/>
                <a:gd name="T43" fmla="*/ 55 h 72"/>
                <a:gd name="T44" fmla="*/ 70 w 72"/>
                <a:gd name="T45" fmla="*/ 50 h 72"/>
                <a:gd name="T46" fmla="*/ 72 w 72"/>
                <a:gd name="T47" fmla="*/ 43 h 72"/>
                <a:gd name="T48" fmla="*/ 72 w 72"/>
                <a:gd name="T49" fmla="*/ 36 h 72"/>
                <a:gd name="T50" fmla="*/ 72 w 72"/>
                <a:gd name="T51" fmla="*/ 29 h 72"/>
                <a:gd name="T52" fmla="*/ 70 w 72"/>
                <a:gd name="T53" fmla="*/ 22 h 72"/>
                <a:gd name="T54" fmla="*/ 67 w 72"/>
                <a:gd name="T55" fmla="*/ 15 h 72"/>
                <a:gd name="T56" fmla="*/ 62 w 72"/>
                <a:gd name="T57" fmla="*/ 10 h 72"/>
                <a:gd name="T58" fmla="*/ 57 w 72"/>
                <a:gd name="T59" fmla="*/ 5 h 72"/>
                <a:gd name="T60" fmla="*/ 50 w 72"/>
                <a:gd name="T61" fmla="*/ 3 h 72"/>
                <a:gd name="T62" fmla="*/ 45 w 72"/>
                <a:gd name="T63" fmla="*/ 0 h 72"/>
                <a:gd name="T64" fmla="*/ 36 w 72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2" y="3"/>
                  </a:lnTo>
                  <a:lnTo>
                    <a:pt x="17" y="5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3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3" y="50"/>
                  </a:lnTo>
                  <a:lnTo>
                    <a:pt x="7" y="55"/>
                  </a:lnTo>
                  <a:lnTo>
                    <a:pt x="10" y="62"/>
                  </a:lnTo>
                  <a:lnTo>
                    <a:pt x="17" y="65"/>
                  </a:lnTo>
                  <a:lnTo>
                    <a:pt x="22" y="69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5" y="70"/>
                  </a:lnTo>
                  <a:lnTo>
                    <a:pt x="50" y="69"/>
                  </a:lnTo>
                  <a:lnTo>
                    <a:pt x="57" y="65"/>
                  </a:lnTo>
                  <a:lnTo>
                    <a:pt x="62" y="62"/>
                  </a:lnTo>
                  <a:lnTo>
                    <a:pt x="67" y="55"/>
                  </a:lnTo>
                  <a:lnTo>
                    <a:pt x="70" y="50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3"/>
                  </a:lnTo>
                  <a:lnTo>
                    <a:pt x="45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6973888" y="5441951"/>
              <a:ext cx="114300" cy="114300"/>
            </a:xfrm>
            <a:custGeom>
              <a:avLst/>
              <a:gdLst>
                <a:gd name="T0" fmla="*/ 36 w 72"/>
                <a:gd name="T1" fmla="*/ 0 h 72"/>
                <a:gd name="T2" fmla="*/ 29 w 72"/>
                <a:gd name="T3" fmla="*/ 0 h 72"/>
                <a:gd name="T4" fmla="*/ 23 w 72"/>
                <a:gd name="T5" fmla="*/ 1 h 72"/>
                <a:gd name="T6" fmla="*/ 17 w 72"/>
                <a:gd name="T7" fmla="*/ 5 h 72"/>
                <a:gd name="T8" fmla="*/ 11 w 72"/>
                <a:gd name="T9" fmla="*/ 10 h 72"/>
                <a:gd name="T10" fmla="*/ 7 w 72"/>
                <a:gd name="T11" fmla="*/ 15 h 72"/>
                <a:gd name="T12" fmla="*/ 4 w 72"/>
                <a:gd name="T13" fmla="*/ 22 h 72"/>
                <a:gd name="T14" fmla="*/ 2 w 72"/>
                <a:gd name="T15" fmla="*/ 29 h 72"/>
                <a:gd name="T16" fmla="*/ 0 w 72"/>
                <a:gd name="T17" fmla="*/ 36 h 72"/>
                <a:gd name="T18" fmla="*/ 2 w 72"/>
                <a:gd name="T19" fmla="*/ 43 h 72"/>
                <a:gd name="T20" fmla="*/ 4 w 72"/>
                <a:gd name="T21" fmla="*/ 49 h 72"/>
                <a:gd name="T22" fmla="*/ 7 w 72"/>
                <a:gd name="T23" fmla="*/ 55 h 72"/>
                <a:gd name="T24" fmla="*/ 11 w 72"/>
                <a:gd name="T25" fmla="*/ 60 h 72"/>
                <a:gd name="T26" fmla="*/ 17 w 72"/>
                <a:gd name="T27" fmla="*/ 65 h 72"/>
                <a:gd name="T28" fmla="*/ 23 w 72"/>
                <a:gd name="T29" fmla="*/ 68 h 72"/>
                <a:gd name="T30" fmla="*/ 29 w 72"/>
                <a:gd name="T31" fmla="*/ 70 h 72"/>
                <a:gd name="T32" fmla="*/ 36 w 72"/>
                <a:gd name="T33" fmla="*/ 72 h 72"/>
                <a:gd name="T34" fmla="*/ 43 w 72"/>
                <a:gd name="T35" fmla="*/ 70 h 72"/>
                <a:gd name="T36" fmla="*/ 50 w 72"/>
                <a:gd name="T37" fmla="*/ 68 h 72"/>
                <a:gd name="T38" fmla="*/ 57 w 72"/>
                <a:gd name="T39" fmla="*/ 65 h 72"/>
                <a:gd name="T40" fmla="*/ 62 w 72"/>
                <a:gd name="T41" fmla="*/ 60 h 72"/>
                <a:gd name="T42" fmla="*/ 67 w 72"/>
                <a:gd name="T43" fmla="*/ 55 h 72"/>
                <a:gd name="T44" fmla="*/ 71 w 72"/>
                <a:gd name="T45" fmla="*/ 49 h 72"/>
                <a:gd name="T46" fmla="*/ 72 w 72"/>
                <a:gd name="T47" fmla="*/ 43 h 72"/>
                <a:gd name="T48" fmla="*/ 72 w 72"/>
                <a:gd name="T49" fmla="*/ 36 h 72"/>
                <a:gd name="T50" fmla="*/ 72 w 72"/>
                <a:gd name="T51" fmla="*/ 29 h 72"/>
                <a:gd name="T52" fmla="*/ 71 w 72"/>
                <a:gd name="T53" fmla="*/ 22 h 72"/>
                <a:gd name="T54" fmla="*/ 67 w 72"/>
                <a:gd name="T55" fmla="*/ 15 h 72"/>
                <a:gd name="T56" fmla="*/ 62 w 72"/>
                <a:gd name="T57" fmla="*/ 10 h 72"/>
                <a:gd name="T58" fmla="*/ 57 w 72"/>
                <a:gd name="T59" fmla="*/ 5 h 72"/>
                <a:gd name="T60" fmla="*/ 50 w 72"/>
                <a:gd name="T61" fmla="*/ 1 h 72"/>
                <a:gd name="T62" fmla="*/ 43 w 72"/>
                <a:gd name="T63" fmla="*/ 0 h 72"/>
                <a:gd name="T64" fmla="*/ 36 w 72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3" y="1"/>
                  </a:lnTo>
                  <a:lnTo>
                    <a:pt x="17" y="5"/>
                  </a:lnTo>
                  <a:lnTo>
                    <a:pt x="11" y="10"/>
                  </a:lnTo>
                  <a:lnTo>
                    <a:pt x="7" y="15"/>
                  </a:lnTo>
                  <a:lnTo>
                    <a:pt x="4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4" y="49"/>
                  </a:lnTo>
                  <a:lnTo>
                    <a:pt x="7" y="55"/>
                  </a:lnTo>
                  <a:lnTo>
                    <a:pt x="11" y="60"/>
                  </a:lnTo>
                  <a:lnTo>
                    <a:pt x="17" y="65"/>
                  </a:lnTo>
                  <a:lnTo>
                    <a:pt x="23" y="68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3" y="70"/>
                  </a:lnTo>
                  <a:lnTo>
                    <a:pt x="50" y="68"/>
                  </a:lnTo>
                  <a:lnTo>
                    <a:pt x="57" y="65"/>
                  </a:lnTo>
                  <a:lnTo>
                    <a:pt x="62" y="60"/>
                  </a:lnTo>
                  <a:lnTo>
                    <a:pt x="67" y="55"/>
                  </a:lnTo>
                  <a:lnTo>
                    <a:pt x="71" y="49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 flipV="1">
              <a:off x="5618163" y="3508376"/>
              <a:ext cx="0" cy="2144713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077493" y="3986201"/>
              <a:ext cx="4584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chemeClr val="bg2"/>
                  </a:solidFill>
                </a:rPr>
                <a:t>S48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5077493" y="4272338"/>
              <a:ext cx="4584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</a:rPr>
                <a:t>S96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077493" y="5055395"/>
              <a:ext cx="4584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chemeClr val="bg2"/>
                  </a:solidFill>
                </a:rPr>
                <a:t>S48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5077493" y="5341532"/>
              <a:ext cx="4584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</a:rPr>
                <a:t>S96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6776070" y="3829001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1,1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7436104" y="3829001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7,2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8033324" y="3829001"/>
              <a:ext cx="484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13,4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8212937" y="4148952"/>
              <a:ext cx="484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15,1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435898" y="4137014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7,6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6796138" y="4184191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0,2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7482617" y="4911611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7,5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466395" y="4911611"/>
              <a:ext cx="4498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-1,8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561934" y="4911611"/>
              <a:ext cx="5240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-11,1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696101" y="5232617"/>
              <a:ext cx="4498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-8,7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6811104" y="5203405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1,5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7856202" y="5227156"/>
              <a:ext cx="4727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11,6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7812718" y="5770936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12 %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6717621" y="5770936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5337329" y="5770936"/>
              <a:ext cx="5854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-12 %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8091647" y="4461982"/>
              <a:ext cx="8307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0,046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8174592" y="5358981"/>
              <a:ext cx="74514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p = 0,78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626178" y="4605685"/>
              <a:ext cx="11961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&gt; 100 000 c/ml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5625063" y="3527414"/>
              <a:ext cx="1198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u="sng" dirty="0">
                  <a:solidFill>
                    <a:srgbClr val="000066"/>
                  </a:solidFill>
                </a:rPr>
                <a:t>&lt;</a:t>
              </a:r>
              <a:r>
                <a:rPr lang="fr-FR" sz="1200" dirty="0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5203225" y="3178334"/>
              <a:ext cx="16599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ARN VIH à l’inclusion</a:t>
              </a:r>
            </a:p>
          </p:txBody>
        </p:sp>
        <p:cxnSp>
          <p:nvCxnSpPr>
            <p:cNvPr id="108" name="Connecteur droit avec flèche 107"/>
            <p:cNvCxnSpPr/>
            <p:nvPr/>
          </p:nvCxnSpPr>
          <p:spPr bwMode="auto">
            <a:xfrm flipH="1">
              <a:off x="5728934" y="2900902"/>
              <a:ext cx="105445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9" name="Connecteur droit avec flèche 108"/>
            <p:cNvCxnSpPr/>
            <p:nvPr/>
          </p:nvCxnSpPr>
          <p:spPr bwMode="auto">
            <a:xfrm>
              <a:off x="6854825" y="2900902"/>
              <a:ext cx="105445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0" name="ZoneTexte 109"/>
            <p:cNvSpPr txBox="1"/>
            <p:nvPr/>
          </p:nvSpPr>
          <p:spPr>
            <a:xfrm>
              <a:off x="5610572" y="2378451"/>
              <a:ext cx="11705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En faveur de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EFV/FTC/TDF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6856733" y="2378451"/>
              <a:ext cx="1186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En faveur de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RPV/FTC/TDF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04866" y="1682753"/>
            <a:ext cx="4697596" cy="4930728"/>
            <a:chOff x="504866" y="1682753"/>
            <a:chExt cx="4697596" cy="4930728"/>
          </a:xfrm>
        </p:grpSpPr>
        <p:sp>
          <p:nvSpPr>
            <p:cNvPr id="117" name="AutoShape 165"/>
            <p:cNvSpPr>
              <a:spLocks noChangeArrowheads="1"/>
            </p:cNvSpPr>
            <p:nvPr/>
          </p:nvSpPr>
          <p:spPr bwMode="auto">
            <a:xfrm>
              <a:off x="1238249" y="1682753"/>
              <a:ext cx="3964213" cy="6732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928688" y="2348288"/>
              <a:ext cx="73025" cy="642938"/>
            </a:xfrm>
            <a:custGeom>
              <a:avLst/>
              <a:gdLst>
                <a:gd name="T0" fmla="*/ 0 w 46"/>
                <a:gd name="T1" fmla="*/ 0 h 405"/>
                <a:gd name="T2" fmla="*/ 46 w 46"/>
                <a:gd name="T3" fmla="*/ 0 h 405"/>
                <a:gd name="T4" fmla="*/ 46 w 46"/>
                <a:gd name="T5" fmla="*/ 40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405">
                  <a:moveTo>
                    <a:pt x="0" y="0"/>
                  </a:moveTo>
                  <a:lnTo>
                    <a:pt x="46" y="0"/>
                  </a:lnTo>
                  <a:lnTo>
                    <a:pt x="46" y="405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928688" y="2991226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928688" y="3632576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V="1">
              <a:off x="1001713" y="2991226"/>
              <a:ext cx="0" cy="64135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928688" y="427551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>
              <a:off x="928688" y="4920038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V="1">
              <a:off x="1001713" y="4275513"/>
              <a:ext cx="0" cy="64452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928688" y="5566151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1001713" y="4920038"/>
              <a:ext cx="0" cy="646113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V="1">
              <a:off x="1001713" y="3632576"/>
              <a:ext cx="0" cy="642938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001713" y="5566151"/>
              <a:ext cx="3644900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238250" y="2683251"/>
              <a:ext cx="327025" cy="288290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576388" y="2919788"/>
              <a:ext cx="327025" cy="2646363"/>
            </a:xfrm>
            <a:prstGeom prst="rect">
              <a:avLst/>
            </a:prstGeom>
            <a:pattFill prst="wdUpDiag">
              <a:fgClr>
                <a:srgbClr val="0066FF"/>
              </a:fgClr>
              <a:bgClr>
                <a:schemeClr val="bg1"/>
              </a:bgClr>
            </a:patt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011363" y="3019801"/>
              <a:ext cx="327025" cy="254635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2346325" y="3284913"/>
              <a:ext cx="330200" cy="2278063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3065463" y="2981701"/>
              <a:ext cx="327025" cy="2581275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3402013" y="2919788"/>
              <a:ext cx="327025" cy="2646363"/>
            </a:xfrm>
            <a:prstGeom prst="rect">
              <a:avLst/>
            </a:prstGeom>
            <a:pattFill prst="wdUpDiag">
              <a:fgClr>
                <a:srgbClr val="0066FF"/>
              </a:fgClr>
              <a:bgClr>
                <a:schemeClr val="bg1"/>
              </a:bgClr>
            </a:patt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830638" y="3118226"/>
              <a:ext cx="325437" cy="244475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165600" y="3156326"/>
              <a:ext cx="325437" cy="240665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372850" y="2134576"/>
              <a:ext cx="141287" cy="13970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1301750" y="2134576"/>
              <a:ext cx="141287" cy="139700"/>
            </a:xfrm>
            <a:custGeom>
              <a:avLst/>
              <a:gdLst>
                <a:gd name="T0" fmla="*/ 0 w 89"/>
                <a:gd name="T1" fmla="*/ 0 h 88"/>
                <a:gd name="T2" fmla="*/ 0 w 89"/>
                <a:gd name="T3" fmla="*/ 88 h 88"/>
                <a:gd name="T4" fmla="*/ 89 w 89"/>
                <a:gd name="T5" fmla="*/ 88 h 88"/>
                <a:gd name="T6" fmla="*/ 89 w 89"/>
                <a:gd name="T7" fmla="*/ 0 h 88"/>
                <a:gd name="T8" fmla="*/ 0 w 89"/>
                <a:gd name="T9" fmla="*/ 0 h 88"/>
                <a:gd name="T10" fmla="*/ 0 w 89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8">
                  <a:moveTo>
                    <a:pt x="0" y="0"/>
                  </a:moveTo>
                  <a:lnTo>
                    <a:pt x="0" y="88"/>
                  </a:lnTo>
                  <a:lnTo>
                    <a:pt x="89" y="88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372850" y="1778788"/>
              <a:ext cx="141287" cy="141288"/>
            </a:xfrm>
            <a:prstGeom prst="rect">
              <a:avLst/>
            </a:prstGeom>
            <a:pattFill prst="wdUpDiag">
              <a:fgClr>
                <a:srgbClr val="0066FF"/>
              </a:fgClr>
              <a:bgClr>
                <a:schemeClr val="bg1"/>
              </a:bgClr>
            </a:pattFill>
            <a:ln w="0">
              <a:solidFill>
                <a:srgbClr val="0066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1301750" y="1778788"/>
              <a:ext cx="141287" cy="141288"/>
            </a:xfrm>
            <a:custGeom>
              <a:avLst/>
              <a:gdLst>
                <a:gd name="T0" fmla="*/ 0 w 89"/>
                <a:gd name="T1" fmla="*/ 0 h 89"/>
                <a:gd name="T2" fmla="*/ 0 w 89"/>
                <a:gd name="T3" fmla="*/ 89 h 89"/>
                <a:gd name="T4" fmla="*/ 89 w 89"/>
                <a:gd name="T5" fmla="*/ 89 h 89"/>
                <a:gd name="T6" fmla="*/ 89 w 89"/>
                <a:gd name="T7" fmla="*/ 0 h 89"/>
                <a:gd name="T8" fmla="*/ 0 w 89"/>
                <a:gd name="T9" fmla="*/ 0 h 89"/>
                <a:gd name="T10" fmla="*/ 0 w 89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9">
                  <a:moveTo>
                    <a:pt x="0" y="0"/>
                  </a:moveTo>
                  <a:lnTo>
                    <a:pt x="0" y="89"/>
                  </a:lnTo>
                  <a:lnTo>
                    <a:pt x="89" y="89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rgbClr val="FF6600"/>
              </a:fgClr>
              <a:bgClr>
                <a:schemeClr val="bg1"/>
              </a:bgClr>
            </a:patt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674785" y="544403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89826" y="479955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589826" y="41550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89826" y="351061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589826" y="286613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04866" y="222166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160350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231/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260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1498488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204/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933463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205/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260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2270013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178/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988344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107/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134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346646" y="5598623"/>
              <a:ext cx="4714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116/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142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3767976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102/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134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4101413" y="5598623"/>
              <a:ext cx="482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106/</a:t>
              </a:r>
              <a:br>
                <a:rPr lang="fr-FR" sz="1200" dirty="0">
                  <a:solidFill>
                    <a:srgbClr val="000066"/>
                  </a:solidFill>
                </a:rPr>
              </a:br>
              <a:r>
                <a:rPr lang="fr-FR" sz="1200" dirty="0">
                  <a:solidFill>
                    <a:srgbClr val="000066"/>
                  </a:solidFill>
                </a:rPr>
                <a:t>142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1474738" y="1711532"/>
              <a:ext cx="1612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RPV/FTC/TDF à S48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474738" y="2034013"/>
              <a:ext cx="1612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RPV/FTC/TDF à S96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3533461" y="1711532"/>
              <a:ext cx="1586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EFV/FTC/TDF à S48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533461" y="2034013"/>
              <a:ext cx="1586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EFV/FTC/TDF à S96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8245" y="241634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89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548829" y="262390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82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991741" y="272143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79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2334133" y="298267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71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3035569" y="266975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3380280" y="264278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82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3797494" y="284122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76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4155325" y="286477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346298" y="6059483"/>
              <a:ext cx="1224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u="sng" dirty="0">
                  <a:solidFill>
                    <a:srgbClr val="000066"/>
                  </a:solidFill>
                </a:rPr>
                <a:t>&lt;</a:t>
              </a:r>
              <a:r>
                <a:rPr lang="fr-FR" sz="1200" b="1" dirty="0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3159139" y="6059483"/>
              <a:ext cx="12242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&gt; 100 000 c/ml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985414" y="6336482"/>
              <a:ext cx="17622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ARN VIH à l’inclusion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820418" y="1955415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1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sp>
        <p:nvSpPr>
          <p:cNvPr id="115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</p:spTree>
    <p:extLst>
      <p:ext uri="{BB962C8B-B14F-4D97-AF65-F5344CB8AC3E}">
        <p14:creationId xmlns:p14="http://schemas.microsoft.com/office/powerpoint/2010/main" val="1275634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er 10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2157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US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7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US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197409" y="1128713"/>
            <a:ext cx="67364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/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Réponse au traitement (ARN VIH-1 &lt; 50 c/ml) à S96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4363808" y="2378075"/>
            <a:ext cx="4558437" cy="3225800"/>
            <a:chOff x="4363808" y="2378075"/>
            <a:chExt cx="4558437" cy="3225800"/>
          </a:xfrm>
        </p:grpSpPr>
        <p:sp>
          <p:nvSpPr>
            <p:cNvPr id="21508" name="Freeform 8"/>
            <p:cNvSpPr>
              <a:spLocks/>
            </p:cNvSpPr>
            <p:nvPr/>
          </p:nvSpPr>
          <p:spPr bwMode="auto">
            <a:xfrm>
              <a:off x="7234238" y="5208588"/>
              <a:ext cx="1227137" cy="117475"/>
            </a:xfrm>
            <a:custGeom>
              <a:avLst/>
              <a:gdLst>
                <a:gd name="T0" fmla="*/ 1948290331 w 773"/>
                <a:gd name="T1" fmla="*/ 186532838 h 74"/>
                <a:gd name="T2" fmla="*/ 1948290331 w 773"/>
                <a:gd name="T3" fmla="*/ 0 h 74"/>
                <a:gd name="T4" fmla="*/ 0 w 773"/>
                <a:gd name="T5" fmla="*/ 0 h 74"/>
                <a:gd name="T6" fmla="*/ 0 60000 65536"/>
                <a:gd name="T7" fmla="*/ 0 60000 65536"/>
                <a:gd name="T8" fmla="*/ 0 60000 65536"/>
                <a:gd name="T9" fmla="*/ 0 w 773"/>
                <a:gd name="T10" fmla="*/ 0 h 74"/>
                <a:gd name="T11" fmla="*/ 773 w 773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3" h="74">
                  <a:moveTo>
                    <a:pt x="773" y="74"/>
                  </a:moveTo>
                  <a:lnTo>
                    <a:pt x="773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09" name="Freeform 19"/>
            <p:cNvSpPr>
              <a:spLocks/>
            </p:cNvSpPr>
            <p:nvPr/>
          </p:nvSpPr>
          <p:spPr bwMode="auto">
            <a:xfrm>
              <a:off x="6005513" y="5208588"/>
              <a:ext cx="1228725" cy="117475"/>
            </a:xfrm>
            <a:custGeom>
              <a:avLst/>
              <a:gdLst>
                <a:gd name="T0" fmla="*/ 0 w 774"/>
                <a:gd name="T1" fmla="*/ 186532838 h 74"/>
                <a:gd name="T2" fmla="*/ 0 w 774"/>
                <a:gd name="T3" fmla="*/ 0 h 74"/>
                <a:gd name="T4" fmla="*/ 1950813663 w 774"/>
                <a:gd name="T5" fmla="*/ 0 h 74"/>
                <a:gd name="T6" fmla="*/ 0 60000 65536"/>
                <a:gd name="T7" fmla="*/ 0 60000 65536"/>
                <a:gd name="T8" fmla="*/ 0 60000 65536"/>
                <a:gd name="T9" fmla="*/ 0 w 774"/>
                <a:gd name="T10" fmla="*/ 0 h 74"/>
                <a:gd name="T11" fmla="*/ 774 w 774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" h="74">
                  <a:moveTo>
                    <a:pt x="0" y="74"/>
                  </a:moveTo>
                  <a:lnTo>
                    <a:pt x="0" y="0"/>
                  </a:lnTo>
                  <a:lnTo>
                    <a:pt x="774" y="0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0" name="Line 20"/>
            <p:cNvSpPr>
              <a:spLocks noChangeShapeType="1"/>
            </p:cNvSpPr>
            <p:nvPr/>
          </p:nvSpPr>
          <p:spPr bwMode="auto">
            <a:xfrm>
              <a:off x="7234238" y="5208588"/>
              <a:ext cx="0" cy="11747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1" name="Line 21"/>
            <p:cNvSpPr>
              <a:spLocks noChangeShapeType="1"/>
            </p:cNvSpPr>
            <p:nvPr/>
          </p:nvSpPr>
          <p:spPr bwMode="auto">
            <a:xfrm flipV="1">
              <a:off x="7234238" y="3063875"/>
              <a:ext cx="0" cy="21447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2" name="Line 37"/>
            <p:cNvSpPr>
              <a:spLocks noChangeShapeType="1"/>
            </p:cNvSpPr>
            <p:nvPr/>
          </p:nvSpPr>
          <p:spPr bwMode="auto">
            <a:xfrm>
              <a:off x="5746750" y="3727450"/>
              <a:ext cx="2052638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3" name="Line 39"/>
            <p:cNvSpPr>
              <a:spLocks noChangeShapeType="1"/>
            </p:cNvSpPr>
            <p:nvPr/>
          </p:nvSpPr>
          <p:spPr bwMode="auto">
            <a:xfrm>
              <a:off x="7277100" y="4494213"/>
              <a:ext cx="847725" cy="0"/>
            </a:xfrm>
            <a:prstGeom prst="line">
              <a:avLst/>
            </a:prstGeom>
            <a:noFill/>
            <a:ln w="26988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14" name="Freeform 42"/>
            <p:cNvSpPr>
              <a:spLocks/>
            </p:cNvSpPr>
            <p:nvPr/>
          </p:nvSpPr>
          <p:spPr bwMode="auto">
            <a:xfrm>
              <a:off x="7623175" y="4437063"/>
              <a:ext cx="114300" cy="114300"/>
            </a:xfrm>
            <a:custGeom>
              <a:avLst/>
              <a:gdLst>
                <a:gd name="T0" fmla="*/ 90735150 w 72"/>
                <a:gd name="T1" fmla="*/ 0 h 72"/>
                <a:gd name="T2" fmla="*/ 73091410 w 72"/>
                <a:gd name="T3" fmla="*/ 0 h 72"/>
                <a:gd name="T4" fmla="*/ 55449258 w 72"/>
                <a:gd name="T5" fmla="*/ 7561328 h 72"/>
                <a:gd name="T6" fmla="*/ 42847948 w 72"/>
                <a:gd name="T7" fmla="*/ 12602743 h 72"/>
                <a:gd name="T8" fmla="*/ 25204208 w 72"/>
                <a:gd name="T9" fmla="*/ 25207075 h 72"/>
                <a:gd name="T10" fmla="*/ 17642152 w 72"/>
                <a:gd name="T11" fmla="*/ 37809818 h 72"/>
                <a:gd name="T12" fmla="*/ 7560469 w 72"/>
                <a:gd name="T13" fmla="*/ 55455564 h 72"/>
                <a:gd name="T14" fmla="*/ 5040842 w 72"/>
                <a:gd name="T15" fmla="*/ 73099723 h 72"/>
                <a:gd name="T16" fmla="*/ 0 w 72"/>
                <a:gd name="T17" fmla="*/ 90745469 h 72"/>
                <a:gd name="T18" fmla="*/ 5040842 w 72"/>
                <a:gd name="T19" fmla="*/ 108389627 h 72"/>
                <a:gd name="T20" fmla="*/ 7560469 w 72"/>
                <a:gd name="T21" fmla="*/ 126035373 h 72"/>
                <a:gd name="T22" fmla="*/ 17642152 w 72"/>
                <a:gd name="T23" fmla="*/ 138638117 h 72"/>
                <a:gd name="T24" fmla="*/ 25204208 w 72"/>
                <a:gd name="T25" fmla="*/ 156283863 h 72"/>
                <a:gd name="T26" fmla="*/ 42847948 w 72"/>
                <a:gd name="T27" fmla="*/ 163846779 h 72"/>
                <a:gd name="T28" fmla="*/ 55449258 w 72"/>
                <a:gd name="T29" fmla="*/ 173929609 h 72"/>
                <a:gd name="T30" fmla="*/ 73091410 w 72"/>
                <a:gd name="T31" fmla="*/ 176449523 h 72"/>
                <a:gd name="T32" fmla="*/ 90735150 w 72"/>
                <a:gd name="T33" fmla="*/ 181490938 h 72"/>
                <a:gd name="T34" fmla="*/ 113418144 w 72"/>
                <a:gd name="T35" fmla="*/ 176449523 h 72"/>
                <a:gd name="T36" fmla="*/ 126021042 w 72"/>
                <a:gd name="T37" fmla="*/ 173929609 h 72"/>
                <a:gd name="T38" fmla="*/ 143663194 w 72"/>
                <a:gd name="T39" fmla="*/ 163846779 h 72"/>
                <a:gd name="T40" fmla="*/ 156266092 w 72"/>
                <a:gd name="T41" fmla="*/ 156283863 h 72"/>
                <a:gd name="T42" fmla="*/ 168868990 w 72"/>
                <a:gd name="T43" fmla="*/ 138638117 h 72"/>
                <a:gd name="T44" fmla="*/ 176429458 w 72"/>
                <a:gd name="T45" fmla="*/ 126035373 h 72"/>
                <a:gd name="T46" fmla="*/ 181470300 w 72"/>
                <a:gd name="T47" fmla="*/ 108389627 h 72"/>
                <a:gd name="T48" fmla="*/ 181470300 w 72"/>
                <a:gd name="T49" fmla="*/ 90745469 h 72"/>
                <a:gd name="T50" fmla="*/ 181470300 w 72"/>
                <a:gd name="T51" fmla="*/ 73099723 h 72"/>
                <a:gd name="T52" fmla="*/ 176429458 w 72"/>
                <a:gd name="T53" fmla="*/ 55455564 h 72"/>
                <a:gd name="T54" fmla="*/ 168868990 w 72"/>
                <a:gd name="T55" fmla="*/ 37809818 h 72"/>
                <a:gd name="T56" fmla="*/ 156266092 w 72"/>
                <a:gd name="T57" fmla="*/ 25207075 h 72"/>
                <a:gd name="T58" fmla="*/ 143663194 w 72"/>
                <a:gd name="T59" fmla="*/ 12602743 h 72"/>
                <a:gd name="T60" fmla="*/ 126021042 w 72"/>
                <a:gd name="T61" fmla="*/ 7561328 h 72"/>
                <a:gd name="T62" fmla="*/ 113418144 w 72"/>
                <a:gd name="T63" fmla="*/ 0 h 72"/>
                <a:gd name="T64" fmla="*/ 90735150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2" y="3"/>
                  </a:lnTo>
                  <a:lnTo>
                    <a:pt x="17" y="5"/>
                  </a:lnTo>
                  <a:lnTo>
                    <a:pt x="10" y="10"/>
                  </a:lnTo>
                  <a:lnTo>
                    <a:pt x="7" y="15"/>
                  </a:lnTo>
                  <a:lnTo>
                    <a:pt x="3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3" y="50"/>
                  </a:lnTo>
                  <a:lnTo>
                    <a:pt x="7" y="55"/>
                  </a:lnTo>
                  <a:lnTo>
                    <a:pt x="10" y="62"/>
                  </a:lnTo>
                  <a:lnTo>
                    <a:pt x="17" y="65"/>
                  </a:lnTo>
                  <a:lnTo>
                    <a:pt x="22" y="69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5" y="70"/>
                  </a:lnTo>
                  <a:lnTo>
                    <a:pt x="50" y="69"/>
                  </a:lnTo>
                  <a:lnTo>
                    <a:pt x="57" y="65"/>
                  </a:lnTo>
                  <a:lnTo>
                    <a:pt x="62" y="62"/>
                  </a:lnTo>
                  <a:lnTo>
                    <a:pt x="67" y="55"/>
                  </a:lnTo>
                  <a:lnTo>
                    <a:pt x="70" y="50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0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3"/>
                  </a:lnTo>
                  <a:lnTo>
                    <a:pt x="45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5" name="Freeform 43"/>
            <p:cNvSpPr>
              <a:spLocks/>
            </p:cNvSpPr>
            <p:nvPr/>
          </p:nvSpPr>
          <p:spPr bwMode="auto">
            <a:xfrm>
              <a:off x="6654800" y="3670300"/>
              <a:ext cx="114300" cy="114300"/>
            </a:xfrm>
            <a:custGeom>
              <a:avLst/>
              <a:gdLst>
                <a:gd name="T0" fmla="*/ 90735150 w 72"/>
                <a:gd name="T1" fmla="*/ 0 h 72"/>
                <a:gd name="T2" fmla="*/ 73091410 w 72"/>
                <a:gd name="T3" fmla="*/ 0 h 72"/>
                <a:gd name="T4" fmla="*/ 57968885 w 72"/>
                <a:gd name="T5" fmla="*/ 2521501 h 72"/>
                <a:gd name="T6" fmla="*/ 42847948 w 72"/>
                <a:gd name="T7" fmla="*/ 12602743 h 72"/>
                <a:gd name="T8" fmla="*/ 27723835 w 72"/>
                <a:gd name="T9" fmla="*/ 25207075 h 72"/>
                <a:gd name="T10" fmla="*/ 17642152 w 72"/>
                <a:gd name="T11" fmla="*/ 37809818 h 72"/>
                <a:gd name="T12" fmla="*/ 10081683 w 72"/>
                <a:gd name="T13" fmla="*/ 55455564 h 72"/>
                <a:gd name="T14" fmla="*/ 5040842 w 72"/>
                <a:gd name="T15" fmla="*/ 73099723 h 72"/>
                <a:gd name="T16" fmla="*/ 0 w 72"/>
                <a:gd name="T17" fmla="*/ 90745469 h 72"/>
                <a:gd name="T18" fmla="*/ 5040842 w 72"/>
                <a:gd name="T19" fmla="*/ 108389627 h 72"/>
                <a:gd name="T20" fmla="*/ 10081683 w 72"/>
                <a:gd name="T21" fmla="*/ 123513872 h 72"/>
                <a:gd name="T22" fmla="*/ 17642152 w 72"/>
                <a:gd name="T23" fmla="*/ 138638117 h 72"/>
                <a:gd name="T24" fmla="*/ 27723835 w 72"/>
                <a:gd name="T25" fmla="*/ 151242448 h 72"/>
                <a:gd name="T26" fmla="*/ 42847948 w 72"/>
                <a:gd name="T27" fmla="*/ 163846779 h 72"/>
                <a:gd name="T28" fmla="*/ 57968885 w 72"/>
                <a:gd name="T29" fmla="*/ 171408108 h 72"/>
                <a:gd name="T30" fmla="*/ 73091410 w 72"/>
                <a:gd name="T31" fmla="*/ 176449523 h 72"/>
                <a:gd name="T32" fmla="*/ 90735150 w 72"/>
                <a:gd name="T33" fmla="*/ 181490938 h 72"/>
                <a:gd name="T34" fmla="*/ 108377302 w 72"/>
                <a:gd name="T35" fmla="*/ 176449523 h 72"/>
                <a:gd name="T36" fmla="*/ 126021042 w 72"/>
                <a:gd name="T37" fmla="*/ 171408108 h 72"/>
                <a:gd name="T38" fmla="*/ 143663194 w 72"/>
                <a:gd name="T39" fmla="*/ 163846779 h 72"/>
                <a:gd name="T40" fmla="*/ 156266092 w 72"/>
                <a:gd name="T41" fmla="*/ 151242448 h 72"/>
                <a:gd name="T42" fmla="*/ 168868990 w 72"/>
                <a:gd name="T43" fmla="*/ 138638117 h 72"/>
                <a:gd name="T44" fmla="*/ 178950673 w 72"/>
                <a:gd name="T45" fmla="*/ 123513872 h 72"/>
                <a:gd name="T46" fmla="*/ 181470300 w 72"/>
                <a:gd name="T47" fmla="*/ 108389627 h 72"/>
                <a:gd name="T48" fmla="*/ 181470300 w 72"/>
                <a:gd name="T49" fmla="*/ 90745469 h 72"/>
                <a:gd name="T50" fmla="*/ 181470300 w 72"/>
                <a:gd name="T51" fmla="*/ 73099723 h 72"/>
                <a:gd name="T52" fmla="*/ 178950673 w 72"/>
                <a:gd name="T53" fmla="*/ 55455564 h 72"/>
                <a:gd name="T54" fmla="*/ 168868990 w 72"/>
                <a:gd name="T55" fmla="*/ 37809818 h 72"/>
                <a:gd name="T56" fmla="*/ 156266092 w 72"/>
                <a:gd name="T57" fmla="*/ 25207075 h 72"/>
                <a:gd name="T58" fmla="*/ 143663194 w 72"/>
                <a:gd name="T59" fmla="*/ 12602743 h 72"/>
                <a:gd name="T60" fmla="*/ 126021042 w 72"/>
                <a:gd name="T61" fmla="*/ 2521501 h 72"/>
                <a:gd name="T62" fmla="*/ 108377302 w 72"/>
                <a:gd name="T63" fmla="*/ 0 h 72"/>
                <a:gd name="T64" fmla="*/ 90735150 w 72"/>
                <a:gd name="T65" fmla="*/ 0 h 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2"/>
                <a:gd name="T100" fmla="*/ 0 h 72"/>
                <a:gd name="T101" fmla="*/ 72 w 72"/>
                <a:gd name="T102" fmla="*/ 72 h 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2" h="72">
                  <a:moveTo>
                    <a:pt x="36" y="0"/>
                  </a:moveTo>
                  <a:lnTo>
                    <a:pt x="29" y="0"/>
                  </a:lnTo>
                  <a:lnTo>
                    <a:pt x="23" y="1"/>
                  </a:lnTo>
                  <a:lnTo>
                    <a:pt x="17" y="5"/>
                  </a:lnTo>
                  <a:lnTo>
                    <a:pt x="11" y="10"/>
                  </a:lnTo>
                  <a:lnTo>
                    <a:pt x="7" y="15"/>
                  </a:lnTo>
                  <a:lnTo>
                    <a:pt x="4" y="22"/>
                  </a:lnTo>
                  <a:lnTo>
                    <a:pt x="2" y="29"/>
                  </a:lnTo>
                  <a:lnTo>
                    <a:pt x="0" y="36"/>
                  </a:lnTo>
                  <a:lnTo>
                    <a:pt x="2" y="43"/>
                  </a:lnTo>
                  <a:lnTo>
                    <a:pt x="4" y="49"/>
                  </a:lnTo>
                  <a:lnTo>
                    <a:pt x="7" y="55"/>
                  </a:lnTo>
                  <a:lnTo>
                    <a:pt x="11" y="60"/>
                  </a:lnTo>
                  <a:lnTo>
                    <a:pt x="17" y="65"/>
                  </a:lnTo>
                  <a:lnTo>
                    <a:pt x="23" y="68"/>
                  </a:lnTo>
                  <a:lnTo>
                    <a:pt x="29" y="70"/>
                  </a:lnTo>
                  <a:lnTo>
                    <a:pt x="36" y="72"/>
                  </a:lnTo>
                  <a:lnTo>
                    <a:pt x="43" y="70"/>
                  </a:lnTo>
                  <a:lnTo>
                    <a:pt x="50" y="68"/>
                  </a:lnTo>
                  <a:lnTo>
                    <a:pt x="57" y="65"/>
                  </a:lnTo>
                  <a:lnTo>
                    <a:pt x="62" y="60"/>
                  </a:lnTo>
                  <a:lnTo>
                    <a:pt x="67" y="55"/>
                  </a:lnTo>
                  <a:lnTo>
                    <a:pt x="71" y="49"/>
                  </a:lnTo>
                  <a:lnTo>
                    <a:pt x="72" y="43"/>
                  </a:lnTo>
                  <a:lnTo>
                    <a:pt x="72" y="36"/>
                  </a:lnTo>
                  <a:lnTo>
                    <a:pt x="72" y="29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62" y="10"/>
                  </a:lnTo>
                  <a:lnTo>
                    <a:pt x="57" y="5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66"/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6" name="ZoneTexte 90"/>
            <p:cNvSpPr txBox="1">
              <a:spLocks noChangeArrowheads="1"/>
            </p:cNvSpPr>
            <p:nvPr/>
          </p:nvSpPr>
          <p:spPr bwMode="auto">
            <a:xfrm>
              <a:off x="7888288" y="4216400"/>
              <a:ext cx="4841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14,0</a:t>
              </a:r>
            </a:p>
          </p:txBody>
        </p:sp>
        <p:sp>
          <p:nvSpPr>
            <p:cNvPr id="21517" name="ZoneTexte 91"/>
            <p:cNvSpPr txBox="1">
              <a:spLocks noChangeArrowheads="1"/>
            </p:cNvSpPr>
            <p:nvPr/>
          </p:nvSpPr>
          <p:spPr bwMode="auto">
            <a:xfrm>
              <a:off x="7489825" y="4205288"/>
              <a:ext cx="3984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7,7</a:t>
              </a:r>
            </a:p>
          </p:txBody>
        </p:sp>
        <p:sp>
          <p:nvSpPr>
            <p:cNvPr id="21518" name="ZoneTexte 92"/>
            <p:cNvSpPr txBox="1">
              <a:spLocks noChangeArrowheads="1"/>
            </p:cNvSpPr>
            <p:nvPr/>
          </p:nvSpPr>
          <p:spPr bwMode="auto">
            <a:xfrm>
              <a:off x="7159625" y="4252913"/>
              <a:ext cx="3984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1,3</a:t>
              </a:r>
            </a:p>
          </p:txBody>
        </p:sp>
        <p:sp>
          <p:nvSpPr>
            <p:cNvPr id="21519" name="ZoneTexte 96"/>
            <p:cNvSpPr txBox="1">
              <a:spLocks noChangeArrowheads="1"/>
            </p:cNvSpPr>
            <p:nvPr/>
          </p:nvSpPr>
          <p:spPr bwMode="auto">
            <a:xfrm>
              <a:off x="5478463" y="3460750"/>
              <a:ext cx="577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- 26,7</a:t>
              </a:r>
            </a:p>
          </p:txBody>
        </p:sp>
        <p:sp>
          <p:nvSpPr>
            <p:cNvPr id="21520" name="ZoneTexte 97"/>
            <p:cNvSpPr txBox="1">
              <a:spLocks noChangeArrowheads="1"/>
            </p:cNvSpPr>
            <p:nvPr/>
          </p:nvSpPr>
          <p:spPr bwMode="auto">
            <a:xfrm>
              <a:off x="6497638" y="3430588"/>
              <a:ext cx="44926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-8,0</a:t>
              </a:r>
            </a:p>
          </p:txBody>
        </p:sp>
        <p:sp>
          <p:nvSpPr>
            <p:cNvPr id="21521" name="ZoneTexte 98"/>
            <p:cNvSpPr txBox="1">
              <a:spLocks noChangeArrowheads="1"/>
            </p:cNvSpPr>
            <p:nvPr/>
          </p:nvSpPr>
          <p:spPr bwMode="auto">
            <a:xfrm>
              <a:off x="7554913" y="3454400"/>
              <a:ext cx="4841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10,7</a:t>
              </a:r>
            </a:p>
          </p:txBody>
        </p:sp>
        <p:sp>
          <p:nvSpPr>
            <p:cNvPr id="21522" name="ZoneTexte 99"/>
            <p:cNvSpPr txBox="1">
              <a:spLocks noChangeArrowheads="1"/>
            </p:cNvSpPr>
            <p:nvPr/>
          </p:nvSpPr>
          <p:spPr bwMode="auto">
            <a:xfrm>
              <a:off x="8199871" y="5326063"/>
              <a:ext cx="53412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20 %</a:t>
              </a:r>
            </a:p>
          </p:txBody>
        </p:sp>
        <p:sp>
          <p:nvSpPr>
            <p:cNvPr id="21523" name="ZoneTexte 100"/>
            <p:cNvSpPr txBox="1">
              <a:spLocks noChangeArrowheads="1"/>
            </p:cNvSpPr>
            <p:nvPr/>
          </p:nvSpPr>
          <p:spPr bwMode="auto">
            <a:xfrm>
              <a:off x="7104063" y="5326063"/>
              <a:ext cx="26987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524" name="ZoneTexte 101"/>
            <p:cNvSpPr txBox="1">
              <a:spLocks noChangeArrowheads="1"/>
            </p:cNvSpPr>
            <p:nvPr/>
          </p:nvSpPr>
          <p:spPr bwMode="auto">
            <a:xfrm>
              <a:off x="5723917" y="5326063"/>
              <a:ext cx="58541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-20 %</a:t>
              </a:r>
            </a:p>
          </p:txBody>
        </p:sp>
        <p:sp>
          <p:nvSpPr>
            <p:cNvPr id="21525" name="ZoneTexte 102"/>
            <p:cNvSpPr txBox="1">
              <a:spLocks noChangeArrowheads="1"/>
            </p:cNvSpPr>
            <p:nvPr/>
          </p:nvSpPr>
          <p:spPr bwMode="auto">
            <a:xfrm>
              <a:off x="8078296" y="4530725"/>
              <a:ext cx="8439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p = 0,018</a:t>
              </a:r>
            </a:p>
          </p:txBody>
        </p:sp>
        <p:sp>
          <p:nvSpPr>
            <p:cNvPr id="21526" name="ZoneTexte 103"/>
            <p:cNvSpPr txBox="1">
              <a:spLocks noChangeArrowheads="1"/>
            </p:cNvSpPr>
            <p:nvPr/>
          </p:nvSpPr>
          <p:spPr bwMode="auto">
            <a:xfrm>
              <a:off x="8085351" y="3586163"/>
              <a:ext cx="7441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p = 0,40</a:t>
              </a:r>
            </a:p>
          </p:txBody>
        </p:sp>
        <p:sp>
          <p:nvSpPr>
            <p:cNvPr id="21527" name="ZoneTexte 104"/>
            <p:cNvSpPr txBox="1">
              <a:spLocks noChangeArrowheads="1"/>
            </p:cNvSpPr>
            <p:nvPr/>
          </p:nvSpPr>
          <p:spPr bwMode="auto">
            <a:xfrm>
              <a:off x="4530725" y="4332288"/>
              <a:ext cx="95885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&gt; 200/mm</a:t>
              </a:r>
              <a:r>
                <a:rPr lang="fr-FR" altLang="fr-FR" sz="1200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28" name="ZoneTexte 105"/>
            <p:cNvSpPr txBox="1">
              <a:spLocks noChangeArrowheads="1"/>
            </p:cNvSpPr>
            <p:nvPr/>
          </p:nvSpPr>
          <p:spPr bwMode="auto">
            <a:xfrm>
              <a:off x="4530725" y="3603625"/>
              <a:ext cx="9588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>
                  <a:solidFill>
                    <a:srgbClr val="000066"/>
                  </a:solidFill>
                </a:rPr>
                <a:t> 200/mm</a:t>
              </a:r>
              <a:r>
                <a:rPr lang="fr-FR" altLang="fr-FR" sz="1200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29" name="ZoneTexte 106"/>
            <p:cNvSpPr txBox="1">
              <a:spLocks noChangeArrowheads="1"/>
            </p:cNvSpPr>
            <p:nvPr/>
          </p:nvSpPr>
          <p:spPr bwMode="auto">
            <a:xfrm>
              <a:off x="4363808" y="2924175"/>
              <a:ext cx="13307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CD4 à l’inclusion</a:t>
              </a:r>
            </a:p>
          </p:txBody>
        </p:sp>
        <p:cxnSp>
          <p:nvCxnSpPr>
            <p:cNvPr id="21530" name="Connecteur droit avec flèche 107"/>
            <p:cNvCxnSpPr>
              <a:cxnSpLocks noChangeShapeType="1"/>
            </p:cNvCxnSpPr>
            <p:nvPr/>
          </p:nvCxnSpPr>
          <p:spPr bwMode="auto">
            <a:xfrm flipH="1">
              <a:off x="6115050" y="2900363"/>
              <a:ext cx="1055688" cy="0"/>
            </a:xfrm>
            <a:prstGeom prst="straightConnector1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1531" name="Connecteur droit avec flèche 108"/>
            <p:cNvCxnSpPr>
              <a:cxnSpLocks noChangeShapeType="1"/>
            </p:cNvCxnSpPr>
            <p:nvPr/>
          </p:nvCxnSpPr>
          <p:spPr bwMode="auto">
            <a:xfrm>
              <a:off x="7242175" y="2900363"/>
              <a:ext cx="1054100" cy="0"/>
            </a:xfrm>
            <a:prstGeom prst="straightConnector1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32" name="ZoneTexte 109"/>
            <p:cNvSpPr txBox="1">
              <a:spLocks noChangeArrowheads="1"/>
            </p:cNvSpPr>
            <p:nvPr/>
          </p:nvSpPr>
          <p:spPr bwMode="auto">
            <a:xfrm>
              <a:off x="5999830" y="2378075"/>
              <a:ext cx="11677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En faveur de</a:t>
              </a:r>
              <a:br>
                <a:rPr lang="fr-FR" altLang="fr-FR" sz="1200" dirty="0">
                  <a:solidFill>
                    <a:srgbClr val="000066"/>
                  </a:solidFill>
                </a:rPr>
              </a:br>
              <a:r>
                <a:rPr lang="fr-FR" altLang="fr-FR" sz="1200" dirty="0">
                  <a:solidFill>
                    <a:srgbClr val="000066"/>
                  </a:solidFill>
                </a:rPr>
                <a:t>EFV/FTC/TDF</a:t>
              </a:r>
            </a:p>
          </p:txBody>
        </p:sp>
        <p:sp>
          <p:nvSpPr>
            <p:cNvPr id="21533" name="ZoneTexte 110"/>
            <p:cNvSpPr txBox="1">
              <a:spLocks noChangeArrowheads="1"/>
            </p:cNvSpPr>
            <p:nvPr/>
          </p:nvSpPr>
          <p:spPr bwMode="auto">
            <a:xfrm>
              <a:off x="7243763" y="2378075"/>
              <a:ext cx="118586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200" dirty="0">
                  <a:solidFill>
                    <a:srgbClr val="000066"/>
                  </a:solidFill>
                </a:rPr>
                <a:t>En faveur de</a:t>
              </a:r>
              <a:br>
                <a:rPr lang="fr-FR" altLang="fr-FR" sz="1200" dirty="0">
                  <a:solidFill>
                    <a:srgbClr val="000066"/>
                  </a:solidFill>
                </a:rPr>
              </a:br>
              <a:r>
                <a:rPr lang="fr-FR" altLang="fr-FR" sz="1200" dirty="0">
                  <a:solidFill>
                    <a:srgbClr val="000066"/>
                  </a:solidFill>
                </a:rPr>
                <a:t>RPV/FTC/TDF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04825" y="1954213"/>
            <a:ext cx="3794768" cy="4483874"/>
            <a:chOff x="504825" y="1954213"/>
            <a:chExt cx="3794768" cy="4483874"/>
          </a:xfrm>
        </p:grpSpPr>
        <p:sp>
          <p:nvSpPr>
            <p:cNvPr id="71" name="AutoShape 165"/>
            <p:cNvSpPr>
              <a:spLocks noChangeArrowheads="1"/>
            </p:cNvSpPr>
            <p:nvPr/>
          </p:nvSpPr>
          <p:spPr bwMode="auto">
            <a:xfrm>
              <a:off x="1166052" y="2122970"/>
              <a:ext cx="3131653" cy="37209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21534" name="Freeform 9"/>
            <p:cNvSpPr>
              <a:spLocks/>
            </p:cNvSpPr>
            <p:nvPr/>
          </p:nvSpPr>
          <p:spPr bwMode="auto">
            <a:xfrm>
              <a:off x="928688" y="2347913"/>
              <a:ext cx="73025" cy="642937"/>
            </a:xfrm>
            <a:custGeom>
              <a:avLst/>
              <a:gdLst>
                <a:gd name="T0" fmla="*/ 0 w 46"/>
                <a:gd name="T1" fmla="*/ 0 h 405"/>
                <a:gd name="T2" fmla="*/ 115938300 w 46"/>
                <a:gd name="T3" fmla="*/ 0 h 405"/>
                <a:gd name="T4" fmla="*/ 115938300 w 46"/>
                <a:gd name="T5" fmla="*/ 1020788694 h 405"/>
                <a:gd name="T6" fmla="*/ 0 60000 65536"/>
                <a:gd name="T7" fmla="*/ 0 60000 65536"/>
                <a:gd name="T8" fmla="*/ 0 60000 65536"/>
                <a:gd name="T9" fmla="*/ 0 w 46"/>
                <a:gd name="T10" fmla="*/ 0 h 405"/>
                <a:gd name="T11" fmla="*/ 46 w 4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405">
                  <a:moveTo>
                    <a:pt x="0" y="0"/>
                  </a:moveTo>
                  <a:lnTo>
                    <a:pt x="46" y="0"/>
                  </a:lnTo>
                  <a:lnTo>
                    <a:pt x="46" y="405"/>
                  </a:lnTo>
                </a:path>
              </a:pathLst>
            </a:custGeom>
            <a:noFill/>
            <a:ln w="7938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5" name="Line 10"/>
            <p:cNvSpPr>
              <a:spLocks noChangeShapeType="1"/>
            </p:cNvSpPr>
            <p:nvPr/>
          </p:nvSpPr>
          <p:spPr bwMode="auto">
            <a:xfrm>
              <a:off x="928688" y="2990850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6" name="Line 11"/>
            <p:cNvSpPr>
              <a:spLocks noChangeShapeType="1"/>
            </p:cNvSpPr>
            <p:nvPr/>
          </p:nvSpPr>
          <p:spPr bwMode="auto">
            <a:xfrm>
              <a:off x="928688" y="3632200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7" name="Line 12"/>
            <p:cNvSpPr>
              <a:spLocks noChangeShapeType="1"/>
            </p:cNvSpPr>
            <p:nvPr/>
          </p:nvSpPr>
          <p:spPr bwMode="auto">
            <a:xfrm flipV="1">
              <a:off x="1001713" y="2990850"/>
              <a:ext cx="0" cy="64135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8" name="Line 13"/>
            <p:cNvSpPr>
              <a:spLocks noChangeShapeType="1"/>
            </p:cNvSpPr>
            <p:nvPr/>
          </p:nvSpPr>
          <p:spPr bwMode="auto">
            <a:xfrm>
              <a:off x="928688" y="4275138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39" name="Line 14"/>
            <p:cNvSpPr>
              <a:spLocks noChangeShapeType="1"/>
            </p:cNvSpPr>
            <p:nvPr/>
          </p:nvSpPr>
          <p:spPr bwMode="auto">
            <a:xfrm>
              <a:off x="928688" y="4919663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0" name="Line 15"/>
            <p:cNvSpPr>
              <a:spLocks noChangeShapeType="1"/>
            </p:cNvSpPr>
            <p:nvPr/>
          </p:nvSpPr>
          <p:spPr bwMode="auto">
            <a:xfrm flipV="1">
              <a:off x="1001713" y="4275138"/>
              <a:ext cx="0" cy="644525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1" name="Line 16"/>
            <p:cNvSpPr>
              <a:spLocks noChangeShapeType="1"/>
            </p:cNvSpPr>
            <p:nvPr/>
          </p:nvSpPr>
          <p:spPr bwMode="auto">
            <a:xfrm>
              <a:off x="928688" y="5565775"/>
              <a:ext cx="73025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2" name="Line 17"/>
            <p:cNvSpPr>
              <a:spLocks noChangeShapeType="1"/>
            </p:cNvSpPr>
            <p:nvPr/>
          </p:nvSpPr>
          <p:spPr bwMode="auto">
            <a:xfrm flipV="1">
              <a:off x="1001713" y="4919663"/>
              <a:ext cx="0" cy="646112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3" name="Line 18"/>
            <p:cNvSpPr>
              <a:spLocks noChangeShapeType="1"/>
            </p:cNvSpPr>
            <p:nvPr/>
          </p:nvSpPr>
          <p:spPr bwMode="auto">
            <a:xfrm flipV="1">
              <a:off x="1001713" y="3632200"/>
              <a:ext cx="0" cy="642938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4" name="Line 22"/>
            <p:cNvSpPr>
              <a:spLocks noChangeShapeType="1"/>
            </p:cNvSpPr>
            <p:nvPr/>
          </p:nvSpPr>
          <p:spPr bwMode="auto">
            <a:xfrm>
              <a:off x="1001713" y="5565775"/>
              <a:ext cx="2952750" cy="0"/>
            </a:xfrm>
            <a:prstGeom prst="line">
              <a:avLst/>
            </a:prstGeom>
            <a:noFill/>
            <a:ln w="7938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545" name="Rectangle 25"/>
            <p:cNvSpPr>
              <a:spLocks noChangeArrowheads="1"/>
            </p:cNvSpPr>
            <p:nvPr/>
          </p:nvSpPr>
          <p:spPr bwMode="auto">
            <a:xfrm>
              <a:off x="1365250" y="3632199"/>
              <a:ext cx="466725" cy="193357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6" name="Rectangle 26"/>
            <p:cNvSpPr>
              <a:spLocks noChangeArrowheads="1"/>
            </p:cNvSpPr>
            <p:nvPr/>
          </p:nvSpPr>
          <p:spPr bwMode="auto">
            <a:xfrm>
              <a:off x="1847850" y="3315473"/>
              <a:ext cx="469900" cy="2247126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7" name="Rectangle 29"/>
            <p:cNvSpPr>
              <a:spLocks noChangeArrowheads="1"/>
            </p:cNvSpPr>
            <p:nvPr/>
          </p:nvSpPr>
          <p:spPr bwMode="auto">
            <a:xfrm>
              <a:off x="2865438" y="2997974"/>
              <a:ext cx="463550" cy="2564626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8" name="Rectangle 30"/>
            <p:cNvSpPr>
              <a:spLocks noChangeArrowheads="1"/>
            </p:cNvSpPr>
            <p:nvPr/>
          </p:nvSpPr>
          <p:spPr bwMode="auto">
            <a:xfrm>
              <a:off x="3348038" y="3155950"/>
              <a:ext cx="463550" cy="240665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49" name="Rectangle 31"/>
            <p:cNvSpPr>
              <a:spLocks noChangeArrowheads="1"/>
            </p:cNvSpPr>
            <p:nvPr/>
          </p:nvSpPr>
          <p:spPr bwMode="auto">
            <a:xfrm>
              <a:off x="2835275" y="2238375"/>
              <a:ext cx="141288" cy="139700"/>
            </a:xfrm>
            <a:prstGeom prst="rect">
              <a:avLst/>
            </a:prstGeom>
            <a:solidFill>
              <a:srgbClr val="0066FF"/>
            </a:solidFill>
            <a:ln w="0">
              <a:solidFill>
                <a:srgbClr val="00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21550" name="Freeform 32"/>
            <p:cNvSpPr>
              <a:spLocks/>
            </p:cNvSpPr>
            <p:nvPr/>
          </p:nvSpPr>
          <p:spPr bwMode="auto">
            <a:xfrm>
              <a:off x="1301750" y="2238375"/>
              <a:ext cx="141288" cy="139700"/>
            </a:xfrm>
            <a:custGeom>
              <a:avLst/>
              <a:gdLst>
                <a:gd name="T0" fmla="*/ 0 w 89"/>
                <a:gd name="T1" fmla="*/ 0 h 88"/>
                <a:gd name="T2" fmla="*/ 0 w 89"/>
                <a:gd name="T3" fmla="*/ 221800738 h 88"/>
                <a:gd name="T4" fmla="*/ 224312956 w 89"/>
                <a:gd name="T5" fmla="*/ 221800738 h 88"/>
                <a:gd name="T6" fmla="*/ 224312956 w 89"/>
                <a:gd name="T7" fmla="*/ 0 h 88"/>
                <a:gd name="T8" fmla="*/ 0 w 89"/>
                <a:gd name="T9" fmla="*/ 0 h 88"/>
                <a:gd name="T10" fmla="*/ 0 w 89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88"/>
                <a:gd name="T20" fmla="*/ 89 w 89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88">
                  <a:moveTo>
                    <a:pt x="0" y="0"/>
                  </a:moveTo>
                  <a:lnTo>
                    <a:pt x="0" y="88"/>
                  </a:lnTo>
                  <a:lnTo>
                    <a:pt x="89" y="88"/>
                  </a:lnTo>
                  <a:lnTo>
                    <a:pt x="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51" name="ZoneTexte 53"/>
            <p:cNvSpPr txBox="1">
              <a:spLocks noChangeArrowheads="1"/>
            </p:cNvSpPr>
            <p:nvPr/>
          </p:nvSpPr>
          <p:spPr bwMode="auto">
            <a:xfrm>
              <a:off x="674688" y="5443538"/>
              <a:ext cx="26987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552" name="ZoneTexte 54"/>
            <p:cNvSpPr txBox="1">
              <a:spLocks noChangeArrowheads="1"/>
            </p:cNvSpPr>
            <p:nvPr/>
          </p:nvSpPr>
          <p:spPr bwMode="auto">
            <a:xfrm>
              <a:off x="590550" y="4799013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1553" name="ZoneTexte 55"/>
            <p:cNvSpPr txBox="1">
              <a:spLocks noChangeArrowheads="1"/>
            </p:cNvSpPr>
            <p:nvPr/>
          </p:nvSpPr>
          <p:spPr bwMode="auto">
            <a:xfrm>
              <a:off x="590550" y="4154488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1554" name="ZoneTexte 56"/>
            <p:cNvSpPr txBox="1">
              <a:spLocks noChangeArrowheads="1"/>
            </p:cNvSpPr>
            <p:nvPr/>
          </p:nvSpPr>
          <p:spPr bwMode="auto">
            <a:xfrm>
              <a:off x="590550" y="3509963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21555" name="ZoneTexte 57"/>
            <p:cNvSpPr txBox="1">
              <a:spLocks noChangeArrowheads="1"/>
            </p:cNvSpPr>
            <p:nvPr/>
          </p:nvSpPr>
          <p:spPr bwMode="auto">
            <a:xfrm>
              <a:off x="590550" y="2865438"/>
              <a:ext cx="354013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21556" name="ZoneTexte 58"/>
            <p:cNvSpPr txBox="1">
              <a:spLocks noChangeArrowheads="1"/>
            </p:cNvSpPr>
            <p:nvPr/>
          </p:nvSpPr>
          <p:spPr bwMode="auto">
            <a:xfrm>
              <a:off x="504825" y="2220913"/>
              <a:ext cx="439738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1557" name="ZoneTexte 61"/>
            <p:cNvSpPr txBox="1">
              <a:spLocks noChangeArrowheads="1"/>
            </p:cNvSpPr>
            <p:nvPr/>
          </p:nvSpPr>
          <p:spPr bwMode="auto">
            <a:xfrm>
              <a:off x="1435100" y="5599113"/>
              <a:ext cx="3556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53</a:t>
              </a:r>
            </a:p>
          </p:txBody>
        </p:sp>
        <p:sp>
          <p:nvSpPr>
            <p:cNvPr id="21558" name="ZoneTexte 62"/>
            <p:cNvSpPr txBox="1">
              <a:spLocks noChangeArrowheads="1"/>
            </p:cNvSpPr>
            <p:nvPr/>
          </p:nvSpPr>
          <p:spPr bwMode="auto">
            <a:xfrm>
              <a:off x="1890713" y="5599113"/>
              <a:ext cx="3571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51</a:t>
              </a:r>
            </a:p>
          </p:txBody>
        </p:sp>
        <p:sp>
          <p:nvSpPr>
            <p:cNvPr id="21559" name="ZoneTexte 65"/>
            <p:cNvSpPr txBox="1">
              <a:spLocks noChangeArrowheads="1"/>
            </p:cNvSpPr>
            <p:nvPr/>
          </p:nvSpPr>
          <p:spPr bwMode="auto">
            <a:xfrm>
              <a:off x="2900363" y="5599113"/>
              <a:ext cx="4413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341</a:t>
              </a:r>
            </a:p>
          </p:txBody>
        </p:sp>
        <p:sp>
          <p:nvSpPr>
            <p:cNvPr id="21560" name="ZoneTexte 66"/>
            <p:cNvSpPr txBox="1">
              <a:spLocks noChangeArrowheads="1"/>
            </p:cNvSpPr>
            <p:nvPr/>
          </p:nvSpPr>
          <p:spPr bwMode="auto">
            <a:xfrm>
              <a:off x="3382963" y="5599113"/>
              <a:ext cx="4413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>
                  <a:solidFill>
                    <a:srgbClr val="000066"/>
                  </a:solidFill>
                </a:rPr>
                <a:t>341</a:t>
              </a:r>
            </a:p>
          </p:txBody>
        </p:sp>
        <p:sp>
          <p:nvSpPr>
            <p:cNvPr id="21561" name="ZoneTexte 68"/>
            <p:cNvSpPr txBox="1">
              <a:spLocks noChangeArrowheads="1"/>
            </p:cNvSpPr>
            <p:nvPr/>
          </p:nvSpPr>
          <p:spPr bwMode="auto">
            <a:xfrm>
              <a:off x="1439619" y="2160954"/>
              <a:ext cx="13220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RPV/FTC/TDF</a:t>
              </a:r>
            </a:p>
          </p:txBody>
        </p:sp>
        <p:sp>
          <p:nvSpPr>
            <p:cNvPr id="21562" name="ZoneTexte 70"/>
            <p:cNvSpPr txBox="1">
              <a:spLocks noChangeArrowheads="1"/>
            </p:cNvSpPr>
            <p:nvPr/>
          </p:nvSpPr>
          <p:spPr bwMode="auto">
            <a:xfrm>
              <a:off x="2960444" y="2160954"/>
              <a:ext cx="13391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EFV/FTC/TDF </a:t>
              </a:r>
            </a:p>
          </p:txBody>
        </p:sp>
        <p:sp>
          <p:nvSpPr>
            <p:cNvPr id="21563" name="ZoneTexte 73"/>
            <p:cNvSpPr txBox="1">
              <a:spLocks noChangeArrowheads="1"/>
            </p:cNvSpPr>
            <p:nvPr/>
          </p:nvSpPr>
          <p:spPr bwMode="auto">
            <a:xfrm>
              <a:off x="1384288" y="3365740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60,4</a:t>
              </a:r>
            </a:p>
          </p:txBody>
        </p:sp>
        <p:sp>
          <p:nvSpPr>
            <p:cNvPr id="21564" name="ZoneTexte 74"/>
            <p:cNvSpPr txBox="1">
              <a:spLocks noChangeArrowheads="1"/>
            </p:cNvSpPr>
            <p:nvPr/>
          </p:nvSpPr>
          <p:spPr bwMode="auto">
            <a:xfrm>
              <a:off x="1868232" y="3041528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68,6</a:t>
              </a:r>
            </a:p>
          </p:txBody>
        </p:sp>
        <p:sp>
          <p:nvSpPr>
            <p:cNvPr id="21565" name="ZoneTexte 77"/>
            <p:cNvSpPr txBox="1">
              <a:spLocks noChangeArrowheads="1"/>
            </p:cNvSpPr>
            <p:nvPr/>
          </p:nvSpPr>
          <p:spPr bwMode="auto">
            <a:xfrm>
              <a:off x="2879713" y="2734531"/>
              <a:ext cx="4619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80,6</a:t>
              </a:r>
            </a:p>
          </p:txBody>
        </p:sp>
        <p:sp>
          <p:nvSpPr>
            <p:cNvPr id="21566" name="ZoneTexte 78"/>
            <p:cNvSpPr txBox="1">
              <a:spLocks noChangeArrowheads="1"/>
            </p:cNvSpPr>
            <p:nvPr/>
          </p:nvSpPr>
          <p:spPr bwMode="auto">
            <a:xfrm>
              <a:off x="3415405" y="2863850"/>
              <a:ext cx="34176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333399"/>
                  </a:solidFill>
                  <a:latin typeface="+mj-lt"/>
                </a:rPr>
                <a:t>73</a:t>
              </a:r>
            </a:p>
          </p:txBody>
        </p:sp>
        <p:sp>
          <p:nvSpPr>
            <p:cNvPr id="21567" name="ZoneTexte 79"/>
            <p:cNvSpPr txBox="1">
              <a:spLocks noChangeArrowheads="1"/>
            </p:cNvSpPr>
            <p:nvPr/>
          </p:nvSpPr>
          <p:spPr bwMode="auto">
            <a:xfrm>
              <a:off x="1343025" y="5883275"/>
              <a:ext cx="9763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u="sng">
                  <a:solidFill>
                    <a:srgbClr val="000066"/>
                  </a:solidFill>
                </a:rPr>
                <a:t>&lt;</a:t>
              </a:r>
              <a:r>
                <a:rPr lang="fr-FR" altLang="fr-FR" sz="1200" b="1">
                  <a:solidFill>
                    <a:srgbClr val="000066"/>
                  </a:solidFill>
                </a:rPr>
                <a:t> 200/mm</a:t>
              </a:r>
              <a:r>
                <a:rPr lang="fr-FR" altLang="fr-FR" sz="1200" b="1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68" name="ZoneTexte 80"/>
            <p:cNvSpPr txBox="1">
              <a:spLocks noChangeArrowheads="1"/>
            </p:cNvSpPr>
            <p:nvPr/>
          </p:nvSpPr>
          <p:spPr bwMode="auto">
            <a:xfrm>
              <a:off x="2887663" y="5883275"/>
              <a:ext cx="9540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>
                  <a:solidFill>
                    <a:srgbClr val="000066"/>
                  </a:solidFill>
                </a:rPr>
                <a:t>&gt; 200/mm</a:t>
              </a:r>
              <a:r>
                <a:rPr lang="fr-FR" altLang="fr-FR" sz="1200" b="1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569" name="ZoneTexte 81"/>
            <p:cNvSpPr txBox="1">
              <a:spLocks noChangeArrowheads="1"/>
            </p:cNvSpPr>
            <p:nvPr/>
          </p:nvSpPr>
          <p:spPr bwMode="auto">
            <a:xfrm>
              <a:off x="1748346" y="6161088"/>
              <a:ext cx="14245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fr-FR" altLang="fr-FR" sz="1200" b="1" dirty="0">
                  <a:solidFill>
                    <a:srgbClr val="000066"/>
                  </a:solidFill>
                </a:rPr>
                <a:t>CD4 à l’inclusion</a:t>
              </a:r>
            </a:p>
          </p:txBody>
        </p:sp>
        <p:sp>
          <p:nvSpPr>
            <p:cNvPr id="21570" name="ZoneTexte 111"/>
            <p:cNvSpPr txBox="1">
              <a:spLocks noChangeArrowheads="1"/>
            </p:cNvSpPr>
            <p:nvPr/>
          </p:nvSpPr>
          <p:spPr bwMode="auto">
            <a:xfrm>
              <a:off x="820738" y="1954213"/>
              <a:ext cx="3444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21571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sp>
        <p:nvSpPr>
          <p:cNvPr id="75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extLst>
      <p:ext uri="{BB962C8B-B14F-4D97-AF65-F5344CB8AC3E}">
        <p14:creationId xmlns:p14="http://schemas.microsoft.com/office/powerpoint/2010/main" val="1340393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Title 1"/>
          <p:cNvSpPr>
            <a:spLocks noGrp="1"/>
          </p:cNvSpPr>
          <p:nvPr>
            <p:ph type="title"/>
          </p:nvPr>
        </p:nvSpPr>
        <p:spPr>
          <a:xfrm>
            <a:off x="1619752" y="1078606"/>
            <a:ext cx="5616066" cy="588820"/>
          </a:xfrm>
        </p:spPr>
        <p:txBody>
          <a:bodyPr/>
          <a:lstStyle/>
          <a:p>
            <a:pPr algn="ctr"/>
            <a:r>
              <a:rPr lang="fr-FR" altLang="en-US" sz="2400" dirty="0">
                <a:solidFill>
                  <a:srgbClr val="CC3300"/>
                </a:solidFill>
              </a:rPr>
              <a:t>Analyse de la résistance à S96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830839"/>
              </p:ext>
            </p:extLst>
          </p:nvPr>
        </p:nvGraphicFramePr>
        <p:xfrm>
          <a:off x="281848" y="1677319"/>
          <a:ext cx="8531647" cy="4724315"/>
        </p:xfrm>
        <a:graphic>
          <a:graphicData uri="http://schemas.openxmlformats.org/drawingml/2006/table">
            <a:tbl>
              <a:tblPr/>
              <a:tblGrid>
                <a:gridCol w="370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 (n = 394)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 (n = 392)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J0-S48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J0-S48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Patients dans l’analyse de résistance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(1,8 %)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 (0,5 %)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Patients avec données de résistance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(1,8 %)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+2 (0,5 %)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Patients avec émergence de résistance aux ARV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(0,8 %)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(0,3 %)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Mutation primaire de résistance aux INNTI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Principales mutations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(4 %)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E138K/Q (n = 6)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Y181C/I (n = 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K101E (n = 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V90I (n = 6)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K103N (n = 1)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Y188L (n = 1)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G190E/Q (n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M230L (n = 0)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(0,3 %)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Mutation primaire de résistance aux INTI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Principales mutations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 (4 %)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M184V/I (n = 15)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K65R/N (n = 3)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 (0,3 %)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M1841 (N = 1)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(0,3 %)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Résistance selon ARN VIH à l’inclusion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</a:t>
                      </a: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100 000 c/ml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5/260 (2 %)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12/134 (9 %)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+4 (1 %)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2/250 (1 %)</a:t>
                      </a:r>
                      <a:b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1/142 (0,7 %)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+1 (0,4 %)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3327400" y="6581775"/>
            <a:ext cx="581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Porter DP. HIV </a:t>
            </a:r>
            <a:r>
              <a:rPr lang="en-US" altLang="fr-FR" sz="1200" i="1" dirty="0" err="1">
                <a:solidFill>
                  <a:srgbClr val="CC3300"/>
                </a:solidFill>
              </a:rPr>
              <a:t>Clin</a:t>
            </a:r>
            <a:r>
              <a:rPr lang="en-US" altLang="fr-FR" sz="1200" i="1" dirty="0">
                <a:solidFill>
                  <a:srgbClr val="CC3300"/>
                </a:solidFill>
              </a:rPr>
              <a:t> Trials 2015;16:30-8 ; 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</a:t>
            </a:r>
          </a:p>
        </p:txBody>
      </p:sp>
    </p:spTree>
    <p:extLst>
      <p:ext uri="{BB962C8B-B14F-4D97-AF65-F5344CB8AC3E}">
        <p14:creationId xmlns:p14="http://schemas.microsoft.com/office/powerpoint/2010/main" val="213007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0" name="Title 1"/>
          <p:cNvSpPr>
            <a:spLocks noGrp="1"/>
          </p:cNvSpPr>
          <p:nvPr>
            <p:ph type="title"/>
          </p:nvPr>
        </p:nvSpPr>
        <p:spPr>
          <a:xfrm>
            <a:off x="228600" y="1255713"/>
            <a:ext cx="8699500" cy="588962"/>
          </a:xfrm>
        </p:spPr>
        <p:txBody>
          <a:bodyPr/>
          <a:lstStyle/>
          <a:p>
            <a:pPr algn="ctr"/>
            <a:r>
              <a:rPr lang="fr-FR" altLang="fr-FR" sz="2400" dirty="0">
                <a:solidFill>
                  <a:srgbClr val="CC3300"/>
                </a:solidFill>
                <a:ea typeface="ＭＳ Ｐゴシック" charset="-128"/>
              </a:rPr>
              <a:t>Evénements indésirables les plus fréquents </a:t>
            </a:r>
            <a:br>
              <a:rPr lang="fr-FR" altLang="fr-FR" sz="2400" dirty="0">
                <a:solidFill>
                  <a:srgbClr val="CC3300"/>
                </a:solidFill>
                <a:ea typeface="ＭＳ Ｐゴシック" charset="-128"/>
              </a:rPr>
            </a:br>
            <a:r>
              <a:rPr lang="fr-FR" altLang="fr-FR" sz="2400" dirty="0">
                <a:solidFill>
                  <a:srgbClr val="CC3300"/>
                </a:solidFill>
                <a:ea typeface="ＭＳ Ｐゴシック" charset="-128"/>
              </a:rPr>
              <a:t>conduisant à l’arrêt du traitement</a:t>
            </a:r>
          </a:p>
        </p:txBody>
      </p:sp>
      <p:sp>
        <p:nvSpPr>
          <p:cNvPr id="23641" name="ZoneTexte 8"/>
          <p:cNvSpPr txBox="1">
            <a:spLocks noChangeArrowheads="1"/>
          </p:cNvSpPr>
          <p:nvPr/>
        </p:nvSpPr>
        <p:spPr bwMode="auto">
          <a:xfrm>
            <a:off x="330199" y="5333022"/>
            <a:ext cx="87200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marL="285750" indent="-285750" eaLnBrk="1" hangingPunct="1">
              <a:buClr>
                <a:srgbClr val="CC3300"/>
              </a:buClr>
              <a:buFont typeface="Arial"/>
              <a:buChar char="•"/>
            </a:pPr>
            <a:r>
              <a:rPr lang="fr-FR" altLang="fr-FR" sz="1600" dirty="0">
                <a:solidFill>
                  <a:srgbClr val="000066"/>
                </a:solidFill>
              </a:rPr>
              <a:t>Evénement indésirable de grade 3-4 considéré lié au traitement : 2,3 % RPV vs 5,6 % EFV </a:t>
            </a:r>
          </a:p>
          <a:p>
            <a:pPr marL="285750" indent="-285750" eaLnBrk="1" hangingPunct="1">
              <a:buClr>
                <a:srgbClr val="CC3300"/>
              </a:buClr>
              <a:buFont typeface="Arial"/>
              <a:buChar char="•"/>
            </a:pPr>
            <a:r>
              <a:rPr lang="fr-FR" altLang="fr-FR" sz="1600" dirty="0">
                <a:solidFill>
                  <a:srgbClr val="000066"/>
                </a:solidFill>
              </a:rPr>
              <a:t>Modification médiane de la clairance de la créatinine entre J0 et S96 : - 5,2 ml/min dans le groupe RPV et + 4,3 ml/min dans le groupe EFV</a:t>
            </a:r>
          </a:p>
          <a:p>
            <a:pPr marL="285750" indent="-285750" eaLnBrk="1" hangingPunct="1">
              <a:buClr>
                <a:srgbClr val="CC3300"/>
              </a:buClr>
              <a:buFont typeface="Arial"/>
              <a:buChar char="•"/>
            </a:pPr>
            <a:r>
              <a:rPr lang="fr-FR" altLang="fr-FR" sz="1600" dirty="0">
                <a:solidFill>
                  <a:srgbClr val="000066"/>
                </a:solidFill>
              </a:rPr>
              <a:t>3 arrêts pour événements rénaux : 1 dans le groupe RPV et 2 dans le groupe EFV</a:t>
            </a:r>
          </a:p>
        </p:txBody>
      </p:sp>
      <p:sp>
        <p:nvSpPr>
          <p:cNvPr id="2364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grpSp>
        <p:nvGrpSpPr>
          <p:cNvPr id="9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680432"/>
              </p:ext>
            </p:extLst>
          </p:nvPr>
        </p:nvGraphicFramePr>
        <p:xfrm>
          <a:off x="282575" y="1992212"/>
          <a:ext cx="8531229" cy="3123307"/>
        </p:xfrm>
        <a:graphic>
          <a:graphicData uri="http://schemas.openxmlformats.org/drawingml/2006/table">
            <a:tbl>
              <a:tblPr/>
              <a:tblGrid>
                <a:gridCol w="2304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618">
                  <a:extLst>
                    <a:ext uri="{9D8B030D-6E8A-4147-A177-3AD203B41FA5}">
                      <a16:colId xmlns:a16="http://schemas.microsoft.com/office/drawing/2014/main" val="2076942393"/>
                    </a:ext>
                  </a:extLst>
                </a:gridCol>
                <a:gridCol w="873654">
                  <a:extLst>
                    <a:ext uri="{9D8B030D-6E8A-4147-A177-3AD203B41FA5}">
                      <a16:colId xmlns:a16="http://schemas.microsoft.com/office/drawing/2014/main" val="1813860176"/>
                    </a:ext>
                  </a:extLst>
                </a:gridCol>
                <a:gridCol w="71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921">
                  <a:extLst>
                    <a:ext uri="{9D8B030D-6E8A-4147-A177-3AD203B41FA5}">
                      <a16:colId xmlns:a16="http://schemas.microsoft.com/office/drawing/2014/main" val="920302242"/>
                    </a:ext>
                  </a:extLst>
                </a:gridCol>
                <a:gridCol w="977744">
                  <a:extLst>
                    <a:ext uri="{9D8B030D-6E8A-4147-A177-3AD203B41FA5}">
                      <a16:colId xmlns:a16="http://schemas.microsoft.com/office/drawing/2014/main" val="4277179399"/>
                    </a:ext>
                  </a:extLst>
                </a:gridCol>
              </a:tblGrid>
              <a:tr h="28685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 (n = 394)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 (n = 392)</a:t>
                      </a: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6" marR="89996" marT="46787" marB="467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23">
                <a:tc vMerge="1">
                  <a:txBody>
                    <a:bodyPr/>
                    <a:lstStyle/>
                    <a:p>
                      <a:endParaRPr lang="en-US" sz="1200" noProof="0" dirty="0"/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S1-S4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S5-S48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S48-S96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S1-S4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S5-S48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S48-S96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70C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Trouble psychiatrique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 (0,3 %)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24 (6,1 %)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482"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Trouble</a:t>
                      </a:r>
                      <a: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  <a:t> neurologique</a:t>
                      </a:r>
                      <a:endParaRPr lang="fr-FR" sz="1200" noProof="0" dirty="0">
                        <a:solidFill>
                          <a:srgbClr val="000066"/>
                        </a:solidFill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 (0,8 %)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8 (2,0 %)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Atteinte cutanée/tissu</a:t>
                      </a:r>
                      <a: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  <a:t> sous-cutané </a:t>
                      </a:r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(ex. rash)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7 (1,8 %)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548"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Anomalie biologique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4 (1,0 %)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 (0,5 %)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482">
                <a:tc>
                  <a:txBody>
                    <a:bodyPr/>
                    <a:lstStyle/>
                    <a:p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Trouble général</a:t>
                      </a:r>
                      <a:r>
                        <a:rPr lang="fr-FR" sz="1200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noProof="0" dirty="0">
                          <a:solidFill>
                            <a:srgbClr val="000066"/>
                          </a:solidFill>
                        </a:rPr>
                        <a:t>(ex. asthénie)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5 (1,3%)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482">
                <a:tc>
                  <a:txBody>
                    <a:bodyPr/>
                    <a:lstStyle/>
                    <a:p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Trouble gastro-intestinal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 (0,3 %)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 (0,8 %)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extLst>
      <p:ext uri="{BB962C8B-B14F-4D97-AF65-F5344CB8AC3E}">
        <p14:creationId xmlns:p14="http://schemas.microsoft.com/office/powerpoint/2010/main" val="2079162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527049" y="1143000"/>
            <a:ext cx="8615363" cy="5295900"/>
          </a:xfrm>
        </p:spPr>
        <p:txBody>
          <a:bodyPr/>
          <a:lstStyle/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fr-FR" sz="2400" b="1" dirty="0">
                <a:latin typeface="+mj-lt"/>
              </a:rPr>
              <a:t>Questionnaire sur les symptômes VIH à S96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RPV/FTC/TDF : réduction significative dans la survenue de 18/20 symptômes entre J0 et S96 (p </a:t>
            </a:r>
            <a:r>
              <a:rPr lang="fr-FR" sz="1800" u="sng" dirty="0"/>
              <a:t>&lt;</a:t>
            </a:r>
            <a:r>
              <a:rPr lang="fr-FR" sz="1800" dirty="0"/>
              <a:t> 0,039)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EFV/FTC/TDF : réduction significative dans la survenue de 7/20 symptômes entre J0 et S96 (p </a:t>
            </a:r>
            <a:r>
              <a:rPr lang="fr-FR" sz="1800" u="sng" dirty="0"/>
              <a:t>&lt;</a:t>
            </a:r>
            <a:r>
              <a:rPr lang="fr-FR" sz="1800" dirty="0"/>
              <a:t> 0,033)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Différence significative entre les 2 groupes de la présence de 8 symptômes entre J0 et S96, en faveur dans tous les cas de RPV/FTC/TDF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fr-FR" sz="1800" dirty="0"/>
          </a:p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fr-FR" sz="2400" b="1" dirty="0">
                <a:latin typeface="+mj-lt"/>
              </a:rPr>
              <a:t>Satisfaction globale (HIV </a:t>
            </a:r>
            <a:r>
              <a:rPr lang="fr-FR" sz="2400" b="1" dirty="0" err="1">
                <a:latin typeface="+mj-lt"/>
              </a:rPr>
              <a:t>Treatment</a:t>
            </a:r>
            <a:r>
              <a:rPr lang="fr-FR" sz="2400" b="1" dirty="0">
                <a:latin typeface="+mj-lt"/>
              </a:rPr>
              <a:t> Satisfaction Questionnaire) à S96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Elevée dans les 2 groupes</a:t>
            </a:r>
          </a:p>
          <a:p>
            <a:pPr lvl="1">
              <a:spcBef>
                <a:spcPts val="0"/>
              </a:spcBef>
              <a:defRPr/>
            </a:pPr>
            <a:endParaRPr lang="fr-FR" sz="1800" dirty="0"/>
          </a:p>
          <a:p>
            <a:pPr>
              <a:spcBef>
                <a:spcPts val="0"/>
              </a:spcBef>
              <a:buFont typeface="Wingdings" charset="0"/>
              <a:buChar char="§"/>
              <a:defRPr/>
            </a:pPr>
            <a:r>
              <a:rPr lang="fr-FR" sz="2400" b="1" dirty="0">
                <a:latin typeface="+mj-lt"/>
              </a:rPr>
              <a:t>Qualité de vie (SF-12</a:t>
            </a:r>
            <a:r>
              <a:rPr lang="fr-FR" sz="2400" b="1" baseline="-25000" dirty="0">
                <a:latin typeface="+mj-lt"/>
              </a:rPr>
              <a:t>V2</a:t>
            </a:r>
            <a:r>
              <a:rPr lang="fr-FR" sz="2400" b="1" dirty="0">
                <a:latin typeface="+mj-lt"/>
              </a:rPr>
              <a:t>)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La différence entre les 2 groupes de la modification médiane entre J0 et S96 du score composite de santé physique était non significative</a:t>
            </a:r>
          </a:p>
          <a:p>
            <a:pPr lvl="1">
              <a:spcBef>
                <a:spcPts val="0"/>
              </a:spcBef>
              <a:defRPr/>
            </a:pPr>
            <a:r>
              <a:rPr lang="fr-FR" sz="1800" dirty="0"/>
              <a:t>La différence entre les 2 groupes de la modification médiane entre J0 et S96 du score composite de santé mentale était significative, en faveur de RPV/FTC/TDF (p = 0,014)</a:t>
            </a:r>
          </a:p>
          <a:p>
            <a:pPr lvl="1">
              <a:spcBef>
                <a:spcPts val="0"/>
              </a:spcBef>
              <a:defRPr/>
            </a:pPr>
            <a:endParaRPr lang="fr-FR" sz="1800" dirty="0"/>
          </a:p>
        </p:txBody>
      </p:sp>
      <p:sp>
        <p:nvSpPr>
          <p:cNvPr id="24578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grpSp>
        <p:nvGrpSpPr>
          <p:cNvPr id="5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9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extLst>
      <p:ext uri="{BB962C8B-B14F-4D97-AF65-F5344CB8AC3E}">
        <p14:creationId xmlns:p14="http://schemas.microsoft.com/office/powerpoint/2010/main" val="3998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527049" y="1142999"/>
            <a:ext cx="8429381" cy="5427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 à S96</a:t>
            </a:r>
          </a:p>
          <a:p>
            <a:pPr lvl="1">
              <a:spcBef>
                <a:spcPct val="0"/>
              </a:spcBef>
            </a:pPr>
            <a:r>
              <a:rPr lang="fr-FR" altLang="fr-FR" sz="1900" dirty="0">
                <a:ea typeface="ＭＳ Ｐゴシック" charset="-128"/>
              </a:rPr>
              <a:t>Chez les adultes infectés par le VIH-1, naïfs de traitement ARV,   RPV/FTC/TDF montrait une efficacité non inférieure et une tolérance meilleure que EFV/FTC/TDF après 96 semaines de traitement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ea typeface="ＭＳ Ｐゴシック" charset="-128"/>
              </a:rPr>
              <a:t>Les différences significatives dans le succès virologique chez les patients avec ARN VIH-1 ≤ 100 000 c/ml et CD4 &gt; 200/mmm</a:t>
            </a:r>
            <a:r>
              <a:rPr lang="fr-FR" altLang="fr-FR" baseline="30000" dirty="0">
                <a:ea typeface="ＭＳ Ｐゴシック" charset="-128"/>
              </a:rPr>
              <a:t>3</a:t>
            </a:r>
            <a:r>
              <a:rPr lang="fr-FR" altLang="fr-FR" dirty="0">
                <a:ea typeface="ＭＳ Ｐゴシック" charset="-128"/>
              </a:rPr>
              <a:t> pouvaient être liées au taux plus élevé d’arrêt pour évènement indésirable dans le groupe EFV/FTC/TDF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ea typeface="ＭＳ Ｐゴシック" charset="-128"/>
              </a:rPr>
              <a:t>Les taux plus élevés d’échec virologique observés avec RPV/FTC/TDF chez les patients avec ARN VIH &gt; 500 000 c/ml et CD4 ≤ 200/mm</a:t>
            </a:r>
            <a:r>
              <a:rPr lang="fr-FR" altLang="fr-FR" baseline="30000" dirty="0">
                <a:ea typeface="ＭＳ Ｐゴシック" charset="-128"/>
              </a:rPr>
              <a:t>3</a:t>
            </a:r>
            <a:r>
              <a:rPr lang="fr-FR" altLang="fr-FR" dirty="0">
                <a:ea typeface="ＭＳ Ｐゴシック" charset="-128"/>
              </a:rPr>
              <a:t> étaient principalement dus à un taux plus élevé d’arrêt pour manque d’efficacité dans ces groupes (limite : nombre faible de patients dans ces sous-groupes)</a:t>
            </a:r>
          </a:p>
          <a:p>
            <a:pPr lvl="1">
              <a:spcBef>
                <a:spcPct val="0"/>
              </a:spcBef>
            </a:pPr>
            <a:r>
              <a:rPr lang="fr-FR" altLang="fr-FR" sz="1900" dirty="0">
                <a:ea typeface="ＭＳ Ｐゴシック" charset="-128"/>
              </a:rPr>
              <a:t>Faible taux d’</a:t>
            </a:r>
            <a:r>
              <a:rPr lang="fr-FR" altLang="fr-FR" sz="1900" dirty="0" err="1">
                <a:ea typeface="ＭＳ Ｐゴシック" charset="-128"/>
              </a:rPr>
              <a:t>élergence</a:t>
            </a:r>
            <a:r>
              <a:rPr lang="fr-FR" altLang="fr-FR" sz="1900" dirty="0">
                <a:ea typeface="ＭＳ Ｐゴシック" charset="-128"/>
              </a:rPr>
              <a:t> de résistance à</a:t>
            </a:r>
            <a:r>
              <a:rPr lang="en-US" altLang="fr-FR" sz="1900" dirty="0">
                <a:ea typeface="ＭＳ Ｐゴシック" charset="-128"/>
              </a:rPr>
              <a:t> S96 </a:t>
            </a:r>
            <a:r>
              <a:rPr lang="fr-FR" altLang="fr-FR" sz="1900" dirty="0">
                <a:ea typeface="ＭＳ Ｐゴシック" charset="-128"/>
              </a:rPr>
              <a:t>(5,3 % RPV/FTC/TDF ; 1,0 % EFV/FTC/TDF), survenant principalement avant S48</a:t>
            </a:r>
            <a:endParaRPr lang="nl-NL" altLang="fr-FR" sz="1900" dirty="0">
              <a:ea typeface="ＭＳ Ｐゴシック" charset="-128"/>
            </a:endParaRPr>
          </a:p>
          <a:p>
            <a:pPr lvl="2">
              <a:spcBef>
                <a:spcPct val="0"/>
              </a:spcBef>
            </a:pPr>
            <a:r>
              <a:rPr lang="fr-FR" altLang="fr-FR" sz="1800" dirty="0">
                <a:ea typeface="ＭＳ Ｐゴシック" charset="-128"/>
              </a:rPr>
              <a:t>Emergence de résistance à l’échec: 88% pour RPV/FTC/TDF vs 44 % </a:t>
            </a:r>
            <a:r>
              <a:rPr lang="fr-FR" altLang="fr-FR" sz="1800">
                <a:ea typeface="ＭＳ Ｐゴシック" charset="-128"/>
              </a:rPr>
              <a:t>pour EFV/FTC/TDF ; </a:t>
            </a:r>
            <a:r>
              <a:rPr lang="fr-FR" altLang="fr-FR" sz="1800" dirty="0">
                <a:ea typeface="ＭＳ Ｐゴシック" charset="-128"/>
              </a:rPr>
              <a:t>la résistance dans le groupe RPV/FTC/TDF était plus fréquente en cas de taux d’ARN VIH initial &gt; 100 000 c/ml</a:t>
            </a:r>
          </a:p>
          <a:p>
            <a:pPr lvl="1">
              <a:spcBef>
                <a:spcPct val="0"/>
              </a:spcBef>
            </a:pPr>
            <a:r>
              <a:rPr lang="fr-FR" altLang="fr-FR" sz="1900" dirty="0">
                <a:ea typeface="ＭＳ Ｐゴシック" charset="-128"/>
              </a:rPr>
              <a:t>Meilleur profil </a:t>
            </a:r>
            <a:r>
              <a:rPr lang="en-US" altLang="fr-FR" sz="1900" dirty="0">
                <a:ea typeface="ＭＳ Ｐゴシック" charset="-128"/>
              </a:rPr>
              <a:t>de </a:t>
            </a:r>
            <a:r>
              <a:rPr lang="fr-FR" altLang="fr-FR" sz="1900" dirty="0">
                <a:ea typeface="ＭＳ Ｐゴシック" charset="-128"/>
              </a:rPr>
              <a:t>tolérance et de sécurité de</a:t>
            </a:r>
            <a:r>
              <a:rPr lang="nl-NL" altLang="fr-FR" sz="1900" dirty="0">
                <a:ea typeface="ＭＳ Ｐゴシック" charset="-128"/>
              </a:rPr>
              <a:t> RPV/FTC/TDF vs. </a:t>
            </a:r>
            <a:r>
              <a:rPr lang="fr-FR" altLang="fr-FR" sz="1900" dirty="0">
                <a:ea typeface="ＭＳ Ｐゴシック" charset="-128"/>
              </a:rPr>
              <a:t>EFV/FTC/TDF après 96 semaines de traitement (limite : essai en ouvert)</a:t>
            </a:r>
          </a:p>
          <a:p>
            <a:pPr>
              <a:spcBef>
                <a:spcPct val="0"/>
              </a:spcBef>
            </a:pPr>
            <a:endParaRPr lang="fr-FR" altLang="fr-FR" sz="4800" dirty="0">
              <a:ea typeface="ＭＳ Ｐゴシック" charset="-128"/>
            </a:endParaRPr>
          </a:p>
        </p:txBody>
      </p:sp>
      <p:sp>
        <p:nvSpPr>
          <p:cNvPr id="2560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grpSp>
        <p:nvGrpSpPr>
          <p:cNvPr id="5" name="Grouper 37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9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7360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extLst>
      <p:ext uri="{BB962C8B-B14F-4D97-AF65-F5344CB8AC3E}">
        <p14:creationId xmlns:p14="http://schemas.microsoft.com/office/powerpoint/2010/main" val="142086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415707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291449" y="2876890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1054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RPV/FTC/TDF à S48 : % ARN VIH &lt; 50 c/ml en intention de traiter, analyse </a:t>
            </a:r>
            <a:r>
              <a:rPr lang="fr-FR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(taux de significativité unilatéral à 2,5 %, borne inférieure de l’IC 97,5 % de la différence = -12 %, puissance de 95 %)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00241"/>
              </p:ext>
            </p:extLst>
          </p:nvPr>
        </p:nvGraphicFramePr>
        <p:xfrm>
          <a:off x="4572000" y="2874925"/>
          <a:ext cx="2824406" cy="377825"/>
        </p:xfrm>
        <a:graphic>
          <a:graphicData uri="http://schemas.openxmlformats.org/drawingml/2006/table">
            <a:tbl>
              <a:tblPr/>
              <a:tblGrid>
                <a:gridCol w="2824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RPV/FTC/TDF QD STR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66380"/>
              </p:ext>
            </p:extLst>
          </p:nvPr>
        </p:nvGraphicFramePr>
        <p:xfrm>
          <a:off x="4572000" y="3722650"/>
          <a:ext cx="2824405" cy="368300"/>
        </p:xfrm>
        <a:graphic>
          <a:graphicData uri="http://schemas.openxmlformats.org/drawingml/2006/table">
            <a:tbl>
              <a:tblPr/>
              <a:tblGrid>
                <a:gridCol w="2824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 QD STR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720743" y="1655016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Sans insu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50920" y="2538979"/>
            <a:ext cx="3022785" cy="188987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&gt; 2 500 c/ml</a:t>
            </a:r>
          </a:p>
          <a:p>
            <a:pPr algn="ctr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les CD4</a:t>
            </a:r>
          </a:p>
          <a:p>
            <a:pPr algn="ctr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DFGe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fr-FR" sz="16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50 ml/min</a:t>
            </a:r>
          </a:p>
          <a:p>
            <a:pPr algn="ctr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Sensibilité à EFV, FTC et TDF </a:t>
            </a:r>
          </a:p>
          <a:p>
            <a:pPr algn="ctr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au génotype ; pas de mutation </a:t>
            </a:r>
          </a:p>
          <a:p>
            <a:pPr algn="ctr" defTabSz="91440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 résistance à RPV**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12056" y="4497991"/>
            <a:ext cx="6731001" cy="66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stratifiée sur ARN VIH (</a:t>
            </a:r>
            <a:r>
              <a:rPr lang="fr-FR" sz="1400" u="sng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K101E/P, E138A/G/K/Q/R, Y181C/I/V, H221Y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570413" y="3100350"/>
            <a:ext cx="1587" cy="813600"/>
          </a:xfrm>
          <a:prstGeom prst="bentConnector3">
            <a:avLst>
              <a:gd name="adj1" fmla="val -5485929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058098" y="3499984"/>
            <a:ext cx="6699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745231" y="359999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392</a:t>
            </a: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727464" y="2758621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394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72875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7287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268501"/>
            <a:ext cx="0" cy="18432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 flipH="1">
            <a:off x="7396405" y="2268501"/>
            <a:ext cx="18828" cy="18224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1" name="Line 31"/>
          <p:cNvSpPr>
            <a:spLocks noChangeShapeType="1"/>
          </p:cNvSpPr>
          <p:nvPr/>
        </p:nvSpPr>
        <p:spPr bwMode="auto">
          <a:xfrm flipV="1">
            <a:off x="7396405" y="3081300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2" name="Line 31"/>
          <p:cNvSpPr>
            <a:spLocks noChangeShapeType="1"/>
          </p:cNvSpPr>
          <p:nvPr/>
        </p:nvSpPr>
        <p:spPr bwMode="auto">
          <a:xfrm flipV="1">
            <a:off x="7396405" y="3916325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293063" y="4111786"/>
            <a:ext cx="5873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Utilisation concomitante d’inhibiteurs de pompe à protons non autorisée</a:t>
            </a:r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  <p:grpSp>
        <p:nvGrpSpPr>
          <p:cNvPr id="38" name="Grouper 37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3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4722168"/>
              </p:ext>
            </p:extLst>
          </p:nvPr>
        </p:nvGraphicFramePr>
        <p:xfrm>
          <a:off x="395287" y="1641675"/>
          <a:ext cx="8353426" cy="4871736"/>
        </p:xfrm>
        <a:graphic>
          <a:graphicData uri="http://schemas.openxmlformats.org/drawingml/2006/table">
            <a:tbl>
              <a:tblPr/>
              <a:tblGrid>
                <a:gridCol w="32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9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moyenne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Arrêt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 (13,7 %)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(18,4 %)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observance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Retrait du consentement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Violation du protocole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Grossesse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Décision de l’investigateur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Décès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004208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devenir des patients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" name="Grouper 11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807826" y="1128713"/>
            <a:ext cx="7515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au traitement (ARN VIH &lt; 50 c/ml) à S48</a:t>
            </a: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474765" y="6197168"/>
            <a:ext cx="85476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médiane des CD4/mm</a:t>
            </a:r>
            <a:r>
              <a:rPr lang="fr-FR" sz="1600" baseline="300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6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à S48 : + 200 RPV/FTC/TDF vs + 191 EFV/FTC/TDF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2" name="Grouper 71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7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209636" y="1738045"/>
            <a:ext cx="8553364" cy="4501394"/>
            <a:chOff x="209636" y="1799690"/>
            <a:chExt cx="8553364" cy="4501394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873379"/>
              <a:ext cx="793627" cy="235267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42618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73403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352910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04347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533906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84334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45904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149606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449519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3907" y="2533224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85,8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48507" y="2689952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81,6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011492"/>
              <a:ext cx="793627" cy="2214564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16596" y="5486400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4,1 % (- 1,1 ; 9,2)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971800" y="3022599"/>
              <a:ext cx="793627" cy="220345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111204" y="2662734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79,9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869271" y="2695344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81,7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757160" y="3011491"/>
              <a:ext cx="793627" cy="2214565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6976778" y="5533263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5,9 % (0,6 ; 11,2)</a:t>
              </a: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235581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729338" y="5235581"/>
              <a:ext cx="41899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 </a:t>
              </a:r>
              <a:r>
                <a:rPr lang="fr-FR" sz="1600" b="1" dirty="0" err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snapshot</a:t>
              </a:r>
              <a:r>
                <a:rPr lang="fr-FR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selon ARN VIH à l’inclusion</a:t>
              </a:r>
            </a:p>
          </p:txBody>
        </p:sp>
        <p:grpSp>
          <p:nvGrpSpPr>
            <p:cNvPr id="66" name="Grouper 65"/>
            <p:cNvGrpSpPr/>
            <p:nvPr/>
          </p:nvGrpSpPr>
          <p:grpSpPr>
            <a:xfrm>
              <a:off x="2743200" y="1799690"/>
              <a:ext cx="3939809" cy="388388"/>
              <a:chOff x="4823191" y="1933034"/>
              <a:chExt cx="3939809" cy="388388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4823191" y="1955259"/>
                <a:ext cx="3766196" cy="36616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5029295" y="2053684"/>
                <a:ext cx="334547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6870113" y="2077502"/>
                <a:ext cx="334547" cy="144463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5325011" y="1933034"/>
                <a:ext cx="157929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RPV/FTC/TDF</a:t>
                </a: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7165830" y="1952090"/>
                <a:ext cx="159717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EFV/FTC/TDF</a:t>
                </a:r>
              </a:p>
            </p:txBody>
          </p:sp>
        </p:grp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920588" y="2221816"/>
              <a:ext cx="192862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70C0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  <a:endParaRPr lang="fr-FR" dirty="0">
                <a:solidFill>
                  <a:srgbClr val="0070C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1973269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09449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46" name="Rectangle 133"/>
            <p:cNvSpPr>
              <a:spLocks noChangeArrowheads="1"/>
            </p:cNvSpPr>
            <p:nvPr/>
          </p:nvSpPr>
          <p:spPr bwMode="auto">
            <a:xfrm>
              <a:off x="5029200" y="2776267"/>
              <a:ext cx="793627" cy="244978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7" name="Rectangle 144"/>
            <p:cNvSpPr>
              <a:spLocks noChangeArrowheads="1"/>
            </p:cNvSpPr>
            <p:nvPr/>
          </p:nvSpPr>
          <p:spPr bwMode="auto">
            <a:xfrm>
              <a:off x="5168604" y="2427376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88,8</a:t>
              </a:r>
            </a:p>
          </p:txBody>
        </p:sp>
        <p:sp>
          <p:nvSpPr>
            <p:cNvPr id="48" name="Rectangle 145"/>
            <p:cNvSpPr>
              <a:spLocks noChangeArrowheads="1"/>
            </p:cNvSpPr>
            <p:nvPr/>
          </p:nvSpPr>
          <p:spPr bwMode="auto">
            <a:xfrm>
              <a:off x="5926671" y="2664388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81,6</a:t>
              </a:r>
            </a:p>
          </p:txBody>
        </p:sp>
        <p:sp>
          <p:nvSpPr>
            <p:cNvPr id="49" name="Rectangle 151"/>
            <p:cNvSpPr>
              <a:spLocks noChangeArrowheads="1"/>
            </p:cNvSpPr>
            <p:nvPr/>
          </p:nvSpPr>
          <p:spPr bwMode="auto">
            <a:xfrm>
              <a:off x="5814560" y="3011491"/>
              <a:ext cx="793627" cy="2214565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33"/>
            <p:cNvSpPr>
              <a:spLocks noChangeArrowheads="1"/>
            </p:cNvSpPr>
            <p:nvPr/>
          </p:nvSpPr>
          <p:spPr bwMode="auto">
            <a:xfrm>
              <a:off x="7010400" y="2853385"/>
              <a:ext cx="793627" cy="2372671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44"/>
            <p:cNvSpPr>
              <a:spLocks noChangeArrowheads="1"/>
            </p:cNvSpPr>
            <p:nvPr/>
          </p:nvSpPr>
          <p:spPr bwMode="auto">
            <a:xfrm>
              <a:off x="7149804" y="2511647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85,3</a:t>
              </a:r>
            </a:p>
          </p:txBody>
        </p:sp>
        <p:sp>
          <p:nvSpPr>
            <p:cNvPr id="52" name="Rectangle 145"/>
            <p:cNvSpPr>
              <a:spLocks noChangeArrowheads="1"/>
            </p:cNvSpPr>
            <p:nvPr/>
          </p:nvSpPr>
          <p:spPr bwMode="auto">
            <a:xfrm>
              <a:off x="7907871" y="2694869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79,6</a:t>
              </a: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7795760" y="3044291"/>
              <a:ext cx="793627" cy="2181765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ZoneTexte 86"/>
            <p:cNvSpPr txBox="1">
              <a:spLocks noChangeArrowheads="1"/>
            </p:cNvSpPr>
            <p:nvPr/>
          </p:nvSpPr>
          <p:spPr bwMode="auto">
            <a:xfrm>
              <a:off x="3000353" y="5525742"/>
              <a:ext cx="1451821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&gt; 100 000 c/ml</a:t>
              </a:r>
              <a:endParaRPr lang="fr-FR" sz="150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</p:txBody>
        </p:sp>
        <p:sp>
          <p:nvSpPr>
            <p:cNvPr id="64" name="ZoneTexte 86"/>
            <p:cNvSpPr txBox="1">
              <a:spLocks noChangeArrowheads="1"/>
            </p:cNvSpPr>
            <p:nvPr/>
          </p:nvSpPr>
          <p:spPr bwMode="auto">
            <a:xfrm>
              <a:off x="5072825" y="5526177"/>
              <a:ext cx="1451821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u="sng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&lt;</a:t>
              </a:r>
              <a:r>
                <a:rPr lang="fr-FR" sz="15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100 000 c/ml</a:t>
              </a:r>
              <a:endParaRPr lang="fr-FR" sz="150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7145673" y="5196239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00600" y="5792485"/>
              <a:ext cx="2046922" cy="483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Différence (IC 95 %)</a:t>
              </a:r>
              <a:r>
                <a:rPr lang="fr-F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7,2 % (1,1 ; 13,4)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753678" y="5817362"/>
              <a:ext cx="2046922" cy="483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Différence (IC 95 %)</a:t>
              </a:r>
              <a:r>
                <a:rPr lang="fr-F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- 1,8 % (- 11,1 ; 7,5)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226056"/>
              <a:ext cx="820051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60292"/>
              </p:ext>
            </p:extLst>
          </p:nvPr>
        </p:nvGraphicFramePr>
        <p:xfrm>
          <a:off x="381000" y="1600200"/>
          <a:ext cx="8268032" cy="3899006"/>
        </p:xfrm>
        <a:graphic>
          <a:graphicData uri="http://schemas.openxmlformats.org/drawingml/2006/table">
            <a:tbl>
              <a:tblPr/>
              <a:tblGrid>
                <a:gridCol w="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7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7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Population pour l’analyse de la résistance*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 (5 %)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(2 %)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Résistance aux ARVs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 (4,3 %)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(0,8 %)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Chez les patients avec CV à l’inclusion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Chez les patients avec CV à l’inclusion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8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Mutation résistance INNTI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Y181C/I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E138K/Q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K101E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K103N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Y188L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G190E/Q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81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Mutation résistance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M184V/I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K65R/N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Analyse de résistance au cours des 48 1</a:t>
            </a:r>
            <a:r>
              <a:rPr lang="fr-FR" sz="2400" b="1" kern="0" baseline="3000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ères</a:t>
            </a:r>
            <a:r>
              <a:rPr lang="fr-FR" sz="2400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semaines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04800" y="5509213"/>
            <a:ext cx="8584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ARN VIH </a:t>
            </a:r>
            <a:r>
              <a:rPr lang="fr-FR" sz="1400" u="sng" dirty="0">
                <a:solidFill>
                  <a:srgbClr val="000066"/>
                </a:solidFill>
              </a:rPr>
              <a:t>&gt;</a:t>
            </a:r>
            <a:r>
              <a:rPr lang="fr-FR" sz="1400" dirty="0">
                <a:solidFill>
                  <a:srgbClr val="000066"/>
                </a:solidFill>
              </a:rPr>
              <a:t> 400 c/ml et réponse virologique </a:t>
            </a:r>
            <a:r>
              <a:rPr lang="fr-FR" sz="1400" dirty="0" err="1">
                <a:solidFill>
                  <a:srgbClr val="000066"/>
                </a:solidFill>
              </a:rPr>
              <a:t>suboptimale</a:t>
            </a:r>
            <a:r>
              <a:rPr lang="fr-FR" sz="1400" dirty="0">
                <a:solidFill>
                  <a:srgbClr val="000066"/>
                </a:solidFill>
              </a:rPr>
              <a:t> (diminution ARN VIH confirmée &lt; 1 log</a:t>
            </a:r>
            <a:r>
              <a:rPr lang="fr-FR" sz="1400" baseline="-25000" dirty="0">
                <a:solidFill>
                  <a:srgbClr val="000066"/>
                </a:solidFill>
              </a:rPr>
              <a:t>10</a:t>
            </a:r>
            <a:r>
              <a:rPr lang="fr-FR" sz="1400" dirty="0">
                <a:solidFill>
                  <a:srgbClr val="000066"/>
                </a:solidFill>
              </a:rPr>
              <a:t> c/ml 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>à S8), rebond virologique (2 ARN VIH consécutifs &gt; 50 c/ml après obtention valeur &lt; 50 c/ml, 2 visites consécutives avec augmentation &gt; 1 log</a:t>
            </a:r>
            <a:r>
              <a:rPr lang="fr-FR" sz="1400" baseline="-25000" dirty="0">
                <a:solidFill>
                  <a:srgbClr val="000066"/>
                </a:solidFill>
              </a:rPr>
              <a:t>10</a:t>
            </a:r>
            <a:r>
              <a:rPr lang="fr-FR" sz="1400" dirty="0">
                <a:solidFill>
                  <a:srgbClr val="000066"/>
                </a:solidFill>
              </a:rPr>
              <a:t> c/ml de ARN VIH depuis le nadir) ou ARN VIH &gt; 400 c/ml à S48 ou à la dernière visite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60603"/>
              </p:ext>
            </p:extLst>
          </p:nvPr>
        </p:nvGraphicFramePr>
        <p:xfrm>
          <a:off x="381000" y="3200400"/>
          <a:ext cx="8207375" cy="3198000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Evénements neurologiques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29,7 %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6,6 %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9,6 %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Somnolence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12,4 %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Evénements psychiatriques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15,7 %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37,5 %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Rêves anormaux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24,5 %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6,6 %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8,9 %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Anxiété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8,4 %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Folliculite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5,3 %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12,0 %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25146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d’intérêt particulier chez &gt; 5 % </a:t>
            </a:r>
            <a:br>
              <a:rPr lang="fr-F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des patients dans un des groupes</a:t>
            </a:r>
            <a:endParaRPr lang="fr-F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21584"/>
              </p:ext>
            </p:extLst>
          </p:nvPr>
        </p:nvGraphicFramePr>
        <p:xfrm>
          <a:off x="460375" y="1676400"/>
          <a:ext cx="8207375" cy="738000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RPV/FTC/TDF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EFV/FTC/TDF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Evénéments indésirables de grade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7,4 %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Liés au traitement de l’étude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119063" y="1209097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Tolérance au cours des 48 1</a:t>
            </a:r>
            <a:r>
              <a:rPr lang="fr-FR" sz="2400" b="1" kern="0" baseline="3000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ères</a:t>
            </a:r>
            <a:r>
              <a:rPr lang="fr-F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semaines</a:t>
            </a:r>
            <a:endParaRPr lang="fr-F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8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129949" y="12954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None/>
            </a:pPr>
            <a:r>
              <a:rPr lang="fr-FR" sz="2400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Modification moyenne des lipides à jeun (mg/dl) à S48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</a:t>
            </a:r>
            <a:r>
              <a:rPr lang="fr-FR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AIDS 2014;28:989-97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513059" y="6109130"/>
            <a:ext cx="8513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0066"/>
                </a:solidFill>
              </a:rPr>
              <a:t>Modification du rapport cholestérol total/HDL-cholestérol à S48 : - 0,2 dans les 2 groupes</a:t>
            </a:r>
          </a:p>
        </p:txBody>
      </p:sp>
      <p:grpSp>
        <p:nvGrpSpPr>
          <p:cNvPr id="31" name="Groupe 30"/>
          <p:cNvGrpSpPr/>
          <p:nvPr/>
        </p:nvGrpSpPr>
        <p:grpSpPr>
          <a:xfrm>
            <a:off x="377280" y="1824553"/>
            <a:ext cx="8574069" cy="4202490"/>
            <a:chOff x="377280" y="1824553"/>
            <a:chExt cx="8574069" cy="4202490"/>
          </a:xfrm>
        </p:grpSpPr>
        <p:graphicFrame>
          <p:nvGraphicFramePr>
            <p:cNvPr id="2" name="Graphique 1"/>
            <p:cNvGraphicFramePr/>
            <p:nvPr>
              <p:extLst>
                <p:ext uri="{D42A27DB-BD31-4B8C-83A1-F6EECF244321}">
                  <p14:modId xmlns:p14="http://schemas.microsoft.com/office/powerpoint/2010/main" val="1795105393"/>
                </p:ext>
              </p:extLst>
            </p:nvPr>
          </p:nvGraphicFramePr>
          <p:xfrm>
            <a:off x="1070516" y="2341746"/>
            <a:ext cx="6580663" cy="33097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ZoneTexte 10"/>
            <p:cNvSpPr txBox="1"/>
            <p:nvPr/>
          </p:nvSpPr>
          <p:spPr>
            <a:xfrm>
              <a:off x="3871520" y="2953670"/>
              <a:ext cx="50798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 p &lt; 0,001 pour toutes les comparaisons entre les 2 groupes (ANOVA 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280" y="5565378"/>
              <a:ext cx="15145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Valeurs moyennes</a:t>
              </a:r>
              <a:br>
                <a:rPr lang="fr-FR" sz="1200">
                  <a:solidFill>
                    <a:srgbClr val="000066"/>
                  </a:solidFill>
                </a:rPr>
              </a:br>
              <a:r>
                <a:rPr lang="fr-FR" sz="1200">
                  <a:solidFill>
                    <a:srgbClr val="000066"/>
                  </a:solidFill>
                </a:rPr>
                <a:t>à l’inclusion (mg/dl)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0289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FF6600"/>
                  </a:solidFill>
                </a:rPr>
                <a:t>164</a:t>
              </a:r>
              <a:endParaRPr lang="fr-FR" b="1">
                <a:solidFill>
                  <a:srgbClr val="FF66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59833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66FF"/>
                  </a:solidFill>
                </a:rPr>
                <a:t>163</a:t>
              </a:r>
              <a:endParaRPr lang="fr-FR" b="1">
                <a:solidFill>
                  <a:srgbClr val="0066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57210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FF6600"/>
                  </a:solidFill>
                </a:rPr>
                <a:t>104</a:t>
              </a:r>
              <a:endParaRPr lang="fr-FR" b="1">
                <a:solidFill>
                  <a:srgbClr val="FF66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96754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66FF"/>
                  </a:solidFill>
                </a:rPr>
                <a:t>103</a:t>
              </a:r>
              <a:endParaRPr lang="fr-FR" b="1">
                <a:solidFill>
                  <a:srgbClr val="0066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57423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FF6600"/>
                  </a:solidFill>
                </a:rPr>
                <a:t>121</a:t>
              </a:r>
              <a:endParaRPr lang="fr-FR" b="1">
                <a:solidFill>
                  <a:srgbClr val="FF66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96967" y="5657710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66FF"/>
                  </a:solidFill>
                </a:rPr>
                <a:t>129</a:t>
              </a:r>
              <a:endParaRPr lang="fr-FR" b="1">
                <a:solidFill>
                  <a:srgbClr val="0066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479407" y="5657710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FF6600"/>
                  </a:solidFill>
                </a:rPr>
                <a:t>44</a:t>
              </a:r>
              <a:endParaRPr lang="fr-FR" b="1">
                <a:solidFill>
                  <a:srgbClr val="FF66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918951" y="5657710"/>
              <a:ext cx="35458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66FF"/>
                  </a:solidFill>
                </a:rPr>
                <a:t>44</a:t>
              </a:r>
              <a:endParaRPr lang="fr-FR" b="1">
                <a:solidFill>
                  <a:srgbClr val="0066FF"/>
                </a:solidFill>
              </a:endParaRPr>
            </a:p>
          </p:txBody>
        </p:sp>
        <p:grpSp>
          <p:nvGrpSpPr>
            <p:cNvPr id="21" name="Grouper 65"/>
            <p:cNvGrpSpPr/>
            <p:nvPr/>
          </p:nvGrpSpPr>
          <p:grpSpPr>
            <a:xfrm>
              <a:off x="2621292" y="1824553"/>
              <a:ext cx="3939809" cy="388388"/>
              <a:chOff x="4823191" y="1809744"/>
              <a:chExt cx="3939809" cy="388388"/>
            </a:xfrm>
          </p:grpSpPr>
          <p:sp>
            <p:nvSpPr>
              <p:cNvPr id="23" name="AutoShape 165"/>
              <p:cNvSpPr>
                <a:spLocks noChangeArrowheads="1"/>
              </p:cNvSpPr>
              <p:nvPr/>
            </p:nvSpPr>
            <p:spPr bwMode="auto">
              <a:xfrm>
                <a:off x="4823191" y="1831969"/>
                <a:ext cx="3766196" cy="36616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4" name="Rectangle 3"/>
              <p:cNvSpPr>
                <a:spLocks noChangeArrowheads="1"/>
              </p:cNvSpPr>
              <p:nvPr/>
            </p:nvSpPr>
            <p:spPr bwMode="auto">
              <a:xfrm>
                <a:off x="5029295" y="1930394"/>
                <a:ext cx="334547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5" name="Rectangle 4"/>
              <p:cNvSpPr>
                <a:spLocks noChangeArrowheads="1"/>
              </p:cNvSpPr>
              <p:nvPr/>
            </p:nvSpPr>
            <p:spPr bwMode="auto">
              <a:xfrm>
                <a:off x="6870113" y="1954212"/>
                <a:ext cx="334547" cy="144463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6" name="ZoneTexte 84"/>
              <p:cNvSpPr txBox="1">
                <a:spLocks noChangeArrowheads="1"/>
              </p:cNvSpPr>
              <p:nvPr/>
            </p:nvSpPr>
            <p:spPr bwMode="auto">
              <a:xfrm>
                <a:off x="5325011" y="1809744"/>
                <a:ext cx="157929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RPV/FTC/TDF</a:t>
                </a:r>
              </a:p>
            </p:txBody>
          </p:sp>
          <p:sp>
            <p:nvSpPr>
              <p:cNvPr id="27" name="ZoneTexte 85"/>
              <p:cNvSpPr txBox="1">
                <a:spLocks noChangeArrowheads="1"/>
              </p:cNvSpPr>
              <p:nvPr/>
            </p:nvSpPr>
            <p:spPr bwMode="auto">
              <a:xfrm>
                <a:off x="7165830" y="1828800"/>
                <a:ext cx="159717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EFV/FTC/TDF</a:t>
                </a:r>
              </a:p>
            </p:txBody>
          </p:sp>
        </p:grpSp>
      </p:grpSp>
      <p:sp>
        <p:nvSpPr>
          <p:cNvPr id="3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76200" y="1221506"/>
            <a:ext cx="8991600" cy="5303838"/>
          </a:xfrm>
        </p:spPr>
        <p:txBody>
          <a:bodyPr/>
          <a:lstStyle/>
          <a:p>
            <a:pPr>
              <a:lnSpc>
                <a:spcPts val="2600"/>
              </a:lnSpc>
              <a:spcBef>
                <a:spcPts val="0"/>
              </a:spcBef>
            </a:pPr>
            <a:r>
              <a:rPr lang="fr-FR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 à S48</a:t>
            </a: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fr-FR" sz="2000" dirty="0">
                <a:ea typeface="ＭＳ Ｐゴシック" pitchFamily="-1" charset="-128"/>
              </a:rPr>
              <a:t>Chez les patients VIH naïfs de traitement ARV, RPV/FTC/TDF </a:t>
            </a:r>
            <a:br>
              <a:rPr lang="fr-FR" sz="2000" dirty="0">
                <a:ea typeface="ＭＳ Ｐゴシック" pitchFamily="-1" charset="-128"/>
              </a:rPr>
            </a:br>
            <a:r>
              <a:rPr lang="fr-FR" sz="2000" dirty="0">
                <a:ea typeface="ＭＳ Ｐゴシック" pitchFamily="-1" charset="-128"/>
              </a:rPr>
              <a:t>a une efficacité non inférieure et une meilleure tolérance que EFV/FTC/TDF, à S48</a:t>
            </a:r>
          </a:p>
          <a:p>
            <a:pPr lvl="2">
              <a:lnSpc>
                <a:spcPts val="260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-1" charset="-128"/>
              </a:rPr>
              <a:t>RPV/FTC/TDF avait une efficacité significativement supérieure </a:t>
            </a:r>
            <a:br>
              <a:rPr lang="fr-FR" sz="1800" dirty="0">
                <a:ea typeface="ＭＳ Ｐゴシック" pitchFamily="-1" charset="-128"/>
              </a:rPr>
            </a:br>
            <a:r>
              <a:rPr lang="fr-FR" sz="1800" dirty="0">
                <a:ea typeface="ＭＳ Ｐゴシック" pitchFamily="-1" charset="-128"/>
              </a:rPr>
              <a:t>chez les patients avec un ARN VIH ≤ 100 000 c/ml à l’inclusion</a:t>
            </a:r>
          </a:p>
          <a:p>
            <a:pPr lvl="2">
              <a:lnSpc>
                <a:spcPts val="2600"/>
              </a:lnSpc>
              <a:spcBef>
                <a:spcPts val="0"/>
              </a:spcBef>
            </a:pPr>
            <a:r>
              <a:rPr lang="fr-FR" sz="1800" dirty="0">
                <a:ea typeface="ＭＳ Ｐゴシック" pitchFamily="-1" charset="-128"/>
              </a:rPr>
              <a:t>L’efficacité virologique était similaire entre les 2 groupes chez les patients avec un ARN VIH &gt; 100 000 c/ml à l’inclusion</a:t>
            </a: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fr-FR" sz="2000" dirty="0">
                <a:ea typeface="ＭＳ Ｐゴシック" pitchFamily="-1" charset="-128"/>
              </a:rPr>
              <a:t>Plus d’arrêts pour événement indésirable dans le groupe EFV/FTC/TDF </a:t>
            </a: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fr-FR" sz="2000" dirty="0"/>
              <a:t>Incidence significativement moindre d’événements indésirables neurologiques et psychiatriques sous RPV/FTC/TDF que sous EFV/FTC/TDF</a:t>
            </a:r>
          </a:p>
          <a:p>
            <a:pPr lvl="2">
              <a:lnSpc>
                <a:spcPts val="2600"/>
              </a:lnSpc>
              <a:spcBef>
                <a:spcPts val="0"/>
              </a:spcBef>
            </a:pPr>
            <a:r>
              <a:rPr lang="fr-FR" sz="1800" dirty="0"/>
              <a:t>Différences principalement dues aux vertiges et rêves anormaux</a:t>
            </a:r>
            <a:endParaRPr lang="fr-FR" sz="1800" dirty="0">
              <a:ea typeface="ＭＳ Ｐゴシック" pitchFamily="-1" charset="-128"/>
            </a:endParaRPr>
          </a:p>
          <a:p>
            <a:pPr lvl="1">
              <a:lnSpc>
                <a:spcPts val="2600"/>
              </a:lnSpc>
              <a:spcBef>
                <a:spcPts val="0"/>
              </a:spcBef>
            </a:pPr>
            <a:r>
              <a:rPr lang="fr-FR" sz="2000" dirty="0">
                <a:ea typeface="ＭＳ Ｐゴシック" pitchFamily="-1" charset="-128"/>
              </a:rPr>
              <a:t>Taux d’échec virologique similaire dans les 2 groupes</a:t>
            </a:r>
          </a:p>
          <a:p>
            <a:pPr lvl="2">
              <a:lnSpc>
                <a:spcPts val="2600"/>
              </a:lnSpc>
              <a:spcBef>
                <a:spcPts val="0"/>
              </a:spcBef>
            </a:pPr>
            <a:r>
              <a:rPr lang="fr-FR" sz="1800" dirty="0"/>
              <a:t>A l’échec virologique, une proportion plus élevée de patients développe des mutations de résistance aux INTI et INNTI dans le groupe RPV/FTC/TDF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Cohen C. AIDS 2014;28:989-97</a:t>
            </a:r>
          </a:p>
        </p:txBody>
      </p:sp>
      <p:grpSp>
        <p:nvGrpSpPr>
          <p:cNvPr id="16" name="Grouper 15"/>
          <p:cNvGrpSpPr/>
          <p:nvPr/>
        </p:nvGrpSpPr>
        <p:grpSpPr>
          <a:xfrm>
            <a:off x="-1" y="6570663"/>
            <a:ext cx="599423" cy="288111"/>
            <a:chOff x="-1" y="6570663"/>
            <a:chExt cx="599423" cy="28811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STAR</a:t>
              </a: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83291"/>
              </p:ext>
            </p:extLst>
          </p:nvPr>
        </p:nvGraphicFramePr>
        <p:xfrm>
          <a:off x="381000" y="1901825"/>
          <a:ext cx="8207375" cy="4351942"/>
        </p:xfrm>
        <a:graphic>
          <a:graphicData uri="http://schemas.openxmlformats.org/drawingml/2006/table">
            <a:tbl>
              <a:tblPr/>
              <a:tblGrid>
                <a:gridCol w="461963">
                  <a:extLst>
                    <a:ext uri="{9D8B030D-6E8A-4147-A177-3AD203B41FA5}">
                      <a16:colId xmlns:a16="http://schemas.microsoft.com/office/drawing/2014/main" val="1251627161"/>
                    </a:ext>
                  </a:extLst>
                </a:gridCol>
                <a:gridCol w="4759184">
                  <a:extLst>
                    <a:ext uri="{9D8B030D-6E8A-4147-A177-3AD203B41FA5}">
                      <a16:colId xmlns:a16="http://schemas.microsoft.com/office/drawing/2014/main" val="3295599779"/>
                    </a:ext>
                  </a:extLst>
                </a:gridCol>
                <a:gridCol w="1332053">
                  <a:extLst>
                    <a:ext uri="{9D8B030D-6E8A-4147-A177-3AD203B41FA5}">
                      <a16:colId xmlns:a16="http://schemas.microsoft.com/office/drawing/2014/main" val="1719381447"/>
                    </a:ext>
                  </a:extLst>
                </a:gridCol>
                <a:gridCol w="172656">
                  <a:extLst>
                    <a:ext uri="{9D8B030D-6E8A-4147-A177-3AD203B41FA5}">
                      <a16:colId xmlns:a16="http://schemas.microsoft.com/office/drawing/2014/main" val="1692437651"/>
                    </a:ext>
                  </a:extLst>
                </a:gridCol>
                <a:gridCol w="1481519">
                  <a:extLst>
                    <a:ext uri="{9D8B030D-6E8A-4147-A177-3AD203B41FA5}">
                      <a16:colId xmlns:a16="http://schemas.microsoft.com/office/drawing/2014/main" val="633609493"/>
                    </a:ext>
                  </a:extLst>
                </a:gridCol>
              </a:tblGrid>
              <a:tr h="36830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-128"/>
                        </a:rPr>
                        <a:t>n = 392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03581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Succès virologique (ARN VIH-1 &lt; 50 c/ml)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77,9 %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72,4 %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79588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Différence (IC 95 %)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5,5 (- 0,6 to 11,5) ; p = 0,076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97493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Echec virologique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9,4 %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5,9 %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152151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ARN VIH-1 ≥ 50 c/ml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1,5 %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1,5 %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347748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Arrêt du traitement pour manque d’efficacité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4,1 %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1,0 %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52252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Arrêt du traitement pour autres raisons avec dernière valeur ARN VIH-1 ≥ 50 c/ml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3,8 %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3,3 %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73213"/>
                  </a:ext>
                </a:extLst>
              </a:tr>
              <a:tr h="260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Pas de données dans la fenêtre S96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12,7 %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21,7 %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539540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Arrêt du traitement pour événement indésirable </a:t>
                      </a:r>
                      <a:b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</a:b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ou décès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3,0 %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10,7 %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26399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Arrêt du traitement pour autres raisons avec dernière valeur ARN VIH-1 &lt; 50 c/ml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7,9 %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9,4 %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30504"/>
                  </a:ext>
                </a:extLst>
              </a:tr>
              <a:tr h="260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Données manquantes (sous traitement de l’étude)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1,8 %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</a:rPr>
                        <a:t>1,5 %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06522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24985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None/>
              <a:defRPr/>
            </a:pPr>
            <a:r>
              <a:rPr lang="fr-F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Résultats virologiques à S96, analyse </a:t>
            </a:r>
            <a:r>
              <a:rPr lang="fr-FR" sz="2400" b="1" kern="0" dirty="0" err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snapshot</a:t>
            </a:r>
            <a:endParaRPr lang="fr-F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8492" name="Grouper 6"/>
          <p:cNvGrpSpPr>
            <a:grpSpLocks/>
          </p:cNvGrpSpPr>
          <p:nvPr/>
        </p:nvGrpSpPr>
        <p:grpSpPr bwMode="auto">
          <a:xfrm>
            <a:off x="0" y="6570663"/>
            <a:ext cx="600075" cy="287337"/>
            <a:chOff x="-1" y="6570663"/>
            <a:chExt cx="599423" cy="288111"/>
          </a:xfrm>
        </p:grpSpPr>
        <p:sp>
          <p:nvSpPr>
            <p:cNvPr id="1849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576000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9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5580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STAR</a:t>
              </a:r>
            </a:p>
          </p:txBody>
        </p:sp>
      </p:grpSp>
      <p:sp>
        <p:nvSpPr>
          <p:cNvPr id="18493" name="ZoneTexte 69"/>
          <p:cNvSpPr txBox="1">
            <a:spLocks noChangeArrowheads="1"/>
          </p:cNvSpPr>
          <p:nvPr/>
        </p:nvSpPr>
        <p:spPr bwMode="auto">
          <a:xfrm>
            <a:off x="6400800" y="65817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/>
            <a:r>
              <a:rPr lang="en-US" altLang="fr-FR" sz="1200" i="1" dirty="0">
                <a:solidFill>
                  <a:srgbClr val="CC3300"/>
                </a:solidFill>
              </a:rPr>
              <a:t>Van </a:t>
            </a:r>
            <a:r>
              <a:rPr lang="en-US" altLang="fr-FR" sz="1200" i="1" dirty="0" err="1">
                <a:solidFill>
                  <a:srgbClr val="CC3300"/>
                </a:solidFill>
              </a:rPr>
              <a:t>Lunzen</a:t>
            </a:r>
            <a:r>
              <a:rPr lang="en-US" altLang="fr-FR" sz="1200" i="1" dirty="0">
                <a:solidFill>
                  <a:srgbClr val="CC3300"/>
                </a:solidFill>
              </a:rPr>
              <a:t> J. AIDS 2016;30:251-9 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1" charset="-128"/>
                <a:cs typeface="ＭＳ Ｐゴシック" pitchFamily="-1" charset="-128"/>
              </a:rPr>
              <a:t>Etude STAR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: RPV/FTC/TDF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 EFV/FTC/TDF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71502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2394</Words>
  <Application>Microsoft Office PowerPoint</Application>
  <PresentationFormat>Affichage à l'écran (4:3)</PresentationFormat>
  <Paragraphs>565</Paragraphs>
  <Slides>15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ARV_trials_2014</vt:lpstr>
      <vt:lpstr>Comparaison INNTI vs INNTI</vt:lpstr>
      <vt:lpstr>Etude STAR : RPV/FTC/TDF vs EFV/FTC/TDF</vt:lpstr>
      <vt:lpstr>Etude STAR : RPV/FTC/TDF vs EFV/FTC/TDF</vt:lpstr>
      <vt:lpstr>Etude STAR : RPV/FTC/TDF vs EFV/FTC/TDF</vt:lpstr>
      <vt:lpstr>Etude STAR : RPV/FTC/TDF vs EFV/FTC/TDF</vt:lpstr>
      <vt:lpstr>Etude STAR : RPV/FTC/TDF vs EFV/FTC/TDF</vt:lpstr>
      <vt:lpstr>Etude STAR : RPV/FTC/TDF vs EFV/FTC/TDF</vt:lpstr>
      <vt:lpstr>Etude STAR : RPV/FTC/TDF vs EFV/FTC/TDF</vt:lpstr>
      <vt:lpstr>Etude STAR : RPV/FTC/TDF vs EFV/FTC/TDF</vt:lpstr>
      <vt:lpstr>Etude STAR : RPV/FTC/TDF vs EFV/FTC/TDF</vt:lpstr>
      <vt:lpstr>Présentation PowerPoint</vt:lpstr>
      <vt:lpstr>Analyse de la résistance à S96</vt:lpstr>
      <vt:lpstr>Evénements indésirables les plus fréquents  conduisant à l’arrêt du traitement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Pilar</cp:lastModifiedBy>
  <cp:revision>197</cp:revision>
  <dcterms:created xsi:type="dcterms:W3CDTF">2014-10-13T17:19:00Z</dcterms:created>
  <dcterms:modified xsi:type="dcterms:W3CDTF">2017-08-30T11:47:57Z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748D375C-C904-4343-AADC-E8BF14D84F78</vt:lpwstr>
  </property>
  <property fmtid="{D5CDD505-2E9C-101B-9397-08002B2CF9AE}" pid="3" name="ArticulatePath">
    <vt:lpwstr>AEI_ARV trials naive MAJ 2014-STAR-v01</vt:lpwstr>
  </property>
</Properties>
</file>