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ppt/notesSlides/notesSlide2.xml" ContentType="application/vnd.openxmlformats-officedocument.presentationml.notesSlide+xml"/>
  <Override PartName="/ppt/tags/tag3.xml" ContentType="application/vnd.openxmlformats-officedocument.presentationml.tags+xml"/>
  <Override PartName="/ppt/notesSlides/notesSlide3.xml" ContentType="application/vnd.openxmlformats-officedocument.presentationml.notesSlide+xml"/>
  <Override PartName="/ppt/tags/tag4.xml" ContentType="application/vnd.openxmlformats-officedocument.presentationml.tags+xml"/>
  <Override PartName="/ppt/notesSlides/notesSlide4.xml" ContentType="application/vnd.openxmlformats-officedocument.presentationml.notesSlide+xml"/>
  <Override PartName="/ppt/tags/tag5.xml" ContentType="application/vnd.openxmlformats-officedocument.presentationml.tags+xml"/>
  <Override PartName="/ppt/notesSlides/notesSlide5.xml" ContentType="application/vnd.openxmlformats-officedocument.presentationml.notesSlide+xml"/>
  <Override PartName="/ppt/tags/tag6.xml" ContentType="application/vnd.openxmlformats-officedocument.presentationml.tags+xml"/>
  <Override PartName="/ppt/notesSlides/notesSlide6.xml" ContentType="application/vnd.openxmlformats-officedocument.presentationml.notesSlide+xml"/>
  <Override PartName="/ppt/tags/tag7.xml" ContentType="application/vnd.openxmlformats-officedocument.presentationml.tags+xml"/>
  <Override PartName="/ppt/charts/chart1.xml" ContentType="application/vnd.openxmlformats-officedocument.drawingml.chart+xml"/>
  <Override PartName="/ppt/tags/tag8.xml" ContentType="application/vnd.openxmlformats-officedocument.presentationml.tags+xml"/>
  <Override PartName="/ppt/notesSlides/notesSlide7.xml" ContentType="application/vnd.openxmlformats-officedocument.presentationml.notesSlide+xml"/>
  <Override PartName="/ppt/tags/tag9.xml" ContentType="application/vnd.openxmlformats-officedocument.presentationml.tags+xml"/>
  <Override PartName="/ppt/notesSlides/notesSlide8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7"/>
  </p:notesMasterIdLst>
  <p:sldIdLst>
    <p:sldId id="288" r:id="rId2"/>
    <p:sldId id="257" r:id="rId3"/>
    <p:sldId id="258" r:id="rId4"/>
    <p:sldId id="259" r:id="rId5"/>
    <p:sldId id="275" r:id="rId6"/>
    <p:sldId id="276" r:id="rId7"/>
    <p:sldId id="277" r:id="rId8"/>
    <p:sldId id="262" r:id="rId9"/>
    <p:sldId id="281" r:id="rId10"/>
    <p:sldId id="278" r:id="rId11"/>
    <p:sldId id="282" r:id="rId12"/>
    <p:sldId id="287" r:id="rId13"/>
    <p:sldId id="284" r:id="rId14"/>
    <p:sldId id="285" r:id="rId15"/>
    <p:sldId id="286" r:id="rId16"/>
  </p:sldIdLst>
  <p:sldSz cx="9144000" cy="6858000" type="screen4x3"/>
  <p:notesSz cx="6858000" cy="9144000"/>
  <p:custDataLst>
    <p:tags r:id="rId18"/>
  </p:custDataLst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>
          <p15:clr>
            <a:srgbClr val="A4A3A4"/>
          </p15:clr>
        </p15:guide>
        <p15:guide id="2" pos="575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François RAFFI" initials="FR" lastIdx="14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0C0C0"/>
    <a:srgbClr val="CC3300"/>
    <a:srgbClr val="000066"/>
    <a:srgbClr val="DDDDDD"/>
    <a:srgbClr val="333399"/>
    <a:srgbClr val="0066FF"/>
    <a:srgbClr val="FF6600"/>
    <a:srgbClr val="FF9933"/>
    <a:srgbClr val="FE7F00"/>
    <a:srgbClr val="00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921" autoAdjust="0"/>
    <p:restoredTop sz="97971" autoAdjust="0"/>
  </p:normalViewPr>
  <p:slideViewPr>
    <p:cSldViewPr snapToGrid="0">
      <p:cViewPr varScale="1">
        <p:scale>
          <a:sx n="84" d="100"/>
          <a:sy n="84" d="100"/>
        </p:scale>
        <p:origin x="870" y="72"/>
      </p:cViewPr>
      <p:guideLst>
        <p:guide orient="horz"/>
        <p:guide pos="575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97" d="100"/>
          <a:sy n="97" d="100"/>
        </p:scale>
        <p:origin x="-976" y="-10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gs" Target="tags/tag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Feuil1!$B$1</c:f>
              <c:strCache>
                <c:ptCount val="1"/>
                <c:pt idx="0">
                  <c:v>RPV/FTC/TDF</c:v>
                </c:pt>
              </c:strCache>
            </c:strRef>
          </c:tx>
          <c:spPr>
            <a:solidFill>
              <a:srgbClr val="FF66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lang="fr-FR" sz="1400">
                    <a:solidFill>
                      <a:srgbClr val="FF6600"/>
                    </a:solidFill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Feuil1!$A$2:$A$5</c:f>
              <c:strCache>
                <c:ptCount val="4"/>
                <c:pt idx="0">
                  <c:v>Chol. total</c:v>
                </c:pt>
                <c:pt idx="1">
                  <c:v>LDL-c</c:v>
                </c:pt>
                <c:pt idx="2">
                  <c:v>Triglycérides</c:v>
                </c:pt>
                <c:pt idx="3">
                  <c:v>HDL-c</c:v>
                </c:pt>
              </c:strCache>
            </c:strRef>
          </c:cat>
          <c:val>
            <c:numRef>
              <c:f>Feuil1!$B$2:$B$5</c:f>
              <c:numCache>
                <c:formatCode>General</c:formatCode>
                <c:ptCount val="4"/>
                <c:pt idx="0">
                  <c:v>1</c:v>
                </c:pt>
                <c:pt idx="1">
                  <c:v>1</c:v>
                </c:pt>
                <c:pt idx="2">
                  <c:v>-8</c:v>
                </c:pt>
                <c:pt idx="3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0ED-44DF-898E-7AAD30DE4CF5}"/>
            </c:ext>
          </c:extLst>
        </c:ser>
        <c:ser>
          <c:idx val="1"/>
          <c:order val="1"/>
          <c:tx>
            <c:strRef>
              <c:f>Feuil1!$C$1</c:f>
              <c:strCache>
                <c:ptCount val="1"/>
                <c:pt idx="0">
                  <c:v>EFV/FTC/TDF</c:v>
                </c:pt>
              </c:strCache>
            </c:strRef>
          </c:tx>
          <c:spPr>
            <a:solidFill>
              <a:srgbClr val="0066FF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lang="fr-FR" sz="1400">
                    <a:solidFill>
                      <a:srgbClr val="0066FF"/>
                    </a:solidFill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Feuil1!$A$2:$A$5</c:f>
              <c:strCache>
                <c:ptCount val="4"/>
                <c:pt idx="0">
                  <c:v>Chol. total</c:v>
                </c:pt>
                <c:pt idx="1">
                  <c:v>LDL-c</c:v>
                </c:pt>
                <c:pt idx="2">
                  <c:v>Triglycérides</c:v>
                </c:pt>
                <c:pt idx="3">
                  <c:v>HDL-c</c:v>
                </c:pt>
              </c:strCache>
            </c:strRef>
          </c:cat>
          <c:val>
            <c:numRef>
              <c:f>Feuil1!$C$2:$C$5</c:f>
              <c:numCache>
                <c:formatCode>General</c:formatCode>
                <c:ptCount val="4"/>
                <c:pt idx="0">
                  <c:v>22</c:v>
                </c:pt>
                <c:pt idx="1">
                  <c:v>14</c:v>
                </c:pt>
                <c:pt idx="2">
                  <c:v>8</c:v>
                </c:pt>
                <c:pt idx="3">
                  <c:v>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0ED-44DF-898E-7AAD30DE4CF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833861768"/>
        <c:axId val="1696211096"/>
      </c:barChart>
      <c:catAx>
        <c:axId val="183386176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high"/>
        <c:txPr>
          <a:bodyPr/>
          <a:lstStyle/>
          <a:p>
            <a:pPr>
              <a:defRPr lang="fr-FR" noProof="0">
                <a:solidFill>
                  <a:srgbClr val="000066"/>
                </a:solidFill>
              </a:defRPr>
            </a:pPr>
            <a:endParaRPr lang="fr-FR"/>
          </a:p>
        </c:txPr>
        <c:crossAx val="1696211096"/>
        <c:crosses val="autoZero"/>
        <c:auto val="1"/>
        <c:lblAlgn val="ctr"/>
        <c:lblOffset val="100"/>
        <c:noMultiLvlLbl val="0"/>
      </c:catAx>
      <c:valAx>
        <c:axId val="1696211096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lang="fr-FR" sz="1200">
                <a:solidFill>
                  <a:srgbClr val="000066"/>
                </a:solidFill>
              </a:defRPr>
            </a:pPr>
            <a:endParaRPr lang="fr-FR"/>
          </a:p>
        </c:txPr>
        <c:crossAx val="183386176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600" b="1">
          <a:solidFill>
            <a:srgbClr val="002060"/>
          </a:solidFill>
        </a:defRPr>
      </a:pPr>
      <a:endParaRPr lang="fr-FR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010ECD-B946-CB4A-8BB3-0315FBE2F8F0}" type="datetimeFigureOut">
              <a:rPr lang="fr-FR" smtClean="0"/>
              <a:pPr/>
              <a:t>30/08/2017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D959F4-DF48-F941-8737-148BEA9BF33D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499078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614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en-GB">
              <a:latin typeface="Calibri" charset="0"/>
              <a:cs typeface="ＭＳ Ｐゴシック" charset="0"/>
            </a:endParaRPr>
          </a:p>
        </p:txBody>
      </p:sp>
      <p:sp>
        <p:nvSpPr>
          <p:cNvPr id="6147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338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303" tIns="46151" rIns="92303" bIns="46151"/>
          <a:lstStyle>
            <a:lvl1pPr defTabSz="922338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defTabSz="922338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922338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922338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922338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9223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9223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9223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9223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fr-FR" sz="1300">
                <a:latin typeface="Trebuchet MS" charset="0"/>
              </a:rPr>
              <a:t>ARV-trial.com</a:t>
            </a:r>
          </a:p>
        </p:txBody>
      </p:sp>
      <p:sp>
        <p:nvSpPr>
          <p:cNvPr id="6148" name="Rectangle 7"/>
          <p:cNvSpPr txBox="1">
            <a:spLocks noGrp="1" noChangeArrowheads="1"/>
          </p:cNvSpPr>
          <p:nvPr/>
        </p:nvSpPr>
        <p:spPr bwMode="auto">
          <a:xfrm>
            <a:off x="3614738" y="8424863"/>
            <a:ext cx="2968625" cy="45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982" tIns="42490" rIns="84982" bIns="42490" anchor="b"/>
          <a:lstStyle>
            <a:lvl1pPr defTabSz="8509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defTabSz="8509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defTabSz="8509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defTabSz="8509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defTabSz="8509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850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850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850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850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/>
            <a:fld id="{A79D9F05-FA20-E44E-A652-DC40460759AC}" type="slidenum">
              <a:rPr lang="fr-FR" sz="1200">
                <a:latin typeface="Calibri" charset="0"/>
              </a:rPr>
              <a:pPr algn="r"/>
              <a:t>1</a:t>
            </a:fld>
            <a:endParaRPr lang="fr-FR" sz="1200"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56169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35524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170" cy="260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>
            <a:prstTxWarp prst="textNoShape">
              <a:avLst/>
            </a:prstTxWarp>
          </a:bodyPr>
          <a:lstStyle/>
          <a:p>
            <a:pPr defTabSz="923215" fontAlgn="base">
              <a:spcBef>
                <a:spcPct val="0"/>
              </a:spcBef>
              <a:spcAft>
                <a:spcPct val="0"/>
              </a:spcAft>
            </a:pPr>
            <a:r>
              <a:rPr lang="fr-FR" sz="1300" dirty="0" err="1">
                <a:solidFill>
                  <a:prstClr val="black"/>
                </a:solidFill>
                <a:latin typeface="Trebuchet MS" pitchFamily="-1" charset="0"/>
                <a:ea typeface="ＭＳ Ｐゴシック" pitchFamily="-1" charset="-128"/>
                <a:cs typeface="ＭＳ Ｐゴシック" pitchFamily="-1" charset="-128"/>
              </a:rPr>
              <a:t>ARV-trial.com</a:t>
            </a:r>
            <a:endParaRPr lang="fr-FR" sz="1300" dirty="0">
              <a:solidFill>
                <a:prstClr val="black"/>
              </a:solidFill>
              <a:latin typeface="Trebuchet MS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35525" name="Rectangle 7"/>
          <p:cNvSpPr txBox="1">
            <a:spLocks noGrp="1" noChangeArrowheads="1"/>
          </p:cNvSpPr>
          <p:nvPr/>
        </p:nvSpPr>
        <p:spPr bwMode="auto">
          <a:xfrm>
            <a:off x="3614559" y="8424905"/>
            <a:ext cx="2968937" cy="4581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>
            <a:prstTxWarp prst="textNoShape">
              <a:avLst/>
            </a:prstTxWarp>
          </a:bodyPr>
          <a:lstStyle/>
          <a:p>
            <a:pPr algn="r" defTabSz="851410" fontAlgn="base">
              <a:spcBef>
                <a:spcPct val="0"/>
              </a:spcBef>
              <a:spcAft>
                <a:spcPct val="0"/>
              </a:spcAft>
            </a:pPr>
            <a:fld id="{ABD13AC1-ED3F-2A4B-9921-15F23555C253}" type="slidenum">
              <a:rPr lang="fr-FR" sz="1200">
                <a:solidFill>
                  <a:prstClr val="black"/>
                </a:solidFill>
                <a:latin typeface="Arial" pitchFamily="-1" charset="0"/>
                <a:ea typeface="ＭＳ Ｐゴシック" pitchFamily="-1" charset="-128"/>
                <a:cs typeface="ＭＳ Ｐゴシック" pitchFamily="-1" charset="-128"/>
              </a:rPr>
              <a:pPr algn="r" defTabSz="851410"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fr-FR" sz="1200" dirty="0">
              <a:solidFill>
                <a:prstClr val="black"/>
              </a:solidFill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5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75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37572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170" cy="260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>
            <a:prstTxWarp prst="textNoShape">
              <a:avLst/>
            </a:prstTxWarp>
          </a:bodyPr>
          <a:lstStyle/>
          <a:p>
            <a:pPr defTabSz="923215" fontAlgn="base">
              <a:spcBef>
                <a:spcPct val="0"/>
              </a:spcBef>
              <a:spcAft>
                <a:spcPct val="0"/>
              </a:spcAft>
            </a:pPr>
            <a:r>
              <a:rPr lang="fr-FR" sz="1300" dirty="0" err="1">
                <a:solidFill>
                  <a:prstClr val="black"/>
                </a:solidFill>
                <a:latin typeface="Trebuchet MS" pitchFamily="-1" charset="0"/>
                <a:ea typeface="ＭＳ Ｐゴシック" pitchFamily="-1" charset="-128"/>
                <a:cs typeface="ＭＳ Ｐゴシック" pitchFamily="-1" charset="-128"/>
              </a:rPr>
              <a:t>ARV-trial.com</a:t>
            </a:r>
            <a:endParaRPr lang="fr-FR" sz="1300" dirty="0">
              <a:solidFill>
                <a:prstClr val="black"/>
              </a:solidFill>
              <a:latin typeface="Trebuchet MS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37573" name="Rectangle 7"/>
          <p:cNvSpPr txBox="1">
            <a:spLocks noGrp="1" noChangeArrowheads="1"/>
          </p:cNvSpPr>
          <p:nvPr/>
        </p:nvSpPr>
        <p:spPr bwMode="auto">
          <a:xfrm>
            <a:off x="3614559" y="8424905"/>
            <a:ext cx="2968937" cy="4581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>
            <a:prstTxWarp prst="textNoShape">
              <a:avLst/>
            </a:prstTxWarp>
          </a:bodyPr>
          <a:lstStyle/>
          <a:p>
            <a:pPr algn="r" defTabSz="851410" fontAlgn="base">
              <a:spcBef>
                <a:spcPct val="0"/>
              </a:spcBef>
              <a:spcAft>
                <a:spcPct val="0"/>
              </a:spcAft>
            </a:pPr>
            <a:fld id="{880136FD-DA54-CE44-8A56-02770BFDE739}" type="slidenum">
              <a:rPr lang="fr-FR" sz="1200">
                <a:solidFill>
                  <a:prstClr val="black"/>
                </a:solidFill>
                <a:latin typeface="Arial" pitchFamily="-1" charset="0"/>
                <a:ea typeface="ＭＳ Ｐゴシック" pitchFamily="-1" charset="-128"/>
                <a:cs typeface="ＭＳ Ｐゴシック" pitchFamily="-1" charset="-128"/>
              </a:rPr>
              <a:pPr algn="r" defTabSz="851410"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fr-FR" sz="1200" dirty="0">
              <a:solidFill>
                <a:prstClr val="black"/>
              </a:solidFill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6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96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39620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170" cy="260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>
            <a:prstTxWarp prst="textNoShape">
              <a:avLst/>
            </a:prstTxWarp>
          </a:bodyPr>
          <a:lstStyle/>
          <a:p>
            <a:pPr defTabSz="923215" fontAlgn="base">
              <a:spcBef>
                <a:spcPct val="0"/>
              </a:spcBef>
              <a:spcAft>
                <a:spcPct val="0"/>
              </a:spcAft>
            </a:pPr>
            <a:r>
              <a:rPr lang="fr-FR" sz="1300" dirty="0" err="1">
                <a:solidFill>
                  <a:prstClr val="black"/>
                </a:solidFill>
                <a:latin typeface="Trebuchet MS" pitchFamily="-1" charset="0"/>
                <a:ea typeface="ＭＳ Ｐゴシック" pitchFamily="-1" charset="-128"/>
                <a:cs typeface="ＭＳ Ｐゴシック" pitchFamily="-1" charset="-128"/>
              </a:rPr>
              <a:t>ARV-trial.com</a:t>
            </a:r>
            <a:endParaRPr lang="fr-FR" sz="1300" dirty="0">
              <a:solidFill>
                <a:prstClr val="black"/>
              </a:solidFill>
              <a:latin typeface="Trebuchet MS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39621" name="Rectangle 7"/>
          <p:cNvSpPr txBox="1">
            <a:spLocks noGrp="1" noChangeArrowheads="1"/>
          </p:cNvSpPr>
          <p:nvPr/>
        </p:nvSpPr>
        <p:spPr bwMode="auto">
          <a:xfrm>
            <a:off x="3614559" y="8424905"/>
            <a:ext cx="2968937" cy="4581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>
            <a:prstTxWarp prst="textNoShape">
              <a:avLst/>
            </a:prstTxWarp>
          </a:bodyPr>
          <a:lstStyle/>
          <a:p>
            <a:pPr algn="r" defTabSz="851410" fontAlgn="base">
              <a:spcBef>
                <a:spcPct val="0"/>
              </a:spcBef>
              <a:spcAft>
                <a:spcPct val="0"/>
              </a:spcAft>
            </a:pPr>
            <a:fld id="{739ECD3C-8BBF-4A4E-8234-D11AD2556071}" type="slidenum">
              <a:rPr lang="fr-FR" sz="1200">
                <a:solidFill>
                  <a:prstClr val="black"/>
                </a:solidFill>
                <a:latin typeface="Arial" pitchFamily="-1" charset="0"/>
                <a:ea typeface="ＭＳ Ｐゴシック" pitchFamily="-1" charset="-128"/>
                <a:cs typeface="ＭＳ Ｐゴシック" pitchFamily="-1" charset="-128"/>
              </a:rPr>
              <a:pPr algn="r" defTabSz="851410"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fr-FR" sz="1200" dirty="0">
              <a:solidFill>
                <a:prstClr val="black"/>
              </a:solidFill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13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71364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170" cy="260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>
            <a:prstTxWarp prst="textNoShape">
              <a:avLst/>
            </a:prstTxWarp>
          </a:bodyPr>
          <a:lstStyle/>
          <a:p>
            <a:pPr defTabSz="923215"/>
            <a:r>
              <a:rPr lang="fr-FR" sz="1300" dirty="0" err="1">
                <a:latin typeface="Trebuchet MS" pitchFamily="-1" charset="0"/>
              </a:rPr>
              <a:t>ARV-trial.com</a:t>
            </a:r>
            <a:endParaRPr lang="fr-FR" sz="1300" dirty="0">
              <a:latin typeface="Trebuchet MS" pitchFamily="-1" charset="0"/>
            </a:endParaRPr>
          </a:p>
        </p:txBody>
      </p:sp>
      <p:sp>
        <p:nvSpPr>
          <p:cNvPr id="271365" name="Rectangle 7"/>
          <p:cNvSpPr txBox="1">
            <a:spLocks noGrp="1" noChangeArrowheads="1"/>
          </p:cNvSpPr>
          <p:nvPr/>
        </p:nvSpPr>
        <p:spPr bwMode="auto">
          <a:xfrm>
            <a:off x="3614559" y="8424905"/>
            <a:ext cx="2968937" cy="4581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>
            <a:prstTxWarp prst="textNoShape">
              <a:avLst/>
            </a:prstTxWarp>
          </a:bodyPr>
          <a:lstStyle/>
          <a:p>
            <a:pPr algn="r" defTabSz="851410"/>
            <a:fld id="{51BBB3C3-479F-F74A-8A5F-5BCF43A2533F}" type="slidenum">
              <a:rPr lang="fr-FR" sz="1200"/>
              <a:pPr algn="r" defTabSz="851410"/>
              <a:t>5</a:t>
            </a:fld>
            <a:endParaRPr lang="fr-FR" sz="1200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13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71364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170" cy="260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>
            <a:prstTxWarp prst="textNoShape">
              <a:avLst/>
            </a:prstTxWarp>
          </a:bodyPr>
          <a:lstStyle/>
          <a:p>
            <a:pPr defTabSz="923215"/>
            <a:r>
              <a:rPr lang="fr-FR" sz="1300" dirty="0" err="1">
                <a:latin typeface="Trebuchet MS" pitchFamily="-1" charset="0"/>
              </a:rPr>
              <a:t>ARV-trial.com</a:t>
            </a:r>
            <a:endParaRPr lang="fr-FR" sz="1300" dirty="0">
              <a:latin typeface="Trebuchet MS" pitchFamily="-1" charset="0"/>
            </a:endParaRPr>
          </a:p>
        </p:txBody>
      </p:sp>
      <p:sp>
        <p:nvSpPr>
          <p:cNvPr id="271365" name="Rectangle 7"/>
          <p:cNvSpPr txBox="1">
            <a:spLocks noGrp="1" noChangeArrowheads="1"/>
          </p:cNvSpPr>
          <p:nvPr/>
        </p:nvSpPr>
        <p:spPr bwMode="auto">
          <a:xfrm>
            <a:off x="3614559" y="8424905"/>
            <a:ext cx="2968937" cy="4581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>
            <a:prstTxWarp prst="textNoShape">
              <a:avLst/>
            </a:prstTxWarp>
          </a:bodyPr>
          <a:lstStyle/>
          <a:p>
            <a:pPr algn="r" defTabSz="851410"/>
            <a:fld id="{51BBB3C3-479F-F74A-8A5F-5BCF43A2533F}" type="slidenum">
              <a:rPr lang="fr-FR" sz="1200"/>
              <a:pPr algn="r" defTabSz="851410"/>
              <a:t>6</a:t>
            </a:fld>
            <a:endParaRPr lang="fr-FR" sz="1200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45764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170" cy="260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>
            <a:prstTxWarp prst="textNoShape">
              <a:avLst/>
            </a:prstTxWarp>
          </a:bodyPr>
          <a:lstStyle/>
          <a:p>
            <a:pPr defTabSz="923215" fontAlgn="base">
              <a:spcBef>
                <a:spcPct val="0"/>
              </a:spcBef>
              <a:spcAft>
                <a:spcPct val="0"/>
              </a:spcAft>
            </a:pPr>
            <a:r>
              <a:rPr lang="fr-FR" sz="1300" dirty="0" err="1">
                <a:solidFill>
                  <a:prstClr val="black"/>
                </a:solidFill>
                <a:latin typeface="Trebuchet MS" pitchFamily="-1" charset="0"/>
                <a:ea typeface="ＭＳ Ｐゴシック" pitchFamily="-1" charset="-128"/>
                <a:cs typeface="ＭＳ Ｐゴシック" pitchFamily="-1" charset="-128"/>
              </a:rPr>
              <a:t>ARV-trial.com</a:t>
            </a:r>
            <a:endParaRPr lang="fr-FR" sz="1300" dirty="0">
              <a:solidFill>
                <a:prstClr val="black"/>
              </a:solidFill>
              <a:latin typeface="Trebuchet MS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45765" name="Rectangle 7"/>
          <p:cNvSpPr txBox="1">
            <a:spLocks noGrp="1" noChangeArrowheads="1"/>
          </p:cNvSpPr>
          <p:nvPr/>
        </p:nvSpPr>
        <p:spPr bwMode="auto">
          <a:xfrm>
            <a:off x="3614559" y="8424905"/>
            <a:ext cx="2968937" cy="4581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>
            <a:prstTxWarp prst="textNoShape">
              <a:avLst/>
            </a:prstTxWarp>
          </a:bodyPr>
          <a:lstStyle/>
          <a:p>
            <a:pPr algn="r" defTabSz="851410" fontAlgn="base">
              <a:spcBef>
                <a:spcPct val="0"/>
              </a:spcBef>
              <a:spcAft>
                <a:spcPct val="0"/>
              </a:spcAft>
            </a:pPr>
            <a:fld id="{E26E9A7A-16C4-8D4C-92B1-498CD72DE977}" type="slidenum">
              <a:rPr lang="fr-FR" sz="1200">
                <a:solidFill>
                  <a:prstClr val="black"/>
                </a:solidFill>
                <a:latin typeface="Arial" pitchFamily="-1" charset="0"/>
                <a:ea typeface="ＭＳ Ｐゴシック" pitchFamily="-1" charset="-128"/>
                <a:cs typeface="ＭＳ Ｐゴシック" pitchFamily="-1" charset="-128"/>
              </a:rPr>
              <a:pPr algn="r" defTabSz="851410" fontAlgn="base">
                <a:spcBef>
                  <a:spcPct val="0"/>
                </a:spcBef>
                <a:spcAft>
                  <a:spcPct val="0"/>
                </a:spcAft>
              </a:pPr>
              <a:t>8</a:t>
            </a:fld>
            <a:endParaRPr lang="fr-FR" sz="1200" dirty="0">
              <a:solidFill>
                <a:prstClr val="black"/>
              </a:solidFill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1945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altLang="fr-FR">
              <a:latin typeface="Arial" panose="020B0604020202020204" pitchFamily="34" charset="0"/>
              <a:ea typeface="ＭＳ Ｐゴシック" charset="-128"/>
            </a:endParaRPr>
          </a:p>
        </p:txBody>
      </p:sp>
      <p:sp>
        <p:nvSpPr>
          <p:cNvPr id="19459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338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303" tIns="46151" rIns="92303" bIns="46151"/>
          <a:lstStyle>
            <a:lvl1pPr defTabSz="922338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1pPr>
            <a:lvl2pPr marL="742950" indent="-285750" defTabSz="922338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2pPr>
            <a:lvl3pPr marL="1143000" indent="-228600" defTabSz="922338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3pPr>
            <a:lvl4pPr marL="1600200" indent="-228600" defTabSz="922338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4pPr>
            <a:lvl5pPr marL="2057400" indent="-228600" defTabSz="922338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5pPr>
            <a:lvl6pPr marL="25146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6pPr>
            <a:lvl7pPr marL="29718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7pPr>
            <a:lvl8pPr marL="34290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8pPr>
            <a:lvl9pPr marL="3886200" indent="-228600" defTabSz="9223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9pPr>
          </a:lstStyle>
          <a:p>
            <a:pPr eaLnBrk="1" hangingPunct="1"/>
            <a:r>
              <a:rPr lang="fr-FR" altLang="fr-FR" sz="1300" dirty="0">
                <a:latin typeface="Trebuchet MS" panose="020B0603020202020204" pitchFamily="34" charset="0"/>
              </a:rPr>
              <a:t>ARV-</a:t>
            </a:r>
            <a:r>
              <a:rPr lang="fr-FR" altLang="fr-FR" sz="1300" dirty="0" err="1">
                <a:latin typeface="Trebuchet MS" panose="020B0603020202020204" pitchFamily="34" charset="0"/>
              </a:rPr>
              <a:t>trial.com</a:t>
            </a:r>
            <a:endParaRPr lang="fr-FR" altLang="fr-FR" sz="1300" dirty="0">
              <a:latin typeface="Trebuchet MS" panose="020B0603020202020204" pitchFamily="34" charset="0"/>
            </a:endParaRPr>
          </a:p>
        </p:txBody>
      </p:sp>
      <p:sp>
        <p:nvSpPr>
          <p:cNvPr id="19460" name="Rectangle 7"/>
          <p:cNvSpPr txBox="1">
            <a:spLocks noGrp="1" noChangeArrowheads="1"/>
          </p:cNvSpPr>
          <p:nvPr/>
        </p:nvSpPr>
        <p:spPr bwMode="auto">
          <a:xfrm>
            <a:off x="3614738" y="8424863"/>
            <a:ext cx="2968625" cy="45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982" tIns="42490" rIns="84982" bIns="42490" anchor="b"/>
          <a:lstStyle>
            <a:lvl1pPr defTabSz="850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1pPr>
            <a:lvl2pPr marL="742950" indent="-285750" defTabSz="850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2pPr>
            <a:lvl3pPr marL="1143000" indent="-228600" defTabSz="850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3pPr>
            <a:lvl4pPr marL="1600200" indent="-228600" defTabSz="850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4pPr>
            <a:lvl5pPr marL="2057400" indent="-228600" defTabSz="8509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5pPr>
            <a:lvl6pPr marL="2514600" indent="-228600" defTabSz="8509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6pPr>
            <a:lvl7pPr marL="2971800" indent="-228600" defTabSz="8509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7pPr>
            <a:lvl8pPr marL="3429000" indent="-228600" defTabSz="8509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8pPr>
            <a:lvl9pPr marL="3886200" indent="-228600" defTabSz="8509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9pPr>
          </a:lstStyle>
          <a:p>
            <a:pPr algn="r" eaLnBrk="1" hangingPunct="1"/>
            <a:fld id="{0389FD29-0D66-493B-A907-B3B0D469EF4E}" type="slidenum">
              <a:rPr lang="fr-FR" altLang="fr-FR" sz="1200">
                <a:latin typeface="Calibri" panose="020F0502020204030204" pitchFamily="34" charset="0"/>
              </a:rPr>
              <a:pPr algn="r" eaLnBrk="1" hangingPunct="1"/>
              <a:t>9</a:t>
            </a:fld>
            <a:endParaRPr lang="fr-FR" altLang="fr-FR" sz="1200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0"/>
          <p:cNvSpPr>
            <a:spLocks noGrp="1"/>
          </p:cNvSpPr>
          <p:nvPr>
            <p:ph sz="quarter" idx="10"/>
          </p:nvPr>
        </p:nvSpPr>
        <p:spPr>
          <a:xfrm>
            <a:off x="527613" y="1143000"/>
            <a:ext cx="8065008" cy="452628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11"/>
          </p:nvPr>
        </p:nvSpPr>
        <p:spPr>
          <a:xfrm>
            <a:off x="527613" y="5732756"/>
            <a:ext cx="8065008" cy="609600"/>
          </a:xfrm>
        </p:spPr>
        <p:txBody>
          <a:bodyPr anchor="b"/>
          <a:lstStyle>
            <a:lvl1pPr marL="0" indent="0" algn="l">
              <a:buNone/>
              <a:defRPr sz="1400"/>
            </a:lvl1pPr>
            <a:lvl2pPr marL="259715" indent="0" algn="l">
              <a:buNone/>
              <a:defRPr/>
            </a:lvl2pPr>
            <a:lvl3pPr marL="550926" indent="0" algn="l">
              <a:buNone/>
              <a:defRPr/>
            </a:lvl3pPr>
            <a:lvl4pPr marL="723074" indent="0" algn="l">
              <a:buNone/>
              <a:defRPr/>
            </a:lvl4pPr>
            <a:lvl5pPr marL="898398" indent="0" algn="l"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527049" y="152400"/>
            <a:ext cx="8065008" cy="86868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4" name="Text Placeholder 2"/>
          <p:cNvSpPr>
            <a:spLocks noGrp="1"/>
          </p:cNvSpPr>
          <p:nvPr>
            <p:ph type="body" sz="quarter" idx="14"/>
          </p:nvPr>
        </p:nvSpPr>
        <p:spPr>
          <a:xfrm>
            <a:off x="533400" y="6374166"/>
            <a:ext cx="7924800" cy="228600"/>
          </a:xfrm>
        </p:spPr>
        <p:txBody>
          <a:bodyPr/>
          <a:lstStyle>
            <a:lvl1pPr marL="0" indent="0" algn="r">
              <a:buNone/>
              <a:defRPr sz="1000"/>
            </a:lvl1pPr>
            <a:lvl2pPr marL="259715" indent="0">
              <a:buNone/>
              <a:defRPr/>
            </a:lvl2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086553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0800" y="44450"/>
            <a:ext cx="8193088" cy="110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800" y="1409700"/>
            <a:ext cx="9024938" cy="5303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Cliquez pour modifier les styles du texte du masque</a:t>
            </a:r>
          </a:p>
          <a:p>
            <a:pPr lvl="1"/>
            <a:r>
              <a:rPr lang="en-US"/>
              <a:t>Deuxième niveau</a:t>
            </a:r>
          </a:p>
          <a:p>
            <a:pPr lvl="2"/>
            <a:r>
              <a:rPr lang="en-US"/>
              <a:t>Troisième niveau</a:t>
            </a:r>
          </a:p>
          <a:p>
            <a:pPr lvl="3"/>
            <a:r>
              <a:rPr lang="en-US"/>
              <a:t>Quatrième niveau</a:t>
            </a:r>
          </a:p>
          <a:p>
            <a:pPr lvl="4"/>
            <a:r>
              <a:rPr lang="en-US"/>
              <a:t>Cinquième niveau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+mj-lt"/>
          <a:ea typeface="ＭＳ Ｐゴシック" pitchFamily="-109" charset="-128"/>
          <a:cs typeface="ＭＳ Ｐゴシック" pitchFamily="-109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Font typeface="Wingdings" pitchFamily="-1" charset="2"/>
        <a:buChar char="§"/>
        <a:defRPr sz="2000">
          <a:solidFill>
            <a:srgbClr val="CC3300"/>
          </a:solidFill>
          <a:latin typeface="+mn-lt"/>
          <a:ea typeface="ＭＳ Ｐゴシック" pitchFamily="-109" charset="-128"/>
          <a:cs typeface="ＭＳ Ｐゴシック" pitchFamily="-109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2800">
          <a:solidFill>
            <a:srgbClr val="000066"/>
          </a:solidFill>
          <a:latin typeface="+mn-lt"/>
          <a:ea typeface="ＭＳ Ｐゴシック" pitchFamily="-109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•"/>
        <a:defRPr sz="1600">
          <a:solidFill>
            <a:srgbClr val="000066"/>
          </a:solidFill>
          <a:latin typeface="+mn-lt"/>
          <a:ea typeface="ＭＳ Ｐゴシック" pitchFamily="-109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1400">
          <a:solidFill>
            <a:srgbClr val="000066"/>
          </a:solidFill>
          <a:latin typeface="+mn-lt"/>
          <a:ea typeface="ＭＳ Ｐゴシック" pitchFamily="-109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3200" dirty="0">
                <a:latin typeface="Calibri" charset="0"/>
                <a:ea typeface="ＭＳ Ｐゴシック" charset="0"/>
                <a:cs typeface="ＭＳ Ｐゴシック" charset="0"/>
              </a:rPr>
              <a:t>Comparaison INNTI vs INNTI</a:t>
            </a:r>
          </a:p>
        </p:txBody>
      </p:sp>
      <p:sp>
        <p:nvSpPr>
          <p:cNvPr id="5122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sz="2800" b="1" dirty="0">
                <a:solidFill>
                  <a:srgbClr val="C0C0C0"/>
                </a:solidFill>
                <a:latin typeface="Calibri" charset="0"/>
                <a:ea typeface="ＭＳ Ｐゴシック" charset="0"/>
                <a:cs typeface="ＭＳ Ｐゴシック" charset="0"/>
              </a:rPr>
              <a:t>ENCORE</a:t>
            </a:r>
          </a:p>
          <a:p>
            <a:r>
              <a:rPr lang="fr-FR" sz="2800" b="1" dirty="0">
                <a:latin typeface="Calibri" charset="0"/>
                <a:ea typeface="ＭＳ Ｐゴシック" charset="0"/>
                <a:cs typeface="ＭＳ Ｐゴシック" charset="0"/>
              </a:rPr>
              <a:t>EFV vs RPV</a:t>
            </a:r>
          </a:p>
          <a:p>
            <a:pPr lvl="1"/>
            <a:r>
              <a:rPr lang="fr-FR" sz="2400" b="1" dirty="0">
                <a:solidFill>
                  <a:srgbClr val="C0C0C0"/>
                </a:solidFill>
                <a:latin typeface="Calibri" charset="0"/>
                <a:ea typeface="ＭＳ Ｐゴシック" charset="0"/>
              </a:rPr>
              <a:t>ECHO-THRIVE</a:t>
            </a:r>
          </a:p>
          <a:p>
            <a:pPr lvl="1"/>
            <a:r>
              <a:rPr lang="fr-FR" sz="2400" b="1" dirty="0">
                <a:latin typeface="Calibri" charset="0"/>
                <a:ea typeface="ＭＳ Ｐゴシック" charset="0"/>
              </a:rPr>
              <a:t>STAR</a:t>
            </a:r>
          </a:p>
          <a:p>
            <a:r>
              <a:rPr lang="fr-FR" sz="2800" b="1" dirty="0">
                <a:solidFill>
                  <a:srgbClr val="C0C0C0"/>
                </a:solidFill>
                <a:latin typeface="Calibri" charset="0"/>
                <a:ea typeface="ＭＳ Ｐゴシック" charset="0"/>
                <a:cs typeface="ＭＳ Ｐゴシック" charset="0"/>
              </a:rPr>
              <a:t>EFV vs ETR</a:t>
            </a:r>
          </a:p>
          <a:p>
            <a:pPr lvl="1"/>
            <a:r>
              <a:rPr lang="fr-FR" sz="2400" b="1" dirty="0">
                <a:solidFill>
                  <a:srgbClr val="C0C0C0"/>
                </a:solidFill>
                <a:latin typeface="Calibri" charset="0"/>
                <a:ea typeface="ＭＳ Ｐゴシック" charset="0"/>
              </a:rPr>
              <a:t>SENSE</a:t>
            </a:r>
          </a:p>
          <a:p>
            <a:r>
              <a:rPr lang="fr-FR" sz="2800" b="1" dirty="0">
                <a:solidFill>
                  <a:srgbClr val="C0C0C0"/>
                </a:solidFill>
                <a:latin typeface="Calibri" charset="0"/>
                <a:ea typeface="ＭＳ Ｐゴシック" charset="0"/>
              </a:rPr>
              <a:t>DOR vs EFV</a:t>
            </a:r>
          </a:p>
          <a:p>
            <a:pPr lvl="1"/>
            <a:r>
              <a:rPr lang="fr-FR" sz="2400" b="1" dirty="0">
                <a:solidFill>
                  <a:srgbClr val="C0C0C0"/>
                </a:solidFill>
                <a:latin typeface="Calibri" charset="0"/>
                <a:ea typeface="ＭＳ Ｐゴシック" charset="0"/>
              </a:rPr>
              <a:t>DRIVE-AHEAD</a:t>
            </a:r>
          </a:p>
        </p:txBody>
      </p:sp>
    </p:spTree>
    <p:extLst>
      <p:ext uri="{BB962C8B-B14F-4D97-AF65-F5344CB8AC3E}">
        <p14:creationId xmlns:p14="http://schemas.microsoft.com/office/powerpoint/2010/main" val="3100405810"/>
      </p:ext>
    </p:extLst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er 10"/>
          <p:cNvGrpSpPr/>
          <p:nvPr/>
        </p:nvGrpSpPr>
        <p:grpSpPr>
          <a:xfrm>
            <a:off x="-1" y="6570663"/>
            <a:ext cx="599423" cy="288111"/>
            <a:chOff x="-1" y="6570663"/>
            <a:chExt cx="599423" cy="288111"/>
          </a:xfrm>
        </p:grpSpPr>
        <p:sp>
          <p:nvSpPr>
            <p:cNvPr id="12" name="AutoShape 162"/>
            <p:cNvSpPr>
              <a:spLocks noChangeArrowheads="1"/>
            </p:cNvSpPr>
            <p:nvPr/>
          </p:nvSpPr>
          <p:spPr bwMode="auto">
            <a:xfrm>
              <a:off x="-1" y="6570663"/>
              <a:ext cx="576000" cy="288111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 b="1" dirty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13" name="ZoneTexte 23"/>
            <p:cNvSpPr txBox="1">
              <a:spLocks noChangeArrowheads="1"/>
            </p:cNvSpPr>
            <p:nvPr/>
          </p:nvSpPr>
          <p:spPr bwMode="auto">
            <a:xfrm>
              <a:off x="41422" y="6581775"/>
              <a:ext cx="558000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200" b="1" i="1" dirty="0">
                  <a:solidFill>
                    <a:srgbClr val="333399"/>
                  </a:solidFill>
                  <a:latin typeface="Cambria" pitchFamily="-1" charset="0"/>
                  <a:ea typeface="ＭＳ Ｐゴシック" pitchFamily="-1" charset="-128"/>
                  <a:cs typeface="ＭＳ Ｐゴシック" pitchFamily="-1" charset="-128"/>
                </a:rPr>
                <a:t>STAR</a:t>
              </a:r>
            </a:p>
          </p:txBody>
        </p:sp>
      </p:grpSp>
      <p:sp>
        <p:nvSpPr>
          <p:cNvPr id="15" name="Text Box 2"/>
          <p:cNvSpPr txBox="1">
            <a:spLocks noChangeArrowheads="1"/>
          </p:cNvSpPr>
          <p:nvPr/>
        </p:nvSpPr>
        <p:spPr bwMode="auto">
          <a:xfrm>
            <a:off x="1333172" y="1128713"/>
            <a:ext cx="646497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fr-FR" sz="2400" b="1" dirty="0">
                <a:solidFill>
                  <a:srgbClr val="CC3300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Réponse au traitement (ARN VIH &lt; 50 c/ml) à S96</a:t>
            </a:r>
          </a:p>
        </p:txBody>
      </p:sp>
      <p:grpSp>
        <p:nvGrpSpPr>
          <p:cNvPr id="113" name="Groupe 112"/>
          <p:cNvGrpSpPr/>
          <p:nvPr/>
        </p:nvGrpSpPr>
        <p:grpSpPr>
          <a:xfrm>
            <a:off x="5077493" y="2378451"/>
            <a:ext cx="3844880" cy="3669484"/>
            <a:chOff x="5077493" y="2378451"/>
            <a:chExt cx="3844880" cy="3669484"/>
          </a:xfrm>
        </p:grpSpPr>
        <p:sp>
          <p:nvSpPr>
            <p:cNvPr id="40" name="Freeform 8"/>
            <p:cNvSpPr>
              <a:spLocks/>
            </p:cNvSpPr>
            <p:nvPr/>
          </p:nvSpPr>
          <p:spPr bwMode="auto">
            <a:xfrm>
              <a:off x="6846888" y="5653088"/>
              <a:ext cx="1227137" cy="117475"/>
            </a:xfrm>
            <a:custGeom>
              <a:avLst/>
              <a:gdLst>
                <a:gd name="T0" fmla="*/ 773 w 773"/>
                <a:gd name="T1" fmla="*/ 74 h 74"/>
                <a:gd name="T2" fmla="*/ 773 w 773"/>
                <a:gd name="T3" fmla="*/ 0 h 74"/>
                <a:gd name="T4" fmla="*/ 0 w 773"/>
                <a:gd name="T5" fmla="*/ 0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73" h="74">
                  <a:moveTo>
                    <a:pt x="773" y="74"/>
                  </a:moveTo>
                  <a:lnTo>
                    <a:pt x="773" y="0"/>
                  </a:lnTo>
                  <a:lnTo>
                    <a:pt x="0" y="0"/>
                  </a:lnTo>
                </a:path>
              </a:pathLst>
            </a:custGeom>
            <a:noFill/>
            <a:ln w="7938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41" name="Freeform 19"/>
            <p:cNvSpPr>
              <a:spLocks/>
            </p:cNvSpPr>
            <p:nvPr/>
          </p:nvSpPr>
          <p:spPr bwMode="auto">
            <a:xfrm>
              <a:off x="5618163" y="5653088"/>
              <a:ext cx="1228725" cy="117475"/>
            </a:xfrm>
            <a:custGeom>
              <a:avLst/>
              <a:gdLst>
                <a:gd name="T0" fmla="*/ 0 w 774"/>
                <a:gd name="T1" fmla="*/ 74 h 74"/>
                <a:gd name="T2" fmla="*/ 0 w 774"/>
                <a:gd name="T3" fmla="*/ 0 h 74"/>
                <a:gd name="T4" fmla="*/ 774 w 774"/>
                <a:gd name="T5" fmla="*/ 0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74" h="74">
                  <a:moveTo>
                    <a:pt x="0" y="74"/>
                  </a:moveTo>
                  <a:lnTo>
                    <a:pt x="0" y="0"/>
                  </a:lnTo>
                  <a:lnTo>
                    <a:pt x="774" y="0"/>
                  </a:lnTo>
                </a:path>
              </a:pathLst>
            </a:custGeom>
            <a:noFill/>
            <a:ln w="7938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42" name="Line 20"/>
            <p:cNvSpPr>
              <a:spLocks noChangeShapeType="1"/>
            </p:cNvSpPr>
            <p:nvPr/>
          </p:nvSpPr>
          <p:spPr bwMode="auto">
            <a:xfrm>
              <a:off x="6846888" y="5653088"/>
              <a:ext cx="0" cy="117475"/>
            </a:xfrm>
            <a:prstGeom prst="line">
              <a:avLst/>
            </a:prstGeom>
            <a:noFill/>
            <a:ln w="7938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43" name="Line 21"/>
            <p:cNvSpPr>
              <a:spLocks noChangeShapeType="1"/>
            </p:cNvSpPr>
            <p:nvPr/>
          </p:nvSpPr>
          <p:spPr bwMode="auto">
            <a:xfrm flipV="1">
              <a:off x="6846888" y="3508376"/>
              <a:ext cx="0" cy="2144713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44" name="Line 35"/>
            <p:cNvSpPr>
              <a:spLocks noChangeShapeType="1"/>
            </p:cNvSpPr>
            <p:nvPr/>
          </p:nvSpPr>
          <p:spPr bwMode="auto">
            <a:xfrm flipH="1">
              <a:off x="5700713" y="5199063"/>
              <a:ext cx="1981200" cy="0"/>
            </a:xfrm>
            <a:prstGeom prst="line">
              <a:avLst/>
            </a:prstGeom>
            <a:noFill/>
            <a:ln w="26988">
              <a:solidFill>
                <a:srgbClr val="6666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45" name="Line 36"/>
            <p:cNvSpPr>
              <a:spLocks noChangeShapeType="1"/>
            </p:cNvSpPr>
            <p:nvPr/>
          </p:nvSpPr>
          <p:spPr bwMode="auto">
            <a:xfrm flipH="1">
              <a:off x="7010400" y="4135438"/>
              <a:ext cx="1281112" cy="0"/>
            </a:xfrm>
            <a:prstGeom prst="line">
              <a:avLst/>
            </a:prstGeom>
            <a:noFill/>
            <a:ln w="26988">
              <a:solidFill>
                <a:srgbClr val="6666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46" name="Line 37"/>
            <p:cNvSpPr>
              <a:spLocks noChangeShapeType="1"/>
            </p:cNvSpPr>
            <p:nvPr/>
          </p:nvSpPr>
          <p:spPr bwMode="auto">
            <a:xfrm>
              <a:off x="5910263" y="5499101"/>
              <a:ext cx="2152650" cy="0"/>
            </a:xfrm>
            <a:prstGeom prst="line">
              <a:avLst/>
            </a:prstGeom>
            <a:noFill/>
            <a:ln w="26988">
              <a:solidFill>
                <a:srgbClr val="00206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47" name="Line 38"/>
            <p:cNvSpPr>
              <a:spLocks noChangeShapeType="1"/>
            </p:cNvSpPr>
            <p:nvPr/>
          </p:nvSpPr>
          <p:spPr bwMode="auto">
            <a:xfrm>
              <a:off x="7693025" y="4425951"/>
              <a:ext cx="762000" cy="0"/>
            </a:xfrm>
            <a:prstGeom prst="line">
              <a:avLst/>
            </a:prstGeom>
            <a:noFill/>
            <a:ln w="26988">
              <a:solidFill>
                <a:srgbClr val="00206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48" name="Line 39"/>
            <p:cNvSpPr>
              <a:spLocks noChangeShapeType="1"/>
            </p:cNvSpPr>
            <p:nvPr/>
          </p:nvSpPr>
          <p:spPr bwMode="auto">
            <a:xfrm>
              <a:off x="6854825" y="4425951"/>
              <a:ext cx="723900" cy="0"/>
            </a:xfrm>
            <a:prstGeom prst="line">
              <a:avLst/>
            </a:prstGeom>
            <a:noFill/>
            <a:ln w="26988">
              <a:solidFill>
                <a:srgbClr val="00206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49" name="Freeform 40"/>
            <p:cNvSpPr>
              <a:spLocks/>
            </p:cNvSpPr>
            <p:nvPr/>
          </p:nvSpPr>
          <p:spPr bwMode="auto">
            <a:xfrm>
              <a:off x="7593013" y="4078288"/>
              <a:ext cx="114300" cy="114300"/>
            </a:xfrm>
            <a:custGeom>
              <a:avLst/>
              <a:gdLst>
                <a:gd name="T0" fmla="*/ 61 w 72"/>
                <a:gd name="T1" fmla="*/ 61 h 72"/>
                <a:gd name="T2" fmla="*/ 66 w 72"/>
                <a:gd name="T3" fmla="*/ 56 h 72"/>
                <a:gd name="T4" fmla="*/ 70 w 72"/>
                <a:gd name="T5" fmla="*/ 49 h 72"/>
                <a:gd name="T6" fmla="*/ 72 w 72"/>
                <a:gd name="T7" fmla="*/ 42 h 72"/>
                <a:gd name="T8" fmla="*/ 72 w 72"/>
                <a:gd name="T9" fmla="*/ 36 h 72"/>
                <a:gd name="T10" fmla="*/ 72 w 72"/>
                <a:gd name="T11" fmla="*/ 29 h 72"/>
                <a:gd name="T12" fmla="*/ 70 w 72"/>
                <a:gd name="T13" fmla="*/ 22 h 72"/>
                <a:gd name="T14" fmla="*/ 66 w 72"/>
                <a:gd name="T15" fmla="*/ 17 h 72"/>
                <a:gd name="T16" fmla="*/ 61 w 72"/>
                <a:gd name="T17" fmla="*/ 10 h 72"/>
                <a:gd name="T18" fmla="*/ 56 w 72"/>
                <a:gd name="T19" fmla="*/ 6 h 72"/>
                <a:gd name="T20" fmla="*/ 49 w 72"/>
                <a:gd name="T21" fmla="*/ 3 h 72"/>
                <a:gd name="T22" fmla="*/ 44 w 72"/>
                <a:gd name="T23" fmla="*/ 1 h 72"/>
                <a:gd name="T24" fmla="*/ 36 w 72"/>
                <a:gd name="T25" fmla="*/ 0 h 72"/>
                <a:gd name="T26" fmla="*/ 29 w 72"/>
                <a:gd name="T27" fmla="*/ 1 h 72"/>
                <a:gd name="T28" fmla="*/ 22 w 72"/>
                <a:gd name="T29" fmla="*/ 3 h 72"/>
                <a:gd name="T30" fmla="*/ 17 w 72"/>
                <a:gd name="T31" fmla="*/ 6 h 72"/>
                <a:gd name="T32" fmla="*/ 10 w 72"/>
                <a:gd name="T33" fmla="*/ 10 h 72"/>
                <a:gd name="T34" fmla="*/ 6 w 72"/>
                <a:gd name="T35" fmla="*/ 17 h 72"/>
                <a:gd name="T36" fmla="*/ 3 w 72"/>
                <a:gd name="T37" fmla="*/ 22 h 72"/>
                <a:gd name="T38" fmla="*/ 1 w 72"/>
                <a:gd name="T39" fmla="*/ 29 h 72"/>
                <a:gd name="T40" fmla="*/ 0 w 72"/>
                <a:gd name="T41" fmla="*/ 36 h 72"/>
                <a:gd name="T42" fmla="*/ 1 w 72"/>
                <a:gd name="T43" fmla="*/ 42 h 72"/>
                <a:gd name="T44" fmla="*/ 3 w 72"/>
                <a:gd name="T45" fmla="*/ 49 h 72"/>
                <a:gd name="T46" fmla="*/ 6 w 72"/>
                <a:gd name="T47" fmla="*/ 56 h 72"/>
                <a:gd name="T48" fmla="*/ 10 w 72"/>
                <a:gd name="T49" fmla="*/ 61 h 72"/>
                <a:gd name="T50" fmla="*/ 17 w 72"/>
                <a:gd name="T51" fmla="*/ 66 h 72"/>
                <a:gd name="T52" fmla="*/ 22 w 72"/>
                <a:gd name="T53" fmla="*/ 68 h 72"/>
                <a:gd name="T54" fmla="*/ 29 w 72"/>
                <a:gd name="T55" fmla="*/ 72 h 72"/>
                <a:gd name="T56" fmla="*/ 36 w 72"/>
                <a:gd name="T57" fmla="*/ 72 h 72"/>
                <a:gd name="T58" fmla="*/ 44 w 72"/>
                <a:gd name="T59" fmla="*/ 72 h 72"/>
                <a:gd name="T60" fmla="*/ 49 w 72"/>
                <a:gd name="T61" fmla="*/ 68 h 72"/>
                <a:gd name="T62" fmla="*/ 56 w 72"/>
                <a:gd name="T63" fmla="*/ 66 h 72"/>
                <a:gd name="T64" fmla="*/ 61 w 72"/>
                <a:gd name="T65" fmla="*/ 61 h 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72" h="72">
                  <a:moveTo>
                    <a:pt x="61" y="61"/>
                  </a:moveTo>
                  <a:lnTo>
                    <a:pt x="66" y="56"/>
                  </a:lnTo>
                  <a:lnTo>
                    <a:pt x="70" y="49"/>
                  </a:lnTo>
                  <a:lnTo>
                    <a:pt x="72" y="42"/>
                  </a:lnTo>
                  <a:lnTo>
                    <a:pt x="72" y="36"/>
                  </a:lnTo>
                  <a:lnTo>
                    <a:pt x="72" y="29"/>
                  </a:lnTo>
                  <a:lnTo>
                    <a:pt x="70" y="22"/>
                  </a:lnTo>
                  <a:lnTo>
                    <a:pt x="66" y="17"/>
                  </a:lnTo>
                  <a:lnTo>
                    <a:pt x="61" y="10"/>
                  </a:lnTo>
                  <a:lnTo>
                    <a:pt x="56" y="6"/>
                  </a:lnTo>
                  <a:lnTo>
                    <a:pt x="49" y="3"/>
                  </a:lnTo>
                  <a:lnTo>
                    <a:pt x="44" y="1"/>
                  </a:lnTo>
                  <a:lnTo>
                    <a:pt x="36" y="0"/>
                  </a:lnTo>
                  <a:lnTo>
                    <a:pt x="29" y="1"/>
                  </a:lnTo>
                  <a:lnTo>
                    <a:pt x="22" y="3"/>
                  </a:lnTo>
                  <a:lnTo>
                    <a:pt x="17" y="6"/>
                  </a:lnTo>
                  <a:lnTo>
                    <a:pt x="10" y="10"/>
                  </a:lnTo>
                  <a:lnTo>
                    <a:pt x="6" y="17"/>
                  </a:lnTo>
                  <a:lnTo>
                    <a:pt x="3" y="22"/>
                  </a:lnTo>
                  <a:lnTo>
                    <a:pt x="1" y="29"/>
                  </a:lnTo>
                  <a:lnTo>
                    <a:pt x="0" y="36"/>
                  </a:lnTo>
                  <a:lnTo>
                    <a:pt x="1" y="42"/>
                  </a:lnTo>
                  <a:lnTo>
                    <a:pt x="3" y="49"/>
                  </a:lnTo>
                  <a:lnTo>
                    <a:pt x="6" y="56"/>
                  </a:lnTo>
                  <a:lnTo>
                    <a:pt x="10" y="61"/>
                  </a:lnTo>
                  <a:lnTo>
                    <a:pt x="17" y="66"/>
                  </a:lnTo>
                  <a:lnTo>
                    <a:pt x="22" y="68"/>
                  </a:lnTo>
                  <a:lnTo>
                    <a:pt x="29" y="72"/>
                  </a:lnTo>
                  <a:lnTo>
                    <a:pt x="36" y="72"/>
                  </a:lnTo>
                  <a:lnTo>
                    <a:pt x="44" y="72"/>
                  </a:lnTo>
                  <a:lnTo>
                    <a:pt x="49" y="68"/>
                  </a:lnTo>
                  <a:lnTo>
                    <a:pt x="56" y="66"/>
                  </a:lnTo>
                  <a:lnTo>
                    <a:pt x="61" y="61"/>
                  </a:lnTo>
                  <a:close/>
                </a:path>
              </a:pathLst>
            </a:custGeom>
            <a:solidFill>
              <a:srgbClr val="666666"/>
            </a:solidFill>
            <a:ln w="0">
              <a:solidFill>
                <a:srgbClr val="666666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50" name="Freeform 41"/>
            <p:cNvSpPr>
              <a:spLocks/>
            </p:cNvSpPr>
            <p:nvPr/>
          </p:nvSpPr>
          <p:spPr bwMode="auto">
            <a:xfrm>
              <a:off x="6672263" y="5141913"/>
              <a:ext cx="111125" cy="111125"/>
            </a:xfrm>
            <a:custGeom>
              <a:avLst/>
              <a:gdLst>
                <a:gd name="T0" fmla="*/ 60 w 70"/>
                <a:gd name="T1" fmla="*/ 60 h 70"/>
                <a:gd name="T2" fmla="*/ 65 w 70"/>
                <a:gd name="T3" fmla="*/ 55 h 70"/>
                <a:gd name="T4" fmla="*/ 69 w 70"/>
                <a:gd name="T5" fmla="*/ 50 h 70"/>
                <a:gd name="T6" fmla="*/ 70 w 70"/>
                <a:gd name="T7" fmla="*/ 43 h 70"/>
                <a:gd name="T8" fmla="*/ 70 w 70"/>
                <a:gd name="T9" fmla="*/ 36 h 70"/>
                <a:gd name="T10" fmla="*/ 70 w 70"/>
                <a:gd name="T11" fmla="*/ 27 h 70"/>
                <a:gd name="T12" fmla="*/ 69 w 70"/>
                <a:gd name="T13" fmla="*/ 22 h 70"/>
                <a:gd name="T14" fmla="*/ 65 w 70"/>
                <a:gd name="T15" fmla="*/ 15 h 70"/>
                <a:gd name="T16" fmla="*/ 60 w 70"/>
                <a:gd name="T17" fmla="*/ 10 h 70"/>
                <a:gd name="T18" fmla="*/ 55 w 70"/>
                <a:gd name="T19" fmla="*/ 5 h 70"/>
                <a:gd name="T20" fmla="*/ 48 w 70"/>
                <a:gd name="T21" fmla="*/ 2 h 70"/>
                <a:gd name="T22" fmla="*/ 43 w 70"/>
                <a:gd name="T23" fmla="*/ 0 h 70"/>
                <a:gd name="T24" fmla="*/ 34 w 70"/>
                <a:gd name="T25" fmla="*/ 0 h 70"/>
                <a:gd name="T26" fmla="*/ 27 w 70"/>
                <a:gd name="T27" fmla="*/ 0 h 70"/>
                <a:gd name="T28" fmla="*/ 21 w 70"/>
                <a:gd name="T29" fmla="*/ 2 h 70"/>
                <a:gd name="T30" fmla="*/ 15 w 70"/>
                <a:gd name="T31" fmla="*/ 5 h 70"/>
                <a:gd name="T32" fmla="*/ 10 w 70"/>
                <a:gd name="T33" fmla="*/ 10 h 70"/>
                <a:gd name="T34" fmla="*/ 5 w 70"/>
                <a:gd name="T35" fmla="*/ 15 h 70"/>
                <a:gd name="T36" fmla="*/ 2 w 70"/>
                <a:gd name="T37" fmla="*/ 22 h 70"/>
                <a:gd name="T38" fmla="*/ 0 w 70"/>
                <a:gd name="T39" fmla="*/ 27 h 70"/>
                <a:gd name="T40" fmla="*/ 0 w 70"/>
                <a:gd name="T41" fmla="*/ 36 h 70"/>
                <a:gd name="T42" fmla="*/ 0 w 70"/>
                <a:gd name="T43" fmla="*/ 43 h 70"/>
                <a:gd name="T44" fmla="*/ 2 w 70"/>
                <a:gd name="T45" fmla="*/ 50 h 70"/>
                <a:gd name="T46" fmla="*/ 5 w 70"/>
                <a:gd name="T47" fmla="*/ 55 h 70"/>
                <a:gd name="T48" fmla="*/ 10 w 70"/>
                <a:gd name="T49" fmla="*/ 60 h 70"/>
                <a:gd name="T50" fmla="*/ 15 w 70"/>
                <a:gd name="T51" fmla="*/ 65 h 70"/>
                <a:gd name="T52" fmla="*/ 21 w 70"/>
                <a:gd name="T53" fmla="*/ 69 h 70"/>
                <a:gd name="T54" fmla="*/ 27 w 70"/>
                <a:gd name="T55" fmla="*/ 70 h 70"/>
                <a:gd name="T56" fmla="*/ 34 w 70"/>
                <a:gd name="T57" fmla="*/ 70 h 70"/>
                <a:gd name="T58" fmla="*/ 43 w 70"/>
                <a:gd name="T59" fmla="*/ 70 h 70"/>
                <a:gd name="T60" fmla="*/ 48 w 70"/>
                <a:gd name="T61" fmla="*/ 69 h 70"/>
                <a:gd name="T62" fmla="*/ 55 w 70"/>
                <a:gd name="T63" fmla="*/ 65 h 70"/>
                <a:gd name="T64" fmla="*/ 60 w 70"/>
                <a:gd name="T65" fmla="*/ 60 h 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70" h="70">
                  <a:moveTo>
                    <a:pt x="60" y="60"/>
                  </a:moveTo>
                  <a:lnTo>
                    <a:pt x="65" y="55"/>
                  </a:lnTo>
                  <a:lnTo>
                    <a:pt x="69" y="50"/>
                  </a:lnTo>
                  <a:lnTo>
                    <a:pt x="70" y="43"/>
                  </a:lnTo>
                  <a:lnTo>
                    <a:pt x="70" y="36"/>
                  </a:lnTo>
                  <a:lnTo>
                    <a:pt x="70" y="27"/>
                  </a:lnTo>
                  <a:lnTo>
                    <a:pt x="69" y="22"/>
                  </a:lnTo>
                  <a:lnTo>
                    <a:pt x="65" y="15"/>
                  </a:lnTo>
                  <a:lnTo>
                    <a:pt x="60" y="10"/>
                  </a:lnTo>
                  <a:lnTo>
                    <a:pt x="55" y="5"/>
                  </a:lnTo>
                  <a:lnTo>
                    <a:pt x="48" y="2"/>
                  </a:lnTo>
                  <a:lnTo>
                    <a:pt x="43" y="0"/>
                  </a:lnTo>
                  <a:lnTo>
                    <a:pt x="34" y="0"/>
                  </a:lnTo>
                  <a:lnTo>
                    <a:pt x="27" y="0"/>
                  </a:lnTo>
                  <a:lnTo>
                    <a:pt x="21" y="2"/>
                  </a:lnTo>
                  <a:lnTo>
                    <a:pt x="15" y="5"/>
                  </a:lnTo>
                  <a:lnTo>
                    <a:pt x="10" y="10"/>
                  </a:lnTo>
                  <a:lnTo>
                    <a:pt x="5" y="15"/>
                  </a:lnTo>
                  <a:lnTo>
                    <a:pt x="2" y="22"/>
                  </a:lnTo>
                  <a:lnTo>
                    <a:pt x="0" y="27"/>
                  </a:lnTo>
                  <a:lnTo>
                    <a:pt x="0" y="36"/>
                  </a:lnTo>
                  <a:lnTo>
                    <a:pt x="0" y="43"/>
                  </a:lnTo>
                  <a:lnTo>
                    <a:pt x="2" y="50"/>
                  </a:lnTo>
                  <a:lnTo>
                    <a:pt x="5" y="55"/>
                  </a:lnTo>
                  <a:lnTo>
                    <a:pt x="10" y="60"/>
                  </a:lnTo>
                  <a:lnTo>
                    <a:pt x="15" y="65"/>
                  </a:lnTo>
                  <a:lnTo>
                    <a:pt x="21" y="69"/>
                  </a:lnTo>
                  <a:lnTo>
                    <a:pt x="27" y="70"/>
                  </a:lnTo>
                  <a:lnTo>
                    <a:pt x="34" y="70"/>
                  </a:lnTo>
                  <a:lnTo>
                    <a:pt x="43" y="70"/>
                  </a:lnTo>
                  <a:lnTo>
                    <a:pt x="48" y="69"/>
                  </a:lnTo>
                  <a:lnTo>
                    <a:pt x="55" y="65"/>
                  </a:lnTo>
                  <a:lnTo>
                    <a:pt x="60" y="60"/>
                  </a:lnTo>
                  <a:close/>
                </a:path>
              </a:pathLst>
            </a:custGeom>
            <a:solidFill>
              <a:srgbClr val="666666"/>
            </a:solidFill>
            <a:ln w="0">
              <a:solidFill>
                <a:srgbClr val="666666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51" name="Freeform 42"/>
            <p:cNvSpPr>
              <a:spLocks/>
            </p:cNvSpPr>
            <p:nvPr/>
          </p:nvSpPr>
          <p:spPr bwMode="auto">
            <a:xfrm>
              <a:off x="7578725" y="4368801"/>
              <a:ext cx="114300" cy="114300"/>
            </a:xfrm>
            <a:custGeom>
              <a:avLst/>
              <a:gdLst>
                <a:gd name="T0" fmla="*/ 36 w 72"/>
                <a:gd name="T1" fmla="*/ 0 h 72"/>
                <a:gd name="T2" fmla="*/ 29 w 72"/>
                <a:gd name="T3" fmla="*/ 0 h 72"/>
                <a:gd name="T4" fmla="*/ 22 w 72"/>
                <a:gd name="T5" fmla="*/ 3 h 72"/>
                <a:gd name="T6" fmla="*/ 17 w 72"/>
                <a:gd name="T7" fmla="*/ 5 h 72"/>
                <a:gd name="T8" fmla="*/ 10 w 72"/>
                <a:gd name="T9" fmla="*/ 10 h 72"/>
                <a:gd name="T10" fmla="*/ 7 w 72"/>
                <a:gd name="T11" fmla="*/ 15 h 72"/>
                <a:gd name="T12" fmla="*/ 3 w 72"/>
                <a:gd name="T13" fmla="*/ 22 h 72"/>
                <a:gd name="T14" fmla="*/ 2 w 72"/>
                <a:gd name="T15" fmla="*/ 29 h 72"/>
                <a:gd name="T16" fmla="*/ 0 w 72"/>
                <a:gd name="T17" fmla="*/ 36 h 72"/>
                <a:gd name="T18" fmla="*/ 2 w 72"/>
                <a:gd name="T19" fmla="*/ 43 h 72"/>
                <a:gd name="T20" fmla="*/ 3 w 72"/>
                <a:gd name="T21" fmla="*/ 50 h 72"/>
                <a:gd name="T22" fmla="*/ 7 w 72"/>
                <a:gd name="T23" fmla="*/ 55 h 72"/>
                <a:gd name="T24" fmla="*/ 10 w 72"/>
                <a:gd name="T25" fmla="*/ 62 h 72"/>
                <a:gd name="T26" fmla="*/ 17 w 72"/>
                <a:gd name="T27" fmla="*/ 65 h 72"/>
                <a:gd name="T28" fmla="*/ 22 w 72"/>
                <a:gd name="T29" fmla="*/ 69 h 72"/>
                <a:gd name="T30" fmla="*/ 29 w 72"/>
                <a:gd name="T31" fmla="*/ 70 h 72"/>
                <a:gd name="T32" fmla="*/ 36 w 72"/>
                <a:gd name="T33" fmla="*/ 72 h 72"/>
                <a:gd name="T34" fmla="*/ 45 w 72"/>
                <a:gd name="T35" fmla="*/ 70 h 72"/>
                <a:gd name="T36" fmla="*/ 50 w 72"/>
                <a:gd name="T37" fmla="*/ 69 h 72"/>
                <a:gd name="T38" fmla="*/ 57 w 72"/>
                <a:gd name="T39" fmla="*/ 65 h 72"/>
                <a:gd name="T40" fmla="*/ 62 w 72"/>
                <a:gd name="T41" fmla="*/ 62 h 72"/>
                <a:gd name="T42" fmla="*/ 67 w 72"/>
                <a:gd name="T43" fmla="*/ 55 h 72"/>
                <a:gd name="T44" fmla="*/ 70 w 72"/>
                <a:gd name="T45" fmla="*/ 50 h 72"/>
                <a:gd name="T46" fmla="*/ 72 w 72"/>
                <a:gd name="T47" fmla="*/ 43 h 72"/>
                <a:gd name="T48" fmla="*/ 72 w 72"/>
                <a:gd name="T49" fmla="*/ 36 h 72"/>
                <a:gd name="T50" fmla="*/ 72 w 72"/>
                <a:gd name="T51" fmla="*/ 29 h 72"/>
                <a:gd name="T52" fmla="*/ 70 w 72"/>
                <a:gd name="T53" fmla="*/ 22 h 72"/>
                <a:gd name="T54" fmla="*/ 67 w 72"/>
                <a:gd name="T55" fmla="*/ 15 h 72"/>
                <a:gd name="T56" fmla="*/ 62 w 72"/>
                <a:gd name="T57" fmla="*/ 10 h 72"/>
                <a:gd name="T58" fmla="*/ 57 w 72"/>
                <a:gd name="T59" fmla="*/ 5 h 72"/>
                <a:gd name="T60" fmla="*/ 50 w 72"/>
                <a:gd name="T61" fmla="*/ 3 h 72"/>
                <a:gd name="T62" fmla="*/ 45 w 72"/>
                <a:gd name="T63" fmla="*/ 0 h 72"/>
                <a:gd name="T64" fmla="*/ 36 w 72"/>
                <a:gd name="T65" fmla="*/ 0 h 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72" h="72">
                  <a:moveTo>
                    <a:pt x="36" y="0"/>
                  </a:moveTo>
                  <a:lnTo>
                    <a:pt x="29" y="0"/>
                  </a:lnTo>
                  <a:lnTo>
                    <a:pt x="22" y="3"/>
                  </a:lnTo>
                  <a:lnTo>
                    <a:pt x="17" y="5"/>
                  </a:lnTo>
                  <a:lnTo>
                    <a:pt x="10" y="10"/>
                  </a:lnTo>
                  <a:lnTo>
                    <a:pt x="7" y="15"/>
                  </a:lnTo>
                  <a:lnTo>
                    <a:pt x="3" y="22"/>
                  </a:lnTo>
                  <a:lnTo>
                    <a:pt x="2" y="29"/>
                  </a:lnTo>
                  <a:lnTo>
                    <a:pt x="0" y="36"/>
                  </a:lnTo>
                  <a:lnTo>
                    <a:pt x="2" y="43"/>
                  </a:lnTo>
                  <a:lnTo>
                    <a:pt x="3" y="50"/>
                  </a:lnTo>
                  <a:lnTo>
                    <a:pt x="7" y="55"/>
                  </a:lnTo>
                  <a:lnTo>
                    <a:pt x="10" y="62"/>
                  </a:lnTo>
                  <a:lnTo>
                    <a:pt x="17" y="65"/>
                  </a:lnTo>
                  <a:lnTo>
                    <a:pt x="22" y="69"/>
                  </a:lnTo>
                  <a:lnTo>
                    <a:pt x="29" y="70"/>
                  </a:lnTo>
                  <a:lnTo>
                    <a:pt x="36" y="72"/>
                  </a:lnTo>
                  <a:lnTo>
                    <a:pt x="45" y="70"/>
                  </a:lnTo>
                  <a:lnTo>
                    <a:pt x="50" y="69"/>
                  </a:lnTo>
                  <a:lnTo>
                    <a:pt x="57" y="65"/>
                  </a:lnTo>
                  <a:lnTo>
                    <a:pt x="62" y="62"/>
                  </a:lnTo>
                  <a:lnTo>
                    <a:pt x="67" y="55"/>
                  </a:lnTo>
                  <a:lnTo>
                    <a:pt x="70" y="50"/>
                  </a:lnTo>
                  <a:lnTo>
                    <a:pt x="72" y="43"/>
                  </a:lnTo>
                  <a:lnTo>
                    <a:pt x="72" y="36"/>
                  </a:lnTo>
                  <a:lnTo>
                    <a:pt x="72" y="29"/>
                  </a:lnTo>
                  <a:lnTo>
                    <a:pt x="70" y="22"/>
                  </a:lnTo>
                  <a:lnTo>
                    <a:pt x="67" y="15"/>
                  </a:lnTo>
                  <a:lnTo>
                    <a:pt x="62" y="10"/>
                  </a:lnTo>
                  <a:lnTo>
                    <a:pt x="57" y="5"/>
                  </a:lnTo>
                  <a:lnTo>
                    <a:pt x="50" y="3"/>
                  </a:lnTo>
                  <a:lnTo>
                    <a:pt x="45" y="0"/>
                  </a:lnTo>
                  <a:lnTo>
                    <a:pt x="36" y="0"/>
                  </a:lnTo>
                  <a:close/>
                </a:path>
              </a:pathLst>
            </a:custGeom>
            <a:solidFill>
              <a:srgbClr val="000066"/>
            </a:solidFill>
            <a:ln w="0">
              <a:solidFill>
                <a:srgbClr val="00206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52" name="Freeform 43"/>
            <p:cNvSpPr>
              <a:spLocks/>
            </p:cNvSpPr>
            <p:nvPr/>
          </p:nvSpPr>
          <p:spPr bwMode="auto">
            <a:xfrm>
              <a:off x="6973888" y="5441951"/>
              <a:ext cx="114300" cy="114300"/>
            </a:xfrm>
            <a:custGeom>
              <a:avLst/>
              <a:gdLst>
                <a:gd name="T0" fmla="*/ 36 w 72"/>
                <a:gd name="T1" fmla="*/ 0 h 72"/>
                <a:gd name="T2" fmla="*/ 29 w 72"/>
                <a:gd name="T3" fmla="*/ 0 h 72"/>
                <a:gd name="T4" fmla="*/ 23 w 72"/>
                <a:gd name="T5" fmla="*/ 1 h 72"/>
                <a:gd name="T6" fmla="*/ 17 w 72"/>
                <a:gd name="T7" fmla="*/ 5 h 72"/>
                <a:gd name="T8" fmla="*/ 11 w 72"/>
                <a:gd name="T9" fmla="*/ 10 h 72"/>
                <a:gd name="T10" fmla="*/ 7 w 72"/>
                <a:gd name="T11" fmla="*/ 15 h 72"/>
                <a:gd name="T12" fmla="*/ 4 w 72"/>
                <a:gd name="T13" fmla="*/ 22 h 72"/>
                <a:gd name="T14" fmla="*/ 2 w 72"/>
                <a:gd name="T15" fmla="*/ 29 h 72"/>
                <a:gd name="T16" fmla="*/ 0 w 72"/>
                <a:gd name="T17" fmla="*/ 36 h 72"/>
                <a:gd name="T18" fmla="*/ 2 w 72"/>
                <a:gd name="T19" fmla="*/ 43 h 72"/>
                <a:gd name="T20" fmla="*/ 4 w 72"/>
                <a:gd name="T21" fmla="*/ 49 h 72"/>
                <a:gd name="T22" fmla="*/ 7 w 72"/>
                <a:gd name="T23" fmla="*/ 55 h 72"/>
                <a:gd name="T24" fmla="*/ 11 w 72"/>
                <a:gd name="T25" fmla="*/ 60 h 72"/>
                <a:gd name="T26" fmla="*/ 17 w 72"/>
                <a:gd name="T27" fmla="*/ 65 h 72"/>
                <a:gd name="T28" fmla="*/ 23 w 72"/>
                <a:gd name="T29" fmla="*/ 68 h 72"/>
                <a:gd name="T30" fmla="*/ 29 w 72"/>
                <a:gd name="T31" fmla="*/ 70 h 72"/>
                <a:gd name="T32" fmla="*/ 36 w 72"/>
                <a:gd name="T33" fmla="*/ 72 h 72"/>
                <a:gd name="T34" fmla="*/ 43 w 72"/>
                <a:gd name="T35" fmla="*/ 70 h 72"/>
                <a:gd name="T36" fmla="*/ 50 w 72"/>
                <a:gd name="T37" fmla="*/ 68 h 72"/>
                <a:gd name="T38" fmla="*/ 57 w 72"/>
                <a:gd name="T39" fmla="*/ 65 h 72"/>
                <a:gd name="T40" fmla="*/ 62 w 72"/>
                <a:gd name="T41" fmla="*/ 60 h 72"/>
                <a:gd name="T42" fmla="*/ 67 w 72"/>
                <a:gd name="T43" fmla="*/ 55 h 72"/>
                <a:gd name="T44" fmla="*/ 71 w 72"/>
                <a:gd name="T45" fmla="*/ 49 h 72"/>
                <a:gd name="T46" fmla="*/ 72 w 72"/>
                <a:gd name="T47" fmla="*/ 43 h 72"/>
                <a:gd name="T48" fmla="*/ 72 w 72"/>
                <a:gd name="T49" fmla="*/ 36 h 72"/>
                <a:gd name="T50" fmla="*/ 72 w 72"/>
                <a:gd name="T51" fmla="*/ 29 h 72"/>
                <a:gd name="T52" fmla="*/ 71 w 72"/>
                <a:gd name="T53" fmla="*/ 22 h 72"/>
                <a:gd name="T54" fmla="*/ 67 w 72"/>
                <a:gd name="T55" fmla="*/ 15 h 72"/>
                <a:gd name="T56" fmla="*/ 62 w 72"/>
                <a:gd name="T57" fmla="*/ 10 h 72"/>
                <a:gd name="T58" fmla="*/ 57 w 72"/>
                <a:gd name="T59" fmla="*/ 5 h 72"/>
                <a:gd name="T60" fmla="*/ 50 w 72"/>
                <a:gd name="T61" fmla="*/ 1 h 72"/>
                <a:gd name="T62" fmla="*/ 43 w 72"/>
                <a:gd name="T63" fmla="*/ 0 h 72"/>
                <a:gd name="T64" fmla="*/ 36 w 72"/>
                <a:gd name="T65" fmla="*/ 0 h 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72" h="72">
                  <a:moveTo>
                    <a:pt x="36" y="0"/>
                  </a:moveTo>
                  <a:lnTo>
                    <a:pt x="29" y="0"/>
                  </a:lnTo>
                  <a:lnTo>
                    <a:pt x="23" y="1"/>
                  </a:lnTo>
                  <a:lnTo>
                    <a:pt x="17" y="5"/>
                  </a:lnTo>
                  <a:lnTo>
                    <a:pt x="11" y="10"/>
                  </a:lnTo>
                  <a:lnTo>
                    <a:pt x="7" y="15"/>
                  </a:lnTo>
                  <a:lnTo>
                    <a:pt x="4" y="22"/>
                  </a:lnTo>
                  <a:lnTo>
                    <a:pt x="2" y="29"/>
                  </a:lnTo>
                  <a:lnTo>
                    <a:pt x="0" y="36"/>
                  </a:lnTo>
                  <a:lnTo>
                    <a:pt x="2" y="43"/>
                  </a:lnTo>
                  <a:lnTo>
                    <a:pt x="4" y="49"/>
                  </a:lnTo>
                  <a:lnTo>
                    <a:pt x="7" y="55"/>
                  </a:lnTo>
                  <a:lnTo>
                    <a:pt x="11" y="60"/>
                  </a:lnTo>
                  <a:lnTo>
                    <a:pt x="17" y="65"/>
                  </a:lnTo>
                  <a:lnTo>
                    <a:pt x="23" y="68"/>
                  </a:lnTo>
                  <a:lnTo>
                    <a:pt x="29" y="70"/>
                  </a:lnTo>
                  <a:lnTo>
                    <a:pt x="36" y="72"/>
                  </a:lnTo>
                  <a:lnTo>
                    <a:pt x="43" y="70"/>
                  </a:lnTo>
                  <a:lnTo>
                    <a:pt x="50" y="68"/>
                  </a:lnTo>
                  <a:lnTo>
                    <a:pt x="57" y="65"/>
                  </a:lnTo>
                  <a:lnTo>
                    <a:pt x="62" y="60"/>
                  </a:lnTo>
                  <a:lnTo>
                    <a:pt x="67" y="55"/>
                  </a:lnTo>
                  <a:lnTo>
                    <a:pt x="71" y="49"/>
                  </a:lnTo>
                  <a:lnTo>
                    <a:pt x="72" y="43"/>
                  </a:lnTo>
                  <a:lnTo>
                    <a:pt x="72" y="36"/>
                  </a:lnTo>
                  <a:lnTo>
                    <a:pt x="72" y="29"/>
                  </a:lnTo>
                  <a:lnTo>
                    <a:pt x="71" y="22"/>
                  </a:lnTo>
                  <a:lnTo>
                    <a:pt x="67" y="15"/>
                  </a:lnTo>
                  <a:lnTo>
                    <a:pt x="62" y="10"/>
                  </a:lnTo>
                  <a:lnTo>
                    <a:pt x="57" y="5"/>
                  </a:lnTo>
                  <a:lnTo>
                    <a:pt x="50" y="1"/>
                  </a:lnTo>
                  <a:lnTo>
                    <a:pt x="43" y="0"/>
                  </a:lnTo>
                  <a:lnTo>
                    <a:pt x="36" y="0"/>
                  </a:lnTo>
                  <a:close/>
                </a:path>
              </a:pathLst>
            </a:custGeom>
            <a:solidFill>
              <a:srgbClr val="000066"/>
            </a:solidFill>
            <a:ln w="0">
              <a:solidFill>
                <a:srgbClr val="00206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53" name="Line 21"/>
            <p:cNvSpPr>
              <a:spLocks noChangeShapeType="1"/>
            </p:cNvSpPr>
            <p:nvPr/>
          </p:nvSpPr>
          <p:spPr bwMode="auto">
            <a:xfrm flipV="1">
              <a:off x="5618163" y="3508376"/>
              <a:ext cx="0" cy="2144713"/>
            </a:xfrm>
            <a:prstGeom prst="line">
              <a:avLst/>
            </a:prstGeom>
            <a:noFill/>
            <a:ln w="7938">
              <a:solidFill>
                <a:srgbClr val="000066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84" name="ZoneTexte 83"/>
            <p:cNvSpPr txBox="1"/>
            <p:nvPr/>
          </p:nvSpPr>
          <p:spPr>
            <a:xfrm>
              <a:off x="5077493" y="3986201"/>
              <a:ext cx="458479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200" b="1" dirty="0">
                  <a:solidFill>
                    <a:schemeClr val="bg2"/>
                  </a:solidFill>
                </a:rPr>
                <a:t>S48</a:t>
              </a:r>
            </a:p>
          </p:txBody>
        </p:sp>
        <p:sp>
          <p:nvSpPr>
            <p:cNvPr id="85" name="ZoneTexte 84"/>
            <p:cNvSpPr txBox="1"/>
            <p:nvPr/>
          </p:nvSpPr>
          <p:spPr>
            <a:xfrm>
              <a:off x="5077493" y="4272338"/>
              <a:ext cx="458479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200" b="1" dirty="0">
                  <a:solidFill>
                    <a:srgbClr val="000066"/>
                  </a:solidFill>
                </a:rPr>
                <a:t>S96</a:t>
              </a:r>
            </a:p>
          </p:txBody>
        </p:sp>
        <p:sp>
          <p:nvSpPr>
            <p:cNvPr id="86" name="ZoneTexte 85"/>
            <p:cNvSpPr txBox="1"/>
            <p:nvPr/>
          </p:nvSpPr>
          <p:spPr>
            <a:xfrm>
              <a:off x="5077493" y="5055395"/>
              <a:ext cx="458479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200" b="1" dirty="0">
                  <a:solidFill>
                    <a:schemeClr val="bg2"/>
                  </a:solidFill>
                </a:rPr>
                <a:t>S48</a:t>
              </a:r>
            </a:p>
          </p:txBody>
        </p:sp>
        <p:sp>
          <p:nvSpPr>
            <p:cNvPr id="87" name="ZoneTexte 86"/>
            <p:cNvSpPr txBox="1"/>
            <p:nvPr/>
          </p:nvSpPr>
          <p:spPr>
            <a:xfrm>
              <a:off x="5077493" y="5341532"/>
              <a:ext cx="458479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200" b="1" dirty="0">
                  <a:solidFill>
                    <a:srgbClr val="000066"/>
                  </a:solidFill>
                </a:rPr>
                <a:t>S96</a:t>
              </a:r>
            </a:p>
          </p:txBody>
        </p:sp>
        <p:sp>
          <p:nvSpPr>
            <p:cNvPr id="88" name="ZoneTexte 87"/>
            <p:cNvSpPr txBox="1"/>
            <p:nvPr/>
          </p:nvSpPr>
          <p:spPr>
            <a:xfrm>
              <a:off x="6776070" y="3829001"/>
              <a:ext cx="398592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200" dirty="0">
                  <a:solidFill>
                    <a:srgbClr val="000066"/>
                  </a:solidFill>
                </a:rPr>
                <a:t>1,1</a:t>
              </a:r>
            </a:p>
          </p:txBody>
        </p:sp>
        <p:sp>
          <p:nvSpPr>
            <p:cNvPr id="89" name="ZoneTexte 88"/>
            <p:cNvSpPr txBox="1"/>
            <p:nvPr/>
          </p:nvSpPr>
          <p:spPr>
            <a:xfrm>
              <a:off x="7436104" y="3829001"/>
              <a:ext cx="398592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200" dirty="0">
                  <a:solidFill>
                    <a:srgbClr val="000066"/>
                  </a:solidFill>
                </a:rPr>
                <a:t>7,2</a:t>
              </a:r>
            </a:p>
          </p:txBody>
        </p:sp>
        <p:sp>
          <p:nvSpPr>
            <p:cNvPr id="90" name="ZoneTexte 89"/>
            <p:cNvSpPr txBox="1"/>
            <p:nvPr/>
          </p:nvSpPr>
          <p:spPr>
            <a:xfrm>
              <a:off x="8033324" y="3829001"/>
              <a:ext cx="48417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200" dirty="0">
                  <a:solidFill>
                    <a:srgbClr val="000066"/>
                  </a:solidFill>
                </a:rPr>
                <a:t>13,4</a:t>
              </a:r>
            </a:p>
          </p:txBody>
        </p:sp>
        <p:sp>
          <p:nvSpPr>
            <p:cNvPr id="91" name="ZoneTexte 90"/>
            <p:cNvSpPr txBox="1"/>
            <p:nvPr/>
          </p:nvSpPr>
          <p:spPr>
            <a:xfrm>
              <a:off x="8212937" y="4148952"/>
              <a:ext cx="48417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200" dirty="0">
                  <a:solidFill>
                    <a:srgbClr val="000066"/>
                  </a:solidFill>
                </a:rPr>
                <a:t>15,1</a:t>
              </a:r>
            </a:p>
          </p:txBody>
        </p:sp>
        <p:sp>
          <p:nvSpPr>
            <p:cNvPr id="92" name="ZoneTexte 91"/>
            <p:cNvSpPr txBox="1"/>
            <p:nvPr/>
          </p:nvSpPr>
          <p:spPr>
            <a:xfrm>
              <a:off x="7435898" y="4137014"/>
              <a:ext cx="398592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200" dirty="0">
                  <a:solidFill>
                    <a:srgbClr val="000066"/>
                  </a:solidFill>
                </a:rPr>
                <a:t>7,6</a:t>
              </a:r>
            </a:p>
          </p:txBody>
        </p:sp>
        <p:sp>
          <p:nvSpPr>
            <p:cNvPr id="93" name="ZoneTexte 92"/>
            <p:cNvSpPr txBox="1"/>
            <p:nvPr/>
          </p:nvSpPr>
          <p:spPr>
            <a:xfrm>
              <a:off x="6796138" y="4184191"/>
              <a:ext cx="398592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200" dirty="0">
                  <a:solidFill>
                    <a:srgbClr val="000066"/>
                  </a:solidFill>
                </a:rPr>
                <a:t>0,2</a:t>
              </a:r>
            </a:p>
          </p:txBody>
        </p:sp>
        <p:sp>
          <p:nvSpPr>
            <p:cNvPr id="94" name="ZoneTexte 93"/>
            <p:cNvSpPr txBox="1"/>
            <p:nvPr/>
          </p:nvSpPr>
          <p:spPr>
            <a:xfrm>
              <a:off x="7482617" y="4911611"/>
              <a:ext cx="398592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200" dirty="0">
                  <a:solidFill>
                    <a:srgbClr val="000066"/>
                  </a:solidFill>
                </a:rPr>
                <a:t>7,5</a:t>
              </a:r>
            </a:p>
          </p:txBody>
        </p:sp>
        <p:sp>
          <p:nvSpPr>
            <p:cNvPr id="95" name="ZoneTexte 94"/>
            <p:cNvSpPr txBox="1"/>
            <p:nvPr/>
          </p:nvSpPr>
          <p:spPr>
            <a:xfrm>
              <a:off x="6466395" y="4911611"/>
              <a:ext cx="449838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200" dirty="0">
                  <a:solidFill>
                    <a:srgbClr val="000066"/>
                  </a:solidFill>
                </a:rPr>
                <a:t>-1,8</a:t>
              </a:r>
            </a:p>
          </p:txBody>
        </p:sp>
        <p:sp>
          <p:nvSpPr>
            <p:cNvPr id="96" name="ZoneTexte 95"/>
            <p:cNvSpPr txBox="1"/>
            <p:nvPr/>
          </p:nvSpPr>
          <p:spPr>
            <a:xfrm>
              <a:off x="5561934" y="4911611"/>
              <a:ext cx="524002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200" dirty="0">
                  <a:solidFill>
                    <a:srgbClr val="000066"/>
                  </a:solidFill>
                </a:rPr>
                <a:t>-11,1</a:t>
              </a:r>
            </a:p>
          </p:txBody>
        </p:sp>
        <p:sp>
          <p:nvSpPr>
            <p:cNvPr id="97" name="ZoneTexte 96"/>
            <p:cNvSpPr txBox="1"/>
            <p:nvPr/>
          </p:nvSpPr>
          <p:spPr>
            <a:xfrm>
              <a:off x="5696101" y="5232617"/>
              <a:ext cx="449838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200" dirty="0">
                  <a:solidFill>
                    <a:srgbClr val="000066"/>
                  </a:solidFill>
                </a:rPr>
                <a:t>-8,7</a:t>
              </a:r>
            </a:p>
          </p:txBody>
        </p:sp>
        <p:sp>
          <p:nvSpPr>
            <p:cNvPr id="98" name="ZoneTexte 97"/>
            <p:cNvSpPr txBox="1"/>
            <p:nvPr/>
          </p:nvSpPr>
          <p:spPr>
            <a:xfrm>
              <a:off x="6811104" y="5203405"/>
              <a:ext cx="398592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200" dirty="0">
                  <a:solidFill>
                    <a:srgbClr val="000066"/>
                  </a:solidFill>
                </a:rPr>
                <a:t>1,5</a:t>
              </a:r>
            </a:p>
          </p:txBody>
        </p:sp>
        <p:sp>
          <p:nvSpPr>
            <p:cNvPr id="99" name="ZoneTexte 98"/>
            <p:cNvSpPr txBox="1"/>
            <p:nvPr/>
          </p:nvSpPr>
          <p:spPr>
            <a:xfrm>
              <a:off x="7856202" y="5227156"/>
              <a:ext cx="472756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200" dirty="0">
                  <a:solidFill>
                    <a:srgbClr val="000066"/>
                  </a:solidFill>
                </a:rPr>
                <a:t>11,6</a:t>
              </a:r>
            </a:p>
          </p:txBody>
        </p:sp>
        <p:sp>
          <p:nvSpPr>
            <p:cNvPr id="100" name="ZoneTexte 99"/>
            <p:cNvSpPr txBox="1"/>
            <p:nvPr/>
          </p:nvSpPr>
          <p:spPr>
            <a:xfrm>
              <a:off x="7812718" y="5770936"/>
              <a:ext cx="534121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200" dirty="0">
                  <a:solidFill>
                    <a:srgbClr val="000066"/>
                  </a:solidFill>
                </a:rPr>
                <a:t>12 %</a:t>
              </a:r>
            </a:p>
          </p:txBody>
        </p:sp>
        <p:sp>
          <p:nvSpPr>
            <p:cNvPr id="101" name="ZoneTexte 100"/>
            <p:cNvSpPr txBox="1"/>
            <p:nvPr/>
          </p:nvSpPr>
          <p:spPr>
            <a:xfrm>
              <a:off x="6717621" y="5770936"/>
              <a:ext cx="269625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200" dirty="0">
                  <a:solidFill>
                    <a:srgbClr val="000066"/>
                  </a:solidFill>
                </a:rPr>
                <a:t>0</a:t>
              </a:r>
            </a:p>
          </p:txBody>
        </p:sp>
        <p:sp>
          <p:nvSpPr>
            <p:cNvPr id="102" name="ZoneTexte 101"/>
            <p:cNvSpPr txBox="1"/>
            <p:nvPr/>
          </p:nvSpPr>
          <p:spPr>
            <a:xfrm>
              <a:off x="5337329" y="5770936"/>
              <a:ext cx="58541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200" dirty="0">
                  <a:solidFill>
                    <a:srgbClr val="000066"/>
                  </a:solidFill>
                </a:rPr>
                <a:t>-12 %</a:t>
              </a:r>
            </a:p>
          </p:txBody>
        </p:sp>
        <p:sp>
          <p:nvSpPr>
            <p:cNvPr id="103" name="ZoneTexte 102"/>
            <p:cNvSpPr txBox="1"/>
            <p:nvPr/>
          </p:nvSpPr>
          <p:spPr>
            <a:xfrm>
              <a:off x="8091647" y="4461982"/>
              <a:ext cx="830726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200" dirty="0">
                  <a:solidFill>
                    <a:srgbClr val="000066"/>
                  </a:solidFill>
                </a:rPr>
                <a:t>p = 0,046</a:t>
              </a:r>
            </a:p>
          </p:txBody>
        </p:sp>
        <p:sp>
          <p:nvSpPr>
            <p:cNvPr id="104" name="ZoneTexte 103"/>
            <p:cNvSpPr txBox="1"/>
            <p:nvPr/>
          </p:nvSpPr>
          <p:spPr>
            <a:xfrm>
              <a:off x="8174592" y="5358981"/>
              <a:ext cx="745141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200" dirty="0">
                  <a:solidFill>
                    <a:srgbClr val="000066"/>
                  </a:solidFill>
                </a:rPr>
                <a:t>p = 0,78</a:t>
              </a:r>
            </a:p>
          </p:txBody>
        </p:sp>
        <p:sp>
          <p:nvSpPr>
            <p:cNvPr id="105" name="ZoneTexte 104"/>
            <p:cNvSpPr txBox="1"/>
            <p:nvPr/>
          </p:nvSpPr>
          <p:spPr>
            <a:xfrm>
              <a:off x="5626178" y="4605685"/>
              <a:ext cx="1196161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200" dirty="0">
                  <a:solidFill>
                    <a:srgbClr val="000066"/>
                  </a:solidFill>
                </a:rPr>
                <a:t>&gt; 100 000 c/ml</a:t>
              </a:r>
            </a:p>
          </p:txBody>
        </p:sp>
        <p:sp>
          <p:nvSpPr>
            <p:cNvPr id="106" name="ZoneTexte 105"/>
            <p:cNvSpPr txBox="1"/>
            <p:nvPr/>
          </p:nvSpPr>
          <p:spPr>
            <a:xfrm>
              <a:off x="5625063" y="3527414"/>
              <a:ext cx="1198390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200" u="sng" dirty="0">
                  <a:solidFill>
                    <a:srgbClr val="000066"/>
                  </a:solidFill>
                </a:rPr>
                <a:t>&lt;</a:t>
              </a:r>
              <a:r>
                <a:rPr lang="fr-FR" sz="1200" dirty="0">
                  <a:solidFill>
                    <a:srgbClr val="000066"/>
                  </a:solidFill>
                </a:rPr>
                <a:t> 100 000 c/ml</a:t>
              </a:r>
            </a:p>
          </p:txBody>
        </p:sp>
        <p:sp>
          <p:nvSpPr>
            <p:cNvPr id="107" name="ZoneTexte 106"/>
            <p:cNvSpPr txBox="1"/>
            <p:nvPr/>
          </p:nvSpPr>
          <p:spPr>
            <a:xfrm>
              <a:off x="5203225" y="3178334"/>
              <a:ext cx="1659955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200" dirty="0">
                  <a:solidFill>
                    <a:srgbClr val="000066"/>
                  </a:solidFill>
                </a:rPr>
                <a:t>ARN VIH à l’inclusion</a:t>
              </a:r>
            </a:p>
          </p:txBody>
        </p:sp>
        <p:cxnSp>
          <p:nvCxnSpPr>
            <p:cNvPr id="108" name="Connecteur droit avec flèche 107"/>
            <p:cNvCxnSpPr/>
            <p:nvPr/>
          </p:nvCxnSpPr>
          <p:spPr bwMode="auto">
            <a:xfrm flipH="1">
              <a:off x="5728934" y="2900902"/>
              <a:ext cx="1054454" cy="0"/>
            </a:xfrm>
            <a:prstGeom prst="straightConnector1">
              <a:avLst/>
            </a:prstGeom>
            <a:solidFill>
              <a:schemeClr val="accent1"/>
            </a:solidFill>
            <a:ln w="38100" cap="flat" cmpd="sng" algn="ctr">
              <a:solidFill>
                <a:srgbClr val="0066FF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cxnSp>
          <p:nvCxnSpPr>
            <p:cNvPr id="109" name="Connecteur droit avec flèche 108"/>
            <p:cNvCxnSpPr/>
            <p:nvPr/>
          </p:nvCxnSpPr>
          <p:spPr bwMode="auto">
            <a:xfrm>
              <a:off x="6854825" y="2900902"/>
              <a:ext cx="1054454" cy="0"/>
            </a:xfrm>
            <a:prstGeom prst="straightConnector1">
              <a:avLst/>
            </a:prstGeom>
            <a:solidFill>
              <a:schemeClr val="accent1"/>
            </a:solidFill>
            <a:ln w="38100" cap="flat" cmpd="sng" algn="ctr">
              <a:solidFill>
                <a:srgbClr val="FF66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</p:cxnSp>
        <p:sp>
          <p:nvSpPr>
            <p:cNvPr id="110" name="ZoneTexte 109"/>
            <p:cNvSpPr txBox="1"/>
            <p:nvPr/>
          </p:nvSpPr>
          <p:spPr>
            <a:xfrm>
              <a:off x="5610572" y="2378451"/>
              <a:ext cx="1170513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200" dirty="0">
                  <a:solidFill>
                    <a:srgbClr val="000066"/>
                  </a:solidFill>
                </a:rPr>
                <a:t>En faveur de</a:t>
              </a:r>
              <a:br>
                <a:rPr lang="fr-FR" sz="1200" dirty="0">
                  <a:solidFill>
                    <a:srgbClr val="000066"/>
                  </a:solidFill>
                </a:rPr>
              </a:br>
              <a:r>
                <a:rPr lang="fr-FR" sz="1200" dirty="0">
                  <a:solidFill>
                    <a:srgbClr val="000066"/>
                  </a:solidFill>
                </a:rPr>
                <a:t>EFV/FTC/TDF</a:t>
              </a:r>
            </a:p>
          </p:txBody>
        </p:sp>
        <p:sp>
          <p:nvSpPr>
            <p:cNvPr id="111" name="ZoneTexte 110"/>
            <p:cNvSpPr txBox="1"/>
            <p:nvPr/>
          </p:nvSpPr>
          <p:spPr>
            <a:xfrm>
              <a:off x="6856733" y="2378451"/>
              <a:ext cx="1186543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200" dirty="0">
                  <a:solidFill>
                    <a:srgbClr val="000066"/>
                  </a:solidFill>
                </a:rPr>
                <a:t>En faveur de</a:t>
              </a:r>
              <a:br>
                <a:rPr lang="fr-FR" sz="1200" dirty="0">
                  <a:solidFill>
                    <a:srgbClr val="000066"/>
                  </a:solidFill>
                </a:rPr>
              </a:br>
              <a:r>
                <a:rPr lang="fr-FR" sz="1200" dirty="0">
                  <a:solidFill>
                    <a:srgbClr val="000066"/>
                  </a:solidFill>
                </a:rPr>
                <a:t>RPV/FTC/TDF</a:t>
              </a:r>
            </a:p>
          </p:txBody>
        </p:sp>
      </p:grpSp>
      <p:grpSp>
        <p:nvGrpSpPr>
          <p:cNvPr id="2" name="Groupe 1"/>
          <p:cNvGrpSpPr/>
          <p:nvPr/>
        </p:nvGrpSpPr>
        <p:grpSpPr>
          <a:xfrm>
            <a:off x="504866" y="1682753"/>
            <a:ext cx="4697596" cy="4930728"/>
            <a:chOff x="504866" y="1682753"/>
            <a:chExt cx="4697596" cy="4930728"/>
          </a:xfrm>
        </p:grpSpPr>
        <p:sp>
          <p:nvSpPr>
            <p:cNvPr id="117" name="AutoShape 165"/>
            <p:cNvSpPr>
              <a:spLocks noChangeArrowheads="1"/>
            </p:cNvSpPr>
            <p:nvPr/>
          </p:nvSpPr>
          <p:spPr bwMode="auto">
            <a:xfrm>
              <a:off x="1238249" y="1682753"/>
              <a:ext cx="3964213" cy="673277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solidFill>
                <a:srgbClr val="D0D0F0"/>
              </a:solidFill>
              <a:round/>
              <a:headEnd/>
              <a:tailEnd/>
            </a:ln>
            <a:effectLst>
              <a:prstShdw prst="shdw17" dist="17961" dir="2700000">
                <a:srgbClr val="7D7D90">
                  <a:alpha val="74997"/>
                </a:srgbClr>
              </a:prstShdw>
            </a:effec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9pPr>
            </a:lstStyle>
            <a:p>
              <a:pPr defTabSz="914400" eaLnBrk="1" hangingPunct="1"/>
              <a:endParaRPr lang="en-GB" altLang="fr-FR" sz="2800">
                <a:solidFill>
                  <a:srgbClr val="000066"/>
                </a:solidFill>
              </a:endParaRPr>
            </a:p>
          </p:txBody>
        </p:sp>
        <p:sp>
          <p:nvSpPr>
            <p:cNvPr id="16" name="Freeform 9"/>
            <p:cNvSpPr>
              <a:spLocks/>
            </p:cNvSpPr>
            <p:nvPr/>
          </p:nvSpPr>
          <p:spPr bwMode="auto">
            <a:xfrm>
              <a:off x="928688" y="2348288"/>
              <a:ext cx="73025" cy="642938"/>
            </a:xfrm>
            <a:custGeom>
              <a:avLst/>
              <a:gdLst>
                <a:gd name="T0" fmla="*/ 0 w 46"/>
                <a:gd name="T1" fmla="*/ 0 h 405"/>
                <a:gd name="T2" fmla="*/ 46 w 46"/>
                <a:gd name="T3" fmla="*/ 0 h 405"/>
                <a:gd name="T4" fmla="*/ 46 w 46"/>
                <a:gd name="T5" fmla="*/ 40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6" h="405">
                  <a:moveTo>
                    <a:pt x="0" y="0"/>
                  </a:moveTo>
                  <a:lnTo>
                    <a:pt x="46" y="0"/>
                  </a:lnTo>
                  <a:lnTo>
                    <a:pt x="46" y="405"/>
                  </a:lnTo>
                </a:path>
              </a:pathLst>
            </a:custGeom>
            <a:noFill/>
            <a:ln w="7938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7" name="Line 10"/>
            <p:cNvSpPr>
              <a:spLocks noChangeShapeType="1"/>
            </p:cNvSpPr>
            <p:nvPr/>
          </p:nvSpPr>
          <p:spPr bwMode="auto">
            <a:xfrm>
              <a:off x="928688" y="2991226"/>
              <a:ext cx="73025" cy="0"/>
            </a:xfrm>
            <a:prstGeom prst="line">
              <a:avLst/>
            </a:prstGeom>
            <a:noFill/>
            <a:ln w="7938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8" name="Line 11"/>
            <p:cNvSpPr>
              <a:spLocks noChangeShapeType="1"/>
            </p:cNvSpPr>
            <p:nvPr/>
          </p:nvSpPr>
          <p:spPr bwMode="auto">
            <a:xfrm>
              <a:off x="928688" y="3632576"/>
              <a:ext cx="73025" cy="0"/>
            </a:xfrm>
            <a:prstGeom prst="line">
              <a:avLst/>
            </a:prstGeom>
            <a:noFill/>
            <a:ln w="7938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9" name="Line 12"/>
            <p:cNvSpPr>
              <a:spLocks noChangeShapeType="1"/>
            </p:cNvSpPr>
            <p:nvPr/>
          </p:nvSpPr>
          <p:spPr bwMode="auto">
            <a:xfrm flipV="1">
              <a:off x="1001713" y="2991226"/>
              <a:ext cx="0" cy="641350"/>
            </a:xfrm>
            <a:prstGeom prst="line">
              <a:avLst/>
            </a:prstGeom>
            <a:noFill/>
            <a:ln w="7938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0" name="Line 13"/>
            <p:cNvSpPr>
              <a:spLocks noChangeShapeType="1"/>
            </p:cNvSpPr>
            <p:nvPr/>
          </p:nvSpPr>
          <p:spPr bwMode="auto">
            <a:xfrm>
              <a:off x="928688" y="4275513"/>
              <a:ext cx="73025" cy="0"/>
            </a:xfrm>
            <a:prstGeom prst="line">
              <a:avLst/>
            </a:prstGeom>
            <a:noFill/>
            <a:ln w="7938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1" name="Line 14"/>
            <p:cNvSpPr>
              <a:spLocks noChangeShapeType="1"/>
            </p:cNvSpPr>
            <p:nvPr/>
          </p:nvSpPr>
          <p:spPr bwMode="auto">
            <a:xfrm>
              <a:off x="928688" y="4920038"/>
              <a:ext cx="73025" cy="0"/>
            </a:xfrm>
            <a:prstGeom prst="line">
              <a:avLst/>
            </a:prstGeom>
            <a:noFill/>
            <a:ln w="7938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2" name="Line 15"/>
            <p:cNvSpPr>
              <a:spLocks noChangeShapeType="1"/>
            </p:cNvSpPr>
            <p:nvPr/>
          </p:nvSpPr>
          <p:spPr bwMode="auto">
            <a:xfrm flipV="1">
              <a:off x="1001713" y="4275513"/>
              <a:ext cx="0" cy="644525"/>
            </a:xfrm>
            <a:prstGeom prst="line">
              <a:avLst/>
            </a:prstGeom>
            <a:noFill/>
            <a:ln w="7938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3" name="Line 16"/>
            <p:cNvSpPr>
              <a:spLocks noChangeShapeType="1"/>
            </p:cNvSpPr>
            <p:nvPr/>
          </p:nvSpPr>
          <p:spPr bwMode="auto">
            <a:xfrm>
              <a:off x="928688" y="5566151"/>
              <a:ext cx="73025" cy="0"/>
            </a:xfrm>
            <a:prstGeom prst="line">
              <a:avLst/>
            </a:prstGeom>
            <a:noFill/>
            <a:ln w="7938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4" name="Line 17"/>
            <p:cNvSpPr>
              <a:spLocks noChangeShapeType="1"/>
            </p:cNvSpPr>
            <p:nvPr/>
          </p:nvSpPr>
          <p:spPr bwMode="auto">
            <a:xfrm flipV="1">
              <a:off x="1001713" y="4920038"/>
              <a:ext cx="0" cy="646113"/>
            </a:xfrm>
            <a:prstGeom prst="line">
              <a:avLst/>
            </a:prstGeom>
            <a:noFill/>
            <a:ln w="7938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5" name="Line 18"/>
            <p:cNvSpPr>
              <a:spLocks noChangeShapeType="1"/>
            </p:cNvSpPr>
            <p:nvPr/>
          </p:nvSpPr>
          <p:spPr bwMode="auto">
            <a:xfrm flipV="1">
              <a:off x="1001713" y="3632576"/>
              <a:ext cx="0" cy="642938"/>
            </a:xfrm>
            <a:prstGeom prst="line">
              <a:avLst/>
            </a:prstGeom>
            <a:noFill/>
            <a:ln w="7938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6" name="Line 22"/>
            <p:cNvSpPr>
              <a:spLocks noChangeShapeType="1"/>
            </p:cNvSpPr>
            <p:nvPr/>
          </p:nvSpPr>
          <p:spPr bwMode="auto">
            <a:xfrm>
              <a:off x="1001713" y="5566151"/>
              <a:ext cx="3644900" cy="0"/>
            </a:xfrm>
            <a:prstGeom prst="line">
              <a:avLst/>
            </a:prstGeom>
            <a:noFill/>
            <a:ln w="7938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7" name="Rectangle 23"/>
            <p:cNvSpPr>
              <a:spLocks noChangeArrowheads="1"/>
            </p:cNvSpPr>
            <p:nvPr/>
          </p:nvSpPr>
          <p:spPr bwMode="auto">
            <a:xfrm>
              <a:off x="1238250" y="2683251"/>
              <a:ext cx="327025" cy="2882900"/>
            </a:xfrm>
            <a:prstGeom prst="rect">
              <a:avLst/>
            </a:prstGeom>
            <a:pattFill prst="wdUpDiag">
              <a:fgClr>
                <a:srgbClr val="FF6600"/>
              </a:fgClr>
              <a:bgClr>
                <a:schemeClr val="bg1"/>
              </a:bgClr>
            </a:pattFill>
            <a:ln w="0">
              <a:solidFill>
                <a:srgbClr val="FF66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8" name="Rectangle 24"/>
            <p:cNvSpPr>
              <a:spLocks noChangeArrowheads="1"/>
            </p:cNvSpPr>
            <p:nvPr/>
          </p:nvSpPr>
          <p:spPr bwMode="auto">
            <a:xfrm>
              <a:off x="1576388" y="2919788"/>
              <a:ext cx="327025" cy="2646363"/>
            </a:xfrm>
            <a:prstGeom prst="rect">
              <a:avLst/>
            </a:prstGeom>
            <a:pattFill prst="wdUpDiag">
              <a:fgClr>
                <a:srgbClr val="0066FF"/>
              </a:fgClr>
              <a:bgClr>
                <a:schemeClr val="bg1"/>
              </a:bgClr>
            </a:pattFill>
            <a:ln w="0">
              <a:solidFill>
                <a:srgbClr val="0066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29" name="Rectangle 25"/>
            <p:cNvSpPr>
              <a:spLocks noChangeArrowheads="1"/>
            </p:cNvSpPr>
            <p:nvPr/>
          </p:nvSpPr>
          <p:spPr bwMode="auto">
            <a:xfrm>
              <a:off x="2011363" y="3019801"/>
              <a:ext cx="327025" cy="2546350"/>
            </a:xfrm>
            <a:prstGeom prst="rect">
              <a:avLst/>
            </a:prstGeom>
            <a:solidFill>
              <a:srgbClr val="FF6600"/>
            </a:solidFill>
            <a:ln w="0">
              <a:solidFill>
                <a:srgbClr val="FF66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30" name="Rectangle 26"/>
            <p:cNvSpPr>
              <a:spLocks noChangeArrowheads="1"/>
            </p:cNvSpPr>
            <p:nvPr/>
          </p:nvSpPr>
          <p:spPr bwMode="auto">
            <a:xfrm>
              <a:off x="2346325" y="3284913"/>
              <a:ext cx="330200" cy="2278063"/>
            </a:xfrm>
            <a:prstGeom prst="rect">
              <a:avLst/>
            </a:prstGeom>
            <a:solidFill>
              <a:srgbClr val="0066FF"/>
            </a:solidFill>
            <a:ln w="0">
              <a:solidFill>
                <a:srgbClr val="0066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31" name="Rectangle 27"/>
            <p:cNvSpPr>
              <a:spLocks noChangeArrowheads="1"/>
            </p:cNvSpPr>
            <p:nvPr/>
          </p:nvSpPr>
          <p:spPr bwMode="auto">
            <a:xfrm>
              <a:off x="3065463" y="2981701"/>
              <a:ext cx="327025" cy="2581275"/>
            </a:xfrm>
            <a:prstGeom prst="rect">
              <a:avLst/>
            </a:prstGeom>
            <a:pattFill prst="wdUpDiag">
              <a:fgClr>
                <a:srgbClr val="FF6600"/>
              </a:fgClr>
              <a:bgClr>
                <a:schemeClr val="bg1"/>
              </a:bgClr>
            </a:pattFill>
            <a:ln w="0">
              <a:solidFill>
                <a:srgbClr val="FF66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32" name="Rectangle 28"/>
            <p:cNvSpPr>
              <a:spLocks noChangeArrowheads="1"/>
            </p:cNvSpPr>
            <p:nvPr/>
          </p:nvSpPr>
          <p:spPr bwMode="auto">
            <a:xfrm>
              <a:off x="3402013" y="2919788"/>
              <a:ext cx="327025" cy="2646363"/>
            </a:xfrm>
            <a:prstGeom prst="rect">
              <a:avLst/>
            </a:prstGeom>
            <a:pattFill prst="wdUpDiag">
              <a:fgClr>
                <a:srgbClr val="0066FF"/>
              </a:fgClr>
              <a:bgClr>
                <a:schemeClr val="bg1"/>
              </a:bgClr>
            </a:pattFill>
            <a:ln w="0">
              <a:solidFill>
                <a:srgbClr val="0066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33" name="Rectangle 29"/>
            <p:cNvSpPr>
              <a:spLocks noChangeArrowheads="1"/>
            </p:cNvSpPr>
            <p:nvPr/>
          </p:nvSpPr>
          <p:spPr bwMode="auto">
            <a:xfrm>
              <a:off x="3830638" y="3118226"/>
              <a:ext cx="325437" cy="2444750"/>
            </a:xfrm>
            <a:prstGeom prst="rect">
              <a:avLst/>
            </a:prstGeom>
            <a:solidFill>
              <a:srgbClr val="FF6600"/>
            </a:solidFill>
            <a:ln w="0">
              <a:solidFill>
                <a:srgbClr val="FF66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34" name="Rectangle 30"/>
            <p:cNvSpPr>
              <a:spLocks noChangeArrowheads="1"/>
            </p:cNvSpPr>
            <p:nvPr/>
          </p:nvSpPr>
          <p:spPr bwMode="auto">
            <a:xfrm>
              <a:off x="4165600" y="3156326"/>
              <a:ext cx="325437" cy="2406650"/>
            </a:xfrm>
            <a:prstGeom prst="rect">
              <a:avLst/>
            </a:prstGeom>
            <a:solidFill>
              <a:srgbClr val="0066FF"/>
            </a:solidFill>
            <a:ln w="0">
              <a:solidFill>
                <a:srgbClr val="0066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35" name="Rectangle 31"/>
            <p:cNvSpPr>
              <a:spLocks noChangeArrowheads="1"/>
            </p:cNvSpPr>
            <p:nvPr/>
          </p:nvSpPr>
          <p:spPr bwMode="auto">
            <a:xfrm>
              <a:off x="3372850" y="2134576"/>
              <a:ext cx="141287" cy="139700"/>
            </a:xfrm>
            <a:prstGeom prst="rect">
              <a:avLst/>
            </a:prstGeom>
            <a:solidFill>
              <a:srgbClr val="0066FF"/>
            </a:solidFill>
            <a:ln w="0">
              <a:solidFill>
                <a:srgbClr val="0066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36" name="Freeform 32"/>
            <p:cNvSpPr>
              <a:spLocks/>
            </p:cNvSpPr>
            <p:nvPr/>
          </p:nvSpPr>
          <p:spPr bwMode="auto">
            <a:xfrm>
              <a:off x="1301750" y="2134576"/>
              <a:ext cx="141287" cy="139700"/>
            </a:xfrm>
            <a:custGeom>
              <a:avLst/>
              <a:gdLst>
                <a:gd name="T0" fmla="*/ 0 w 89"/>
                <a:gd name="T1" fmla="*/ 0 h 88"/>
                <a:gd name="T2" fmla="*/ 0 w 89"/>
                <a:gd name="T3" fmla="*/ 88 h 88"/>
                <a:gd name="T4" fmla="*/ 89 w 89"/>
                <a:gd name="T5" fmla="*/ 88 h 88"/>
                <a:gd name="T6" fmla="*/ 89 w 89"/>
                <a:gd name="T7" fmla="*/ 0 h 88"/>
                <a:gd name="T8" fmla="*/ 0 w 89"/>
                <a:gd name="T9" fmla="*/ 0 h 88"/>
                <a:gd name="T10" fmla="*/ 0 w 89"/>
                <a:gd name="T1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9" h="88">
                  <a:moveTo>
                    <a:pt x="0" y="0"/>
                  </a:moveTo>
                  <a:lnTo>
                    <a:pt x="0" y="88"/>
                  </a:lnTo>
                  <a:lnTo>
                    <a:pt x="89" y="88"/>
                  </a:lnTo>
                  <a:lnTo>
                    <a:pt x="89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6600"/>
            </a:solidFill>
            <a:ln w="0">
              <a:solidFill>
                <a:srgbClr val="FF66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37" name="Rectangle 33"/>
            <p:cNvSpPr>
              <a:spLocks noChangeArrowheads="1"/>
            </p:cNvSpPr>
            <p:nvPr/>
          </p:nvSpPr>
          <p:spPr bwMode="auto">
            <a:xfrm>
              <a:off x="3372850" y="1778788"/>
              <a:ext cx="141287" cy="141288"/>
            </a:xfrm>
            <a:prstGeom prst="rect">
              <a:avLst/>
            </a:prstGeom>
            <a:pattFill prst="wdUpDiag">
              <a:fgClr>
                <a:srgbClr val="0066FF"/>
              </a:fgClr>
              <a:bgClr>
                <a:schemeClr val="bg1"/>
              </a:bgClr>
            </a:pattFill>
            <a:ln w="0">
              <a:solidFill>
                <a:srgbClr val="0066FF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38" name="Freeform 34"/>
            <p:cNvSpPr>
              <a:spLocks/>
            </p:cNvSpPr>
            <p:nvPr/>
          </p:nvSpPr>
          <p:spPr bwMode="auto">
            <a:xfrm>
              <a:off x="1301750" y="1778788"/>
              <a:ext cx="141287" cy="141288"/>
            </a:xfrm>
            <a:custGeom>
              <a:avLst/>
              <a:gdLst>
                <a:gd name="T0" fmla="*/ 0 w 89"/>
                <a:gd name="T1" fmla="*/ 0 h 89"/>
                <a:gd name="T2" fmla="*/ 0 w 89"/>
                <a:gd name="T3" fmla="*/ 89 h 89"/>
                <a:gd name="T4" fmla="*/ 89 w 89"/>
                <a:gd name="T5" fmla="*/ 89 h 89"/>
                <a:gd name="T6" fmla="*/ 89 w 89"/>
                <a:gd name="T7" fmla="*/ 0 h 89"/>
                <a:gd name="T8" fmla="*/ 0 w 89"/>
                <a:gd name="T9" fmla="*/ 0 h 89"/>
                <a:gd name="T10" fmla="*/ 0 w 89"/>
                <a:gd name="T11" fmla="*/ 0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9" h="89">
                  <a:moveTo>
                    <a:pt x="0" y="0"/>
                  </a:moveTo>
                  <a:lnTo>
                    <a:pt x="0" y="89"/>
                  </a:lnTo>
                  <a:lnTo>
                    <a:pt x="89" y="89"/>
                  </a:lnTo>
                  <a:lnTo>
                    <a:pt x="89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pattFill prst="wdUpDiag">
              <a:fgClr>
                <a:srgbClr val="FF6600"/>
              </a:fgClr>
              <a:bgClr>
                <a:schemeClr val="bg1"/>
              </a:bgClr>
            </a:pattFill>
            <a:ln w="0">
              <a:solidFill>
                <a:srgbClr val="FF66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54" name="ZoneTexte 53"/>
            <p:cNvSpPr txBox="1"/>
            <p:nvPr/>
          </p:nvSpPr>
          <p:spPr>
            <a:xfrm>
              <a:off x="674785" y="5444034"/>
              <a:ext cx="269625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200" dirty="0">
                  <a:solidFill>
                    <a:srgbClr val="000066"/>
                  </a:solidFill>
                </a:rPr>
                <a:t>0</a:t>
              </a:r>
            </a:p>
          </p:txBody>
        </p:sp>
        <p:sp>
          <p:nvSpPr>
            <p:cNvPr id="55" name="ZoneTexte 54"/>
            <p:cNvSpPr txBox="1"/>
            <p:nvPr/>
          </p:nvSpPr>
          <p:spPr>
            <a:xfrm>
              <a:off x="589826" y="4799559"/>
              <a:ext cx="35458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200" dirty="0">
                  <a:solidFill>
                    <a:srgbClr val="000066"/>
                  </a:solidFill>
                </a:rPr>
                <a:t>20</a:t>
              </a:r>
            </a:p>
          </p:txBody>
        </p:sp>
        <p:sp>
          <p:nvSpPr>
            <p:cNvPr id="56" name="ZoneTexte 55"/>
            <p:cNvSpPr txBox="1"/>
            <p:nvPr/>
          </p:nvSpPr>
          <p:spPr>
            <a:xfrm>
              <a:off x="589826" y="4155085"/>
              <a:ext cx="35458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200" dirty="0">
                  <a:solidFill>
                    <a:srgbClr val="000066"/>
                  </a:solidFill>
                </a:rPr>
                <a:t>40</a:t>
              </a:r>
            </a:p>
          </p:txBody>
        </p:sp>
        <p:sp>
          <p:nvSpPr>
            <p:cNvPr id="57" name="ZoneTexte 56"/>
            <p:cNvSpPr txBox="1"/>
            <p:nvPr/>
          </p:nvSpPr>
          <p:spPr>
            <a:xfrm>
              <a:off x="589826" y="3510611"/>
              <a:ext cx="35458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200" dirty="0">
                  <a:solidFill>
                    <a:srgbClr val="000066"/>
                  </a:solidFill>
                </a:rPr>
                <a:t>60</a:t>
              </a:r>
            </a:p>
          </p:txBody>
        </p:sp>
        <p:sp>
          <p:nvSpPr>
            <p:cNvPr id="58" name="ZoneTexte 57"/>
            <p:cNvSpPr txBox="1"/>
            <p:nvPr/>
          </p:nvSpPr>
          <p:spPr>
            <a:xfrm>
              <a:off x="589826" y="2866137"/>
              <a:ext cx="35458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200" dirty="0">
                  <a:solidFill>
                    <a:srgbClr val="000066"/>
                  </a:solidFill>
                </a:rPr>
                <a:t>80</a:t>
              </a:r>
            </a:p>
          </p:txBody>
        </p:sp>
        <p:sp>
          <p:nvSpPr>
            <p:cNvPr id="59" name="ZoneTexte 58"/>
            <p:cNvSpPr txBox="1"/>
            <p:nvPr/>
          </p:nvSpPr>
          <p:spPr>
            <a:xfrm>
              <a:off x="504866" y="2221663"/>
              <a:ext cx="43954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fr-FR" sz="1200" dirty="0">
                  <a:solidFill>
                    <a:srgbClr val="000066"/>
                  </a:solidFill>
                </a:rPr>
                <a:t>100</a:t>
              </a:r>
            </a:p>
          </p:txBody>
        </p:sp>
        <p:sp>
          <p:nvSpPr>
            <p:cNvPr id="60" name="ZoneTexte 59"/>
            <p:cNvSpPr txBox="1"/>
            <p:nvPr/>
          </p:nvSpPr>
          <p:spPr>
            <a:xfrm>
              <a:off x="1160350" y="5598623"/>
              <a:ext cx="48282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200" dirty="0">
                  <a:solidFill>
                    <a:srgbClr val="000066"/>
                  </a:solidFill>
                </a:rPr>
                <a:t>231/</a:t>
              </a:r>
              <a:br>
                <a:rPr lang="fr-FR" sz="1200" dirty="0">
                  <a:solidFill>
                    <a:srgbClr val="000066"/>
                  </a:solidFill>
                </a:rPr>
              </a:br>
              <a:r>
                <a:rPr lang="fr-FR" sz="1200" dirty="0">
                  <a:solidFill>
                    <a:srgbClr val="000066"/>
                  </a:solidFill>
                </a:rPr>
                <a:t>260</a:t>
              </a:r>
            </a:p>
          </p:txBody>
        </p:sp>
        <p:sp>
          <p:nvSpPr>
            <p:cNvPr id="61" name="ZoneTexte 60"/>
            <p:cNvSpPr txBox="1"/>
            <p:nvPr/>
          </p:nvSpPr>
          <p:spPr>
            <a:xfrm>
              <a:off x="1498488" y="5598623"/>
              <a:ext cx="48282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200" dirty="0">
                  <a:solidFill>
                    <a:srgbClr val="000066"/>
                  </a:solidFill>
                </a:rPr>
                <a:t>204/</a:t>
              </a:r>
              <a:br>
                <a:rPr lang="fr-FR" sz="1200" dirty="0">
                  <a:solidFill>
                    <a:srgbClr val="000066"/>
                  </a:solidFill>
                </a:rPr>
              </a:br>
              <a:r>
                <a:rPr lang="fr-FR" sz="1200" dirty="0">
                  <a:solidFill>
                    <a:srgbClr val="000066"/>
                  </a:solidFill>
                </a:rPr>
                <a:t>250</a:t>
              </a:r>
            </a:p>
          </p:txBody>
        </p:sp>
        <p:sp>
          <p:nvSpPr>
            <p:cNvPr id="62" name="ZoneTexte 61"/>
            <p:cNvSpPr txBox="1"/>
            <p:nvPr/>
          </p:nvSpPr>
          <p:spPr>
            <a:xfrm>
              <a:off x="1933463" y="5598623"/>
              <a:ext cx="48282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200" dirty="0">
                  <a:solidFill>
                    <a:srgbClr val="000066"/>
                  </a:solidFill>
                </a:rPr>
                <a:t>205/</a:t>
              </a:r>
              <a:br>
                <a:rPr lang="fr-FR" sz="1200" dirty="0">
                  <a:solidFill>
                    <a:srgbClr val="000066"/>
                  </a:solidFill>
                </a:rPr>
              </a:br>
              <a:r>
                <a:rPr lang="fr-FR" sz="1200" dirty="0">
                  <a:solidFill>
                    <a:srgbClr val="000066"/>
                  </a:solidFill>
                </a:rPr>
                <a:t>260</a:t>
              </a:r>
            </a:p>
          </p:txBody>
        </p:sp>
        <p:sp>
          <p:nvSpPr>
            <p:cNvPr id="63" name="ZoneTexte 62"/>
            <p:cNvSpPr txBox="1"/>
            <p:nvPr/>
          </p:nvSpPr>
          <p:spPr>
            <a:xfrm>
              <a:off x="2270013" y="5598623"/>
              <a:ext cx="48282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200" dirty="0">
                  <a:solidFill>
                    <a:srgbClr val="000066"/>
                  </a:solidFill>
                </a:rPr>
                <a:t>178/</a:t>
              </a:r>
              <a:br>
                <a:rPr lang="fr-FR" sz="1200" dirty="0">
                  <a:solidFill>
                    <a:srgbClr val="000066"/>
                  </a:solidFill>
                </a:rPr>
              </a:br>
              <a:r>
                <a:rPr lang="fr-FR" sz="1200" dirty="0">
                  <a:solidFill>
                    <a:srgbClr val="000066"/>
                  </a:solidFill>
                </a:rPr>
                <a:t>250</a:t>
              </a:r>
            </a:p>
          </p:txBody>
        </p:sp>
        <p:sp>
          <p:nvSpPr>
            <p:cNvPr id="64" name="ZoneTexte 63"/>
            <p:cNvSpPr txBox="1"/>
            <p:nvPr/>
          </p:nvSpPr>
          <p:spPr>
            <a:xfrm>
              <a:off x="2988344" y="5598623"/>
              <a:ext cx="48282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200" dirty="0">
                  <a:solidFill>
                    <a:srgbClr val="000066"/>
                  </a:solidFill>
                </a:rPr>
                <a:t>107/</a:t>
              </a:r>
              <a:br>
                <a:rPr lang="fr-FR" sz="1200" dirty="0">
                  <a:solidFill>
                    <a:srgbClr val="000066"/>
                  </a:solidFill>
                </a:rPr>
              </a:br>
              <a:r>
                <a:rPr lang="fr-FR" sz="1200" dirty="0">
                  <a:solidFill>
                    <a:srgbClr val="000066"/>
                  </a:solidFill>
                </a:rPr>
                <a:t>134</a:t>
              </a:r>
            </a:p>
          </p:txBody>
        </p:sp>
        <p:sp>
          <p:nvSpPr>
            <p:cNvPr id="65" name="ZoneTexte 64"/>
            <p:cNvSpPr txBox="1"/>
            <p:nvPr/>
          </p:nvSpPr>
          <p:spPr>
            <a:xfrm>
              <a:off x="3346646" y="5598623"/>
              <a:ext cx="47141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200" dirty="0">
                  <a:solidFill>
                    <a:srgbClr val="000066"/>
                  </a:solidFill>
                </a:rPr>
                <a:t>116/</a:t>
              </a:r>
              <a:br>
                <a:rPr lang="fr-FR" sz="1200" dirty="0">
                  <a:solidFill>
                    <a:srgbClr val="000066"/>
                  </a:solidFill>
                </a:rPr>
              </a:br>
              <a:r>
                <a:rPr lang="fr-FR" sz="1200" dirty="0">
                  <a:solidFill>
                    <a:srgbClr val="000066"/>
                  </a:solidFill>
                </a:rPr>
                <a:t>142</a:t>
              </a:r>
            </a:p>
          </p:txBody>
        </p:sp>
        <p:sp>
          <p:nvSpPr>
            <p:cNvPr id="66" name="ZoneTexte 65"/>
            <p:cNvSpPr txBox="1"/>
            <p:nvPr/>
          </p:nvSpPr>
          <p:spPr>
            <a:xfrm>
              <a:off x="3767976" y="5598623"/>
              <a:ext cx="48282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200" dirty="0">
                  <a:solidFill>
                    <a:srgbClr val="000066"/>
                  </a:solidFill>
                </a:rPr>
                <a:t>102/</a:t>
              </a:r>
              <a:br>
                <a:rPr lang="fr-FR" sz="1200" dirty="0">
                  <a:solidFill>
                    <a:srgbClr val="000066"/>
                  </a:solidFill>
                </a:rPr>
              </a:br>
              <a:r>
                <a:rPr lang="fr-FR" sz="1200" dirty="0">
                  <a:solidFill>
                    <a:srgbClr val="000066"/>
                  </a:solidFill>
                </a:rPr>
                <a:t>134</a:t>
              </a:r>
            </a:p>
          </p:txBody>
        </p:sp>
        <p:sp>
          <p:nvSpPr>
            <p:cNvPr id="67" name="ZoneTexte 66"/>
            <p:cNvSpPr txBox="1"/>
            <p:nvPr/>
          </p:nvSpPr>
          <p:spPr>
            <a:xfrm>
              <a:off x="4101413" y="5598623"/>
              <a:ext cx="48282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200" dirty="0">
                  <a:solidFill>
                    <a:srgbClr val="000066"/>
                  </a:solidFill>
                </a:rPr>
                <a:t>106/</a:t>
              </a:r>
              <a:br>
                <a:rPr lang="fr-FR" sz="1200" dirty="0">
                  <a:solidFill>
                    <a:srgbClr val="000066"/>
                  </a:solidFill>
                </a:rPr>
              </a:br>
              <a:r>
                <a:rPr lang="fr-FR" sz="1200" dirty="0">
                  <a:solidFill>
                    <a:srgbClr val="000066"/>
                  </a:solidFill>
                </a:rPr>
                <a:t>142</a:t>
              </a:r>
            </a:p>
          </p:txBody>
        </p:sp>
        <p:sp>
          <p:nvSpPr>
            <p:cNvPr id="68" name="ZoneTexte 67"/>
            <p:cNvSpPr txBox="1"/>
            <p:nvPr/>
          </p:nvSpPr>
          <p:spPr>
            <a:xfrm>
              <a:off x="1474738" y="1711532"/>
              <a:ext cx="1612493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400" b="1" dirty="0">
                  <a:solidFill>
                    <a:srgbClr val="333399"/>
                  </a:solidFill>
                  <a:latin typeface="+mj-lt"/>
                </a:rPr>
                <a:t>RPV/FTC/TDF à S48</a:t>
              </a:r>
            </a:p>
          </p:txBody>
        </p:sp>
        <p:sp>
          <p:nvSpPr>
            <p:cNvPr id="69" name="ZoneTexte 68"/>
            <p:cNvSpPr txBox="1"/>
            <p:nvPr/>
          </p:nvSpPr>
          <p:spPr>
            <a:xfrm>
              <a:off x="1474738" y="2034013"/>
              <a:ext cx="1612493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400" b="1" dirty="0">
                  <a:solidFill>
                    <a:srgbClr val="333399"/>
                  </a:solidFill>
                  <a:latin typeface="+mj-lt"/>
                </a:rPr>
                <a:t>RPV/FTC/TDF à S96</a:t>
              </a:r>
            </a:p>
          </p:txBody>
        </p:sp>
        <p:sp>
          <p:nvSpPr>
            <p:cNvPr id="70" name="ZoneTexte 69"/>
            <p:cNvSpPr txBox="1"/>
            <p:nvPr/>
          </p:nvSpPr>
          <p:spPr>
            <a:xfrm>
              <a:off x="3533461" y="1711532"/>
              <a:ext cx="1586140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400" b="1" dirty="0">
                  <a:solidFill>
                    <a:srgbClr val="333399"/>
                  </a:solidFill>
                  <a:latin typeface="+mj-lt"/>
                </a:rPr>
                <a:t>EFV/FTC/TDF à S48</a:t>
              </a:r>
            </a:p>
          </p:txBody>
        </p:sp>
        <p:sp>
          <p:nvSpPr>
            <p:cNvPr id="71" name="ZoneTexte 70"/>
            <p:cNvSpPr txBox="1"/>
            <p:nvPr/>
          </p:nvSpPr>
          <p:spPr>
            <a:xfrm>
              <a:off x="3533461" y="2034013"/>
              <a:ext cx="1586140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400" b="1" dirty="0">
                  <a:solidFill>
                    <a:srgbClr val="333399"/>
                  </a:solidFill>
                  <a:latin typeface="+mj-lt"/>
                </a:rPr>
                <a:t>EFV/FTC/TDF à S96</a:t>
              </a:r>
            </a:p>
          </p:txBody>
        </p:sp>
        <p:sp>
          <p:nvSpPr>
            <p:cNvPr id="72" name="ZoneTexte 71"/>
            <p:cNvSpPr txBox="1"/>
            <p:nvPr/>
          </p:nvSpPr>
          <p:spPr>
            <a:xfrm>
              <a:off x="1218245" y="2416347"/>
              <a:ext cx="35458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200" dirty="0">
                  <a:solidFill>
                    <a:srgbClr val="000066"/>
                  </a:solidFill>
                </a:rPr>
                <a:t>89</a:t>
              </a:r>
            </a:p>
          </p:txBody>
        </p:sp>
        <p:sp>
          <p:nvSpPr>
            <p:cNvPr id="73" name="ZoneTexte 72"/>
            <p:cNvSpPr txBox="1"/>
            <p:nvPr/>
          </p:nvSpPr>
          <p:spPr>
            <a:xfrm>
              <a:off x="1548829" y="2623903"/>
              <a:ext cx="35458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200" dirty="0">
                  <a:solidFill>
                    <a:srgbClr val="000066"/>
                  </a:solidFill>
                </a:rPr>
                <a:t>82</a:t>
              </a:r>
            </a:p>
          </p:txBody>
        </p:sp>
        <p:sp>
          <p:nvSpPr>
            <p:cNvPr id="74" name="ZoneTexte 73"/>
            <p:cNvSpPr txBox="1"/>
            <p:nvPr/>
          </p:nvSpPr>
          <p:spPr>
            <a:xfrm>
              <a:off x="1991741" y="2721438"/>
              <a:ext cx="35458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200" dirty="0">
                  <a:solidFill>
                    <a:srgbClr val="000066"/>
                  </a:solidFill>
                </a:rPr>
                <a:t>79</a:t>
              </a:r>
            </a:p>
          </p:txBody>
        </p:sp>
        <p:sp>
          <p:nvSpPr>
            <p:cNvPr id="75" name="ZoneTexte 74"/>
            <p:cNvSpPr txBox="1"/>
            <p:nvPr/>
          </p:nvSpPr>
          <p:spPr>
            <a:xfrm>
              <a:off x="2334133" y="2982670"/>
              <a:ext cx="35458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200" dirty="0">
                  <a:solidFill>
                    <a:srgbClr val="000066"/>
                  </a:solidFill>
                </a:rPr>
                <a:t>71</a:t>
              </a:r>
            </a:p>
          </p:txBody>
        </p:sp>
        <p:sp>
          <p:nvSpPr>
            <p:cNvPr id="76" name="ZoneTexte 75"/>
            <p:cNvSpPr txBox="1"/>
            <p:nvPr/>
          </p:nvSpPr>
          <p:spPr>
            <a:xfrm>
              <a:off x="3035569" y="2669757"/>
              <a:ext cx="35458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200" dirty="0">
                  <a:solidFill>
                    <a:srgbClr val="000066"/>
                  </a:solidFill>
                </a:rPr>
                <a:t>80</a:t>
              </a:r>
            </a:p>
          </p:txBody>
        </p:sp>
        <p:sp>
          <p:nvSpPr>
            <p:cNvPr id="77" name="ZoneTexte 76"/>
            <p:cNvSpPr txBox="1"/>
            <p:nvPr/>
          </p:nvSpPr>
          <p:spPr>
            <a:xfrm>
              <a:off x="3380280" y="2642789"/>
              <a:ext cx="35458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200" dirty="0">
                  <a:solidFill>
                    <a:srgbClr val="000066"/>
                  </a:solidFill>
                </a:rPr>
                <a:t>82</a:t>
              </a:r>
            </a:p>
          </p:txBody>
        </p:sp>
        <p:sp>
          <p:nvSpPr>
            <p:cNvPr id="78" name="ZoneTexte 77"/>
            <p:cNvSpPr txBox="1"/>
            <p:nvPr/>
          </p:nvSpPr>
          <p:spPr>
            <a:xfrm>
              <a:off x="3797494" y="2841227"/>
              <a:ext cx="35458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200" dirty="0">
                  <a:solidFill>
                    <a:srgbClr val="000066"/>
                  </a:solidFill>
                </a:rPr>
                <a:t>76</a:t>
              </a:r>
            </a:p>
          </p:txBody>
        </p:sp>
        <p:sp>
          <p:nvSpPr>
            <p:cNvPr id="79" name="ZoneTexte 78"/>
            <p:cNvSpPr txBox="1"/>
            <p:nvPr/>
          </p:nvSpPr>
          <p:spPr>
            <a:xfrm>
              <a:off x="4155325" y="2864777"/>
              <a:ext cx="354584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200" dirty="0">
                  <a:solidFill>
                    <a:srgbClr val="000066"/>
                  </a:solidFill>
                </a:rPr>
                <a:t>75</a:t>
              </a:r>
            </a:p>
          </p:txBody>
        </p:sp>
        <p:sp>
          <p:nvSpPr>
            <p:cNvPr id="80" name="ZoneTexte 79"/>
            <p:cNvSpPr txBox="1"/>
            <p:nvPr/>
          </p:nvSpPr>
          <p:spPr>
            <a:xfrm>
              <a:off x="1346298" y="6059483"/>
              <a:ext cx="1224238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200" b="1" u="sng" dirty="0">
                  <a:solidFill>
                    <a:srgbClr val="000066"/>
                  </a:solidFill>
                </a:rPr>
                <a:t>&lt;</a:t>
              </a:r>
              <a:r>
                <a:rPr lang="fr-FR" sz="1200" b="1" dirty="0">
                  <a:solidFill>
                    <a:srgbClr val="000066"/>
                  </a:solidFill>
                </a:rPr>
                <a:t> 100 000 c/ml</a:t>
              </a:r>
            </a:p>
          </p:txBody>
        </p:sp>
        <p:sp>
          <p:nvSpPr>
            <p:cNvPr id="81" name="ZoneTexte 80"/>
            <p:cNvSpPr txBox="1"/>
            <p:nvPr/>
          </p:nvSpPr>
          <p:spPr>
            <a:xfrm>
              <a:off x="3159139" y="6059483"/>
              <a:ext cx="1224238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200" b="1" dirty="0">
                  <a:solidFill>
                    <a:srgbClr val="000066"/>
                  </a:solidFill>
                </a:rPr>
                <a:t>&gt; 100 000 c/ml</a:t>
              </a:r>
            </a:p>
          </p:txBody>
        </p:sp>
        <p:sp>
          <p:nvSpPr>
            <p:cNvPr id="82" name="ZoneTexte 81"/>
            <p:cNvSpPr txBox="1"/>
            <p:nvPr/>
          </p:nvSpPr>
          <p:spPr>
            <a:xfrm>
              <a:off x="1985414" y="6336482"/>
              <a:ext cx="1762221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200" b="1" dirty="0">
                  <a:solidFill>
                    <a:srgbClr val="000066"/>
                  </a:solidFill>
                </a:rPr>
                <a:t>ARN VIH à l’inclusion</a:t>
              </a:r>
            </a:p>
          </p:txBody>
        </p:sp>
        <p:sp>
          <p:nvSpPr>
            <p:cNvPr id="112" name="ZoneTexte 111"/>
            <p:cNvSpPr txBox="1"/>
            <p:nvPr/>
          </p:nvSpPr>
          <p:spPr>
            <a:xfrm>
              <a:off x="820418" y="1955415"/>
              <a:ext cx="344302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400" dirty="0">
                  <a:solidFill>
                    <a:srgbClr val="000066"/>
                  </a:solidFill>
                </a:rPr>
                <a:t>%</a:t>
              </a:r>
            </a:p>
          </p:txBody>
        </p:sp>
      </p:grpSp>
      <p:sp>
        <p:nvSpPr>
          <p:cNvPr id="116" name="Rectangle 27"/>
          <p:cNvSpPr>
            <a:spLocks noGrp="1" noChangeArrowheads="1"/>
          </p:cNvSpPr>
          <p:nvPr>
            <p:ph type="title"/>
          </p:nvPr>
        </p:nvSpPr>
        <p:spPr>
          <a:xfrm>
            <a:off x="50799" y="44450"/>
            <a:ext cx="8736013" cy="1106488"/>
          </a:xfrm>
        </p:spPr>
        <p:txBody>
          <a:bodyPr/>
          <a:lstStyle/>
          <a:p>
            <a:r>
              <a:rPr lang="fr-FR" sz="3200" dirty="0">
                <a:ea typeface="ＭＳ Ｐゴシック" pitchFamily="-1" charset="-128"/>
                <a:cs typeface="ＭＳ Ｐゴシック" pitchFamily="-1" charset="-128"/>
              </a:rPr>
              <a:t>Etude STAR </a:t>
            </a:r>
            <a:r>
              <a:rPr lang="en-GB" sz="3200" dirty="0">
                <a:ea typeface="ＭＳ Ｐゴシック" pitchFamily="-1" charset="-128"/>
                <a:cs typeface="ＭＳ Ｐゴシック" pitchFamily="-1" charset="-128"/>
              </a:rPr>
              <a:t>: RPV/FTC/TDF </a:t>
            </a:r>
            <a:r>
              <a:rPr lang="en-GB" sz="3200" dirty="0" err="1">
                <a:ea typeface="ＭＳ Ｐゴシック" pitchFamily="-1" charset="-128"/>
                <a:cs typeface="ＭＳ Ｐゴシック" pitchFamily="-1" charset="-128"/>
              </a:rPr>
              <a:t>vs</a:t>
            </a:r>
            <a:r>
              <a:rPr lang="en-GB" sz="3200" dirty="0">
                <a:ea typeface="ＭＳ Ｐゴシック" pitchFamily="-1" charset="-128"/>
                <a:cs typeface="ＭＳ Ｐゴシック" pitchFamily="-1" charset="-128"/>
              </a:rPr>
              <a:t> EFV/FTC/TDF</a:t>
            </a:r>
          </a:p>
        </p:txBody>
      </p:sp>
      <p:sp>
        <p:nvSpPr>
          <p:cNvPr id="115" name="ZoneTexte 69"/>
          <p:cNvSpPr txBox="1">
            <a:spLocks noChangeArrowheads="1"/>
          </p:cNvSpPr>
          <p:nvPr/>
        </p:nvSpPr>
        <p:spPr bwMode="auto">
          <a:xfrm>
            <a:off x="6400800" y="6581775"/>
            <a:ext cx="27432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9pPr>
          </a:lstStyle>
          <a:p>
            <a:pPr algn="r" defTabSz="914400" eaLnBrk="1" hangingPunct="1"/>
            <a:r>
              <a:rPr lang="en-US" altLang="fr-FR" sz="1200" i="1" dirty="0">
                <a:solidFill>
                  <a:srgbClr val="CC3300"/>
                </a:solidFill>
              </a:rPr>
              <a:t>Van </a:t>
            </a:r>
            <a:r>
              <a:rPr lang="en-US" altLang="fr-FR" sz="1200" i="1" dirty="0" err="1">
                <a:solidFill>
                  <a:srgbClr val="CC3300"/>
                </a:solidFill>
              </a:rPr>
              <a:t>Lunzen</a:t>
            </a:r>
            <a:r>
              <a:rPr lang="en-US" altLang="fr-FR" sz="1200" i="1" dirty="0">
                <a:solidFill>
                  <a:srgbClr val="CC3300"/>
                </a:solidFill>
              </a:rPr>
              <a:t> J. AIDS 2016;30:251-9 </a:t>
            </a:r>
          </a:p>
        </p:txBody>
      </p:sp>
    </p:spTree>
    <p:extLst>
      <p:ext uri="{BB962C8B-B14F-4D97-AF65-F5344CB8AC3E}">
        <p14:creationId xmlns:p14="http://schemas.microsoft.com/office/powerpoint/2010/main" val="12756342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506" name="Grouper 10"/>
          <p:cNvGrpSpPr>
            <a:grpSpLocks/>
          </p:cNvGrpSpPr>
          <p:nvPr/>
        </p:nvGrpSpPr>
        <p:grpSpPr bwMode="auto">
          <a:xfrm>
            <a:off x="0" y="6570663"/>
            <a:ext cx="600075" cy="287337"/>
            <a:chOff x="-1" y="6570663"/>
            <a:chExt cx="599423" cy="288111"/>
          </a:xfrm>
        </p:grpSpPr>
        <p:sp>
          <p:nvSpPr>
            <p:cNvPr id="21572" name="AutoShape 162"/>
            <p:cNvSpPr>
              <a:spLocks noChangeArrowheads="1"/>
            </p:cNvSpPr>
            <p:nvPr/>
          </p:nvSpPr>
          <p:spPr bwMode="auto">
            <a:xfrm>
              <a:off x="-1" y="6570663"/>
              <a:ext cx="576000" cy="288111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>
              <a:noFill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9pPr>
            </a:lstStyle>
            <a:p>
              <a:pPr algn="ctr" defTabSz="914400" eaLnBrk="1" hangingPunct="1"/>
              <a:endParaRPr lang="en-US" altLang="fr-FR" sz="1800" b="1">
                <a:solidFill>
                  <a:srgbClr val="000066"/>
                </a:solidFill>
                <a:latin typeface="Calibri" panose="020F050202020403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1573" name="ZoneTexte 23"/>
            <p:cNvSpPr txBox="1">
              <a:spLocks noChangeArrowheads="1"/>
            </p:cNvSpPr>
            <p:nvPr/>
          </p:nvSpPr>
          <p:spPr bwMode="auto">
            <a:xfrm>
              <a:off x="41422" y="6581775"/>
              <a:ext cx="558000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9pPr>
            </a:lstStyle>
            <a:p>
              <a:pPr defTabSz="914400" eaLnBrk="1" hangingPunct="1"/>
              <a:r>
                <a:rPr lang="en-US" altLang="fr-FR" sz="1200" b="1" i="1">
                  <a:solidFill>
                    <a:srgbClr val="333399"/>
                  </a:solidFill>
                  <a:latin typeface="Cambria" panose="02040503050406030204" pitchFamily="18" charset="0"/>
                </a:rPr>
                <a:t>STAR</a:t>
              </a:r>
            </a:p>
          </p:txBody>
        </p:sp>
      </p:grpSp>
      <p:sp>
        <p:nvSpPr>
          <p:cNvPr id="21507" name="Text Box 2"/>
          <p:cNvSpPr txBox="1">
            <a:spLocks noChangeArrowheads="1"/>
          </p:cNvSpPr>
          <p:nvPr/>
        </p:nvSpPr>
        <p:spPr bwMode="auto">
          <a:xfrm>
            <a:off x="1197409" y="1128713"/>
            <a:ext cx="673649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9pPr>
          </a:lstStyle>
          <a:p>
            <a:pPr algn="ctr" defTabSz="914400" eaLnBrk="1" hangingPunct="1"/>
            <a:r>
              <a:rPr lang="fr-FR" altLang="fr-FR" b="1" dirty="0">
                <a:solidFill>
                  <a:srgbClr val="CC3300"/>
                </a:solidFill>
                <a:latin typeface="Calibri" panose="020F0502020204030204" pitchFamily="34" charset="0"/>
              </a:rPr>
              <a:t>Réponse au traitement (ARN VIH-1 &lt; 50 c/ml) à S96</a:t>
            </a:r>
          </a:p>
        </p:txBody>
      </p:sp>
      <p:grpSp>
        <p:nvGrpSpPr>
          <p:cNvPr id="3" name="Groupe 2"/>
          <p:cNvGrpSpPr/>
          <p:nvPr/>
        </p:nvGrpSpPr>
        <p:grpSpPr>
          <a:xfrm>
            <a:off x="4363808" y="2378075"/>
            <a:ext cx="4558437" cy="3225800"/>
            <a:chOff x="4363808" y="2378075"/>
            <a:chExt cx="4558437" cy="3225800"/>
          </a:xfrm>
        </p:grpSpPr>
        <p:sp>
          <p:nvSpPr>
            <p:cNvPr id="21508" name="Freeform 8"/>
            <p:cNvSpPr>
              <a:spLocks/>
            </p:cNvSpPr>
            <p:nvPr/>
          </p:nvSpPr>
          <p:spPr bwMode="auto">
            <a:xfrm>
              <a:off x="7234238" y="5208588"/>
              <a:ext cx="1227137" cy="117475"/>
            </a:xfrm>
            <a:custGeom>
              <a:avLst/>
              <a:gdLst>
                <a:gd name="T0" fmla="*/ 1948290331 w 773"/>
                <a:gd name="T1" fmla="*/ 186532838 h 74"/>
                <a:gd name="T2" fmla="*/ 1948290331 w 773"/>
                <a:gd name="T3" fmla="*/ 0 h 74"/>
                <a:gd name="T4" fmla="*/ 0 w 773"/>
                <a:gd name="T5" fmla="*/ 0 h 74"/>
                <a:gd name="T6" fmla="*/ 0 60000 65536"/>
                <a:gd name="T7" fmla="*/ 0 60000 65536"/>
                <a:gd name="T8" fmla="*/ 0 60000 65536"/>
                <a:gd name="T9" fmla="*/ 0 w 773"/>
                <a:gd name="T10" fmla="*/ 0 h 74"/>
                <a:gd name="T11" fmla="*/ 773 w 773"/>
                <a:gd name="T12" fmla="*/ 74 h 7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773" h="74">
                  <a:moveTo>
                    <a:pt x="773" y="74"/>
                  </a:moveTo>
                  <a:lnTo>
                    <a:pt x="773" y="0"/>
                  </a:lnTo>
                  <a:lnTo>
                    <a:pt x="0" y="0"/>
                  </a:lnTo>
                </a:path>
              </a:pathLst>
            </a:custGeom>
            <a:noFill/>
            <a:ln w="7938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21509" name="Freeform 19"/>
            <p:cNvSpPr>
              <a:spLocks/>
            </p:cNvSpPr>
            <p:nvPr/>
          </p:nvSpPr>
          <p:spPr bwMode="auto">
            <a:xfrm>
              <a:off x="6005513" y="5208588"/>
              <a:ext cx="1228725" cy="117475"/>
            </a:xfrm>
            <a:custGeom>
              <a:avLst/>
              <a:gdLst>
                <a:gd name="T0" fmla="*/ 0 w 774"/>
                <a:gd name="T1" fmla="*/ 186532838 h 74"/>
                <a:gd name="T2" fmla="*/ 0 w 774"/>
                <a:gd name="T3" fmla="*/ 0 h 74"/>
                <a:gd name="T4" fmla="*/ 1950813663 w 774"/>
                <a:gd name="T5" fmla="*/ 0 h 74"/>
                <a:gd name="T6" fmla="*/ 0 60000 65536"/>
                <a:gd name="T7" fmla="*/ 0 60000 65536"/>
                <a:gd name="T8" fmla="*/ 0 60000 65536"/>
                <a:gd name="T9" fmla="*/ 0 w 774"/>
                <a:gd name="T10" fmla="*/ 0 h 74"/>
                <a:gd name="T11" fmla="*/ 774 w 774"/>
                <a:gd name="T12" fmla="*/ 74 h 7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774" h="74">
                  <a:moveTo>
                    <a:pt x="0" y="74"/>
                  </a:moveTo>
                  <a:lnTo>
                    <a:pt x="0" y="0"/>
                  </a:lnTo>
                  <a:lnTo>
                    <a:pt x="774" y="0"/>
                  </a:lnTo>
                </a:path>
              </a:pathLst>
            </a:custGeom>
            <a:noFill/>
            <a:ln w="7938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21510" name="Line 20"/>
            <p:cNvSpPr>
              <a:spLocks noChangeShapeType="1"/>
            </p:cNvSpPr>
            <p:nvPr/>
          </p:nvSpPr>
          <p:spPr bwMode="auto">
            <a:xfrm>
              <a:off x="7234238" y="5208588"/>
              <a:ext cx="0" cy="117475"/>
            </a:xfrm>
            <a:prstGeom prst="line">
              <a:avLst/>
            </a:prstGeom>
            <a:noFill/>
            <a:ln w="7938">
              <a:solidFill>
                <a:srgbClr val="0000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21511" name="Line 21"/>
            <p:cNvSpPr>
              <a:spLocks noChangeShapeType="1"/>
            </p:cNvSpPr>
            <p:nvPr/>
          </p:nvSpPr>
          <p:spPr bwMode="auto">
            <a:xfrm flipV="1">
              <a:off x="7234238" y="3063875"/>
              <a:ext cx="0" cy="2144713"/>
            </a:xfrm>
            <a:prstGeom prst="line">
              <a:avLst/>
            </a:prstGeom>
            <a:noFill/>
            <a:ln w="7938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21512" name="Line 37"/>
            <p:cNvSpPr>
              <a:spLocks noChangeShapeType="1"/>
            </p:cNvSpPr>
            <p:nvPr/>
          </p:nvSpPr>
          <p:spPr bwMode="auto">
            <a:xfrm>
              <a:off x="5746750" y="3727450"/>
              <a:ext cx="2052638" cy="0"/>
            </a:xfrm>
            <a:prstGeom prst="line">
              <a:avLst/>
            </a:prstGeom>
            <a:noFill/>
            <a:ln w="26988">
              <a:solidFill>
                <a:srgbClr val="00206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21513" name="Line 39"/>
            <p:cNvSpPr>
              <a:spLocks noChangeShapeType="1"/>
            </p:cNvSpPr>
            <p:nvPr/>
          </p:nvSpPr>
          <p:spPr bwMode="auto">
            <a:xfrm>
              <a:off x="7277100" y="4494213"/>
              <a:ext cx="847725" cy="0"/>
            </a:xfrm>
            <a:prstGeom prst="line">
              <a:avLst/>
            </a:prstGeom>
            <a:noFill/>
            <a:ln w="26988">
              <a:solidFill>
                <a:srgbClr val="00206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21514" name="Freeform 42"/>
            <p:cNvSpPr>
              <a:spLocks/>
            </p:cNvSpPr>
            <p:nvPr/>
          </p:nvSpPr>
          <p:spPr bwMode="auto">
            <a:xfrm>
              <a:off x="7623175" y="4437063"/>
              <a:ext cx="114300" cy="114300"/>
            </a:xfrm>
            <a:custGeom>
              <a:avLst/>
              <a:gdLst>
                <a:gd name="T0" fmla="*/ 90735150 w 72"/>
                <a:gd name="T1" fmla="*/ 0 h 72"/>
                <a:gd name="T2" fmla="*/ 73091410 w 72"/>
                <a:gd name="T3" fmla="*/ 0 h 72"/>
                <a:gd name="T4" fmla="*/ 55449258 w 72"/>
                <a:gd name="T5" fmla="*/ 7561328 h 72"/>
                <a:gd name="T6" fmla="*/ 42847948 w 72"/>
                <a:gd name="T7" fmla="*/ 12602743 h 72"/>
                <a:gd name="T8" fmla="*/ 25204208 w 72"/>
                <a:gd name="T9" fmla="*/ 25207075 h 72"/>
                <a:gd name="T10" fmla="*/ 17642152 w 72"/>
                <a:gd name="T11" fmla="*/ 37809818 h 72"/>
                <a:gd name="T12" fmla="*/ 7560469 w 72"/>
                <a:gd name="T13" fmla="*/ 55455564 h 72"/>
                <a:gd name="T14" fmla="*/ 5040842 w 72"/>
                <a:gd name="T15" fmla="*/ 73099723 h 72"/>
                <a:gd name="T16" fmla="*/ 0 w 72"/>
                <a:gd name="T17" fmla="*/ 90745469 h 72"/>
                <a:gd name="T18" fmla="*/ 5040842 w 72"/>
                <a:gd name="T19" fmla="*/ 108389627 h 72"/>
                <a:gd name="T20" fmla="*/ 7560469 w 72"/>
                <a:gd name="T21" fmla="*/ 126035373 h 72"/>
                <a:gd name="T22" fmla="*/ 17642152 w 72"/>
                <a:gd name="T23" fmla="*/ 138638117 h 72"/>
                <a:gd name="T24" fmla="*/ 25204208 w 72"/>
                <a:gd name="T25" fmla="*/ 156283863 h 72"/>
                <a:gd name="T26" fmla="*/ 42847948 w 72"/>
                <a:gd name="T27" fmla="*/ 163846779 h 72"/>
                <a:gd name="T28" fmla="*/ 55449258 w 72"/>
                <a:gd name="T29" fmla="*/ 173929609 h 72"/>
                <a:gd name="T30" fmla="*/ 73091410 w 72"/>
                <a:gd name="T31" fmla="*/ 176449523 h 72"/>
                <a:gd name="T32" fmla="*/ 90735150 w 72"/>
                <a:gd name="T33" fmla="*/ 181490938 h 72"/>
                <a:gd name="T34" fmla="*/ 113418144 w 72"/>
                <a:gd name="T35" fmla="*/ 176449523 h 72"/>
                <a:gd name="T36" fmla="*/ 126021042 w 72"/>
                <a:gd name="T37" fmla="*/ 173929609 h 72"/>
                <a:gd name="T38" fmla="*/ 143663194 w 72"/>
                <a:gd name="T39" fmla="*/ 163846779 h 72"/>
                <a:gd name="T40" fmla="*/ 156266092 w 72"/>
                <a:gd name="T41" fmla="*/ 156283863 h 72"/>
                <a:gd name="T42" fmla="*/ 168868990 w 72"/>
                <a:gd name="T43" fmla="*/ 138638117 h 72"/>
                <a:gd name="T44" fmla="*/ 176429458 w 72"/>
                <a:gd name="T45" fmla="*/ 126035373 h 72"/>
                <a:gd name="T46" fmla="*/ 181470300 w 72"/>
                <a:gd name="T47" fmla="*/ 108389627 h 72"/>
                <a:gd name="T48" fmla="*/ 181470300 w 72"/>
                <a:gd name="T49" fmla="*/ 90745469 h 72"/>
                <a:gd name="T50" fmla="*/ 181470300 w 72"/>
                <a:gd name="T51" fmla="*/ 73099723 h 72"/>
                <a:gd name="T52" fmla="*/ 176429458 w 72"/>
                <a:gd name="T53" fmla="*/ 55455564 h 72"/>
                <a:gd name="T54" fmla="*/ 168868990 w 72"/>
                <a:gd name="T55" fmla="*/ 37809818 h 72"/>
                <a:gd name="T56" fmla="*/ 156266092 w 72"/>
                <a:gd name="T57" fmla="*/ 25207075 h 72"/>
                <a:gd name="T58" fmla="*/ 143663194 w 72"/>
                <a:gd name="T59" fmla="*/ 12602743 h 72"/>
                <a:gd name="T60" fmla="*/ 126021042 w 72"/>
                <a:gd name="T61" fmla="*/ 7561328 h 72"/>
                <a:gd name="T62" fmla="*/ 113418144 w 72"/>
                <a:gd name="T63" fmla="*/ 0 h 72"/>
                <a:gd name="T64" fmla="*/ 90735150 w 72"/>
                <a:gd name="T65" fmla="*/ 0 h 72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72"/>
                <a:gd name="T100" fmla="*/ 0 h 72"/>
                <a:gd name="T101" fmla="*/ 72 w 72"/>
                <a:gd name="T102" fmla="*/ 72 h 72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72" h="72">
                  <a:moveTo>
                    <a:pt x="36" y="0"/>
                  </a:moveTo>
                  <a:lnTo>
                    <a:pt x="29" y="0"/>
                  </a:lnTo>
                  <a:lnTo>
                    <a:pt x="22" y="3"/>
                  </a:lnTo>
                  <a:lnTo>
                    <a:pt x="17" y="5"/>
                  </a:lnTo>
                  <a:lnTo>
                    <a:pt x="10" y="10"/>
                  </a:lnTo>
                  <a:lnTo>
                    <a:pt x="7" y="15"/>
                  </a:lnTo>
                  <a:lnTo>
                    <a:pt x="3" y="22"/>
                  </a:lnTo>
                  <a:lnTo>
                    <a:pt x="2" y="29"/>
                  </a:lnTo>
                  <a:lnTo>
                    <a:pt x="0" y="36"/>
                  </a:lnTo>
                  <a:lnTo>
                    <a:pt x="2" y="43"/>
                  </a:lnTo>
                  <a:lnTo>
                    <a:pt x="3" y="50"/>
                  </a:lnTo>
                  <a:lnTo>
                    <a:pt x="7" y="55"/>
                  </a:lnTo>
                  <a:lnTo>
                    <a:pt x="10" y="62"/>
                  </a:lnTo>
                  <a:lnTo>
                    <a:pt x="17" y="65"/>
                  </a:lnTo>
                  <a:lnTo>
                    <a:pt x="22" y="69"/>
                  </a:lnTo>
                  <a:lnTo>
                    <a:pt x="29" y="70"/>
                  </a:lnTo>
                  <a:lnTo>
                    <a:pt x="36" y="72"/>
                  </a:lnTo>
                  <a:lnTo>
                    <a:pt x="45" y="70"/>
                  </a:lnTo>
                  <a:lnTo>
                    <a:pt x="50" y="69"/>
                  </a:lnTo>
                  <a:lnTo>
                    <a:pt x="57" y="65"/>
                  </a:lnTo>
                  <a:lnTo>
                    <a:pt x="62" y="62"/>
                  </a:lnTo>
                  <a:lnTo>
                    <a:pt x="67" y="55"/>
                  </a:lnTo>
                  <a:lnTo>
                    <a:pt x="70" y="50"/>
                  </a:lnTo>
                  <a:lnTo>
                    <a:pt x="72" y="43"/>
                  </a:lnTo>
                  <a:lnTo>
                    <a:pt x="72" y="36"/>
                  </a:lnTo>
                  <a:lnTo>
                    <a:pt x="72" y="29"/>
                  </a:lnTo>
                  <a:lnTo>
                    <a:pt x="70" y="22"/>
                  </a:lnTo>
                  <a:lnTo>
                    <a:pt x="67" y="15"/>
                  </a:lnTo>
                  <a:lnTo>
                    <a:pt x="62" y="10"/>
                  </a:lnTo>
                  <a:lnTo>
                    <a:pt x="57" y="5"/>
                  </a:lnTo>
                  <a:lnTo>
                    <a:pt x="50" y="3"/>
                  </a:lnTo>
                  <a:lnTo>
                    <a:pt x="45" y="0"/>
                  </a:lnTo>
                  <a:lnTo>
                    <a:pt x="36" y="0"/>
                  </a:lnTo>
                  <a:close/>
                </a:path>
              </a:pathLst>
            </a:custGeom>
            <a:solidFill>
              <a:srgbClr val="000066"/>
            </a:solidFill>
            <a:ln w="0">
              <a:solidFill>
                <a:srgbClr val="00206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1515" name="Freeform 43"/>
            <p:cNvSpPr>
              <a:spLocks/>
            </p:cNvSpPr>
            <p:nvPr/>
          </p:nvSpPr>
          <p:spPr bwMode="auto">
            <a:xfrm>
              <a:off x="6654800" y="3670300"/>
              <a:ext cx="114300" cy="114300"/>
            </a:xfrm>
            <a:custGeom>
              <a:avLst/>
              <a:gdLst>
                <a:gd name="T0" fmla="*/ 90735150 w 72"/>
                <a:gd name="T1" fmla="*/ 0 h 72"/>
                <a:gd name="T2" fmla="*/ 73091410 w 72"/>
                <a:gd name="T3" fmla="*/ 0 h 72"/>
                <a:gd name="T4" fmla="*/ 57968885 w 72"/>
                <a:gd name="T5" fmla="*/ 2521501 h 72"/>
                <a:gd name="T6" fmla="*/ 42847948 w 72"/>
                <a:gd name="T7" fmla="*/ 12602743 h 72"/>
                <a:gd name="T8" fmla="*/ 27723835 w 72"/>
                <a:gd name="T9" fmla="*/ 25207075 h 72"/>
                <a:gd name="T10" fmla="*/ 17642152 w 72"/>
                <a:gd name="T11" fmla="*/ 37809818 h 72"/>
                <a:gd name="T12" fmla="*/ 10081683 w 72"/>
                <a:gd name="T13" fmla="*/ 55455564 h 72"/>
                <a:gd name="T14" fmla="*/ 5040842 w 72"/>
                <a:gd name="T15" fmla="*/ 73099723 h 72"/>
                <a:gd name="T16" fmla="*/ 0 w 72"/>
                <a:gd name="T17" fmla="*/ 90745469 h 72"/>
                <a:gd name="T18" fmla="*/ 5040842 w 72"/>
                <a:gd name="T19" fmla="*/ 108389627 h 72"/>
                <a:gd name="T20" fmla="*/ 10081683 w 72"/>
                <a:gd name="T21" fmla="*/ 123513872 h 72"/>
                <a:gd name="T22" fmla="*/ 17642152 w 72"/>
                <a:gd name="T23" fmla="*/ 138638117 h 72"/>
                <a:gd name="T24" fmla="*/ 27723835 w 72"/>
                <a:gd name="T25" fmla="*/ 151242448 h 72"/>
                <a:gd name="T26" fmla="*/ 42847948 w 72"/>
                <a:gd name="T27" fmla="*/ 163846779 h 72"/>
                <a:gd name="T28" fmla="*/ 57968885 w 72"/>
                <a:gd name="T29" fmla="*/ 171408108 h 72"/>
                <a:gd name="T30" fmla="*/ 73091410 w 72"/>
                <a:gd name="T31" fmla="*/ 176449523 h 72"/>
                <a:gd name="T32" fmla="*/ 90735150 w 72"/>
                <a:gd name="T33" fmla="*/ 181490938 h 72"/>
                <a:gd name="T34" fmla="*/ 108377302 w 72"/>
                <a:gd name="T35" fmla="*/ 176449523 h 72"/>
                <a:gd name="T36" fmla="*/ 126021042 w 72"/>
                <a:gd name="T37" fmla="*/ 171408108 h 72"/>
                <a:gd name="T38" fmla="*/ 143663194 w 72"/>
                <a:gd name="T39" fmla="*/ 163846779 h 72"/>
                <a:gd name="T40" fmla="*/ 156266092 w 72"/>
                <a:gd name="T41" fmla="*/ 151242448 h 72"/>
                <a:gd name="T42" fmla="*/ 168868990 w 72"/>
                <a:gd name="T43" fmla="*/ 138638117 h 72"/>
                <a:gd name="T44" fmla="*/ 178950673 w 72"/>
                <a:gd name="T45" fmla="*/ 123513872 h 72"/>
                <a:gd name="T46" fmla="*/ 181470300 w 72"/>
                <a:gd name="T47" fmla="*/ 108389627 h 72"/>
                <a:gd name="T48" fmla="*/ 181470300 w 72"/>
                <a:gd name="T49" fmla="*/ 90745469 h 72"/>
                <a:gd name="T50" fmla="*/ 181470300 w 72"/>
                <a:gd name="T51" fmla="*/ 73099723 h 72"/>
                <a:gd name="T52" fmla="*/ 178950673 w 72"/>
                <a:gd name="T53" fmla="*/ 55455564 h 72"/>
                <a:gd name="T54" fmla="*/ 168868990 w 72"/>
                <a:gd name="T55" fmla="*/ 37809818 h 72"/>
                <a:gd name="T56" fmla="*/ 156266092 w 72"/>
                <a:gd name="T57" fmla="*/ 25207075 h 72"/>
                <a:gd name="T58" fmla="*/ 143663194 w 72"/>
                <a:gd name="T59" fmla="*/ 12602743 h 72"/>
                <a:gd name="T60" fmla="*/ 126021042 w 72"/>
                <a:gd name="T61" fmla="*/ 2521501 h 72"/>
                <a:gd name="T62" fmla="*/ 108377302 w 72"/>
                <a:gd name="T63" fmla="*/ 0 h 72"/>
                <a:gd name="T64" fmla="*/ 90735150 w 72"/>
                <a:gd name="T65" fmla="*/ 0 h 72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72"/>
                <a:gd name="T100" fmla="*/ 0 h 72"/>
                <a:gd name="T101" fmla="*/ 72 w 72"/>
                <a:gd name="T102" fmla="*/ 72 h 72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72" h="72">
                  <a:moveTo>
                    <a:pt x="36" y="0"/>
                  </a:moveTo>
                  <a:lnTo>
                    <a:pt x="29" y="0"/>
                  </a:lnTo>
                  <a:lnTo>
                    <a:pt x="23" y="1"/>
                  </a:lnTo>
                  <a:lnTo>
                    <a:pt x="17" y="5"/>
                  </a:lnTo>
                  <a:lnTo>
                    <a:pt x="11" y="10"/>
                  </a:lnTo>
                  <a:lnTo>
                    <a:pt x="7" y="15"/>
                  </a:lnTo>
                  <a:lnTo>
                    <a:pt x="4" y="22"/>
                  </a:lnTo>
                  <a:lnTo>
                    <a:pt x="2" y="29"/>
                  </a:lnTo>
                  <a:lnTo>
                    <a:pt x="0" y="36"/>
                  </a:lnTo>
                  <a:lnTo>
                    <a:pt x="2" y="43"/>
                  </a:lnTo>
                  <a:lnTo>
                    <a:pt x="4" y="49"/>
                  </a:lnTo>
                  <a:lnTo>
                    <a:pt x="7" y="55"/>
                  </a:lnTo>
                  <a:lnTo>
                    <a:pt x="11" y="60"/>
                  </a:lnTo>
                  <a:lnTo>
                    <a:pt x="17" y="65"/>
                  </a:lnTo>
                  <a:lnTo>
                    <a:pt x="23" y="68"/>
                  </a:lnTo>
                  <a:lnTo>
                    <a:pt x="29" y="70"/>
                  </a:lnTo>
                  <a:lnTo>
                    <a:pt x="36" y="72"/>
                  </a:lnTo>
                  <a:lnTo>
                    <a:pt x="43" y="70"/>
                  </a:lnTo>
                  <a:lnTo>
                    <a:pt x="50" y="68"/>
                  </a:lnTo>
                  <a:lnTo>
                    <a:pt x="57" y="65"/>
                  </a:lnTo>
                  <a:lnTo>
                    <a:pt x="62" y="60"/>
                  </a:lnTo>
                  <a:lnTo>
                    <a:pt x="67" y="55"/>
                  </a:lnTo>
                  <a:lnTo>
                    <a:pt x="71" y="49"/>
                  </a:lnTo>
                  <a:lnTo>
                    <a:pt x="72" y="43"/>
                  </a:lnTo>
                  <a:lnTo>
                    <a:pt x="72" y="36"/>
                  </a:lnTo>
                  <a:lnTo>
                    <a:pt x="72" y="29"/>
                  </a:lnTo>
                  <a:lnTo>
                    <a:pt x="71" y="22"/>
                  </a:lnTo>
                  <a:lnTo>
                    <a:pt x="67" y="15"/>
                  </a:lnTo>
                  <a:lnTo>
                    <a:pt x="62" y="10"/>
                  </a:lnTo>
                  <a:lnTo>
                    <a:pt x="57" y="5"/>
                  </a:lnTo>
                  <a:lnTo>
                    <a:pt x="50" y="1"/>
                  </a:lnTo>
                  <a:lnTo>
                    <a:pt x="43" y="0"/>
                  </a:lnTo>
                  <a:lnTo>
                    <a:pt x="36" y="0"/>
                  </a:lnTo>
                  <a:close/>
                </a:path>
              </a:pathLst>
            </a:custGeom>
            <a:solidFill>
              <a:srgbClr val="000066"/>
            </a:solidFill>
            <a:ln w="0">
              <a:solidFill>
                <a:srgbClr val="00206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1516" name="ZoneTexte 90"/>
            <p:cNvSpPr txBox="1">
              <a:spLocks noChangeArrowheads="1"/>
            </p:cNvSpPr>
            <p:nvPr/>
          </p:nvSpPr>
          <p:spPr bwMode="auto">
            <a:xfrm>
              <a:off x="7888288" y="4216400"/>
              <a:ext cx="484187" cy="2778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9pPr>
            </a:lstStyle>
            <a:p>
              <a:pPr algn="ctr" eaLnBrk="1" hangingPunct="1"/>
              <a:r>
                <a:rPr lang="fr-FR" altLang="fr-FR" sz="1200" dirty="0">
                  <a:solidFill>
                    <a:srgbClr val="000066"/>
                  </a:solidFill>
                </a:rPr>
                <a:t>14,0</a:t>
              </a:r>
            </a:p>
          </p:txBody>
        </p:sp>
        <p:sp>
          <p:nvSpPr>
            <p:cNvPr id="21517" name="ZoneTexte 91"/>
            <p:cNvSpPr txBox="1">
              <a:spLocks noChangeArrowheads="1"/>
            </p:cNvSpPr>
            <p:nvPr/>
          </p:nvSpPr>
          <p:spPr bwMode="auto">
            <a:xfrm>
              <a:off x="7489825" y="4205288"/>
              <a:ext cx="398463" cy="276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9pPr>
            </a:lstStyle>
            <a:p>
              <a:pPr algn="ctr" eaLnBrk="1" hangingPunct="1"/>
              <a:r>
                <a:rPr lang="fr-FR" altLang="fr-FR" sz="1200" dirty="0">
                  <a:solidFill>
                    <a:srgbClr val="000066"/>
                  </a:solidFill>
                </a:rPr>
                <a:t>7,7</a:t>
              </a:r>
            </a:p>
          </p:txBody>
        </p:sp>
        <p:sp>
          <p:nvSpPr>
            <p:cNvPr id="21518" name="ZoneTexte 92"/>
            <p:cNvSpPr txBox="1">
              <a:spLocks noChangeArrowheads="1"/>
            </p:cNvSpPr>
            <p:nvPr/>
          </p:nvSpPr>
          <p:spPr bwMode="auto">
            <a:xfrm>
              <a:off x="7159625" y="4252913"/>
              <a:ext cx="398463" cy="276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9pPr>
            </a:lstStyle>
            <a:p>
              <a:pPr algn="ctr" eaLnBrk="1" hangingPunct="1"/>
              <a:r>
                <a:rPr lang="fr-FR" altLang="fr-FR" sz="1200" dirty="0">
                  <a:solidFill>
                    <a:srgbClr val="000066"/>
                  </a:solidFill>
                </a:rPr>
                <a:t>1,3</a:t>
              </a:r>
            </a:p>
          </p:txBody>
        </p:sp>
        <p:sp>
          <p:nvSpPr>
            <p:cNvPr id="21519" name="ZoneTexte 96"/>
            <p:cNvSpPr txBox="1">
              <a:spLocks noChangeArrowheads="1"/>
            </p:cNvSpPr>
            <p:nvPr/>
          </p:nvSpPr>
          <p:spPr bwMode="auto">
            <a:xfrm>
              <a:off x="5478463" y="3460750"/>
              <a:ext cx="577850" cy="276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9pPr>
            </a:lstStyle>
            <a:p>
              <a:pPr algn="ctr" eaLnBrk="1" hangingPunct="1"/>
              <a:r>
                <a:rPr lang="fr-FR" altLang="fr-FR" sz="1200" dirty="0">
                  <a:solidFill>
                    <a:srgbClr val="000066"/>
                  </a:solidFill>
                </a:rPr>
                <a:t>- 26,7</a:t>
              </a:r>
            </a:p>
          </p:txBody>
        </p:sp>
        <p:sp>
          <p:nvSpPr>
            <p:cNvPr id="21520" name="ZoneTexte 97"/>
            <p:cNvSpPr txBox="1">
              <a:spLocks noChangeArrowheads="1"/>
            </p:cNvSpPr>
            <p:nvPr/>
          </p:nvSpPr>
          <p:spPr bwMode="auto">
            <a:xfrm>
              <a:off x="6497638" y="3430588"/>
              <a:ext cx="449262" cy="2778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9pPr>
            </a:lstStyle>
            <a:p>
              <a:pPr algn="ctr" eaLnBrk="1" hangingPunct="1"/>
              <a:r>
                <a:rPr lang="fr-FR" altLang="fr-FR" sz="1200" dirty="0">
                  <a:solidFill>
                    <a:srgbClr val="000066"/>
                  </a:solidFill>
                </a:rPr>
                <a:t>-8,0</a:t>
              </a:r>
            </a:p>
          </p:txBody>
        </p:sp>
        <p:sp>
          <p:nvSpPr>
            <p:cNvPr id="21521" name="ZoneTexte 98"/>
            <p:cNvSpPr txBox="1">
              <a:spLocks noChangeArrowheads="1"/>
            </p:cNvSpPr>
            <p:nvPr/>
          </p:nvSpPr>
          <p:spPr bwMode="auto">
            <a:xfrm>
              <a:off x="7554913" y="3454400"/>
              <a:ext cx="484187" cy="2778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9pPr>
            </a:lstStyle>
            <a:p>
              <a:pPr algn="ctr" eaLnBrk="1" hangingPunct="1"/>
              <a:r>
                <a:rPr lang="fr-FR" altLang="fr-FR" sz="1200" dirty="0">
                  <a:solidFill>
                    <a:srgbClr val="000066"/>
                  </a:solidFill>
                </a:rPr>
                <a:t>10,7</a:t>
              </a:r>
            </a:p>
          </p:txBody>
        </p:sp>
        <p:sp>
          <p:nvSpPr>
            <p:cNvPr id="21522" name="ZoneTexte 99"/>
            <p:cNvSpPr txBox="1">
              <a:spLocks noChangeArrowheads="1"/>
            </p:cNvSpPr>
            <p:nvPr/>
          </p:nvSpPr>
          <p:spPr bwMode="auto">
            <a:xfrm>
              <a:off x="8199871" y="5326063"/>
              <a:ext cx="534122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9pPr>
            </a:lstStyle>
            <a:p>
              <a:pPr algn="ctr" eaLnBrk="1" hangingPunct="1"/>
              <a:r>
                <a:rPr lang="fr-FR" altLang="fr-FR" sz="1200" dirty="0">
                  <a:solidFill>
                    <a:srgbClr val="000066"/>
                  </a:solidFill>
                </a:rPr>
                <a:t>20 %</a:t>
              </a:r>
            </a:p>
          </p:txBody>
        </p:sp>
        <p:sp>
          <p:nvSpPr>
            <p:cNvPr id="21523" name="ZoneTexte 100"/>
            <p:cNvSpPr txBox="1">
              <a:spLocks noChangeArrowheads="1"/>
            </p:cNvSpPr>
            <p:nvPr/>
          </p:nvSpPr>
          <p:spPr bwMode="auto">
            <a:xfrm>
              <a:off x="7104063" y="5326063"/>
              <a:ext cx="269875" cy="2778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9pPr>
            </a:lstStyle>
            <a:p>
              <a:pPr algn="ctr" eaLnBrk="1" hangingPunct="1"/>
              <a:r>
                <a:rPr lang="fr-FR" altLang="fr-FR" sz="1200">
                  <a:solidFill>
                    <a:srgbClr val="000066"/>
                  </a:solidFill>
                </a:rPr>
                <a:t>0</a:t>
              </a:r>
            </a:p>
          </p:txBody>
        </p:sp>
        <p:sp>
          <p:nvSpPr>
            <p:cNvPr id="21524" name="ZoneTexte 101"/>
            <p:cNvSpPr txBox="1">
              <a:spLocks noChangeArrowheads="1"/>
            </p:cNvSpPr>
            <p:nvPr/>
          </p:nvSpPr>
          <p:spPr bwMode="auto">
            <a:xfrm>
              <a:off x="5723917" y="5326063"/>
              <a:ext cx="585417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9pPr>
            </a:lstStyle>
            <a:p>
              <a:pPr algn="ctr" eaLnBrk="1" hangingPunct="1"/>
              <a:r>
                <a:rPr lang="fr-FR" altLang="fr-FR" sz="1200" dirty="0">
                  <a:solidFill>
                    <a:srgbClr val="000066"/>
                  </a:solidFill>
                </a:rPr>
                <a:t>-20 %</a:t>
              </a:r>
            </a:p>
          </p:txBody>
        </p:sp>
        <p:sp>
          <p:nvSpPr>
            <p:cNvPr id="21525" name="ZoneTexte 102"/>
            <p:cNvSpPr txBox="1">
              <a:spLocks noChangeArrowheads="1"/>
            </p:cNvSpPr>
            <p:nvPr/>
          </p:nvSpPr>
          <p:spPr bwMode="auto">
            <a:xfrm>
              <a:off x="8078296" y="4530725"/>
              <a:ext cx="843949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9pPr>
            </a:lstStyle>
            <a:p>
              <a:pPr algn="ctr" eaLnBrk="1" hangingPunct="1"/>
              <a:r>
                <a:rPr lang="fr-FR" altLang="fr-FR" sz="1200" dirty="0">
                  <a:solidFill>
                    <a:srgbClr val="000066"/>
                  </a:solidFill>
                </a:rPr>
                <a:t>p = 0,018</a:t>
              </a:r>
            </a:p>
          </p:txBody>
        </p:sp>
        <p:sp>
          <p:nvSpPr>
            <p:cNvPr id="21526" name="ZoneTexte 103"/>
            <p:cNvSpPr txBox="1">
              <a:spLocks noChangeArrowheads="1"/>
            </p:cNvSpPr>
            <p:nvPr/>
          </p:nvSpPr>
          <p:spPr bwMode="auto">
            <a:xfrm>
              <a:off x="8085351" y="3586163"/>
              <a:ext cx="744114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9pPr>
            </a:lstStyle>
            <a:p>
              <a:pPr algn="ctr" eaLnBrk="1" hangingPunct="1"/>
              <a:r>
                <a:rPr lang="fr-FR" altLang="fr-FR" sz="1200" dirty="0">
                  <a:solidFill>
                    <a:srgbClr val="000066"/>
                  </a:solidFill>
                </a:rPr>
                <a:t>p = 0,40</a:t>
              </a:r>
            </a:p>
          </p:txBody>
        </p:sp>
        <p:sp>
          <p:nvSpPr>
            <p:cNvPr id="21527" name="ZoneTexte 104"/>
            <p:cNvSpPr txBox="1">
              <a:spLocks noChangeArrowheads="1"/>
            </p:cNvSpPr>
            <p:nvPr/>
          </p:nvSpPr>
          <p:spPr bwMode="auto">
            <a:xfrm>
              <a:off x="4530725" y="4332288"/>
              <a:ext cx="958850" cy="2778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9pPr>
            </a:lstStyle>
            <a:p>
              <a:pPr algn="ctr" eaLnBrk="1" hangingPunct="1"/>
              <a:r>
                <a:rPr lang="fr-FR" altLang="fr-FR" sz="1200">
                  <a:solidFill>
                    <a:srgbClr val="000066"/>
                  </a:solidFill>
                </a:rPr>
                <a:t>&gt; 200/mm</a:t>
              </a:r>
              <a:r>
                <a:rPr lang="fr-FR" altLang="fr-FR" sz="1200" baseline="30000">
                  <a:solidFill>
                    <a:srgbClr val="000066"/>
                  </a:solidFill>
                </a:rPr>
                <a:t>3</a:t>
              </a:r>
            </a:p>
          </p:txBody>
        </p:sp>
        <p:sp>
          <p:nvSpPr>
            <p:cNvPr id="21528" name="ZoneTexte 105"/>
            <p:cNvSpPr txBox="1">
              <a:spLocks noChangeArrowheads="1"/>
            </p:cNvSpPr>
            <p:nvPr/>
          </p:nvSpPr>
          <p:spPr bwMode="auto">
            <a:xfrm>
              <a:off x="4530725" y="3603625"/>
              <a:ext cx="958850" cy="276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9pPr>
            </a:lstStyle>
            <a:p>
              <a:pPr algn="ctr" eaLnBrk="1" hangingPunct="1"/>
              <a:r>
                <a:rPr lang="fr-FR" altLang="fr-FR" sz="1200" u="sng">
                  <a:solidFill>
                    <a:srgbClr val="000066"/>
                  </a:solidFill>
                </a:rPr>
                <a:t>&lt;</a:t>
              </a:r>
              <a:r>
                <a:rPr lang="fr-FR" altLang="fr-FR" sz="1200">
                  <a:solidFill>
                    <a:srgbClr val="000066"/>
                  </a:solidFill>
                </a:rPr>
                <a:t> 200/mm</a:t>
              </a:r>
              <a:r>
                <a:rPr lang="fr-FR" altLang="fr-FR" sz="1200" baseline="30000">
                  <a:solidFill>
                    <a:srgbClr val="000066"/>
                  </a:solidFill>
                </a:rPr>
                <a:t>3</a:t>
              </a:r>
            </a:p>
          </p:txBody>
        </p:sp>
        <p:sp>
          <p:nvSpPr>
            <p:cNvPr id="21529" name="ZoneTexte 106"/>
            <p:cNvSpPr txBox="1">
              <a:spLocks noChangeArrowheads="1"/>
            </p:cNvSpPr>
            <p:nvPr/>
          </p:nvSpPr>
          <p:spPr bwMode="auto">
            <a:xfrm>
              <a:off x="4363808" y="2924175"/>
              <a:ext cx="1330788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9pPr>
            </a:lstStyle>
            <a:p>
              <a:pPr algn="ctr" eaLnBrk="1" hangingPunct="1"/>
              <a:r>
                <a:rPr lang="fr-FR" altLang="fr-FR" sz="1200" dirty="0">
                  <a:solidFill>
                    <a:srgbClr val="000066"/>
                  </a:solidFill>
                </a:rPr>
                <a:t>CD4 à l’inclusion</a:t>
              </a:r>
            </a:p>
          </p:txBody>
        </p:sp>
        <p:cxnSp>
          <p:nvCxnSpPr>
            <p:cNvPr id="21530" name="Connecteur droit avec flèche 107"/>
            <p:cNvCxnSpPr>
              <a:cxnSpLocks noChangeShapeType="1"/>
            </p:cNvCxnSpPr>
            <p:nvPr/>
          </p:nvCxnSpPr>
          <p:spPr bwMode="auto">
            <a:xfrm flipH="1">
              <a:off x="6115050" y="2900363"/>
              <a:ext cx="1055688" cy="0"/>
            </a:xfrm>
            <a:prstGeom prst="straightConnector1">
              <a:avLst/>
            </a:prstGeom>
            <a:noFill/>
            <a:ln w="38100">
              <a:solidFill>
                <a:srgbClr val="0066FF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21531" name="Connecteur droit avec flèche 108"/>
            <p:cNvCxnSpPr>
              <a:cxnSpLocks noChangeShapeType="1"/>
            </p:cNvCxnSpPr>
            <p:nvPr/>
          </p:nvCxnSpPr>
          <p:spPr bwMode="auto">
            <a:xfrm>
              <a:off x="7242175" y="2900363"/>
              <a:ext cx="1054100" cy="0"/>
            </a:xfrm>
            <a:prstGeom prst="straightConnector1">
              <a:avLst/>
            </a:prstGeom>
            <a:noFill/>
            <a:ln w="38100">
              <a:solidFill>
                <a:srgbClr val="FF66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sp>
          <p:nvSpPr>
            <p:cNvPr id="21532" name="ZoneTexte 109"/>
            <p:cNvSpPr txBox="1">
              <a:spLocks noChangeArrowheads="1"/>
            </p:cNvSpPr>
            <p:nvPr/>
          </p:nvSpPr>
          <p:spPr bwMode="auto">
            <a:xfrm>
              <a:off x="5999830" y="2378075"/>
              <a:ext cx="1167733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9pPr>
            </a:lstStyle>
            <a:p>
              <a:pPr algn="r" eaLnBrk="1" hangingPunct="1"/>
              <a:r>
                <a:rPr lang="fr-FR" altLang="fr-FR" sz="1200" dirty="0">
                  <a:solidFill>
                    <a:srgbClr val="000066"/>
                  </a:solidFill>
                </a:rPr>
                <a:t>En faveur de</a:t>
              </a:r>
              <a:br>
                <a:rPr lang="fr-FR" altLang="fr-FR" sz="1200" dirty="0">
                  <a:solidFill>
                    <a:srgbClr val="000066"/>
                  </a:solidFill>
                </a:rPr>
              </a:br>
              <a:r>
                <a:rPr lang="fr-FR" altLang="fr-FR" sz="1200" dirty="0">
                  <a:solidFill>
                    <a:srgbClr val="000066"/>
                  </a:solidFill>
                </a:rPr>
                <a:t>EFV/FTC/TDF</a:t>
              </a:r>
            </a:p>
          </p:txBody>
        </p:sp>
        <p:sp>
          <p:nvSpPr>
            <p:cNvPr id="21533" name="ZoneTexte 110"/>
            <p:cNvSpPr txBox="1">
              <a:spLocks noChangeArrowheads="1"/>
            </p:cNvSpPr>
            <p:nvPr/>
          </p:nvSpPr>
          <p:spPr bwMode="auto">
            <a:xfrm>
              <a:off x="7243763" y="2378075"/>
              <a:ext cx="1185862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9pPr>
            </a:lstStyle>
            <a:p>
              <a:pPr eaLnBrk="1" hangingPunct="1"/>
              <a:r>
                <a:rPr lang="fr-FR" altLang="fr-FR" sz="1200" dirty="0">
                  <a:solidFill>
                    <a:srgbClr val="000066"/>
                  </a:solidFill>
                </a:rPr>
                <a:t>En faveur de</a:t>
              </a:r>
              <a:br>
                <a:rPr lang="fr-FR" altLang="fr-FR" sz="1200" dirty="0">
                  <a:solidFill>
                    <a:srgbClr val="000066"/>
                  </a:solidFill>
                </a:rPr>
              </a:br>
              <a:r>
                <a:rPr lang="fr-FR" altLang="fr-FR" sz="1200" dirty="0">
                  <a:solidFill>
                    <a:srgbClr val="000066"/>
                  </a:solidFill>
                </a:rPr>
                <a:t>RPV/FTC/TDF</a:t>
              </a:r>
            </a:p>
          </p:txBody>
        </p:sp>
      </p:grpSp>
      <p:grpSp>
        <p:nvGrpSpPr>
          <p:cNvPr id="2" name="Groupe 1"/>
          <p:cNvGrpSpPr/>
          <p:nvPr/>
        </p:nvGrpSpPr>
        <p:grpSpPr>
          <a:xfrm>
            <a:off x="504825" y="1954213"/>
            <a:ext cx="3794768" cy="4483874"/>
            <a:chOff x="504825" y="1954213"/>
            <a:chExt cx="3794768" cy="4483874"/>
          </a:xfrm>
        </p:grpSpPr>
        <p:sp>
          <p:nvSpPr>
            <p:cNvPr id="71" name="AutoShape 165"/>
            <p:cNvSpPr>
              <a:spLocks noChangeArrowheads="1"/>
            </p:cNvSpPr>
            <p:nvPr/>
          </p:nvSpPr>
          <p:spPr bwMode="auto">
            <a:xfrm>
              <a:off x="1166052" y="2122970"/>
              <a:ext cx="3131653" cy="372098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solidFill>
                <a:srgbClr val="D0D0F0"/>
              </a:solidFill>
              <a:round/>
              <a:headEnd/>
              <a:tailEnd/>
            </a:ln>
            <a:effectLst>
              <a:prstShdw prst="shdw17" dist="17961" dir="2700000">
                <a:srgbClr val="7D7D90">
                  <a:alpha val="74997"/>
                </a:srgbClr>
              </a:prstShdw>
            </a:effec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9pPr>
            </a:lstStyle>
            <a:p>
              <a:pPr defTabSz="914400" eaLnBrk="1" hangingPunct="1"/>
              <a:endParaRPr lang="en-GB" altLang="fr-FR" sz="2800">
                <a:solidFill>
                  <a:srgbClr val="000066"/>
                </a:solidFill>
              </a:endParaRPr>
            </a:p>
          </p:txBody>
        </p:sp>
        <p:sp>
          <p:nvSpPr>
            <p:cNvPr id="21534" name="Freeform 9"/>
            <p:cNvSpPr>
              <a:spLocks/>
            </p:cNvSpPr>
            <p:nvPr/>
          </p:nvSpPr>
          <p:spPr bwMode="auto">
            <a:xfrm>
              <a:off x="928688" y="2347913"/>
              <a:ext cx="73025" cy="642937"/>
            </a:xfrm>
            <a:custGeom>
              <a:avLst/>
              <a:gdLst>
                <a:gd name="T0" fmla="*/ 0 w 46"/>
                <a:gd name="T1" fmla="*/ 0 h 405"/>
                <a:gd name="T2" fmla="*/ 115938300 w 46"/>
                <a:gd name="T3" fmla="*/ 0 h 405"/>
                <a:gd name="T4" fmla="*/ 115938300 w 46"/>
                <a:gd name="T5" fmla="*/ 1020788694 h 405"/>
                <a:gd name="T6" fmla="*/ 0 60000 65536"/>
                <a:gd name="T7" fmla="*/ 0 60000 65536"/>
                <a:gd name="T8" fmla="*/ 0 60000 65536"/>
                <a:gd name="T9" fmla="*/ 0 w 46"/>
                <a:gd name="T10" fmla="*/ 0 h 405"/>
                <a:gd name="T11" fmla="*/ 46 w 46"/>
                <a:gd name="T12" fmla="*/ 405 h 40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6" h="405">
                  <a:moveTo>
                    <a:pt x="0" y="0"/>
                  </a:moveTo>
                  <a:lnTo>
                    <a:pt x="46" y="0"/>
                  </a:lnTo>
                  <a:lnTo>
                    <a:pt x="46" y="405"/>
                  </a:lnTo>
                </a:path>
              </a:pathLst>
            </a:custGeom>
            <a:noFill/>
            <a:ln w="7938">
              <a:solidFill>
                <a:srgbClr val="00006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21535" name="Line 10"/>
            <p:cNvSpPr>
              <a:spLocks noChangeShapeType="1"/>
            </p:cNvSpPr>
            <p:nvPr/>
          </p:nvSpPr>
          <p:spPr bwMode="auto">
            <a:xfrm>
              <a:off x="928688" y="2990850"/>
              <a:ext cx="73025" cy="0"/>
            </a:xfrm>
            <a:prstGeom prst="line">
              <a:avLst/>
            </a:prstGeom>
            <a:noFill/>
            <a:ln w="7938">
              <a:solidFill>
                <a:srgbClr val="0000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21536" name="Line 11"/>
            <p:cNvSpPr>
              <a:spLocks noChangeShapeType="1"/>
            </p:cNvSpPr>
            <p:nvPr/>
          </p:nvSpPr>
          <p:spPr bwMode="auto">
            <a:xfrm>
              <a:off x="928688" y="3632200"/>
              <a:ext cx="73025" cy="0"/>
            </a:xfrm>
            <a:prstGeom prst="line">
              <a:avLst/>
            </a:prstGeom>
            <a:noFill/>
            <a:ln w="7938">
              <a:solidFill>
                <a:srgbClr val="0000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21537" name="Line 12"/>
            <p:cNvSpPr>
              <a:spLocks noChangeShapeType="1"/>
            </p:cNvSpPr>
            <p:nvPr/>
          </p:nvSpPr>
          <p:spPr bwMode="auto">
            <a:xfrm flipV="1">
              <a:off x="1001713" y="2990850"/>
              <a:ext cx="0" cy="641350"/>
            </a:xfrm>
            <a:prstGeom prst="line">
              <a:avLst/>
            </a:prstGeom>
            <a:noFill/>
            <a:ln w="7938">
              <a:solidFill>
                <a:srgbClr val="0000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21538" name="Line 13"/>
            <p:cNvSpPr>
              <a:spLocks noChangeShapeType="1"/>
            </p:cNvSpPr>
            <p:nvPr/>
          </p:nvSpPr>
          <p:spPr bwMode="auto">
            <a:xfrm>
              <a:off x="928688" y="4275138"/>
              <a:ext cx="73025" cy="0"/>
            </a:xfrm>
            <a:prstGeom prst="line">
              <a:avLst/>
            </a:prstGeom>
            <a:noFill/>
            <a:ln w="7938">
              <a:solidFill>
                <a:srgbClr val="0000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21539" name="Line 14"/>
            <p:cNvSpPr>
              <a:spLocks noChangeShapeType="1"/>
            </p:cNvSpPr>
            <p:nvPr/>
          </p:nvSpPr>
          <p:spPr bwMode="auto">
            <a:xfrm>
              <a:off x="928688" y="4919663"/>
              <a:ext cx="73025" cy="0"/>
            </a:xfrm>
            <a:prstGeom prst="line">
              <a:avLst/>
            </a:prstGeom>
            <a:noFill/>
            <a:ln w="7938">
              <a:solidFill>
                <a:srgbClr val="0000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21540" name="Line 15"/>
            <p:cNvSpPr>
              <a:spLocks noChangeShapeType="1"/>
            </p:cNvSpPr>
            <p:nvPr/>
          </p:nvSpPr>
          <p:spPr bwMode="auto">
            <a:xfrm flipV="1">
              <a:off x="1001713" y="4275138"/>
              <a:ext cx="0" cy="644525"/>
            </a:xfrm>
            <a:prstGeom prst="line">
              <a:avLst/>
            </a:prstGeom>
            <a:noFill/>
            <a:ln w="7938">
              <a:solidFill>
                <a:srgbClr val="0000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21541" name="Line 16"/>
            <p:cNvSpPr>
              <a:spLocks noChangeShapeType="1"/>
            </p:cNvSpPr>
            <p:nvPr/>
          </p:nvSpPr>
          <p:spPr bwMode="auto">
            <a:xfrm>
              <a:off x="928688" y="5565775"/>
              <a:ext cx="73025" cy="0"/>
            </a:xfrm>
            <a:prstGeom prst="line">
              <a:avLst/>
            </a:prstGeom>
            <a:noFill/>
            <a:ln w="7938">
              <a:solidFill>
                <a:srgbClr val="0000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21542" name="Line 17"/>
            <p:cNvSpPr>
              <a:spLocks noChangeShapeType="1"/>
            </p:cNvSpPr>
            <p:nvPr/>
          </p:nvSpPr>
          <p:spPr bwMode="auto">
            <a:xfrm flipV="1">
              <a:off x="1001713" y="4919663"/>
              <a:ext cx="0" cy="646112"/>
            </a:xfrm>
            <a:prstGeom prst="line">
              <a:avLst/>
            </a:prstGeom>
            <a:noFill/>
            <a:ln w="7938">
              <a:solidFill>
                <a:srgbClr val="0000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21543" name="Line 18"/>
            <p:cNvSpPr>
              <a:spLocks noChangeShapeType="1"/>
            </p:cNvSpPr>
            <p:nvPr/>
          </p:nvSpPr>
          <p:spPr bwMode="auto">
            <a:xfrm flipV="1">
              <a:off x="1001713" y="3632200"/>
              <a:ext cx="0" cy="642938"/>
            </a:xfrm>
            <a:prstGeom prst="line">
              <a:avLst/>
            </a:prstGeom>
            <a:noFill/>
            <a:ln w="7938">
              <a:solidFill>
                <a:srgbClr val="0000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21544" name="Line 22"/>
            <p:cNvSpPr>
              <a:spLocks noChangeShapeType="1"/>
            </p:cNvSpPr>
            <p:nvPr/>
          </p:nvSpPr>
          <p:spPr bwMode="auto">
            <a:xfrm>
              <a:off x="1001713" y="5565775"/>
              <a:ext cx="2952750" cy="0"/>
            </a:xfrm>
            <a:prstGeom prst="line">
              <a:avLst/>
            </a:prstGeom>
            <a:noFill/>
            <a:ln w="7938">
              <a:solidFill>
                <a:srgbClr val="0000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21545" name="Rectangle 25"/>
            <p:cNvSpPr>
              <a:spLocks noChangeArrowheads="1"/>
            </p:cNvSpPr>
            <p:nvPr/>
          </p:nvSpPr>
          <p:spPr bwMode="auto">
            <a:xfrm>
              <a:off x="1365250" y="3632199"/>
              <a:ext cx="466725" cy="1933575"/>
            </a:xfrm>
            <a:prstGeom prst="rect">
              <a:avLst/>
            </a:prstGeom>
            <a:solidFill>
              <a:srgbClr val="FF6600"/>
            </a:solidFill>
            <a:ln w="0">
              <a:solidFill>
                <a:srgbClr val="FF66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9pPr>
            </a:lstStyle>
            <a:p>
              <a:pPr eaLnBrk="1" hangingPunct="1"/>
              <a:endParaRPr lang="fr-FR" altLang="fr-FR" sz="1800">
                <a:solidFill>
                  <a:srgbClr val="000066"/>
                </a:solidFill>
              </a:endParaRPr>
            </a:p>
          </p:txBody>
        </p:sp>
        <p:sp>
          <p:nvSpPr>
            <p:cNvPr id="21546" name="Rectangle 26"/>
            <p:cNvSpPr>
              <a:spLocks noChangeArrowheads="1"/>
            </p:cNvSpPr>
            <p:nvPr/>
          </p:nvSpPr>
          <p:spPr bwMode="auto">
            <a:xfrm>
              <a:off x="1847850" y="3315473"/>
              <a:ext cx="469900" cy="2247126"/>
            </a:xfrm>
            <a:prstGeom prst="rect">
              <a:avLst/>
            </a:prstGeom>
            <a:solidFill>
              <a:srgbClr val="0066FF"/>
            </a:solidFill>
            <a:ln w="0">
              <a:solidFill>
                <a:srgbClr val="0066FF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9pPr>
            </a:lstStyle>
            <a:p>
              <a:pPr eaLnBrk="1" hangingPunct="1"/>
              <a:endParaRPr lang="fr-FR" altLang="fr-FR" sz="1800">
                <a:solidFill>
                  <a:srgbClr val="000066"/>
                </a:solidFill>
              </a:endParaRPr>
            </a:p>
          </p:txBody>
        </p:sp>
        <p:sp>
          <p:nvSpPr>
            <p:cNvPr id="21547" name="Rectangle 29"/>
            <p:cNvSpPr>
              <a:spLocks noChangeArrowheads="1"/>
            </p:cNvSpPr>
            <p:nvPr/>
          </p:nvSpPr>
          <p:spPr bwMode="auto">
            <a:xfrm>
              <a:off x="2865438" y="2997974"/>
              <a:ext cx="463550" cy="2564626"/>
            </a:xfrm>
            <a:prstGeom prst="rect">
              <a:avLst/>
            </a:prstGeom>
            <a:solidFill>
              <a:srgbClr val="FF6600"/>
            </a:solidFill>
            <a:ln w="0">
              <a:solidFill>
                <a:srgbClr val="FF66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9pPr>
            </a:lstStyle>
            <a:p>
              <a:pPr eaLnBrk="1" hangingPunct="1"/>
              <a:endParaRPr lang="fr-FR" altLang="fr-FR" sz="1800">
                <a:solidFill>
                  <a:srgbClr val="000066"/>
                </a:solidFill>
              </a:endParaRPr>
            </a:p>
          </p:txBody>
        </p:sp>
        <p:sp>
          <p:nvSpPr>
            <p:cNvPr id="21548" name="Rectangle 30"/>
            <p:cNvSpPr>
              <a:spLocks noChangeArrowheads="1"/>
            </p:cNvSpPr>
            <p:nvPr/>
          </p:nvSpPr>
          <p:spPr bwMode="auto">
            <a:xfrm>
              <a:off x="3348038" y="3155950"/>
              <a:ext cx="463550" cy="2406650"/>
            </a:xfrm>
            <a:prstGeom prst="rect">
              <a:avLst/>
            </a:prstGeom>
            <a:solidFill>
              <a:srgbClr val="0066FF"/>
            </a:solidFill>
            <a:ln w="0">
              <a:solidFill>
                <a:srgbClr val="0066FF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9pPr>
            </a:lstStyle>
            <a:p>
              <a:pPr eaLnBrk="1" hangingPunct="1"/>
              <a:endParaRPr lang="fr-FR" altLang="fr-FR" sz="1800">
                <a:solidFill>
                  <a:srgbClr val="000066"/>
                </a:solidFill>
              </a:endParaRPr>
            </a:p>
          </p:txBody>
        </p:sp>
        <p:sp>
          <p:nvSpPr>
            <p:cNvPr id="21549" name="Rectangle 31"/>
            <p:cNvSpPr>
              <a:spLocks noChangeArrowheads="1"/>
            </p:cNvSpPr>
            <p:nvPr/>
          </p:nvSpPr>
          <p:spPr bwMode="auto">
            <a:xfrm>
              <a:off x="2835275" y="2238375"/>
              <a:ext cx="141288" cy="139700"/>
            </a:xfrm>
            <a:prstGeom prst="rect">
              <a:avLst/>
            </a:prstGeom>
            <a:solidFill>
              <a:srgbClr val="0066FF"/>
            </a:solidFill>
            <a:ln w="0">
              <a:solidFill>
                <a:srgbClr val="0066FF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9pPr>
            </a:lstStyle>
            <a:p>
              <a:pPr eaLnBrk="1" hangingPunct="1"/>
              <a:endParaRPr lang="fr-FR" altLang="fr-FR" sz="1800">
                <a:solidFill>
                  <a:srgbClr val="000066"/>
                </a:solidFill>
              </a:endParaRPr>
            </a:p>
          </p:txBody>
        </p:sp>
        <p:sp>
          <p:nvSpPr>
            <p:cNvPr id="21550" name="Freeform 32"/>
            <p:cNvSpPr>
              <a:spLocks/>
            </p:cNvSpPr>
            <p:nvPr/>
          </p:nvSpPr>
          <p:spPr bwMode="auto">
            <a:xfrm>
              <a:off x="1301750" y="2238375"/>
              <a:ext cx="141288" cy="139700"/>
            </a:xfrm>
            <a:custGeom>
              <a:avLst/>
              <a:gdLst>
                <a:gd name="T0" fmla="*/ 0 w 89"/>
                <a:gd name="T1" fmla="*/ 0 h 88"/>
                <a:gd name="T2" fmla="*/ 0 w 89"/>
                <a:gd name="T3" fmla="*/ 221800738 h 88"/>
                <a:gd name="T4" fmla="*/ 224312956 w 89"/>
                <a:gd name="T5" fmla="*/ 221800738 h 88"/>
                <a:gd name="T6" fmla="*/ 224312956 w 89"/>
                <a:gd name="T7" fmla="*/ 0 h 88"/>
                <a:gd name="T8" fmla="*/ 0 w 89"/>
                <a:gd name="T9" fmla="*/ 0 h 88"/>
                <a:gd name="T10" fmla="*/ 0 w 89"/>
                <a:gd name="T11" fmla="*/ 0 h 8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89"/>
                <a:gd name="T19" fmla="*/ 0 h 88"/>
                <a:gd name="T20" fmla="*/ 89 w 89"/>
                <a:gd name="T21" fmla="*/ 88 h 88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89" h="88">
                  <a:moveTo>
                    <a:pt x="0" y="0"/>
                  </a:moveTo>
                  <a:lnTo>
                    <a:pt x="0" y="88"/>
                  </a:lnTo>
                  <a:lnTo>
                    <a:pt x="89" y="88"/>
                  </a:lnTo>
                  <a:lnTo>
                    <a:pt x="89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6600"/>
            </a:solidFill>
            <a:ln w="0">
              <a:solidFill>
                <a:srgbClr val="FF66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fr-FR"/>
            </a:p>
          </p:txBody>
        </p:sp>
        <p:sp>
          <p:nvSpPr>
            <p:cNvPr id="21551" name="ZoneTexte 53"/>
            <p:cNvSpPr txBox="1">
              <a:spLocks noChangeArrowheads="1"/>
            </p:cNvSpPr>
            <p:nvPr/>
          </p:nvSpPr>
          <p:spPr bwMode="auto">
            <a:xfrm>
              <a:off x="674688" y="5443538"/>
              <a:ext cx="269875" cy="2778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9pPr>
            </a:lstStyle>
            <a:p>
              <a:pPr algn="r" eaLnBrk="1" hangingPunct="1"/>
              <a:r>
                <a:rPr lang="fr-FR" altLang="fr-FR" sz="1200">
                  <a:solidFill>
                    <a:srgbClr val="000066"/>
                  </a:solidFill>
                </a:rPr>
                <a:t>0</a:t>
              </a:r>
            </a:p>
          </p:txBody>
        </p:sp>
        <p:sp>
          <p:nvSpPr>
            <p:cNvPr id="21552" name="ZoneTexte 54"/>
            <p:cNvSpPr txBox="1">
              <a:spLocks noChangeArrowheads="1"/>
            </p:cNvSpPr>
            <p:nvPr/>
          </p:nvSpPr>
          <p:spPr bwMode="auto">
            <a:xfrm>
              <a:off x="590550" y="4799013"/>
              <a:ext cx="354013" cy="2778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9pPr>
            </a:lstStyle>
            <a:p>
              <a:pPr algn="r" eaLnBrk="1" hangingPunct="1"/>
              <a:r>
                <a:rPr lang="fr-FR" altLang="fr-FR" sz="1200">
                  <a:solidFill>
                    <a:srgbClr val="000066"/>
                  </a:solidFill>
                </a:rPr>
                <a:t>20</a:t>
              </a:r>
            </a:p>
          </p:txBody>
        </p:sp>
        <p:sp>
          <p:nvSpPr>
            <p:cNvPr id="21553" name="ZoneTexte 55"/>
            <p:cNvSpPr txBox="1">
              <a:spLocks noChangeArrowheads="1"/>
            </p:cNvSpPr>
            <p:nvPr/>
          </p:nvSpPr>
          <p:spPr bwMode="auto">
            <a:xfrm>
              <a:off x="590550" y="4154488"/>
              <a:ext cx="354013" cy="2778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9pPr>
            </a:lstStyle>
            <a:p>
              <a:pPr algn="r" eaLnBrk="1" hangingPunct="1"/>
              <a:r>
                <a:rPr lang="fr-FR" altLang="fr-FR" sz="1200">
                  <a:solidFill>
                    <a:srgbClr val="000066"/>
                  </a:solidFill>
                </a:rPr>
                <a:t>40</a:t>
              </a:r>
            </a:p>
          </p:txBody>
        </p:sp>
        <p:sp>
          <p:nvSpPr>
            <p:cNvPr id="21554" name="ZoneTexte 56"/>
            <p:cNvSpPr txBox="1">
              <a:spLocks noChangeArrowheads="1"/>
            </p:cNvSpPr>
            <p:nvPr/>
          </p:nvSpPr>
          <p:spPr bwMode="auto">
            <a:xfrm>
              <a:off x="590550" y="3509963"/>
              <a:ext cx="354013" cy="2778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9pPr>
            </a:lstStyle>
            <a:p>
              <a:pPr algn="r" eaLnBrk="1" hangingPunct="1"/>
              <a:r>
                <a:rPr lang="fr-FR" altLang="fr-FR" sz="1200">
                  <a:solidFill>
                    <a:srgbClr val="000066"/>
                  </a:solidFill>
                </a:rPr>
                <a:t>60</a:t>
              </a:r>
            </a:p>
          </p:txBody>
        </p:sp>
        <p:sp>
          <p:nvSpPr>
            <p:cNvPr id="21555" name="ZoneTexte 57"/>
            <p:cNvSpPr txBox="1">
              <a:spLocks noChangeArrowheads="1"/>
            </p:cNvSpPr>
            <p:nvPr/>
          </p:nvSpPr>
          <p:spPr bwMode="auto">
            <a:xfrm>
              <a:off x="590550" y="2865438"/>
              <a:ext cx="354013" cy="2778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9pPr>
            </a:lstStyle>
            <a:p>
              <a:pPr algn="r" eaLnBrk="1" hangingPunct="1"/>
              <a:r>
                <a:rPr lang="fr-FR" altLang="fr-FR" sz="1200">
                  <a:solidFill>
                    <a:srgbClr val="000066"/>
                  </a:solidFill>
                </a:rPr>
                <a:t>80</a:t>
              </a:r>
            </a:p>
          </p:txBody>
        </p:sp>
        <p:sp>
          <p:nvSpPr>
            <p:cNvPr id="21556" name="ZoneTexte 58"/>
            <p:cNvSpPr txBox="1">
              <a:spLocks noChangeArrowheads="1"/>
            </p:cNvSpPr>
            <p:nvPr/>
          </p:nvSpPr>
          <p:spPr bwMode="auto">
            <a:xfrm>
              <a:off x="504825" y="2220913"/>
              <a:ext cx="439738" cy="2778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9pPr>
            </a:lstStyle>
            <a:p>
              <a:pPr algn="r" eaLnBrk="1" hangingPunct="1"/>
              <a:r>
                <a:rPr lang="fr-FR" altLang="fr-FR" sz="1200">
                  <a:solidFill>
                    <a:srgbClr val="000066"/>
                  </a:solidFill>
                </a:rPr>
                <a:t>100</a:t>
              </a:r>
            </a:p>
          </p:txBody>
        </p:sp>
        <p:sp>
          <p:nvSpPr>
            <p:cNvPr id="21557" name="ZoneTexte 61"/>
            <p:cNvSpPr txBox="1">
              <a:spLocks noChangeArrowheads="1"/>
            </p:cNvSpPr>
            <p:nvPr/>
          </p:nvSpPr>
          <p:spPr bwMode="auto">
            <a:xfrm>
              <a:off x="1435100" y="5599113"/>
              <a:ext cx="355600" cy="276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9pPr>
            </a:lstStyle>
            <a:p>
              <a:pPr algn="ctr" eaLnBrk="1" hangingPunct="1"/>
              <a:r>
                <a:rPr lang="fr-FR" altLang="fr-FR" sz="1200">
                  <a:solidFill>
                    <a:srgbClr val="000066"/>
                  </a:solidFill>
                </a:rPr>
                <a:t>53</a:t>
              </a:r>
            </a:p>
          </p:txBody>
        </p:sp>
        <p:sp>
          <p:nvSpPr>
            <p:cNvPr id="21558" name="ZoneTexte 62"/>
            <p:cNvSpPr txBox="1">
              <a:spLocks noChangeArrowheads="1"/>
            </p:cNvSpPr>
            <p:nvPr/>
          </p:nvSpPr>
          <p:spPr bwMode="auto">
            <a:xfrm>
              <a:off x="1890713" y="5599113"/>
              <a:ext cx="357187" cy="276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9pPr>
            </a:lstStyle>
            <a:p>
              <a:pPr algn="ctr" eaLnBrk="1" hangingPunct="1"/>
              <a:r>
                <a:rPr lang="fr-FR" altLang="fr-FR" sz="1200">
                  <a:solidFill>
                    <a:srgbClr val="000066"/>
                  </a:solidFill>
                </a:rPr>
                <a:t>51</a:t>
              </a:r>
            </a:p>
          </p:txBody>
        </p:sp>
        <p:sp>
          <p:nvSpPr>
            <p:cNvPr id="21559" name="ZoneTexte 65"/>
            <p:cNvSpPr txBox="1">
              <a:spLocks noChangeArrowheads="1"/>
            </p:cNvSpPr>
            <p:nvPr/>
          </p:nvSpPr>
          <p:spPr bwMode="auto">
            <a:xfrm>
              <a:off x="2900363" y="5599113"/>
              <a:ext cx="441325" cy="276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9pPr>
            </a:lstStyle>
            <a:p>
              <a:pPr algn="ctr" eaLnBrk="1" hangingPunct="1"/>
              <a:r>
                <a:rPr lang="fr-FR" altLang="fr-FR" sz="1200">
                  <a:solidFill>
                    <a:srgbClr val="000066"/>
                  </a:solidFill>
                </a:rPr>
                <a:t>341</a:t>
              </a:r>
            </a:p>
          </p:txBody>
        </p:sp>
        <p:sp>
          <p:nvSpPr>
            <p:cNvPr id="21560" name="ZoneTexte 66"/>
            <p:cNvSpPr txBox="1">
              <a:spLocks noChangeArrowheads="1"/>
            </p:cNvSpPr>
            <p:nvPr/>
          </p:nvSpPr>
          <p:spPr bwMode="auto">
            <a:xfrm>
              <a:off x="3382963" y="5599113"/>
              <a:ext cx="441325" cy="276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9pPr>
            </a:lstStyle>
            <a:p>
              <a:pPr algn="ctr" eaLnBrk="1" hangingPunct="1"/>
              <a:r>
                <a:rPr lang="fr-FR" altLang="fr-FR" sz="1200">
                  <a:solidFill>
                    <a:srgbClr val="000066"/>
                  </a:solidFill>
                </a:rPr>
                <a:t>341</a:t>
              </a:r>
            </a:p>
          </p:txBody>
        </p:sp>
        <p:sp>
          <p:nvSpPr>
            <p:cNvPr id="21561" name="ZoneTexte 68"/>
            <p:cNvSpPr txBox="1">
              <a:spLocks noChangeArrowheads="1"/>
            </p:cNvSpPr>
            <p:nvPr/>
          </p:nvSpPr>
          <p:spPr bwMode="auto">
            <a:xfrm>
              <a:off x="1439619" y="2160954"/>
              <a:ext cx="1322093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9pPr>
            </a:lstStyle>
            <a:p>
              <a:pPr eaLnBrk="1" hangingPunct="1"/>
              <a:r>
                <a:rPr lang="fr-FR" altLang="fr-FR" sz="1600" b="1" dirty="0">
                  <a:solidFill>
                    <a:srgbClr val="333399"/>
                  </a:solidFill>
                  <a:latin typeface="+mj-lt"/>
                </a:rPr>
                <a:t>RPV/FTC/TDF</a:t>
              </a:r>
            </a:p>
          </p:txBody>
        </p:sp>
        <p:sp>
          <p:nvSpPr>
            <p:cNvPr id="21562" name="ZoneTexte 70"/>
            <p:cNvSpPr txBox="1">
              <a:spLocks noChangeArrowheads="1"/>
            </p:cNvSpPr>
            <p:nvPr/>
          </p:nvSpPr>
          <p:spPr bwMode="auto">
            <a:xfrm>
              <a:off x="2960444" y="2160954"/>
              <a:ext cx="1339149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9pPr>
            </a:lstStyle>
            <a:p>
              <a:pPr eaLnBrk="1" hangingPunct="1"/>
              <a:r>
                <a:rPr lang="fr-FR" altLang="fr-FR" sz="1600" b="1">
                  <a:solidFill>
                    <a:srgbClr val="333399"/>
                  </a:solidFill>
                  <a:latin typeface="+mj-lt"/>
                </a:rPr>
                <a:t>EFV/FTC/TDF </a:t>
              </a:r>
            </a:p>
          </p:txBody>
        </p:sp>
        <p:sp>
          <p:nvSpPr>
            <p:cNvPr id="21563" name="ZoneTexte 73"/>
            <p:cNvSpPr txBox="1">
              <a:spLocks noChangeArrowheads="1"/>
            </p:cNvSpPr>
            <p:nvPr/>
          </p:nvSpPr>
          <p:spPr bwMode="auto">
            <a:xfrm>
              <a:off x="1384288" y="3365740"/>
              <a:ext cx="461986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9pPr>
            </a:lstStyle>
            <a:p>
              <a:pPr algn="ctr" eaLnBrk="1" hangingPunct="1"/>
              <a:r>
                <a:rPr lang="fr-FR" altLang="fr-FR" sz="1200" b="1" dirty="0">
                  <a:solidFill>
                    <a:srgbClr val="333399"/>
                  </a:solidFill>
                  <a:latin typeface="+mj-lt"/>
                </a:rPr>
                <a:t>60,4</a:t>
              </a:r>
            </a:p>
          </p:txBody>
        </p:sp>
        <p:sp>
          <p:nvSpPr>
            <p:cNvPr id="21564" name="ZoneTexte 74"/>
            <p:cNvSpPr txBox="1">
              <a:spLocks noChangeArrowheads="1"/>
            </p:cNvSpPr>
            <p:nvPr/>
          </p:nvSpPr>
          <p:spPr bwMode="auto">
            <a:xfrm>
              <a:off x="1868232" y="3041528"/>
              <a:ext cx="461986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9pPr>
            </a:lstStyle>
            <a:p>
              <a:pPr algn="ctr" eaLnBrk="1" hangingPunct="1"/>
              <a:r>
                <a:rPr lang="fr-FR" altLang="fr-FR" sz="1200" b="1" dirty="0">
                  <a:solidFill>
                    <a:srgbClr val="333399"/>
                  </a:solidFill>
                  <a:latin typeface="+mj-lt"/>
                </a:rPr>
                <a:t>68,6</a:t>
              </a:r>
            </a:p>
          </p:txBody>
        </p:sp>
        <p:sp>
          <p:nvSpPr>
            <p:cNvPr id="21565" name="ZoneTexte 77"/>
            <p:cNvSpPr txBox="1">
              <a:spLocks noChangeArrowheads="1"/>
            </p:cNvSpPr>
            <p:nvPr/>
          </p:nvSpPr>
          <p:spPr bwMode="auto">
            <a:xfrm>
              <a:off x="2879713" y="2734531"/>
              <a:ext cx="461986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9pPr>
            </a:lstStyle>
            <a:p>
              <a:pPr algn="ctr" eaLnBrk="1" hangingPunct="1"/>
              <a:r>
                <a:rPr lang="fr-FR" altLang="fr-FR" sz="1200" b="1" dirty="0">
                  <a:solidFill>
                    <a:srgbClr val="333399"/>
                  </a:solidFill>
                  <a:latin typeface="+mj-lt"/>
                </a:rPr>
                <a:t>80,6</a:t>
              </a:r>
            </a:p>
          </p:txBody>
        </p:sp>
        <p:sp>
          <p:nvSpPr>
            <p:cNvPr id="21566" name="ZoneTexte 78"/>
            <p:cNvSpPr txBox="1">
              <a:spLocks noChangeArrowheads="1"/>
            </p:cNvSpPr>
            <p:nvPr/>
          </p:nvSpPr>
          <p:spPr bwMode="auto">
            <a:xfrm>
              <a:off x="3415405" y="2863850"/>
              <a:ext cx="341760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9pPr>
            </a:lstStyle>
            <a:p>
              <a:pPr algn="ctr" eaLnBrk="1" hangingPunct="1"/>
              <a:r>
                <a:rPr lang="fr-FR" altLang="fr-FR" sz="1200" b="1" dirty="0">
                  <a:solidFill>
                    <a:srgbClr val="333399"/>
                  </a:solidFill>
                  <a:latin typeface="+mj-lt"/>
                </a:rPr>
                <a:t>73</a:t>
              </a:r>
            </a:p>
          </p:txBody>
        </p:sp>
        <p:sp>
          <p:nvSpPr>
            <p:cNvPr id="21567" name="ZoneTexte 79"/>
            <p:cNvSpPr txBox="1">
              <a:spLocks noChangeArrowheads="1"/>
            </p:cNvSpPr>
            <p:nvPr/>
          </p:nvSpPr>
          <p:spPr bwMode="auto">
            <a:xfrm>
              <a:off x="1343025" y="5883275"/>
              <a:ext cx="976313" cy="2778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9pPr>
            </a:lstStyle>
            <a:p>
              <a:pPr algn="ctr" eaLnBrk="1" hangingPunct="1"/>
              <a:r>
                <a:rPr lang="fr-FR" altLang="fr-FR" sz="1200" b="1" u="sng">
                  <a:solidFill>
                    <a:srgbClr val="000066"/>
                  </a:solidFill>
                </a:rPr>
                <a:t>&lt;</a:t>
              </a:r>
              <a:r>
                <a:rPr lang="fr-FR" altLang="fr-FR" sz="1200" b="1">
                  <a:solidFill>
                    <a:srgbClr val="000066"/>
                  </a:solidFill>
                </a:rPr>
                <a:t> 200/mm</a:t>
              </a:r>
              <a:r>
                <a:rPr lang="fr-FR" altLang="fr-FR" sz="1200" b="1" baseline="30000">
                  <a:solidFill>
                    <a:srgbClr val="000066"/>
                  </a:solidFill>
                </a:rPr>
                <a:t>3</a:t>
              </a:r>
            </a:p>
          </p:txBody>
        </p:sp>
        <p:sp>
          <p:nvSpPr>
            <p:cNvPr id="21568" name="ZoneTexte 80"/>
            <p:cNvSpPr txBox="1">
              <a:spLocks noChangeArrowheads="1"/>
            </p:cNvSpPr>
            <p:nvPr/>
          </p:nvSpPr>
          <p:spPr bwMode="auto">
            <a:xfrm>
              <a:off x="2887663" y="5883275"/>
              <a:ext cx="954087" cy="2778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9pPr>
            </a:lstStyle>
            <a:p>
              <a:pPr algn="ctr" eaLnBrk="1" hangingPunct="1"/>
              <a:r>
                <a:rPr lang="fr-FR" altLang="fr-FR" sz="1200" b="1">
                  <a:solidFill>
                    <a:srgbClr val="000066"/>
                  </a:solidFill>
                </a:rPr>
                <a:t>&gt; 200/mm</a:t>
              </a:r>
              <a:r>
                <a:rPr lang="fr-FR" altLang="fr-FR" sz="1200" b="1" baseline="30000">
                  <a:solidFill>
                    <a:srgbClr val="000066"/>
                  </a:solidFill>
                </a:rPr>
                <a:t>3</a:t>
              </a:r>
            </a:p>
          </p:txBody>
        </p:sp>
        <p:sp>
          <p:nvSpPr>
            <p:cNvPr id="21569" name="ZoneTexte 81"/>
            <p:cNvSpPr txBox="1">
              <a:spLocks noChangeArrowheads="1"/>
            </p:cNvSpPr>
            <p:nvPr/>
          </p:nvSpPr>
          <p:spPr bwMode="auto">
            <a:xfrm>
              <a:off x="1748346" y="6161088"/>
              <a:ext cx="1424564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9pPr>
            </a:lstStyle>
            <a:p>
              <a:pPr algn="ctr" eaLnBrk="1" hangingPunct="1"/>
              <a:r>
                <a:rPr lang="fr-FR" altLang="fr-FR" sz="1200" b="1" dirty="0">
                  <a:solidFill>
                    <a:srgbClr val="000066"/>
                  </a:solidFill>
                </a:rPr>
                <a:t>CD4 à l’inclusion</a:t>
              </a:r>
            </a:p>
          </p:txBody>
        </p:sp>
        <p:sp>
          <p:nvSpPr>
            <p:cNvPr id="21570" name="ZoneTexte 111"/>
            <p:cNvSpPr txBox="1">
              <a:spLocks noChangeArrowheads="1"/>
            </p:cNvSpPr>
            <p:nvPr/>
          </p:nvSpPr>
          <p:spPr bwMode="auto">
            <a:xfrm>
              <a:off x="820738" y="1954213"/>
              <a:ext cx="344487" cy="3079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9pPr>
            </a:lstStyle>
            <a:p>
              <a:pPr eaLnBrk="1" hangingPunct="1"/>
              <a:r>
                <a:rPr lang="fr-FR" altLang="fr-FR" sz="1400">
                  <a:solidFill>
                    <a:srgbClr val="000066"/>
                  </a:solidFill>
                </a:rPr>
                <a:t>%</a:t>
              </a:r>
            </a:p>
          </p:txBody>
        </p:sp>
      </p:grpSp>
      <p:sp>
        <p:nvSpPr>
          <p:cNvPr id="21571" name="ZoneTexte 69"/>
          <p:cNvSpPr txBox="1">
            <a:spLocks noChangeArrowheads="1"/>
          </p:cNvSpPr>
          <p:nvPr/>
        </p:nvSpPr>
        <p:spPr bwMode="auto">
          <a:xfrm>
            <a:off x="6400800" y="6581775"/>
            <a:ext cx="27432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9pPr>
          </a:lstStyle>
          <a:p>
            <a:pPr algn="r" defTabSz="914400" eaLnBrk="1" hangingPunct="1"/>
            <a:r>
              <a:rPr lang="en-US" altLang="fr-FR" sz="1200" i="1" dirty="0">
                <a:solidFill>
                  <a:srgbClr val="CC3300"/>
                </a:solidFill>
              </a:rPr>
              <a:t>Van </a:t>
            </a:r>
            <a:r>
              <a:rPr lang="en-US" altLang="fr-FR" sz="1200" i="1" dirty="0" err="1">
                <a:solidFill>
                  <a:srgbClr val="CC3300"/>
                </a:solidFill>
              </a:rPr>
              <a:t>Lunzen</a:t>
            </a:r>
            <a:r>
              <a:rPr lang="en-US" altLang="fr-FR" sz="1200" i="1" dirty="0">
                <a:solidFill>
                  <a:srgbClr val="CC3300"/>
                </a:solidFill>
              </a:rPr>
              <a:t> J. AIDS 2016;30:251-9 </a:t>
            </a:r>
          </a:p>
        </p:txBody>
      </p:sp>
      <p:sp>
        <p:nvSpPr>
          <p:cNvPr id="75" name="Rectangle 27"/>
          <p:cNvSpPr txBox="1">
            <a:spLocks noChangeArrowheads="1"/>
          </p:cNvSpPr>
          <p:nvPr/>
        </p:nvSpPr>
        <p:spPr bwMode="auto">
          <a:xfrm>
            <a:off x="50799" y="44450"/>
            <a:ext cx="8736013" cy="110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0" u="none" strike="noStrike" kern="0" cap="none" spc="0" normalizeH="0" baseline="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+mj-lt"/>
                <a:ea typeface="ＭＳ Ｐゴシック" pitchFamily="-1" charset="-128"/>
                <a:cs typeface="ＭＳ Ｐゴシック" pitchFamily="-1" charset="-128"/>
              </a:rPr>
              <a:t>Etude STAR </a:t>
            </a:r>
            <a:r>
              <a:rPr kumimoji="0" lang="en-GB" sz="3200" b="1" i="0" u="none" strike="noStrike" kern="0" cap="none" spc="0" normalizeH="0" baseline="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+mj-lt"/>
                <a:ea typeface="ＭＳ Ｐゴシック" pitchFamily="-1" charset="-128"/>
                <a:cs typeface="ＭＳ Ｐゴシック" pitchFamily="-1" charset="-128"/>
              </a:rPr>
              <a:t>: RPV/FTC/TDF </a:t>
            </a:r>
            <a:r>
              <a:rPr kumimoji="0" lang="en-GB" sz="3200" b="1" i="0" u="none" strike="noStrike" kern="0" cap="none" spc="0" normalizeH="0" baseline="0" noProof="0" dirty="0" err="1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+mj-lt"/>
                <a:ea typeface="ＭＳ Ｐゴシック" pitchFamily="-1" charset="-128"/>
                <a:cs typeface="ＭＳ Ｐゴシック" pitchFamily="-1" charset="-128"/>
              </a:rPr>
              <a:t>vs</a:t>
            </a:r>
            <a:r>
              <a:rPr kumimoji="0" lang="en-GB" sz="3200" b="1" i="0" u="none" strike="noStrike" kern="0" cap="none" spc="0" normalizeH="0" baseline="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+mj-lt"/>
                <a:ea typeface="ＭＳ Ｐゴシック" pitchFamily="-1" charset="-128"/>
                <a:cs typeface="ＭＳ Ｐゴシック" pitchFamily="-1" charset="-128"/>
              </a:rPr>
              <a:t> EFV/FTC/TDF</a:t>
            </a:r>
          </a:p>
        </p:txBody>
      </p:sp>
    </p:spTree>
    <p:extLst>
      <p:ext uri="{BB962C8B-B14F-4D97-AF65-F5344CB8AC3E}">
        <p14:creationId xmlns:p14="http://schemas.microsoft.com/office/powerpoint/2010/main" val="134039354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562" name="Title 1"/>
          <p:cNvSpPr>
            <a:spLocks noGrp="1"/>
          </p:cNvSpPr>
          <p:nvPr>
            <p:ph type="title"/>
          </p:nvPr>
        </p:nvSpPr>
        <p:spPr>
          <a:xfrm>
            <a:off x="1619752" y="1078606"/>
            <a:ext cx="5616066" cy="588820"/>
          </a:xfrm>
        </p:spPr>
        <p:txBody>
          <a:bodyPr/>
          <a:lstStyle/>
          <a:p>
            <a:pPr algn="ctr"/>
            <a:r>
              <a:rPr lang="fr-FR" altLang="en-US" sz="2400" dirty="0">
                <a:solidFill>
                  <a:srgbClr val="CC3300"/>
                </a:solidFill>
              </a:rPr>
              <a:t>Analyse de la résistance à S96</a:t>
            </a:r>
          </a:p>
        </p:txBody>
      </p:sp>
      <p:grpSp>
        <p:nvGrpSpPr>
          <p:cNvPr id="9" name="Grouper 8"/>
          <p:cNvGrpSpPr/>
          <p:nvPr/>
        </p:nvGrpSpPr>
        <p:grpSpPr>
          <a:xfrm>
            <a:off x="-1" y="6570663"/>
            <a:ext cx="599423" cy="288111"/>
            <a:chOff x="-1" y="6570663"/>
            <a:chExt cx="599423" cy="288111"/>
          </a:xfrm>
        </p:grpSpPr>
        <p:sp>
          <p:nvSpPr>
            <p:cNvPr id="10" name="AutoShape 162"/>
            <p:cNvSpPr>
              <a:spLocks noChangeArrowheads="1"/>
            </p:cNvSpPr>
            <p:nvPr/>
          </p:nvSpPr>
          <p:spPr bwMode="auto">
            <a:xfrm>
              <a:off x="-1" y="6570663"/>
              <a:ext cx="576000" cy="288111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 b="1" dirty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11" name="ZoneTexte 23"/>
            <p:cNvSpPr txBox="1">
              <a:spLocks noChangeArrowheads="1"/>
            </p:cNvSpPr>
            <p:nvPr/>
          </p:nvSpPr>
          <p:spPr bwMode="auto">
            <a:xfrm>
              <a:off x="41422" y="6581775"/>
              <a:ext cx="558000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200" b="1" i="1" dirty="0">
                  <a:solidFill>
                    <a:srgbClr val="333399"/>
                  </a:solidFill>
                  <a:latin typeface="Cambria" pitchFamily="-1" charset="0"/>
                  <a:ea typeface="ＭＳ Ｐゴシック" pitchFamily="-1" charset="-128"/>
                  <a:cs typeface="ＭＳ Ｐゴシック" pitchFamily="-1" charset="-128"/>
                </a:rPr>
                <a:t>STAR</a:t>
              </a:r>
            </a:p>
          </p:txBody>
        </p:sp>
      </p:grpSp>
      <p:graphicFrame>
        <p:nvGraphicFramePr>
          <p:cNvPr id="12" name="Group 9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13830839"/>
              </p:ext>
            </p:extLst>
          </p:nvPr>
        </p:nvGraphicFramePr>
        <p:xfrm>
          <a:off x="281848" y="1677319"/>
          <a:ext cx="8531647" cy="4724315"/>
        </p:xfrm>
        <a:graphic>
          <a:graphicData uri="http://schemas.openxmlformats.org/drawingml/2006/table">
            <a:tbl>
              <a:tblPr/>
              <a:tblGrid>
                <a:gridCol w="370625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9914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6386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3781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2457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8636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6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RPV/FTC/TDF (n = 394)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EFV/FTC/TDF (n = 392)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636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2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J0-S48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S48-S96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J0-S48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S48-S96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8636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Patients dans l’analyse de résistance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20 (5 %)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+4 (1 %)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7 (1,8 %)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+2 (0,5 %)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8636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Patients avec données de résistance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20 (5 %)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+4 (1 %)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7 (1,8 %)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+2 (0,5 %)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8636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Patients avec émergence de résistance aux ARV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17 (4 %)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+4 (1 %)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3 (0,8 %)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+1 (0,3 %)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570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Mutation primaire de résistance aux INNTI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Principales mutations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16 (4 %)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E138K/Q (n = 6)</a:t>
                      </a:r>
                      <a:br>
                        <a:rPr kumimoji="0" lang="fr-FR" sz="12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</a:br>
                      <a:r>
                        <a:rPr kumimoji="0" lang="fr-FR" sz="12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Y181C/I (n = 8)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K101E (n = 5)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V90I (n = 6)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+4 (1 %)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+4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+0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+0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+1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3 (1%)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K103N (n = 1)</a:t>
                      </a:r>
                      <a:br>
                        <a:rPr kumimoji="0" lang="fr-FR" sz="12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</a:br>
                      <a:r>
                        <a:rPr kumimoji="0" lang="fr-FR" sz="12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Y188L (n = 1)</a:t>
                      </a:r>
                      <a:br>
                        <a:rPr kumimoji="0" lang="fr-FR" sz="12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</a:br>
                      <a:r>
                        <a:rPr kumimoji="0" lang="fr-FR" sz="12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G190E/Q (n = 1)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M230L (n = 0)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+1 (0,3 %)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+0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+0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+0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+1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8636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Mutation primaire de résistance aux INTI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2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Principales mutations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16 (4 %)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M184V/I (n = 15)</a:t>
                      </a:r>
                      <a:br>
                        <a:rPr kumimoji="0" lang="fr-FR" sz="12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</a:br>
                      <a:r>
                        <a:rPr kumimoji="0" lang="fr-FR" sz="12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K65R/N (n = 3)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+4 (1 %)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+4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+0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 (0,3 %)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M1841 (N = 1)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+1 (0,3 %)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+1</a:t>
                      </a:r>
                    </a:p>
                  </a:txBody>
                  <a:tcPr marL="90000" marR="90000" marT="46800" marB="46800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8636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Résistance selon ARN VIH à l’inclusion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sng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&lt;</a:t>
                      </a:r>
                      <a:r>
                        <a:rPr kumimoji="0" lang="fr-FR" sz="12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 100 000 c/ml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&gt; 100 000 c/ml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5/260 (2 %)</a:t>
                      </a:r>
                      <a:br>
                        <a:rPr kumimoji="0" lang="fr-FR" sz="12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</a:br>
                      <a:r>
                        <a:rPr kumimoji="0" lang="fr-FR" sz="12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12/134 (9 %)</a:t>
                      </a:r>
                    </a:p>
                  </a:txBody>
                  <a:tcPr marL="90000" marR="90000" marT="46800" marB="46800" anchor="b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+4 (1 %)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+0</a:t>
                      </a:r>
                    </a:p>
                  </a:txBody>
                  <a:tcPr marL="90000" marR="90000" marT="46800" marB="46800" anchor="b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2/250 (1 %)</a:t>
                      </a:r>
                      <a:br>
                        <a:rPr kumimoji="0" lang="fr-FR" sz="12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</a:br>
                      <a:r>
                        <a:rPr kumimoji="0" lang="fr-FR" sz="12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1/142 (0,7 %)</a:t>
                      </a:r>
                    </a:p>
                  </a:txBody>
                  <a:tcPr marL="90000" marR="90000" marT="46800" marB="46800" anchor="b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+1 (0,4 %)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+0</a:t>
                      </a:r>
                    </a:p>
                  </a:txBody>
                  <a:tcPr marL="90000" marR="90000" marT="46800" marB="46800" anchor="b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13" name="Rectangle 27"/>
          <p:cNvSpPr txBox="1">
            <a:spLocks noChangeArrowheads="1"/>
          </p:cNvSpPr>
          <p:nvPr/>
        </p:nvSpPr>
        <p:spPr bwMode="auto">
          <a:xfrm>
            <a:off x="50799" y="44450"/>
            <a:ext cx="8736013" cy="110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0" u="none" strike="noStrike" kern="0" cap="none" spc="0" normalizeH="0" baseline="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+mj-lt"/>
                <a:ea typeface="ＭＳ Ｐゴシック" pitchFamily="-1" charset="-128"/>
                <a:cs typeface="ＭＳ Ｐゴシック" pitchFamily="-1" charset="-128"/>
              </a:rPr>
              <a:t>Etude STAR </a:t>
            </a:r>
            <a:r>
              <a:rPr kumimoji="0" lang="en-GB" sz="3200" b="1" i="0" u="none" strike="noStrike" kern="0" cap="none" spc="0" normalizeH="0" baseline="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+mj-lt"/>
                <a:ea typeface="ＭＳ Ｐゴシック" pitchFamily="-1" charset="-128"/>
                <a:cs typeface="ＭＳ Ｐゴシック" pitchFamily="-1" charset="-128"/>
              </a:rPr>
              <a:t>: RPV/FTC/TDF </a:t>
            </a:r>
            <a:r>
              <a:rPr kumimoji="0" lang="en-GB" sz="3200" b="1" i="0" u="none" strike="noStrike" kern="0" cap="none" spc="0" normalizeH="0" baseline="0" noProof="0" dirty="0" err="1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+mj-lt"/>
                <a:ea typeface="ＭＳ Ｐゴシック" pitchFamily="-1" charset="-128"/>
                <a:cs typeface="ＭＳ Ｐゴシック" pitchFamily="-1" charset="-128"/>
              </a:rPr>
              <a:t>vs</a:t>
            </a:r>
            <a:r>
              <a:rPr kumimoji="0" lang="en-GB" sz="3200" b="1" i="0" u="none" strike="noStrike" kern="0" cap="none" spc="0" normalizeH="0" baseline="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+mj-lt"/>
                <a:ea typeface="ＭＳ Ｐゴシック" pitchFamily="-1" charset="-128"/>
                <a:cs typeface="ＭＳ Ｐゴシック" pitchFamily="-1" charset="-128"/>
              </a:rPr>
              <a:t> EFV/FTC/TDF</a:t>
            </a:r>
          </a:p>
        </p:txBody>
      </p:sp>
      <p:sp>
        <p:nvSpPr>
          <p:cNvPr id="14" name="ZoneTexte 69"/>
          <p:cNvSpPr txBox="1">
            <a:spLocks noChangeArrowheads="1"/>
          </p:cNvSpPr>
          <p:nvPr/>
        </p:nvSpPr>
        <p:spPr bwMode="auto">
          <a:xfrm>
            <a:off x="3327400" y="6581775"/>
            <a:ext cx="58166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9pPr>
          </a:lstStyle>
          <a:p>
            <a:pPr algn="r" defTabSz="914400" eaLnBrk="1" hangingPunct="1"/>
            <a:r>
              <a:rPr lang="en-US" altLang="fr-FR" sz="1200" i="1" dirty="0">
                <a:solidFill>
                  <a:srgbClr val="CC3300"/>
                </a:solidFill>
              </a:rPr>
              <a:t>Porter DP. HIV </a:t>
            </a:r>
            <a:r>
              <a:rPr lang="en-US" altLang="fr-FR" sz="1200" i="1" dirty="0" err="1">
                <a:solidFill>
                  <a:srgbClr val="CC3300"/>
                </a:solidFill>
              </a:rPr>
              <a:t>Clin</a:t>
            </a:r>
            <a:r>
              <a:rPr lang="en-US" altLang="fr-FR" sz="1200" i="1" dirty="0">
                <a:solidFill>
                  <a:srgbClr val="CC3300"/>
                </a:solidFill>
              </a:rPr>
              <a:t> Trials 2015;16:30-8 ; Van </a:t>
            </a:r>
            <a:r>
              <a:rPr lang="en-US" altLang="fr-FR" sz="1200" i="1" dirty="0" err="1">
                <a:solidFill>
                  <a:srgbClr val="CC3300"/>
                </a:solidFill>
              </a:rPr>
              <a:t>Lunzen</a:t>
            </a:r>
            <a:r>
              <a:rPr lang="en-US" altLang="fr-FR" sz="1200" i="1" dirty="0">
                <a:solidFill>
                  <a:srgbClr val="CC3300"/>
                </a:solidFill>
              </a:rPr>
              <a:t> J. AIDS 2016;30:251-9</a:t>
            </a:r>
          </a:p>
        </p:txBody>
      </p:sp>
    </p:spTree>
    <p:extLst>
      <p:ext uri="{BB962C8B-B14F-4D97-AF65-F5344CB8AC3E}">
        <p14:creationId xmlns:p14="http://schemas.microsoft.com/office/powerpoint/2010/main" val="213007867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40" name="Title 1"/>
          <p:cNvSpPr>
            <a:spLocks noGrp="1"/>
          </p:cNvSpPr>
          <p:nvPr>
            <p:ph type="title"/>
          </p:nvPr>
        </p:nvSpPr>
        <p:spPr>
          <a:xfrm>
            <a:off x="228600" y="1255713"/>
            <a:ext cx="8699500" cy="588962"/>
          </a:xfrm>
        </p:spPr>
        <p:txBody>
          <a:bodyPr/>
          <a:lstStyle/>
          <a:p>
            <a:pPr algn="ctr"/>
            <a:r>
              <a:rPr lang="fr-FR" altLang="fr-FR" sz="2400" dirty="0">
                <a:solidFill>
                  <a:srgbClr val="CC3300"/>
                </a:solidFill>
                <a:ea typeface="ＭＳ Ｐゴシック" charset="-128"/>
              </a:rPr>
              <a:t>Evénements indésirables les plus fréquents </a:t>
            </a:r>
            <a:br>
              <a:rPr lang="fr-FR" altLang="fr-FR" sz="2400" dirty="0">
                <a:solidFill>
                  <a:srgbClr val="CC3300"/>
                </a:solidFill>
                <a:ea typeface="ＭＳ Ｐゴシック" charset="-128"/>
              </a:rPr>
            </a:br>
            <a:r>
              <a:rPr lang="fr-FR" altLang="fr-FR" sz="2400" dirty="0">
                <a:solidFill>
                  <a:srgbClr val="CC3300"/>
                </a:solidFill>
                <a:ea typeface="ＭＳ Ｐゴシック" charset="-128"/>
              </a:rPr>
              <a:t>conduisant à l’arrêt du traitement</a:t>
            </a:r>
          </a:p>
        </p:txBody>
      </p:sp>
      <p:sp>
        <p:nvSpPr>
          <p:cNvPr id="23641" name="ZoneTexte 8"/>
          <p:cNvSpPr txBox="1">
            <a:spLocks noChangeArrowheads="1"/>
          </p:cNvSpPr>
          <p:nvPr/>
        </p:nvSpPr>
        <p:spPr bwMode="auto">
          <a:xfrm>
            <a:off x="330199" y="5333022"/>
            <a:ext cx="8720015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9pPr>
          </a:lstStyle>
          <a:p>
            <a:pPr marL="285750" indent="-285750" eaLnBrk="1" hangingPunct="1">
              <a:buClr>
                <a:srgbClr val="CC3300"/>
              </a:buClr>
              <a:buFont typeface="Arial"/>
              <a:buChar char="•"/>
            </a:pPr>
            <a:r>
              <a:rPr lang="fr-FR" altLang="fr-FR" sz="1600" dirty="0">
                <a:solidFill>
                  <a:srgbClr val="000066"/>
                </a:solidFill>
              </a:rPr>
              <a:t>Evénement indésirable de grade 3-4 considéré lié au traitement : 2,3 % RPV vs 5,6 % EFV </a:t>
            </a:r>
          </a:p>
          <a:p>
            <a:pPr marL="285750" indent="-285750" eaLnBrk="1" hangingPunct="1">
              <a:buClr>
                <a:srgbClr val="CC3300"/>
              </a:buClr>
              <a:buFont typeface="Arial"/>
              <a:buChar char="•"/>
            </a:pPr>
            <a:r>
              <a:rPr lang="fr-FR" altLang="fr-FR" sz="1600" dirty="0">
                <a:solidFill>
                  <a:srgbClr val="000066"/>
                </a:solidFill>
              </a:rPr>
              <a:t>Modification médiane de la clairance de la créatinine entre J0 et S96 : - 5,2 ml/min dans le groupe RPV et + 4,3 ml/min dans le groupe EFV</a:t>
            </a:r>
          </a:p>
          <a:p>
            <a:pPr marL="285750" indent="-285750" eaLnBrk="1" hangingPunct="1">
              <a:buClr>
                <a:srgbClr val="CC3300"/>
              </a:buClr>
              <a:buFont typeface="Arial"/>
              <a:buChar char="•"/>
            </a:pPr>
            <a:r>
              <a:rPr lang="fr-FR" altLang="fr-FR" sz="1600" dirty="0">
                <a:solidFill>
                  <a:srgbClr val="000066"/>
                </a:solidFill>
              </a:rPr>
              <a:t>3 arrêts pour événements rénaux : 1 dans le groupe RPV et 2 dans le groupe EFV</a:t>
            </a:r>
          </a:p>
        </p:txBody>
      </p:sp>
      <p:sp>
        <p:nvSpPr>
          <p:cNvPr id="23642" name="ZoneTexte 69"/>
          <p:cNvSpPr txBox="1">
            <a:spLocks noChangeArrowheads="1"/>
          </p:cNvSpPr>
          <p:nvPr/>
        </p:nvSpPr>
        <p:spPr bwMode="auto">
          <a:xfrm>
            <a:off x="6400800" y="6581775"/>
            <a:ext cx="27432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9pPr>
          </a:lstStyle>
          <a:p>
            <a:pPr algn="r" defTabSz="914400" eaLnBrk="1" hangingPunct="1"/>
            <a:r>
              <a:rPr lang="en-US" altLang="fr-FR" sz="1200" i="1" dirty="0">
                <a:solidFill>
                  <a:srgbClr val="CC3300"/>
                </a:solidFill>
              </a:rPr>
              <a:t>Van </a:t>
            </a:r>
            <a:r>
              <a:rPr lang="en-US" altLang="fr-FR" sz="1200" i="1" dirty="0" err="1">
                <a:solidFill>
                  <a:srgbClr val="CC3300"/>
                </a:solidFill>
              </a:rPr>
              <a:t>Lunzen</a:t>
            </a:r>
            <a:r>
              <a:rPr lang="en-US" altLang="fr-FR" sz="1200" i="1" dirty="0">
                <a:solidFill>
                  <a:srgbClr val="CC3300"/>
                </a:solidFill>
              </a:rPr>
              <a:t> J. AIDS 2016;30:251-9 </a:t>
            </a:r>
          </a:p>
        </p:txBody>
      </p:sp>
      <p:grpSp>
        <p:nvGrpSpPr>
          <p:cNvPr id="9" name="Grouper 37"/>
          <p:cNvGrpSpPr>
            <a:grpSpLocks/>
          </p:cNvGrpSpPr>
          <p:nvPr/>
        </p:nvGrpSpPr>
        <p:grpSpPr bwMode="auto">
          <a:xfrm>
            <a:off x="0" y="6570663"/>
            <a:ext cx="600075" cy="287337"/>
            <a:chOff x="-1" y="6570663"/>
            <a:chExt cx="599423" cy="288111"/>
          </a:xfrm>
        </p:grpSpPr>
        <p:sp>
          <p:nvSpPr>
            <p:cNvPr id="10" name="AutoShape 162"/>
            <p:cNvSpPr>
              <a:spLocks noChangeArrowheads="1"/>
            </p:cNvSpPr>
            <p:nvPr/>
          </p:nvSpPr>
          <p:spPr bwMode="auto">
            <a:xfrm>
              <a:off x="-1" y="6570663"/>
              <a:ext cx="576000" cy="288111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>
              <a:noFill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9pPr>
            </a:lstStyle>
            <a:p>
              <a:pPr algn="ctr" defTabSz="914400" eaLnBrk="1" hangingPunct="1"/>
              <a:endParaRPr lang="en-GB" altLang="fr-FR" sz="1800" b="1">
                <a:solidFill>
                  <a:srgbClr val="000066"/>
                </a:solidFill>
                <a:latin typeface="Calibri" panose="020F050202020403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" name="ZoneTexte 23"/>
            <p:cNvSpPr txBox="1">
              <a:spLocks noChangeArrowheads="1"/>
            </p:cNvSpPr>
            <p:nvPr/>
          </p:nvSpPr>
          <p:spPr bwMode="auto">
            <a:xfrm>
              <a:off x="41422" y="6581775"/>
              <a:ext cx="558000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9pPr>
            </a:lstStyle>
            <a:p>
              <a:pPr defTabSz="914400" eaLnBrk="1" hangingPunct="1"/>
              <a:r>
                <a:rPr lang="en-GB" altLang="fr-FR" sz="1200" b="1" i="1">
                  <a:solidFill>
                    <a:srgbClr val="333399"/>
                  </a:solidFill>
                  <a:latin typeface="Cambria" panose="02040503050406030204" pitchFamily="18" charset="0"/>
                </a:rPr>
                <a:t>STAR</a:t>
              </a:r>
            </a:p>
          </p:txBody>
        </p:sp>
      </p:grpSp>
      <p:graphicFrame>
        <p:nvGraphicFramePr>
          <p:cNvPr id="12" name="Group 9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4680432"/>
              </p:ext>
            </p:extLst>
          </p:nvPr>
        </p:nvGraphicFramePr>
        <p:xfrm>
          <a:off x="282575" y="1992212"/>
          <a:ext cx="8531229" cy="3123307"/>
        </p:xfrm>
        <a:graphic>
          <a:graphicData uri="http://schemas.openxmlformats.org/drawingml/2006/table">
            <a:tbl>
              <a:tblPr/>
              <a:tblGrid>
                <a:gridCol w="23042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4661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4661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46618">
                  <a:extLst>
                    <a:ext uri="{9D8B030D-6E8A-4147-A177-3AD203B41FA5}">
                      <a16:colId xmlns:a16="http://schemas.microsoft.com/office/drawing/2014/main" val="2076942393"/>
                    </a:ext>
                  </a:extLst>
                </a:gridCol>
                <a:gridCol w="873654">
                  <a:extLst>
                    <a:ext uri="{9D8B030D-6E8A-4147-A177-3AD203B41FA5}">
                      <a16:colId xmlns:a16="http://schemas.microsoft.com/office/drawing/2014/main" val="1813860176"/>
                    </a:ext>
                  </a:extLst>
                </a:gridCol>
                <a:gridCol w="71192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1192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11921">
                  <a:extLst>
                    <a:ext uri="{9D8B030D-6E8A-4147-A177-3AD203B41FA5}">
                      <a16:colId xmlns:a16="http://schemas.microsoft.com/office/drawing/2014/main" val="920302242"/>
                    </a:ext>
                  </a:extLst>
                </a:gridCol>
                <a:gridCol w="977744">
                  <a:extLst>
                    <a:ext uri="{9D8B030D-6E8A-4147-A177-3AD203B41FA5}">
                      <a16:colId xmlns:a16="http://schemas.microsoft.com/office/drawing/2014/main" val="4277179399"/>
                    </a:ext>
                  </a:extLst>
                </a:gridCol>
              </a:tblGrid>
              <a:tr h="286858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89996" marR="89996" marT="46787" marB="46787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RPV/FTC/TDF (n = 394)</a:t>
                      </a:r>
                    </a:p>
                  </a:txBody>
                  <a:tcPr marL="89996" marR="89996" marT="46787" marB="46787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89996" marR="89996" marT="46787" marB="46787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89996" marR="89996" marT="46787" marB="46787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EFV/FTC/TDF (n = 392)</a:t>
                      </a:r>
                    </a:p>
                  </a:txBody>
                  <a:tcPr marL="89996" marR="89996" marT="46787" marB="46787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89996" marR="89996" marT="46787" marB="46787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89996" marR="89996" marT="46787" marB="46787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9423">
                <a:tc vMerge="1">
                  <a:txBody>
                    <a:bodyPr/>
                    <a:lstStyle/>
                    <a:p>
                      <a:endParaRPr lang="en-US" sz="1200" noProof="0" dirty="0"/>
                    </a:p>
                  </a:txBody>
                  <a:tcPr marT="45715" marB="45715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>
                          <a:solidFill>
                            <a:srgbClr val="0070C0"/>
                          </a:solidFill>
                          <a:latin typeface="+mj-lt"/>
                        </a:rPr>
                        <a:t>S1-S4</a:t>
                      </a:r>
                    </a:p>
                  </a:txBody>
                  <a:tcPr marT="45715" marB="45715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>
                          <a:solidFill>
                            <a:srgbClr val="0070C0"/>
                          </a:solidFill>
                          <a:latin typeface="+mj-lt"/>
                        </a:rPr>
                        <a:t>S5-S48</a:t>
                      </a:r>
                    </a:p>
                  </a:txBody>
                  <a:tcPr marT="45715" marB="45715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>
                          <a:solidFill>
                            <a:srgbClr val="0070C0"/>
                          </a:solidFill>
                          <a:latin typeface="+mj-lt"/>
                        </a:rPr>
                        <a:t>S48-S96</a:t>
                      </a:r>
                    </a:p>
                  </a:txBody>
                  <a:tcPr marT="45715" marB="45715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>
                          <a:solidFill>
                            <a:srgbClr val="0070C0"/>
                          </a:solidFill>
                          <a:latin typeface="+mj-lt"/>
                        </a:rPr>
                        <a:t>Total</a:t>
                      </a:r>
                    </a:p>
                  </a:txBody>
                  <a:tcPr marT="45715" marB="45715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>
                          <a:solidFill>
                            <a:srgbClr val="0070C0"/>
                          </a:solidFill>
                          <a:latin typeface="+mj-lt"/>
                        </a:rPr>
                        <a:t>S1-S4</a:t>
                      </a:r>
                    </a:p>
                  </a:txBody>
                  <a:tcPr marT="45715" marB="45715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>
                          <a:solidFill>
                            <a:srgbClr val="0070C0"/>
                          </a:solidFill>
                          <a:latin typeface="+mj-lt"/>
                        </a:rPr>
                        <a:t>S5-S48</a:t>
                      </a:r>
                    </a:p>
                  </a:txBody>
                  <a:tcPr marT="45715" marB="45715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>
                          <a:solidFill>
                            <a:srgbClr val="0070C0"/>
                          </a:solidFill>
                          <a:latin typeface="+mj-lt"/>
                        </a:rPr>
                        <a:t>S48-S96</a:t>
                      </a:r>
                    </a:p>
                  </a:txBody>
                  <a:tcPr marT="45715" marB="45715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b="1" dirty="0">
                          <a:solidFill>
                            <a:srgbClr val="0070C0"/>
                          </a:solidFill>
                          <a:latin typeface="+mj-lt"/>
                        </a:rPr>
                        <a:t>Total</a:t>
                      </a:r>
                    </a:p>
                  </a:txBody>
                  <a:tcPr marT="45715" marB="45715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7286">
                <a:tc>
                  <a:txBody>
                    <a:bodyPr/>
                    <a:lstStyle/>
                    <a:p>
                      <a:r>
                        <a:rPr lang="fr-FR" sz="1200" noProof="0" dirty="0">
                          <a:solidFill>
                            <a:srgbClr val="000066"/>
                          </a:solidFill>
                        </a:rPr>
                        <a:t>Trouble psychiatrique</a:t>
                      </a:r>
                    </a:p>
                  </a:txBody>
                  <a:tcPr marT="45715" marB="45715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solidFill>
                            <a:srgbClr val="000066"/>
                          </a:solidFill>
                        </a:rPr>
                        <a:t>0</a:t>
                      </a:r>
                    </a:p>
                  </a:txBody>
                  <a:tcPr marT="45715" marB="45715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solidFill>
                            <a:srgbClr val="000066"/>
                          </a:solidFill>
                        </a:rPr>
                        <a:t>1</a:t>
                      </a:r>
                    </a:p>
                  </a:txBody>
                  <a:tcPr marT="45715" marB="45715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solidFill>
                            <a:srgbClr val="000066"/>
                          </a:solidFill>
                        </a:rPr>
                        <a:t>0</a:t>
                      </a:r>
                    </a:p>
                  </a:txBody>
                  <a:tcPr marT="45715" marB="45715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solidFill>
                            <a:srgbClr val="000066"/>
                          </a:solidFill>
                        </a:rPr>
                        <a:t>1 (0,3 %)</a:t>
                      </a:r>
                    </a:p>
                  </a:txBody>
                  <a:tcPr marT="45715" marB="45715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solidFill>
                            <a:srgbClr val="000066"/>
                          </a:solidFill>
                        </a:rPr>
                        <a:t>5</a:t>
                      </a:r>
                    </a:p>
                  </a:txBody>
                  <a:tcPr marT="45715" marB="45715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solidFill>
                            <a:srgbClr val="000066"/>
                          </a:solidFill>
                        </a:rPr>
                        <a:t>11</a:t>
                      </a:r>
                    </a:p>
                  </a:txBody>
                  <a:tcPr marT="45715" marB="45715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solidFill>
                            <a:srgbClr val="000066"/>
                          </a:solidFill>
                        </a:rPr>
                        <a:t>8</a:t>
                      </a:r>
                    </a:p>
                  </a:txBody>
                  <a:tcPr marT="45715" marB="45715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solidFill>
                            <a:srgbClr val="000066"/>
                          </a:solidFill>
                        </a:rPr>
                        <a:t>24 (6,1 %)</a:t>
                      </a:r>
                    </a:p>
                  </a:txBody>
                  <a:tcPr marT="45715" marB="45715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4482">
                <a:tc>
                  <a:txBody>
                    <a:bodyPr/>
                    <a:lstStyle/>
                    <a:p>
                      <a:r>
                        <a:rPr lang="fr-FR" sz="1200" noProof="0" dirty="0">
                          <a:solidFill>
                            <a:srgbClr val="000066"/>
                          </a:solidFill>
                        </a:rPr>
                        <a:t>Trouble</a:t>
                      </a:r>
                      <a:r>
                        <a:rPr lang="fr-FR" sz="1200" baseline="0" noProof="0" dirty="0">
                          <a:solidFill>
                            <a:srgbClr val="000066"/>
                          </a:solidFill>
                        </a:rPr>
                        <a:t> neurologique</a:t>
                      </a:r>
                      <a:endParaRPr lang="fr-FR" sz="1200" noProof="0" dirty="0">
                        <a:solidFill>
                          <a:srgbClr val="000066"/>
                        </a:solidFill>
                      </a:endParaRPr>
                    </a:p>
                  </a:txBody>
                  <a:tcPr marT="45715" marB="45715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solidFill>
                            <a:srgbClr val="000066"/>
                          </a:solidFill>
                        </a:rPr>
                        <a:t>0</a:t>
                      </a:r>
                    </a:p>
                  </a:txBody>
                  <a:tcPr marT="45715" marB="45715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solidFill>
                            <a:srgbClr val="000066"/>
                          </a:solidFill>
                        </a:rPr>
                        <a:t>2</a:t>
                      </a:r>
                    </a:p>
                  </a:txBody>
                  <a:tcPr marT="45715" marB="45715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solidFill>
                            <a:srgbClr val="000066"/>
                          </a:solidFill>
                        </a:rPr>
                        <a:t>1</a:t>
                      </a:r>
                    </a:p>
                  </a:txBody>
                  <a:tcPr marT="45715" marB="45715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solidFill>
                            <a:srgbClr val="000066"/>
                          </a:solidFill>
                        </a:rPr>
                        <a:t>3 (0,8 %)</a:t>
                      </a:r>
                    </a:p>
                  </a:txBody>
                  <a:tcPr marT="45715" marB="45715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solidFill>
                            <a:srgbClr val="000066"/>
                          </a:solidFill>
                        </a:rPr>
                        <a:t>5</a:t>
                      </a:r>
                    </a:p>
                  </a:txBody>
                  <a:tcPr marT="45715" marB="45715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solidFill>
                            <a:srgbClr val="000066"/>
                          </a:solidFill>
                        </a:rPr>
                        <a:t>2</a:t>
                      </a:r>
                    </a:p>
                  </a:txBody>
                  <a:tcPr marT="45715" marB="45715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solidFill>
                            <a:srgbClr val="000066"/>
                          </a:solidFill>
                        </a:rPr>
                        <a:t>1</a:t>
                      </a:r>
                    </a:p>
                  </a:txBody>
                  <a:tcPr marT="45715" marB="45715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solidFill>
                            <a:srgbClr val="000066"/>
                          </a:solidFill>
                        </a:rPr>
                        <a:t>8 (2,0 %)</a:t>
                      </a:r>
                    </a:p>
                  </a:txBody>
                  <a:tcPr marT="45715" marB="45715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27286">
                <a:tc>
                  <a:txBody>
                    <a:bodyPr/>
                    <a:lstStyle/>
                    <a:p>
                      <a:r>
                        <a:rPr lang="fr-FR" sz="1200" noProof="0" dirty="0">
                          <a:solidFill>
                            <a:srgbClr val="000066"/>
                          </a:solidFill>
                        </a:rPr>
                        <a:t>Atteinte cutanée/tissu</a:t>
                      </a:r>
                      <a:r>
                        <a:rPr lang="fr-FR" sz="1200" baseline="0" noProof="0" dirty="0">
                          <a:solidFill>
                            <a:srgbClr val="000066"/>
                          </a:solidFill>
                        </a:rPr>
                        <a:t> sous-cutané </a:t>
                      </a:r>
                      <a:r>
                        <a:rPr lang="fr-FR" sz="1200" noProof="0" dirty="0">
                          <a:solidFill>
                            <a:srgbClr val="000066"/>
                          </a:solidFill>
                        </a:rPr>
                        <a:t>(ex. rash)</a:t>
                      </a:r>
                    </a:p>
                  </a:txBody>
                  <a:tcPr marT="45715" marB="45715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solidFill>
                            <a:srgbClr val="000066"/>
                          </a:solidFill>
                        </a:rPr>
                        <a:t>0</a:t>
                      </a:r>
                    </a:p>
                  </a:txBody>
                  <a:tcPr marT="45715" marB="45715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solidFill>
                            <a:srgbClr val="000066"/>
                          </a:solidFill>
                        </a:rPr>
                        <a:t>0</a:t>
                      </a:r>
                    </a:p>
                  </a:txBody>
                  <a:tcPr marT="45715" marB="45715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solidFill>
                            <a:srgbClr val="000066"/>
                          </a:solidFill>
                        </a:rPr>
                        <a:t>0</a:t>
                      </a:r>
                    </a:p>
                  </a:txBody>
                  <a:tcPr marT="45715" marB="45715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solidFill>
                            <a:srgbClr val="000066"/>
                          </a:solidFill>
                        </a:rPr>
                        <a:t>0</a:t>
                      </a:r>
                    </a:p>
                  </a:txBody>
                  <a:tcPr marT="45715" marB="45715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solidFill>
                            <a:srgbClr val="000066"/>
                          </a:solidFill>
                        </a:rPr>
                        <a:t>7</a:t>
                      </a:r>
                    </a:p>
                  </a:txBody>
                  <a:tcPr marT="45715" marB="45715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solidFill>
                            <a:srgbClr val="000066"/>
                          </a:solidFill>
                        </a:rPr>
                        <a:t>0</a:t>
                      </a:r>
                    </a:p>
                  </a:txBody>
                  <a:tcPr marT="45715" marB="45715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solidFill>
                            <a:srgbClr val="000066"/>
                          </a:solidFill>
                        </a:rPr>
                        <a:t>0</a:t>
                      </a:r>
                    </a:p>
                  </a:txBody>
                  <a:tcPr marT="45715" marB="45715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solidFill>
                            <a:srgbClr val="000066"/>
                          </a:solidFill>
                        </a:rPr>
                        <a:t>7 (1,8 %)</a:t>
                      </a:r>
                    </a:p>
                  </a:txBody>
                  <a:tcPr marT="45715" marB="45715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38548">
                <a:tc>
                  <a:txBody>
                    <a:bodyPr/>
                    <a:lstStyle/>
                    <a:p>
                      <a:r>
                        <a:rPr lang="fr-FR" sz="1200" noProof="0" dirty="0">
                          <a:solidFill>
                            <a:srgbClr val="000066"/>
                          </a:solidFill>
                        </a:rPr>
                        <a:t>Anomalie biologique</a:t>
                      </a:r>
                    </a:p>
                  </a:txBody>
                  <a:tcPr marT="45715" marB="45715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solidFill>
                            <a:srgbClr val="000066"/>
                          </a:solidFill>
                        </a:rPr>
                        <a:t>0</a:t>
                      </a:r>
                    </a:p>
                  </a:txBody>
                  <a:tcPr marT="45715" marB="45715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solidFill>
                            <a:srgbClr val="000066"/>
                          </a:solidFill>
                        </a:rPr>
                        <a:t>2</a:t>
                      </a:r>
                    </a:p>
                  </a:txBody>
                  <a:tcPr marT="45715" marB="45715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solidFill>
                            <a:srgbClr val="000066"/>
                          </a:solidFill>
                        </a:rPr>
                        <a:t>2</a:t>
                      </a:r>
                    </a:p>
                  </a:txBody>
                  <a:tcPr marT="45715" marB="45715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solidFill>
                            <a:srgbClr val="000066"/>
                          </a:solidFill>
                        </a:rPr>
                        <a:t>4 (1,0 %)</a:t>
                      </a:r>
                    </a:p>
                  </a:txBody>
                  <a:tcPr marT="45715" marB="45715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solidFill>
                            <a:srgbClr val="000066"/>
                          </a:solidFill>
                        </a:rPr>
                        <a:t>0</a:t>
                      </a:r>
                    </a:p>
                  </a:txBody>
                  <a:tcPr marT="45715" marB="45715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solidFill>
                            <a:srgbClr val="000066"/>
                          </a:solidFill>
                        </a:rPr>
                        <a:t>2</a:t>
                      </a:r>
                    </a:p>
                  </a:txBody>
                  <a:tcPr marT="45715" marB="45715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solidFill>
                            <a:srgbClr val="000066"/>
                          </a:solidFill>
                        </a:rPr>
                        <a:t>0</a:t>
                      </a:r>
                    </a:p>
                  </a:txBody>
                  <a:tcPr marT="45715" marB="45715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solidFill>
                            <a:srgbClr val="000066"/>
                          </a:solidFill>
                        </a:rPr>
                        <a:t>2 (0,5 %)</a:t>
                      </a:r>
                    </a:p>
                  </a:txBody>
                  <a:tcPr marT="45715" marB="45715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94482">
                <a:tc>
                  <a:txBody>
                    <a:bodyPr/>
                    <a:lstStyle/>
                    <a:p>
                      <a:r>
                        <a:rPr lang="fr-FR" sz="1200" noProof="0" dirty="0">
                          <a:solidFill>
                            <a:srgbClr val="000066"/>
                          </a:solidFill>
                        </a:rPr>
                        <a:t>Trouble général</a:t>
                      </a:r>
                      <a:r>
                        <a:rPr lang="fr-FR" sz="1200" baseline="0" noProof="0" dirty="0">
                          <a:solidFill>
                            <a:srgbClr val="000066"/>
                          </a:solidFill>
                        </a:rPr>
                        <a:t> </a:t>
                      </a:r>
                      <a:r>
                        <a:rPr lang="fr-FR" sz="1200" noProof="0" dirty="0">
                          <a:solidFill>
                            <a:srgbClr val="000066"/>
                          </a:solidFill>
                        </a:rPr>
                        <a:t>(ex. asthénie)</a:t>
                      </a:r>
                    </a:p>
                  </a:txBody>
                  <a:tcPr marT="45715" marB="45715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solidFill>
                            <a:srgbClr val="000066"/>
                          </a:solidFill>
                        </a:rPr>
                        <a:t>0</a:t>
                      </a:r>
                    </a:p>
                  </a:txBody>
                  <a:tcPr marT="45715" marB="45715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solidFill>
                            <a:srgbClr val="000066"/>
                          </a:solidFill>
                        </a:rPr>
                        <a:t>0</a:t>
                      </a:r>
                    </a:p>
                  </a:txBody>
                  <a:tcPr marT="45715" marB="45715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solidFill>
                            <a:srgbClr val="000066"/>
                          </a:solidFill>
                        </a:rPr>
                        <a:t>0</a:t>
                      </a:r>
                    </a:p>
                  </a:txBody>
                  <a:tcPr marT="45715" marB="45715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solidFill>
                            <a:srgbClr val="000066"/>
                          </a:solidFill>
                        </a:rPr>
                        <a:t>0</a:t>
                      </a:r>
                    </a:p>
                  </a:txBody>
                  <a:tcPr marT="45715" marB="45715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solidFill>
                            <a:srgbClr val="000066"/>
                          </a:solidFill>
                        </a:rPr>
                        <a:t>3</a:t>
                      </a:r>
                    </a:p>
                  </a:txBody>
                  <a:tcPr marT="45715" marB="45715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solidFill>
                            <a:srgbClr val="000066"/>
                          </a:solidFill>
                        </a:rPr>
                        <a:t>1</a:t>
                      </a:r>
                    </a:p>
                  </a:txBody>
                  <a:tcPr marT="45715" marB="45715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solidFill>
                            <a:srgbClr val="000066"/>
                          </a:solidFill>
                        </a:rPr>
                        <a:t>1</a:t>
                      </a:r>
                    </a:p>
                  </a:txBody>
                  <a:tcPr marT="45715" marB="45715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solidFill>
                            <a:srgbClr val="000066"/>
                          </a:solidFill>
                        </a:rPr>
                        <a:t>5 (1,3%)</a:t>
                      </a:r>
                    </a:p>
                  </a:txBody>
                  <a:tcPr marT="45715" marB="45715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94482">
                <a:tc>
                  <a:txBody>
                    <a:bodyPr/>
                    <a:lstStyle/>
                    <a:p>
                      <a:r>
                        <a:rPr lang="en-US" sz="1200" noProof="0" dirty="0">
                          <a:solidFill>
                            <a:srgbClr val="000066"/>
                          </a:solidFill>
                        </a:rPr>
                        <a:t>Trouble gastro-intestinal</a:t>
                      </a:r>
                    </a:p>
                  </a:txBody>
                  <a:tcPr marT="45715" marB="45715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solidFill>
                            <a:srgbClr val="000066"/>
                          </a:solidFill>
                        </a:rPr>
                        <a:t>0</a:t>
                      </a:r>
                    </a:p>
                  </a:txBody>
                  <a:tcPr marT="45715" marB="45715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solidFill>
                            <a:srgbClr val="000066"/>
                          </a:solidFill>
                        </a:rPr>
                        <a:t>1</a:t>
                      </a:r>
                    </a:p>
                  </a:txBody>
                  <a:tcPr marT="45715" marB="45715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solidFill>
                            <a:srgbClr val="000066"/>
                          </a:solidFill>
                        </a:rPr>
                        <a:t>0</a:t>
                      </a:r>
                    </a:p>
                  </a:txBody>
                  <a:tcPr marT="45715" marB="45715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solidFill>
                            <a:srgbClr val="000066"/>
                          </a:solidFill>
                        </a:rPr>
                        <a:t>1 (0,3 %)</a:t>
                      </a:r>
                    </a:p>
                  </a:txBody>
                  <a:tcPr marT="45715" marB="45715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solidFill>
                            <a:srgbClr val="000066"/>
                          </a:solidFill>
                        </a:rPr>
                        <a:t>1</a:t>
                      </a:r>
                    </a:p>
                  </a:txBody>
                  <a:tcPr marT="45715" marB="45715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solidFill>
                            <a:srgbClr val="000066"/>
                          </a:solidFill>
                        </a:rPr>
                        <a:t>2</a:t>
                      </a:r>
                    </a:p>
                  </a:txBody>
                  <a:tcPr marT="45715" marB="45715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solidFill>
                            <a:srgbClr val="000066"/>
                          </a:solidFill>
                        </a:rPr>
                        <a:t>0</a:t>
                      </a:r>
                    </a:p>
                  </a:txBody>
                  <a:tcPr marT="45715" marB="45715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200" dirty="0">
                          <a:solidFill>
                            <a:srgbClr val="000066"/>
                          </a:solidFill>
                        </a:rPr>
                        <a:t>3 (0,8 %)</a:t>
                      </a:r>
                    </a:p>
                  </a:txBody>
                  <a:tcPr marT="45715" marB="45715" anchor="ctr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13" name="Rectangle 27"/>
          <p:cNvSpPr txBox="1">
            <a:spLocks noChangeArrowheads="1"/>
          </p:cNvSpPr>
          <p:nvPr/>
        </p:nvSpPr>
        <p:spPr bwMode="auto">
          <a:xfrm>
            <a:off x="50799" y="44450"/>
            <a:ext cx="8736013" cy="110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0" u="none" strike="noStrike" kern="0" cap="none" spc="0" normalizeH="0" baseline="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+mj-lt"/>
                <a:ea typeface="ＭＳ Ｐゴシック" pitchFamily="-1" charset="-128"/>
                <a:cs typeface="ＭＳ Ｐゴシック" pitchFamily="-1" charset="-128"/>
              </a:rPr>
              <a:t>Etude STAR </a:t>
            </a:r>
            <a:r>
              <a:rPr kumimoji="0" lang="en-GB" sz="3200" b="1" i="0" u="none" strike="noStrike" kern="0" cap="none" spc="0" normalizeH="0" baseline="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+mj-lt"/>
                <a:ea typeface="ＭＳ Ｐゴシック" pitchFamily="-1" charset="-128"/>
                <a:cs typeface="ＭＳ Ｐゴシック" pitchFamily="-1" charset="-128"/>
              </a:rPr>
              <a:t>: RPV/FTC/TDF </a:t>
            </a:r>
            <a:r>
              <a:rPr kumimoji="0" lang="en-GB" sz="3200" b="1" i="0" u="none" strike="noStrike" kern="0" cap="none" spc="0" normalizeH="0" baseline="0" noProof="0" dirty="0" err="1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+mj-lt"/>
                <a:ea typeface="ＭＳ Ｐゴシック" pitchFamily="-1" charset="-128"/>
                <a:cs typeface="ＭＳ Ｐゴシック" pitchFamily="-1" charset="-128"/>
              </a:rPr>
              <a:t>vs</a:t>
            </a:r>
            <a:r>
              <a:rPr kumimoji="0" lang="en-GB" sz="3200" b="1" i="0" u="none" strike="noStrike" kern="0" cap="none" spc="0" normalizeH="0" baseline="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+mj-lt"/>
                <a:ea typeface="ＭＳ Ｐゴシック" pitchFamily="-1" charset="-128"/>
                <a:cs typeface="ＭＳ Ｐゴシック" pitchFamily="-1" charset="-128"/>
              </a:rPr>
              <a:t> EFV/FTC/TDF</a:t>
            </a:r>
          </a:p>
        </p:txBody>
      </p:sp>
    </p:spTree>
    <p:extLst>
      <p:ext uri="{BB962C8B-B14F-4D97-AF65-F5344CB8AC3E}">
        <p14:creationId xmlns:p14="http://schemas.microsoft.com/office/powerpoint/2010/main" val="207916273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sz="quarter" idx="10"/>
          </p:nvPr>
        </p:nvSpPr>
        <p:spPr>
          <a:xfrm>
            <a:off x="527049" y="1143000"/>
            <a:ext cx="8615363" cy="5295900"/>
          </a:xfrm>
        </p:spPr>
        <p:txBody>
          <a:bodyPr/>
          <a:lstStyle/>
          <a:p>
            <a:pPr>
              <a:spcBef>
                <a:spcPts val="0"/>
              </a:spcBef>
              <a:buFont typeface="Wingdings" charset="0"/>
              <a:buChar char="§"/>
              <a:defRPr/>
            </a:pPr>
            <a:r>
              <a:rPr lang="fr-FR" sz="2400" b="1" dirty="0">
                <a:latin typeface="+mj-lt"/>
              </a:rPr>
              <a:t>Questionnaire sur les symptômes VIH à S96</a:t>
            </a:r>
          </a:p>
          <a:p>
            <a:pPr lvl="1">
              <a:spcBef>
                <a:spcPts val="0"/>
              </a:spcBef>
              <a:defRPr/>
            </a:pPr>
            <a:r>
              <a:rPr lang="fr-FR" sz="1800" dirty="0"/>
              <a:t>RPV/FTC/TDF : réduction significative dans la survenue de 18/20 symptômes entre J0 et S96 (p </a:t>
            </a:r>
            <a:r>
              <a:rPr lang="fr-FR" sz="1800" u="sng" dirty="0"/>
              <a:t>&lt;</a:t>
            </a:r>
            <a:r>
              <a:rPr lang="fr-FR" sz="1800" dirty="0"/>
              <a:t> 0,039)</a:t>
            </a:r>
          </a:p>
          <a:p>
            <a:pPr lvl="1">
              <a:spcBef>
                <a:spcPts val="0"/>
              </a:spcBef>
              <a:defRPr/>
            </a:pPr>
            <a:r>
              <a:rPr lang="fr-FR" sz="1800" dirty="0"/>
              <a:t>EFV/FTC/TDF : réduction significative dans la survenue de 7/20 symptômes entre J0 et S96 (p </a:t>
            </a:r>
            <a:r>
              <a:rPr lang="fr-FR" sz="1800" u="sng" dirty="0"/>
              <a:t>&lt;</a:t>
            </a:r>
            <a:r>
              <a:rPr lang="fr-FR" sz="1800" dirty="0"/>
              <a:t> 0,033)</a:t>
            </a:r>
          </a:p>
          <a:p>
            <a:pPr lvl="1">
              <a:spcBef>
                <a:spcPts val="0"/>
              </a:spcBef>
              <a:defRPr/>
            </a:pPr>
            <a:r>
              <a:rPr lang="fr-FR" sz="1800" dirty="0"/>
              <a:t>Différence significative entre les 2 groupes de la présence de 8 symptômes entre J0 et S96, en faveur dans tous les cas de RPV/FTC/TDF</a:t>
            </a:r>
          </a:p>
          <a:p>
            <a:pPr marL="457200" lvl="1" indent="0">
              <a:spcBef>
                <a:spcPts val="0"/>
              </a:spcBef>
              <a:buFontTx/>
              <a:buNone/>
              <a:defRPr/>
            </a:pPr>
            <a:endParaRPr lang="fr-FR" sz="1800" dirty="0"/>
          </a:p>
          <a:p>
            <a:pPr>
              <a:spcBef>
                <a:spcPts val="0"/>
              </a:spcBef>
              <a:buFont typeface="Wingdings" charset="0"/>
              <a:buChar char="§"/>
              <a:defRPr/>
            </a:pPr>
            <a:r>
              <a:rPr lang="fr-FR" sz="2400" b="1" dirty="0">
                <a:latin typeface="+mj-lt"/>
              </a:rPr>
              <a:t>Satisfaction globale (HIV </a:t>
            </a:r>
            <a:r>
              <a:rPr lang="fr-FR" sz="2400" b="1" dirty="0" err="1">
                <a:latin typeface="+mj-lt"/>
              </a:rPr>
              <a:t>Treatment</a:t>
            </a:r>
            <a:r>
              <a:rPr lang="fr-FR" sz="2400" b="1" dirty="0">
                <a:latin typeface="+mj-lt"/>
              </a:rPr>
              <a:t> Satisfaction Questionnaire) à S96</a:t>
            </a:r>
          </a:p>
          <a:p>
            <a:pPr lvl="1">
              <a:spcBef>
                <a:spcPts val="0"/>
              </a:spcBef>
              <a:defRPr/>
            </a:pPr>
            <a:r>
              <a:rPr lang="fr-FR" sz="1800" dirty="0"/>
              <a:t>Elevée dans les 2 groupes</a:t>
            </a:r>
          </a:p>
          <a:p>
            <a:pPr lvl="1">
              <a:spcBef>
                <a:spcPts val="0"/>
              </a:spcBef>
              <a:defRPr/>
            </a:pPr>
            <a:endParaRPr lang="fr-FR" sz="1800" dirty="0"/>
          </a:p>
          <a:p>
            <a:pPr>
              <a:spcBef>
                <a:spcPts val="0"/>
              </a:spcBef>
              <a:buFont typeface="Wingdings" charset="0"/>
              <a:buChar char="§"/>
              <a:defRPr/>
            </a:pPr>
            <a:r>
              <a:rPr lang="fr-FR" sz="2400" b="1" dirty="0">
                <a:latin typeface="+mj-lt"/>
              </a:rPr>
              <a:t>Qualité de vie (SF-12</a:t>
            </a:r>
            <a:r>
              <a:rPr lang="fr-FR" sz="2400" b="1" baseline="-25000" dirty="0">
                <a:latin typeface="+mj-lt"/>
              </a:rPr>
              <a:t>V2</a:t>
            </a:r>
            <a:r>
              <a:rPr lang="fr-FR" sz="2400" b="1" dirty="0">
                <a:latin typeface="+mj-lt"/>
              </a:rPr>
              <a:t>)</a:t>
            </a:r>
          </a:p>
          <a:p>
            <a:pPr lvl="1">
              <a:spcBef>
                <a:spcPts val="0"/>
              </a:spcBef>
              <a:defRPr/>
            </a:pPr>
            <a:r>
              <a:rPr lang="fr-FR" sz="1800" dirty="0"/>
              <a:t>La différence entre les 2 groupes de la modification médiane entre J0 et S96 du score composite de santé physique était non significative</a:t>
            </a:r>
          </a:p>
          <a:p>
            <a:pPr lvl="1">
              <a:spcBef>
                <a:spcPts val="0"/>
              </a:spcBef>
              <a:defRPr/>
            </a:pPr>
            <a:r>
              <a:rPr lang="fr-FR" sz="1800" dirty="0"/>
              <a:t>La différence entre les 2 groupes de la modification médiane entre J0 et S96 du score composite de santé mentale était significative, en faveur de RPV/FTC/TDF (p = 0,014)</a:t>
            </a:r>
          </a:p>
          <a:p>
            <a:pPr lvl="1">
              <a:spcBef>
                <a:spcPts val="0"/>
              </a:spcBef>
              <a:defRPr/>
            </a:pPr>
            <a:endParaRPr lang="fr-FR" sz="1800" dirty="0"/>
          </a:p>
        </p:txBody>
      </p:sp>
      <p:sp>
        <p:nvSpPr>
          <p:cNvPr id="24578" name="ZoneTexte 69"/>
          <p:cNvSpPr txBox="1">
            <a:spLocks noChangeArrowheads="1"/>
          </p:cNvSpPr>
          <p:nvPr/>
        </p:nvSpPr>
        <p:spPr bwMode="auto">
          <a:xfrm>
            <a:off x="6400800" y="6581775"/>
            <a:ext cx="27432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9pPr>
          </a:lstStyle>
          <a:p>
            <a:pPr algn="r" defTabSz="914400" eaLnBrk="1" hangingPunct="1"/>
            <a:r>
              <a:rPr lang="en-US" altLang="fr-FR" sz="1200" i="1" dirty="0">
                <a:solidFill>
                  <a:srgbClr val="CC3300"/>
                </a:solidFill>
              </a:rPr>
              <a:t>Van </a:t>
            </a:r>
            <a:r>
              <a:rPr lang="en-US" altLang="fr-FR" sz="1200" i="1" dirty="0" err="1">
                <a:solidFill>
                  <a:srgbClr val="CC3300"/>
                </a:solidFill>
              </a:rPr>
              <a:t>Lunzen</a:t>
            </a:r>
            <a:r>
              <a:rPr lang="en-US" altLang="fr-FR" sz="1200" i="1" dirty="0">
                <a:solidFill>
                  <a:srgbClr val="CC3300"/>
                </a:solidFill>
              </a:rPr>
              <a:t> J. AIDS 2016;30:251-9 </a:t>
            </a:r>
          </a:p>
        </p:txBody>
      </p:sp>
      <p:grpSp>
        <p:nvGrpSpPr>
          <p:cNvPr id="5" name="Grouper 37"/>
          <p:cNvGrpSpPr>
            <a:grpSpLocks/>
          </p:cNvGrpSpPr>
          <p:nvPr/>
        </p:nvGrpSpPr>
        <p:grpSpPr bwMode="auto">
          <a:xfrm>
            <a:off x="0" y="6570663"/>
            <a:ext cx="600075" cy="287337"/>
            <a:chOff x="-1" y="6570663"/>
            <a:chExt cx="599423" cy="288111"/>
          </a:xfrm>
        </p:grpSpPr>
        <p:sp>
          <p:nvSpPr>
            <p:cNvPr id="6" name="AutoShape 162"/>
            <p:cNvSpPr>
              <a:spLocks noChangeArrowheads="1"/>
            </p:cNvSpPr>
            <p:nvPr/>
          </p:nvSpPr>
          <p:spPr bwMode="auto">
            <a:xfrm>
              <a:off x="-1" y="6570663"/>
              <a:ext cx="576000" cy="288111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>
              <a:noFill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9pPr>
            </a:lstStyle>
            <a:p>
              <a:pPr algn="ctr" defTabSz="914400" eaLnBrk="1" hangingPunct="1"/>
              <a:endParaRPr lang="en-GB" altLang="fr-FR" sz="1800" b="1">
                <a:solidFill>
                  <a:srgbClr val="000066"/>
                </a:solidFill>
                <a:latin typeface="Calibri" panose="020F050202020403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" name="ZoneTexte 23"/>
            <p:cNvSpPr txBox="1">
              <a:spLocks noChangeArrowheads="1"/>
            </p:cNvSpPr>
            <p:nvPr/>
          </p:nvSpPr>
          <p:spPr bwMode="auto">
            <a:xfrm>
              <a:off x="41422" y="6581775"/>
              <a:ext cx="558000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9pPr>
            </a:lstStyle>
            <a:p>
              <a:pPr defTabSz="914400" eaLnBrk="1" hangingPunct="1"/>
              <a:r>
                <a:rPr lang="en-GB" altLang="fr-FR" sz="1200" b="1" i="1">
                  <a:solidFill>
                    <a:srgbClr val="333399"/>
                  </a:solidFill>
                  <a:latin typeface="Cambria" panose="02040503050406030204" pitchFamily="18" charset="0"/>
                </a:rPr>
                <a:t>STAR</a:t>
              </a:r>
            </a:p>
          </p:txBody>
        </p:sp>
      </p:grpSp>
      <p:sp>
        <p:nvSpPr>
          <p:cNvPr id="9" name="Rectangle 27"/>
          <p:cNvSpPr txBox="1">
            <a:spLocks noChangeArrowheads="1"/>
          </p:cNvSpPr>
          <p:nvPr/>
        </p:nvSpPr>
        <p:spPr bwMode="auto">
          <a:xfrm>
            <a:off x="50799" y="44450"/>
            <a:ext cx="8736013" cy="110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0" u="none" strike="noStrike" kern="0" cap="none" spc="0" normalizeH="0" baseline="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+mj-lt"/>
                <a:ea typeface="ＭＳ Ｐゴシック" pitchFamily="-1" charset="-128"/>
                <a:cs typeface="ＭＳ Ｐゴシック" pitchFamily="-1" charset="-128"/>
              </a:rPr>
              <a:t>Etude STAR </a:t>
            </a:r>
            <a:r>
              <a:rPr kumimoji="0" lang="en-GB" sz="3200" b="1" i="0" u="none" strike="noStrike" kern="0" cap="none" spc="0" normalizeH="0" baseline="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+mj-lt"/>
                <a:ea typeface="ＭＳ Ｐゴシック" pitchFamily="-1" charset="-128"/>
                <a:cs typeface="ＭＳ Ｐゴシック" pitchFamily="-1" charset="-128"/>
              </a:rPr>
              <a:t>: RPV/FTC/TDF </a:t>
            </a:r>
            <a:r>
              <a:rPr kumimoji="0" lang="en-GB" sz="3200" b="1" i="0" u="none" strike="noStrike" kern="0" cap="none" spc="0" normalizeH="0" baseline="0" noProof="0" dirty="0" err="1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+mj-lt"/>
                <a:ea typeface="ＭＳ Ｐゴシック" pitchFamily="-1" charset="-128"/>
                <a:cs typeface="ＭＳ Ｐゴシック" pitchFamily="-1" charset="-128"/>
              </a:rPr>
              <a:t>vs</a:t>
            </a:r>
            <a:r>
              <a:rPr kumimoji="0" lang="en-GB" sz="3200" b="1" i="0" u="none" strike="noStrike" kern="0" cap="none" spc="0" normalizeH="0" baseline="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+mj-lt"/>
                <a:ea typeface="ＭＳ Ｐゴシック" pitchFamily="-1" charset="-128"/>
                <a:cs typeface="ＭＳ Ｐゴシック" pitchFamily="-1" charset="-128"/>
              </a:rPr>
              <a:t> EFV/FTC/TDF</a:t>
            </a:r>
          </a:p>
        </p:txBody>
      </p:sp>
    </p:spTree>
    <p:extLst>
      <p:ext uri="{BB962C8B-B14F-4D97-AF65-F5344CB8AC3E}">
        <p14:creationId xmlns:p14="http://schemas.microsoft.com/office/powerpoint/2010/main" val="3998861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sz="quarter" idx="10"/>
          </p:nvPr>
        </p:nvSpPr>
        <p:spPr>
          <a:xfrm>
            <a:off x="527049" y="1142999"/>
            <a:ext cx="8429381" cy="5427663"/>
          </a:xfrm>
        </p:spPr>
        <p:txBody>
          <a:bodyPr/>
          <a:lstStyle/>
          <a:p>
            <a:pPr>
              <a:spcBef>
                <a:spcPct val="0"/>
              </a:spcBef>
            </a:pPr>
            <a:r>
              <a:rPr lang="fr-FR" altLang="fr-FR" sz="2800" b="1" dirty="0">
                <a:latin typeface="Calibri" panose="020F0502020204030204" pitchFamily="34" charset="0"/>
                <a:ea typeface="ＭＳ Ｐゴシック" charset="-128"/>
              </a:rPr>
              <a:t>Conclusion à S96</a:t>
            </a:r>
          </a:p>
          <a:p>
            <a:pPr lvl="1">
              <a:spcBef>
                <a:spcPct val="0"/>
              </a:spcBef>
            </a:pPr>
            <a:r>
              <a:rPr lang="fr-FR" altLang="fr-FR" sz="1900" dirty="0">
                <a:ea typeface="ＭＳ Ｐゴシック" charset="-128"/>
              </a:rPr>
              <a:t>Chez les adultes infectés par le VIH-1, naïfs de traitement ARV,   RPV/FTC/TDF montrait une efficacité non inférieure et une tolérance meilleure que EFV/FTC/TDF après 96 semaines de traitement</a:t>
            </a:r>
          </a:p>
          <a:p>
            <a:pPr lvl="2">
              <a:spcBef>
                <a:spcPct val="0"/>
              </a:spcBef>
            </a:pPr>
            <a:r>
              <a:rPr lang="fr-FR" altLang="fr-FR" dirty="0">
                <a:ea typeface="ＭＳ Ｐゴシック" charset="-128"/>
              </a:rPr>
              <a:t>Les différences significatives dans le succès virologique chez les patients avec ARN VIH-1 ≤ 100 000 c/ml et CD4 &gt; 200/mmm</a:t>
            </a:r>
            <a:r>
              <a:rPr lang="fr-FR" altLang="fr-FR" baseline="30000" dirty="0">
                <a:ea typeface="ＭＳ Ｐゴシック" charset="-128"/>
              </a:rPr>
              <a:t>3</a:t>
            </a:r>
            <a:r>
              <a:rPr lang="fr-FR" altLang="fr-FR" dirty="0">
                <a:ea typeface="ＭＳ Ｐゴシック" charset="-128"/>
              </a:rPr>
              <a:t> pouvaient être liées au taux plus élevé d’arrêt pour évènement indésirable dans le groupe EFV/FTC/TDF</a:t>
            </a:r>
          </a:p>
          <a:p>
            <a:pPr lvl="2">
              <a:spcBef>
                <a:spcPct val="0"/>
              </a:spcBef>
            </a:pPr>
            <a:r>
              <a:rPr lang="fr-FR" altLang="fr-FR" dirty="0">
                <a:ea typeface="ＭＳ Ｐゴシック" charset="-128"/>
              </a:rPr>
              <a:t>Les taux plus élevés d’échec virologique observés avec RPV/FTC/TDF chez les patients avec ARN VIH &gt; 500 000 c/ml et CD4 ≤ 200/mm</a:t>
            </a:r>
            <a:r>
              <a:rPr lang="fr-FR" altLang="fr-FR" baseline="30000" dirty="0">
                <a:ea typeface="ＭＳ Ｐゴシック" charset="-128"/>
              </a:rPr>
              <a:t>3</a:t>
            </a:r>
            <a:r>
              <a:rPr lang="fr-FR" altLang="fr-FR" dirty="0">
                <a:ea typeface="ＭＳ Ｐゴシック" charset="-128"/>
              </a:rPr>
              <a:t> étaient principalement dus à un taux plus élevé d’arrêt pour manque d’efficacité dans ces groupes (limite : nombre faible de patients dans ces sous-groupes)</a:t>
            </a:r>
          </a:p>
          <a:p>
            <a:pPr lvl="1">
              <a:spcBef>
                <a:spcPct val="0"/>
              </a:spcBef>
            </a:pPr>
            <a:r>
              <a:rPr lang="fr-FR" altLang="fr-FR" sz="1900" dirty="0">
                <a:ea typeface="ＭＳ Ｐゴシック" charset="-128"/>
              </a:rPr>
              <a:t>Faible taux d’</a:t>
            </a:r>
            <a:r>
              <a:rPr lang="fr-FR" altLang="fr-FR" sz="1900" dirty="0" err="1">
                <a:ea typeface="ＭＳ Ｐゴシック" charset="-128"/>
              </a:rPr>
              <a:t>élergence</a:t>
            </a:r>
            <a:r>
              <a:rPr lang="fr-FR" altLang="fr-FR" sz="1900" dirty="0">
                <a:ea typeface="ＭＳ Ｐゴシック" charset="-128"/>
              </a:rPr>
              <a:t> de résistance à</a:t>
            </a:r>
            <a:r>
              <a:rPr lang="en-US" altLang="fr-FR" sz="1900" dirty="0">
                <a:ea typeface="ＭＳ Ｐゴシック" charset="-128"/>
              </a:rPr>
              <a:t> S96 </a:t>
            </a:r>
            <a:r>
              <a:rPr lang="fr-FR" altLang="fr-FR" sz="1900" dirty="0">
                <a:ea typeface="ＭＳ Ｐゴシック" charset="-128"/>
              </a:rPr>
              <a:t>(5,3 % RPV/FTC/TDF ; 1,0 % EFV/FTC/TDF), survenant principalement avant S48</a:t>
            </a:r>
            <a:endParaRPr lang="nl-NL" altLang="fr-FR" sz="1900" dirty="0">
              <a:ea typeface="ＭＳ Ｐゴシック" charset="-128"/>
            </a:endParaRPr>
          </a:p>
          <a:p>
            <a:pPr lvl="2">
              <a:spcBef>
                <a:spcPct val="0"/>
              </a:spcBef>
            </a:pPr>
            <a:r>
              <a:rPr lang="fr-FR" altLang="fr-FR" sz="1800" dirty="0">
                <a:ea typeface="ＭＳ Ｐゴシック" charset="-128"/>
              </a:rPr>
              <a:t>Emergence de résistance à l’échec: 88% pour RPV/FTC/TDF vs 44 % </a:t>
            </a:r>
            <a:r>
              <a:rPr lang="fr-FR" altLang="fr-FR" sz="1800">
                <a:ea typeface="ＭＳ Ｐゴシック" charset="-128"/>
              </a:rPr>
              <a:t>pour EFV/FTC/TDF ; </a:t>
            </a:r>
            <a:r>
              <a:rPr lang="fr-FR" altLang="fr-FR" sz="1800" dirty="0">
                <a:ea typeface="ＭＳ Ｐゴシック" charset="-128"/>
              </a:rPr>
              <a:t>la résistance dans le groupe RPV/FTC/TDF était plus fréquente en cas de taux d’ARN VIH initial &gt; 100 000 c/ml</a:t>
            </a:r>
          </a:p>
          <a:p>
            <a:pPr lvl="1">
              <a:spcBef>
                <a:spcPct val="0"/>
              </a:spcBef>
            </a:pPr>
            <a:r>
              <a:rPr lang="fr-FR" altLang="fr-FR" sz="1900" dirty="0">
                <a:ea typeface="ＭＳ Ｐゴシック" charset="-128"/>
              </a:rPr>
              <a:t>Meilleur profil </a:t>
            </a:r>
            <a:r>
              <a:rPr lang="en-US" altLang="fr-FR" sz="1900" dirty="0">
                <a:ea typeface="ＭＳ Ｐゴシック" charset="-128"/>
              </a:rPr>
              <a:t>de </a:t>
            </a:r>
            <a:r>
              <a:rPr lang="fr-FR" altLang="fr-FR" sz="1900" dirty="0">
                <a:ea typeface="ＭＳ Ｐゴシック" charset="-128"/>
              </a:rPr>
              <a:t>tolérance et de sécurité de</a:t>
            </a:r>
            <a:r>
              <a:rPr lang="nl-NL" altLang="fr-FR" sz="1900" dirty="0">
                <a:ea typeface="ＭＳ Ｐゴシック" charset="-128"/>
              </a:rPr>
              <a:t> RPV/FTC/TDF vs. </a:t>
            </a:r>
            <a:r>
              <a:rPr lang="fr-FR" altLang="fr-FR" sz="1900" dirty="0">
                <a:ea typeface="ＭＳ Ｐゴシック" charset="-128"/>
              </a:rPr>
              <a:t>EFV/FTC/TDF après 96 semaines de traitement (limite : essai en ouvert)</a:t>
            </a:r>
          </a:p>
          <a:p>
            <a:pPr>
              <a:spcBef>
                <a:spcPct val="0"/>
              </a:spcBef>
            </a:pPr>
            <a:endParaRPr lang="fr-FR" altLang="fr-FR" sz="4800" dirty="0">
              <a:ea typeface="ＭＳ Ｐゴシック" charset="-128"/>
            </a:endParaRPr>
          </a:p>
        </p:txBody>
      </p:sp>
      <p:sp>
        <p:nvSpPr>
          <p:cNvPr id="25602" name="ZoneTexte 69"/>
          <p:cNvSpPr txBox="1">
            <a:spLocks noChangeArrowheads="1"/>
          </p:cNvSpPr>
          <p:nvPr/>
        </p:nvSpPr>
        <p:spPr bwMode="auto">
          <a:xfrm>
            <a:off x="6400800" y="6581775"/>
            <a:ext cx="27432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9pPr>
          </a:lstStyle>
          <a:p>
            <a:pPr algn="r" defTabSz="914400" eaLnBrk="1" hangingPunct="1"/>
            <a:r>
              <a:rPr lang="en-US" altLang="fr-FR" sz="1200" i="1" dirty="0">
                <a:solidFill>
                  <a:srgbClr val="CC3300"/>
                </a:solidFill>
              </a:rPr>
              <a:t>Van </a:t>
            </a:r>
            <a:r>
              <a:rPr lang="en-US" altLang="fr-FR" sz="1200" i="1" dirty="0" err="1">
                <a:solidFill>
                  <a:srgbClr val="CC3300"/>
                </a:solidFill>
              </a:rPr>
              <a:t>Lunzen</a:t>
            </a:r>
            <a:r>
              <a:rPr lang="en-US" altLang="fr-FR" sz="1200" i="1" dirty="0">
                <a:solidFill>
                  <a:srgbClr val="CC3300"/>
                </a:solidFill>
              </a:rPr>
              <a:t> J. AIDS 2016;30:251-9 </a:t>
            </a:r>
          </a:p>
        </p:txBody>
      </p:sp>
      <p:grpSp>
        <p:nvGrpSpPr>
          <p:cNvPr id="5" name="Grouper 37"/>
          <p:cNvGrpSpPr>
            <a:grpSpLocks/>
          </p:cNvGrpSpPr>
          <p:nvPr/>
        </p:nvGrpSpPr>
        <p:grpSpPr bwMode="auto">
          <a:xfrm>
            <a:off x="0" y="6570663"/>
            <a:ext cx="600075" cy="287337"/>
            <a:chOff x="-1" y="6570663"/>
            <a:chExt cx="599423" cy="288111"/>
          </a:xfrm>
        </p:grpSpPr>
        <p:sp>
          <p:nvSpPr>
            <p:cNvPr id="6" name="AutoShape 162"/>
            <p:cNvSpPr>
              <a:spLocks noChangeArrowheads="1"/>
            </p:cNvSpPr>
            <p:nvPr/>
          </p:nvSpPr>
          <p:spPr bwMode="auto">
            <a:xfrm>
              <a:off x="-1" y="6570663"/>
              <a:ext cx="576000" cy="288111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>
              <a:noFill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9pPr>
            </a:lstStyle>
            <a:p>
              <a:pPr algn="ctr" defTabSz="914400" eaLnBrk="1" hangingPunct="1"/>
              <a:endParaRPr lang="en-GB" altLang="fr-FR" sz="1800" b="1">
                <a:solidFill>
                  <a:srgbClr val="000066"/>
                </a:solidFill>
                <a:latin typeface="Calibri" panose="020F050202020403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" name="ZoneTexte 23"/>
            <p:cNvSpPr txBox="1">
              <a:spLocks noChangeArrowheads="1"/>
            </p:cNvSpPr>
            <p:nvPr/>
          </p:nvSpPr>
          <p:spPr bwMode="auto">
            <a:xfrm>
              <a:off x="41422" y="6581775"/>
              <a:ext cx="558000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9pPr>
            </a:lstStyle>
            <a:p>
              <a:pPr defTabSz="914400" eaLnBrk="1" hangingPunct="1"/>
              <a:r>
                <a:rPr lang="en-GB" altLang="fr-FR" sz="1200" b="1" i="1">
                  <a:solidFill>
                    <a:srgbClr val="333399"/>
                  </a:solidFill>
                  <a:latin typeface="Cambria" panose="02040503050406030204" pitchFamily="18" charset="0"/>
                </a:rPr>
                <a:t>STAR</a:t>
              </a:r>
            </a:p>
          </p:txBody>
        </p:sp>
      </p:grpSp>
      <p:sp>
        <p:nvSpPr>
          <p:cNvPr id="9" name="Rectangle 27"/>
          <p:cNvSpPr txBox="1">
            <a:spLocks noChangeArrowheads="1"/>
          </p:cNvSpPr>
          <p:nvPr/>
        </p:nvSpPr>
        <p:spPr bwMode="auto">
          <a:xfrm>
            <a:off x="50799" y="44450"/>
            <a:ext cx="8736013" cy="110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200" b="1" i="0" u="none" strike="noStrike" kern="0" cap="none" spc="0" normalizeH="0" baseline="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+mj-lt"/>
                <a:ea typeface="ＭＳ Ｐゴシック" pitchFamily="-1" charset="-128"/>
                <a:cs typeface="ＭＳ Ｐゴシック" pitchFamily="-1" charset="-128"/>
              </a:rPr>
              <a:t>Etude STAR </a:t>
            </a:r>
            <a:r>
              <a:rPr kumimoji="0" lang="en-GB" sz="3200" b="1" i="0" u="none" strike="noStrike" kern="0" cap="none" spc="0" normalizeH="0" baseline="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+mj-lt"/>
                <a:ea typeface="ＭＳ Ｐゴシック" pitchFamily="-1" charset="-128"/>
                <a:cs typeface="ＭＳ Ｐゴシック" pitchFamily="-1" charset="-128"/>
              </a:rPr>
              <a:t>: RPV/FTC/TDF </a:t>
            </a:r>
            <a:r>
              <a:rPr kumimoji="0" lang="en-GB" sz="3200" b="1" i="0" u="none" strike="noStrike" kern="0" cap="none" spc="0" normalizeH="0" baseline="0" noProof="0" dirty="0" err="1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+mj-lt"/>
                <a:ea typeface="ＭＳ Ｐゴシック" pitchFamily="-1" charset="-128"/>
                <a:cs typeface="ＭＳ Ｐゴシック" pitchFamily="-1" charset="-128"/>
              </a:rPr>
              <a:t>vs</a:t>
            </a:r>
            <a:r>
              <a:rPr kumimoji="0" lang="en-GB" sz="3200" b="1" i="0" u="none" strike="noStrike" kern="0" cap="none" spc="0" normalizeH="0" baseline="0" noProof="0" dirty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+mj-lt"/>
                <a:ea typeface="ＭＳ Ｐゴシック" pitchFamily="-1" charset="-128"/>
                <a:cs typeface="ＭＳ Ｐゴシック" pitchFamily="-1" charset="-128"/>
              </a:rPr>
              <a:t> EFV/FTC/TDF</a:t>
            </a:r>
          </a:p>
        </p:txBody>
      </p:sp>
    </p:spTree>
    <p:extLst>
      <p:ext uri="{BB962C8B-B14F-4D97-AF65-F5344CB8AC3E}">
        <p14:creationId xmlns:p14="http://schemas.microsoft.com/office/powerpoint/2010/main" val="14208635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du contenu 2"/>
          <p:cNvSpPr txBox="1">
            <a:spLocks/>
          </p:cNvSpPr>
          <p:nvPr/>
        </p:nvSpPr>
        <p:spPr bwMode="auto">
          <a:xfrm>
            <a:off x="34925" y="1125538"/>
            <a:ext cx="415707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marL="342900" indent="-342900" defTabSz="91440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Font typeface="Wingdings" pitchFamily="-109" charset="2"/>
              <a:buChar char="§"/>
              <a:defRPr/>
            </a:pPr>
            <a:r>
              <a:rPr lang="fr-FR" sz="2800" b="1" kern="0" dirty="0">
                <a:solidFill>
                  <a:srgbClr val="CC3300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rPr>
              <a:t>Schéma de l’étude</a:t>
            </a:r>
          </a:p>
        </p:txBody>
      </p:sp>
      <p:cxnSp>
        <p:nvCxnSpPr>
          <p:cNvPr id="234501" name="Connecteur droit 66"/>
          <p:cNvCxnSpPr>
            <a:cxnSpLocks noChangeShapeType="1"/>
          </p:cNvCxnSpPr>
          <p:nvPr/>
        </p:nvCxnSpPr>
        <p:spPr bwMode="auto">
          <a:xfrm rot="5400000">
            <a:off x="3291449" y="2876890"/>
            <a:ext cx="400050" cy="1588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</p:cxnSp>
      <p:sp>
        <p:nvSpPr>
          <p:cNvPr id="234502" name="Espace réservé du contenu 2"/>
          <p:cNvSpPr>
            <a:spLocks/>
          </p:cNvSpPr>
          <p:nvPr/>
        </p:nvSpPr>
        <p:spPr bwMode="auto">
          <a:xfrm>
            <a:off x="34925" y="5105400"/>
            <a:ext cx="8963025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marL="342900" indent="-342900" defTabSz="91440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Font typeface="Wingdings" pitchFamily="-1" charset="2"/>
              <a:buChar char="§"/>
            </a:pPr>
            <a:r>
              <a:rPr lang="fr-FR" sz="2800" b="1" dirty="0">
                <a:solidFill>
                  <a:srgbClr val="CC3300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Objectif</a:t>
            </a:r>
          </a:p>
          <a:p>
            <a:pPr marL="800100" lvl="1" indent="-342900" defTabSz="91440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Font typeface="Arial" pitchFamily="-1" charset="0"/>
              <a:buChar char="–"/>
            </a:pPr>
            <a:r>
              <a:rPr lang="fr-FR" dirty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Non infériorité de RPV/FTC/TDF à S48 : % ARN VIH &lt; 50 c/ml en intention de traiter, analyse </a:t>
            </a:r>
            <a:r>
              <a:rPr lang="fr-FR" dirty="0" err="1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snapshot</a:t>
            </a:r>
            <a:r>
              <a:rPr lang="fr-FR" dirty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 (taux de significativité unilatéral à 2,5 %, borne inférieure de l’IC 97,5 % de la différence = -12 %, puissance de 95 %)</a:t>
            </a:r>
            <a:endParaRPr lang="fr-FR" b="1" dirty="0">
              <a:solidFill>
                <a:srgbClr val="000066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graphicFrame>
        <p:nvGraphicFramePr>
          <p:cNvPr id="207880" name="Group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5600241"/>
              </p:ext>
            </p:extLst>
          </p:nvPr>
        </p:nvGraphicFramePr>
        <p:xfrm>
          <a:off x="4572000" y="2874925"/>
          <a:ext cx="2824406" cy="377825"/>
        </p:xfrm>
        <a:graphic>
          <a:graphicData uri="http://schemas.openxmlformats.org/drawingml/2006/table">
            <a:tbl>
              <a:tblPr/>
              <a:tblGrid>
                <a:gridCol w="282440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78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n-GB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RPV/FTC/TDF QD STR</a:t>
                      </a:r>
                    </a:p>
                  </a:txBody>
                  <a:tcPr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207888" name="Group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6166380"/>
              </p:ext>
            </p:extLst>
          </p:nvPr>
        </p:nvGraphicFramePr>
        <p:xfrm>
          <a:off x="4572000" y="3722650"/>
          <a:ext cx="2824405" cy="368300"/>
        </p:xfrm>
        <a:graphic>
          <a:graphicData uri="http://schemas.openxmlformats.org/drawingml/2006/table">
            <a:tbl>
              <a:tblPr/>
              <a:tblGrid>
                <a:gridCol w="282440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683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n-GB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EFV/FTC/TDF QD STR</a:t>
                      </a:r>
                    </a:p>
                  </a:txBody>
                  <a:tcPr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34519" name="Oval 170"/>
          <p:cNvSpPr>
            <a:spLocks noChangeArrowheads="1"/>
          </p:cNvSpPr>
          <p:nvPr/>
        </p:nvSpPr>
        <p:spPr bwMode="auto">
          <a:xfrm>
            <a:off x="2720743" y="1655016"/>
            <a:ext cx="1539875" cy="1014413"/>
          </a:xfrm>
          <a:prstGeom prst="ellipse">
            <a:avLst/>
          </a:prstGeom>
          <a:solidFill>
            <a:srgbClr val="E5E5F7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98994">
                <a:alpha val="74997"/>
              </a:srgbClr>
            </a:prstShdw>
          </a:effectLst>
        </p:spPr>
        <p:txBody>
          <a:bodyPr wrap="none" anchor="ctr"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fr-FR" sz="1400" b="1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Randomisation*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fr-FR" sz="1400" b="1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1 : 1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fr-FR" sz="1400" b="1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Sans insu</a:t>
            </a:r>
          </a:p>
        </p:txBody>
      </p:sp>
      <p:sp>
        <p:nvSpPr>
          <p:cNvPr id="234520" name="AutoShape 162"/>
          <p:cNvSpPr>
            <a:spLocks noChangeArrowheads="1"/>
          </p:cNvSpPr>
          <p:nvPr/>
        </p:nvSpPr>
        <p:spPr bwMode="auto">
          <a:xfrm>
            <a:off x="50920" y="2538979"/>
            <a:ext cx="3022785" cy="1889879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square" anchor="ctr">
            <a:prstTxWarp prst="textNoShape">
              <a:avLst/>
            </a:prstTxWarp>
            <a:spAutoFit/>
          </a:bodyPr>
          <a:lstStyle/>
          <a:p>
            <a:pPr algn="ctr" defTabSz="914400" fontAlgn="base">
              <a:lnSpc>
                <a:spcPts val="1800"/>
              </a:lnSpc>
              <a:spcBef>
                <a:spcPct val="0"/>
              </a:spcBef>
              <a:spcAft>
                <a:spcPct val="0"/>
              </a:spcAft>
            </a:pPr>
            <a:r>
              <a:rPr lang="fr-FR" sz="1600" b="1" u="sng" dirty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&gt;</a:t>
            </a:r>
            <a:r>
              <a:rPr lang="fr-FR" sz="1600" b="1" dirty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 18 ans, naïfs d’ARV</a:t>
            </a:r>
          </a:p>
          <a:p>
            <a:pPr algn="ctr" defTabSz="914400" fontAlgn="base">
              <a:lnSpc>
                <a:spcPts val="1800"/>
              </a:lnSpc>
              <a:spcBef>
                <a:spcPct val="0"/>
              </a:spcBef>
              <a:spcAft>
                <a:spcPct val="0"/>
              </a:spcAft>
            </a:pPr>
            <a:r>
              <a:rPr lang="fr-FR" sz="1600" b="1" dirty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ARN VIH &gt; 2 500 c/ml</a:t>
            </a:r>
          </a:p>
          <a:p>
            <a:pPr algn="ctr" defTabSz="914400" fontAlgn="base">
              <a:lnSpc>
                <a:spcPts val="1800"/>
              </a:lnSpc>
              <a:spcBef>
                <a:spcPct val="0"/>
              </a:spcBef>
              <a:spcAft>
                <a:spcPct val="0"/>
              </a:spcAft>
            </a:pPr>
            <a:r>
              <a:rPr lang="fr-FR" sz="1600" b="1" dirty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Pas de restriction sur les CD4</a:t>
            </a:r>
          </a:p>
          <a:p>
            <a:pPr algn="ctr" defTabSz="914400" fontAlgn="base">
              <a:lnSpc>
                <a:spcPts val="1800"/>
              </a:lnSpc>
              <a:spcBef>
                <a:spcPct val="0"/>
              </a:spcBef>
              <a:spcAft>
                <a:spcPct val="0"/>
              </a:spcAft>
            </a:pPr>
            <a:r>
              <a:rPr lang="fr-FR" sz="1600" b="1" dirty="0" err="1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DFGe</a:t>
            </a:r>
            <a:r>
              <a:rPr lang="fr-FR" sz="1600" b="1" dirty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 </a:t>
            </a:r>
            <a:r>
              <a:rPr lang="fr-FR" sz="1600" b="1" u="sng" dirty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&gt;</a:t>
            </a:r>
            <a:r>
              <a:rPr lang="fr-FR" sz="1600" b="1" dirty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 50 ml/min</a:t>
            </a:r>
          </a:p>
          <a:p>
            <a:pPr algn="ctr" defTabSz="914400" fontAlgn="base">
              <a:lnSpc>
                <a:spcPts val="1800"/>
              </a:lnSpc>
              <a:spcBef>
                <a:spcPct val="0"/>
              </a:spcBef>
              <a:spcAft>
                <a:spcPct val="0"/>
              </a:spcAft>
            </a:pPr>
            <a:r>
              <a:rPr lang="fr-FR" sz="1600" b="1" dirty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Sensibilité à EFV, FTC et TDF </a:t>
            </a:r>
          </a:p>
          <a:p>
            <a:pPr algn="ctr" defTabSz="914400" fontAlgn="base">
              <a:lnSpc>
                <a:spcPts val="1800"/>
              </a:lnSpc>
              <a:spcBef>
                <a:spcPct val="0"/>
              </a:spcBef>
              <a:spcAft>
                <a:spcPct val="0"/>
              </a:spcAft>
            </a:pPr>
            <a:r>
              <a:rPr lang="fr-FR" sz="1600" b="1" dirty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au génotype ; pas de mutation </a:t>
            </a:r>
          </a:p>
          <a:p>
            <a:pPr algn="ctr" defTabSz="914400" fontAlgn="base">
              <a:lnSpc>
                <a:spcPts val="1800"/>
              </a:lnSpc>
              <a:spcBef>
                <a:spcPct val="0"/>
              </a:spcBef>
              <a:spcAft>
                <a:spcPct val="0"/>
              </a:spcAft>
            </a:pPr>
            <a:r>
              <a:rPr lang="fr-FR" sz="1600" b="1" dirty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de résistance à RPV**</a:t>
            </a:r>
          </a:p>
        </p:txBody>
      </p:sp>
      <p:sp>
        <p:nvSpPr>
          <p:cNvPr id="234521" name="ZoneTexte 71"/>
          <p:cNvSpPr txBox="1">
            <a:spLocks noChangeArrowheads="1"/>
          </p:cNvSpPr>
          <p:nvPr/>
        </p:nvSpPr>
        <p:spPr bwMode="auto">
          <a:xfrm>
            <a:off x="312056" y="4497991"/>
            <a:ext cx="6731001" cy="6668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fr-FR" sz="140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* Randomisation stratifiée sur ARN VIH (</a:t>
            </a:r>
            <a:r>
              <a:rPr lang="fr-FR" sz="1400" u="sng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&lt;</a:t>
            </a:r>
            <a:r>
              <a:rPr lang="fr-FR" sz="140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 ou &gt; 100 000 c/ml)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fr-FR" sz="140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** K101E/P, E138A/G/K/Q/R, Y181C/I/V, H221Y</a:t>
            </a:r>
          </a:p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fr-FR" sz="1400" baseline="30000">
              <a:solidFill>
                <a:srgbClr val="000066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cxnSp>
        <p:nvCxnSpPr>
          <p:cNvPr id="234523" name="AutoShape 60"/>
          <p:cNvCxnSpPr>
            <a:cxnSpLocks noChangeShapeType="1"/>
          </p:cNvCxnSpPr>
          <p:nvPr/>
        </p:nvCxnSpPr>
        <p:spPr bwMode="auto">
          <a:xfrm rot="10800000" flipH="1" flipV="1">
            <a:off x="4570413" y="3100350"/>
            <a:ext cx="1587" cy="813600"/>
          </a:xfrm>
          <a:prstGeom prst="bentConnector3">
            <a:avLst>
              <a:gd name="adj1" fmla="val -54859294"/>
            </a:avLst>
          </a:prstGeom>
          <a:noFill/>
          <a:ln w="38100">
            <a:solidFill>
              <a:schemeClr val="accent2"/>
            </a:solidFill>
            <a:miter lim="800000"/>
            <a:headEnd type="triangle" w="med" len="med"/>
            <a:tailEnd type="triangle" w="med" len="med"/>
          </a:ln>
        </p:spPr>
      </p:cxnSp>
      <p:sp>
        <p:nvSpPr>
          <p:cNvPr id="234524" name="Line 63"/>
          <p:cNvSpPr>
            <a:spLocks noChangeShapeType="1"/>
          </p:cNvSpPr>
          <p:nvPr/>
        </p:nvSpPr>
        <p:spPr bwMode="auto">
          <a:xfrm>
            <a:off x="3058098" y="3499984"/>
            <a:ext cx="669925" cy="0"/>
          </a:xfrm>
          <a:prstGeom prst="line">
            <a:avLst/>
          </a:prstGeom>
          <a:noFill/>
          <a:ln w="38100">
            <a:solidFill>
              <a:srgbClr val="333399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fr-FR" sz="2400" i="1">
              <a:solidFill>
                <a:srgbClr val="FFFFFF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34525" name="Rectangle 9"/>
          <p:cNvSpPr>
            <a:spLocks noChangeArrowheads="1"/>
          </p:cNvSpPr>
          <p:nvPr/>
        </p:nvSpPr>
        <p:spPr bwMode="auto">
          <a:xfrm>
            <a:off x="3745231" y="3599996"/>
            <a:ext cx="826769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GB" sz="1600" b="1" dirty="0">
                <a:solidFill>
                  <a:srgbClr val="C00000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n = 392</a:t>
            </a:r>
          </a:p>
        </p:txBody>
      </p:sp>
      <p:sp>
        <p:nvSpPr>
          <p:cNvPr id="234526" name="Rectangle 8"/>
          <p:cNvSpPr>
            <a:spLocks noChangeArrowheads="1"/>
          </p:cNvSpPr>
          <p:nvPr/>
        </p:nvSpPr>
        <p:spPr bwMode="auto">
          <a:xfrm>
            <a:off x="3727464" y="2758621"/>
            <a:ext cx="826769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GB" sz="1600" b="1" dirty="0">
                <a:solidFill>
                  <a:srgbClr val="C00000"/>
                </a:solidFill>
                <a:latin typeface="Calibri" pitchFamily="-1" charset="0"/>
                <a:ea typeface="Arial" pitchFamily="-1" charset="0"/>
                <a:cs typeface="Arial" pitchFamily="-1" charset="0"/>
              </a:rPr>
              <a:t>n = 394</a:t>
            </a:r>
          </a:p>
        </p:txBody>
      </p:sp>
      <p:sp>
        <p:nvSpPr>
          <p:cNvPr id="28781" name="Oval 109"/>
          <p:cNvSpPr>
            <a:spLocks noChangeArrowheads="1"/>
          </p:cNvSpPr>
          <p:nvPr/>
        </p:nvSpPr>
        <p:spPr bwMode="auto">
          <a:xfrm>
            <a:off x="7096145" y="1728750"/>
            <a:ext cx="576263" cy="52705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accent1"/>
            </a:solidFill>
            <a:round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  <a:alpha val="74998"/>
              </a:schemeClr>
            </a:prstShdw>
          </a:effectLst>
        </p:spPr>
        <p:txBody>
          <a:bodyPr wrap="none" anchor="ctr"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1600" b="1" dirty="0">
                <a:solidFill>
                  <a:srgbClr val="0066FF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rPr>
              <a:t>S48</a:t>
            </a:r>
            <a:endParaRPr lang="en-GB" sz="1600" dirty="0">
              <a:solidFill>
                <a:srgbClr val="0066FF"/>
              </a:solidFill>
              <a:latin typeface="Calibri" pitchFamily="-109" charset="0"/>
              <a:ea typeface="ＭＳ Ｐゴシック" pitchFamily="-109" charset="-128"/>
              <a:cs typeface="ＭＳ Ｐゴシック" pitchFamily="-109" charset="-128"/>
            </a:endParaRPr>
          </a:p>
        </p:txBody>
      </p:sp>
      <p:sp>
        <p:nvSpPr>
          <p:cNvPr id="28782" name="Oval 110"/>
          <p:cNvSpPr>
            <a:spLocks noChangeArrowheads="1"/>
          </p:cNvSpPr>
          <p:nvPr/>
        </p:nvSpPr>
        <p:spPr bwMode="auto">
          <a:xfrm>
            <a:off x="8421688" y="1728750"/>
            <a:ext cx="576262" cy="52705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accent1"/>
            </a:solidFill>
            <a:round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  <a:alpha val="74998"/>
              </a:schemeClr>
            </a:prstShdw>
          </a:effectLst>
        </p:spPr>
        <p:txBody>
          <a:bodyPr wrap="none" anchor="ctr"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1600" b="1" dirty="0">
                <a:solidFill>
                  <a:srgbClr val="0066FF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rPr>
              <a:t>S96</a:t>
            </a:r>
            <a:endParaRPr lang="en-GB" sz="1600" dirty="0">
              <a:solidFill>
                <a:srgbClr val="0066FF"/>
              </a:solidFill>
              <a:latin typeface="Calibri" pitchFamily="-109" charset="0"/>
              <a:ea typeface="ＭＳ Ｐゴシック" pitchFamily="-109" charset="-128"/>
              <a:cs typeface="ＭＳ Ｐゴシック" pitchFamily="-109" charset="-128"/>
            </a:endParaRPr>
          </a:p>
        </p:txBody>
      </p:sp>
      <p:sp>
        <p:nvSpPr>
          <p:cNvPr id="234533" name="Line 172"/>
          <p:cNvSpPr>
            <a:spLocks noChangeShapeType="1"/>
          </p:cNvSpPr>
          <p:nvPr/>
        </p:nvSpPr>
        <p:spPr bwMode="auto">
          <a:xfrm>
            <a:off x="8720138" y="2268501"/>
            <a:ext cx="0" cy="1843286"/>
          </a:xfrm>
          <a:prstGeom prst="line">
            <a:avLst/>
          </a:prstGeom>
          <a:noFill/>
          <a:ln w="12700">
            <a:solidFill>
              <a:srgbClr val="7E7ED4"/>
            </a:solidFill>
            <a:prstDash val="dash"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fr-FR" sz="2400" i="1">
              <a:solidFill>
                <a:srgbClr val="FFFFFF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34534" name="Line 172"/>
          <p:cNvSpPr>
            <a:spLocks noChangeShapeType="1"/>
          </p:cNvSpPr>
          <p:nvPr/>
        </p:nvSpPr>
        <p:spPr bwMode="auto">
          <a:xfrm flipH="1">
            <a:off x="7396405" y="2268501"/>
            <a:ext cx="18828" cy="1822450"/>
          </a:xfrm>
          <a:prstGeom prst="line">
            <a:avLst/>
          </a:prstGeom>
          <a:noFill/>
          <a:ln w="12700">
            <a:solidFill>
              <a:srgbClr val="7E7ED4"/>
            </a:solidFill>
            <a:prstDash val="dash"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fr-FR" sz="2400" i="1">
              <a:solidFill>
                <a:srgbClr val="FFFFFF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34531" name="Line 31"/>
          <p:cNvSpPr>
            <a:spLocks noChangeShapeType="1"/>
          </p:cNvSpPr>
          <p:nvPr/>
        </p:nvSpPr>
        <p:spPr bwMode="auto">
          <a:xfrm flipV="1">
            <a:off x="7396405" y="3081300"/>
            <a:ext cx="1303200" cy="0"/>
          </a:xfrm>
          <a:prstGeom prst="line">
            <a:avLst/>
          </a:prstGeom>
          <a:noFill/>
          <a:ln w="38100">
            <a:solidFill>
              <a:srgbClr val="333399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fr-FR" sz="2400" i="1">
              <a:solidFill>
                <a:srgbClr val="FFFFFF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34532" name="Line 31"/>
          <p:cNvSpPr>
            <a:spLocks noChangeShapeType="1"/>
          </p:cNvSpPr>
          <p:nvPr/>
        </p:nvSpPr>
        <p:spPr bwMode="auto">
          <a:xfrm flipV="1">
            <a:off x="7396405" y="3916325"/>
            <a:ext cx="1303200" cy="0"/>
          </a:xfrm>
          <a:prstGeom prst="line">
            <a:avLst/>
          </a:prstGeom>
          <a:noFill/>
          <a:ln w="38100">
            <a:solidFill>
              <a:srgbClr val="333399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fr-FR" sz="2400" i="1">
              <a:solidFill>
                <a:srgbClr val="FFFFFF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32" name="ZoneTexte 31"/>
          <p:cNvSpPr txBox="1"/>
          <p:nvPr/>
        </p:nvSpPr>
        <p:spPr>
          <a:xfrm>
            <a:off x="3293063" y="4111786"/>
            <a:ext cx="587337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>
                <a:solidFill>
                  <a:srgbClr val="333399"/>
                </a:solidFill>
              </a:rPr>
              <a:t>Utilisation concomitante d’inhibiteurs de pompe à protons non autorisée</a:t>
            </a:r>
          </a:p>
        </p:txBody>
      </p:sp>
      <p:sp>
        <p:nvSpPr>
          <p:cNvPr id="33" name="ZoneTexte 69"/>
          <p:cNvSpPr txBox="1">
            <a:spLocks noChangeArrowheads="1"/>
          </p:cNvSpPr>
          <p:nvPr/>
        </p:nvSpPr>
        <p:spPr bwMode="auto">
          <a:xfrm>
            <a:off x="6400800" y="6581775"/>
            <a:ext cx="27432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GB" sz="1200" i="1" dirty="0">
                <a:solidFill>
                  <a:srgbClr val="CC3300"/>
                </a:solidFill>
                <a:ea typeface="ＭＳ Ｐゴシック" pitchFamily="-1" charset="-128"/>
                <a:cs typeface="ＭＳ Ｐゴシック" pitchFamily="-1" charset="-128"/>
              </a:rPr>
              <a:t>Cohen C. </a:t>
            </a:r>
            <a:r>
              <a:rPr lang="fr-FR" sz="1200" i="1" dirty="0">
                <a:solidFill>
                  <a:srgbClr val="CC3300"/>
                </a:solidFill>
                <a:ea typeface="ＭＳ Ｐゴシック" pitchFamily="-1" charset="-128"/>
                <a:cs typeface="ＭＳ Ｐゴシック" pitchFamily="-1" charset="-128"/>
              </a:rPr>
              <a:t>AIDS 2014;28:989-97</a:t>
            </a:r>
            <a:endParaRPr lang="en-GB" sz="1200" i="1" dirty="0">
              <a:solidFill>
                <a:srgbClr val="CC3300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34" name="Rectangle 27"/>
          <p:cNvSpPr>
            <a:spLocks noGrp="1" noChangeArrowheads="1"/>
          </p:cNvSpPr>
          <p:nvPr>
            <p:ph type="title"/>
          </p:nvPr>
        </p:nvSpPr>
        <p:spPr>
          <a:xfrm>
            <a:off x="50799" y="44450"/>
            <a:ext cx="8736013" cy="1106488"/>
          </a:xfrm>
        </p:spPr>
        <p:txBody>
          <a:bodyPr/>
          <a:lstStyle/>
          <a:p>
            <a:r>
              <a:rPr lang="fr-FR" sz="3200" dirty="0">
                <a:ea typeface="ＭＳ Ｐゴシック" pitchFamily="-1" charset="-128"/>
                <a:cs typeface="ＭＳ Ｐゴシック" pitchFamily="-1" charset="-128"/>
              </a:rPr>
              <a:t>Etude STAR </a:t>
            </a:r>
            <a:r>
              <a:rPr lang="en-GB" sz="3200" dirty="0">
                <a:ea typeface="ＭＳ Ｐゴシック" pitchFamily="-1" charset="-128"/>
                <a:cs typeface="ＭＳ Ｐゴシック" pitchFamily="-1" charset="-128"/>
              </a:rPr>
              <a:t>: RPV/FTC/TDF </a:t>
            </a:r>
            <a:r>
              <a:rPr lang="en-GB" sz="3200" dirty="0" err="1">
                <a:ea typeface="ＭＳ Ｐゴシック" pitchFamily="-1" charset="-128"/>
                <a:cs typeface="ＭＳ Ｐゴシック" pitchFamily="-1" charset="-128"/>
              </a:rPr>
              <a:t>vs</a:t>
            </a:r>
            <a:r>
              <a:rPr lang="en-GB" sz="3200" dirty="0">
                <a:ea typeface="ＭＳ Ｐゴシック" pitchFamily="-1" charset="-128"/>
                <a:cs typeface="ＭＳ Ｐゴシック" pitchFamily="-1" charset="-128"/>
              </a:rPr>
              <a:t> EFV/FTC/TDF</a:t>
            </a:r>
          </a:p>
        </p:txBody>
      </p:sp>
      <p:grpSp>
        <p:nvGrpSpPr>
          <p:cNvPr id="38" name="Grouper 37"/>
          <p:cNvGrpSpPr/>
          <p:nvPr/>
        </p:nvGrpSpPr>
        <p:grpSpPr>
          <a:xfrm>
            <a:off x="-1" y="6570663"/>
            <a:ext cx="599423" cy="288111"/>
            <a:chOff x="-1" y="6570663"/>
            <a:chExt cx="599423" cy="288111"/>
          </a:xfrm>
        </p:grpSpPr>
        <p:sp>
          <p:nvSpPr>
            <p:cNvPr id="36" name="AutoShape 162"/>
            <p:cNvSpPr>
              <a:spLocks noChangeArrowheads="1"/>
            </p:cNvSpPr>
            <p:nvPr/>
          </p:nvSpPr>
          <p:spPr bwMode="auto">
            <a:xfrm>
              <a:off x="-1" y="6570663"/>
              <a:ext cx="576000" cy="288111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GB" b="1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37" name="ZoneTexte 23"/>
            <p:cNvSpPr txBox="1">
              <a:spLocks noChangeArrowheads="1"/>
            </p:cNvSpPr>
            <p:nvPr/>
          </p:nvSpPr>
          <p:spPr bwMode="auto">
            <a:xfrm>
              <a:off x="41422" y="6581775"/>
              <a:ext cx="558000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1200" b="1" i="1" dirty="0">
                  <a:solidFill>
                    <a:srgbClr val="333399"/>
                  </a:solidFill>
                  <a:latin typeface="Cambria" pitchFamily="-1" charset="0"/>
                  <a:ea typeface="ＭＳ Ｐゴシック" pitchFamily="-1" charset="-128"/>
                  <a:cs typeface="ＭＳ Ｐゴシック" pitchFamily="-1" charset="-128"/>
                </a:rPr>
                <a:t>STAR</a:t>
              </a:r>
            </a:p>
          </p:txBody>
        </p:sp>
      </p:grpSp>
    </p:spTree>
    <p:custDataLst>
      <p:tags r:id="rId1"/>
    </p:custData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6621" name="Group 77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2384722168"/>
              </p:ext>
            </p:extLst>
          </p:nvPr>
        </p:nvGraphicFramePr>
        <p:xfrm>
          <a:off x="395287" y="1641675"/>
          <a:ext cx="8353426" cy="4871736"/>
        </p:xfrm>
        <a:graphic>
          <a:graphicData uri="http://schemas.openxmlformats.org/drawingml/2006/table">
            <a:tbl>
              <a:tblPr/>
              <a:tblGrid>
                <a:gridCol w="3297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486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701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05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78909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400" b="0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8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RPV/FTC/TDF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8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394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8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EFV/FTC/TDF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8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392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048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Age médian, ans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37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35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048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Femme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7 %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7 %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048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ARN VIH (log</a:t>
                      </a:r>
                      <a:r>
                        <a:rPr kumimoji="0" lang="fr-FR" sz="1400" b="1" i="0" u="none" strike="noStrike" cap="none" normalizeH="0" baseline="-2500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10</a:t>
                      </a: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 c/ml), médiane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4,8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4,8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048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ARN VIH &gt; 100 000 c/ml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34 %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36 %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2048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CD4/mm</a:t>
                      </a:r>
                      <a:r>
                        <a:rPr kumimoji="0" lang="fr-FR" sz="1400" b="1" i="0" u="none" strike="noStrike" cap="none" normalizeH="0" baseline="3000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3</a:t>
                      </a: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, moyenne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396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385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2048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  <a:defRPr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Arrêt avant S48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  <a:defRPr/>
                      </a:pPr>
                      <a:endParaRPr kumimoji="0" lang="en-GB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54 (13,7 %)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72 (18,4 %)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2048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Pour manque d’efficacité</a:t>
                      </a: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12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3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2048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Pour événement indésirable</a:t>
                      </a: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10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34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2048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Perdu de vue</a:t>
                      </a: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15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10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2048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Non observance</a:t>
                      </a: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6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4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2048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Retrait du consentement</a:t>
                      </a: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5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13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2048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Violation du protocole</a:t>
                      </a: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1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1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2048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Grossesse</a:t>
                      </a: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2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-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2048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Décision de l’investigateur</a:t>
                      </a: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3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3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2048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Décès</a:t>
                      </a: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-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1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</a:tbl>
          </a:graphicData>
        </a:graphic>
      </p:graphicFrame>
      <p:sp>
        <p:nvSpPr>
          <p:cNvPr id="236614" name="Rectangle 6"/>
          <p:cNvSpPr>
            <a:spLocks noChangeArrowheads="1"/>
          </p:cNvSpPr>
          <p:nvPr/>
        </p:nvSpPr>
        <p:spPr bwMode="auto">
          <a:xfrm>
            <a:off x="1004208" y="1295400"/>
            <a:ext cx="7162800" cy="3178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 defTabSz="914400" fontAlgn="base">
              <a:lnSpc>
                <a:spcPts val="1525"/>
              </a:lnSpc>
              <a:spcBef>
                <a:spcPct val="20000"/>
              </a:spcBef>
              <a:spcAft>
                <a:spcPct val="0"/>
              </a:spcAft>
            </a:pPr>
            <a:r>
              <a:rPr lang="fr-FR" sz="2400" b="1">
                <a:solidFill>
                  <a:srgbClr val="CC3300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Caractéristiques à l’inclusion et devenir des patients</a:t>
            </a:r>
          </a:p>
        </p:txBody>
      </p:sp>
      <p:sp>
        <p:nvSpPr>
          <p:cNvPr id="10" name="ZoneTexte 69"/>
          <p:cNvSpPr txBox="1">
            <a:spLocks noChangeArrowheads="1"/>
          </p:cNvSpPr>
          <p:nvPr/>
        </p:nvSpPr>
        <p:spPr bwMode="auto">
          <a:xfrm>
            <a:off x="6400800" y="6581775"/>
            <a:ext cx="27432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GB" sz="1200" i="1" dirty="0">
                <a:solidFill>
                  <a:srgbClr val="CC3300"/>
                </a:solidFill>
                <a:ea typeface="ＭＳ Ｐゴシック" pitchFamily="-1" charset="-128"/>
                <a:cs typeface="ＭＳ Ｐゴシック" pitchFamily="-1" charset="-128"/>
              </a:rPr>
              <a:t>Cohen C. </a:t>
            </a:r>
            <a:r>
              <a:rPr lang="fr-FR" sz="1200" i="1" dirty="0">
                <a:solidFill>
                  <a:srgbClr val="CC3300"/>
                </a:solidFill>
                <a:ea typeface="ＭＳ Ｐゴシック" pitchFamily="-1" charset="-128"/>
                <a:cs typeface="ＭＳ Ｐゴシック" pitchFamily="-1" charset="-128"/>
              </a:rPr>
              <a:t>AIDS 2014;28:989-97</a:t>
            </a:r>
            <a:endParaRPr lang="en-GB" sz="1200" i="1" dirty="0">
              <a:solidFill>
                <a:srgbClr val="CC3300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grpSp>
        <p:nvGrpSpPr>
          <p:cNvPr id="12" name="Grouper 11"/>
          <p:cNvGrpSpPr/>
          <p:nvPr/>
        </p:nvGrpSpPr>
        <p:grpSpPr>
          <a:xfrm>
            <a:off x="-1" y="6570663"/>
            <a:ext cx="599423" cy="288111"/>
            <a:chOff x="-1" y="6570663"/>
            <a:chExt cx="599423" cy="288111"/>
          </a:xfrm>
        </p:grpSpPr>
        <p:sp>
          <p:nvSpPr>
            <p:cNvPr id="13" name="AutoShape 162"/>
            <p:cNvSpPr>
              <a:spLocks noChangeArrowheads="1"/>
            </p:cNvSpPr>
            <p:nvPr/>
          </p:nvSpPr>
          <p:spPr bwMode="auto">
            <a:xfrm>
              <a:off x="-1" y="6570663"/>
              <a:ext cx="576000" cy="288111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GB" b="1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14" name="ZoneTexte 23"/>
            <p:cNvSpPr txBox="1">
              <a:spLocks noChangeArrowheads="1"/>
            </p:cNvSpPr>
            <p:nvPr/>
          </p:nvSpPr>
          <p:spPr bwMode="auto">
            <a:xfrm>
              <a:off x="41422" y="6581775"/>
              <a:ext cx="558000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1200" b="1" i="1" dirty="0">
                  <a:solidFill>
                    <a:srgbClr val="333399"/>
                  </a:solidFill>
                  <a:latin typeface="Cambria" pitchFamily="-1" charset="0"/>
                  <a:ea typeface="ＭＳ Ｐゴシック" pitchFamily="-1" charset="-128"/>
                  <a:cs typeface="ＭＳ Ｐゴシック" pitchFamily="-1" charset="-128"/>
                </a:rPr>
                <a:t>STAR</a:t>
              </a:r>
            </a:p>
          </p:txBody>
        </p:sp>
      </p:grpSp>
      <p:sp>
        <p:nvSpPr>
          <p:cNvPr id="15" name="Rectangle 27"/>
          <p:cNvSpPr>
            <a:spLocks noGrp="1" noChangeArrowheads="1"/>
          </p:cNvSpPr>
          <p:nvPr>
            <p:ph type="title"/>
          </p:nvPr>
        </p:nvSpPr>
        <p:spPr>
          <a:xfrm>
            <a:off x="50799" y="44450"/>
            <a:ext cx="8736013" cy="1106488"/>
          </a:xfrm>
        </p:spPr>
        <p:txBody>
          <a:bodyPr/>
          <a:lstStyle/>
          <a:p>
            <a:r>
              <a:rPr lang="fr-FR" sz="3200" dirty="0">
                <a:ea typeface="ＭＳ Ｐゴシック" pitchFamily="-1" charset="-128"/>
                <a:cs typeface="ＭＳ Ｐゴシック" pitchFamily="-1" charset="-128"/>
              </a:rPr>
              <a:t>Etude STAR </a:t>
            </a:r>
            <a:r>
              <a:rPr lang="en-GB" sz="3200" dirty="0">
                <a:ea typeface="ＭＳ Ｐゴシック" pitchFamily="-1" charset="-128"/>
                <a:cs typeface="ＭＳ Ｐゴシック" pitchFamily="-1" charset="-128"/>
              </a:rPr>
              <a:t>: RPV/FTC/TDF </a:t>
            </a:r>
            <a:r>
              <a:rPr lang="en-GB" sz="3200" dirty="0" err="1">
                <a:ea typeface="ＭＳ Ｐゴシック" pitchFamily="-1" charset="-128"/>
                <a:cs typeface="ＭＳ Ｐゴシック" pitchFamily="-1" charset="-128"/>
              </a:rPr>
              <a:t>vs</a:t>
            </a:r>
            <a:r>
              <a:rPr lang="en-GB" sz="3200" dirty="0">
                <a:ea typeface="ＭＳ Ｐゴシック" pitchFamily="-1" charset="-128"/>
                <a:cs typeface="ＭＳ Ｐゴシック" pitchFamily="-1" charset="-128"/>
              </a:rPr>
              <a:t> EFV/FTC/TDF</a:t>
            </a:r>
          </a:p>
        </p:txBody>
      </p:sp>
    </p:spTree>
    <p:custDataLst>
      <p:tags r:id="rId1"/>
    </p:custData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611" name="Text Box 2"/>
          <p:cNvSpPr txBox="1">
            <a:spLocks noChangeArrowheads="1"/>
          </p:cNvSpPr>
          <p:nvPr/>
        </p:nvSpPr>
        <p:spPr bwMode="auto">
          <a:xfrm>
            <a:off x="807826" y="1128713"/>
            <a:ext cx="751567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fr-FR" sz="2800" b="1">
                <a:solidFill>
                  <a:srgbClr val="CC3300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Réponse au traitement (ARN VIH &lt; 50 c/ml) à S48</a:t>
            </a:r>
          </a:p>
        </p:txBody>
      </p:sp>
      <p:sp>
        <p:nvSpPr>
          <p:cNvPr id="53" name="Text Box 179"/>
          <p:cNvSpPr txBox="1">
            <a:spLocks noChangeArrowheads="1"/>
          </p:cNvSpPr>
          <p:nvPr/>
        </p:nvSpPr>
        <p:spPr bwMode="auto">
          <a:xfrm>
            <a:off x="474765" y="6197168"/>
            <a:ext cx="854765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5000"/>
              </a:spcBef>
              <a:spcAft>
                <a:spcPct val="0"/>
              </a:spcAft>
            </a:pPr>
            <a:r>
              <a:rPr lang="fr-FR" sz="1600">
                <a:solidFill>
                  <a:srgbClr val="000066"/>
                </a:solidFill>
                <a:ea typeface="Arial" pitchFamily="-1" charset="0"/>
                <a:cs typeface="Arial" pitchFamily="-1" charset="0"/>
              </a:rPr>
              <a:t>Augmentation médiane des CD4/mm</a:t>
            </a:r>
            <a:r>
              <a:rPr lang="fr-FR" sz="1600" baseline="30000">
                <a:solidFill>
                  <a:srgbClr val="000066"/>
                </a:solidFill>
                <a:ea typeface="Arial" pitchFamily="-1" charset="0"/>
                <a:cs typeface="Arial" pitchFamily="-1" charset="0"/>
              </a:rPr>
              <a:t>3</a:t>
            </a:r>
            <a:r>
              <a:rPr lang="fr-FR" sz="1600">
                <a:solidFill>
                  <a:srgbClr val="000066"/>
                </a:solidFill>
                <a:ea typeface="Arial" pitchFamily="-1" charset="0"/>
                <a:cs typeface="Arial" pitchFamily="-1" charset="0"/>
              </a:rPr>
              <a:t> à S48 : + 200 RPV/FTC/TDF vs + 191 EFV/FTC/TDF</a:t>
            </a:r>
          </a:p>
        </p:txBody>
      </p:sp>
      <p:sp>
        <p:nvSpPr>
          <p:cNvPr id="70" name="ZoneTexte 69"/>
          <p:cNvSpPr txBox="1">
            <a:spLocks noChangeArrowheads="1"/>
          </p:cNvSpPr>
          <p:nvPr/>
        </p:nvSpPr>
        <p:spPr bwMode="auto">
          <a:xfrm>
            <a:off x="6400800" y="6581775"/>
            <a:ext cx="27432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GB" sz="1200" i="1" dirty="0">
                <a:solidFill>
                  <a:srgbClr val="CC3300"/>
                </a:solidFill>
                <a:ea typeface="ＭＳ Ｐゴシック" pitchFamily="-1" charset="-128"/>
                <a:cs typeface="ＭＳ Ｐゴシック" pitchFamily="-1" charset="-128"/>
              </a:rPr>
              <a:t>Cohen C. </a:t>
            </a:r>
            <a:r>
              <a:rPr lang="fr-FR" sz="1200" i="1" dirty="0">
                <a:solidFill>
                  <a:srgbClr val="CC3300"/>
                </a:solidFill>
                <a:ea typeface="ＭＳ Ｐゴシック" pitchFamily="-1" charset="-128"/>
                <a:cs typeface="ＭＳ Ｐゴシック" pitchFamily="-1" charset="-128"/>
              </a:rPr>
              <a:t>AIDS 2014;28:989-97</a:t>
            </a:r>
            <a:endParaRPr lang="en-GB" sz="1200" i="1" dirty="0">
              <a:solidFill>
                <a:srgbClr val="CC3300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grpSp>
        <p:nvGrpSpPr>
          <p:cNvPr id="72" name="Grouper 71"/>
          <p:cNvGrpSpPr/>
          <p:nvPr/>
        </p:nvGrpSpPr>
        <p:grpSpPr>
          <a:xfrm>
            <a:off x="-1" y="6570663"/>
            <a:ext cx="599423" cy="288111"/>
            <a:chOff x="-1" y="6570663"/>
            <a:chExt cx="599423" cy="288111"/>
          </a:xfrm>
        </p:grpSpPr>
        <p:sp>
          <p:nvSpPr>
            <p:cNvPr id="73" name="AutoShape 162"/>
            <p:cNvSpPr>
              <a:spLocks noChangeArrowheads="1"/>
            </p:cNvSpPr>
            <p:nvPr/>
          </p:nvSpPr>
          <p:spPr bwMode="auto">
            <a:xfrm>
              <a:off x="-1" y="6570663"/>
              <a:ext cx="576000" cy="288111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GB" b="1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74" name="ZoneTexte 23"/>
            <p:cNvSpPr txBox="1">
              <a:spLocks noChangeArrowheads="1"/>
            </p:cNvSpPr>
            <p:nvPr/>
          </p:nvSpPr>
          <p:spPr bwMode="auto">
            <a:xfrm>
              <a:off x="41422" y="6581775"/>
              <a:ext cx="558000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1200" b="1" i="1" dirty="0">
                  <a:solidFill>
                    <a:srgbClr val="333399"/>
                  </a:solidFill>
                  <a:latin typeface="Cambria" pitchFamily="-1" charset="0"/>
                  <a:ea typeface="ＭＳ Ｐゴシック" pitchFamily="-1" charset="-128"/>
                  <a:cs typeface="ＭＳ Ｐゴシック" pitchFamily="-1" charset="-128"/>
                </a:rPr>
                <a:t>STAR</a:t>
              </a:r>
            </a:p>
          </p:txBody>
        </p:sp>
      </p:grpSp>
      <p:grpSp>
        <p:nvGrpSpPr>
          <p:cNvPr id="55" name="Groupe 54"/>
          <p:cNvGrpSpPr/>
          <p:nvPr/>
        </p:nvGrpSpPr>
        <p:grpSpPr>
          <a:xfrm>
            <a:off x="209636" y="1738045"/>
            <a:ext cx="8553364" cy="4501394"/>
            <a:chOff x="209636" y="1799690"/>
            <a:chExt cx="8553364" cy="4501394"/>
          </a:xfrm>
        </p:grpSpPr>
        <p:sp>
          <p:nvSpPr>
            <p:cNvPr id="238615" name="Rectangle 133"/>
            <p:cNvSpPr>
              <a:spLocks noChangeArrowheads="1"/>
            </p:cNvSpPr>
            <p:nvPr/>
          </p:nvSpPr>
          <p:spPr bwMode="auto">
            <a:xfrm>
              <a:off x="922103" y="2873379"/>
              <a:ext cx="793627" cy="2352677"/>
            </a:xfrm>
            <a:prstGeom prst="rect">
              <a:avLst/>
            </a:prstGeom>
            <a:solidFill>
              <a:srgbClr val="FF6600"/>
            </a:solidFill>
            <a:ln w="127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16" name="Rectangle 135"/>
            <p:cNvSpPr>
              <a:spLocks noChangeArrowheads="1"/>
            </p:cNvSpPr>
            <p:nvPr/>
          </p:nvSpPr>
          <p:spPr bwMode="auto">
            <a:xfrm>
              <a:off x="309023" y="4426185"/>
              <a:ext cx="19877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400" b="1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25</a:t>
              </a:r>
            </a:p>
          </p:txBody>
        </p:sp>
        <p:sp>
          <p:nvSpPr>
            <p:cNvPr id="238617" name="Rectangle 136"/>
            <p:cNvSpPr>
              <a:spLocks noChangeArrowheads="1"/>
            </p:cNvSpPr>
            <p:nvPr/>
          </p:nvSpPr>
          <p:spPr bwMode="auto">
            <a:xfrm>
              <a:off x="309023" y="3734035"/>
              <a:ext cx="19877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400" b="1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50</a:t>
              </a:r>
            </a:p>
          </p:txBody>
        </p:sp>
        <p:sp>
          <p:nvSpPr>
            <p:cNvPr id="238618" name="Rectangle 137"/>
            <p:cNvSpPr>
              <a:spLocks noChangeArrowheads="1"/>
            </p:cNvSpPr>
            <p:nvPr/>
          </p:nvSpPr>
          <p:spPr bwMode="auto">
            <a:xfrm>
              <a:off x="209636" y="2352910"/>
              <a:ext cx="298159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400" b="1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100</a:t>
              </a:r>
            </a:p>
          </p:txBody>
        </p:sp>
        <p:sp>
          <p:nvSpPr>
            <p:cNvPr id="238619" name="Rectangle 138"/>
            <p:cNvSpPr>
              <a:spLocks noChangeArrowheads="1"/>
            </p:cNvSpPr>
            <p:nvPr/>
          </p:nvSpPr>
          <p:spPr bwMode="auto">
            <a:xfrm>
              <a:off x="309023" y="3043472"/>
              <a:ext cx="19877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400" b="1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75</a:t>
              </a:r>
            </a:p>
          </p:txBody>
        </p:sp>
        <p:sp>
          <p:nvSpPr>
            <p:cNvPr id="238620" name="Line 139"/>
            <p:cNvSpPr>
              <a:spLocks noChangeShapeType="1"/>
            </p:cNvSpPr>
            <p:nvPr/>
          </p:nvSpPr>
          <p:spPr bwMode="auto">
            <a:xfrm>
              <a:off x="562490" y="4533906"/>
              <a:ext cx="119871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fr-FR" sz="2400" i="1">
                <a:solidFill>
                  <a:srgbClr val="FFFFFF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21" name="Line 140"/>
            <p:cNvSpPr>
              <a:spLocks noChangeShapeType="1"/>
            </p:cNvSpPr>
            <p:nvPr/>
          </p:nvSpPr>
          <p:spPr bwMode="auto">
            <a:xfrm>
              <a:off x="562490" y="3843344"/>
              <a:ext cx="119871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fr-FR" sz="2400" i="1">
                <a:solidFill>
                  <a:srgbClr val="FFFFFF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22" name="Line 141"/>
            <p:cNvSpPr>
              <a:spLocks noChangeShapeType="1"/>
            </p:cNvSpPr>
            <p:nvPr/>
          </p:nvSpPr>
          <p:spPr bwMode="auto">
            <a:xfrm>
              <a:off x="562490" y="2459044"/>
              <a:ext cx="119871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fr-FR" sz="2400" i="1">
                <a:solidFill>
                  <a:srgbClr val="FFFFFF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23" name="Line 142"/>
            <p:cNvSpPr>
              <a:spLocks noChangeShapeType="1"/>
            </p:cNvSpPr>
            <p:nvPr/>
          </p:nvSpPr>
          <p:spPr bwMode="auto">
            <a:xfrm>
              <a:off x="562490" y="3149606"/>
              <a:ext cx="119871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fr-FR" sz="2400" i="1">
                <a:solidFill>
                  <a:srgbClr val="FFFFFF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24" name="Line 143"/>
            <p:cNvSpPr>
              <a:spLocks noChangeShapeType="1"/>
            </p:cNvSpPr>
            <p:nvPr/>
          </p:nvSpPr>
          <p:spPr bwMode="auto">
            <a:xfrm>
              <a:off x="680295" y="2449519"/>
              <a:ext cx="2066" cy="2860675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fr-FR" sz="2400" i="1">
                <a:solidFill>
                  <a:srgbClr val="FFFFFF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25" name="Rectangle 144"/>
            <p:cNvSpPr>
              <a:spLocks noChangeArrowheads="1"/>
            </p:cNvSpPr>
            <p:nvPr/>
          </p:nvSpPr>
          <p:spPr bwMode="auto">
            <a:xfrm>
              <a:off x="1073907" y="2533224"/>
              <a:ext cx="505267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400" b="1" dirty="0">
                  <a:solidFill>
                    <a:srgbClr val="333399"/>
                  </a:solidFill>
                  <a:latin typeface="+mj-lt"/>
                  <a:ea typeface="Arial" pitchFamily="-1" charset="0"/>
                  <a:cs typeface="Arial" pitchFamily="-1" charset="0"/>
                </a:rPr>
                <a:t>85,8</a:t>
              </a:r>
            </a:p>
          </p:txBody>
        </p:sp>
        <p:sp>
          <p:nvSpPr>
            <p:cNvPr id="238626" name="Rectangle 145"/>
            <p:cNvSpPr>
              <a:spLocks noChangeArrowheads="1"/>
            </p:cNvSpPr>
            <p:nvPr/>
          </p:nvSpPr>
          <p:spPr bwMode="auto">
            <a:xfrm>
              <a:off x="1848507" y="2689952"/>
              <a:ext cx="505267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400" b="1">
                  <a:solidFill>
                    <a:srgbClr val="333399"/>
                  </a:solidFill>
                  <a:latin typeface="+mj-lt"/>
                  <a:ea typeface="Arial" pitchFamily="-1" charset="0"/>
                  <a:cs typeface="Arial" pitchFamily="-1" charset="0"/>
                </a:rPr>
                <a:t>81,6</a:t>
              </a:r>
            </a:p>
          </p:txBody>
        </p:sp>
        <p:sp>
          <p:nvSpPr>
            <p:cNvPr id="238628" name="Rectangle 151"/>
            <p:cNvSpPr>
              <a:spLocks noChangeArrowheads="1"/>
            </p:cNvSpPr>
            <p:nvPr/>
          </p:nvSpPr>
          <p:spPr bwMode="auto">
            <a:xfrm>
              <a:off x="1707463" y="3011492"/>
              <a:ext cx="793627" cy="2214564"/>
            </a:xfrm>
            <a:prstGeom prst="rect">
              <a:avLst/>
            </a:prstGeom>
            <a:solidFill>
              <a:srgbClr val="0066FF"/>
            </a:solidFill>
            <a:ln w="127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29" name="ZoneTexte 86"/>
            <p:cNvSpPr txBox="1">
              <a:spLocks noChangeArrowheads="1"/>
            </p:cNvSpPr>
            <p:nvPr/>
          </p:nvSpPr>
          <p:spPr bwMode="auto">
            <a:xfrm>
              <a:off x="816596" y="5486400"/>
              <a:ext cx="1731626" cy="7194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fr-FR" sz="1500" dirty="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</a:rPr>
                <a:t>Différence ajustée</a:t>
              </a:r>
              <a:endParaRPr lang="fr-FR" sz="1500" dirty="0">
                <a:solidFill>
                  <a:srgbClr val="000066"/>
                </a:solidFill>
                <a:ea typeface="Arial" pitchFamily="-1" charset="0"/>
                <a:cs typeface="Arial" pitchFamily="-1" charset="0"/>
                <a:sym typeface="Symbol" pitchFamily="-1" charset="2"/>
              </a:endParaRPr>
            </a:p>
            <a:p>
              <a:pPr algn="ctr" defTabSz="91440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fr-FR" sz="1500" dirty="0">
                  <a:solidFill>
                    <a:srgbClr val="000066"/>
                  </a:solidFill>
                  <a:ea typeface="Arial" pitchFamily="-1" charset="0"/>
                  <a:cs typeface="Arial" pitchFamily="-1" charset="0"/>
                  <a:sym typeface="Symbol" pitchFamily="-1" charset="2"/>
                </a:rPr>
                <a:t>(IC 95 %)</a:t>
              </a:r>
              <a:r>
                <a:rPr lang="fr-FR" sz="1500" dirty="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  <a:sym typeface="Symbol" pitchFamily="-1" charset="2"/>
                </a:rPr>
                <a:t> </a:t>
              </a:r>
              <a:r>
                <a:rPr lang="fr-FR" sz="1500" dirty="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</a:rPr>
                <a:t>= </a:t>
              </a:r>
            </a:p>
            <a:p>
              <a:pPr algn="ctr" defTabSz="91440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fr-FR" sz="1500" dirty="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</a:rPr>
                <a:t>4,1 % (- 1,1 ; 9,2)</a:t>
              </a:r>
            </a:p>
          </p:txBody>
        </p:sp>
        <p:sp>
          <p:nvSpPr>
            <p:cNvPr id="238630" name="Rectangle 133"/>
            <p:cNvSpPr>
              <a:spLocks noChangeArrowheads="1"/>
            </p:cNvSpPr>
            <p:nvPr/>
          </p:nvSpPr>
          <p:spPr bwMode="auto">
            <a:xfrm>
              <a:off x="2971800" y="3022599"/>
              <a:ext cx="793627" cy="2203457"/>
            </a:xfrm>
            <a:prstGeom prst="rect">
              <a:avLst/>
            </a:prstGeom>
            <a:solidFill>
              <a:srgbClr val="FF6600"/>
            </a:solidFill>
            <a:ln w="127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31" name="Rectangle 144"/>
            <p:cNvSpPr>
              <a:spLocks noChangeArrowheads="1"/>
            </p:cNvSpPr>
            <p:nvPr/>
          </p:nvSpPr>
          <p:spPr bwMode="auto">
            <a:xfrm>
              <a:off x="3111204" y="2662734"/>
              <a:ext cx="505267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400" b="1">
                  <a:solidFill>
                    <a:srgbClr val="333399"/>
                  </a:solidFill>
                  <a:latin typeface="+mj-lt"/>
                  <a:ea typeface="Arial" pitchFamily="-1" charset="0"/>
                  <a:cs typeface="Arial" pitchFamily="-1" charset="0"/>
                </a:rPr>
                <a:t>79,9</a:t>
              </a:r>
            </a:p>
          </p:txBody>
        </p:sp>
        <p:sp>
          <p:nvSpPr>
            <p:cNvPr id="238632" name="Rectangle 145"/>
            <p:cNvSpPr>
              <a:spLocks noChangeArrowheads="1"/>
            </p:cNvSpPr>
            <p:nvPr/>
          </p:nvSpPr>
          <p:spPr bwMode="auto">
            <a:xfrm>
              <a:off x="3869271" y="2695344"/>
              <a:ext cx="505267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400" b="1">
                  <a:solidFill>
                    <a:srgbClr val="333399"/>
                  </a:solidFill>
                  <a:latin typeface="+mj-lt"/>
                  <a:ea typeface="Arial" pitchFamily="-1" charset="0"/>
                  <a:cs typeface="Arial" pitchFamily="-1" charset="0"/>
                </a:rPr>
                <a:t>81,7</a:t>
              </a:r>
            </a:p>
          </p:txBody>
        </p:sp>
        <p:sp>
          <p:nvSpPr>
            <p:cNvPr id="238633" name="Rectangle 151"/>
            <p:cNvSpPr>
              <a:spLocks noChangeArrowheads="1"/>
            </p:cNvSpPr>
            <p:nvPr/>
          </p:nvSpPr>
          <p:spPr bwMode="auto">
            <a:xfrm>
              <a:off x="3757160" y="3011491"/>
              <a:ext cx="793627" cy="2214565"/>
            </a:xfrm>
            <a:prstGeom prst="rect">
              <a:avLst/>
            </a:prstGeom>
            <a:solidFill>
              <a:srgbClr val="0066FF"/>
            </a:solidFill>
            <a:ln w="127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35" name="ZoneTexte 86"/>
            <p:cNvSpPr txBox="1">
              <a:spLocks noChangeArrowheads="1"/>
            </p:cNvSpPr>
            <p:nvPr/>
          </p:nvSpPr>
          <p:spPr bwMode="auto">
            <a:xfrm>
              <a:off x="6976778" y="5533263"/>
              <a:ext cx="1731626" cy="7194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fr-FR" sz="1500" dirty="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</a:rPr>
                <a:t>Différence ajustée</a:t>
              </a:r>
              <a:endParaRPr lang="fr-FR" sz="1500" dirty="0">
                <a:solidFill>
                  <a:srgbClr val="000066"/>
                </a:solidFill>
                <a:ea typeface="Arial" pitchFamily="-1" charset="0"/>
                <a:cs typeface="Arial" pitchFamily="-1" charset="0"/>
                <a:sym typeface="Symbol" pitchFamily="-1" charset="2"/>
              </a:endParaRPr>
            </a:p>
            <a:p>
              <a:pPr algn="ctr" defTabSz="91440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fr-FR" sz="1500" dirty="0">
                  <a:solidFill>
                    <a:srgbClr val="000066"/>
                  </a:solidFill>
                  <a:ea typeface="Arial" pitchFamily="-1" charset="0"/>
                  <a:cs typeface="Arial" pitchFamily="-1" charset="0"/>
                  <a:sym typeface="Symbol" pitchFamily="-1" charset="2"/>
                </a:rPr>
                <a:t>(IC 95 %)</a:t>
              </a:r>
              <a:r>
                <a:rPr lang="fr-FR" sz="1500" dirty="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  <a:sym typeface="Symbol" pitchFamily="-1" charset="2"/>
                </a:rPr>
                <a:t> </a:t>
              </a:r>
              <a:r>
                <a:rPr lang="fr-FR" sz="1500" dirty="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</a:rPr>
                <a:t>= </a:t>
              </a:r>
            </a:p>
            <a:p>
              <a:pPr algn="ctr" defTabSz="91440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fr-FR" sz="1500" dirty="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</a:rPr>
                <a:t>5,9 % (0,6 ; 11,2)</a:t>
              </a:r>
            </a:p>
          </p:txBody>
        </p:sp>
        <p:sp>
          <p:nvSpPr>
            <p:cNvPr id="238642" name="Rectangle 40"/>
            <p:cNvSpPr>
              <a:spLocks noChangeArrowheads="1"/>
            </p:cNvSpPr>
            <p:nvPr/>
          </p:nvSpPr>
          <p:spPr bwMode="auto">
            <a:xfrm>
              <a:off x="960609" y="5235581"/>
              <a:ext cx="1495601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5000"/>
                </a:spcBef>
                <a:spcAft>
                  <a:spcPct val="0"/>
                </a:spcAft>
              </a:pPr>
              <a:r>
                <a:rPr lang="fr-FR" sz="1600" b="1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ITT, snapshot</a:t>
              </a:r>
            </a:p>
          </p:txBody>
        </p:sp>
        <p:sp>
          <p:nvSpPr>
            <p:cNvPr id="238643" name="Rectangle 41"/>
            <p:cNvSpPr>
              <a:spLocks noChangeArrowheads="1"/>
            </p:cNvSpPr>
            <p:nvPr/>
          </p:nvSpPr>
          <p:spPr bwMode="auto">
            <a:xfrm>
              <a:off x="2729338" y="5235581"/>
              <a:ext cx="4189969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5000"/>
                </a:spcBef>
                <a:spcAft>
                  <a:spcPct val="0"/>
                </a:spcAft>
              </a:pPr>
              <a:r>
                <a:rPr lang="fr-FR" sz="1600" b="1" dirty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ITT </a:t>
              </a:r>
              <a:r>
                <a:rPr lang="fr-FR" sz="1600" b="1" dirty="0" err="1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snapshot</a:t>
              </a:r>
              <a:r>
                <a:rPr lang="fr-FR" sz="1600" b="1" dirty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 selon ARN VIH à l’inclusion</a:t>
              </a:r>
            </a:p>
          </p:txBody>
        </p:sp>
        <p:grpSp>
          <p:nvGrpSpPr>
            <p:cNvPr id="66" name="Grouper 65"/>
            <p:cNvGrpSpPr/>
            <p:nvPr/>
          </p:nvGrpSpPr>
          <p:grpSpPr>
            <a:xfrm>
              <a:off x="2743200" y="1799690"/>
              <a:ext cx="3939809" cy="388388"/>
              <a:chOff x="4823191" y="1933034"/>
              <a:chExt cx="3939809" cy="388388"/>
            </a:xfrm>
          </p:grpSpPr>
          <p:sp>
            <p:nvSpPr>
              <p:cNvPr id="56" name="AutoShape 165"/>
              <p:cNvSpPr>
                <a:spLocks noChangeArrowheads="1"/>
              </p:cNvSpPr>
              <p:nvPr/>
            </p:nvSpPr>
            <p:spPr bwMode="auto">
              <a:xfrm>
                <a:off x="4823191" y="1955259"/>
                <a:ext cx="3766196" cy="366163"/>
              </a:xfrm>
              <a:prstGeom prst="roundRect">
                <a:avLst>
                  <a:gd name="adj" fmla="val 16667"/>
                </a:avLst>
              </a:prstGeom>
              <a:solidFill>
                <a:schemeClr val="bg1"/>
              </a:solidFill>
              <a:ln w="9525">
                <a:solidFill>
                  <a:srgbClr val="D0D0F0"/>
                </a:solidFill>
                <a:round/>
                <a:headEnd/>
                <a:tailEnd/>
              </a:ln>
              <a:effectLst>
                <a:prstShdw prst="shdw17" dist="17961" dir="2700000">
                  <a:srgbClr val="7D7D90">
                    <a:alpha val="74997"/>
                  </a:srgbClr>
                </a:prstShdw>
              </a:effectLst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fr-FR" sz="280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</a:endParaRPr>
              </a:p>
            </p:txBody>
          </p:sp>
          <p:sp>
            <p:nvSpPr>
              <p:cNvPr id="57" name="Rectangle 3"/>
              <p:cNvSpPr>
                <a:spLocks noChangeArrowheads="1"/>
              </p:cNvSpPr>
              <p:nvPr/>
            </p:nvSpPr>
            <p:spPr bwMode="auto">
              <a:xfrm>
                <a:off x="5029295" y="2053684"/>
                <a:ext cx="334547" cy="144462"/>
              </a:xfrm>
              <a:prstGeom prst="rect">
                <a:avLst/>
              </a:prstGeom>
              <a:solidFill>
                <a:srgbClr val="FF66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fr-FR" sz="240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</a:endParaRPr>
              </a:p>
            </p:txBody>
          </p:sp>
          <p:sp>
            <p:nvSpPr>
              <p:cNvPr id="58" name="Rectangle 4"/>
              <p:cNvSpPr>
                <a:spLocks noChangeArrowheads="1"/>
              </p:cNvSpPr>
              <p:nvPr/>
            </p:nvSpPr>
            <p:spPr bwMode="auto">
              <a:xfrm>
                <a:off x="6870113" y="2077502"/>
                <a:ext cx="334547" cy="144463"/>
              </a:xfrm>
              <a:prstGeom prst="rect">
                <a:avLst/>
              </a:prstGeom>
              <a:solidFill>
                <a:srgbClr val="0066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fr-FR" sz="240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</a:endParaRPr>
              </a:p>
            </p:txBody>
          </p:sp>
          <p:sp>
            <p:nvSpPr>
              <p:cNvPr id="59" name="ZoneTexte 84"/>
              <p:cNvSpPr txBox="1">
                <a:spLocks noChangeArrowheads="1"/>
              </p:cNvSpPr>
              <p:nvPr/>
            </p:nvSpPr>
            <p:spPr bwMode="auto">
              <a:xfrm>
                <a:off x="5325011" y="1933034"/>
                <a:ext cx="1579295" cy="3693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prstTxWarp prst="textNoShape">
                  <a:avLst/>
                </a:prstTxWarp>
                <a:spAutoFit/>
              </a:bodyPr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fr-FR" b="1">
                    <a:solidFill>
                      <a:srgbClr val="333399"/>
                    </a:solidFill>
                    <a:latin typeface="Calibri" pitchFamily="-1" charset="0"/>
                    <a:ea typeface="ＭＳ Ｐゴシック" pitchFamily="-1" charset="-128"/>
                    <a:cs typeface="ＭＳ Ｐゴシック" pitchFamily="-1" charset="-128"/>
                  </a:rPr>
                  <a:t>RPV/FTC/TDF</a:t>
                </a:r>
              </a:p>
            </p:txBody>
          </p:sp>
          <p:sp>
            <p:nvSpPr>
              <p:cNvPr id="60" name="ZoneTexte 85"/>
              <p:cNvSpPr txBox="1">
                <a:spLocks noChangeArrowheads="1"/>
              </p:cNvSpPr>
              <p:nvPr/>
            </p:nvSpPr>
            <p:spPr bwMode="auto">
              <a:xfrm>
                <a:off x="7165830" y="1952090"/>
                <a:ext cx="1597170" cy="3693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prstTxWarp prst="textNoShape">
                  <a:avLst/>
                </a:prstTxWarp>
                <a:spAutoFit/>
              </a:bodyPr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fr-FR" b="1">
                    <a:solidFill>
                      <a:srgbClr val="333399"/>
                    </a:solidFill>
                    <a:latin typeface="Calibri" pitchFamily="-1" charset="0"/>
                    <a:ea typeface="ＭＳ Ｐゴシック" pitchFamily="-1" charset="-128"/>
                    <a:cs typeface="ＭＳ Ｐゴシック" pitchFamily="-1" charset="-128"/>
                  </a:rPr>
                  <a:t>EFV/FTC/TDF</a:t>
                </a:r>
              </a:p>
            </p:txBody>
          </p:sp>
        </p:grpSp>
        <p:sp>
          <p:nvSpPr>
            <p:cNvPr id="62" name="Rectangle 40"/>
            <p:cNvSpPr>
              <a:spLocks noChangeArrowheads="1"/>
            </p:cNvSpPr>
            <p:nvPr/>
          </p:nvSpPr>
          <p:spPr bwMode="auto">
            <a:xfrm>
              <a:off x="920588" y="2221816"/>
              <a:ext cx="1928629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5000"/>
                </a:spcBef>
                <a:spcAft>
                  <a:spcPct val="0"/>
                </a:spcAft>
              </a:pPr>
              <a:r>
                <a:rPr lang="fr-FR" sz="1600" dirty="0">
                  <a:solidFill>
                    <a:srgbClr val="0070C0"/>
                  </a:solidFill>
                  <a:ea typeface="Arial" pitchFamily="-1" charset="0"/>
                  <a:cs typeface="Arial" pitchFamily="-1" charset="0"/>
                </a:rPr>
                <a:t>Analyse principale</a:t>
              </a:r>
              <a:endParaRPr lang="fr-FR" dirty="0">
                <a:solidFill>
                  <a:srgbClr val="0070C0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69" name="Text Box 148"/>
            <p:cNvSpPr txBox="1">
              <a:spLocks noChangeArrowheads="1"/>
            </p:cNvSpPr>
            <p:nvPr/>
          </p:nvSpPr>
          <p:spPr bwMode="auto">
            <a:xfrm>
              <a:off x="255271" y="1973269"/>
              <a:ext cx="389850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</a:rPr>
                <a:t>%</a:t>
              </a:r>
            </a:p>
          </p:txBody>
        </p:sp>
        <p:sp>
          <p:nvSpPr>
            <p:cNvPr id="43" name="Rectangle 135"/>
            <p:cNvSpPr>
              <a:spLocks noChangeArrowheads="1"/>
            </p:cNvSpPr>
            <p:nvPr/>
          </p:nvSpPr>
          <p:spPr bwMode="auto">
            <a:xfrm>
              <a:off x="408409" y="5094497"/>
              <a:ext cx="99386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400" b="1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0</a:t>
              </a:r>
            </a:p>
          </p:txBody>
        </p:sp>
        <p:sp>
          <p:nvSpPr>
            <p:cNvPr id="46" name="Rectangle 133"/>
            <p:cNvSpPr>
              <a:spLocks noChangeArrowheads="1"/>
            </p:cNvSpPr>
            <p:nvPr/>
          </p:nvSpPr>
          <p:spPr bwMode="auto">
            <a:xfrm>
              <a:off x="5029200" y="2776267"/>
              <a:ext cx="793627" cy="2449789"/>
            </a:xfrm>
            <a:prstGeom prst="rect">
              <a:avLst/>
            </a:prstGeom>
            <a:solidFill>
              <a:srgbClr val="FF6600"/>
            </a:solidFill>
            <a:ln w="127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47" name="Rectangle 144"/>
            <p:cNvSpPr>
              <a:spLocks noChangeArrowheads="1"/>
            </p:cNvSpPr>
            <p:nvPr/>
          </p:nvSpPr>
          <p:spPr bwMode="auto">
            <a:xfrm>
              <a:off x="5168604" y="2427376"/>
              <a:ext cx="505267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400" b="1">
                  <a:solidFill>
                    <a:srgbClr val="333399"/>
                  </a:solidFill>
                  <a:latin typeface="+mj-lt"/>
                  <a:ea typeface="Arial" pitchFamily="-1" charset="0"/>
                  <a:cs typeface="Arial" pitchFamily="-1" charset="0"/>
                </a:rPr>
                <a:t>88,8</a:t>
              </a:r>
            </a:p>
          </p:txBody>
        </p:sp>
        <p:sp>
          <p:nvSpPr>
            <p:cNvPr id="48" name="Rectangle 145"/>
            <p:cNvSpPr>
              <a:spLocks noChangeArrowheads="1"/>
            </p:cNvSpPr>
            <p:nvPr/>
          </p:nvSpPr>
          <p:spPr bwMode="auto">
            <a:xfrm>
              <a:off x="5926671" y="2664388"/>
              <a:ext cx="505267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400" b="1">
                  <a:solidFill>
                    <a:srgbClr val="333399"/>
                  </a:solidFill>
                  <a:latin typeface="+mj-lt"/>
                  <a:ea typeface="Arial" pitchFamily="-1" charset="0"/>
                  <a:cs typeface="Arial" pitchFamily="-1" charset="0"/>
                </a:rPr>
                <a:t>81,6</a:t>
              </a:r>
            </a:p>
          </p:txBody>
        </p:sp>
        <p:sp>
          <p:nvSpPr>
            <p:cNvPr id="49" name="Rectangle 151"/>
            <p:cNvSpPr>
              <a:spLocks noChangeArrowheads="1"/>
            </p:cNvSpPr>
            <p:nvPr/>
          </p:nvSpPr>
          <p:spPr bwMode="auto">
            <a:xfrm>
              <a:off x="5814560" y="3011491"/>
              <a:ext cx="793627" cy="2214565"/>
            </a:xfrm>
            <a:prstGeom prst="rect">
              <a:avLst/>
            </a:prstGeom>
            <a:solidFill>
              <a:srgbClr val="0066FF"/>
            </a:solidFill>
            <a:ln w="127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50" name="Rectangle 133"/>
            <p:cNvSpPr>
              <a:spLocks noChangeArrowheads="1"/>
            </p:cNvSpPr>
            <p:nvPr/>
          </p:nvSpPr>
          <p:spPr bwMode="auto">
            <a:xfrm>
              <a:off x="7010400" y="2853385"/>
              <a:ext cx="793627" cy="2372671"/>
            </a:xfrm>
            <a:prstGeom prst="rect">
              <a:avLst/>
            </a:prstGeom>
            <a:solidFill>
              <a:srgbClr val="FF6600"/>
            </a:solidFill>
            <a:ln w="127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51" name="Rectangle 144"/>
            <p:cNvSpPr>
              <a:spLocks noChangeArrowheads="1"/>
            </p:cNvSpPr>
            <p:nvPr/>
          </p:nvSpPr>
          <p:spPr bwMode="auto">
            <a:xfrm>
              <a:off x="7149804" y="2511647"/>
              <a:ext cx="505267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400" b="1">
                  <a:solidFill>
                    <a:srgbClr val="333399"/>
                  </a:solidFill>
                  <a:latin typeface="+mj-lt"/>
                  <a:ea typeface="Arial" pitchFamily="-1" charset="0"/>
                  <a:cs typeface="Arial" pitchFamily="-1" charset="0"/>
                </a:rPr>
                <a:t>85,3</a:t>
              </a:r>
            </a:p>
          </p:txBody>
        </p:sp>
        <p:sp>
          <p:nvSpPr>
            <p:cNvPr id="52" name="Rectangle 145"/>
            <p:cNvSpPr>
              <a:spLocks noChangeArrowheads="1"/>
            </p:cNvSpPr>
            <p:nvPr/>
          </p:nvSpPr>
          <p:spPr bwMode="auto">
            <a:xfrm>
              <a:off x="7907871" y="2694869"/>
              <a:ext cx="505267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400" b="1">
                  <a:solidFill>
                    <a:srgbClr val="333399"/>
                  </a:solidFill>
                  <a:latin typeface="+mj-lt"/>
                  <a:ea typeface="Arial" pitchFamily="-1" charset="0"/>
                  <a:cs typeface="Arial" pitchFamily="-1" charset="0"/>
                </a:rPr>
                <a:t>79,6</a:t>
              </a:r>
            </a:p>
          </p:txBody>
        </p:sp>
        <p:sp>
          <p:nvSpPr>
            <p:cNvPr id="54" name="Rectangle 151"/>
            <p:cNvSpPr>
              <a:spLocks noChangeArrowheads="1"/>
            </p:cNvSpPr>
            <p:nvPr/>
          </p:nvSpPr>
          <p:spPr bwMode="auto">
            <a:xfrm>
              <a:off x="7795760" y="3044291"/>
              <a:ext cx="793627" cy="2181765"/>
            </a:xfrm>
            <a:prstGeom prst="rect">
              <a:avLst/>
            </a:prstGeom>
            <a:solidFill>
              <a:srgbClr val="0066FF"/>
            </a:solidFill>
            <a:ln w="127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63" name="ZoneTexte 86"/>
            <p:cNvSpPr txBox="1">
              <a:spLocks noChangeArrowheads="1"/>
            </p:cNvSpPr>
            <p:nvPr/>
          </p:nvSpPr>
          <p:spPr bwMode="auto">
            <a:xfrm>
              <a:off x="3000353" y="5525742"/>
              <a:ext cx="1451821" cy="3039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fr-FR" sz="150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  <a:sym typeface="Symbol" pitchFamily="-1" charset="2"/>
                </a:rPr>
                <a:t>&gt; 100 000 c/ml</a:t>
              </a:r>
              <a:endParaRPr lang="fr-FR" sz="1500">
                <a:solidFill>
                  <a:srgbClr val="000066"/>
                </a:solidFill>
                <a:ea typeface="Arial" pitchFamily="-1" charset="0"/>
                <a:cs typeface="Arial" pitchFamily="-1" charset="0"/>
                <a:sym typeface="Symbol" pitchFamily="-1" charset="2"/>
              </a:endParaRPr>
            </a:p>
          </p:txBody>
        </p:sp>
        <p:sp>
          <p:nvSpPr>
            <p:cNvPr id="64" name="ZoneTexte 86"/>
            <p:cNvSpPr txBox="1">
              <a:spLocks noChangeArrowheads="1"/>
            </p:cNvSpPr>
            <p:nvPr/>
          </p:nvSpPr>
          <p:spPr bwMode="auto">
            <a:xfrm>
              <a:off x="5072825" y="5526177"/>
              <a:ext cx="1451821" cy="3039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fr-FR" sz="1500" u="sng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  <a:sym typeface="Symbol" pitchFamily="-1" charset="2"/>
                </a:rPr>
                <a:t>&lt;</a:t>
              </a:r>
              <a:r>
                <a:rPr lang="fr-FR" sz="150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  <a:sym typeface="Symbol" pitchFamily="-1" charset="2"/>
                </a:rPr>
                <a:t> 100 000 c/ml</a:t>
              </a:r>
              <a:endParaRPr lang="fr-FR" sz="1500">
                <a:solidFill>
                  <a:srgbClr val="000066"/>
                </a:solidFill>
                <a:ea typeface="Arial" pitchFamily="-1" charset="0"/>
                <a:cs typeface="Arial" pitchFamily="-1" charset="0"/>
                <a:sym typeface="Symbol" pitchFamily="-1" charset="2"/>
              </a:endParaRPr>
            </a:p>
          </p:txBody>
        </p:sp>
        <p:sp>
          <p:nvSpPr>
            <p:cNvPr id="65" name="Rectangle 40"/>
            <p:cNvSpPr>
              <a:spLocks noChangeArrowheads="1"/>
            </p:cNvSpPr>
            <p:nvPr/>
          </p:nvSpPr>
          <p:spPr bwMode="auto">
            <a:xfrm>
              <a:off x="7145673" y="5196239"/>
              <a:ext cx="1287532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5000"/>
                </a:spcBef>
                <a:spcAft>
                  <a:spcPct val="0"/>
                </a:spcAft>
              </a:pPr>
              <a:r>
                <a:rPr lang="fr-FR" sz="1600" b="1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ITT, TLOVR</a:t>
              </a:r>
            </a:p>
          </p:txBody>
        </p:sp>
        <p:sp>
          <p:nvSpPr>
            <p:cNvPr id="67" name="Rectangle 66"/>
            <p:cNvSpPr/>
            <p:nvPr/>
          </p:nvSpPr>
          <p:spPr>
            <a:xfrm>
              <a:off x="4800600" y="5792485"/>
              <a:ext cx="2046922" cy="48372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 defTabSz="91440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fr-FR" sz="1400" dirty="0">
                  <a:solidFill>
                    <a:srgbClr val="000066"/>
                  </a:solidFill>
                  <a:ea typeface="Arial" pitchFamily="-1" charset="0"/>
                  <a:cs typeface="Arial" pitchFamily="-1" charset="0"/>
                  <a:sym typeface="Symbol" pitchFamily="-1" charset="2"/>
                </a:rPr>
                <a:t>Différence (IC 95 %)</a:t>
              </a:r>
              <a:r>
                <a:rPr lang="fr-FR" sz="1400" dirty="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  <a:sym typeface="Symbol" pitchFamily="-1" charset="2"/>
                </a:rPr>
                <a:t> </a:t>
              </a:r>
              <a:r>
                <a:rPr lang="fr-FR" sz="1400" dirty="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</a:rPr>
                <a:t>= </a:t>
              </a:r>
            </a:p>
            <a:p>
              <a:pPr algn="ctr" defTabSz="91440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fr-FR" sz="1400" dirty="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</a:rPr>
                <a:t>7,2 % (1,1 ; 13,4)</a:t>
              </a:r>
            </a:p>
          </p:txBody>
        </p:sp>
        <p:sp>
          <p:nvSpPr>
            <p:cNvPr id="68" name="Rectangle 67"/>
            <p:cNvSpPr/>
            <p:nvPr/>
          </p:nvSpPr>
          <p:spPr>
            <a:xfrm>
              <a:off x="2753678" y="5817362"/>
              <a:ext cx="2046922" cy="48372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 defTabSz="91440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fr-FR" sz="1400" dirty="0">
                  <a:solidFill>
                    <a:srgbClr val="000066"/>
                  </a:solidFill>
                  <a:ea typeface="Arial" pitchFamily="-1" charset="0"/>
                  <a:cs typeface="Arial" pitchFamily="-1" charset="0"/>
                  <a:sym typeface="Symbol" pitchFamily="-1" charset="2"/>
                </a:rPr>
                <a:t>Différence (IC 95 %)</a:t>
              </a:r>
              <a:r>
                <a:rPr lang="fr-FR" sz="1400" dirty="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  <a:sym typeface="Symbol" pitchFamily="-1" charset="2"/>
                </a:rPr>
                <a:t> </a:t>
              </a:r>
              <a:r>
                <a:rPr lang="fr-FR" sz="1400" dirty="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</a:rPr>
                <a:t>= </a:t>
              </a:r>
            </a:p>
            <a:p>
              <a:pPr algn="ctr" defTabSz="91440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fr-FR" sz="1400" dirty="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</a:rPr>
                <a:t>- 1,8 % (- 11,1 ; 7,5)</a:t>
              </a:r>
            </a:p>
          </p:txBody>
        </p:sp>
        <p:sp>
          <p:nvSpPr>
            <p:cNvPr id="238636" name="Line 146"/>
            <p:cNvSpPr>
              <a:spLocks noChangeShapeType="1"/>
            </p:cNvSpPr>
            <p:nvPr/>
          </p:nvSpPr>
          <p:spPr bwMode="auto">
            <a:xfrm>
              <a:off x="562490" y="5226056"/>
              <a:ext cx="8200510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fr-FR" sz="2400" i="1">
                <a:solidFill>
                  <a:srgbClr val="FFFFFF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</p:grpSp>
      <p:sp>
        <p:nvSpPr>
          <p:cNvPr id="75" name="Rectangle 27"/>
          <p:cNvSpPr>
            <a:spLocks noGrp="1" noChangeArrowheads="1"/>
          </p:cNvSpPr>
          <p:nvPr>
            <p:ph type="title"/>
          </p:nvPr>
        </p:nvSpPr>
        <p:spPr>
          <a:xfrm>
            <a:off x="50799" y="44450"/>
            <a:ext cx="8736013" cy="1106488"/>
          </a:xfrm>
        </p:spPr>
        <p:txBody>
          <a:bodyPr/>
          <a:lstStyle/>
          <a:p>
            <a:r>
              <a:rPr lang="fr-FR" sz="3200" dirty="0">
                <a:ea typeface="ＭＳ Ｐゴシック" pitchFamily="-1" charset="-128"/>
                <a:cs typeface="ＭＳ Ｐゴシック" pitchFamily="-1" charset="-128"/>
              </a:rPr>
              <a:t>Etude STAR </a:t>
            </a:r>
            <a:r>
              <a:rPr lang="en-GB" sz="3200" dirty="0">
                <a:ea typeface="ＭＳ Ｐゴシック" pitchFamily="-1" charset="-128"/>
                <a:cs typeface="ＭＳ Ｐゴシック" pitchFamily="-1" charset="-128"/>
              </a:rPr>
              <a:t>: RPV/FTC/TDF </a:t>
            </a:r>
            <a:r>
              <a:rPr lang="en-GB" sz="3200" dirty="0" err="1">
                <a:ea typeface="ＭＳ Ｐゴシック" pitchFamily="-1" charset="-128"/>
                <a:cs typeface="ＭＳ Ｐゴシック" pitchFamily="-1" charset="-128"/>
              </a:rPr>
              <a:t>vs</a:t>
            </a:r>
            <a:r>
              <a:rPr lang="en-GB" sz="3200" dirty="0">
                <a:ea typeface="ＭＳ Ｐゴシック" pitchFamily="-1" charset="-128"/>
                <a:cs typeface="ＭＳ Ｐゴシック" pitchFamily="-1" charset="-128"/>
              </a:rPr>
              <a:t> EFV/FTC/TDF</a:t>
            </a:r>
          </a:p>
        </p:txBody>
      </p:sp>
    </p:spTree>
    <p:custDataLst>
      <p:tags r:id="rId1"/>
    </p:custData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70434" name="Group 9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57460292"/>
              </p:ext>
            </p:extLst>
          </p:nvPr>
        </p:nvGraphicFramePr>
        <p:xfrm>
          <a:off x="381000" y="1600200"/>
          <a:ext cx="8268032" cy="3899006"/>
        </p:xfrm>
        <a:graphic>
          <a:graphicData uri="http://schemas.openxmlformats.org/drawingml/2006/table">
            <a:tbl>
              <a:tblPr/>
              <a:tblGrid>
                <a:gridCol w="320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9688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6723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1113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22778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1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8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noProof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RPV/FTC/TDF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noProof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EFV/FTC/TDF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5817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1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Population pour l’analyse de la résistance*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1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20 (5 %)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1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7 (2 %)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5817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1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Résistance aux ARVs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1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17 (4,3 %)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1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3 (0,8 %)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954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1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1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Chez les patients avec CV à l’inclusion </a:t>
                      </a:r>
                      <a:r>
                        <a:rPr kumimoji="0" lang="fr-FR" sz="1400" b="1" i="0" u="sng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&lt;</a:t>
                      </a: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 100 000 c/ml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1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1,9 %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1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0,8 %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954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1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1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Chez les patients avec CV à l’inclusion &gt; 100 000 c/ml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1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9,0 %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1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0,7 %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15817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1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Mutation résistance INNTI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1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16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1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3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15817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1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1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Y181C/I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1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8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1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-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15817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1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1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E138K/Q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1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6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1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-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15817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1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1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K101E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1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5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1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-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15817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1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1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K103N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1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-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1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15817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1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1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Y188L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1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-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1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15817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1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1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G190E/Q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1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-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1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15817">
                <a:tc gridSpan="2"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1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Mutation résistance INTI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1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16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1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15817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1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1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M184V/I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1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15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1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15817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1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1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K65R/N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1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3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1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0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  <p:sp>
        <p:nvSpPr>
          <p:cNvPr id="16" name="Espace réservé du contenu 2"/>
          <p:cNvSpPr txBox="1">
            <a:spLocks/>
          </p:cNvSpPr>
          <p:nvPr/>
        </p:nvSpPr>
        <p:spPr bwMode="auto">
          <a:xfrm>
            <a:off x="39688" y="1180181"/>
            <a:ext cx="9024937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Font typeface="Wingdings" pitchFamily="-1" charset="2"/>
              <a:buChar char="§"/>
              <a:defRPr sz="2000">
                <a:solidFill>
                  <a:srgbClr val="CC3300"/>
                </a:solidFill>
                <a:latin typeface="+mn-lt"/>
                <a:ea typeface="ＭＳ Ｐゴシック" pitchFamily="-109" charset="-128"/>
                <a:cs typeface="ＭＳ Ｐゴシック" pitchFamily="-109" charset="-128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9pPr>
          </a:lstStyle>
          <a:p>
            <a:pPr defTabSz="914400">
              <a:lnSpc>
                <a:spcPts val="2280"/>
              </a:lnSpc>
              <a:spcBef>
                <a:spcPts val="0"/>
              </a:spcBef>
            </a:pPr>
            <a:r>
              <a:rPr lang="fr-FR" sz="2400" b="1" kern="0"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Analyse de résistance au cours des 48 1</a:t>
            </a:r>
            <a:r>
              <a:rPr lang="fr-FR" sz="2400" b="1" kern="0" baseline="30000"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ères</a:t>
            </a:r>
            <a:r>
              <a:rPr lang="fr-FR" sz="2400" b="1" kern="0"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 semaines</a:t>
            </a:r>
            <a:endParaRPr lang="fr-FR" sz="1800" kern="0"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304800" y="5509213"/>
            <a:ext cx="85849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>
                <a:solidFill>
                  <a:srgbClr val="000066"/>
                </a:solidFill>
              </a:rPr>
              <a:t>* ARN VIH </a:t>
            </a:r>
            <a:r>
              <a:rPr lang="fr-FR" sz="1400" u="sng" dirty="0">
                <a:solidFill>
                  <a:srgbClr val="000066"/>
                </a:solidFill>
              </a:rPr>
              <a:t>&gt;</a:t>
            </a:r>
            <a:r>
              <a:rPr lang="fr-FR" sz="1400" dirty="0">
                <a:solidFill>
                  <a:srgbClr val="000066"/>
                </a:solidFill>
              </a:rPr>
              <a:t> 400 c/ml et réponse virologique </a:t>
            </a:r>
            <a:r>
              <a:rPr lang="fr-FR" sz="1400" dirty="0" err="1">
                <a:solidFill>
                  <a:srgbClr val="000066"/>
                </a:solidFill>
              </a:rPr>
              <a:t>suboptimale</a:t>
            </a:r>
            <a:r>
              <a:rPr lang="fr-FR" sz="1400" dirty="0">
                <a:solidFill>
                  <a:srgbClr val="000066"/>
                </a:solidFill>
              </a:rPr>
              <a:t> (diminution ARN VIH confirmée &lt; 1 log</a:t>
            </a:r>
            <a:r>
              <a:rPr lang="fr-FR" sz="1400" baseline="-25000" dirty="0">
                <a:solidFill>
                  <a:srgbClr val="000066"/>
                </a:solidFill>
              </a:rPr>
              <a:t>10</a:t>
            </a:r>
            <a:r>
              <a:rPr lang="fr-FR" sz="1400" dirty="0">
                <a:solidFill>
                  <a:srgbClr val="000066"/>
                </a:solidFill>
              </a:rPr>
              <a:t> c/ml </a:t>
            </a:r>
            <a:br>
              <a:rPr lang="fr-FR" sz="1400" dirty="0">
                <a:solidFill>
                  <a:srgbClr val="000066"/>
                </a:solidFill>
              </a:rPr>
            </a:br>
            <a:r>
              <a:rPr lang="fr-FR" sz="1400" dirty="0">
                <a:solidFill>
                  <a:srgbClr val="000066"/>
                </a:solidFill>
              </a:rPr>
              <a:t>à S8), rebond virologique (2 ARN VIH consécutifs &gt; 50 c/ml après obtention valeur &lt; 50 c/ml, 2 visites consécutives avec augmentation &gt; 1 log</a:t>
            </a:r>
            <a:r>
              <a:rPr lang="fr-FR" sz="1400" baseline="-25000" dirty="0">
                <a:solidFill>
                  <a:srgbClr val="000066"/>
                </a:solidFill>
              </a:rPr>
              <a:t>10</a:t>
            </a:r>
            <a:r>
              <a:rPr lang="fr-FR" sz="1400" dirty="0">
                <a:solidFill>
                  <a:srgbClr val="000066"/>
                </a:solidFill>
              </a:rPr>
              <a:t> c/ml de ARN VIH depuis le nadir) ou ARN VIH &gt; 400 c/ml à S48 ou à la dernière visite</a:t>
            </a:r>
          </a:p>
        </p:txBody>
      </p:sp>
      <p:sp>
        <p:nvSpPr>
          <p:cNvPr id="5" name="ZoneTexte 69"/>
          <p:cNvSpPr txBox="1">
            <a:spLocks noChangeArrowheads="1"/>
          </p:cNvSpPr>
          <p:nvPr/>
        </p:nvSpPr>
        <p:spPr bwMode="auto">
          <a:xfrm>
            <a:off x="6400800" y="6581775"/>
            <a:ext cx="27432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GB" sz="1200" i="1" dirty="0">
                <a:solidFill>
                  <a:srgbClr val="CC3300"/>
                </a:solidFill>
                <a:ea typeface="ＭＳ Ｐゴシック" pitchFamily="-1" charset="-128"/>
                <a:cs typeface="ＭＳ Ｐゴシック" pitchFamily="-1" charset="-128"/>
              </a:rPr>
              <a:t>Cohen C. </a:t>
            </a:r>
            <a:r>
              <a:rPr lang="fr-FR" sz="1200" i="1" dirty="0">
                <a:solidFill>
                  <a:srgbClr val="CC3300"/>
                </a:solidFill>
                <a:ea typeface="ＭＳ Ｐゴシック" pitchFamily="-1" charset="-128"/>
                <a:cs typeface="ＭＳ Ｐゴシック" pitchFamily="-1" charset="-128"/>
              </a:rPr>
              <a:t>AIDS 2014;28:989-97</a:t>
            </a:r>
            <a:endParaRPr lang="en-GB" sz="1200" i="1" dirty="0">
              <a:solidFill>
                <a:srgbClr val="CC3300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grpSp>
        <p:nvGrpSpPr>
          <p:cNvPr id="7" name="Grouper 6"/>
          <p:cNvGrpSpPr/>
          <p:nvPr/>
        </p:nvGrpSpPr>
        <p:grpSpPr>
          <a:xfrm>
            <a:off x="-1" y="6570663"/>
            <a:ext cx="599423" cy="288111"/>
            <a:chOff x="-1" y="6570663"/>
            <a:chExt cx="599423" cy="288111"/>
          </a:xfrm>
        </p:grpSpPr>
        <p:sp>
          <p:nvSpPr>
            <p:cNvPr id="8" name="AutoShape 162"/>
            <p:cNvSpPr>
              <a:spLocks noChangeArrowheads="1"/>
            </p:cNvSpPr>
            <p:nvPr/>
          </p:nvSpPr>
          <p:spPr bwMode="auto">
            <a:xfrm>
              <a:off x="-1" y="6570663"/>
              <a:ext cx="576000" cy="288111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GB" b="1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9" name="ZoneTexte 23"/>
            <p:cNvSpPr txBox="1">
              <a:spLocks noChangeArrowheads="1"/>
            </p:cNvSpPr>
            <p:nvPr/>
          </p:nvSpPr>
          <p:spPr bwMode="auto">
            <a:xfrm>
              <a:off x="41422" y="6581775"/>
              <a:ext cx="558000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1200" b="1" i="1" dirty="0">
                  <a:solidFill>
                    <a:srgbClr val="333399"/>
                  </a:solidFill>
                  <a:latin typeface="Cambria" pitchFamily="-1" charset="0"/>
                  <a:ea typeface="ＭＳ Ｐゴシック" pitchFamily="-1" charset="-128"/>
                  <a:cs typeface="ＭＳ Ｐゴシック" pitchFamily="-1" charset="-128"/>
                </a:rPr>
                <a:t>STAR</a:t>
              </a:r>
            </a:p>
          </p:txBody>
        </p:sp>
      </p:grpSp>
      <p:sp>
        <p:nvSpPr>
          <p:cNvPr id="11" name="Rectangle 27"/>
          <p:cNvSpPr>
            <a:spLocks noGrp="1" noChangeArrowheads="1"/>
          </p:cNvSpPr>
          <p:nvPr>
            <p:ph type="title"/>
          </p:nvPr>
        </p:nvSpPr>
        <p:spPr>
          <a:xfrm>
            <a:off x="50799" y="44450"/>
            <a:ext cx="8736013" cy="1106488"/>
          </a:xfrm>
        </p:spPr>
        <p:txBody>
          <a:bodyPr/>
          <a:lstStyle/>
          <a:p>
            <a:r>
              <a:rPr lang="fr-FR" sz="3200" dirty="0">
                <a:ea typeface="ＭＳ Ｐゴシック" pitchFamily="-1" charset="-128"/>
                <a:cs typeface="ＭＳ Ｐゴシック" pitchFamily="-1" charset="-128"/>
              </a:rPr>
              <a:t>Etude STAR </a:t>
            </a:r>
            <a:r>
              <a:rPr lang="en-GB" sz="3200" dirty="0">
                <a:ea typeface="ＭＳ Ｐゴシック" pitchFamily="-1" charset="-128"/>
                <a:cs typeface="ＭＳ Ｐゴシック" pitchFamily="-1" charset="-128"/>
              </a:rPr>
              <a:t>: RPV/FTC/TDF </a:t>
            </a:r>
            <a:r>
              <a:rPr lang="en-GB" sz="3200" dirty="0" err="1">
                <a:ea typeface="ＭＳ Ｐゴシック" pitchFamily="-1" charset="-128"/>
                <a:cs typeface="ＭＳ Ｐゴシック" pitchFamily="-1" charset="-128"/>
              </a:rPr>
              <a:t>vs</a:t>
            </a:r>
            <a:r>
              <a:rPr lang="en-GB" sz="3200" dirty="0">
                <a:ea typeface="ＭＳ Ｐゴシック" pitchFamily="-1" charset="-128"/>
                <a:cs typeface="ＭＳ Ｐゴシック" pitchFamily="-1" charset="-128"/>
              </a:rPr>
              <a:t> EFV/FTC/TDF</a:t>
            </a:r>
          </a:p>
        </p:txBody>
      </p:sp>
    </p:spTree>
    <p:custDataLst>
      <p:tags r:id="rId1"/>
    </p:custData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70434" name="Group 9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3760603"/>
              </p:ext>
            </p:extLst>
          </p:nvPr>
        </p:nvGraphicFramePr>
        <p:xfrm>
          <a:off x="381000" y="3200400"/>
          <a:ext cx="8207375" cy="3198000"/>
        </p:xfrm>
        <a:graphic>
          <a:graphicData uri="http://schemas.openxmlformats.org/drawingml/2006/table">
            <a:tbl>
              <a:tblPr/>
              <a:tblGrid>
                <a:gridCol w="46124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49175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017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0955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1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8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1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1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RPV/FTC/TDF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1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EFV/FTC/TDF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955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1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Evénements neurologiques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1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400" b="1" i="0" u="none" strike="noStrike" cap="none" normalizeH="0" baseline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1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29,7 %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1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50,5 %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1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1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Vertiges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1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6,6 %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1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22,2 %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1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1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Insomnie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1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9,6 %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1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14,0 %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1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1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Somnolence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1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2,5 %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1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6,9 %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1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1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Céphalées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1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12,4 %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1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13,5 %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0955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1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Evénements psychiatriques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1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1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15,7 %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1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37,5 %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1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1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Rêves anormaux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1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5,8 %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1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24,5 %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1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1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Dépression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1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6,6 %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1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8,9 %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1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1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Anxiété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1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5,1 %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1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8,4 %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09550">
                <a:tc gridSpan="2"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1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Rash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1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1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17,3 %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1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21,2 %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1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1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Folliculite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1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5,3 %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1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1,0 %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1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1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Rash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1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6,1 %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1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12,0 %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sp>
        <p:nvSpPr>
          <p:cNvPr id="16" name="Espace réservé du contenu 2"/>
          <p:cNvSpPr txBox="1">
            <a:spLocks/>
          </p:cNvSpPr>
          <p:nvPr/>
        </p:nvSpPr>
        <p:spPr bwMode="auto">
          <a:xfrm>
            <a:off x="39688" y="2514600"/>
            <a:ext cx="9024937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Font typeface="Wingdings" pitchFamily="-1" charset="2"/>
              <a:buChar char="§"/>
              <a:defRPr sz="2000">
                <a:solidFill>
                  <a:srgbClr val="CC3300"/>
                </a:solidFill>
                <a:latin typeface="+mn-lt"/>
                <a:ea typeface="ＭＳ Ｐゴシック" pitchFamily="-109" charset="-128"/>
                <a:cs typeface="ＭＳ Ｐゴシック" pitchFamily="-109" charset="-128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9pPr>
          </a:lstStyle>
          <a:p>
            <a:pPr defTabSz="914400">
              <a:lnSpc>
                <a:spcPts val="2280"/>
              </a:lnSpc>
              <a:spcBef>
                <a:spcPts val="0"/>
              </a:spcBef>
            </a:pPr>
            <a:r>
              <a:rPr lang="fr-FR" sz="2400" b="1" kern="0" dirty="0"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Evénements indésirables d’intérêt particulier chez &gt; 5 % </a:t>
            </a:r>
            <a:br>
              <a:rPr lang="fr-FR" sz="2400" b="1" kern="0" dirty="0"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</a:br>
            <a:r>
              <a:rPr lang="fr-FR" sz="2400" b="1" kern="0" dirty="0"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des patients dans un des groupes</a:t>
            </a:r>
            <a:endParaRPr lang="fr-FR" sz="1800" kern="0" dirty="0">
              <a:ea typeface="ＭＳ Ｐゴシック" pitchFamily="-1" charset="-128"/>
              <a:cs typeface="ＭＳ Ｐゴシック" pitchFamily="-1" charset="-128"/>
            </a:endParaRPr>
          </a:p>
        </p:txBody>
      </p:sp>
      <p:graphicFrame>
        <p:nvGraphicFramePr>
          <p:cNvPr id="5" name="Group 9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7921584"/>
              </p:ext>
            </p:extLst>
          </p:nvPr>
        </p:nvGraphicFramePr>
        <p:xfrm>
          <a:off x="460375" y="1676400"/>
          <a:ext cx="8207375" cy="738000"/>
        </p:xfrm>
        <a:graphic>
          <a:graphicData uri="http://schemas.openxmlformats.org/drawingml/2006/table">
            <a:tbl>
              <a:tblPr/>
              <a:tblGrid>
                <a:gridCol w="46124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41555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541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0955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1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8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1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1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RPV/FTC/TDF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1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EFV/FTC/TDF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955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1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Evénéments indésirables de grade 3-4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1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400" b="1" i="0" u="none" strike="noStrike" cap="none" normalizeH="0" baseline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1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7,4 %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1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13,8 %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1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1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Liés au traitement de l’étude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1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1,8 %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1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4,8 %</a:t>
                      </a: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6" name="Espace réservé du contenu 2"/>
          <p:cNvSpPr txBox="1">
            <a:spLocks/>
          </p:cNvSpPr>
          <p:nvPr/>
        </p:nvSpPr>
        <p:spPr bwMode="auto">
          <a:xfrm>
            <a:off x="119063" y="1209097"/>
            <a:ext cx="9024937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Font typeface="Wingdings" pitchFamily="-1" charset="2"/>
              <a:buChar char="§"/>
              <a:defRPr sz="2000">
                <a:solidFill>
                  <a:srgbClr val="CC3300"/>
                </a:solidFill>
                <a:latin typeface="+mn-lt"/>
                <a:ea typeface="ＭＳ Ｐゴシック" pitchFamily="-109" charset="-128"/>
                <a:cs typeface="ＭＳ Ｐゴシック" pitchFamily="-109" charset="-128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9pPr>
          </a:lstStyle>
          <a:p>
            <a:pPr defTabSz="914400">
              <a:lnSpc>
                <a:spcPts val="2280"/>
              </a:lnSpc>
              <a:spcBef>
                <a:spcPts val="0"/>
              </a:spcBef>
            </a:pPr>
            <a:r>
              <a:rPr lang="fr-FR" sz="2400" b="1" kern="0" dirty="0"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Tolérance au cours des 48 1</a:t>
            </a:r>
            <a:r>
              <a:rPr lang="fr-FR" sz="2400" b="1" kern="0" baseline="30000" dirty="0"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ères</a:t>
            </a:r>
            <a:r>
              <a:rPr lang="fr-FR" sz="2400" b="1" kern="0" dirty="0"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 semaines</a:t>
            </a:r>
            <a:endParaRPr lang="fr-FR" sz="1800" kern="0" dirty="0"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7" name="ZoneTexte 69"/>
          <p:cNvSpPr txBox="1">
            <a:spLocks noChangeArrowheads="1"/>
          </p:cNvSpPr>
          <p:nvPr/>
        </p:nvSpPr>
        <p:spPr bwMode="auto">
          <a:xfrm>
            <a:off x="6400800" y="6581775"/>
            <a:ext cx="27432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GB" sz="1200" i="1" dirty="0">
                <a:solidFill>
                  <a:srgbClr val="CC3300"/>
                </a:solidFill>
                <a:ea typeface="ＭＳ Ｐゴシック" pitchFamily="-1" charset="-128"/>
                <a:cs typeface="ＭＳ Ｐゴシック" pitchFamily="-1" charset="-128"/>
              </a:rPr>
              <a:t>Cohen C. </a:t>
            </a:r>
            <a:r>
              <a:rPr lang="fr-FR" sz="1200" i="1" dirty="0">
                <a:solidFill>
                  <a:srgbClr val="CC3300"/>
                </a:solidFill>
                <a:ea typeface="ＭＳ Ｐゴシック" pitchFamily="-1" charset="-128"/>
                <a:cs typeface="ＭＳ Ｐゴシック" pitchFamily="-1" charset="-128"/>
              </a:rPr>
              <a:t>AIDS 2014;28:989-97</a:t>
            </a:r>
            <a:endParaRPr lang="en-GB" sz="1200" i="1" dirty="0">
              <a:solidFill>
                <a:srgbClr val="CC3300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grpSp>
        <p:nvGrpSpPr>
          <p:cNvPr id="9" name="Grouper 8"/>
          <p:cNvGrpSpPr/>
          <p:nvPr/>
        </p:nvGrpSpPr>
        <p:grpSpPr>
          <a:xfrm>
            <a:off x="-1" y="6570663"/>
            <a:ext cx="599423" cy="288111"/>
            <a:chOff x="-1" y="6570663"/>
            <a:chExt cx="599423" cy="288111"/>
          </a:xfrm>
        </p:grpSpPr>
        <p:sp>
          <p:nvSpPr>
            <p:cNvPr id="10" name="AutoShape 162"/>
            <p:cNvSpPr>
              <a:spLocks noChangeArrowheads="1"/>
            </p:cNvSpPr>
            <p:nvPr/>
          </p:nvSpPr>
          <p:spPr bwMode="auto">
            <a:xfrm>
              <a:off x="-1" y="6570663"/>
              <a:ext cx="576000" cy="288111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GB" b="1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11" name="ZoneTexte 23"/>
            <p:cNvSpPr txBox="1">
              <a:spLocks noChangeArrowheads="1"/>
            </p:cNvSpPr>
            <p:nvPr/>
          </p:nvSpPr>
          <p:spPr bwMode="auto">
            <a:xfrm>
              <a:off x="41422" y="6581775"/>
              <a:ext cx="558000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1200" b="1" i="1" dirty="0">
                  <a:solidFill>
                    <a:srgbClr val="333399"/>
                  </a:solidFill>
                  <a:latin typeface="Cambria" pitchFamily="-1" charset="0"/>
                  <a:ea typeface="ＭＳ Ｐゴシック" pitchFamily="-1" charset="-128"/>
                  <a:cs typeface="ＭＳ Ｐゴシック" pitchFamily="-1" charset="-128"/>
                </a:rPr>
                <a:t>STAR</a:t>
              </a:r>
            </a:p>
          </p:txBody>
        </p:sp>
      </p:grpSp>
      <p:sp>
        <p:nvSpPr>
          <p:cNvPr id="13" name="Rectangle 27"/>
          <p:cNvSpPr>
            <a:spLocks noGrp="1" noChangeArrowheads="1"/>
          </p:cNvSpPr>
          <p:nvPr>
            <p:ph type="title"/>
          </p:nvPr>
        </p:nvSpPr>
        <p:spPr>
          <a:xfrm>
            <a:off x="50799" y="44450"/>
            <a:ext cx="8736013" cy="1106488"/>
          </a:xfrm>
        </p:spPr>
        <p:txBody>
          <a:bodyPr/>
          <a:lstStyle/>
          <a:p>
            <a:r>
              <a:rPr lang="fr-FR" sz="3200" dirty="0">
                <a:ea typeface="ＭＳ Ｐゴシック" pitchFamily="-1" charset="-128"/>
                <a:cs typeface="ＭＳ Ｐゴシック" pitchFamily="-1" charset="-128"/>
              </a:rPr>
              <a:t>Etude STAR </a:t>
            </a:r>
            <a:r>
              <a:rPr lang="en-GB" sz="3200" dirty="0">
                <a:ea typeface="ＭＳ Ｐゴシック" pitchFamily="-1" charset="-128"/>
                <a:cs typeface="ＭＳ Ｐゴシック" pitchFamily="-1" charset="-128"/>
              </a:rPr>
              <a:t>: RPV/FTC/TDF </a:t>
            </a:r>
            <a:r>
              <a:rPr lang="en-GB" sz="3200" dirty="0" err="1">
                <a:ea typeface="ＭＳ Ｐゴシック" pitchFamily="-1" charset="-128"/>
                <a:cs typeface="ＭＳ Ｐゴシック" pitchFamily="-1" charset="-128"/>
              </a:rPr>
              <a:t>vs</a:t>
            </a:r>
            <a:r>
              <a:rPr lang="en-GB" sz="3200" dirty="0">
                <a:ea typeface="ＭＳ Ｐゴシック" pitchFamily="-1" charset="-128"/>
                <a:cs typeface="ＭＳ Ｐゴシック" pitchFamily="-1" charset="-128"/>
              </a:rPr>
              <a:t> EFV/FTC/TDF</a:t>
            </a:r>
          </a:p>
        </p:txBody>
      </p:sp>
    </p:spTree>
    <p:custDataLst>
      <p:tags r:id="rId1"/>
    </p:custData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contenu 2"/>
          <p:cNvSpPr txBox="1">
            <a:spLocks/>
          </p:cNvSpPr>
          <p:nvPr/>
        </p:nvSpPr>
        <p:spPr bwMode="auto">
          <a:xfrm>
            <a:off x="129949" y="1295400"/>
            <a:ext cx="9024937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Font typeface="Wingdings" pitchFamily="-1" charset="2"/>
              <a:buChar char="§"/>
              <a:defRPr sz="2000">
                <a:solidFill>
                  <a:srgbClr val="CC3300"/>
                </a:solidFill>
                <a:latin typeface="+mn-lt"/>
                <a:ea typeface="ＭＳ Ｐゴシック" pitchFamily="-109" charset="-128"/>
                <a:cs typeface="ＭＳ Ｐゴシック" pitchFamily="-109" charset="-128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9pPr>
          </a:lstStyle>
          <a:p>
            <a:pPr algn="ctr" defTabSz="914400">
              <a:lnSpc>
                <a:spcPts val="2280"/>
              </a:lnSpc>
              <a:spcBef>
                <a:spcPts val="0"/>
              </a:spcBef>
              <a:buNone/>
            </a:pPr>
            <a:r>
              <a:rPr lang="fr-FR" sz="2400" b="1" kern="0"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Modification moyenne des lipides à jeun (mg/dl) à S48</a:t>
            </a:r>
            <a:endParaRPr lang="fr-FR" sz="1800" kern="0"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5" name="ZoneTexte 69"/>
          <p:cNvSpPr txBox="1">
            <a:spLocks noChangeArrowheads="1"/>
          </p:cNvSpPr>
          <p:nvPr/>
        </p:nvSpPr>
        <p:spPr bwMode="auto">
          <a:xfrm>
            <a:off x="6400800" y="6581775"/>
            <a:ext cx="27432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GB" sz="1200" i="1" dirty="0">
                <a:solidFill>
                  <a:srgbClr val="CC3300"/>
                </a:solidFill>
                <a:ea typeface="ＭＳ Ｐゴシック" pitchFamily="-1" charset="-128"/>
                <a:cs typeface="ＭＳ Ｐゴシック" pitchFamily="-1" charset="-128"/>
              </a:rPr>
              <a:t>Cohen C. </a:t>
            </a:r>
            <a:r>
              <a:rPr lang="fr-FR" sz="1200" i="1" dirty="0">
                <a:solidFill>
                  <a:srgbClr val="CC3300"/>
                </a:solidFill>
                <a:ea typeface="ＭＳ Ｐゴシック" pitchFamily="-1" charset="-128"/>
                <a:cs typeface="ＭＳ Ｐゴシック" pitchFamily="-1" charset="-128"/>
              </a:rPr>
              <a:t>AIDS 2014;28:989-97</a:t>
            </a:r>
            <a:endParaRPr lang="en-GB" sz="1200" i="1" dirty="0">
              <a:solidFill>
                <a:srgbClr val="CC3300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grpSp>
        <p:nvGrpSpPr>
          <p:cNvPr id="7" name="Grouper 6"/>
          <p:cNvGrpSpPr/>
          <p:nvPr/>
        </p:nvGrpSpPr>
        <p:grpSpPr>
          <a:xfrm>
            <a:off x="-1" y="6570663"/>
            <a:ext cx="599423" cy="288111"/>
            <a:chOff x="-1" y="6570663"/>
            <a:chExt cx="599423" cy="288111"/>
          </a:xfrm>
        </p:grpSpPr>
        <p:sp>
          <p:nvSpPr>
            <p:cNvPr id="8" name="AutoShape 162"/>
            <p:cNvSpPr>
              <a:spLocks noChangeArrowheads="1"/>
            </p:cNvSpPr>
            <p:nvPr/>
          </p:nvSpPr>
          <p:spPr bwMode="auto">
            <a:xfrm>
              <a:off x="-1" y="6570663"/>
              <a:ext cx="576000" cy="288111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GB" b="1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9" name="ZoneTexte 23"/>
            <p:cNvSpPr txBox="1">
              <a:spLocks noChangeArrowheads="1"/>
            </p:cNvSpPr>
            <p:nvPr/>
          </p:nvSpPr>
          <p:spPr bwMode="auto">
            <a:xfrm>
              <a:off x="41422" y="6581775"/>
              <a:ext cx="558000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1200" b="1" i="1" dirty="0">
                  <a:solidFill>
                    <a:srgbClr val="333399"/>
                  </a:solidFill>
                  <a:latin typeface="Cambria" pitchFamily="-1" charset="0"/>
                  <a:ea typeface="ＭＳ Ｐゴシック" pitchFamily="-1" charset="-128"/>
                  <a:cs typeface="ＭＳ Ｐゴシック" pitchFamily="-1" charset="-128"/>
                </a:rPr>
                <a:t>STAR</a:t>
              </a:r>
            </a:p>
          </p:txBody>
        </p:sp>
      </p:grpSp>
      <p:sp>
        <p:nvSpPr>
          <p:cNvPr id="22" name="ZoneTexte 21"/>
          <p:cNvSpPr txBox="1"/>
          <p:nvPr/>
        </p:nvSpPr>
        <p:spPr>
          <a:xfrm>
            <a:off x="513059" y="6109130"/>
            <a:ext cx="851360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rgbClr val="CC3300"/>
              </a:buClr>
              <a:buFont typeface="Wingdings" panose="05000000000000000000" pitchFamily="2" charset="2"/>
              <a:buChar char="§"/>
            </a:pPr>
            <a:r>
              <a:rPr lang="fr-FR" sz="1600" dirty="0">
                <a:solidFill>
                  <a:srgbClr val="000066"/>
                </a:solidFill>
              </a:rPr>
              <a:t>Modification du rapport cholestérol total/HDL-cholestérol à S48 : - 0,2 dans les 2 groupes</a:t>
            </a:r>
          </a:p>
        </p:txBody>
      </p:sp>
      <p:grpSp>
        <p:nvGrpSpPr>
          <p:cNvPr id="31" name="Groupe 30"/>
          <p:cNvGrpSpPr/>
          <p:nvPr/>
        </p:nvGrpSpPr>
        <p:grpSpPr>
          <a:xfrm>
            <a:off x="377280" y="1824553"/>
            <a:ext cx="8574069" cy="4202490"/>
            <a:chOff x="377280" y="1824553"/>
            <a:chExt cx="8574069" cy="4202490"/>
          </a:xfrm>
        </p:grpSpPr>
        <p:graphicFrame>
          <p:nvGraphicFramePr>
            <p:cNvPr id="2" name="Graphique 1"/>
            <p:cNvGraphicFramePr/>
            <p:nvPr>
              <p:extLst>
                <p:ext uri="{D42A27DB-BD31-4B8C-83A1-F6EECF244321}">
                  <p14:modId xmlns:p14="http://schemas.microsoft.com/office/powerpoint/2010/main" val="1795105393"/>
                </p:ext>
              </p:extLst>
            </p:nvPr>
          </p:nvGraphicFramePr>
          <p:xfrm>
            <a:off x="1070516" y="2341746"/>
            <a:ext cx="6580663" cy="3309783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  <p:sp>
          <p:nvSpPr>
            <p:cNvPr id="11" name="ZoneTexte 10"/>
            <p:cNvSpPr txBox="1"/>
            <p:nvPr/>
          </p:nvSpPr>
          <p:spPr>
            <a:xfrm>
              <a:off x="3871520" y="2953670"/>
              <a:ext cx="507982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200">
                  <a:solidFill>
                    <a:srgbClr val="000066"/>
                  </a:solidFill>
                </a:rPr>
                <a:t> p &lt; 0,001 pour toutes les comparaisons entre les 2 groupes (ANOVA )</a:t>
              </a: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377280" y="5565378"/>
              <a:ext cx="1514557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fr-FR" sz="1200">
                  <a:solidFill>
                    <a:srgbClr val="000066"/>
                  </a:solidFill>
                </a:rPr>
                <a:t>Valeurs moyennes</a:t>
              </a:r>
              <a:br>
                <a:rPr lang="fr-FR" sz="1200">
                  <a:solidFill>
                    <a:srgbClr val="000066"/>
                  </a:solidFill>
                </a:rPr>
              </a:br>
              <a:r>
                <a:rPr lang="fr-FR" sz="1200">
                  <a:solidFill>
                    <a:srgbClr val="000066"/>
                  </a:solidFill>
                </a:rPr>
                <a:t>à l’inclusion (mg/dl)</a:t>
              </a:r>
              <a:endParaRPr lang="fr-FR">
                <a:solidFill>
                  <a:srgbClr val="000066"/>
                </a:solidFill>
              </a:endParaRPr>
            </a:p>
          </p:txBody>
        </p:sp>
        <p:sp>
          <p:nvSpPr>
            <p:cNvPr id="13" name="Rectangle 12"/>
            <p:cNvSpPr/>
            <p:nvPr/>
          </p:nvSpPr>
          <p:spPr>
            <a:xfrm>
              <a:off x="1820289" y="5657710"/>
              <a:ext cx="439544" cy="27699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fr-FR" sz="1200" b="1">
                  <a:solidFill>
                    <a:srgbClr val="FF6600"/>
                  </a:solidFill>
                </a:rPr>
                <a:t>164</a:t>
              </a:r>
              <a:endParaRPr lang="fr-FR" b="1">
                <a:solidFill>
                  <a:srgbClr val="FF6600"/>
                </a:solidFill>
              </a:endParaRPr>
            </a:p>
          </p:txBody>
        </p:sp>
        <p:sp>
          <p:nvSpPr>
            <p:cNvPr id="14" name="Rectangle 13"/>
            <p:cNvSpPr/>
            <p:nvPr/>
          </p:nvSpPr>
          <p:spPr>
            <a:xfrm>
              <a:off x="2259833" y="5657710"/>
              <a:ext cx="439544" cy="27699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fr-FR" sz="1200" b="1">
                  <a:solidFill>
                    <a:srgbClr val="0066FF"/>
                  </a:solidFill>
                </a:rPr>
                <a:t>163</a:t>
              </a:r>
              <a:endParaRPr lang="fr-FR" b="1">
                <a:solidFill>
                  <a:srgbClr val="0066FF"/>
                </a:solidFill>
              </a:endParaRPr>
            </a:p>
          </p:txBody>
        </p:sp>
        <p:sp>
          <p:nvSpPr>
            <p:cNvPr id="15" name="Rectangle 14"/>
            <p:cNvSpPr/>
            <p:nvPr/>
          </p:nvSpPr>
          <p:spPr>
            <a:xfrm>
              <a:off x="3257210" y="5657710"/>
              <a:ext cx="439544" cy="27699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fr-FR" sz="1200" b="1">
                  <a:solidFill>
                    <a:srgbClr val="FF6600"/>
                  </a:solidFill>
                </a:rPr>
                <a:t>104</a:t>
              </a:r>
              <a:endParaRPr lang="fr-FR" b="1">
                <a:solidFill>
                  <a:srgbClr val="FF6600"/>
                </a:solidFill>
              </a:endParaRPr>
            </a:p>
          </p:txBody>
        </p:sp>
        <p:sp>
          <p:nvSpPr>
            <p:cNvPr id="16" name="Rectangle 15"/>
            <p:cNvSpPr/>
            <p:nvPr/>
          </p:nvSpPr>
          <p:spPr>
            <a:xfrm>
              <a:off x="3696754" y="5657710"/>
              <a:ext cx="439544" cy="27699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fr-FR" sz="1200" b="1">
                  <a:solidFill>
                    <a:srgbClr val="0066FF"/>
                  </a:solidFill>
                </a:rPr>
                <a:t>103</a:t>
              </a:r>
              <a:endParaRPr lang="fr-FR" b="1">
                <a:solidFill>
                  <a:srgbClr val="0066FF"/>
                </a:solidFill>
              </a:endParaRPr>
            </a:p>
          </p:txBody>
        </p:sp>
        <p:sp>
          <p:nvSpPr>
            <p:cNvPr id="17" name="Rectangle 16"/>
            <p:cNvSpPr/>
            <p:nvPr/>
          </p:nvSpPr>
          <p:spPr>
            <a:xfrm>
              <a:off x="4857423" y="5657710"/>
              <a:ext cx="439544" cy="27699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fr-FR" sz="1200" b="1">
                  <a:solidFill>
                    <a:srgbClr val="FF6600"/>
                  </a:solidFill>
                </a:rPr>
                <a:t>121</a:t>
              </a:r>
              <a:endParaRPr lang="fr-FR" b="1">
                <a:solidFill>
                  <a:srgbClr val="FF6600"/>
                </a:solidFill>
              </a:endParaRPr>
            </a:p>
          </p:txBody>
        </p:sp>
        <p:sp>
          <p:nvSpPr>
            <p:cNvPr id="18" name="Rectangle 17"/>
            <p:cNvSpPr/>
            <p:nvPr/>
          </p:nvSpPr>
          <p:spPr>
            <a:xfrm>
              <a:off x="5296967" y="5657710"/>
              <a:ext cx="439544" cy="27699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fr-FR" sz="1200" b="1">
                  <a:solidFill>
                    <a:srgbClr val="0066FF"/>
                  </a:solidFill>
                </a:rPr>
                <a:t>129</a:t>
              </a:r>
              <a:endParaRPr lang="fr-FR" b="1">
                <a:solidFill>
                  <a:srgbClr val="0066FF"/>
                </a:solidFill>
              </a:endParaRPr>
            </a:p>
          </p:txBody>
        </p:sp>
        <p:sp>
          <p:nvSpPr>
            <p:cNvPr id="19" name="Rectangle 18"/>
            <p:cNvSpPr/>
            <p:nvPr/>
          </p:nvSpPr>
          <p:spPr>
            <a:xfrm>
              <a:off x="6479407" y="5657710"/>
              <a:ext cx="354584" cy="27699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fr-FR" sz="1200" b="1">
                  <a:solidFill>
                    <a:srgbClr val="FF6600"/>
                  </a:solidFill>
                </a:rPr>
                <a:t>44</a:t>
              </a:r>
              <a:endParaRPr lang="fr-FR" b="1">
                <a:solidFill>
                  <a:srgbClr val="FF6600"/>
                </a:solidFill>
              </a:endParaRPr>
            </a:p>
          </p:txBody>
        </p:sp>
        <p:sp>
          <p:nvSpPr>
            <p:cNvPr id="20" name="Rectangle 19"/>
            <p:cNvSpPr/>
            <p:nvPr/>
          </p:nvSpPr>
          <p:spPr>
            <a:xfrm>
              <a:off x="6918951" y="5657710"/>
              <a:ext cx="354584" cy="27699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fr-FR" sz="1200" b="1">
                  <a:solidFill>
                    <a:srgbClr val="0066FF"/>
                  </a:solidFill>
                </a:rPr>
                <a:t>44</a:t>
              </a:r>
              <a:endParaRPr lang="fr-FR" b="1">
                <a:solidFill>
                  <a:srgbClr val="0066FF"/>
                </a:solidFill>
              </a:endParaRPr>
            </a:p>
          </p:txBody>
        </p:sp>
        <p:grpSp>
          <p:nvGrpSpPr>
            <p:cNvPr id="21" name="Grouper 65"/>
            <p:cNvGrpSpPr/>
            <p:nvPr/>
          </p:nvGrpSpPr>
          <p:grpSpPr>
            <a:xfrm>
              <a:off x="2621292" y="1824553"/>
              <a:ext cx="3939809" cy="388388"/>
              <a:chOff x="4823191" y="1809744"/>
              <a:chExt cx="3939809" cy="388388"/>
            </a:xfrm>
          </p:grpSpPr>
          <p:sp>
            <p:nvSpPr>
              <p:cNvPr id="23" name="AutoShape 165"/>
              <p:cNvSpPr>
                <a:spLocks noChangeArrowheads="1"/>
              </p:cNvSpPr>
              <p:nvPr/>
            </p:nvSpPr>
            <p:spPr bwMode="auto">
              <a:xfrm>
                <a:off x="4823191" y="1831969"/>
                <a:ext cx="3766196" cy="366163"/>
              </a:xfrm>
              <a:prstGeom prst="roundRect">
                <a:avLst>
                  <a:gd name="adj" fmla="val 16667"/>
                </a:avLst>
              </a:prstGeom>
              <a:solidFill>
                <a:schemeClr val="bg1"/>
              </a:solidFill>
              <a:ln w="9525">
                <a:solidFill>
                  <a:srgbClr val="D0D0F0"/>
                </a:solidFill>
                <a:round/>
                <a:headEnd/>
                <a:tailEnd/>
              </a:ln>
              <a:effectLst>
                <a:prstShdw prst="shdw17" dist="17961" dir="2700000">
                  <a:srgbClr val="7D7D90">
                    <a:alpha val="74997"/>
                  </a:srgbClr>
                </a:prstShdw>
              </a:effectLst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fr-FR" sz="280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</a:endParaRPr>
              </a:p>
            </p:txBody>
          </p:sp>
          <p:sp>
            <p:nvSpPr>
              <p:cNvPr id="24" name="Rectangle 3"/>
              <p:cNvSpPr>
                <a:spLocks noChangeArrowheads="1"/>
              </p:cNvSpPr>
              <p:nvPr/>
            </p:nvSpPr>
            <p:spPr bwMode="auto">
              <a:xfrm>
                <a:off x="5029295" y="1930394"/>
                <a:ext cx="334547" cy="144462"/>
              </a:xfrm>
              <a:prstGeom prst="rect">
                <a:avLst/>
              </a:prstGeom>
              <a:solidFill>
                <a:srgbClr val="FF66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fr-FR" sz="240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</a:endParaRPr>
              </a:p>
            </p:txBody>
          </p:sp>
          <p:sp>
            <p:nvSpPr>
              <p:cNvPr id="25" name="Rectangle 4"/>
              <p:cNvSpPr>
                <a:spLocks noChangeArrowheads="1"/>
              </p:cNvSpPr>
              <p:nvPr/>
            </p:nvSpPr>
            <p:spPr bwMode="auto">
              <a:xfrm>
                <a:off x="6870113" y="1954212"/>
                <a:ext cx="334547" cy="144463"/>
              </a:xfrm>
              <a:prstGeom prst="rect">
                <a:avLst/>
              </a:prstGeom>
              <a:solidFill>
                <a:srgbClr val="0066FF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lang="fr-FR" sz="240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</a:endParaRPr>
              </a:p>
            </p:txBody>
          </p:sp>
          <p:sp>
            <p:nvSpPr>
              <p:cNvPr id="26" name="ZoneTexte 84"/>
              <p:cNvSpPr txBox="1">
                <a:spLocks noChangeArrowheads="1"/>
              </p:cNvSpPr>
              <p:nvPr/>
            </p:nvSpPr>
            <p:spPr bwMode="auto">
              <a:xfrm>
                <a:off x="5325011" y="1809744"/>
                <a:ext cx="1579295" cy="3693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prstTxWarp prst="textNoShape">
                  <a:avLst/>
                </a:prstTxWarp>
                <a:spAutoFit/>
              </a:bodyPr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fr-FR" b="1">
                    <a:solidFill>
                      <a:srgbClr val="333399"/>
                    </a:solidFill>
                    <a:latin typeface="Calibri" pitchFamily="-1" charset="0"/>
                    <a:ea typeface="ＭＳ Ｐゴシック" pitchFamily="-1" charset="-128"/>
                    <a:cs typeface="ＭＳ Ｐゴシック" pitchFamily="-1" charset="-128"/>
                  </a:rPr>
                  <a:t>RPV/FTC/TDF</a:t>
                </a:r>
              </a:p>
            </p:txBody>
          </p:sp>
          <p:sp>
            <p:nvSpPr>
              <p:cNvPr id="27" name="ZoneTexte 85"/>
              <p:cNvSpPr txBox="1">
                <a:spLocks noChangeArrowheads="1"/>
              </p:cNvSpPr>
              <p:nvPr/>
            </p:nvSpPr>
            <p:spPr bwMode="auto">
              <a:xfrm>
                <a:off x="7165830" y="1828800"/>
                <a:ext cx="1597170" cy="3693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prstTxWarp prst="textNoShape">
                  <a:avLst/>
                </a:prstTxWarp>
                <a:spAutoFit/>
              </a:bodyPr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fr-FR" b="1">
                    <a:solidFill>
                      <a:srgbClr val="333399"/>
                    </a:solidFill>
                    <a:latin typeface="Calibri" pitchFamily="-1" charset="0"/>
                    <a:ea typeface="ＭＳ Ｐゴシック" pitchFamily="-1" charset="-128"/>
                    <a:cs typeface="ＭＳ Ｐゴシック" pitchFamily="-1" charset="-128"/>
                  </a:rPr>
                  <a:t>EFV/FTC/TDF</a:t>
                </a:r>
              </a:p>
            </p:txBody>
          </p:sp>
        </p:grpSp>
      </p:grpSp>
      <p:sp>
        <p:nvSpPr>
          <p:cNvPr id="30" name="Rectangle 27"/>
          <p:cNvSpPr>
            <a:spLocks noGrp="1" noChangeArrowheads="1"/>
          </p:cNvSpPr>
          <p:nvPr>
            <p:ph type="title"/>
          </p:nvPr>
        </p:nvSpPr>
        <p:spPr>
          <a:xfrm>
            <a:off x="50799" y="44450"/>
            <a:ext cx="8736013" cy="1106488"/>
          </a:xfrm>
        </p:spPr>
        <p:txBody>
          <a:bodyPr/>
          <a:lstStyle/>
          <a:p>
            <a:r>
              <a:rPr lang="fr-FR" sz="3200" dirty="0">
                <a:ea typeface="ＭＳ Ｐゴシック" pitchFamily="-1" charset="-128"/>
                <a:cs typeface="ＭＳ Ｐゴシック" pitchFamily="-1" charset="-128"/>
              </a:rPr>
              <a:t>Etude STAR </a:t>
            </a:r>
            <a:r>
              <a:rPr lang="en-GB" sz="3200" dirty="0">
                <a:ea typeface="ＭＳ Ｐゴシック" pitchFamily="-1" charset="-128"/>
                <a:cs typeface="ＭＳ Ｐゴシック" pitchFamily="-1" charset="-128"/>
              </a:rPr>
              <a:t>: RPV/FTC/TDF </a:t>
            </a:r>
            <a:r>
              <a:rPr lang="en-GB" sz="3200" dirty="0" err="1">
                <a:ea typeface="ＭＳ Ｐゴシック" pitchFamily="-1" charset="-128"/>
                <a:cs typeface="ＭＳ Ｐゴシック" pitchFamily="-1" charset="-128"/>
              </a:rPr>
              <a:t>vs</a:t>
            </a:r>
            <a:r>
              <a:rPr lang="en-GB" sz="3200" dirty="0">
                <a:ea typeface="ＭＳ Ｐゴシック" pitchFamily="-1" charset="-128"/>
                <a:cs typeface="ＭＳ Ｐゴシック" pitchFamily="-1" charset="-128"/>
              </a:rPr>
              <a:t> EFV/FTC/TDF</a:t>
            </a:r>
          </a:p>
        </p:txBody>
      </p:sp>
    </p:spTree>
    <p:custDataLst>
      <p:tags r:id="rId1"/>
    </p:custData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740" name="Espace réservé du contenu 2"/>
          <p:cNvSpPr>
            <a:spLocks noGrp="1"/>
          </p:cNvSpPr>
          <p:nvPr>
            <p:ph idx="4294967295"/>
          </p:nvPr>
        </p:nvSpPr>
        <p:spPr>
          <a:xfrm>
            <a:off x="76200" y="1221506"/>
            <a:ext cx="8991600" cy="5303838"/>
          </a:xfrm>
        </p:spPr>
        <p:txBody>
          <a:bodyPr/>
          <a:lstStyle/>
          <a:p>
            <a:pPr>
              <a:lnSpc>
                <a:spcPts val="2600"/>
              </a:lnSpc>
              <a:spcBef>
                <a:spcPts val="0"/>
              </a:spcBef>
            </a:pPr>
            <a:r>
              <a:rPr lang="fr-FR" sz="2800" b="1" dirty="0"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Conclusion à S48</a:t>
            </a:r>
          </a:p>
          <a:p>
            <a:pPr lvl="1">
              <a:lnSpc>
                <a:spcPts val="2600"/>
              </a:lnSpc>
              <a:spcBef>
                <a:spcPts val="0"/>
              </a:spcBef>
            </a:pPr>
            <a:r>
              <a:rPr lang="fr-FR" sz="2000" dirty="0">
                <a:ea typeface="ＭＳ Ｐゴシック" pitchFamily="-1" charset="-128"/>
              </a:rPr>
              <a:t>Chez les patients VIH naïfs de traitement ARV, RPV/FTC/TDF </a:t>
            </a:r>
            <a:br>
              <a:rPr lang="fr-FR" sz="2000" dirty="0">
                <a:ea typeface="ＭＳ Ｐゴシック" pitchFamily="-1" charset="-128"/>
              </a:rPr>
            </a:br>
            <a:r>
              <a:rPr lang="fr-FR" sz="2000" dirty="0">
                <a:ea typeface="ＭＳ Ｐゴシック" pitchFamily="-1" charset="-128"/>
              </a:rPr>
              <a:t>a une efficacité non inférieure et une meilleure tolérance que EFV/FTC/TDF, à S48</a:t>
            </a:r>
          </a:p>
          <a:p>
            <a:pPr lvl="2">
              <a:lnSpc>
                <a:spcPts val="2600"/>
              </a:lnSpc>
              <a:spcBef>
                <a:spcPts val="0"/>
              </a:spcBef>
            </a:pPr>
            <a:r>
              <a:rPr lang="fr-FR" sz="1800" dirty="0">
                <a:ea typeface="ＭＳ Ｐゴシック" pitchFamily="-1" charset="-128"/>
              </a:rPr>
              <a:t>RPV/FTC/TDF avait une efficacité significativement supérieure </a:t>
            </a:r>
            <a:br>
              <a:rPr lang="fr-FR" sz="1800" dirty="0">
                <a:ea typeface="ＭＳ Ｐゴシック" pitchFamily="-1" charset="-128"/>
              </a:rPr>
            </a:br>
            <a:r>
              <a:rPr lang="fr-FR" sz="1800" dirty="0">
                <a:ea typeface="ＭＳ Ｐゴシック" pitchFamily="-1" charset="-128"/>
              </a:rPr>
              <a:t>chez les patients avec un ARN VIH ≤ 100 000 c/ml à l’inclusion</a:t>
            </a:r>
          </a:p>
          <a:p>
            <a:pPr lvl="2">
              <a:lnSpc>
                <a:spcPts val="2600"/>
              </a:lnSpc>
              <a:spcBef>
                <a:spcPts val="0"/>
              </a:spcBef>
            </a:pPr>
            <a:r>
              <a:rPr lang="fr-FR" sz="1800" dirty="0">
                <a:ea typeface="ＭＳ Ｐゴシック" pitchFamily="-1" charset="-128"/>
              </a:rPr>
              <a:t>L’efficacité virologique était similaire entre les 2 groupes chez les patients avec un ARN VIH &gt; 100 000 c/ml à l’inclusion</a:t>
            </a:r>
          </a:p>
          <a:p>
            <a:pPr lvl="1">
              <a:lnSpc>
                <a:spcPts val="2600"/>
              </a:lnSpc>
              <a:spcBef>
                <a:spcPts val="0"/>
              </a:spcBef>
            </a:pPr>
            <a:r>
              <a:rPr lang="fr-FR" sz="2000" dirty="0">
                <a:ea typeface="ＭＳ Ｐゴシック" pitchFamily="-1" charset="-128"/>
              </a:rPr>
              <a:t>Plus d’arrêts pour événement indésirable dans le groupe EFV/FTC/TDF </a:t>
            </a:r>
          </a:p>
          <a:p>
            <a:pPr lvl="1">
              <a:lnSpc>
                <a:spcPts val="2600"/>
              </a:lnSpc>
              <a:spcBef>
                <a:spcPts val="0"/>
              </a:spcBef>
            </a:pPr>
            <a:r>
              <a:rPr lang="fr-FR" sz="2000" dirty="0"/>
              <a:t>Incidence significativement moindre d’événements indésirables neurologiques et psychiatriques sous RPV/FTC/TDF que sous EFV/FTC/TDF</a:t>
            </a:r>
          </a:p>
          <a:p>
            <a:pPr lvl="2">
              <a:lnSpc>
                <a:spcPts val="2600"/>
              </a:lnSpc>
              <a:spcBef>
                <a:spcPts val="0"/>
              </a:spcBef>
            </a:pPr>
            <a:r>
              <a:rPr lang="fr-FR" sz="1800" dirty="0"/>
              <a:t>Différences principalement dues aux vertiges et rêves anormaux</a:t>
            </a:r>
            <a:endParaRPr lang="fr-FR" sz="1800" dirty="0">
              <a:ea typeface="ＭＳ Ｐゴシック" pitchFamily="-1" charset="-128"/>
            </a:endParaRPr>
          </a:p>
          <a:p>
            <a:pPr lvl="1">
              <a:lnSpc>
                <a:spcPts val="2600"/>
              </a:lnSpc>
              <a:spcBef>
                <a:spcPts val="0"/>
              </a:spcBef>
            </a:pPr>
            <a:r>
              <a:rPr lang="fr-FR" sz="2000" dirty="0">
                <a:ea typeface="ＭＳ Ｐゴシック" pitchFamily="-1" charset="-128"/>
              </a:rPr>
              <a:t>Taux d’échec virologique similaire dans les 2 groupes</a:t>
            </a:r>
          </a:p>
          <a:p>
            <a:pPr lvl="2">
              <a:lnSpc>
                <a:spcPts val="2600"/>
              </a:lnSpc>
              <a:spcBef>
                <a:spcPts val="0"/>
              </a:spcBef>
            </a:pPr>
            <a:r>
              <a:rPr lang="fr-FR" sz="1800" dirty="0"/>
              <a:t>A l’échec virologique, une proportion plus élevée de patients développe des mutations de résistance aux INTI et INNTI dans le groupe RPV/FTC/TDF</a:t>
            </a:r>
          </a:p>
        </p:txBody>
      </p:sp>
      <p:sp>
        <p:nvSpPr>
          <p:cNvPr id="12" name="ZoneTexte 69"/>
          <p:cNvSpPr txBox="1">
            <a:spLocks noChangeArrowheads="1"/>
          </p:cNvSpPr>
          <p:nvPr/>
        </p:nvSpPr>
        <p:spPr bwMode="auto">
          <a:xfrm>
            <a:off x="6400800" y="6581775"/>
            <a:ext cx="27432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sz="1200" i="1" dirty="0">
                <a:solidFill>
                  <a:srgbClr val="CC3300"/>
                </a:solidFill>
                <a:ea typeface="ＭＳ Ｐゴシック" pitchFamily="-1" charset="-128"/>
                <a:cs typeface="ＭＳ Ｐゴシック" pitchFamily="-1" charset="-128"/>
              </a:rPr>
              <a:t>Cohen C. AIDS 2014;28:989-97</a:t>
            </a:r>
          </a:p>
        </p:txBody>
      </p:sp>
      <p:grpSp>
        <p:nvGrpSpPr>
          <p:cNvPr id="16" name="Grouper 15"/>
          <p:cNvGrpSpPr/>
          <p:nvPr/>
        </p:nvGrpSpPr>
        <p:grpSpPr>
          <a:xfrm>
            <a:off x="-1" y="6570663"/>
            <a:ext cx="599423" cy="288111"/>
            <a:chOff x="-1" y="6570663"/>
            <a:chExt cx="599423" cy="288111"/>
          </a:xfrm>
        </p:grpSpPr>
        <p:sp>
          <p:nvSpPr>
            <p:cNvPr id="17" name="AutoShape 162"/>
            <p:cNvSpPr>
              <a:spLocks noChangeArrowheads="1"/>
            </p:cNvSpPr>
            <p:nvPr/>
          </p:nvSpPr>
          <p:spPr bwMode="auto">
            <a:xfrm>
              <a:off x="-1" y="6570663"/>
              <a:ext cx="576000" cy="288111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US" b="1" dirty="0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18" name="ZoneTexte 23"/>
            <p:cNvSpPr txBox="1">
              <a:spLocks noChangeArrowheads="1"/>
            </p:cNvSpPr>
            <p:nvPr/>
          </p:nvSpPr>
          <p:spPr bwMode="auto">
            <a:xfrm>
              <a:off x="41422" y="6581775"/>
              <a:ext cx="558000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200" b="1" i="1" dirty="0">
                  <a:solidFill>
                    <a:srgbClr val="333399"/>
                  </a:solidFill>
                  <a:latin typeface="Cambria" pitchFamily="-1" charset="0"/>
                  <a:ea typeface="ＭＳ Ｐゴシック" pitchFamily="-1" charset="-128"/>
                  <a:cs typeface="ＭＳ Ｐゴシック" pitchFamily="-1" charset="-128"/>
                </a:rPr>
                <a:t>STAR</a:t>
              </a:r>
            </a:p>
          </p:txBody>
        </p:sp>
      </p:grpSp>
      <p:sp>
        <p:nvSpPr>
          <p:cNvPr id="9" name="Rectangle 27"/>
          <p:cNvSpPr>
            <a:spLocks noGrp="1" noChangeArrowheads="1"/>
          </p:cNvSpPr>
          <p:nvPr>
            <p:ph type="title"/>
          </p:nvPr>
        </p:nvSpPr>
        <p:spPr>
          <a:xfrm>
            <a:off x="50799" y="44450"/>
            <a:ext cx="8736013" cy="1106488"/>
          </a:xfrm>
        </p:spPr>
        <p:txBody>
          <a:bodyPr/>
          <a:lstStyle/>
          <a:p>
            <a:r>
              <a:rPr lang="fr-FR" sz="3200" dirty="0">
                <a:ea typeface="ＭＳ Ｐゴシック" pitchFamily="-1" charset="-128"/>
                <a:cs typeface="ＭＳ Ｐゴシック" pitchFamily="-1" charset="-128"/>
              </a:rPr>
              <a:t>Etude STAR </a:t>
            </a:r>
            <a:r>
              <a:rPr lang="en-GB" sz="3200" dirty="0">
                <a:ea typeface="ＭＳ Ｐゴシック" pitchFamily="-1" charset="-128"/>
                <a:cs typeface="ＭＳ Ｐゴシック" pitchFamily="-1" charset="-128"/>
              </a:rPr>
              <a:t>: RPV/FTC/TDF </a:t>
            </a:r>
            <a:r>
              <a:rPr lang="en-GB" sz="3200" dirty="0" err="1">
                <a:ea typeface="ＭＳ Ｐゴシック" pitchFamily="-1" charset="-128"/>
                <a:cs typeface="ＭＳ Ｐゴシック" pitchFamily="-1" charset="-128"/>
              </a:rPr>
              <a:t>vs</a:t>
            </a:r>
            <a:r>
              <a:rPr lang="en-GB" sz="3200" dirty="0">
                <a:ea typeface="ＭＳ Ｐゴシック" pitchFamily="-1" charset="-128"/>
                <a:cs typeface="ＭＳ Ｐゴシック" pitchFamily="-1" charset="-128"/>
              </a:rPr>
              <a:t> EFV/FTC/TDF</a:t>
            </a:r>
          </a:p>
        </p:txBody>
      </p:sp>
    </p:spTree>
    <p:custDataLst>
      <p:tags r:id="rId1"/>
    </p:custData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70434" name="Group 9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1783291"/>
              </p:ext>
            </p:extLst>
          </p:nvPr>
        </p:nvGraphicFramePr>
        <p:xfrm>
          <a:off x="381000" y="1901825"/>
          <a:ext cx="8207375" cy="4351942"/>
        </p:xfrm>
        <a:graphic>
          <a:graphicData uri="http://schemas.openxmlformats.org/drawingml/2006/table">
            <a:tbl>
              <a:tblPr/>
              <a:tblGrid>
                <a:gridCol w="461963">
                  <a:extLst>
                    <a:ext uri="{9D8B030D-6E8A-4147-A177-3AD203B41FA5}">
                      <a16:colId xmlns:a16="http://schemas.microsoft.com/office/drawing/2014/main" val="1251627161"/>
                    </a:ext>
                  </a:extLst>
                </a:gridCol>
                <a:gridCol w="4759184">
                  <a:extLst>
                    <a:ext uri="{9D8B030D-6E8A-4147-A177-3AD203B41FA5}">
                      <a16:colId xmlns:a16="http://schemas.microsoft.com/office/drawing/2014/main" val="3295599779"/>
                    </a:ext>
                  </a:extLst>
                </a:gridCol>
                <a:gridCol w="1332053">
                  <a:extLst>
                    <a:ext uri="{9D8B030D-6E8A-4147-A177-3AD203B41FA5}">
                      <a16:colId xmlns:a16="http://schemas.microsoft.com/office/drawing/2014/main" val="1719381447"/>
                    </a:ext>
                  </a:extLst>
                </a:gridCol>
                <a:gridCol w="172656">
                  <a:extLst>
                    <a:ext uri="{9D8B030D-6E8A-4147-A177-3AD203B41FA5}">
                      <a16:colId xmlns:a16="http://schemas.microsoft.com/office/drawing/2014/main" val="1692437651"/>
                    </a:ext>
                  </a:extLst>
                </a:gridCol>
                <a:gridCol w="1481519">
                  <a:extLst>
                    <a:ext uri="{9D8B030D-6E8A-4147-A177-3AD203B41FA5}">
                      <a16:colId xmlns:a16="http://schemas.microsoft.com/office/drawing/2014/main" val="633609493"/>
                    </a:ext>
                  </a:extLst>
                </a:gridCol>
              </a:tblGrid>
              <a:tr h="368300">
                <a:tc gridSpan="2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fr-FR" sz="18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anose="020B0604020202020204" pitchFamily="34" charset="0"/>
                        <a:ea typeface="ＭＳ Ｐゴシック" charset="-128"/>
                      </a:endParaRPr>
                    </a:p>
                  </a:txBody>
                  <a:tcPr marL="90000" marR="90000" marT="46801" marB="4680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8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ＭＳ Ｐゴシック" charset="-128"/>
                        </a:rPr>
                        <a:t>RPV/FTC/TDF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8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ＭＳ Ｐゴシック" charset="-128"/>
                        </a:rPr>
                        <a:t>n = 394</a:t>
                      </a:r>
                    </a:p>
                  </a:txBody>
                  <a:tcPr marL="90000" marR="90000" marT="46801" marB="4680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00"/>
                    </a:solidFill>
                  </a:tcPr>
                </a:tc>
                <a:tc hMerge="1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fr-FR" sz="1800" b="1" i="0" u="none" strike="noStrike" cap="none" normalizeH="0" baseline="0" noProof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ＭＳ Ｐゴシック" charset="-128"/>
                      </a:endParaRPr>
                    </a:p>
                  </a:txBody>
                  <a:tcPr marL="90000" marR="90000" marT="46801" marB="4680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8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ＭＳ Ｐゴシック" charset="-128"/>
                        </a:rPr>
                        <a:t>EFV/FTC/TDF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8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ＭＳ Ｐゴシック" charset="-128"/>
                        </a:rPr>
                        <a:t>n = 392</a:t>
                      </a:r>
                    </a:p>
                  </a:txBody>
                  <a:tcPr marL="90000" marR="90000" marT="46801" marB="4680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50103581"/>
                  </a:ext>
                </a:extLst>
              </a:tr>
              <a:tr h="260350">
                <a:tc gridSpan="2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ＭＳ Ｐゴシック" charset="-128"/>
                        </a:rPr>
                        <a:t>Succès virologique (ARN VIH-1 &lt; 50 c/ml)</a:t>
                      </a:r>
                    </a:p>
                  </a:txBody>
                  <a:tcPr marL="90000" marR="90000" marT="46801" marB="4680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gridSpan="2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ＭＳ Ｐゴシック" charset="-128"/>
                        </a:rPr>
                        <a:t>77,9 %</a:t>
                      </a:r>
                    </a:p>
                  </a:txBody>
                  <a:tcPr marL="90000" marR="90000" marT="46801" marB="4680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anose="020B0604020202020204" pitchFamily="34" charset="0"/>
                        <a:ea typeface="ＭＳ Ｐゴシック" charset="-128"/>
                      </a:endParaRPr>
                    </a:p>
                  </a:txBody>
                  <a:tcPr marL="90000" marR="90000" marT="46801" marB="4680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ＭＳ Ｐゴシック" charset="-128"/>
                        </a:rPr>
                        <a:t>72,4 %</a:t>
                      </a:r>
                    </a:p>
                  </a:txBody>
                  <a:tcPr marL="90000" marR="90000" marT="46801" marB="4680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2079588"/>
                  </a:ext>
                </a:extLst>
              </a:tr>
              <a:tr h="26035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anose="020B0604020202020204" pitchFamily="34" charset="0"/>
                        <a:ea typeface="ＭＳ Ｐゴシック" charset="-128"/>
                      </a:endParaRPr>
                    </a:p>
                  </a:txBody>
                  <a:tcPr marL="90000" marR="90000" marT="46801" marB="4680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ＭＳ Ｐゴシック" charset="-128"/>
                        </a:rPr>
                        <a:t>Différence (IC 95 %)</a:t>
                      </a:r>
                    </a:p>
                  </a:txBody>
                  <a:tcPr marL="90000" marR="90000" marT="46801" marB="46801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gridSpan="3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ＭＳ Ｐゴシック" charset="-128"/>
                        </a:rPr>
                        <a:t>5,5 (- 0,6 to 11,5) ; p = 0,076</a:t>
                      </a:r>
                    </a:p>
                  </a:txBody>
                  <a:tcPr marL="90000" marR="90000" marT="46801" marB="4680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97697493"/>
                  </a:ext>
                </a:extLst>
              </a:tr>
              <a:tr h="260350">
                <a:tc gridSpan="2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ＭＳ Ｐゴシック" charset="-128"/>
                        </a:rPr>
                        <a:t>Echec virologique</a:t>
                      </a:r>
                    </a:p>
                  </a:txBody>
                  <a:tcPr marL="90000" marR="90000" marT="46801" marB="4680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ＭＳ Ｐゴシック" charset="-128"/>
                        </a:rPr>
                        <a:t>9,4 %</a:t>
                      </a:r>
                    </a:p>
                  </a:txBody>
                  <a:tcPr marL="90000" marR="90000" marT="46801" marB="4680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gridSpan="2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ＭＳ Ｐゴシック" charset="-128"/>
                        </a:rPr>
                        <a:t>5,9 %</a:t>
                      </a:r>
                    </a:p>
                  </a:txBody>
                  <a:tcPr marL="90000" marR="90000" marT="46801" marB="4680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03152151"/>
                  </a:ext>
                </a:extLst>
              </a:tr>
              <a:tr h="26035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anose="020B0604020202020204" pitchFamily="34" charset="0"/>
                        <a:ea typeface="ＭＳ Ｐゴシック" charset="-128"/>
                      </a:endParaRPr>
                    </a:p>
                  </a:txBody>
                  <a:tcPr marL="90000" marR="90000" marT="46801" marB="4680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ＭＳ Ｐゴシック" charset="-128"/>
                        </a:rPr>
                        <a:t>ARN VIH-1 ≥ 50 c/ml</a:t>
                      </a:r>
                    </a:p>
                  </a:txBody>
                  <a:tcPr marL="90000" marR="90000" marT="46801" marB="46801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ＭＳ Ｐゴシック" charset="-128"/>
                        </a:rPr>
                        <a:t>1,5 %</a:t>
                      </a:r>
                    </a:p>
                  </a:txBody>
                  <a:tcPr marL="90000" marR="90000" marT="46801" marB="4680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gridSpan="2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ＭＳ Ｐゴシック" charset="-128"/>
                        </a:rPr>
                        <a:t>1,5 %</a:t>
                      </a:r>
                    </a:p>
                  </a:txBody>
                  <a:tcPr marL="90000" marR="90000" marT="46801" marB="4680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95347748"/>
                  </a:ext>
                </a:extLst>
              </a:tr>
              <a:tr h="26035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anose="020B0604020202020204" pitchFamily="34" charset="0"/>
                        <a:ea typeface="ＭＳ Ｐゴシック" charset="-128"/>
                      </a:endParaRPr>
                    </a:p>
                  </a:txBody>
                  <a:tcPr marL="90000" marR="90000" marT="46801" marB="4680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ＭＳ Ｐゴシック" charset="-128"/>
                        </a:rPr>
                        <a:t>Arrêt du traitement pour manque d’efficacité</a:t>
                      </a:r>
                    </a:p>
                  </a:txBody>
                  <a:tcPr marL="90000" marR="90000" marT="46801" marB="46801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ＭＳ Ｐゴシック" charset="-128"/>
                        </a:rPr>
                        <a:t>4,1 %</a:t>
                      </a:r>
                    </a:p>
                  </a:txBody>
                  <a:tcPr marL="90000" marR="90000" marT="46801" marB="4680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gridSpan="2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ＭＳ Ｐゴシック" charset="-128"/>
                        </a:rPr>
                        <a:t>1,0 %</a:t>
                      </a:r>
                    </a:p>
                  </a:txBody>
                  <a:tcPr marL="90000" marR="90000" marT="46801" marB="4680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18552252"/>
                  </a:ext>
                </a:extLst>
              </a:tr>
              <a:tr h="26035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anose="020B0604020202020204" pitchFamily="34" charset="0"/>
                        <a:ea typeface="ＭＳ Ｐゴシック" charset="-128"/>
                      </a:endParaRPr>
                    </a:p>
                  </a:txBody>
                  <a:tcPr marL="90000" marR="90000" marT="46801" marB="4680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ＭＳ Ｐゴシック" charset="-128"/>
                        </a:rPr>
                        <a:t>Arrêt du traitement pour autres raisons avec dernière valeur ARN VIH-1 ≥ 50 c/ml</a:t>
                      </a:r>
                    </a:p>
                  </a:txBody>
                  <a:tcPr marL="90000" marR="90000" marT="46801" marB="46801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ＭＳ Ｐゴシック" charset="-128"/>
                        </a:rPr>
                        <a:t>3,8 %</a:t>
                      </a:r>
                    </a:p>
                  </a:txBody>
                  <a:tcPr marL="90000" marR="90000" marT="46801" marB="4680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gridSpan="2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ＭＳ Ｐゴシック" charset="-128"/>
                        </a:rPr>
                        <a:t>3,3 %</a:t>
                      </a:r>
                    </a:p>
                  </a:txBody>
                  <a:tcPr marL="90000" marR="90000" marT="46801" marB="4680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6073213"/>
                  </a:ext>
                </a:extLst>
              </a:tr>
              <a:tr h="260350">
                <a:tc gridSpan="2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ＭＳ Ｐゴシック" charset="-128"/>
                        </a:rPr>
                        <a:t>Pas de données dans la fenêtre S96</a:t>
                      </a:r>
                    </a:p>
                  </a:txBody>
                  <a:tcPr marL="90000" marR="90000" marT="46801" marB="4680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ＭＳ Ｐゴシック" charset="-128"/>
                        </a:rPr>
                        <a:t>12,7 %</a:t>
                      </a:r>
                    </a:p>
                  </a:txBody>
                  <a:tcPr marL="90000" marR="90000" marT="46801" marB="4680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ＭＳ Ｐゴシック" charset="-128"/>
                        </a:rPr>
                        <a:t>21,7 %</a:t>
                      </a:r>
                    </a:p>
                  </a:txBody>
                  <a:tcPr marL="90000" marR="90000" marT="46801" marB="4680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02539540"/>
                  </a:ext>
                </a:extLst>
              </a:tr>
              <a:tr h="26035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anose="020B0604020202020204" pitchFamily="34" charset="0"/>
                        <a:ea typeface="ＭＳ Ｐゴシック" charset="-128"/>
                      </a:endParaRPr>
                    </a:p>
                  </a:txBody>
                  <a:tcPr marL="90000" marR="90000" marT="46801" marB="4680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ＭＳ Ｐゴシック" charset="-128"/>
                        </a:rPr>
                        <a:t>Arrêt du traitement pour événement indésirable </a:t>
                      </a:r>
                      <a:br>
                        <a:rPr kumimoji="0" lang="fr-FR" alt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ＭＳ Ｐゴシック" charset="-128"/>
                        </a:rPr>
                      </a:br>
                      <a:r>
                        <a:rPr kumimoji="0" lang="fr-FR" alt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ＭＳ Ｐゴシック" charset="-128"/>
                        </a:rPr>
                        <a:t>ou décès</a:t>
                      </a:r>
                    </a:p>
                  </a:txBody>
                  <a:tcPr marL="90000" marR="90000" marT="46801" marB="46801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ＭＳ Ｐゴシック" charset="-128"/>
                        </a:rPr>
                        <a:t>3,0 %</a:t>
                      </a:r>
                    </a:p>
                  </a:txBody>
                  <a:tcPr marL="90000" marR="90000" marT="46801" marB="4680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ＭＳ Ｐゴシック" charset="-128"/>
                        </a:rPr>
                        <a:t>10,7 %</a:t>
                      </a:r>
                    </a:p>
                  </a:txBody>
                  <a:tcPr marL="90000" marR="90000" marT="46801" marB="4680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34726399"/>
                  </a:ext>
                </a:extLst>
              </a:tr>
              <a:tr h="26035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anose="020B0604020202020204" pitchFamily="34" charset="0"/>
                        <a:ea typeface="ＭＳ Ｐゴシック" charset="-128"/>
                      </a:endParaRPr>
                    </a:p>
                  </a:txBody>
                  <a:tcPr marL="90000" marR="90000" marT="46801" marB="4680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ＭＳ Ｐゴシック" charset="-128"/>
                        </a:rPr>
                        <a:t>Arrêt du traitement pour autres raisons avec dernière valeur ARN VIH-1 &lt; 50 c/ml</a:t>
                      </a:r>
                    </a:p>
                  </a:txBody>
                  <a:tcPr marL="90000" marR="90000" marT="46801" marB="46801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ＭＳ Ｐゴシック" charset="-128"/>
                        </a:rPr>
                        <a:t>7,9 %</a:t>
                      </a:r>
                    </a:p>
                  </a:txBody>
                  <a:tcPr marL="90000" marR="90000" marT="46801" marB="4680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ＭＳ Ｐゴシック" charset="-128"/>
                        </a:rPr>
                        <a:t>9,4 %</a:t>
                      </a:r>
                    </a:p>
                  </a:txBody>
                  <a:tcPr marL="90000" marR="90000" marT="46801" marB="4680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92830504"/>
                  </a:ext>
                </a:extLst>
              </a:tr>
              <a:tr h="26035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alt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anose="020B0604020202020204" pitchFamily="34" charset="0"/>
                        <a:ea typeface="ＭＳ Ｐゴシック" charset="-128"/>
                      </a:endParaRPr>
                    </a:p>
                  </a:txBody>
                  <a:tcPr marL="90000" marR="90000" marT="46801" marB="4680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ＭＳ Ｐゴシック" charset="-128"/>
                        </a:rPr>
                        <a:t>Données manquantes (sous traitement de l’étude)</a:t>
                      </a:r>
                    </a:p>
                  </a:txBody>
                  <a:tcPr marL="90000" marR="90000" marT="46801" marB="46801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ＭＳ Ｐゴシック" charset="-128"/>
                        </a:rPr>
                        <a:t>1,8 %</a:t>
                      </a:r>
                    </a:p>
                  </a:txBody>
                  <a:tcPr marL="90000" marR="90000" marT="46801" marB="4680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buFont typeface="Wingdings" panose="05000000000000000000" pitchFamily="2" charset="2"/>
                        <a:defRPr>
                          <a:solidFill>
                            <a:srgbClr val="CC3300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2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4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CC3300"/>
                        </a:buClr>
                        <a:defRPr sz="1200">
                          <a:solidFill>
                            <a:srgbClr val="000066"/>
                          </a:solidFill>
                          <a:latin typeface="Arial" panose="020B0604020202020204" pitchFamily="34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altLang="fr-FR" sz="1400" b="1" i="0" u="none" strike="noStrike" cap="none" normalizeH="0" baseline="0" noProof="0" dirty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anose="020B0604020202020204" pitchFamily="34" charset="0"/>
                          <a:ea typeface="ＭＳ Ｐゴシック" charset="-128"/>
                        </a:rPr>
                        <a:t>1,5 %</a:t>
                      </a:r>
                    </a:p>
                  </a:txBody>
                  <a:tcPr marL="90000" marR="90000" marT="46801" marB="46801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6206522"/>
                  </a:ext>
                </a:extLst>
              </a:tr>
            </a:tbl>
          </a:graphicData>
        </a:graphic>
      </p:graphicFrame>
      <p:sp>
        <p:nvSpPr>
          <p:cNvPr id="16" name="Espace réservé du contenu 2"/>
          <p:cNvSpPr txBox="1">
            <a:spLocks/>
          </p:cNvSpPr>
          <p:nvPr/>
        </p:nvSpPr>
        <p:spPr bwMode="auto">
          <a:xfrm>
            <a:off x="39688" y="1249851"/>
            <a:ext cx="9024937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Font typeface="Wingdings" pitchFamily="-1" charset="2"/>
              <a:buChar char="§"/>
              <a:defRPr sz="2000">
                <a:solidFill>
                  <a:srgbClr val="CC3300"/>
                </a:solidFill>
                <a:latin typeface="+mn-lt"/>
                <a:ea typeface="ＭＳ Ｐゴシック" pitchFamily="-109" charset="-128"/>
                <a:cs typeface="ＭＳ Ｐゴシック" pitchFamily="-109" charset="-128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–"/>
              <a:defRPr sz="28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•"/>
              <a:defRPr sz="16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–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Char char="»"/>
              <a:defRPr sz="1400">
                <a:solidFill>
                  <a:srgbClr val="000066"/>
                </a:solidFill>
                <a:latin typeface="+mn-lt"/>
                <a:ea typeface="ＭＳ Ｐゴシック" pitchFamily="-109" charset="-128"/>
              </a:defRPr>
            </a:lvl9pPr>
          </a:lstStyle>
          <a:p>
            <a:pPr marL="0" indent="0" algn="ctr" defTabSz="914400">
              <a:lnSpc>
                <a:spcPts val="2280"/>
              </a:lnSpc>
              <a:spcBef>
                <a:spcPts val="0"/>
              </a:spcBef>
              <a:buNone/>
              <a:defRPr/>
            </a:pPr>
            <a:r>
              <a:rPr lang="fr-FR" sz="2400" b="1" kern="0" dirty="0"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Résultats virologiques à S96, analyse </a:t>
            </a:r>
            <a:r>
              <a:rPr lang="fr-FR" sz="2400" b="1" kern="0" dirty="0" err="1"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snapshot</a:t>
            </a:r>
            <a:endParaRPr lang="fr-FR" sz="1800" kern="0" dirty="0">
              <a:ea typeface="ＭＳ Ｐゴシック" pitchFamily="-1" charset="-128"/>
              <a:cs typeface="ＭＳ Ｐゴシック" pitchFamily="-1" charset="-128"/>
            </a:endParaRPr>
          </a:p>
        </p:txBody>
      </p:sp>
      <p:grpSp>
        <p:nvGrpSpPr>
          <p:cNvPr id="18492" name="Grouper 6"/>
          <p:cNvGrpSpPr>
            <a:grpSpLocks/>
          </p:cNvGrpSpPr>
          <p:nvPr/>
        </p:nvGrpSpPr>
        <p:grpSpPr bwMode="auto">
          <a:xfrm>
            <a:off x="0" y="6570663"/>
            <a:ext cx="600075" cy="287337"/>
            <a:chOff x="-1" y="6570663"/>
            <a:chExt cx="599423" cy="288111"/>
          </a:xfrm>
        </p:grpSpPr>
        <p:sp>
          <p:nvSpPr>
            <p:cNvPr id="18494" name="AutoShape 162"/>
            <p:cNvSpPr>
              <a:spLocks noChangeArrowheads="1"/>
            </p:cNvSpPr>
            <p:nvPr/>
          </p:nvSpPr>
          <p:spPr bwMode="auto">
            <a:xfrm>
              <a:off x="-1" y="6570663"/>
              <a:ext cx="576000" cy="288111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>
              <a:noFill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9pPr>
            </a:lstStyle>
            <a:p>
              <a:pPr algn="ctr" defTabSz="914400" eaLnBrk="1" hangingPunct="1"/>
              <a:endParaRPr lang="en-GB" altLang="fr-FR" sz="1800" b="1">
                <a:solidFill>
                  <a:srgbClr val="000066"/>
                </a:solidFill>
                <a:latin typeface="Calibri" panose="020F050202020403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8495" name="ZoneTexte 23"/>
            <p:cNvSpPr txBox="1">
              <a:spLocks noChangeArrowheads="1"/>
            </p:cNvSpPr>
            <p:nvPr/>
          </p:nvSpPr>
          <p:spPr bwMode="auto">
            <a:xfrm>
              <a:off x="41422" y="6581775"/>
              <a:ext cx="558000" cy="2769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charset="-128"/>
                </a:defRPr>
              </a:lvl9pPr>
            </a:lstStyle>
            <a:p>
              <a:pPr defTabSz="914400" eaLnBrk="1" hangingPunct="1"/>
              <a:r>
                <a:rPr lang="en-GB" altLang="fr-FR" sz="1200" b="1" i="1">
                  <a:solidFill>
                    <a:srgbClr val="333399"/>
                  </a:solidFill>
                  <a:latin typeface="Cambria" panose="02040503050406030204" pitchFamily="18" charset="0"/>
                </a:rPr>
                <a:t>STAR</a:t>
              </a:r>
            </a:p>
          </p:txBody>
        </p:sp>
      </p:grpSp>
      <p:sp>
        <p:nvSpPr>
          <p:cNvPr id="18493" name="ZoneTexte 69"/>
          <p:cNvSpPr txBox="1">
            <a:spLocks noChangeArrowheads="1"/>
          </p:cNvSpPr>
          <p:nvPr/>
        </p:nvSpPr>
        <p:spPr bwMode="auto">
          <a:xfrm>
            <a:off x="6400800" y="6581775"/>
            <a:ext cx="27432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charset="-128"/>
              </a:defRPr>
            </a:lvl9pPr>
          </a:lstStyle>
          <a:p>
            <a:pPr algn="r" defTabSz="914400" eaLnBrk="1" hangingPunct="1"/>
            <a:r>
              <a:rPr lang="en-US" altLang="fr-FR" sz="1200" i="1" dirty="0">
                <a:solidFill>
                  <a:srgbClr val="CC3300"/>
                </a:solidFill>
              </a:rPr>
              <a:t>Van </a:t>
            </a:r>
            <a:r>
              <a:rPr lang="en-US" altLang="fr-FR" sz="1200" i="1" dirty="0" err="1">
                <a:solidFill>
                  <a:srgbClr val="CC3300"/>
                </a:solidFill>
              </a:rPr>
              <a:t>Lunzen</a:t>
            </a:r>
            <a:r>
              <a:rPr lang="en-US" altLang="fr-FR" sz="1200" i="1" dirty="0">
                <a:solidFill>
                  <a:srgbClr val="CC3300"/>
                </a:solidFill>
              </a:rPr>
              <a:t> J. AIDS 2016;30:251-9 </a:t>
            </a:r>
          </a:p>
        </p:txBody>
      </p:sp>
      <p:sp>
        <p:nvSpPr>
          <p:cNvPr id="10" name="Rectangle 27"/>
          <p:cNvSpPr>
            <a:spLocks noGrp="1" noChangeArrowheads="1"/>
          </p:cNvSpPr>
          <p:nvPr>
            <p:ph type="title"/>
          </p:nvPr>
        </p:nvSpPr>
        <p:spPr>
          <a:xfrm>
            <a:off x="50799" y="44450"/>
            <a:ext cx="8736013" cy="1106488"/>
          </a:xfrm>
        </p:spPr>
        <p:txBody>
          <a:bodyPr/>
          <a:lstStyle/>
          <a:p>
            <a:r>
              <a:rPr lang="fr-FR" sz="3200" dirty="0">
                <a:ea typeface="ＭＳ Ｐゴシック" pitchFamily="-1" charset="-128"/>
                <a:cs typeface="ＭＳ Ｐゴシック" pitchFamily="-1" charset="-128"/>
              </a:rPr>
              <a:t>Etude STAR </a:t>
            </a:r>
            <a:r>
              <a:rPr lang="en-GB" sz="3200" dirty="0">
                <a:ea typeface="ＭＳ Ｐゴシック" pitchFamily="-1" charset="-128"/>
                <a:cs typeface="ＭＳ Ｐゴシック" pitchFamily="-1" charset="-128"/>
              </a:rPr>
              <a:t>: RPV/FTC/TDF </a:t>
            </a:r>
            <a:r>
              <a:rPr lang="en-GB" sz="3200" dirty="0" err="1">
                <a:ea typeface="ＭＳ Ｐゴシック" pitchFamily="-1" charset="-128"/>
                <a:cs typeface="ＭＳ Ｐゴシック" pitchFamily="-1" charset="-128"/>
              </a:rPr>
              <a:t>vs</a:t>
            </a:r>
            <a:r>
              <a:rPr lang="en-GB" sz="3200" dirty="0">
                <a:ea typeface="ＭＳ Ｐゴシック" pitchFamily="-1" charset="-128"/>
                <a:cs typeface="ＭＳ Ｐゴシック" pitchFamily="-1" charset="-128"/>
              </a:rPr>
              <a:t> EFV/FTC/TDF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3715025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  <p:tag name="ARTICULATE_SLIDE_COUNT" val="7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ARV_trials_2014">
  <a:themeElements>
    <a:clrScheme name="ARV_trials_2010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ARV_trials_2010">
      <a:majorFont>
        <a:latin typeface="Calibri"/>
        <a:ea typeface=""/>
        <a:cs typeface=""/>
      </a:majorFont>
      <a:minorFont>
        <a:latin typeface="Arial"/>
        <a:ea typeface=""/>
        <a:cs typeface="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tx1">
              <a:gamma/>
              <a:shade val="60000"/>
              <a:invGamma/>
              <a:alpha val="74998"/>
            </a:schemeClr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pitchFamily="-109" charset="0"/>
            <a:ea typeface="ＭＳ Ｐゴシック" pitchFamily="-109" charset="-128"/>
            <a:cs typeface="ＭＳ Ｐゴシック" pitchFamily="-109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tx1">
              <a:gamma/>
              <a:shade val="60000"/>
              <a:invGamma/>
              <a:alpha val="74998"/>
            </a:schemeClr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pitchFamily="-109" charset="0"/>
            <a:ea typeface="ＭＳ Ｐゴシック" pitchFamily="-109" charset="-128"/>
            <a:cs typeface="ＭＳ Ｐゴシック" pitchFamily="-109" charset="-128"/>
          </a:defRPr>
        </a:defPPr>
      </a:lstStyle>
    </a:lnDef>
  </a:objectDefaults>
  <a:extraClrSchemeLst>
    <a:extraClrScheme>
      <a:clrScheme name="ARV_trials_2010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339</TotalTime>
  <Words>2394</Words>
  <Application>Microsoft Office PowerPoint</Application>
  <PresentationFormat>Affichage à l'écran (4:3)</PresentationFormat>
  <Paragraphs>565</Paragraphs>
  <Slides>15</Slides>
  <Notes>8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15</vt:i4>
      </vt:variant>
    </vt:vector>
  </HeadingPairs>
  <TitlesOfParts>
    <vt:vector size="23" baseType="lpstr">
      <vt:lpstr>ＭＳ Ｐゴシック</vt:lpstr>
      <vt:lpstr>Arial</vt:lpstr>
      <vt:lpstr>Calibri</vt:lpstr>
      <vt:lpstr>Cambria</vt:lpstr>
      <vt:lpstr>Symbol</vt:lpstr>
      <vt:lpstr>Trebuchet MS</vt:lpstr>
      <vt:lpstr>Wingdings</vt:lpstr>
      <vt:lpstr>ARV_trials_2014</vt:lpstr>
      <vt:lpstr>Comparaison INNTI vs INNTI</vt:lpstr>
      <vt:lpstr>Etude STAR : RPV/FTC/TDF vs EFV/FTC/TDF</vt:lpstr>
      <vt:lpstr>Etude STAR : RPV/FTC/TDF vs EFV/FTC/TDF</vt:lpstr>
      <vt:lpstr>Etude STAR : RPV/FTC/TDF vs EFV/FTC/TDF</vt:lpstr>
      <vt:lpstr>Etude STAR : RPV/FTC/TDF vs EFV/FTC/TDF</vt:lpstr>
      <vt:lpstr>Etude STAR : RPV/FTC/TDF vs EFV/FTC/TDF</vt:lpstr>
      <vt:lpstr>Etude STAR : RPV/FTC/TDF vs EFV/FTC/TDF</vt:lpstr>
      <vt:lpstr>Etude STAR : RPV/FTC/TDF vs EFV/FTC/TDF</vt:lpstr>
      <vt:lpstr>Etude STAR : RPV/FTC/TDF vs EFV/FTC/TDF</vt:lpstr>
      <vt:lpstr>Etude STAR : RPV/FTC/TDF vs EFV/FTC/TDF</vt:lpstr>
      <vt:lpstr>Présentation PowerPoint</vt:lpstr>
      <vt:lpstr>Analyse de la résistance à S96</vt:lpstr>
      <vt:lpstr>Evénements indésirables les plus fréquents  conduisant à l’arrêt du traitement</vt:lpstr>
      <vt:lpstr>Présentation PowerPoint</vt:lpstr>
      <vt:lpstr>Présentation PowerPoint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ARV-trials 2014</dc:title>
  <dc:subject/>
  <dc:creator>www.arv-trial.com</dc:creator>
  <cp:keywords/>
  <dc:description/>
  <cp:lastModifiedBy>Pilar</cp:lastModifiedBy>
  <cp:revision>197</cp:revision>
  <dcterms:created xsi:type="dcterms:W3CDTF">2014-10-13T17:19:00Z</dcterms:created>
  <dcterms:modified xsi:type="dcterms:W3CDTF">2017-08-30T11:47:57Z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748D375C-C904-4343-AADC-E8BF14D84F78</vt:lpwstr>
  </property>
  <property fmtid="{D5CDD505-2E9C-101B-9397-08002B2CF9AE}" pid="3" name="ArticulatePath">
    <vt:lpwstr>AEI_ARV trials naive MAJ 2014-STAR-v01</vt:lpwstr>
  </property>
</Properties>
</file>