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924" r:id="rId2"/>
    <p:sldId id="925" r:id="rId3"/>
    <p:sldId id="926" r:id="rId4"/>
    <p:sldId id="927" r:id="rId5"/>
    <p:sldId id="928" r:id="rId6"/>
    <p:sldId id="929" r:id="rId7"/>
    <p:sldId id="934" r:id="rId8"/>
    <p:sldId id="935" r:id="rId9"/>
    <p:sldId id="936" r:id="rId10"/>
    <p:sldId id="937" r:id="rId11"/>
    <p:sldId id="938" r:id="rId12"/>
    <p:sldId id="939" r:id="rId13"/>
  </p:sldIdLst>
  <p:sldSz cx="9144000" cy="6858000" type="screen4x3"/>
  <p:notesSz cx="7099300" cy="10234613"/>
  <p:custDataLst>
    <p:tags r:id="rId16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6" clrIdx="0"/>
  <p:cmAuthor id="1" name="François RAFFI" initials="FR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DDDDDD"/>
    <a:srgbClr val="333399"/>
    <a:srgbClr val="000066"/>
    <a:srgbClr val="C0C0C0"/>
    <a:srgbClr val="CC3300"/>
    <a:srgbClr val="808080"/>
    <a:srgbClr val="0033FF"/>
    <a:srgbClr val="FF00FF"/>
    <a:srgbClr val="800080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4638" autoAdjust="0"/>
  </p:normalViewPr>
  <p:slideViewPr>
    <p:cSldViewPr snapToObjects="1" showGuides="1">
      <p:cViewPr varScale="1">
        <p:scale>
          <a:sx n="82" d="100"/>
          <a:sy n="82" d="100"/>
        </p:scale>
        <p:origin x="-1662" y="-9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376"/>
    </p:cViewPr>
  </p:sorterViewPr>
  <p:notesViewPr>
    <p:cSldViewPr snapToObjects="1" showGuides="1">
      <p:cViewPr>
        <p:scale>
          <a:sx n="66" d="100"/>
          <a:sy n="66" d="100"/>
        </p:scale>
        <p:origin x="-3000" y="283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115920-E067-416F-B62C-458A59FD9E1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765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8B81677-857A-4AD2-A55D-8B56EEDAA4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741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19488D4D-FE54-4A6C-BD3D-2D3443FFBE74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41786D-91C2-4B89-BA54-2A34C034C76C}" type="slidenum">
              <a:rPr lang="fr-FR" altLang="fr-FR" smtClean="0"/>
              <a:pPr/>
              <a:t>10</a:t>
            </a:fld>
            <a:endParaRPr lang="fr-FR" altLang="fr-FR" smtClean="0"/>
          </a:p>
        </p:txBody>
      </p:sp>
      <p:sp>
        <p:nvSpPr>
          <p:cNvPr id="2765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E8636C8-0FA9-4CBF-92C1-F5AEAAA5319E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8986BD-51E8-4F79-A9EE-7DC57AC31035}" type="slidenum">
              <a:rPr lang="fr-FR" altLang="fr-FR" smtClean="0"/>
              <a:pPr/>
              <a:t>11</a:t>
            </a:fld>
            <a:endParaRPr lang="fr-FR" altLang="fr-FR" smtClean="0"/>
          </a:p>
        </p:txBody>
      </p:sp>
      <p:sp>
        <p:nvSpPr>
          <p:cNvPr id="2867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75DDCD8-041C-493B-8EA5-D8370DB86D22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11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23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altLang="fr-FR" sz="1400" i="0" dirty="0" err="1">
                <a:solidFill>
                  <a:schemeClr val="tx1"/>
                </a:solidFill>
                <a:latin typeface="Trebuchet MS" pitchFamily="34" charset="0"/>
              </a:rPr>
              <a:t>ARV-trial.com</a:t>
            </a:r>
            <a:endParaRPr lang="fr-FR" altLang="fr-FR" sz="1400" i="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A084878-4F7C-41A7-B777-0A8DF2AF88A9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12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>
            <a:prstTxWarp prst="textNoShape">
              <a:avLst/>
            </a:prstTxWarp>
          </a:bodyPr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>
            <a:prstTxWarp prst="textNoShape">
              <a:avLst/>
            </a:prstTxWarp>
          </a:bodyPr>
          <a:lstStyle/>
          <a:p>
            <a:pPr algn="r" defTabSz="922338"/>
            <a:fld id="{5F5A416E-3D14-7F45-B3D8-00A9C6292C72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>
            <a:prstTxWarp prst="textNoShape">
              <a:avLst/>
            </a:prstTxWarp>
          </a:bodyPr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>
            <a:prstTxWarp prst="textNoShape">
              <a:avLst/>
            </a:prstTxWarp>
          </a:bodyPr>
          <a:lstStyle/>
          <a:p>
            <a:pPr algn="r" defTabSz="922338"/>
            <a:fld id="{93870257-618F-0846-8E5D-359216664616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25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>
            <a:prstTxWarp prst="textNoShape">
              <a:avLst/>
            </a:prstTxWarp>
          </a:bodyPr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>
            <a:prstTxWarp prst="textNoShape">
              <a:avLst/>
            </a:prstTxWarp>
          </a:bodyPr>
          <a:lstStyle/>
          <a:p>
            <a:pPr algn="r" defTabSz="922338"/>
            <a:fld id="{9378793E-F4E3-6142-8235-202C41483C23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>
            <a:prstTxWarp prst="textNoShape">
              <a:avLst/>
            </a:prstTxWarp>
          </a:bodyPr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>
            <a:prstTxWarp prst="textNoShape">
              <a:avLst/>
            </a:prstTxWarp>
          </a:bodyPr>
          <a:lstStyle/>
          <a:p>
            <a:pPr algn="r" defTabSz="922338"/>
            <a:fld id="{2AD2E136-F614-C542-B53B-501FFAE7DF24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66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>
            <a:prstTxWarp prst="textNoShape">
              <a:avLst/>
            </a:prstTxWarp>
          </a:bodyPr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266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>
            <a:prstTxWarp prst="textNoShape">
              <a:avLst/>
            </a:prstTxWarp>
          </a:bodyPr>
          <a:lstStyle/>
          <a:p>
            <a:pPr algn="r" defTabSz="922338"/>
            <a:fld id="{CB49BAEB-F178-C74D-BA38-256A3CDE1943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6BAE39-6A80-4483-9829-F4B411E5784D}" type="slidenum">
              <a:rPr lang="fr-FR" altLang="fr-FR" smtClean="0"/>
              <a:pPr/>
              <a:t>7</a:t>
            </a:fld>
            <a:endParaRPr lang="fr-FR" altLang="fr-FR" smtClean="0"/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214EA7C-6728-47CF-9426-9FD62E129F67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mtClean="0">
              <a:ea typeface="ＭＳ Ｐゴシック" pitchFamily="34" charset="-128"/>
            </a:endParaRPr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8D5E5-E8B2-4F2A-93CE-6F241F253687}" type="slidenum">
              <a:rPr lang="fr-FR" altLang="fr-FR" smtClean="0"/>
              <a:pPr/>
              <a:t>8</a:t>
            </a:fld>
            <a:endParaRPr lang="fr-FR" altLang="fr-FR" smtClean="0"/>
          </a:p>
        </p:txBody>
      </p:sp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6373775-B44E-4796-A284-3EA0EE2E66E4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266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altLang="fr-FR" sz="1400" i="0" dirty="0" err="1">
                <a:solidFill>
                  <a:schemeClr val="tx1"/>
                </a:solidFill>
                <a:latin typeface="Trebuchet MS" pitchFamily="34" charset="0"/>
              </a:rPr>
              <a:t>ARV-trial.com</a:t>
            </a:r>
            <a:endParaRPr lang="fr-FR" altLang="fr-FR" sz="1400" i="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66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066E3AC-4DB1-4070-9B35-ACA7A9F89B19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9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Comparaison des inhibiteurs d’intégrase vs EFV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STARTMRK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GS-US-236-0102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SINGLE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2"/>
          <p:cNvGraphicFramePr>
            <a:graphicFrameLocks noGrp="1"/>
          </p:cNvGraphicFramePr>
          <p:nvPr/>
        </p:nvGraphicFramePr>
        <p:xfrm>
          <a:off x="382588" y="2132013"/>
          <a:ext cx="8366125" cy="2220986"/>
        </p:xfrm>
        <a:graphic>
          <a:graphicData uri="http://schemas.openxmlformats.org/drawingml/2006/table">
            <a:tbl>
              <a:tblPr/>
              <a:tblGrid>
                <a:gridCol w="365125"/>
                <a:gridCol w="5407025"/>
                <a:gridCol w="1381125"/>
                <a:gridCol w="1212850"/>
              </a:tblGrid>
              <a:tr h="640022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281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282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0476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Echec virologique défini au protocole, confirmé (CV &gt; 50 c/ml)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55 (19,6 %)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59 (20,9 %)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6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Données de résistance disponibles (ARN VIH &gt; 400 c/ml)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23*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6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Résistance seulement à RAL ou EFV</a:t>
                      </a:r>
                    </a:p>
                  </a:txBody>
                  <a:tcPr marT="45706" marB="457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6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Résistance à RAL ou EFV, avec en plus résistance à INTI</a:t>
                      </a:r>
                    </a:p>
                  </a:txBody>
                  <a:tcPr marT="45706" marB="457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184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Résistance à INTI seulement</a:t>
                      </a:r>
                    </a:p>
                  </a:txBody>
                  <a:tcPr marT="45706" marB="45706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395" name="Rectangle 3"/>
          <p:cNvSpPr>
            <a:spLocks noChangeArrowheads="1"/>
          </p:cNvSpPr>
          <p:nvPr/>
        </p:nvSpPr>
        <p:spPr bwMode="auto">
          <a:xfrm>
            <a:off x="382588" y="1196975"/>
            <a:ext cx="83661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algn="l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fr-FR" altLang="fr-FR" sz="2400" b="1" i="0" dirty="0" smtClean="0">
                <a:latin typeface="+mj-lt"/>
              </a:rPr>
              <a:t>Données cumulées (S240) de résistance génotypique </a:t>
            </a:r>
            <a:br>
              <a:rPr lang="fr-FR" altLang="fr-FR" sz="2400" b="1" i="0" dirty="0" smtClean="0">
                <a:latin typeface="+mj-lt"/>
              </a:rPr>
            </a:br>
            <a:r>
              <a:rPr lang="fr-FR" altLang="fr-FR" sz="2400" b="1" i="0" dirty="0" smtClean="0">
                <a:latin typeface="+mj-lt"/>
              </a:rPr>
              <a:t>pour les patients avec ARN VIH &gt; 400 c/ml à l’échec virologique</a:t>
            </a:r>
          </a:p>
        </p:txBody>
      </p:sp>
      <p:sp>
        <p:nvSpPr>
          <p:cNvPr id="13348" name="ZoneTexte 5"/>
          <p:cNvSpPr txBox="1">
            <a:spLocks noChangeArrowheads="1"/>
          </p:cNvSpPr>
          <p:nvPr/>
        </p:nvSpPr>
        <p:spPr bwMode="auto">
          <a:xfrm>
            <a:off x="196195" y="4340225"/>
            <a:ext cx="48798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fr-FR" sz="1400" i="0" dirty="0">
                <a:solidFill>
                  <a:srgbClr val="000066"/>
                </a:solidFill>
              </a:rPr>
              <a:t>*</a:t>
            </a:r>
            <a:r>
              <a:rPr lang="fr-FR" altLang="fr-FR" sz="1400" i="0" dirty="0" smtClean="0">
                <a:solidFill>
                  <a:srgbClr val="000066"/>
                </a:solidFill>
              </a:rPr>
              <a:t> Le gène de l’</a:t>
            </a:r>
            <a:r>
              <a:rPr lang="fr-FR" altLang="fr-FR" sz="1400" i="0" dirty="0" err="1" smtClean="0">
                <a:solidFill>
                  <a:srgbClr val="000066"/>
                </a:solidFill>
              </a:rPr>
              <a:t>intégrase</a:t>
            </a:r>
            <a:r>
              <a:rPr lang="fr-FR" altLang="fr-FR" sz="1400" i="0" dirty="0" smtClean="0">
                <a:solidFill>
                  <a:srgbClr val="000066"/>
                </a:solidFill>
              </a:rPr>
              <a:t> n’a pas pu être amplifié dans 5 cas</a:t>
            </a:r>
            <a:endParaRPr lang="fr-FR" altLang="fr-FR" sz="1400" i="0" dirty="0">
              <a:solidFill>
                <a:srgbClr val="000066"/>
              </a:solidFill>
            </a:endParaRPr>
          </a:p>
        </p:txBody>
      </p:sp>
      <p:sp>
        <p:nvSpPr>
          <p:cNvPr id="13350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1335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3352" name="Espace réservé du contenu 3"/>
          <p:cNvSpPr>
            <a:spLocks noGrp="1"/>
          </p:cNvSpPr>
          <p:nvPr>
            <p:ph idx="1"/>
          </p:nvPr>
        </p:nvSpPr>
        <p:spPr>
          <a:xfrm>
            <a:off x="34925" y="4694238"/>
            <a:ext cx="9024938" cy="1630362"/>
          </a:xfrm>
        </p:spPr>
        <p:txBody>
          <a:bodyPr/>
          <a:lstStyle/>
          <a:p>
            <a:r>
              <a:rPr lang="fr-FR" alt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Au total, émergence de résistance à RAL chez 4 patients (1,4 %)</a:t>
            </a:r>
          </a:p>
          <a:p>
            <a:pPr lvl="1">
              <a:lnSpc>
                <a:spcPts val="2163"/>
              </a:lnSpc>
              <a:spcBef>
                <a:spcPts val="200"/>
              </a:spcBef>
            </a:pPr>
            <a:r>
              <a:rPr lang="fr-FR" altLang="fr-FR" sz="1600" dirty="0" smtClean="0">
                <a:ea typeface="ＭＳ Ｐゴシック" pitchFamily="34" charset="-128"/>
              </a:rPr>
              <a:t>Q148H + G140S</a:t>
            </a:r>
          </a:p>
          <a:p>
            <a:pPr lvl="1">
              <a:lnSpc>
                <a:spcPts val="2163"/>
              </a:lnSpc>
              <a:spcBef>
                <a:spcPts val="200"/>
              </a:spcBef>
            </a:pPr>
            <a:r>
              <a:rPr lang="fr-FR" altLang="fr-FR" sz="1600" dirty="0" smtClean="0">
                <a:ea typeface="ＭＳ Ｐゴシック" pitchFamily="34" charset="-128"/>
              </a:rPr>
              <a:t>Q148R + G140S</a:t>
            </a:r>
          </a:p>
          <a:p>
            <a:pPr lvl="1">
              <a:lnSpc>
                <a:spcPts val="2163"/>
              </a:lnSpc>
              <a:spcBef>
                <a:spcPts val="200"/>
              </a:spcBef>
            </a:pPr>
            <a:r>
              <a:rPr lang="fr-FR" altLang="fr-FR" sz="1600" dirty="0" smtClean="0">
                <a:ea typeface="ＭＳ Ｐゴシック" pitchFamily="34" charset="-128"/>
              </a:rPr>
              <a:t>Y143Y/H + L74L/M + E92Q +T97A</a:t>
            </a:r>
          </a:p>
          <a:p>
            <a:pPr lvl="1">
              <a:lnSpc>
                <a:spcPts val="2163"/>
              </a:lnSpc>
              <a:spcBef>
                <a:spcPts val="200"/>
              </a:spcBef>
            </a:pPr>
            <a:r>
              <a:rPr lang="fr-FR" altLang="fr-FR" sz="1600" dirty="0" smtClean="0">
                <a:ea typeface="ＭＳ Ｐゴシック" pitchFamily="34" charset="-128"/>
              </a:rPr>
              <a:t>Y143R</a:t>
            </a:r>
          </a:p>
          <a:p>
            <a:pPr lvl="1"/>
            <a:endParaRPr lang="fr-FR" altLang="fr-FR" sz="1800" dirty="0" smtClean="0">
              <a:ea typeface="ＭＳ Ｐゴシック" pitchFamily="34" charset="-128"/>
            </a:endParaRPr>
          </a:p>
          <a:p>
            <a:endParaRPr lang="fr-FR" altLang="fr-FR" sz="1800" dirty="0" smtClean="0">
              <a:ea typeface="ＭＳ Ｐゴシック" pitchFamily="34" charset="-128"/>
            </a:endParaRPr>
          </a:p>
        </p:txBody>
      </p:sp>
      <p:sp>
        <p:nvSpPr>
          <p:cNvPr id="10" name="Rectangle 4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altLang="fr-FR" sz="3200" dirty="0" smtClean="0">
                <a:ea typeface="ＭＳ Ｐゴシック" pitchFamily="34" charset="-128"/>
              </a:rPr>
              <a:t>Etude STARTMRK : </a:t>
            </a:r>
            <a:r>
              <a:rPr lang="en-GB" altLang="fr-FR" sz="3200" dirty="0" err="1" smtClean="0">
                <a:ea typeface="ＭＳ Ｐゴシック" pitchFamily="34" charset="-128"/>
              </a:rPr>
              <a:t>raltegravir</a:t>
            </a:r>
            <a:r>
              <a:rPr lang="en-GB" altLang="fr-FR" sz="3200" dirty="0" smtClean="0">
                <a:ea typeface="ＭＳ Ｐゴシック" pitchFamily="34" charset="-128"/>
              </a:rPr>
              <a:t> </a:t>
            </a:r>
            <a:r>
              <a:rPr lang="en-GB" altLang="fr-FR" sz="3200" dirty="0" err="1" smtClean="0">
                <a:ea typeface="ＭＳ Ｐゴシック" pitchFamily="34" charset="-128"/>
              </a:rPr>
              <a:t>vs</a:t>
            </a:r>
            <a:r>
              <a:rPr lang="en-GB" altLang="fr-FR" sz="3200" dirty="0" smtClean="0">
                <a:ea typeface="ＭＳ Ｐゴシック" pitchFamily="34" charset="-128"/>
              </a:rPr>
              <a:t> </a:t>
            </a:r>
            <a:r>
              <a:rPr lang="en-GB" altLang="fr-FR" sz="3200" dirty="0" err="1" smtClean="0">
                <a:ea typeface="ＭＳ Ｐゴシック" pitchFamily="34" charset="-128"/>
              </a:rPr>
              <a:t>efavirenz</a:t>
            </a:r>
            <a:r>
              <a:rPr lang="en-GB" altLang="fr-FR" sz="3200" dirty="0" smtClean="0">
                <a:ea typeface="ＭＳ Ｐゴシック" pitchFamily="34" charset="-128"/>
              </a:rPr>
              <a:t>,</a:t>
            </a:r>
            <a:br>
              <a:rPr lang="en-GB" altLang="fr-FR" sz="3200" dirty="0" smtClean="0">
                <a:ea typeface="ＭＳ Ｐゴシック" pitchFamily="34" charset="-128"/>
              </a:rPr>
            </a:br>
            <a:r>
              <a:rPr lang="en-GB" altLang="fr-FR" sz="3200" dirty="0" smtClean="0">
                <a:ea typeface="ＭＳ Ｐゴシック" pitchFamily="34" charset="-128"/>
              </a:rPr>
              <a:t>en association </a:t>
            </a:r>
            <a:r>
              <a:rPr lang="en-GB" altLang="fr-FR" sz="3200" dirty="0" err="1" smtClean="0">
                <a:ea typeface="ＭＳ Ｐゴシック" pitchFamily="34" charset="-128"/>
              </a:rPr>
              <a:t>à</a:t>
            </a:r>
            <a:r>
              <a:rPr lang="en-GB" altLang="fr-FR" sz="3200" dirty="0" smtClean="0">
                <a:ea typeface="ＭＳ Ｐゴシック" pitchFamily="34" charset="-128"/>
              </a:rPr>
              <a:t>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23"/>
          <p:cNvGraphicFramePr>
            <a:graphicFrameLocks noGrp="1"/>
          </p:cNvGraphicFramePr>
          <p:nvPr/>
        </p:nvGraphicFramePr>
        <p:xfrm>
          <a:off x="712788" y="1905000"/>
          <a:ext cx="7685285" cy="4565742"/>
        </p:xfrm>
        <a:graphic>
          <a:graphicData uri="http://schemas.openxmlformats.org/drawingml/2006/table">
            <a:tbl>
              <a:tblPr/>
              <a:tblGrid>
                <a:gridCol w="431800"/>
                <a:gridCol w="4013125"/>
                <a:gridCol w="1795538"/>
                <a:gridCol w="1444822"/>
              </a:tblGrid>
              <a:tr h="287906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25489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Troubles gastro-intestinaux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548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Diarrhée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5,3 %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9,9 %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Flatulence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3,6 %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5,0 %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Nausée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8,9 %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11,0 %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Troubles généraux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548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Fatigue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4,3 %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8,9 %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Troubles du système nerveux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6" marB="4679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Vertiges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7,8 %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35,1 %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Céphalées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9,3 %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14,2 %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Somnolence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1,1 %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7,4 %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Troubles psychiatriques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5489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Rêves anormaux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6,8 %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13,1 %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Insomnie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7,5 %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8,2 %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Cauchemar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2,8 %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5,3 %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5489">
                <a:tc gridSpan="4"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Troubles cutanés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6" marB="4679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5489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defTabSz="4572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Rash</a:t>
                      </a:r>
                    </a:p>
                  </a:txBody>
                  <a:tcPr marL="90000" marR="90000" marT="46791" marB="467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1,1 %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8,2 %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423" name="Text Box 2"/>
          <p:cNvSpPr txBox="1">
            <a:spLocks noChangeArrowheads="1"/>
          </p:cNvSpPr>
          <p:nvPr/>
        </p:nvSpPr>
        <p:spPr bwMode="auto">
          <a:xfrm>
            <a:off x="464275" y="1066800"/>
            <a:ext cx="8202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fr-FR" b="1" i="0" dirty="0" smtClean="0">
                <a:solidFill>
                  <a:srgbClr val="CC3300"/>
                </a:solidFill>
                <a:latin typeface="Calibri" pitchFamily="34" charset="0"/>
              </a:rPr>
              <a:t>Evénements indésirables liés au traitement </a:t>
            </a:r>
          </a:p>
          <a:p>
            <a:r>
              <a:rPr lang="fr-FR" altLang="fr-FR" b="1" i="0" dirty="0" smtClean="0">
                <a:solidFill>
                  <a:srgbClr val="CC3300"/>
                </a:solidFill>
                <a:latin typeface="Calibri" pitchFamily="34" charset="0"/>
              </a:rPr>
              <a:t>chez </a:t>
            </a:r>
            <a:r>
              <a:rPr lang="fr-FR" altLang="fr-FR" b="1" i="0" u="sng" dirty="0" smtClean="0">
                <a:solidFill>
                  <a:srgbClr val="CC3300"/>
                </a:solidFill>
                <a:latin typeface="Calibri" pitchFamily="34" charset="0"/>
              </a:rPr>
              <a:t>&gt;</a:t>
            </a:r>
            <a:r>
              <a:rPr lang="fr-FR" altLang="fr-FR" b="1" i="0" dirty="0" smtClean="0">
                <a:solidFill>
                  <a:srgbClr val="CC3300"/>
                </a:solidFill>
                <a:latin typeface="Calibri" pitchFamily="34" charset="0"/>
              </a:rPr>
              <a:t> 5 % des patients dans un des groupes, au cours des 5 ans</a:t>
            </a:r>
            <a:endParaRPr lang="fr-FR" altLang="fr-FR" b="1" i="0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4425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14426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8" name="Rectangle 4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Etude STARTMRK : raltegravir vs efavirenz,</a:t>
            </a:r>
            <a:br>
              <a:rPr lang="fr-FR" altLang="fr-FR" sz="3200" smtClean="0">
                <a:ea typeface="ＭＳ Ｐゴシック" pitchFamily="34" charset="-128"/>
              </a:rPr>
            </a:br>
            <a:r>
              <a:rPr lang="fr-FR" altLang="fr-FR" sz="3200" smtClean="0">
                <a:ea typeface="ＭＳ Ｐゴシック" pitchFamily="34" charset="-128"/>
              </a:rPr>
              <a:t>en association à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Espace réservé du contenu 2"/>
          <p:cNvSpPr>
            <a:spLocks noGrp="1"/>
          </p:cNvSpPr>
          <p:nvPr>
            <p:ph idx="4294967295"/>
          </p:nvPr>
        </p:nvSpPr>
        <p:spPr>
          <a:xfrm>
            <a:off x="50799" y="1235276"/>
            <a:ext cx="8990013" cy="5335387"/>
          </a:xfrm>
        </p:spPr>
        <p:txBody>
          <a:bodyPr/>
          <a:lstStyle/>
          <a:p>
            <a:pPr>
              <a:lnSpc>
                <a:spcPts val="2260"/>
              </a:lnSpc>
              <a:spcBef>
                <a:spcPts val="0"/>
              </a:spcBef>
            </a:pPr>
            <a:r>
              <a:rPr lang="fr-FR" altLang="fr-FR" sz="2400" b="1" dirty="0" smtClean="0">
                <a:latin typeface="Calibri" pitchFamily="34" charset="0"/>
                <a:ea typeface="ＭＳ Ｐゴシック" pitchFamily="34" charset="-128"/>
              </a:rPr>
              <a:t>Résumé – Conclusion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altLang="fr-FR" sz="1800" dirty="0" smtClean="0">
                <a:ea typeface="ＭＳ Ｐゴシック" pitchFamily="34" charset="-128"/>
              </a:rPr>
              <a:t>Après 48 semaines de traitement, RAL était non inférieur à EFV, en association à TDF/FTC. La non infériorité virologique de RAL était maintenue jusqu’à S240. RAL était supérieur à EFV en termes de réponse virologique à S240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altLang="fr-FR" sz="1800" dirty="0" smtClean="0">
                <a:ea typeface="ＭＳ Ｐゴシック" pitchFamily="34" charset="-128"/>
              </a:rPr>
              <a:t>RAL + TDF/FTC entrainait une baisse plus rapide de la charge virale (significativement plus de patients avec ARN VIH &lt; 50 c/ml entre les semaines 2 et 16)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altLang="fr-FR" sz="1800" dirty="0" smtClean="0">
                <a:ea typeface="ＭＳ Ｐゴシック" pitchFamily="34" charset="-128"/>
              </a:rPr>
              <a:t>Augmentation plus importante des CD4 avec RAL, de manière significative </a:t>
            </a:r>
            <a:br>
              <a:rPr lang="fr-FR" altLang="fr-FR" sz="1800" dirty="0" smtClean="0">
                <a:ea typeface="ＭＳ Ｐゴシック" pitchFamily="34" charset="-128"/>
              </a:rPr>
            </a:br>
            <a:r>
              <a:rPr lang="fr-FR" altLang="fr-FR" sz="1800" dirty="0" smtClean="0">
                <a:ea typeface="ＭＳ Ｐゴシック" pitchFamily="34" charset="-128"/>
              </a:rPr>
              <a:t>à partir de S156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altLang="fr-FR" sz="1800" dirty="0" smtClean="0">
                <a:ea typeface="ＭＳ Ｐゴシック" pitchFamily="34" charset="-128"/>
              </a:rPr>
              <a:t>Lors de l’échec virologique, mutations de résistance à RAL dans un faible nombre de cas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altLang="fr-FR" sz="1800" dirty="0" smtClean="0">
                <a:ea typeface="ＭＳ Ｐゴシック" pitchFamily="34" charset="-128"/>
              </a:rPr>
              <a:t>RAL associé à significativement moins d’EI globaux et liés au traitement, </a:t>
            </a:r>
            <a:br>
              <a:rPr lang="fr-FR" altLang="fr-FR" sz="1800" dirty="0" smtClean="0">
                <a:ea typeface="ＭＳ Ｐゴシック" pitchFamily="34" charset="-128"/>
              </a:rPr>
            </a:br>
            <a:r>
              <a:rPr lang="fr-FR" altLang="fr-FR" sz="1800" dirty="0" smtClean="0">
                <a:ea typeface="ＭＳ Ｐゴシック" pitchFamily="34" charset="-128"/>
              </a:rPr>
              <a:t>ainsi que d’EI du SNC, que EFV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altLang="fr-FR" sz="1800" dirty="0" smtClean="0">
                <a:ea typeface="ＭＳ Ｐゴシック" pitchFamily="34" charset="-128"/>
              </a:rPr>
              <a:t>Modification moyenne des paramètres lipidiques plus faible avec RAL que EFV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altLang="fr-FR" sz="1800" dirty="0" smtClean="0">
                <a:ea typeface="ＭＳ Ｐゴシック" pitchFamily="34" charset="-128"/>
              </a:rPr>
              <a:t>RAL + TDF/FTC est une alternative à EFV + TDF/FTC comme 1</a:t>
            </a:r>
            <a:r>
              <a:rPr lang="fr-FR" altLang="fr-FR" sz="1800" baseline="30000" dirty="0" smtClean="0">
                <a:ea typeface="ＭＳ Ｐゴシック" pitchFamily="34" charset="-128"/>
              </a:rPr>
              <a:t>ère</a:t>
            </a:r>
            <a:r>
              <a:rPr lang="fr-FR" altLang="fr-FR" sz="1800" dirty="0" smtClean="0">
                <a:ea typeface="ＭＳ Ｐゴシック" pitchFamily="34" charset="-128"/>
              </a:rPr>
              <a:t> ligne de traitement antirétroviral chez les patients naïfs</a:t>
            </a:r>
          </a:p>
        </p:txBody>
      </p:sp>
      <p:sp>
        <p:nvSpPr>
          <p:cNvPr id="922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9221" name="ZoneTexte 69"/>
          <p:cNvSpPr txBox="1">
            <a:spLocks noChangeArrowheads="1"/>
          </p:cNvSpPr>
          <p:nvPr/>
        </p:nvSpPr>
        <p:spPr bwMode="auto">
          <a:xfrm>
            <a:off x="3581400" y="6532563"/>
            <a:ext cx="54594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GB" altLang="fr-FR" sz="1200" dirty="0">
                <a:solidFill>
                  <a:srgbClr val="CC0000"/>
                </a:solidFill>
              </a:rPr>
              <a:t>Lennox JL. </a:t>
            </a:r>
            <a:r>
              <a:rPr lang="en-GB" altLang="fr-FR" sz="1200">
                <a:solidFill>
                  <a:srgbClr val="CC0000"/>
                </a:solidFill>
              </a:rPr>
              <a:t>Lancet </a:t>
            </a:r>
            <a:r>
              <a:rPr lang="en-GB" altLang="fr-FR" sz="1200" smtClean="0">
                <a:solidFill>
                  <a:srgbClr val="CC0000"/>
                </a:solidFill>
              </a:rPr>
              <a:t>2009;374:796-806 ; </a:t>
            </a:r>
            <a:r>
              <a:rPr lang="en-GB" altLang="fr-FR" sz="1200" dirty="0" err="1" smtClean="0">
                <a:solidFill>
                  <a:srgbClr val="CC0000"/>
                </a:solidFill>
              </a:rPr>
              <a:t>Rockstroh</a:t>
            </a:r>
            <a:r>
              <a:rPr lang="en-GB" altLang="fr-FR" sz="1200" dirty="0" smtClean="0">
                <a:solidFill>
                  <a:srgbClr val="CC0000"/>
                </a:solidFill>
              </a:rPr>
              <a:t> JK, JAIDS 2013;63:77-85</a:t>
            </a:r>
          </a:p>
          <a:p>
            <a:pPr algn="r"/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Etude STARTMRK : raltegravir vs efavirenz,</a:t>
            </a:r>
            <a:br>
              <a:rPr lang="fr-FR" altLang="fr-FR" sz="3200" smtClean="0">
                <a:ea typeface="ＭＳ Ｐゴシック" pitchFamily="34" charset="-128"/>
              </a:rPr>
            </a:br>
            <a:r>
              <a:rPr lang="fr-FR" altLang="fr-FR" sz="3200" smtClean="0">
                <a:ea typeface="ＭＳ Ｐゴシック" pitchFamily="34" charset="-128"/>
              </a:rPr>
              <a:t>en association à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Lennox JL. Lancet 2009;374:796-806</a:t>
            </a:r>
          </a:p>
        </p:txBody>
      </p:sp>
      <p:sp>
        <p:nvSpPr>
          <p:cNvPr id="1741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-1" charset="0"/>
                <a:ea typeface="Arial" pitchFamily="-1" charset="0"/>
                <a:cs typeface="Arial" pitchFamily="-1" charset="0"/>
              </a:rPr>
              <a:t>STARTMRK</a:t>
            </a:r>
          </a:p>
        </p:txBody>
      </p:sp>
      <p:sp>
        <p:nvSpPr>
          <p:cNvPr id="17412" name="Espace réservé du contenu 2"/>
          <p:cNvSpPr txBox="1">
            <a:spLocks/>
          </p:cNvSpPr>
          <p:nvPr/>
        </p:nvSpPr>
        <p:spPr bwMode="auto">
          <a:xfrm>
            <a:off x="222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-1" charset="0"/>
              </a:rPr>
              <a:t>Schéma d'étude</a:t>
            </a:r>
          </a:p>
        </p:txBody>
      </p:sp>
      <p:sp>
        <p:nvSpPr>
          <p:cNvPr id="17413" name="Espace réservé du contenu 2"/>
          <p:cNvSpPr>
            <a:spLocks/>
          </p:cNvSpPr>
          <p:nvPr/>
        </p:nvSpPr>
        <p:spPr bwMode="auto">
          <a:xfrm>
            <a:off x="22225" y="4941888"/>
            <a:ext cx="89757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400" b="1" i="0" dirty="0">
                <a:solidFill>
                  <a:srgbClr val="CC3300"/>
                </a:solidFill>
                <a:latin typeface="Calibri" pitchFamily="-1" charset="0"/>
              </a:rPr>
              <a:t>Objectif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pitchFamily="-1" charset="0"/>
              <a:buChar char="–"/>
            </a:pPr>
            <a:r>
              <a:rPr lang="fr-FR" sz="1800" i="0" dirty="0">
                <a:solidFill>
                  <a:srgbClr val="000066"/>
                </a:solidFill>
              </a:rPr>
              <a:t>Non infériorité de RAL vs EFV : % ARN VIH &lt; 50 c/ml en analyse </a:t>
            </a:r>
            <a:br>
              <a:rPr lang="fr-FR" sz="1800" i="0" dirty="0">
                <a:solidFill>
                  <a:srgbClr val="000066"/>
                </a:solidFill>
              </a:rPr>
            </a:br>
            <a:r>
              <a:rPr lang="fr-FR" sz="1800" i="0" dirty="0" err="1">
                <a:solidFill>
                  <a:srgbClr val="000066"/>
                </a:solidFill>
              </a:rPr>
              <a:t>per-protocole</a:t>
            </a:r>
            <a:r>
              <a:rPr lang="fr-FR" sz="1800" i="0" dirty="0">
                <a:solidFill>
                  <a:srgbClr val="000066"/>
                </a:solidFill>
              </a:rPr>
              <a:t>, </a:t>
            </a:r>
            <a:r>
              <a:rPr lang="fr-FR" sz="1800" i="0" dirty="0" err="1">
                <a:solidFill>
                  <a:srgbClr val="000066"/>
                </a:solidFill>
              </a:rPr>
              <a:t>non-compléteur</a:t>
            </a:r>
            <a:r>
              <a:rPr lang="fr-FR" sz="1800" i="0" dirty="0">
                <a:solidFill>
                  <a:srgbClr val="000066"/>
                </a:solidFill>
              </a:rPr>
              <a:t> = échec (borne inférieure de l’IC 95 % bilatéral de la différence =  - 12 %, puissance de 90 %)</a:t>
            </a:r>
            <a:endParaRPr lang="fr-FR" sz="1800" b="1" i="0" dirty="0">
              <a:solidFill>
                <a:srgbClr val="000066"/>
              </a:solidFill>
            </a:endParaRPr>
          </a:p>
        </p:txBody>
      </p:sp>
      <p:graphicFrame>
        <p:nvGraphicFramePr>
          <p:cNvPr id="214022" name="Group 6"/>
          <p:cNvGraphicFramePr>
            <a:graphicFrameLocks noGrp="1"/>
          </p:cNvGraphicFramePr>
          <p:nvPr/>
        </p:nvGraphicFramePr>
        <p:xfrm>
          <a:off x="4052888" y="2424113"/>
          <a:ext cx="3162300" cy="755650"/>
        </p:xfrm>
        <a:graphic>
          <a:graphicData uri="http://schemas.openxmlformats.org/drawingml/2006/table">
            <a:tbl>
              <a:tblPr/>
              <a:tblGrid>
                <a:gridCol w="31623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400 mg BID + EFV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4030" name="Group 14"/>
          <p:cNvGraphicFramePr>
            <a:graphicFrameLocks noGrp="1"/>
          </p:cNvGraphicFramePr>
          <p:nvPr/>
        </p:nvGraphicFramePr>
        <p:xfrm>
          <a:off x="4073525" y="3421063"/>
          <a:ext cx="3162300" cy="733425"/>
        </p:xfrm>
        <a:graphic>
          <a:graphicData uri="http://schemas.openxmlformats.org/drawingml/2006/table">
            <a:tbl>
              <a:tblPr/>
              <a:tblGrid>
                <a:gridCol w="31623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RAL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0" name="AutoShape 162"/>
          <p:cNvSpPr>
            <a:spLocks noChangeArrowheads="1"/>
          </p:cNvSpPr>
          <p:nvPr/>
        </p:nvSpPr>
        <p:spPr bwMode="auto">
          <a:xfrm>
            <a:off x="179388" y="2424113"/>
            <a:ext cx="2767012" cy="1738312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800" b="1" i="0" u="sng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</a:t>
            </a:r>
          </a:p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Naïfs d'ARV</a:t>
            </a:r>
          </a:p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</a:t>
            </a:r>
            <a:r>
              <a:rPr lang="fr-FR" sz="1800" b="1" i="0" u="sng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5 000 c/ml</a:t>
            </a:r>
          </a:p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CD4</a:t>
            </a:r>
          </a:p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résistance à</a:t>
            </a:r>
          </a:p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EFV, TDF ou FTC</a:t>
            </a:r>
          </a:p>
        </p:txBody>
      </p:sp>
      <p:sp>
        <p:nvSpPr>
          <p:cNvPr id="17431" name="ZoneTexte 71"/>
          <p:cNvSpPr txBox="1">
            <a:spLocks noChangeArrowheads="1"/>
          </p:cNvSpPr>
          <p:nvPr/>
        </p:nvSpPr>
        <p:spPr bwMode="auto">
          <a:xfrm>
            <a:off x="179388" y="4418668"/>
            <a:ext cx="59183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fr-FR" sz="1400" i="0" dirty="0">
                <a:solidFill>
                  <a:srgbClr val="000066"/>
                </a:solidFill>
              </a:rPr>
              <a:t>* Randomisation stratifiée sur ARN VIH (</a:t>
            </a:r>
            <a:r>
              <a:rPr lang="fr-FR" sz="1400" i="0" u="sng" dirty="0">
                <a:solidFill>
                  <a:srgbClr val="000066"/>
                </a:solidFill>
              </a:rPr>
              <a:t>&lt;</a:t>
            </a:r>
            <a:r>
              <a:rPr lang="fr-FR" sz="1400" i="0" dirty="0">
                <a:solidFill>
                  <a:srgbClr val="000066"/>
                </a:solidFill>
              </a:rPr>
              <a:t> ou &gt; 50 000 c/ml) à l’inclusion</a:t>
            </a:r>
          </a:p>
          <a:p>
            <a:pPr algn="l"/>
            <a:r>
              <a:rPr lang="fr-FR" sz="1400" i="0" dirty="0">
                <a:solidFill>
                  <a:srgbClr val="000066"/>
                </a:solidFill>
              </a:rPr>
              <a:t>et la présence d’une </a:t>
            </a:r>
            <a:r>
              <a:rPr lang="fr-FR" sz="1400" i="0" dirty="0" err="1" smtClean="0">
                <a:solidFill>
                  <a:srgbClr val="000066"/>
                </a:solidFill>
              </a:rPr>
              <a:t>coinfection</a:t>
            </a:r>
            <a:r>
              <a:rPr lang="fr-FR" sz="1400" i="0" dirty="0" smtClean="0">
                <a:solidFill>
                  <a:srgbClr val="000066"/>
                </a:solidFill>
              </a:rPr>
              <a:t> </a:t>
            </a:r>
            <a:r>
              <a:rPr lang="fr-FR" sz="1400" i="0" dirty="0">
                <a:solidFill>
                  <a:srgbClr val="000066"/>
                </a:solidFill>
              </a:rPr>
              <a:t>par un virus d’hépatite chronique</a:t>
            </a:r>
            <a:endParaRPr lang="fr-FR" sz="1400" i="0" baseline="30000" dirty="0">
              <a:solidFill>
                <a:srgbClr val="000066"/>
              </a:solidFill>
            </a:endParaRPr>
          </a:p>
        </p:txBody>
      </p:sp>
      <p:sp>
        <p:nvSpPr>
          <p:cNvPr id="17432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Etude STARTMRK : raltégravir vs efavirenz,</a:t>
            </a:r>
            <a:br>
              <a:rPr lang="fr-FR" sz="3200"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en association à TDF/FTC</a:t>
            </a:r>
          </a:p>
        </p:txBody>
      </p:sp>
      <p:cxnSp>
        <p:nvCxnSpPr>
          <p:cNvPr id="17433" name="Connecteur droit 66"/>
          <p:cNvCxnSpPr>
            <a:cxnSpLocks noChangeShapeType="1"/>
          </p:cNvCxnSpPr>
          <p:nvPr/>
        </p:nvCxnSpPr>
        <p:spPr bwMode="auto">
          <a:xfrm rot="5400000">
            <a:off x="2864644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7434" name="Oval 170"/>
          <p:cNvSpPr>
            <a:spLocks noChangeArrowheads="1"/>
          </p:cNvSpPr>
          <p:nvPr/>
        </p:nvSpPr>
        <p:spPr bwMode="auto">
          <a:xfrm>
            <a:off x="2293938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1:1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Double-aveugle</a:t>
            </a:r>
          </a:p>
        </p:txBody>
      </p:sp>
      <p:cxnSp>
        <p:nvCxnSpPr>
          <p:cNvPr id="17435" name="AutoShape 60"/>
          <p:cNvCxnSpPr>
            <a:cxnSpLocks noChangeShapeType="1"/>
          </p:cNvCxnSpPr>
          <p:nvPr/>
        </p:nvCxnSpPr>
        <p:spPr bwMode="auto">
          <a:xfrm rot="10800000" flipH="1" flipV="1">
            <a:off x="4052888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7436" name="Line 63"/>
          <p:cNvSpPr>
            <a:spLocks noChangeShapeType="1"/>
          </p:cNvSpPr>
          <p:nvPr/>
        </p:nvSpPr>
        <p:spPr bwMode="auto">
          <a:xfrm>
            <a:off x="2957513" y="3284538"/>
            <a:ext cx="3190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7437" name="Rectangle 9"/>
          <p:cNvSpPr>
            <a:spLocks noChangeArrowheads="1"/>
          </p:cNvSpPr>
          <p:nvPr/>
        </p:nvSpPr>
        <p:spPr bwMode="auto">
          <a:xfrm>
            <a:off x="3289300" y="3460750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600" b="1" i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284</a:t>
            </a:r>
          </a:p>
        </p:txBody>
      </p:sp>
      <p:sp>
        <p:nvSpPr>
          <p:cNvPr id="17438" name="Rectangle 8"/>
          <p:cNvSpPr>
            <a:spLocks noChangeArrowheads="1"/>
          </p:cNvSpPr>
          <p:nvPr/>
        </p:nvSpPr>
        <p:spPr bwMode="auto">
          <a:xfrm>
            <a:off x="3289300" y="2466975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600" b="1" i="0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282</a:t>
            </a: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fr-FR" sz="1600" b="1" i="0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S240</a:t>
            </a:r>
            <a:endParaRPr lang="fr-FR" sz="1600" i="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261225" y="2774950"/>
            <a:ext cx="1473200" cy="974725"/>
            <a:chOff x="4502" y="1764"/>
            <a:chExt cx="646" cy="614"/>
          </a:xfrm>
        </p:grpSpPr>
        <p:sp>
          <p:nvSpPr>
            <p:cNvPr id="17445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446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951663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fr-FR" sz="1600" b="1" i="0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 i="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7269163" y="1987550"/>
            <a:ext cx="1465262" cy="2151063"/>
            <a:chOff x="4471" y="1525"/>
            <a:chExt cx="1022" cy="1074"/>
          </a:xfrm>
        </p:grpSpPr>
        <p:sp>
          <p:nvSpPr>
            <p:cNvPr id="17443" name="Line 172"/>
            <p:cNvSpPr>
              <a:spLocks noChangeShapeType="1"/>
            </p:cNvSpPr>
            <p:nvPr/>
          </p:nvSpPr>
          <p:spPr bwMode="auto">
            <a:xfrm>
              <a:off x="5493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444" name="Line 172"/>
            <p:cNvSpPr>
              <a:spLocks noChangeShapeType="1"/>
            </p:cNvSpPr>
            <p:nvPr/>
          </p:nvSpPr>
          <p:spPr bwMode="auto">
            <a:xfrm>
              <a:off x="4471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Etude STARTMRK : raltégravir vs efavirenz,</a:t>
            </a:r>
            <a:br>
              <a:rPr lang="fr-FR" sz="3200"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en association à TDF/FTC</a:t>
            </a:r>
          </a:p>
        </p:txBody>
      </p:sp>
      <p:graphicFrame>
        <p:nvGraphicFramePr>
          <p:cNvPr id="267339" name="Group 75"/>
          <p:cNvGraphicFramePr>
            <a:graphicFrameLocks noGrp="1"/>
          </p:cNvGraphicFramePr>
          <p:nvPr>
            <p:ph idx="4294967295"/>
          </p:nvPr>
        </p:nvGraphicFramePr>
        <p:xfrm>
          <a:off x="954088" y="1612900"/>
          <a:ext cx="7223125" cy="4488563"/>
        </p:xfrm>
        <a:graphic>
          <a:graphicData uri="http://schemas.openxmlformats.org/drawingml/2006/table">
            <a:tbl>
              <a:tblPr/>
              <a:tblGrid>
                <a:gridCol w="384175"/>
                <a:gridCol w="3306762"/>
                <a:gridCol w="1839913"/>
                <a:gridCol w="1692275"/>
              </a:tblGrid>
              <a:tr h="3095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68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Randomisés, n</a:t>
                      </a:r>
                    </a:p>
                  </a:txBody>
                  <a:tcPr marL="54000" marR="54000" marT="54000" marB="540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282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284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Patients randomisés traités, n</a:t>
                      </a:r>
                    </a:p>
                  </a:txBody>
                  <a:tcPr marL="54000" marR="54000" marT="54000" marB="540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281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282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8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années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Race blanche / noire / autre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41 % / 12 % / 47 %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44 % / 8 % / 48 %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5,1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5,0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55 %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51 %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50 000 c/ml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72 %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70 %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médiane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212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204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50 /mm</a:t>
                      </a:r>
                      <a:r>
                        <a:rPr kumimoji="0" lang="fr-FR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8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AgHBs+ ou Ac VHC+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6 %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 (8,5 %)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 (12,4 %)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</a:p>
                  </a:txBody>
                  <a:tcPr marL="54000" marR="54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effet indésirable</a:t>
                      </a:r>
                    </a:p>
                  </a:txBody>
                  <a:tcPr marL="54000" marR="54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17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</a:tbl>
          </a:graphicData>
        </a:graphic>
      </p:graphicFrame>
      <p:sp>
        <p:nvSpPr>
          <p:cNvPr id="19527" name="ZoneTexte 28"/>
          <p:cNvSpPr txBox="1">
            <a:spLocks noChangeArrowheads="1"/>
          </p:cNvSpPr>
          <p:nvPr/>
        </p:nvSpPr>
        <p:spPr bwMode="auto">
          <a:xfrm>
            <a:off x="882650" y="6116638"/>
            <a:ext cx="76878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fr-FR" sz="1400" i="0" dirty="0">
                <a:solidFill>
                  <a:srgbClr val="000066"/>
                </a:solidFill>
              </a:rPr>
              <a:t>RAL administré en dehors des repas ou avec les repas, EFV en dehors des repas, au coucher,</a:t>
            </a:r>
          </a:p>
          <a:p>
            <a:pPr algn="l"/>
            <a:r>
              <a:rPr lang="fr-FR" sz="1400" i="0" dirty="0">
                <a:solidFill>
                  <a:srgbClr val="000066"/>
                </a:solidFill>
              </a:rPr>
              <a:t>TDF/FTC le matin au repas</a:t>
            </a:r>
          </a:p>
        </p:txBody>
      </p:sp>
      <p:sp>
        <p:nvSpPr>
          <p:cNvPr id="1952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-1" charset="0"/>
                <a:ea typeface="Arial" pitchFamily="-1" charset="0"/>
                <a:cs typeface="Arial" pitchFamily="-1" charset="0"/>
              </a:rPr>
              <a:t>STARTMRK</a:t>
            </a:r>
          </a:p>
        </p:txBody>
      </p:sp>
      <p:sp>
        <p:nvSpPr>
          <p:cNvPr id="19529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Lennox JL. Lancet 2009;374:796-806</a:t>
            </a:r>
          </a:p>
        </p:txBody>
      </p:sp>
      <p:sp>
        <p:nvSpPr>
          <p:cNvPr id="19530" name="Text Box 2"/>
          <p:cNvSpPr txBox="1">
            <a:spLocks noChangeArrowheads="1"/>
          </p:cNvSpPr>
          <p:nvPr/>
        </p:nvSpPr>
        <p:spPr bwMode="auto">
          <a:xfrm>
            <a:off x="1179513" y="1128713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-1" charset="0"/>
              </a:rPr>
              <a:t>Caractéristiques à l'inclusion et devenir des patients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472" name="Group 96"/>
          <p:cNvGraphicFramePr>
            <a:graphicFrameLocks noGrp="1"/>
          </p:cNvGraphicFramePr>
          <p:nvPr/>
        </p:nvGraphicFramePr>
        <p:xfrm>
          <a:off x="4838700" y="2514600"/>
          <a:ext cx="3924300" cy="2227263"/>
        </p:xfrm>
        <a:graphic>
          <a:graphicData uri="http://schemas.openxmlformats.org/drawingml/2006/table">
            <a:tbl>
              <a:tblPr/>
              <a:tblGrid>
                <a:gridCol w="2122488"/>
                <a:gridCol w="873125"/>
                <a:gridCol w="928687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&gt;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92,5 %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90,9 %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89,1 %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89,2 %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&gt; 200/mm</a:t>
                      </a:r>
                      <a:r>
                        <a:rPr kumimoji="0" lang="fr-FR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94,4 %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88,3 %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92,4 %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85,6 %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VIH-1 de sous-type 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Sous-type non-B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90,3 %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96,3 %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88,5 %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90,9 %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528" name="Text Box 2"/>
          <p:cNvSpPr txBox="1">
            <a:spLocks noChangeArrowheads="1"/>
          </p:cNvSpPr>
          <p:nvPr/>
        </p:nvSpPr>
        <p:spPr bwMode="auto">
          <a:xfrm>
            <a:off x="2646363" y="1128713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-1" charset="0"/>
              </a:rPr>
              <a:t>Réponse au traitement à S48</a:t>
            </a:r>
          </a:p>
        </p:txBody>
      </p:sp>
      <p:sp>
        <p:nvSpPr>
          <p:cNvPr id="21529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-1" charset="0"/>
                <a:ea typeface="Arial" pitchFamily="-1" charset="0"/>
                <a:cs typeface="Arial" pitchFamily="-1" charset="0"/>
              </a:rPr>
              <a:t>STARTMRK</a:t>
            </a:r>
          </a:p>
        </p:txBody>
      </p:sp>
      <p:sp>
        <p:nvSpPr>
          <p:cNvPr id="21530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Etude STARTMRK : raltégravir vs efavirenz,</a:t>
            </a:r>
            <a:br>
              <a:rPr lang="fr-FR" sz="3200"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en association à TDF/FTC</a:t>
            </a:r>
          </a:p>
        </p:txBody>
      </p:sp>
      <p:sp>
        <p:nvSpPr>
          <p:cNvPr id="21531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Lennox JL. Lancet 2009;374:796-806</a:t>
            </a:r>
          </a:p>
        </p:txBody>
      </p:sp>
      <p:sp>
        <p:nvSpPr>
          <p:cNvPr id="21532" name="Text Box 134"/>
          <p:cNvSpPr txBox="1">
            <a:spLocks noChangeArrowheads="1"/>
          </p:cNvSpPr>
          <p:nvPr/>
        </p:nvSpPr>
        <p:spPr bwMode="auto">
          <a:xfrm>
            <a:off x="836613" y="1654175"/>
            <a:ext cx="315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  <a:spcBef>
                <a:spcPct val="5000"/>
              </a:spcBef>
            </a:pPr>
            <a:r>
              <a:rPr lang="fr-FR" sz="2000" b="1" i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&lt; 50 c/ml</a:t>
            </a:r>
          </a:p>
        </p:txBody>
      </p:sp>
      <p:sp>
        <p:nvSpPr>
          <p:cNvPr id="21533" name="Text Box 134"/>
          <p:cNvSpPr txBox="1">
            <a:spLocks noChangeArrowheads="1"/>
          </p:cNvSpPr>
          <p:nvPr/>
        </p:nvSpPr>
        <p:spPr bwMode="auto">
          <a:xfrm>
            <a:off x="4686300" y="1698625"/>
            <a:ext cx="4198938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70000"/>
              </a:lnSpc>
              <a:spcBef>
                <a:spcPct val="5000"/>
              </a:spcBef>
            </a:pPr>
            <a:r>
              <a:rPr lang="fr-FR" sz="2000" b="1" i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&lt; 50 c/ml à S48</a:t>
            </a:r>
            <a:br>
              <a:rPr lang="fr-FR" sz="2000" b="1" i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</a:br>
            <a:r>
              <a:rPr lang="fr-FR" sz="2000" b="1" i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(analyse échec-observé) </a:t>
            </a:r>
          </a:p>
          <a:p>
            <a:pPr algn="ctr">
              <a:lnSpc>
                <a:spcPct val="70000"/>
              </a:lnSpc>
              <a:spcBef>
                <a:spcPct val="5000"/>
              </a:spcBef>
            </a:pPr>
            <a:r>
              <a:rPr lang="fr-FR" sz="2000" b="1" i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selon les paramètres à J0</a:t>
            </a:r>
          </a:p>
        </p:txBody>
      </p:sp>
      <p:sp>
        <p:nvSpPr>
          <p:cNvPr id="21534" name="Text Box 179"/>
          <p:cNvSpPr txBox="1">
            <a:spLocks noChangeArrowheads="1"/>
          </p:cNvSpPr>
          <p:nvPr/>
        </p:nvSpPr>
        <p:spPr bwMode="auto">
          <a:xfrm>
            <a:off x="4630738" y="4997450"/>
            <a:ext cx="435451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"/>
              </a:spcBef>
            </a:pPr>
            <a:r>
              <a:rPr lang="fr-FR" sz="1600" i="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moyenne des CD4/mm</a:t>
            </a:r>
            <a:r>
              <a:rPr lang="fr-FR" sz="1600" i="0" baseline="3000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 </a:t>
            </a:r>
            <a:r>
              <a:rPr lang="fr-FR" sz="1600" i="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à S48 (analyse </a:t>
            </a:r>
            <a:r>
              <a:rPr lang="fr-FR" sz="1600" i="0" dirty="0" err="1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échec-observé</a:t>
            </a:r>
            <a:r>
              <a:rPr lang="fr-FR" sz="1600" i="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) : </a:t>
            </a:r>
          </a:p>
          <a:p>
            <a:pPr algn="ctr">
              <a:spcBef>
                <a:spcPct val="5000"/>
              </a:spcBef>
            </a:pPr>
            <a:r>
              <a:rPr lang="fr-FR" sz="1600" b="1" i="0" dirty="0">
                <a:solidFill>
                  <a:srgbClr val="333399"/>
                </a:solidFill>
                <a:ea typeface="Arial" pitchFamily="-1" charset="0"/>
                <a:cs typeface="Arial" pitchFamily="-1" charset="0"/>
              </a:rPr>
              <a:t>189 (RAL)</a:t>
            </a:r>
            <a:r>
              <a:rPr lang="fr-FR" sz="1600" i="0" dirty="0">
                <a:solidFill>
                  <a:srgbClr val="333399"/>
                </a:solidFill>
                <a:ea typeface="Arial" pitchFamily="-1" charset="0"/>
                <a:cs typeface="Arial" pitchFamily="-1" charset="0"/>
              </a:rPr>
              <a:t> </a:t>
            </a:r>
            <a:r>
              <a:rPr lang="fr-FR" sz="1600" i="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vs </a:t>
            </a:r>
            <a:r>
              <a:rPr lang="fr-FR" sz="1600" b="1" i="0" dirty="0">
                <a:solidFill>
                  <a:srgbClr val="5F5F5F"/>
                </a:solidFill>
                <a:ea typeface="Arial" pitchFamily="-1" charset="0"/>
                <a:cs typeface="Arial" pitchFamily="-1" charset="0"/>
              </a:rPr>
              <a:t>163 (EFV)</a:t>
            </a:r>
            <a:r>
              <a:rPr lang="fr-FR" sz="1600" i="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(p = 0,0184)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452438" y="1992313"/>
            <a:ext cx="3832225" cy="4749800"/>
            <a:chOff x="285" y="1255"/>
            <a:chExt cx="2414" cy="2992"/>
          </a:xfrm>
        </p:grpSpPr>
        <p:sp>
          <p:nvSpPr>
            <p:cNvPr id="21536" name="ZoneTexte 64"/>
            <p:cNvSpPr txBox="1">
              <a:spLocks noChangeArrowheads="1"/>
            </p:cNvSpPr>
            <p:nvPr/>
          </p:nvSpPr>
          <p:spPr bwMode="auto">
            <a:xfrm>
              <a:off x="572" y="3959"/>
              <a:ext cx="204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* Exclusion des interruptions pour intolérance ou raison non liée au traitement</a:t>
              </a:r>
            </a:p>
          </p:txBody>
        </p:sp>
        <p:sp>
          <p:nvSpPr>
            <p:cNvPr id="21537" name="Rectangle 2"/>
            <p:cNvSpPr>
              <a:spLocks noChangeArrowheads="1"/>
            </p:cNvSpPr>
            <p:nvPr/>
          </p:nvSpPr>
          <p:spPr bwMode="auto">
            <a:xfrm>
              <a:off x="778" y="1974"/>
              <a:ext cx="339" cy="1521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endParaRPr lang="fr-FR"/>
            </a:p>
          </p:txBody>
        </p:sp>
        <p:sp>
          <p:nvSpPr>
            <p:cNvPr id="21538" name="Rectangle 3"/>
            <p:cNvSpPr>
              <a:spLocks noChangeArrowheads="1"/>
            </p:cNvSpPr>
            <p:nvPr/>
          </p:nvSpPr>
          <p:spPr bwMode="auto">
            <a:xfrm>
              <a:off x="1755" y="1878"/>
              <a:ext cx="338" cy="1617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endParaRPr lang="fr-FR"/>
            </a:p>
          </p:txBody>
        </p:sp>
        <p:sp>
          <p:nvSpPr>
            <p:cNvPr id="21539" name="Rectangle 4"/>
            <p:cNvSpPr>
              <a:spLocks noChangeArrowheads="1"/>
            </p:cNvSpPr>
            <p:nvPr/>
          </p:nvSpPr>
          <p:spPr bwMode="auto">
            <a:xfrm>
              <a:off x="1117" y="2050"/>
              <a:ext cx="338" cy="1445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endParaRPr lang="fr-FR"/>
            </a:p>
          </p:txBody>
        </p:sp>
        <p:sp>
          <p:nvSpPr>
            <p:cNvPr id="21540" name="Rectangle 5"/>
            <p:cNvSpPr>
              <a:spLocks noChangeArrowheads="1"/>
            </p:cNvSpPr>
            <p:nvPr/>
          </p:nvSpPr>
          <p:spPr bwMode="auto">
            <a:xfrm>
              <a:off x="2093" y="1923"/>
              <a:ext cx="334" cy="1572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endParaRPr lang="fr-FR"/>
            </a:p>
          </p:txBody>
        </p:sp>
        <p:sp>
          <p:nvSpPr>
            <p:cNvPr id="21541" name="Rectangle 144"/>
            <p:cNvSpPr>
              <a:spLocks noChangeArrowheads="1"/>
            </p:cNvSpPr>
            <p:nvPr/>
          </p:nvSpPr>
          <p:spPr bwMode="auto">
            <a:xfrm>
              <a:off x="781" y="1778"/>
              <a:ext cx="33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86,1</a:t>
              </a:r>
            </a:p>
          </p:txBody>
        </p:sp>
        <p:sp>
          <p:nvSpPr>
            <p:cNvPr id="21542" name="Rectangle 145"/>
            <p:cNvSpPr>
              <a:spLocks noChangeArrowheads="1"/>
            </p:cNvSpPr>
            <p:nvPr/>
          </p:nvSpPr>
          <p:spPr bwMode="auto">
            <a:xfrm>
              <a:off x="1130" y="1847"/>
              <a:ext cx="33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5F5F5F"/>
                  </a:solidFill>
                  <a:ea typeface="Arial" pitchFamily="-1" charset="0"/>
                  <a:cs typeface="Arial" pitchFamily="-1" charset="0"/>
                </a:rPr>
                <a:t>81,9</a:t>
              </a:r>
            </a:p>
          </p:txBody>
        </p:sp>
        <p:sp>
          <p:nvSpPr>
            <p:cNvPr id="21543" name="Line 146"/>
            <p:cNvSpPr>
              <a:spLocks noChangeShapeType="1"/>
            </p:cNvSpPr>
            <p:nvPr/>
          </p:nvSpPr>
          <p:spPr bwMode="auto">
            <a:xfrm>
              <a:off x="405" y="3496"/>
              <a:ext cx="2185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544" name="ZoneTexte 86"/>
            <p:cNvSpPr txBox="1">
              <a:spLocks noChangeArrowheads="1"/>
            </p:cNvSpPr>
            <p:nvPr/>
          </p:nvSpPr>
          <p:spPr bwMode="auto">
            <a:xfrm>
              <a:off x="603" y="3675"/>
              <a:ext cx="936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= - 1,9 ; 10,3</a:t>
              </a:r>
            </a:p>
          </p:txBody>
        </p:sp>
        <p:sp>
          <p:nvSpPr>
            <p:cNvPr id="21545" name="Rectangle 144"/>
            <p:cNvSpPr>
              <a:spLocks noChangeArrowheads="1"/>
            </p:cNvSpPr>
            <p:nvPr/>
          </p:nvSpPr>
          <p:spPr bwMode="auto">
            <a:xfrm>
              <a:off x="1750" y="1690"/>
              <a:ext cx="33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91,6</a:t>
              </a:r>
            </a:p>
          </p:txBody>
        </p:sp>
        <p:sp>
          <p:nvSpPr>
            <p:cNvPr id="21546" name="Rectangle 145"/>
            <p:cNvSpPr>
              <a:spLocks noChangeArrowheads="1"/>
            </p:cNvSpPr>
            <p:nvPr/>
          </p:nvSpPr>
          <p:spPr bwMode="auto">
            <a:xfrm>
              <a:off x="2116" y="1733"/>
              <a:ext cx="33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5F5F5F"/>
                  </a:solidFill>
                  <a:ea typeface="Arial" pitchFamily="-1" charset="0"/>
                  <a:cs typeface="Arial" pitchFamily="-1" charset="0"/>
                </a:rPr>
                <a:t>89,1</a:t>
              </a:r>
            </a:p>
          </p:txBody>
        </p:sp>
        <p:sp>
          <p:nvSpPr>
            <p:cNvPr id="21547" name="Rectangle 52"/>
            <p:cNvSpPr>
              <a:spLocks noChangeArrowheads="1"/>
            </p:cNvSpPr>
            <p:nvPr/>
          </p:nvSpPr>
          <p:spPr bwMode="auto">
            <a:xfrm>
              <a:off x="1673" y="1502"/>
              <a:ext cx="892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r-FR" sz="1400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protocole,</a:t>
              </a:r>
            </a:p>
            <a:p>
              <a:pPr algn="ctr">
                <a:lnSpc>
                  <a:spcPct val="80000"/>
                </a:lnSpc>
              </a:pPr>
              <a:r>
                <a:rPr lang="fr-FR" sz="1400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échec-observé*</a:t>
              </a:r>
            </a:p>
          </p:txBody>
        </p:sp>
        <p:sp>
          <p:nvSpPr>
            <p:cNvPr id="21548" name="ZoneTexte 86"/>
            <p:cNvSpPr txBox="1">
              <a:spLocks noChangeArrowheads="1"/>
            </p:cNvSpPr>
            <p:nvPr/>
          </p:nvSpPr>
          <p:spPr bwMode="auto">
            <a:xfrm>
              <a:off x="1612" y="3675"/>
              <a:ext cx="936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= - 2,6 ; 7,7</a:t>
              </a:r>
            </a:p>
          </p:txBody>
        </p:sp>
        <p:sp>
          <p:nvSpPr>
            <p:cNvPr id="21549" name="Rectangle 60"/>
            <p:cNvSpPr>
              <a:spLocks noChangeArrowheads="1"/>
            </p:cNvSpPr>
            <p:nvPr/>
          </p:nvSpPr>
          <p:spPr bwMode="auto">
            <a:xfrm>
              <a:off x="785" y="3276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FFFFFF"/>
                  </a:solidFill>
                </a:rPr>
                <a:t>281</a:t>
              </a:r>
              <a:endParaRPr lang="fr-FR" sz="2400" b="1" i="0">
                <a:solidFill>
                  <a:srgbClr val="FFFFFF"/>
                </a:solidFill>
              </a:endParaRPr>
            </a:p>
          </p:txBody>
        </p:sp>
        <p:sp>
          <p:nvSpPr>
            <p:cNvPr id="21550" name="Rectangle 61"/>
            <p:cNvSpPr>
              <a:spLocks noChangeArrowheads="1"/>
            </p:cNvSpPr>
            <p:nvPr/>
          </p:nvSpPr>
          <p:spPr bwMode="auto">
            <a:xfrm>
              <a:off x="1141" y="3276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FFFFFF"/>
                  </a:solidFill>
                </a:rPr>
                <a:t>282</a:t>
              </a:r>
              <a:endParaRPr lang="fr-FR" sz="2400" b="1" i="0">
                <a:solidFill>
                  <a:srgbClr val="FFFFFF"/>
                </a:solidFill>
              </a:endParaRPr>
            </a:p>
          </p:txBody>
        </p:sp>
        <p:sp>
          <p:nvSpPr>
            <p:cNvPr id="21551" name="Rectangle 62"/>
            <p:cNvSpPr>
              <a:spLocks noChangeArrowheads="1"/>
            </p:cNvSpPr>
            <p:nvPr/>
          </p:nvSpPr>
          <p:spPr bwMode="auto">
            <a:xfrm>
              <a:off x="1773" y="3276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FFFFFF"/>
                  </a:solidFill>
                </a:rPr>
                <a:t>263</a:t>
              </a:r>
              <a:endParaRPr lang="fr-FR" sz="2400" b="1" i="0">
                <a:solidFill>
                  <a:srgbClr val="FFFFFF"/>
                </a:solidFill>
              </a:endParaRPr>
            </a:p>
          </p:txBody>
        </p:sp>
        <p:sp>
          <p:nvSpPr>
            <p:cNvPr id="21552" name="Rectangle 63"/>
            <p:cNvSpPr>
              <a:spLocks noChangeArrowheads="1"/>
            </p:cNvSpPr>
            <p:nvPr/>
          </p:nvSpPr>
          <p:spPr bwMode="auto">
            <a:xfrm>
              <a:off x="2108" y="3276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FFFFFF"/>
                  </a:solidFill>
                </a:rPr>
                <a:t>258</a:t>
              </a:r>
              <a:endParaRPr lang="fr-FR" sz="2400" b="1" i="0">
                <a:solidFill>
                  <a:srgbClr val="FFFFFF"/>
                </a:solidFill>
              </a:endParaRPr>
            </a:p>
          </p:txBody>
        </p:sp>
        <p:sp>
          <p:nvSpPr>
            <p:cNvPr id="21553" name="Rectangle 135"/>
            <p:cNvSpPr>
              <a:spLocks noChangeArrowheads="1"/>
            </p:cNvSpPr>
            <p:nvPr/>
          </p:nvSpPr>
          <p:spPr bwMode="auto">
            <a:xfrm>
              <a:off x="347" y="299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</a:p>
          </p:txBody>
        </p:sp>
        <p:sp>
          <p:nvSpPr>
            <p:cNvPr id="21554" name="Rectangle 136"/>
            <p:cNvSpPr>
              <a:spLocks noChangeArrowheads="1"/>
            </p:cNvSpPr>
            <p:nvPr/>
          </p:nvSpPr>
          <p:spPr bwMode="auto">
            <a:xfrm>
              <a:off x="347" y="2557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</a:p>
          </p:txBody>
        </p:sp>
        <p:sp>
          <p:nvSpPr>
            <p:cNvPr id="21555" name="Rectangle 137"/>
            <p:cNvSpPr>
              <a:spLocks noChangeArrowheads="1"/>
            </p:cNvSpPr>
            <p:nvPr/>
          </p:nvSpPr>
          <p:spPr bwMode="auto">
            <a:xfrm>
              <a:off x="285" y="1687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</a:p>
          </p:txBody>
        </p:sp>
        <p:sp>
          <p:nvSpPr>
            <p:cNvPr id="21556" name="Rectangle 138"/>
            <p:cNvSpPr>
              <a:spLocks noChangeArrowheads="1"/>
            </p:cNvSpPr>
            <p:nvPr/>
          </p:nvSpPr>
          <p:spPr bwMode="auto">
            <a:xfrm>
              <a:off x="347" y="212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</a:p>
          </p:txBody>
        </p:sp>
        <p:sp>
          <p:nvSpPr>
            <p:cNvPr id="21557" name="Line 139"/>
            <p:cNvSpPr>
              <a:spLocks noChangeShapeType="1"/>
            </p:cNvSpPr>
            <p:nvPr/>
          </p:nvSpPr>
          <p:spPr bwMode="auto">
            <a:xfrm>
              <a:off x="514" y="3060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558" name="Line 140"/>
            <p:cNvSpPr>
              <a:spLocks noChangeShapeType="1"/>
            </p:cNvSpPr>
            <p:nvPr/>
          </p:nvSpPr>
          <p:spPr bwMode="auto">
            <a:xfrm>
              <a:off x="514" y="2625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559" name="Line 141"/>
            <p:cNvSpPr>
              <a:spLocks noChangeShapeType="1"/>
            </p:cNvSpPr>
            <p:nvPr/>
          </p:nvSpPr>
          <p:spPr bwMode="auto">
            <a:xfrm>
              <a:off x="514" y="1753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560" name="Line 142"/>
            <p:cNvSpPr>
              <a:spLocks noChangeShapeType="1"/>
            </p:cNvSpPr>
            <p:nvPr/>
          </p:nvSpPr>
          <p:spPr bwMode="auto">
            <a:xfrm>
              <a:off x="514" y="2188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561" name="Line 143"/>
            <p:cNvSpPr>
              <a:spLocks noChangeShapeType="1"/>
            </p:cNvSpPr>
            <p:nvPr/>
          </p:nvSpPr>
          <p:spPr bwMode="auto">
            <a:xfrm>
              <a:off x="571" y="1747"/>
              <a:ext cx="1" cy="180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562" name="Text Box 148"/>
            <p:cNvSpPr txBox="1">
              <a:spLocks noChangeArrowheads="1"/>
            </p:cNvSpPr>
            <p:nvPr/>
          </p:nvSpPr>
          <p:spPr bwMode="auto">
            <a:xfrm>
              <a:off x="301" y="144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1563" name="Rectangle 40"/>
            <p:cNvSpPr>
              <a:spLocks noChangeArrowheads="1"/>
            </p:cNvSpPr>
            <p:nvPr/>
          </p:nvSpPr>
          <p:spPr bwMode="auto">
            <a:xfrm>
              <a:off x="820" y="1502"/>
              <a:ext cx="594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r-FR" sz="1400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</a:t>
              </a:r>
            </a:p>
            <a:p>
              <a:pPr algn="ctr">
                <a:lnSpc>
                  <a:spcPct val="80000"/>
                </a:lnSpc>
              </a:pPr>
              <a:r>
                <a:rPr lang="fr-FR" sz="1400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principale</a:t>
              </a:r>
              <a:endParaRPr lang="fr-FR" sz="1600" i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564" name="Line 146"/>
            <p:cNvSpPr>
              <a:spLocks noChangeShapeType="1"/>
            </p:cNvSpPr>
            <p:nvPr/>
          </p:nvSpPr>
          <p:spPr bwMode="auto">
            <a:xfrm>
              <a:off x="514" y="3496"/>
              <a:ext cx="218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3" name="Group 60"/>
            <p:cNvGrpSpPr>
              <a:grpSpLocks/>
            </p:cNvGrpSpPr>
            <p:nvPr/>
          </p:nvGrpSpPr>
          <p:grpSpPr bwMode="auto">
            <a:xfrm>
              <a:off x="1021" y="1255"/>
              <a:ext cx="980" cy="231"/>
              <a:chOff x="1084" y="1254"/>
              <a:chExt cx="980" cy="231"/>
            </a:xfrm>
          </p:grpSpPr>
          <p:sp>
            <p:nvSpPr>
              <p:cNvPr id="21568" name="AutoShape 165"/>
              <p:cNvSpPr>
                <a:spLocks noChangeArrowheads="1"/>
              </p:cNvSpPr>
              <p:nvPr/>
            </p:nvSpPr>
            <p:spPr bwMode="auto">
              <a:xfrm>
                <a:off x="1084" y="1268"/>
                <a:ext cx="980" cy="20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1569" name="Rectangle 3"/>
              <p:cNvSpPr>
                <a:spLocks noChangeArrowheads="1"/>
              </p:cNvSpPr>
              <p:nvPr/>
            </p:nvSpPr>
            <p:spPr bwMode="auto">
              <a:xfrm>
                <a:off x="1153" y="1330"/>
                <a:ext cx="112" cy="87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1570" name="Rectangle 4"/>
              <p:cNvSpPr>
                <a:spLocks noChangeArrowheads="1"/>
              </p:cNvSpPr>
              <p:nvPr/>
            </p:nvSpPr>
            <p:spPr bwMode="auto">
              <a:xfrm>
                <a:off x="1628" y="1333"/>
                <a:ext cx="112" cy="87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1571" name="ZoneTexte 84"/>
              <p:cNvSpPr txBox="1">
                <a:spLocks noChangeArrowheads="1"/>
              </p:cNvSpPr>
              <p:nvPr/>
            </p:nvSpPr>
            <p:spPr bwMode="auto">
              <a:xfrm>
                <a:off x="1252" y="1254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fr-FR" sz="1800" b="1" i="0" dirty="0">
                    <a:solidFill>
                      <a:srgbClr val="333399"/>
                    </a:solidFill>
                    <a:latin typeface="Calibri" pitchFamily="-1" charset="0"/>
                  </a:rPr>
                  <a:t>RAL</a:t>
                </a:r>
              </a:p>
            </p:txBody>
          </p:sp>
          <p:sp>
            <p:nvSpPr>
              <p:cNvPr id="21572" name="ZoneTexte 85"/>
              <p:cNvSpPr txBox="1">
                <a:spLocks noChangeArrowheads="1"/>
              </p:cNvSpPr>
              <p:nvPr/>
            </p:nvSpPr>
            <p:spPr bwMode="auto">
              <a:xfrm>
                <a:off x="1727" y="1254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fr-FR" sz="1800" b="1" i="0">
                    <a:solidFill>
                      <a:srgbClr val="333399"/>
                    </a:solidFill>
                    <a:latin typeface="Calibri" pitchFamily="-1" charset="0"/>
                  </a:rPr>
                  <a:t>EFV</a:t>
                </a:r>
              </a:p>
            </p:txBody>
          </p:sp>
        </p:grpSp>
        <p:sp>
          <p:nvSpPr>
            <p:cNvPr id="21566" name="Rectangle 40"/>
            <p:cNvSpPr>
              <a:spLocks noChangeArrowheads="1"/>
            </p:cNvSpPr>
            <p:nvPr/>
          </p:nvSpPr>
          <p:spPr bwMode="auto">
            <a:xfrm>
              <a:off x="755" y="3502"/>
              <a:ext cx="76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600" b="1" i="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PP, NC </a:t>
              </a:r>
              <a:r>
                <a:rPr lang="fr-FR" sz="1600" b="1" i="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= E</a:t>
              </a:r>
              <a:endParaRPr lang="fr-FR" sz="1600" b="1" i="0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567" name="Rectangle 40"/>
            <p:cNvSpPr>
              <a:spLocks noChangeArrowheads="1"/>
            </p:cNvSpPr>
            <p:nvPr/>
          </p:nvSpPr>
          <p:spPr bwMode="auto">
            <a:xfrm>
              <a:off x="543" y="3276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400" i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n 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497" name="Group 137"/>
          <p:cNvGraphicFramePr>
            <a:graphicFrameLocks noGrp="1"/>
          </p:cNvGraphicFramePr>
          <p:nvPr/>
        </p:nvGraphicFramePr>
        <p:xfrm>
          <a:off x="395288" y="1612900"/>
          <a:ext cx="8342312" cy="4830336"/>
        </p:xfrm>
        <a:graphic>
          <a:graphicData uri="http://schemas.openxmlformats.org/drawingml/2006/table">
            <a:tbl>
              <a:tblPr/>
              <a:tblGrid>
                <a:gridCol w="431800"/>
                <a:gridCol w="4875212"/>
                <a:gridCol w="933450"/>
                <a:gridCol w="1011238"/>
                <a:gridCol w="1090612"/>
              </a:tblGrid>
              <a:tr h="327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RAL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EFV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763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Effets indésirables cliniques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Effet indésirable lié au traitement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44,1 %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77,0 %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Effet indésirable grave lié au traitement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1,4 %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Interruption du traitement pour effet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3,2 %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6,0 %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Effets indésirables biologiques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Effet indésirable lié au traitement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5,0 %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8,5 %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Interruption du traitement pour effet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0,4 %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EI liés au traitement d’intensité modérée à sévère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Céphalées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Insomnie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Fatigue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Diarrhée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Pas de différence dans l’incidence des autres EI survenant chez </a:t>
                      </a:r>
                      <a:r>
                        <a:rPr kumimoji="0" lang="fr-FR" sz="1400" b="1" i="0" u="sng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 2 % des patients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8763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Anomalies biologiques de grade 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 ou 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LDL-cholestérol 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à jeun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 4,92 </a:t>
                      </a:r>
                      <a:r>
                        <a:rPr kumimoji="0" lang="fr-F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mmol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/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l (190 mg/dl)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Pas de différence dans l’incidence des autres anomalies (incidence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 2 %)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658" name="Rectangle 10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Etude STARTMRK : raltégravir vs efavirenz,</a:t>
            </a:r>
            <a:br>
              <a:rPr lang="fr-FR" sz="3200"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en association à TDF/FTC</a:t>
            </a:r>
          </a:p>
        </p:txBody>
      </p:sp>
      <p:sp>
        <p:nvSpPr>
          <p:cNvPr id="23659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024937" cy="466725"/>
          </a:xfrm>
        </p:spPr>
        <p:txBody>
          <a:bodyPr/>
          <a:lstStyle/>
          <a:p>
            <a:r>
              <a:rPr lang="fr-FR" sz="2400" b="1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Tolérance à S48</a:t>
            </a:r>
            <a:endParaRPr lang="fr-FR" sz="18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66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200" b="1">
                <a:solidFill>
                  <a:srgbClr val="333399"/>
                </a:solidFill>
                <a:latin typeface="Cambria" pitchFamily="-1" charset="0"/>
                <a:ea typeface="Arial" pitchFamily="-1" charset="0"/>
                <a:cs typeface="Arial" pitchFamily="-1" charset="0"/>
              </a:rPr>
              <a:t>STARTMRK</a:t>
            </a:r>
          </a:p>
        </p:txBody>
      </p:sp>
      <p:sp>
        <p:nvSpPr>
          <p:cNvPr id="23661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GB" sz="1200">
                <a:solidFill>
                  <a:srgbClr val="CC0000"/>
                </a:solidFill>
              </a:rPr>
              <a:t>Lennox JL. Lancet 2009;374:796-806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Etude STARTMRK : raltégravir vs efavirenz,</a:t>
            </a:r>
            <a:br>
              <a:rPr lang="fr-FR" sz="3200"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3200">
                <a:ea typeface="ＭＳ Ｐゴシック" pitchFamily="-1" charset="-128"/>
                <a:cs typeface="ＭＳ Ｐゴシック" pitchFamily="-1" charset="-128"/>
              </a:rPr>
              <a:t>en association à TDF/FTC</a:t>
            </a:r>
          </a:p>
        </p:txBody>
      </p:sp>
      <p:sp>
        <p:nvSpPr>
          <p:cNvPr id="25603" name="Espace réservé du contenu 2"/>
          <p:cNvSpPr>
            <a:spLocks noGrp="1"/>
          </p:cNvSpPr>
          <p:nvPr>
            <p:ph idx="4294967295"/>
          </p:nvPr>
        </p:nvSpPr>
        <p:spPr>
          <a:xfrm>
            <a:off x="20638" y="1125538"/>
            <a:ext cx="9105900" cy="5303837"/>
          </a:xfrm>
        </p:spPr>
        <p:txBody>
          <a:bodyPr/>
          <a:lstStyle/>
          <a:p>
            <a:r>
              <a:rPr lang="fr-FR" sz="2400" b="1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Tolérance : symptômes </a:t>
            </a:r>
            <a:r>
              <a:rPr lang="fr-FR" sz="2400" b="1" dirty="0" err="1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neuro-psychiatriques</a:t>
            </a:r>
            <a:endParaRPr lang="fr-FR" sz="2400" b="1" dirty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/>
            <a:r>
              <a:rPr lang="fr-FR" sz="2000" dirty="0"/>
              <a:t>A S8</a:t>
            </a:r>
          </a:p>
          <a:p>
            <a:pPr lvl="2"/>
            <a:r>
              <a:rPr lang="fr-FR" sz="1800" dirty="0">
                <a:ea typeface="ＭＳ Ｐゴシック" pitchFamily="-1" charset="-128"/>
              </a:rPr>
              <a:t>Effets indésirables du SNC : 10 % avec RAL vs 18 % avec EFV (p = 0,0149)</a:t>
            </a:r>
          </a:p>
          <a:p>
            <a:pPr lvl="2"/>
            <a:r>
              <a:rPr lang="fr-FR" sz="1800" dirty="0">
                <a:ea typeface="ＭＳ Ｐゴシック" pitchFamily="-1" charset="-128"/>
              </a:rPr>
              <a:t>Analyse rétrospective de sensibilité (symptômes supplémentaires) : </a:t>
            </a:r>
            <a:br>
              <a:rPr lang="fr-FR" sz="1800" dirty="0">
                <a:ea typeface="ＭＳ Ｐゴシック" pitchFamily="-1" charset="-128"/>
              </a:rPr>
            </a:br>
            <a:r>
              <a:rPr lang="fr-FR" sz="1800" u="sng" dirty="0">
                <a:ea typeface="ＭＳ Ｐゴシック" pitchFamily="-1" charset="-128"/>
              </a:rPr>
              <a:t>&gt;</a:t>
            </a:r>
            <a:r>
              <a:rPr lang="fr-FR" sz="1800" dirty="0">
                <a:ea typeface="ＭＳ Ｐゴシック" pitchFamily="-1" charset="-128"/>
              </a:rPr>
              <a:t> 1 effet indésirable du SNC : 20 % vs 52 % (p &lt; 0,0001)</a:t>
            </a:r>
          </a:p>
          <a:p>
            <a:pPr lvl="2">
              <a:spcAft>
                <a:spcPct val="35000"/>
              </a:spcAft>
            </a:pPr>
            <a:r>
              <a:rPr lang="fr-FR" sz="1800" dirty="0">
                <a:ea typeface="ＭＳ Ｐゴシック" pitchFamily="-1" charset="-128"/>
              </a:rPr>
              <a:t>La plupart des symptômes étaient modérés</a:t>
            </a:r>
          </a:p>
          <a:p>
            <a:pPr lvl="1"/>
            <a:r>
              <a:rPr lang="fr-FR" sz="2000" dirty="0"/>
              <a:t>A S48</a:t>
            </a:r>
          </a:p>
          <a:p>
            <a:pPr lvl="2"/>
            <a:r>
              <a:rPr lang="fr-FR" sz="1800" dirty="0">
                <a:ea typeface="ＭＳ Ｐゴシック" pitchFamily="-1" charset="-128"/>
              </a:rPr>
              <a:t>L’incidence cumulée des effets indésirables du SNC était significativement plus basse avec RAL : 14 % vs 23 % dans l’analyse principale (p = 0,0044) ; 26 % vs 59 % dans l’analyse de sensibilité (p &lt; 0,0001)</a:t>
            </a:r>
          </a:p>
          <a:p>
            <a:pPr lvl="2"/>
            <a:r>
              <a:rPr lang="fr-FR" sz="1800" dirty="0">
                <a:ea typeface="ＭＳ Ｐゴシック" pitchFamily="-1" charset="-128"/>
              </a:rPr>
              <a:t>Ces effets indésirables étaient généralement modérés : 62 % </a:t>
            </a:r>
            <a:r>
              <a:rPr lang="fr-FR" sz="1800" dirty="0" smtClean="0">
                <a:ea typeface="ＭＳ Ｐゴシック" pitchFamily="-1" charset="-128"/>
              </a:rPr>
              <a:t/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avec </a:t>
            </a:r>
            <a:r>
              <a:rPr lang="fr-FR" sz="1800" dirty="0">
                <a:ea typeface="ＭＳ Ｐゴシック" pitchFamily="-1" charset="-128"/>
              </a:rPr>
              <a:t>RAL vs 79 % avec EFV</a:t>
            </a:r>
          </a:p>
          <a:p>
            <a:pPr lvl="2"/>
            <a:r>
              <a:rPr lang="fr-FR" sz="1800" dirty="0">
                <a:ea typeface="ＭＳ Ｐゴシック" pitchFamily="-1" charset="-128"/>
              </a:rPr>
              <a:t>1 seul patient, sous EFV, a interrompu l’étude pour effet indésirable du SNC</a:t>
            </a:r>
            <a:endParaRPr lang="fr-FR" sz="1000" dirty="0">
              <a:ea typeface="ＭＳ Ｐゴシック" pitchFamily="-1" charset="-128"/>
            </a:endParaRPr>
          </a:p>
        </p:txBody>
      </p:sp>
      <p:sp>
        <p:nvSpPr>
          <p:cNvPr id="2560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-1" charset="0"/>
                <a:ea typeface="Arial" pitchFamily="-1" charset="0"/>
                <a:cs typeface="Arial" pitchFamily="-1" charset="0"/>
              </a:rPr>
              <a:t>STARTMRK</a:t>
            </a:r>
          </a:p>
        </p:txBody>
      </p:sp>
      <p:sp>
        <p:nvSpPr>
          <p:cNvPr id="25605" name="ZoneTexte 69"/>
          <p:cNvSpPr txBox="1">
            <a:spLocks noChangeArrowheads="1"/>
          </p:cNvSpPr>
          <p:nvPr/>
        </p:nvSpPr>
        <p:spPr bwMode="auto">
          <a:xfrm>
            <a:off x="6221413" y="6532563"/>
            <a:ext cx="2819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Lennox JL. Lancet 2009;374:796-806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2"/>
          <p:cNvGraphicFramePr>
            <a:graphicFrameLocks noGrp="1"/>
          </p:cNvGraphicFramePr>
          <p:nvPr/>
        </p:nvGraphicFramePr>
        <p:xfrm>
          <a:off x="382588" y="1828800"/>
          <a:ext cx="8366125" cy="4332376"/>
        </p:xfrm>
        <a:graphic>
          <a:graphicData uri="http://schemas.openxmlformats.org/drawingml/2006/table">
            <a:tbl>
              <a:tblPr/>
              <a:tblGrid>
                <a:gridCol w="365125"/>
                <a:gridCol w="4738687"/>
                <a:gridCol w="1676400"/>
                <a:gridCol w="1585913"/>
              </a:tblGrid>
              <a:tr h="64005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281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282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&lt; 50 c/ml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71,0 %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61,3 %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Augmentation moyenne des CD4/mm</a:t>
                      </a:r>
                      <a:r>
                        <a:rPr kumimoji="0" lang="fr-FR" alt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depuis l’inclusion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374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312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Echec virologique (ARN VIH confirmé </a:t>
                      </a:r>
                      <a:r>
                        <a:rPr kumimoji="0" lang="fr-FR" alt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50 c/ml)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19,6 %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20,9 %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Non réponse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3,6 %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8,5 %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Rebond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16,0 %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12,4 %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Décès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(1,8 %)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(1,8 %)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71 (25,2 %)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98 (34,5 %)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manque d’efficacité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événement indésirable clinique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25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événement indésirable biologique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1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autres raisons</a:t>
                      </a:r>
                    </a:p>
                  </a:txBody>
                  <a:tcPr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60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1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indésirables cliniques liés au traitement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52,0 %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80,1 %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307" name="Text Box 2"/>
          <p:cNvSpPr txBox="1">
            <a:spLocks noChangeArrowheads="1"/>
          </p:cNvSpPr>
          <p:nvPr/>
        </p:nvSpPr>
        <p:spPr bwMode="auto">
          <a:xfrm>
            <a:off x="1067118" y="1239143"/>
            <a:ext cx="7088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fr-FR" b="1" i="0" smtClean="0">
                <a:solidFill>
                  <a:srgbClr val="CC3300"/>
                </a:solidFill>
                <a:latin typeface="Calibri" pitchFamily="34" charset="0"/>
              </a:rPr>
              <a:t>Principaux résultats par bras de randomisation à 5 ans</a:t>
            </a:r>
            <a:endParaRPr lang="fr-FR" altLang="fr-FR" b="1" i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030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0309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Etude STARTMRK : raltegravir vs efavirenz,</a:t>
            </a:r>
            <a:br>
              <a:rPr lang="fr-FR" altLang="fr-FR" sz="3200" smtClean="0">
                <a:ea typeface="ＭＳ Ｐゴシック" pitchFamily="34" charset="-128"/>
              </a:rPr>
            </a:br>
            <a:r>
              <a:rPr lang="fr-FR" alt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10310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1268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11281" name="Rectangle 138"/>
          <p:cNvSpPr>
            <a:spLocks noChangeArrowheads="1"/>
          </p:cNvSpPr>
          <p:nvPr/>
        </p:nvSpPr>
        <p:spPr bwMode="auto">
          <a:xfrm>
            <a:off x="715019" y="1285360"/>
            <a:ext cx="77454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r>
              <a:rPr lang="fr-FR" altLang="fr-FR" b="1" i="0" dirty="0" smtClean="0">
                <a:solidFill>
                  <a:srgbClr val="CC3300"/>
                </a:solidFill>
                <a:latin typeface="+mj-lt"/>
                <a:cs typeface="Arial" charset="0"/>
              </a:rPr>
              <a:t>Proportion cumulée d’arrêt pour événement indésirable (%)</a:t>
            </a:r>
            <a:endParaRPr lang="fr-FR" altLang="fr-FR" b="1" i="0" dirty="0">
              <a:solidFill>
                <a:srgbClr val="CC3300"/>
              </a:solidFill>
              <a:latin typeface="+mj-lt"/>
              <a:cs typeface="Arial" charset="0"/>
            </a:endParaRPr>
          </a:p>
        </p:txBody>
      </p:sp>
      <p:grpSp>
        <p:nvGrpSpPr>
          <p:cNvPr id="108" name="Groupe 107"/>
          <p:cNvGrpSpPr/>
          <p:nvPr/>
        </p:nvGrpSpPr>
        <p:grpSpPr>
          <a:xfrm>
            <a:off x="838200" y="1752600"/>
            <a:ext cx="6854718" cy="4465637"/>
            <a:chOff x="838200" y="1752600"/>
            <a:chExt cx="6854718" cy="4465637"/>
          </a:xfrm>
        </p:grpSpPr>
        <p:sp>
          <p:nvSpPr>
            <p:cNvPr id="11269" name="Rectangle 135"/>
            <p:cNvSpPr>
              <a:spLocks noChangeArrowheads="1"/>
            </p:cNvSpPr>
            <p:nvPr/>
          </p:nvSpPr>
          <p:spPr bwMode="auto">
            <a:xfrm>
              <a:off x="1813583" y="489400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0" name="Rectangle 136"/>
            <p:cNvSpPr>
              <a:spLocks noChangeArrowheads="1"/>
            </p:cNvSpPr>
            <p:nvPr/>
          </p:nvSpPr>
          <p:spPr bwMode="auto">
            <a:xfrm>
              <a:off x="1813583" y="4579679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2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1" name="Rectangle 138"/>
            <p:cNvSpPr>
              <a:spLocks noChangeArrowheads="1"/>
            </p:cNvSpPr>
            <p:nvPr/>
          </p:nvSpPr>
          <p:spPr bwMode="auto">
            <a:xfrm>
              <a:off x="1813583" y="4266148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4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2" name="Rectangle 40"/>
            <p:cNvSpPr>
              <a:spLocks noChangeArrowheads="1"/>
            </p:cNvSpPr>
            <p:nvPr/>
          </p:nvSpPr>
          <p:spPr bwMode="auto">
            <a:xfrm>
              <a:off x="6540429" y="2622549"/>
              <a:ext cx="94448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fr-FR" altLang="fr-FR" sz="1400" b="1" i="0" dirty="0" smtClean="0">
                  <a:solidFill>
                    <a:srgbClr val="000066"/>
                  </a:solidFill>
                  <a:cs typeface="Arial" charset="0"/>
                </a:rPr>
                <a:t>p = 0,023</a:t>
              </a:r>
              <a:endParaRPr lang="fr-FR" altLang="fr-FR" sz="1400" b="1" i="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3" name="Rectangle 135"/>
            <p:cNvSpPr>
              <a:spLocks noChangeArrowheads="1"/>
            </p:cNvSpPr>
            <p:nvPr/>
          </p:nvSpPr>
          <p:spPr bwMode="auto">
            <a:xfrm>
              <a:off x="1823108" y="395182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6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4" name="Rectangle 136"/>
            <p:cNvSpPr>
              <a:spLocks noChangeArrowheads="1"/>
            </p:cNvSpPr>
            <p:nvPr/>
          </p:nvSpPr>
          <p:spPr bwMode="auto">
            <a:xfrm>
              <a:off x="1823108" y="3637498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8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5" name="Rectangle 138"/>
            <p:cNvSpPr>
              <a:spLocks noChangeArrowheads="1"/>
            </p:cNvSpPr>
            <p:nvPr/>
          </p:nvSpPr>
          <p:spPr bwMode="auto">
            <a:xfrm>
              <a:off x="1738206" y="3324225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6" name="Rectangle 135"/>
            <p:cNvSpPr>
              <a:spLocks noChangeArrowheads="1"/>
            </p:cNvSpPr>
            <p:nvPr/>
          </p:nvSpPr>
          <p:spPr bwMode="auto">
            <a:xfrm>
              <a:off x="1749318" y="3009900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12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7" name="Rectangle 136"/>
            <p:cNvSpPr>
              <a:spLocks noChangeArrowheads="1"/>
            </p:cNvSpPr>
            <p:nvPr/>
          </p:nvSpPr>
          <p:spPr bwMode="auto">
            <a:xfrm>
              <a:off x="1749318" y="2695575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14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8" name="Rectangle 138"/>
            <p:cNvSpPr>
              <a:spLocks noChangeArrowheads="1"/>
            </p:cNvSpPr>
            <p:nvPr/>
          </p:nvSpPr>
          <p:spPr bwMode="auto">
            <a:xfrm>
              <a:off x="1749318" y="2381250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16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9" name="Rectangle 135"/>
            <p:cNvSpPr>
              <a:spLocks noChangeArrowheads="1"/>
            </p:cNvSpPr>
            <p:nvPr/>
          </p:nvSpPr>
          <p:spPr bwMode="auto">
            <a:xfrm>
              <a:off x="1760431" y="2066925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18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0" name="Rectangle 136"/>
            <p:cNvSpPr>
              <a:spLocks noChangeArrowheads="1"/>
            </p:cNvSpPr>
            <p:nvPr/>
          </p:nvSpPr>
          <p:spPr bwMode="auto">
            <a:xfrm>
              <a:off x="1760431" y="1752600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20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2" name="Rectangle 135"/>
            <p:cNvSpPr>
              <a:spLocks noChangeArrowheads="1"/>
            </p:cNvSpPr>
            <p:nvPr/>
          </p:nvSpPr>
          <p:spPr bwMode="auto">
            <a:xfrm>
              <a:off x="2003318" y="5157787"/>
              <a:ext cx="8413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3" name="Rectangle 135"/>
            <p:cNvSpPr>
              <a:spLocks noChangeArrowheads="1"/>
            </p:cNvSpPr>
            <p:nvPr/>
          </p:nvSpPr>
          <p:spPr bwMode="auto">
            <a:xfrm>
              <a:off x="2316056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16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4" name="Rectangle 135"/>
            <p:cNvSpPr>
              <a:spLocks noChangeArrowheads="1"/>
            </p:cNvSpPr>
            <p:nvPr/>
          </p:nvSpPr>
          <p:spPr bwMode="auto">
            <a:xfrm>
              <a:off x="2692293" y="5157787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32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5" name="Rectangle 135"/>
            <p:cNvSpPr>
              <a:spLocks noChangeArrowheads="1"/>
            </p:cNvSpPr>
            <p:nvPr/>
          </p:nvSpPr>
          <p:spPr bwMode="auto">
            <a:xfrm>
              <a:off x="3060593" y="5157787"/>
              <a:ext cx="169863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48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6" name="Rectangle 135"/>
            <p:cNvSpPr>
              <a:spLocks noChangeArrowheads="1"/>
            </p:cNvSpPr>
            <p:nvPr/>
          </p:nvSpPr>
          <p:spPr bwMode="auto">
            <a:xfrm>
              <a:off x="3332056" y="5157787"/>
              <a:ext cx="17145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60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7" name="Rectangle 135"/>
            <p:cNvSpPr>
              <a:spLocks noChangeArrowheads="1"/>
            </p:cNvSpPr>
            <p:nvPr/>
          </p:nvSpPr>
          <p:spPr bwMode="auto">
            <a:xfrm>
              <a:off x="3595581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72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8" name="Rectangle 135"/>
            <p:cNvSpPr>
              <a:spLocks noChangeArrowheads="1"/>
            </p:cNvSpPr>
            <p:nvPr/>
          </p:nvSpPr>
          <p:spPr bwMode="auto">
            <a:xfrm>
              <a:off x="3868631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84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9" name="Rectangle 135"/>
            <p:cNvSpPr>
              <a:spLocks noChangeArrowheads="1"/>
            </p:cNvSpPr>
            <p:nvPr/>
          </p:nvSpPr>
          <p:spPr bwMode="auto">
            <a:xfrm>
              <a:off x="4170256" y="5157787"/>
              <a:ext cx="169862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96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0" name="Rectangle 135"/>
            <p:cNvSpPr>
              <a:spLocks noChangeArrowheads="1"/>
            </p:cNvSpPr>
            <p:nvPr/>
          </p:nvSpPr>
          <p:spPr bwMode="auto">
            <a:xfrm>
              <a:off x="4657618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120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1" name="Rectangle 135"/>
            <p:cNvSpPr>
              <a:spLocks noChangeArrowheads="1"/>
            </p:cNvSpPr>
            <p:nvPr/>
          </p:nvSpPr>
          <p:spPr bwMode="auto">
            <a:xfrm>
              <a:off x="5208481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140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2" name="Rectangle 135"/>
            <p:cNvSpPr>
              <a:spLocks noChangeArrowheads="1"/>
            </p:cNvSpPr>
            <p:nvPr/>
          </p:nvSpPr>
          <p:spPr bwMode="auto">
            <a:xfrm>
              <a:off x="5740293" y="5157787"/>
              <a:ext cx="255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168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3" name="Rectangle 135"/>
            <p:cNvSpPr>
              <a:spLocks noChangeArrowheads="1"/>
            </p:cNvSpPr>
            <p:nvPr/>
          </p:nvSpPr>
          <p:spPr bwMode="auto">
            <a:xfrm>
              <a:off x="6283218" y="5157787"/>
              <a:ext cx="255588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192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4" name="Rectangle 135"/>
            <p:cNvSpPr>
              <a:spLocks noChangeArrowheads="1"/>
            </p:cNvSpPr>
            <p:nvPr/>
          </p:nvSpPr>
          <p:spPr bwMode="auto">
            <a:xfrm>
              <a:off x="6845193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216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5" name="Rectangle 135"/>
            <p:cNvSpPr>
              <a:spLocks noChangeArrowheads="1"/>
            </p:cNvSpPr>
            <p:nvPr/>
          </p:nvSpPr>
          <p:spPr bwMode="auto">
            <a:xfrm>
              <a:off x="7397643" y="5157787"/>
              <a:ext cx="254000" cy="18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200" b="1" i="0" smtClean="0">
                  <a:solidFill>
                    <a:srgbClr val="000066"/>
                  </a:solidFill>
                  <a:cs typeface="Arial" charset="0"/>
                </a:rPr>
                <a:t>240</a:t>
              </a:r>
              <a:endParaRPr lang="fr-FR" altLang="fr-FR" sz="12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6" name="Rectangle 135"/>
            <p:cNvSpPr>
              <a:spLocks noChangeArrowheads="1"/>
            </p:cNvSpPr>
            <p:nvPr/>
          </p:nvSpPr>
          <p:spPr bwMode="auto">
            <a:xfrm>
              <a:off x="4396409" y="5430272"/>
              <a:ext cx="83833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400" b="1" i="0" smtClean="0">
                  <a:solidFill>
                    <a:srgbClr val="000066"/>
                  </a:solidFill>
                  <a:cs typeface="Arial" charset="0"/>
                </a:rPr>
                <a:t>Semaines</a:t>
              </a:r>
              <a:endParaRPr lang="fr-F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7" name="Rectangle 135"/>
            <p:cNvSpPr>
              <a:spLocks noChangeArrowheads="1"/>
            </p:cNvSpPr>
            <p:nvPr/>
          </p:nvSpPr>
          <p:spPr bwMode="auto">
            <a:xfrm>
              <a:off x="1927118" y="5810250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281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8" name="Rectangle 135"/>
            <p:cNvSpPr>
              <a:spLocks noChangeArrowheads="1"/>
            </p:cNvSpPr>
            <p:nvPr/>
          </p:nvSpPr>
          <p:spPr bwMode="auto">
            <a:xfrm>
              <a:off x="2282718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272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9" name="Rectangle 135"/>
            <p:cNvSpPr>
              <a:spLocks noChangeArrowheads="1"/>
            </p:cNvSpPr>
            <p:nvPr/>
          </p:nvSpPr>
          <p:spPr bwMode="auto">
            <a:xfrm>
              <a:off x="2658956" y="5810250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265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0" name="Rectangle 135"/>
            <p:cNvSpPr>
              <a:spLocks noChangeArrowheads="1"/>
            </p:cNvSpPr>
            <p:nvPr/>
          </p:nvSpPr>
          <p:spPr bwMode="auto">
            <a:xfrm>
              <a:off x="3068531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262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1" name="Rectangle 135"/>
            <p:cNvSpPr>
              <a:spLocks noChangeArrowheads="1"/>
            </p:cNvSpPr>
            <p:nvPr/>
          </p:nvSpPr>
          <p:spPr bwMode="auto">
            <a:xfrm>
              <a:off x="3619393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255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2" name="Rectangle 135"/>
            <p:cNvSpPr>
              <a:spLocks noChangeArrowheads="1"/>
            </p:cNvSpPr>
            <p:nvPr/>
          </p:nvSpPr>
          <p:spPr bwMode="auto">
            <a:xfrm>
              <a:off x="4155968" y="5810250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246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3" name="Rectangle 135"/>
            <p:cNvSpPr>
              <a:spLocks noChangeArrowheads="1"/>
            </p:cNvSpPr>
            <p:nvPr/>
          </p:nvSpPr>
          <p:spPr bwMode="auto">
            <a:xfrm>
              <a:off x="4714768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236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4" name="Rectangle 135"/>
            <p:cNvSpPr>
              <a:spLocks noChangeArrowheads="1"/>
            </p:cNvSpPr>
            <p:nvPr/>
          </p:nvSpPr>
          <p:spPr bwMode="auto">
            <a:xfrm>
              <a:off x="5244993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231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5" name="Rectangle 135"/>
            <p:cNvSpPr>
              <a:spLocks noChangeArrowheads="1"/>
            </p:cNvSpPr>
            <p:nvPr/>
          </p:nvSpPr>
          <p:spPr bwMode="auto">
            <a:xfrm>
              <a:off x="5794268" y="5810250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227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6" name="Rectangle 135"/>
            <p:cNvSpPr>
              <a:spLocks noChangeArrowheads="1"/>
            </p:cNvSpPr>
            <p:nvPr/>
          </p:nvSpPr>
          <p:spPr bwMode="auto">
            <a:xfrm>
              <a:off x="6354656" y="5810250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223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7" name="Rectangle 135"/>
            <p:cNvSpPr>
              <a:spLocks noChangeArrowheads="1"/>
            </p:cNvSpPr>
            <p:nvPr/>
          </p:nvSpPr>
          <p:spPr bwMode="auto">
            <a:xfrm>
              <a:off x="6884881" y="5810250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217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8" name="Rectangle 135"/>
            <p:cNvSpPr>
              <a:spLocks noChangeArrowheads="1"/>
            </p:cNvSpPr>
            <p:nvPr/>
          </p:nvSpPr>
          <p:spPr bwMode="auto">
            <a:xfrm>
              <a:off x="7457968" y="5810250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190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9" name="Rectangle 135"/>
            <p:cNvSpPr>
              <a:spLocks noChangeArrowheads="1"/>
            </p:cNvSpPr>
            <p:nvPr/>
          </p:nvSpPr>
          <p:spPr bwMode="auto">
            <a:xfrm>
              <a:off x="1927118" y="6049962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282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0" name="Rectangle 135"/>
            <p:cNvSpPr>
              <a:spLocks noChangeArrowheads="1"/>
            </p:cNvSpPr>
            <p:nvPr/>
          </p:nvSpPr>
          <p:spPr bwMode="auto">
            <a:xfrm>
              <a:off x="2282718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272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1" name="Rectangle 135"/>
            <p:cNvSpPr>
              <a:spLocks noChangeArrowheads="1"/>
            </p:cNvSpPr>
            <p:nvPr/>
          </p:nvSpPr>
          <p:spPr bwMode="auto">
            <a:xfrm>
              <a:off x="2658956" y="6049962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257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2" name="Rectangle 135"/>
            <p:cNvSpPr>
              <a:spLocks noChangeArrowheads="1"/>
            </p:cNvSpPr>
            <p:nvPr/>
          </p:nvSpPr>
          <p:spPr bwMode="auto">
            <a:xfrm>
              <a:off x="3068531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254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3" name="Rectangle 135"/>
            <p:cNvSpPr>
              <a:spLocks noChangeArrowheads="1"/>
            </p:cNvSpPr>
            <p:nvPr/>
          </p:nvSpPr>
          <p:spPr bwMode="auto">
            <a:xfrm>
              <a:off x="3619393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245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4" name="Rectangle 135"/>
            <p:cNvSpPr>
              <a:spLocks noChangeArrowheads="1"/>
            </p:cNvSpPr>
            <p:nvPr/>
          </p:nvSpPr>
          <p:spPr bwMode="auto">
            <a:xfrm>
              <a:off x="4155968" y="6049962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235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5" name="Rectangle 135"/>
            <p:cNvSpPr>
              <a:spLocks noChangeArrowheads="1"/>
            </p:cNvSpPr>
            <p:nvPr/>
          </p:nvSpPr>
          <p:spPr bwMode="auto">
            <a:xfrm>
              <a:off x="4714768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221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6" name="Rectangle 135"/>
            <p:cNvSpPr>
              <a:spLocks noChangeArrowheads="1"/>
            </p:cNvSpPr>
            <p:nvPr/>
          </p:nvSpPr>
          <p:spPr bwMode="auto">
            <a:xfrm>
              <a:off x="5244993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213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7" name="Rectangle 135"/>
            <p:cNvSpPr>
              <a:spLocks noChangeArrowheads="1"/>
            </p:cNvSpPr>
            <p:nvPr/>
          </p:nvSpPr>
          <p:spPr bwMode="auto">
            <a:xfrm>
              <a:off x="5794268" y="6049962"/>
              <a:ext cx="2365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203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8" name="Rectangle 135"/>
            <p:cNvSpPr>
              <a:spLocks noChangeArrowheads="1"/>
            </p:cNvSpPr>
            <p:nvPr/>
          </p:nvSpPr>
          <p:spPr bwMode="auto">
            <a:xfrm>
              <a:off x="6354656" y="6049962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200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19" name="Rectangle 135"/>
            <p:cNvSpPr>
              <a:spLocks noChangeArrowheads="1"/>
            </p:cNvSpPr>
            <p:nvPr/>
          </p:nvSpPr>
          <p:spPr bwMode="auto">
            <a:xfrm>
              <a:off x="6884881" y="6049962"/>
              <a:ext cx="236537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196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0" name="Rectangle 135"/>
            <p:cNvSpPr>
              <a:spLocks noChangeArrowheads="1"/>
            </p:cNvSpPr>
            <p:nvPr/>
          </p:nvSpPr>
          <p:spPr bwMode="auto">
            <a:xfrm>
              <a:off x="7457968" y="6049962"/>
              <a:ext cx="2349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fr-FR" altLang="fr-FR" sz="1100" b="1" i="0" smtClean="0">
                  <a:solidFill>
                    <a:srgbClr val="000066"/>
                  </a:solidFill>
                  <a:cs typeface="Arial" charset="0"/>
                </a:rPr>
                <a:t>183</a:t>
              </a:r>
              <a:endParaRPr lang="fr-FR" altLang="fr-FR" sz="11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3" name="Rectangle 135"/>
            <p:cNvSpPr>
              <a:spLocks noChangeArrowheads="1"/>
            </p:cNvSpPr>
            <p:nvPr/>
          </p:nvSpPr>
          <p:spPr bwMode="auto">
            <a:xfrm>
              <a:off x="838200" y="5435034"/>
              <a:ext cx="142346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l"/>
              <a:r>
                <a:rPr lang="fr-FR" altLang="fr-FR" sz="1400" b="1" i="0" smtClean="0">
                  <a:solidFill>
                    <a:srgbClr val="000066"/>
                  </a:solidFill>
                  <a:cs typeface="Arial" charset="0"/>
                </a:rPr>
                <a:t>Nombre à risque</a:t>
              </a:r>
              <a:endParaRPr lang="fr-F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24" name="Freeform 65"/>
            <p:cNvSpPr>
              <a:spLocks/>
            </p:cNvSpPr>
            <p:nvPr/>
          </p:nvSpPr>
          <p:spPr bwMode="auto">
            <a:xfrm>
              <a:off x="2025543" y="1828800"/>
              <a:ext cx="5495925" cy="3152775"/>
            </a:xfrm>
            <a:custGeom>
              <a:avLst/>
              <a:gdLst>
                <a:gd name="T0" fmla="*/ 2147483647 w 3462"/>
                <a:gd name="T1" fmla="*/ 2147483647 h 1986"/>
                <a:gd name="T2" fmla="*/ 0 w 3462"/>
                <a:gd name="T3" fmla="*/ 2147483647 h 1986"/>
                <a:gd name="T4" fmla="*/ 2147483647 w 3462"/>
                <a:gd name="T5" fmla="*/ 0 h 19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2" h="1986">
                  <a:moveTo>
                    <a:pt x="3462" y="1986"/>
                  </a:moveTo>
                  <a:lnTo>
                    <a:pt x="0" y="1986"/>
                  </a:lnTo>
                  <a:lnTo>
                    <a:pt x="7" y="0"/>
                  </a:lnTo>
                </a:path>
              </a:pathLst>
            </a:custGeom>
            <a:noFill/>
            <a:ln w="14288">
              <a:solidFill>
                <a:srgbClr val="0000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25" name="Line 66"/>
            <p:cNvSpPr>
              <a:spLocks noChangeShapeType="1"/>
            </p:cNvSpPr>
            <p:nvPr/>
          </p:nvSpPr>
          <p:spPr bwMode="auto">
            <a:xfrm flipV="1">
              <a:off x="614986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26" name="Line 67"/>
            <p:cNvSpPr>
              <a:spLocks noChangeShapeType="1"/>
            </p:cNvSpPr>
            <p:nvPr/>
          </p:nvSpPr>
          <p:spPr bwMode="auto">
            <a:xfrm flipV="1">
              <a:off x="6419743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27" name="Line 68"/>
            <p:cNvSpPr>
              <a:spLocks noChangeShapeType="1"/>
            </p:cNvSpPr>
            <p:nvPr/>
          </p:nvSpPr>
          <p:spPr bwMode="auto">
            <a:xfrm flipV="1">
              <a:off x="668961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28" name="Line 69"/>
            <p:cNvSpPr>
              <a:spLocks noChangeShapeType="1"/>
            </p:cNvSpPr>
            <p:nvPr/>
          </p:nvSpPr>
          <p:spPr bwMode="auto">
            <a:xfrm flipV="1">
              <a:off x="69642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29" name="Line 70"/>
            <p:cNvSpPr>
              <a:spLocks noChangeShapeType="1"/>
            </p:cNvSpPr>
            <p:nvPr/>
          </p:nvSpPr>
          <p:spPr bwMode="auto">
            <a:xfrm flipV="1">
              <a:off x="7238893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0" name="Line 71"/>
            <p:cNvSpPr>
              <a:spLocks noChangeShapeType="1"/>
            </p:cNvSpPr>
            <p:nvPr/>
          </p:nvSpPr>
          <p:spPr bwMode="auto">
            <a:xfrm flipV="1">
              <a:off x="50592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1" name="Line 72"/>
            <p:cNvSpPr>
              <a:spLocks noChangeShapeType="1"/>
            </p:cNvSpPr>
            <p:nvPr/>
          </p:nvSpPr>
          <p:spPr bwMode="auto">
            <a:xfrm flipV="1">
              <a:off x="532913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2" name="Line 73"/>
            <p:cNvSpPr>
              <a:spLocks noChangeShapeType="1"/>
            </p:cNvSpPr>
            <p:nvPr/>
          </p:nvSpPr>
          <p:spPr bwMode="auto">
            <a:xfrm flipV="1">
              <a:off x="559900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3" name="Line 74"/>
            <p:cNvSpPr>
              <a:spLocks noChangeShapeType="1"/>
            </p:cNvSpPr>
            <p:nvPr/>
          </p:nvSpPr>
          <p:spPr bwMode="auto">
            <a:xfrm flipV="1">
              <a:off x="5878406" y="4981575"/>
              <a:ext cx="1587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4" name="Line 75"/>
            <p:cNvSpPr>
              <a:spLocks noChangeShapeType="1"/>
            </p:cNvSpPr>
            <p:nvPr/>
          </p:nvSpPr>
          <p:spPr bwMode="auto">
            <a:xfrm flipV="1">
              <a:off x="751670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5" name="Line 76"/>
            <p:cNvSpPr>
              <a:spLocks noChangeShapeType="1"/>
            </p:cNvSpPr>
            <p:nvPr/>
          </p:nvSpPr>
          <p:spPr bwMode="auto">
            <a:xfrm flipH="1">
              <a:off x="1974743" y="1843087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6" name="Line 77"/>
            <p:cNvSpPr>
              <a:spLocks noChangeShapeType="1"/>
            </p:cNvSpPr>
            <p:nvPr/>
          </p:nvSpPr>
          <p:spPr bwMode="auto">
            <a:xfrm flipH="1">
              <a:off x="1974743" y="2157412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7" name="Line 78"/>
            <p:cNvSpPr>
              <a:spLocks noChangeShapeType="1"/>
            </p:cNvSpPr>
            <p:nvPr/>
          </p:nvSpPr>
          <p:spPr bwMode="auto">
            <a:xfrm flipH="1">
              <a:off x="1974743" y="247332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8" name="Line 79"/>
            <p:cNvSpPr>
              <a:spLocks noChangeShapeType="1"/>
            </p:cNvSpPr>
            <p:nvPr/>
          </p:nvSpPr>
          <p:spPr bwMode="auto">
            <a:xfrm flipH="1">
              <a:off x="1974743" y="2776537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39" name="Line 80"/>
            <p:cNvSpPr>
              <a:spLocks noChangeShapeType="1"/>
            </p:cNvSpPr>
            <p:nvPr/>
          </p:nvSpPr>
          <p:spPr bwMode="auto">
            <a:xfrm flipH="1">
              <a:off x="1974743" y="309562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0" name="Line 81"/>
            <p:cNvSpPr>
              <a:spLocks noChangeShapeType="1"/>
            </p:cNvSpPr>
            <p:nvPr/>
          </p:nvSpPr>
          <p:spPr bwMode="auto">
            <a:xfrm flipH="1">
              <a:off x="1974743" y="372427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1" name="Line 82"/>
            <p:cNvSpPr>
              <a:spLocks noChangeShapeType="1"/>
            </p:cNvSpPr>
            <p:nvPr/>
          </p:nvSpPr>
          <p:spPr bwMode="auto">
            <a:xfrm flipH="1">
              <a:off x="1974743" y="3409950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2" name="Line 83"/>
            <p:cNvSpPr>
              <a:spLocks noChangeShapeType="1"/>
            </p:cNvSpPr>
            <p:nvPr/>
          </p:nvSpPr>
          <p:spPr bwMode="auto">
            <a:xfrm flipH="1">
              <a:off x="1974743" y="4356100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3" name="Line 84"/>
            <p:cNvSpPr>
              <a:spLocks noChangeShapeType="1"/>
            </p:cNvSpPr>
            <p:nvPr/>
          </p:nvSpPr>
          <p:spPr bwMode="auto">
            <a:xfrm flipH="1">
              <a:off x="1974743" y="4037012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4" name="Line 85"/>
            <p:cNvSpPr>
              <a:spLocks noChangeShapeType="1"/>
            </p:cNvSpPr>
            <p:nvPr/>
          </p:nvSpPr>
          <p:spPr bwMode="auto">
            <a:xfrm flipH="1">
              <a:off x="1974743" y="467042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5" name="Line 86"/>
            <p:cNvSpPr>
              <a:spLocks noChangeShapeType="1"/>
            </p:cNvSpPr>
            <p:nvPr/>
          </p:nvSpPr>
          <p:spPr bwMode="auto">
            <a:xfrm flipH="1">
              <a:off x="1974743" y="4981575"/>
              <a:ext cx="50800" cy="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6" name="Line 87"/>
            <p:cNvSpPr>
              <a:spLocks noChangeShapeType="1"/>
            </p:cNvSpPr>
            <p:nvPr/>
          </p:nvSpPr>
          <p:spPr bwMode="auto">
            <a:xfrm flipV="1">
              <a:off x="2238268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7" name="Line 88"/>
            <p:cNvSpPr>
              <a:spLocks noChangeShapeType="1"/>
            </p:cNvSpPr>
            <p:nvPr/>
          </p:nvSpPr>
          <p:spPr bwMode="auto">
            <a:xfrm flipV="1">
              <a:off x="205253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8" name="Line 89"/>
            <p:cNvSpPr>
              <a:spLocks noChangeShapeType="1"/>
            </p:cNvSpPr>
            <p:nvPr/>
          </p:nvSpPr>
          <p:spPr bwMode="auto">
            <a:xfrm flipV="1">
              <a:off x="21001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49" name="Line 90"/>
            <p:cNvSpPr>
              <a:spLocks noChangeShapeType="1"/>
            </p:cNvSpPr>
            <p:nvPr/>
          </p:nvSpPr>
          <p:spPr bwMode="auto">
            <a:xfrm flipV="1">
              <a:off x="2141431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0" name="Line 91"/>
            <p:cNvSpPr>
              <a:spLocks noChangeShapeType="1"/>
            </p:cNvSpPr>
            <p:nvPr/>
          </p:nvSpPr>
          <p:spPr bwMode="auto">
            <a:xfrm flipV="1">
              <a:off x="2419243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1" name="Line 92"/>
            <p:cNvSpPr>
              <a:spLocks noChangeShapeType="1"/>
            </p:cNvSpPr>
            <p:nvPr/>
          </p:nvSpPr>
          <p:spPr bwMode="auto">
            <a:xfrm flipV="1">
              <a:off x="232716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2" name="Line 93"/>
            <p:cNvSpPr>
              <a:spLocks noChangeShapeType="1"/>
            </p:cNvSpPr>
            <p:nvPr/>
          </p:nvSpPr>
          <p:spPr bwMode="auto">
            <a:xfrm flipV="1">
              <a:off x="2778018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3" name="Line 94"/>
            <p:cNvSpPr>
              <a:spLocks noChangeShapeType="1"/>
            </p:cNvSpPr>
            <p:nvPr/>
          </p:nvSpPr>
          <p:spPr bwMode="auto">
            <a:xfrm flipV="1">
              <a:off x="260180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4" name="Line 95"/>
            <p:cNvSpPr>
              <a:spLocks noChangeShapeType="1"/>
            </p:cNvSpPr>
            <p:nvPr/>
          </p:nvSpPr>
          <p:spPr bwMode="auto">
            <a:xfrm flipV="1">
              <a:off x="3962293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5" name="Line 96"/>
            <p:cNvSpPr>
              <a:spLocks noChangeShapeType="1"/>
            </p:cNvSpPr>
            <p:nvPr/>
          </p:nvSpPr>
          <p:spPr bwMode="auto">
            <a:xfrm flipV="1">
              <a:off x="423693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6" name="Line 97"/>
            <p:cNvSpPr>
              <a:spLocks noChangeShapeType="1"/>
            </p:cNvSpPr>
            <p:nvPr/>
          </p:nvSpPr>
          <p:spPr bwMode="auto">
            <a:xfrm flipV="1">
              <a:off x="4506806" y="4981575"/>
              <a:ext cx="3175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7" name="Line 98"/>
            <p:cNvSpPr>
              <a:spLocks noChangeShapeType="1"/>
            </p:cNvSpPr>
            <p:nvPr/>
          </p:nvSpPr>
          <p:spPr bwMode="auto">
            <a:xfrm flipV="1">
              <a:off x="478461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8" name="Line 99"/>
            <p:cNvSpPr>
              <a:spLocks noChangeShapeType="1"/>
            </p:cNvSpPr>
            <p:nvPr/>
          </p:nvSpPr>
          <p:spPr bwMode="auto">
            <a:xfrm flipV="1">
              <a:off x="2963756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59" name="Line 100"/>
            <p:cNvSpPr>
              <a:spLocks noChangeShapeType="1"/>
            </p:cNvSpPr>
            <p:nvPr/>
          </p:nvSpPr>
          <p:spPr bwMode="auto">
            <a:xfrm flipV="1">
              <a:off x="3146318" y="4981575"/>
              <a:ext cx="1588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60" name="Line 101"/>
            <p:cNvSpPr>
              <a:spLocks noChangeShapeType="1"/>
            </p:cNvSpPr>
            <p:nvPr/>
          </p:nvSpPr>
          <p:spPr bwMode="auto">
            <a:xfrm flipV="1">
              <a:off x="3417781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61" name="Line 102"/>
            <p:cNvSpPr>
              <a:spLocks noChangeShapeType="1"/>
            </p:cNvSpPr>
            <p:nvPr/>
          </p:nvSpPr>
          <p:spPr bwMode="auto">
            <a:xfrm flipV="1">
              <a:off x="3692418" y="4981575"/>
              <a:ext cx="0" cy="69850"/>
            </a:xfrm>
            <a:prstGeom prst="line">
              <a:avLst/>
            </a:prstGeom>
            <a:noFill/>
            <a:ln w="1428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62" name="Line 103"/>
            <p:cNvSpPr>
              <a:spLocks noChangeShapeType="1"/>
            </p:cNvSpPr>
            <p:nvPr/>
          </p:nvSpPr>
          <p:spPr bwMode="auto">
            <a:xfrm flipH="1">
              <a:off x="1512780" y="5907087"/>
              <a:ext cx="277813" cy="0"/>
            </a:xfrm>
            <a:prstGeom prst="line">
              <a:avLst/>
            </a:prstGeom>
            <a:noFill/>
            <a:ln w="28575">
              <a:solidFill>
                <a:srgbClr val="0033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63" name="Freeform 104"/>
            <p:cNvSpPr>
              <a:spLocks/>
            </p:cNvSpPr>
            <p:nvPr/>
          </p:nvSpPr>
          <p:spPr bwMode="auto">
            <a:xfrm>
              <a:off x="2093806" y="4149725"/>
              <a:ext cx="5421312" cy="827087"/>
            </a:xfrm>
            <a:custGeom>
              <a:avLst/>
              <a:gdLst>
                <a:gd name="T0" fmla="*/ 2147483647 w 3415"/>
                <a:gd name="T1" fmla="*/ 0 h 521"/>
                <a:gd name="T2" fmla="*/ 2147483647 w 3415"/>
                <a:gd name="T3" fmla="*/ 0 h 521"/>
                <a:gd name="T4" fmla="*/ 2147483647 w 3415"/>
                <a:gd name="T5" fmla="*/ 2147483647 h 521"/>
                <a:gd name="T6" fmla="*/ 2147483647 w 3415"/>
                <a:gd name="T7" fmla="*/ 2147483647 h 521"/>
                <a:gd name="T8" fmla="*/ 2147483647 w 3415"/>
                <a:gd name="T9" fmla="*/ 2147483647 h 521"/>
                <a:gd name="T10" fmla="*/ 2147483647 w 3415"/>
                <a:gd name="T11" fmla="*/ 2147483647 h 521"/>
                <a:gd name="T12" fmla="*/ 2147483647 w 3415"/>
                <a:gd name="T13" fmla="*/ 2147483647 h 521"/>
                <a:gd name="T14" fmla="*/ 2147483647 w 3415"/>
                <a:gd name="T15" fmla="*/ 2147483647 h 521"/>
                <a:gd name="T16" fmla="*/ 2147483647 w 3415"/>
                <a:gd name="T17" fmla="*/ 2147483647 h 521"/>
                <a:gd name="T18" fmla="*/ 2147483647 w 3415"/>
                <a:gd name="T19" fmla="*/ 2147483647 h 521"/>
                <a:gd name="T20" fmla="*/ 2147483647 w 3415"/>
                <a:gd name="T21" fmla="*/ 2147483647 h 521"/>
                <a:gd name="T22" fmla="*/ 2147483647 w 3415"/>
                <a:gd name="T23" fmla="*/ 2147483647 h 521"/>
                <a:gd name="T24" fmla="*/ 2147483647 w 3415"/>
                <a:gd name="T25" fmla="*/ 2147483647 h 521"/>
                <a:gd name="T26" fmla="*/ 2147483647 w 3415"/>
                <a:gd name="T27" fmla="*/ 2147483647 h 521"/>
                <a:gd name="T28" fmla="*/ 2147483647 w 3415"/>
                <a:gd name="T29" fmla="*/ 2147483647 h 521"/>
                <a:gd name="T30" fmla="*/ 2147483647 w 3415"/>
                <a:gd name="T31" fmla="*/ 2147483647 h 521"/>
                <a:gd name="T32" fmla="*/ 2147483647 w 3415"/>
                <a:gd name="T33" fmla="*/ 2147483647 h 521"/>
                <a:gd name="T34" fmla="*/ 2147483647 w 3415"/>
                <a:gd name="T35" fmla="*/ 2147483647 h 521"/>
                <a:gd name="T36" fmla="*/ 2147483647 w 3415"/>
                <a:gd name="T37" fmla="*/ 2147483647 h 521"/>
                <a:gd name="T38" fmla="*/ 2147483647 w 3415"/>
                <a:gd name="T39" fmla="*/ 2147483647 h 521"/>
                <a:gd name="T40" fmla="*/ 2147483647 w 3415"/>
                <a:gd name="T41" fmla="*/ 2147483647 h 521"/>
                <a:gd name="T42" fmla="*/ 2147483647 w 3415"/>
                <a:gd name="T43" fmla="*/ 2147483647 h 521"/>
                <a:gd name="T44" fmla="*/ 2147483647 w 3415"/>
                <a:gd name="T45" fmla="*/ 2147483647 h 521"/>
                <a:gd name="T46" fmla="*/ 2147483647 w 3415"/>
                <a:gd name="T47" fmla="*/ 2147483647 h 521"/>
                <a:gd name="T48" fmla="*/ 2147483647 w 3415"/>
                <a:gd name="T49" fmla="*/ 2147483647 h 521"/>
                <a:gd name="T50" fmla="*/ 2147483647 w 3415"/>
                <a:gd name="T51" fmla="*/ 2147483647 h 521"/>
                <a:gd name="T52" fmla="*/ 2147483647 w 3415"/>
                <a:gd name="T53" fmla="*/ 2147483647 h 521"/>
                <a:gd name="T54" fmla="*/ 0 w 3415"/>
                <a:gd name="T55" fmla="*/ 2147483647 h 52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3415" h="521">
                  <a:moveTo>
                    <a:pt x="3415" y="0"/>
                  </a:moveTo>
                  <a:lnTo>
                    <a:pt x="2903" y="0"/>
                  </a:lnTo>
                  <a:lnTo>
                    <a:pt x="2903" y="44"/>
                  </a:lnTo>
                  <a:lnTo>
                    <a:pt x="2355" y="44"/>
                  </a:lnTo>
                  <a:lnTo>
                    <a:pt x="2355" y="86"/>
                  </a:lnTo>
                  <a:lnTo>
                    <a:pt x="1888" y="86"/>
                  </a:lnTo>
                  <a:lnTo>
                    <a:pt x="1888" y="126"/>
                  </a:lnTo>
                  <a:lnTo>
                    <a:pt x="1384" y="126"/>
                  </a:lnTo>
                  <a:lnTo>
                    <a:pt x="1384" y="162"/>
                  </a:lnTo>
                  <a:lnTo>
                    <a:pt x="1335" y="162"/>
                  </a:lnTo>
                  <a:lnTo>
                    <a:pt x="1335" y="202"/>
                  </a:lnTo>
                  <a:lnTo>
                    <a:pt x="1050" y="202"/>
                  </a:lnTo>
                  <a:lnTo>
                    <a:pt x="1050" y="242"/>
                  </a:lnTo>
                  <a:lnTo>
                    <a:pt x="385" y="242"/>
                  </a:lnTo>
                  <a:lnTo>
                    <a:pt x="385" y="274"/>
                  </a:lnTo>
                  <a:lnTo>
                    <a:pt x="200" y="274"/>
                  </a:lnTo>
                  <a:lnTo>
                    <a:pt x="200" y="311"/>
                  </a:lnTo>
                  <a:lnTo>
                    <a:pt x="191" y="311"/>
                  </a:lnTo>
                  <a:lnTo>
                    <a:pt x="191" y="381"/>
                  </a:lnTo>
                  <a:lnTo>
                    <a:pt x="166" y="381"/>
                  </a:lnTo>
                  <a:lnTo>
                    <a:pt x="166" y="420"/>
                  </a:lnTo>
                  <a:lnTo>
                    <a:pt x="157" y="420"/>
                  </a:lnTo>
                  <a:lnTo>
                    <a:pt x="157" y="452"/>
                  </a:lnTo>
                  <a:lnTo>
                    <a:pt x="137" y="452"/>
                  </a:lnTo>
                  <a:lnTo>
                    <a:pt x="137" y="487"/>
                  </a:lnTo>
                  <a:lnTo>
                    <a:pt x="91" y="487"/>
                  </a:lnTo>
                  <a:lnTo>
                    <a:pt x="91" y="521"/>
                  </a:lnTo>
                  <a:lnTo>
                    <a:pt x="0" y="521"/>
                  </a:lnTo>
                </a:path>
              </a:pathLst>
            </a:custGeom>
            <a:noFill/>
            <a:ln w="269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64" name="Freeform 105"/>
            <p:cNvSpPr>
              <a:spLocks/>
            </p:cNvSpPr>
            <p:nvPr/>
          </p:nvSpPr>
          <p:spPr bwMode="auto">
            <a:xfrm>
              <a:off x="2103331" y="3333750"/>
              <a:ext cx="5395912" cy="1643062"/>
            </a:xfrm>
            <a:custGeom>
              <a:avLst/>
              <a:gdLst>
                <a:gd name="T0" fmla="*/ 2147483647 w 3399"/>
                <a:gd name="T1" fmla="*/ 0 h 1035"/>
                <a:gd name="T2" fmla="*/ 2147483647 w 3399"/>
                <a:gd name="T3" fmla="*/ 0 h 1035"/>
                <a:gd name="T4" fmla="*/ 2147483647 w 3399"/>
                <a:gd name="T5" fmla="*/ 2147483647 h 1035"/>
                <a:gd name="T6" fmla="*/ 2147483647 w 3399"/>
                <a:gd name="T7" fmla="*/ 2147483647 h 1035"/>
                <a:gd name="T8" fmla="*/ 2147483647 w 3399"/>
                <a:gd name="T9" fmla="*/ 2147483647 h 1035"/>
                <a:gd name="T10" fmla="*/ 2147483647 w 3399"/>
                <a:gd name="T11" fmla="*/ 2147483647 h 1035"/>
                <a:gd name="T12" fmla="*/ 2147483647 w 3399"/>
                <a:gd name="T13" fmla="*/ 2147483647 h 1035"/>
                <a:gd name="T14" fmla="*/ 2147483647 w 3399"/>
                <a:gd name="T15" fmla="*/ 2147483647 h 1035"/>
                <a:gd name="T16" fmla="*/ 2147483647 w 3399"/>
                <a:gd name="T17" fmla="*/ 2147483647 h 1035"/>
                <a:gd name="T18" fmla="*/ 2147483647 w 3399"/>
                <a:gd name="T19" fmla="*/ 2147483647 h 1035"/>
                <a:gd name="T20" fmla="*/ 2147483647 w 3399"/>
                <a:gd name="T21" fmla="*/ 2147483647 h 1035"/>
                <a:gd name="T22" fmla="*/ 2147483647 w 3399"/>
                <a:gd name="T23" fmla="*/ 2147483647 h 1035"/>
                <a:gd name="T24" fmla="*/ 2147483647 w 3399"/>
                <a:gd name="T25" fmla="*/ 2147483647 h 1035"/>
                <a:gd name="T26" fmla="*/ 2147483647 w 3399"/>
                <a:gd name="T27" fmla="*/ 2147483647 h 1035"/>
                <a:gd name="T28" fmla="*/ 2147483647 w 3399"/>
                <a:gd name="T29" fmla="*/ 2147483647 h 1035"/>
                <a:gd name="T30" fmla="*/ 2147483647 w 3399"/>
                <a:gd name="T31" fmla="*/ 2147483647 h 1035"/>
                <a:gd name="T32" fmla="*/ 2147483647 w 3399"/>
                <a:gd name="T33" fmla="*/ 2147483647 h 1035"/>
                <a:gd name="T34" fmla="*/ 2147483647 w 3399"/>
                <a:gd name="T35" fmla="*/ 2147483647 h 1035"/>
                <a:gd name="T36" fmla="*/ 2147483647 w 3399"/>
                <a:gd name="T37" fmla="*/ 2147483647 h 1035"/>
                <a:gd name="T38" fmla="*/ 2147483647 w 3399"/>
                <a:gd name="T39" fmla="*/ 2147483647 h 1035"/>
                <a:gd name="T40" fmla="*/ 2147483647 w 3399"/>
                <a:gd name="T41" fmla="*/ 2147483647 h 1035"/>
                <a:gd name="T42" fmla="*/ 2147483647 w 3399"/>
                <a:gd name="T43" fmla="*/ 2147483647 h 1035"/>
                <a:gd name="T44" fmla="*/ 2147483647 w 3399"/>
                <a:gd name="T45" fmla="*/ 2147483647 h 1035"/>
                <a:gd name="T46" fmla="*/ 2147483647 w 3399"/>
                <a:gd name="T47" fmla="*/ 2147483647 h 1035"/>
                <a:gd name="T48" fmla="*/ 2147483647 w 3399"/>
                <a:gd name="T49" fmla="*/ 2147483647 h 1035"/>
                <a:gd name="T50" fmla="*/ 2147483647 w 3399"/>
                <a:gd name="T51" fmla="*/ 2147483647 h 1035"/>
                <a:gd name="T52" fmla="*/ 2147483647 w 3399"/>
                <a:gd name="T53" fmla="*/ 2147483647 h 1035"/>
                <a:gd name="T54" fmla="*/ 2147483647 w 3399"/>
                <a:gd name="T55" fmla="*/ 2147483647 h 1035"/>
                <a:gd name="T56" fmla="*/ 2147483647 w 3399"/>
                <a:gd name="T57" fmla="*/ 2147483647 h 1035"/>
                <a:gd name="T58" fmla="*/ 2147483647 w 3399"/>
                <a:gd name="T59" fmla="*/ 2147483647 h 1035"/>
                <a:gd name="T60" fmla="*/ 2147483647 w 3399"/>
                <a:gd name="T61" fmla="*/ 2147483647 h 1035"/>
                <a:gd name="T62" fmla="*/ 2147483647 w 3399"/>
                <a:gd name="T63" fmla="*/ 2147483647 h 1035"/>
                <a:gd name="T64" fmla="*/ 2147483647 w 3399"/>
                <a:gd name="T65" fmla="*/ 2147483647 h 1035"/>
                <a:gd name="T66" fmla="*/ 2147483647 w 3399"/>
                <a:gd name="T67" fmla="*/ 2147483647 h 1035"/>
                <a:gd name="T68" fmla="*/ 2147483647 w 3399"/>
                <a:gd name="T69" fmla="*/ 2147483647 h 1035"/>
                <a:gd name="T70" fmla="*/ 2147483647 w 3399"/>
                <a:gd name="T71" fmla="*/ 2147483647 h 1035"/>
                <a:gd name="T72" fmla="*/ 2147483647 w 3399"/>
                <a:gd name="T73" fmla="*/ 2147483647 h 1035"/>
                <a:gd name="T74" fmla="*/ 2147483647 w 3399"/>
                <a:gd name="T75" fmla="*/ 2147483647 h 1035"/>
                <a:gd name="T76" fmla="*/ 2147483647 w 3399"/>
                <a:gd name="T77" fmla="*/ 2147483647 h 1035"/>
                <a:gd name="T78" fmla="*/ 2147483647 w 3399"/>
                <a:gd name="T79" fmla="*/ 2147483647 h 1035"/>
                <a:gd name="T80" fmla="*/ 2147483647 w 3399"/>
                <a:gd name="T81" fmla="*/ 2147483647 h 1035"/>
                <a:gd name="T82" fmla="*/ 2147483647 w 3399"/>
                <a:gd name="T83" fmla="*/ 2147483647 h 1035"/>
                <a:gd name="T84" fmla="*/ 2147483647 w 3399"/>
                <a:gd name="T85" fmla="*/ 2147483647 h 1035"/>
                <a:gd name="T86" fmla="*/ 2147483647 w 3399"/>
                <a:gd name="T87" fmla="*/ 2147483647 h 1035"/>
                <a:gd name="T88" fmla="*/ 2147483647 w 3399"/>
                <a:gd name="T89" fmla="*/ 2147483647 h 1035"/>
                <a:gd name="T90" fmla="*/ 2147483647 w 3399"/>
                <a:gd name="T91" fmla="*/ 2147483647 h 1035"/>
                <a:gd name="T92" fmla="*/ 2147483647 w 3399"/>
                <a:gd name="T93" fmla="*/ 2147483647 h 1035"/>
                <a:gd name="T94" fmla="*/ 2147483647 w 3399"/>
                <a:gd name="T95" fmla="*/ 2147483647 h 1035"/>
                <a:gd name="T96" fmla="*/ 2147483647 w 3399"/>
                <a:gd name="T97" fmla="*/ 2147483647 h 1035"/>
                <a:gd name="T98" fmla="*/ 0 w 3399"/>
                <a:gd name="T99" fmla="*/ 2147483647 h 1035"/>
                <a:gd name="T100" fmla="*/ 0 w 3399"/>
                <a:gd name="T101" fmla="*/ 2147483647 h 103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3399" h="1035">
                  <a:moveTo>
                    <a:pt x="3399" y="0"/>
                  </a:moveTo>
                  <a:lnTo>
                    <a:pt x="2903" y="0"/>
                  </a:lnTo>
                  <a:lnTo>
                    <a:pt x="2903" y="45"/>
                  </a:lnTo>
                  <a:lnTo>
                    <a:pt x="2262" y="45"/>
                  </a:lnTo>
                  <a:lnTo>
                    <a:pt x="2262" y="88"/>
                  </a:lnTo>
                  <a:lnTo>
                    <a:pt x="2251" y="88"/>
                  </a:lnTo>
                  <a:lnTo>
                    <a:pt x="2251" y="132"/>
                  </a:lnTo>
                  <a:lnTo>
                    <a:pt x="2206" y="132"/>
                  </a:lnTo>
                  <a:lnTo>
                    <a:pt x="2206" y="175"/>
                  </a:lnTo>
                  <a:lnTo>
                    <a:pt x="2142" y="175"/>
                  </a:lnTo>
                  <a:lnTo>
                    <a:pt x="2142" y="220"/>
                  </a:lnTo>
                  <a:lnTo>
                    <a:pt x="2018" y="220"/>
                  </a:lnTo>
                  <a:lnTo>
                    <a:pt x="2018" y="258"/>
                  </a:lnTo>
                  <a:lnTo>
                    <a:pt x="1874" y="258"/>
                  </a:lnTo>
                  <a:lnTo>
                    <a:pt x="1874" y="301"/>
                  </a:lnTo>
                  <a:lnTo>
                    <a:pt x="1605" y="301"/>
                  </a:lnTo>
                  <a:lnTo>
                    <a:pt x="1605" y="342"/>
                  </a:lnTo>
                  <a:lnTo>
                    <a:pt x="1490" y="342"/>
                  </a:lnTo>
                  <a:lnTo>
                    <a:pt x="1490" y="384"/>
                  </a:lnTo>
                  <a:lnTo>
                    <a:pt x="1179" y="384"/>
                  </a:lnTo>
                  <a:lnTo>
                    <a:pt x="1179" y="422"/>
                  </a:lnTo>
                  <a:lnTo>
                    <a:pt x="1131" y="422"/>
                  </a:lnTo>
                  <a:lnTo>
                    <a:pt x="1131" y="463"/>
                  </a:lnTo>
                  <a:lnTo>
                    <a:pt x="704" y="463"/>
                  </a:lnTo>
                  <a:lnTo>
                    <a:pt x="704" y="500"/>
                  </a:lnTo>
                  <a:lnTo>
                    <a:pt x="689" y="500"/>
                  </a:lnTo>
                  <a:lnTo>
                    <a:pt x="689" y="537"/>
                  </a:lnTo>
                  <a:lnTo>
                    <a:pt x="615" y="537"/>
                  </a:lnTo>
                  <a:lnTo>
                    <a:pt x="615" y="574"/>
                  </a:lnTo>
                  <a:lnTo>
                    <a:pt x="392" y="574"/>
                  </a:lnTo>
                  <a:lnTo>
                    <a:pt x="392" y="647"/>
                  </a:lnTo>
                  <a:lnTo>
                    <a:pt x="355" y="647"/>
                  </a:lnTo>
                  <a:lnTo>
                    <a:pt x="355" y="684"/>
                  </a:lnTo>
                  <a:lnTo>
                    <a:pt x="312" y="684"/>
                  </a:lnTo>
                  <a:lnTo>
                    <a:pt x="312" y="721"/>
                  </a:lnTo>
                  <a:lnTo>
                    <a:pt x="237" y="721"/>
                  </a:lnTo>
                  <a:lnTo>
                    <a:pt x="237" y="758"/>
                  </a:lnTo>
                  <a:lnTo>
                    <a:pt x="226" y="758"/>
                  </a:lnTo>
                  <a:lnTo>
                    <a:pt x="226" y="788"/>
                  </a:lnTo>
                  <a:lnTo>
                    <a:pt x="219" y="788"/>
                  </a:lnTo>
                  <a:lnTo>
                    <a:pt x="219" y="825"/>
                  </a:lnTo>
                  <a:lnTo>
                    <a:pt x="185" y="825"/>
                  </a:lnTo>
                  <a:lnTo>
                    <a:pt x="185" y="859"/>
                  </a:lnTo>
                  <a:lnTo>
                    <a:pt x="50" y="859"/>
                  </a:lnTo>
                  <a:lnTo>
                    <a:pt x="50" y="932"/>
                  </a:lnTo>
                  <a:lnTo>
                    <a:pt x="33" y="932"/>
                  </a:lnTo>
                  <a:lnTo>
                    <a:pt x="33" y="969"/>
                  </a:lnTo>
                  <a:lnTo>
                    <a:pt x="15" y="969"/>
                  </a:lnTo>
                  <a:lnTo>
                    <a:pt x="15" y="1001"/>
                  </a:lnTo>
                  <a:lnTo>
                    <a:pt x="0" y="1001"/>
                  </a:lnTo>
                  <a:lnTo>
                    <a:pt x="0" y="1035"/>
                  </a:lnTo>
                </a:path>
              </a:pathLst>
            </a:custGeom>
            <a:noFill/>
            <a:ln w="28575">
              <a:solidFill>
                <a:srgbClr val="8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65" name="Line 103"/>
            <p:cNvSpPr>
              <a:spLocks noChangeShapeType="1"/>
            </p:cNvSpPr>
            <p:nvPr/>
          </p:nvSpPr>
          <p:spPr bwMode="auto">
            <a:xfrm flipH="1">
              <a:off x="1512780" y="6134100"/>
              <a:ext cx="277813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2" name="Group 60"/>
            <p:cNvGrpSpPr>
              <a:grpSpLocks/>
            </p:cNvGrpSpPr>
            <p:nvPr/>
          </p:nvGrpSpPr>
          <p:grpSpPr bwMode="auto">
            <a:xfrm>
              <a:off x="2692293" y="2060575"/>
              <a:ext cx="1555750" cy="366712"/>
              <a:chOff x="1084" y="1254"/>
              <a:chExt cx="980" cy="231"/>
            </a:xfrm>
          </p:grpSpPr>
          <p:sp>
            <p:nvSpPr>
              <p:cNvPr id="103" name="AutoShape 165"/>
              <p:cNvSpPr>
                <a:spLocks noChangeArrowheads="1"/>
              </p:cNvSpPr>
              <p:nvPr/>
            </p:nvSpPr>
            <p:spPr bwMode="auto">
              <a:xfrm>
                <a:off x="1084" y="1268"/>
                <a:ext cx="980" cy="20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fr-FR" altLang="fr-FR" sz="28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4" name="Rectangle 3"/>
              <p:cNvSpPr>
                <a:spLocks noChangeArrowheads="1"/>
              </p:cNvSpPr>
              <p:nvPr/>
            </p:nvSpPr>
            <p:spPr bwMode="auto">
              <a:xfrm>
                <a:off x="1153" y="1330"/>
                <a:ext cx="112" cy="87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" name="Rectangle 4"/>
              <p:cNvSpPr>
                <a:spLocks noChangeArrowheads="1"/>
              </p:cNvSpPr>
              <p:nvPr/>
            </p:nvSpPr>
            <p:spPr bwMode="auto">
              <a:xfrm>
                <a:off x="1628" y="1333"/>
                <a:ext cx="112" cy="87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6" name="ZoneTexte 84"/>
              <p:cNvSpPr txBox="1">
                <a:spLocks noChangeArrowheads="1"/>
              </p:cNvSpPr>
              <p:nvPr/>
            </p:nvSpPr>
            <p:spPr bwMode="auto">
              <a:xfrm>
                <a:off x="1252" y="1254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fr-FR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RAL</a:t>
                </a:r>
                <a:endParaRPr lang="fr-FR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  <p:sp>
            <p:nvSpPr>
              <p:cNvPr id="107" name="ZoneTexte 85"/>
              <p:cNvSpPr txBox="1">
                <a:spLocks noChangeArrowheads="1"/>
              </p:cNvSpPr>
              <p:nvPr/>
            </p:nvSpPr>
            <p:spPr bwMode="auto">
              <a:xfrm>
                <a:off x="1727" y="1254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fr-FR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EFV</a:t>
                </a:r>
                <a:endParaRPr lang="fr-FR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</p:grpSp>
      </p:grpSp>
      <p:sp>
        <p:nvSpPr>
          <p:cNvPr id="109" name="Rectangle 4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Etude STARTMRK : raltegravir vs efavirenz,</a:t>
            </a:r>
            <a:br>
              <a:rPr lang="fr-FR" altLang="fr-FR" sz="3200" smtClean="0">
                <a:ea typeface="ＭＳ Ｐゴシック" pitchFamily="34" charset="-128"/>
              </a:rPr>
            </a:br>
            <a:r>
              <a:rPr lang="fr-FR" altLang="fr-FR" sz="3200" smtClean="0">
                <a:ea typeface="ＭＳ Ｐゴシック" pitchFamily="34" charset="-128"/>
              </a:rPr>
              <a:t>en association à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472" name="Group 96"/>
          <p:cNvGraphicFramePr>
            <a:graphicFrameLocks noGrp="1"/>
          </p:cNvGraphicFramePr>
          <p:nvPr/>
        </p:nvGraphicFramePr>
        <p:xfrm>
          <a:off x="4838700" y="2459038"/>
          <a:ext cx="3924300" cy="2227263"/>
        </p:xfrm>
        <a:graphic>
          <a:graphicData uri="http://schemas.openxmlformats.org/drawingml/2006/table">
            <a:tbl>
              <a:tblPr/>
              <a:tblGrid>
                <a:gridCol w="2122488"/>
                <a:gridCol w="873125"/>
                <a:gridCol w="928687"/>
              </a:tblGrid>
              <a:tr h="3889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 l’inclusion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CV </a:t>
                      </a:r>
                      <a:r>
                        <a:rPr kumimoji="0" lang="fr-FR" alt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5 log</a:t>
                      </a:r>
                      <a:r>
                        <a:rPr kumimoji="0" lang="fr-FR" alt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CV &gt; 5 log</a:t>
                      </a:r>
                      <a:r>
                        <a:rPr kumimoji="0" lang="fr-FR" alt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&gt; 200/mm</a:t>
                      </a:r>
                      <a:r>
                        <a:rPr kumimoji="0" lang="fr-FR" alt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fr-FR" alt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200/mm</a:t>
                      </a:r>
                      <a:r>
                        <a:rPr kumimoji="0" lang="fr-FR" alt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82,5 %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88,3 %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78,7 %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85,6 %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VIH-1 sous-type 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Sous-type non-B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90 %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79 %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312" name="Text Box 2"/>
          <p:cNvSpPr txBox="1">
            <a:spLocks noChangeArrowheads="1"/>
          </p:cNvSpPr>
          <p:nvPr/>
        </p:nvSpPr>
        <p:spPr bwMode="auto">
          <a:xfrm>
            <a:off x="2132082" y="1128713"/>
            <a:ext cx="48671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fr-FR" b="1" i="0" smtClean="0">
                <a:solidFill>
                  <a:srgbClr val="CC3300"/>
                </a:solidFill>
                <a:latin typeface="Calibri" pitchFamily="34" charset="0"/>
              </a:rPr>
              <a:t>Réponse au treatment à S240 (5 ans)</a:t>
            </a:r>
            <a:endParaRPr lang="fr-FR" altLang="fr-FR" b="1" i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231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STARTMRK</a:t>
            </a:r>
          </a:p>
        </p:txBody>
      </p:sp>
      <p:sp>
        <p:nvSpPr>
          <p:cNvPr id="12317" name="Text Box 134"/>
          <p:cNvSpPr txBox="1">
            <a:spLocks noChangeArrowheads="1"/>
          </p:cNvSpPr>
          <p:nvPr/>
        </p:nvSpPr>
        <p:spPr bwMode="auto">
          <a:xfrm>
            <a:off x="4067944" y="1753652"/>
            <a:ext cx="48577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70000"/>
              </a:lnSpc>
              <a:spcBef>
                <a:spcPct val="5000"/>
              </a:spcBef>
            </a:pPr>
            <a:r>
              <a:rPr lang="fr-FR" altLang="fr-FR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</a:t>
            </a:r>
            <a:br>
              <a:rPr lang="fr-FR" altLang="fr-FR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</a:br>
            <a:r>
              <a:rPr lang="fr-FR" altLang="fr-FR" sz="2000" b="1" i="0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(analyse en échec observé) par sous-groupe</a:t>
            </a:r>
            <a:endParaRPr lang="fr-FR" altLang="fr-FR" sz="2000" b="1" i="0" dirty="0">
              <a:solidFill>
                <a:srgbClr val="33339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2349" name="Text Box 179"/>
          <p:cNvSpPr txBox="1">
            <a:spLocks noChangeArrowheads="1"/>
          </p:cNvSpPr>
          <p:nvPr/>
        </p:nvSpPr>
        <p:spPr bwMode="auto">
          <a:xfrm>
            <a:off x="4495800" y="5018782"/>
            <a:ext cx="4648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spcBef>
                <a:spcPct val="5000"/>
              </a:spcBef>
            </a:pPr>
            <a:r>
              <a:rPr lang="fr-FR" altLang="fr-FR" sz="1600" i="0" smtClean="0">
                <a:solidFill>
                  <a:srgbClr val="000066"/>
                </a:solidFill>
                <a:cs typeface="Arial" charset="0"/>
              </a:rPr>
              <a:t>Augmentation des lipides à jeun (triglycérides</a:t>
            </a:r>
            <a:r>
              <a:rPr lang="fr-FR" altLang="fr-FR" sz="1600" i="0">
                <a:solidFill>
                  <a:srgbClr val="000066"/>
                </a:solidFill>
                <a:cs typeface="Arial" charset="0"/>
              </a:rPr>
              <a:t>,</a:t>
            </a:r>
            <a:r>
              <a:rPr lang="fr-FR" altLang="fr-FR" sz="1600" i="0" smtClean="0">
                <a:solidFill>
                  <a:srgbClr val="000066"/>
                </a:solidFill>
                <a:cs typeface="Arial" charset="0"/>
              </a:rPr>
              <a:t> cholestérol total, </a:t>
            </a:r>
            <a:r>
              <a:rPr lang="fr-FR" altLang="fr-FR" sz="1600" i="0">
                <a:solidFill>
                  <a:srgbClr val="000066"/>
                </a:solidFill>
                <a:cs typeface="Arial" charset="0"/>
              </a:rPr>
              <a:t>HDL </a:t>
            </a:r>
            <a:r>
              <a:rPr lang="fr-FR" altLang="fr-FR" sz="1600" i="0" smtClean="0">
                <a:solidFill>
                  <a:srgbClr val="000066"/>
                </a:solidFill>
                <a:cs typeface="Arial" charset="0"/>
              </a:rPr>
              <a:t>cholestérol, et </a:t>
            </a:r>
            <a:r>
              <a:rPr lang="fr-FR" altLang="fr-FR" sz="1600" i="0">
                <a:solidFill>
                  <a:srgbClr val="000066"/>
                </a:solidFill>
                <a:cs typeface="Arial" charset="0"/>
              </a:rPr>
              <a:t>LDL </a:t>
            </a:r>
            <a:r>
              <a:rPr lang="fr-FR" altLang="fr-FR" sz="1600" i="0" smtClean="0">
                <a:solidFill>
                  <a:srgbClr val="000066"/>
                </a:solidFill>
                <a:cs typeface="Arial" charset="0"/>
              </a:rPr>
              <a:t>cholestérol) depuis l’inclusion, significativement moindre à S240 avec RAL que EFV (p &lt; 0,005) </a:t>
            </a:r>
            <a:endParaRPr lang="fr-FR" altLang="fr-FR" sz="1600" b="1" i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350" name="ZoneTexte 69"/>
          <p:cNvSpPr txBox="1">
            <a:spLocks noChangeArrowheads="1"/>
          </p:cNvSpPr>
          <p:nvPr/>
        </p:nvSpPr>
        <p:spPr bwMode="auto">
          <a:xfrm>
            <a:off x="4686300" y="6532563"/>
            <a:ext cx="4354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 dirty="0" err="1">
                <a:solidFill>
                  <a:srgbClr val="CC0000"/>
                </a:solidFill>
              </a:rPr>
              <a:t>Rockstroh</a:t>
            </a:r>
            <a:r>
              <a:rPr lang="en-GB" altLang="fr-FR" sz="1200" dirty="0">
                <a:solidFill>
                  <a:srgbClr val="CC0000"/>
                </a:solidFill>
              </a:rPr>
              <a:t> JK, JAIDS </a:t>
            </a:r>
            <a:r>
              <a:rPr lang="en-GB" altLang="fr-FR" sz="1200" dirty="0" smtClean="0">
                <a:solidFill>
                  <a:srgbClr val="CC0000"/>
                </a:solidFill>
              </a:rPr>
              <a:t>2013;63:77-85</a:t>
            </a:r>
            <a:endParaRPr lang="en-GB" altLang="fr-FR" sz="1200" dirty="0">
              <a:solidFill>
                <a:srgbClr val="CC0000"/>
              </a:solidFill>
            </a:endParaRPr>
          </a:p>
        </p:txBody>
      </p:sp>
      <p:sp>
        <p:nvSpPr>
          <p:cNvPr id="48" name="ZoneTexte 64"/>
          <p:cNvSpPr txBox="1">
            <a:spLocks noChangeArrowheads="1"/>
          </p:cNvSpPr>
          <p:nvPr/>
        </p:nvSpPr>
        <p:spPr bwMode="auto">
          <a:xfrm>
            <a:off x="50800" y="6200001"/>
            <a:ext cx="61563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fr-FR" sz="1200" i="0" smtClean="0">
                <a:solidFill>
                  <a:srgbClr val="000066"/>
                </a:solidFill>
              </a:rPr>
              <a:t>* Exclusion des arrêts pour intolérance ou pour raison non liée au traitement</a:t>
            </a:r>
            <a:endParaRPr lang="fr-FR" sz="1200" i="0">
              <a:solidFill>
                <a:srgbClr val="000066"/>
              </a:solidFill>
            </a:endParaRPr>
          </a:p>
        </p:txBody>
      </p:sp>
      <p:sp>
        <p:nvSpPr>
          <p:cNvPr id="49" name="Rectangle 4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altLang="fr-FR" sz="3200" dirty="0" smtClean="0">
                <a:ea typeface="ＭＳ Ｐゴシック" pitchFamily="34" charset="-128"/>
              </a:rPr>
              <a:t>Etude STARTMRK : </a:t>
            </a:r>
            <a:r>
              <a:rPr lang="en-GB" altLang="fr-FR" sz="3200" dirty="0" err="1" smtClean="0">
                <a:ea typeface="ＭＳ Ｐゴシック" pitchFamily="34" charset="-128"/>
              </a:rPr>
              <a:t>raltegravir</a:t>
            </a:r>
            <a:r>
              <a:rPr lang="en-GB" altLang="fr-FR" sz="3200" dirty="0" smtClean="0">
                <a:ea typeface="ＭＳ Ｐゴシック" pitchFamily="34" charset="-128"/>
              </a:rPr>
              <a:t> </a:t>
            </a:r>
            <a:r>
              <a:rPr lang="en-GB" altLang="fr-FR" sz="3200" dirty="0" err="1" smtClean="0">
                <a:ea typeface="ＭＳ Ｐゴシック" pitchFamily="34" charset="-128"/>
              </a:rPr>
              <a:t>vs</a:t>
            </a:r>
            <a:r>
              <a:rPr lang="en-GB" altLang="fr-FR" sz="3200" dirty="0" smtClean="0">
                <a:ea typeface="ＭＳ Ｐゴシック" pitchFamily="34" charset="-128"/>
              </a:rPr>
              <a:t> </a:t>
            </a:r>
            <a:r>
              <a:rPr lang="en-GB" altLang="fr-FR" sz="3200" dirty="0" err="1" smtClean="0">
                <a:ea typeface="ＭＳ Ｐゴシック" pitchFamily="34" charset="-128"/>
              </a:rPr>
              <a:t>efavirenz</a:t>
            </a:r>
            <a:r>
              <a:rPr lang="en-GB" altLang="fr-FR" sz="3200" dirty="0" smtClean="0">
                <a:ea typeface="ＭＳ Ｐゴシック" pitchFamily="34" charset="-128"/>
              </a:rPr>
              <a:t>,</a:t>
            </a:r>
            <a:br>
              <a:rPr lang="en-GB" altLang="fr-FR" sz="3200" dirty="0" smtClean="0">
                <a:ea typeface="ＭＳ Ｐゴシック" pitchFamily="34" charset="-128"/>
              </a:rPr>
            </a:br>
            <a:r>
              <a:rPr lang="en-GB" altLang="fr-FR" sz="3200" dirty="0" smtClean="0">
                <a:ea typeface="ＭＳ Ｐゴシック" pitchFamily="34" charset="-128"/>
              </a:rPr>
              <a:t>en association </a:t>
            </a:r>
            <a:r>
              <a:rPr lang="en-GB" altLang="fr-FR" sz="3200" dirty="0" err="1" smtClean="0">
                <a:ea typeface="ＭＳ Ｐゴシック" pitchFamily="34" charset="-128"/>
              </a:rPr>
              <a:t>à</a:t>
            </a:r>
            <a:r>
              <a:rPr lang="en-GB" altLang="fr-FR" sz="3200" dirty="0" smtClean="0">
                <a:ea typeface="ＭＳ Ｐゴシック" pitchFamily="34" charset="-128"/>
              </a:rPr>
              <a:t> TDF/FTC</a:t>
            </a:r>
          </a:p>
        </p:txBody>
      </p:sp>
      <p:grpSp>
        <p:nvGrpSpPr>
          <p:cNvPr id="50" name="Groupe 49"/>
          <p:cNvGrpSpPr/>
          <p:nvPr/>
        </p:nvGrpSpPr>
        <p:grpSpPr>
          <a:xfrm>
            <a:off x="449554" y="1603594"/>
            <a:ext cx="3835109" cy="4599425"/>
            <a:chOff x="449554" y="1603594"/>
            <a:chExt cx="3835109" cy="4599425"/>
          </a:xfrm>
        </p:grpSpPr>
        <p:sp>
          <p:nvSpPr>
            <p:cNvPr id="12316" name="Text Box 134"/>
            <p:cNvSpPr txBox="1">
              <a:spLocks noChangeArrowheads="1"/>
            </p:cNvSpPr>
            <p:nvPr/>
          </p:nvSpPr>
          <p:spPr bwMode="auto">
            <a:xfrm>
              <a:off x="836613" y="1603594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fr-FR" altLang="fr-FR" sz="2000" b="1" i="0" smtClean="0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</a:t>
              </a:r>
              <a:endParaRPr lang="fr-FR" altLang="fr-FR" sz="2000" b="1" i="0">
                <a:solidFill>
                  <a:srgbClr val="333399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318" name="Rectangle 2"/>
            <p:cNvSpPr>
              <a:spLocks noChangeArrowheads="1"/>
            </p:cNvSpPr>
            <p:nvPr/>
          </p:nvSpPr>
          <p:spPr bwMode="auto">
            <a:xfrm>
              <a:off x="1235075" y="3590925"/>
              <a:ext cx="538163" cy="1966913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altLang="fr-FR" sz="2800"/>
            </a:p>
          </p:txBody>
        </p:sp>
        <p:sp>
          <p:nvSpPr>
            <p:cNvPr id="12319" name="Rectangle 3"/>
            <p:cNvSpPr>
              <a:spLocks noChangeArrowheads="1"/>
            </p:cNvSpPr>
            <p:nvPr/>
          </p:nvSpPr>
          <p:spPr bwMode="auto">
            <a:xfrm>
              <a:off x="2786063" y="3095625"/>
              <a:ext cx="536575" cy="2462213"/>
            </a:xfrm>
            <a:prstGeom prst="rect">
              <a:avLst/>
            </a:prstGeom>
            <a:solidFill>
              <a:srgbClr val="333399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altLang="fr-FR" sz="2800"/>
            </a:p>
          </p:txBody>
        </p:sp>
        <p:sp>
          <p:nvSpPr>
            <p:cNvPr id="12320" name="Rectangle 4"/>
            <p:cNvSpPr>
              <a:spLocks noChangeArrowheads="1"/>
            </p:cNvSpPr>
            <p:nvPr/>
          </p:nvSpPr>
          <p:spPr bwMode="auto">
            <a:xfrm>
              <a:off x="1773238" y="3867150"/>
              <a:ext cx="536575" cy="1690688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altLang="fr-FR" sz="2800"/>
            </a:p>
          </p:txBody>
        </p:sp>
        <p:sp>
          <p:nvSpPr>
            <p:cNvPr id="12321" name="Rectangle 5"/>
            <p:cNvSpPr>
              <a:spLocks noChangeArrowheads="1"/>
            </p:cNvSpPr>
            <p:nvPr/>
          </p:nvSpPr>
          <p:spPr bwMode="auto">
            <a:xfrm>
              <a:off x="3322638" y="3324225"/>
              <a:ext cx="530225" cy="2233613"/>
            </a:xfrm>
            <a:prstGeom prst="rect">
              <a:avLst/>
            </a:prstGeom>
            <a:solidFill>
              <a:schemeClr val="bg2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altLang="fr-FR" sz="2800"/>
            </a:p>
          </p:txBody>
        </p:sp>
        <p:sp>
          <p:nvSpPr>
            <p:cNvPr id="12322" name="Rectangle 144"/>
            <p:cNvSpPr>
              <a:spLocks noChangeArrowheads="1"/>
            </p:cNvSpPr>
            <p:nvPr/>
          </p:nvSpPr>
          <p:spPr bwMode="auto">
            <a:xfrm>
              <a:off x="1231900" y="3203575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altLang="fr-FR" sz="1400" b="1" i="0" smtClean="0">
                  <a:solidFill>
                    <a:srgbClr val="000066"/>
                  </a:solidFill>
                  <a:cs typeface="Arial" charset="0"/>
                </a:rPr>
                <a:t>71,0</a:t>
              </a:r>
              <a:endParaRPr lang="fr-F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23" name="Rectangle 145"/>
            <p:cNvSpPr>
              <a:spLocks noChangeArrowheads="1"/>
            </p:cNvSpPr>
            <p:nvPr/>
          </p:nvSpPr>
          <p:spPr bwMode="auto">
            <a:xfrm>
              <a:off x="1797050" y="3478213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altLang="fr-FR" sz="1400" b="1" i="0" smtClean="0">
                  <a:solidFill>
                    <a:schemeClr val="bg2"/>
                  </a:solidFill>
                  <a:cs typeface="Arial" charset="0"/>
                </a:rPr>
                <a:t>61,3</a:t>
              </a:r>
              <a:endParaRPr lang="fr-FR" altLang="fr-FR" sz="1400" b="1" i="0">
                <a:solidFill>
                  <a:schemeClr val="bg2"/>
                </a:solidFill>
                <a:cs typeface="Arial" charset="0"/>
              </a:endParaRPr>
            </a:p>
          </p:txBody>
        </p:sp>
        <p:sp>
          <p:nvSpPr>
            <p:cNvPr id="12324" name="Line 146"/>
            <p:cNvSpPr>
              <a:spLocks noChangeShapeType="1"/>
            </p:cNvSpPr>
            <p:nvPr/>
          </p:nvSpPr>
          <p:spPr bwMode="auto">
            <a:xfrm>
              <a:off x="642938" y="5559425"/>
              <a:ext cx="3468687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3829" name="ZoneTexte 86"/>
            <p:cNvSpPr txBox="1">
              <a:spLocks noChangeArrowheads="1"/>
            </p:cNvSpPr>
            <p:nvPr/>
          </p:nvSpPr>
          <p:spPr bwMode="auto">
            <a:xfrm>
              <a:off x="849370" y="5570538"/>
              <a:ext cx="1741374" cy="632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2pPr>
              <a:lvl3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3pPr>
              <a:lvl4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4pPr>
              <a:lvl5pPr eaLnBrk="0" hangingPunct="0"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bg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r>
                <a:rPr lang="fr-FR" altLang="fr-FR" sz="1300" i="0" dirty="0" smtClean="0">
                  <a:solidFill>
                    <a:srgbClr val="000066"/>
                  </a:solidFill>
                </a:rPr>
                <a:t>Différence (IC 95 %) </a:t>
              </a:r>
            </a:p>
            <a:p>
              <a:pPr eaLnBrk="1" hangingPunct="1">
                <a:lnSpc>
                  <a:spcPct val="90000"/>
                </a:lnSpc>
                <a:defRPr/>
              </a:pPr>
              <a:r>
                <a:rPr lang="fr-FR" altLang="fr-FR" sz="1300" i="0" dirty="0" smtClean="0">
                  <a:solidFill>
                    <a:srgbClr val="000066"/>
                  </a:solidFill>
                </a:rPr>
                <a:t>= 9,5 % (1,7 ; 17,3)</a:t>
              </a:r>
              <a:br>
                <a:rPr lang="fr-FR" altLang="fr-FR" sz="1300" i="0" dirty="0" smtClean="0">
                  <a:solidFill>
                    <a:srgbClr val="000066"/>
                  </a:solidFill>
                </a:rPr>
              </a:br>
              <a:r>
                <a:rPr lang="fr-FR" altLang="fr-FR" sz="1300" i="0" dirty="0" smtClean="0">
                  <a:solidFill>
                    <a:srgbClr val="000066"/>
                  </a:solidFill>
                  <a:latin typeface="Wingdings" pitchFamily="2" charset="2"/>
                </a:rPr>
                <a:t></a:t>
              </a:r>
              <a:r>
                <a:rPr lang="fr-FR" altLang="fr-FR" sz="1300" i="0" dirty="0" smtClean="0">
                  <a:solidFill>
                    <a:srgbClr val="000066"/>
                  </a:solidFill>
                </a:rPr>
                <a:t>Supériorité</a:t>
              </a:r>
            </a:p>
          </p:txBody>
        </p:sp>
        <p:sp>
          <p:nvSpPr>
            <p:cNvPr id="12326" name="Rectangle 144"/>
            <p:cNvSpPr>
              <a:spLocks noChangeArrowheads="1"/>
            </p:cNvSpPr>
            <p:nvPr/>
          </p:nvSpPr>
          <p:spPr bwMode="auto">
            <a:xfrm>
              <a:off x="2814638" y="2695575"/>
              <a:ext cx="53498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altLang="fr-FR" sz="1400" b="1" i="0" smtClean="0">
                  <a:solidFill>
                    <a:srgbClr val="000066"/>
                  </a:solidFill>
                  <a:cs typeface="Arial" charset="0"/>
                </a:rPr>
                <a:t>89,2</a:t>
              </a:r>
              <a:endParaRPr lang="fr-F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27" name="Rectangle 145"/>
            <p:cNvSpPr>
              <a:spLocks noChangeArrowheads="1"/>
            </p:cNvSpPr>
            <p:nvPr/>
          </p:nvSpPr>
          <p:spPr bwMode="auto">
            <a:xfrm>
              <a:off x="3352800" y="2925763"/>
              <a:ext cx="5349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r>
                <a:rPr lang="fr-FR" altLang="fr-FR" sz="1400" b="1" i="0" smtClean="0">
                  <a:solidFill>
                    <a:schemeClr val="bg2"/>
                  </a:solidFill>
                  <a:cs typeface="Arial" charset="0"/>
                </a:rPr>
                <a:t>80,7</a:t>
              </a:r>
              <a:endParaRPr lang="fr-FR" altLang="fr-FR" sz="1400" b="1" i="0">
                <a:solidFill>
                  <a:schemeClr val="bg2"/>
                </a:solidFill>
                <a:cs typeface="Arial" charset="0"/>
              </a:endParaRPr>
            </a:p>
          </p:txBody>
        </p:sp>
        <p:sp>
          <p:nvSpPr>
            <p:cNvPr id="12328" name="Rectangle 52"/>
            <p:cNvSpPr>
              <a:spLocks noChangeArrowheads="1"/>
            </p:cNvSpPr>
            <p:nvPr/>
          </p:nvSpPr>
          <p:spPr bwMode="auto">
            <a:xfrm>
              <a:off x="2618706" y="2349500"/>
              <a:ext cx="1492003" cy="444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fr-FR" altLang="fr-FR" sz="1400" i="0" smtClean="0">
                  <a:solidFill>
                    <a:srgbClr val="000066"/>
                  </a:solidFill>
                  <a:cs typeface="Arial" charset="0"/>
                </a:rPr>
                <a:t>Per protocole,</a:t>
              </a:r>
            </a:p>
            <a:p>
              <a:pPr>
                <a:lnSpc>
                  <a:spcPct val="80000"/>
                </a:lnSpc>
              </a:pPr>
              <a:r>
                <a:rPr lang="fr-FR" altLang="fr-FR" sz="1400" i="0" smtClean="0">
                  <a:solidFill>
                    <a:srgbClr val="000066"/>
                  </a:solidFill>
                  <a:cs typeface="Arial" charset="0"/>
                </a:rPr>
                <a:t>Échec observé *</a:t>
              </a:r>
              <a:endParaRPr lang="fr-FR" altLang="fr-FR" sz="14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29" name="Rectangle 60"/>
            <p:cNvSpPr>
              <a:spLocks noChangeArrowheads="1"/>
            </p:cNvSpPr>
            <p:nvPr/>
          </p:nvSpPr>
          <p:spPr bwMode="auto">
            <a:xfrm>
              <a:off x="1243013" y="521017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altLang="fr-FR" sz="1400" b="1" i="0" smtClean="0">
                  <a:solidFill>
                    <a:srgbClr val="FFFFFF"/>
                  </a:solidFill>
                </a:rPr>
                <a:t>279</a:t>
              </a:r>
              <a:endParaRPr lang="fr-FR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0" name="Rectangle 61"/>
            <p:cNvSpPr>
              <a:spLocks noChangeArrowheads="1"/>
            </p:cNvSpPr>
            <p:nvPr/>
          </p:nvSpPr>
          <p:spPr bwMode="auto">
            <a:xfrm>
              <a:off x="1808163" y="5210175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altLang="fr-FR" sz="1400" b="1" i="0" smtClean="0">
                  <a:solidFill>
                    <a:srgbClr val="FFFFFF"/>
                  </a:solidFill>
                </a:rPr>
                <a:t>279</a:t>
              </a:r>
              <a:endParaRPr lang="fr-FR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1" name="Rectangle 62"/>
            <p:cNvSpPr>
              <a:spLocks noChangeArrowheads="1"/>
            </p:cNvSpPr>
            <p:nvPr/>
          </p:nvSpPr>
          <p:spPr bwMode="auto">
            <a:xfrm>
              <a:off x="2814638" y="521017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altLang="fr-FR" sz="1400" b="1" i="0" smtClean="0">
                  <a:solidFill>
                    <a:srgbClr val="FFFFFF"/>
                  </a:solidFill>
                </a:rPr>
                <a:t>263</a:t>
              </a:r>
              <a:endParaRPr lang="fr-FR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2" name="Rectangle 63"/>
            <p:cNvSpPr>
              <a:spLocks noChangeArrowheads="1"/>
            </p:cNvSpPr>
            <p:nvPr/>
          </p:nvSpPr>
          <p:spPr bwMode="auto">
            <a:xfrm>
              <a:off x="3346450" y="5210175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altLang="fr-FR" sz="1400" b="1" i="0" smtClean="0">
                  <a:solidFill>
                    <a:srgbClr val="FFFFFF"/>
                  </a:solidFill>
                </a:rPr>
                <a:t>258</a:t>
              </a:r>
              <a:endParaRPr lang="fr-FR" altLang="fr-FR" b="1" i="0">
                <a:solidFill>
                  <a:srgbClr val="FFFFFF"/>
                </a:solidFill>
              </a:endParaRPr>
            </a:p>
          </p:txBody>
        </p:sp>
        <p:sp>
          <p:nvSpPr>
            <p:cNvPr id="12333" name="Rectangle 135"/>
            <p:cNvSpPr>
              <a:spLocks noChangeArrowheads="1"/>
            </p:cNvSpPr>
            <p:nvPr/>
          </p:nvSpPr>
          <p:spPr bwMode="auto">
            <a:xfrm>
              <a:off x="548941" y="475955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400" b="1" i="0" dirty="0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fr-FR" altLang="fr-FR" sz="1400" b="1" i="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4" name="Rectangle 136"/>
            <p:cNvSpPr>
              <a:spLocks noChangeArrowheads="1"/>
            </p:cNvSpPr>
            <p:nvPr/>
          </p:nvSpPr>
          <p:spPr bwMode="auto">
            <a:xfrm>
              <a:off x="548941" y="406740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400" b="1" i="0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fr-F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5" name="Rectangle 137"/>
            <p:cNvSpPr>
              <a:spLocks noChangeArrowheads="1"/>
            </p:cNvSpPr>
            <p:nvPr/>
          </p:nvSpPr>
          <p:spPr bwMode="auto">
            <a:xfrm>
              <a:off x="449554" y="2678341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400" b="1" i="0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fr-F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6" name="Rectangle 138"/>
            <p:cNvSpPr>
              <a:spLocks noChangeArrowheads="1"/>
            </p:cNvSpPr>
            <p:nvPr/>
          </p:nvSpPr>
          <p:spPr bwMode="auto">
            <a:xfrm>
              <a:off x="548941" y="337684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400" b="1" i="0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fr-FR" altLang="fr-FR" sz="14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37" name="Line 139"/>
            <p:cNvSpPr>
              <a:spLocks noChangeShapeType="1"/>
            </p:cNvSpPr>
            <p:nvPr/>
          </p:nvSpPr>
          <p:spPr bwMode="auto">
            <a:xfrm>
              <a:off x="815975" y="486727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38" name="Line 140"/>
            <p:cNvSpPr>
              <a:spLocks noChangeShapeType="1"/>
            </p:cNvSpPr>
            <p:nvPr/>
          </p:nvSpPr>
          <p:spPr bwMode="auto">
            <a:xfrm>
              <a:off x="815975" y="41767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39" name="Line 141"/>
            <p:cNvSpPr>
              <a:spLocks noChangeShapeType="1"/>
            </p:cNvSpPr>
            <p:nvPr/>
          </p:nvSpPr>
          <p:spPr bwMode="auto">
            <a:xfrm>
              <a:off x="815975" y="27924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40" name="Line 142"/>
            <p:cNvSpPr>
              <a:spLocks noChangeShapeType="1"/>
            </p:cNvSpPr>
            <p:nvPr/>
          </p:nvSpPr>
          <p:spPr bwMode="auto">
            <a:xfrm>
              <a:off x="815975" y="348297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41" name="Line 143"/>
            <p:cNvSpPr>
              <a:spLocks noChangeShapeType="1"/>
            </p:cNvSpPr>
            <p:nvPr/>
          </p:nvSpPr>
          <p:spPr bwMode="auto">
            <a:xfrm>
              <a:off x="906463" y="278288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42" name="Text Box 148"/>
            <p:cNvSpPr txBox="1">
              <a:spLocks noChangeArrowheads="1"/>
            </p:cNvSpPr>
            <p:nvPr/>
          </p:nvSpPr>
          <p:spPr bwMode="auto">
            <a:xfrm>
              <a:off x="477838" y="2098675"/>
              <a:ext cx="387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altLang="fr-FR" sz="1800" i="0" smtClean="0">
                  <a:solidFill>
                    <a:srgbClr val="000066"/>
                  </a:solidFill>
                </a:rPr>
                <a:t>%</a:t>
              </a:r>
              <a:endParaRPr lang="fr-FR" alt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2343" name="Rectangle 40"/>
            <p:cNvSpPr>
              <a:spLocks noChangeArrowheads="1"/>
            </p:cNvSpPr>
            <p:nvPr/>
          </p:nvSpPr>
          <p:spPr bwMode="auto">
            <a:xfrm>
              <a:off x="1062037" y="2359025"/>
              <a:ext cx="1724025" cy="2718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fr-FR" altLang="fr-FR" sz="1400" i="0" smtClean="0">
                  <a:solidFill>
                    <a:srgbClr val="000066"/>
                  </a:solidFill>
                  <a:cs typeface="Arial" charset="0"/>
                </a:rPr>
                <a:t>Analyse principale</a:t>
              </a:r>
              <a:endParaRPr lang="fr-FR" altLang="fr-FR" sz="16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44" name="Line 146"/>
            <p:cNvSpPr>
              <a:spLocks noChangeShapeType="1"/>
            </p:cNvSpPr>
            <p:nvPr/>
          </p:nvSpPr>
          <p:spPr bwMode="auto">
            <a:xfrm>
              <a:off x="815975" y="5559425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grpSp>
          <p:nvGrpSpPr>
            <p:cNvPr id="2" name="Group 60"/>
            <p:cNvGrpSpPr>
              <a:grpSpLocks/>
            </p:cNvGrpSpPr>
            <p:nvPr/>
          </p:nvGrpSpPr>
          <p:grpSpPr bwMode="auto">
            <a:xfrm>
              <a:off x="1620838" y="1910160"/>
              <a:ext cx="1555750" cy="366712"/>
              <a:chOff x="1084" y="1254"/>
              <a:chExt cx="980" cy="231"/>
            </a:xfrm>
          </p:grpSpPr>
          <p:sp>
            <p:nvSpPr>
              <p:cNvPr id="12351" name="AutoShape 165"/>
              <p:cNvSpPr>
                <a:spLocks noChangeArrowheads="1"/>
              </p:cNvSpPr>
              <p:nvPr/>
            </p:nvSpPr>
            <p:spPr bwMode="auto">
              <a:xfrm>
                <a:off x="1084" y="1268"/>
                <a:ext cx="980" cy="20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fr-FR" altLang="fr-FR" sz="28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52" name="Rectangle 3"/>
              <p:cNvSpPr>
                <a:spLocks noChangeArrowheads="1"/>
              </p:cNvSpPr>
              <p:nvPr/>
            </p:nvSpPr>
            <p:spPr bwMode="auto">
              <a:xfrm>
                <a:off x="1153" y="1330"/>
                <a:ext cx="112" cy="87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53" name="Rectangle 4"/>
              <p:cNvSpPr>
                <a:spLocks noChangeArrowheads="1"/>
              </p:cNvSpPr>
              <p:nvPr/>
            </p:nvSpPr>
            <p:spPr bwMode="auto">
              <a:xfrm>
                <a:off x="1628" y="1333"/>
                <a:ext cx="112" cy="87"/>
              </a:xfrm>
              <a:prstGeom prst="rect">
                <a:avLst/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 alt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54" name="ZoneTexte 84"/>
              <p:cNvSpPr txBox="1">
                <a:spLocks noChangeArrowheads="1"/>
              </p:cNvSpPr>
              <p:nvPr/>
            </p:nvSpPr>
            <p:spPr bwMode="auto">
              <a:xfrm>
                <a:off x="1252" y="1254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fr-FR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RAL</a:t>
                </a:r>
                <a:endParaRPr lang="fr-FR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  <p:sp>
            <p:nvSpPr>
              <p:cNvPr id="12355" name="ZoneTexte 85"/>
              <p:cNvSpPr txBox="1">
                <a:spLocks noChangeArrowheads="1"/>
              </p:cNvSpPr>
              <p:nvPr/>
            </p:nvSpPr>
            <p:spPr bwMode="auto">
              <a:xfrm>
                <a:off x="1727" y="1254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fr-FR" altLang="fr-FR" sz="1800" b="1" i="0" smtClean="0">
                    <a:solidFill>
                      <a:srgbClr val="333399"/>
                    </a:solidFill>
                    <a:latin typeface="Calibri" pitchFamily="34" charset="0"/>
                  </a:rPr>
                  <a:t>EFV</a:t>
                </a:r>
                <a:endParaRPr lang="fr-FR" altLang="fr-FR" sz="1800" b="1" i="0">
                  <a:solidFill>
                    <a:srgbClr val="333399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2346" name="Rectangle 40"/>
            <p:cNvSpPr>
              <a:spLocks noChangeArrowheads="1"/>
            </p:cNvSpPr>
            <p:nvPr/>
          </p:nvSpPr>
          <p:spPr bwMode="auto">
            <a:xfrm>
              <a:off x="1166742" y="2578100"/>
              <a:ext cx="121299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fr-FR" altLang="fr-FR" sz="1600" b="1" i="0" smtClean="0">
                  <a:solidFill>
                    <a:srgbClr val="000066"/>
                  </a:solidFill>
                  <a:cs typeface="Arial" charset="0"/>
                </a:rPr>
                <a:t>PP, NC = E</a:t>
              </a:r>
              <a:endParaRPr lang="fr-FR" altLang="fr-FR" sz="1600" b="1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47" name="Rectangle 40"/>
            <p:cNvSpPr>
              <a:spLocks noChangeArrowheads="1"/>
            </p:cNvSpPr>
            <p:nvPr/>
          </p:nvSpPr>
          <p:spPr bwMode="auto">
            <a:xfrm>
              <a:off x="861324" y="5210175"/>
              <a:ext cx="437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fr-FR" altLang="fr-FR" sz="1400" i="0" dirty="0" smtClean="0">
                  <a:solidFill>
                    <a:srgbClr val="000066"/>
                  </a:solidFill>
                  <a:cs typeface="Arial" charset="0"/>
                </a:rPr>
                <a:t>n =</a:t>
              </a:r>
              <a:endParaRPr lang="fr-FR" altLang="fr-FR" sz="1400" i="0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2348" name="ZoneTexte 86"/>
            <p:cNvSpPr txBox="1">
              <a:spLocks noChangeArrowheads="1"/>
            </p:cNvSpPr>
            <p:nvPr/>
          </p:nvSpPr>
          <p:spPr bwMode="auto">
            <a:xfrm>
              <a:off x="2530533" y="5570538"/>
              <a:ext cx="1741374" cy="6324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altLang="fr-FR" sz="1300" i="0" dirty="0" smtClean="0">
                  <a:solidFill>
                    <a:srgbClr val="000066"/>
                  </a:solidFill>
                </a:rPr>
                <a:t>Différence (IC 95 %) </a:t>
              </a:r>
            </a:p>
            <a:p>
              <a:pPr>
                <a:lnSpc>
                  <a:spcPct val="90000"/>
                </a:lnSpc>
              </a:pPr>
              <a:r>
                <a:rPr lang="fr-FR" altLang="fr-FR" sz="1300" i="0" dirty="0" smtClean="0">
                  <a:solidFill>
                    <a:srgbClr val="000066"/>
                  </a:solidFill>
                </a:rPr>
                <a:t>= 8,6 % (1,9 ; 15,5)</a:t>
              </a:r>
            </a:p>
            <a:p>
              <a:pPr>
                <a:lnSpc>
                  <a:spcPct val="90000"/>
                </a:lnSpc>
              </a:pPr>
              <a:r>
                <a:rPr lang="fr-FR" altLang="fr-FR" sz="1300" i="0" dirty="0" smtClean="0">
                  <a:solidFill>
                    <a:srgbClr val="000066"/>
                  </a:solidFill>
                  <a:latin typeface="Wingdings" pitchFamily="2" charset="2"/>
                </a:rPr>
                <a:t></a:t>
              </a:r>
              <a:r>
                <a:rPr lang="fr-FR" altLang="fr-FR" sz="1300" i="0" dirty="0" smtClean="0">
                  <a:solidFill>
                    <a:srgbClr val="000066"/>
                  </a:solidFill>
                </a:rPr>
                <a:t> Supériorité</a:t>
              </a:r>
              <a:endParaRPr lang="fr-FR" altLang="fr-FR" sz="1300" i="0" dirty="0">
                <a:solidFill>
                  <a:srgbClr val="000066"/>
                </a:solidFill>
              </a:endParaRPr>
            </a:p>
          </p:txBody>
        </p:sp>
        <p:sp>
          <p:nvSpPr>
            <p:cNvPr id="47" name="Rectangle 135"/>
            <p:cNvSpPr>
              <a:spLocks noChangeArrowheads="1"/>
            </p:cNvSpPr>
            <p:nvPr/>
          </p:nvSpPr>
          <p:spPr bwMode="auto">
            <a:xfrm>
              <a:off x="673663" y="5433649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altLang="fr-FR" sz="1400" b="1" i="0" dirty="0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fr-FR" altLang="fr-FR" sz="1400" b="1" i="0" dirty="0">
                <a:solidFill>
                  <a:srgbClr val="000066"/>
                </a:solidFill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1418</Words>
  <Application>Microsoft Office PowerPoint</Application>
  <PresentationFormat>Affichage à l'écran (4:3)</PresentationFormat>
  <Paragraphs>463</Paragraphs>
  <Slides>12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ARV_trials_2014</vt:lpstr>
      <vt:lpstr>Comparaison des inhibiteurs d’intégrase vs EFV</vt:lpstr>
      <vt:lpstr>Etude STARTMRK : raltégravir vs efavirenz, en association à TDF/FTC</vt:lpstr>
      <vt:lpstr>Etude STARTMRK : raltégravir vs efavirenz, en association à TDF/FTC</vt:lpstr>
      <vt:lpstr>Etude STARTMRK : raltégravir vs efavirenz, en association à TDF/FTC</vt:lpstr>
      <vt:lpstr>Etude STARTMRK : raltégravir vs efavirenz, en association à TDF/FTC</vt:lpstr>
      <vt:lpstr>Etude STARTMRK : raltégravir vs efavirenz, en association à TDF/FTC</vt:lpstr>
      <vt:lpstr>Etude STARTMRK : raltegravir vs efavirenz, en association à TDF/FTC</vt:lpstr>
      <vt:lpstr>Etude STARTMRK : raltegravir vs efavirenz, en association à TDF/FTC</vt:lpstr>
      <vt:lpstr>Etude STARTMRK : raltegravir vs efavirenz, en association à TDF/FTC</vt:lpstr>
      <vt:lpstr>Etude STARTMRK : raltegravir vs efavirenz, en association à TDF/FTC</vt:lpstr>
      <vt:lpstr>Etude STARTMRK : raltegravir vs efavirenz, en association à TDF/FTC</vt:lpstr>
      <vt:lpstr>Etude STARTMRK : raltegravir vs efavirenz, en association à TDF/FTC</vt:lpstr>
    </vt:vector>
  </TitlesOfParts>
  <Manager/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Pilouk</cp:lastModifiedBy>
  <cp:revision>1485</cp:revision>
  <cp:lastPrinted>2009-11-19T07:51:26Z</cp:lastPrinted>
  <dcterms:created xsi:type="dcterms:W3CDTF">2014-10-12T17:49:58Z</dcterms:created>
  <dcterms:modified xsi:type="dcterms:W3CDTF">2014-10-17T13:22:42Z</dcterms:modified>
  <cp:category/>
</cp:coreProperties>
</file>