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sldIdLst>
    <p:sldId id="268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66900"/>
    <a:srgbClr val="CC3300"/>
    <a:srgbClr val="333399"/>
    <a:srgbClr val="C0C0C0"/>
    <a:srgbClr val="002060"/>
    <a:srgbClr val="6338A2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2718" y="-234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64"/>
    </p:cViewPr>
  </p:sorterViewPr>
  <p:notesViewPr>
    <p:cSldViewPr snapToGrid="0" snapToObjects="1">
      <p:cViewPr varScale="1">
        <p:scale>
          <a:sx n="71" d="100"/>
          <a:sy n="71" d="100"/>
        </p:scale>
        <p:origin x="-260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" charset="0"/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fld id="{A8655BC2-D686-4733-8AA7-A9033C7DF191}" type="datetime1">
              <a:rPr lang="fr-FR"/>
              <a:pPr>
                <a:defRPr/>
              </a:pPr>
              <a:t>01/06/2017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" charset="0"/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fld id="{72616CD3-53C1-4024-B837-0ADCE8128F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8726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ＭＳ Ｐゴシック" pitchFamily="-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  <p:sp>
        <p:nvSpPr>
          <p:cNvPr id="717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latin typeface="Trebuchet MS" pitchFamily="34" charset="0"/>
              </a:rPr>
              <a:t>ARV-trial.com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717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365D1EE7-27C9-43E2-89A9-E0EEBA3F9DCD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z="1000" dirty="0">
              <a:latin typeface="+mj-lt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lIns="93167" tIns="46584" rIns="93167" bIns="46584"/>
          <a:lstStyle/>
          <a:p>
            <a:fld id="{2D0C9AE1-8C4F-48BB-881B-4D7E698587B9}" type="slidenum">
              <a:rPr lang="en-US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</a:rPr>
              <a:pPr/>
              <a:t>12</a:t>
            </a:fld>
            <a:endParaRPr lang="en-US">
              <a:solidFill>
                <a:srgbClr val="0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18456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34" charset="-128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defTabSz="917575"/>
            <a:fld id="{EFD79EE8-9A6C-468B-9729-F13ECB656B5A}" type="slidenum">
              <a:rPr lang="en-US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</a:rPr>
              <a:pPr defTabSz="917575"/>
              <a:t>13</a:t>
            </a:fld>
            <a:endParaRPr lang="en-US">
              <a:solidFill>
                <a:srgbClr val="0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34" charset="-128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defTabSz="917575"/>
            <a:fld id="{47A89324-8CA7-4047-AF1C-F36F5ED20CF0}" type="slidenum">
              <a:rPr lang="en-US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</a:rPr>
              <a:pPr defTabSz="917575"/>
              <a:t>14</a:t>
            </a:fld>
            <a:endParaRPr lang="en-US">
              <a:solidFill>
                <a:srgbClr val="0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ＭＳ Ｐゴシック" pitchFamily="34" charset="-128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lIns="91417" tIns="45710" rIns="91417" bIns="45710"/>
          <a:lstStyle/>
          <a:p>
            <a:endParaRPr lang="en-US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317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3174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97A25FED-8271-486B-B2D9-8B1FA71B7895}" type="slidenum">
              <a:rPr lang="fr-FR" sz="1200">
                <a:solidFill>
                  <a:srgbClr val="000000"/>
                </a:solidFill>
              </a:rPr>
              <a:pPr algn="r" defTabSz="850900"/>
              <a:t>16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616CD3-53C1-4024-B837-0ADCE8128F85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2292716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</p:spPr>
        <p:txBody>
          <a:bodyPr/>
          <a:lstStyle/>
          <a:p>
            <a:pPr>
              <a:defRPr/>
            </a:pPr>
            <a:fld id="{72616CD3-53C1-4024-B837-0ADCE8128F85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28340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</p:spPr>
        <p:txBody>
          <a:bodyPr/>
          <a:lstStyle/>
          <a:p>
            <a:pPr>
              <a:defRPr/>
            </a:pPr>
            <a:fld id="{72616CD3-53C1-4024-B837-0ADCE8128F85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241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921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922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06500840-66FC-473D-B02B-2C63CC9BD2C3}" type="slidenum">
              <a:rPr lang="fr-FR" sz="1200">
                <a:solidFill>
                  <a:srgbClr val="000000"/>
                </a:solidFill>
              </a:rPr>
              <a:pPr algn="r" defTabSz="850900"/>
              <a:t>2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26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126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4045B5A1-DB3C-4386-B89B-B30138CBC4DC}" type="slidenum">
              <a:rPr lang="fr-FR" sz="1200">
                <a:solidFill>
                  <a:srgbClr val="000000"/>
                </a:solidFill>
              </a:rPr>
              <a:pPr algn="r" defTabSz="850900"/>
              <a:t>3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31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51312B31-7B20-49E0-B647-E4AA286FCD2A}" type="slidenum">
              <a:rPr lang="fr-FR" sz="1200">
                <a:solidFill>
                  <a:srgbClr val="000000"/>
                </a:solidFill>
              </a:rPr>
              <a:pPr algn="r" defTabSz="850900"/>
              <a:t>5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31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51312B31-7B20-49E0-B647-E4AA286FCD2A}" type="slidenum">
              <a:rPr lang="fr-FR" sz="1200">
                <a:solidFill>
                  <a:srgbClr val="000000"/>
                </a:solidFill>
              </a:rPr>
              <a:pPr algn="r" defTabSz="850900"/>
              <a:t>6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543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36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536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4027CDBD-2F6E-4BBB-9490-21C6FF371447}" type="slidenum">
              <a:rPr lang="fr-FR" sz="1200">
                <a:solidFill>
                  <a:srgbClr val="000000"/>
                </a:solidFill>
              </a:rPr>
              <a:pPr algn="r" defTabSz="850900"/>
              <a:t>7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741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741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9E14D6AB-3C86-4E2A-B9C0-1576341126A2}" type="slidenum">
              <a:rPr lang="fr-FR" sz="1200">
                <a:solidFill>
                  <a:srgbClr val="000000"/>
                </a:solidFill>
                <a:latin typeface="Calibri" pitchFamily="34" charset="0"/>
              </a:rPr>
              <a:pPr algn="r" defTabSz="850900"/>
              <a:t>8</a:t>
            </a:fld>
            <a:endParaRPr lang="fr-F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945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946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1CD625D1-491F-4519-9F5C-061298BA86CC}" type="slidenum">
              <a:rPr lang="fr-FR" sz="1200">
                <a:solidFill>
                  <a:srgbClr val="000000"/>
                </a:solidFill>
                <a:latin typeface="Calibri" pitchFamily="34" charset="0"/>
              </a:rPr>
              <a:pPr algn="r" defTabSz="850900"/>
              <a:t>10</a:t>
            </a:fld>
            <a:endParaRPr lang="fr-F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34" charset="-128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defTabSz="903288"/>
            <a:fld id="{A4901C38-AF7D-4399-A76D-653F108966DC}" type="slidenum">
              <a:rPr lang="en-US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</a:rPr>
              <a:pPr defTabSz="903288"/>
              <a:t>11</a:t>
            </a:fld>
            <a:endParaRPr lang="en-US">
              <a:solidFill>
                <a:srgbClr val="0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6693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73" y="428858"/>
            <a:ext cx="8229600" cy="67656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273" y="1524000"/>
            <a:ext cx="8229600" cy="4648200"/>
          </a:xfrm>
        </p:spPr>
        <p:txBody>
          <a:bodyPr/>
          <a:lstStyle>
            <a:lvl1pPr>
              <a:lnSpc>
                <a:spcPct val="100000"/>
              </a:lnSpc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84273" y="6248400"/>
            <a:ext cx="8140615" cy="4572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3950" y="6613525"/>
            <a:ext cx="247650" cy="16827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7F7F7F"/>
                </a:solidFill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fld id="{C1AE3DD1-0022-4CD9-8689-5A70F2171001}" type="slidenum">
              <a:rPr lang="en-US" altLang="en-US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>
                <a:ea typeface="ＭＳ Ｐゴシック" pitchFamily="34" charset="-128"/>
              </a:rPr>
              <a:t>Comparaison des associations fixes d’INTI</a:t>
            </a:r>
            <a:endParaRPr lang="en-GB" sz="3200" dirty="0">
              <a:ea typeface="ＭＳ Ｐゴシック" pitchFamily="34" charset="-128"/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fr-FR" sz="2800" b="1" dirty="0">
                <a:solidFill>
                  <a:srgbClr val="C0C0C0"/>
                </a:solidFill>
                <a:latin typeface="+mj-lt"/>
                <a:ea typeface="ＭＳ Ｐゴシック" charset="-128"/>
              </a:rPr>
              <a:t>ZDV/3TC vs TDF + FTC</a:t>
            </a:r>
          </a:p>
          <a:p>
            <a:pPr lvl="1" eaLnBrk="1" hangingPunct="1"/>
            <a:r>
              <a:rPr lang="fr-FR" sz="2400" dirty="0">
                <a:solidFill>
                  <a:srgbClr val="C0C0C0"/>
                </a:solidFill>
                <a:latin typeface="+mj-lt"/>
                <a:ea typeface="ＭＳ Ｐゴシック" charset="-128"/>
              </a:rPr>
              <a:t>Etude 934</a:t>
            </a:r>
          </a:p>
          <a:p>
            <a:pPr eaLnBrk="1" hangingPunct="1"/>
            <a:endParaRPr lang="fr-FR" sz="2800" dirty="0">
              <a:solidFill>
                <a:srgbClr val="000066"/>
              </a:solidFill>
              <a:latin typeface="+mj-lt"/>
              <a:ea typeface="ＭＳ Ｐゴシック" charset="-128"/>
            </a:endParaRPr>
          </a:p>
          <a:p>
            <a:pPr eaLnBrk="1" hangingPunct="1"/>
            <a:r>
              <a:rPr lang="fr-FR" sz="2800" b="1" dirty="0">
                <a:solidFill>
                  <a:srgbClr val="C0C0C0"/>
                </a:solidFill>
                <a:latin typeface="+mj-lt"/>
                <a:ea typeface="ＭＳ Ｐゴシック" charset="-128"/>
              </a:rPr>
              <a:t>ABC/3TC vs TDF/FTC</a:t>
            </a:r>
          </a:p>
          <a:p>
            <a:pPr lvl="1" eaLnBrk="1" hangingPunct="1"/>
            <a:r>
              <a:rPr lang="fr-FR" sz="2400" dirty="0">
                <a:solidFill>
                  <a:srgbClr val="C0C0C0"/>
                </a:solidFill>
                <a:latin typeface="+mj-lt"/>
                <a:ea typeface="ＭＳ Ｐゴシック" charset="-128"/>
              </a:rPr>
              <a:t>Etude HEAT</a:t>
            </a:r>
          </a:p>
          <a:p>
            <a:pPr lvl="1" eaLnBrk="1" hangingPunct="1"/>
            <a:r>
              <a:rPr lang="fr-FR" sz="2400" dirty="0">
                <a:solidFill>
                  <a:srgbClr val="C0C0C0"/>
                </a:solidFill>
                <a:latin typeface="+mj-lt"/>
                <a:ea typeface="ＭＳ Ｐゴシック" charset="-128"/>
              </a:rPr>
              <a:t>Etude ACTG A5202</a:t>
            </a:r>
          </a:p>
          <a:p>
            <a:pPr lvl="1" eaLnBrk="1" hangingPunct="1"/>
            <a:r>
              <a:rPr lang="fr-FR" sz="2400" dirty="0">
                <a:solidFill>
                  <a:srgbClr val="C0C0C0"/>
                </a:solidFill>
                <a:latin typeface="+mj-lt"/>
                <a:ea typeface="ＭＳ Ｐゴシック" charset="-128"/>
              </a:rPr>
              <a:t>Etude ASSERT</a:t>
            </a:r>
          </a:p>
          <a:p>
            <a:pPr lvl="1" eaLnBrk="1" hangingPunct="1"/>
            <a:endParaRPr lang="fr-FR" sz="2400" dirty="0">
              <a:solidFill>
                <a:srgbClr val="C0C0C0"/>
              </a:solidFill>
              <a:latin typeface="+mj-lt"/>
              <a:ea typeface="ＭＳ Ｐゴシック" charset="-128"/>
            </a:endParaRPr>
          </a:p>
          <a:p>
            <a:pPr eaLnBrk="1" hangingPunct="1"/>
            <a:r>
              <a:rPr lang="fr-FR" sz="2800" b="1" dirty="0">
                <a:latin typeface="+mj-lt"/>
                <a:ea typeface="ＭＳ Ｐゴシック" charset="-128"/>
              </a:rPr>
              <a:t>TAF vs TDF</a:t>
            </a:r>
          </a:p>
          <a:p>
            <a:pPr lvl="1" eaLnBrk="1" hangingPunct="1"/>
            <a:r>
              <a:rPr lang="fr-FR" sz="2400" b="1" dirty="0">
                <a:latin typeface="+mj-lt"/>
                <a:ea typeface="ＭＳ Ｐゴシック" charset="-128"/>
              </a:rPr>
              <a:t>Etudes GS-US-292-0104 et GS-US-292-0111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977757"/>
              </p:ext>
            </p:extLst>
          </p:nvPr>
        </p:nvGraphicFramePr>
        <p:xfrm>
          <a:off x="493713" y="2006600"/>
          <a:ext cx="7812087" cy="3130560"/>
        </p:xfrm>
        <a:graphic>
          <a:graphicData uri="http://schemas.openxmlformats.org/drawingml/2006/table">
            <a:tbl>
              <a:tblPr/>
              <a:tblGrid>
                <a:gridCol w="39100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923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097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Toute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Elévation des CK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Elévation du LDL-cholestérol (à jeun)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Hypercholestérolémie (à jeun)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Hématurie (quantitative)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Elévation des ALAT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Elévation amylase sérique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Neutropénie &lt; 1 000 neutrophiles/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Symbol" pitchFamily="-1" charset="2"/>
                          <a:ea typeface="ＭＳ Ｐゴシック" pitchFamily="-1" charset="-128"/>
                        </a:rPr>
                        <a:t>m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Elévation des ALAT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18479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128713"/>
            <a:ext cx="9104312" cy="4667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sz="2400" b="1" dirty="0">
                <a:latin typeface="Calibri" pitchFamily="34" charset="0"/>
                <a:ea typeface="ＭＳ Ｐゴシック" pitchFamily="34" charset="-128"/>
              </a:rPr>
              <a:t>Anomalies biologique de grade 3 ou 4 chez ≥ 1 % des patients </a:t>
            </a:r>
            <a:br>
              <a:rPr lang="fr-FR" sz="2400" b="1" dirty="0">
                <a:latin typeface="Calibri" pitchFamily="34" charset="0"/>
                <a:ea typeface="ＭＳ Ｐゴシック" pitchFamily="34" charset="-128"/>
              </a:rPr>
            </a:br>
            <a:r>
              <a:rPr lang="fr-FR" sz="2400" b="1" dirty="0">
                <a:latin typeface="Calibri" pitchFamily="34" charset="0"/>
                <a:ea typeface="ＭＳ Ｐゴシック" pitchFamily="34" charset="-128"/>
              </a:rPr>
              <a:t>dans un des groupes (S48)</a:t>
            </a:r>
            <a:endParaRPr lang="fr-FR" sz="1800" dirty="0">
              <a:ea typeface="ＭＳ Ｐゴシック" pitchFamily="34" charset="-128"/>
            </a:endParaRPr>
          </a:p>
        </p:txBody>
      </p:sp>
      <p:sp>
        <p:nvSpPr>
          <p:cNvPr id="18480" name="Espace réservé du contenu 2"/>
          <p:cNvSpPr txBox="1">
            <a:spLocks/>
          </p:cNvSpPr>
          <p:nvPr/>
        </p:nvSpPr>
        <p:spPr bwMode="auto">
          <a:xfrm>
            <a:off x="39688" y="5334000"/>
            <a:ext cx="87233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Arrêt pour événement rénal</a:t>
            </a:r>
          </a:p>
          <a:p>
            <a:pPr marL="800100" lvl="1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700" dirty="0">
                <a:solidFill>
                  <a:srgbClr val="000066"/>
                </a:solidFill>
              </a:rPr>
              <a:t>E/C/F/TAF = 0</a:t>
            </a:r>
          </a:p>
          <a:p>
            <a:pPr marL="800100" lvl="1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700" dirty="0">
                <a:solidFill>
                  <a:srgbClr val="000066"/>
                </a:solidFill>
              </a:rPr>
              <a:t>E/C/F/TDF = 4 : insuffisance rénale = 2, diminution du DFG = 1, </a:t>
            </a:r>
            <a:br>
              <a:rPr lang="fr-FR" sz="1700" dirty="0">
                <a:solidFill>
                  <a:srgbClr val="000066"/>
                </a:solidFill>
              </a:rPr>
            </a:br>
            <a:r>
              <a:rPr lang="fr-FR" sz="1700" dirty="0">
                <a:solidFill>
                  <a:srgbClr val="000066"/>
                </a:solidFill>
              </a:rPr>
              <a:t>néphropathie = 1 </a:t>
            </a:r>
          </a:p>
        </p:txBody>
      </p:sp>
      <p:grpSp>
        <p:nvGrpSpPr>
          <p:cNvPr id="2" name="Groupe 5"/>
          <p:cNvGrpSpPr>
            <a:grpSpLocks/>
          </p:cNvGrpSpPr>
          <p:nvPr/>
        </p:nvGrpSpPr>
        <p:grpSpPr bwMode="auto">
          <a:xfrm>
            <a:off x="-11113" y="6570663"/>
            <a:ext cx="1787526" cy="287337"/>
            <a:chOff x="-10712" y="6570663"/>
            <a:chExt cx="1787525" cy="287337"/>
          </a:xfrm>
        </p:grpSpPr>
        <p:sp>
          <p:nvSpPr>
            <p:cNvPr id="18484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61967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8485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1848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Etudes GS-US-292-0104 et GS-US-292-0111 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r>
              <a:rPr lang="en-GB" sz="3200" dirty="0">
                <a:ea typeface="ＭＳ Ｐゴシック" pitchFamily="34" charset="-128"/>
              </a:rPr>
              <a:t> vs E/C/F/TDF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endParaRPr lang="en-GB" sz="3200" dirty="0">
              <a:ea typeface="ＭＳ Ｐゴシック" pitchFamily="34" charset="-128"/>
            </a:endParaRP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PE. Lancet 2015;385:2606-15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685800" y="409575"/>
            <a:ext cx="7950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sz="2400" b="1">
              <a:solidFill>
                <a:srgbClr val="A6A6A6"/>
              </a:solidFill>
            </a:endParaRPr>
          </a:p>
        </p:txBody>
      </p:sp>
      <p:sp>
        <p:nvSpPr>
          <p:cNvPr id="20485" name="Title 2"/>
          <p:cNvSpPr>
            <a:spLocks noGrp="1"/>
          </p:cNvSpPr>
          <p:nvPr>
            <p:ph type="title"/>
          </p:nvPr>
        </p:nvSpPr>
        <p:spPr>
          <a:xfrm>
            <a:off x="76200" y="1143001"/>
            <a:ext cx="8991600" cy="541312"/>
          </a:xfrm>
        </p:spPr>
        <p:txBody>
          <a:bodyPr/>
          <a:lstStyle/>
          <a:p>
            <a:pPr algn="ctr"/>
            <a:r>
              <a:rPr lang="fr-FR" sz="2000">
                <a:solidFill>
                  <a:srgbClr val="CC3300"/>
                </a:solidFill>
                <a:ea typeface="ＭＳ Ｐゴシック" pitchFamily="34" charset="-128"/>
              </a:rPr>
              <a:t>Modification moyenne (DS) du DFGe (Cockcroft-Gault), ml/min, depuis l’inclusion</a:t>
            </a:r>
            <a:endParaRPr lang="fr-FR" sz="1600">
              <a:solidFill>
                <a:srgbClr val="CC3300"/>
              </a:solidFill>
              <a:ea typeface="ＭＳ Ｐゴシック" pitchFamily="34" charset="-128"/>
            </a:endParaRPr>
          </a:p>
        </p:txBody>
      </p:sp>
      <p:sp>
        <p:nvSpPr>
          <p:cNvPr id="20486" name="Rectangle 13"/>
          <p:cNvSpPr>
            <a:spLocks noChangeArrowheads="1"/>
          </p:cNvSpPr>
          <p:nvPr/>
        </p:nvSpPr>
        <p:spPr bwMode="auto">
          <a:xfrm>
            <a:off x="8763000" y="0"/>
            <a:ext cx="3810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 sz="1000" b="1">
              <a:solidFill>
                <a:srgbClr val="7F7F7F"/>
              </a:solidFill>
              <a:latin typeface="Arial Narrow" pitchFamily="34" charset="0"/>
            </a:endParaRPr>
          </a:p>
        </p:txBody>
      </p:sp>
      <p:sp>
        <p:nvSpPr>
          <p:cNvPr id="20" name="Rectangle 27"/>
          <p:cNvSpPr txBox="1">
            <a:spLocks noChangeArrowheads="1"/>
          </p:cNvSpPr>
          <p:nvPr/>
        </p:nvSpPr>
        <p:spPr bwMode="auto">
          <a:xfrm>
            <a:off x="50800" y="44450"/>
            <a:ext cx="87360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 eaLnBrk="0" hangingPunct="0">
              <a:defRPr/>
            </a:pPr>
            <a:r>
              <a:rPr lang="en-GB" sz="3200" b="1" dirty="0">
                <a:solidFill>
                  <a:srgbClr val="333399"/>
                </a:solidFill>
                <a:latin typeface="+mj-lt"/>
              </a:rPr>
              <a:t>Etudes GS-US-292-0104 et GS-US-292-0111 : </a:t>
            </a:r>
            <a:br>
              <a:rPr lang="en-GB" sz="3200" b="1" dirty="0">
                <a:solidFill>
                  <a:srgbClr val="333399"/>
                </a:solidFill>
                <a:latin typeface="+mj-lt"/>
              </a:rPr>
            </a:br>
            <a:r>
              <a:rPr lang="en-GB" sz="3200" b="1" dirty="0">
                <a:solidFill>
                  <a:srgbClr val="333399"/>
                </a:solidFill>
                <a:latin typeface="+mj-lt"/>
              </a:rPr>
              <a:t>E/C/F/TAF </a:t>
            </a:r>
            <a:r>
              <a:rPr lang="en-GB" sz="3200" b="1" dirty="0" err="1">
                <a:solidFill>
                  <a:srgbClr val="333399"/>
                </a:solidFill>
                <a:latin typeface="+mj-lt"/>
              </a:rPr>
              <a:t>qd</a:t>
            </a:r>
            <a:r>
              <a:rPr lang="en-GB" sz="3200" b="1" dirty="0">
                <a:solidFill>
                  <a:srgbClr val="333399"/>
                </a:solidFill>
                <a:latin typeface="+mj-lt"/>
              </a:rPr>
              <a:t> vs E/C/F/TDF </a:t>
            </a:r>
            <a:r>
              <a:rPr lang="en-GB" sz="3200" b="1" dirty="0" err="1">
                <a:solidFill>
                  <a:srgbClr val="333399"/>
                </a:solidFill>
                <a:latin typeface="+mj-lt"/>
              </a:rPr>
              <a:t>qd</a:t>
            </a:r>
            <a:endParaRPr lang="en-GB" sz="3200" b="1" kern="0" dirty="0">
              <a:solidFill>
                <a:srgbClr val="333399"/>
              </a:solidFill>
              <a:latin typeface="+mj-lt"/>
              <a:ea typeface="ＭＳ Ｐゴシック" pitchFamily="-1" charset="-128"/>
              <a:cs typeface="ＭＳ Ｐゴシック" pitchFamily="-109" charset="-128"/>
            </a:endParaRPr>
          </a:p>
        </p:txBody>
      </p:sp>
      <p:grpSp>
        <p:nvGrpSpPr>
          <p:cNvPr id="2" name="Groupe 18"/>
          <p:cNvGrpSpPr>
            <a:grpSpLocks/>
          </p:cNvGrpSpPr>
          <p:nvPr/>
        </p:nvGrpSpPr>
        <p:grpSpPr bwMode="auto">
          <a:xfrm>
            <a:off x="6858845" y="4022725"/>
            <a:ext cx="1533525" cy="625475"/>
            <a:chOff x="388938" y="1647825"/>
            <a:chExt cx="1533525" cy="625475"/>
          </a:xfrm>
        </p:grpSpPr>
        <p:sp>
          <p:nvSpPr>
            <p:cNvPr id="20526" name="AutoShape 165"/>
            <p:cNvSpPr>
              <a:spLocks noChangeArrowheads="1"/>
            </p:cNvSpPr>
            <p:nvPr/>
          </p:nvSpPr>
          <p:spPr bwMode="auto">
            <a:xfrm>
              <a:off x="388938" y="1657350"/>
              <a:ext cx="1533525" cy="5921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20527" name="Rectangle 3"/>
            <p:cNvSpPr>
              <a:spLocks noChangeArrowheads="1"/>
            </p:cNvSpPr>
            <p:nvPr/>
          </p:nvSpPr>
          <p:spPr bwMode="auto">
            <a:xfrm>
              <a:off x="498475" y="2008188"/>
              <a:ext cx="177800" cy="144462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</a:endParaRPr>
            </a:p>
          </p:txBody>
        </p:sp>
        <p:sp>
          <p:nvSpPr>
            <p:cNvPr id="20528" name="Rectangle 4"/>
            <p:cNvSpPr>
              <a:spLocks noChangeArrowheads="1"/>
            </p:cNvSpPr>
            <p:nvPr/>
          </p:nvSpPr>
          <p:spPr bwMode="auto">
            <a:xfrm>
              <a:off x="498475" y="1777075"/>
              <a:ext cx="177800" cy="144463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</a:endParaRPr>
            </a:p>
          </p:txBody>
        </p:sp>
        <p:sp>
          <p:nvSpPr>
            <p:cNvPr id="20529" name="ZoneTexte 84"/>
            <p:cNvSpPr txBox="1">
              <a:spLocks noChangeArrowheads="1"/>
            </p:cNvSpPr>
            <p:nvPr/>
          </p:nvSpPr>
          <p:spPr bwMode="auto">
            <a:xfrm>
              <a:off x="655638" y="1647825"/>
              <a:ext cx="11588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 dirty="0">
                  <a:solidFill>
                    <a:srgbClr val="333399"/>
                  </a:solidFill>
                  <a:latin typeface="Calibri" pitchFamily="34" charset="0"/>
                </a:rPr>
                <a:t>E/C/F/TAF</a:t>
              </a:r>
            </a:p>
          </p:txBody>
        </p:sp>
        <p:sp>
          <p:nvSpPr>
            <p:cNvPr id="20530" name="ZoneTexte 85"/>
            <p:cNvSpPr txBox="1">
              <a:spLocks noChangeArrowheads="1"/>
            </p:cNvSpPr>
            <p:nvPr/>
          </p:nvSpPr>
          <p:spPr bwMode="auto">
            <a:xfrm>
              <a:off x="655638" y="1903413"/>
              <a:ext cx="1182687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 dirty="0">
                  <a:solidFill>
                    <a:srgbClr val="333399"/>
                  </a:solidFill>
                  <a:latin typeface="Calibri" pitchFamily="34" charset="0"/>
                </a:rPr>
                <a:t>E/C/F/TDF</a:t>
              </a:r>
            </a:p>
          </p:txBody>
        </p:sp>
      </p:grpSp>
      <p:grpSp>
        <p:nvGrpSpPr>
          <p:cNvPr id="4" name="Groupe 219"/>
          <p:cNvGrpSpPr/>
          <p:nvPr/>
        </p:nvGrpSpPr>
        <p:grpSpPr>
          <a:xfrm>
            <a:off x="1643063" y="1752600"/>
            <a:ext cx="6239618" cy="2129098"/>
            <a:chOff x="1643063" y="2009801"/>
            <a:chExt cx="6239618" cy="2129098"/>
          </a:xfrm>
        </p:grpSpPr>
        <p:sp>
          <p:nvSpPr>
            <p:cNvPr id="20487" name="Text Box 6"/>
            <p:cNvSpPr txBox="1">
              <a:spLocks noChangeArrowheads="1"/>
            </p:cNvSpPr>
            <p:nvPr/>
          </p:nvSpPr>
          <p:spPr bwMode="auto">
            <a:xfrm>
              <a:off x="6139731" y="2564904"/>
              <a:ext cx="838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>
                  <a:solidFill>
                    <a:srgbClr val="000066"/>
                  </a:solidFill>
                </a:rPr>
                <a:t>-6</a:t>
              </a:r>
              <a:r>
                <a:rPr lang="fr-FR" sz="1400" b="1" dirty="0">
                  <a:solidFill>
                    <a:srgbClr val="000066"/>
                  </a:solidFill>
                </a:rPr>
                <a:t>,</a:t>
              </a:r>
              <a:r>
                <a:rPr lang="en-US" sz="1400" b="1" dirty="0">
                  <a:solidFill>
                    <a:srgbClr val="000066"/>
                  </a:solidFill>
                </a:rPr>
                <a:t>6</a:t>
              </a:r>
            </a:p>
          </p:txBody>
        </p:sp>
        <p:sp>
          <p:nvSpPr>
            <p:cNvPr id="20488" name="Text Box 7"/>
            <p:cNvSpPr txBox="1">
              <a:spLocks noChangeArrowheads="1"/>
            </p:cNvSpPr>
            <p:nvPr/>
          </p:nvSpPr>
          <p:spPr bwMode="auto">
            <a:xfrm>
              <a:off x="6084168" y="2852936"/>
              <a:ext cx="838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>
                  <a:solidFill>
                    <a:srgbClr val="000066"/>
                  </a:solidFill>
                </a:rPr>
                <a:t>-11</a:t>
              </a:r>
              <a:r>
                <a:rPr lang="fr-FR" sz="1400" b="1" dirty="0">
                  <a:solidFill>
                    <a:srgbClr val="000066"/>
                  </a:solidFill>
                </a:rPr>
                <a:t>,</a:t>
              </a:r>
              <a:r>
                <a:rPr lang="en-US" sz="1400" b="1" dirty="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20489" name="Text Box 8"/>
            <p:cNvSpPr txBox="1">
              <a:spLocks noChangeArrowheads="1"/>
            </p:cNvSpPr>
            <p:nvPr/>
          </p:nvSpPr>
          <p:spPr bwMode="auto">
            <a:xfrm>
              <a:off x="6739681" y="2672792"/>
              <a:ext cx="11430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solidFill>
                    <a:srgbClr val="000066"/>
                  </a:solidFill>
                </a:rPr>
                <a:t>p &lt; 0</a:t>
              </a:r>
              <a:r>
                <a:rPr lang="fr-FR" sz="1400" dirty="0">
                  <a:solidFill>
                    <a:srgbClr val="000066"/>
                  </a:solidFill>
                </a:rPr>
                <a:t>,</a:t>
              </a:r>
              <a:r>
                <a:rPr lang="en-US" sz="1400" dirty="0">
                  <a:solidFill>
                    <a:srgbClr val="000066"/>
                  </a:solidFill>
                </a:rPr>
                <a:t>001</a:t>
              </a:r>
            </a:p>
          </p:txBody>
        </p:sp>
        <p:sp>
          <p:nvSpPr>
            <p:cNvPr id="20490" name="AutoShape 9"/>
            <p:cNvSpPr>
              <a:spLocks/>
            </p:cNvSpPr>
            <p:nvPr/>
          </p:nvSpPr>
          <p:spPr bwMode="auto">
            <a:xfrm>
              <a:off x="6588224" y="2648487"/>
              <a:ext cx="150812" cy="368300"/>
            </a:xfrm>
            <a:prstGeom prst="rightBracket">
              <a:avLst>
                <a:gd name="adj" fmla="val 0"/>
              </a:avLst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20536" name="Line 56"/>
            <p:cNvSpPr>
              <a:spLocks noChangeShapeType="1"/>
            </p:cNvSpPr>
            <p:nvPr/>
          </p:nvSpPr>
          <p:spPr bwMode="auto">
            <a:xfrm>
              <a:off x="1960563" y="2544763"/>
              <a:ext cx="4187825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37" name="Rectangle 57"/>
            <p:cNvSpPr>
              <a:spLocks noChangeArrowheads="1"/>
            </p:cNvSpPr>
            <p:nvPr/>
          </p:nvSpPr>
          <p:spPr bwMode="auto">
            <a:xfrm>
              <a:off x="1908175" y="3738563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20538" name="Rectangle 58"/>
            <p:cNvSpPr>
              <a:spLocks noChangeArrowheads="1"/>
            </p:cNvSpPr>
            <p:nvPr/>
          </p:nvSpPr>
          <p:spPr bwMode="auto">
            <a:xfrm>
              <a:off x="2860675" y="373856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</a:rPr>
                <a:t>12</a:t>
              </a:r>
            </a:p>
          </p:txBody>
        </p:sp>
        <p:sp>
          <p:nvSpPr>
            <p:cNvPr id="20539" name="Rectangle 59"/>
            <p:cNvSpPr>
              <a:spLocks noChangeArrowheads="1"/>
            </p:cNvSpPr>
            <p:nvPr/>
          </p:nvSpPr>
          <p:spPr bwMode="auto">
            <a:xfrm>
              <a:off x="3865563" y="373856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20540" name="Rectangle 60"/>
            <p:cNvSpPr>
              <a:spLocks noChangeArrowheads="1"/>
            </p:cNvSpPr>
            <p:nvPr/>
          </p:nvSpPr>
          <p:spPr bwMode="auto">
            <a:xfrm>
              <a:off x="4870450" y="373856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</a:rPr>
                <a:t>36</a:t>
              </a:r>
            </a:p>
          </p:txBody>
        </p:sp>
        <p:sp>
          <p:nvSpPr>
            <p:cNvPr id="20541" name="Rectangle 61"/>
            <p:cNvSpPr>
              <a:spLocks noChangeArrowheads="1"/>
            </p:cNvSpPr>
            <p:nvPr/>
          </p:nvSpPr>
          <p:spPr bwMode="auto">
            <a:xfrm>
              <a:off x="5875338" y="373856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20543" name="Line 63"/>
            <p:cNvSpPr>
              <a:spLocks noChangeShapeType="1"/>
            </p:cNvSpPr>
            <p:nvPr/>
          </p:nvSpPr>
          <p:spPr bwMode="auto">
            <a:xfrm>
              <a:off x="1960563" y="3673475"/>
              <a:ext cx="0" cy="42863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44" name="Line 64"/>
            <p:cNvSpPr>
              <a:spLocks noChangeShapeType="1"/>
            </p:cNvSpPr>
            <p:nvPr/>
          </p:nvSpPr>
          <p:spPr bwMode="auto">
            <a:xfrm>
              <a:off x="2963863" y="3695420"/>
              <a:ext cx="0" cy="42863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45" name="Line 65"/>
            <p:cNvSpPr>
              <a:spLocks noChangeShapeType="1"/>
            </p:cNvSpPr>
            <p:nvPr/>
          </p:nvSpPr>
          <p:spPr bwMode="auto">
            <a:xfrm>
              <a:off x="3968750" y="3695420"/>
              <a:ext cx="0" cy="42863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46" name="Line 66"/>
            <p:cNvSpPr>
              <a:spLocks noChangeShapeType="1"/>
            </p:cNvSpPr>
            <p:nvPr/>
          </p:nvSpPr>
          <p:spPr bwMode="auto">
            <a:xfrm>
              <a:off x="4973638" y="3695420"/>
              <a:ext cx="0" cy="42863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47" name="Line 67"/>
            <p:cNvSpPr>
              <a:spLocks noChangeShapeType="1"/>
            </p:cNvSpPr>
            <p:nvPr/>
          </p:nvSpPr>
          <p:spPr bwMode="auto">
            <a:xfrm>
              <a:off x="5978525" y="3695420"/>
              <a:ext cx="0" cy="42863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48" name="Rectangle 68"/>
            <p:cNvSpPr>
              <a:spLocks noChangeArrowheads="1"/>
            </p:cNvSpPr>
            <p:nvPr/>
          </p:nvSpPr>
          <p:spPr bwMode="auto">
            <a:xfrm>
              <a:off x="1782763" y="2458113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20549" name="Rectangle 69"/>
            <p:cNvSpPr>
              <a:spLocks noChangeArrowheads="1"/>
            </p:cNvSpPr>
            <p:nvPr/>
          </p:nvSpPr>
          <p:spPr bwMode="auto">
            <a:xfrm>
              <a:off x="1689100" y="2081875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 dirty="0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20551" name="Line 71"/>
            <p:cNvSpPr>
              <a:spLocks noChangeShapeType="1"/>
            </p:cNvSpPr>
            <p:nvPr/>
          </p:nvSpPr>
          <p:spPr bwMode="auto">
            <a:xfrm flipV="1">
              <a:off x="1960563" y="2009801"/>
              <a:ext cx="0" cy="170640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52" name="Line 72"/>
            <p:cNvSpPr>
              <a:spLocks noChangeShapeType="1"/>
            </p:cNvSpPr>
            <p:nvPr/>
          </p:nvSpPr>
          <p:spPr bwMode="auto">
            <a:xfrm flipH="1">
              <a:off x="1897063" y="2168525"/>
              <a:ext cx="63500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54" name="Line 74"/>
            <p:cNvSpPr>
              <a:spLocks noChangeShapeType="1"/>
            </p:cNvSpPr>
            <p:nvPr/>
          </p:nvSpPr>
          <p:spPr bwMode="auto">
            <a:xfrm flipH="1">
              <a:off x="1897063" y="3297238"/>
              <a:ext cx="63500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55" name="Line 75"/>
            <p:cNvSpPr>
              <a:spLocks noChangeShapeType="1"/>
            </p:cNvSpPr>
            <p:nvPr/>
          </p:nvSpPr>
          <p:spPr bwMode="auto">
            <a:xfrm flipH="1">
              <a:off x="1897063" y="2921000"/>
              <a:ext cx="63500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56" name="Line 76"/>
            <p:cNvSpPr>
              <a:spLocks noChangeShapeType="1"/>
            </p:cNvSpPr>
            <p:nvPr/>
          </p:nvSpPr>
          <p:spPr bwMode="auto">
            <a:xfrm flipH="1">
              <a:off x="1897063" y="2544763"/>
              <a:ext cx="63500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57" name="Freeform 77"/>
            <p:cNvSpPr>
              <a:spLocks/>
            </p:cNvSpPr>
            <p:nvPr/>
          </p:nvSpPr>
          <p:spPr bwMode="auto">
            <a:xfrm>
              <a:off x="1960563" y="2544763"/>
              <a:ext cx="4017962" cy="422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04" y="508"/>
                </a:cxn>
                <a:cxn ang="0">
                  <a:pos x="104" y="508"/>
                </a:cxn>
                <a:cxn ang="0">
                  <a:pos x="210" y="479"/>
                </a:cxn>
                <a:cxn ang="0">
                  <a:pos x="210" y="479"/>
                </a:cxn>
                <a:cxn ang="0">
                  <a:pos x="421" y="493"/>
                </a:cxn>
                <a:cxn ang="0">
                  <a:pos x="421" y="493"/>
                </a:cxn>
                <a:cxn ang="0">
                  <a:pos x="632" y="466"/>
                </a:cxn>
                <a:cxn ang="0">
                  <a:pos x="632" y="466"/>
                </a:cxn>
                <a:cxn ang="0">
                  <a:pos x="843" y="466"/>
                </a:cxn>
                <a:cxn ang="0">
                  <a:pos x="843" y="466"/>
                </a:cxn>
                <a:cxn ang="0">
                  <a:pos x="1265" y="484"/>
                </a:cxn>
                <a:cxn ang="0">
                  <a:pos x="1265" y="484"/>
                </a:cxn>
                <a:cxn ang="0">
                  <a:pos x="1898" y="508"/>
                </a:cxn>
                <a:cxn ang="0">
                  <a:pos x="1898" y="508"/>
                </a:cxn>
                <a:cxn ang="0">
                  <a:pos x="2531" y="532"/>
                </a:cxn>
              </a:cxnLst>
              <a:rect l="0" t="0" r="r" b="b"/>
              <a:pathLst>
                <a:path w="2531" h="53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04" y="508"/>
                  </a:lnTo>
                  <a:lnTo>
                    <a:pt x="104" y="508"/>
                  </a:lnTo>
                  <a:lnTo>
                    <a:pt x="210" y="479"/>
                  </a:lnTo>
                  <a:lnTo>
                    <a:pt x="210" y="479"/>
                  </a:lnTo>
                  <a:lnTo>
                    <a:pt x="421" y="493"/>
                  </a:lnTo>
                  <a:lnTo>
                    <a:pt x="421" y="493"/>
                  </a:lnTo>
                  <a:lnTo>
                    <a:pt x="632" y="466"/>
                  </a:lnTo>
                  <a:lnTo>
                    <a:pt x="632" y="466"/>
                  </a:lnTo>
                  <a:lnTo>
                    <a:pt x="843" y="466"/>
                  </a:lnTo>
                  <a:lnTo>
                    <a:pt x="843" y="466"/>
                  </a:lnTo>
                  <a:lnTo>
                    <a:pt x="1265" y="484"/>
                  </a:lnTo>
                  <a:lnTo>
                    <a:pt x="1265" y="484"/>
                  </a:lnTo>
                  <a:lnTo>
                    <a:pt x="1898" y="508"/>
                  </a:lnTo>
                  <a:lnTo>
                    <a:pt x="1898" y="508"/>
                  </a:lnTo>
                  <a:lnTo>
                    <a:pt x="2531" y="532"/>
                  </a:lnTo>
                </a:path>
              </a:pathLst>
            </a:custGeom>
            <a:noFill/>
            <a:ln w="22225">
              <a:solidFill>
                <a:srgbClr val="F66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58" name="Line 78"/>
            <p:cNvSpPr>
              <a:spLocks noChangeShapeType="1"/>
            </p:cNvSpPr>
            <p:nvPr/>
          </p:nvSpPr>
          <p:spPr bwMode="auto">
            <a:xfrm>
              <a:off x="2125663" y="2446338"/>
              <a:ext cx="0" cy="50165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59" name="Line 79"/>
            <p:cNvSpPr>
              <a:spLocks noChangeShapeType="1"/>
            </p:cNvSpPr>
            <p:nvPr/>
          </p:nvSpPr>
          <p:spPr bwMode="auto">
            <a:xfrm>
              <a:off x="2081213" y="2446338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60" name="Line 80"/>
            <p:cNvSpPr>
              <a:spLocks noChangeShapeType="1"/>
            </p:cNvSpPr>
            <p:nvPr/>
          </p:nvSpPr>
          <p:spPr bwMode="auto">
            <a:xfrm>
              <a:off x="2125663" y="2947988"/>
              <a:ext cx="0" cy="50165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61" name="Line 81"/>
            <p:cNvSpPr>
              <a:spLocks noChangeShapeType="1"/>
            </p:cNvSpPr>
            <p:nvPr/>
          </p:nvSpPr>
          <p:spPr bwMode="auto">
            <a:xfrm>
              <a:off x="2081213" y="3449638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62" name="Line 82"/>
            <p:cNvSpPr>
              <a:spLocks noChangeShapeType="1"/>
            </p:cNvSpPr>
            <p:nvPr/>
          </p:nvSpPr>
          <p:spPr bwMode="auto">
            <a:xfrm>
              <a:off x="2293938" y="2384425"/>
              <a:ext cx="0" cy="53975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63" name="Line 83"/>
            <p:cNvSpPr>
              <a:spLocks noChangeShapeType="1"/>
            </p:cNvSpPr>
            <p:nvPr/>
          </p:nvSpPr>
          <p:spPr bwMode="auto">
            <a:xfrm>
              <a:off x="2249488" y="2384425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64" name="Line 84"/>
            <p:cNvSpPr>
              <a:spLocks noChangeShapeType="1"/>
            </p:cNvSpPr>
            <p:nvPr/>
          </p:nvSpPr>
          <p:spPr bwMode="auto">
            <a:xfrm>
              <a:off x="2293938" y="2924175"/>
              <a:ext cx="0" cy="542925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65" name="Line 85"/>
            <p:cNvSpPr>
              <a:spLocks noChangeShapeType="1"/>
            </p:cNvSpPr>
            <p:nvPr/>
          </p:nvSpPr>
          <p:spPr bwMode="auto">
            <a:xfrm>
              <a:off x="2249488" y="3467100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66" name="Line 86"/>
            <p:cNvSpPr>
              <a:spLocks noChangeShapeType="1"/>
            </p:cNvSpPr>
            <p:nvPr/>
          </p:nvSpPr>
          <p:spPr bwMode="auto">
            <a:xfrm>
              <a:off x="2628900" y="2436813"/>
              <a:ext cx="0" cy="500062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67" name="Line 87"/>
            <p:cNvSpPr>
              <a:spLocks noChangeShapeType="1"/>
            </p:cNvSpPr>
            <p:nvPr/>
          </p:nvSpPr>
          <p:spPr bwMode="auto">
            <a:xfrm>
              <a:off x="2584450" y="2436813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68" name="Line 88"/>
            <p:cNvSpPr>
              <a:spLocks noChangeShapeType="1"/>
            </p:cNvSpPr>
            <p:nvPr/>
          </p:nvSpPr>
          <p:spPr bwMode="auto">
            <a:xfrm>
              <a:off x="2628900" y="2936875"/>
              <a:ext cx="0" cy="500063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69" name="Line 89"/>
            <p:cNvSpPr>
              <a:spLocks noChangeShapeType="1"/>
            </p:cNvSpPr>
            <p:nvPr/>
          </p:nvSpPr>
          <p:spPr bwMode="auto">
            <a:xfrm>
              <a:off x="2584450" y="3436938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70" name="Line 90"/>
            <p:cNvSpPr>
              <a:spLocks noChangeShapeType="1"/>
            </p:cNvSpPr>
            <p:nvPr/>
          </p:nvSpPr>
          <p:spPr bwMode="auto">
            <a:xfrm>
              <a:off x="2963863" y="2436813"/>
              <a:ext cx="0" cy="477837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71" name="Line 91"/>
            <p:cNvSpPr>
              <a:spLocks noChangeShapeType="1"/>
            </p:cNvSpPr>
            <p:nvPr/>
          </p:nvSpPr>
          <p:spPr bwMode="auto">
            <a:xfrm>
              <a:off x="2921000" y="2436813"/>
              <a:ext cx="87313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72" name="Line 92"/>
            <p:cNvSpPr>
              <a:spLocks noChangeShapeType="1"/>
            </p:cNvSpPr>
            <p:nvPr/>
          </p:nvSpPr>
          <p:spPr bwMode="auto">
            <a:xfrm>
              <a:off x="2963863" y="2914650"/>
              <a:ext cx="0" cy="477838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73" name="Line 93"/>
            <p:cNvSpPr>
              <a:spLocks noChangeShapeType="1"/>
            </p:cNvSpPr>
            <p:nvPr/>
          </p:nvSpPr>
          <p:spPr bwMode="auto">
            <a:xfrm>
              <a:off x="2921000" y="3392488"/>
              <a:ext cx="87313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74" name="Line 94"/>
            <p:cNvSpPr>
              <a:spLocks noChangeShapeType="1"/>
            </p:cNvSpPr>
            <p:nvPr/>
          </p:nvSpPr>
          <p:spPr bwMode="auto">
            <a:xfrm>
              <a:off x="3298825" y="2376488"/>
              <a:ext cx="0" cy="538162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75" name="Line 95"/>
            <p:cNvSpPr>
              <a:spLocks noChangeShapeType="1"/>
            </p:cNvSpPr>
            <p:nvPr/>
          </p:nvSpPr>
          <p:spPr bwMode="auto">
            <a:xfrm>
              <a:off x="3254375" y="2376488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76" name="Line 96"/>
            <p:cNvSpPr>
              <a:spLocks noChangeShapeType="1"/>
            </p:cNvSpPr>
            <p:nvPr/>
          </p:nvSpPr>
          <p:spPr bwMode="auto">
            <a:xfrm>
              <a:off x="3298825" y="2914650"/>
              <a:ext cx="0" cy="536575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77" name="Line 97"/>
            <p:cNvSpPr>
              <a:spLocks noChangeShapeType="1"/>
            </p:cNvSpPr>
            <p:nvPr/>
          </p:nvSpPr>
          <p:spPr bwMode="auto">
            <a:xfrm>
              <a:off x="3254375" y="3451225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78" name="Line 98"/>
            <p:cNvSpPr>
              <a:spLocks noChangeShapeType="1"/>
            </p:cNvSpPr>
            <p:nvPr/>
          </p:nvSpPr>
          <p:spPr bwMode="auto">
            <a:xfrm>
              <a:off x="3968750" y="2392363"/>
              <a:ext cx="0" cy="536575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79" name="Line 99"/>
            <p:cNvSpPr>
              <a:spLocks noChangeShapeType="1"/>
            </p:cNvSpPr>
            <p:nvPr/>
          </p:nvSpPr>
          <p:spPr bwMode="auto">
            <a:xfrm>
              <a:off x="3924300" y="2392363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80" name="Line 100"/>
            <p:cNvSpPr>
              <a:spLocks noChangeShapeType="1"/>
            </p:cNvSpPr>
            <p:nvPr/>
          </p:nvSpPr>
          <p:spPr bwMode="auto">
            <a:xfrm>
              <a:off x="3968750" y="2928938"/>
              <a:ext cx="0" cy="538162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81" name="Line 101"/>
            <p:cNvSpPr>
              <a:spLocks noChangeShapeType="1"/>
            </p:cNvSpPr>
            <p:nvPr/>
          </p:nvSpPr>
          <p:spPr bwMode="auto">
            <a:xfrm>
              <a:off x="3924300" y="3467100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82" name="Line 102"/>
            <p:cNvSpPr>
              <a:spLocks noChangeShapeType="1"/>
            </p:cNvSpPr>
            <p:nvPr/>
          </p:nvSpPr>
          <p:spPr bwMode="auto">
            <a:xfrm>
              <a:off x="4973638" y="2400300"/>
              <a:ext cx="0" cy="547688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83" name="Line 103"/>
            <p:cNvSpPr>
              <a:spLocks noChangeShapeType="1"/>
            </p:cNvSpPr>
            <p:nvPr/>
          </p:nvSpPr>
          <p:spPr bwMode="auto">
            <a:xfrm>
              <a:off x="4929188" y="2400300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84" name="Line 104"/>
            <p:cNvSpPr>
              <a:spLocks noChangeShapeType="1"/>
            </p:cNvSpPr>
            <p:nvPr/>
          </p:nvSpPr>
          <p:spPr bwMode="auto">
            <a:xfrm>
              <a:off x="4973638" y="2947988"/>
              <a:ext cx="0" cy="54610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85" name="Line 105"/>
            <p:cNvSpPr>
              <a:spLocks noChangeShapeType="1"/>
            </p:cNvSpPr>
            <p:nvPr/>
          </p:nvSpPr>
          <p:spPr bwMode="auto">
            <a:xfrm>
              <a:off x="4929188" y="3494088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86" name="Line 106"/>
            <p:cNvSpPr>
              <a:spLocks noChangeShapeType="1"/>
            </p:cNvSpPr>
            <p:nvPr/>
          </p:nvSpPr>
          <p:spPr bwMode="auto">
            <a:xfrm>
              <a:off x="5978525" y="2401888"/>
              <a:ext cx="0" cy="56515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87" name="Line 107"/>
            <p:cNvSpPr>
              <a:spLocks noChangeShapeType="1"/>
            </p:cNvSpPr>
            <p:nvPr/>
          </p:nvSpPr>
          <p:spPr bwMode="auto">
            <a:xfrm>
              <a:off x="5934075" y="2401888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88" name="Line 108"/>
            <p:cNvSpPr>
              <a:spLocks noChangeShapeType="1"/>
            </p:cNvSpPr>
            <p:nvPr/>
          </p:nvSpPr>
          <p:spPr bwMode="auto">
            <a:xfrm>
              <a:off x="5978525" y="2967038"/>
              <a:ext cx="0" cy="56515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89" name="Line 109"/>
            <p:cNvSpPr>
              <a:spLocks noChangeShapeType="1"/>
            </p:cNvSpPr>
            <p:nvPr/>
          </p:nvSpPr>
          <p:spPr bwMode="auto">
            <a:xfrm>
              <a:off x="5934075" y="3532188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90" name="Rectangle 110"/>
            <p:cNvSpPr>
              <a:spLocks noChangeArrowheads="1"/>
            </p:cNvSpPr>
            <p:nvPr/>
          </p:nvSpPr>
          <p:spPr bwMode="auto">
            <a:xfrm>
              <a:off x="1916113" y="2514600"/>
              <a:ext cx="87312" cy="603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91" name="Rectangle 111"/>
            <p:cNvSpPr>
              <a:spLocks noChangeArrowheads="1"/>
            </p:cNvSpPr>
            <p:nvPr/>
          </p:nvSpPr>
          <p:spPr bwMode="auto">
            <a:xfrm>
              <a:off x="1916113" y="2514600"/>
              <a:ext cx="87312" cy="603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92" name="Rectangle 112"/>
            <p:cNvSpPr>
              <a:spLocks noChangeArrowheads="1"/>
            </p:cNvSpPr>
            <p:nvPr/>
          </p:nvSpPr>
          <p:spPr bwMode="auto">
            <a:xfrm>
              <a:off x="2081213" y="2917825"/>
              <a:ext cx="88900" cy="603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93" name="Rectangle 113"/>
            <p:cNvSpPr>
              <a:spLocks noChangeArrowheads="1"/>
            </p:cNvSpPr>
            <p:nvPr/>
          </p:nvSpPr>
          <p:spPr bwMode="auto">
            <a:xfrm>
              <a:off x="2081213" y="2917825"/>
              <a:ext cx="88900" cy="603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94" name="Rectangle 114"/>
            <p:cNvSpPr>
              <a:spLocks noChangeArrowheads="1"/>
            </p:cNvSpPr>
            <p:nvPr/>
          </p:nvSpPr>
          <p:spPr bwMode="auto">
            <a:xfrm>
              <a:off x="2249488" y="2894013"/>
              <a:ext cx="88900" cy="61912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95" name="Rectangle 115"/>
            <p:cNvSpPr>
              <a:spLocks noChangeArrowheads="1"/>
            </p:cNvSpPr>
            <p:nvPr/>
          </p:nvSpPr>
          <p:spPr bwMode="auto">
            <a:xfrm>
              <a:off x="2249488" y="2894013"/>
              <a:ext cx="88900" cy="61912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96" name="Rectangle 116"/>
            <p:cNvSpPr>
              <a:spLocks noChangeArrowheads="1"/>
            </p:cNvSpPr>
            <p:nvPr/>
          </p:nvSpPr>
          <p:spPr bwMode="auto">
            <a:xfrm>
              <a:off x="2584450" y="2905125"/>
              <a:ext cx="88900" cy="61913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97" name="Rectangle 117"/>
            <p:cNvSpPr>
              <a:spLocks noChangeArrowheads="1"/>
            </p:cNvSpPr>
            <p:nvPr/>
          </p:nvSpPr>
          <p:spPr bwMode="auto">
            <a:xfrm>
              <a:off x="2584450" y="2905125"/>
              <a:ext cx="88900" cy="61913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98" name="Rectangle 118"/>
            <p:cNvSpPr>
              <a:spLocks noChangeArrowheads="1"/>
            </p:cNvSpPr>
            <p:nvPr/>
          </p:nvSpPr>
          <p:spPr bwMode="auto">
            <a:xfrm>
              <a:off x="2921000" y="2884488"/>
              <a:ext cx="87313" cy="603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99" name="Rectangle 119"/>
            <p:cNvSpPr>
              <a:spLocks noChangeArrowheads="1"/>
            </p:cNvSpPr>
            <p:nvPr/>
          </p:nvSpPr>
          <p:spPr bwMode="auto">
            <a:xfrm>
              <a:off x="2921000" y="2884488"/>
              <a:ext cx="87313" cy="603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00" name="Rectangle 120"/>
            <p:cNvSpPr>
              <a:spLocks noChangeArrowheads="1"/>
            </p:cNvSpPr>
            <p:nvPr/>
          </p:nvSpPr>
          <p:spPr bwMode="auto">
            <a:xfrm>
              <a:off x="3254375" y="2884488"/>
              <a:ext cx="88900" cy="603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01" name="Rectangle 121"/>
            <p:cNvSpPr>
              <a:spLocks noChangeArrowheads="1"/>
            </p:cNvSpPr>
            <p:nvPr/>
          </p:nvSpPr>
          <p:spPr bwMode="auto">
            <a:xfrm>
              <a:off x="3254375" y="2884488"/>
              <a:ext cx="88900" cy="603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02" name="Rectangle 122"/>
            <p:cNvSpPr>
              <a:spLocks noChangeArrowheads="1"/>
            </p:cNvSpPr>
            <p:nvPr/>
          </p:nvSpPr>
          <p:spPr bwMode="auto">
            <a:xfrm>
              <a:off x="3924300" y="2898775"/>
              <a:ext cx="88900" cy="603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03" name="Rectangle 123"/>
            <p:cNvSpPr>
              <a:spLocks noChangeArrowheads="1"/>
            </p:cNvSpPr>
            <p:nvPr/>
          </p:nvSpPr>
          <p:spPr bwMode="auto">
            <a:xfrm>
              <a:off x="3924300" y="2898775"/>
              <a:ext cx="88900" cy="603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04" name="Rectangle 124"/>
            <p:cNvSpPr>
              <a:spLocks noChangeArrowheads="1"/>
            </p:cNvSpPr>
            <p:nvPr/>
          </p:nvSpPr>
          <p:spPr bwMode="auto">
            <a:xfrm>
              <a:off x="4929188" y="2917825"/>
              <a:ext cx="88900" cy="603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05" name="Rectangle 125"/>
            <p:cNvSpPr>
              <a:spLocks noChangeArrowheads="1"/>
            </p:cNvSpPr>
            <p:nvPr/>
          </p:nvSpPr>
          <p:spPr bwMode="auto">
            <a:xfrm>
              <a:off x="4929188" y="2917825"/>
              <a:ext cx="88900" cy="603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06" name="Rectangle 126"/>
            <p:cNvSpPr>
              <a:spLocks noChangeArrowheads="1"/>
            </p:cNvSpPr>
            <p:nvPr/>
          </p:nvSpPr>
          <p:spPr bwMode="auto">
            <a:xfrm>
              <a:off x="5934075" y="2936875"/>
              <a:ext cx="88900" cy="603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07" name="Rectangle 127"/>
            <p:cNvSpPr>
              <a:spLocks noChangeArrowheads="1"/>
            </p:cNvSpPr>
            <p:nvPr/>
          </p:nvSpPr>
          <p:spPr bwMode="auto">
            <a:xfrm>
              <a:off x="5934075" y="2936875"/>
              <a:ext cx="88900" cy="603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08" name="Freeform 128"/>
            <p:cNvSpPr>
              <a:spLocks/>
            </p:cNvSpPr>
            <p:nvPr/>
          </p:nvSpPr>
          <p:spPr bwMode="auto">
            <a:xfrm>
              <a:off x="1987550" y="2544763"/>
              <a:ext cx="4021138" cy="2714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06" y="342"/>
                </a:cxn>
                <a:cxn ang="0">
                  <a:pos x="106" y="342"/>
                </a:cxn>
                <a:cxn ang="0">
                  <a:pos x="211" y="327"/>
                </a:cxn>
                <a:cxn ang="0">
                  <a:pos x="211" y="327"/>
                </a:cxn>
                <a:cxn ang="0">
                  <a:pos x="423" y="342"/>
                </a:cxn>
                <a:cxn ang="0">
                  <a:pos x="423" y="342"/>
                </a:cxn>
                <a:cxn ang="0">
                  <a:pos x="633" y="310"/>
                </a:cxn>
                <a:cxn ang="0">
                  <a:pos x="633" y="310"/>
                </a:cxn>
                <a:cxn ang="0">
                  <a:pos x="844" y="310"/>
                </a:cxn>
                <a:cxn ang="0">
                  <a:pos x="844" y="310"/>
                </a:cxn>
                <a:cxn ang="0">
                  <a:pos x="1266" y="300"/>
                </a:cxn>
                <a:cxn ang="0">
                  <a:pos x="1266" y="300"/>
                </a:cxn>
                <a:cxn ang="0">
                  <a:pos x="1900" y="281"/>
                </a:cxn>
                <a:cxn ang="0">
                  <a:pos x="1900" y="281"/>
                </a:cxn>
                <a:cxn ang="0">
                  <a:pos x="2533" y="315"/>
                </a:cxn>
              </a:cxnLst>
              <a:rect l="0" t="0" r="r" b="b"/>
              <a:pathLst>
                <a:path w="2533" h="34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06" y="342"/>
                  </a:lnTo>
                  <a:lnTo>
                    <a:pt x="106" y="342"/>
                  </a:lnTo>
                  <a:lnTo>
                    <a:pt x="211" y="327"/>
                  </a:lnTo>
                  <a:lnTo>
                    <a:pt x="211" y="327"/>
                  </a:lnTo>
                  <a:lnTo>
                    <a:pt x="423" y="342"/>
                  </a:lnTo>
                  <a:lnTo>
                    <a:pt x="423" y="342"/>
                  </a:lnTo>
                  <a:lnTo>
                    <a:pt x="633" y="310"/>
                  </a:lnTo>
                  <a:lnTo>
                    <a:pt x="633" y="310"/>
                  </a:lnTo>
                  <a:lnTo>
                    <a:pt x="844" y="310"/>
                  </a:lnTo>
                  <a:lnTo>
                    <a:pt x="844" y="310"/>
                  </a:lnTo>
                  <a:lnTo>
                    <a:pt x="1266" y="300"/>
                  </a:lnTo>
                  <a:lnTo>
                    <a:pt x="1266" y="300"/>
                  </a:lnTo>
                  <a:lnTo>
                    <a:pt x="1900" y="281"/>
                  </a:lnTo>
                  <a:lnTo>
                    <a:pt x="1900" y="281"/>
                  </a:lnTo>
                  <a:lnTo>
                    <a:pt x="2533" y="315"/>
                  </a:lnTo>
                </a:path>
              </a:pathLst>
            </a:custGeom>
            <a:noFill/>
            <a:ln w="22225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09" name="Line 129"/>
            <p:cNvSpPr>
              <a:spLocks noChangeShapeType="1"/>
            </p:cNvSpPr>
            <p:nvPr/>
          </p:nvSpPr>
          <p:spPr bwMode="auto">
            <a:xfrm>
              <a:off x="2155825" y="2343150"/>
              <a:ext cx="0" cy="473075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10" name="Line 130"/>
            <p:cNvSpPr>
              <a:spLocks noChangeShapeType="1"/>
            </p:cNvSpPr>
            <p:nvPr/>
          </p:nvSpPr>
          <p:spPr bwMode="auto">
            <a:xfrm>
              <a:off x="2111375" y="2343150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11" name="Line 131"/>
            <p:cNvSpPr>
              <a:spLocks noChangeShapeType="1"/>
            </p:cNvSpPr>
            <p:nvPr/>
          </p:nvSpPr>
          <p:spPr bwMode="auto">
            <a:xfrm>
              <a:off x="2155825" y="2816225"/>
              <a:ext cx="0" cy="473075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12" name="Line 132"/>
            <p:cNvSpPr>
              <a:spLocks noChangeShapeType="1"/>
            </p:cNvSpPr>
            <p:nvPr/>
          </p:nvSpPr>
          <p:spPr bwMode="auto">
            <a:xfrm>
              <a:off x="2111375" y="3289300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13" name="Line 133"/>
            <p:cNvSpPr>
              <a:spLocks noChangeShapeType="1"/>
            </p:cNvSpPr>
            <p:nvPr/>
          </p:nvSpPr>
          <p:spPr bwMode="auto">
            <a:xfrm>
              <a:off x="2322513" y="2297113"/>
              <a:ext cx="0" cy="50800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14" name="Line 134"/>
            <p:cNvSpPr>
              <a:spLocks noChangeShapeType="1"/>
            </p:cNvSpPr>
            <p:nvPr/>
          </p:nvSpPr>
          <p:spPr bwMode="auto">
            <a:xfrm>
              <a:off x="2278063" y="2297113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15" name="Line 135"/>
            <p:cNvSpPr>
              <a:spLocks noChangeShapeType="1"/>
            </p:cNvSpPr>
            <p:nvPr/>
          </p:nvSpPr>
          <p:spPr bwMode="auto">
            <a:xfrm>
              <a:off x="2322513" y="2805113"/>
              <a:ext cx="0" cy="50800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16" name="Line 136"/>
            <p:cNvSpPr>
              <a:spLocks noChangeShapeType="1"/>
            </p:cNvSpPr>
            <p:nvPr/>
          </p:nvSpPr>
          <p:spPr bwMode="auto">
            <a:xfrm>
              <a:off x="2278063" y="3313113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17" name="Line 137"/>
            <p:cNvSpPr>
              <a:spLocks noChangeShapeType="1"/>
            </p:cNvSpPr>
            <p:nvPr/>
          </p:nvSpPr>
          <p:spPr bwMode="auto">
            <a:xfrm>
              <a:off x="2659063" y="2273300"/>
              <a:ext cx="0" cy="542925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18" name="Line 138"/>
            <p:cNvSpPr>
              <a:spLocks noChangeShapeType="1"/>
            </p:cNvSpPr>
            <p:nvPr/>
          </p:nvSpPr>
          <p:spPr bwMode="auto">
            <a:xfrm>
              <a:off x="2614613" y="2273300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19" name="Line 139"/>
            <p:cNvSpPr>
              <a:spLocks noChangeShapeType="1"/>
            </p:cNvSpPr>
            <p:nvPr/>
          </p:nvSpPr>
          <p:spPr bwMode="auto">
            <a:xfrm>
              <a:off x="2659063" y="2816225"/>
              <a:ext cx="0" cy="542925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20" name="Line 140"/>
            <p:cNvSpPr>
              <a:spLocks noChangeShapeType="1"/>
            </p:cNvSpPr>
            <p:nvPr/>
          </p:nvSpPr>
          <p:spPr bwMode="auto">
            <a:xfrm>
              <a:off x="2614613" y="3359150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21" name="Line 141"/>
            <p:cNvSpPr>
              <a:spLocks noChangeShapeType="1"/>
            </p:cNvSpPr>
            <p:nvPr/>
          </p:nvSpPr>
          <p:spPr bwMode="auto">
            <a:xfrm>
              <a:off x="2992438" y="2249488"/>
              <a:ext cx="0" cy="541337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22" name="Line 142"/>
            <p:cNvSpPr>
              <a:spLocks noChangeShapeType="1"/>
            </p:cNvSpPr>
            <p:nvPr/>
          </p:nvSpPr>
          <p:spPr bwMode="auto">
            <a:xfrm>
              <a:off x="2947988" y="2249488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23" name="Line 143"/>
            <p:cNvSpPr>
              <a:spLocks noChangeShapeType="1"/>
            </p:cNvSpPr>
            <p:nvPr/>
          </p:nvSpPr>
          <p:spPr bwMode="auto">
            <a:xfrm>
              <a:off x="2992438" y="2790825"/>
              <a:ext cx="0" cy="53975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24" name="Line 144"/>
            <p:cNvSpPr>
              <a:spLocks noChangeShapeType="1"/>
            </p:cNvSpPr>
            <p:nvPr/>
          </p:nvSpPr>
          <p:spPr bwMode="auto">
            <a:xfrm>
              <a:off x="2947988" y="3330575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25" name="Line 145"/>
            <p:cNvSpPr>
              <a:spLocks noChangeShapeType="1"/>
            </p:cNvSpPr>
            <p:nvPr/>
          </p:nvSpPr>
          <p:spPr bwMode="auto">
            <a:xfrm>
              <a:off x="3327400" y="2241550"/>
              <a:ext cx="0" cy="549275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26" name="Line 146"/>
            <p:cNvSpPr>
              <a:spLocks noChangeShapeType="1"/>
            </p:cNvSpPr>
            <p:nvPr/>
          </p:nvSpPr>
          <p:spPr bwMode="auto">
            <a:xfrm>
              <a:off x="3282950" y="2241550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27" name="Line 147"/>
            <p:cNvSpPr>
              <a:spLocks noChangeShapeType="1"/>
            </p:cNvSpPr>
            <p:nvPr/>
          </p:nvSpPr>
          <p:spPr bwMode="auto">
            <a:xfrm>
              <a:off x="3327400" y="2790825"/>
              <a:ext cx="0" cy="547688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28" name="Line 148"/>
            <p:cNvSpPr>
              <a:spLocks noChangeShapeType="1"/>
            </p:cNvSpPr>
            <p:nvPr/>
          </p:nvSpPr>
          <p:spPr bwMode="auto">
            <a:xfrm>
              <a:off x="3282950" y="3338513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29" name="Line 149"/>
            <p:cNvSpPr>
              <a:spLocks noChangeShapeType="1"/>
            </p:cNvSpPr>
            <p:nvPr/>
          </p:nvSpPr>
          <p:spPr bwMode="auto">
            <a:xfrm>
              <a:off x="3997325" y="2232025"/>
              <a:ext cx="0" cy="550863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30" name="Line 150"/>
            <p:cNvSpPr>
              <a:spLocks noChangeShapeType="1"/>
            </p:cNvSpPr>
            <p:nvPr/>
          </p:nvSpPr>
          <p:spPr bwMode="auto">
            <a:xfrm>
              <a:off x="3952875" y="2232025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31" name="Line 151"/>
            <p:cNvSpPr>
              <a:spLocks noChangeShapeType="1"/>
            </p:cNvSpPr>
            <p:nvPr/>
          </p:nvSpPr>
          <p:spPr bwMode="auto">
            <a:xfrm>
              <a:off x="3997325" y="2782888"/>
              <a:ext cx="0" cy="549275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32" name="Line 152"/>
            <p:cNvSpPr>
              <a:spLocks noChangeShapeType="1"/>
            </p:cNvSpPr>
            <p:nvPr/>
          </p:nvSpPr>
          <p:spPr bwMode="auto">
            <a:xfrm>
              <a:off x="3952875" y="3332163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33" name="Line 153"/>
            <p:cNvSpPr>
              <a:spLocks noChangeShapeType="1"/>
            </p:cNvSpPr>
            <p:nvPr/>
          </p:nvSpPr>
          <p:spPr bwMode="auto">
            <a:xfrm>
              <a:off x="5003800" y="2173288"/>
              <a:ext cx="0" cy="595312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34" name="Line 154"/>
            <p:cNvSpPr>
              <a:spLocks noChangeShapeType="1"/>
            </p:cNvSpPr>
            <p:nvPr/>
          </p:nvSpPr>
          <p:spPr bwMode="auto">
            <a:xfrm>
              <a:off x="4959350" y="2173288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35" name="Line 155"/>
            <p:cNvSpPr>
              <a:spLocks noChangeShapeType="1"/>
            </p:cNvSpPr>
            <p:nvPr/>
          </p:nvSpPr>
          <p:spPr bwMode="auto">
            <a:xfrm>
              <a:off x="5003800" y="2768600"/>
              <a:ext cx="0" cy="593725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36" name="Line 156"/>
            <p:cNvSpPr>
              <a:spLocks noChangeShapeType="1"/>
            </p:cNvSpPr>
            <p:nvPr/>
          </p:nvSpPr>
          <p:spPr bwMode="auto">
            <a:xfrm>
              <a:off x="4959350" y="3362325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37" name="Line 157"/>
            <p:cNvSpPr>
              <a:spLocks noChangeShapeType="1"/>
            </p:cNvSpPr>
            <p:nvPr/>
          </p:nvSpPr>
          <p:spPr bwMode="auto">
            <a:xfrm>
              <a:off x="6008688" y="2216150"/>
              <a:ext cx="0" cy="57785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38" name="Line 158"/>
            <p:cNvSpPr>
              <a:spLocks noChangeShapeType="1"/>
            </p:cNvSpPr>
            <p:nvPr/>
          </p:nvSpPr>
          <p:spPr bwMode="auto">
            <a:xfrm>
              <a:off x="5964238" y="2216150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39" name="Line 159"/>
            <p:cNvSpPr>
              <a:spLocks noChangeShapeType="1"/>
            </p:cNvSpPr>
            <p:nvPr/>
          </p:nvSpPr>
          <p:spPr bwMode="auto">
            <a:xfrm>
              <a:off x="6008688" y="2794000"/>
              <a:ext cx="0" cy="57785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40" name="Line 160"/>
            <p:cNvSpPr>
              <a:spLocks noChangeShapeType="1"/>
            </p:cNvSpPr>
            <p:nvPr/>
          </p:nvSpPr>
          <p:spPr bwMode="auto">
            <a:xfrm>
              <a:off x="5964238" y="3371850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41" name="Freeform 161"/>
            <p:cNvSpPr>
              <a:spLocks/>
            </p:cNvSpPr>
            <p:nvPr/>
          </p:nvSpPr>
          <p:spPr bwMode="auto">
            <a:xfrm>
              <a:off x="1943100" y="2514600"/>
              <a:ext cx="88900" cy="60325"/>
            </a:xfrm>
            <a:custGeom>
              <a:avLst/>
              <a:gdLst/>
              <a:ahLst/>
              <a:cxnLst>
                <a:cxn ang="0">
                  <a:pos x="56" y="38"/>
                </a:cxn>
                <a:cxn ang="0">
                  <a:pos x="56" y="46"/>
                </a:cxn>
                <a:cxn ang="0">
                  <a:pos x="54" y="53"/>
                </a:cxn>
                <a:cxn ang="0">
                  <a:pos x="51" y="59"/>
                </a:cxn>
                <a:cxn ang="0">
                  <a:pos x="48" y="65"/>
                </a:cxn>
                <a:cxn ang="0">
                  <a:pos x="43" y="70"/>
                </a:cxn>
                <a:cxn ang="0">
                  <a:pos x="38" y="73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8" y="73"/>
                </a:cxn>
                <a:cxn ang="0">
                  <a:pos x="13" y="70"/>
                </a:cxn>
                <a:cxn ang="0">
                  <a:pos x="8" y="65"/>
                </a:cxn>
                <a:cxn ang="0">
                  <a:pos x="5" y="59"/>
                </a:cxn>
                <a:cxn ang="0">
                  <a:pos x="2" y="53"/>
                </a:cxn>
                <a:cxn ang="0">
                  <a:pos x="1" y="46"/>
                </a:cxn>
                <a:cxn ang="0">
                  <a:pos x="0" y="41"/>
                </a:cxn>
                <a:cxn ang="0">
                  <a:pos x="0" y="38"/>
                </a:cxn>
                <a:cxn ang="0">
                  <a:pos x="0" y="35"/>
                </a:cxn>
                <a:cxn ang="0">
                  <a:pos x="1" y="30"/>
                </a:cxn>
                <a:cxn ang="0">
                  <a:pos x="2" y="24"/>
                </a:cxn>
                <a:cxn ang="0">
                  <a:pos x="5" y="18"/>
                </a:cxn>
                <a:cxn ang="0">
                  <a:pos x="8" y="11"/>
                </a:cxn>
                <a:cxn ang="0">
                  <a:pos x="13" y="6"/>
                </a:cxn>
                <a:cxn ang="0">
                  <a:pos x="18" y="3"/>
                </a:cxn>
                <a:cxn ang="0">
                  <a:pos x="22" y="2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38" y="3"/>
                </a:cxn>
                <a:cxn ang="0">
                  <a:pos x="43" y="6"/>
                </a:cxn>
                <a:cxn ang="0">
                  <a:pos x="48" y="11"/>
                </a:cxn>
                <a:cxn ang="0">
                  <a:pos x="51" y="18"/>
                </a:cxn>
                <a:cxn ang="0">
                  <a:pos x="54" y="24"/>
                </a:cxn>
                <a:cxn ang="0">
                  <a:pos x="56" y="30"/>
                </a:cxn>
                <a:cxn ang="0">
                  <a:pos x="56" y="38"/>
                </a:cxn>
              </a:cxnLst>
              <a:rect l="0" t="0" r="r" b="b"/>
              <a:pathLst>
                <a:path w="56" h="77">
                  <a:moveTo>
                    <a:pt x="56" y="38"/>
                  </a:moveTo>
                  <a:lnTo>
                    <a:pt x="56" y="46"/>
                  </a:lnTo>
                  <a:lnTo>
                    <a:pt x="54" y="53"/>
                  </a:lnTo>
                  <a:lnTo>
                    <a:pt x="51" y="59"/>
                  </a:lnTo>
                  <a:lnTo>
                    <a:pt x="48" y="65"/>
                  </a:lnTo>
                  <a:lnTo>
                    <a:pt x="43" y="70"/>
                  </a:lnTo>
                  <a:lnTo>
                    <a:pt x="38" y="73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8" y="73"/>
                  </a:lnTo>
                  <a:lnTo>
                    <a:pt x="13" y="70"/>
                  </a:lnTo>
                  <a:lnTo>
                    <a:pt x="8" y="65"/>
                  </a:lnTo>
                  <a:lnTo>
                    <a:pt x="5" y="59"/>
                  </a:lnTo>
                  <a:lnTo>
                    <a:pt x="2" y="53"/>
                  </a:lnTo>
                  <a:lnTo>
                    <a:pt x="1" y="46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0"/>
                  </a:lnTo>
                  <a:lnTo>
                    <a:pt x="2" y="24"/>
                  </a:lnTo>
                  <a:lnTo>
                    <a:pt x="5" y="18"/>
                  </a:lnTo>
                  <a:lnTo>
                    <a:pt x="8" y="11"/>
                  </a:lnTo>
                  <a:lnTo>
                    <a:pt x="13" y="6"/>
                  </a:lnTo>
                  <a:lnTo>
                    <a:pt x="18" y="3"/>
                  </a:lnTo>
                  <a:lnTo>
                    <a:pt x="22" y="2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38" y="3"/>
                  </a:lnTo>
                  <a:lnTo>
                    <a:pt x="43" y="6"/>
                  </a:lnTo>
                  <a:lnTo>
                    <a:pt x="48" y="11"/>
                  </a:lnTo>
                  <a:lnTo>
                    <a:pt x="51" y="18"/>
                  </a:lnTo>
                  <a:lnTo>
                    <a:pt x="54" y="24"/>
                  </a:lnTo>
                  <a:lnTo>
                    <a:pt x="56" y="30"/>
                  </a:lnTo>
                  <a:lnTo>
                    <a:pt x="56" y="38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42" name="Freeform 162"/>
            <p:cNvSpPr>
              <a:spLocks/>
            </p:cNvSpPr>
            <p:nvPr/>
          </p:nvSpPr>
          <p:spPr bwMode="auto">
            <a:xfrm>
              <a:off x="1943100" y="2514600"/>
              <a:ext cx="88900" cy="60325"/>
            </a:xfrm>
            <a:custGeom>
              <a:avLst/>
              <a:gdLst/>
              <a:ahLst/>
              <a:cxnLst>
                <a:cxn ang="0">
                  <a:pos x="56" y="38"/>
                </a:cxn>
                <a:cxn ang="0">
                  <a:pos x="56" y="46"/>
                </a:cxn>
                <a:cxn ang="0">
                  <a:pos x="54" y="53"/>
                </a:cxn>
                <a:cxn ang="0">
                  <a:pos x="51" y="59"/>
                </a:cxn>
                <a:cxn ang="0">
                  <a:pos x="48" y="65"/>
                </a:cxn>
                <a:cxn ang="0">
                  <a:pos x="43" y="70"/>
                </a:cxn>
                <a:cxn ang="0">
                  <a:pos x="38" y="73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8" y="73"/>
                </a:cxn>
                <a:cxn ang="0">
                  <a:pos x="13" y="70"/>
                </a:cxn>
                <a:cxn ang="0">
                  <a:pos x="8" y="65"/>
                </a:cxn>
                <a:cxn ang="0">
                  <a:pos x="5" y="59"/>
                </a:cxn>
                <a:cxn ang="0">
                  <a:pos x="2" y="53"/>
                </a:cxn>
                <a:cxn ang="0">
                  <a:pos x="1" y="46"/>
                </a:cxn>
                <a:cxn ang="0">
                  <a:pos x="0" y="41"/>
                </a:cxn>
                <a:cxn ang="0">
                  <a:pos x="0" y="38"/>
                </a:cxn>
                <a:cxn ang="0">
                  <a:pos x="0" y="35"/>
                </a:cxn>
                <a:cxn ang="0">
                  <a:pos x="1" y="30"/>
                </a:cxn>
                <a:cxn ang="0">
                  <a:pos x="2" y="24"/>
                </a:cxn>
                <a:cxn ang="0">
                  <a:pos x="5" y="18"/>
                </a:cxn>
                <a:cxn ang="0">
                  <a:pos x="8" y="11"/>
                </a:cxn>
                <a:cxn ang="0">
                  <a:pos x="13" y="6"/>
                </a:cxn>
                <a:cxn ang="0">
                  <a:pos x="18" y="3"/>
                </a:cxn>
                <a:cxn ang="0">
                  <a:pos x="22" y="2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38" y="3"/>
                </a:cxn>
                <a:cxn ang="0">
                  <a:pos x="43" y="6"/>
                </a:cxn>
                <a:cxn ang="0">
                  <a:pos x="48" y="11"/>
                </a:cxn>
                <a:cxn ang="0">
                  <a:pos x="51" y="18"/>
                </a:cxn>
                <a:cxn ang="0">
                  <a:pos x="54" y="24"/>
                </a:cxn>
                <a:cxn ang="0">
                  <a:pos x="56" y="30"/>
                </a:cxn>
                <a:cxn ang="0">
                  <a:pos x="56" y="38"/>
                </a:cxn>
              </a:cxnLst>
              <a:rect l="0" t="0" r="r" b="b"/>
              <a:pathLst>
                <a:path w="56" h="77">
                  <a:moveTo>
                    <a:pt x="56" y="38"/>
                  </a:moveTo>
                  <a:lnTo>
                    <a:pt x="56" y="46"/>
                  </a:lnTo>
                  <a:lnTo>
                    <a:pt x="54" y="53"/>
                  </a:lnTo>
                  <a:lnTo>
                    <a:pt x="51" y="59"/>
                  </a:lnTo>
                  <a:lnTo>
                    <a:pt x="48" y="65"/>
                  </a:lnTo>
                  <a:lnTo>
                    <a:pt x="43" y="70"/>
                  </a:lnTo>
                  <a:lnTo>
                    <a:pt x="38" y="73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8" y="73"/>
                  </a:lnTo>
                  <a:lnTo>
                    <a:pt x="13" y="70"/>
                  </a:lnTo>
                  <a:lnTo>
                    <a:pt x="8" y="65"/>
                  </a:lnTo>
                  <a:lnTo>
                    <a:pt x="5" y="59"/>
                  </a:lnTo>
                  <a:lnTo>
                    <a:pt x="2" y="53"/>
                  </a:lnTo>
                  <a:lnTo>
                    <a:pt x="1" y="46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0"/>
                  </a:lnTo>
                  <a:lnTo>
                    <a:pt x="2" y="24"/>
                  </a:lnTo>
                  <a:lnTo>
                    <a:pt x="5" y="18"/>
                  </a:lnTo>
                  <a:lnTo>
                    <a:pt x="8" y="11"/>
                  </a:lnTo>
                  <a:lnTo>
                    <a:pt x="13" y="6"/>
                  </a:lnTo>
                  <a:lnTo>
                    <a:pt x="18" y="3"/>
                  </a:lnTo>
                  <a:lnTo>
                    <a:pt x="22" y="2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38" y="3"/>
                  </a:lnTo>
                  <a:lnTo>
                    <a:pt x="43" y="6"/>
                  </a:lnTo>
                  <a:lnTo>
                    <a:pt x="48" y="11"/>
                  </a:lnTo>
                  <a:lnTo>
                    <a:pt x="51" y="18"/>
                  </a:lnTo>
                  <a:lnTo>
                    <a:pt x="54" y="24"/>
                  </a:lnTo>
                  <a:lnTo>
                    <a:pt x="56" y="30"/>
                  </a:lnTo>
                  <a:lnTo>
                    <a:pt x="56" y="38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43" name="Freeform 163"/>
            <p:cNvSpPr>
              <a:spLocks/>
            </p:cNvSpPr>
            <p:nvPr/>
          </p:nvSpPr>
          <p:spPr bwMode="auto">
            <a:xfrm>
              <a:off x="2111375" y="2786063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7" y="66"/>
                </a:cxn>
                <a:cxn ang="0">
                  <a:pos x="43" y="71"/>
                </a:cxn>
                <a:cxn ang="0">
                  <a:pos x="38" y="74"/>
                </a:cxn>
                <a:cxn ang="0">
                  <a:pos x="33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7" y="74"/>
                </a:cxn>
                <a:cxn ang="0">
                  <a:pos x="13" y="71"/>
                </a:cxn>
                <a:cxn ang="0">
                  <a:pos x="8" y="66"/>
                </a:cxn>
                <a:cxn ang="0">
                  <a:pos x="4" y="59"/>
                </a:cxn>
                <a:cxn ang="0">
                  <a:pos x="2" y="53"/>
                </a:cxn>
                <a:cxn ang="0">
                  <a:pos x="1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5"/>
                </a:cxn>
                <a:cxn ang="0">
                  <a:pos x="1" y="31"/>
                </a:cxn>
                <a:cxn ang="0">
                  <a:pos x="2" y="24"/>
                </a:cxn>
                <a:cxn ang="0">
                  <a:pos x="4" y="18"/>
                </a:cxn>
                <a:cxn ang="0">
                  <a:pos x="8" y="12"/>
                </a:cxn>
                <a:cxn ang="0">
                  <a:pos x="13" y="7"/>
                </a:cxn>
                <a:cxn ang="0">
                  <a:pos x="17" y="4"/>
                </a:cxn>
                <a:cxn ang="0">
                  <a:pos x="22" y="2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3" y="2"/>
                </a:cxn>
                <a:cxn ang="0">
                  <a:pos x="38" y="4"/>
                </a:cxn>
                <a:cxn ang="0">
                  <a:pos x="43" y="7"/>
                </a:cxn>
                <a:cxn ang="0">
                  <a:pos x="47" y="12"/>
                </a:cxn>
                <a:cxn ang="0">
                  <a:pos x="51" y="18"/>
                </a:cxn>
                <a:cxn ang="0">
                  <a:pos x="53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7" y="66"/>
                  </a:lnTo>
                  <a:lnTo>
                    <a:pt x="43" y="71"/>
                  </a:lnTo>
                  <a:lnTo>
                    <a:pt x="38" y="74"/>
                  </a:lnTo>
                  <a:lnTo>
                    <a:pt x="33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7" y="74"/>
                  </a:lnTo>
                  <a:lnTo>
                    <a:pt x="13" y="71"/>
                  </a:lnTo>
                  <a:lnTo>
                    <a:pt x="8" y="66"/>
                  </a:lnTo>
                  <a:lnTo>
                    <a:pt x="4" y="59"/>
                  </a:lnTo>
                  <a:lnTo>
                    <a:pt x="2" y="53"/>
                  </a:lnTo>
                  <a:lnTo>
                    <a:pt x="1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5"/>
                  </a:lnTo>
                  <a:lnTo>
                    <a:pt x="1" y="31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3" y="7"/>
                  </a:lnTo>
                  <a:lnTo>
                    <a:pt x="17" y="4"/>
                  </a:lnTo>
                  <a:lnTo>
                    <a:pt x="22" y="2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3" y="2"/>
                  </a:lnTo>
                  <a:lnTo>
                    <a:pt x="38" y="4"/>
                  </a:lnTo>
                  <a:lnTo>
                    <a:pt x="43" y="7"/>
                  </a:lnTo>
                  <a:lnTo>
                    <a:pt x="47" y="12"/>
                  </a:lnTo>
                  <a:lnTo>
                    <a:pt x="51" y="18"/>
                  </a:lnTo>
                  <a:lnTo>
                    <a:pt x="53" y="24"/>
                  </a:lnTo>
                  <a:lnTo>
                    <a:pt x="56" y="31"/>
                  </a:lnTo>
                  <a:lnTo>
                    <a:pt x="56" y="39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44" name="Freeform 164"/>
            <p:cNvSpPr>
              <a:spLocks/>
            </p:cNvSpPr>
            <p:nvPr/>
          </p:nvSpPr>
          <p:spPr bwMode="auto">
            <a:xfrm>
              <a:off x="2111375" y="2786063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7" y="66"/>
                </a:cxn>
                <a:cxn ang="0">
                  <a:pos x="43" y="71"/>
                </a:cxn>
                <a:cxn ang="0">
                  <a:pos x="38" y="74"/>
                </a:cxn>
                <a:cxn ang="0">
                  <a:pos x="33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7" y="74"/>
                </a:cxn>
                <a:cxn ang="0">
                  <a:pos x="13" y="71"/>
                </a:cxn>
                <a:cxn ang="0">
                  <a:pos x="8" y="66"/>
                </a:cxn>
                <a:cxn ang="0">
                  <a:pos x="4" y="59"/>
                </a:cxn>
                <a:cxn ang="0">
                  <a:pos x="2" y="53"/>
                </a:cxn>
                <a:cxn ang="0">
                  <a:pos x="1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5"/>
                </a:cxn>
                <a:cxn ang="0">
                  <a:pos x="1" y="31"/>
                </a:cxn>
                <a:cxn ang="0">
                  <a:pos x="2" y="24"/>
                </a:cxn>
                <a:cxn ang="0">
                  <a:pos x="4" y="18"/>
                </a:cxn>
                <a:cxn ang="0">
                  <a:pos x="8" y="12"/>
                </a:cxn>
                <a:cxn ang="0">
                  <a:pos x="13" y="7"/>
                </a:cxn>
                <a:cxn ang="0">
                  <a:pos x="17" y="4"/>
                </a:cxn>
                <a:cxn ang="0">
                  <a:pos x="22" y="2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3" y="2"/>
                </a:cxn>
                <a:cxn ang="0">
                  <a:pos x="38" y="4"/>
                </a:cxn>
                <a:cxn ang="0">
                  <a:pos x="43" y="7"/>
                </a:cxn>
                <a:cxn ang="0">
                  <a:pos x="47" y="12"/>
                </a:cxn>
                <a:cxn ang="0">
                  <a:pos x="51" y="18"/>
                </a:cxn>
                <a:cxn ang="0">
                  <a:pos x="53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7" y="66"/>
                  </a:lnTo>
                  <a:lnTo>
                    <a:pt x="43" y="71"/>
                  </a:lnTo>
                  <a:lnTo>
                    <a:pt x="38" y="74"/>
                  </a:lnTo>
                  <a:lnTo>
                    <a:pt x="33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7" y="74"/>
                  </a:lnTo>
                  <a:lnTo>
                    <a:pt x="13" y="71"/>
                  </a:lnTo>
                  <a:lnTo>
                    <a:pt x="8" y="66"/>
                  </a:lnTo>
                  <a:lnTo>
                    <a:pt x="4" y="59"/>
                  </a:lnTo>
                  <a:lnTo>
                    <a:pt x="2" y="53"/>
                  </a:lnTo>
                  <a:lnTo>
                    <a:pt x="1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5"/>
                  </a:lnTo>
                  <a:lnTo>
                    <a:pt x="1" y="31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3" y="7"/>
                  </a:lnTo>
                  <a:lnTo>
                    <a:pt x="17" y="4"/>
                  </a:lnTo>
                  <a:lnTo>
                    <a:pt x="22" y="2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3" y="2"/>
                  </a:lnTo>
                  <a:lnTo>
                    <a:pt x="38" y="4"/>
                  </a:lnTo>
                  <a:lnTo>
                    <a:pt x="43" y="7"/>
                  </a:lnTo>
                  <a:lnTo>
                    <a:pt x="47" y="12"/>
                  </a:lnTo>
                  <a:lnTo>
                    <a:pt x="51" y="18"/>
                  </a:lnTo>
                  <a:lnTo>
                    <a:pt x="53" y="24"/>
                  </a:lnTo>
                  <a:lnTo>
                    <a:pt x="56" y="31"/>
                  </a:lnTo>
                  <a:lnTo>
                    <a:pt x="56" y="39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45" name="Freeform 165"/>
            <p:cNvSpPr>
              <a:spLocks/>
            </p:cNvSpPr>
            <p:nvPr/>
          </p:nvSpPr>
          <p:spPr bwMode="auto">
            <a:xfrm>
              <a:off x="2278063" y="2774950"/>
              <a:ext cx="88900" cy="60325"/>
            </a:xfrm>
            <a:custGeom>
              <a:avLst/>
              <a:gdLst/>
              <a:ahLst/>
              <a:cxnLst>
                <a:cxn ang="0">
                  <a:pos x="56" y="38"/>
                </a:cxn>
                <a:cxn ang="0">
                  <a:pos x="56" y="46"/>
                </a:cxn>
                <a:cxn ang="0">
                  <a:pos x="54" y="53"/>
                </a:cxn>
                <a:cxn ang="0">
                  <a:pos x="52" y="59"/>
                </a:cxn>
                <a:cxn ang="0">
                  <a:pos x="48" y="65"/>
                </a:cxn>
                <a:cxn ang="0">
                  <a:pos x="43" y="70"/>
                </a:cxn>
                <a:cxn ang="0">
                  <a:pos x="39" y="73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3" y="77"/>
                </a:cxn>
                <a:cxn ang="0">
                  <a:pos x="18" y="73"/>
                </a:cxn>
                <a:cxn ang="0">
                  <a:pos x="13" y="70"/>
                </a:cxn>
                <a:cxn ang="0">
                  <a:pos x="9" y="65"/>
                </a:cxn>
                <a:cxn ang="0">
                  <a:pos x="5" y="59"/>
                </a:cxn>
                <a:cxn ang="0">
                  <a:pos x="3" y="53"/>
                </a:cxn>
                <a:cxn ang="0">
                  <a:pos x="2" y="46"/>
                </a:cxn>
                <a:cxn ang="0">
                  <a:pos x="0" y="41"/>
                </a:cxn>
                <a:cxn ang="0">
                  <a:pos x="0" y="38"/>
                </a:cxn>
                <a:cxn ang="0">
                  <a:pos x="0" y="35"/>
                </a:cxn>
                <a:cxn ang="0">
                  <a:pos x="2" y="30"/>
                </a:cxn>
                <a:cxn ang="0">
                  <a:pos x="3" y="24"/>
                </a:cxn>
                <a:cxn ang="0">
                  <a:pos x="5" y="18"/>
                </a:cxn>
                <a:cxn ang="0">
                  <a:pos x="9" y="11"/>
                </a:cxn>
                <a:cxn ang="0">
                  <a:pos x="13" y="6"/>
                </a:cxn>
                <a:cxn ang="0">
                  <a:pos x="18" y="3"/>
                </a:cxn>
                <a:cxn ang="0">
                  <a:pos x="23" y="2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1" y="0"/>
                </a:cxn>
                <a:cxn ang="0">
                  <a:pos x="34" y="2"/>
                </a:cxn>
                <a:cxn ang="0">
                  <a:pos x="39" y="3"/>
                </a:cxn>
                <a:cxn ang="0">
                  <a:pos x="43" y="6"/>
                </a:cxn>
                <a:cxn ang="0">
                  <a:pos x="48" y="11"/>
                </a:cxn>
                <a:cxn ang="0">
                  <a:pos x="52" y="18"/>
                </a:cxn>
                <a:cxn ang="0">
                  <a:pos x="54" y="24"/>
                </a:cxn>
                <a:cxn ang="0">
                  <a:pos x="56" y="30"/>
                </a:cxn>
                <a:cxn ang="0">
                  <a:pos x="56" y="38"/>
                </a:cxn>
              </a:cxnLst>
              <a:rect l="0" t="0" r="r" b="b"/>
              <a:pathLst>
                <a:path w="56" h="77">
                  <a:moveTo>
                    <a:pt x="56" y="38"/>
                  </a:moveTo>
                  <a:lnTo>
                    <a:pt x="56" y="46"/>
                  </a:lnTo>
                  <a:lnTo>
                    <a:pt x="54" y="53"/>
                  </a:lnTo>
                  <a:lnTo>
                    <a:pt x="52" y="59"/>
                  </a:lnTo>
                  <a:lnTo>
                    <a:pt x="48" y="65"/>
                  </a:lnTo>
                  <a:lnTo>
                    <a:pt x="43" y="70"/>
                  </a:lnTo>
                  <a:lnTo>
                    <a:pt x="39" y="73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3" y="77"/>
                  </a:lnTo>
                  <a:lnTo>
                    <a:pt x="18" y="73"/>
                  </a:lnTo>
                  <a:lnTo>
                    <a:pt x="13" y="70"/>
                  </a:lnTo>
                  <a:lnTo>
                    <a:pt x="9" y="65"/>
                  </a:lnTo>
                  <a:lnTo>
                    <a:pt x="5" y="59"/>
                  </a:lnTo>
                  <a:lnTo>
                    <a:pt x="3" y="53"/>
                  </a:lnTo>
                  <a:lnTo>
                    <a:pt x="2" y="46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2" y="30"/>
                  </a:lnTo>
                  <a:lnTo>
                    <a:pt x="3" y="24"/>
                  </a:lnTo>
                  <a:lnTo>
                    <a:pt x="5" y="18"/>
                  </a:lnTo>
                  <a:lnTo>
                    <a:pt x="9" y="11"/>
                  </a:lnTo>
                  <a:lnTo>
                    <a:pt x="13" y="6"/>
                  </a:lnTo>
                  <a:lnTo>
                    <a:pt x="18" y="3"/>
                  </a:lnTo>
                  <a:lnTo>
                    <a:pt x="23" y="2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4" y="2"/>
                  </a:lnTo>
                  <a:lnTo>
                    <a:pt x="39" y="3"/>
                  </a:lnTo>
                  <a:lnTo>
                    <a:pt x="43" y="6"/>
                  </a:lnTo>
                  <a:lnTo>
                    <a:pt x="48" y="11"/>
                  </a:lnTo>
                  <a:lnTo>
                    <a:pt x="52" y="18"/>
                  </a:lnTo>
                  <a:lnTo>
                    <a:pt x="54" y="24"/>
                  </a:lnTo>
                  <a:lnTo>
                    <a:pt x="56" y="30"/>
                  </a:lnTo>
                  <a:lnTo>
                    <a:pt x="56" y="38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46" name="Freeform 166"/>
            <p:cNvSpPr>
              <a:spLocks/>
            </p:cNvSpPr>
            <p:nvPr/>
          </p:nvSpPr>
          <p:spPr bwMode="auto">
            <a:xfrm>
              <a:off x="2278063" y="2774950"/>
              <a:ext cx="88900" cy="60325"/>
            </a:xfrm>
            <a:custGeom>
              <a:avLst/>
              <a:gdLst/>
              <a:ahLst/>
              <a:cxnLst>
                <a:cxn ang="0">
                  <a:pos x="56" y="38"/>
                </a:cxn>
                <a:cxn ang="0">
                  <a:pos x="56" y="46"/>
                </a:cxn>
                <a:cxn ang="0">
                  <a:pos x="54" y="53"/>
                </a:cxn>
                <a:cxn ang="0">
                  <a:pos x="52" y="59"/>
                </a:cxn>
                <a:cxn ang="0">
                  <a:pos x="48" y="65"/>
                </a:cxn>
                <a:cxn ang="0">
                  <a:pos x="43" y="70"/>
                </a:cxn>
                <a:cxn ang="0">
                  <a:pos x="39" y="73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3" y="77"/>
                </a:cxn>
                <a:cxn ang="0">
                  <a:pos x="18" y="73"/>
                </a:cxn>
                <a:cxn ang="0">
                  <a:pos x="13" y="70"/>
                </a:cxn>
                <a:cxn ang="0">
                  <a:pos x="9" y="65"/>
                </a:cxn>
                <a:cxn ang="0">
                  <a:pos x="5" y="59"/>
                </a:cxn>
                <a:cxn ang="0">
                  <a:pos x="3" y="53"/>
                </a:cxn>
                <a:cxn ang="0">
                  <a:pos x="2" y="46"/>
                </a:cxn>
                <a:cxn ang="0">
                  <a:pos x="0" y="41"/>
                </a:cxn>
                <a:cxn ang="0">
                  <a:pos x="0" y="38"/>
                </a:cxn>
                <a:cxn ang="0">
                  <a:pos x="0" y="35"/>
                </a:cxn>
                <a:cxn ang="0">
                  <a:pos x="2" y="30"/>
                </a:cxn>
                <a:cxn ang="0">
                  <a:pos x="3" y="24"/>
                </a:cxn>
                <a:cxn ang="0">
                  <a:pos x="5" y="18"/>
                </a:cxn>
                <a:cxn ang="0">
                  <a:pos x="9" y="11"/>
                </a:cxn>
                <a:cxn ang="0">
                  <a:pos x="13" y="6"/>
                </a:cxn>
                <a:cxn ang="0">
                  <a:pos x="18" y="3"/>
                </a:cxn>
                <a:cxn ang="0">
                  <a:pos x="23" y="2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1" y="0"/>
                </a:cxn>
                <a:cxn ang="0">
                  <a:pos x="34" y="2"/>
                </a:cxn>
                <a:cxn ang="0">
                  <a:pos x="39" y="3"/>
                </a:cxn>
                <a:cxn ang="0">
                  <a:pos x="43" y="6"/>
                </a:cxn>
                <a:cxn ang="0">
                  <a:pos x="48" y="11"/>
                </a:cxn>
                <a:cxn ang="0">
                  <a:pos x="52" y="18"/>
                </a:cxn>
                <a:cxn ang="0">
                  <a:pos x="54" y="24"/>
                </a:cxn>
                <a:cxn ang="0">
                  <a:pos x="56" y="30"/>
                </a:cxn>
                <a:cxn ang="0">
                  <a:pos x="56" y="38"/>
                </a:cxn>
              </a:cxnLst>
              <a:rect l="0" t="0" r="r" b="b"/>
              <a:pathLst>
                <a:path w="56" h="77">
                  <a:moveTo>
                    <a:pt x="56" y="38"/>
                  </a:moveTo>
                  <a:lnTo>
                    <a:pt x="56" y="46"/>
                  </a:lnTo>
                  <a:lnTo>
                    <a:pt x="54" y="53"/>
                  </a:lnTo>
                  <a:lnTo>
                    <a:pt x="52" y="59"/>
                  </a:lnTo>
                  <a:lnTo>
                    <a:pt x="48" y="65"/>
                  </a:lnTo>
                  <a:lnTo>
                    <a:pt x="43" y="70"/>
                  </a:lnTo>
                  <a:lnTo>
                    <a:pt x="39" y="73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3" y="77"/>
                  </a:lnTo>
                  <a:lnTo>
                    <a:pt x="18" y="73"/>
                  </a:lnTo>
                  <a:lnTo>
                    <a:pt x="13" y="70"/>
                  </a:lnTo>
                  <a:lnTo>
                    <a:pt x="9" y="65"/>
                  </a:lnTo>
                  <a:lnTo>
                    <a:pt x="5" y="59"/>
                  </a:lnTo>
                  <a:lnTo>
                    <a:pt x="3" y="53"/>
                  </a:lnTo>
                  <a:lnTo>
                    <a:pt x="2" y="46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2" y="30"/>
                  </a:lnTo>
                  <a:lnTo>
                    <a:pt x="3" y="24"/>
                  </a:lnTo>
                  <a:lnTo>
                    <a:pt x="5" y="18"/>
                  </a:lnTo>
                  <a:lnTo>
                    <a:pt x="9" y="11"/>
                  </a:lnTo>
                  <a:lnTo>
                    <a:pt x="13" y="6"/>
                  </a:lnTo>
                  <a:lnTo>
                    <a:pt x="18" y="3"/>
                  </a:lnTo>
                  <a:lnTo>
                    <a:pt x="23" y="2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4" y="2"/>
                  </a:lnTo>
                  <a:lnTo>
                    <a:pt x="39" y="3"/>
                  </a:lnTo>
                  <a:lnTo>
                    <a:pt x="43" y="6"/>
                  </a:lnTo>
                  <a:lnTo>
                    <a:pt x="48" y="11"/>
                  </a:lnTo>
                  <a:lnTo>
                    <a:pt x="52" y="18"/>
                  </a:lnTo>
                  <a:lnTo>
                    <a:pt x="54" y="24"/>
                  </a:lnTo>
                  <a:lnTo>
                    <a:pt x="56" y="30"/>
                  </a:lnTo>
                  <a:lnTo>
                    <a:pt x="56" y="38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47" name="Freeform 167"/>
            <p:cNvSpPr>
              <a:spLocks/>
            </p:cNvSpPr>
            <p:nvPr/>
          </p:nvSpPr>
          <p:spPr bwMode="auto">
            <a:xfrm>
              <a:off x="2614613" y="2786063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7" y="66"/>
                </a:cxn>
                <a:cxn ang="0">
                  <a:pos x="43" y="71"/>
                </a:cxn>
                <a:cxn ang="0">
                  <a:pos x="38" y="74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7" y="74"/>
                </a:cxn>
                <a:cxn ang="0">
                  <a:pos x="13" y="71"/>
                </a:cxn>
                <a:cxn ang="0">
                  <a:pos x="8" y="66"/>
                </a:cxn>
                <a:cxn ang="0">
                  <a:pos x="4" y="59"/>
                </a:cxn>
                <a:cxn ang="0">
                  <a:pos x="2" y="53"/>
                </a:cxn>
                <a:cxn ang="0">
                  <a:pos x="1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5"/>
                </a:cxn>
                <a:cxn ang="0">
                  <a:pos x="1" y="31"/>
                </a:cxn>
                <a:cxn ang="0">
                  <a:pos x="2" y="24"/>
                </a:cxn>
                <a:cxn ang="0">
                  <a:pos x="4" y="18"/>
                </a:cxn>
                <a:cxn ang="0">
                  <a:pos x="8" y="12"/>
                </a:cxn>
                <a:cxn ang="0">
                  <a:pos x="13" y="7"/>
                </a:cxn>
                <a:cxn ang="0">
                  <a:pos x="17" y="4"/>
                </a:cxn>
                <a:cxn ang="0">
                  <a:pos x="22" y="2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38" y="4"/>
                </a:cxn>
                <a:cxn ang="0">
                  <a:pos x="43" y="7"/>
                </a:cxn>
                <a:cxn ang="0">
                  <a:pos x="47" y="12"/>
                </a:cxn>
                <a:cxn ang="0">
                  <a:pos x="51" y="18"/>
                </a:cxn>
                <a:cxn ang="0">
                  <a:pos x="53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7" y="66"/>
                  </a:lnTo>
                  <a:lnTo>
                    <a:pt x="43" y="71"/>
                  </a:lnTo>
                  <a:lnTo>
                    <a:pt x="38" y="74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7" y="74"/>
                  </a:lnTo>
                  <a:lnTo>
                    <a:pt x="13" y="71"/>
                  </a:lnTo>
                  <a:lnTo>
                    <a:pt x="8" y="66"/>
                  </a:lnTo>
                  <a:lnTo>
                    <a:pt x="4" y="59"/>
                  </a:lnTo>
                  <a:lnTo>
                    <a:pt x="2" y="53"/>
                  </a:lnTo>
                  <a:lnTo>
                    <a:pt x="1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5"/>
                  </a:lnTo>
                  <a:lnTo>
                    <a:pt x="1" y="31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3" y="7"/>
                  </a:lnTo>
                  <a:lnTo>
                    <a:pt x="17" y="4"/>
                  </a:lnTo>
                  <a:lnTo>
                    <a:pt x="22" y="2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3" y="7"/>
                  </a:lnTo>
                  <a:lnTo>
                    <a:pt x="47" y="12"/>
                  </a:lnTo>
                  <a:lnTo>
                    <a:pt x="51" y="18"/>
                  </a:lnTo>
                  <a:lnTo>
                    <a:pt x="53" y="24"/>
                  </a:lnTo>
                  <a:lnTo>
                    <a:pt x="56" y="31"/>
                  </a:lnTo>
                  <a:lnTo>
                    <a:pt x="56" y="39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48" name="Freeform 168"/>
            <p:cNvSpPr>
              <a:spLocks/>
            </p:cNvSpPr>
            <p:nvPr/>
          </p:nvSpPr>
          <p:spPr bwMode="auto">
            <a:xfrm>
              <a:off x="2614613" y="2786063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7" y="66"/>
                </a:cxn>
                <a:cxn ang="0">
                  <a:pos x="43" y="71"/>
                </a:cxn>
                <a:cxn ang="0">
                  <a:pos x="38" y="74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7" y="74"/>
                </a:cxn>
                <a:cxn ang="0">
                  <a:pos x="13" y="71"/>
                </a:cxn>
                <a:cxn ang="0">
                  <a:pos x="8" y="66"/>
                </a:cxn>
                <a:cxn ang="0">
                  <a:pos x="4" y="59"/>
                </a:cxn>
                <a:cxn ang="0">
                  <a:pos x="2" y="53"/>
                </a:cxn>
                <a:cxn ang="0">
                  <a:pos x="1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5"/>
                </a:cxn>
                <a:cxn ang="0">
                  <a:pos x="1" y="31"/>
                </a:cxn>
                <a:cxn ang="0">
                  <a:pos x="2" y="24"/>
                </a:cxn>
                <a:cxn ang="0">
                  <a:pos x="4" y="18"/>
                </a:cxn>
                <a:cxn ang="0">
                  <a:pos x="8" y="12"/>
                </a:cxn>
                <a:cxn ang="0">
                  <a:pos x="13" y="7"/>
                </a:cxn>
                <a:cxn ang="0">
                  <a:pos x="17" y="4"/>
                </a:cxn>
                <a:cxn ang="0">
                  <a:pos x="22" y="2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38" y="4"/>
                </a:cxn>
                <a:cxn ang="0">
                  <a:pos x="43" y="7"/>
                </a:cxn>
                <a:cxn ang="0">
                  <a:pos x="47" y="12"/>
                </a:cxn>
                <a:cxn ang="0">
                  <a:pos x="51" y="18"/>
                </a:cxn>
                <a:cxn ang="0">
                  <a:pos x="53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7" y="66"/>
                  </a:lnTo>
                  <a:lnTo>
                    <a:pt x="43" y="71"/>
                  </a:lnTo>
                  <a:lnTo>
                    <a:pt x="38" y="74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7" y="74"/>
                  </a:lnTo>
                  <a:lnTo>
                    <a:pt x="13" y="71"/>
                  </a:lnTo>
                  <a:lnTo>
                    <a:pt x="8" y="66"/>
                  </a:lnTo>
                  <a:lnTo>
                    <a:pt x="4" y="59"/>
                  </a:lnTo>
                  <a:lnTo>
                    <a:pt x="2" y="53"/>
                  </a:lnTo>
                  <a:lnTo>
                    <a:pt x="1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5"/>
                  </a:lnTo>
                  <a:lnTo>
                    <a:pt x="1" y="31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3" y="7"/>
                  </a:lnTo>
                  <a:lnTo>
                    <a:pt x="17" y="4"/>
                  </a:lnTo>
                  <a:lnTo>
                    <a:pt x="22" y="2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3" y="7"/>
                  </a:lnTo>
                  <a:lnTo>
                    <a:pt x="47" y="12"/>
                  </a:lnTo>
                  <a:lnTo>
                    <a:pt x="51" y="18"/>
                  </a:lnTo>
                  <a:lnTo>
                    <a:pt x="53" y="24"/>
                  </a:lnTo>
                  <a:lnTo>
                    <a:pt x="56" y="31"/>
                  </a:lnTo>
                  <a:lnTo>
                    <a:pt x="56" y="39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49" name="Freeform 169"/>
            <p:cNvSpPr>
              <a:spLocks/>
            </p:cNvSpPr>
            <p:nvPr/>
          </p:nvSpPr>
          <p:spPr bwMode="auto">
            <a:xfrm>
              <a:off x="2947988" y="2760663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8" y="66"/>
                </a:cxn>
                <a:cxn ang="0">
                  <a:pos x="43" y="71"/>
                </a:cxn>
                <a:cxn ang="0">
                  <a:pos x="38" y="74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7" y="74"/>
                </a:cxn>
                <a:cxn ang="0">
                  <a:pos x="13" y="71"/>
                </a:cxn>
                <a:cxn ang="0">
                  <a:pos x="8" y="66"/>
                </a:cxn>
                <a:cxn ang="0">
                  <a:pos x="5" y="59"/>
                </a:cxn>
                <a:cxn ang="0">
                  <a:pos x="2" y="53"/>
                </a:cxn>
                <a:cxn ang="0">
                  <a:pos x="1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6"/>
                </a:cxn>
                <a:cxn ang="0">
                  <a:pos x="1" y="31"/>
                </a:cxn>
                <a:cxn ang="0">
                  <a:pos x="2" y="24"/>
                </a:cxn>
                <a:cxn ang="0">
                  <a:pos x="5" y="18"/>
                </a:cxn>
                <a:cxn ang="0">
                  <a:pos x="8" y="12"/>
                </a:cxn>
                <a:cxn ang="0">
                  <a:pos x="13" y="7"/>
                </a:cxn>
                <a:cxn ang="0">
                  <a:pos x="17" y="4"/>
                </a:cxn>
                <a:cxn ang="0">
                  <a:pos x="22" y="2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38" y="4"/>
                </a:cxn>
                <a:cxn ang="0">
                  <a:pos x="43" y="7"/>
                </a:cxn>
                <a:cxn ang="0">
                  <a:pos x="48" y="12"/>
                </a:cxn>
                <a:cxn ang="0">
                  <a:pos x="51" y="18"/>
                </a:cxn>
                <a:cxn ang="0">
                  <a:pos x="53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8" y="66"/>
                  </a:lnTo>
                  <a:lnTo>
                    <a:pt x="43" y="71"/>
                  </a:lnTo>
                  <a:lnTo>
                    <a:pt x="38" y="74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7" y="74"/>
                  </a:lnTo>
                  <a:lnTo>
                    <a:pt x="13" y="71"/>
                  </a:lnTo>
                  <a:lnTo>
                    <a:pt x="8" y="66"/>
                  </a:lnTo>
                  <a:lnTo>
                    <a:pt x="5" y="59"/>
                  </a:lnTo>
                  <a:lnTo>
                    <a:pt x="2" y="53"/>
                  </a:lnTo>
                  <a:lnTo>
                    <a:pt x="1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1" y="31"/>
                  </a:lnTo>
                  <a:lnTo>
                    <a:pt x="2" y="24"/>
                  </a:lnTo>
                  <a:lnTo>
                    <a:pt x="5" y="18"/>
                  </a:lnTo>
                  <a:lnTo>
                    <a:pt x="8" y="12"/>
                  </a:lnTo>
                  <a:lnTo>
                    <a:pt x="13" y="7"/>
                  </a:lnTo>
                  <a:lnTo>
                    <a:pt x="17" y="4"/>
                  </a:lnTo>
                  <a:lnTo>
                    <a:pt x="22" y="2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3" y="7"/>
                  </a:lnTo>
                  <a:lnTo>
                    <a:pt x="48" y="12"/>
                  </a:lnTo>
                  <a:lnTo>
                    <a:pt x="51" y="18"/>
                  </a:lnTo>
                  <a:lnTo>
                    <a:pt x="53" y="24"/>
                  </a:lnTo>
                  <a:lnTo>
                    <a:pt x="56" y="31"/>
                  </a:lnTo>
                  <a:lnTo>
                    <a:pt x="56" y="39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50" name="Freeform 170"/>
            <p:cNvSpPr>
              <a:spLocks/>
            </p:cNvSpPr>
            <p:nvPr/>
          </p:nvSpPr>
          <p:spPr bwMode="auto">
            <a:xfrm>
              <a:off x="2947988" y="2760663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8" y="66"/>
                </a:cxn>
                <a:cxn ang="0">
                  <a:pos x="43" y="71"/>
                </a:cxn>
                <a:cxn ang="0">
                  <a:pos x="38" y="74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7" y="74"/>
                </a:cxn>
                <a:cxn ang="0">
                  <a:pos x="13" y="71"/>
                </a:cxn>
                <a:cxn ang="0">
                  <a:pos x="8" y="66"/>
                </a:cxn>
                <a:cxn ang="0">
                  <a:pos x="5" y="59"/>
                </a:cxn>
                <a:cxn ang="0">
                  <a:pos x="2" y="53"/>
                </a:cxn>
                <a:cxn ang="0">
                  <a:pos x="1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6"/>
                </a:cxn>
                <a:cxn ang="0">
                  <a:pos x="1" y="31"/>
                </a:cxn>
                <a:cxn ang="0">
                  <a:pos x="2" y="24"/>
                </a:cxn>
                <a:cxn ang="0">
                  <a:pos x="5" y="18"/>
                </a:cxn>
                <a:cxn ang="0">
                  <a:pos x="8" y="12"/>
                </a:cxn>
                <a:cxn ang="0">
                  <a:pos x="13" y="7"/>
                </a:cxn>
                <a:cxn ang="0">
                  <a:pos x="17" y="4"/>
                </a:cxn>
                <a:cxn ang="0">
                  <a:pos x="22" y="2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38" y="4"/>
                </a:cxn>
                <a:cxn ang="0">
                  <a:pos x="43" y="7"/>
                </a:cxn>
                <a:cxn ang="0">
                  <a:pos x="48" y="12"/>
                </a:cxn>
                <a:cxn ang="0">
                  <a:pos x="51" y="18"/>
                </a:cxn>
                <a:cxn ang="0">
                  <a:pos x="53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8" y="66"/>
                  </a:lnTo>
                  <a:lnTo>
                    <a:pt x="43" y="71"/>
                  </a:lnTo>
                  <a:lnTo>
                    <a:pt x="38" y="74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7" y="74"/>
                  </a:lnTo>
                  <a:lnTo>
                    <a:pt x="13" y="71"/>
                  </a:lnTo>
                  <a:lnTo>
                    <a:pt x="8" y="66"/>
                  </a:lnTo>
                  <a:lnTo>
                    <a:pt x="5" y="59"/>
                  </a:lnTo>
                  <a:lnTo>
                    <a:pt x="2" y="53"/>
                  </a:lnTo>
                  <a:lnTo>
                    <a:pt x="1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1" y="31"/>
                  </a:lnTo>
                  <a:lnTo>
                    <a:pt x="2" y="24"/>
                  </a:lnTo>
                  <a:lnTo>
                    <a:pt x="5" y="18"/>
                  </a:lnTo>
                  <a:lnTo>
                    <a:pt x="8" y="12"/>
                  </a:lnTo>
                  <a:lnTo>
                    <a:pt x="13" y="7"/>
                  </a:lnTo>
                  <a:lnTo>
                    <a:pt x="17" y="4"/>
                  </a:lnTo>
                  <a:lnTo>
                    <a:pt x="22" y="2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3" y="7"/>
                  </a:lnTo>
                  <a:lnTo>
                    <a:pt x="48" y="12"/>
                  </a:lnTo>
                  <a:lnTo>
                    <a:pt x="51" y="18"/>
                  </a:lnTo>
                  <a:lnTo>
                    <a:pt x="53" y="24"/>
                  </a:lnTo>
                  <a:lnTo>
                    <a:pt x="56" y="31"/>
                  </a:lnTo>
                  <a:lnTo>
                    <a:pt x="56" y="39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51" name="Freeform 171"/>
            <p:cNvSpPr>
              <a:spLocks/>
            </p:cNvSpPr>
            <p:nvPr/>
          </p:nvSpPr>
          <p:spPr bwMode="auto">
            <a:xfrm>
              <a:off x="3282950" y="2760663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4" y="53"/>
                </a:cxn>
                <a:cxn ang="0">
                  <a:pos x="51" y="59"/>
                </a:cxn>
                <a:cxn ang="0">
                  <a:pos x="48" y="66"/>
                </a:cxn>
                <a:cxn ang="0">
                  <a:pos x="43" y="71"/>
                </a:cxn>
                <a:cxn ang="0">
                  <a:pos x="39" y="74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8" y="74"/>
                </a:cxn>
                <a:cxn ang="0">
                  <a:pos x="13" y="71"/>
                </a:cxn>
                <a:cxn ang="0">
                  <a:pos x="9" y="66"/>
                </a:cxn>
                <a:cxn ang="0">
                  <a:pos x="5" y="59"/>
                </a:cxn>
                <a:cxn ang="0">
                  <a:pos x="3" y="53"/>
                </a:cxn>
                <a:cxn ang="0">
                  <a:pos x="2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6"/>
                </a:cxn>
                <a:cxn ang="0">
                  <a:pos x="2" y="31"/>
                </a:cxn>
                <a:cxn ang="0">
                  <a:pos x="3" y="24"/>
                </a:cxn>
                <a:cxn ang="0">
                  <a:pos x="5" y="18"/>
                </a:cxn>
                <a:cxn ang="0">
                  <a:pos x="9" y="12"/>
                </a:cxn>
                <a:cxn ang="0">
                  <a:pos x="13" y="7"/>
                </a:cxn>
                <a:cxn ang="0">
                  <a:pos x="18" y="4"/>
                </a:cxn>
                <a:cxn ang="0">
                  <a:pos x="22" y="2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1" y="0"/>
                </a:cxn>
                <a:cxn ang="0">
                  <a:pos x="34" y="2"/>
                </a:cxn>
                <a:cxn ang="0">
                  <a:pos x="39" y="4"/>
                </a:cxn>
                <a:cxn ang="0">
                  <a:pos x="43" y="7"/>
                </a:cxn>
                <a:cxn ang="0">
                  <a:pos x="48" y="12"/>
                </a:cxn>
                <a:cxn ang="0">
                  <a:pos x="51" y="18"/>
                </a:cxn>
                <a:cxn ang="0">
                  <a:pos x="54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4" y="53"/>
                  </a:lnTo>
                  <a:lnTo>
                    <a:pt x="51" y="59"/>
                  </a:lnTo>
                  <a:lnTo>
                    <a:pt x="48" y="66"/>
                  </a:lnTo>
                  <a:lnTo>
                    <a:pt x="43" y="71"/>
                  </a:lnTo>
                  <a:lnTo>
                    <a:pt x="39" y="74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8" y="74"/>
                  </a:lnTo>
                  <a:lnTo>
                    <a:pt x="13" y="71"/>
                  </a:lnTo>
                  <a:lnTo>
                    <a:pt x="9" y="66"/>
                  </a:lnTo>
                  <a:lnTo>
                    <a:pt x="5" y="59"/>
                  </a:lnTo>
                  <a:lnTo>
                    <a:pt x="3" y="53"/>
                  </a:lnTo>
                  <a:lnTo>
                    <a:pt x="2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2" y="31"/>
                  </a:lnTo>
                  <a:lnTo>
                    <a:pt x="3" y="24"/>
                  </a:lnTo>
                  <a:lnTo>
                    <a:pt x="5" y="18"/>
                  </a:lnTo>
                  <a:lnTo>
                    <a:pt x="9" y="12"/>
                  </a:lnTo>
                  <a:lnTo>
                    <a:pt x="13" y="7"/>
                  </a:lnTo>
                  <a:lnTo>
                    <a:pt x="18" y="4"/>
                  </a:lnTo>
                  <a:lnTo>
                    <a:pt x="22" y="2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4" y="2"/>
                  </a:lnTo>
                  <a:lnTo>
                    <a:pt x="39" y="4"/>
                  </a:lnTo>
                  <a:lnTo>
                    <a:pt x="43" y="7"/>
                  </a:lnTo>
                  <a:lnTo>
                    <a:pt x="48" y="12"/>
                  </a:lnTo>
                  <a:lnTo>
                    <a:pt x="51" y="18"/>
                  </a:lnTo>
                  <a:lnTo>
                    <a:pt x="54" y="24"/>
                  </a:lnTo>
                  <a:lnTo>
                    <a:pt x="56" y="31"/>
                  </a:lnTo>
                  <a:lnTo>
                    <a:pt x="56" y="39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52" name="Freeform 172"/>
            <p:cNvSpPr>
              <a:spLocks/>
            </p:cNvSpPr>
            <p:nvPr/>
          </p:nvSpPr>
          <p:spPr bwMode="auto">
            <a:xfrm>
              <a:off x="3282950" y="2760663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4" y="53"/>
                </a:cxn>
                <a:cxn ang="0">
                  <a:pos x="51" y="59"/>
                </a:cxn>
                <a:cxn ang="0">
                  <a:pos x="48" y="66"/>
                </a:cxn>
                <a:cxn ang="0">
                  <a:pos x="43" y="71"/>
                </a:cxn>
                <a:cxn ang="0">
                  <a:pos x="39" y="74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8" y="74"/>
                </a:cxn>
                <a:cxn ang="0">
                  <a:pos x="13" y="71"/>
                </a:cxn>
                <a:cxn ang="0">
                  <a:pos x="9" y="66"/>
                </a:cxn>
                <a:cxn ang="0">
                  <a:pos x="5" y="59"/>
                </a:cxn>
                <a:cxn ang="0">
                  <a:pos x="3" y="53"/>
                </a:cxn>
                <a:cxn ang="0">
                  <a:pos x="2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6"/>
                </a:cxn>
                <a:cxn ang="0">
                  <a:pos x="2" y="31"/>
                </a:cxn>
                <a:cxn ang="0">
                  <a:pos x="3" y="24"/>
                </a:cxn>
                <a:cxn ang="0">
                  <a:pos x="5" y="18"/>
                </a:cxn>
                <a:cxn ang="0">
                  <a:pos x="9" y="12"/>
                </a:cxn>
                <a:cxn ang="0">
                  <a:pos x="13" y="7"/>
                </a:cxn>
                <a:cxn ang="0">
                  <a:pos x="18" y="4"/>
                </a:cxn>
                <a:cxn ang="0">
                  <a:pos x="22" y="2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1" y="0"/>
                </a:cxn>
                <a:cxn ang="0">
                  <a:pos x="34" y="2"/>
                </a:cxn>
                <a:cxn ang="0">
                  <a:pos x="39" y="4"/>
                </a:cxn>
                <a:cxn ang="0">
                  <a:pos x="43" y="7"/>
                </a:cxn>
                <a:cxn ang="0">
                  <a:pos x="48" y="12"/>
                </a:cxn>
                <a:cxn ang="0">
                  <a:pos x="51" y="18"/>
                </a:cxn>
                <a:cxn ang="0">
                  <a:pos x="54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4" y="53"/>
                  </a:lnTo>
                  <a:lnTo>
                    <a:pt x="51" y="59"/>
                  </a:lnTo>
                  <a:lnTo>
                    <a:pt x="48" y="66"/>
                  </a:lnTo>
                  <a:lnTo>
                    <a:pt x="43" y="71"/>
                  </a:lnTo>
                  <a:lnTo>
                    <a:pt x="39" y="74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8" y="74"/>
                  </a:lnTo>
                  <a:lnTo>
                    <a:pt x="13" y="71"/>
                  </a:lnTo>
                  <a:lnTo>
                    <a:pt x="9" y="66"/>
                  </a:lnTo>
                  <a:lnTo>
                    <a:pt x="5" y="59"/>
                  </a:lnTo>
                  <a:lnTo>
                    <a:pt x="3" y="53"/>
                  </a:lnTo>
                  <a:lnTo>
                    <a:pt x="2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2" y="31"/>
                  </a:lnTo>
                  <a:lnTo>
                    <a:pt x="3" y="24"/>
                  </a:lnTo>
                  <a:lnTo>
                    <a:pt x="5" y="18"/>
                  </a:lnTo>
                  <a:lnTo>
                    <a:pt x="9" y="12"/>
                  </a:lnTo>
                  <a:lnTo>
                    <a:pt x="13" y="7"/>
                  </a:lnTo>
                  <a:lnTo>
                    <a:pt x="18" y="4"/>
                  </a:lnTo>
                  <a:lnTo>
                    <a:pt x="22" y="2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4" y="2"/>
                  </a:lnTo>
                  <a:lnTo>
                    <a:pt x="39" y="4"/>
                  </a:lnTo>
                  <a:lnTo>
                    <a:pt x="43" y="7"/>
                  </a:lnTo>
                  <a:lnTo>
                    <a:pt x="48" y="12"/>
                  </a:lnTo>
                  <a:lnTo>
                    <a:pt x="51" y="18"/>
                  </a:lnTo>
                  <a:lnTo>
                    <a:pt x="54" y="24"/>
                  </a:lnTo>
                  <a:lnTo>
                    <a:pt x="56" y="31"/>
                  </a:lnTo>
                  <a:lnTo>
                    <a:pt x="56" y="39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53" name="Freeform 173"/>
            <p:cNvSpPr>
              <a:spLocks/>
            </p:cNvSpPr>
            <p:nvPr/>
          </p:nvSpPr>
          <p:spPr bwMode="auto">
            <a:xfrm>
              <a:off x="3952875" y="2752725"/>
              <a:ext cx="88900" cy="60325"/>
            </a:xfrm>
            <a:custGeom>
              <a:avLst/>
              <a:gdLst/>
              <a:ahLst/>
              <a:cxnLst>
                <a:cxn ang="0">
                  <a:pos x="56" y="38"/>
                </a:cxn>
                <a:cxn ang="0">
                  <a:pos x="56" y="46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8" y="65"/>
                </a:cxn>
                <a:cxn ang="0">
                  <a:pos x="43" y="70"/>
                </a:cxn>
                <a:cxn ang="0">
                  <a:pos x="38" y="73"/>
                </a:cxn>
                <a:cxn ang="0">
                  <a:pos x="34" y="76"/>
                </a:cxn>
                <a:cxn ang="0">
                  <a:pos x="28" y="76"/>
                </a:cxn>
                <a:cxn ang="0">
                  <a:pos x="22" y="76"/>
                </a:cxn>
                <a:cxn ang="0">
                  <a:pos x="17" y="73"/>
                </a:cxn>
                <a:cxn ang="0">
                  <a:pos x="13" y="70"/>
                </a:cxn>
                <a:cxn ang="0">
                  <a:pos x="8" y="65"/>
                </a:cxn>
                <a:cxn ang="0">
                  <a:pos x="5" y="59"/>
                </a:cxn>
                <a:cxn ang="0">
                  <a:pos x="2" y="53"/>
                </a:cxn>
                <a:cxn ang="0">
                  <a:pos x="1" y="46"/>
                </a:cxn>
                <a:cxn ang="0">
                  <a:pos x="0" y="41"/>
                </a:cxn>
                <a:cxn ang="0">
                  <a:pos x="0" y="38"/>
                </a:cxn>
                <a:cxn ang="0">
                  <a:pos x="0" y="35"/>
                </a:cxn>
                <a:cxn ang="0">
                  <a:pos x="1" y="30"/>
                </a:cxn>
                <a:cxn ang="0">
                  <a:pos x="2" y="24"/>
                </a:cxn>
                <a:cxn ang="0">
                  <a:pos x="5" y="17"/>
                </a:cxn>
                <a:cxn ang="0">
                  <a:pos x="8" y="11"/>
                </a:cxn>
                <a:cxn ang="0">
                  <a:pos x="13" y="6"/>
                </a:cxn>
                <a:cxn ang="0">
                  <a:pos x="17" y="3"/>
                </a:cxn>
                <a:cxn ang="0">
                  <a:pos x="22" y="1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1"/>
                </a:cxn>
                <a:cxn ang="0">
                  <a:pos x="38" y="3"/>
                </a:cxn>
                <a:cxn ang="0">
                  <a:pos x="43" y="6"/>
                </a:cxn>
                <a:cxn ang="0">
                  <a:pos x="48" y="11"/>
                </a:cxn>
                <a:cxn ang="0">
                  <a:pos x="51" y="17"/>
                </a:cxn>
                <a:cxn ang="0">
                  <a:pos x="53" y="24"/>
                </a:cxn>
                <a:cxn ang="0">
                  <a:pos x="56" y="30"/>
                </a:cxn>
                <a:cxn ang="0">
                  <a:pos x="56" y="38"/>
                </a:cxn>
              </a:cxnLst>
              <a:rect l="0" t="0" r="r" b="b"/>
              <a:pathLst>
                <a:path w="56" h="76">
                  <a:moveTo>
                    <a:pt x="56" y="38"/>
                  </a:moveTo>
                  <a:lnTo>
                    <a:pt x="56" y="46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8" y="65"/>
                  </a:lnTo>
                  <a:lnTo>
                    <a:pt x="43" y="70"/>
                  </a:lnTo>
                  <a:lnTo>
                    <a:pt x="38" y="73"/>
                  </a:lnTo>
                  <a:lnTo>
                    <a:pt x="34" y="76"/>
                  </a:lnTo>
                  <a:lnTo>
                    <a:pt x="28" y="76"/>
                  </a:lnTo>
                  <a:lnTo>
                    <a:pt x="22" y="76"/>
                  </a:lnTo>
                  <a:lnTo>
                    <a:pt x="17" y="73"/>
                  </a:lnTo>
                  <a:lnTo>
                    <a:pt x="13" y="70"/>
                  </a:lnTo>
                  <a:lnTo>
                    <a:pt x="8" y="65"/>
                  </a:lnTo>
                  <a:lnTo>
                    <a:pt x="5" y="59"/>
                  </a:lnTo>
                  <a:lnTo>
                    <a:pt x="2" y="53"/>
                  </a:lnTo>
                  <a:lnTo>
                    <a:pt x="1" y="46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0"/>
                  </a:lnTo>
                  <a:lnTo>
                    <a:pt x="2" y="24"/>
                  </a:lnTo>
                  <a:lnTo>
                    <a:pt x="5" y="17"/>
                  </a:lnTo>
                  <a:lnTo>
                    <a:pt x="8" y="11"/>
                  </a:lnTo>
                  <a:lnTo>
                    <a:pt x="13" y="6"/>
                  </a:lnTo>
                  <a:lnTo>
                    <a:pt x="17" y="3"/>
                  </a:lnTo>
                  <a:lnTo>
                    <a:pt x="22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1"/>
                  </a:lnTo>
                  <a:lnTo>
                    <a:pt x="38" y="3"/>
                  </a:lnTo>
                  <a:lnTo>
                    <a:pt x="43" y="6"/>
                  </a:lnTo>
                  <a:lnTo>
                    <a:pt x="48" y="11"/>
                  </a:lnTo>
                  <a:lnTo>
                    <a:pt x="51" y="17"/>
                  </a:lnTo>
                  <a:lnTo>
                    <a:pt x="53" y="24"/>
                  </a:lnTo>
                  <a:lnTo>
                    <a:pt x="56" y="30"/>
                  </a:lnTo>
                  <a:lnTo>
                    <a:pt x="56" y="38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54" name="Freeform 174"/>
            <p:cNvSpPr>
              <a:spLocks/>
            </p:cNvSpPr>
            <p:nvPr/>
          </p:nvSpPr>
          <p:spPr bwMode="auto">
            <a:xfrm>
              <a:off x="3952875" y="2752725"/>
              <a:ext cx="88900" cy="60325"/>
            </a:xfrm>
            <a:custGeom>
              <a:avLst/>
              <a:gdLst/>
              <a:ahLst/>
              <a:cxnLst>
                <a:cxn ang="0">
                  <a:pos x="56" y="38"/>
                </a:cxn>
                <a:cxn ang="0">
                  <a:pos x="56" y="46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8" y="65"/>
                </a:cxn>
                <a:cxn ang="0">
                  <a:pos x="43" y="70"/>
                </a:cxn>
                <a:cxn ang="0">
                  <a:pos x="38" y="73"/>
                </a:cxn>
                <a:cxn ang="0">
                  <a:pos x="34" y="76"/>
                </a:cxn>
                <a:cxn ang="0">
                  <a:pos x="28" y="76"/>
                </a:cxn>
                <a:cxn ang="0">
                  <a:pos x="22" y="76"/>
                </a:cxn>
                <a:cxn ang="0">
                  <a:pos x="17" y="73"/>
                </a:cxn>
                <a:cxn ang="0">
                  <a:pos x="13" y="70"/>
                </a:cxn>
                <a:cxn ang="0">
                  <a:pos x="8" y="65"/>
                </a:cxn>
                <a:cxn ang="0">
                  <a:pos x="5" y="59"/>
                </a:cxn>
                <a:cxn ang="0">
                  <a:pos x="2" y="53"/>
                </a:cxn>
                <a:cxn ang="0">
                  <a:pos x="1" y="46"/>
                </a:cxn>
                <a:cxn ang="0">
                  <a:pos x="0" y="41"/>
                </a:cxn>
                <a:cxn ang="0">
                  <a:pos x="0" y="38"/>
                </a:cxn>
                <a:cxn ang="0">
                  <a:pos x="0" y="35"/>
                </a:cxn>
                <a:cxn ang="0">
                  <a:pos x="1" y="30"/>
                </a:cxn>
                <a:cxn ang="0">
                  <a:pos x="2" y="24"/>
                </a:cxn>
                <a:cxn ang="0">
                  <a:pos x="5" y="17"/>
                </a:cxn>
                <a:cxn ang="0">
                  <a:pos x="8" y="11"/>
                </a:cxn>
                <a:cxn ang="0">
                  <a:pos x="13" y="6"/>
                </a:cxn>
                <a:cxn ang="0">
                  <a:pos x="17" y="3"/>
                </a:cxn>
                <a:cxn ang="0">
                  <a:pos x="22" y="1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1"/>
                </a:cxn>
                <a:cxn ang="0">
                  <a:pos x="38" y="3"/>
                </a:cxn>
                <a:cxn ang="0">
                  <a:pos x="43" y="6"/>
                </a:cxn>
                <a:cxn ang="0">
                  <a:pos x="48" y="11"/>
                </a:cxn>
                <a:cxn ang="0">
                  <a:pos x="51" y="17"/>
                </a:cxn>
                <a:cxn ang="0">
                  <a:pos x="53" y="24"/>
                </a:cxn>
                <a:cxn ang="0">
                  <a:pos x="56" y="30"/>
                </a:cxn>
                <a:cxn ang="0">
                  <a:pos x="56" y="38"/>
                </a:cxn>
              </a:cxnLst>
              <a:rect l="0" t="0" r="r" b="b"/>
              <a:pathLst>
                <a:path w="56" h="76">
                  <a:moveTo>
                    <a:pt x="56" y="38"/>
                  </a:moveTo>
                  <a:lnTo>
                    <a:pt x="56" y="46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8" y="65"/>
                  </a:lnTo>
                  <a:lnTo>
                    <a:pt x="43" y="70"/>
                  </a:lnTo>
                  <a:lnTo>
                    <a:pt x="38" y="73"/>
                  </a:lnTo>
                  <a:lnTo>
                    <a:pt x="34" y="76"/>
                  </a:lnTo>
                  <a:lnTo>
                    <a:pt x="28" y="76"/>
                  </a:lnTo>
                  <a:lnTo>
                    <a:pt x="22" y="76"/>
                  </a:lnTo>
                  <a:lnTo>
                    <a:pt x="17" y="73"/>
                  </a:lnTo>
                  <a:lnTo>
                    <a:pt x="13" y="70"/>
                  </a:lnTo>
                  <a:lnTo>
                    <a:pt x="8" y="65"/>
                  </a:lnTo>
                  <a:lnTo>
                    <a:pt x="5" y="59"/>
                  </a:lnTo>
                  <a:lnTo>
                    <a:pt x="2" y="53"/>
                  </a:lnTo>
                  <a:lnTo>
                    <a:pt x="1" y="46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0"/>
                  </a:lnTo>
                  <a:lnTo>
                    <a:pt x="2" y="24"/>
                  </a:lnTo>
                  <a:lnTo>
                    <a:pt x="5" y="17"/>
                  </a:lnTo>
                  <a:lnTo>
                    <a:pt x="8" y="11"/>
                  </a:lnTo>
                  <a:lnTo>
                    <a:pt x="13" y="6"/>
                  </a:lnTo>
                  <a:lnTo>
                    <a:pt x="17" y="3"/>
                  </a:lnTo>
                  <a:lnTo>
                    <a:pt x="22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1"/>
                  </a:lnTo>
                  <a:lnTo>
                    <a:pt x="38" y="3"/>
                  </a:lnTo>
                  <a:lnTo>
                    <a:pt x="43" y="6"/>
                  </a:lnTo>
                  <a:lnTo>
                    <a:pt x="48" y="11"/>
                  </a:lnTo>
                  <a:lnTo>
                    <a:pt x="51" y="17"/>
                  </a:lnTo>
                  <a:lnTo>
                    <a:pt x="53" y="24"/>
                  </a:lnTo>
                  <a:lnTo>
                    <a:pt x="56" y="30"/>
                  </a:lnTo>
                  <a:lnTo>
                    <a:pt x="56" y="38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55" name="Freeform 175"/>
            <p:cNvSpPr>
              <a:spLocks/>
            </p:cNvSpPr>
            <p:nvPr/>
          </p:nvSpPr>
          <p:spPr bwMode="auto">
            <a:xfrm>
              <a:off x="4959350" y="2736850"/>
              <a:ext cx="88900" cy="61913"/>
            </a:xfrm>
            <a:custGeom>
              <a:avLst/>
              <a:gdLst/>
              <a:ahLst/>
              <a:cxnLst>
                <a:cxn ang="0">
                  <a:pos x="56" y="38"/>
                </a:cxn>
                <a:cxn ang="0">
                  <a:pos x="56" y="46"/>
                </a:cxn>
                <a:cxn ang="0">
                  <a:pos x="53" y="52"/>
                </a:cxn>
                <a:cxn ang="0">
                  <a:pos x="51" y="59"/>
                </a:cxn>
                <a:cxn ang="0">
                  <a:pos x="48" y="65"/>
                </a:cxn>
                <a:cxn ang="0">
                  <a:pos x="43" y="70"/>
                </a:cxn>
                <a:cxn ang="0">
                  <a:pos x="38" y="73"/>
                </a:cxn>
                <a:cxn ang="0">
                  <a:pos x="34" y="76"/>
                </a:cxn>
                <a:cxn ang="0">
                  <a:pos x="28" y="76"/>
                </a:cxn>
                <a:cxn ang="0">
                  <a:pos x="22" y="76"/>
                </a:cxn>
                <a:cxn ang="0">
                  <a:pos x="17" y="73"/>
                </a:cxn>
                <a:cxn ang="0">
                  <a:pos x="13" y="70"/>
                </a:cxn>
                <a:cxn ang="0">
                  <a:pos x="8" y="65"/>
                </a:cxn>
                <a:cxn ang="0">
                  <a:pos x="5" y="59"/>
                </a:cxn>
                <a:cxn ang="0">
                  <a:pos x="2" y="52"/>
                </a:cxn>
                <a:cxn ang="0">
                  <a:pos x="1" y="46"/>
                </a:cxn>
                <a:cxn ang="0">
                  <a:pos x="0" y="41"/>
                </a:cxn>
                <a:cxn ang="0">
                  <a:pos x="0" y="38"/>
                </a:cxn>
                <a:cxn ang="0">
                  <a:pos x="0" y="35"/>
                </a:cxn>
                <a:cxn ang="0">
                  <a:pos x="1" y="30"/>
                </a:cxn>
                <a:cxn ang="0">
                  <a:pos x="2" y="24"/>
                </a:cxn>
                <a:cxn ang="0">
                  <a:pos x="5" y="17"/>
                </a:cxn>
                <a:cxn ang="0">
                  <a:pos x="8" y="11"/>
                </a:cxn>
                <a:cxn ang="0">
                  <a:pos x="13" y="6"/>
                </a:cxn>
                <a:cxn ang="0">
                  <a:pos x="17" y="3"/>
                </a:cxn>
                <a:cxn ang="0">
                  <a:pos x="22" y="1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1"/>
                </a:cxn>
                <a:cxn ang="0">
                  <a:pos x="38" y="3"/>
                </a:cxn>
                <a:cxn ang="0">
                  <a:pos x="43" y="6"/>
                </a:cxn>
                <a:cxn ang="0">
                  <a:pos x="48" y="11"/>
                </a:cxn>
                <a:cxn ang="0">
                  <a:pos x="51" y="17"/>
                </a:cxn>
                <a:cxn ang="0">
                  <a:pos x="53" y="24"/>
                </a:cxn>
                <a:cxn ang="0">
                  <a:pos x="56" y="30"/>
                </a:cxn>
                <a:cxn ang="0">
                  <a:pos x="56" y="38"/>
                </a:cxn>
              </a:cxnLst>
              <a:rect l="0" t="0" r="r" b="b"/>
              <a:pathLst>
                <a:path w="56" h="76">
                  <a:moveTo>
                    <a:pt x="56" y="38"/>
                  </a:moveTo>
                  <a:lnTo>
                    <a:pt x="56" y="46"/>
                  </a:lnTo>
                  <a:lnTo>
                    <a:pt x="53" y="52"/>
                  </a:lnTo>
                  <a:lnTo>
                    <a:pt x="51" y="59"/>
                  </a:lnTo>
                  <a:lnTo>
                    <a:pt x="48" y="65"/>
                  </a:lnTo>
                  <a:lnTo>
                    <a:pt x="43" y="70"/>
                  </a:lnTo>
                  <a:lnTo>
                    <a:pt x="38" y="73"/>
                  </a:lnTo>
                  <a:lnTo>
                    <a:pt x="34" y="76"/>
                  </a:lnTo>
                  <a:lnTo>
                    <a:pt x="28" y="76"/>
                  </a:lnTo>
                  <a:lnTo>
                    <a:pt x="22" y="76"/>
                  </a:lnTo>
                  <a:lnTo>
                    <a:pt x="17" y="73"/>
                  </a:lnTo>
                  <a:lnTo>
                    <a:pt x="13" y="70"/>
                  </a:lnTo>
                  <a:lnTo>
                    <a:pt x="8" y="65"/>
                  </a:lnTo>
                  <a:lnTo>
                    <a:pt x="5" y="59"/>
                  </a:lnTo>
                  <a:lnTo>
                    <a:pt x="2" y="52"/>
                  </a:lnTo>
                  <a:lnTo>
                    <a:pt x="1" y="46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0"/>
                  </a:lnTo>
                  <a:lnTo>
                    <a:pt x="2" y="24"/>
                  </a:lnTo>
                  <a:lnTo>
                    <a:pt x="5" y="17"/>
                  </a:lnTo>
                  <a:lnTo>
                    <a:pt x="8" y="11"/>
                  </a:lnTo>
                  <a:lnTo>
                    <a:pt x="13" y="6"/>
                  </a:lnTo>
                  <a:lnTo>
                    <a:pt x="17" y="3"/>
                  </a:lnTo>
                  <a:lnTo>
                    <a:pt x="22" y="1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1"/>
                  </a:lnTo>
                  <a:lnTo>
                    <a:pt x="38" y="3"/>
                  </a:lnTo>
                  <a:lnTo>
                    <a:pt x="43" y="6"/>
                  </a:lnTo>
                  <a:lnTo>
                    <a:pt x="48" y="11"/>
                  </a:lnTo>
                  <a:lnTo>
                    <a:pt x="51" y="17"/>
                  </a:lnTo>
                  <a:lnTo>
                    <a:pt x="53" y="24"/>
                  </a:lnTo>
                  <a:lnTo>
                    <a:pt x="56" y="30"/>
                  </a:lnTo>
                  <a:lnTo>
                    <a:pt x="56" y="38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56" name="Freeform 176"/>
            <p:cNvSpPr>
              <a:spLocks/>
            </p:cNvSpPr>
            <p:nvPr/>
          </p:nvSpPr>
          <p:spPr bwMode="auto">
            <a:xfrm>
              <a:off x="4959350" y="2736850"/>
              <a:ext cx="88900" cy="61913"/>
            </a:xfrm>
            <a:custGeom>
              <a:avLst/>
              <a:gdLst/>
              <a:ahLst/>
              <a:cxnLst>
                <a:cxn ang="0">
                  <a:pos x="56" y="38"/>
                </a:cxn>
                <a:cxn ang="0">
                  <a:pos x="56" y="46"/>
                </a:cxn>
                <a:cxn ang="0">
                  <a:pos x="53" y="52"/>
                </a:cxn>
                <a:cxn ang="0">
                  <a:pos x="51" y="59"/>
                </a:cxn>
                <a:cxn ang="0">
                  <a:pos x="48" y="65"/>
                </a:cxn>
                <a:cxn ang="0">
                  <a:pos x="43" y="70"/>
                </a:cxn>
                <a:cxn ang="0">
                  <a:pos x="38" y="73"/>
                </a:cxn>
                <a:cxn ang="0">
                  <a:pos x="34" y="76"/>
                </a:cxn>
                <a:cxn ang="0">
                  <a:pos x="28" y="76"/>
                </a:cxn>
                <a:cxn ang="0">
                  <a:pos x="22" y="76"/>
                </a:cxn>
                <a:cxn ang="0">
                  <a:pos x="17" y="73"/>
                </a:cxn>
                <a:cxn ang="0">
                  <a:pos x="13" y="70"/>
                </a:cxn>
                <a:cxn ang="0">
                  <a:pos x="8" y="65"/>
                </a:cxn>
                <a:cxn ang="0">
                  <a:pos x="5" y="59"/>
                </a:cxn>
                <a:cxn ang="0">
                  <a:pos x="2" y="52"/>
                </a:cxn>
                <a:cxn ang="0">
                  <a:pos x="1" y="46"/>
                </a:cxn>
                <a:cxn ang="0">
                  <a:pos x="0" y="41"/>
                </a:cxn>
                <a:cxn ang="0">
                  <a:pos x="0" y="38"/>
                </a:cxn>
                <a:cxn ang="0">
                  <a:pos x="0" y="35"/>
                </a:cxn>
                <a:cxn ang="0">
                  <a:pos x="1" y="30"/>
                </a:cxn>
                <a:cxn ang="0">
                  <a:pos x="2" y="24"/>
                </a:cxn>
                <a:cxn ang="0">
                  <a:pos x="5" y="17"/>
                </a:cxn>
                <a:cxn ang="0">
                  <a:pos x="8" y="11"/>
                </a:cxn>
                <a:cxn ang="0">
                  <a:pos x="13" y="6"/>
                </a:cxn>
                <a:cxn ang="0">
                  <a:pos x="17" y="3"/>
                </a:cxn>
                <a:cxn ang="0">
                  <a:pos x="22" y="1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1"/>
                </a:cxn>
                <a:cxn ang="0">
                  <a:pos x="38" y="3"/>
                </a:cxn>
                <a:cxn ang="0">
                  <a:pos x="43" y="6"/>
                </a:cxn>
                <a:cxn ang="0">
                  <a:pos x="48" y="11"/>
                </a:cxn>
                <a:cxn ang="0">
                  <a:pos x="51" y="17"/>
                </a:cxn>
                <a:cxn ang="0">
                  <a:pos x="53" y="24"/>
                </a:cxn>
                <a:cxn ang="0">
                  <a:pos x="56" y="30"/>
                </a:cxn>
                <a:cxn ang="0">
                  <a:pos x="56" y="38"/>
                </a:cxn>
              </a:cxnLst>
              <a:rect l="0" t="0" r="r" b="b"/>
              <a:pathLst>
                <a:path w="56" h="76">
                  <a:moveTo>
                    <a:pt x="56" y="38"/>
                  </a:moveTo>
                  <a:lnTo>
                    <a:pt x="56" y="46"/>
                  </a:lnTo>
                  <a:lnTo>
                    <a:pt x="53" y="52"/>
                  </a:lnTo>
                  <a:lnTo>
                    <a:pt x="51" y="59"/>
                  </a:lnTo>
                  <a:lnTo>
                    <a:pt x="48" y="65"/>
                  </a:lnTo>
                  <a:lnTo>
                    <a:pt x="43" y="70"/>
                  </a:lnTo>
                  <a:lnTo>
                    <a:pt x="38" y="73"/>
                  </a:lnTo>
                  <a:lnTo>
                    <a:pt x="34" y="76"/>
                  </a:lnTo>
                  <a:lnTo>
                    <a:pt x="28" y="76"/>
                  </a:lnTo>
                  <a:lnTo>
                    <a:pt x="22" y="76"/>
                  </a:lnTo>
                  <a:lnTo>
                    <a:pt x="17" y="73"/>
                  </a:lnTo>
                  <a:lnTo>
                    <a:pt x="13" y="70"/>
                  </a:lnTo>
                  <a:lnTo>
                    <a:pt x="8" y="65"/>
                  </a:lnTo>
                  <a:lnTo>
                    <a:pt x="5" y="59"/>
                  </a:lnTo>
                  <a:lnTo>
                    <a:pt x="2" y="52"/>
                  </a:lnTo>
                  <a:lnTo>
                    <a:pt x="1" y="46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0"/>
                  </a:lnTo>
                  <a:lnTo>
                    <a:pt x="2" y="24"/>
                  </a:lnTo>
                  <a:lnTo>
                    <a:pt x="5" y="17"/>
                  </a:lnTo>
                  <a:lnTo>
                    <a:pt x="8" y="11"/>
                  </a:lnTo>
                  <a:lnTo>
                    <a:pt x="13" y="6"/>
                  </a:lnTo>
                  <a:lnTo>
                    <a:pt x="17" y="3"/>
                  </a:lnTo>
                  <a:lnTo>
                    <a:pt x="22" y="1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1"/>
                  </a:lnTo>
                  <a:lnTo>
                    <a:pt x="38" y="3"/>
                  </a:lnTo>
                  <a:lnTo>
                    <a:pt x="43" y="6"/>
                  </a:lnTo>
                  <a:lnTo>
                    <a:pt x="48" y="11"/>
                  </a:lnTo>
                  <a:lnTo>
                    <a:pt x="51" y="17"/>
                  </a:lnTo>
                  <a:lnTo>
                    <a:pt x="53" y="24"/>
                  </a:lnTo>
                  <a:lnTo>
                    <a:pt x="56" y="30"/>
                  </a:lnTo>
                  <a:lnTo>
                    <a:pt x="56" y="38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57" name="Freeform 177"/>
            <p:cNvSpPr>
              <a:spLocks/>
            </p:cNvSpPr>
            <p:nvPr/>
          </p:nvSpPr>
          <p:spPr bwMode="auto">
            <a:xfrm>
              <a:off x="5964238" y="2763838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7" y="66"/>
                </a:cxn>
                <a:cxn ang="0">
                  <a:pos x="43" y="70"/>
                </a:cxn>
                <a:cxn ang="0">
                  <a:pos x="38" y="74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7" y="74"/>
                </a:cxn>
                <a:cxn ang="0">
                  <a:pos x="13" y="70"/>
                </a:cxn>
                <a:cxn ang="0">
                  <a:pos x="8" y="66"/>
                </a:cxn>
                <a:cxn ang="0">
                  <a:pos x="4" y="59"/>
                </a:cxn>
                <a:cxn ang="0">
                  <a:pos x="2" y="53"/>
                </a:cxn>
                <a:cxn ang="0">
                  <a:pos x="1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5"/>
                </a:cxn>
                <a:cxn ang="0">
                  <a:pos x="1" y="31"/>
                </a:cxn>
                <a:cxn ang="0">
                  <a:pos x="2" y="24"/>
                </a:cxn>
                <a:cxn ang="0">
                  <a:pos x="4" y="18"/>
                </a:cxn>
                <a:cxn ang="0">
                  <a:pos x="8" y="11"/>
                </a:cxn>
                <a:cxn ang="0">
                  <a:pos x="13" y="7"/>
                </a:cxn>
                <a:cxn ang="0">
                  <a:pos x="17" y="3"/>
                </a:cxn>
                <a:cxn ang="0">
                  <a:pos x="22" y="2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38" y="3"/>
                </a:cxn>
                <a:cxn ang="0">
                  <a:pos x="43" y="7"/>
                </a:cxn>
                <a:cxn ang="0">
                  <a:pos x="47" y="11"/>
                </a:cxn>
                <a:cxn ang="0">
                  <a:pos x="51" y="18"/>
                </a:cxn>
                <a:cxn ang="0">
                  <a:pos x="53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7" y="66"/>
                  </a:lnTo>
                  <a:lnTo>
                    <a:pt x="43" y="70"/>
                  </a:lnTo>
                  <a:lnTo>
                    <a:pt x="38" y="74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7" y="74"/>
                  </a:lnTo>
                  <a:lnTo>
                    <a:pt x="13" y="70"/>
                  </a:lnTo>
                  <a:lnTo>
                    <a:pt x="8" y="66"/>
                  </a:lnTo>
                  <a:lnTo>
                    <a:pt x="4" y="59"/>
                  </a:lnTo>
                  <a:lnTo>
                    <a:pt x="2" y="53"/>
                  </a:lnTo>
                  <a:lnTo>
                    <a:pt x="1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5"/>
                  </a:lnTo>
                  <a:lnTo>
                    <a:pt x="1" y="31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1"/>
                  </a:lnTo>
                  <a:lnTo>
                    <a:pt x="13" y="7"/>
                  </a:lnTo>
                  <a:lnTo>
                    <a:pt x="17" y="3"/>
                  </a:lnTo>
                  <a:lnTo>
                    <a:pt x="22" y="2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38" y="3"/>
                  </a:lnTo>
                  <a:lnTo>
                    <a:pt x="43" y="7"/>
                  </a:lnTo>
                  <a:lnTo>
                    <a:pt x="47" y="11"/>
                  </a:lnTo>
                  <a:lnTo>
                    <a:pt x="51" y="18"/>
                  </a:lnTo>
                  <a:lnTo>
                    <a:pt x="53" y="24"/>
                  </a:lnTo>
                  <a:lnTo>
                    <a:pt x="56" y="31"/>
                  </a:lnTo>
                  <a:lnTo>
                    <a:pt x="56" y="39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58" name="Freeform 178"/>
            <p:cNvSpPr>
              <a:spLocks/>
            </p:cNvSpPr>
            <p:nvPr/>
          </p:nvSpPr>
          <p:spPr bwMode="auto">
            <a:xfrm>
              <a:off x="5964238" y="2763838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7" y="66"/>
                </a:cxn>
                <a:cxn ang="0">
                  <a:pos x="43" y="70"/>
                </a:cxn>
                <a:cxn ang="0">
                  <a:pos x="38" y="74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7" y="74"/>
                </a:cxn>
                <a:cxn ang="0">
                  <a:pos x="13" y="70"/>
                </a:cxn>
                <a:cxn ang="0">
                  <a:pos x="8" y="66"/>
                </a:cxn>
                <a:cxn ang="0">
                  <a:pos x="4" y="59"/>
                </a:cxn>
                <a:cxn ang="0">
                  <a:pos x="2" y="53"/>
                </a:cxn>
                <a:cxn ang="0">
                  <a:pos x="1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5"/>
                </a:cxn>
                <a:cxn ang="0">
                  <a:pos x="1" y="31"/>
                </a:cxn>
                <a:cxn ang="0">
                  <a:pos x="2" y="24"/>
                </a:cxn>
                <a:cxn ang="0">
                  <a:pos x="4" y="18"/>
                </a:cxn>
                <a:cxn ang="0">
                  <a:pos x="8" y="11"/>
                </a:cxn>
                <a:cxn ang="0">
                  <a:pos x="13" y="7"/>
                </a:cxn>
                <a:cxn ang="0">
                  <a:pos x="17" y="3"/>
                </a:cxn>
                <a:cxn ang="0">
                  <a:pos x="22" y="2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38" y="3"/>
                </a:cxn>
                <a:cxn ang="0">
                  <a:pos x="43" y="7"/>
                </a:cxn>
                <a:cxn ang="0">
                  <a:pos x="47" y="11"/>
                </a:cxn>
                <a:cxn ang="0">
                  <a:pos x="51" y="18"/>
                </a:cxn>
                <a:cxn ang="0">
                  <a:pos x="53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7" y="66"/>
                  </a:lnTo>
                  <a:lnTo>
                    <a:pt x="43" y="70"/>
                  </a:lnTo>
                  <a:lnTo>
                    <a:pt x="38" y="74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7" y="74"/>
                  </a:lnTo>
                  <a:lnTo>
                    <a:pt x="13" y="70"/>
                  </a:lnTo>
                  <a:lnTo>
                    <a:pt x="8" y="66"/>
                  </a:lnTo>
                  <a:lnTo>
                    <a:pt x="4" y="59"/>
                  </a:lnTo>
                  <a:lnTo>
                    <a:pt x="2" y="53"/>
                  </a:lnTo>
                  <a:lnTo>
                    <a:pt x="1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5"/>
                  </a:lnTo>
                  <a:lnTo>
                    <a:pt x="1" y="31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1"/>
                  </a:lnTo>
                  <a:lnTo>
                    <a:pt x="13" y="7"/>
                  </a:lnTo>
                  <a:lnTo>
                    <a:pt x="17" y="3"/>
                  </a:lnTo>
                  <a:lnTo>
                    <a:pt x="22" y="2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38" y="3"/>
                  </a:lnTo>
                  <a:lnTo>
                    <a:pt x="43" y="7"/>
                  </a:lnTo>
                  <a:lnTo>
                    <a:pt x="47" y="11"/>
                  </a:lnTo>
                  <a:lnTo>
                    <a:pt x="51" y="18"/>
                  </a:lnTo>
                  <a:lnTo>
                    <a:pt x="53" y="24"/>
                  </a:lnTo>
                  <a:lnTo>
                    <a:pt x="56" y="31"/>
                  </a:lnTo>
                  <a:lnTo>
                    <a:pt x="56" y="39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67" name="Rectangle 187"/>
            <p:cNvSpPr>
              <a:spLocks noChangeArrowheads="1"/>
            </p:cNvSpPr>
            <p:nvPr/>
          </p:nvSpPr>
          <p:spPr bwMode="auto">
            <a:xfrm>
              <a:off x="3622113" y="3923455"/>
              <a:ext cx="79669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dirty="0">
                  <a:solidFill>
                    <a:srgbClr val="000066"/>
                  </a:solidFill>
                </a:rPr>
                <a:t>Semaines</a:t>
              </a:r>
              <a:endParaRPr lang="fr-FR" sz="3200" dirty="0">
                <a:solidFill>
                  <a:srgbClr val="000066"/>
                </a:solidFill>
              </a:endParaRPr>
            </a:p>
          </p:txBody>
        </p:sp>
        <p:sp>
          <p:nvSpPr>
            <p:cNvPr id="20727" name="Rectangle 247"/>
            <p:cNvSpPr>
              <a:spLocks noChangeArrowheads="1"/>
            </p:cNvSpPr>
            <p:nvPr/>
          </p:nvSpPr>
          <p:spPr bwMode="auto">
            <a:xfrm>
              <a:off x="1643063" y="2835938"/>
              <a:ext cx="22121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 dirty="0">
                  <a:solidFill>
                    <a:srgbClr val="000066"/>
                  </a:solidFill>
                </a:rPr>
                <a:t>-10</a:t>
              </a:r>
            </a:p>
          </p:txBody>
        </p:sp>
        <p:sp>
          <p:nvSpPr>
            <p:cNvPr id="20728" name="Rectangle 248"/>
            <p:cNvSpPr>
              <a:spLocks noChangeArrowheads="1"/>
            </p:cNvSpPr>
            <p:nvPr/>
          </p:nvSpPr>
          <p:spPr bwMode="auto">
            <a:xfrm>
              <a:off x="1643063" y="3212175"/>
              <a:ext cx="22121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</a:rPr>
                <a:t>-20</a:t>
              </a:r>
            </a:p>
          </p:txBody>
        </p:sp>
        <p:sp>
          <p:nvSpPr>
            <p:cNvPr id="218" name="Line 56"/>
            <p:cNvSpPr>
              <a:spLocks noChangeShapeType="1"/>
            </p:cNvSpPr>
            <p:nvPr/>
          </p:nvSpPr>
          <p:spPr bwMode="auto">
            <a:xfrm>
              <a:off x="1943100" y="3690939"/>
              <a:ext cx="4187825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3600">
                <a:solidFill>
                  <a:srgbClr val="000066"/>
                </a:solidFill>
              </a:endParaRPr>
            </a:p>
          </p:txBody>
        </p:sp>
      </p:grpSp>
      <p:sp>
        <p:nvSpPr>
          <p:cNvPr id="151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PE. Lancet 2015;385:2606-15</a:t>
            </a:r>
            <a:endParaRPr lang="en-GB" sz="1200" i="1" dirty="0">
              <a:solidFill>
                <a:srgbClr val="CC0000"/>
              </a:solidFill>
            </a:endParaRPr>
          </a:p>
        </p:txBody>
      </p:sp>
      <p:grpSp>
        <p:nvGrpSpPr>
          <p:cNvPr id="5" name="Grouper 197"/>
          <p:cNvGrpSpPr/>
          <p:nvPr/>
        </p:nvGrpSpPr>
        <p:grpSpPr>
          <a:xfrm>
            <a:off x="1599171" y="4264114"/>
            <a:ext cx="4936615" cy="2389395"/>
            <a:chOff x="1599171" y="4157208"/>
            <a:chExt cx="4936615" cy="2512472"/>
          </a:xfrm>
        </p:grpSpPr>
        <p:grpSp>
          <p:nvGrpSpPr>
            <p:cNvPr id="6" name="Groupe 151"/>
            <p:cNvGrpSpPr/>
            <p:nvPr/>
          </p:nvGrpSpPr>
          <p:grpSpPr>
            <a:xfrm>
              <a:off x="1928813" y="4429800"/>
              <a:ext cx="4535834" cy="1603178"/>
              <a:chOff x="2484438" y="2249488"/>
              <a:chExt cx="3989387" cy="2524125"/>
            </a:xfrm>
          </p:grpSpPr>
          <p:sp>
            <p:nvSpPr>
              <p:cNvPr id="153" name="Line 5"/>
              <p:cNvSpPr>
                <a:spLocks noChangeShapeType="1"/>
              </p:cNvSpPr>
              <p:nvPr/>
            </p:nvSpPr>
            <p:spPr bwMode="auto">
              <a:xfrm>
                <a:off x="2547938" y="4773613"/>
                <a:ext cx="3925887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4" name="Line 6"/>
              <p:cNvSpPr>
                <a:spLocks noChangeShapeType="1"/>
              </p:cNvSpPr>
              <p:nvPr/>
            </p:nvSpPr>
            <p:spPr bwMode="auto">
              <a:xfrm flipV="1">
                <a:off x="2547938" y="2384425"/>
                <a:ext cx="0" cy="2389188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5" name="Line 7"/>
              <p:cNvSpPr>
                <a:spLocks noChangeShapeType="1"/>
              </p:cNvSpPr>
              <p:nvPr/>
            </p:nvSpPr>
            <p:spPr bwMode="auto">
              <a:xfrm>
                <a:off x="2484438" y="4773613"/>
                <a:ext cx="63500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6" name="Line 8"/>
              <p:cNvSpPr>
                <a:spLocks noChangeShapeType="1"/>
              </p:cNvSpPr>
              <p:nvPr/>
            </p:nvSpPr>
            <p:spPr bwMode="auto">
              <a:xfrm>
                <a:off x="2484438" y="4430713"/>
                <a:ext cx="63500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7" name="Line 9"/>
              <p:cNvSpPr>
                <a:spLocks noChangeShapeType="1"/>
              </p:cNvSpPr>
              <p:nvPr/>
            </p:nvSpPr>
            <p:spPr bwMode="auto">
              <a:xfrm>
                <a:off x="2484438" y="4090988"/>
                <a:ext cx="63500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8" name="Line 10"/>
              <p:cNvSpPr>
                <a:spLocks noChangeShapeType="1"/>
              </p:cNvSpPr>
              <p:nvPr/>
            </p:nvSpPr>
            <p:spPr bwMode="auto">
              <a:xfrm>
                <a:off x="2484438" y="3748088"/>
                <a:ext cx="63500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9" name="Line 11"/>
              <p:cNvSpPr>
                <a:spLocks noChangeShapeType="1"/>
              </p:cNvSpPr>
              <p:nvPr/>
            </p:nvSpPr>
            <p:spPr bwMode="auto">
              <a:xfrm>
                <a:off x="2484438" y="3409950"/>
                <a:ext cx="63500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0" name="Line 12"/>
              <p:cNvSpPr>
                <a:spLocks noChangeShapeType="1"/>
              </p:cNvSpPr>
              <p:nvPr/>
            </p:nvSpPr>
            <p:spPr bwMode="auto">
              <a:xfrm>
                <a:off x="2484438" y="3067050"/>
                <a:ext cx="63500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1" name="Line 13"/>
              <p:cNvSpPr>
                <a:spLocks noChangeShapeType="1"/>
              </p:cNvSpPr>
              <p:nvPr/>
            </p:nvSpPr>
            <p:spPr bwMode="auto">
              <a:xfrm>
                <a:off x="2484438" y="2727325"/>
                <a:ext cx="63500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2" name="Line 14"/>
              <p:cNvSpPr>
                <a:spLocks noChangeShapeType="1"/>
              </p:cNvSpPr>
              <p:nvPr/>
            </p:nvSpPr>
            <p:spPr bwMode="auto">
              <a:xfrm>
                <a:off x="2484438" y="2384425"/>
                <a:ext cx="63500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3" name="Rectangle 15"/>
              <p:cNvSpPr>
                <a:spLocks noChangeArrowheads="1"/>
              </p:cNvSpPr>
              <p:nvPr/>
            </p:nvSpPr>
            <p:spPr bwMode="auto">
              <a:xfrm>
                <a:off x="2970213" y="3925888"/>
                <a:ext cx="558800" cy="847725"/>
              </a:xfrm>
              <a:prstGeom prst="rect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4" name="Rectangle 16"/>
              <p:cNvSpPr>
                <a:spLocks noChangeArrowheads="1"/>
              </p:cNvSpPr>
              <p:nvPr/>
            </p:nvSpPr>
            <p:spPr bwMode="auto">
              <a:xfrm>
                <a:off x="3529013" y="3017838"/>
                <a:ext cx="565150" cy="1755775"/>
              </a:xfrm>
              <a:prstGeom prst="rect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5" name="Rectangle 17"/>
              <p:cNvSpPr>
                <a:spLocks noChangeArrowheads="1"/>
              </p:cNvSpPr>
              <p:nvPr/>
            </p:nvSpPr>
            <p:spPr bwMode="auto">
              <a:xfrm>
                <a:off x="4943475" y="3608388"/>
                <a:ext cx="563562" cy="1165225"/>
              </a:xfrm>
              <a:prstGeom prst="rect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6" name="Rectangle 18"/>
              <p:cNvSpPr>
                <a:spLocks noChangeArrowheads="1"/>
              </p:cNvSpPr>
              <p:nvPr/>
            </p:nvSpPr>
            <p:spPr bwMode="auto">
              <a:xfrm>
                <a:off x="5507038" y="2689225"/>
                <a:ext cx="560387" cy="2084388"/>
              </a:xfrm>
              <a:prstGeom prst="rect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7" name="Line 19"/>
              <p:cNvSpPr>
                <a:spLocks noChangeShapeType="1"/>
              </p:cNvSpPr>
              <p:nvPr/>
            </p:nvSpPr>
            <p:spPr bwMode="auto">
              <a:xfrm flipV="1">
                <a:off x="3228975" y="2579688"/>
                <a:ext cx="0" cy="90170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8" name="Line 20"/>
              <p:cNvSpPr>
                <a:spLocks noChangeShapeType="1"/>
              </p:cNvSpPr>
              <p:nvPr/>
            </p:nvSpPr>
            <p:spPr bwMode="auto">
              <a:xfrm>
                <a:off x="3228975" y="2579688"/>
                <a:ext cx="582612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9" name="Line 21"/>
              <p:cNvSpPr>
                <a:spLocks noChangeShapeType="1"/>
              </p:cNvSpPr>
              <p:nvPr/>
            </p:nvSpPr>
            <p:spPr bwMode="auto">
              <a:xfrm>
                <a:off x="3811588" y="2579688"/>
                <a:ext cx="0" cy="12065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0" name="Line 22"/>
              <p:cNvSpPr>
                <a:spLocks noChangeShapeType="1"/>
              </p:cNvSpPr>
              <p:nvPr/>
            </p:nvSpPr>
            <p:spPr bwMode="auto">
              <a:xfrm flipV="1">
                <a:off x="5191125" y="2249488"/>
                <a:ext cx="0" cy="88900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1" name="Line 23"/>
              <p:cNvSpPr>
                <a:spLocks noChangeShapeType="1"/>
              </p:cNvSpPr>
              <p:nvPr/>
            </p:nvSpPr>
            <p:spPr bwMode="auto">
              <a:xfrm>
                <a:off x="5191125" y="2249488"/>
                <a:ext cx="593725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2" name="Line 24"/>
              <p:cNvSpPr>
                <a:spLocks noChangeShapeType="1"/>
              </p:cNvSpPr>
              <p:nvPr/>
            </p:nvSpPr>
            <p:spPr bwMode="auto">
              <a:xfrm>
                <a:off x="5784850" y="2249488"/>
                <a:ext cx="0" cy="134938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sp>
          <p:nvSpPr>
            <p:cNvPr id="173" name="ZoneTexte 86"/>
            <p:cNvSpPr txBox="1">
              <a:spLocks noChangeArrowheads="1"/>
            </p:cNvSpPr>
            <p:nvPr/>
          </p:nvSpPr>
          <p:spPr bwMode="auto">
            <a:xfrm>
              <a:off x="2463872" y="6057786"/>
              <a:ext cx="1342009" cy="300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n-GB" sz="1400" b="1" dirty="0" err="1">
                  <a:solidFill>
                    <a:srgbClr val="000066"/>
                  </a:solidFill>
                  <a:latin typeface="+mj-lt"/>
                </a:rPr>
                <a:t>Cockroft</a:t>
              </a:r>
              <a:r>
                <a:rPr lang="en-GB" sz="1400" b="1" dirty="0">
                  <a:solidFill>
                    <a:srgbClr val="000066"/>
                  </a:solidFill>
                  <a:latin typeface="+mj-lt"/>
                </a:rPr>
                <a:t>-Gault</a:t>
              </a:r>
            </a:p>
          </p:txBody>
        </p:sp>
        <p:sp>
          <p:nvSpPr>
            <p:cNvPr id="174" name="ZoneTexte 86"/>
            <p:cNvSpPr txBox="1">
              <a:spLocks noChangeArrowheads="1"/>
            </p:cNvSpPr>
            <p:nvPr/>
          </p:nvSpPr>
          <p:spPr bwMode="auto">
            <a:xfrm>
              <a:off x="1699021" y="5929002"/>
              <a:ext cx="284515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n-GB" sz="14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76" name="ZoneTexte 86"/>
            <p:cNvSpPr txBox="1">
              <a:spLocks noChangeArrowheads="1"/>
            </p:cNvSpPr>
            <p:nvPr/>
          </p:nvSpPr>
          <p:spPr bwMode="auto">
            <a:xfrm>
              <a:off x="1599171" y="5493476"/>
              <a:ext cx="384365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n-GB" sz="1400" dirty="0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178" name="ZoneTexte 86"/>
            <p:cNvSpPr txBox="1">
              <a:spLocks noChangeArrowheads="1"/>
            </p:cNvSpPr>
            <p:nvPr/>
          </p:nvSpPr>
          <p:spPr bwMode="auto">
            <a:xfrm>
              <a:off x="1599171" y="5057948"/>
              <a:ext cx="384365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n-GB" sz="1400" dirty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180" name="ZoneTexte 86"/>
            <p:cNvSpPr txBox="1">
              <a:spLocks noChangeArrowheads="1"/>
            </p:cNvSpPr>
            <p:nvPr/>
          </p:nvSpPr>
          <p:spPr bwMode="auto">
            <a:xfrm>
              <a:off x="1599171" y="4622420"/>
              <a:ext cx="384365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n-GB" sz="1400" dirty="0">
                  <a:solidFill>
                    <a:srgbClr val="000066"/>
                  </a:solidFill>
                </a:rPr>
                <a:t>30</a:t>
              </a:r>
            </a:p>
          </p:txBody>
        </p:sp>
        <p:sp>
          <p:nvSpPr>
            <p:cNvPr id="181" name="ZoneTexte 86"/>
            <p:cNvSpPr txBox="1">
              <a:spLocks noChangeArrowheads="1"/>
            </p:cNvSpPr>
            <p:nvPr/>
          </p:nvSpPr>
          <p:spPr bwMode="auto">
            <a:xfrm>
              <a:off x="1599171" y="4404656"/>
              <a:ext cx="384365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n-GB" sz="1400" dirty="0">
                  <a:solidFill>
                    <a:srgbClr val="000066"/>
                  </a:solidFill>
                </a:rPr>
                <a:t>35</a:t>
              </a:r>
            </a:p>
          </p:txBody>
        </p:sp>
        <p:sp>
          <p:nvSpPr>
            <p:cNvPr id="182" name="ZoneTexte 86"/>
            <p:cNvSpPr txBox="1">
              <a:spLocks noChangeArrowheads="1"/>
            </p:cNvSpPr>
            <p:nvPr/>
          </p:nvSpPr>
          <p:spPr bwMode="auto">
            <a:xfrm>
              <a:off x="2665670" y="4360565"/>
              <a:ext cx="938403" cy="271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n-GB" sz="1200" dirty="0">
                  <a:solidFill>
                    <a:srgbClr val="000066"/>
                  </a:solidFill>
                </a:rPr>
                <a:t>p &lt; 0,001</a:t>
              </a:r>
            </a:p>
          </p:txBody>
        </p:sp>
        <p:sp>
          <p:nvSpPr>
            <p:cNvPr id="183" name="ZoneTexte 86"/>
            <p:cNvSpPr txBox="1">
              <a:spLocks noChangeArrowheads="1"/>
            </p:cNvSpPr>
            <p:nvPr/>
          </p:nvSpPr>
          <p:spPr bwMode="auto">
            <a:xfrm>
              <a:off x="3249226" y="4707260"/>
              <a:ext cx="354584" cy="2750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n-GB" sz="1200" b="1" dirty="0">
                  <a:solidFill>
                    <a:srgbClr val="000066"/>
                  </a:solidFill>
                </a:rPr>
                <a:t>26</a:t>
              </a:r>
            </a:p>
          </p:txBody>
        </p:sp>
        <p:sp>
          <p:nvSpPr>
            <p:cNvPr id="184" name="ZoneTexte 86"/>
            <p:cNvSpPr txBox="1">
              <a:spLocks noChangeArrowheads="1"/>
            </p:cNvSpPr>
            <p:nvPr/>
          </p:nvSpPr>
          <p:spPr bwMode="auto">
            <a:xfrm>
              <a:off x="2609279" y="5235721"/>
              <a:ext cx="354584" cy="2750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n-GB" sz="1200" b="1" dirty="0">
                  <a:solidFill>
                    <a:srgbClr val="000066"/>
                  </a:solidFill>
                </a:rPr>
                <a:t>12</a:t>
              </a:r>
            </a:p>
          </p:txBody>
        </p:sp>
        <p:sp>
          <p:nvSpPr>
            <p:cNvPr id="185" name="ZoneTexte 86"/>
            <p:cNvSpPr txBox="1">
              <a:spLocks noChangeArrowheads="1"/>
            </p:cNvSpPr>
            <p:nvPr/>
          </p:nvSpPr>
          <p:spPr bwMode="auto">
            <a:xfrm>
              <a:off x="4245951" y="6057786"/>
              <a:ext cx="2289835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n-GB" sz="1400" b="1" dirty="0">
                  <a:solidFill>
                    <a:srgbClr val="000066"/>
                  </a:solidFill>
                  <a:latin typeface="+mj-lt"/>
                </a:rPr>
                <a:t>CKD-EPI-</a:t>
              </a:r>
              <a:r>
                <a:rPr lang="en-GB" sz="1400" b="1" dirty="0" err="1">
                  <a:solidFill>
                    <a:srgbClr val="000066"/>
                  </a:solidFill>
                  <a:latin typeface="+mj-lt"/>
                </a:rPr>
                <a:t>créatinine</a:t>
              </a:r>
              <a:endParaRPr lang="en-GB" sz="1400" b="1" dirty="0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186" name="ZoneTexte 86"/>
            <p:cNvSpPr txBox="1">
              <a:spLocks noChangeArrowheads="1"/>
            </p:cNvSpPr>
            <p:nvPr/>
          </p:nvSpPr>
          <p:spPr bwMode="auto">
            <a:xfrm>
              <a:off x="3550200" y="6339577"/>
              <a:ext cx="1422134" cy="3301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n-GB" sz="1600" b="1" dirty="0">
                  <a:solidFill>
                    <a:srgbClr val="000066"/>
                  </a:solidFill>
                  <a:latin typeface="+mj-lt"/>
                </a:rPr>
                <a:t>Equation</a:t>
              </a:r>
            </a:p>
          </p:txBody>
        </p:sp>
        <p:cxnSp>
          <p:nvCxnSpPr>
            <p:cNvPr id="3" name="Connecteur droit 2"/>
            <p:cNvCxnSpPr/>
            <p:nvPr/>
          </p:nvCxnSpPr>
          <p:spPr bwMode="auto">
            <a:xfrm>
              <a:off x="2547215" y="6372704"/>
              <a:ext cx="338686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9" name="ZoneTexte 86"/>
            <p:cNvSpPr txBox="1">
              <a:spLocks noChangeArrowheads="1"/>
            </p:cNvSpPr>
            <p:nvPr/>
          </p:nvSpPr>
          <p:spPr bwMode="auto">
            <a:xfrm>
              <a:off x="5494974" y="4505723"/>
              <a:ext cx="354584" cy="2750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n-GB" sz="1200" b="1" dirty="0">
                  <a:solidFill>
                    <a:srgbClr val="000066"/>
                  </a:solidFill>
                </a:rPr>
                <a:t>31</a:t>
              </a:r>
            </a:p>
          </p:txBody>
        </p:sp>
        <p:sp>
          <p:nvSpPr>
            <p:cNvPr id="190" name="ZoneTexte 86"/>
            <p:cNvSpPr txBox="1">
              <a:spLocks noChangeArrowheads="1"/>
            </p:cNvSpPr>
            <p:nvPr/>
          </p:nvSpPr>
          <p:spPr bwMode="auto">
            <a:xfrm>
              <a:off x="4855027" y="5034185"/>
              <a:ext cx="354584" cy="2750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n-GB" sz="1200" b="1" dirty="0">
                  <a:solidFill>
                    <a:srgbClr val="000066"/>
                  </a:solidFill>
                </a:rPr>
                <a:t>17</a:t>
              </a:r>
            </a:p>
          </p:txBody>
        </p:sp>
        <p:sp>
          <p:nvSpPr>
            <p:cNvPr id="191" name="ZoneTexte 86"/>
            <p:cNvSpPr txBox="1">
              <a:spLocks noChangeArrowheads="1"/>
            </p:cNvSpPr>
            <p:nvPr/>
          </p:nvSpPr>
          <p:spPr bwMode="auto">
            <a:xfrm>
              <a:off x="4874523" y="4157208"/>
              <a:ext cx="938403" cy="271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n-GB" sz="1200" dirty="0">
                  <a:solidFill>
                    <a:srgbClr val="000066"/>
                  </a:solidFill>
                </a:rPr>
                <a:t>p &lt; 0,001</a:t>
              </a:r>
            </a:p>
          </p:txBody>
        </p:sp>
      </p:grpSp>
      <p:grpSp>
        <p:nvGrpSpPr>
          <p:cNvPr id="7" name="Groupe 193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195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96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197" name="Title 2"/>
          <p:cNvSpPr txBox="1">
            <a:spLocks/>
          </p:cNvSpPr>
          <p:nvPr/>
        </p:nvSpPr>
        <p:spPr bwMode="auto">
          <a:xfrm>
            <a:off x="1905000" y="3802088"/>
            <a:ext cx="4245951" cy="5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hangingPunct="0"/>
            <a:r>
              <a:rPr lang="fr-FR" sz="2000" b="1" kern="0" dirty="0">
                <a:solidFill>
                  <a:srgbClr val="CC3300"/>
                </a:solidFill>
                <a:latin typeface="+mj-lt"/>
                <a:cs typeface="ＭＳ Ｐゴシック" pitchFamily="-109" charset="-128"/>
              </a:rPr>
              <a:t>Patients avec baisse ≥ 25 % du </a:t>
            </a:r>
            <a:r>
              <a:rPr lang="fr-FR" sz="2000" b="1" kern="0" dirty="0" err="1">
                <a:solidFill>
                  <a:srgbClr val="CC3300"/>
                </a:solidFill>
                <a:latin typeface="+mj-lt"/>
                <a:cs typeface="ＭＳ Ｐゴシック" pitchFamily="-109" charset="-128"/>
              </a:rPr>
              <a:t>DFGe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+mj-lt"/>
              <a:ea typeface="ＭＳ Ｐゴシック" pitchFamily="34" charset="-128"/>
              <a:cs typeface="ＭＳ Ｐゴシック" pitchFamily="-109" charset="-128"/>
            </a:endParaRP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2"/>
          <p:cNvSpPr>
            <a:spLocks noGrp="1"/>
          </p:cNvSpPr>
          <p:nvPr>
            <p:ph type="title"/>
          </p:nvPr>
        </p:nvSpPr>
        <p:spPr>
          <a:xfrm>
            <a:off x="-11113" y="3886200"/>
            <a:ext cx="9155114" cy="457200"/>
          </a:xfrm>
        </p:spPr>
        <p:txBody>
          <a:bodyPr/>
          <a:lstStyle/>
          <a:p>
            <a:pPr algn="ctr"/>
            <a:r>
              <a:rPr lang="fr-FR" sz="2000" dirty="0">
                <a:solidFill>
                  <a:srgbClr val="CC3300"/>
                </a:solidFill>
                <a:ea typeface="ＭＳ Ｐゴシック" pitchFamily="34" charset="-128"/>
              </a:rPr>
              <a:t>Modification des rapports protéinurie quantitative/</a:t>
            </a:r>
            <a:r>
              <a:rPr lang="fr-FR" sz="2000" dirty="0" err="1">
                <a:solidFill>
                  <a:srgbClr val="CC3300"/>
                </a:solidFill>
                <a:ea typeface="ＭＳ Ｐゴシック" pitchFamily="34" charset="-128"/>
              </a:rPr>
              <a:t>creatininurie</a:t>
            </a:r>
            <a:r>
              <a:rPr lang="fr-FR" sz="2000" dirty="0">
                <a:solidFill>
                  <a:srgbClr val="CC3300"/>
                </a:solidFill>
                <a:ea typeface="ＭＳ Ｐゴシック" pitchFamily="34" charset="-128"/>
              </a:rPr>
              <a:t> à S48</a:t>
            </a:r>
          </a:p>
        </p:txBody>
      </p:sp>
      <p:graphicFrame>
        <p:nvGraphicFramePr>
          <p:cNvPr id="3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705332"/>
              </p:ext>
            </p:extLst>
          </p:nvPr>
        </p:nvGraphicFramePr>
        <p:xfrm>
          <a:off x="152400" y="4343400"/>
          <a:ext cx="8534400" cy="1904294"/>
        </p:xfrm>
        <a:graphic>
          <a:graphicData uri="http://schemas.openxmlformats.org/drawingml/2006/table">
            <a:tbl>
              <a:tblPr/>
              <a:tblGrid>
                <a:gridCol w="381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8919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Inclusion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% médian modification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à S48*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919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91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Protéine : créatinine (mg/g)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-3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+20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91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Albumine : créatinine (mg/g)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-5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+7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91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Retinol binding protéine : créatinine (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Symbol" pitchFamily="-1" charset="2"/>
                          <a:ea typeface="ＭＳ Ｐゴシック" pitchFamily="-1" charset="-128"/>
                        </a:rPr>
                        <a:t>m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g/g)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+9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+51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91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Beta2-microglobuline : créatinine (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Symbol" pitchFamily="-1" charset="2"/>
                          <a:ea typeface="ＭＳ Ｐゴシック" pitchFamily="-1" charset="-128"/>
                        </a:rPr>
                        <a:t>m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g/g)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-32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+24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22571" name="TextBox 47"/>
          <p:cNvSpPr txBox="1">
            <a:spLocks noChangeArrowheads="1"/>
          </p:cNvSpPr>
          <p:nvPr/>
        </p:nvSpPr>
        <p:spPr bwMode="auto">
          <a:xfrm>
            <a:off x="-11113" y="6176962"/>
            <a:ext cx="3059113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90000"/>
              </a:lnSpc>
            </a:pPr>
            <a:r>
              <a:rPr lang="en-US" sz="1200" dirty="0">
                <a:solidFill>
                  <a:srgbClr val="000066"/>
                </a:solidFill>
              </a:rPr>
              <a:t>* </a:t>
            </a:r>
            <a:r>
              <a:rPr lang="en-US" sz="1200" dirty="0" err="1">
                <a:solidFill>
                  <a:srgbClr val="000066"/>
                </a:solidFill>
              </a:rPr>
              <a:t>p</a:t>
            </a:r>
            <a:r>
              <a:rPr lang="en-US" sz="1200" dirty="0">
                <a:solidFill>
                  <a:srgbClr val="000066"/>
                </a:solidFill>
              </a:rPr>
              <a:t> &lt; 0</a:t>
            </a:r>
            <a:r>
              <a:rPr lang="fr-FR" sz="1200" dirty="0">
                <a:solidFill>
                  <a:srgbClr val="000066"/>
                </a:solidFill>
              </a:rPr>
              <a:t>,</a:t>
            </a:r>
            <a:r>
              <a:rPr lang="en-US" sz="1200" dirty="0">
                <a:solidFill>
                  <a:srgbClr val="000066"/>
                </a:solidFill>
              </a:rPr>
              <a:t>001 </a:t>
            </a:r>
            <a:r>
              <a:rPr lang="fr-FR" sz="1200" dirty="0">
                <a:solidFill>
                  <a:srgbClr val="000066"/>
                </a:solidFill>
              </a:rPr>
              <a:t>pour toutes les comparaisons</a:t>
            </a:r>
          </a:p>
        </p:txBody>
      </p:sp>
      <p:sp>
        <p:nvSpPr>
          <p:cNvPr id="9" name="Rectangle 27"/>
          <p:cNvSpPr txBox="1">
            <a:spLocks noChangeArrowheads="1"/>
          </p:cNvSpPr>
          <p:nvPr/>
        </p:nvSpPr>
        <p:spPr bwMode="auto">
          <a:xfrm>
            <a:off x="50800" y="44450"/>
            <a:ext cx="87360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 eaLnBrk="0" hangingPunct="0">
              <a:defRPr/>
            </a:pPr>
            <a:r>
              <a:rPr lang="en-GB" sz="3200" b="1" dirty="0">
                <a:solidFill>
                  <a:srgbClr val="333399"/>
                </a:solidFill>
                <a:latin typeface="+mj-lt"/>
              </a:rPr>
              <a:t>Etudes GS-US-292-0104 et GS-US-292-0111 : </a:t>
            </a:r>
            <a:br>
              <a:rPr lang="en-GB" sz="3200" b="1" dirty="0">
                <a:solidFill>
                  <a:srgbClr val="333399"/>
                </a:solidFill>
                <a:latin typeface="+mj-lt"/>
              </a:rPr>
            </a:br>
            <a:r>
              <a:rPr lang="en-GB" sz="3200" b="1" dirty="0">
                <a:solidFill>
                  <a:srgbClr val="333399"/>
                </a:solidFill>
                <a:latin typeface="+mj-lt"/>
              </a:rPr>
              <a:t>E/C/F/TAF </a:t>
            </a:r>
            <a:r>
              <a:rPr lang="en-GB" sz="3200" b="1" dirty="0" err="1">
                <a:solidFill>
                  <a:srgbClr val="333399"/>
                </a:solidFill>
                <a:latin typeface="+mj-lt"/>
              </a:rPr>
              <a:t>qd</a:t>
            </a:r>
            <a:r>
              <a:rPr lang="en-GB" sz="3200" b="1" dirty="0">
                <a:solidFill>
                  <a:srgbClr val="333399"/>
                </a:solidFill>
                <a:latin typeface="+mj-lt"/>
              </a:rPr>
              <a:t> vs E/C/F/TDF </a:t>
            </a:r>
            <a:r>
              <a:rPr lang="en-GB" sz="3200" b="1" dirty="0" err="1">
                <a:solidFill>
                  <a:srgbClr val="333399"/>
                </a:solidFill>
                <a:latin typeface="+mj-lt"/>
              </a:rPr>
              <a:t>qd</a:t>
            </a:r>
            <a:endParaRPr lang="en-GB" sz="3200" b="1" kern="0" dirty="0">
              <a:solidFill>
                <a:srgbClr val="333399"/>
              </a:solidFill>
              <a:latin typeface="+mj-lt"/>
              <a:ea typeface="ＭＳ Ｐゴシック" pitchFamily="-1" charset="-128"/>
              <a:cs typeface="ＭＳ Ｐゴシック" pitchFamily="-109" charset="-128"/>
            </a:endParaRPr>
          </a:p>
        </p:txBody>
      </p:sp>
      <p:graphicFrame>
        <p:nvGraphicFramePr>
          <p:cNvPr id="10" name="Group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626618"/>
              </p:ext>
            </p:extLst>
          </p:nvPr>
        </p:nvGraphicFramePr>
        <p:xfrm>
          <a:off x="457200" y="1585075"/>
          <a:ext cx="7918632" cy="207252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3786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47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E/C/F/TAF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E/C/F/TDF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7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fr-FR" sz="1400" b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Tubulopathie</a:t>
                      </a:r>
                      <a:r>
                        <a:rPr kumimoji="0" lang="fr-FR" sz="1400" b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 infraclinique (&gt; 2 anomalies confirmées)</a:t>
                      </a:r>
                      <a:endParaRPr kumimoji="0" lang="fr-FR" sz="1400" b="1" i="0" u="none" strike="noStrike" cap="none" normalizeH="0" baseline="3000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1 (0</a:t>
                      </a: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,</a:t>
                      </a: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1)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7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fr-FR" sz="1400" b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Créatinine sérique </a:t>
                      </a:r>
                      <a:r>
                        <a:rPr kumimoji="0" 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(augmentation </a:t>
                      </a:r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≥ 0</a:t>
                      </a: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,</a:t>
                      </a:r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4 mg/dl)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L="274320"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7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fr-FR" sz="1400" b="1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Hypophosphatémie (diminution </a:t>
                      </a: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≥ 1 grade</a:t>
                      </a:r>
                      <a:r>
                        <a:rPr lang="fr-FR" sz="1400" b="1" baseline="0" noProof="0">
                          <a:solidFill>
                            <a:srgbClr val="000066"/>
                          </a:solidFill>
                        </a:rPr>
                        <a:t>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L="274320"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3 (0</a:t>
                      </a: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,</a:t>
                      </a: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3)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4 (0</a:t>
                      </a: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,</a:t>
                      </a: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5)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14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fr-FR" sz="1400" b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Glycosurie </a:t>
                      </a:r>
                      <a:r>
                        <a:rPr kumimoji="0" lang="fr-FR" sz="1400" b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euglycémique</a:t>
                      </a:r>
                      <a:r>
                        <a:rPr kumimoji="0" lang="fr-FR" sz="1400" b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 (augmentation 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≥ 1 grade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</a:t>
                      </a:r>
                      <a:b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de la glycosurie avec glycémie ≤ 100 mg/dl)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L="274320"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2 (0</a:t>
                      </a: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,</a:t>
                      </a: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2)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7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fr-FR" sz="1400" b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Protéinurie (augmentation 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≥ 2 grade)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L="274320"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2 (0</a:t>
                      </a: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,</a:t>
                      </a: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2)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2 (0</a:t>
                      </a: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,</a:t>
                      </a: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2)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2330319" y="1150938"/>
            <a:ext cx="47230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2000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Anomalies biologiques rénales à S48, n (%)</a:t>
            </a:r>
          </a:p>
        </p:txBody>
      </p:sp>
      <p:sp>
        <p:nvSpPr>
          <p:cNvPr id="12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PE. Lancet 2015;385:2606-15</a:t>
            </a:r>
            <a:endParaRPr lang="en-GB" sz="1200" i="1" dirty="0">
              <a:solidFill>
                <a:srgbClr val="CC0000"/>
              </a:solidFill>
            </a:endParaRPr>
          </a:p>
        </p:txBody>
      </p:sp>
      <p:grpSp>
        <p:nvGrpSpPr>
          <p:cNvPr id="2" name="Groupe 12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14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5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Title 4"/>
          <p:cNvSpPr>
            <a:spLocks noGrp="1"/>
          </p:cNvSpPr>
          <p:nvPr>
            <p:ph type="title"/>
          </p:nvPr>
        </p:nvSpPr>
        <p:spPr>
          <a:xfrm>
            <a:off x="152400" y="1446213"/>
            <a:ext cx="4114800" cy="676275"/>
          </a:xfrm>
        </p:spPr>
        <p:txBody>
          <a:bodyPr/>
          <a:lstStyle/>
          <a:p>
            <a:pPr algn="ctr"/>
            <a:r>
              <a:rPr lang="fr-FR" sz="1800">
                <a:solidFill>
                  <a:srgbClr val="CC3300"/>
                </a:solidFill>
                <a:ea typeface="ＭＳ Ｐゴシック" pitchFamily="34" charset="-128"/>
              </a:rPr>
              <a:t>Pourcentage moyen (DS) de modification de la DMO vertébrale à S48</a:t>
            </a:r>
            <a:endParaRPr lang="fr-FR" sz="1400">
              <a:solidFill>
                <a:srgbClr val="CC3300"/>
              </a:solidFill>
              <a:ea typeface="ＭＳ Ｐゴシック" pitchFamily="34" charset="-128"/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73088" y="5851525"/>
          <a:ext cx="457200" cy="549276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845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850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1874838" y="5851525"/>
          <a:ext cx="457200" cy="549276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797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816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3270250" y="5851525"/>
          <a:ext cx="457200" cy="549276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784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773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4579" name="Chart 28"/>
          <p:cNvGraphicFramePr>
            <a:graphicFrameLocks/>
          </p:cNvGraphicFramePr>
          <p:nvPr/>
        </p:nvGraphicFramePr>
        <p:xfrm>
          <a:off x="6615113" y="3443288"/>
          <a:ext cx="2217737" cy="2662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4" name="Worksheet" r:id="rId4" imgW="2971800" imgH="3556000" progId="Excel.Sheet.8">
                  <p:embed/>
                </p:oleObj>
              </mc:Choice>
              <mc:Fallback>
                <p:oleObj name="Worksheet" r:id="rId4" imgW="2971800" imgH="3556000" progId="Excel.Sheet.8">
                  <p:embed/>
                  <p:pic>
                    <p:nvPicPr>
                      <p:cNvPr id="0" name="Chart 28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5113" y="3443288"/>
                        <a:ext cx="2217737" cy="2662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er 66"/>
          <p:cNvGrpSpPr>
            <a:grpSpLocks/>
          </p:cNvGrpSpPr>
          <p:nvPr/>
        </p:nvGrpSpPr>
        <p:grpSpPr bwMode="auto">
          <a:xfrm>
            <a:off x="5486399" y="1412776"/>
            <a:ext cx="3656013" cy="1284386"/>
            <a:chOff x="6028123" y="1389725"/>
            <a:chExt cx="3240098" cy="1283098"/>
          </a:xfrm>
        </p:grpSpPr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6028123" y="1389725"/>
              <a:ext cx="3240098" cy="1276753"/>
              <a:chOff x="7122099" y="1925248"/>
              <a:chExt cx="2061676" cy="1047073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7150380" y="2788934"/>
                <a:ext cx="182807" cy="183387"/>
              </a:xfrm>
              <a:prstGeom prst="rect">
                <a:avLst/>
              </a:prstGeom>
              <a:solidFill>
                <a:srgbClr val="FF000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90000"/>
                  </a:lnSpc>
                  <a:defRPr/>
                </a:pPr>
                <a:endParaRPr lang="fr-FR" sz="1600">
                  <a:solidFill>
                    <a:srgbClr val="333399"/>
                  </a:solidFill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7150380" y="2518407"/>
                <a:ext cx="182807" cy="182086"/>
              </a:xfrm>
              <a:prstGeom prst="rect">
                <a:avLst/>
              </a:prstGeom>
              <a:solidFill>
                <a:srgbClr val="00B0F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90000"/>
                  </a:lnSpc>
                  <a:defRPr/>
                </a:pPr>
                <a:endParaRPr lang="fr-FR" sz="1600">
                  <a:solidFill>
                    <a:srgbClr val="333399"/>
                  </a:solidFill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7150380" y="2246579"/>
                <a:ext cx="182807" cy="182086"/>
              </a:xfrm>
              <a:prstGeom prst="rect">
                <a:avLst/>
              </a:prstGeom>
              <a:solidFill>
                <a:srgbClr val="00B05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90000"/>
                  </a:lnSpc>
                  <a:defRPr/>
                </a:pPr>
                <a:endParaRPr lang="fr-FR" sz="1600">
                  <a:solidFill>
                    <a:srgbClr val="333399"/>
                  </a:solidFill>
                </a:endParaRPr>
              </a:p>
            </p:txBody>
          </p:sp>
          <p:sp>
            <p:nvSpPr>
              <p:cNvPr id="2" name="TextBox 20"/>
              <p:cNvSpPr txBox="1">
                <a:spLocks noChangeArrowheads="1"/>
              </p:cNvSpPr>
              <p:nvPr/>
            </p:nvSpPr>
            <p:spPr bwMode="auto">
              <a:xfrm>
                <a:off x="7386716" y="2255683"/>
                <a:ext cx="1463467" cy="172982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>
                  <a:lnSpc>
                    <a:spcPct val="90000"/>
                  </a:lnSpc>
                  <a:spcBef>
                    <a:spcPts val="600"/>
                  </a:spcBef>
                  <a:defRPr/>
                </a:pPr>
                <a:r>
                  <a:rPr lang="fr-FR" b="1" dirty="0">
                    <a:solidFill>
                      <a:srgbClr val="333399"/>
                    </a:solidFill>
                    <a:latin typeface="+mj-lt"/>
                    <a:ea typeface="ＭＳ Ｐゴシック" pitchFamily="-1" charset="-128"/>
                    <a:cs typeface="+mn-cs"/>
                  </a:rPr>
                  <a:t>Gain ≥ 3 %</a:t>
                </a:r>
              </a:p>
            </p:txBody>
          </p:sp>
          <p:sp>
            <p:nvSpPr>
              <p:cNvPr id="24637" name="TextBox 21"/>
              <p:cNvSpPr txBox="1">
                <a:spLocks noChangeArrowheads="1"/>
              </p:cNvSpPr>
              <p:nvPr/>
            </p:nvSpPr>
            <p:spPr bwMode="auto">
              <a:xfrm>
                <a:off x="7122099" y="1925248"/>
                <a:ext cx="2061676" cy="20419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>
                  <a:lnSpc>
                    <a:spcPct val="90000"/>
                  </a:lnSpc>
                  <a:spcBef>
                    <a:spcPts val="600"/>
                  </a:spcBef>
                  <a:defRPr/>
                </a:pPr>
                <a:r>
                  <a:rPr lang="fr-FR" b="1" dirty="0">
                    <a:solidFill>
                      <a:srgbClr val="CC3300"/>
                    </a:solidFill>
                    <a:latin typeface="+mj-lt"/>
                    <a:ea typeface="ＭＳ Ｐゴシック" pitchFamily="-1" charset="-128"/>
                    <a:cs typeface="+mn-cs"/>
                  </a:rPr>
                  <a:t>Modification DMO vertébrale à S48</a:t>
                </a:r>
              </a:p>
              <a:p>
                <a:pPr>
                  <a:lnSpc>
                    <a:spcPct val="90000"/>
                  </a:lnSpc>
                  <a:spcBef>
                    <a:spcPts val="600"/>
                  </a:spcBef>
                  <a:defRPr/>
                </a:pPr>
                <a:endParaRPr lang="fr-FR" sz="1600" dirty="0">
                  <a:solidFill>
                    <a:srgbClr val="CC3300"/>
                  </a:solidFill>
                  <a:ea typeface="ＭＳ Ｐゴシック" pitchFamily="-1" charset="-128"/>
                  <a:cs typeface="+mn-cs"/>
                </a:endParaRPr>
              </a:p>
            </p:txBody>
          </p:sp>
        </p:grpSp>
        <p:sp>
          <p:nvSpPr>
            <p:cNvPr id="3" name="TextBox 22"/>
            <p:cNvSpPr txBox="1">
              <a:spLocks noChangeArrowheads="1"/>
            </p:cNvSpPr>
            <p:nvPr/>
          </p:nvSpPr>
          <p:spPr bwMode="auto">
            <a:xfrm>
              <a:off x="6461451" y="2100310"/>
              <a:ext cx="1776160" cy="16017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lnSpc>
                  <a:spcPct val="90000"/>
                </a:lnSpc>
                <a:spcBef>
                  <a:spcPts val="600"/>
                </a:spcBef>
                <a:defRPr/>
              </a:pPr>
              <a:r>
                <a:rPr lang="fr-FR" b="1" dirty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+mn-cs"/>
                </a:rPr>
                <a:t>Gain ou perte &lt; 3 % </a:t>
              </a:r>
            </a:p>
          </p:txBody>
        </p:sp>
        <p:sp>
          <p:nvSpPr>
            <p:cNvPr id="4" name="TextBox 23"/>
            <p:cNvSpPr txBox="1">
              <a:spLocks noChangeArrowheads="1"/>
            </p:cNvSpPr>
            <p:nvPr/>
          </p:nvSpPr>
          <p:spPr bwMode="auto">
            <a:xfrm>
              <a:off x="6461451" y="2434937"/>
              <a:ext cx="1463468" cy="23788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lnSpc>
                  <a:spcPct val="90000"/>
                </a:lnSpc>
                <a:spcBef>
                  <a:spcPts val="600"/>
                </a:spcBef>
                <a:defRPr/>
              </a:pPr>
              <a:r>
                <a:rPr lang="fr-FR" b="1" dirty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+mn-cs"/>
                </a:rPr>
                <a:t>Perte ≥ 3 %</a:t>
              </a:r>
            </a:p>
          </p:txBody>
        </p:sp>
      </p:grpSp>
      <p:graphicFrame>
        <p:nvGraphicFramePr>
          <p:cNvPr id="24580" name="Object 2"/>
          <p:cNvGraphicFramePr>
            <a:graphicFrameLocks/>
          </p:cNvGraphicFramePr>
          <p:nvPr/>
        </p:nvGraphicFramePr>
        <p:xfrm>
          <a:off x="4343400" y="3567113"/>
          <a:ext cx="2316163" cy="211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5" name="Feuille de calcul" r:id="rId6" imgW="3098800" imgH="2832100" progId="Excel.Sheet.8">
                  <p:embed/>
                </p:oleObj>
              </mc:Choice>
              <mc:Fallback>
                <p:oleObj name="Feuille de calcul" r:id="rId6" imgW="3098800" imgH="2832100" progId="Excel.Shee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567113"/>
                        <a:ext cx="2316163" cy="2112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Tableau 67"/>
          <p:cNvGraphicFramePr>
            <a:graphicFrameLocks noGrp="1"/>
          </p:cNvGraphicFramePr>
          <p:nvPr/>
        </p:nvGraphicFramePr>
        <p:xfrm>
          <a:off x="5105400" y="3200400"/>
          <a:ext cx="914400" cy="274638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69" name="Tableau 68"/>
          <p:cNvGraphicFramePr>
            <a:graphicFrameLocks noGrp="1"/>
          </p:cNvGraphicFramePr>
          <p:nvPr/>
        </p:nvGraphicFramePr>
        <p:xfrm>
          <a:off x="7162800" y="3200400"/>
          <a:ext cx="91440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E/C/F/TDF</a:t>
                      </a:r>
                    </a:p>
                  </a:txBody>
                  <a:tcPr marL="0" marR="0" marT="0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7" name="Groupe 35"/>
          <p:cNvGrpSpPr>
            <a:grpSpLocks/>
          </p:cNvGrpSpPr>
          <p:nvPr/>
        </p:nvGrpSpPr>
        <p:grpSpPr bwMode="auto">
          <a:xfrm>
            <a:off x="-11113" y="6570663"/>
            <a:ext cx="1787526" cy="287337"/>
            <a:chOff x="-10712" y="6570663"/>
            <a:chExt cx="1787525" cy="287337"/>
          </a:xfrm>
        </p:grpSpPr>
        <p:sp>
          <p:nvSpPr>
            <p:cNvPr id="24634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61967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24635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39" name="Rectangle 27"/>
          <p:cNvSpPr txBox="1">
            <a:spLocks noChangeArrowheads="1"/>
          </p:cNvSpPr>
          <p:nvPr/>
        </p:nvSpPr>
        <p:spPr bwMode="auto">
          <a:xfrm>
            <a:off x="50800" y="44450"/>
            <a:ext cx="87360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 eaLnBrk="0" hangingPunct="0">
              <a:defRPr/>
            </a:pP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Etudes GS-US-292-0104 et GS-US-292-0111 : </a:t>
            </a:r>
            <a:b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</a:b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E/C/F/TAF </a:t>
            </a:r>
            <a:r>
              <a:rPr lang="en-GB" sz="3200" b="1" kern="0" dirty="0" err="1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qd</a:t>
            </a: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 vs E/C/F/TDF </a:t>
            </a:r>
            <a:r>
              <a:rPr lang="en-GB" sz="3200" b="1" kern="0" dirty="0" err="1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qd</a:t>
            </a:r>
            <a:endParaRPr lang="en-GB" sz="3200" b="1" kern="0" dirty="0">
              <a:solidFill>
                <a:srgbClr val="333399"/>
              </a:solidFill>
              <a:latin typeface="+mj-lt"/>
              <a:ea typeface="ＭＳ Ｐゴシック" pitchFamily="-1" charset="-128"/>
              <a:cs typeface="ＭＳ Ｐゴシック" pitchFamily="-109" charset="-128"/>
            </a:endParaRPr>
          </a:p>
        </p:txBody>
      </p:sp>
      <p:grpSp>
        <p:nvGrpSpPr>
          <p:cNvPr id="8" name="Groupe 40"/>
          <p:cNvGrpSpPr>
            <a:grpSpLocks/>
          </p:cNvGrpSpPr>
          <p:nvPr/>
        </p:nvGrpSpPr>
        <p:grpSpPr bwMode="auto">
          <a:xfrm>
            <a:off x="1155700" y="2422525"/>
            <a:ext cx="1533525" cy="625475"/>
            <a:chOff x="388938" y="1647825"/>
            <a:chExt cx="1533525" cy="625475"/>
          </a:xfrm>
        </p:grpSpPr>
        <p:sp>
          <p:nvSpPr>
            <p:cNvPr id="24629" name="AutoShape 165"/>
            <p:cNvSpPr>
              <a:spLocks noChangeArrowheads="1"/>
            </p:cNvSpPr>
            <p:nvPr/>
          </p:nvSpPr>
          <p:spPr bwMode="auto">
            <a:xfrm>
              <a:off x="388938" y="1657350"/>
              <a:ext cx="1533525" cy="5921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24630" name="Rectangle 3"/>
            <p:cNvSpPr>
              <a:spLocks noChangeArrowheads="1"/>
            </p:cNvSpPr>
            <p:nvPr/>
          </p:nvSpPr>
          <p:spPr bwMode="auto">
            <a:xfrm>
              <a:off x="498475" y="2008188"/>
              <a:ext cx="177800" cy="144462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</a:endParaRPr>
            </a:p>
          </p:txBody>
        </p:sp>
        <p:sp>
          <p:nvSpPr>
            <p:cNvPr id="24631" name="Rectangle 4"/>
            <p:cNvSpPr>
              <a:spLocks noChangeArrowheads="1"/>
            </p:cNvSpPr>
            <p:nvPr/>
          </p:nvSpPr>
          <p:spPr bwMode="auto">
            <a:xfrm>
              <a:off x="498475" y="1777075"/>
              <a:ext cx="177800" cy="144463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</a:endParaRPr>
            </a:p>
          </p:txBody>
        </p:sp>
        <p:sp>
          <p:nvSpPr>
            <p:cNvPr id="24632" name="ZoneTexte 84"/>
            <p:cNvSpPr txBox="1">
              <a:spLocks noChangeArrowheads="1"/>
            </p:cNvSpPr>
            <p:nvPr/>
          </p:nvSpPr>
          <p:spPr bwMode="auto">
            <a:xfrm>
              <a:off x="655638" y="1647825"/>
              <a:ext cx="11588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34" charset="0"/>
                </a:rPr>
                <a:t>E/C/F/TAF</a:t>
              </a:r>
            </a:p>
          </p:txBody>
        </p:sp>
        <p:sp>
          <p:nvSpPr>
            <p:cNvPr id="24633" name="ZoneTexte 85"/>
            <p:cNvSpPr txBox="1">
              <a:spLocks noChangeArrowheads="1"/>
            </p:cNvSpPr>
            <p:nvPr/>
          </p:nvSpPr>
          <p:spPr bwMode="auto">
            <a:xfrm>
              <a:off x="655638" y="1903413"/>
              <a:ext cx="1182687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34" charset="0"/>
                </a:rPr>
                <a:t>E/C/F/TDF</a:t>
              </a:r>
            </a:p>
          </p:txBody>
        </p:sp>
      </p:grpSp>
      <p:grpSp>
        <p:nvGrpSpPr>
          <p:cNvPr id="9" name="Groupe 82"/>
          <p:cNvGrpSpPr/>
          <p:nvPr/>
        </p:nvGrpSpPr>
        <p:grpSpPr>
          <a:xfrm>
            <a:off x="152400" y="2978150"/>
            <a:ext cx="4572000" cy="3270250"/>
            <a:chOff x="152400" y="2978150"/>
            <a:chExt cx="4572000" cy="3270250"/>
          </a:xfrm>
        </p:grpSpPr>
        <p:sp>
          <p:nvSpPr>
            <p:cNvPr id="24606" name="Text Box 14"/>
            <p:cNvSpPr txBox="1">
              <a:spLocks noChangeArrowheads="1"/>
            </p:cNvSpPr>
            <p:nvPr/>
          </p:nvSpPr>
          <p:spPr bwMode="auto">
            <a:xfrm>
              <a:off x="3522663" y="3733800"/>
              <a:ext cx="8128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>
                  <a:solidFill>
                    <a:srgbClr val="000066"/>
                  </a:solidFill>
                </a:rPr>
                <a:t>‒1</a:t>
              </a:r>
              <a:r>
                <a:rPr lang="fr-FR" sz="1400" b="1" dirty="0">
                  <a:solidFill>
                    <a:srgbClr val="000066"/>
                  </a:solidFill>
                </a:rPr>
                <a:t>,</a:t>
              </a:r>
              <a:r>
                <a:rPr lang="en-US" sz="1400" b="1" dirty="0">
                  <a:solidFill>
                    <a:srgbClr val="000066"/>
                  </a:solidFill>
                </a:rPr>
                <a:t>30</a:t>
              </a:r>
            </a:p>
          </p:txBody>
        </p:sp>
        <p:sp>
          <p:nvSpPr>
            <p:cNvPr id="24607" name="Text Box 15"/>
            <p:cNvSpPr txBox="1">
              <a:spLocks noChangeArrowheads="1"/>
            </p:cNvSpPr>
            <p:nvPr/>
          </p:nvSpPr>
          <p:spPr bwMode="auto">
            <a:xfrm>
              <a:off x="3732213" y="3962400"/>
              <a:ext cx="99218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solidFill>
                    <a:srgbClr val="000066"/>
                  </a:solidFill>
                </a:rPr>
                <a:t>p &lt; 0</a:t>
              </a:r>
              <a:r>
                <a:rPr lang="fr-FR" sz="1400" dirty="0">
                  <a:solidFill>
                    <a:srgbClr val="000066"/>
                  </a:solidFill>
                </a:rPr>
                <a:t>,</a:t>
              </a:r>
              <a:r>
                <a:rPr lang="en-US" sz="1400" dirty="0">
                  <a:solidFill>
                    <a:srgbClr val="000066"/>
                  </a:solidFill>
                </a:rPr>
                <a:t>001</a:t>
              </a:r>
            </a:p>
          </p:txBody>
        </p:sp>
        <p:sp>
          <p:nvSpPr>
            <p:cNvPr id="24608" name="Text Box 16"/>
            <p:cNvSpPr txBox="1">
              <a:spLocks noChangeArrowheads="1"/>
            </p:cNvSpPr>
            <p:nvPr/>
          </p:nvSpPr>
          <p:spPr bwMode="auto">
            <a:xfrm>
              <a:off x="3522663" y="4264025"/>
              <a:ext cx="9906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>
                  <a:solidFill>
                    <a:srgbClr val="000066"/>
                  </a:solidFill>
                </a:rPr>
                <a:t>‒2</a:t>
              </a:r>
              <a:r>
                <a:rPr lang="fr-FR" sz="1400" b="1" dirty="0">
                  <a:solidFill>
                    <a:srgbClr val="000066"/>
                  </a:solidFill>
                </a:rPr>
                <a:t>,</a:t>
              </a:r>
              <a:r>
                <a:rPr lang="en-US" sz="1400" b="1" dirty="0">
                  <a:solidFill>
                    <a:srgbClr val="000066"/>
                  </a:solidFill>
                </a:rPr>
                <a:t>86</a:t>
              </a:r>
            </a:p>
          </p:txBody>
        </p:sp>
        <p:sp>
          <p:nvSpPr>
            <p:cNvPr id="24644" name="TextBox 8"/>
            <p:cNvSpPr txBox="1">
              <a:spLocks noChangeArrowheads="1"/>
            </p:cNvSpPr>
            <p:nvPr/>
          </p:nvSpPr>
          <p:spPr bwMode="auto">
            <a:xfrm>
              <a:off x="1987822" y="5349875"/>
              <a:ext cx="274293" cy="2754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24645" name="TextBox 49"/>
            <p:cNvSpPr txBox="1">
              <a:spLocks noChangeArrowheads="1"/>
            </p:cNvSpPr>
            <p:nvPr/>
          </p:nvSpPr>
          <p:spPr bwMode="auto">
            <a:xfrm>
              <a:off x="3342032" y="5349875"/>
              <a:ext cx="274293" cy="2754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24646" name="TextBox 9"/>
            <p:cNvSpPr txBox="1">
              <a:spLocks noChangeArrowheads="1"/>
            </p:cNvSpPr>
            <p:nvPr/>
          </p:nvSpPr>
          <p:spPr bwMode="auto">
            <a:xfrm>
              <a:off x="1268174" y="5627506"/>
              <a:ext cx="1713589" cy="2398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fr-FR" sz="1400">
                  <a:solidFill>
                    <a:srgbClr val="000066"/>
                  </a:solidFill>
                </a:rPr>
                <a:t>Semaine</a:t>
              </a: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>
              <a:off x="755576" y="5301208"/>
              <a:ext cx="2805112" cy="0"/>
            </a:xfrm>
            <a:prstGeom prst="line">
              <a:avLst/>
            </a:prstGeom>
            <a:ln w="9525">
              <a:solidFill>
                <a:srgbClr val="000066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48" name="TextBox 54"/>
            <p:cNvSpPr txBox="1">
              <a:spLocks noChangeArrowheads="1"/>
            </p:cNvSpPr>
            <p:nvPr/>
          </p:nvSpPr>
          <p:spPr bwMode="auto">
            <a:xfrm>
              <a:off x="635000" y="5349875"/>
              <a:ext cx="274293" cy="2754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 dirty="0">
                  <a:solidFill>
                    <a:srgbClr val="000066"/>
                  </a:solidFill>
                </a:rPr>
                <a:t>0</a:t>
              </a:r>
            </a:p>
          </p:txBody>
        </p:sp>
        <p:cxnSp>
          <p:nvCxnSpPr>
            <p:cNvPr id="24623" name="Connecteur droit 75"/>
            <p:cNvCxnSpPr>
              <a:cxnSpLocks noChangeShapeType="1"/>
            </p:cNvCxnSpPr>
            <p:nvPr/>
          </p:nvCxnSpPr>
          <p:spPr bwMode="auto">
            <a:xfrm>
              <a:off x="152400" y="6016625"/>
              <a:ext cx="295275" cy="1588"/>
            </a:xfrm>
            <a:prstGeom prst="line">
              <a:avLst/>
            </a:prstGeom>
            <a:noFill/>
            <a:ln w="25400">
              <a:solidFill>
                <a:srgbClr val="6338A2"/>
              </a:solidFill>
              <a:round/>
              <a:headEnd/>
              <a:tailEnd/>
            </a:ln>
          </p:spPr>
        </p:cxnSp>
        <p:cxnSp>
          <p:nvCxnSpPr>
            <p:cNvPr id="24624" name="Connecteur droit 76"/>
            <p:cNvCxnSpPr>
              <a:cxnSpLocks noChangeShapeType="1"/>
            </p:cNvCxnSpPr>
            <p:nvPr/>
          </p:nvCxnSpPr>
          <p:spPr bwMode="auto">
            <a:xfrm>
              <a:off x="152400" y="6246813"/>
              <a:ext cx="295275" cy="1587"/>
            </a:xfrm>
            <a:prstGeom prst="line">
              <a:avLst/>
            </a:prstGeom>
            <a:noFill/>
            <a:ln w="25400">
              <a:solidFill>
                <a:srgbClr val="F66900"/>
              </a:solidFill>
              <a:round/>
              <a:headEnd/>
              <a:tailEnd/>
            </a:ln>
          </p:spPr>
        </p:cxnSp>
        <p:sp>
          <p:nvSpPr>
            <p:cNvPr id="24652" name="Line 76"/>
            <p:cNvSpPr>
              <a:spLocks noChangeShapeType="1"/>
            </p:cNvSpPr>
            <p:nvPr/>
          </p:nvSpPr>
          <p:spPr bwMode="auto">
            <a:xfrm>
              <a:off x="769938" y="3678238"/>
              <a:ext cx="2836862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53" name="Rectangle 77"/>
            <p:cNvSpPr>
              <a:spLocks noChangeArrowheads="1"/>
            </p:cNvSpPr>
            <p:nvPr/>
          </p:nvSpPr>
          <p:spPr bwMode="auto">
            <a:xfrm>
              <a:off x="625475" y="3135313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 dirty="0">
                  <a:solidFill>
                    <a:srgbClr val="002060"/>
                  </a:solidFill>
                </a:rPr>
                <a:t>2</a:t>
              </a:r>
              <a:endParaRPr lang="fr-FR" sz="2000" dirty="0">
                <a:solidFill>
                  <a:srgbClr val="002060"/>
                </a:solidFill>
              </a:endParaRPr>
            </a:p>
          </p:txBody>
        </p:sp>
        <p:sp>
          <p:nvSpPr>
            <p:cNvPr id="24654" name="Freeform 78"/>
            <p:cNvSpPr>
              <a:spLocks noEditPoints="1"/>
            </p:cNvSpPr>
            <p:nvPr/>
          </p:nvSpPr>
          <p:spPr bwMode="auto">
            <a:xfrm>
              <a:off x="722313" y="2978150"/>
              <a:ext cx="47625" cy="2325688"/>
            </a:xfrm>
            <a:custGeom>
              <a:avLst/>
              <a:gdLst/>
              <a:ahLst/>
              <a:cxnLst>
                <a:cxn ang="0">
                  <a:pos x="30" y="1465"/>
                </a:cxn>
                <a:cxn ang="0">
                  <a:pos x="30" y="0"/>
                </a:cxn>
                <a:cxn ang="0">
                  <a:pos x="30" y="149"/>
                </a:cxn>
                <a:cxn ang="0">
                  <a:pos x="0" y="149"/>
                </a:cxn>
              </a:cxnLst>
              <a:rect l="0" t="0" r="r" b="b"/>
              <a:pathLst>
                <a:path w="30" h="1465">
                  <a:moveTo>
                    <a:pt x="30" y="1465"/>
                  </a:moveTo>
                  <a:lnTo>
                    <a:pt x="30" y="0"/>
                  </a:lnTo>
                  <a:moveTo>
                    <a:pt x="30" y="149"/>
                  </a:moveTo>
                  <a:lnTo>
                    <a:pt x="0" y="149"/>
                  </a:lnTo>
                </a:path>
              </a:pathLst>
            </a:custGeom>
            <a:noFill/>
            <a:ln w="7938" cap="flat">
              <a:solidFill>
                <a:srgbClr val="000066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55" name="Line 79"/>
            <p:cNvSpPr>
              <a:spLocks noChangeShapeType="1"/>
            </p:cNvSpPr>
            <p:nvPr/>
          </p:nvSpPr>
          <p:spPr bwMode="auto">
            <a:xfrm flipH="1">
              <a:off x="722313" y="4605338"/>
              <a:ext cx="4762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56" name="Line 80"/>
            <p:cNvSpPr>
              <a:spLocks noChangeShapeType="1"/>
            </p:cNvSpPr>
            <p:nvPr/>
          </p:nvSpPr>
          <p:spPr bwMode="auto">
            <a:xfrm flipH="1">
              <a:off x="722313" y="4141788"/>
              <a:ext cx="4762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57" name="Line 81"/>
            <p:cNvSpPr>
              <a:spLocks noChangeShapeType="1"/>
            </p:cNvSpPr>
            <p:nvPr/>
          </p:nvSpPr>
          <p:spPr bwMode="auto">
            <a:xfrm flipH="1">
              <a:off x="722313" y="3678238"/>
              <a:ext cx="4762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58" name="Freeform 82"/>
            <p:cNvSpPr>
              <a:spLocks/>
            </p:cNvSpPr>
            <p:nvPr/>
          </p:nvSpPr>
          <p:spPr bwMode="auto">
            <a:xfrm>
              <a:off x="769938" y="3678238"/>
              <a:ext cx="2720975" cy="3016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857" y="183"/>
                </a:cxn>
                <a:cxn ang="0">
                  <a:pos x="857" y="183"/>
                </a:cxn>
                <a:cxn ang="0">
                  <a:pos x="1714" y="190"/>
                </a:cxn>
              </a:cxnLst>
              <a:rect l="0" t="0" r="r" b="b"/>
              <a:pathLst>
                <a:path w="1714" h="19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857" y="183"/>
                  </a:lnTo>
                  <a:lnTo>
                    <a:pt x="857" y="183"/>
                  </a:lnTo>
                  <a:lnTo>
                    <a:pt x="1714" y="190"/>
                  </a:lnTo>
                </a:path>
              </a:pathLst>
            </a:custGeom>
            <a:noFill/>
            <a:ln w="17463" cap="flat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59" name="Line 83"/>
            <p:cNvSpPr>
              <a:spLocks noChangeShapeType="1"/>
            </p:cNvSpPr>
            <p:nvPr/>
          </p:nvSpPr>
          <p:spPr bwMode="auto">
            <a:xfrm>
              <a:off x="2130425" y="3317875"/>
              <a:ext cx="0" cy="650875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0" name="Line 84"/>
            <p:cNvSpPr>
              <a:spLocks noChangeShapeType="1"/>
            </p:cNvSpPr>
            <p:nvPr/>
          </p:nvSpPr>
          <p:spPr bwMode="auto">
            <a:xfrm>
              <a:off x="2087563" y="3317875"/>
              <a:ext cx="84137" cy="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1" name="Line 85"/>
            <p:cNvSpPr>
              <a:spLocks noChangeShapeType="1"/>
            </p:cNvSpPr>
            <p:nvPr/>
          </p:nvSpPr>
          <p:spPr bwMode="auto">
            <a:xfrm>
              <a:off x="2130425" y="3968750"/>
              <a:ext cx="0" cy="64770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2" name="Line 86"/>
            <p:cNvSpPr>
              <a:spLocks noChangeShapeType="1"/>
            </p:cNvSpPr>
            <p:nvPr/>
          </p:nvSpPr>
          <p:spPr bwMode="auto">
            <a:xfrm>
              <a:off x="2087563" y="4616450"/>
              <a:ext cx="84137" cy="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3" name="Line 87"/>
            <p:cNvSpPr>
              <a:spLocks noChangeShapeType="1"/>
            </p:cNvSpPr>
            <p:nvPr/>
          </p:nvSpPr>
          <p:spPr bwMode="auto">
            <a:xfrm>
              <a:off x="3490913" y="3265488"/>
              <a:ext cx="0" cy="714375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4" name="Line 88"/>
            <p:cNvSpPr>
              <a:spLocks noChangeShapeType="1"/>
            </p:cNvSpPr>
            <p:nvPr/>
          </p:nvSpPr>
          <p:spPr bwMode="auto">
            <a:xfrm>
              <a:off x="3448050" y="3265488"/>
              <a:ext cx="85725" cy="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5" name="Line 89"/>
            <p:cNvSpPr>
              <a:spLocks noChangeShapeType="1"/>
            </p:cNvSpPr>
            <p:nvPr/>
          </p:nvSpPr>
          <p:spPr bwMode="auto">
            <a:xfrm>
              <a:off x="3490913" y="3979863"/>
              <a:ext cx="0" cy="714375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6" name="Line 90"/>
            <p:cNvSpPr>
              <a:spLocks noChangeShapeType="1"/>
            </p:cNvSpPr>
            <p:nvPr/>
          </p:nvSpPr>
          <p:spPr bwMode="auto">
            <a:xfrm>
              <a:off x="3448050" y="4694238"/>
              <a:ext cx="85725" cy="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7" name="Rectangle 91"/>
            <p:cNvSpPr>
              <a:spLocks noChangeArrowheads="1"/>
            </p:cNvSpPr>
            <p:nvPr/>
          </p:nvSpPr>
          <p:spPr bwMode="auto">
            <a:xfrm>
              <a:off x="727075" y="3635375"/>
              <a:ext cx="85725" cy="85725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8" name="Rectangle 92"/>
            <p:cNvSpPr>
              <a:spLocks noChangeArrowheads="1"/>
            </p:cNvSpPr>
            <p:nvPr/>
          </p:nvSpPr>
          <p:spPr bwMode="auto">
            <a:xfrm>
              <a:off x="727075" y="3635375"/>
              <a:ext cx="85725" cy="85725"/>
            </a:xfrm>
            <a:prstGeom prst="rect">
              <a:avLst/>
            </a:prstGeom>
            <a:noFill/>
            <a:ln w="1588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9" name="Rectangle 93"/>
            <p:cNvSpPr>
              <a:spLocks noChangeArrowheads="1"/>
            </p:cNvSpPr>
            <p:nvPr/>
          </p:nvSpPr>
          <p:spPr bwMode="auto">
            <a:xfrm>
              <a:off x="2087563" y="3925888"/>
              <a:ext cx="84137" cy="85725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0" name="Rectangle 94"/>
            <p:cNvSpPr>
              <a:spLocks noChangeArrowheads="1"/>
            </p:cNvSpPr>
            <p:nvPr/>
          </p:nvSpPr>
          <p:spPr bwMode="auto">
            <a:xfrm>
              <a:off x="2087563" y="3925888"/>
              <a:ext cx="84137" cy="85725"/>
            </a:xfrm>
            <a:prstGeom prst="rect">
              <a:avLst/>
            </a:prstGeom>
            <a:noFill/>
            <a:ln w="1588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1" name="Rectangle 95"/>
            <p:cNvSpPr>
              <a:spLocks noChangeArrowheads="1"/>
            </p:cNvSpPr>
            <p:nvPr/>
          </p:nvSpPr>
          <p:spPr bwMode="auto">
            <a:xfrm>
              <a:off x="3448050" y="3937000"/>
              <a:ext cx="85725" cy="85725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2" name="Rectangle 96"/>
            <p:cNvSpPr>
              <a:spLocks noChangeArrowheads="1"/>
            </p:cNvSpPr>
            <p:nvPr/>
          </p:nvSpPr>
          <p:spPr bwMode="auto">
            <a:xfrm>
              <a:off x="3448050" y="3937000"/>
              <a:ext cx="85725" cy="85725"/>
            </a:xfrm>
            <a:prstGeom prst="rect">
              <a:avLst/>
            </a:prstGeom>
            <a:noFill/>
            <a:ln w="1588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3" name="Freeform 97"/>
            <p:cNvSpPr>
              <a:spLocks/>
            </p:cNvSpPr>
            <p:nvPr/>
          </p:nvSpPr>
          <p:spPr bwMode="auto">
            <a:xfrm>
              <a:off x="769938" y="3678238"/>
              <a:ext cx="2720975" cy="6635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857" y="413"/>
                </a:cxn>
                <a:cxn ang="0">
                  <a:pos x="857" y="413"/>
                </a:cxn>
                <a:cxn ang="0">
                  <a:pos x="1714" y="418"/>
                </a:cxn>
              </a:cxnLst>
              <a:rect l="0" t="0" r="r" b="b"/>
              <a:pathLst>
                <a:path w="1714" h="418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857" y="413"/>
                  </a:lnTo>
                  <a:lnTo>
                    <a:pt x="857" y="413"/>
                  </a:lnTo>
                  <a:lnTo>
                    <a:pt x="1714" y="418"/>
                  </a:lnTo>
                </a:path>
              </a:pathLst>
            </a:custGeom>
            <a:noFill/>
            <a:ln w="17463" cap="flat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4" name="Line 98"/>
            <p:cNvSpPr>
              <a:spLocks noChangeShapeType="1"/>
            </p:cNvSpPr>
            <p:nvPr/>
          </p:nvSpPr>
          <p:spPr bwMode="auto">
            <a:xfrm>
              <a:off x="2130425" y="3660775"/>
              <a:ext cx="0" cy="67310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5" name="Line 99"/>
            <p:cNvSpPr>
              <a:spLocks noChangeShapeType="1"/>
            </p:cNvSpPr>
            <p:nvPr/>
          </p:nvSpPr>
          <p:spPr bwMode="auto">
            <a:xfrm>
              <a:off x="2087563" y="3660775"/>
              <a:ext cx="84137" cy="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6" name="Line 100"/>
            <p:cNvSpPr>
              <a:spLocks noChangeShapeType="1"/>
            </p:cNvSpPr>
            <p:nvPr/>
          </p:nvSpPr>
          <p:spPr bwMode="auto">
            <a:xfrm>
              <a:off x="2130425" y="4333875"/>
              <a:ext cx="0" cy="67310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7" name="Line 101"/>
            <p:cNvSpPr>
              <a:spLocks noChangeShapeType="1"/>
            </p:cNvSpPr>
            <p:nvPr/>
          </p:nvSpPr>
          <p:spPr bwMode="auto">
            <a:xfrm>
              <a:off x="2087563" y="5006975"/>
              <a:ext cx="84137" cy="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8" name="Line 102"/>
            <p:cNvSpPr>
              <a:spLocks noChangeShapeType="1"/>
            </p:cNvSpPr>
            <p:nvPr/>
          </p:nvSpPr>
          <p:spPr bwMode="auto">
            <a:xfrm>
              <a:off x="3490913" y="3590925"/>
              <a:ext cx="0" cy="750888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9" name="Line 103"/>
            <p:cNvSpPr>
              <a:spLocks noChangeShapeType="1"/>
            </p:cNvSpPr>
            <p:nvPr/>
          </p:nvSpPr>
          <p:spPr bwMode="auto">
            <a:xfrm>
              <a:off x="3448050" y="3590925"/>
              <a:ext cx="85725" cy="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0" name="Line 104"/>
            <p:cNvSpPr>
              <a:spLocks noChangeShapeType="1"/>
            </p:cNvSpPr>
            <p:nvPr/>
          </p:nvSpPr>
          <p:spPr bwMode="auto">
            <a:xfrm>
              <a:off x="3490913" y="4341813"/>
              <a:ext cx="0" cy="752475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1" name="Line 105"/>
            <p:cNvSpPr>
              <a:spLocks noChangeShapeType="1"/>
            </p:cNvSpPr>
            <p:nvPr/>
          </p:nvSpPr>
          <p:spPr bwMode="auto">
            <a:xfrm>
              <a:off x="3448050" y="5094288"/>
              <a:ext cx="85725" cy="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2" name="Rectangle 106"/>
            <p:cNvSpPr>
              <a:spLocks noChangeArrowheads="1"/>
            </p:cNvSpPr>
            <p:nvPr/>
          </p:nvSpPr>
          <p:spPr bwMode="auto">
            <a:xfrm>
              <a:off x="727075" y="3635375"/>
              <a:ext cx="85725" cy="857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3" name="Rectangle 107"/>
            <p:cNvSpPr>
              <a:spLocks noChangeArrowheads="1"/>
            </p:cNvSpPr>
            <p:nvPr/>
          </p:nvSpPr>
          <p:spPr bwMode="auto">
            <a:xfrm>
              <a:off x="727075" y="3635375"/>
              <a:ext cx="85725" cy="857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4" name="Rectangle 108"/>
            <p:cNvSpPr>
              <a:spLocks noChangeArrowheads="1"/>
            </p:cNvSpPr>
            <p:nvPr/>
          </p:nvSpPr>
          <p:spPr bwMode="auto">
            <a:xfrm>
              <a:off x="2087563" y="4291013"/>
              <a:ext cx="84137" cy="857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5" name="Rectangle 109"/>
            <p:cNvSpPr>
              <a:spLocks noChangeArrowheads="1"/>
            </p:cNvSpPr>
            <p:nvPr/>
          </p:nvSpPr>
          <p:spPr bwMode="auto">
            <a:xfrm>
              <a:off x="2087563" y="4291013"/>
              <a:ext cx="84137" cy="857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6" name="Rectangle 110"/>
            <p:cNvSpPr>
              <a:spLocks noChangeArrowheads="1"/>
            </p:cNvSpPr>
            <p:nvPr/>
          </p:nvSpPr>
          <p:spPr bwMode="auto">
            <a:xfrm>
              <a:off x="3448050" y="4298950"/>
              <a:ext cx="85725" cy="857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7" name="Rectangle 111"/>
            <p:cNvSpPr>
              <a:spLocks noChangeArrowheads="1"/>
            </p:cNvSpPr>
            <p:nvPr/>
          </p:nvSpPr>
          <p:spPr bwMode="auto">
            <a:xfrm>
              <a:off x="3448050" y="4298950"/>
              <a:ext cx="85725" cy="857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8" name="Rectangle 112"/>
            <p:cNvSpPr>
              <a:spLocks noChangeArrowheads="1"/>
            </p:cNvSpPr>
            <p:nvPr/>
          </p:nvSpPr>
          <p:spPr bwMode="auto">
            <a:xfrm>
              <a:off x="573088" y="4068763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2060"/>
                  </a:solidFill>
                </a:rPr>
                <a:t>-2</a:t>
              </a:r>
              <a:endParaRPr lang="fr-FR" sz="2000">
                <a:solidFill>
                  <a:srgbClr val="002060"/>
                </a:solidFill>
              </a:endParaRPr>
            </a:p>
          </p:txBody>
        </p:sp>
        <p:sp>
          <p:nvSpPr>
            <p:cNvPr id="24689" name="Rectangle 113"/>
            <p:cNvSpPr>
              <a:spLocks noChangeArrowheads="1"/>
            </p:cNvSpPr>
            <p:nvPr/>
          </p:nvSpPr>
          <p:spPr bwMode="auto">
            <a:xfrm>
              <a:off x="573088" y="4532313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2060"/>
                  </a:solidFill>
                </a:rPr>
                <a:t>-4</a:t>
              </a:r>
              <a:endParaRPr lang="fr-FR" sz="2000">
                <a:solidFill>
                  <a:srgbClr val="002060"/>
                </a:solidFill>
              </a:endParaRPr>
            </a:p>
          </p:txBody>
        </p:sp>
        <p:sp>
          <p:nvSpPr>
            <p:cNvPr id="24690" name="Rectangle 114"/>
            <p:cNvSpPr>
              <a:spLocks noChangeArrowheads="1"/>
            </p:cNvSpPr>
            <p:nvPr/>
          </p:nvSpPr>
          <p:spPr bwMode="auto">
            <a:xfrm>
              <a:off x="573088" y="4994275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2060"/>
                  </a:solidFill>
                </a:rPr>
                <a:t>-6</a:t>
              </a:r>
              <a:endParaRPr lang="fr-FR" sz="2000">
                <a:solidFill>
                  <a:srgbClr val="002060"/>
                </a:solidFill>
              </a:endParaRPr>
            </a:p>
          </p:txBody>
        </p:sp>
        <p:sp>
          <p:nvSpPr>
            <p:cNvPr id="24691" name="Rectangle 115"/>
            <p:cNvSpPr>
              <a:spLocks noChangeArrowheads="1"/>
            </p:cNvSpPr>
            <p:nvPr/>
          </p:nvSpPr>
          <p:spPr bwMode="auto">
            <a:xfrm>
              <a:off x="625475" y="3598863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2060"/>
                  </a:solidFill>
                </a:rPr>
                <a:t>0</a:t>
              </a:r>
              <a:endParaRPr lang="fr-FR" sz="2000">
                <a:solidFill>
                  <a:srgbClr val="002060"/>
                </a:solidFill>
              </a:endParaRPr>
            </a:p>
          </p:txBody>
        </p:sp>
        <p:sp>
          <p:nvSpPr>
            <p:cNvPr id="82" name="Line 79"/>
            <p:cNvSpPr>
              <a:spLocks noChangeShapeType="1"/>
            </p:cNvSpPr>
            <p:nvPr/>
          </p:nvSpPr>
          <p:spPr bwMode="auto">
            <a:xfrm flipH="1">
              <a:off x="718293" y="5085184"/>
              <a:ext cx="4762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84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PE. Lancet 2015;385:2606-15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8" name="Object 4"/>
          <p:cNvGraphicFramePr>
            <a:graphicFrameLocks/>
          </p:cNvGraphicFramePr>
          <p:nvPr/>
        </p:nvGraphicFramePr>
        <p:xfrm>
          <a:off x="4419600" y="3719513"/>
          <a:ext cx="2373313" cy="218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2" name="Worksheet" r:id="rId4" imgW="3175000" imgH="2933700" progId="Excel.Sheet.8">
                  <p:embed/>
                </p:oleObj>
              </mc:Choice>
              <mc:Fallback>
                <p:oleObj name="Worksheet" r:id="rId4" imgW="3175000" imgH="2933700" progId="Excel.Sheet.8">
                  <p:embed/>
                  <p:pic>
                    <p:nvPicPr>
                      <p:cNvPr id="0" name="Picture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719513"/>
                        <a:ext cx="2373313" cy="2189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660400" y="409575"/>
            <a:ext cx="855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sz="2400" b="1">
              <a:solidFill>
                <a:srgbClr val="A6A6A6"/>
              </a:solidFill>
            </a:endParaRPr>
          </a:p>
        </p:txBody>
      </p:sp>
      <p:sp>
        <p:nvSpPr>
          <p:cNvPr id="2663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230688" y="6842125"/>
            <a:ext cx="247650" cy="16827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22C5B08F-A711-4C98-A8DF-FC58A02BCA4E}" type="slidenum">
              <a:rPr lang="en-US" smtClean="0">
                <a:ea typeface="ＭＳ Ｐゴシック" pitchFamily="34" charset="-128"/>
              </a:rPr>
              <a:pPr/>
              <a:t>14</a:t>
            </a:fld>
            <a:endParaRPr lang="en-US">
              <a:ea typeface="ＭＳ Ｐゴシック" pitchFamily="34" charset="-128"/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125419"/>
              </p:ext>
            </p:extLst>
          </p:nvPr>
        </p:nvGraphicFramePr>
        <p:xfrm>
          <a:off x="558800" y="5638800"/>
          <a:ext cx="457200" cy="549276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836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848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131588"/>
              </p:ext>
            </p:extLst>
          </p:nvPr>
        </p:nvGraphicFramePr>
        <p:xfrm>
          <a:off x="1962150" y="5638800"/>
          <a:ext cx="457200" cy="549276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789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815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047587"/>
              </p:ext>
            </p:extLst>
          </p:nvPr>
        </p:nvGraphicFramePr>
        <p:xfrm>
          <a:off x="3363913" y="5638800"/>
          <a:ext cx="457200" cy="549276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780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767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pSp>
        <p:nvGrpSpPr>
          <p:cNvPr id="5" name="Grouper 44"/>
          <p:cNvGrpSpPr>
            <a:grpSpLocks/>
          </p:cNvGrpSpPr>
          <p:nvPr/>
        </p:nvGrpSpPr>
        <p:grpSpPr bwMode="auto">
          <a:xfrm>
            <a:off x="5105400" y="1341438"/>
            <a:ext cx="4037013" cy="1244600"/>
            <a:chOff x="6028110" y="1423132"/>
            <a:chExt cx="3001550" cy="1243866"/>
          </a:xfrm>
        </p:grpSpPr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6028110" y="1423132"/>
              <a:ext cx="3001550" cy="1243866"/>
              <a:chOff x="7122099" y="1952641"/>
              <a:chExt cx="1909890" cy="1020100"/>
            </a:xfrm>
          </p:grpSpPr>
          <p:sp>
            <p:nvSpPr>
              <p:cNvPr id="51" name="Rectangle 50"/>
              <p:cNvSpPr/>
              <p:nvPr/>
            </p:nvSpPr>
            <p:spPr>
              <a:xfrm>
                <a:off x="7150379" y="2789279"/>
                <a:ext cx="182808" cy="183462"/>
              </a:xfrm>
              <a:prstGeom prst="rect">
                <a:avLst/>
              </a:prstGeom>
              <a:solidFill>
                <a:srgbClr val="FF000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90000"/>
                  </a:lnSpc>
                  <a:defRPr/>
                </a:pPr>
                <a:endParaRPr lang="fr-FR" b="1">
                  <a:solidFill>
                    <a:srgbClr val="002060"/>
                  </a:solidFill>
                  <a:latin typeface="+mj-lt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7150379" y="2518640"/>
                <a:ext cx="182808" cy="182161"/>
              </a:xfrm>
              <a:prstGeom prst="rect">
                <a:avLst/>
              </a:prstGeom>
              <a:solidFill>
                <a:srgbClr val="00B0F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90000"/>
                  </a:lnSpc>
                  <a:defRPr/>
                </a:pPr>
                <a:endParaRPr lang="fr-FR" b="1">
                  <a:solidFill>
                    <a:srgbClr val="002060"/>
                  </a:solidFill>
                  <a:latin typeface="+mj-lt"/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7150379" y="2246700"/>
                <a:ext cx="182808" cy="182161"/>
              </a:xfrm>
              <a:prstGeom prst="rect">
                <a:avLst/>
              </a:prstGeom>
              <a:solidFill>
                <a:srgbClr val="00B05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90000"/>
                  </a:lnSpc>
                  <a:defRPr/>
                </a:pPr>
                <a:endParaRPr lang="fr-FR" b="1">
                  <a:solidFill>
                    <a:srgbClr val="002060"/>
                  </a:solidFill>
                  <a:latin typeface="+mj-lt"/>
                </a:endParaRPr>
              </a:p>
            </p:txBody>
          </p:sp>
          <p:sp>
            <p:nvSpPr>
              <p:cNvPr id="2" name="TextBox 20"/>
              <p:cNvSpPr txBox="1">
                <a:spLocks noChangeArrowheads="1"/>
              </p:cNvSpPr>
              <p:nvPr/>
            </p:nvSpPr>
            <p:spPr bwMode="auto">
              <a:xfrm>
                <a:off x="7386716" y="2255808"/>
                <a:ext cx="1463475" cy="17305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>
                  <a:lnSpc>
                    <a:spcPct val="90000"/>
                  </a:lnSpc>
                  <a:spcBef>
                    <a:spcPts val="600"/>
                  </a:spcBef>
                  <a:defRPr/>
                </a:pPr>
                <a:r>
                  <a:rPr lang="fr-FR" b="1" dirty="0">
                    <a:solidFill>
                      <a:srgbClr val="333399"/>
                    </a:solidFill>
                    <a:latin typeface="+mj-lt"/>
                    <a:ea typeface="ＭＳ Ｐゴシック" pitchFamily="-1" charset="-128"/>
                    <a:cs typeface="+mn-cs"/>
                  </a:rPr>
                  <a:t>Gain ≥ 3 %</a:t>
                </a:r>
              </a:p>
            </p:txBody>
          </p:sp>
          <p:sp>
            <p:nvSpPr>
              <p:cNvPr id="26687" name="TextBox 21"/>
              <p:cNvSpPr txBox="1">
                <a:spLocks noChangeArrowheads="1"/>
              </p:cNvSpPr>
              <p:nvPr/>
            </p:nvSpPr>
            <p:spPr bwMode="auto">
              <a:xfrm>
                <a:off x="7122099" y="1952641"/>
                <a:ext cx="1909890" cy="20428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>
                  <a:lnSpc>
                    <a:spcPct val="90000"/>
                  </a:lnSpc>
                  <a:spcBef>
                    <a:spcPts val="600"/>
                  </a:spcBef>
                  <a:defRPr/>
                </a:pPr>
                <a:r>
                  <a:rPr lang="fr-FR" b="1" dirty="0">
                    <a:solidFill>
                      <a:srgbClr val="CC3300"/>
                    </a:solidFill>
                    <a:latin typeface="+mj-lt"/>
                    <a:ea typeface="ＭＳ Ｐゴシック" pitchFamily="-1" charset="-128"/>
                  </a:rPr>
                  <a:t>Modification DMO de hanche à S48</a:t>
                </a:r>
              </a:p>
              <a:p>
                <a:pPr>
                  <a:lnSpc>
                    <a:spcPct val="90000"/>
                  </a:lnSpc>
                  <a:spcBef>
                    <a:spcPts val="600"/>
                  </a:spcBef>
                  <a:defRPr/>
                </a:pPr>
                <a:r>
                  <a:rPr lang="fr-FR" b="1" dirty="0">
                    <a:solidFill>
                      <a:srgbClr val="CC3300"/>
                    </a:solidFill>
                    <a:latin typeface="+mj-lt"/>
                    <a:ea typeface="ＭＳ Ｐゴシック" pitchFamily="-1" charset="-128"/>
                    <a:cs typeface="+mn-cs"/>
                  </a:rPr>
                  <a:t>  </a:t>
                </a:r>
              </a:p>
            </p:txBody>
          </p:sp>
        </p:grpSp>
        <p:sp>
          <p:nvSpPr>
            <p:cNvPr id="3" name="TextBox 22"/>
            <p:cNvSpPr txBox="1">
              <a:spLocks noChangeArrowheads="1"/>
            </p:cNvSpPr>
            <p:nvPr/>
          </p:nvSpPr>
          <p:spPr bwMode="auto">
            <a:xfrm>
              <a:off x="6461438" y="2100394"/>
              <a:ext cx="2015848" cy="2157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lnSpc>
                  <a:spcPct val="90000"/>
                </a:lnSpc>
                <a:spcBef>
                  <a:spcPts val="600"/>
                </a:spcBef>
                <a:defRPr/>
              </a:pPr>
              <a:r>
                <a:rPr lang="fr-FR" b="1" dirty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+mn-cs"/>
                </a:rPr>
                <a:t>Gain ou perte &lt; 3 % </a:t>
              </a:r>
            </a:p>
          </p:txBody>
        </p:sp>
        <p:sp>
          <p:nvSpPr>
            <p:cNvPr id="4" name="TextBox 23"/>
            <p:cNvSpPr txBox="1">
              <a:spLocks noChangeArrowheads="1"/>
            </p:cNvSpPr>
            <p:nvPr/>
          </p:nvSpPr>
          <p:spPr bwMode="auto">
            <a:xfrm>
              <a:off x="6461438" y="2389349"/>
              <a:ext cx="1463474" cy="23798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lnSpc>
                  <a:spcPct val="90000"/>
                </a:lnSpc>
                <a:spcBef>
                  <a:spcPts val="600"/>
                </a:spcBef>
                <a:defRPr/>
              </a:pPr>
              <a:r>
                <a:rPr lang="fr-FR" b="1" dirty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+mn-cs"/>
                </a:rPr>
                <a:t>Perte ≥ 3 %</a:t>
              </a:r>
            </a:p>
          </p:txBody>
        </p:sp>
      </p:grpSp>
      <p:graphicFrame>
        <p:nvGraphicFramePr>
          <p:cNvPr id="57" name="Tableau 56"/>
          <p:cNvGraphicFramePr>
            <a:graphicFrameLocks noGrp="1"/>
          </p:cNvGraphicFramePr>
          <p:nvPr/>
        </p:nvGraphicFramePr>
        <p:xfrm>
          <a:off x="5105400" y="3200400"/>
          <a:ext cx="914400" cy="274638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63" name="Tableau 62"/>
          <p:cNvGraphicFramePr>
            <a:graphicFrameLocks noGrp="1"/>
          </p:cNvGraphicFramePr>
          <p:nvPr/>
        </p:nvGraphicFramePr>
        <p:xfrm>
          <a:off x="7162800" y="3200400"/>
          <a:ext cx="91440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E/C/F/TDF</a:t>
                      </a:r>
                    </a:p>
                  </a:txBody>
                  <a:tcPr marL="0" marR="0" marT="0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26627" name="Object 2"/>
          <p:cNvGraphicFramePr>
            <a:graphicFrameLocks/>
          </p:cNvGraphicFramePr>
          <p:nvPr/>
        </p:nvGraphicFramePr>
        <p:xfrm>
          <a:off x="6659563" y="3411538"/>
          <a:ext cx="2016125" cy="280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3" name="Worksheet" r:id="rId6" imgW="2705100" imgH="3746500" progId="Excel.Sheet.8">
                  <p:embed/>
                </p:oleObj>
              </mc:Choice>
              <mc:Fallback>
                <p:oleObj name="Worksheet" r:id="rId6" imgW="2705100" imgH="3746500" progId="Excel.Shee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3411538"/>
                        <a:ext cx="2016125" cy="280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673" name="Connecteur droit 71"/>
          <p:cNvCxnSpPr>
            <a:cxnSpLocks noChangeShapeType="1"/>
          </p:cNvCxnSpPr>
          <p:nvPr/>
        </p:nvCxnSpPr>
        <p:spPr bwMode="auto">
          <a:xfrm>
            <a:off x="152400" y="5789613"/>
            <a:ext cx="295275" cy="1587"/>
          </a:xfrm>
          <a:prstGeom prst="line">
            <a:avLst/>
          </a:prstGeom>
          <a:noFill/>
          <a:ln w="25400">
            <a:solidFill>
              <a:srgbClr val="6338A2"/>
            </a:solidFill>
            <a:round/>
            <a:headEnd/>
            <a:tailEnd/>
          </a:ln>
        </p:spPr>
      </p:cxnSp>
      <p:cxnSp>
        <p:nvCxnSpPr>
          <p:cNvPr id="26674" name="Connecteur droit 72"/>
          <p:cNvCxnSpPr>
            <a:cxnSpLocks noChangeShapeType="1"/>
          </p:cNvCxnSpPr>
          <p:nvPr/>
        </p:nvCxnSpPr>
        <p:spPr bwMode="auto">
          <a:xfrm>
            <a:off x="152400" y="6019800"/>
            <a:ext cx="295275" cy="1588"/>
          </a:xfrm>
          <a:prstGeom prst="line">
            <a:avLst/>
          </a:prstGeom>
          <a:noFill/>
          <a:ln w="25400">
            <a:solidFill>
              <a:srgbClr val="F66900"/>
            </a:solidFill>
            <a:round/>
            <a:headEnd/>
            <a:tailEnd/>
          </a:ln>
        </p:spPr>
      </p:cxnSp>
      <p:grpSp>
        <p:nvGrpSpPr>
          <p:cNvPr id="7" name="Groupe 37"/>
          <p:cNvGrpSpPr>
            <a:grpSpLocks/>
          </p:cNvGrpSpPr>
          <p:nvPr/>
        </p:nvGrpSpPr>
        <p:grpSpPr bwMode="auto">
          <a:xfrm>
            <a:off x="-11113" y="6570663"/>
            <a:ext cx="1787526" cy="287337"/>
            <a:chOff x="-10712" y="6570663"/>
            <a:chExt cx="1787525" cy="287337"/>
          </a:xfrm>
        </p:grpSpPr>
        <p:sp>
          <p:nvSpPr>
            <p:cNvPr id="26684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61967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26685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2667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solidFill>
                  <a:srgbClr val="333399"/>
                </a:solidFill>
                <a:ea typeface="ＭＳ Ｐゴシック" pitchFamily="34" charset="-128"/>
              </a:rPr>
              <a:t>Etudes GS-US-292-0104 et GS-US-292-0111 : </a:t>
            </a:r>
            <a:br>
              <a:rPr lang="en-GB" sz="3200" dirty="0">
                <a:solidFill>
                  <a:srgbClr val="333399"/>
                </a:solidFill>
                <a:ea typeface="ＭＳ Ｐゴシック" pitchFamily="34" charset="-128"/>
              </a:rPr>
            </a:br>
            <a:r>
              <a:rPr lang="en-GB" sz="3200" dirty="0">
                <a:solidFill>
                  <a:srgbClr val="333399"/>
                </a:solidFill>
                <a:ea typeface="ＭＳ Ｐゴシック" pitchFamily="34" charset="-128"/>
              </a:rPr>
              <a:t>E/C/F/TAF </a:t>
            </a:r>
            <a:r>
              <a:rPr lang="en-GB" sz="3200" dirty="0" err="1">
                <a:solidFill>
                  <a:srgbClr val="333399"/>
                </a:solidFill>
                <a:ea typeface="ＭＳ Ｐゴシック" pitchFamily="34" charset="-128"/>
              </a:rPr>
              <a:t>qd</a:t>
            </a:r>
            <a:r>
              <a:rPr lang="en-GB" sz="3200" dirty="0">
                <a:solidFill>
                  <a:srgbClr val="333399"/>
                </a:solidFill>
                <a:ea typeface="ＭＳ Ｐゴシック" pitchFamily="34" charset="-128"/>
              </a:rPr>
              <a:t> vs E/C/F/TDF </a:t>
            </a:r>
            <a:r>
              <a:rPr lang="en-GB" sz="3200" dirty="0" err="1">
                <a:solidFill>
                  <a:srgbClr val="333399"/>
                </a:solidFill>
                <a:ea typeface="ＭＳ Ｐゴシック" pitchFamily="34" charset="-128"/>
              </a:rPr>
              <a:t>qd</a:t>
            </a:r>
            <a:endParaRPr lang="en-GB" sz="3200" dirty="0">
              <a:solidFill>
                <a:srgbClr val="333399"/>
              </a:solidFill>
              <a:ea typeface="ＭＳ Ｐゴシック" pitchFamily="34" charset="-128"/>
            </a:endParaRPr>
          </a:p>
        </p:txBody>
      </p:sp>
      <p:grpSp>
        <p:nvGrpSpPr>
          <p:cNvPr id="8" name="Groupe 85"/>
          <p:cNvGrpSpPr/>
          <p:nvPr/>
        </p:nvGrpSpPr>
        <p:grpSpPr>
          <a:xfrm>
            <a:off x="457200" y="2241550"/>
            <a:ext cx="4584700" cy="3411538"/>
            <a:chOff x="457200" y="2241550"/>
            <a:chExt cx="4584700" cy="3411538"/>
          </a:xfrm>
        </p:grpSpPr>
        <p:sp>
          <p:nvSpPr>
            <p:cNvPr id="26655" name="Text Box 10"/>
            <p:cNvSpPr txBox="1">
              <a:spLocks noChangeArrowheads="1"/>
            </p:cNvSpPr>
            <p:nvPr/>
          </p:nvSpPr>
          <p:spPr bwMode="auto">
            <a:xfrm>
              <a:off x="3656013" y="3436938"/>
              <a:ext cx="1166812" cy="306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>
                  <a:solidFill>
                    <a:srgbClr val="000066"/>
                  </a:solidFill>
                </a:rPr>
                <a:t>‒0</a:t>
              </a:r>
              <a:r>
                <a:rPr lang="fr-FR" sz="1400" b="1" dirty="0">
                  <a:solidFill>
                    <a:srgbClr val="000066"/>
                  </a:solidFill>
                </a:rPr>
                <a:t>,</a:t>
              </a:r>
              <a:r>
                <a:rPr lang="en-US" sz="1400" b="1" dirty="0">
                  <a:solidFill>
                    <a:srgbClr val="000066"/>
                  </a:solidFill>
                </a:rPr>
                <a:t>66</a:t>
              </a:r>
            </a:p>
          </p:txBody>
        </p:sp>
        <p:sp>
          <p:nvSpPr>
            <p:cNvPr id="26656" name="Text Box 11"/>
            <p:cNvSpPr txBox="1">
              <a:spLocks noChangeArrowheads="1"/>
            </p:cNvSpPr>
            <p:nvPr/>
          </p:nvSpPr>
          <p:spPr bwMode="auto">
            <a:xfrm>
              <a:off x="3914775" y="3657600"/>
              <a:ext cx="112712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solidFill>
                    <a:srgbClr val="000066"/>
                  </a:solidFill>
                </a:rPr>
                <a:t>p &lt; 0</a:t>
              </a:r>
              <a:r>
                <a:rPr lang="fr-FR" sz="1400" dirty="0">
                  <a:solidFill>
                    <a:srgbClr val="000066"/>
                  </a:solidFill>
                </a:rPr>
                <a:t>,</a:t>
              </a:r>
              <a:r>
                <a:rPr lang="en-US" sz="1400" dirty="0">
                  <a:solidFill>
                    <a:srgbClr val="000066"/>
                  </a:solidFill>
                </a:rPr>
                <a:t>001</a:t>
              </a:r>
            </a:p>
          </p:txBody>
        </p:sp>
        <p:sp>
          <p:nvSpPr>
            <p:cNvPr id="26657" name="Text Box 12"/>
            <p:cNvSpPr txBox="1">
              <a:spLocks noChangeArrowheads="1"/>
            </p:cNvSpPr>
            <p:nvPr/>
          </p:nvSpPr>
          <p:spPr bwMode="auto">
            <a:xfrm>
              <a:off x="3656013" y="3986213"/>
              <a:ext cx="1166812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>
                  <a:solidFill>
                    <a:srgbClr val="000066"/>
                  </a:solidFill>
                </a:rPr>
                <a:t>‒2</a:t>
              </a:r>
              <a:r>
                <a:rPr lang="fr-FR" sz="1400" b="1" dirty="0">
                  <a:solidFill>
                    <a:srgbClr val="000066"/>
                  </a:solidFill>
                </a:rPr>
                <a:t>,</a:t>
              </a:r>
              <a:r>
                <a:rPr lang="en-US" sz="1400" b="1" dirty="0">
                  <a:solidFill>
                    <a:srgbClr val="000066"/>
                  </a:solidFill>
                </a:rPr>
                <a:t>95</a:t>
              </a:r>
            </a:p>
          </p:txBody>
        </p:sp>
        <p:sp>
          <p:nvSpPr>
            <p:cNvPr id="26694" name="TextBox 57"/>
            <p:cNvSpPr txBox="1">
              <a:spLocks noChangeArrowheads="1"/>
            </p:cNvSpPr>
            <p:nvPr/>
          </p:nvSpPr>
          <p:spPr bwMode="auto">
            <a:xfrm>
              <a:off x="2068337" y="5137150"/>
              <a:ext cx="274368" cy="274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26695" name="TextBox 58"/>
            <p:cNvSpPr txBox="1">
              <a:spLocks noChangeArrowheads="1"/>
            </p:cNvSpPr>
            <p:nvPr/>
          </p:nvSpPr>
          <p:spPr bwMode="auto">
            <a:xfrm>
              <a:off x="3422920" y="5137150"/>
              <a:ext cx="274368" cy="274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26696" name="TextBox 59"/>
            <p:cNvSpPr txBox="1">
              <a:spLocks noChangeArrowheads="1"/>
            </p:cNvSpPr>
            <p:nvPr/>
          </p:nvSpPr>
          <p:spPr bwMode="auto">
            <a:xfrm>
              <a:off x="1348491" y="5413930"/>
              <a:ext cx="1714061" cy="239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400" dirty="0" err="1">
                  <a:solidFill>
                    <a:srgbClr val="000066"/>
                  </a:solidFill>
                </a:rPr>
                <a:t>Semaine</a:t>
              </a:r>
              <a:endParaRPr lang="en-US" sz="1400" dirty="0">
                <a:solidFill>
                  <a:srgbClr val="000066"/>
                </a:solidFill>
              </a:endParaRPr>
            </a:p>
          </p:txBody>
        </p:sp>
        <p:cxnSp>
          <p:nvCxnSpPr>
            <p:cNvPr id="61" name="Straight Connector 60"/>
            <p:cNvCxnSpPr/>
            <p:nvPr/>
          </p:nvCxnSpPr>
          <p:spPr bwMode="auto">
            <a:xfrm>
              <a:off x="792859" y="5085184"/>
              <a:ext cx="2805113" cy="0"/>
            </a:xfrm>
            <a:prstGeom prst="line">
              <a:avLst/>
            </a:prstGeom>
            <a:ln w="9525">
              <a:solidFill>
                <a:srgbClr val="000066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698" name="TextBox 61"/>
            <p:cNvSpPr txBox="1">
              <a:spLocks noChangeArrowheads="1"/>
            </p:cNvSpPr>
            <p:nvPr/>
          </p:nvSpPr>
          <p:spPr bwMode="auto">
            <a:xfrm>
              <a:off x="642938" y="5137150"/>
              <a:ext cx="274368" cy="274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 dirty="0">
                  <a:solidFill>
                    <a:srgbClr val="000066"/>
                  </a:solidFill>
                </a:rPr>
                <a:t>0</a:t>
              </a:r>
            </a:p>
          </p:txBody>
        </p:sp>
        <p:grpSp>
          <p:nvGrpSpPr>
            <p:cNvPr id="9" name="Groupe 42"/>
            <p:cNvGrpSpPr>
              <a:grpSpLocks/>
            </p:cNvGrpSpPr>
            <p:nvPr/>
          </p:nvGrpSpPr>
          <p:grpSpPr bwMode="auto">
            <a:xfrm>
              <a:off x="1347788" y="2241550"/>
              <a:ext cx="1533525" cy="625475"/>
              <a:chOff x="388938" y="1647825"/>
              <a:chExt cx="1533525" cy="625475"/>
            </a:xfrm>
          </p:grpSpPr>
          <p:sp>
            <p:nvSpPr>
              <p:cNvPr id="26679" name="AutoShape 165"/>
              <p:cNvSpPr>
                <a:spLocks noChangeArrowheads="1"/>
              </p:cNvSpPr>
              <p:nvPr/>
            </p:nvSpPr>
            <p:spPr bwMode="auto">
              <a:xfrm>
                <a:off x="388938" y="1657350"/>
                <a:ext cx="1533525" cy="592138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GB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26680" name="Rectangle 3"/>
              <p:cNvSpPr>
                <a:spLocks noChangeArrowheads="1"/>
              </p:cNvSpPr>
              <p:nvPr/>
            </p:nvSpPr>
            <p:spPr bwMode="auto">
              <a:xfrm>
                <a:off x="498475" y="2008188"/>
                <a:ext cx="177800" cy="144462"/>
              </a:xfrm>
              <a:prstGeom prst="rect">
                <a:avLst/>
              </a:prstGeom>
              <a:solidFill>
                <a:srgbClr val="FF99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GB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26681" name="Rectangle 4"/>
              <p:cNvSpPr>
                <a:spLocks noChangeArrowheads="1"/>
              </p:cNvSpPr>
              <p:nvPr/>
            </p:nvSpPr>
            <p:spPr bwMode="auto">
              <a:xfrm>
                <a:off x="498475" y="1777075"/>
                <a:ext cx="177800" cy="144463"/>
              </a:xfrm>
              <a:prstGeom prst="rect">
                <a:avLst/>
              </a:prstGeom>
              <a:solidFill>
                <a:srgbClr val="6338A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GB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26682" name="ZoneTexte 84"/>
              <p:cNvSpPr txBox="1">
                <a:spLocks noChangeArrowheads="1"/>
              </p:cNvSpPr>
              <p:nvPr/>
            </p:nvSpPr>
            <p:spPr bwMode="auto">
              <a:xfrm>
                <a:off x="655638" y="1647825"/>
                <a:ext cx="1158875" cy="3698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b="1">
                    <a:solidFill>
                      <a:srgbClr val="000066"/>
                    </a:solidFill>
                    <a:latin typeface="Calibri" pitchFamily="34" charset="0"/>
                  </a:rPr>
                  <a:t>E/C/F/TAF</a:t>
                </a:r>
              </a:p>
            </p:txBody>
          </p:sp>
          <p:sp>
            <p:nvSpPr>
              <p:cNvPr id="26683" name="ZoneTexte 85"/>
              <p:cNvSpPr txBox="1">
                <a:spLocks noChangeArrowheads="1"/>
              </p:cNvSpPr>
              <p:nvPr/>
            </p:nvSpPr>
            <p:spPr bwMode="auto">
              <a:xfrm>
                <a:off x="655638" y="1903413"/>
                <a:ext cx="1182687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b="1">
                    <a:solidFill>
                      <a:srgbClr val="000066"/>
                    </a:solidFill>
                    <a:latin typeface="Calibri" pitchFamily="34" charset="0"/>
                  </a:rPr>
                  <a:t>E/C/F/TDF</a:t>
                </a:r>
              </a:p>
            </p:txBody>
          </p:sp>
        </p:grpSp>
        <p:sp>
          <p:nvSpPr>
            <p:cNvPr id="26700" name="AutoShape 76"/>
            <p:cNvSpPr>
              <a:spLocks noChangeAspect="1" noChangeArrowheads="1" noTextEdit="1"/>
            </p:cNvSpPr>
            <p:nvPr/>
          </p:nvSpPr>
          <p:spPr bwMode="auto">
            <a:xfrm>
              <a:off x="457200" y="2513013"/>
              <a:ext cx="3240088" cy="2681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02" name="Line 78"/>
            <p:cNvSpPr>
              <a:spLocks noChangeShapeType="1"/>
            </p:cNvSpPr>
            <p:nvPr/>
          </p:nvSpPr>
          <p:spPr bwMode="auto">
            <a:xfrm>
              <a:off x="776288" y="3468688"/>
              <a:ext cx="2928937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03" name="Rectangle 79"/>
            <p:cNvSpPr>
              <a:spLocks noChangeArrowheads="1"/>
            </p:cNvSpPr>
            <p:nvPr/>
          </p:nvSpPr>
          <p:spPr bwMode="auto">
            <a:xfrm>
              <a:off x="628650" y="3387725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</a:rPr>
                <a:t>0</a:t>
              </a:r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26704" name="Rectangle 80"/>
            <p:cNvSpPr>
              <a:spLocks noChangeArrowheads="1"/>
            </p:cNvSpPr>
            <p:nvPr/>
          </p:nvSpPr>
          <p:spPr bwMode="auto">
            <a:xfrm>
              <a:off x="628650" y="2917825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 dirty="0">
                  <a:solidFill>
                    <a:srgbClr val="000066"/>
                  </a:solidFill>
                </a:rPr>
                <a:t>2</a:t>
              </a:r>
              <a:endParaRPr lang="fr-FR" sz="2000" dirty="0">
                <a:solidFill>
                  <a:srgbClr val="000066"/>
                </a:solidFill>
              </a:endParaRPr>
            </a:p>
          </p:txBody>
        </p:sp>
        <p:sp>
          <p:nvSpPr>
            <p:cNvPr id="26705" name="Line 81"/>
            <p:cNvSpPr>
              <a:spLocks noChangeShapeType="1"/>
            </p:cNvSpPr>
            <p:nvPr/>
          </p:nvSpPr>
          <p:spPr bwMode="auto">
            <a:xfrm flipV="1">
              <a:off x="776288" y="2760663"/>
              <a:ext cx="0" cy="234950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06" name="Line 82"/>
            <p:cNvSpPr>
              <a:spLocks noChangeShapeType="1"/>
            </p:cNvSpPr>
            <p:nvPr/>
          </p:nvSpPr>
          <p:spPr bwMode="auto">
            <a:xfrm flipH="1">
              <a:off x="727075" y="2998788"/>
              <a:ext cx="49213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07" name="Line 83"/>
            <p:cNvSpPr>
              <a:spLocks noChangeShapeType="1"/>
            </p:cNvSpPr>
            <p:nvPr/>
          </p:nvSpPr>
          <p:spPr bwMode="auto">
            <a:xfrm flipH="1">
              <a:off x="727075" y="3468688"/>
              <a:ext cx="49213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08" name="Line 84"/>
            <p:cNvSpPr>
              <a:spLocks noChangeShapeType="1"/>
            </p:cNvSpPr>
            <p:nvPr/>
          </p:nvSpPr>
          <p:spPr bwMode="auto">
            <a:xfrm flipH="1">
              <a:off x="727075" y="3935413"/>
              <a:ext cx="49213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09" name="Line 85"/>
            <p:cNvSpPr>
              <a:spLocks noChangeShapeType="1"/>
            </p:cNvSpPr>
            <p:nvPr/>
          </p:nvSpPr>
          <p:spPr bwMode="auto">
            <a:xfrm flipH="1">
              <a:off x="727075" y="4403725"/>
              <a:ext cx="49213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10" name="Line 86"/>
            <p:cNvSpPr>
              <a:spLocks noChangeShapeType="1"/>
            </p:cNvSpPr>
            <p:nvPr/>
          </p:nvSpPr>
          <p:spPr bwMode="auto">
            <a:xfrm flipH="1">
              <a:off x="727075" y="4873625"/>
              <a:ext cx="49213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11" name="Freeform 87"/>
            <p:cNvSpPr>
              <a:spLocks/>
            </p:cNvSpPr>
            <p:nvPr/>
          </p:nvSpPr>
          <p:spPr bwMode="auto">
            <a:xfrm>
              <a:off x="776288" y="3468688"/>
              <a:ext cx="2811462" cy="1539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771" y="120"/>
                </a:cxn>
                <a:cxn ang="0">
                  <a:pos x="1771" y="120"/>
                </a:cxn>
                <a:cxn ang="0">
                  <a:pos x="3541" y="193"/>
                </a:cxn>
              </a:cxnLst>
              <a:rect l="0" t="0" r="r" b="b"/>
              <a:pathLst>
                <a:path w="3541" h="193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771" y="120"/>
                  </a:lnTo>
                  <a:lnTo>
                    <a:pt x="1771" y="120"/>
                  </a:lnTo>
                  <a:lnTo>
                    <a:pt x="3541" y="193"/>
                  </a:lnTo>
                </a:path>
              </a:pathLst>
            </a:custGeom>
            <a:noFill/>
            <a:ln w="17463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12" name="Line 88"/>
            <p:cNvSpPr>
              <a:spLocks noChangeShapeType="1"/>
            </p:cNvSpPr>
            <p:nvPr/>
          </p:nvSpPr>
          <p:spPr bwMode="auto">
            <a:xfrm>
              <a:off x="2181225" y="3062288"/>
              <a:ext cx="0" cy="50165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13" name="Line 89"/>
            <p:cNvSpPr>
              <a:spLocks noChangeShapeType="1"/>
            </p:cNvSpPr>
            <p:nvPr/>
          </p:nvSpPr>
          <p:spPr bwMode="auto">
            <a:xfrm>
              <a:off x="2138363" y="3062288"/>
              <a:ext cx="87312" cy="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14" name="Line 90"/>
            <p:cNvSpPr>
              <a:spLocks noChangeShapeType="1"/>
            </p:cNvSpPr>
            <p:nvPr/>
          </p:nvSpPr>
          <p:spPr bwMode="auto">
            <a:xfrm>
              <a:off x="2181225" y="3563938"/>
              <a:ext cx="0" cy="503237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15" name="Line 91"/>
            <p:cNvSpPr>
              <a:spLocks noChangeShapeType="1"/>
            </p:cNvSpPr>
            <p:nvPr/>
          </p:nvSpPr>
          <p:spPr bwMode="auto">
            <a:xfrm>
              <a:off x="2138363" y="4067175"/>
              <a:ext cx="87312" cy="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16" name="Line 92"/>
            <p:cNvSpPr>
              <a:spLocks noChangeShapeType="1"/>
            </p:cNvSpPr>
            <p:nvPr/>
          </p:nvSpPr>
          <p:spPr bwMode="auto">
            <a:xfrm>
              <a:off x="3587750" y="2857500"/>
              <a:ext cx="0" cy="765175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17" name="Line 93"/>
            <p:cNvSpPr>
              <a:spLocks noChangeShapeType="1"/>
            </p:cNvSpPr>
            <p:nvPr/>
          </p:nvSpPr>
          <p:spPr bwMode="auto">
            <a:xfrm>
              <a:off x="3543300" y="2857500"/>
              <a:ext cx="87313" cy="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18" name="Line 94"/>
            <p:cNvSpPr>
              <a:spLocks noChangeShapeType="1"/>
            </p:cNvSpPr>
            <p:nvPr/>
          </p:nvSpPr>
          <p:spPr bwMode="auto">
            <a:xfrm>
              <a:off x="3587750" y="3622675"/>
              <a:ext cx="0" cy="763588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19" name="Line 95"/>
            <p:cNvSpPr>
              <a:spLocks noChangeShapeType="1"/>
            </p:cNvSpPr>
            <p:nvPr/>
          </p:nvSpPr>
          <p:spPr bwMode="auto">
            <a:xfrm>
              <a:off x="3543300" y="4386263"/>
              <a:ext cx="87313" cy="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20" name="Rectangle 96"/>
            <p:cNvSpPr>
              <a:spLocks noChangeArrowheads="1"/>
            </p:cNvSpPr>
            <p:nvPr/>
          </p:nvSpPr>
          <p:spPr bwMode="auto">
            <a:xfrm>
              <a:off x="733425" y="3425825"/>
              <a:ext cx="85725" cy="85725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21" name="Rectangle 97"/>
            <p:cNvSpPr>
              <a:spLocks noChangeArrowheads="1"/>
            </p:cNvSpPr>
            <p:nvPr/>
          </p:nvSpPr>
          <p:spPr bwMode="auto">
            <a:xfrm>
              <a:off x="733425" y="3425825"/>
              <a:ext cx="85725" cy="85725"/>
            </a:xfrm>
            <a:prstGeom prst="rect">
              <a:avLst/>
            </a:prstGeom>
            <a:noFill/>
            <a:ln w="1588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22" name="Rectangle 98"/>
            <p:cNvSpPr>
              <a:spLocks noChangeArrowheads="1"/>
            </p:cNvSpPr>
            <p:nvPr/>
          </p:nvSpPr>
          <p:spPr bwMode="auto">
            <a:xfrm>
              <a:off x="2138363" y="3521075"/>
              <a:ext cx="87312" cy="85725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23" name="Rectangle 99"/>
            <p:cNvSpPr>
              <a:spLocks noChangeArrowheads="1"/>
            </p:cNvSpPr>
            <p:nvPr/>
          </p:nvSpPr>
          <p:spPr bwMode="auto">
            <a:xfrm>
              <a:off x="2138363" y="3521075"/>
              <a:ext cx="87312" cy="85725"/>
            </a:xfrm>
            <a:prstGeom prst="rect">
              <a:avLst/>
            </a:prstGeom>
            <a:noFill/>
            <a:ln w="1588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24" name="Rectangle 100"/>
            <p:cNvSpPr>
              <a:spLocks noChangeArrowheads="1"/>
            </p:cNvSpPr>
            <p:nvPr/>
          </p:nvSpPr>
          <p:spPr bwMode="auto">
            <a:xfrm>
              <a:off x="3543300" y="3578225"/>
              <a:ext cx="87313" cy="87313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25" name="Rectangle 101"/>
            <p:cNvSpPr>
              <a:spLocks noChangeArrowheads="1"/>
            </p:cNvSpPr>
            <p:nvPr/>
          </p:nvSpPr>
          <p:spPr bwMode="auto">
            <a:xfrm>
              <a:off x="3543300" y="3578225"/>
              <a:ext cx="87313" cy="87313"/>
            </a:xfrm>
            <a:prstGeom prst="rect">
              <a:avLst/>
            </a:prstGeom>
            <a:noFill/>
            <a:ln w="1588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26" name="Freeform 102"/>
            <p:cNvSpPr>
              <a:spLocks/>
            </p:cNvSpPr>
            <p:nvPr/>
          </p:nvSpPr>
          <p:spPr bwMode="auto">
            <a:xfrm>
              <a:off x="776288" y="3468688"/>
              <a:ext cx="2811462" cy="688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771" y="511"/>
                </a:cxn>
                <a:cxn ang="0">
                  <a:pos x="1771" y="511"/>
                </a:cxn>
                <a:cxn ang="0">
                  <a:pos x="3541" y="868"/>
                </a:cxn>
              </a:cxnLst>
              <a:rect l="0" t="0" r="r" b="b"/>
              <a:pathLst>
                <a:path w="3541" h="868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771" y="511"/>
                  </a:lnTo>
                  <a:lnTo>
                    <a:pt x="1771" y="511"/>
                  </a:lnTo>
                  <a:lnTo>
                    <a:pt x="3541" y="868"/>
                  </a:lnTo>
                </a:path>
              </a:pathLst>
            </a:custGeom>
            <a:noFill/>
            <a:ln w="17463">
              <a:solidFill>
                <a:srgbClr val="F66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27" name="Line 103"/>
            <p:cNvSpPr>
              <a:spLocks noChangeShapeType="1"/>
            </p:cNvSpPr>
            <p:nvPr/>
          </p:nvSpPr>
          <p:spPr bwMode="auto">
            <a:xfrm>
              <a:off x="2181225" y="3349625"/>
              <a:ext cx="0" cy="523875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28" name="Line 104"/>
            <p:cNvSpPr>
              <a:spLocks noChangeShapeType="1"/>
            </p:cNvSpPr>
            <p:nvPr/>
          </p:nvSpPr>
          <p:spPr bwMode="auto">
            <a:xfrm>
              <a:off x="2138363" y="3349625"/>
              <a:ext cx="87312" cy="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29" name="Line 105"/>
            <p:cNvSpPr>
              <a:spLocks noChangeShapeType="1"/>
            </p:cNvSpPr>
            <p:nvPr/>
          </p:nvSpPr>
          <p:spPr bwMode="auto">
            <a:xfrm>
              <a:off x="2181225" y="3873500"/>
              <a:ext cx="0" cy="523875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30" name="Line 106"/>
            <p:cNvSpPr>
              <a:spLocks noChangeShapeType="1"/>
            </p:cNvSpPr>
            <p:nvPr/>
          </p:nvSpPr>
          <p:spPr bwMode="auto">
            <a:xfrm>
              <a:off x="2138363" y="4397375"/>
              <a:ext cx="87312" cy="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31" name="Line 107"/>
            <p:cNvSpPr>
              <a:spLocks noChangeShapeType="1"/>
            </p:cNvSpPr>
            <p:nvPr/>
          </p:nvSpPr>
          <p:spPr bwMode="auto">
            <a:xfrm>
              <a:off x="3587750" y="3360738"/>
              <a:ext cx="0" cy="796925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32" name="Line 108"/>
            <p:cNvSpPr>
              <a:spLocks noChangeShapeType="1"/>
            </p:cNvSpPr>
            <p:nvPr/>
          </p:nvSpPr>
          <p:spPr bwMode="auto">
            <a:xfrm>
              <a:off x="3543300" y="3360738"/>
              <a:ext cx="87313" cy="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33" name="Line 109"/>
            <p:cNvSpPr>
              <a:spLocks noChangeShapeType="1"/>
            </p:cNvSpPr>
            <p:nvPr/>
          </p:nvSpPr>
          <p:spPr bwMode="auto">
            <a:xfrm>
              <a:off x="3587750" y="4157663"/>
              <a:ext cx="0" cy="798512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34" name="Line 110"/>
            <p:cNvSpPr>
              <a:spLocks noChangeShapeType="1"/>
            </p:cNvSpPr>
            <p:nvPr/>
          </p:nvSpPr>
          <p:spPr bwMode="auto">
            <a:xfrm>
              <a:off x="3543300" y="4956175"/>
              <a:ext cx="87313" cy="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35" name="Rectangle 111"/>
            <p:cNvSpPr>
              <a:spLocks noChangeArrowheads="1"/>
            </p:cNvSpPr>
            <p:nvPr/>
          </p:nvSpPr>
          <p:spPr bwMode="auto">
            <a:xfrm>
              <a:off x="733425" y="3425825"/>
              <a:ext cx="85725" cy="857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36" name="Rectangle 112"/>
            <p:cNvSpPr>
              <a:spLocks noChangeArrowheads="1"/>
            </p:cNvSpPr>
            <p:nvPr/>
          </p:nvSpPr>
          <p:spPr bwMode="auto">
            <a:xfrm>
              <a:off x="733425" y="3425825"/>
              <a:ext cx="85725" cy="857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37" name="Rectangle 113"/>
            <p:cNvSpPr>
              <a:spLocks noChangeArrowheads="1"/>
            </p:cNvSpPr>
            <p:nvPr/>
          </p:nvSpPr>
          <p:spPr bwMode="auto">
            <a:xfrm>
              <a:off x="2138363" y="3830638"/>
              <a:ext cx="87312" cy="87312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38" name="Rectangle 114"/>
            <p:cNvSpPr>
              <a:spLocks noChangeArrowheads="1"/>
            </p:cNvSpPr>
            <p:nvPr/>
          </p:nvSpPr>
          <p:spPr bwMode="auto">
            <a:xfrm>
              <a:off x="2138363" y="3830638"/>
              <a:ext cx="87312" cy="87312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39" name="Rectangle 115"/>
            <p:cNvSpPr>
              <a:spLocks noChangeArrowheads="1"/>
            </p:cNvSpPr>
            <p:nvPr/>
          </p:nvSpPr>
          <p:spPr bwMode="auto">
            <a:xfrm>
              <a:off x="3543300" y="4114800"/>
              <a:ext cx="87313" cy="857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40" name="Rectangle 116"/>
            <p:cNvSpPr>
              <a:spLocks noChangeArrowheads="1"/>
            </p:cNvSpPr>
            <p:nvPr/>
          </p:nvSpPr>
          <p:spPr bwMode="auto">
            <a:xfrm>
              <a:off x="3543300" y="4114800"/>
              <a:ext cx="87313" cy="857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741" name="Rectangle 117"/>
            <p:cNvSpPr>
              <a:spLocks noChangeArrowheads="1"/>
            </p:cNvSpPr>
            <p:nvPr/>
          </p:nvSpPr>
          <p:spPr bwMode="auto">
            <a:xfrm>
              <a:off x="579438" y="3854450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</a:rPr>
                <a:t>-2</a:t>
              </a:r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26742" name="Rectangle 118"/>
            <p:cNvSpPr>
              <a:spLocks noChangeArrowheads="1"/>
            </p:cNvSpPr>
            <p:nvPr/>
          </p:nvSpPr>
          <p:spPr bwMode="auto">
            <a:xfrm>
              <a:off x="579438" y="4321175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</a:rPr>
                <a:t>-4</a:t>
              </a:r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26743" name="Rectangle 119"/>
            <p:cNvSpPr>
              <a:spLocks noChangeArrowheads="1"/>
            </p:cNvSpPr>
            <p:nvPr/>
          </p:nvSpPr>
          <p:spPr bwMode="auto">
            <a:xfrm>
              <a:off x="579438" y="4791075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</a:rPr>
                <a:t>-6</a:t>
              </a:r>
              <a:endParaRPr lang="fr-FR" sz="2000">
                <a:solidFill>
                  <a:srgbClr val="000066"/>
                </a:solidFill>
              </a:endParaRPr>
            </a:p>
          </p:txBody>
        </p:sp>
      </p:grpSp>
      <p:sp>
        <p:nvSpPr>
          <p:cNvPr id="87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PE. Lancet 2015;385:2606-15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86" name="Title 4"/>
          <p:cNvSpPr txBox="1">
            <a:spLocks/>
          </p:cNvSpPr>
          <p:nvPr/>
        </p:nvSpPr>
        <p:spPr bwMode="auto">
          <a:xfrm>
            <a:off x="152400" y="1446213"/>
            <a:ext cx="41148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0" cap="none" spc="0" normalizeH="0" baseline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Pourcentage moyen (DS) de modification de la DMO de hanche à S48</a:t>
            </a:r>
            <a:endParaRPr kumimoji="0" lang="fr-FR" sz="1400" b="1" i="0" u="none" strike="noStrike" kern="0" cap="none" spc="0" normalizeH="0" baseline="0" dirty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+mj-lt"/>
              <a:ea typeface="ＭＳ Ｐゴシック" pitchFamily="34" charset="-128"/>
              <a:cs typeface="ＭＳ Ｐゴシック" pitchFamily="-109" charset="-128"/>
            </a:endParaRP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4" name="Content Placeholder 8"/>
          <p:cNvGraphicFramePr>
            <a:graphicFrameLocks/>
          </p:cNvGraphicFramePr>
          <p:nvPr/>
        </p:nvGraphicFramePr>
        <p:xfrm>
          <a:off x="1382050" y="2305397"/>
          <a:ext cx="5934075" cy="357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7" name="Feuille de calcul" r:id="rId4" imgW="7924800" imgH="4775200" progId="Excel.Sheet.8">
                  <p:embed/>
                </p:oleObj>
              </mc:Choice>
              <mc:Fallback>
                <p:oleObj name="Feuille de calcul" r:id="rId4" imgW="7924800" imgH="4775200" progId="Excel.Sheet.8">
                  <p:embed/>
                  <p:pic>
                    <p:nvPicPr>
                      <p:cNvPr id="0" name="Content Placeholder 8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050" y="2305397"/>
                        <a:ext cx="5934075" cy="357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Title 1"/>
          <p:cNvSpPr txBox="1">
            <a:spLocks/>
          </p:cNvSpPr>
          <p:nvPr/>
        </p:nvSpPr>
        <p:spPr bwMode="auto">
          <a:xfrm>
            <a:off x="374650" y="466725"/>
            <a:ext cx="82296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8678" name="Title 3"/>
          <p:cNvSpPr>
            <a:spLocks noGrp="1"/>
          </p:cNvSpPr>
          <p:nvPr>
            <p:ph type="title"/>
          </p:nvPr>
        </p:nvSpPr>
        <p:spPr>
          <a:xfrm>
            <a:off x="2374900" y="1143000"/>
            <a:ext cx="4176713" cy="676275"/>
          </a:xfrm>
        </p:spPr>
        <p:txBody>
          <a:bodyPr/>
          <a:lstStyle/>
          <a:p>
            <a:pPr algn="ctr" eaLnBrk="1" hangingPunct="1"/>
            <a:r>
              <a:rPr lang="fr-FR" sz="2400">
                <a:solidFill>
                  <a:srgbClr val="CC3300"/>
                </a:solidFill>
                <a:ea typeface="ＭＳ Ｐゴシック" pitchFamily="34" charset="-128"/>
              </a:rPr>
              <a:t>Lipides à jeun à S48</a:t>
            </a:r>
            <a:endParaRPr lang="fr-FR" sz="1800">
              <a:solidFill>
                <a:srgbClr val="CC3300"/>
              </a:solidFill>
              <a:ea typeface="ＭＳ Ｐゴシック" pitchFamily="34" charset="-128"/>
            </a:endParaRPr>
          </a:p>
        </p:txBody>
      </p:sp>
      <p:sp>
        <p:nvSpPr>
          <p:cNvPr id="28685" name="TextBox 58"/>
          <p:cNvSpPr txBox="1">
            <a:spLocks noChangeArrowheads="1"/>
          </p:cNvSpPr>
          <p:nvPr/>
        </p:nvSpPr>
        <p:spPr bwMode="auto">
          <a:xfrm>
            <a:off x="702134" y="5976884"/>
            <a:ext cx="77120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fr-FR" sz="1600" dirty="0">
                <a:solidFill>
                  <a:srgbClr val="000066"/>
                </a:solidFill>
              </a:rPr>
              <a:t>Patients initiant un hypolipidémiant </a:t>
            </a:r>
            <a:r>
              <a:rPr lang="en-US" sz="1600" dirty="0">
                <a:solidFill>
                  <a:srgbClr val="000066"/>
                </a:solidFill>
              </a:rPr>
              <a:t>entre J0 et S48 : </a:t>
            </a:r>
          </a:p>
          <a:p>
            <a:r>
              <a:rPr lang="en-US" sz="1600" dirty="0">
                <a:solidFill>
                  <a:srgbClr val="000066"/>
                </a:solidFill>
              </a:rPr>
              <a:t>3</a:t>
            </a:r>
            <a:r>
              <a:rPr lang="fr-FR" sz="1600" dirty="0">
                <a:solidFill>
                  <a:srgbClr val="000066"/>
                </a:solidFill>
              </a:rPr>
              <a:t>,</a:t>
            </a:r>
            <a:r>
              <a:rPr lang="en-US" sz="1600" dirty="0">
                <a:solidFill>
                  <a:srgbClr val="000066"/>
                </a:solidFill>
              </a:rPr>
              <a:t>6 % E/C/F/TAF vs 2</a:t>
            </a:r>
            <a:r>
              <a:rPr lang="fr-FR" sz="1600" dirty="0">
                <a:solidFill>
                  <a:srgbClr val="000066"/>
                </a:solidFill>
              </a:rPr>
              <a:t>,</a:t>
            </a:r>
            <a:r>
              <a:rPr lang="en-US" sz="1600" dirty="0">
                <a:solidFill>
                  <a:srgbClr val="000066"/>
                </a:solidFill>
              </a:rPr>
              <a:t>9 % E/C/F/TDF (p = 0</a:t>
            </a:r>
            <a:r>
              <a:rPr lang="fr-FR" sz="1600" dirty="0">
                <a:solidFill>
                  <a:srgbClr val="000066"/>
                </a:solidFill>
              </a:rPr>
              <a:t>,</a:t>
            </a:r>
            <a:r>
              <a:rPr lang="en-US" sz="1600" dirty="0">
                <a:solidFill>
                  <a:srgbClr val="000066"/>
                </a:solidFill>
              </a:rPr>
              <a:t>42)</a:t>
            </a:r>
          </a:p>
        </p:txBody>
      </p:sp>
      <p:grpSp>
        <p:nvGrpSpPr>
          <p:cNvPr id="5" name="Groupe 55"/>
          <p:cNvGrpSpPr>
            <a:grpSpLocks/>
          </p:cNvGrpSpPr>
          <p:nvPr/>
        </p:nvGrpSpPr>
        <p:grpSpPr bwMode="auto">
          <a:xfrm>
            <a:off x="3151188" y="1773238"/>
            <a:ext cx="2687637" cy="688975"/>
            <a:chOff x="3151928" y="1905000"/>
            <a:chExt cx="2686897" cy="688975"/>
          </a:xfrm>
        </p:grpSpPr>
        <p:sp>
          <p:nvSpPr>
            <p:cNvPr id="28704" name="AutoShape 165"/>
            <p:cNvSpPr>
              <a:spLocks noChangeArrowheads="1"/>
            </p:cNvSpPr>
            <p:nvPr/>
          </p:nvSpPr>
          <p:spPr bwMode="auto">
            <a:xfrm>
              <a:off x="3151928" y="1905000"/>
              <a:ext cx="2453639" cy="68897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333399"/>
                </a:solidFill>
              </a:endParaRPr>
            </a:p>
          </p:txBody>
        </p:sp>
        <p:grpSp>
          <p:nvGrpSpPr>
            <p:cNvPr id="6" name="Group 1"/>
            <p:cNvGrpSpPr>
              <a:grpSpLocks/>
            </p:cNvGrpSpPr>
            <p:nvPr/>
          </p:nvGrpSpPr>
          <p:grpSpPr bwMode="auto">
            <a:xfrm>
              <a:off x="3299525" y="1905000"/>
              <a:ext cx="2539300" cy="688975"/>
              <a:chOff x="2031694" y="5377596"/>
              <a:chExt cx="2540306" cy="689571"/>
            </a:xfrm>
          </p:grpSpPr>
          <p:grpSp>
            <p:nvGrpSpPr>
              <p:cNvPr id="7" name="Group 17"/>
              <p:cNvGrpSpPr>
                <a:grpSpLocks/>
              </p:cNvGrpSpPr>
              <p:nvPr/>
            </p:nvGrpSpPr>
            <p:grpSpPr bwMode="auto">
              <a:xfrm>
                <a:off x="2031694" y="5377596"/>
                <a:ext cx="1365414" cy="689571"/>
                <a:chOff x="3474472" y="679472"/>
                <a:chExt cx="1365414" cy="689571"/>
              </a:xfrm>
            </p:grpSpPr>
            <p:sp>
              <p:nvSpPr>
                <p:cNvPr id="2" name="TextBox 61"/>
                <p:cNvSpPr txBox="1">
                  <a:spLocks noChangeArrowheads="1"/>
                </p:cNvSpPr>
                <p:nvPr/>
              </p:nvSpPr>
              <p:spPr bwMode="auto">
                <a:xfrm>
                  <a:off x="3474472" y="679472"/>
                  <a:ext cx="1143138" cy="2748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>
                    <a:lnSpc>
                      <a:spcPct val="90000"/>
                    </a:lnSpc>
                    <a:defRPr/>
                  </a:pPr>
                  <a:r>
                    <a:rPr lang="en-US" sz="1600" b="1" dirty="0">
                      <a:solidFill>
                        <a:srgbClr val="333399"/>
                      </a:solidFill>
                      <a:latin typeface="+mj-lt"/>
                      <a:ea typeface="ＭＳ Ｐゴシック" pitchFamily="-1" charset="-128"/>
                    </a:rPr>
                    <a:t>E/C/F/TAF</a:t>
                  </a:r>
                </a:p>
              </p:txBody>
            </p:sp>
            <p:grpSp>
              <p:nvGrpSpPr>
                <p:cNvPr id="8" name="Group 4"/>
                <p:cNvGrpSpPr>
                  <a:grpSpLocks/>
                </p:cNvGrpSpPr>
                <p:nvPr/>
              </p:nvGrpSpPr>
              <p:grpSpPr bwMode="auto">
                <a:xfrm>
                  <a:off x="3485586" y="892381"/>
                  <a:ext cx="1354300" cy="274875"/>
                  <a:chOff x="3485586" y="892742"/>
                  <a:chExt cx="1354300" cy="274875"/>
                </a:xfrm>
              </p:grpSpPr>
              <p:sp>
                <p:nvSpPr>
                  <p:cNvPr id="69" name="Rectangle 68"/>
                  <p:cNvSpPr/>
                  <p:nvPr/>
                </p:nvSpPr>
                <p:spPr>
                  <a:xfrm>
                    <a:off x="3485586" y="961063"/>
                    <a:ext cx="136541" cy="138232"/>
                  </a:xfrm>
                  <a:prstGeom prst="rect">
                    <a:avLst/>
                  </a:prstGeom>
                  <a:solidFill>
                    <a:srgbClr val="DBCEEE"/>
                  </a:solidFill>
                  <a:ln w="19050">
                    <a:noFill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lnSpc>
                        <a:spcPct val="90000"/>
                      </a:lnSpc>
                      <a:defRPr/>
                    </a:pPr>
                    <a:endParaRPr lang="en-US" sz="1600" b="1" dirty="0">
                      <a:solidFill>
                        <a:srgbClr val="333399"/>
                      </a:solidFill>
                      <a:latin typeface="+mj-lt"/>
                    </a:endParaRPr>
                  </a:p>
                </p:txBody>
              </p:sp>
              <p:sp>
                <p:nvSpPr>
                  <p:cNvPr id="28715" name="TextBox 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748" y="892742"/>
                    <a:ext cx="1143138" cy="2748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 anchor="ctr"/>
                  <a:lstStyle/>
                  <a:p>
                    <a:pPr>
                      <a:lnSpc>
                        <a:spcPct val="90000"/>
                      </a:lnSpc>
                      <a:defRPr/>
                    </a:pPr>
                    <a:r>
                      <a:rPr lang="en-US" sz="1600" b="1" dirty="0">
                        <a:solidFill>
                          <a:srgbClr val="333399"/>
                        </a:solidFill>
                        <a:latin typeface="+mj-lt"/>
                        <a:ea typeface="ＭＳ Ｐゴシック" pitchFamily="-1" charset="-128"/>
                      </a:rPr>
                      <a:t>J0</a:t>
                    </a:r>
                  </a:p>
                </p:txBody>
              </p:sp>
            </p:grpSp>
            <p:grpSp>
              <p:nvGrpSpPr>
                <p:cNvPr id="9" name="Group 70"/>
                <p:cNvGrpSpPr>
                  <a:grpSpLocks/>
                </p:cNvGrpSpPr>
                <p:nvPr/>
              </p:nvGrpSpPr>
              <p:grpSpPr bwMode="auto">
                <a:xfrm>
                  <a:off x="3485586" y="1094167"/>
                  <a:ext cx="1338423" cy="274876"/>
                  <a:chOff x="2274006" y="1094528"/>
                  <a:chExt cx="1338423" cy="274876"/>
                </a:xfrm>
              </p:grpSpPr>
              <p:sp>
                <p:nvSpPr>
                  <p:cNvPr id="72" name="Rectangle 71"/>
                  <p:cNvSpPr/>
                  <p:nvPr/>
                </p:nvSpPr>
                <p:spPr>
                  <a:xfrm>
                    <a:off x="2274006" y="1153317"/>
                    <a:ext cx="136541" cy="136643"/>
                  </a:xfrm>
                  <a:prstGeom prst="rect">
                    <a:avLst/>
                  </a:prstGeom>
                  <a:solidFill>
                    <a:srgbClr val="5C3498"/>
                  </a:solidFill>
                  <a:ln w="19050">
                    <a:noFill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lnSpc>
                        <a:spcPct val="90000"/>
                      </a:lnSpc>
                      <a:defRPr/>
                    </a:pPr>
                    <a:endParaRPr lang="en-US" sz="1600" b="1" dirty="0">
                      <a:solidFill>
                        <a:srgbClr val="333399"/>
                      </a:solidFill>
                      <a:latin typeface="+mj-lt"/>
                    </a:endParaRPr>
                  </a:p>
                </p:txBody>
              </p:sp>
              <p:sp>
                <p:nvSpPr>
                  <p:cNvPr id="28713" name="TextBox 7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69291" y="1094528"/>
                    <a:ext cx="1143138" cy="27487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 anchor="ctr"/>
                  <a:lstStyle/>
                  <a:p>
                    <a:pPr>
                      <a:lnSpc>
                        <a:spcPct val="90000"/>
                      </a:lnSpc>
                      <a:defRPr/>
                    </a:pPr>
                    <a:r>
                      <a:rPr lang="en-US" sz="1600" b="1" dirty="0">
                        <a:solidFill>
                          <a:srgbClr val="333399"/>
                        </a:solidFill>
                        <a:latin typeface="+mj-lt"/>
                        <a:ea typeface="ＭＳ Ｐゴシック" pitchFamily="-1" charset="-128"/>
                      </a:rPr>
                      <a:t> S48</a:t>
                    </a:r>
                  </a:p>
                </p:txBody>
              </p:sp>
            </p:grpSp>
          </p:grpSp>
          <p:grpSp>
            <p:nvGrpSpPr>
              <p:cNvPr id="10" name="Group 44"/>
              <p:cNvGrpSpPr>
                <a:grpSpLocks/>
              </p:cNvGrpSpPr>
              <p:nvPr/>
            </p:nvGrpSpPr>
            <p:grpSpPr bwMode="auto">
              <a:xfrm>
                <a:off x="3195650" y="5377596"/>
                <a:ext cx="1376350" cy="689571"/>
                <a:chOff x="3473772" y="683312"/>
                <a:chExt cx="1376350" cy="689571"/>
              </a:xfrm>
            </p:grpSpPr>
            <p:sp>
              <p:nvSpPr>
                <p:cNvPr id="3" name="TextBox 45"/>
                <p:cNvSpPr txBox="1">
                  <a:spLocks noChangeArrowheads="1"/>
                </p:cNvSpPr>
                <p:nvPr/>
              </p:nvSpPr>
              <p:spPr bwMode="auto">
                <a:xfrm>
                  <a:off x="3473594" y="683312"/>
                  <a:ext cx="1143138" cy="2748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>
                    <a:lnSpc>
                      <a:spcPct val="90000"/>
                    </a:lnSpc>
                    <a:defRPr/>
                  </a:pPr>
                  <a:r>
                    <a:rPr lang="en-US" sz="1600" b="1">
                      <a:solidFill>
                        <a:srgbClr val="333399"/>
                      </a:solidFill>
                      <a:latin typeface="+mj-lt"/>
                      <a:ea typeface="ＭＳ Ｐゴシック" pitchFamily="-1" charset="-128"/>
                    </a:rPr>
                    <a:t>E/C/F/TDF</a:t>
                  </a:r>
                </a:p>
              </p:txBody>
            </p:sp>
            <p:grpSp>
              <p:nvGrpSpPr>
                <p:cNvPr id="11" name="Group 46"/>
                <p:cNvGrpSpPr>
                  <a:grpSpLocks/>
                </p:cNvGrpSpPr>
                <p:nvPr/>
              </p:nvGrpSpPr>
              <p:grpSpPr bwMode="auto">
                <a:xfrm>
                  <a:off x="3484837" y="896170"/>
                  <a:ext cx="1354456" cy="274320"/>
                  <a:chOff x="3484837" y="896531"/>
                  <a:chExt cx="1354456" cy="274320"/>
                </a:xfrm>
              </p:grpSpPr>
              <p:sp>
                <p:nvSpPr>
                  <p:cNvPr id="60" name="Rectangle 59"/>
                  <p:cNvSpPr/>
                  <p:nvPr/>
                </p:nvSpPr>
                <p:spPr>
                  <a:xfrm>
                    <a:off x="3484707" y="964903"/>
                    <a:ext cx="136541" cy="138232"/>
                  </a:xfrm>
                  <a:prstGeom prst="rect">
                    <a:avLst/>
                  </a:prstGeom>
                  <a:solidFill>
                    <a:srgbClr val="FFC295"/>
                  </a:solidFill>
                  <a:ln w="19050">
                    <a:noFill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lnSpc>
                        <a:spcPct val="90000"/>
                      </a:lnSpc>
                      <a:defRPr/>
                    </a:pPr>
                    <a:endParaRPr lang="en-US" sz="1600" b="1" dirty="0">
                      <a:solidFill>
                        <a:srgbClr val="333399"/>
                      </a:solidFill>
                      <a:latin typeface="+mj-lt"/>
                    </a:endParaRPr>
                  </a:p>
                </p:txBody>
              </p:sp>
              <p:sp>
                <p:nvSpPr>
                  <p:cNvPr id="28708" name="Text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5870" y="896582"/>
                    <a:ext cx="1143138" cy="27487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 anchor="ctr"/>
                  <a:lstStyle/>
                  <a:p>
                    <a:pPr>
                      <a:lnSpc>
                        <a:spcPct val="90000"/>
                      </a:lnSpc>
                      <a:defRPr/>
                    </a:pPr>
                    <a:r>
                      <a:rPr lang="en-US" sz="1600" b="1" dirty="0">
                        <a:solidFill>
                          <a:srgbClr val="333399"/>
                        </a:solidFill>
                        <a:latin typeface="+mj-lt"/>
                        <a:ea typeface="ＭＳ Ｐゴシック" pitchFamily="-1" charset="-128"/>
                      </a:rPr>
                      <a:t>J0</a:t>
                    </a:r>
                  </a:p>
                </p:txBody>
              </p:sp>
            </p:grpSp>
            <p:grpSp>
              <p:nvGrpSpPr>
                <p:cNvPr id="12" name="Group 47"/>
                <p:cNvGrpSpPr>
                  <a:grpSpLocks/>
                </p:cNvGrpSpPr>
                <p:nvPr/>
              </p:nvGrpSpPr>
              <p:grpSpPr bwMode="auto">
                <a:xfrm>
                  <a:off x="3484336" y="1098563"/>
                  <a:ext cx="1365786" cy="274320"/>
                  <a:chOff x="2272756" y="1098924"/>
                  <a:chExt cx="1365786" cy="274320"/>
                </a:xfrm>
              </p:grpSpPr>
              <p:sp>
                <p:nvSpPr>
                  <p:cNvPr id="49" name="Rectangle 48"/>
                  <p:cNvSpPr/>
                  <p:nvPr/>
                </p:nvSpPr>
                <p:spPr>
                  <a:xfrm>
                    <a:off x="2273127" y="1157157"/>
                    <a:ext cx="136541" cy="136643"/>
                  </a:xfrm>
                  <a:prstGeom prst="rect">
                    <a:avLst/>
                  </a:prstGeom>
                  <a:solidFill>
                    <a:srgbClr val="F66900"/>
                  </a:solidFill>
                  <a:ln w="19050">
                    <a:noFill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lnSpc>
                        <a:spcPct val="90000"/>
                      </a:lnSpc>
                      <a:defRPr/>
                    </a:pPr>
                    <a:endParaRPr lang="en-US" sz="1600" b="1" dirty="0">
                      <a:solidFill>
                        <a:srgbClr val="333399"/>
                      </a:solidFill>
                      <a:latin typeface="+mj-lt"/>
                    </a:endParaRPr>
                  </a:p>
                </p:txBody>
              </p:sp>
              <p:sp>
                <p:nvSpPr>
                  <p:cNvPr id="4" name="Text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95404" y="1098369"/>
                    <a:ext cx="1143138" cy="2748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 anchor="ctr"/>
                  <a:lstStyle/>
                  <a:p>
                    <a:pPr>
                      <a:lnSpc>
                        <a:spcPct val="90000"/>
                      </a:lnSpc>
                      <a:defRPr/>
                    </a:pPr>
                    <a:r>
                      <a:rPr lang="en-US" sz="1600" b="1" dirty="0">
                        <a:solidFill>
                          <a:srgbClr val="333399"/>
                        </a:solidFill>
                        <a:latin typeface="+mj-lt"/>
                        <a:ea typeface="ＭＳ Ｐゴシック" pitchFamily="-1" charset="-128"/>
                      </a:rPr>
                      <a:t>S48</a:t>
                    </a:r>
                  </a:p>
                </p:txBody>
              </p:sp>
            </p:grpSp>
          </p:grpSp>
        </p:grpSp>
      </p:grpSp>
      <p:grpSp>
        <p:nvGrpSpPr>
          <p:cNvPr id="13" name="Groupe 43"/>
          <p:cNvGrpSpPr>
            <a:grpSpLocks/>
          </p:cNvGrpSpPr>
          <p:nvPr/>
        </p:nvGrpSpPr>
        <p:grpSpPr bwMode="auto">
          <a:xfrm>
            <a:off x="-11113" y="6570663"/>
            <a:ext cx="1787526" cy="287337"/>
            <a:chOff x="-10712" y="6570663"/>
            <a:chExt cx="1787525" cy="287337"/>
          </a:xfrm>
        </p:grpSpPr>
        <p:sp>
          <p:nvSpPr>
            <p:cNvPr id="28702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61967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28703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47" name="Rectangle 27"/>
          <p:cNvSpPr txBox="1">
            <a:spLocks noChangeArrowheads="1"/>
          </p:cNvSpPr>
          <p:nvPr/>
        </p:nvSpPr>
        <p:spPr bwMode="auto">
          <a:xfrm>
            <a:off x="50800" y="44450"/>
            <a:ext cx="87360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 eaLnBrk="0" hangingPunct="0">
              <a:defRPr/>
            </a:pP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Etudes GS-US-292-0104 et GS-US-292-0111 : </a:t>
            </a:r>
            <a:b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</a:b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E/C/F/TAF </a:t>
            </a:r>
            <a:r>
              <a:rPr lang="en-GB" sz="3200" b="1" kern="0" dirty="0" err="1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qd</a:t>
            </a: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 vs E/C/F/TDF </a:t>
            </a:r>
            <a:r>
              <a:rPr lang="en-GB" sz="3200" b="1" kern="0" dirty="0" err="1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qd</a:t>
            </a:r>
            <a:endParaRPr lang="en-GB" sz="3200" b="1" kern="0" dirty="0">
              <a:solidFill>
                <a:srgbClr val="333399"/>
              </a:solidFill>
              <a:latin typeface="+mj-lt"/>
              <a:ea typeface="ＭＳ Ｐゴシック" pitchFamily="-1" charset="-128"/>
              <a:cs typeface="ＭＳ Ｐゴシック" pitchFamily="-109" charset="-128"/>
            </a:endParaRPr>
          </a:p>
        </p:txBody>
      </p:sp>
      <p:grpSp>
        <p:nvGrpSpPr>
          <p:cNvPr id="14" name="Groupe 82"/>
          <p:cNvGrpSpPr/>
          <p:nvPr/>
        </p:nvGrpSpPr>
        <p:grpSpPr>
          <a:xfrm>
            <a:off x="218758" y="2239300"/>
            <a:ext cx="8397796" cy="3865146"/>
            <a:chOff x="218758" y="2239300"/>
            <a:chExt cx="8397796" cy="3865146"/>
          </a:xfrm>
        </p:grpSpPr>
        <p:sp>
          <p:nvSpPr>
            <p:cNvPr id="28679" name="TextBox 52"/>
            <p:cNvSpPr txBox="1">
              <a:spLocks noChangeArrowheads="1"/>
            </p:cNvSpPr>
            <p:nvPr/>
          </p:nvSpPr>
          <p:spPr bwMode="auto">
            <a:xfrm>
              <a:off x="611560" y="5335933"/>
              <a:ext cx="2454275" cy="2257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600" b="1" dirty="0">
                  <a:solidFill>
                    <a:srgbClr val="000066"/>
                  </a:solidFill>
                  <a:latin typeface="+mj-lt"/>
                </a:rPr>
                <a:t>Cholestérol total</a:t>
              </a:r>
            </a:p>
          </p:txBody>
        </p:sp>
        <p:sp>
          <p:nvSpPr>
            <p:cNvPr id="28680" name="TextBox 53"/>
            <p:cNvSpPr txBox="1">
              <a:spLocks noChangeArrowheads="1"/>
            </p:cNvSpPr>
            <p:nvPr/>
          </p:nvSpPr>
          <p:spPr bwMode="auto">
            <a:xfrm>
              <a:off x="3037260" y="5335933"/>
              <a:ext cx="302968" cy="221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1" dirty="0">
                  <a:solidFill>
                    <a:srgbClr val="000066"/>
                  </a:solidFill>
                  <a:latin typeface="+mj-lt"/>
                </a:rPr>
                <a:t>LDL</a:t>
              </a:r>
            </a:p>
          </p:txBody>
        </p:sp>
        <p:sp>
          <p:nvSpPr>
            <p:cNvPr id="28681" name="TextBox 54"/>
            <p:cNvSpPr txBox="1">
              <a:spLocks noChangeArrowheads="1"/>
            </p:cNvSpPr>
            <p:nvPr/>
          </p:nvSpPr>
          <p:spPr bwMode="auto">
            <a:xfrm>
              <a:off x="4385048" y="5335933"/>
              <a:ext cx="346249" cy="221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1" dirty="0">
                  <a:solidFill>
                    <a:srgbClr val="000066"/>
                  </a:solidFill>
                  <a:latin typeface="+mj-lt"/>
                </a:rPr>
                <a:t>HDL</a:t>
              </a:r>
            </a:p>
          </p:txBody>
        </p:sp>
        <p:sp>
          <p:nvSpPr>
            <p:cNvPr id="28682" name="TextBox 55"/>
            <p:cNvSpPr txBox="1">
              <a:spLocks noChangeArrowheads="1"/>
            </p:cNvSpPr>
            <p:nvPr/>
          </p:nvSpPr>
          <p:spPr bwMode="auto">
            <a:xfrm>
              <a:off x="5415335" y="5335933"/>
              <a:ext cx="1064074" cy="221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fr-FR" sz="1600" b="1" dirty="0">
                  <a:solidFill>
                    <a:srgbClr val="000066"/>
                  </a:solidFill>
                  <a:latin typeface="+mj-lt"/>
                </a:rPr>
                <a:t>Triglycérides</a:t>
              </a:r>
            </a:p>
          </p:txBody>
        </p:sp>
        <p:sp>
          <p:nvSpPr>
            <p:cNvPr id="28684" name="TextBox 57"/>
            <p:cNvSpPr txBox="1">
              <a:spLocks noChangeArrowheads="1"/>
            </p:cNvSpPr>
            <p:nvPr/>
          </p:nvSpPr>
          <p:spPr bwMode="auto">
            <a:xfrm rot="16200000">
              <a:off x="-705025" y="3600448"/>
              <a:ext cx="2045056" cy="197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fr-FR" sz="1400">
                  <a:solidFill>
                    <a:srgbClr val="000066"/>
                  </a:solidFill>
                </a:rPr>
                <a:t>Valeurs médianes (mg/dl)</a:t>
              </a:r>
            </a:p>
          </p:txBody>
        </p:sp>
        <p:sp>
          <p:nvSpPr>
            <p:cNvPr id="28686" name="TextBox 64"/>
            <p:cNvSpPr txBox="1">
              <a:spLocks noChangeArrowheads="1"/>
            </p:cNvSpPr>
            <p:nvPr/>
          </p:nvSpPr>
          <p:spPr bwMode="auto">
            <a:xfrm>
              <a:off x="1115616" y="5661248"/>
              <a:ext cx="7500938" cy="443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dirty="0">
                  <a:solidFill>
                    <a:srgbClr val="000066"/>
                  </a:solidFill>
                </a:rPr>
                <a:t>    p &lt; 0</a:t>
              </a:r>
              <a:r>
                <a:rPr lang="fr-FR" sz="1600" dirty="0">
                  <a:solidFill>
                    <a:srgbClr val="000066"/>
                  </a:solidFill>
                </a:rPr>
                <a:t>,</a:t>
              </a:r>
              <a:r>
                <a:rPr lang="en-US" sz="1600" dirty="0">
                  <a:solidFill>
                    <a:srgbClr val="000066"/>
                  </a:solidFill>
                </a:rPr>
                <a:t>001           p &lt; 0</a:t>
              </a:r>
              <a:r>
                <a:rPr lang="fr-FR" sz="1600" dirty="0">
                  <a:solidFill>
                    <a:srgbClr val="000066"/>
                  </a:solidFill>
                </a:rPr>
                <a:t>,</a:t>
              </a:r>
              <a:r>
                <a:rPr lang="en-US" sz="1600" dirty="0">
                  <a:solidFill>
                    <a:srgbClr val="000066"/>
                  </a:solidFill>
                </a:rPr>
                <a:t>001         p &lt; 0</a:t>
              </a:r>
              <a:r>
                <a:rPr lang="fr-FR" sz="1600" dirty="0">
                  <a:solidFill>
                    <a:srgbClr val="000066"/>
                  </a:solidFill>
                </a:rPr>
                <a:t>,</a:t>
              </a:r>
              <a:r>
                <a:rPr lang="en-US" sz="1600" dirty="0">
                  <a:solidFill>
                    <a:srgbClr val="000066"/>
                  </a:solidFill>
                </a:rPr>
                <a:t>001           p = 0</a:t>
              </a:r>
              <a:r>
                <a:rPr lang="fr-FR" sz="1600" dirty="0">
                  <a:solidFill>
                    <a:srgbClr val="000066"/>
                  </a:solidFill>
                </a:rPr>
                <a:t>,</a:t>
              </a:r>
              <a:r>
                <a:rPr lang="en-US" sz="1600" dirty="0">
                  <a:solidFill>
                    <a:srgbClr val="000066"/>
                  </a:solidFill>
                </a:rPr>
                <a:t>027                   p = 0</a:t>
              </a:r>
              <a:r>
                <a:rPr lang="fr-FR" sz="1600" dirty="0">
                  <a:solidFill>
                    <a:srgbClr val="000066"/>
                  </a:solidFill>
                </a:rPr>
                <a:t>,</a:t>
              </a:r>
              <a:r>
                <a:rPr lang="en-US" sz="1600" dirty="0">
                  <a:solidFill>
                    <a:srgbClr val="000066"/>
                  </a:solidFill>
                </a:rPr>
                <a:t>84</a:t>
              </a:r>
            </a:p>
            <a:p>
              <a:pPr>
                <a:lnSpc>
                  <a:spcPct val="90000"/>
                </a:lnSpc>
              </a:pPr>
              <a:endParaRPr lang="en-US" sz="1600" dirty="0">
                <a:solidFill>
                  <a:srgbClr val="000066"/>
                </a:solidFill>
              </a:endParaRPr>
            </a:p>
          </p:txBody>
        </p:sp>
        <p:sp>
          <p:nvSpPr>
            <p:cNvPr id="28688" name="TextBox 18"/>
            <p:cNvSpPr txBox="1">
              <a:spLocks noChangeArrowheads="1"/>
            </p:cNvSpPr>
            <p:nvPr/>
          </p:nvSpPr>
          <p:spPr bwMode="auto">
            <a:xfrm>
              <a:off x="1367763" y="2257750"/>
              <a:ext cx="547687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n-US" sz="1400" b="1" dirty="0">
                  <a:solidFill>
                    <a:srgbClr val="000066"/>
                  </a:solidFill>
                  <a:latin typeface="+mj-lt"/>
                </a:rPr>
                <a:t>189</a:t>
              </a:r>
            </a:p>
          </p:txBody>
        </p:sp>
        <p:sp>
          <p:nvSpPr>
            <p:cNvPr id="28689" name="TextBox 79"/>
            <p:cNvSpPr txBox="1">
              <a:spLocks noChangeArrowheads="1"/>
            </p:cNvSpPr>
            <p:nvPr/>
          </p:nvSpPr>
          <p:spPr bwMode="auto">
            <a:xfrm>
              <a:off x="1922925" y="2517700"/>
              <a:ext cx="547688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n-US" sz="1400" b="1" dirty="0">
                  <a:solidFill>
                    <a:srgbClr val="000066"/>
                  </a:solidFill>
                  <a:latin typeface="+mj-lt"/>
                </a:rPr>
                <a:t>177</a:t>
              </a:r>
            </a:p>
          </p:txBody>
        </p:sp>
        <p:sp>
          <p:nvSpPr>
            <p:cNvPr id="28690" name="TextBox 80"/>
            <p:cNvSpPr txBox="1">
              <a:spLocks noChangeArrowheads="1"/>
            </p:cNvSpPr>
            <p:nvPr/>
          </p:nvSpPr>
          <p:spPr bwMode="auto">
            <a:xfrm>
              <a:off x="2736850" y="3295650"/>
              <a:ext cx="547688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n-US" sz="1400" b="1">
                  <a:solidFill>
                    <a:srgbClr val="000066"/>
                  </a:solidFill>
                  <a:latin typeface="+mj-lt"/>
                </a:rPr>
                <a:t>115</a:t>
              </a:r>
            </a:p>
          </p:txBody>
        </p:sp>
        <p:sp>
          <p:nvSpPr>
            <p:cNvPr id="28691" name="TextBox 81"/>
            <p:cNvSpPr txBox="1">
              <a:spLocks noChangeArrowheads="1"/>
            </p:cNvSpPr>
            <p:nvPr/>
          </p:nvSpPr>
          <p:spPr bwMode="auto">
            <a:xfrm>
              <a:off x="3275675" y="3508238"/>
              <a:ext cx="547688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n-US" sz="1400" b="1" dirty="0">
                  <a:solidFill>
                    <a:srgbClr val="000066"/>
                  </a:solidFill>
                  <a:latin typeface="+mj-lt"/>
                </a:rPr>
                <a:t>109</a:t>
              </a:r>
            </a:p>
          </p:txBody>
        </p:sp>
        <p:sp>
          <p:nvSpPr>
            <p:cNvPr id="28692" name="TextBox 82"/>
            <p:cNvSpPr txBox="1">
              <a:spLocks noChangeArrowheads="1"/>
            </p:cNvSpPr>
            <p:nvPr/>
          </p:nvSpPr>
          <p:spPr bwMode="auto">
            <a:xfrm>
              <a:off x="4111625" y="4294188"/>
              <a:ext cx="549275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n-US" sz="1400" b="1">
                  <a:solidFill>
                    <a:srgbClr val="000066"/>
                  </a:solidFill>
                  <a:latin typeface="+mj-lt"/>
                </a:rPr>
                <a:t>51</a:t>
              </a:r>
            </a:p>
          </p:txBody>
        </p:sp>
        <p:sp>
          <p:nvSpPr>
            <p:cNvPr id="28693" name="TextBox 83"/>
            <p:cNvSpPr txBox="1">
              <a:spLocks noChangeArrowheads="1"/>
            </p:cNvSpPr>
            <p:nvPr/>
          </p:nvSpPr>
          <p:spPr bwMode="auto">
            <a:xfrm>
              <a:off x="4598789" y="4343400"/>
              <a:ext cx="549275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n-US" sz="1400" b="1" dirty="0">
                  <a:solidFill>
                    <a:srgbClr val="000066"/>
                  </a:solidFill>
                  <a:latin typeface="+mj-lt"/>
                </a:rPr>
                <a:t>48</a:t>
              </a:r>
            </a:p>
            <a:p>
              <a:pPr algn="ctr">
                <a:lnSpc>
                  <a:spcPct val="90000"/>
                </a:lnSpc>
              </a:pPr>
              <a:endParaRPr lang="en-US" sz="1400" b="1" dirty="0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28694" name="TextBox 84"/>
            <p:cNvSpPr txBox="1">
              <a:spLocks noChangeArrowheads="1"/>
            </p:cNvSpPr>
            <p:nvPr/>
          </p:nvSpPr>
          <p:spPr bwMode="auto">
            <a:xfrm>
              <a:off x="5925350" y="3520938"/>
              <a:ext cx="549275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n-US" sz="1400" b="1" dirty="0">
                  <a:solidFill>
                    <a:srgbClr val="000066"/>
                  </a:solidFill>
                  <a:latin typeface="+mj-lt"/>
                </a:rPr>
                <a:t>108</a:t>
              </a:r>
            </a:p>
            <a:p>
              <a:pPr algn="ctr">
                <a:lnSpc>
                  <a:spcPct val="90000"/>
                </a:lnSpc>
              </a:pPr>
              <a:endParaRPr lang="en-US" sz="1400" b="1" dirty="0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28696" name="TextBox 86"/>
            <p:cNvSpPr txBox="1">
              <a:spLocks noChangeArrowheads="1"/>
            </p:cNvSpPr>
            <p:nvPr/>
          </p:nvSpPr>
          <p:spPr bwMode="auto">
            <a:xfrm>
              <a:off x="5465963" y="3351475"/>
              <a:ext cx="547687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n-US" sz="1400" b="1" dirty="0">
                  <a:solidFill>
                    <a:srgbClr val="000066"/>
                  </a:solidFill>
                  <a:latin typeface="+mj-lt"/>
                </a:rPr>
                <a:t>114</a:t>
              </a:r>
            </a:p>
          </p:txBody>
        </p:sp>
        <p:sp>
          <p:nvSpPr>
            <p:cNvPr id="28725" name="Freeform 53"/>
            <p:cNvSpPr>
              <a:spLocks noEditPoints="1"/>
            </p:cNvSpPr>
            <p:nvPr/>
          </p:nvSpPr>
          <p:spPr bwMode="auto">
            <a:xfrm>
              <a:off x="1340810" y="2928938"/>
              <a:ext cx="4648200" cy="23574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48" y="0"/>
                </a:cxn>
                <a:cxn ang="0">
                  <a:pos x="348" y="1485"/>
                </a:cxn>
                <a:cxn ang="0">
                  <a:pos x="0" y="1485"/>
                </a:cxn>
                <a:cxn ang="0">
                  <a:pos x="0" y="0"/>
                </a:cxn>
                <a:cxn ang="0">
                  <a:pos x="862" y="547"/>
                </a:cxn>
                <a:cxn ang="0">
                  <a:pos x="1210" y="547"/>
                </a:cxn>
                <a:cxn ang="0">
                  <a:pos x="1210" y="1485"/>
                </a:cxn>
                <a:cxn ang="0">
                  <a:pos x="862" y="1485"/>
                </a:cxn>
                <a:cxn ang="0">
                  <a:pos x="862" y="547"/>
                </a:cxn>
                <a:cxn ang="0">
                  <a:pos x="1719" y="1075"/>
                </a:cxn>
                <a:cxn ang="0">
                  <a:pos x="2066" y="1075"/>
                </a:cxn>
                <a:cxn ang="0">
                  <a:pos x="2066" y="1485"/>
                </a:cxn>
                <a:cxn ang="0">
                  <a:pos x="1719" y="1485"/>
                </a:cxn>
                <a:cxn ang="0">
                  <a:pos x="1719" y="1075"/>
                </a:cxn>
                <a:cxn ang="0">
                  <a:pos x="2581" y="603"/>
                </a:cxn>
                <a:cxn ang="0">
                  <a:pos x="2928" y="603"/>
                </a:cxn>
                <a:cxn ang="0">
                  <a:pos x="2928" y="1485"/>
                </a:cxn>
                <a:cxn ang="0">
                  <a:pos x="2581" y="1485"/>
                </a:cxn>
                <a:cxn ang="0">
                  <a:pos x="2581" y="603"/>
                </a:cxn>
              </a:cxnLst>
              <a:rect l="0" t="0" r="r" b="b"/>
              <a:pathLst>
                <a:path w="2928" h="1485">
                  <a:moveTo>
                    <a:pt x="0" y="0"/>
                  </a:moveTo>
                  <a:lnTo>
                    <a:pt x="348" y="0"/>
                  </a:lnTo>
                  <a:lnTo>
                    <a:pt x="348" y="1485"/>
                  </a:lnTo>
                  <a:lnTo>
                    <a:pt x="0" y="1485"/>
                  </a:lnTo>
                  <a:lnTo>
                    <a:pt x="0" y="0"/>
                  </a:lnTo>
                  <a:close/>
                  <a:moveTo>
                    <a:pt x="862" y="547"/>
                  </a:moveTo>
                  <a:lnTo>
                    <a:pt x="1210" y="547"/>
                  </a:lnTo>
                  <a:lnTo>
                    <a:pt x="1210" y="1485"/>
                  </a:lnTo>
                  <a:lnTo>
                    <a:pt x="862" y="1485"/>
                  </a:lnTo>
                  <a:lnTo>
                    <a:pt x="862" y="547"/>
                  </a:lnTo>
                  <a:close/>
                  <a:moveTo>
                    <a:pt x="1719" y="1075"/>
                  </a:moveTo>
                  <a:lnTo>
                    <a:pt x="2066" y="1075"/>
                  </a:lnTo>
                  <a:lnTo>
                    <a:pt x="2066" y="1485"/>
                  </a:lnTo>
                  <a:lnTo>
                    <a:pt x="1719" y="1485"/>
                  </a:lnTo>
                  <a:lnTo>
                    <a:pt x="1719" y="1075"/>
                  </a:lnTo>
                  <a:close/>
                  <a:moveTo>
                    <a:pt x="2581" y="603"/>
                  </a:moveTo>
                  <a:lnTo>
                    <a:pt x="2928" y="603"/>
                  </a:lnTo>
                  <a:lnTo>
                    <a:pt x="2928" y="1485"/>
                  </a:lnTo>
                  <a:lnTo>
                    <a:pt x="2581" y="1485"/>
                  </a:lnTo>
                  <a:lnTo>
                    <a:pt x="2581" y="603"/>
                  </a:lnTo>
                  <a:close/>
                </a:path>
              </a:pathLst>
            </a:custGeom>
            <a:solidFill>
              <a:srgbClr val="DBCEE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726" name="Rectangle 54"/>
            <p:cNvSpPr>
              <a:spLocks noChangeArrowheads="1"/>
            </p:cNvSpPr>
            <p:nvPr/>
          </p:nvSpPr>
          <p:spPr bwMode="auto">
            <a:xfrm>
              <a:off x="1346400" y="2495550"/>
              <a:ext cx="552450" cy="433388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727" name="Freeform 55"/>
            <p:cNvSpPr>
              <a:spLocks noEditPoints="1"/>
            </p:cNvSpPr>
            <p:nvPr/>
          </p:nvSpPr>
          <p:spPr bwMode="auto">
            <a:xfrm>
              <a:off x="2714825" y="3600913"/>
              <a:ext cx="3279775" cy="10461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48" y="0"/>
                </a:cxn>
                <a:cxn ang="0">
                  <a:pos x="348" y="131"/>
                </a:cxn>
                <a:cxn ang="0">
                  <a:pos x="0" y="131"/>
                </a:cxn>
                <a:cxn ang="0">
                  <a:pos x="0" y="0"/>
                </a:cxn>
                <a:cxn ang="0">
                  <a:pos x="857" y="597"/>
                </a:cxn>
                <a:cxn ang="0">
                  <a:pos x="1204" y="597"/>
                </a:cxn>
                <a:cxn ang="0">
                  <a:pos x="1204" y="659"/>
                </a:cxn>
                <a:cxn ang="0">
                  <a:pos x="857" y="659"/>
                </a:cxn>
                <a:cxn ang="0">
                  <a:pos x="857" y="597"/>
                </a:cxn>
                <a:cxn ang="0">
                  <a:pos x="1719" y="13"/>
                </a:cxn>
                <a:cxn ang="0">
                  <a:pos x="2066" y="13"/>
                </a:cxn>
                <a:cxn ang="0">
                  <a:pos x="2066" y="187"/>
                </a:cxn>
                <a:cxn ang="0">
                  <a:pos x="1719" y="187"/>
                </a:cxn>
                <a:cxn ang="0">
                  <a:pos x="1719" y="13"/>
                </a:cxn>
              </a:cxnLst>
              <a:rect l="0" t="0" r="r" b="b"/>
              <a:pathLst>
                <a:path w="2066" h="659">
                  <a:moveTo>
                    <a:pt x="0" y="0"/>
                  </a:moveTo>
                  <a:lnTo>
                    <a:pt x="348" y="0"/>
                  </a:lnTo>
                  <a:lnTo>
                    <a:pt x="348" y="131"/>
                  </a:lnTo>
                  <a:lnTo>
                    <a:pt x="0" y="131"/>
                  </a:lnTo>
                  <a:lnTo>
                    <a:pt x="0" y="0"/>
                  </a:lnTo>
                  <a:close/>
                  <a:moveTo>
                    <a:pt x="857" y="597"/>
                  </a:moveTo>
                  <a:lnTo>
                    <a:pt x="1204" y="597"/>
                  </a:lnTo>
                  <a:lnTo>
                    <a:pt x="1204" y="659"/>
                  </a:lnTo>
                  <a:lnTo>
                    <a:pt x="857" y="659"/>
                  </a:lnTo>
                  <a:lnTo>
                    <a:pt x="857" y="597"/>
                  </a:lnTo>
                  <a:close/>
                  <a:moveTo>
                    <a:pt x="1719" y="13"/>
                  </a:moveTo>
                  <a:lnTo>
                    <a:pt x="2066" y="13"/>
                  </a:lnTo>
                  <a:lnTo>
                    <a:pt x="2066" y="187"/>
                  </a:lnTo>
                  <a:lnTo>
                    <a:pt x="1719" y="187"/>
                  </a:lnTo>
                  <a:lnTo>
                    <a:pt x="1719" y="13"/>
                  </a:lnTo>
                  <a:close/>
                </a:path>
              </a:pathLst>
            </a:custGeom>
            <a:solidFill>
              <a:srgbClr val="5C34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728" name="Rectangle 56"/>
            <p:cNvSpPr>
              <a:spLocks noChangeArrowheads="1"/>
            </p:cNvSpPr>
            <p:nvPr/>
          </p:nvSpPr>
          <p:spPr bwMode="auto">
            <a:xfrm>
              <a:off x="968375" y="2332038"/>
              <a:ext cx="9525" cy="29591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 sz="12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8729" name="Freeform 57"/>
            <p:cNvSpPr>
              <a:spLocks noEditPoints="1"/>
            </p:cNvSpPr>
            <p:nvPr/>
          </p:nvSpPr>
          <p:spPr bwMode="auto">
            <a:xfrm>
              <a:off x="912813" y="2327275"/>
              <a:ext cx="60325" cy="2968625"/>
            </a:xfrm>
            <a:custGeom>
              <a:avLst/>
              <a:gdLst/>
              <a:ahLst/>
              <a:cxnLst>
                <a:cxn ang="0">
                  <a:pos x="0" y="1864"/>
                </a:cxn>
                <a:cxn ang="0">
                  <a:pos x="38" y="1864"/>
                </a:cxn>
                <a:cxn ang="0">
                  <a:pos x="38" y="1870"/>
                </a:cxn>
                <a:cxn ang="0">
                  <a:pos x="0" y="1870"/>
                </a:cxn>
                <a:cxn ang="0">
                  <a:pos x="0" y="1864"/>
                </a:cxn>
                <a:cxn ang="0">
                  <a:pos x="0" y="1398"/>
                </a:cxn>
                <a:cxn ang="0">
                  <a:pos x="38" y="1398"/>
                </a:cxn>
                <a:cxn ang="0">
                  <a:pos x="38" y="1404"/>
                </a:cxn>
                <a:cxn ang="0">
                  <a:pos x="0" y="1404"/>
                </a:cxn>
                <a:cxn ang="0">
                  <a:pos x="0" y="1398"/>
                </a:cxn>
                <a:cxn ang="0">
                  <a:pos x="0" y="932"/>
                </a:cxn>
                <a:cxn ang="0">
                  <a:pos x="38" y="932"/>
                </a:cxn>
                <a:cxn ang="0">
                  <a:pos x="38" y="938"/>
                </a:cxn>
                <a:cxn ang="0">
                  <a:pos x="0" y="938"/>
                </a:cxn>
                <a:cxn ang="0">
                  <a:pos x="0" y="932"/>
                </a:cxn>
                <a:cxn ang="0">
                  <a:pos x="0" y="466"/>
                </a:cxn>
                <a:cxn ang="0">
                  <a:pos x="38" y="466"/>
                </a:cxn>
                <a:cxn ang="0">
                  <a:pos x="38" y="472"/>
                </a:cxn>
                <a:cxn ang="0">
                  <a:pos x="0" y="472"/>
                </a:cxn>
                <a:cxn ang="0">
                  <a:pos x="0" y="466"/>
                </a:cxn>
                <a:cxn ang="0">
                  <a:pos x="0" y="0"/>
                </a:cxn>
                <a:cxn ang="0">
                  <a:pos x="38" y="0"/>
                </a:cxn>
                <a:cxn ang="0">
                  <a:pos x="38" y="6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38" h="1870">
                  <a:moveTo>
                    <a:pt x="0" y="1864"/>
                  </a:moveTo>
                  <a:lnTo>
                    <a:pt x="38" y="1864"/>
                  </a:lnTo>
                  <a:lnTo>
                    <a:pt x="38" y="1870"/>
                  </a:lnTo>
                  <a:lnTo>
                    <a:pt x="0" y="1870"/>
                  </a:lnTo>
                  <a:lnTo>
                    <a:pt x="0" y="1864"/>
                  </a:lnTo>
                  <a:close/>
                  <a:moveTo>
                    <a:pt x="0" y="1398"/>
                  </a:moveTo>
                  <a:lnTo>
                    <a:pt x="38" y="1398"/>
                  </a:lnTo>
                  <a:lnTo>
                    <a:pt x="38" y="1404"/>
                  </a:lnTo>
                  <a:lnTo>
                    <a:pt x="0" y="1404"/>
                  </a:lnTo>
                  <a:lnTo>
                    <a:pt x="0" y="1398"/>
                  </a:lnTo>
                  <a:close/>
                  <a:moveTo>
                    <a:pt x="0" y="932"/>
                  </a:moveTo>
                  <a:lnTo>
                    <a:pt x="38" y="932"/>
                  </a:lnTo>
                  <a:lnTo>
                    <a:pt x="38" y="938"/>
                  </a:lnTo>
                  <a:lnTo>
                    <a:pt x="0" y="938"/>
                  </a:lnTo>
                  <a:lnTo>
                    <a:pt x="0" y="932"/>
                  </a:lnTo>
                  <a:close/>
                  <a:moveTo>
                    <a:pt x="0" y="466"/>
                  </a:moveTo>
                  <a:lnTo>
                    <a:pt x="38" y="466"/>
                  </a:lnTo>
                  <a:lnTo>
                    <a:pt x="38" y="472"/>
                  </a:lnTo>
                  <a:lnTo>
                    <a:pt x="0" y="472"/>
                  </a:lnTo>
                  <a:lnTo>
                    <a:pt x="0" y="466"/>
                  </a:lnTo>
                  <a:close/>
                  <a:moveTo>
                    <a:pt x="0" y="0"/>
                  </a:moveTo>
                  <a:lnTo>
                    <a:pt x="38" y="0"/>
                  </a:lnTo>
                  <a:lnTo>
                    <a:pt x="38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206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fr-FR" sz="12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8730" name="Rectangle 58"/>
            <p:cNvSpPr>
              <a:spLocks noChangeArrowheads="1"/>
            </p:cNvSpPr>
            <p:nvPr/>
          </p:nvSpPr>
          <p:spPr bwMode="auto">
            <a:xfrm>
              <a:off x="973138" y="5286375"/>
              <a:ext cx="5465762" cy="952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731" name="Rectangle 59"/>
            <p:cNvSpPr>
              <a:spLocks noChangeArrowheads="1"/>
            </p:cNvSpPr>
            <p:nvPr/>
          </p:nvSpPr>
          <p:spPr bwMode="auto">
            <a:xfrm>
              <a:off x="1512888" y="2989263"/>
              <a:ext cx="2741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 dirty="0">
                  <a:solidFill>
                    <a:srgbClr val="000066"/>
                  </a:solidFill>
                  <a:latin typeface="Calibri" pitchFamily="34" charset="0"/>
                </a:rPr>
                <a:t>160</a:t>
              </a:r>
              <a:endParaRPr lang="fr-FR" sz="1600" dirty="0">
                <a:solidFill>
                  <a:srgbClr val="000066"/>
                </a:solidFill>
              </a:endParaRPr>
            </a:p>
          </p:txBody>
        </p:sp>
        <p:sp>
          <p:nvSpPr>
            <p:cNvPr id="28732" name="Rectangle 60"/>
            <p:cNvSpPr>
              <a:spLocks noChangeArrowheads="1"/>
            </p:cNvSpPr>
            <p:nvPr/>
          </p:nvSpPr>
          <p:spPr bwMode="auto">
            <a:xfrm>
              <a:off x="2878138" y="3860800"/>
              <a:ext cx="2741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>
                  <a:solidFill>
                    <a:srgbClr val="000066"/>
                  </a:solidFill>
                  <a:latin typeface="Calibri" pitchFamily="34" charset="0"/>
                </a:rPr>
                <a:t>101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28733" name="Rectangle 61"/>
            <p:cNvSpPr>
              <a:spLocks noChangeArrowheads="1"/>
            </p:cNvSpPr>
            <p:nvPr/>
          </p:nvSpPr>
          <p:spPr bwMode="auto">
            <a:xfrm>
              <a:off x="4292600" y="4703763"/>
              <a:ext cx="1827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>
                  <a:solidFill>
                    <a:srgbClr val="000066"/>
                  </a:solidFill>
                  <a:latin typeface="Calibri" pitchFamily="34" charset="0"/>
                </a:rPr>
                <a:t>44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28734" name="Rectangle 62"/>
            <p:cNvSpPr>
              <a:spLocks noChangeArrowheads="1"/>
            </p:cNvSpPr>
            <p:nvPr/>
          </p:nvSpPr>
          <p:spPr bwMode="auto">
            <a:xfrm>
              <a:off x="5657850" y="3949700"/>
              <a:ext cx="1827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>
                  <a:solidFill>
                    <a:srgbClr val="000066"/>
                  </a:solidFill>
                  <a:latin typeface="Calibri" pitchFamily="34" charset="0"/>
                </a:rPr>
                <a:t>95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28735" name="Rectangle 63"/>
            <p:cNvSpPr>
              <a:spLocks noChangeArrowheads="1"/>
            </p:cNvSpPr>
            <p:nvPr/>
          </p:nvSpPr>
          <p:spPr bwMode="auto">
            <a:xfrm>
              <a:off x="814632" y="5196813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28736" name="Rectangle 64"/>
            <p:cNvSpPr>
              <a:spLocks noChangeArrowheads="1"/>
            </p:cNvSpPr>
            <p:nvPr/>
          </p:nvSpPr>
          <p:spPr bwMode="auto">
            <a:xfrm>
              <a:off x="719382" y="445703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  <a:latin typeface="+mn-lt"/>
                </a:rPr>
                <a:t>50</a:t>
              </a:r>
            </a:p>
          </p:txBody>
        </p:sp>
        <p:sp>
          <p:nvSpPr>
            <p:cNvPr id="28737" name="Rectangle 65"/>
            <p:cNvSpPr>
              <a:spLocks noChangeArrowheads="1"/>
            </p:cNvSpPr>
            <p:nvPr/>
          </p:nvSpPr>
          <p:spPr bwMode="auto">
            <a:xfrm>
              <a:off x="622544" y="3717263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  <a:latin typeface="+mn-lt"/>
                </a:rPr>
                <a:t>100</a:t>
              </a:r>
            </a:p>
          </p:txBody>
        </p:sp>
        <p:sp>
          <p:nvSpPr>
            <p:cNvPr id="28738" name="Rectangle 66"/>
            <p:cNvSpPr>
              <a:spLocks noChangeArrowheads="1"/>
            </p:cNvSpPr>
            <p:nvPr/>
          </p:nvSpPr>
          <p:spPr bwMode="auto">
            <a:xfrm>
              <a:off x="622544" y="2979075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  <a:latin typeface="+mn-lt"/>
                </a:rPr>
                <a:t>150</a:t>
              </a:r>
            </a:p>
          </p:txBody>
        </p:sp>
        <p:sp>
          <p:nvSpPr>
            <p:cNvPr id="28739" name="Rectangle 67"/>
            <p:cNvSpPr>
              <a:spLocks noChangeArrowheads="1"/>
            </p:cNvSpPr>
            <p:nvPr/>
          </p:nvSpPr>
          <p:spPr bwMode="auto">
            <a:xfrm>
              <a:off x="622544" y="223930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200</a:t>
              </a:r>
            </a:p>
          </p:txBody>
        </p:sp>
      </p:grpSp>
      <p:grpSp>
        <p:nvGrpSpPr>
          <p:cNvPr id="15" name="Groupe 81"/>
          <p:cNvGrpSpPr/>
          <p:nvPr/>
        </p:nvGrpSpPr>
        <p:grpSpPr>
          <a:xfrm>
            <a:off x="7236296" y="2284553"/>
            <a:ext cx="1469841" cy="3232028"/>
            <a:chOff x="7419113" y="2146763"/>
            <a:chExt cx="1469841" cy="3232028"/>
          </a:xfrm>
        </p:grpSpPr>
        <p:sp>
          <p:nvSpPr>
            <p:cNvPr id="28683" name="TextBox 56"/>
            <p:cNvSpPr txBox="1">
              <a:spLocks noChangeArrowheads="1"/>
            </p:cNvSpPr>
            <p:nvPr/>
          </p:nvSpPr>
          <p:spPr bwMode="auto">
            <a:xfrm>
              <a:off x="7545188" y="5157192"/>
              <a:ext cx="1343766" cy="221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1" dirty="0">
                  <a:solidFill>
                    <a:srgbClr val="000066"/>
                  </a:solidFill>
                  <a:latin typeface="+mj-lt"/>
                </a:rPr>
                <a:t>Rapport </a:t>
              </a:r>
              <a:r>
                <a:rPr lang="en-US" sz="1600" b="1" dirty="0" err="1">
                  <a:solidFill>
                    <a:srgbClr val="000066"/>
                  </a:solidFill>
                  <a:latin typeface="+mj-lt"/>
                </a:rPr>
                <a:t>CT:HDc</a:t>
              </a:r>
              <a:endParaRPr lang="en-US" sz="1600" b="1" dirty="0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28695" name="TextBox 85"/>
            <p:cNvSpPr txBox="1">
              <a:spLocks noChangeArrowheads="1"/>
            </p:cNvSpPr>
            <p:nvPr/>
          </p:nvSpPr>
          <p:spPr bwMode="auto">
            <a:xfrm>
              <a:off x="8132500" y="2774950"/>
              <a:ext cx="549275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n-US" sz="1400" b="1" dirty="0">
                  <a:solidFill>
                    <a:srgbClr val="000066"/>
                  </a:solidFill>
                  <a:latin typeface="+mj-lt"/>
                </a:rPr>
                <a:t>3</a:t>
              </a:r>
              <a:r>
                <a:rPr lang="fr-FR" sz="1400" b="1" dirty="0">
                  <a:solidFill>
                    <a:srgbClr val="000066"/>
                  </a:solidFill>
                  <a:latin typeface="+mj-lt"/>
                </a:rPr>
                <a:t>,</a:t>
              </a:r>
              <a:r>
                <a:rPr lang="en-US" sz="1400" b="1" dirty="0">
                  <a:solidFill>
                    <a:srgbClr val="000066"/>
                  </a:solidFill>
                  <a:latin typeface="+mj-lt"/>
                </a:rPr>
                <a:t>7</a:t>
              </a:r>
            </a:p>
            <a:p>
              <a:pPr algn="ctr">
                <a:lnSpc>
                  <a:spcPct val="90000"/>
                </a:lnSpc>
              </a:pPr>
              <a:endParaRPr lang="en-US" sz="1400" b="1" dirty="0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28697" name="TextBox 87"/>
            <p:cNvSpPr txBox="1">
              <a:spLocks noChangeArrowheads="1"/>
            </p:cNvSpPr>
            <p:nvPr/>
          </p:nvSpPr>
          <p:spPr bwMode="auto">
            <a:xfrm>
              <a:off x="7585075" y="2774950"/>
              <a:ext cx="547688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n-US" sz="1400" b="1" dirty="0">
                  <a:solidFill>
                    <a:srgbClr val="000066"/>
                  </a:solidFill>
                  <a:latin typeface="+mj-lt"/>
                </a:rPr>
                <a:t>3</a:t>
              </a:r>
              <a:r>
                <a:rPr lang="fr-FR" sz="1400" b="1" dirty="0">
                  <a:solidFill>
                    <a:srgbClr val="000066"/>
                  </a:solidFill>
                  <a:latin typeface="+mj-lt"/>
                </a:rPr>
                <a:t>,</a:t>
              </a:r>
              <a:r>
                <a:rPr lang="en-US" sz="1400" b="1" dirty="0">
                  <a:solidFill>
                    <a:srgbClr val="000066"/>
                  </a:solidFill>
                  <a:latin typeface="+mj-lt"/>
                </a:rPr>
                <a:t>7</a:t>
              </a:r>
            </a:p>
            <a:p>
              <a:pPr algn="ctr">
                <a:lnSpc>
                  <a:spcPct val="90000"/>
                </a:lnSpc>
              </a:pPr>
              <a:endParaRPr lang="en-US" sz="1400" b="1" dirty="0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28742" name="Rectangle 70"/>
            <p:cNvSpPr>
              <a:spLocks noChangeArrowheads="1"/>
            </p:cNvSpPr>
            <p:nvPr/>
          </p:nvSpPr>
          <p:spPr bwMode="auto">
            <a:xfrm>
              <a:off x="7675563" y="3055938"/>
              <a:ext cx="382587" cy="2052637"/>
            </a:xfrm>
            <a:prstGeom prst="rect">
              <a:avLst/>
            </a:prstGeom>
            <a:solidFill>
              <a:srgbClr val="DBCEE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743" name="Rectangle 71"/>
            <p:cNvSpPr>
              <a:spLocks noChangeArrowheads="1"/>
            </p:cNvSpPr>
            <p:nvPr/>
          </p:nvSpPr>
          <p:spPr bwMode="auto">
            <a:xfrm>
              <a:off x="8172450" y="3055938"/>
              <a:ext cx="382588" cy="2052637"/>
            </a:xfrm>
            <a:prstGeom prst="rect">
              <a:avLst/>
            </a:prstGeom>
            <a:solidFill>
              <a:srgbClr val="FFC29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744" name="Rectangle 72"/>
            <p:cNvSpPr>
              <a:spLocks noChangeArrowheads="1"/>
            </p:cNvSpPr>
            <p:nvPr/>
          </p:nvSpPr>
          <p:spPr bwMode="auto">
            <a:xfrm>
              <a:off x="8172450" y="2998788"/>
              <a:ext cx="382588" cy="57150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745" name="Rectangle 73"/>
            <p:cNvSpPr>
              <a:spLocks noChangeArrowheads="1"/>
            </p:cNvSpPr>
            <p:nvPr/>
          </p:nvSpPr>
          <p:spPr bwMode="auto">
            <a:xfrm>
              <a:off x="7675563" y="2998788"/>
              <a:ext cx="382587" cy="57150"/>
            </a:xfrm>
            <a:prstGeom prst="rect">
              <a:avLst/>
            </a:prstGeom>
            <a:solidFill>
              <a:srgbClr val="5C349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746" name="Rectangle 74"/>
            <p:cNvSpPr>
              <a:spLocks noChangeArrowheads="1"/>
            </p:cNvSpPr>
            <p:nvPr/>
          </p:nvSpPr>
          <p:spPr bwMode="auto">
            <a:xfrm>
              <a:off x="7608888" y="2247900"/>
              <a:ext cx="9525" cy="2865438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747" name="Freeform 75"/>
            <p:cNvSpPr>
              <a:spLocks noEditPoints="1"/>
            </p:cNvSpPr>
            <p:nvPr/>
          </p:nvSpPr>
          <p:spPr bwMode="auto">
            <a:xfrm>
              <a:off x="7556500" y="2243138"/>
              <a:ext cx="57150" cy="2874962"/>
            </a:xfrm>
            <a:custGeom>
              <a:avLst/>
              <a:gdLst/>
              <a:ahLst/>
              <a:cxnLst>
                <a:cxn ang="0">
                  <a:pos x="0" y="1805"/>
                </a:cxn>
                <a:cxn ang="0">
                  <a:pos x="36" y="1805"/>
                </a:cxn>
                <a:cxn ang="0">
                  <a:pos x="36" y="1811"/>
                </a:cxn>
                <a:cxn ang="0">
                  <a:pos x="0" y="1811"/>
                </a:cxn>
                <a:cxn ang="0">
                  <a:pos x="0" y="1805"/>
                </a:cxn>
                <a:cxn ang="0">
                  <a:pos x="0" y="1444"/>
                </a:cxn>
                <a:cxn ang="0">
                  <a:pos x="36" y="1444"/>
                </a:cxn>
                <a:cxn ang="0">
                  <a:pos x="36" y="1450"/>
                </a:cxn>
                <a:cxn ang="0">
                  <a:pos x="0" y="1450"/>
                </a:cxn>
                <a:cxn ang="0">
                  <a:pos x="0" y="1444"/>
                </a:cxn>
                <a:cxn ang="0">
                  <a:pos x="0" y="1083"/>
                </a:cxn>
                <a:cxn ang="0">
                  <a:pos x="36" y="1083"/>
                </a:cxn>
                <a:cxn ang="0">
                  <a:pos x="36" y="1089"/>
                </a:cxn>
                <a:cxn ang="0">
                  <a:pos x="0" y="1089"/>
                </a:cxn>
                <a:cxn ang="0">
                  <a:pos x="0" y="1083"/>
                </a:cxn>
                <a:cxn ang="0">
                  <a:pos x="0" y="722"/>
                </a:cxn>
                <a:cxn ang="0">
                  <a:pos x="36" y="722"/>
                </a:cxn>
                <a:cxn ang="0">
                  <a:pos x="36" y="728"/>
                </a:cxn>
                <a:cxn ang="0">
                  <a:pos x="0" y="728"/>
                </a:cxn>
                <a:cxn ang="0">
                  <a:pos x="0" y="722"/>
                </a:cxn>
                <a:cxn ang="0">
                  <a:pos x="0" y="361"/>
                </a:cxn>
                <a:cxn ang="0">
                  <a:pos x="36" y="361"/>
                </a:cxn>
                <a:cxn ang="0">
                  <a:pos x="36" y="367"/>
                </a:cxn>
                <a:cxn ang="0">
                  <a:pos x="0" y="367"/>
                </a:cxn>
                <a:cxn ang="0">
                  <a:pos x="0" y="361"/>
                </a:cxn>
                <a:cxn ang="0">
                  <a:pos x="0" y="0"/>
                </a:cxn>
                <a:cxn ang="0">
                  <a:pos x="36" y="0"/>
                </a:cxn>
                <a:cxn ang="0">
                  <a:pos x="36" y="6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36" h="1811">
                  <a:moveTo>
                    <a:pt x="0" y="1805"/>
                  </a:moveTo>
                  <a:lnTo>
                    <a:pt x="36" y="1805"/>
                  </a:lnTo>
                  <a:lnTo>
                    <a:pt x="36" y="1811"/>
                  </a:lnTo>
                  <a:lnTo>
                    <a:pt x="0" y="1811"/>
                  </a:lnTo>
                  <a:lnTo>
                    <a:pt x="0" y="1805"/>
                  </a:lnTo>
                  <a:close/>
                  <a:moveTo>
                    <a:pt x="0" y="1444"/>
                  </a:moveTo>
                  <a:lnTo>
                    <a:pt x="36" y="1444"/>
                  </a:lnTo>
                  <a:lnTo>
                    <a:pt x="36" y="1450"/>
                  </a:lnTo>
                  <a:lnTo>
                    <a:pt x="0" y="1450"/>
                  </a:lnTo>
                  <a:lnTo>
                    <a:pt x="0" y="1444"/>
                  </a:lnTo>
                  <a:close/>
                  <a:moveTo>
                    <a:pt x="0" y="1083"/>
                  </a:moveTo>
                  <a:lnTo>
                    <a:pt x="36" y="1083"/>
                  </a:lnTo>
                  <a:lnTo>
                    <a:pt x="36" y="1089"/>
                  </a:lnTo>
                  <a:lnTo>
                    <a:pt x="0" y="1089"/>
                  </a:lnTo>
                  <a:lnTo>
                    <a:pt x="0" y="1083"/>
                  </a:lnTo>
                  <a:close/>
                  <a:moveTo>
                    <a:pt x="0" y="722"/>
                  </a:moveTo>
                  <a:lnTo>
                    <a:pt x="36" y="722"/>
                  </a:lnTo>
                  <a:lnTo>
                    <a:pt x="36" y="728"/>
                  </a:lnTo>
                  <a:lnTo>
                    <a:pt x="0" y="728"/>
                  </a:lnTo>
                  <a:lnTo>
                    <a:pt x="0" y="722"/>
                  </a:lnTo>
                  <a:close/>
                  <a:moveTo>
                    <a:pt x="0" y="361"/>
                  </a:moveTo>
                  <a:lnTo>
                    <a:pt x="36" y="361"/>
                  </a:lnTo>
                  <a:lnTo>
                    <a:pt x="36" y="367"/>
                  </a:lnTo>
                  <a:lnTo>
                    <a:pt x="0" y="367"/>
                  </a:lnTo>
                  <a:lnTo>
                    <a:pt x="0" y="361"/>
                  </a:lnTo>
                  <a:close/>
                  <a:moveTo>
                    <a:pt x="0" y="0"/>
                  </a:moveTo>
                  <a:lnTo>
                    <a:pt x="36" y="0"/>
                  </a:lnTo>
                  <a:lnTo>
                    <a:pt x="3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748" name="Rectangle 76"/>
            <p:cNvSpPr>
              <a:spLocks noChangeArrowheads="1"/>
            </p:cNvSpPr>
            <p:nvPr/>
          </p:nvSpPr>
          <p:spPr bwMode="auto">
            <a:xfrm>
              <a:off x="7613650" y="5108575"/>
              <a:ext cx="1003300" cy="952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749" name="Rectangle 77"/>
            <p:cNvSpPr>
              <a:spLocks noChangeArrowheads="1"/>
            </p:cNvSpPr>
            <p:nvPr/>
          </p:nvSpPr>
          <p:spPr bwMode="auto">
            <a:xfrm>
              <a:off x="7740352" y="3113088"/>
              <a:ext cx="23083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 dirty="0">
                  <a:solidFill>
                    <a:srgbClr val="000066"/>
                  </a:solidFill>
                  <a:latin typeface="Calibri" pitchFamily="34" charset="0"/>
                </a:rPr>
                <a:t>3,6</a:t>
              </a:r>
              <a:endParaRPr lang="fr-FR" dirty="0">
                <a:solidFill>
                  <a:srgbClr val="000066"/>
                </a:solidFill>
              </a:endParaRPr>
            </a:p>
          </p:txBody>
        </p:sp>
        <p:sp>
          <p:nvSpPr>
            <p:cNvPr id="28751" name="Rectangle 79"/>
            <p:cNvSpPr>
              <a:spLocks noChangeArrowheads="1"/>
            </p:cNvSpPr>
            <p:nvPr/>
          </p:nvSpPr>
          <p:spPr bwMode="auto">
            <a:xfrm>
              <a:off x="8238827" y="3113088"/>
              <a:ext cx="23083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b="1" dirty="0">
                  <a:solidFill>
                    <a:srgbClr val="000066"/>
                  </a:solidFill>
                  <a:latin typeface="Calibri" pitchFamily="34" charset="0"/>
                </a:rPr>
                <a:t>3,6</a:t>
              </a:r>
              <a:endParaRPr lang="fr-FR" dirty="0">
                <a:solidFill>
                  <a:srgbClr val="000066"/>
                </a:solidFill>
              </a:endParaRPr>
            </a:p>
          </p:txBody>
        </p:sp>
        <p:sp>
          <p:nvSpPr>
            <p:cNvPr id="28753" name="Rectangle 81"/>
            <p:cNvSpPr>
              <a:spLocks noChangeArrowheads="1"/>
            </p:cNvSpPr>
            <p:nvPr/>
          </p:nvSpPr>
          <p:spPr bwMode="auto">
            <a:xfrm>
              <a:off x="7419113" y="5010613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  <a:latin typeface="+mn-lt"/>
                </a:rPr>
                <a:t>0</a:t>
              </a:r>
              <a:endParaRPr lang="fr-FR" sz="16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8754" name="Rectangle 82"/>
            <p:cNvSpPr>
              <a:spLocks noChangeArrowheads="1"/>
            </p:cNvSpPr>
            <p:nvPr/>
          </p:nvSpPr>
          <p:spPr bwMode="auto">
            <a:xfrm>
              <a:off x="7419113" y="4437525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  <a:latin typeface="+mn-lt"/>
                </a:rPr>
                <a:t>1</a:t>
              </a:r>
              <a:endParaRPr lang="fr-FR" sz="16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8755" name="Rectangle 83"/>
            <p:cNvSpPr>
              <a:spLocks noChangeArrowheads="1"/>
            </p:cNvSpPr>
            <p:nvPr/>
          </p:nvSpPr>
          <p:spPr bwMode="auto">
            <a:xfrm>
              <a:off x="7419113" y="3864438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  <a:latin typeface="+mn-lt"/>
                </a:rPr>
                <a:t>2</a:t>
              </a:r>
              <a:endParaRPr lang="fr-FR" sz="16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8756" name="Rectangle 84"/>
            <p:cNvSpPr>
              <a:spLocks noChangeArrowheads="1"/>
            </p:cNvSpPr>
            <p:nvPr/>
          </p:nvSpPr>
          <p:spPr bwMode="auto">
            <a:xfrm>
              <a:off x="7419113" y="3292938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  <a:latin typeface="+mn-lt"/>
                </a:rPr>
                <a:t>3</a:t>
              </a:r>
              <a:endParaRPr lang="fr-FR" sz="16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8757" name="Rectangle 85"/>
            <p:cNvSpPr>
              <a:spLocks noChangeArrowheads="1"/>
            </p:cNvSpPr>
            <p:nvPr/>
          </p:nvSpPr>
          <p:spPr bwMode="auto">
            <a:xfrm>
              <a:off x="7419113" y="2719850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0066"/>
                  </a:solidFill>
                  <a:latin typeface="+mn-lt"/>
                </a:rPr>
                <a:t>4</a:t>
              </a:r>
              <a:endParaRPr lang="fr-FR" sz="16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8758" name="Rectangle 86"/>
            <p:cNvSpPr>
              <a:spLocks noChangeArrowheads="1"/>
            </p:cNvSpPr>
            <p:nvPr/>
          </p:nvSpPr>
          <p:spPr bwMode="auto">
            <a:xfrm>
              <a:off x="7419113" y="2146763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5</a:t>
              </a:r>
              <a:endParaRPr lang="fr-FR" sz="1600" dirty="0">
                <a:solidFill>
                  <a:srgbClr val="000066"/>
                </a:solidFill>
                <a:latin typeface="+mn-lt"/>
              </a:endParaRPr>
            </a:p>
          </p:txBody>
        </p:sp>
      </p:grpSp>
      <p:sp>
        <p:nvSpPr>
          <p:cNvPr id="79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PE. Lancet 2015;385:2606-15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50938"/>
            <a:ext cx="9036050" cy="530383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sz="2400" b="1" dirty="0">
                <a:latin typeface="Calibri" pitchFamily="34" charset="0"/>
                <a:ea typeface="ＭＳ Ｐゴシック" pitchFamily="34" charset="-128"/>
              </a:rPr>
              <a:t>Résumé des résultats à S48</a:t>
            </a:r>
          </a:p>
          <a:p>
            <a:pPr lvl="1">
              <a:spcBef>
                <a:spcPts val="0"/>
              </a:spcBef>
            </a:pPr>
            <a:r>
              <a:rPr lang="fr-FR" sz="1800" dirty="0">
                <a:ea typeface="ＭＳ Ｐゴシック" pitchFamily="34" charset="-128"/>
              </a:rPr>
              <a:t>E/C/F/TAF QD est </a:t>
            </a:r>
            <a:r>
              <a:rPr lang="fr-FR" sz="1800" dirty="0" err="1">
                <a:ea typeface="ＭＳ Ｐゴシック" pitchFamily="34" charset="-128"/>
              </a:rPr>
              <a:t>virologiquement</a:t>
            </a:r>
            <a:r>
              <a:rPr lang="fr-FR" sz="1800" dirty="0">
                <a:ea typeface="ＭＳ Ｐゴシック" pitchFamily="34" charset="-128"/>
              </a:rPr>
              <a:t> non inférieur à E/C/F/TDF QD</a:t>
            </a:r>
            <a:endParaRPr lang="fr-FR" sz="1800" baseline="30000" dirty="0">
              <a:ea typeface="ＭＳ Ｐゴシック" pitchFamily="34" charset="-128"/>
            </a:endParaRPr>
          </a:p>
          <a:p>
            <a:pPr lvl="1">
              <a:spcBef>
                <a:spcPts val="0"/>
              </a:spcBef>
            </a:pPr>
            <a:r>
              <a:rPr lang="fr-FR" sz="1800" dirty="0">
                <a:ea typeface="ＭＳ Ｐゴシック" pitchFamily="34" charset="-128"/>
              </a:rPr>
              <a:t>92 % des patients traités par E/C/F/TAF obtiennent une suppression virologique à S48</a:t>
            </a:r>
          </a:p>
          <a:p>
            <a:pPr lvl="1">
              <a:spcBef>
                <a:spcPts val="0"/>
              </a:spcBef>
            </a:pPr>
            <a:r>
              <a:rPr lang="fr-FR" sz="1800" dirty="0">
                <a:ea typeface="ＭＳ Ｐゴシック" pitchFamily="34" charset="-128"/>
              </a:rPr>
              <a:t>Taux élevés et similaires de réponse, quels que soient la CV et les CD4 initiaux, le sexe, l’âge, la race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sz="1800" dirty="0">
                <a:ea typeface="ＭＳ Ｐゴシック" pitchFamily="34" charset="-128"/>
              </a:rPr>
              <a:t>Faible taux d’échec virologique, avec émergence de résistance &lt; 1 % dans chaque bras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sz="1800" dirty="0">
                <a:ea typeface="ＭＳ Ｐゴシック" pitchFamily="34" charset="-128"/>
              </a:rPr>
              <a:t>Réponse CD4 significativement plus élevée avec E/C/F/TAF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sz="1800" dirty="0">
                <a:ea typeface="ＭＳ Ｐゴシック" pitchFamily="34" charset="-128"/>
              </a:rPr>
              <a:t>Arrêt pour événement indésirable </a:t>
            </a:r>
            <a:r>
              <a:rPr lang="en-US" sz="1800" dirty="0">
                <a:ea typeface="ＭＳ Ｐゴシック" pitchFamily="34" charset="-128"/>
              </a:rPr>
              <a:t>: 0</a:t>
            </a:r>
            <a:r>
              <a:rPr lang="fr-FR" sz="1800" dirty="0">
                <a:ea typeface="ＭＳ Ｐゴシック" pitchFamily="34" charset="-128"/>
              </a:rPr>
              <a:t>,</a:t>
            </a:r>
            <a:r>
              <a:rPr lang="en-US" sz="1800" dirty="0">
                <a:ea typeface="ＭＳ Ｐゴシック" pitchFamily="34" charset="-128"/>
              </a:rPr>
              <a:t>9 % </a:t>
            </a:r>
            <a:r>
              <a:rPr lang="en-US" sz="1800" dirty="0" err="1">
                <a:ea typeface="ＭＳ Ｐゴシック" pitchFamily="34" charset="-128"/>
              </a:rPr>
              <a:t>vs</a:t>
            </a:r>
            <a:r>
              <a:rPr lang="en-US" sz="1800" dirty="0">
                <a:ea typeface="ＭＳ Ｐゴシック" pitchFamily="34" charset="-128"/>
              </a:rPr>
              <a:t> 1</a:t>
            </a:r>
            <a:r>
              <a:rPr lang="fr-FR" sz="1800" dirty="0">
                <a:ea typeface="ＭＳ Ｐゴシック" pitchFamily="34" charset="-128"/>
              </a:rPr>
              <a:t>,</a:t>
            </a:r>
            <a:r>
              <a:rPr lang="en-US" sz="1800" dirty="0">
                <a:ea typeface="ＭＳ Ｐゴシック" pitchFamily="34" charset="-128"/>
              </a:rPr>
              <a:t>5 %</a:t>
            </a:r>
          </a:p>
          <a:p>
            <a:pPr lvl="2">
              <a:lnSpc>
                <a:spcPts val="2260"/>
              </a:lnSpc>
              <a:spcBef>
                <a:spcPts val="0"/>
              </a:spcBef>
            </a:pPr>
            <a:r>
              <a:rPr lang="fr-FR" dirty="0">
                <a:ea typeface="ＭＳ Ｐゴシック" pitchFamily="34" charset="-128"/>
              </a:rPr>
              <a:t>Arrêt pour événement rénal : 0 vs 4</a:t>
            </a:r>
            <a:endParaRPr lang="fr-FR" sz="600" dirty="0">
              <a:ea typeface="ＭＳ Ｐゴシック" pitchFamily="34" charset="-128"/>
            </a:endParaRP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sz="1800" dirty="0">
                <a:ea typeface="ＭＳ Ｐゴシック" pitchFamily="34" charset="-128"/>
              </a:rPr>
              <a:t>Fréquence similaire des événements indésirables dans les 2 bras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sz="1800" dirty="0">
                <a:ea typeface="ＭＳ Ｐゴシック" pitchFamily="34" charset="-128"/>
              </a:rPr>
              <a:t>Pas de cas de </a:t>
            </a:r>
            <a:r>
              <a:rPr lang="fr-FR" sz="1800" dirty="0" err="1">
                <a:ea typeface="ＭＳ Ｐゴシック" pitchFamily="34" charset="-128"/>
              </a:rPr>
              <a:t>tubulopathie</a:t>
            </a:r>
            <a:r>
              <a:rPr lang="fr-FR" sz="1800" dirty="0">
                <a:ea typeface="ＭＳ Ｐゴシック" pitchFamily="34" charset="-128"/>
              </a:rPr>
              <a:t> proximale</a:t>
            </a:r>
          </a:p>
          <a:p>
            <a:pPr lvl="1">
              <a:lnSpc>
                <a:spcPts val="2260"/>
              </a:lnSpc>
              <a:spcBef>
                <a:spcPts val="0"/>
              </a:spcBef>
            </a:pPr>
            <a:r>
              <a:rPr lang="fr-FR" sz="1800" dirty="0">
                <a:ea typeface="ＭＳ Ｐゴシック" pitchFamily="34" charset="-128"/>
              </a:rPr>
              <a:t>En comparaison à E/C/F/TDF, E/C/F/TAF a montré</a:t>
            </a:r>
          </a:p>
          <a:p>
            <a:pPr lvl="2">
              <a:lnSpc>
                <a:spcPts val="2260"/>
              </a:lnSpc>
              <a:spcBef>
                <a:spcPts val="0"/>
              </a:spcBef>
            </a:pPr>
            <a:r>
              <a:rPr lang="fr-FR" dirty="0">
                <a:ea typeface="ＭＳ Ｐゴシック" pitchFamily="34" charset="-128"/>
              </a:rPr>
              <a:t>Une diminution significativement moindre du </a:t>
            </a:r>
            <a:r>
              <a:rPr lang="fr-FR" dirty="0" err="1">
                <a:ea typeface="ＭＳ Ｐゴシック" pitchFamily="34" charset="-128"/>
              </a:rPr>
              <a:t>DFGe</a:t>
            </a:r>
            <a:endParaRPr lang="fr-FR" dirty="0">
              <a:ea typeface="ＭＳ Ｐゴシック" pitchFamily="34" charset="-128"/>
            </a:endParaRPr>
          </a:p>
          <a:p>
            <a:pPr lvl="2">
              <a:lnSpc>
                <a:spcPts val="2260"/>
              </a:lnSpc>
              <a:spcBef>
                <a:spcPts val="0"/>
              </a:spcBef>
            </a:pPr>
            <a:r>
              <a:rPr lang="fr-FR" dirty="0">
                <a:ea typeface="ＭＳ Ｐゴシック" pitchFamily="34" charset="-128"/>
              </a:rPr>
              <a:t>Significativement moins de protéinurie, albuminurie, et protéinurie tubulaire </a:t>
            </a:r>
          </a:p>
          <a:p>
            <a:pPr lvl="2">
              <a:lnSpc>
                <a:spcPts val="2260"/>
              </a:lnSpc>
              <a:spcBef>
                <a:spcPts val="0"/>
              </a:spcBef>
            </a:pPr>
            <a:r>
              <a:rPr lang="fr-FR" dirty="0">
                <a:ea typeface="ＭＳ Ｐゴシック" pitchFamily="34" charset="-128"/>
              </a:rPr>
              <a:t>Significativement moins d’impact sur la DMO du rachis et de la hanche</a:t>
            </a:r>
          </a:p>
          <a:p>
            <a:pPr lvl="2">
              <a:lnSpc>
                <a:spcPts val="2260"/>
              </a:lnSpc>
              <a:spcBef>
                <a:spcPts val="0"/>
              </a:spcBef>
            </a:pPr>
            <a:r>
              <a:rPr lang="fr-FR" dirty="0">
                <a:ea typeface="ＭＳ Ｐゴシック" pitchFamily="34" charset="-128"/>
              </a:rPr>
              <a:t>Une augmentation plus importante des lipides</a:t>
            </a:r>
          </a:p>
          <a:p>
            <a:pPr lvl="1">
              <a:spcBef>
                <a:spcPts val="0"/>
              </a:spcBef>
            </a:pPr>
            <a:endParaRPr lang="en-US" sz="1800" dirty="0">
              <a:ea typeface="ＭＳ Ｐゴシック" pitchFamily="34" charset="-128"/>
            </a:endParaRPr>
          </a:p>
        </p:txBody>
      </p:sp>
      <p:grpSp>
        <p:nvGrpSpPr>
          <p:cNvPr id="2" name="Groupe 3"/>
          <p:cNvGrpSpPr>
            <a:grpSpLocks/>
          </p:cNvGrpSpPr>
          <p:nvPr/>
        </p:nvGrpSpPr>
        <p:grpSpPr bwMode="auto">
          <a:xfrm>
            <a:off x="-11113" y="6570663"/>
            <a:ext cx="1787526" cy="287337"/>
            <a:chOff x="-10712" y="6570663"/>
            <a:chExt cx="1787525" cy="287337"/>
          </a:xfrm>
        </p:grpSpPr>
        <p:sp>
          <p:nvSpPr>
            <p:cNvPr id="30725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61967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30726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3072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pPr>
              <a:defRPr/>
            </a:pPr>
            <a:r>
              <a:rPr lang="en-GB" sz="3200" dirty="0"/>
              <a:t>Etudes GS-US-292-0104 et GS-US-292-0111 : </a:t>
            </a:r>
            <a:br>
              <a:rPr lang="en-GB" sz="3200" dirty="0"/>
            </a:br>
            <a:r>
              <a:rPr lang="en-GB" sz="3200" dirty="0"/>
              <a:t>E/C/F/TAF </a:t>
            </a:r>
            <a:r>
              <a:rPr lang="en-GB" sz="3200" dirty="0" err="1"/>
              <a:t>qd</a:t>
            </a:r>
            <a:r>
              <a:rPr lang="en-GB" sz="3200" dirty="0"/>
              <a:t> vs E/C/F/TDF </a:t>
            </a:r>
            <a:r>
              <a:rPr lang="en-GB" sz="3200" dirty="0" err="1"/>
              <a:t>qd</a:t>
            </a:r>
            <a:endParaRPr lang="en-GB" sz="3200" dirty="0">
              <a:ea typeface="ＭＳ Ｐゴシック" pitchFamily="-1" charset="-128"/>
            </a:endParaRP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PE. Lancet 2015;385:2606-15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ZoneTexte 55"/>
          <p:cNvSpPr txBox="1"/>
          <p:nvPr/>
        </p:nvSpPr>
        <p:spPr>
          <a:xfrm>
            <a:off x="2910796" y="1268760"/>
            <a:ext cx="36259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>
                <a:solidFill>
                  <a:srgbClr val="CC3300"/>
                </a:solidFill>
                <a:latin typeface="+mj-lt"/>
              </a:rPr>
              <a:t>ARN VIH &lt; 50 c/ml à S96 et S144</a:t>
            </a:r>
          </a:p>
        </p:txBody>
      </p:sp>
      <p:grpSp>
        <p:nvGrpSpPr>
          <p:cNvPr id="76" name="Groupe 23"/>
          <p:cNvGrpSpPr>
            <a:grpSpLocks/>
          </p:cNvGrpSpPr>
          <p:nvPr/>
        </p:nvGrpSpPr>
        <p:grpSpPr bwMode="auto">
          <a:xfrm>
            <a:off x="-11113" y="6570663"/>
            <a:ext cx="1787526" cy="287337"/>
            <a:chOff x="-10712" y="6570663"/>
            <a:chExt cx="1787525" cy="287337"/>
          </a:xfrm>
        </p:grpSpPr>
        <p:sp>
          <p:nvSpPr>
            <p:cNvPr id="77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78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66" name="ZoneTexte 65"/>
          <p:cNvSpPr txBox="1"/>
          <p:nvPr/>
        </p:nvSpPr>
        <p:spPr>
          <a:xfrm>
            <a:off x="-53023" y="4626287"/>
            <a:ext cx="39962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2000" b="1" dirty="0">
                <a:solidFill>
                  <a:srgbClr val="CC3300"/>
                </a:solidFill>
                <a:latin typeface="+mj-lt"/>
              </a:rPr>
              <a:t>Différence de taux de succès virologique (IC 95%)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S96 : 1,5 % (-1,8 à 4,8)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S144 : 4,2 % (0,6 à 7,8) ; p = 0,02</a:t>
            </a:r>
          </a:p>
        </p:txBody>
      </p:sp>
      <p:graphicFrame>
        <p:nvGraphicFramePr>
          <p:cNvPr id="95" name="Tableau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797758"/>
              </p:ext>
            </p:extLst>
          </p:nvPr>
        </p:nvGraphicFramePr>
        <p:xfrm>
          <a:off x="3994795" y="4664250"/>
          <a:ext cx="4996031" cy="1632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27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860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72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08082"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Données de résistance à S144</a:t>
                      </a:r>
                      <a:endParaRPr lang="fr-FR" sz="1200" b="1" dirty="0">
                        <a:solidFill>
                          <a:srgbClr val="000066"/>
                        </a:solidFill>
                        <a:latin typeface="Calibri"/>
                        <a:cs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chemeClr val="bg1"/>
                          </a:solidFill>
                        </a:rPr>
                        <a:t>E/C/F/TAF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chemeClr val="bg1"/>
                          </a:solidFill>
                        </a:rPr>
                        <a:t>E/C/F/TDF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8082"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Echec virologique avec résistance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12 (1,4 %)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12 (1,4 %)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8082"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Résistance à INTI + EVG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8082"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Résistance à INTI seul / à</a:t>
                      </a:r>
                      <a:r>
                        <a:rPr lang="fr-FR" sz="1200" b="1" baseline="0" dirty="0">
                          <a:solidFill>
                            <a:srgbClr val="000066"/>
                          </a:solidFill>
                        </a:rPr>
                        <a:t> </a:t>
                      </a:r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EVG seul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4 / 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0066"/>
                          </a:solidFill>
                        </a:rPr>
                        <a:t>4 /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pSp>
        <p:nvGrpSpPr>
          <p:cNvPr id="2" name="Groupe 1"/>
          <p:cNvGrpSpPr/>
          <p:nvPr/>
        </p:nvGrpSpPr>
        <p:grpSpPr>
          <a:xfrm>
            <a:off x="589578" y="1484784"/>
            <a:ext cx="7847567" cy="3096344"/>
            <a:chOff x="589578" y="1484784"/>
            <a:chExt cx="7847567" cy="3096344"/>
          </a:xfrm>
        </p:grpSpPr>
        <p:sp>
          <p:nvSpPr>
            <p:cNvPr id="7" name="Freeform 8"/>
            <p:cNvSpPr>
              <a:spLocks/>
            </p:cNvSpPr>
            <p:nvPr/>
          </p:nvSpPr>
          <p:spPr bwMode="auto">
            <a:xfrm>
              <a:off x="1051460" y="1883586"/>
              <a:ext cx="7200000" cy="2134220"/>
            </a:xfrm>
            <a:custGeom>
              <a:avLst/>
              <a:gdLst>
                <a:gd name="T0" fmla="*/ 2227 w 2227"/>
                <a:gd name="T1" fmla="*/ 1272 h 1272"/>
                <a:gd name="T2" fmla="*/ 0 w 2227"/>
                <a:gd name="T3" fmla="*/ 1272 h 1272"/>
                <a:gd name="T4" fmla="*/ 0 w 2227"/>
                <a:gd name="T5" fmla="*/ 0 h 1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27" h="1272">
                  <a:moveTo>
                    <a:pt x="2227" y="1272"/>
                  </a:moveTo>
                  <a:lnTo>
                    <a:pt x="0" y="1272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975957" y="2316470"/>
              <a:ext cx="75504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975957" y="2740966"/>
              <a:ext cx="75504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975957" y="3167139"/>
              <a:ext cx="75504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975957" y="3591633"/>
              <a:ext cx="75504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975957" y="4017806"/>
              <a:ext cx="75504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975957" y="1890297"/>
              <a:ext cx="75504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1272936" y="2168820"/>
              <a:ext cx="392616" cy="1848986"/>
            </a:xfrm>
            <a:prstGeom prst="rect">
              <a:avLst/>
            </a:pr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1683189" y="2195144"/>
              <a:ext cx="392616" cy="1822664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3820645" y="3932236"/>
              <a:ext cx="392616" cy="85571"/>
            </a:xfrm>
            <a:prstGeom prst="rect">
              <a:avLst/>
            </a:pr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4240106" y="3932236"/>
              <a:ext cx="394294" cy="85571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6272391" y="3851700"/>
              <a:ext cx="392616" cy="166107"/>
            </a:xfrm>
            <a:prstGeom prst="rect">
              <a:avLst/>
            </a:pr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" name="Rectangle 20"/>
            <p:cNvSpPr>
              <a:spLocks noChangeArrowheads="1"/>
            </p:cNvSpPr>
            <p:nvPr/>
          </p:nvSpPr>
          <p:spPr bwMode="auto">
            <a:xfrm>
              <a:off x="6693530" y="3791297"/>
              <a:ext cx="392616" cy="226510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1334521" y="4242574"/>
              <a:ext cx="176202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600" b="1">
                  <a:solidFill>
                    <a:srgbClr val="000066"/>
                  </a:solidFill>
                  <a:latin typeface="+mj-lt"/>
                </a:rPr>
                <a:t>Succès virologique</a:t>
              </a:r>
            </a:p>
          </p:txBody>
        </p:sp>
        <p:sp>
          <p:nvSpPr>
            <p:cNvPr id="41" name="ZoneTexte 40"/>
            <p:cNvSpPr txBox="1"/>
            <p:nvPr/>
          </p:nvSpPr>
          <p:spPr>
            <a:xfrm>
              <a:off x="3932766" y="4242574"/>
              <a:ext cx="16788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600" b="1">
                  <a:solidFill>
                    <a:srgbClr val="000066"/>
                  </a:solidFill>
                  <a:latin typeface="+mj-lt"/>
                </a:rPr>
                <a:t>Echec virologique</a:t>
              </a:r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5995451" y="4242574"/>
              <a:ext cx="24416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600" b="1">
                  <a:solidFill>
                    <a:srgbClr val="000066"/>
                  </a:solidFill>
                  <a:latin typeface="+mj-lt"/>
                </a:rPr>
                <a:t>Pas de donnée virologique</a:t>
              </a:r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589578" y="1758206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44" name="ZoneTexte 43"/>
            <p:cNvSpPr txBox="1"/>
            <p:nvPr/>
          </p:nvSpPr>
          <p:spPr>
            <a:xfrm>
              <a:off x="674538" y="218242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674538" y="260664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674538" y="303086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47" name="ZoneTexte 46"/>
            <p:cNvSpPr txBox="1"/>
            <p:nvPr/>
          </p:nvSpPr>
          <p:spPr>
            <a:xfrm>
              <a:off x="674538" y="345508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48" name="ZoneTexte 47"/>
            <p:cNvSpPr txBox="1"/>
            <p:nvPr/>
          </p:nvSpPr>
          <p:spPr>
            <a:xfrm>
              <a:off x="759497" y="3879306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1282578" y="1887366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87</a:t>
              </a:r>
            </a:p>
          </p:txBody>
        </p:sp>
        <p:sp>
          <p:nvSpPr>
            <p:cNvPr id="51" name="ZoneTexte 50"/>
            <p:cNvSpPr txBox="1"/>
            <p:nvPr/>
          </p:nvSpPr>
          <p:spPr>
            <a:xfrm>
              <a:off x="1706750" y="1906020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85</a:t>
              </a:r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3874927" y="3692396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5</a:t>
              </a:r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4275372" y="3692396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</a:t>
              </a:r>
            </a:p>
          </p:txBody>
        </p:sp>
        <p:sp>
          <p:nvSpPr>
            <p:cNvPr id="54" name="ZoneTexte 53"/>
            <p:cNvSpPr txBox="1"/>
            <p:nvPr/>
          </p:nvSpPr>
          <p:spPr>
            <a:xfrm>
              <a:off x="6326673" y="3614393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</a:t>
              </a:r>
            </a:p>
          </p:txBody>
        </p:sp>
        <p:sp>
          <p:nvSpPr>
            <p:cNvPr id="55" name="ZoneTexte 54"/>
            <p:cNvSpPr txBox="1"/>
            <p:nvPr/>
          </p:nvSpPr>
          <p:spPr>
            <a:xfrm>
              <a:off x="6703056" y="3562048"/>
              <a:ext cx="3735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11</a:t>
              </a:r>
            </a:p>
          </p:txBody>
        </p:sp>
        <p:sp>
          <p:nvSpPr>
            <p:cNvPr id="71" name="AutoShape 165"/>
            <p:cNvSpPr>
              <a:spLocks noChangeArrowheads="1"/>
            </p:cNvSpPr>
            <p:nvPr/>
          </p:nvSpPr>
          <p:spPr bwMode="auto">
            <a:xfrm>
              <a:off x="4111767" y="1759588"/>
              <a:ext cx="1918784" cy="5921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1400">
                <a:solidFill>
                  <a:srgbClr val="000066"/>
                </a:solidFill>
              </a:endParaRPr>
            </a:p>
          </p:txBody>
        </p:sp>
        <p:sp>
          <p:nvSpPr>
            <p:cNvPr id="72" name="Rectangle 3"/>
            <p:cNvSpPr>
              <a:spLocks noChangeArrowheads="1"/>
            </p:cNvSpPr>
            <p:nvPr/>
          </p:nvSpPr>
          <p:spPr bwMode="auto">
            <a:xfrm>
              <a:off x="4253591" y="2102229"/>
              <a:ext cx="177800" cy="144462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1400">
                <a:solidFill>
                  <a:srgbClr val="000066"/>
                </a:solidFill>
              </a:endParaRPr>
            </a:p>
          </p:txBody>
        </p:sp>
        <p:sp>
          <p:nvSpPr>
            <p:cNvPr id="73" name="Rectangle 4"/>
            <p:cNvSpPr>
              <a:spLocks noChangeArrowheads="1"/>
            </p:cNvSpPr>
            <p:nvPr/>
          </p:nvSpPr>
          <p:spPr bwMode="auto">
            <a:xfrm>
              <a:off x="4253591" y="1871116"/>
              <a:ext cx="177800" cy="144463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1400">
                <a:solidFill>
                  <a:srgbClr val="000066"/>
                </a:solidFill>
              </a:endParaRPr>
            </a:p>
          </p:txBody>
        </p:sp>
        <p:sp>
          <p:nvSpPr>
            <p:cNvPr id="74" name="ZoneTexte 84"/>
            <p:cNvSpPr txBox="1">
              <a:spLocks noChangeArrowheads="1"/>
            </p:cNvSpPr>
            <p:nvPr/>
          </p:nvSpPr>
          <p:spPr bwMode="auto">
            <a:xfrm>
              <a:off x="4388982" y="1774524"/>
              <a:ext cx="16549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sz="1400" b="1" dirty="0">
                  <a:solidFill>
                    <a:srgbClr val="333399"/>
                  </a:solidFill>
                  <a:latin typeface="Calibri" pitchFamily="34" charset="0"/>
                </a:rPr>
                <a:t>E/C/F/TAF (n = 866)</a:t>
              </a:r>
            </a:p>
          </p:txBody>
        </p:sp>
        <p:sp>
          <p:nvSpPr>
            <p:cNvPr id="75" name="ZoneTexte 85"/>
            <p:cNvSpPr txBox="1">
              <a:spLocks noChangeArrowheads="1"/>
            </p:cNvSpPr>
            <p:nvPr/>
          </p:nvSpPr>
          <p:spPr bwMode="auto">
            <a:xfrm>
              <a:off x="4388982" y="2030112"/>
              <a:ext cx="1673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sz="1400" b="1" dirty="0">
                  <a:solidFill>
                    <a:srgbClr val="333399"/>
                  </a:solidFill>
                  <a:latin typeface="Calibri" pitchFamily="34" charset="0"/>
                </a:rPr>
                <a:t>E/C/F/TDF (n = 867)</a:t>
              </a:r>
            </a:p>
          </p:txBody>
        </p:sp>
        <p:sp>
          <p:nvSpPr>
            <p:cNvPr id="4" name="Rectangle 3"/>
            <p:cNvSpPr/>
            <p:nvPr/>
          </p:nvSpPr>
          <p:spPr>
            <a:xfrm>
              <a:off x="862947" y="1484784"/>
              <a:ext cx="37702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sz="1600" dirty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67" name="Rectangle 15"/>
            <p:cNvSpPr>
              <a:spLocks noChangeArrowheads="1"/>
            </p:cNvSpPr>
            <p:nvPr/>
          </p:nvSpPr>
          <p:spPr bwMode="auto">
            <a:xfrm>
              <a:off x="2287182" y="2213797"/>
              <a:ext cx="392616" cy="1804010"/>
            </a:xfrm>
            <a:prstGeom prst="rect">
              <a:avLst/>
            </a:pr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8" name="Rectangle 16"/>
            <p:cNvSpPr>
              <a:spLocks noChangeArrowheads="1"/>
            </p:cNvSpPr>
            <p:nvPr/>
          </p:nvSpPr>
          <p:spPr bwMode="auto">
            <a:xfrm>
              <a:off x="2697435" y="2325688"/>
              <a:ext cx="392616" cy="1692119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9" name="Rectangle 17"/>
            <p:cNvSpPr>
              <a:spLocks noChangeArrowheads="1"/>
            </p:cNvSpPr>
            <p:nvPr/>
          </p:nvSpPr>
          <p:spPr bwMode="auto">
            <a:xfrm>
              <a:off x="4834891" y="3932236"/>
              <a:ext cx="392616" cy="85571"/>
            </a:xfrm>
            <a:prstGeom prst="rect">
              <a:avLst/>
            </a:pr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0" name="Rectangle 18"/>
            <p:cNvSpPr>
              <a:spLocks noChangeArrowheads="1"/>
            </p:cNvSpPr>
            <p:nvPr/>
          </p:nvSpPr>
          <p:spPr bwMode="auto">
            <a:xfrm>
              <a:off x="5254352" y="3932236"/>
              <a:ext cx="394294" cy="85571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2" name="Rectangle 20"/>
            <p:cNvSpPr>
              <a:spLocks noChangeArrowheads="1"/>
            </p:cNvSpPr>
            <p:nvPr/>
          </p:nvSpPr>
          <p:spPr bwMode="auto">
            <a:xfrm>
              <a:off x="7707776" y="3714750"/>
              <a:ext cx="392616" cy="303057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3" name="ZoneTexte 82"/>
            <p:cNvSpPr txBox="1"/>
            <p:nvPr/>
          </p:nvSpPr>
          <p:spPr>
            <a:xfrm>
              <a:off x="2297199" y="1950441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84</a:t>
              </a:r>
            </a:p>
          </p:txBody>
        </p:sp>
        <p:sp>
          <p:nvSpPr>
            <p:cNvPr id="84" name="ZoneTexte 83"/>
            <p:cNvSpPr txBox="1"/>
            <p:nvPr/>
          </p:nvSpPr>
          <p:spPr>
            <a:xfrm>
              <a:off x="2721371" y="2091339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80</a:t>
              </a:r>
            </a:p>
          </p:txBody>
        </p:sp>
        <p:sp>
          <p:nvSpPr>
            <p:cNvPr id="85" name="ZoneTexte 84"/>
            <p:cNvSpPr txBox="1"/>
            <p:nvPr/>
          </p:nvSpPr>
          <p:spPr>
            <a:xfrm>
              <a:off x="4889173" y="3692396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5</a:t>
              </a:r>
            </a:p>
          </p:txBody>
        </p:sp>
        <p:sp>
          <p:nvSpPr>
            <p:cNvPr id="86" name="ZoneTexte 85"/>
            <p:cNvSpPr txBox="1"/>
            <p:nvPr/>
          </p:nvSpPr>
          <p:spPr>
            <a:xfrm>
              <a:off x="5289618" y="3692396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</a:t>
              </a:r>
            </a:p>
          </p:txBody>
        </p:sp>
        <p:sp>
          <p:nvSpPr>
            <p:cNvPr id="87" name="ZoneTexte 86"/>
            <p:cNvSpPr txBox="1"/>
            <p:nvPr/>
          </p:nvSpPr>
          <p:spPr>
            <a:xfrm>
              <a:off x="7299617" y="3562048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11</a:t>
              </a:r>
            </a:p>
          </p:txBody>
        </p:sp>
        <p:sp>
          <p:nvSpPr>
            <p:cNvPr id="88" name="ZoneTexte 87"/>
            <p:cNvSpPr txBox="1"/>
            <p:nvPr/>
          </p:nvSpPr>
          <p:spPr>
            <a:xfrm>
              <a:off x="7720756" y="3450772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16</a:t>
              </a:r>
            </a:p>
          </p:txBody>
        </p:sp>
        <p:sp>
          <p:nvSpPr>
            <p:cNvPr id="89" name="ZoneTexte 88"/>
            <p:cNvSpPr txBox="1"/>
            <p:nvPr/>
          </p:nvSpPr>
          <p:spPr>
            <a:xfrm>
              <a:off x="1419830" y="4038299"/>
              <a:ext cx="5041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0066"/>
                  </a:solidFill>
                  <a:latin typeface="+mn-lt"/>
                </a:rPr>
                <a:t>S96</a:t>
              </a:r>
            </a:p>
          </p:txBody>
        </p:sp>
        <p:sp>
          <p:nvSpPr>
            <p:cNvPr id="90" name="ZoneTexte 89"/>
            <p:cNvSpPr txBox="1"/>
            <p:nvPr/>
          </p:nvSpPr>
          <p:spPr>
            <a:xfrm>
              <a:off x="2377816" y="4038299"/>
              <a:ext cx="6039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0066"/>
                  </a:solidFill>
                  <a:latin typeface="+mn-lt"/>
                </a:rPr>
                <a:t>S144</a:t>
              </a:r>
            </a:p>
          </p:txBody>
        </p:sp>
        <p:sp>
          <p:nvSpPr>
            <p:cNvPr id="91" name="ZoneTexte 90"/>
            <p:cNvSpPr txBox="1"/>
            <p:nvPr/>
          </p:nvSpPr>
          <p:spPr>
            <a:xfrm>
              <a:off x="3993309" y="4038299"/>
              <a:ext cx="5041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0066"/>
                  </a:solidFill>
                  <a:latin typeface="+mn-lt"/>
                </a:rPr>
                <a:t>S96</a:t>
              </a:r>
            </a:p>
          </p:txBody>
        </p:sp>
        <p:sp>
          <p:nvSpPr>
            <p:cNvPr id="92" name="ZoneTexte 91"/>
            <p:cNvSpPr txBox="1"/>
            <p:nvPr/>
          </p:nvSpPr>
          <p:spPr>
            <a:xfrm>
              <a:off x="4951295" y="4038299"/>
              <a:ext cx="6039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0066"/>
                  </a:solidFill>
                  <a:latin typeface="+mn-lt"/>
                </a:rPr>
                <a:t>S144</a:t>
              </a:r>
            </a:p>
          </p:txBody>
        </p:sp>
        <p:sp>
          <p:nvSpPr>
            <p:cNvPr id="93" name="ZoneTexte 92"/>
            <p:cNvSpPr txBox="1"/>
            <p:nvPr/>
          </p:nvSpPr>
          <p:spPr>
            <a:xfrm>
              <a:off x="6397053" y="4038299"/>
              <a:ext cx="5041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0066"/>
                  </a:solidFill>
                  <a:latin typeface="+mn-lt"/>
                </a:rPr>
                <a:t>S96</a:t>
              </a:r>
            </a:p>
          </p:txBody>
        </p:sp>
        <p:sp>
          <p:nvSpPr>
            <p:cNvPr id="94" name="ZoneTexte 93"/>
            <p:cNvSpPr txBox="1"/>
            <p:nvPr/>
          </p:nvSpPr>
          <p:spPr>
            <a:xfrm>
              <a:off x="7355039" y="4038299"/>
              <a:ext cx="6039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0066"/>
                  </a:solidFill>
                  <a:latin typeface="+mn-lt"/>
                </a:rPr>
                <a:t>S144</a:t>
              </a:r>
            </a:p>
          </p:txBody>
        </p:sp>
        <p:sp>
          <p:nvSpPr>
            <p:cNvPr id="64" name="Rectangle 20"/>
            <p:cNvSpPr>
              <a:spLocks noChangeArrowheads="1"/>
            </p:cNvSpPr>
            <p:nvPr/>
          </p:nvSpPr>
          <p:spPr bwMode="auto">
            <a:xfrm>
              <a:off x="7273658" y="3791297"/>
              <a:ext cx="392616" cy="226510"/>
            </a:xfrm>
            <a:prstGeom prst="rect">
              <a:avLst/>
            </a:pr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sp>
        <p:nvSpPr>
          <p:cNvPr id="6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1614" cy="1106488"/>
          </a:xfrm>
        </p:spPr>
        <p:txBody>
          <a:bodyPr/>
          <a:lstStyle/>
          <a:p>
            <a:r>
              <a:rPr lang="fr-FR" sz="3200" dirty="0">
                <a:ea typeface="ＭＳ Ｐゴシック" pitchFamily="34" charset="-128"/>
              </a:rPr>
              <a:t>Etudes GS-US-292-0104 et GS-US-292-0111 : </a:t>
            </a:r>
            <a:r>
              <a:rPr lang="fr-FR" sz="3000" dirty="0">
                <a:ea typeface="ＭＳ Ｐゴシック" pitchFamily="34" charset="-128"/>
              </a:rPr>
              <a:t/>
            </a:r>
            <a:br>
              <a:rPr lang="fr-FR" sz="3000" dirty="0">
                <a:ea typeface="ＭＳ Ｐゴシック" pitchFamily="34" charset="-128"/>
              </a:rPr>
            </a:br>
            <a:r>
              <a:rPr lang="fr-FR" sz="3000" dirty="0">
                <a:ea typeface="ＭＳ Ｐゴシック" pitchFamily="34" charset="-128"/>
              </a:rPr>
              <a:t>E/C/F/TAF </a:t>
            </a:r>
            <a:r>
              <a:rPr lang="fr-FR" sz="3000" dirty="0" err="1">
                <a:ea typeface="ＭＳ Ｐゴシック" pitchFamily="34" charset="-128"/>
              </a:rPr>
              <a:t>qd</a:t>
            </a:r>
            <a:r>
              <a:rPr lang="fr-FR" sz="3000" dirty="0">
                <a:ea typeface="ＭＳ Ｐゴシック" pitchFamily="34" charset="-128"/>
              </a:rPr>
              <a:t> vs E/C/F/TDF </a:t>
            </a:r>
            <a:r>
              <a:rPr lang="fr-FR" sz="3000" dirty="0" err="1">
                <a:ea typeface="ＭＳ Ｐゴシック" pitchFamily="34" charset="-128"/>
              </a:rPr>
              <a:t>qd</a:t>
            </a:r>
            <a:r>
              <a:rPr lang="fr-FR" sz="3000" dirty="0">
                <a:ea typeface="ＭＳ Ｐゴシック" pitchFamily="34" charset="-128"/>
              </a:rPr>
              <a:t> - Résultats à S96/S144</a:t>
            </a:r>
          </a:p>
        </p:txBody>
      </p:sp>
      <p:sp>
        <p:nvSpPr>
          <p:cNvPr id="65" name="ZoneTexte 64"/>
          <p:cNvSpPr txBox="1">
            <a:spLocks noChangeArrowheads="1"/>
          </p:cNvSpPr>
          <p:nvPr/>
        </p:nvSpPr>
        <p:spPr bwMode="auto">
          <a:xfrm>
            <a:off x="4240106" y="6396980"/>
            <a:ext cx="4902308" cy="507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Wohl</a:t>
            </a:r>
            <a:r>
              <a:rPr lang="fr-FR" sz="1200" i="1" dirty="0">
                <a:solidFill>
                  <a:srgbClr val="CC0000"/>
                </a:solidFill>
              </a:rPr>
              <a:t> D. J </a:t>
            </a:r>
            <a:r>
              <a:rPr lang="fr-FR" sz="1200" i="1" dirty="0" err="1">
                <a:solidFill>
                  <a:srgbClr val="CC0000"/>
                </a:solidFill>
              </a:rPr>
              <a:t>Acquir</a:t>
            </a:r>
            <a:r>
              <a:rPr lang="fr-FR" sz="1200" i="1" dirty="0">
                <a:solidFill>
                  <a:srgbClr val="CC0000"/>
                </a:solidFill>
              </a:rPr>
              <a:t> Immune </a:t>
            </a:r>
            <a:r>
              <a:rPr lang="fr-FR" sz="1200" i="1" dirty="0" err="1">
                <a:solidFill>
                  <a:srgbClr val="CC0000"/>
                </a:solidFill>
              </a:rPr>
              <a:t>Defic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Syndr</a:t>
            </a:r>
            <a:r>
              <a:rPr lang="fr-FR" sz="1200" i="1" dirty="0">
                <a:solidFill>
                  <a:srgbClr val="CC0000"/>
                </a:solidFill>
              </a:rPr>
              <a:t> 2016; 72:58-64 </a:t>
            </a:r>
            <a:r>
              <a:rPr lang="fr-FR" sz="1200" i="1" dirty="0" smtClean="0">
                <a:solidFill>
                  <a:srgbClr val="CC0000"/>
                </a:solidFill>
              </a:rPr>
              <a:t>;</a:t>
            </a:r>
            <a:br>
              <a:rPr lang="fr-FR" sz="1200" i="1" dirty="0" smtClean="0">
                <a:solidFill>
                  <a:srgbClr val="CC0000"/>
                </a:solidFill>
              </a:rPr>
            </a:br>
            <a:r>
              <a:rPr lang="fr-FR" sz="1200" i="1" dirty="0" err="1" smtClean="0">
                <a:solidFill>
                  <a:srgbClr val="CC0000"/>
                </a:solidFill>
              </a:rPr>
              <a:t>Arribas</a:t>
            </a:r>
            <a:r>
              <a:rPr lang="fr-FR" sz="1200" i="1" dirty="0" smtClean="0">
                <a:solidFill>
                  <a:srgbClr val="CC0000"/>
                </a:solidFill>
              </a:rPr>
              <a:t> </a:t>
            </a:r>
            <a:r>
              <a:rPr lang="fr-FR" sz="1200" i="1" dirty="0">
                <a:solidFill>
                  <a:srgbClr val="CC0000"/>
                </a:solidFill>
              </a:rPr>
              <a:t>JR, </a:t>
            </a:r>
            <a:r>
              <a:rPr lang="fr-FR" sz="1200" i="1" dirty="0">
                <a:solidFill>
                  <a:srgbClr val="CC0000"/>
                </a:solidFill>
              </a:rPr>
              <a:t>J </a:t>
            </a:r>
            <a:r>
              <a:rPr lang="fr-FR" sz="1200" i="1" dirty="0" err="1">
                <a:solidFill>
                  <a:srgbClr val="CC0000"/>
                </a:solidFill>
              </a:rPr>
              <a:t>Acquir</a:t>
            </a:r>
            <a:r>
              <a:rPr lang="fr-FR" sz="1200" i="1" dirty="0">
                <a:solidFill>
                  <a:srgbClr val="CC0000"/>
                </a:solidFill>
              </a:rPr>
              <a:t> Immune </a:t>
            </a:r>
            <a:r>
              <a:rPr lang="fr-FR" sz="1200" i="1" dirty="0" err="1">
                <a:solidFill>
                  <a:srgbClr val="CC0000"/>
                </a:solidFill>
              </a:rPr>
              <a:t>Defic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Syndr</a:t>
            </a:r>
            <a:r>
              <a:rPr lang="fr-FR" sz="1200" i="1" dirty="0">
                <a:solidFill>
                  <a:srgbClr val="CC0000"/>
                </a:solidFill>
              </a:rPr>
              <a:t>. 2017 ;75:211-18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16217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328552"/>
              </p:ext>
            </p:extLst>
          </p:nvPr>
        </p:nvGraphicFramePr>
        <p:xfrm>
          <a:off x="493713" y="1636357"/>
          <a:ext cx="7812087" cy="2272800"/>
        </p:xfrm>
        <a:graphic>
          <a:graphicData uri="http://schemas.openxmlformats.org/drawingml/2006/table">
            <a:tbl>
              <a:tblPr/>
              <a:tblGrid>
                <a:gridCol w="39100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923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097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098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1" charset="-128"/>
                        </a:rPr>
                        <a:t>E/C/F/TDF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Total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12 (p &lt; 0,001)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Tubulopathie rénale proximale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Elévation créatinine / diminution DFGe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Insuffisance rénale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Néphropathie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Protéinurie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Spasme vésical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67</a:t>
            </a:r>
          </a:p>
        </p:txBody>
      </p:sp>
      <p:sp>
        <p:nvSpPr>
          <p:cNvPr id="15" name="Espace réservé du contenu 2"/>
          <p:cNvSpPr>
            <a:spLocks noGrp="1"/>
          </p:cNvSpPr>
          <p:nvPr>
            <p:ph idx="1"/>
          </p:nvPr>
        </p:nvSpPr>
        <p:spPr>
          <a:xfrm>
            <a:off x="50800" y="1178822"/>
            <a:ext cx="9024938" cy="37797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b="1">
                <a:latin typeface="+mj-lt"/>
                <a:ea typeface="ＭＳ Ｐゴシック" pitchFamily="34" charset="-128"/>
              </a:rPr>
              <a:t>Evénements rénaux conduisant à l’arrêt du traitement à S144</a:t>
            </a:r>
            <a:endParaRPr lang="fr-FR">
              <a:latin typeface="+mj-lt"/>
              <a:ea typeface="ＭＳ Ｐゴシック" pitchFamily="34" charset="-128"/>
            </a:endParaRPr>
          </a:p>
        </p:txBody>
      </p:sp>
      <p:sp>
        <p:nvSpPr>
          <p:cNvPr id="16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3933056"/>
            <a:ext cx="8784311" cy="64928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b="1" dirty="0">
                <a:latin typeface="+mj-lt"/>
                <a:ea typeface="ＭＳ Ｐゴシック" pitchFamily="34" charset="-128"/>
              </a:rPr>
              <a:t>Evénements indésirables conduisant à l’arrêt du traitement à S144</a:t>
            </a:r>
          </a:p>
          <a:p>
            <a:pPr lvl="1"/>
            <a:r>
              <a:rPr lang="fr-FR" sz="1800" dirty="0">
                <a:ea typeface="ＭＳ Ｐゴシック" pitchFamily="34" charset="-128"/>
              </a:rPr>
              <a:t>1,3 % E/C/F/TAF vs 3,3 % E/C/F/TDF (p = 0,01)</a:t>
            </a:r>
          </a:p>
        </p:txBody>
      </p:sp>
      <p:sp>
        <p:nvSpPr>
          <p:cNvPr id="18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4653136"/>
            <a:ext cx="8674100" cy="193022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b="1" dirty="0">
                <a:latin typeface="+mj-lt"/>
                <a:ea typeface="ＭＳ Ｐゴシック" pitchFamily="34" charset="-128"/>
              </a:rPr>
              <a:t>Evénements indésirables de grade 3-4</a:t>
            </a:r>
          </a:p>
          <a:p>
            <a:pPr lvl="1"/>
            <a:r>
              <a:rPr lang="fr-FR" sz="1800" dirty="0">
                <a:ea typeface="ＭＳ Ｐゴシック" pitchFamily="34" charset="-128"/>
              </a:rPr>
              <a:t>Pas de différence entre les 2 groupes à S144, sauf pour </a:t>
            </a:r>
          </a:p>
          <a:p>
            <a:pPr lvl="2"/>
            <a:r>
              <a:rPr lang="fr-FR" sz="1600" dirty="0">
                <a:ea typeface="ＭＳ Ｐゴシック" pitchFamily="34" charset="-128"/>
              </a:rPr>
              <a:t>Elévation LDL-cholestérol : 11,0 % E/C/F/TAF vs 4,8 % E/C/F/TDF</a:t>
            </a:r>
          </a:p>
          <a:p>
            <a:pPr lvl="2"/>
            <a:r>
              <a:rPr lang="fr-FR" dirty="0">
                <a:ea typeface="ＭＳ Ｐゴシック" pitchFamily="34" charset="-128"/>
              </a:rPr>
              <a:t>Elévation c</a:t>
            </a:r>
            <a:r>
              <a:rPr lang="fr-FR" sz="1600" dirty="0">
                <a:ea typeface="ＭＳ Ｐゴシック" pitchFamily="34" charset="-128"/>
              </a:rPr>
              <a:t>holestérol : 4,7 % vs 2,8 %</a:t>
            </a:r>
          </a:p>
          <a:p>
            <a:pPr lvl="2"/>
            <a:r>
              <a:rPr lang="fr-FR" dirty="0">
                <a:ea typeface="ＭＳ Ｐゴシック" pitchFamily="34" charset="-128"/>
              </a:rPr>
              <a:t>Elévation l</a:t>
            </a:r>
            <a:r>
              <a:rPr lang="fr-FR" sz="1600" dirty="0">
                <a:ea typeface="ＭＳ Ｐゴシック" pitchFamily="34" charset="-128"/>
              </a:rPr>
              <a:t>ipase : 5,0 % vs 8,0 %</a:t>
            </a:r>
          </a:p>
          <a:p>
            <a:pPr lvl="2"/>
            <a:r>
              <a:rPr lang="fr-FR" dirty="0">
                <a:ea typeface="ＭＳ Ｐゴシック" pitchFamily="34" charset="-128"/>
              </a:rPr>
              <a:t>Elévation a</a:t>
            </a:r>
            <a:r>
              <a:rPr lang="fr-FR" sz="1600" dirty="0">
                <a:ea typeface="ＭＳ Ｐゴシック" pitchFamily="34" charset="-128"/>
              </a:rPr>
              <a:t>mylase : 2,6 % vs 5,0 %</a:t>
            </a:r>
            <a:endParaRPr lang="fr-FR" sz="1800" dirty="0">
              <a:ea typeface="ＭＳ Ｐゴシック" pitchFamily="34" charset="-128"/>
            </a:endParaRPr>
          </a:p>
        </p:txBody>
      </p:sp>
      <p:grpSp>
        <p:nvGrpSpPr>
          <p:cNvPr id="19" name="Groupe 23"/>
          <p:cNvGrpSpPr>
            <a:grpSpLocks/>
          </p:cNvGrpSpPr>
          <p:nvPr/>
        </p:nvGrpSpPr>
        <p:grpSpPr bwMode="auto">
          <a:xfrm>
            <a:off x="-11113" y="6570663"/>
            <a:ext cx="1787526" cy="287337"/>
            <a:chOff x="-10712" y="6570663"/>
            <a:chExt cx="1787525" cy="287337"/>
          </a:xfrm>
        </p:grpSpPr>
        <p:sp>
          <p:nvSpPr>
            <p:cNvPr id="20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21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1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1614" cy="1106488"/>
          </a:xfrm>
        </p:spPr>
        <p:txBody>
          <a:bodyPr/>
          <a:lstStyle/>
          <a:p>
            <a:r>
              <a:rPr lang="fr-FR" sz="3200" dirty="0">
                <a:ea typeface="ＭＳ Ｐゴシック" pitchFamily="34" charset="-128"/>
              </a:rPr>
              <a:t>Etudes GS-US-292-0104 et GS-US-292-0111 : </a:t>
            </a:r>
            <a:r>
              <a:rPr lang="fr-FR" sz="3000" dirty="0">
                <a:ea typeface="ＭＳ Ｐゴシック" pitchFamily="34" charset="-128"/>
              </a:rPr>
              <a:t/>
            </a:r>
            <a:br>
              <a:rPr lang="fr-FR" sz="3000" dirty="0">
                <a:ea typeface="ＭＳ Ｐゴシック" pitchFamily="34" charset="-128"/>
              </a:rPr>
            </a:br>
            <a:r>
              <a:rPr lang="fr-FR" sz="3000" dirty="0">
                <a:ea typeface="ＭＳ Ｐゴシック" pitchFamily="34" charset="-128"/>
              </a:rPr>
              <a:t>E/C/F/TAF </a:t>
            </a:r>
            <a:r>
              <a:rPr lang="fr-FR" sz="3000" dirty="0" err="1">
                <a:ea typeface="ＭＳ Ｐゴシック" pitchFamily="34" charset="-128"/>
              </a:rPr>
              <a:t>qd</a:t>
            </a:r>
            <a:r>
              <a:rPr lang="fr-FR" sz="3000" dirty="0">
                <a:ea typeface="ＭＳ Ｐゴシック" pitchFamily="34" charset="-128"/>
              </a:rPr>
              <a:t> vs E/C/F/TDF </a:t>
            </a:r>
            <a:r>
              <a:rPr lang="fr-FR" sz="3000" dirty="0" err="1">
                <a:ea typeface="ＭＳ Ｐゴシック" pitchFamily="34" charset="-128"/>
              </a:rPr>
              <a:t>qd</a:t>
            </a:r>
            <a:r>
              <a:rPr lang="fr-FR" sz="3000" dirty="0">
                <a:ea typeface="ＭＳ Ｐゴシック" pitchFamily="34" charset="-128"/>
              </a:rPr>
              <a:t> - Résultats à S96/S144</a:t>
            </a:r>
            <a:endParaRPr lang="en-GB" sz="3000" dirty="0">
              <a:ea typeface="ＭＳ Ｐゴシック" pitchFamily="34" charset="-128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139952" y="6583363"/>
            <a:ext cx="500404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Arribas</a:t>
            </a:r>
            <a:r>
              <a:rPr lang="fr-FR" sz="1200" i="1" dirty="0">
                <a:solidFill>
                  <a:srgbClr val="CC0000"/>
                </a:solidFill>
              </a:rPr>
              <a:t> JR, </a:t>
            </a:r>
            <a:r>
              <a:rPr lang="fr-FR" sz="1200" i="1" dirty="0">
                <a:solidFill>
                  <a:srgbClr val="CC0000"/>
                </a:solidFill>
              </a:rPr>
              <a:t>J </a:t>
            </a:r>
            <a:r>
              <a:rPr lang="fr-FR" sz="1200" i="1" dirty="0" err="1">
                <a:solidFill>
                  <a:srgbClr val="CC0000"/>
                </a:solidFill>
              </a:rPr>
              <a:t>Acquir</a:t>
            </a:r>
            <a:r>
              <a:rPr lang="fr-FR" sz="1200" i="1" dirty="0">
                <a:solidFill>
                  <a:srgbClr val="CC0000"/>
                </a:solidFill>
              </a:rPr>
              <a:t> Immune </a:t>
            </a:r>
            <a:r>
              <a:rPr lang="fr-FR" sz="1200" i="1" dirty="0" err="1">
                <a:solidFill>
                  <a:srgbClr val="CC0000"/>
                </a:solidFill>
              </a:rPr>
              <a:t>Defic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Syndr</a:t>
            </a:r>
            <a:r>
              <a:rPr lang="fr-FR" sz="1200" i="1" dirty="0">
                <a:solidFill>
                  <a:srgbClr val="CC0000"/>
                </a:solidFill>
              </a:rPr>
              <a:t>. 2017 ;75:211-18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3542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ZoneTexte 163"/>
          <p:cNvSpPr txBox="1"/>
          <p:nvPr/>
        </p:nvSpPr>
        <p:spPr>
          <a:xfrm>
            <a:off x="4039072" y="1854046"/>
            <a:ext cx="9220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rgbClr val="000066"/>
                </a:solidFill>
              </a:rPr>
              <a:t>E/C/F/TDF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V="1">
            <a:off x="626029" y="2553967"/>
            <a:ext cx="0" cy="321835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 flipV="1">
            <a:off x="626029" y="1921395"/>
            <a:ext cx="0" cy="632572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626029" y="2553967"/>
            <a:ext cx="3097559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565454" y="1926944"/>
            <a:ext cx="60576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47" name="Line 33"/>
          <p:cNvSpPr>
            <a:spLocks noChangeShapeType="1"/>
          </p:cNvSpPr>
          <p:nvPr/>
        </p:nvSpPr>
        <p:spPr bwMode="auto">
          <a:xfrm>
            <a:off x="565454" y="2241843"/>
            <a:ext cx="60576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48" name="Line 34"/>
          <p:cNvSpPr>
            <a:spLocks noChangeShapeType="1"/>
          </p:cNvSpPr>
          <p:nvPr/>
        </p:nvSpPr>
        <p:spPr bwMode="auto">
          <a:xfrm>
            <a:off x="565454" y="2556742"/>
            <a:ext cx="60576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49" name="Line 35"/>
          <p:cNvSpPr>
            <a:spLocks noChangeShapeType="1"/>
          </p:cNvSpPr>
          <p:nvPr/>
        </p:nvSpPr>
        <p:spPr bwMode="auto">
          <a:xfrm>
            <a:off x="565454" y="2871641"/>
            <a:ext cx="60576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63" name="Line 47"/>
          <p:cNvSpPr>
            <a:spLocks noChangeShapeType="1"/>
          </p:cNvSpPr>
          <p:nvPr/>
        </p:nvSpPr>
        <p:spPr bwMode="auto">
          <a:xfrm flipV="1">
            <a:off x="1657458" y="2125317"/>
            <a:ext cx="0" cy="753261"/>
          </a:xfrm>
          <a:prstGeom prst="line">
            <a:avLst/>
          </a:prstGeom>
          <a:noFill/>
          <a:ln w="22225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73" name="Freeform 57"/>
          <p:cNvSpPr>
            <a:spLocks/>
          </p:cNvSpPr>
          <p:nvPr/>
        </p:nvSpPr>
        <p:spPr bwMode="auto">
          <a:xfrm>
            <a:off x="2682337" y="2215486"/>
            <a:ext cx="0" cy="663091"/>
          </a:xfrm>
          <a:custGeom>
            <a:avLst/>
            <a:gdLst>
              <a:gd name="T0" fmla="*/ 478 h 478"/>
              <a:gd name="T1" fmla="*/ 351 h 478"/>
              <a:gd name="T2" fmla="*/ 0 h 47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478">
                <a:moveTo>
                  <a:pt x="0" y="478"/>
                </a:moveTo>
                <a:lnTo>
                  <a:pt x="0" y="351"/>
                </a:lnTo>
                <a:lnTo>
                  <a:pt x="0" y="0"/>
                </a:lnTo>
              </a:path>
            </a:pathLst>
          </a:custGeom>
          <a:noFill/>
          <a:ln w="22225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75" name="Line 59"/>
          <p:cNvSpPr>
            <a:spLocks noChangeShapeType="1"/>
          </p:cNvSpPr>
          <p:nvPr/>
        </p:nvSpPr>
        <p:spPr bwMode="auto">
          <a:xfrm flipV="1">
            <a:off x="3712128" y="2200227"/>
            <a:ext cx="0" cy="685286"/>
          </a:xfrm>
          <a:prstGeom prst="line">
            <a:avLst/>
          </a:prstGeom>
          <a:noFill/>
          <a:ln w="22225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81" name="Freeform 65"/>
          <p:cNvSpPr>
            <a:spLocks/>
          </p:cNvSpPr>
          <p:nvPr/>
        </p:nvSpPr>
        <p:spPr bwMode="auto">
          <a:xfrm>
            <a:off x="626029" y="2553967"/>
            <a:ext cx="3082825" cy="177564"/>
          </a:xfrm>
          <a:custGeom>
            <a:avLst/>
            <a:gdLst>
              <a:gd name="T0" fmla="*/ 1883 w 1883"/>
              <a:gd name="T1" fmla="*/ 128 h 128"/>
              <a:gd name="T2" fmla="*/ 1256 w 1883"/>
              <a:gd name="T3" fmla="*/ 107 h 128"/>
              <a:gd name="T4" fmla="*/ 630 w 1883"/>
              <a:gd name="T5" fmla="*/ 42 h 128"/>
              <a:gd name="T6" fmla="*/ 630 w 1883"/>
              <a:gd name="T7" fmla="*/ 42 h 128"/>
              <a:gd name="T8" fmla="*/ 0 w 1883"/>
              <a:gd name="T9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3" h="128">
                <a:moveTo>
                  <a:pt x="1883" y="128"/>
                </a:moveTo>
                <a:lnTo>
                  <a:pt x="1256" y="107"/>
                </a:lnTo>
                <a:lnTo>
                  <a:pt x="630" y="42"/>
                </a:lnTo>
                <a:lnTo>
                  <a:pt x="630" y="42"/>
                </a:lnTo>
                <a:lnTo>
                  <a:pt x="0" y="0"/>
                </a:lnTo>
              </a:path>
            </a:pathLst>
          </a:custGeom>
          <a:noFill/>
          <a:ln w="30163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97" name="Freeform 81"/>
          <p:cNvSpPr>
            <a:spLocks/>
          </p:cNvSpPr>
          <p:nvPr/>
        </p:nvSpPr>
        <p:spPr bwMode="auto">
          <a:xfrm>
            <a:off x="585100" y="2522061"/>
            <a:ext cx="76948" cy="66587"/>
          </a:xfrm>
          <a:custGeom>
            <a:avLst/>
            <a:gdLst>
              <a:gd name="T0" fmla="*/ 25 w 47"/>
              <a:gd name="T1" fmla="*/ 0 h 48"/>
              <a:gd name="T2" fmla="*/ 18 w 47"/>
              <a:gd name="T3" fmla="*/ 2 h 48"/>
              <a:gd name="T4" fmla="*/ 12 w 47"/>
              <a:gd name="T5" fmla="*/ 4 h 48"/>
              <a:gd name="T6" fmla="*/ 7 w 47"/>
              <a:gd name="T7" fmla="*/ 7 h 48"/>
              <a:gd name="T8" fmla="*/ 4 w 47"/>
              <a:gd name="T9" fmla="*/ 13 h 48"/>
              <a:gd name="T10" fmla="*/ 2 w 47"/>
              <a:gd name="T11" fmla="*/ 18 h 48"/>
              <a:gd name="T12" fmla="*/ 0 w 47"/>
              <a:gd name="T13" fmla="*/ 25 h 48"/>
              <a:gd name="T14" fmla="*/ 2 w 47"/>
              <a:gd name="T15" fmla="*/ 30 h 48"/>
              <a:gd name="T16" fmla="*/ 4 w 47"/>
              <a:gd name="T17" fmla="*/ 35 h 48"/>
              <a:gd name="T18" fmla="*/ 7 w 47"/>
              <a:gd name="T19" fmla="*/ 41 h 48"/>
              <a:gd name="T20" fmla="*/ 12 w 47"/>
              <a:gd name="T21" fmla="*/ 44 h 48"/>
              <a:gd name="T22" fmla="*/ 18 w 47"/>
              <a:gd name="T23" fmla="*/ 48 h 48"/>
              <a:gd name="T24" fmla="*/ 25 w 47"/>
              <a:gd name="T25" fmla="*/ 48 h 48"/>
              <a:gd name="T26" fmla="*/ 30 w 47"/>
              <a:gd name="T27" fmla="*/ 48 h 48"/>
              <a:gd name="T28" fmla="*/ 35 w 47"/>
              <a:gd name="T29" fmla="*/ 44 h 48"/>
              <a:gd name="T30" fmla="*/ 40 w 47"/>
              <a:gd name="T31" fmla="*/ 41 h 48"/>
              <a:gd name="T32" fmla="*/ 44 w 47"/>
              <a:gd name="T33" fmla="*/ 35 h 48"/>
              <a:gd name="T34" fmla="*/ 47 w 47"/>
              <a:gd name="T35" fmla="*/ 30 h 48"/>
              <a:gd name="T36" fmla="*/ 47 w 47"/>
              <a:gd name="T37" fmla="*/ 25 h 48"/>
              <a:gd name="T38" fmla="*/ 47 w 47"/>
              <a:gd name="T39" fmla="*/ 18 h 48"/>
              <a:gd name="T40" fmla="*/ 44 w 47"/>
              <a:gd name="T41" fmla="*/ 13 h 48"/>
              <a:gd name="T42" fmla="*/ 40 w 47"/>
              <a:gd name="T43" fmla="*/ 7 h 48"/>
              <a:gd name="T44" fmla="*/ 35 w 47"/>
              <a:gd name="T45" fmla="*/ 4 h 48"/>
              <a:gd name="T46" fmla="*/ 30 w 47"/>
              <a:gd name="T47" fmla="*/ 2 h 48"/>
              <a:gd name="T48" fmla="*/ 25 w 47"/>
              <a:gd name="T49" fmla="*/ 0 h 48"/>
              <a:gd name="T50" fmla="*/ 25 w 47"/>
              <a:gd name="T51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8">
                <a:moveTo>
                  <a:pt x="25" y="0"/>
                </a:moveTo>
                <a:lnTo>
                  <a:pt x="18" y="2"/>
                </a:lnTo>
                <a:lnTo>
                  <a:pt x="12" y="4"/>
                </a:lnTo>
                <a:lnTo>
                  <a:pt x="7" y="7"/>
                </a:lnTo>
                <a:lnTo>
                  <a:pt x="4" y="13"/>
                </a:lnTo>
                <a:lnTo>
                  <a:pt x="2" y="18"/>
                </a:lnTo>
                <a:lnTo>
                  <a:pt x="0" y="25"/>
                </a:lnTo>
                <a:lnTo>
                  <a:pt x="2" y="30"/>
                </a:lnTo>
                <a:lnTo>
                  <a:pt x="4" y="35"/>
                </a:lnTo>
                <a:lnTo>
                  <a:pt x="7" y="41"/>
                </a:lnTo>
                <a:lnTo>
                  <a:pt x="12" y="44"/>
                </a:lnTo>
                <a:lnTo>
                  <a:pt x="18" y="48"/>
                </a:lnTo>
                <a:lnTo>
                  <a:pt x="25" y="48"/>
                </a:lnTo>
                <a:lnTo>
                  <a:pt x="30" y="48"/>
                </a:lnTo>
                <a:lnTo>
                  <a:pt x="35" y="44"/>
                </a:lnTo>
                <a:lnTo>
                  <a:pt x="40" y="41"/>
                </a:lnTo>
                <a:lnTo>
                  <a:pt x="44" y="35"/>
                </a:lnTo>
                <a:lnTo>
                  <a:pt x="47" y="30"/>
                </a:lnTo>
                <a:lnTo>
                  <a:pt x="47" y="25"/>
                </a:lnTo>
                <a:lnTo>
                  <a:pt x="47" y="18"/>
                </a:lnTo>
                <a:lnTo>
                  <a:pt x="44" y="13"/>
                </a:lnTo>
                <a:lnTo>
                  <a:pt x="40" y="7"/>
                </a:lnTo>
                <a:lnTo>
                  <a:pt x="35" y="4"/>
                </a:lnTo>
                <a:lnTo>
                  <a:pt x="30" y="2"/>
                </a:lnTo>
                <a:lnTo>
                  <a:pt x="25" y="0"/>
                </a:lnTo>
                <a:lnTo>
                  <a:pt x="25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98" name="Freeform 82"/>
          <p:cNvSpPr>
            <a:spLocks/>
          </p:cNvSpPr>
          <p:nvPr/>
        </p:nvSpPr>
        <p:spPr bwMode="auto">
          <a:xfrm>
            <a:off x="1619803" y="2580325"/>
            <a:ext cx="73674" cy="66587"/>
          </a:xfrm>
          <a:custGeom>
            <a:avLst/>
            <a:gdLst>
              <a:gd name="T0" fmla="*/ 23 w 45"/>
              <a:gd name="T1" fmla="*/ 0 h 48"/>
              <a:gd name="T2" fmla="*/ 16 w 45"/>
              <a:gd name="T3" fmla="*/ 0 h 48"/>
              <a:gd name="T4" fmla="*/ 10 w 45"/>
              <a:gd name="T5" fmla="*/ 4 h 48"/>
              <a:gd name="T6" fmla="*/ 7 w 45"/>
              <a:gd name="T7" fmla="*/ 7 h 48"/>
              <a:gd name="T8" fmla="*/ 2 w 45"/>
              <a:gd name="T9" fmla="*/ 11 h 48"/>
              <a:gd name="T10" fmla="*/ 0 w 45"/>
              <a:gd name="T11" fmla="*/ 18 h 48"/>
              <a:gd name="T12" fmla="*/ 0 w 45"/>
              <a:gd name="T13" fmla="*/ 23 h 48"/>
              <a:gd name="T14" fmla="*/ 0 w 45"/>
              <a:gd name="T15" fmla="*/ 30 h 48"/>
              <a:gd name="T16" fmla="*/ 2 w 45"/>
              <a:gd name="T17" fmla="*/ 35 h 48"/>
              <a:gd name="T18" fmla="*/ 7 w 45"/>
              <a:gd name="T19" fmla="*/ 41 h 48"/>
              <a:gd name="T20" fmla="*/ 10 w 45"/>
              <a:gd name="T21" fmla="*/ 44 h 48"/>
              <a:gd name="T22" fmla="*/ 16 w 45"/>
              <a:gd name="T23" fmla="*/ 46 h 48"/>
              <a:gd name="T24" fmla="*/ 23 w 45"/>
              <a:gd name="T25" fmla="*/ 48 h 48"/>
              <a:gd name="T26" fmla="*/ 28 w 45"/>
              <a:gd name="T27" fmla="*/ 46 h 48"/>
              <a:gd name="T28" fmla="*/ 35 w 45"/>
              <a:gd name="T29" fmla="*/ 44 h 48"/>
              <a:gd name="T30" fmla="*/ 38 w 45"/>
              <a:gd name="T31" fmla="*/ 41 h 48"/>
              <a:gd name="T32" fmla="*/ 44 w 45"/>
              <a:gd name="T33" fmla="*/ 35 h 48"/>
              <a:gd name="T34" fmla="*/ 45 w 45"/>
              <a:gd name="T35" fmla="*/ 30 h 48"/>
              <a:gd name="T36" fmla="*/ 45 w 45"/>
              <a:gd name="T37" fmla="*/ 23 h 48"/>
              <a:gd name="T38" fmla="*/ 45 w 45"/>
              <a:gd name="T39" fmla="*/ 18 h 48"/>
              <a:gd name="T40" fmla="*/ 44 w 45"/>
              <a:gd name="T41" fmla="*/ 11 h 48"/>
              <a:gd name="T42" fmla="*/ 38 w 45"/>
              <a:gd name="T43" fmla="*/ 7 h 48"/>
              <a:gd name="T44" fmla="*/ 35 w 45"/>
              <a:gd name="T45" fmla="*/ 4 h 48"/>
              <a:gd name="T46" fmla="*/ 28 w 45"/>
              <a:gd name="T47" fmla="*/ 0 h 48"/>
              <a:gd name="T48" fmla="*/ 23 w 45"/>
              <a:gd name="T49" fmla="*/ 0 h 48"/>
              <a:gd name="T50" fmla="*/ 23 w 45"/>
              <a:gd name="T51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5" h="48">
                <a:moveTo>
                  <a:pt x="23" y="0"/>
                </a:moveTo>
                <a:lnTo>
                  <a:pt x="16" y="0"/>
                </a:lnTo>
                <a:lnTo>
                  <a:pt x="10" y="4"/>
                </a:lnTo>
                <a:lnTo>
                  <a:pt x="7" y="7"/>
                </a:lnTo>
                <a:lnTo>
                  <a:pt x="2" y="11"/>
                </a:lnTo>
                <a:lnTo>
                  <a:pt x="0" y="18"/>
                </a:lnTo>
                <a:lnTo>
                  <a:pt x="0" y="23"/>
                </a:lnTo>
                <a:lnTo>
                  <a:pt x="0" y="30"/>
                </a:lnTo>
                <a:lnTo>
                  <a:pt x="2" y="35"/>
                </a:lnTo>
                <a:lnTo>
                  <a:pt x="7" y="41"/>
                </a:lnTo>
                <a:lnTo>
                  <a:pt x="10" y="44"/>
                </a:lnTo>
                <a:lnTo>
                  <a:pt x="16" y="46"/>
                </a:lnTo>
                <a:lnTo>
                  <a:pt x="23" y="48"/>
                </a:lnTo>
                <a:lnTo>
                  <a:pt x="28" y="46"/>
                </a:lnTo>
                <a:lnTo>
                  <a:pt x="35" y="44"/>
                </a:lnTo>
                <a:lnTo>
                  <a:pt x="38" y="41"/>
                </a:lnTo>
                <a:lnTo>
                  <a:pt x="44" y="35"/>
                </a:lnTo>
                <a:lnTo>
                  <a:pt x="45" y="30"/>
                </a:lnTo>
                <a:lnTo>
                  <a:pt x="45" y="23"/>
                </a:lnTo>
                <a:lnTo>
                  <a:pt x="45" y="18"/>
                </a:lnTo>
                <a:lnTo>
                  <a:pt x="44" y="11"/>
                </a:lnTo>
                <a:lnTo>
                  <a:pt x="38" y="7"/>
                </a:lnTo>
                <a:lnTo>
                  <a:pt x="35" y="4"/>
                </a:lnTo>
                <a:lnTo>
                  <a:pt x="28" y="0"/>
                </a:lnTo>
                <a:lnTo>
                  <a:pt x="23" y="0"/>
                </a:lnTo>
                <a:lnTo>
                  <a:pt x="23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99" name="Freeform 83"/>
          <p:cNvSpPr>
            <a:spLocks/>
          </p:cNvSpPr>
          <p:nvPr/>
        </p:nvSpPr>
        <p:spPr bwMode="auto">
          <a:xfrm>
            <a:off x="2646319" y="2670494"/>
            <a:ext cx="76948" cy="65200"/>
          </a:xfrm>
          <a:custGeom>
            <a:avLst/>
            <a:gdLst>
              <a:gd name="T0" fmla="*/ 22 w 47"/>
              <a:gd name="T1" fmla="*/ 0 h 47"/>
              <a:gd name="T2" fmla="*/ 17 w 47"/>
              <a:gd name="T3" fmla="*/ 0 h 47"/>
              <a:gd name="T4" fmla="*/ 12 w 47"/>
              <a:gd name="T5" fmla="*/ 2 h 47"/>
              <a:gd name="T6" fmla="*/ 7 w 47"/>
              <a:gd name="T7" fmla="*/ 7 h 47"/>
              <a:gd name="T8" fmla="*/ 3 w 47"/>
              <a:gd name="T9" fmla="*/ 10 h 47"/>
              <a:gd name="T10" fmla="*/ 0 w 47"/>
              <a:gd name="T11" fmla="*/ 17 h 47"/>
              <a:gd name="T12" fmla="*/ 0 w 47"/>
              <a:gd name="T13" fmla="*/ 23 h 47"/>
              <a:gd name="T14" fmla="*/ 0 w 47"/>
              <a:gd name="T15" fmla="*/ 30 h 47"/>
              <a:gd name="T16" fmla="*/ 3 w 47"/>
              <a:gd name="T17" fmla="*/ 35 h 47"/>
              <a:gd name="T18" fmla="*/ 7 w 47"/>
              <a:gd name="T19" fmla="*/ 38 h 47"/>
              <a:gd name="T20" fmla="*/ 12 w 47"/>
              <a:gd name="T21" fmla="*/ 44 h 47"/>
              <a:gd name="T22" fmla="*/ 17 w 47"/>
              <a:gd name="T23" fmla="*/ 45 h 47"/>
              <a:gd name="T24" fmla="*/ 22 w 47"/>
              <a:gd name="T25" fmla="*/ 47 h 47"/>
              <a:gd name="T26" fmla="*/ 29 w 47"/>
              <a:gd name="T27" fmla="*/ 45 h 47"/>
              <a:gd name="T28" fmla="*/ 35 w 47"/>
              <a:gd name="T29" fmla="*/ 44 h 47"/>
              <a:gd name="T30" fmla="*/ 40 w 47"/>
              <a:gd name="T31" fmla="*/ 38 h 47"/>
              <a:gd name="T32" fmla="*/ 43 w 47"/>
              <a:gd name="T33" fmla="*/ 35 h 47"/>
              <a:gd name="T34" fmla="*/ 45 w 47"/>
              <a:gd name="T35" fmla="*/ 30 h 47"/>
              <a:gd name="T36" fmla="*/ 47 w 47"/>
              <a:gd name="T37" fmla="*/ 23 h 47"/>
              <a:gd name="T38" fmla="*/ 45 w 47"/>
              <a:gd name="T39" fmla="*/ 17 h 47"/>
              <a:gd name="T40" fmla="*/ 43 w 47"/>
              <a:gd name="T41" fmla="*/ 10 h 47"/>
              <a:gd name="T42" fmla="*/ 40 w 47"/>
              <a:gd name="T43" fmla="*/ 7 h 47"/>
              <a:gd name="T44" fmla="*/ 35 w 47"/>
              <a:gd name="T45" fmla="*/ 2 h 47"/>
              <a:gd name="T46" fmla="*/ 29 w 47"/>
              <a:gd name="T47" fmla="*/ 0 h 47"/>
              <a:gd name="T48" fmla="*/ 22 w 47"/>
              <a:gd name="T49" fmla="*/ 0 h 47"/>
              <a:gd name="T50" fmla="*/ 22 w 47"/>
              <a:gd name="T5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22" y="0"/>
                </a:moveTo>
                <a:lnTo>
                  <a:pt x="17" y="0"/>
                </a:lnTo>
                <a:lnTo>
                  <a:pt x="12" y="2"/>
                </a:lnTo>
                <a:lnTo>
                  <a:pt x="7" y="7"/>
                </a:lnTo>
                <a:lnTo>
                  <a:pt x="3" y="10"/>
                </a:lnTo>
                <a:lnTo>
                  <a:pt x="0" y="17"/>
                </a:lnTo>
                <a:lnTo>
                  <a:pt x="0" y="23"/>
                </a:lnTo>
                <a:lnTo>
                  <a:pt x="0" y="30"/>
                </a:lnTo>
                <a:lnTo>
                  <a:pt x="3" y="35"/>
                </a:lnTo>
                <a:lnTo>
                  <a:pt x="7" y="38"/>
                </a:lnTo>
                <a:lnTo>
                  <a:pt x="12" y="44"/>
                </a:lnTo>
                <a:lnTo>
                  <a:pt x="17" y="45"/>
                </a:lnTo>
                <a:lnTo>
                  <a:pt x="22" y="47"/>
                </a:lnTo>
                <a:lnTo>
                  <a:pt x="29" y="45"/>
                </a:lnTo>
                <a:lnTo>
                  <a:pt x="35" y="44"/>
                </a:lnTo>
                <a:lnTo>
                  <a:pt x="40" y="38"/>
                </a:lnTo>
                <a:lnTo>
                  <a:pt x="43" y="35"/>
                </a:lnTo>
                <a:lnTo>
                  <a:pt x="45" y="30"/>
                </a:lnTo>
                <a:lnTo>
                  <a:pt x="47" y="23"/>
                </a:lnTo>
                <a:lnTo>
                  <a:pt x="45" y="17"/>
                </a:lnTo>
                <a:lnTo>
                  <a:pt x="43" y="10"/>
                </a:lnTo>
                <a:lnTo>
                  <a:pt x="40" y="7"/>
                </a:lnTo>
                <a:lnTo>
                  <a:pt x="35" y="2"/>
                </a:lnTo>
                <a:lnTo>
                  <a:pt x="29" y="0"/>
                </a:lnTo>
                <a:lnTo>
                  <a:pt x="22" y="0"/>
                </a:lnTo>
                <a:lnTo>
                  <a:pt x="22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00" name="Freeform 84"/>
          <p:cNvSpPr>
            <a:spLocks/>
          </p:cNvSpPr>
          <p:nvPr/>
        </p:nvSpPr>
        <p:spPr bwMode="auto">
          <a:xfrm>
            <a:off x="3671198" y="2699626"/>
            <a:ext cx="75311" cy="65200"/>
          </a:xfrm>
          <a:custGeom>
            <a:avLst/>
            <a:gdLst>
              <a:gd name="T0" fmla="*/ 23 w 46"/>
              <a:gd name="T1" fmla="*/ 0 h 47"/>
              <a:gd name="T2" fmla="*/ 18 w 46"/>
              <a:gd name="T3" fmla="*/ 0 h 47"/>
              <a:gd name="T4" fmla="*/ 11 w 46"/>
              <a:gd name="T5" fmla="*/ 3 h 47"/>
              <a:gd name="T6" fmla="*/ 7 w 46"/>
              <a:gd name="T7" fmla="*/ 7 h 47"/>
              <a:gd name="T8" fmla="*/ 2 w 46"/>
              <a:gd name="T9" fmla="*/ 12 h 47"/>
              <a:gd name="T10" fmla="*/ 0 w 46"/>
              <a:gd name="T11" fmla="*/ 17 h 47"/>
              <a:gd name="T12" fmla="*/ 0 w 46"/>
              <a:gd name="T13" fmla="*/ 23 h 47"/>
              <a:gd name="T14" fmla="*/ 0 w 46"/>
              <a:gd name="T15" fmla="*/ 30 h 47"/>
              <a:gd name="T16" fmla="*/ 2 w 46"/>
              <a:gd name="T17" fmla="*/ 35 h 47"/>
              <a:gd name="T18" fmla="*/ 7 w 46"/>
              <a:gd name="T19" fmla="*/ 40 h 47"/>
              <a:gd name="T20" fmla="*/ 11 w 46"/>
              <a:gd name="T21" fmla="*/ 44 h 47"/>
              <a:gd name="T22" fmla="*/ 18 w 46"/>
              <a:gd name="T23" fmla="*/ 45 h 47"/>
              <a:gd name="T24" fmla="*/ 23 w 46"/>
              <a:gd name="T25" fmla="*/ 47 h 47"/>
              <a:gd name="T26" fmla="*/ 30 w 46"/>
              <a:gd name="T27" fmla="*/ 45 h 47"/>
              <a:gd name="T28" fmla="*/ 35 w 46"/>
              <a:gd name="T29" fmla="*/ 44 h 47"/>
              <a:gd name="T30" fmla="*/ 39 w 46"/>
              <a:gd name="T31" fmla="*/ 40 h 47"/>
              <a:gd name="T32" fmla="*/ 44 w 46"/>
              <a:gd name="T33" fmla="*/ 35 h 47"/>
              <a:gd name="T34" fmla="*/ 46 w 46"/>
              <a:gd name="T35" fmla="*/ 30 h 47"/>
              <a:gd name="T36" fmla="*/ 46 w 46"/>
              <a:gd name="T37" fmla="*/ 23 h 47"/>
              <a:gd name="T38" fmla="*/ 46 w 46"/>
              <a:gd name="T39" fmla="*/ 17 h 47"/>
              <a:gd name="T40" fmla="*/ 44 w 46"/>
              <a:gd name="T41" fmla="*/ 12 h 47"/>
              <a:gd name="T42" fmla="*/ 39 w 46"/>
              <a:gd name="T43" fmla="*/ 7 h 47"/>
              <a:gd name="T44" fmla="*/ 35 w 46"/>
              <a:gd name="T45" fmla="*/ 3 h 47"/>
              <a:gd name="T46" fmla="*/ 30 w 46"/>
              <a:gd name="T47" fmla="*/ 0 h 47"/>
              <a:gd name="T48" fmla="*/ 23 w 46"/>
              <a:gd name="T49" fmla="*/ 0 h 47"/>
              <a:gd name="T50" fmla="*/ 23 w 46"/>
              <a:gd name="T5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6" h="47">
                <a:moveTo>
                  <a:pt x="23" y="0"/>
                </a:moveTo>
                <a:lnTo>
                  <a:pt x="18" y="0"/>
                </a:lnTo>
                <a:lnTo>
                  <a:pt x="11" y="3"/>
                </a:lnTo>
                <a:lnTo>
                  <a:pt x="7" y="7"/>
                </a:lnTo>
                <a:lnTo>
                  <a:pt x="2" y="12"/>
                </a:lnTo>
                <a:lnTo>
                  <a:pt x="0" y="17"/>
                </a:lnTo>
                <a:lnTo>
                  <a:pt x="0" y="23"/>
                </a:lnTo>
                <a:lnTo>
                  <a:pt x="0" y="30"/>
                </a:lnTo>
                <a:lnTo>
                  <a:pt x="2" y="35"/>
                </a:lnTo>
                <a:lnTo>
                  <a:pt x="7" y="40"/>
                </a:lnTo>
                <a:lnTo>
                  <a:pt x="11" y="44"/>
                </a:lnTo>
                <a:lnTo>
                  <a:pt x="18" y="45"/>
                </a:lnTo>
                <a:lnTo>
                  <a:pt x="23" y="47"/>
                </a:lnTo>
                <a:lnTo>
                  <a:pt x="30" y="45"/>
                </a:lnTo>
                <a:lnTo>
                  <a:pt x="35" y="44"/>
                </a:lnTo>
                <a:lnTo>
                  <a:pt x="39" y="40"/>
                </a:lnTo>
                <a:lnTo>
                  <a:pt x="44" y="35"/>
                </a:lnTo>
                <a:lnTo>
                  <a:pt x="46" y="30"/>
                </a:lnTo>
                <a:lnTo>
                  <a:pt x="46" y="23"/>
                </a:lnTo>
                <a:lnTo>
                  <a:pt x="46" y="17"/>
                </a:lnTo>
                <a:lnTo>
                  <a:pt x="44" y="12"/>
                </a:lnTo>
                <a:lnTo>
                  <a:pt x="39" y="7"/>
                </a:lnTo>
                <a:lnTo>
                  <a:pt x="35" y="3"/>
                </a:lnTo>
                <a:lnTo>
                  <a:pt x="30" y="0"/>
                </a:lnTo>
                <a:lnTo>
                  <a:pt x="23" y="0"/>
                </a:lnTo>
                <a:lnTo>
                  <a:pt x="23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01" name="Line 85"/>
          <p:cNvSpPr>
            <a:spLocks noChangeShapeType="1"/>
          </p:cNvSpPr>
          <p:nvPr/>
        </p:nvSpPr>
        <p:spPr bwMode="auto">
          <a:xfrm flipV="1">
            <a:off x="3712128" y="1926944"/>
            <a:ext cx="1638" cy="237215"/>
          </a:xfrm>
          <a:prstGeom prst="line">
            <a:avLst/>
          </a:prstGeom>
          <a:noFill/>
          <a:ln w="22225">
            <a:solidFill>
              <a:srgbClr val="FF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02" name="Line 86"/>
          <p:cNvSpPr>
            <a:spLocks noChangeShapeType="1"/>
          </p:cNvSpPr>
          <p:nvPr/>
        </p:nvSpPr>
        <p:spPr bwMode="auto">
          <a:xfrm flipV="1">
            <a:off x="1657458" y="1921395"/>
            <a:ext cx="0" cy="327384"/>
          </a:xfrm>
          <a:prstGeom prst="line">
            <a:avLst/>
          </a:prstGeom>
          <a:noFill/>
          <a:ln w="22225">
            <a:solidFill>
              <a:srgbClr val="FF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15" name="Line 99"/>
          <p:cNvSpPr>
            <a:spLocks noChangeShapeType="1"/>
          </p:cNvSpPr>
          <p:nvPr/>
        </p:nvSpPr>
        <p:spPr bwMode="auto">
          <a:xfrm flipV="1">
            <a:off x="2680700" y="1928332"/>
            <a:ext cx="0" cy="378711"/>
          </a:xfrm>
          <a:prstGeom prst="line">
            <a:avLst/>
          </a:prstGeom>
          <a:noFill/>
          <a:ln w="22225">
            <a:solidFill>
              <a:srgbClr val="FF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17" name="Freeform 101"/>
          <p:cNvSpPr>
            <a:spLocks/>
          </p:cNvSpPr>
          <p:nvPr/>
        </p:nvSpPr>
        <p:spPr bwMode="auto">
          <a:xfrm>
            <a:off x="626029" y="2164159"/>
            <a:ext cx="3086099" cy="389809"/>
          </a:xfrm>
          <a:custGeom>
            <a:avLst/>
            <a:gdLst>
              <a:gd name="T0" fmla="*/ 1885 w 1885"/>
              <a:gd name="T1" fmla="*/ 0 h 281"/>
              <a:gd name="T2" fmla="*/ 1256 w 1885"/>
              <a:gd name="T3" fmla="*/ 103 h 281"/>
              <a:gd name="T4" fmla="*/ 1255 w 1885"/>
              <a:gd name="T5" fmla="*/ 103 h 281"/>
              <a:gd name="T6" fmla="*/ 630 w 1885"/>
              <a:gd name="T7" fmla="*/ 58 h 281"/>
              <a:gd name="T8" fmla="*/ 0 w 1885"/>
              <a:gd name="T9" fmla="*/ 281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5" h="281">
                <a:moveTo>
                  <a:pt x="1885" y="0"/>
                </a:moveTo>
                <a:lnTo>
                  <a:pt x="1256" y="103"/>
                </a:lnTo>
                <a:lnTo>
                  <a:pt x="1255" y="103"/>
                </a:lnTo>
                <a:lnTo>
                  <a:pt x="630" y="58"/>
                </a:lnTo>
                <a:lnTo>
                  <a:pt x="0" y="281"/>
                </a:lnTo>
              </a:path>
            </a:pathLst>
          </a:custGeom>
          <a:noFill/>
          <a:ln w="30163">
            <a:solidFill>
              <a:srgbClr val="FF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22" name="Freeform 106"/>
          <p:cNvSpPr>
            <a:spLocks/>
          </p:cNvSpPr>
          <p:nvPr/>
        </p:nvSpPr>
        <p:spPr bwMode="auto">
          <a:xfrm>
            <a:off x="1619803" y="2209937"/>
            <a:ext cx="73674" cy="65200"/>
          </a:xfrm>
          <a:custGeom>
            <a:avLst/>
            <a:gdLst>
              <a:gd name="T0" fmla="*/ 38 w 45"/>
              <a:gd name="T1" fmla="*/ 7 h 47"/>
              <a:gd name="T2" fmla="*/ 35 w 45"/>
              <a:gd name="T3" fmla="*/ 4 h 47"/>
              <a:gd name="T4" fmla="*/ 28 w 45"/>
              <a:gd name="T5" fmla="*/ 2 h 47"/>
              <a:gd name="T6" fmla="*/ 23 w 45"/>
              <a:gd name="T7" fmla="*/ 0 h 47"/>
              <a:gd name="T8" fmla="*/ 16 w 45"/>
              <a:gd name="T9" fmla="*/ 2 h 47"/>
              <a:gd name="T10" fmla="*/ 10 w 45"/>
              <a:gd name="T11" fmla="*/ 4 h 47"/>
              <a:gd name="T12" fmla="*/ 7 w 45"/>
              <a:gd name="T13" fmla="*/ 7 h 47"/>
              <a:gd name="T14" fmla="*/ 2 w 45"/>
              <a:gd name="T15" fmla="*/ 12 h 47"/>
              <a:gd name="T16" fmla="*/ 0 w 45"/>
              <a:gd name="T17" fmla="*/ 18 h 47"/>
              <a:gd name="T18" fmla="*/ 0 w 45"/>
              <a:gd name="T19" fmla="*/ 25 h 47"/>
              <a:gd name="T20" fmla="*/ 0 w 45"/>
              <a:gd name="T21" fmla="*/ 30 h 47"/>
              <a:gd name="T22" fmla="*/ 2 w 45"/>
              <a:gd name="T23" fmla="*/ 35 h 47"/>
              <a:gd name="T24" fmla="*/ 7 w 45"/>
              <a:gd name="T25" fmla="*/ 40 h 47"/>
              <a:gd name="T26" fmla="*/ 10 w 45"/>
              <a:gd name="T27" fmla="*/ 44 h 47"/>
              <a:gd name="T28" fmla="*/ 16 w 45"/>
              <a:gd name="T29" fmla="*/ 47 h 47"/>
              <a:gd name="T30" fmla="*/ 23 w 45"/>
              <a:gd name="T31" fmla="*/ 47 h 47"/>
              <a:gd name="T32" fmla="*/ 28 w 45"/>
              <a:gd name="T33" fmla="*/ 47 h 47"/>
              <a:gd name="T34" fmla="*/ 35 w 45"/>
              <a:gd name="T35" fmla="*/ 44 h 47"/>
              <a:gd name="T36" fmla="*/ 38 w 45"/>
              <a:gd name="T37" fmla="*/ 40 h 47"/>
              <a:gd name="T38" fmla="*/ 44 w 45"/>
              <a:gd name="T39" fmla="*/ 35 h 47"/>
              <a:gd name="T40" fmla="*/ 45 w 45"/>
              <a:gd name="T41" fmla="*/ 30 h 47"/>
              <a:gd name="T42" fmla="*/ 45 w 45"/>
              <a:gd name="T43" fmla="*/ 25 h 47"/>
              <a:gd name="T44" fmla="*/ 45 w 45"/>
              <a:gd name="T45" fmla="*/ 18 h 47"/>
              <a:gd name="T46" fmla="*/ 44 w 45"/>
              <a:gd name="T47" fmla="*/ 12 h 47"/>
              <a:gd name="T48" fmla="*/ 38 w 45"/>
              <a:gd name="T49" fmla="*/ 7 h 47"/>
              <a:gd name="T50" fmla="*/ 38 w 45"/>
              <a:gd name="T51" fmla="*/ 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5" h="47">
                <a:moveTo>
                  <a:pt x="38" y="7"/>
                </a:moveTo>
                <a:lnTo>
                  <a:pt x="35" y="4"/>
                </a:lnTo>
                <a:lnTo>
                  <a:pt x="28" y="2"/>
                </a:lnTo>
                <a:lnTo>
                  <a:pt x="23" y="0"/>
                </a:lnTo>
                <a:lnTo>
                  <a:pt x="16" y="2"/>
                </a:lnTo>
                <a:lnTo>
                  <a:pt x="10" y="4"/>
                </a:lnTo>
                <a:lnTo>
                  <a:pt x="7" y="7"/>
                </a:lnTo>
                <a:lnTo>
                  <a:pt x="2" y="12"/>
                </a:lnTo>
                <a:lnTo>
                  <a:pt x="0" y="18"/>
                </a:lnTo>
                <a:lnTo>
                  <a:pt x="0" y="25"/>
                </a:lnTo>
                <a:lnTo>
                  <a:pt x="0" y="30"/>
                </a:lnTo>
                <a:lnTo>
                  <a:pt x="2" y="35"/>
                </a:lnTo>
                <a:lnTo>
                  <a:pt x="7" y="40"/>
                </a:lnTo>
                <a:lnTo>
                  <a:pt x="10" y="44"/>
                </a:lnTo>
                <a:lnTo>
                  <a:pt x="16" y="47"/>
                </a:lnTo>
                <a:lnTo>
                  <a:pt x="23" y="47"/>
                </a:lnTo>
                <a:lnTo>
                  <a:pt x="28" y="47"/>
                </a:lnTo>
                <a:lnTo>
                  <a:pt x="35" y="44"/>
                </a:lnTo>
                <a:lnTo>
                  <a:pt x="38" y="40"/>
                </a:lnTo>
                <a:lnTo>
                  <a:pt x="44" y="35"/>
                </a:lnTo>
                <a:lnTo>
                  <a:pt x="45" y="30"/>
                </a:lnTo>
                <a:lnTo>
                  <a:pt x="45" y="25"/>
                </a:lnTo>
                <a:lnTo>
                  <a:pt x="45" y="18"/>
                </a:lnTo>
                <a:lnTo>
                  <a:pt x="44" y="12"/>
                </a:lnTo>
                <a:lnTo>
                  <a:pt x="38" y="7"/>
                </a:lnTo>
                <a:lnTo>
                  <a:pt x="38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CC33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23" name="Freeform 107"/>
          <p:cNvSpPr>
            <a:spLocks/>
          </p:cNvSpPr>
          <p:nvPr/>
        </p:nvSpPr>
        <p:spPr bwMode="auto">
          <a:xfrm>
            <a:off x="2643045" y="2275136"/>
            <a:ext cx="76948" cy="63812"/>
          </a:xfrm>
          <a:custGeom>
            <a:avLst/>
            <a:gdLst>
              <a:gd name="T0" fmla="*/ 40 w 47"/>
              <a:gd name="T1" fmla="*/ 7 h 46"/>
              <a:gd name="T2" fmla="*/ 35 w 47"/>
              <a:gd name="T3" fmla="*/ 2 h 46"/>
              <a:gd name="T4" fmla="*/ 30 w 47"/>
              <a:gd name="T5" fmla="*/ 0 h 46"/>
              <a:gd name="T6" fmla="*/ 23 w 47"/>
              <a:gd name="T7" fmla="*/ 0 h 46"/>
              <a:gd name="T8" fmla="*/ 17 w 47"/>
              <a:gd name="T9" fmla="*/ 0 h 46"/>
              <a:gd name="T10" fmla="*/ 12 w 47"/>
              <a:gd name="T11" fmla="*/ 2 h 46"/>
              <a:gd name="T12" fmla="*/ 7 w 47"/>
              <a:gd name="T13" fmla="*/ 7 h 46"/>
              <a:gd name="T14" fmla="*/ 3 w 47"/>
              <a:gd name="T15" fmla="*/ 11 h 46"/>
              <a:gd name="T16" fmla="*/ 2 w 47"/>
              <a:gd name="T17" fmla="*/ 18 h 46"/>
              <a:gd name="T18" fmla="*/ 0 w 47"/>
              <a:gd name="T19" fmla="*/ 23 h 46"/>
              <a:gd name="T20" fmla="*/ 2 w 47"/>
              <a:gd name="T21" fmla="*/ 30 h 46"/>
              <a:gd name="T22" fmla="*/ 3 w 47"/>
              <a:gd name="T23" fmla="*/ 35 h 46"/>
              <a:gd name="T24" fmla="*/ 7 w 47"/>
              <a:gd name="T25" fmla="*/ 39 h 46"/>
              <a:gd name="T26" fmla="*/ 12 w 47"/>
              <a:gd name="T27" fmla="*/ 44 h 46"/>
              <a:gd name="T28" fmla="*/ 17 w 47"/>
              <a:gd name="T29" fmla="*/ 46 h 46"/>
              <a:gd name="T30" fmla="*/ 23 w 47"/>
              <a:gd name="T31" fmla="*/ 46 h 46"/>
              <a:gd name="T32" fmla="*/ 30 w 47"/>
              <a:gd name="T33" fmla="*/ 46 h 46"/>
              <a:gd name="T34" fmla="*/ 35 w 47"/>
              <a:gd name="T35" fmla="*/ 44 h 46"/>
              <a:gd name="T36" fmla="*/ 40 w 47"/>
              <a:gd name="T37" fmla="*/ 39 h 46"/>
              <a:gd name="T38" fmla="*/ 43 w 47"/>
              <a:gd name="T39" fmla="*/ 35 h 46"/>
              <a:gd name="T40" fmla="*/ 45 w 47"/>
              <a:gd name="T41" fmla="*/ 30 h 46"/>
              <a:gd name="T42" fmla="*/ 47 w 47"/>
              <a:gd name="T43" fmla="*/ 23 h 46"/>
              <a:gd name="T44" fmla="*/ 45 w 47"/>
              <a:gd name="T45" fmla="*/ 18 h 46"/>
              <a:gd name="T46" fmla="*/ 43 w 47"/>
              <a:gd name="T47" fmla="*/ 11 h 46"/>
              <a:gd name="T48" fmla="*/ 40 w 47"/>
              <a:gd name="T49" fmla="*/ 7 h 46"/>
              <a:gd name="T50" fmla="*/ 40 w 47"/>
              <a:gd name="T51" fmla="*/ 7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6">
                <a:moveTo>
                  <a:pt x="40" y="7"/>
                </a:moveTo>
                <a:lnTo>
                  <a:pt x="35" y="2"/>
                </a:lnTo>
                <a:lnTo>
                  <a:pt x="30" y="0"/>
                </a:lnTo>
                <a:lnTo>
                  <a:pt x="23" y="0"/>
                </a:lnTo>
                <a:lnTo>
                  <a:pt x="17" y="0"/>
                </a:lnTo>
                <a:lnTo>
                  <a:pt x="12" y="2"/>
                </a:lnTo>
                <a:lnTo>
                  <a:pt x="7" y="7"/>
                </a:lnTo>
                <a:lnTo>
                  <a:pt x="3" y="11"/>
                </a:lnTo>
                <a:lnTo>
                  <a:pt x="2" y="18"/>
                </a:lnTo>
                <a:lnTo>
                  <a:pt x="0" y="23"/>
                </a:lnTo>
                <a:lnTo>
                  <a:pt x="2" y="30"/>
                </a:lnTo>
                <a:lnTo>
                  <a:pt x="3" y="35"/>
                </a:lnTo>
                <a:lnTo>
                  <a:pt x="7" y="39"/>
                </a:lnTo>
                <a:lnTo>
                  <a:pt x="12" y="44"/>
                </a:lnTo>
                <a:lnTo>
                  <a:pt x="17" y="46"/>
                </a:lnTo>
                <a:lnTo>
                  <a:pt x="23" y="46"/>
                </a:lnTo>
                <a:lnTo>
                  <a:pt x="30" y="46"/>
                </a:lnTo>
                <a:lnTo>
                  <a:pt x="35" y="44"/>
                </a:lnTo>
                <a:lnTo>
                  <a:pt x="40" y="39"/>
                </a:lnTo>
                <a:lnTo>
                  <a:pt x="43" y="35"/>
                </a:lnTo>
                <a:lnTo>
                  <a:pt x="45" y="30"/>
                </a:lnTo>
                <a:lnTo>
                  <a:pt x="47" y="23"/>
                </a:lnTo>
                <a:lnTo>
                  <a:pt x="45" y="18"/>
                </a:lnTo>
                <a:lnTo>
                  <a:pt x="43" y="11"/>
                </a:lnTo>
                <a:lnTo>
                  <a:pt x="40" y="7"/>
                </a:lnTo>
                <a:lnTo>
                  <a:pt x="40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CC33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24" name="Freeform 108"/>
          <p:cNvSpPr>
            <a:spLocks/>
          </p:cNvSpPr>
          <p:nvPr/>
        </p:nvSpPr>
        <p:spPr bwMode="auto">
          <a:xfrm>
            <a:off x="3674473" y="2129478"/>
            <a:ext cx="76948" cy="66587"/>
          </a:xfrm>
          <a:custGeom>
            <a:avLst/>
            <a:gdLst>
              <a:gd name="T0" fmla="*/ 40 w 47"/>
              <a:gd name="T1" fmla="*/ 7 h 48"/>
              <a:gd name="T2" fmla="*/ 35 w 47"/>
              <a:gd name="T3" fmla="*/ 4 h 48"/>
              <a:gd name="T4" fmla="*/ 30 w 47"/>
              <a:gd name="T5" fmla="*/ 2 h 48"/>
              <a:gd name="T6" fmla="*/ 23 w 47"/>
              <a:gd name="T7" fmla="*/ 0 h 48"/>
              <a:gd name="T8" fmla="*/ 17 w 47"/>
              <a:gd name="T9" fmla="*/ 2 h 48"/>
              <a:gd name="T10" fmla="*/ 12 w 47"/>
              <a:gd name="T11" fmla="*/ 4 h 48"/>
              <a:gd name="T12" fmla="*/ 7 w 47"/>
              <a:gd name="T13" fmla="*/ 7 h 48"/>
              <a:gd name="T14" fmla="*/ 3 w 47"/>
              <a:gd name="T15" fmla="*/ 13 h 48"/>
              <a:gd name="T16" fmla="*/ 0 w 47"/>
              <a:gd name="T17" fmla="*/ 18 h 48"/>
              <a:gd name="T18" fmla="*/ 0 w 47"/>
              <a:gd name="T19" fmla="*/ 25 h 48"/>
              <a:gd name="T20" fmla="*/ 0 w 47"/>
              <a:gd name="T21" fmla="*/ 30 h 48"/>
              <a:gd name="T22" fmla="*/ 3 w 47"/>
              <a:gd name="T23" fmla="*/ 35 h 48"/>
              <a:gd name="T24" fmla="*/ 7 w 47"/>
              <a:gd name="T25" fmla="*/ 41 h 48"/>
              <a:gd name="T26" fmla="*/ 12 w 47"/>
              <a:gd name="T27" fmla="*/ 44 h 48"/>
              <a:gd name="T28" fmla="*/ 17 w 47"/>
              <a:gd name="T29" fmla="*/ 48 h 48"/>
              <a:gd name="T30" fmla="*/ 23 w 47"/>
              <a:gd name="T31" fmla="*/ 48 h 48"/>
              <a:gd name="T32" fmla="*/ 30 w 47"/>
              <a:gd name="T33" fmla="*/ 48 h 48"/>
              <a:gd name="T34" fmla="*/ 35 w 47"/>
              <a:gd name="T35" fmla="*/ 44 h 48"/>
              <a:gd name="T36" fmla="*/ 40 w 47"/>
              <a:gd name="T37" fmla="*/ 41 h 48"/>
              <a:gd name="T38" fmla="*/ 44 w 47"/>
              <a:gd name="T39" fmla="*/ 35 h 48"/>
              <a:gd name="T40" fmla="*/ 45 w 47"/>
              <a:gd name="T41" fmla="*/ 30 h 48"/>
              <a:gd name="T42" fmla="*/ 47 w 47"/>
              <a:gd name="T43" fmla="*/ 25 h 48"/>
              <a:gd name="T44" fmla="*/ 45 w 47"/>
              <a:gd name="T45" fmla="*/ 18 h 48"/>
              <a:gd name="T46" fmla="*/ 44 w 47"/>
              <a:gd name="T47" fmla="*/ 13 h 48"/>
              <a:gd name="T48" fmla="*/ 40 w 47"/>
              <a:gd name="T49" fmla="*/ 7 h 48"/>
              <a:gd name="T50" fmla="*/ 40 w 47"/>
              <a:gd name="T51" fmla="*/ 7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8">
                <a:moveTo>
                  <a:pt x="40" y="7"/>
                </a:moveTo>
                <a:lnTo>
                  <a:pt x="35" y="4"/>
                </a:lnTo>
                <a:lnTo>
                  <a:pt x="30" y="2"/>
                </a:lnTo>
                <a:lnTo>
                  <a:pt x="23" y="0"/>
                </a:lnTo>
                <a:lnTo>
                  <a:pt x="17" y="2"/>
                </a:lnTo>
                <a:lnTo>
                  <a:pt x="12" y="4"/>
                </a:lnTo>
                <a:lnTo>
                  <a:pt x="7" y="7"/>
                </a:lnTo>
                <a:lnTo>
                  <a:pt x="3" y="13"/>
                </a:lnTo>
                <a:lnTo>
                  <a:pt x="0" y="18"/>
                </a:lnTo>
                <a:lnTo>
                  <a:pt x="0" y="25"/>
                </a:lnTo>
                <a:lnTo>
                  <a:pt x="0" y="30"/>
                </a:lnTo>
                <a:lnTo>
                  <a:pt x="3" y="35"/>
                </a:lnTo>
                <a:lnTo>
                  <a:pt x="7" y="41"/>
                </a:lnTo>
                <a:lnTo>
                  <a:pt x="12" y="44"/>
                </a:lnTo>
                <a:lnTo>
                  <a:pt x="17" y="48"/>
                </a:lnTo>
                <a:lnTo>
                  <a:pt x="23" y="48"/>
                </a:lnTo>
                <a:lnTo>
                  <a:pt x="30" y="48"/>
                </a:lnTo>
                <a:lnTo>
                  <a:pt x="35" y="44"/>
                </a:lnTo>
                <a:lnTo>
                  <a:pt x="40" y="41"/>
                </a:lnTo>
                <a:lnTo>
                  <a:pt x="44" y="35"/>
                </a:lnTo>
                <a:lnTo>
                  <a:pt x="45" y="30"/>
                </a:lnTo>
                <a:lnTo>
                  <a:pt x="47" y="25"/>
                </a:lnTo>
                <a:lnTo>
                  <a:pt x="45" y="18"/>
                </a:lnTo>
                <a:lnTo>
                  <a:pt x="44" y="13"/>
                </a:lnTo>
                <a:lnTo>
                  <a:pt x="40" y="7"/>
                </a:lnTo>
                <a:lnTo>
                  <a:pt x="40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CC33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25" name="Freeform 109"/>
          <p:cNvSpPr>
            <a:spLocks/>
          </p:cNvSpPr>
          <p:nvPr/>
        </p:nvSpPr>
        <p:spPr bwMode="auto">
          <a:xfrm>
            <a:off x="585100" y="2522061"/>
            <a:ext cx="76948" cy="66587"/>
          </a:xfrm>
          <a:custGeom>
            <a:avLst/>
            <a:gdLst>
              <a:gd name="T0" fmla="*/ 40 w 47"/>
              <a:gd name="T1" fmla="*/ 7 h 48"/>
              <a:gd name="T2" fmla="*/ 35 w 47"/>
              <a:gd name="T3" fmla="*/ 4 h 48"/>
              <a:gd name="T4" fmla="*/ 30 w 47"/>
              <a:gd name="T5" fmla="*/ 0 h 48"/>
              <a:gd name="T6" fmla="*/ 25 w 47"/>
              <a:gd name="T7" fmla="*/ 0 h 48"/>
              <a:gd name="T8" fmla="*/ 18 w 47"/>
              <a:gd name="T9" fmla="*/ 0 h 48"/>
              <a:gd name="T10" fmla="*/ 12 w 47"/>
              <a:gd name="T11" fmla="*/ 4 h 48"/>
              <a:gd name="T12" fmla="*/ 7 w 47"/>
              <a:gd name="T13" fmla="*/ 7 h 48"/>
              <a:gd name="T14" fmla="*/ 4 w 47"/>
              <a:gd name="T15" fmla="*/ 13 h 48"/>
              <a:gd name="T16" fmla="*/ 2 w 47"/>
              <a:gd name="T17" fmla="*/ 18 h 48"/>
              <a:gd name="T18" fmla="*/ 0 w 47"/>
              <a:gd name="T19" fmla="*/ 23 h 48"/>
              <a:gd name="T20" fmla="*/ 2 w 47"/>
              <a:gd name="T21" fmla="*/ 30 h 48"/>
              <a:gd name="T22" fmla="*/ 4 w 47"/>
              <a:gd name="T23" fmla="*/ 35 h 48"/>
              <a:gd name="T24" fmla="*/ 7 w 47"/>
              <a:gd name="T25" fmla="*/ 41 h 48"/>
              <a:gd name="T26" fmla="*/ 12 w 47"/>
              <a:gd name="T27" fmla="*/ 44 h 48"/>
              <a:gd name="T28" fmla="*/ 18 w 47"/>
              <a:gd name="T29" fmla="*/ 46 h 48"/>
              <a:gd name="T30" fmla="*/ 25 w 47"/>
              <a:gd name="T31" fmla="*/ 48 h 48"/>
              <a:gd name="T32" fmla="*/ 30 w 47"/>
              <a:gd name="T33" fmla="*/ 46 h 48"/>
              <a:gd name="T34" fmla="*/ 35 w 47"/>
              <a:gd name="T35" fmla="*/ 44 h 48"/>
              <a:gd name="T36" fmla="*/ 40 w 47"/>
              <a:gd name="T37" fmla="*/ 41 h 48"/>
              <a:gd name="T38" fmla="*/ 44 w 47"/>
              <a:gd name="T39" fmla="*/ 35 h 48"/>
              <a:gd name="T40" fmla="*/ 47 w 47"/>
              <a:gd name="T41" fmla="*/ 30 h 48"/>
              <a:gd name="T42" fmla="*/ 47 w 47"/>
              <a:gd name="T43" fmla="*/ 23 h 48"/>
              <a:gd name="T44" fmla="*/ 47 w 47"/>
              <a:gd name="T45" fmla="*/ 18 h 48"/>
              <a:gd name="T46" fmla="*/ 44 w 47"/>
              <a:gd name="T47" fmla="*/ 13 h 48"/>
              <a:gd name="T48" fmla="*/ 40 w 47"/>
              <a:gd name="T49" fmla="*/ 7 h 48"/>
              <a:gd name="T50" fmla="*/ 40 w 47"/>
              <a:gd name="T51" fmla="*/ 7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8">
                <a:moveTo>
                  <a:pt x="40" y="7"/>
                </a:moveTo>
                <a:lnTo>
                  <a:pt x="35" y="4"/>
                </a:lnTo>
                <a:lnTo>
                  <a:pt x="30" y="0"/>
                </a:lnTo>
                <a:lnTo>
                  <a:pt x="25" y="0"/>
                </a:lnTo>
                <a:lnTo>
                  <a:pt x="18" y="0"/>
                </a:lnTo>
                <a:lnTo>
                  <a:pt x="12" y="4"/>
                </a:lnTo>
                <a:lnTo>
                  <a:pt x="7" y="7"/>
                </a:lnTo>
                <a:lnTo>
                  <a:pt x="4" y="13"/>
                </a:lnTo>
                <a:lnTo>
                  <a:pt x="2" y="18"/>
                </a:lnTo>
                <a:lnTo>
                  <a:pt x="0" y="23"/>
                </a:lnTo>
                <a:lnTo>
                  <a:pt x="2" y="30"/>
                </a:lnTo>
                <a:lnTo>
                  <a:pt x="4" y="35"/>
                </a:lnTo>
                <a:lnTo>
                  <a:pt x="7" y="41"/>
                </a:lnTo>
                <a:lnTo>
                  <a:pt x="12" y="44"/>
                </a:lnTo>
                <a:lnTo>
                  <a:pt x="18" y="46"/>
                </a:lnTo>
                <a:lnTo>
                  <a:pt x="25" y="48"/>
                </a:lnTo>
                <a:lnTo>
                  <a:pt x="30" y="46"/>
                </a:lnTo>
                <a:lnTo>
                  <a:pt x="35" y="44"/>
                </a:lnTo>
                <a:lnTo>
                  <a:pt x="40" y="41"/>
                </a:lnTo>
                <a:lnTo>
                  <a:pt x="44" y="35"/>
                </a:lnTo>
                <a:lnTo>
                  <a:pt x="47" y="30"/>
                </a:lnTo>
                <a:lnTo>
                  <a:pt x="47" y="23"/>
                </a:lnTo>
                <a:lnTo>
                  <a:pt x="47" y="18"/>
                </a:lnTo>
                <a:lnTo>
                  <a:pt x="44" y="13"/>
                </a:lnTo>
                <a:lnTo>
                  <a:pt x="40" y="7"/>
                </a:lnTo>
                <a:lnTo>
                  <a:pt x="40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CC33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626029" y="4387993"/>
            <a:ext cx="0" cy="252474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626029" y="3683285"/>
            <a:ext cx="0" cy="704708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626029" y="4387993"/>
            <a:ext cx="3097559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52" name="Line 36"/>
          <p:cNvSpPr>
            <a:spLocks noChangeShapeType="1"/>
          </p:cNvSpPr>
          <p:nvPr/>
        </p:nvSpPr>
        <p:spPr bwMode="auto">
          <a:xfrm>
            <a:off x="565454" y="3683285"/>
            <a:ext cx="60576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53" name="Line 37"/>
          <p:cNvSpPr>
            <a:spLocks noChangeShapeType="1"/>
          </p:cNvSpPr>
          <p:nvPr/>
        </p:nvSpPr>
        <p:spPr bwMode="auto">
          <a:xfrm>
            <a:off x="565454" y="4157715"/>
            <a:ext cx="60576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54" name="Line 38"/>
          <p:cNvSpPr>
            <a:spLocks noChangeShapeType="1"/>
          </p:cNvSpPr>
          <p:nvPr/>
        </p:nvSpPr>
        <p:spPr bwMode="auto">
          <a:xfrm>
            <a:off x="565454" y="3923275"/>
            <a:ext cx="60576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55" name="Line 39"/>
          <p:cNvSpPr>
            <a:spLocks noChangeShapeType="1"/>
          </p:cNvSpPr>
          <p:nvPr/>
        </p:nvSpPr>
        <p:spPr bwMode="auto">
          <a:xfrm>
            <a:off x="565454" y="4627982"/>
            <a:ext cx="60576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56" name="Line 40"/>
          <p:cNvSpPr>
            <a:spLocks noChangeShapeType="1"/>
          </p:cNvSpPr>
          <p:nvPr/>
        </p:nvSpPr>
        <p:spPr bwMode="auto">
          <a:xfrm>
            <a:off x="565454" y="4387993"/>
            <a:ext cx="60576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64" name="Line 48"/>
          <p:cNvSpPr>
            <a:spLocks noChangeShapeType="1"/>
          </p:cNvSpPr>
          <p:nvPr/>
        </p:nvSpPr>
        <p:spPr bwMode="auto">
          <a:xfrm flipV="1">
            <a:off x="1659095" y="4105000"/>
            <a:ext cx="0" cy="425877"/>
          </a:xfrm>
          <a:prstGeom prst="line">
            <a:avLst/>
          </a:prstGeom>
          <a:noFill/>
          <a:ln w="22225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67" name="Freeform 51"/>
          <p:cNvSpPr>
            <a:spLocks/>
          </p:cNvSpPr>
          <p:nvPr/>
        </p:nvSpPr>
        <p:spPr bwMode="auto">
          <a:xfrm>
            <a:off x="3702306" y="3899692"/>
            <a:ext cx="0" cy="527143"/>
          </a:xfrm>
          <a:custGeom>
            <a:avLst/>
            <a:gdLst>
              <a:gd name="T0" fmla="*/ 380 h 380"/>
              <a:gd name="T1" fmla="*/ 213 h 380"/>
              <a:gd name="T2" fmla="*/ 0 h 38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380">
                <a:moveTo>
                  <a:pt x="0" y="380"/>
                </a:moveTo>
                <a:lnTo>
                  <a:pt x="0" y="213"/>
                </a:lnTo>
                <a:lnTo>
                  <a:pt x="0" y="0"/>
                </a:lnTo>
              </a:path>
            </a:pathLst>
          </a:custGeom>
          <a:noFill/>
          <a:ln w="22225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70" name="Line 54"/>
          <p:cNvSpPr>
            <a:spLocks noChangeShapeType="1"/>
          </p:cNvSpPr>
          <p:nvPr/>
        </p:nvSpPr>
        <p:spPr bwMode="auto">
          <a:xfrm flipV="1">
            <a:off x="2680701" y="4000959"/>
            <a:ext cx="0" cy="511884"/>
          </a:xfrm>
          <a:prstGeom prst="line">
            <a:avLst/>
          </a:prstGeom>
          <a:noFill/>
          <a:ln w="22225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79" name="Freeform 63"/>
          <p:cNvSpPr>
            <a:spLocks/>
          </p:cNvSpPr>
          <p:nvPr/>
        </p:nvSpPr>
        <p:spPr bwMode="auto">
          <a:xfrm>
            <a:off x="626029" y="4192395"/>
            <a:ext cx="3087736" cy="195598"/>
          </a:xfrm>
          <a:custGeom>
            <a:avLst/>
            <a:gdLst>
              <a:gd name="T0" fmla="*/ 1886 w 1886"/>
              <a:gd name="T1" fmla="*/ 0 h 141"/>
              <a:gd name="T2" fmla="*/ 1879 w 1886"/>
              <a:gd name="T3" fmla="*/ 2 h 141"/>
              <a:gd name="T4" fmla="*/ 1258 w 1886"/>
              <a:gd name="T5" fmla="*/ 79 h 141"/>
              <a:gd name="T6" fmla="*/ 1255 w 1886"/>
              <a:gd name="T7" fmla="*/ 79 h 141"/>
              <a:gd name="T8" fmla="*/ 631 w 1886"/>
              <a:gd name="T9" fmla="*/ 103 h 141"/>
              <a:gd name="T10" fmla="*/ 0 w 1886"/>
              <a:gd name="T11" fmla="*/ 141 h 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886" h="141">
                <a:moveTo>
                  <a:pt x="1886" y="0"/>
                </a:moveTo>
                <a:lnTo>
                  <a:pt x="1879" y="2"/>
                </a:lnTo>
                <a:lnTo>
                  <a:pt x="1258" y="79"/>
                </a:lnTo>
                <a:lnTo>
                  <a:pt x="1255" y="79"/>
                </a:lnTo>
                <a:lnTo>
                  <a:pt x="631" y="103"/>
                </a:lnTo>
                <a:lnTo>
                  <a:pt x="0" y="141"/>
                </a:lnTo>
              </a:path>
            </a:pathLst>
          </a:custGeom>
          <a:noFill/>
          <a:ln w="30163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93" name="Freeform 77"/>
          <p:cNvSpPr>
            <a:spLocks/>
          </p:cNvSpPr>
          <p:nvPr/>
        </p:nvSpPr>
        <p:spPr bwMode="auto">
          <a:xfrm>
            <a:off x="585100" y="4354700"/>
            <a:ext cx="76948" cy="65200"/>
          </a:xfrm>
          <a:custGeom>
            <a:avLst/>
            <a:gdLst>
              <a:gd name="T0" fmla="*/ 25 w 47"/>
              <a:gd name="T1" fmla="*/ 0 h 47"/>
              <a:gd name="T2" fmla="*/ 18 w 47"/>
              <a:gd name="T3" fmla="*/ 2 h 47"/>
              <a:gd name="T4" fmla="*/ 12 w 47"/>
              <a:gd name="T5" fmla="*/ 3 h 47"/>
              <a:gd name="T6" fmla="*/ 7 w 47"/>
              <a:gd name="T7" fmla="*/ 7 h 47"/>
              <a:gd name="T8" fmla="*/ 4 w 47"/>
              <a:gd name="T9" fmla="*/ 12 h 47"/>
              <a:gd name="T10" fmla="*/ 2 w 47"/>
              <a:gd name="T11" fmla="*/ 17 h 47"/>
              <a:gd name="T12" fmla="*/ 0 w 47"/>
              <a:gd name="T13" fmla="*/ 24 h 47"/>
              <a:gd name="T14" fmla="*/ 2 w 47"/>
              <a:gd name="T15" fmla="*/ 30 h 47"/>
              <a:gd name="T16" fmla="*/ 4 w 47"/>
              <a:gd name="T17" fmla="*/ 35 h 47"/>
              <a:gd name="T18" fmla="*/ 7 w 47"/>
              <a:gd name="T19" fmla="*/ 40 h 47"/>
              <a:gd name="T20" fmla="*/ 12 w 47"/>
              <a:gd name="T21" fmla="*/ 44 h 47"/>
              <a:gd name="T22" fmla="*/ 18 w 47"/>
              <a:gd name="T23" fmla="*/ 47 h 47"/>
              <a:gd name="T24" fmla="*/ 25 w 47"/>
              <a:gd name="T25" fmla="*/ 47 h 47"/>
              <a:gd name="T26" fmla="*/ 30 w 47"/>
              <a:gd name="T27" fmla="*/ 47 h 47"/>
              <a:gd name="T28" fmla="*/ 35 w 47"/>
              <a:gd name="T29" fmla="*/ 44 h 47"/>
              <a:gd name="T30" fmla="*/ 40 w 47"/>
              <a:gd name="T31" fmla="*/ 40 h 47"/>
              <a:gd name="T32" fmla="*/ 44 w 47"/>
              <a:gd name="T33" fmla="*/ 35 h 47"/>
              <a:gd name="T34" fmla="*/ 47 w 47"/>
              <a:gd name="T35" fmla="*/ 30 h 47"/>
              <a:gd name="T36" fmla="*/ 47 w 47"/>
              <a:gd name="T37" fmla="*/ 24 h 47"/>
              <a:gd name="T38" fmla="*/ 47 w 47"/>
              <a:gd name="T39" fmla="*/ 17 h 47"/>
              <a:gd name="T40" fmla="*/ 44 w 47"/>
              <a:gd name="T41" fmla="*/ 12 h 47"/>
              <a:gd name="T42" fmla="*/ 40 w 47"/>
              <a:gd name="T43" fmla="*/ 7 h 47"/>
              <a:gd name="T44" fmla="*/ 35 w 47"/>
              <a:gd name="T45" fmla="*/ 3 h 47"/>
              <a:gd name="T46" fmla="*/ 30 w 47"/>
              <a:gd name="T47" fmla="*/ 2 h 47"/>
              <a:gd name="T48" fmla="*/ 25 w 47"/>
              <a:gd name="T49" fmla="*/ 0 h 47"/>
              <a:gd name="T50" fmla="*/ 25 w 47"/>
              <a:gd name="T5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25" y="0"/>
                </a:moveTo>
                <a:lnTo>
                  <a:pt x="18" y="2"/>
                </a:lnTo>
                <a:lnTo>
                  <a:pt x="12" y="3"/>
                </a:lnTo>
                <a:lnTo>
                  <a:pt x="7" y="7"/>
                </a:lnTo>
                <a:lnTo>
                  <a:pt x="4" y="12"/>
                </a:lnTo>
                <a:lnTo>
                  <a:pt x="2" y="17"/>
                </a:lnTo>
                <a:lnTo>
                  <a:pt x="0" y="24"/>
                </a:lnTo>
                <a:lnTo>
                  <a:pt x="2" y="30"/>
                </a:lnTo>
                <a:lnTo>
                  <a:pt x="4" y="35"/>
                </a:lnTo>
                <a:lnTo>
                  <a:pt x="7" y="40"/>
                </a:lnTo>
                <a:lnTo>
                  <a:pt x="12" y="44"/>
                </a:lnTo>
                <a:lnTo>
                  <a:pt x="18" y="47"/>
                </a:lnTo>
                <a:lnTo>
                  <a:pt x="25" y="47"/>
                </a:lnTo>
                <a:lnTo>
                  <a:pt x="30" y="47"/>
                </a:lnTo>
                <a:lnTo>
                  <a:pt x="35" y="44"/>
                </a:lnTo>
                <a:lnTo>
                  <a:pt x="40" y="40"/>
                </a:lnTo>
                <a:lnTo>
                  <a:pt x="44" y="35"/>
                </a:lnTo>
                <a:lnTo>
                  <a:pt x="47" y="30"/>
                </a:lnTo>
                <a:lnTo>
                  <a:pt x="47" y="24"/>
                </a:lnTo>
                <a:lnTo>
                  <a:pt x="47" y="17"/>
                </a:lnTo>
                <a:lnTo>
                  <a:pt x="44" y="12"/>
                </a:lnTo>
                <a:lnTo>
                  <a:pt x="40" y="7"/>
                </a:lnTo>
                <a:lnTo>
                  <a:pt x="35" y="3"/>
                </a:lnTo>
                <a:lnTo>
                  <a:pt x="30" y="2"/>
                </a:lnTo>
                <a:lnTo>
                  <a:pt x="25" y="0"/>
                </a:lnTo>
                <a:lnTo>
                  <a:pt x="25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94" name="Freeform 78"/>
          <p:cNvSpPr>
            <a:spLocks/>
          </p:cNvSpPr>
          <p:nvPr/>
        </p:nvSpPr>
        <p:spPr bwMode="auto">
          <a:xfrm>
            <a:off x="1619803" y="4301985"/>
            <a:ext cx="76948" cy="65200"/>
          </a:xfrm>
          <a:custGeom>
            <a:avLst/>
            <a:gdLst>
              <a:gd name="T0" fmla="*/ 24 w 47"/>
              <a:gd name="T1" fmla="*/ 0 h 47"/>
              <a:gd name="T2" fmla="*/ 17 w 47"/>
              <a:gd name="T3" fmla="*/ 1 h 47"/>
              <a:gd name="T4" fmla="*/ 12 w 47"/>
              <a:gd name="T5" fmla="*/ 3 h 47"/>
              <a:gd name="T6" fmla="*/ 9 w 47"/>
              <a:gd name="T7" fmla="*/ 7 h 47"/>
              <a:gd name="T8" fmla="*/ 3 w 47"/>
              <a:gd name="T9" fmla="*/ 12 h 47"/>
              <a:gd name="T10" fmla="*/ 2 w 47"/>
              <a:gd name="T11" fmla="*/ 17 h 47"/>
              <a:gd name="T12" fmla="*/ 0 w 47"/>
              <a:gd name="T13" fmla="*/ 24 h 47"/>
              <a:gd name="T14" fmla="*/ 2 w 47"/>
              <a:gd name="T15" fmla="*/ 29 h 47"/>
              <a:gd name="T16" fmla="*/ 3 w 47"/>
              <a:gd name="T17" fmla="*/ 34 h 47"/>
              <a:gd name="T18" fmla="*/ 9 w 47"/>
              <a:gd name="T19" fmla="*/ 40 h 47"/>
              <a:gd name="T20" fmla="*/ 12 w 47"/>
              <a:gd name="T21" fmla="*/ 43 h 47"/>
              <a:gd name="T22" fmla="*/ 17 w 47"/>
              <a:gd name="T23" fmla="*/ 47 h 47"/>
              <a:gd name="T24" fmla="*/ 24 w 47"/>
              <a:gd name="T25" fmla="*/ 47 h 47"/>
              <a:gd name="T26" fmla="*/ 30 w 47"/>
              <a:gd name="T27" fmla="*/ 47 h 47"/>
              <a:gd name="T28" fmla="*/ 37 w 47"/>
              <a:gd name="T29" fmla="*/ 43 h 47"/>
              <a:gd name="T30" fmla="*/ 40 w 47"/>
              <a:gd name="T31" fmla="*/ 40 h 47"/>
              <a:gd name="T32" fmla="*/ 44 w 47"/>
              <a:gd name="T33" fmla="*/ 34 h 47"/>
              <a:gd name="T34" fmla="*/ 47 w 47"/>
              <a:gd name="T35" fmla="*/ 29 h 47"/>
              <a:gd name="T36" fmla="*/ 47 w 47"/>
              <a:gd name="T37" fmla="*/ 24 h 47"/>
              <a:gd name="T38" fmla="*/ 47 w 47"/>
              <a:gd name="T39" fmla="*/ 17 h 47"/>
              <a:gd name="T40" fmla="*/ 44 w 47"/>
              <a:gd name="T41" fmla="*/ 12 h 47"/>
              <a:gd name="T42" fmla="*/ 40 w 47"/>
              <a:gd name="T43" fmla="*/ 7 h 47"/>
              <a:gd name="T44" fmla="*/ 37 w 47"/>
              <a:gd name="T45" fmla="*/ 3 h 47"/>
              <a:gd name="T46" fmla="*/ 30 w 47"/>
              <a:gd name="T47" fmla="*/ 1 h 47"/>
              <a:gd name="T48" fmla="*/ 24 w 47"/>
              <a:gd name="T49" fmla="*/ 0 h 47"/>
              <a:gd name="T50" fmla="*/ 24 w 47"/>
              <a:gd name="T5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24" y="0"/>
                </a:moveTo>
                <a:lnTo>
                  <a:pt x="17" y="1"/>
                </a:lnTo>
                <a:lnTo>
                  <a:pt x="12" y="3"/>
                </a:lnTo>
                <a:lnTo>
                  <a:pt x="9" y="7"/>
                </a:lnTo>
                <a:lnTo>
                  <a:pt x="3" y="12"/>
                </a:lnTo>
                <a:lnTo>
                  <a:pt x="2" y="17"/>
                </a:lnTo>
                <a:lnTo>
                  <a:pt x="0" y="24"/>
                </a:lnTo>
                <a:lnTo>
                  <a:pt x="2" y="29"/>
                </a:lnTo>
                <a:lnTo>
                  <a:pt x="3" y="34"/>
                </a:lnTo>
                <a:lnTo>
                  <a:pt x="9" y="40"/>
                </a:lnTo>
                <a:lnTo>
                  <a:pt x="12" y="43"/>
                </a:lnTo>
                <a:lnTo>
                  <a:pt x="17" y="47"/>
                </a:lnTo>
                <a:lnTo>
                  <a:pt x="24" y="47"/>
                </a:lnTo>
                <a:lnTo>
                  <a:pt x="30" y="47"/>
                </a:lnTo>
                <a:lnTo>
                  <a:pt x="37" y="43"/>
                </a:lnTo>
                <a:lnTo>
                  <a:pt x="40" y="40"/>
                </a:lnTo>
                <a:lnTo>
                  <a:pt x="44" y="34"/>
                </a:lnTo>
                <a:lnTo>
                  <a:pt x="47" y="29"/>
                </a:lnTo>
                <a:lnTo>
                  <a:pt x="47" y="24"/>
                </a:lnTo>
                <a:lnTo>
                  <a:pt x="47" y="17"/>
                </a:lnTo>
                <a:lnTo>
                  <a:pt x="44" y="12"/>
                </a:lnTo>
                <a:lnTo>
                  <a:pt x="40" y="7"/>
                </a:lnTo>
                <a:lnTo>
                  <a:pt x="37" y="3"/>
                </a:lnTo>
                <a:lnTo>
                  <a:pt x="30" y="1"/>
                </a:lnTo>
                <a:lnTo>
                  <a:pt x="24" y="0"/>
                </a:lnTo>
                <a:lnTo>
                  <a:pt x="24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95" name="Freeform 79"/>
          <p:cNvSpPr>
            <a:spLocks/>
          </p:cNvSpPr>
          <p:nvPr/>
        </p:nvSpPr>
        <p:spPr bwMode="auto">
          <a:xfrm>
            <a:off x="2643045" y="4270080"/>
            <a:ext cx="76948" cy="65200"/>
          </a:xfrm>
          <a:custGeom>
            <a:avLst/>
            <a:gdLst>
              <a:gd name="T0" fmla="*/ 23 w 47"/>
              <a:gd name="T1" fmla="*/ 0 h 47"/>
              <a:gd name="T2" fmla="*/ 17 w 47"/>
              <a:gd name="T3" fmla="*/ 0 h 47"/>
              <a:gd name="T4" fmla="*/ 12 w 47"/>
              <a:gd name="T5" fmla="*/ 3 h 47"/>
              <a:gd name="T6" fmla="*/ 7 w 47"/>
              <a:gd name="T7" fmla="*/ 7 h 47"/>
              <a:gd name="T8" fmla="*/ 3 w 47"/>
              <a:gd name="T9" fmla="*/ 12 h 47"/>
              <a:gd name="T10" fmla="*/ 2 w 47"/>
              <a:gd name="T11" fmla="*/ 17 h 47"/>
              <a:gd name="T12" fmla="*/ 0 w 47"/>
              <a:gd name="T13" fmla="*/ 23 h 47"/>
              <a:gd name="T14" fmla="*/ 2 w 47"/>
              <a:gd name="T15" fmla="*/ 30 h 47"/>
              <a:gd name="T16" fmla="*/ 3 w 47"/>
              <a:gd name="T17" fmla="*/ 35 h 47"/>
              <a:gd name="T18" fmla="*/ 7 w 47"/>
              <a:gd name="T19" fmla="*/ 40 h 47"/>
              <a:gd name="T20" fmla="*/ 12 w 47"/>
              <a:gd name="T21" fmla="*/ 44 h 47"/>
              <a:gd name="T22" fmla="*/ 17 w 47"/>
              <a:gd name="T23" fmla="*/ 45 h 47"/>
              <a:gd name="T24" fmla="*/ 23 w 47"/>
              <a:gd name="T25" fmla="*/ 47 h 47"/>
              <a:gd name="T26" fmla="*/ 30 w 47"/>
              <a:gd name="T27" fmla="*/ 45 h 47"/>
              <a:gd name="T28" fmla="*/ 35 w 47"/>
              <a:gd name="T29" fmla="*/ 44 h 47"/>
              <a:gd name="T30" fmla="*/ 40 w 47"/>
              <a:gd name="T31" fmla="*/ 40 h 47"/>
              <a:gd name="T32" fmla="*/ 43 w 47"/>
              <a:gd name="T33" fmla="*/ 35 h 47"/>
              <a:gd name="T34" fmla="*/ 45 w 47"/>
              <a:gd name="T35" fmla="*/ 30 h 47"/>
              <a:gd name="T36" fmla="*/ 47 w 47"/>
              <a:gd name="T37" fmla="*/ 23 h 47"/>
              <a:gd name="T38" fmla="*/ 45 w 47"/>
              <a:gd name="T39" fmla="*/ 17 h 47"/>
              <a:gd name="T40" fmla="*/ 43 w 47"/>
              <a:gd name="T41" fmla="*/ 12 h 47"/>
              <a:gd name="T42" fmla="*/ 40 w 47"/>
              <a:gd name="T43" fmla="*/ 7 h 47"/>
              <a:gd name="T44" fmla="*/ 35 w 47"/>
              <a:gd name="T45" fmla="*/ 3 h 47"/>
              <a:gd name="T46" fmla="*/ 30 w 47"/>
              <a:gd name="T47" fmla="*/ 0 h 47"/>
              <a:gd name="T48" fmla="*/ 23 w 47"/>
              <a:gd name="T49" fmla="*/ 0 h 47"/>
              <a:gd name="T50" fmla="*/ 23 w 47"/>
              <a:gd name="T5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23" y="0"/>
                </a:moveTo>
                <a:lnTo>
                  <a:pt x="17" y="0"/>
                </a:lnTo>
                <a:lnTo>
                  <a:pt x="12" y="3"/>
                </a:lnTo>
                <a:lnTo>
                  <a:pt x="7" y="7"/>
                </a:lnTo>
                <a:lnTo>
                  <a:pt x="3" y="12"/>
                </a:lnTo>
                <a:lnTo>
                  <a:pt x="2" y="17"/>
                </a:lnTo>
                <a:lnTo>
                  <a:pt x="0" y="23"/>
                </a:lnTo>
                <a:lnTo>
                  <a:pt x="2" y="30"/>
                </a:lnTo>
                <a:lnTo>
                  <a:pt x="3" y="35"/>
                </a:lnTo>
                <a:lnTo>
                  <a:pt x="7" y="40"/>
                </a:lnTo>
                <a:lnTo>
                  <a:pt x="12" y="44"/>
                </a:lnTo>
                <a:lnTo>
                  <a:pt x="17" y="45"/>
                </a:lnTo>
                <a:lnTo>
                  <a:pt x="23" y="47"/>
                </a:lnTo>
                <a:lnTo>
                  <a:pt x="30" y="45"/>
                </a:lnTo>
                <a:lnTo>
                  <a:pt x="35" y="44"/>
                </a:lnTo>
                <a:lnTo>
                  <a:pt x="40" y="40"/>
                </a:lnTo>
                <a:lnTo>
                  <a:pt x="43" y="35"/>
                </a:lnTo>
                <a:lnTo>
                  <a:pt x="45" y="30"/>
                </a:lnTo>
                <a:lnTo>
                  <a:pt x="47" y="23"/>
                </a:lnTo>
                <a:lnTo>
                  <a:pt x="45" y="17"/>
                </a:lnTo>
                <a:lnTo>
                  <a:pt x="43" y="12"/>
                </a:lnTo>
                <a:lnTo>
                  <a:pt x="40" y="7"/>
                </a:lnTo>
                <a:lnTo>
                  <a:pt x="35" y="3"/>
                </a:lnTo>
                <a:lnTo>
                  <a:pt x="30" y="0"/>
                </a:lnTo>
                <a:lnTo>
                  <a:pt x="23" y="0"/>
                </a:lnTo>
                <a:lnTo>
                  <a:pt x="23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96" name="Freeform 80"/>
          <p:cNvSpPr>
            <a:spLocks/>
          </p:cNvSpPr>
          <p:nvPr/>
        </p:nvSpPr>
        <p:spPr bwMode="auto">
          <a:xfrm>
            <a:off x="3663013" y="4163263"/>
            <a:ext cx="76948" cy="62425"/>
          </a:xfrm>
          <a:custGeom>
            <a:avLst/>
            <a:gdLst>
              <a:gd name="T0" fmla="*/ 24 w 47"/>
              <a:gd name="T1" fmla="*/ 0 h 45"/>
              <a:gd name="T2" fmla="*/ 17 w 47"/>
              <a:gd name="T3" fmla="*/ 0 h 45"/>
              <a:gd name="T4" fmla="*/ 12 w 47"/>
              <a:gd name="T5" fmla="*/ 2 h 45"/>
              <a:gd name="T6" fmla="*/ 7 w 47"/>
              <a:gd name="T7" fmla="*/ 5 h 45"/>
              <a:gd name="T8" fmla="*/ 3 w 47"/>
              <a:gd name="T9" fmla="*/ 10 h 45"/>
              <a:gd name="T10" fmla="*/ 2 w 47"/>
              <a:gd name="T11" fmla="*/ 17 h 45"/>
              <a:gd name="T12" fmla="*/ 0 w 47"/>
              <a:gd name="T13" fmla="*/ 23 h 45"/>
              <a:gd name="T14" fmla="*/ 2 w 47"/>
              <a:gd name="T15" fmla="*/ 30 h 45"/>
              <a:gd name="T16" fmla="*/ 3 w 47"/>
              <a:gd name="T17" fmla="*/ 35 h 45"/>
              <a:gd name="T18" fmla="*/ 7 w 47"/>
              <a:gd name="T19" fmla="*/ 38 h 45"/>
              <a:gd name="T20" fmla="*/ 12 w 47"/>
              <a:gd name="T21" fmla="*/ 44 h 45"/>
              <a:gd name="T22" fmla="*/ 17 w 47"/>
              <a:gd name="T23" fmla="*/ 45 h 45"/>
              <a:gd name="T24" fmla="*/ 24 w 47"/>
              <a:gd name="T25" fmla="*/ 45 h 45"/>
              <a:gd name="T26" fmla="*/ 30 w 47"/>
              <a:gd name="T27" fmla="*/ 45 h 45"/>
              <a:gd name="T28" fmla="*/ 35 w 47"/>
              <a:gd name="T29" fmla="*/ 44 h 45"/>
              <a:gd name="T30" fmla="*/ 40 w 47"/>
              <a:gd name="T31" fmla="*/ 38 h 45"/>
              <a:gd name="T32" fmla="*/ 44 w 47"/>
              <a:gd name="T33" fmla="*/ 35 h 45"/>
              <a:gd name="T34" fmla="*/ 45 w 47"/>
              <a:gd name="T35" fmla="*/ 30 h 45"/>
              <a:gd name="T36" fmla="*/ 47 w 47"/>
              <a:gd name="T37" fmla="*/ 23 h 45"/>
              <a:gd name="T38" fmla="*/ 45 w 47"/>
              <a:gd name="T39" fmla="*/ 17 h 45"/>
              <a:gd name="T40" fmla="*/ 44 w 47"/>
              <a:gd name="T41" fmla="*/ 10 h 45"/>
              <a:gd name="T42" fmla="*/ 40 w 47"/>
              <a:gd name="T43" fmla="*/ 5 h 45"/>
              <a:gd name="T44" fmla="*/ 35 w 47"/>
              <a:gd name="T45" fmla="*/ 2 h 45"/>
              <a:gd name="T46" fmla="*/ 30 w 47"/>
              <a:gd name="T47" fmla="*/ 0 h 45"/>
              <a:gd name="T48" fmla="*/ 24 w 47"/>
              <a:gd name="T49" fmla="*/ 0 h 45"/>
              <a:gd name="T50" fmla="*/ 24 w 47"/>
              <a:gd name="T51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5">
                <a:moveTo>
                  <a:pt x="24" y="0"/>
                </a:moveTo>
                <a:lnTo>
                  <a:pt x="17" y="0"/>
                </a:lnTo>
                <a:lnTo>
                  <a:pt x="12" y="2"/>
                </a:lnTo>
                <a:lnTo>
                  <a:pt x="7" y="5"/>
                </a:lnTo>
                <a:lnTo>
                  <a:pt x="3" y="10"/>
                </a:lnTo>
                <a:lnTo>
                  <a:pt x="2" y="17"/>
                </a:lnTo>
                <a:lnTo>
                  <a:pt x="0" y="23"/>
                </a:lnTo>
                <a:lnTo>
                  <a:pt x="2" y="30"/>
                </a:lnTo>
                <a:lnTo>
                  <a:pt x="3" y="35"/>
                </a:lnTo>
                <a:lnTo>
                  <a:pt x="7" y="38"/>
                </a:lnTo>
                <a:lnTo>
                  <a:pt x="12" y="44"/>
                </a:lnTo>
                <a:lnTo>
                  <a:pt x="17" y="45"/>
                </a:lnTo>
                <a:lnTo>
                  <a:pt x="24" y="45"/>
                </a:lnTo>
                <a:lnTo>
                  <a:pt x="30" y="45"/>
                </a:lnTo>
                <a:lnTo>
                  <a:pt x="35" y="44"/>
                </a:lnTo>
                <a:lnTo>
                  <a:pt x="40" y="38"/>
                </a:lnTo>
                <a:lnTo>
                  <a:pt x="44" y="35"/>
                </a:lnTo>
                <a:lnTo>
                  <a:pt x="45" y="30"/>
                </a:lnTo>
                <a:lnTo>
                  <a:pt x="47" y="23"/>
                </a:lnTo>
                <a:lnTo>
                  <a:pt x="45" y="17"/>
                </a:lnTo>
                <a:lnTo>
                  <a:pt x="44" y="10"/>
                </a:lnTo>
                <a:lnTo>
                  <a:pt x="40" y="5"/>
                </a:lnTo>
                <a:lnTo>
                  <a:pt x="35" y="2"/>
                </a:lnTo>
                <a:lnTo>
                  <a:pt x="30" y="0"/>
                </a:lnTo>
                <a:lnTo>
                  <a:pt x="24" y="0"/>
                </a:lnTo>
                <a:lnTo>
                  <a:pt x="24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04" name="Line 88"/>
          <p:cNvSpPr>
            <a:spLocks noChangeShapeType="1"/>
          </p:cNvSpPr>
          <p:nvPr/>
        </p:nvSpPr>
        <p:spPr bwMode="auto">
          <a:xfrm flipV="1">
            <a:off x="1654183" y="3688834"/>
            <a:ext cx="0" cy="699159"/>
          </a:xfrm>
          <a:prstGeom prst="line">
            <a:avLst/>
          </a:prstGeom>
          <a:noFill/>
          <a:ln w="22225">
            <a:solidFill>
              <a:srgbClr val="FF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07" name="Line 91"/>
          <p:cNvSpPr>
            <a:spLocks noChangeShapeType="1"/>
          </p:cNvSpPr>
          <p:nvPr/>
        </p:nvSpPr>
        <p:spPr bwMode="auto">
          <a:xfrm flipV="1">
            <a:off x="3708855" y="3680511"/>
            <a:ext cx="0" cy="485527"/>
          </a:xfrm>
          <a:prstGeom prst="line">
            <a:avLst/>
          </a:prstGeom>
          <a:noFill/>
          <a:ln w="22225">
            <a:solidFill>
              <a:srgbClr val="FF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10" name="Line 94"/>
          <p:cNvSpPr>
            <a:spLocks noChangeShapeType="1"/>
          </p:cNvSpPr>
          <p:nvPr/>
        </p:nvSpPr>
        <p:spPr bwMode="auto">
          <a:xfrm flipV="1">
            <a:off x="2685612" y="3686060"/>
            <a:ext cx="0" cy="649219"/>
          </a:xfrm>
          <a:prstGeom prst="line">
            <a:avLst/>
          </a:prstGeom>
          <a:noFill/>
          <a:ln w="22225">
            <a:solidFill>
              <a:srgbClr val="FF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18" name="Freeform 102"/>
          <p:cNvSpPr>
            <a:spLocks/>
          </p:cNvSpPr>
          <p:nvPr/>
        </p:nvSpPr>
        <p:spPr bwMode="auto">
          <a:xfrm>
            <a:off x="626029" y="3737387"/>
            <a:ext cx="3076276" cy="650606"/>
          </a:xfrm>
          <a:custGeom>
            <a:avLst/>
            <a:gdLst>
              <a:gd name="T0" fmla="*/ 1879 w 1879"/>
              <a:gd name="T1" fmla="*/ 0 h 469"/>
              <a:gd name="T2" fmla="*/ 1258 w 1879"/>
              <a:gd name="T3" fmla="*/ 162 h 469"/>
              <a:gd name="T4" fmla="*/ 631 w 1879"/>
              <a:gd name="T5" fmla="*/ 260 h 469"/>
              <a:gd name="T6" fmla="*/ 628 w 1879"/>
              <a:gd name="T7" fmla="*/ 262 h 469"/>
              <a:gd name="T8" fmla="*/ 0 w 1879"/>
              <a:gd name="T9" fmla="*/ 469 h 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79" h="469">
                <a:moveTo>
                  <a:pt x="1879" y="0"/>
                </a:moveTo>
                <a:lnTo>
                  <a:pt x="1258" y="162"/>
                </a:lnTo>
                <a:lnTo>
                  <a:pt x="631" y="260"/>
                </a:lnTo>
                <a:lnTo>
                  <a:pt x="628" y="262"/>
                </a:lnTo>
                <a:lnTo>
                  <a:pt x="0" y="469"/>
                </a:lnTo>
              </a:path>
            </a:pathLst>
          </a:custGeom>
          <a:noFill/>
          <a:ln w="30163">
            <a:solidFill>
              <a:srgbClr val="FF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26" name="Freeform 110"/>
          <p:cNvSpPr>
            <a:spLocks/>
          </p:cNvSpPr>
          <p:nvPr/>
        </p:nvSpPr>
        <p:spPr bwMode="auto">
          <a:xfrm>
            <a:off x="1616529" y="4066158"/>
            <a:ext cx="76948" cy="65200"/>
          </a:xfrm>
          <a:custGeom>
            <a:avLst/>
            <a:gdLst>
              <a:gd name="T0" fmla="*/ 40 w 47"/>
              <a:gd name="T1" fmla="*/ 7 h 47"/>
              <a:gd name="T2" fmla="*/ 35 w 47"/>
              <a:gd name="T3" fmla="*/ 4 h 47"/>
              <a:gd name="T4" fmla="*/ 30 w 47"/>
              <a:gd name="T5" fmla="*/ 2 h 47"/>
              <a:gd name="T6" fmla="*/ 23 w 47"/>
              <a:gd name="T7" fmla="*/ 0 h 47"/>
              <a:gd name="T8" fmla="*/ 18 w 47"/>
              <a:gd name="T9" fmla="*/ 2 h 47"/>
              <a:gd name="T10" fmla="*/ 12 w 47"/>
              <a:gd name="T11" fmla="*/ 4 h 47"/>
              <a:gd name="T12" fmla="*/ 7 w 47"/>
              <a:gd name="T13" fmla="*/ 7 h 47"/>
              <a:gd name="T14" fmla="*/ 4 w 47"/>
              <a:gd name="T15" fmla="*/ 12 h 47"/>
              <a:gd name="T16" fmla="*/ 0 w 47"/>
              <a:gd name="T17" fmla="*/ 18 h 47"/>
              <a:gd name="T18" fmla="*/ 0 w 47"/>
              <a:gd name="T19" fmla="*/ 25 h 47"/>
              <a:gd name="T20" fmla="*/ 0 w 47"/>
              <a:gd name="T21" fmla="*/ 30 h 47"/>
              <a:gd name="T22" fmla="*/ 4 w 47"/>
              <a:gd name="T23" fmla="*/ 35 h 47"/>
              <a:gd name="T24" fmla="*/ 7 w 47"/>
              <a:gd name="T25" fmla="*/ 40 h 47"/>
              <a:gd name="T26" fmla="*/ 12 w 47"/>
              <a:gd name="T27" fmla="*/ 44 h 47"/>
              <a:gd name="T28" fmla="*/ 18 w 47"/>
              <a:gd name="T29" fmla="*/ 47 h 47"/>
              <a:gd name="T30" fmla="*/ 23 w 47"/>
              <a:gd name="T31" fmla="*/ 47 h 47"/>
              <a:gd name="T32" fmla="*/ 30 w 47"/>
              <a:gd name="T33" fmla="*/ 47 h 47"/>
              <a:gd name="T34" fmla="*/ 35 w 47"/>
              <a:gd name="T35" fmla="*/ 44 h 47"/>
              <a:gd name="T36" fmla="*/ 40 w 47"/>
              <a:gd name="T37" fmla="*/ 40 h 47"/>
              <a:gd name="T38" fmla="*/ 44 w 47"/>
              <a:gd name="T39" fmla="*/ 35 h 47"/>
              <a:gd name="T40" fmla="*/ 46 w 47"/>
              <a:gd name="T41" fmla="*/ 30 h 47"/>
              <a:gd name="T42" fmla="*/ 47 w 47"/>
              <a:gd name="T43" fmla="*/ 25 h 47"/>
              <a:gd name="T44" fmla="*/ 46 w 47"/>
              <a:gd name="T45" fmla="*/ 18 h 47"/>
              <a:gd name="T46" fmla="*/ 44 w 47"/>
              <a:gd name="T47" fmla="*/ 12 h 47"/>
              <a:gd name="T48" fmla="*/ 40 w 47"/>
              <a:gd name="T49" fmla="*/ 7 h 47"/>
              <a:gd name="T50" fmla="*/ 40 w 47"/>
              <a:gd name="T51" fmla="*/ 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40" y="7"/>
                </a:moveTo>
                <a:lnTo>
                  <a:pt x="35" y="4"/>
                </a:lnTo>
                <a:lnTo>
                  <a:pt x="30" y="2"/>
                </a:lnTo>
                <a:lnTo>
                  <a:pt x="23" y="0"/>
                </a:lnTo>
                <a:lnTo>
                  <a:pt x="18" y="2"/>
                </a:lnTo>
                <a:lnTo>
                  <a:pt x="12" y="4"/>
                </a:lnTo>
                <a:lnTo>
                  <a:pt x="7" y="7"/>
                </a:lnTo>
                <a:lnTo>
                  <a:pt x="4" y="12"/>
                </a:lnTo>
                <a:lnTo>
                  <a:pt x="0" y="18"/>
                </a:lnTo>
                <a:lnTo>
                  <a:pt x="0" y="25"/>
                </a:lnTo>
                <a:lnTo>
                  <a:pt x="0" y="30"/>
                </a:lnTo>
                <a:lnTo>
                  <a:pt x="4" y="35"/>
                </a:lnTo>
                <a:lnTo>
                  <a:pt x="7" y="40"/>
                </a:lnTo>
                <a:lnTo>
                  <a:pt x="12" y="44"/>
                </a:lnTo>
                <a:lnTo>
                  <a:pt x="18" y="47"/>
                </a:lnTo>
                <a:lnTo>
                  <a:pt x="23" y="47"/>
                </a:lnTo>
                <a:lnTo>
                  <a:pt x="30" y="47"/>
                </a:lnTo>
                <a:lnTo>
                  <a:pt x="35" y="44"/>
                </a:lnTo>
                <a:lnTo>
                  <a:pt x="40" y="40"/>
                </a:lnTo>
                <a:lnTo>
                  <a:pt x="44" y="35"/>
                </a:lnTo>
                <a:lnTo>
                  <a:pt x="46" y="30"/>
                </a:lnTo>
                <a:lnTo>
                  <a:pt x="47" y="25"/>
                </a:lnTo>
                <a:lnTo>
                  <a:pt x="46" y="18"/>
                </a:lnTo>
                <a:lnTo>
                  <a:pt x="44" y="12"/>
                </a:lnTo>
                <a:lnTo>
                  <a:pt x="40" y="7"/>
                </a:lnTo>
                <a:lnTo>
                  <a:pt x="40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CC33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27" name="Freeform 111"/>
          <p:cNvSpPr>
            <a:spLocks/>
          </p:cNvSpPr>
          <p:nvPr/>
        </p:nvSpPr>
        <p:spPr bwMode="auto">
          <a:xfrm>
            <a:off x="585100" y="4354700"/>
            <a:ext cx="76948" cy="65200"/>
          </a:xfrm>
          <a:custGeom>
            <a:avLst/>
            <a:gdLst>
              <a:gd name="T0" fmla="*/ 40 w 47"/>
              <a:gd name="T1" fmla="*/ 7 h 47"/>
              <a:gd name="T2" fmla="*/ 35 w 47"/>
              <a:gd name="T3" fmla="*/ 3 h 47"/>
              <a:gd name="T4" fmla="*/ 30 w 47"/>
              <a:gd name="T5" fmla="*/ 2 h 47"/>
              <a:gd name="T6" fmla="*/ 25 w 47"/>
              <a:gd name="T7" fmla="*/ 0 h 47"/>
              <a:gd name="T8" fmla="*/ 18 w 47"/>
              <a:gd name="T9" fmla="*/ 2 h 47"/>
              <a:gd name="T10" fmla="*/ 12 w 47"/>
              <a:gd name="T11" fmla="*/ 3 h 47"/>
              <a:gd name="T12" fmla="*/ 7 w 47"/>
              <a:gd name="T13" fmla="*/ 7 h 47"/>
              <a:gd name="T14" fmla="*/ 4 w 47"/>
              <a:gd name="T15" fmla="*/ 12 h 47"/>
              <a:gd name="T16" fmla="*/ 2 w 47"/>
              <a:gd name="T17" fmla="*/ 17 h 47"/>
              <a:gd name="T18" fmla="*/ 0 w 47"/>
              <a:gd name="T19" fmla="*/ 24 h 47"/>
              <a:gd name="T20" fmla="*/ 2 w 47"/>
              <a:gd name="T21" fmla="*/ 30 h 47"/>
              <a:gd name="T22" fmla="*/ 4 w 47"/>
              <a:gd name="T23" fmla="*/ 35 h 47"/>
              <a:gd name="T24" fmla="*/ 7 w 47"/>
              <a:gd name="T25" fmla="*/ 40 h 47"/>
              <a:gd name="T26" fmla="*/ 12 w 47"/>
              <a:gd name="T27" fmla="*/ 44 h 47"/>
              <a:gd name="T28" fmla="*/ 18 w 47"/>
              <a:gd name="T29" fmla="*/ 47 h 47"/>
              <a:gd name="T30" fmla="*/ 25 w 47"/>
              <a:gd name="T31" fmla="*/ 47 h 47"/>
              <a:gd name="T32" fmla="*/ 30 w 47"/>
              <a:gd name="T33" fmla="*/ 47 h 47"/>
              <a:gd name="T34" fmla="*/ 35 w 47"/>
              <a:gd name="T35" fmla="*/ 44 h 47"/>
              <a:gd name="T36" fmla="*/ 40 w 47"/>
              <a:gd name="T37" fmla="*/ 40 h 47"/>
              <a:gd name="T38" fmla="*/ 44 w 47"/>
              <a:gd name="T39" fmla="*/ 35 h 47"/>
              <a:gd name="T40" fmla="*/ 47 w 47"/>
              <a:gd name="T41" fmla="*/ 30 h 47"/>
              <a:gd name="T42" fmla="*/ 47 w 47"/>
              <a:gd name="T43" fmla="*/ 24 h 47"/>
              <a:gd name="T44" fmla="*/ 47 w 47"/>
              <a:gd name="T45" fmla="*/ 17 h 47"/>
              <a:gd name="T46" fmla="*/ 44 w 47"/>
              <a:gd name="T47" fmla="*/ 12 h 47"/>
              <a:gd name="T48" fmla="*/ 40 w 47"/>
              <a:gd name="T49" fmla="*/ 7 h 47"/>
              <a:gd name="T50" fmla="*/ 40 w 47"/>
              <a:gd name="T51" fmla="*/ 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40" y="7"/>
                </a:moveTo>
                <a:lnTo>
                  <a:pt x="35" y="3"/>
                </a:lnTo>
                <a:lnTo>
                  <a:pt x="30" y="2"/>
                </a:lnTo>
                <a:lnTo>
                  <a:pt x="25" y="0"/>
                </a:lnTo>
                <a:lnTo>
                  <a:pt x="18" y="2"/>
                </a:lnTo>
                <a:lnTo>
                  <a:pt x="12" y="3"/>
                </a:lnTo>
                <a:lnTo>
                  <a:pt x="7" y="7"/>
                </a:lnTo>
                <a:lnTo>
                  <a:pt x="4" y="12"/>
                </a:lnTo>
                <a:lnTo>
                  <a:pt x="2" y="17"/>
                </a:lnTo>
                <a:lnTo>
                  <a:pt x="0" y="24"/>
                </a:lnTo>
                <a:lnTo>
                  <a:pt x="2" y="30"/>
                </a:lnTo>
                <a:lnTo>
                  <a:pt x="4" y="35"/>
                </a:lnTo>
                <a:lnTo>
                  <a:pt x="7" y="40"/>
                </a:lnTo>
                <a:lnTo>
                  <a:pt x="12" y="44"/>
                </a:lnTo>
                <a:lnTo>
                  <a:pt x="18" y="47"/>
                </a:lnTo>
                <a:lnTo>
                  <a:pt x="25" y="47"/>
                </a:lnTo>
                <a:lnTo>
                  <a:pt x="30" y="47"/>
                </a:lnTo>
                <a:lnTo>
                  <a:pt x="35" y="44"/>
                </a:lnTo>
                <a:lnTo>
                  <a:pt x="40" y="40"/>
                </a:lnTo>
                <a:lnTo>
                  <a:pt x="44" y="35"/>
                </a:lnTo>
                <a:lnTo>
                  <a:pt x="47" y="30"/>
                </a:lnTo>
                <a:lnTo>
                  <a:pt x="47" y="24"/>
                </a:lnTo>
                <a:lnTo>
                  <a:pt x="47" y="17"/>
                </a:lnTo>
                <a:lnTo>
                  <a:pt x="44" y="12"/>
                </a:lnTo>
                <a:lnTo>
                  <a:pt x="40" y="7"/>
                </a:lnTo>
                <a:lnTo>
                  <a:pt x="40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CC33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28" name="Freeform 112"/>
          <p:cNvSpPr>
            <a:spLocks/>
          </p:cNvSpPr>
          <p:nvPr/>
        </p:nvSpPr>
        <p:spPr bwMode="auto">
          <a:xfrm>
            <a:off x="2647957" y="3928824"/>
            <a:ext cx="75311" cy="65200"/>
          </a:xfrm>
          <a:custGeom>
            <a:avLst/>
            <a:gdLst>
              <a:gd name="T0" fmla="*/ 39 w 46"/>
              <a:gd name="T1" fmla="*/ 7 h 47"/>
              <a:gd name="T2" fmla="*/ 35 w 46"/>
              <a:gd name="T3" fmla="*/ 3 h 47"/>
              <a:gd name="T4" fmla="*/ 30 w 46"/>
              <a:gd name="T5" fmla="*/ 1 h 47"/>
              <a:gd name="T6" fmla="*/ 23 w 46"/>
              <a:gd name="T7" fmla="*/ 0 h 47"/>
              <a:gd name="T8" fmla="*/ 18 w 46"/>
              <a:gd name="T9" fmla="*/ 1 h 47"/>
              <a:gd name="T10" fmla="*/ 11 w 46"/>
              <a:gd name="T11" fmla="*/ 3 h 47"/>
              <a:gd name="T12" fmla="*/ 7 w 46"/>
              <a:gd name="T13" fmla="*/ 7 h 47"/>
              <a:gd name="T14" fmla="*/ 2 w 46"/>
              <a:gd name="T15" fmla="*/ 12 h 47"/>
              <a:gd name="T16" fmla="*/ 0 w 46"/>
              <a:gd name="T17" fmla="*/ 17 h 47"/>
              <a:gd name="T18" fmla="*/ 0 w 46"/>
              <a:gd name="T19" fmla="*/ 24 h 47"/>
              <a:gd name="T20" fmla="*/ 0 w 46"/>
              <a:gd name="T21" fmla="*/ 29 h 47"/>
              <a:gd name="T22" fmla="*/ 2 w 46"/>
              <a:gd name="T23" fmla="*/ 34 h 47"/>
              <a:gd name="T24" fmla="*/ 7 w 46"/>
              <a:gd name="T25" fmla="*/ 40 h 47"/>
              <a:gd name="T26" fmla="*/ 11 w 46"/>
              <a:gd name="T27" fmla="*/ 43 h 47"/>
              <a:gd name="T28" fmla="*/ 18 w 46"/>
              <a:gd name="T29" fmla="*/ 47 h 47"/>
              <a:gd name="T30" fmla="*/ 23 w 46"/>
              <a:gd name="T31" fmla="*/ 47 h 47"/>
              <a:gd name="T32" fmla="*/ 30 w 46"/>
              <a:gd name="T33" fmla="*/ 47 h 47"/>
              <a:gd name="T34" fmla="*/ 35 w 46"/>
              <a:gd name="T35" fmla="*/ 43 h 47"/>
              <a:gd name="T36" fmla="*/ 39 w 46"/>
              <a:gd name="T37" fmla="*/ 40 h 47"/>
              <a:gd name="T38" fmla="*/ 44 w 46"/>
              <a:gd name="T39" fmla="*/ 34 h 47"/>
              <a:gd name="T40" fmla="*/ 46 w 46"/>
              <a:gd name="T41" fmla="*/ 29 h 47"/>
              <a:gd name="T42" fmla="*/ 46 w 46"/>
              <a:gd name="T43" fmla="*/ 24 h 47"/>
              <a:gd name="T44" fmla="*/ 46 w 46"/>
              <a:gd name="T45" fmla="*/ 17 h 47"/>
              <a:gd name="T46" fmla="*/ 44 w 46"/>
              <a:gd name="T47" fmla="*/ 12 h 47"/>
              <a:gd name="T48" fmla="*/ 39 w 46"/>
              <a:gd name="T49" fmla="*/ 7 h 47"/>
              <a:gd name="T50" fmla="*/ 39 w 46"/>
              <a:gd name="T51" fmla="*/ 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6" h="47">
                <a:moveTo>
                  <a:pt x="39" y="7"/>
                </a:moveTo>
                <a:lnTo>
                  <a:pt x="35" y="3"/>
                </a:lnTo>
                <a:lnTo>
                  <a:pt x="30" y="1"/>
                </a:lnTo>
                <a:lnTo>
                  <a:pt x="23" y="0"/>
                </a:lnTo>
                <a:lnTo>
                  <a:pt x="18" y="1"/>
                </a:lnTo>
                <a:lnTo>
                  <a:pt x="11" y="3"/>
                </a:lnTo>
                <a:lnTo>
                  <a:pt x="7" y="7"/>
                </a:lnTo>
                <a:lnTo>
                  <a:pt x="2" y="12"/>
                </a:lnTo>
                <a:lnTo>
                  <a:pt x="0" y="17"/>
                </a:lnTo>
                <a:lnTo>
                  <a:pt x="0" y="24"/>
                </a:lnTo>
                <a:lnTo>
                  <a:pt x="0" y="29"/>
                </a:lnTo>
                <a:lnTo>
                  <a:pt x="2" y="34"/>
                </a:lnTo>
                <a:lnTo>
                  <a:pt x="7" y="40"/>
                </a:lnTo>
                <a:lnTo>
                  <a:pt x="11" y="43"/>
                </a:lnTo>
                <a:lnTo>
                  <a:pt x="18" y="47"/>
                </a:lnTo>
                <a:lnTo>
                  <a:pt x="23" y="47"/>
                </a:lnTo>
                <a:lnTo>
                  <a:pt x="30" y="47"/>
                </a:lnTo>
                <a:lnTo>
                  <a:pt x="35" y="43"/>
                </a:lnTo>
                <a:lnTo>
                  <a:pt x="39" y="40"/>
                </a:lnTo>
                <a:lnTo>
                  <a:pt x="44" y="34"/>
                </a:lnTo>
                <a:lnTo>
                  <a:pt x="46" y="29"/>
                </a:lnTo>
                <a:lnTo>
                  <a:pt x="46" y="24"/>
                </a:lnTo>
                <a:lnTo>
                  <a:pt x="46" y="17"/>
                </a:lnTo>
                <a:lnTo>
                  <a:pt x="44" y="12"/>
                </a:lnTo>
                <a:lnTo>
                  <a:pt x="39" y="7"/>
                </a:lnTo>
                <a:lnTo>
                  <a:pt x="39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CC33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29" name="Freeform 113"/>
          <p:cNvSpPr>
            <a:spLocks/>
          </p:cNvSpPr>
          <p:nvPr/>
        </p:nvSpPr>
        <p:spPr bwMode="auto">
          <a:xfrm>
            <a:off x="3666288" y="3702707"/>
            <a:ext cx="76948" cy="65200"/>
          </a:xfrm>
          <a:custGeom>
            <a:avLst/>
            <a:gdLst>
              <a:gd name="T0" fmla="*/ 40 w 47"/>
              <a:gd name="T1" fmla="*/ 7 h 47"/>
              <a:gd name="T2" fmla="*/ 35 w 47"/>
              <a:gd name="T3" fmla="*/ 4 h 47"/>
              <a:gd name="T4" fmla="*/ 29 w 47"/>
              <a:gd name="T5" fmla="*/ 2 h 47"/>
              <a:gd name="T6" fmla="*/ 22 w 47"/>
              <a:gd name="T7" fmla="*/ 0 h 47"/>
              <a:gd name="T8" fmla="*/ 17 w 47"/>
              <a:gd name="T9" fmla="*/ 2 h 47"/>
              <a:gd name="T10" fmla="*/ 12 w 47"/>
              <a:gd name="T11" fmla="*/ 4 h 47"/>
              <a:gd name="T12" fmla="*/ 7 w 47"/>
              <a:gd name="T13" fmla="*/ 7 h 47"/>
              <a:gd name="T14" fmla="*/ 3 w 47"/>
              <a:gd name="T15" fmla="*/ 12 h 47"/>
              <a:gd name="T16" fmla="*/ 0 w 47"/>
              <a:gd name="T17" fmla="*/ 18 h 47"/>
              <a:gd name="T18" fmla="*/ 0 w 47"/>
              <a:gd name="T19" fmla="*/ 25 h 47"/>
              <a:gd name="T20" fmla="*/ 0 w 47"/>
              <a:gd name="T21" fmla="*/ 30 h 47"/>
              <a:gd name="T22" fmla="*/ 3 w 47"/>
              <a:gd name="T23" fmla="*/ 35 h 47"/>
              <a:gd name="T24" fmla="*/ 7 w 47"/>
              <a:gd name="T25" fmla="*/ 40 h 47"/>
              <a:gd name="T26" fmla="*/ 12 w 47"/>
              <a:gd name="T27" fmla="*/ 44 h 47"/>
              <a:gd name="T28" fmla="*/ 17 w 47"/>
              <a:gd name="T29" fmla="*/ 47 h 47"/>
              <a:gd name="T30" fmla="*/ 22 w 47"/>
              <a:gd name="T31" fmla="*/ 47 h 47"/>
              <a:gd name="T32" fmla="*/ 29 w 47"/>
              <a:gd name="T33" fmla="*/ 47 h 47"/>
              <a:gd name="T34" fmla="*/ 35 w 47"/>
              <a:gd name="T35" fmla="*/ 44 h 47"/>
              <a:gd name="T36" fmla="*/ 40 w 47"/>
              <a:gd name="T37" fmla="*/ 40 h 47"/>
              <a:gd name="T38" fmla="*/ 43 w 47"/>
              <a:gd name="T39" fmla="*/ 35 h 47"/>
              <a:gd name="T40" fmla="*/ 45 w 47"/>
              <a:gd name="T41" fmla="*/ 30 h 47"/>
              <a:gd name="T42" fmla="*/ 47 w 47"/>
              <a:gd name="T43" fmla="*/ 25 h 47"/>
              <a:gd name="T44" fmla="*/ 45 w 47"/>
              <a:gd name="T45" fmla="*/ 18 h 47"/>
              <a:gd name="T46" fmla="*/ 43 w 47"/>
              <a:gd name="T47" fmla="*/ 12 h 47"/>
              <a:gd name="T48" fmla="*/ 40 w 47"/>
              <a:gd name="T49" fmla="*/ 7 h 47"/>
              <a:gd name="T50" fmla="*/ 40 w 47"/>
              <a:gd name="T51" fmla="*/ 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40" y="7"/>
                </a:moveTo>
                <a:lnTo>
                  <a:pt x="35" y="4"/>
                </a:lnTo>
                <a:lnTo>
                  <a:pt x="29" y="2"/>
                </a:lnTo>
                <a:lnTo>
                  <a:pt x="22" y="0"/>
                </a:lnTo>
                <a:lnTo>
                  <a:pt x="17" y="2"/>
                </a:lnTo>
                <a:lnTo>
                  <a:pt x="12" y="4"/>
                </a:lnTo>
                <a:lnTo>
                  <a:pt x="7" y="7"/>
                </a:lnTo>
                <a:lnTo>
                  <a:pt x="3" y="12"/>
                </a:lnTo>
                <a:lnTo>
                  <a:pt x="0" y="18"/>
                </a:lnTo>
                <a:lnTo>
                  <a:pt x="0" y="25"/>
                </a:lnTo>
                <a:lnTo>
                  <a:pt x="0" y="30"/>
                </a:lnTo>
                <a:lnTo>
                  <a:pt x="3" y="35"/>
                </a:lnTo>
                <a:lnTo>
                  <a:pt x="7" y="40"/>
                </a:lnTo>
                <a:lnTo>
                  <a:pt x="12" y="44"/>
                </a:lnTo>
                <a:lnTo>
                  <a:pt x="17" y="47"/>
                </a:lnTo>
                <a:lnTo>
                  <a:pt x="22" y="47"/>
                </a:lnTo>
                <a:lnTo>
                  <a:pt x="29" y="47"/>
                </a:lnTo>
                <a:lnTo>
                  <a:pt x="35" y="44"/>
                </a:lnTo>
                <a:lnTo>
                  <a:pt x="40" y="40"/>
                </a:lnTo>
                <a:lnTo>
                  <a:pt x="43" y="35"/>
                </a:lnTo>
                <a:lnTo>
                  <a:pt x="45" y="30"/>
                </a:lnTo>
                <a:lnTo>
                  <a:pt x="47" y="25"/>
                </a:lnTo>
                <a:lnTo>
                  <a:pt x="45" y="18"/>
                </a:lnTo>
                <a:lnTo>
                  <a:pt x="43" y="12"/>
                </a:lnTo>
                <a:lnTo>
                  <a:pt x="40" y="7"/>
                </a:lnTo>
                <a:lnTo>
                  <a:pt x="40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CC33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626029" y="5875128"/>
            <a:ext cx="0" cy="246925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626029" y="5164871"/>
            <a:ext cx="0" cy="710257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626029" y="5875128"/>
            <a:ext cx="3097559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57" name="Line 41"/>
          <p:cNvSpPr>
            <a:spLocks noChangeShapeType="1"/>
          </p:cNvSpPr>
          <p:nvPr/>
        </p:nvSpPr>
        <p:spPr bwMode="auto">
          <a:xfrm>
            <a:off x="565454" y="5164871"/>
            <a:ext cx="60576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58" name="Line 42"/>
          <p:cNvSpPr>
            <a:spLocks noChangeShapeType="1"/>
          </p:cNvSpPr>
          <p:nvPr/>
        </p:nvSpPr>
        <p:spPr bwMode="auto">
          <a:xfrm>
            <a:off x="565454" y="5636526"/>
            <a:ext cx="60576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59" name="Line 43"/>
          <p:cNvSpPr>
            <a:spLocks noChangeShapeType="1"/>
          </p:cNvSpPr>
          <p:nvPr/>
        </p:nvSpPr>
        <p:spPr bwMode="auto">
          <a:xfrm>
            <a:off x="565454" y="5402085"/>
            <a:ext cx="60576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60" name="Line 44"/>
          <p:cNvSpPr>
            <a:spLocks noChangeShapeType="1"/>
          </p:cNvSpPr>
          <p:nvPr/>
        </p:nvSpPr>
        <p:spPr bwMode="auto">
          <a:xfrm>
            <a:off x="565454" y="6113729"/>
            <a:ext cx="60576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61" name="Line 45"/>
          <p:cNvSpPr>
            <a:spLocks noChangeShapeType="1"/>
          </p:cNvSpPr>
          <p:nvPr/>
        </p:nvSpPr>
        <p:spPr bwMode="auto">
          <a:xfrm>
            <a:off x="565454" y="5876514"/>
            <a:ext cx="60576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65" name="Line 49"/>
          <p:cNvSpPr>
            <a:spLocks noChangeShapeType="1"/>
          </p:cNvSpPr>
          <p:nvPr/>
        </p:nvSpPr>
        <p:spPr bwMode="auto">
          <a:xfrm flipV="1">
            <a:off x="1654183" y="5915357"/>
            <a:ext cx="0" cy="203922"/>
          </a:xfrm>
          <a:prstGeom prst="line">
            <a:avLst/>
          </a:prstGeom>
          <a:noFill/>
          <a:ln w="22225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66" name="Freeform 50"/>
          <p:cNvSpPr>
            <a:spLocks/>
          </p:cNvSpPr>
          <p:nvPr/>
        </p:nvSpPr>
        <p:spPr bwMode="auto">
          <a:xfrm>
            <a:off x="2688886" y="5901484"/>
            <a:ext cx="0" cy="224730"/>
          </a:xfrm>
          <a:custGeom>
            <a:avLst/>
            <a:gdLst>
              <a:gd name="T0" fmla="*/ 162 h 162"/>
              <a:gd name="T1" fmla="*/ 117 h 162"/>
              <a:gd name="T2" fmla="*/ 0 h 16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162">
                <a:moveTo>
                  <a:pt x="0" y="162"/>
                </a:moveTo>
                <a:lnTo>
                  <a:pt x="0" y="117"/>
                </a:lnTo>
                <a:lnTo>
                  <a:pt x="0" y="0"/>
                </a:lnTo>
              </a:path>
            </a:pathLst>
          </a:custGeom>
          <a:noFill/>
          <a:ln w="22225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72" name="Line 56"/>
          <p:cNvSpPr>
            <a:spLocks noChangeShapeType="1"/>
          </p:cNvSpPr>
          <p:nvPr/>
        </p:nvSpPr>
        <p:spPr bwMode="auto">
          <a:xfrm flipV="1">
            <a:off x="3713766" y="5840447"/>
            <a:ext cx="0" cy="278832"/>
          </a:xfrm>
          <a:prstGeom prst="line">
            <a:avLst/>
          </a:prstGeom>
          <a:noFill/>
          <a:ln w="22225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80" name="Freeform 64"/>
          <p:cNvSpPr>
            <a:spLocks/>
          </p:cNvSpPr>
          <p:nvPr/>
        </p:nvSpPr>
        <p:spPr bwMode="auto">
          <a:xfrm>
            <a:off x="626029" y="5875128"/>
            <a:ext cx="3082825" cy="188662"/>
          </a:xfrm>
          <a:custGeom>
            <a:avLst/>
            <a:gdLst>
              <a:gd name="T0" fmla="*/ 1883 w 1883"/>
              <a:gd name="T1" fmla="*/ 111 h 136"/>
              <a:gd name="T2" fmla="*/ 1260 w 1883"/>
              <a:gd name="T3" fmla="*/ 136 h 136"/>
              <a:gd name="T4" fmla="*/ 628 w 1883"/>
              <a:gd name="T5" fmla="*/ 136 h 136"/>
              <a:gd name="T6" fmla="*/ 628 w 1883"/>
              <a:gd name="T7" fmla="*/ 136 h 136"/>
              <a:gd name="T8" fmla="*/ 0 w 1883"/>
              <a:gd name="T9" fmla="*/ 0 h 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3" h="136">
                <a:moveTo>
                  <a:pt x="1883" y="111"/>
                </a:moveTo>
                <a:lnTo>
                  <a:pt x="1260" y="136"/>
                </a:lnTo>
                <a:lnTo>
                  <a:pt x="628" y="136"/>
                </a:lnTo>
                <a:lnTo>
                  <a:pt x="628" y="136"/>
                </a:lnTo>
                <a:lnTo>
                  <a:pt x="0" y="0"/>
                </a:lnTo>
              </a:path>
            </a:pathLst>
          </a:custGeom>
          <a:noFill/>
          <a:ln w="30163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89" name="Freeform 73"/>
          <p:cNvSpPr>
            <a:spLocks/>
          </p:cNvSpPr>
          <p:nvPr/>
        </p:nvSpPr>
        <p:spPr bwMode="auto">
          <a:xfrm>
            <a:off x="585100" y="5843221"/>
            <a:ext cx="76948" cy="65200"/>
          </a:xfrm>
          <a:custGeom>
            <a:avLst/>
            <a:gdLst>
              <a:gd name="T0" fmla="*/ 25 w 47"/>
              <a:gd name="T1" fmla="*/ 0 h 47"/>
              <a:gd name="T2" fmla="*/ 18 w 47"/>
              <a:gd name="T3" fmla="*/ 2 h 47"/>
              <a:gd name="T4" fmla="*/ 12 w 47"/>
              <a:gd name="T5" fmla="*/ 3 h 47"/>
              <a:gd name="T6" fmla="*/ 7 w 47"/>
              <a:gd name="T7" fmla="*/ 7 h 47"/>
              <a:gd name="T8" fmla="*/ 4 w 47"/>
              <a:gd name="T9" fmla="*/ 12 h 47"/>
              <a:gd name="T10" fmla="*/ 2 w 47"/>
              <a:gd name="T11" fmla="*/ 17 h 47"/>
              <a:gd name="T12" fmla="*/ 0 w 47"/>
              <a:gd name="T13" fmla="*/ 24 h 47"/>
              <a:gd name="T14" fmla="*/ 2 w 47"/>
              <a:gd name="T15" fmla="*/ 30 h 47"/>
              <a:gd name="T16" fmla="*/ 4 w 47"/>
              <a:gd name="T17" fmla="*/ 35 h 47"/>
              <a:gd name="T18" fmla="*/ 7 w 47"/>
              <a:gd name="T19" fmla="*/ 40 h 47"/>
              <a:gd name="T20" fmla="*/ 12 w 47"/>
              <a:gd name="T21" fmla="*/ 44 h 47"/>
              <a:gd name="T22" fmla="*/ 18 w 47"/>
              <a:gd name="T23" fmla="*/ 47 h 47"/>
              <a:gd name="T24" fmla="*/ 25 w 47"/>
              <a:gd name="T25" fmla="*/ 47 h 47"/>
              <a:gd name="T26" fmla="*/ 30 w 47"/>
              <a:gd name="T27" fmla="*/ 47 h 47"/>
              <a:gd name="T28" fmla="*/ 35 w 47"/>
              <a:gd name="T29" fmla="*/ 44 h 47"/>
              <a:gd name="T30" fmla="*/ 40 w 47"/>
              <a:gd name="T31" fmla="*/ 40 h 47"/>
              <a:gd name="T32" fmla="*/ 44 w 47"/>
              <a:gd name="T33" fmla="*/ 35 h 47"/>
              <a:gd name="T34" fmla="*/ 47 w 47"/>
              <a:gd name="T35" fmla="*/ 30 h 47"/>
              <a:gd name="T36" fmla="*/ 47 w 47"/>
              <a:gd name="T37" fmla="*/ 24 h 47"/>
              <a:gd name="T38" fmla="*/ 47 w 47"/>
              <a:gd name="T39" fmla="*/ 17 h 47"/>
              <a:gd name="T40" fmla="*/ 44 w 47"/>
              <a:gd name="T41" fmla="*/ 12 h 47"/>
              <a:gd name="T42" fmla="*/ 40 w 47"/>
              <a:gd name="T43" fmla="*/ 7 h 47"/>
              <a:gd name="T44" fmla="*/ 35 w 47"/>
              <a:gd name="T45" fmla="*/ 3 h 47"/>
              <a:gd name="T46" fmla="*/ 30 w 47"/>
              <a:gd name="T47" fmla="*/ 2 h 47"/>
              <a:gd name="T48" fmla="*/ 25 w 47"/>
              <a:gd name="T49" fmla="*/ 0 h 47"/>
              <a:gd name="T50" fmla="*/ 25 w 47"/>
              <a:gd name="T5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25" y="0"/>
                </a:moveTo>
                <a:lnTo>
                  <a:pt x="18" y="2"/>
                </a:lnTo>
                <a:lnTo>
                  <a:pt x="12" y="3"/>
                </a:lnTo>
                <a:lnTo>
                  <a:pt x="7" y="7"/>
                </a:lnTo>
                <a:lnTo>
                  <a:pt x="4" y="12"/>
                </a:lnTo>
                <a:lnTo>
                  <a:pt x="2" y="17"/>
                </a:lnTo>
                <a:lnTo>
                  <a:pt x="0" y="24"/>
                </a:lnTo>
                <a:lnTo>
                  <a:pt x="2" y="30"/>
                </a:lnTo>
                <a:lnTo>
                  <a:pt x="4" y="35"/>
                </a:lnTo>
                <a:lnTo>
                  <a:pt x="7" y="40"/>
                </a:lnTo>
                <a:lnTo>
                  <a:pt x="12" y="44"/>
                </a:lnTo>
                <a:lnTo>
                  <a:pt x="18" y="47"/>
                </a:lnTo>
                <a:lnTo>
                  <a:pt x="25" y="47"/>
                </a:lnTo>
                <a:lnTo>
                  <a:pt x="30" y="47"/>
                </a:lnTo>
                <a:lnTo>
                  <a:pt x="35" y="44"/>
                </a:lnTo>
                <a:lnTo>
                  <a:pt x="40" y="40"/>
                </a:lnTo>
                <a:lnTo>
                  <a:pt x="44" y="35"/>
                </a:lnTo>
                <a:lnTo>
                  <a:pt x="47" y="30"/>
                </a:lnTo>
                <a:lnTo>
                  <a:pt x="47" y="24"/>
                </a:lnTo>
                <a:lnTo>
                  <a:pt x="47" y="17"/>
                </a:lnTo>
                <a:lnTo>
                  <a:pt x="44" y="12"/>
                </a:lnTo>
                <a:lnTo>
                  <a:pt x="40" y="7"/>
                </a:lnTo>
                <a:lnTo>
                  <a:pt x="35" y="3"/>
                </a:lnTo>
                <a:lnTo>
                  <a:pt x="30" y="2"/>
                </a:lnTo>
                <a:lnTo>
                  <a:pt x="25" y="0"/>
                </a:lnTo>
                <a:lnTo>
                  <a:pt x="25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90" name="Freeform 74"/>
          <p:cNvSpPr>
            <a:spLocks/>
          </p:cNvSpPr>
          <p:nvPr/>
        </p:nvSpPr>
        <p:spPr bwMode="auto">
          <a:xfrm>
            <a:off x="1613254" y="6031883"/>
            <a:ext cx="78585" cy="65200"/>
          </a:xfrm>
          <a:custGeom>
            <a:avLst/>
            <a:gdLst>
              <a:gd name="T0" fmla="*/ 25 w 48"/>
              <a:gd name="T1" fmla="*/ 0 h 47"/>
              <a:gd name="T2" fmla="*/ 18 w 48"/>
              <a:gd name="T3" fmla="*/ 0 h 47"/>
              <a:gd name="T4" fmla="*/ 13 w 48"/>
              <a:gd name="T5" fmla="*/ 4 h 47"/>
              <a:gd name="T6" fmla="*/ 7 w 48"/>
              <a:gd name="T7" fmla="*/ 7 h 47"/>
              <a:gd name="T8" fmla="*/ 4 w 48"/>
              <a:gd name="T9" fmla="*/ 12 h 47"/>
              <a:gd name="T10" fmla="*/ 2 w 48"/>
              <a:gd name="T11" fmla="*/ 18 h 47"/>
              <a:gd name="T12" fmla="*/ 0 w 48"/>
              <a:gd name="T13" fmla="*/ 23 h 47"/>
              <a:gd name="T14" fmla="*/ 2 w 48"/>
              <a:gd name="T15" fmla="*/ 30 h 47"/>
              <a:gd name="T16" fmla="*/ 4 w 48"/>
              <a:gd name="T17" fmla="*/ 35 h 47"/>
              <a:gd name="T18" fmla="*/ 7 w 48"/>
              <a:gd name="T19" fmla="*/ 40 h 47"/>
              <a:gd name="T20" fmla="*/ 13 w 48"/>
              <a:gd name="T21" fmla="*/ 44 h 47"/>
              <a:gd name="T22" fmla="*/ 18 w 48"/>
              <a:gd name="T23" fmla="*/ 46 h 47"/>
              <a:gd name="T24" fmla="*/ 25 w 48"/>
              <a:gd name="T25" fmla="*/ 47 h 47"/>
              <a:gd name="T26" fmla="*/ 30 w 48"/>
              <a:gd name="T27" fmla="*/ 46 h 47"/>
              <a:gd name="T28" fmla="*/ 35 w 48"/>
              <a:gd name="T29" fmla="*/ 44 h 47"/>
              <a:gd name="T30" fmla="*/ 41 w 48"/>
              <a:gd name="T31" fmla="*/ 40 h 47"/>
              <a:gd name="T32" fmla="*/ 44 w 48"/>
              <a:gd name="T33" fmla="*/ 35 h 47"/>
              <a:gd name="T34" fmla="*/ 48 w 48"/>
              <a:gd name="T35" fmla="*/ 30 h 47"/>
              <a:gd name="T36" fmla="*/ 48 w 48"/>
              <a:gd name="T37" fmla="*/ 23 h 47"/>
              <a:gd name="T38" fmla="*/ 48 w 48"/>
              <a:gd name="T39" fmla="*/ 18 h 47"/>
              <a:gd name="T40" fmla="*/ 44 w 48"/>
              <a:gd name="T41" fmla="*/ 12 h 47"/>
              <a:gd name="T42" fmla="*/ 41 w 48"/>
              <a:gd name="T43" fmla="*/ 7 h 47"/>
              <a:gd name="T44" fmla="*/ 35 w 48"/>
              <a:gd name="T45" fmla="*/ 4 h 47"/>
              <a:gd name="T46" fmla="*/ 30 w 48"/>
              <a:gd name="T47" fmla="*/ 0 h 47"/>
              <a:gd name="T48" fmla="*/ 25 w 48"/>
              <a:gd name="T49" fmla="*/ 0 h 47"/>
              <a:gd name="T50" fmla="*/ 25 w 48"/>
              <a:gd name="T5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8" h="47">
                <a:moveTo>
                  <a:pt x="25" y="0"/>
                </a:moveTo>
                <a:lnTo>
                  <a:pt x="18" y="0"/>
                </a:lnTo>
                <a:lnTo>
                  <a:pt x="13" y="4"/>
                </a:lnTo>
                <a:lnTo>
                  <a:pt x="7" y="7"/>
                </a:lnTo>
                <a:lnTo>
                  <a:pt x="4" y="12"/>
                </a:lnTo>
                <a:lnTo>
                  <a:pt x="2" y="18"/>
                </a:lnTo>
                <a:lnTo>
                  <a:pt x="0" y="23"/>
                </a:lnTo>
                <a:lnTo>
                  <a:pt x="2" y="30"/>
                </a:lnTo>
                <a:lnTo>
                  <a:pt x="4" y="35"/>
                </a:lnTo>
                <a:lnTo>
                  <a:pt x="7" y="40"/>
                </a:lnTo>
                <a:lnTo>
                  <a:pt x="13" y="44"/>
                </a:lnTo>
                <a:lnTo>
                  <a:pt x="18" y="46"/>
                </a:lnTo>
                <a:lnTo>
                  <a:pt x="25" y="47"/>
                </a:lnTo>
                <a:lnTo>
                  <a:pt x="30" y="46"/>
                </a:lnTo>
                <a:lnTo>
                  <a:pt x="35" y="44"/>
                </a:lnTo>
                <a:lnTo>
                  <a:pt x="41" y="40"/>
                </a:lnTo>
                <a:lnTo>
                  <a:pt x="44" y="35"/>
                </a:lnTo>
                <a:lnTo>
                  <a:pt x="48" y="30"/>
                </a:lnTo>
                <a:lnTo>
                  <a:pt x="48" y="23"/>
                </a:lnTo>
                <a:lnTo>
                  <a:pt x="48" y="18"/>
                </a:lnTo>
                <a:lnTo>
                  <a:pt x="44" y="12"/>
                </a:lnTo>
                <a:lnTo>
                  <a:pt x="41" y="7"/>
                </a:lnTo>
                <a:lnTo>
                  <a:pt x="35" y="4"/>
                </a:lnTo>
                <a:lnTo>
                  <a:pt x="30" y="0"/>
                </a:lnTo>
                <a:lnTo>
                  <a:pt x="25" y="0"/>
                </a:lnTo>
                <a:lnTo>
                  <a:pt x="25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91" name="Freeform 75"/>
          <p:cNvSpPr>
            <a:spLocks/>
          </p:cNvSpPr>
          <p:nvPr/>
        </p:nvSpPr>
        <p:spPr bwMode="auto">
          <a:xfrm>
            <a:off x="2651231" y="6031883"/>
            <a:ext cx="73674" cy="65200"/>
          </a:xfrm>
          <a:custGeom>
            <a:avLst/>
            <a:gdLst>
              <a:gd name="T0" fmla="*/ 23 w 45"/>
              <a:gd name="T1" fmla="*/ 0 h 47"/>
              <a:gd name="T2" fmla="*/ 16 w 45"/>
              <a:gd name="T3" fmla="*/ 0 h 47"/>
              <a:gd name="T4" fmla="*/ 11 w 45"/>
              <a:gd name="T5" fmla="*/ 4 h 47"/>
              <a:gd name="T6" fmla="*/ 7 w 45"/>
              <a:gd name="T7" fmla="*/ 7 h 47"/>
              <a:gd name="T8" fmla="*/ 2 w 45"/>
              <a:gd name="T9" fmla="*/ 12 h 47"/>
              <a:gd name="T10" fmla="*/ 0 w 45"/>
              <a:gd name="T11" fmla="*/ 18 h 47"/>
              <a:gd name="T12" fmla="*/ 0 w 45"/>
              <a:gd name="T13" fmla="*/ 23 h 47"/>
              <a:gd name="T14" fmla="*/ 0 w 45"/>
              <a:gd name="T15" fmla="*/ 30 h 47"/>
              <a:gd name="T16" fmla="*/ 2 w 45"/>
              <a:gd name="T17" fmla="*/ 35 h 47"/>
              <a:gd name="T18" fmla="*/ 7 w 45"/>
              <a:gd name="T19" fmla="*/ 40 h 47"/>
              <a:gd name="T20" fmla="*/ 11 w 45"/>
              <a:gd name="T21" fmla="*/ 44 h 47"/>
              <a:gd name="T22" fmla="*/ 16 w 45"/>
              <a:gd name="T23" fmla="*/ 46 h 47"/>
              <a:gd name="T24" fmla="*/ 23 w 45"/>
              <a:gd name="T25" fmla="*/ 47 h 47"/>
              <a:gd name="T26" fmla="*/ 28 w 45"/>
              <a:gd name="T27" fmla="*/ 46 h 47"/>
              <a:gd name="T28" fmla="*/ 35 w 45"/>
              <a:gd name="T29" fmla="*/ 44 h 47"/>
              <a:gd name="T30" fmla="*/ 38 w 45"/>
              <a:gd name="T31" fmla="*/ 40 h 47"/>
              <a:gd name="T32" fmla="*/ 44 w 45"/>
              <a:gd name="T33" fmla="*/ 35 h 47"/>
              <a:gd name="T34" fmla="*/ 45 w 45"/>
              <a:gd name="T35" fmla="*/ 30 h 47"/>
              <a:gd name="T36" fmla="*/ 45 w 45"/>
              <a:gd name="T37" fmla="*/ 23 h 47"/>
              <a:gd name="T38" fmla="*/ 45 w 45"/>
              <a:gd name="T39" fmla="*/ 18 h 47"/>
              <a:gd name="T40" fmla="*/ 44 w 45"/>
              <a:gd name="T41" fmla="*/ 12 h 47"/>
              <a:gd name="T42" fmla="*/ 38 w 45"/>
              <a:gd name="T43" fmla="*/ 7 h 47"/>
              <a:gd name="T44" fmla="*/ 35 w 45"/>
              <a:gd name="T45" fmla="*/ 4 h 47"/>
              <a:gd name="T46" fmla="*/ 28 w 45"/>
              <a:gd name="T47" fmla="*/ 0 h 47"/>
              <a:gd name="T48" fmla="*/ 23 w 45"/>
              <a:gd name="T49" fmla="*/ 0 h 47"/>
              <a:gd name="T50" fmla="*/ 23 w 45"/>
              <a:gd name="T5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5" h="47">
                <a:moveTo>
                  <a:pt x="23" y="0"/>
                </a:moveTo>
                <a:lnTo>
                  <a:pt x="16" y="0"/>
                </a:lnTo>
                <a:lnTo>
                  <a:pt x="11" y="4"/>
                </a:lnTo>
                <a:lnTo>
                  <a:pt x="7" y="7"/>
                </a:lnTo>
                <a:lnTo>
                  <a:pt x="2" y="12"/>
                </a:lnTo>
                <a:lnTo>
                  <a:pt x="0" y="18"/>
                </a:lnTo>
                <a:lnTo>
                  <a:pt x="0" y="23"/>
                </a:lnTo>
                <a:lnTo>
                  <a:pt x="0" y="30"/>
                </a:lnTo>
                <a:lnTo>
                  <a:pt x="2" y="35"/>
                </a:lnTo>
                <a:lnTo>
                  <a:pt x="7" y="40"/>
                </a:lnTo>
                <a:lnTo>
                  <a:pt x="11" y="44"/>
                </a:lnTo>
                <a:lnTo>
                  <a:pt x="16" y="46"/>
                </a:lnTo>
                <a:lnTo>
                  <a:pt x="23" y="47"/>
                </a:lnTo>
                <a:lnTo>
                  <a:pt x="28" y="46"/>
                </a:lnTo>
                <a:lnTo>
                  <a:pt x="35" y="44"/>
                </a:lnTo>
                <a:lnTo>
                  <a:pt x="38" y="40"/>
                </a:lnTo>
                <a:lnTo>
                  <a:pt x="44" y="35"/>
                </a:lnTo>
                <a:lnTo>
                  <a:pt x="45" y="30"/>
                </a:lnTo>
                <a:lnTo>
                  <a:pt x="45" y="23"/>
                </a:lnTo>
                <a:lnTo>
                  <a:pt x="45" y="18"/>
                </a:lnTo>
                <a:lnTo>
                  <a:pt x="44" y="12"/>
                </a:lnTo>
                <a:lnTo>
                  <a:pt x="38" y="7"/>
                </a:lnTo>
                <a:lnTo>
                  <a:pt x="35" y="4"/>
                </a:lnTo>
                <a:lnTo>
                  <a:pt x="28" y="0"/>
                </a:lnTo>
                <a:lnTo>
                  <a:pt x="23" y="0"/>
                </a:lnTo>
                <a:lnTo>
                  <a:pt x="23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92" name="Freeform 76"/>
          <p:cNvSpPr>
            <a:spLocks/>
          </p:cNvSpPr>
          <p:nvPr/>
        </p:nvSpPr>
        <p:spPr bwMode="auto">
          <a:xfrm>
            <a:off x="3671199" y="5998590"/>
            <a:ext cx="75311" cy="62425"/>
          </a:xfrm>
          <a:custGeom>
            <a:avLst/>
            <a:gdLst>
              <a:gd name="T0" fmla="*/ 23 w 46"/>
              <a:gd name="T1" fmla="*/ 0 h 45"/>
              <a:gd name="T2" fmla="*/ 18 w 46"/>
              <a:gd name="T3" fmla="*/ 0 h 45"/>
              <a:gd name="T4" fmla="*/ 11 w 46"/>
              <a:gd name="T5" fmla="*/ 1 h 45"/>
              <a:gd name="T6" fmla="*/ 7 w 46"/>
              <a:gd name="T7" fmla="*/ 7 h 45"/>
              <a:gd name="T8" fmla="*/ 2 w 46"/>
              <a:gd name="T9" fmla="*/ 10 h 45"/>
              <a:gd name="T10" fmla="*/ 0 w 46"/>
              <a:gd name="T11" fmla="*/ 17 h 45"/>
              <a:gd name="T12" fmla="*/ 0 w 46"/>
              <a:gd name="T13" fmla="*/ 22 h 45"/>
              <a:gd name="T14" fmla="*/ 0 w 46"/>
              <a:gd name="T15" fmla="*/ 29 h 45"/>
              <a:gd name="T16" fmla="*/ 2 w 46"/>
              <a:gd name="T17" fmla="*/ 35 h 45"/>
              <a:gd name="T18" fmla="*/ 7 w 46"/>
              <a:gd name="T19" fmla="*/ 38 h 45"/>
              <a:gd name="T20" fmla="*/ 11 w 46"/>
              <a:gd name="T21" fmla="*/ 43 h 45"/>
              <a:gd name="T22" fmla="*/ 18 w 46"/>
              <a:gd name="T23" fmla="*/ 45 h 45"/>
              <a:gd name="T24" fmla="*/ 23 w 46"/>
              <a:gd name="T25" fmla="*/ 45 h 45"/>
              <a:gd name="T26" fmla="*/ 30 w 46"/>
              <a:gd name="T27" fmla="*/ 45 h 45"/>
              <a:gd name="T28" fmla="*/ 35 w 46"/>
              <a:gd name="T29" fmla="*/ 43 h 45"/>
              <a:gd name="T30" fmla="*/ 39 w 46"/>
              <a:gd name="T31" fmla="*/ 38 h 45"/>
              <a:gd name="T32" fmla="*/ 44 w 46"/>
              <a:gd name="T33" fmla="*/ 35 h 45"/>
              <a:gd name="T34" fmla="*/ 46 w 46"/>
              <a:gd name="T35" fmla="*/ 29 h 45"/>
              <a:gd name="T36" fmla="*/ 46 w 46"/>
              <a:gd name="T37" fmla="*/ 22 h 45"/>
              <a:gd name="T38" fmla="*/ 46 w 46"/>
              <a:gd name="T39" fmla="*/ 17 h 45"/>
              <a:gd name="T40" fmla="*/ 44 w 46"/>
              <a:gd name="T41" fmla="*/ 10 h 45"/>
              <a:gd name="T42" fmla="*/ 39 w 46"/>
              <a:gd name="T43" fmla="*/ 7 h 45"/>
              <a:gd name="T44" fmla="*/ 35 w 46"/>
              <a:gd name="T45" fmla="*/ 1 h 45"/>
              <a:gd name="T46" fmla="*/ 30 w 46"/>
              <a:gd name="T47" fmla="*/ 0 h 45"/>
              <a:gd name="T48" fmla="*/ 23 w 46"/>
              <a:gd name="T49" fmla="*/ 0 h 45"/>
              <a:gd name="T50" fmla="*/ 23 w 46"/>
              <a:gd name="T51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6" h="45">
                <a:moveTo>
                  <a:pt x="23" y="0"/>
                </a:moveTo>
                <a:lnTo>
                  <a:pt x="18" y="0"/>
                </a:lnTo>
                <a:lnTo>
                  <a:pt x="11" y="1"/>
                </a:lnTo>
                <a:lnTo>
                  <a:pt x="7" y="7"/>
                </a:lnTo>
                <a:lnTo>
                  <a:pt x="2" y="10"/>
                </a:lnTo>
                <a:lnTo>
                  <a:pt x="0" y="17"/>
                </a:lnTo>
                <a:lnTo>
                  <a:pt x="0" y="22"/>
                </a:lnTo>
                <a:lnTo>
                  <a:pt x="0" y="29"/>
                </a:lnTo>
                <a:lnTo>
                  <a:pt x="2" y="35"/>
                </a:lnTo>
                <a:lnTo>
                  <a:pt x="7" y="38"/>
                </a:lnTo>
                <a:lnTo>
                  <a:pt x="11" y="43"/>
                </a:lnTo>
                <a:lnTo>
                  <a:pt x="18" y="45"/>
                </a:lnTo>
                <a:lnTo>
                  <a:pt x="23" y="45"/>
                </a:lnTo>
                <a:lnTo>
                  <a:pt x="30" y="45"/>
                </a:lnTo>
                <a:lnTo>
                  <a:pt x="35" y="43"/>
                </a:lnTo>
                <a:lnTo>
                  <a:pt x="39" y="38"/>
                </a:lnTo>
                <a:lnTo>
                  <a:pt x="44" y="35"/>
                </a:lnTo>
                <a:lnTo>
                  <a:pt x="46" y="29"/>
                </a:lnTo>
                <a:lnTo>
                  <a:pt x="46" y="22"/>
                </a:lnTo>
                <a:lnTo>
                  <a:pt x="46" y="17"/>
                </a:lnTo>
                <a:lnTo>
                  <a:pt x="44" y="10"/>
                </a:lnTo>
                <a:lnTo>
                  <a:pt x="39" y="7"/>
                </a:lnTo>
                <a:lnTo>
                  <a:pt x="35" y="1"/>
                </a:lnTo>
                <a:lnTo>
                  <a:pt x="30" y="0"/>
                </a:lnTo>
                <a:lnTo>
                  <a:pt x="23" y="0"/>
                </a:lnTo>
                <a:lnTo>
                  <a:pt x="23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03" name="Freeform 87"/>
          <p:cNvSpPr>
            <a:spLocks/>
          </p:cNvSpPr>
          <p:nvPr/>
        </p:nvSpPr>
        <p:spPr bwMode="auto">
          <a:xfrm>
            <a:off x="3712129" y="5166258"/>
            <a:ext cx="0" cy="871174"/>
          </a:xfrm>
          <a:custGeom>
            <a:avLst/>
            <a:gdLst>
              <a:gd name="T0" fmla="*/ 628 h 628"/>
              <a:gd name="T1" fmla="*/ 285 h 628"/>
              <a:gd name="T2" fmla="*/ 0 h 62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28">
                <a:moveTo>
                  <a:pt x="0" y="628"/>
                </a:moveTo>
                <a:lnTo>
                  <a:pt x="0" y="285"/>
                </a:lnTo>
                <a:lnTo>
                  <a:pt x="0" y="0"/>
                </a:lnTo>
              </a:path>
            </a:pathLst>
          </a:custGeom>
          <a:noFill/>
          <a:ln w="22225">
            <a:solidFill>
              <a:srgbClr val="FF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05" name="Freeform 89"/>
          <p:cNvSpPr>
            <a:spLocks/>
          </p:cNvSpPr>
          <p:nvPr/>
        </p:nvSpPr>
        <p:spPr bwMode="auto">
          <a:xfrm>
            <a:off x="2682337" y="5169032"/>
            <a:ext cx="0" cy="882272"/>
          </a:xfrm>
          <a:custGeom>
            <a:avLst/>
            <a:gdLst>
              <a:gd name="T0" fmla="*/ 636 h 636"/>
              <a:gd name="T1" fmla="*/ 369 h 636"/>
              <a:gd name="T2" fmla="*/ 0 h 636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36">
                <a:moveTo>
                  <a:pt x="0" y="636"/>
                </a:moveTo>
                <a:lnTo>
                  <a:pt x="0" y="369"/>
                </a:lnTo>
                <a:lnTo>
                  <a:pt x="0" y="0"/>
                </a:lnTo>
              </a:path>
            </a:pathLst>
          </a:custGeom>
          <a:noFill/>
          <a:ln w="22225">
            <a:solidFill>
              <a:srgbClr val="FF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06" name="Line 90"/>
          <p:cNvSpPr>
            <a:spLocks noChangeShapeType="1"/>
          </p:cNvSpPr>
          <p:nvPr/>
        </p:nvSpPr>
        <p:spPr bwMode="auto">
          <a:xfrm flipV="1">
            <a:off x="1654183" y="5169032"/>
            <a:ext cx="0" cy="918340"/>
          </a:xfrm>
          <a:prstGeom prst="line">
            <a:avLst/>
          </a:prstGeom>
          <a:noFill/>
          <a:ln w="22225">
            <a:solidFill>
              <a:srgbClr val="FF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16" name="Freeform 100"/>
          <p:cNvSpPr>
            <a:spLocks/>
          </p:cNvSpPr>
          <p:nvPr/>
        </p:nvSpPr>
        <p:spPr bwMode="auto">
          <a:xfrm>
            <a:off x="626029" y="5561616"/>
            <a:ext cx="3086099" cy="313512"/>
          </a:xfrm>
          <a:custGeom>
            <a:avLst/>
            <a:gdLst>
              <a:gd name="T0" fmla="*/ 1885 w 1885"/>
              <a:gd name="T1" fmla="*/ 0 h 226"/>
              <a:gd name="T2" fmla="*/ 1256 w 1885"/>
              <a:gd name="T3" fmla="*/ 86 h 226"/>
              <a:gd name="T4" fmla="*/ 628 w 1885"/>
              <a:gd name="T5" fmla="*/ 133 h 226"/>
              <a:gd name="T6" fmla="*/ 0 w 1885"/>
              <a:gd name="T7" fmla="*/ 226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85" h="226">
                <a:moveTo>
                  <a:pt x="1885" y="0"/>
                </a:moveTo>
                <a:lnTo>
                  <a:pt x="1256" y="86"/>
                </a:lnTo>
                <a:lnTo>
                  <a:pt x="628" y="133"/>
                </a:lnTo>
                <a:lnTo>
                  <a:pt x="0" y="226"/>
                </a:lnTo>
              </a:path>
            </a:pathLst>
          </a:custGeom>
          <a:noFill/>
          <a:ln w="30163">
            <a:solidFill>
              <a:srgbClr val="FF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30" name="Freeform 114"/>
          <p:cNvSpPr>
            <a:spLocks/>
          </p:cNvSpPr>
          <p:nvPr/>
        </p:nvSpPr>
        <p:spPr bwMode="auto">
          <a:xfrm>
            <a:off x="585100" y="5843221"/>
            <a:ext cx="76948" cy="65200"/>
          </a:xfrm>
          <a:custGeom>
            <a:avLst/>
            <a:gdLst>
              <a:gd name="T0" fmla="*/ 40 w 47"/>
              <a:gd name="T1" fmla="*/ 7 h 47"/>
              <a:gd name="T2" fmla="*/ 35 w 47"/>
              <a:gd name="T3" fmla="*/ 3 h 47"/>
              <a:gd name="T4" fmla="*/ 30 w 47"/>
              <a:gd name="T5" fmla="*/ 0 h 47"/>
              <a:gd name="T6" fmla="*/ 25 w 47"/>
              <a:gd name="T7" fmla="*/ 0 h 47"/>
              <a:gd name="T8" fmla="*/ 18 w 47"/>
              <a:gd name="T9" fmla="*/ 0 h 47"/>
              <a:gd name="T10" fmla="*/ 12 w 47"/>
              <a:gd name="T11" fmla="*/ 3 h 47"/>
              <a:gd name="T12" fmla="*/ 7 w 47"/>
              <a:gd name="T13" fmla="*/ 7 h 47"/>
              <a:gd name="T14" fmla="*/ 4 w 47"/>
              <a:gd name="T15" fmla="*/ 10 h 47"/>
              <a:gd name="T16" fmla="*/ 2 w 47"/>
              <a:gd name="T17" fmla="*/ 17 h 47"/>
              <a:gd name="T18" fmla="*/ 0 w 47"/>
              <a:gd name="T19" fmla="*/ 23 h 47"/>
              <a:gd name="T20" fmla="*/ 2 w 47"/>
              <a:gd name="T21" fmla="*/ 30 h 47"/>
              <a:gd name="T22" fmla="*/ 4 w 47"/>
              <a:gd name="T23" fmla="*/ 35 h 47"/>
              <a:gd name="T24" fmla="*/ 7 w 47"/>
              <a:gd name="T25" fmla="*/ 40 h 47"/>
              <a:gd name="T26" fmla="*/ 12 w 47"/>
              <a:gd name="T27" fmla="*/ 44 h 47"/>
              <a:gd name="T28" fmla="*/ 18 w 47"/>
              <a:gd name="T29" fmla="*/ 45 h 47"/>
              <a:gd name="T30" fmla="*/ 25 w 47"/>
              <a:gd name="T31" fmla="*/ 47 h 47"/>
              <a:gd name="T32" fmla="*/ 30 w 47"/>
              <a:gd name="T33" fmla="*/ 45 h 47"/>
              <a:gd name="T34" fmla="*/ 35 w 47"/>
              <a:gd name="T35" fmla="*/ 44 h 47"/>
              <a:gd name="T36" fmla="*/ 40 w 47"/>
              <a:gd name="T37" fmla="*/ 40 h 47"/>
              <a:gd name="T38" fmla="*/ 44 w 47"/>
              <a:gd name="T39" fmla="*/ 35 h 47"/>
              <a:gd name="T40" fmla="*/ 47 w 47"/>
              <a:gd name="T41" fmla="*/ 30 h 47"/>
              <a:gd name="T42" fmla="*/ 47 w 47"/>
              <a:gd name="T43" fmla="*/ 23 h 47"/>
              <a:gd name="T44" fmla="*/ 47 w 47"/>
              <a:gd name="T45" fmla="*/ 17 h 47"/>
              <a:gd name="T46" fmla="*/ 44 w 47"/>
              <a:gd name="T47" fmla="*/ 10 h 47"/>
              <a:gd name="T48" fmla="*/ 40 w 47"/>
              <a:gd name="T49" fmla="*/ 7 h 47"/>
              <a:gd name="T50" fmla="*/ 40 w 47"/>
              <a:gd name="T51" fmla="*/ 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40" y="7"/>
                </a:moveTo>
                <a:lnTo>
                  <a:pt x="35" y="3"/>
                </a:lnTo>
                <a:lnTo>
                  <a:pt x="30" y="0"/>
                </a:lnTo>
                <a:lnTo>
                  <a:pt x="25" y="0"/>
                </a:lnTo>
                <a:lnTo>
                  <a:pt x="18" y="0"/>
                </a:lnTo>
                <a:lnTo>
                  <a:pt x="12" y="3"/>
                </a:lnTo>
                <a:lnTo>
                  <a:pt x="7" y="7"/>
                </a:lnTo>
                <a:lnTo>
                  <a:pt x="4" y="10"/>
                </a:lnTo>
                <a:lnTo>
                  <a:pt x="2" y="17"/>
                </a:lnTo>
                <a:lnTo>
                  <a:pt x="0" y="23"/>
                </a:lnTo>
                <a:lnTo>
                  <a:pt x="2" y="30"/>
                </a:lnTo>
                <a:lnTo>
                  <a:pt x="4" y="35"/>
                </a:lnTo>
                <a:lnTo>
                  <a:pt x="7" y="40"/>
                </a:lnTo>
                <a:lnTo>
                  <a:pt x="12" y="44"/>
                </a:lnTo>
                <a:lnTo>
                  <a:pt x="18" y="45"/>
                </a:lnTo>
                <a:lnTo>
                  <a:pt x="25" y="47"/>
                </a:lnTo>
                <a:lnTo>
                  <a:pt x="30" y="45"/>
                </a:lnTo>
                <a:lnTo>
                  <a:pt x="35" y="44"/>
                </a:lnTo>
                <a:lnTo>
                  <a:pt x="40" y="40"/>
                </a:lnTo>
                <a:lnTo>
                  <a:pt x="44" y="35"/>
                </a:lnTo>
                <a:lnTo>
                  <a:pt x="47" y="30"/>
                </a:lnTo>
                <a:lnTo>
                  <a:pt x="47" y="23"/>
                </a:lnTo>
                <a:lnTo>
                  <a:pt x="47" y="17"/>
                </a:lnTo>
                <a:lnTo>
                  <a:pt x="44" y="10"/>
                </a:lnTo>
                <a:lnTo>
                  <a:pt x="40" y="7"/>
                </a:lnTo>
                <a:lnTo>
                  <a:pt x="40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CC33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31" name="Freeform 115"/>
          <p:cNvSpPr>
            <a:spLocks/>
          </p:cNvSpPr>
          <p:nvPr/>
        </p:nvSpPr>
        <p:spPr bwMode="auto">
          <a:xfrm>
            <a:off x="1616529" y="5714210"/>
            <a:ext cx="76948" cy="63812"/>
          </a:xfrm>
          <a:custGeom>
            <a:avLst/>
            <a:gdLst>
              <a:gd name="T0" fmla="*/ 40 w 47"/>
              <a:gd name="T1" fmla="*/ 6 h 46"/>
              <a:gd name="T2" fmla="*/ 35 w 47"/>
              <a:gd name="T3" fmla="*/ 2 h 46"/>
              <a:gd name="T4" fmla="*/ 30 w 47"/>
              <a:gd name="T5" fmla="*/ 0 h 46"/>
              <a:gd name="T6" fmla="*/ 23 w 47"/>
              <a:gd name="T7" fmla="*/ 0 h 46"/>
              <a:gd name="T8" fmla="*/ 18 w 47"/>
              <a:gd name="T9" fmla="*/ 0 h 46"/>
              <a:gd name="T10" fmla="*/ 12 w 47"/>
              <a:gd name="T11" fmla="*/ 2 h 46"/>
              <a:gd name="T12" fmla="*/ 7 w 47"/>
              <a:gd name="T13" fmla="*/ 6 h 46"/>
              <a:gd name="T14" fmla="*/ 4 w 47"/>
              <a:gd name="T15" fmla="*/ 11 h 46"/>
              <a:gd name="T16" fmla="*/ 0 w 47"/>
              <a:gd name="T17" fmla="*/ 18 h 46"/>
              <a:gd name="T18" fmla="*/ 0 w 47"/>
              <a:gd name="T19" fmla="*/ 23 h 46"/>
              <a:gd name="T20" fmla="*/ 0 w 47"/>
              <a:gd name="T21" fmla="*/ 28 h 46"/>
              <a:gd name="T22" fmla="*/ 4 w 47"/>
              <a:gd name="T23" fmla="*/ 35 h 46"/>
              <a:gd name="T24" fmla="*/ 7 w 47"/>
              <a:gd name="T25" fmla="*/ 39 h 46"/>
              <a:gd name="T26" fmla="*/ 12 w 47"/>
              <a:gd name="T27" fmla="*/ 44 h 46"/>
              <a:gd name="T28" fmla="*/ 18 w 47"/>
              <a:gd name="T29" fmla="*/ 46 h 46"/>
              <a:gd name="T30" fmla="*/ 23 w 47"/>
              <a:gd name="T31" fmla="*/ 46 h 46"/>
              <a:gd name="T32" fmla="*/ 30 w 47"/>
              <a:gd name="T33" fmla="*/ 46 h 46"/>
              <a:gd name="T34" fmla="*/ 35 w 47"/>
              <a:gd name="T35" fmla="*/ 44 h 46"/>
              <a:gd name="T36" fmla="*/ 40 w 47"/>
              <a:gd name="T37" fmla="*/ 39 h 46"/>
              <a:gd name="T38" fmla="*/ 44 w 47"/>
              <a:gd name="T39" fmla="*/ 35 h 46"/>
              <a:gd name="T40" fmla="*/ 46 w 47"/>
              <a:gd name="T41" fmla="*/ 28 h 46"/>
              <a:gd name="T42" fmla="*/ 47 w 47"/>
              <a:gd name="T43" fmla="*/ 23 h 46"/>
              <a:gd name="T44" fmla="*/ 46 w 47"/>
              <a:gd name="T45" fmla="*/ 18 h 46"/>
              <a:gd name="T46" fmla="*/ 44 w 47"/>
              <a:gd name="T47" fmla="*/ 11 h 46"/>
              <a:gd name="T48" fmla="*/ 40 w 47"/>
              <a:gd name="T49" fmla="*/ 6 h 46"/>
              <a:gd name="T50" fmla="*/ 40 w 47"/>
              <a:gd name="T51" fmla="*/ 6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6">
                <a:moveTo>
                  <a:pt x="40" y="6"/>
                </a:moveTo>
                <a:lnTo>
                  <a:pt x="35" y="2"/>
                </a:lnTo>
                <a:lnTo>
                  <a:pt x="30" y="0"/>
                </a:lnTo>
                <a:lnTo>
                  <a:pt x="23" y="0"/>
                </a:lnTo>
                <a:lnTo>
                  <a:pt x="18" y="0"/>
                </a:lnTo>
                <a:lnTo>
                  <a:pt x="12" y="2"/>
                </a:lnTo>
                <a:lnTo>
                  <a:pt x="7" y="6"/>
                </a:lnTo>
                <a:lnTo>
                  <a:pt x="4" y="11"/>
                </a:lnTo>
                <a:lnTo>
                  <a:pt x="0" y="18"/>
                </a:lnTo>
                <a:lnTo>
                  <a:pt x="0" y="23"/>
                </a:lnTo>
                <a:lnTo>
                  <a:pt x="0" y="28"/>
                </a:lnTo>
                <a:lnTo>
                  <a:pt x="4" y="35"/>
                </a:lnTo>
                <a:lnTo>
                  <a:pt x="7" y="39"/>
                </a:lnTo>
                <a:lnTo>
                  <a:pt x="12" y="44"/>
                </a:lnTo>
                <a:lnTo>
                  <a:pt x="18" y="46"/>
                </a:lnTo>
                <a:lnTo>
                  <a:pt x="23" y="46"/>
                </a:lnTo>
                <a:lnTo>
                  <a:pt x="30" y="46"/>
                </a:lnTo>
                <a:lnTo>
                  <a:pt x="35" y="44"/>
                </a:lnTo>
                <a:lnTo>
                  <a:pt x="40" y="39"/>
                </a:lnTo>
                <a:lnTo>
                  <a:pt x="44" y="35"/>
                </a:lnTo>
                <a:lnTo>
                  <a:pt x="46" y="28"/>
                </a:lnTo>
                <a:lnTo>
                  <a:pt x="47" y="23"/>
                </a:lnTo>
                <a:lnTo>
                  <a:pt x="46" y="18"/>
                </a:lnTo>
                <a:lnTo>
                  <a:pt x="44" y="11"/>
                </a:lnTo>
                <a:lnTo>
                  <a:pt x="40" y="6"/>
                </a:lnTo>
                <a:lnTo>
                  <a:pt x="40" y="6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CC33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32" name="Freeform 116"/>
          <p:cNvSpPr>
            <a:spLocks/>
          </p:cNvSpPr>
          <p:nvPr/>
        </p:nvSpPr>
        <p:spPr bwMode="auto">
          <a:xfrm>
            <a:off x="2646319" y="5649010"/>
            <a:ext cx="76948" cy="63812"/>
          </a:xfrm>
          <a:custGeom>
            <a:avLst/>
            <a:gdLst>
              <a:gd name="T0" fmla="*/ 40 w 47"/>
              <a:gd name="T1" fmla="*/ 5 h 46"/>
              <a:gd name="T2" fmla="*/ 35 w 47"/>
              <a:gd name="T3" fmla="*/ 2 h 46"/>
              <a:gd name="T4" fmla="*/ 29 w 47"/>
              <a:gd name="T5" fmla="*/ 0 h 46"/>
              <a:gd name="T6" fmla="*/ 22 w 47"/>
              <a:gd name="T7" fmla="*/ 0 h 46"/>
              <a:gd name="T8" fmla="*/ 17 w 47"/>
              <a:gd name="T9" fmla="*/ 0 h 46"/>
              <a:gd name="T10" fmla="*/ 12 w 47"/>
              <a:gd name="T11" fmla="*/ 2 h 46"/>
              <a:gd name="T12" fmla="*/ 7 w 47"/>
              <a:gd name="T13" fmla="*/ 5 h 46"/>
              <a:gd name="T14" fmla="*/ 3 w 47"/>
              <a:gd name="T15" fmla="*/ 11 h 46"/>
              <a:gd name="T16" fmla="*/ 0 w 47"/>
              <a:gd name="T17" fmla="*/ 18 h 46"/>
              <a:gd name="T18" fmla="*/ 0 w 47"/>
              <a:gd name="T19" fmla="*/ 23 h 46"/>
              <a:gd name="T20" fmla="*/ 0 w 47"/>
              <a:gd name="T21" fmla="*/ 28 h 46"/>
              <a:gd name="T22" fmla="*/ 3 w 47"/>
              <a:gd name="T23" fmla="*/ 35 h 46"/>
              <a:gd name="T24" fmla="*/ 7 w 47"/>
              <a:gd name="T25" fmla="*/ 39 h 46"/>
              <a:gd name="T26" fmla="*/ 12 w 47"/>
              <a:gd name="T27" fmla="*/ 44 h 46"/>
              <a:gd name="T28" fmla="*/ 17 w 47"/>
              <a:gd name="T29" fmla="*/ 46 h 46"/>
              <a:gd name="T30" fmla="*/ 22 w 47"/>
              <a:gd name="T31" fmla="*/ 46 h 46"/>
              <a:gd name="T32" fmla="*/ 29 w 47"/>
              <a:gd name="T33" fmla="*/ 46 h 46"/>
              <a:gd name="T34" fmla="*/ 35 w 47"/>
              <a:gd name="T35" fmla="*/ 44 h 46"/>
              <a:gd name="T36" fmla="*/ 40 w 47"/>
              <a:gd name="T37" fmla="*/ 39 h 46"/>
              <a:gd name="T38" fmla="*/ 43 w 47"/>
              <a:gd name="T39" fmla="*/ 35 h 46"/>
              <a:gd name="T40" fmla="*/ 45 w 47"/>
              <a:gd name="T41" fmla="*/ 28 h 46"/>
              <a:gd name="T42" fmla="*/ 47 w 47"/>
              <a:gd name="T43" fmla="*/ 23 h 46"/>
              <a:gd name="T44" fmla="*/ 45 w 47"/>
              <a:gd name="T45" fmla="*/ 18 h 46"/>
              <a:gd name="T46" fmla="*/ 43 w 47"/>
              <a:gd name="T47" fmla="*/ 11 h 46"/>
              <a:gd name="T48" fmla="*/ 40 w 47"/>
              <a:gd name="T49" fmla="*/ 5 h 46"/>
              <a:gd name="T50" fmla="*/ 40 w 47"/>
              <a:gd name="T51" fmla="*/ 5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6">
                <a:moveTo>
                  <a:pt x="40" y="5"/>
                </a:moveTo>
                <a:lnTo>
                  <a:pt x="35" y="2"/>
                </a:lnTo>
                <a:lnTo>
                  <a:pt x="29" y="0"/>
                </a:lnTo>
                <a:lnTo>
                  <a:pt x="22" y="0"/>
                </a:lnTo>
                <a:lnTo>
                  <a:pt x="17" y="0"/>
                </a:lnTo>
                <a:lnTo>
                  <a:pt x="12" y="2"/>
                </a:lnTo>
                <a:lnTo>
                  <a:pt x="7" y="5"/>
                </a:lnTo>
                <a:lnTo>
                  <a:pt x="3" y="11"/>
                </a:lnTo>
                <a:lnTo>
                  <a:pt x="0" y="18"/>
                </a:lnTo>
                <a:lnTo>
                  <a:pt x="0" y="23"/>
                </a:lnTo>
                <a:lnTo>
                  <a:pt x="0" y="28"/>
                </a:lnTo>
                <a:lnTo>
                  <a:pt x="3" y="35"/>
                </a:lnTo>
                <a:lnTo>
                  <a:pt x="7" y="39"/>
                </a:lnTo>
                <a:lnTo>
                  <a:pt x="12" y="44"/>
                </a:lnTo>
                <a:lnTo>
                  <a:pt x="17" y="46"/>
                </a:lnTo>
                <a:lnTo>
                  <a:pt x="22" y="46"/>
                </a:lnTo>
                <a:lnTo>
                  <a:pt x="29" y="46"/>
                </a:lnTo>
                <a:lnTo>
                  <a:pt x="35" y="44"/>
                </a:lnTo>
                <a:lnTo>
                  <a:pt x="40" y="39"/>
                </a:lnTo>
                <a:lnTo>
                  <a:pt x="43" y="35"/>
                </a:lnTo>
                <a:lnTo>
                  <a:pt x="45" y="28"/>
                </a:lnTo>
                <a:lnTo>
                  <a:pt x="47" y="23"/>
                </a:lnTo>
                <a:lnTo>
                  <a:pt x="45" y="18"/>
                </a:lnTo>
                <a:lnTo>
                  <a:pt x="43" y="11"/>
                </a:lnTo>
                <a:lnTo>
                  <a:pt x="40" y="5"/>
                </a:lnTo>
                <a:lnTo>
                  <a:pt x="40" y="5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CC33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33" name="Freeform 117"/>
          <p:cNvSpPr>
            <a:spLocks/>
          </p:cNvSpPr>
          <p:nvPr/>
        </p:nvSpPr>
        <p:spPr bwMode="auto">
          <a:xfrm>
            <a:off x="3671199" y="5528323"/>
            <a:ext cx="76948" cy="65200"/>
          </a:xfrm>
          <a:custGeom>
            <a:avLst/>
            <a:gdLst>
              <a:gd name="T0" fmla="*/ 40 w 47"/>
              <a:gd name="T1" fmla="*/ 7 h 47"/>
              <a:gd name="T2" fmla="*/ 35 w 47"/>
              <a:gd name="T3" fmla="*/ 3 h 47"/>
              <a:gd name="T4" fmla="*/ 30 w 47"/>
              <a:gd name="T5" fmla="*/ 2 h 47"/>
              <a:gd name="T6" fmla="*/ 25 w 47"/>
              <a:gd name="T7" fmla="*/ 0 h 47"/>
              <a:gd name="T8" fmla="*/ 18 w 47"/>
              <a:gd name="T9" fmla="*/ 2 h 47"/>
              <a:gd name="T10" fmla="*/ 12 w 47"/>
              <a:gd name="T11" fmla="*/ 3 h 47"/>
              <a:gd name="T12" fmla="*/ 7 w 47"/>
              <a:gd name="T13" fmla="*/ 7 h 47"/>
              <a:gd name="T14" fmla="*/ 4 w 47"/>
              <a:gd name="T15" fmla="*/ 12 h 47"/>
              <a:gd name="T16" fmla="*/ 2 w 47"/>
              <a:gd name="T17" fmla="*/ 17 h 47"/>
              <a:gd name="T18" fmla="*/ 0 w 47"/>
              <a:gd name="T19" fmla="*/ 24 h 47"/>
              <a:gd name="T20" fmla="*/ 2 w 47"/>
              <a:gd name="T21" fmla="*/ 29 h 47"/>
              <a:gd name="T22" fmla="*/ 4 w 47"/>
              <a:gd name="T23" fmla="*/ 35 h 47"/>
              <a:gd name="T24" fmla="*/ 7 w 47"/>
              <a:gd name="T25" fmla="*/ 40 h 47"/>
              <a:gd name="T26" fmla="*/ 12 w 47"/>
              <a:gd name="T27" fmla="*/ 43 h 47"/>
              <a:gd name="T28" fmla="*/ 18 w 47"/>
              <a:gd name="T29" fmla="*/ 47 h 47"/>
              <a:gd name="T30" fmla="*/ 25 w 47"/>
              <a:gd name="T31" fmla="*/ 47 h 47"/>
              <a:gd name="T32" fmla="*/ 30 w 47"/>
              <a:gd name="T33" fmla="*/ 47 h 47"/>
              <a:gd name="T34" fmla="*/ 35 w 47"/>
              <a:gd name="T35" fmla="*/ 43 h 47"/>
              <a:gd name="T36" fmla="*/ 40 w 47"/>
              <a:gd name="T37" fmla="*/ 40 h 47"/>
              <a:gd name="T38" fmla="*/ 44 w 47"/>
              <a:gd name="T39" fmla="*/ 35 h 47"/>
              <a:gd name="T40" fmla="*/ 47 w 47"/>
              <a:gd name="T41" fmla="*/ 29 h 47"/>
              <a:gd name="T42" fmla="*/ 47 w 47"/>
              <a:gd name="T43" fmla="*/ 24 h 47"/>
              <a:gd name="T44" fmla="*/ 47 w 47"/>
              <a:gd name="T45" fmla="*/ 17 h 47"/>
              <a:gd name="T46" fmla="*/ 44 w 47"/>
              <a:gd name="T47" fmla="*/ 12 h 47"/>
              <a:gd name="T48" fmla="*/ 40 w 47"/>
              <a:gd name="T49" fmla="*/ 7 h 47"/>
              <a:gd name="T50" fmla="*/ 40 w 47"/>
              <a:gd name="T51" fmla="*/ 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40" y="7"/>
                </a:moveTo>
                <a:lnTo>
                  <a:pt x="35" y="3"/>
                </a:lnTo>
                <a:lnTo>
                  <a:pt x="30" y="2"/>
                </a:lnTo>
                <a:lnTo>
                  <a:pt x="25" y="0"/>
                </a:lnTo>
                <a:lnTo>
                  <a:pt x="18" y="2"/>
                </a:lnTo>
                <a:lnTo>
                  <a:pt x="12" y="3"/>
                </a:lnTo>
                <a:lnTo>
                  <a:pt x="7" y="7"/>
                </a:lnTo>
                <a:lnTo>
                  <a:pt x="4" y="12"/>
                </a:lnTo>
                <a:lnTo>
                  <a:pt x="2" y="17"/>
                </a:lnTo>
                <a:lnTo>
                  <a:pt x="0" y="24"/>
                </a:lnTo>
                <a:lnTo>
                  <a:pt x="2" y="29"/>
                </a:lnTo>
                <a:lnTo>
                  <a:pt x="4" y="35"/>
                </a:lnTo>
                <a:lnTo>
                  <a:pt x="7" y="40"/>
                </a:lnTo>
                <a:lnTo>
                  <a:pt x="12" y="43"/>
                </a:lnTo>
                <a:lnTo>
                  <a:pt x="18" y="47"/>
                </a:lnTo>
                <a:lnTo>
                  <a:pt x="25" y="47"/>
                </a:lnTo>
                <a:lnTo>
                  <a:pt x="30" y="47"/>
                </a:lnTo>
                <a:lnTo>
                  <a:pt x="35" y="43"/>
                </a:lnTo>
                <a:lnTo>
                  <a:pt x="40" y="40"/>
                </a:lnTo>
                <a:lnTo>
                  <a:pt x="44" y="35"/>
                </a:lnTo>
                <a:lnTo>
                  <a:pt x="47" y="29"/>
                </a:lnTo>
                <a:lnTo>
                  <a:pt x="47" y="24"/>
                </a:lnTo>
                <a:lnTo>
                  <a:pt x="47" y="17"/>
                </a:lnTo>
                <a:lnTo>
                  <a:pt x="44" y="12"/>
                </a:lnTo>
                <a:lnTo>
                  <a:pt x="40" y="7"/>
                </a:lnTo>
                <a:lnTo>
                  <a:pt x="40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CC33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47" name="ZoneTexte 6246"/>
          <p:cNvSpPr txBox="1"/>
          <p:nvPr/>
        </p:nvSpPr>
        <p:spPr>
          <a:xfrm>
            <a:off x="259291" y="2780103"/>
            <a:ext cx="3700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-20</a:t>
            </a:r>
          </a:p>
        </p:txBody>
      </p:sp>
      <p:sp>
        <p:nvSpPr>
          <p:cNvPr id="136" name="ZoneTexte 135"/>
          <p:cNvSpPr txBox="1"/>
          <p:nvPr/>
        </p:nvSpPr>
        <p:spPr>
          <a:xfrm>
            <a:off x="373317" y="2447725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137" name="ZoneTexte 136"/>
          <p:cNvSpPr txBox="1"/>
          <p:nvPr/>
        </p:nvSpPr>
        <p:spPr>
          <a:xfrm>
            <a:off x="301996" y="2147374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20</a:t>
            </a:r>
          </a:p>
        </p:txBody>
      </p:sp>
      <p:sp>
        <p:nvSpPr>
          <p:cNvPr id="138" name="ZoneTexte 137"/>
          <p:cNvSpPr txBox="1"/>
          <p:nvPr/>
        </p:nvSpPr>
        <p:spPr>
          <a:xfrm>
            <a:off x="301996" y="1822696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40</a:t>
            </a:r>
          </a:p>
        </p:txBody>
      </p:sp>
      <p:sp>
        <p:nvSpPr>
          <p:cNvPr id="139" name="ZoneTexte 138"/>
          <p:cNvSpPr txBox="1"/>
          <p:nvPr/>
        </p:nvSpPr>
        <p:spPr>
          <a:xfrm>
            <a:off x="230675" y="3570800"/>
            <a:ext cx="3986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120</a:t>
            </a:r>
          </a:p>
        </p:txBody>
      </p:sp>
      <p:sp>
        <p:nvSpPr>
          <p:cNvPr id="140" name="ZoneTexte 139"/>
          <p:cNvSpPr txBox="1"/>
          <p:nvPr/>
        </p:nvSpPr>
        <p:spPr>
          <a:xfrm>
            <a:off x="301996" y="3808200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80</a:t>
            </a:r>
          </a:p>
        </p:txBody>
      </p:sp>
      <p:sp>
        <p:nvSpPr>
          <p:cNvPr id="141" name="ZoneTexte 140"/>
          <p:cNvSpPr txBox="1"/>
          <p:nvPr/>
        </p:nvSpPr>
        <p:spPr>
          <a:xfrm>
            <a:off x="301996" y="4045601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40</a:t>
            </a:r>
          </a:p>
        </p:txBody>
      </p:sp>
      <p:sp>
        <p:nvSpPr>
          <p:cNvPr id="142" name="ZoneTexte 141"/>
          <p:cNvSpPr txBox="1"/>
          <p:nvPr/>
        </p:nvSpPr>
        <p:spPr>
          <a:xfrm>
            <a:off x="259291" y="4520403"/>
            <a:ext cx="3700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-40</a:t>
            </a:r>
          </a:p>
        </p:txBody>
      </p:sp>
      <p:sp>
        <p:nvSpPr>
          <p:cNvPr id="148" name="ZoneTexte 147"/>
          <p:cNvSpPr txBox="1"/>
          <p:nvPr/>
        </p:nvSpPr>
        <p:spPr>
          <a:xfrm>
            <a:off x="373317" y="4283001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149" name="ZoneTexte 148"/>
          <p:cNvSpPr txBox="1"/>
          <p:nvPr/>
        </p:nvSpPr>
        <p:spPr>
          <a:xfrm>
            <a:off x="230675" y="5059694"/>
            <a:ext cx="3986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120</a:t>
            </a:r>
          </a:p>
        </p:txBody>
      </p:sp>
      <p:sp>
        <p:nvSpPr>
          <p:cNvPr id="150" name="ZoneTexte 149"/>
          <p:cNvSpPr txBox="1"/>
          <p:nvPr/>
        </p:nvSpPr>
        <p:spPr>
          <a:xfrm>
            <a:off x="301996" y="5297095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80</a:t>
            </a:r>
          </a:p>
        </p:txBody>
      </p:sp>
      <p:sp>
        <p:nvSpPr>
          <p:cNvPr id="151" name="ZoneTexte 150"/>
          <p:cNvSpPr txBox="1"/>
          <p:nvPr/>
        </p:nvSpPr>
        <p:spPr>
          <a:xfrm>
            <a:off x="301996" y="5534495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40</a:t>
            </a:r>
          </a:p>
        </p:txBody>
      </p:sp>
      <p:sp>
        <p:nvSpPr>
          <p:cNvPr id="152" name="ZoneTexte 151"/>
          <p:cNvSpPr txBox="1"/>
          <p:nvPr/>
        </p:nvSpPr>
        <p:spPr>
          <a:xfrm>
            <a:off x="259291" y="6009297"/>
            <a:ext cx="3700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-40</a:t>
            </a:r>
          </a:p>
        </p:txBody>
      </p:sp>
      <p:sp>
        <p:nvSpPr>
          <p:cNvPr id="153" name="ZoneTexte 152"/>
          <p:cNvSpPr txBox="1"/>
          <p:nvPr/>
        </p:nvSpPr>
        <p:spPr>
          <a:xfrm>
            <a:off x="373317" y="5771895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165" name="ZoneTexte 164"/>
          <p:cNvSpPr txBox="1"/>
          <p:nvPr/>
        </p:nvSpPr>
        <p:spPr>
          <a:xfrm>
            <a:off x="1194549" y="2016220"/>
            <a:ext cx="4342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19,8</a:t>
            </a:r>
          </a:p>
        </p:txBody>
      </p:sp>
      <p:sp>
        <p:nvSpPr>
          <p:cNvPr id="166" name="ZoneTexte 165"/>
          <p:cNvSpPr txBox="1"/>
          <p:nvPr/>
        </p:nvSpPr>
        <p:spPr>
          <a:xfrm>
            <a:off x="1260869" y="2657246"/>
            <a:ext cx="4056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-3,6</a:t>
            </a:r>
          </a:p>
        </p:txBody>
      </p:sp>
      <p:sp>
        <p:nvSpPr>
          <p:cNvPr id="167" name="ZoneTexte 166"/>
          <p:cNvSpPr txBox="1"/>
          <p:nvPr/>
        </p:nvSpPr>
        <p:spPr>
          <a:xfrm>
            <a:off x="2224339" y="2067053"/>
            <a:ext cx="4342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16,1</a:t>
            </a:r>
          </a:p>
        </p:txBody>
      </p:sp>
      <p:sp>
        <p:nvSpPr>
          <p:cNvPr id="168" name="ZoneTexte 167"/>
          <p:cNvSpPr txBox="1"/>
          <p:nvPr/>
        </p:nvSpPr>
        <p:spPr>
          <a:xfrm>
            <a:off x="2291850" y="2690960"/>
            <a:ext cx="4056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-9,1</a:t>
            </a:r>
          </a:p>
        </p:txBody>
      </p:sp>
      <p:sp>
        <p:nvSpPr>
          <p:cNvPr id="169" name="ZoneTexte 168"/>
          <p:cNvSpPr txBox="1"/>
          <p:nvPr/>
        </p:nvSpPr>
        <p:spPr>
          <a:xfrm>
            <a:off x="3212447" y="2774908"/>
            <a:ext cx="4769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-10,5</a:t>
            </a:r>
          </a:p>
        </p:txBody>
      </p:sp>
      <p:sp>
        <p:nvSpPr>
          <p:cNvPr id="170" name="ZoneTexte 169"/>
          <p:cNvSpPr txBox="1"/>
          <p:nvPr/>
        </p:nvSpPr>
        <p:spPr>
          <a:xfrm>
            <a:off x="3217371" y="1950496"/>
            <a:ext cx="4342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25,2</a:t>
            </a:r>
          </a:p>
        </p:txBody>
      </p:sp>
      <p:sp>
        <p:nvSpPr>
          <p:cNvPr id="171" name="ZoneTexte 170"/>
          <p:cNvSpPr txBox="1"/>
          <p:nvPr/>
        </p:nvSpPr>
        <p:spPr>
          <a:xfrm>
            <a:off x="1202938" y="3864787"/>
            <a:ext cx="4342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51,2</a:t>
            </a:r>
          </a:p>
        </p:txBody>
      </p:sp>
      <p:sp>
        <p:nvSpPr>
          <p:cNvPr id="172" name="ZoneTexte 171"/>
          <p:cNvSpPr txBox="1"/>
          <p:nvPr/>
        </p:nvSpPr>
        <p:spPr>
          <a:xfrm>
            <a:off x="1284698" y="4120209"/>
            <a:ext cx="3629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9,5</a:t>
            </a:r>
          </a:p>
        </p:txBody>
      </p:sp>
      <p:sp>
        <p:nvSpPr>
          <p:cNvPr id="173" name="ZoneTexte 172"/>
          <p:cNvSpPr txBox="1"/>
          <p:nvPr/>
        </p:nvSpPr>
        <p:spPr>
          <a:xfrm>
            <a:off x="2204694" y="3756721"/>
            <a:ext cx="4342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73,8</a:t>
            </a:r>
          </a:p>
        </p:txBody>
      </p:sp>
      <p:sp>
        <p:nvSpPr>
          <p:cNvPr id="174" name="ZoneTexte 173"/>
          <p:cNvSpPr txBox="1"/>
          <p:nvPr/>
        </p:nvSpPr>
        <p:spPr>
          <a:xfrm>
            <a:off x="2292796" y="4069510"/>
            <a:ext cx="4342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14,3</a:t>
            </a:r>
          </a:p>
        </p:txBody>
      </p:sp>
      <p:sp>
        <p:nvSpPr>
          <p:cNvPr id="175" name="ZoneTexte 174"/>
          <p:cNvSpPr txBox="1"/>
          <p:nvPr/>
        </p:nvSpPr>
        <p:spPr>
          <a:xfrm>
            <a:off x="3236940" y="3956291"/>
            <a:ext cx="4342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34,8</a:t>
            </a:r>
          </a:p>
        </p:txBody>
      </p:sp>
      <p:sp>
        <p:nvSpPr>
          <p:cNvPr id="176" name="ZoneTexte 175"/>
          <p:cNvSpPr txBox="1"/>
          <p:nvPr/>
        </p:nvSpPr>
        <p:spPr>
          <a:xfrm>
            <a:off x="3184655" y="3504889"/>
            <a:ext cx="4865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111,0</a:t>
            </a:r>
          </a:p>
        </p:txBody>
      </p:sp>
      <p:sp>
        <p:nvSpPr>
          <p:cNvPr id="177" name="ZoneTexte 176"/>
          <p:cNvSpPr txBox="1"/>
          <p:nvPr/>
        </p:nvSpPr>
        <p:spPr>
          <a:xfrm>
            <a:off x="1223199" y="5544033"/>
            <a:ext cx="4342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23,3</a:t>
            </a:r>
          </a:p>
        </p:txBody>
      </p:sp>
      <p:sp>
        <p:nvSpPr>
          <p:cNvPr id="178" name="ZoneTexte 177"/>
          <p:cNvSpPr txBox="1"/>
          <p:nvPr/>
        </p:nvSpPr>
        <p:spPr>
          <a:xfrm>
            <a:off x="1227772" y="5836909"/>
            <a:ext cx="4769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-31,7</a:t>
            </a:r>
          </a:p>
        </p:txBody>
      </p:sp>
      <p:sp>
        <p:nvSpPr>
          <p:cNvPr id="179" name="ZoneTexte 178"/>
          <p:cNvSpPr txBox="1"/>
          <p:nvPr/>
        </p:nvSpPr>
        <p:spPr>
          <a:xfrm>
            <a:off x="2166829" y="5452352"/>
            <a:ext cx="4342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33,9</a:t>
            </a:r>
          </a:p>
        </p:txBody>
      </p:sp>
      <p:sp>
        <p:nvSpPr>
          <p:cNvPr id="180" name="ZoneTexte 179"/>
          <p:cNvSpPr txBox="1"/>
          <p:nvPr/>
        </p:nvSpPr>
        <p:spPr>
          <a:xfrm>
            <a:off x="3207965" y="5337667"/>
            <a:ext cx="4342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53,8</a:t>
            </a:r>
          </a:p>
        </p:txBody>
      </p:sp>
      <p:sp>
        <p:nvSpPr>
          <p:cNvPr id="181" name="ZoneTexte 180"/>
          <p:cNvSpPr txBox="1"/>
          <p:nvPr/>
        </p:nvSpPr>
        <p:spPr>
          <a:xfrm>
            <a:off x="2172631" y="5861879"/>
            <a:ext cx="4769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-32,0</a:t>
            </a:r>
          </a:p>
        </p:txBody>
      </p:sp>
      <p:sp>
        <p:nvSpPr>
          <p:cNvPr id="182" name="ZoneTexte 181"/>
          <p:cNvSpPr txBox="1"/>
          <p:nvPr/>
        </p:nvSpPr>
        <p:spPr>
          <a:xfrm>
            <a:off x="3212447" y="5831352"/>
            <a:ext cx="4769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-25,7</a:t>
            </a:r>
          </a:p>
        </p:txBody>
      </p:sp>
      <p:sp>
        <p:nvSpPr>
          <p:cNvPr id="213" name="ZoneTexte 212"/>
          <p:cNvSpPr txBox="1"/>
          <p:nvPr/>
        </p:nvSpPr>
        <p:spPr>
          <a:xfrm>
            <a:off x="1916352" y="1744749"/>
            <a:ext cx="525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CC3300"/>
                </a:solidFill>
                <a:latin typeface="+mj-lt"/>
                <a:cs typeface="Calibri" panose="020F0502020204030204" pitchFamily="34" charset="0"/>
              </a:rPr>
              <a:t>P:CR</a:t>
            </a:r>
          </a:p>
        </p:txBody>
      </p:sp>
      <p:sp>
        <p:nvSpPr>
          <p:cNvPr id="214" name="ZoneTexte 213"/>
          <p:cNvSpPr txBox="1"/>
          <p:nvPr/>
        </p:nvSpPr>
        <p:spPr>
          <a:xfrm>
            <a:off x="1833674" y="3520426"/>
            <a:ext cx="6912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 err="1">
                <a:solidFill>
                  <a:srgbClr val="CC3300"/>
                </a:solidFill>
                <a:latin typeface="+mj-lt"/>
                <a:cs typeface="Calibri" panose="020F0502020204030204" pitchFamily="34" charset="0"/>
              </a:rPr>
              <a:t>RBP:Cr</a:t>
            </a:r>
            <a:endParaRPr lang="fr-FR" sz="1400" b="1" dirty="0">
              <a:solidFill>
                <a:srgbClr val="CC3300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15" name="ZoneTexte 214"/>
          <p:cNvSpPr txBox="1"/>
          <p:nvPr/>
        </p:nvSpPr>
        <p:spPr>
          <a:xfrm>
            <a:off x="1809630" y="4952115"/>
            <a:ext cx="7393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b="1" dirty="0">
                <a:solidFill>
                  <a:srgbClr val="CC3300"/>
                </a:solidFill>
                <a:latin typeface="+mj-lt"/>
                <a:cs typeface="Calibri" panose="020F0502020204030204" pitchFamily="34" charset="0"/>
              </a:rPr>
              <a:t>β</a:t>
            </a:r>
            <a:r>
              <a:rPr lang="fr-FR" sz="1400" b="1" dirty="0">
                <a:solidFill>
                  <a:srgbClr val="CC3300"/>
                </a:solidFill>
                <a:latin typeface="+mj-lt"/>
                <a:cs typeface="Calibri" panose="020F0502020204030204" pitchFamily="34" charset="0"/>
              </a:rPr>
              <a:t>2M:Cr</a:t>
            </a:r>
          </a:p>
        </p:txBody>
      </p:sp>
      <p:sp>
        <p:nvSpPr>
          <p:cNvPr id="216" name="ZoneTexte 215"/>
          <p:cNvSpPr txBox="1"/>
          <p:nvPr/>
        </p:nvSpPr>
        <p:spPr>
          <a:xfrm>
            <a:off x="444041" y="6225128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848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848</a:t>
            </a:r>
          </a:p>
        </p:txBody>
      </p:sp>
      <p:sp>
        <p:nvSpPr>
          <p:cNvPr id="217" name="ZoneTexte 216"/>
          <p:cNvSpPr txBox="1"/>
          <p:nvPr/>
        </p:nvSpPr>
        <p:spPr>
          <a:xfrm>
            <a:off x="1437642" y="6225128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803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789</a:t>
            </a:r>
          </a:p>
        </p:txBody>
      </p:sp>
      <p:sp>
        <p:nvSpPr>
          <p:cNvPr id="218" name="ZoneTexte 217"/>
          <p:cNvSpPr txBox="1"/>
          <p:nvPr/>
        </p:nvSpPr>
        <p:spPr>
          <a:xfrm>
            <a:off x="2467159" y="6225128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761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737</a:t>
            </a:r>
          </a:p>
        </p:txBody>
      </p:sp>
      <p:sp>
        <p:nvSpPr>
          <p:cNvPr id="219" name="ZoneTexte 218"/>
          <p:cNvSpPr txBox="1"/>
          <p:nvPr/>
        </p:nvSpPr>
        <p:spPr>
          <a:xfrm>
            <a:off x="3509539" y="6225128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722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681</a:t>
            </a:r>
          </a:p>
        </p:txBody>
      </p:sp>
      <p:sp>
        <p:nvSpPr>
          <p:cNvPr id="220" name="ZoneTexte 219"/>
          <p:cNvSpPr txBox="1"/>
          <p:nvPr/>
        </p:nvSpPr>
        <p:spPr>
          <a:xfrm>
            <a:off x="444041" y="4743529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855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855</a:t>
            </a:r>
          </a:p>
        </p:txBody>
      </p:sp>
      <p:sp>
        <p:nvSpPr>
          <p:cNvPr id="221" name="ZoneTexte 220"/>
          <p:cNvSpPr txBox="1"/>
          <p:nvPr/>
        </p:nvSpPr>
        <p:spPr>
          <a:xfrm>
            <a:off x="1437642" y="4743529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812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800</a:t>
            </a:r>
          </a:p>
        </p:txBody>
      </p:sp>
      <p:sp>
        <p:nvSpPr>
          <p:cNvPr id="222" name="ZoneTexte 221"/>
          <p:cNvSpPr txBox="1"/>
          <p:nvPr/>
        </p:nvSpPr>
        <p:spPr>
          <a:xfrm>
            <a:off x="2467159" y="4743529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769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746</a:t>
            </a:r>
          </a:p>
        </p:txBody>
      </p:sp>
      <p:sp>
        <p:nvSpPr>
          <p:cNvPr id="223" name="ZoneTexte 222"/>
          <p:cNvSpPr txBox="1"/>
          <p:nvPr/>
        </p:nvSpPr>
        <p:spPr>
          <a:xfrm>
            <a:off x="3509539" y="4743529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728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687</a:t>
            </a:r>
          </a:p>
        </p:txBody>
      </p:sp>
      <p:sp>
        <p:nvSpPr>
          <p:cNvPr id="224" name="ZoneTexte 223"/>
          <p:cNvSpPr txBox="1"/>
          <p:nvPr/>
        </p:nvSpPr>
        <p:spPr>
          <a:xfrm>
            <a:off x="444041" y="3020841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866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866</a:t>
            </a:r>
          </a:p>
        </p:txBody>
      </p:sp>
      <p:sp>
        <p:nvSpPr>
          <p:cNvPr id="225" name="ZoneTexte 224"/>
          <p:cNvSpPr txBox="1"/>
          <p:nvPr/>
        </p:nvSpPr>
        <p:spPr>
          <a:xfrm>
            <a:off x="1437642" y="3020841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819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801</a:t>
            </a:r>
          </a:p>
        </p:txBody>
      </p:sp>
      <p:sp>
        <p:nvSpPr>
          <p:cNvPr id="226" name="ZoneTexte 225"/>
          <p:cNvSpPr txBox="1"/>
          <p:nvPr/>
        </p:nvSpPr>
        <p:spPr>
          <a:xfrm>
            <a:off x="2467159" y="3020841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768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751</a:t>
            </a:r>
          </a:p>
        </p:txBody>
      </p:sp>
      <p:sp>
        <p:nvSpPr>
          <p:cNvPr id="227" name="ZoneTexte 226"/>
          <p:cNvSpPr txBox="1"/>
          <p:nvPr/>
        </p:nvSpPr>
        <p:spPr>
          <a:xfrm>
            <a:off x="3509539" y="3020841"/>
            <a:ext cx="398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740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699</a:t>
            </a:r>
          </a:p>
        </p:txBody>
      </p:sp>
      <p:cxnSp>
        <p:nvCxnSpPr>
          <p:cNvPr id="228" name="Connecteur droit 227"/>
          <p:cNvCxnSpPr/>
          <p:nvPr/>
        </p:nvCxnSpPr>
        <p:spPr bwMode="auto">
          <a:xfrm>
            <a:off x="189296" y="3145384"/>
            <a:ext cx="3000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6633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9" name="Connecteur droit 228"/>
          <p:cNvCxnSpPr/>
          <p:nvPr/>
        </p:nvCxnSpPr>
        <p:spPr bwMode="auto">
          <a:xfrm>
            <a:off x="189296" y="3294583"/>
            <a:ext cx="3000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0" name="Connecteur droit 229"/>
          <p:cNvCxnSpPr/>
          <p:nvPr/>
        </p:nvCxnSpPr>
        <p:spPr bwMode="auto">
          <a:xfrm>
            <a:off x="189296" y="4877488"/>
            <a:ext cx="3000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6633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1" name="Connecteur droit 230"/>
          <p:cNvCxnSpPr/>
          <p:nvPr/>
        </p:nvCxnSpPr>
        <p:spPr bwMode="auto">
          <a:xfrm>
            <a:off x="189296" y="5014735"/>
            <a:ext cx="3000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2" name="Connecteur droit 231"/>
          <p:cNvCxnSpPr/>
          <p:nvPr/>
        </p:nvCxnSpPr>
        <p:spPr bwMode="auto">
          <a:xfrm>
            <a:off x="189296" y="6359039"/>
            <a:ext cx="3000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6633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3" name="Connecteur droit 232"/>
          <p:cNvCxnSpPr/>
          <p:nvPr/>
        </p:nvCxnSpPr>
        <p:spPr bwMode="auto">
          <a:xfrm>
            <a:off x="189296" y="6481987"/>
            <a:ext cx="3000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4" name="ZoneTexte 233"/>
          <p:cNvSpPr txBox="1"/>
          <p:nvPr/>
        </p:nvSpPr>
        <p:spPr>
          <a:xfrm>
            <a:off x="515362" y="2830726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235" name="ZoneTexte 234"/>
          <p:cNvSpPr txBox="1"/>
          <p:nvPr/>
        </p:nvSpPr>
        <p:spPr>
          <a:xfrm>
            <a:off x="1473303" y="2830726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48</a:t>
            </a:r>
          </a:p>
        </p:txBody>
      </p:sp>
      <p:sp>
        <p:nvSpPr>
          <p:cNvPr id="236" name="ZoneTexte 235"/>
          <p:cNvSpPr txBox="1"/>
          <p:nvPr/>
        </p:nvSpPr>
        <p:spPr>
          <a:xfrm>
            <a:off x="2502819" y="2830726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96</a:t>
            </a:r>
          </a:p>
        </p:txBody>
      </p:sp>
      <p:sp>
        <p:nvSpPr>
          <p:cNvPr id="237" name="ZoneTexte 236"/>
          <p:cNvSpPr txBox="1"/>
          <p:nvPr/>
        </p:nvSpPr>
        <p:spPr>
          <a:xfrm>
            <a:off x="3507517" y="2830726"/>
            <a:ext cx="4026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144</a:t>
            </a:r>
          </a:p>
        </p:txBody>
      </p:sp>
      <p:sp>
        <p:nvSpPr>
          <p:cNvPr id="238" name="ZoneTexte 237"/>
          <p:cNvSpPr txBox="1"/>
          <p:nvPr/>
        </p:nvSpPr>
        <p:spPr>
          <a:xfrm>
            <a:off x="3797743" y="2828464"/>
            <a:ext cx="2702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b="1" dirty="0">
                <a:solidFill>
                  <a:srgbClr val="000066"/>
                </a:solidFill>
              </a:rPr>
              <a:t>S</a:t>
            </a:r>
          </a:p>
        </p:txBody>
      </p:sp>
      <p:sp>
        <p:nvSpPr>
          <p:cNvPr id="239" name="ZoneTexte 238"/>
          <p:cNvSpPr txBox="1"/>
          <p:nvPr/>
        </p:nvSpPr>
        <p:spPr>
          <a:xfrm>
            <a:off x="515362" y="4587553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240" name="ZoneTexte 239"/>
          <p:cNvSpPr txBox="1"/>
          <p:nvPr/>
        </p:nvSpPr>
        <p:spPr>
          <a:xfrm>
            <a:off x="1473303" y="4587553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48</a:t>
            </a:r>
          </a:p>
        </p:txBody>
      </p:sp>
      <p:sp>
        <p:nvSpPr>
          <p:cNvPr id="241" name="ZoneTexte 240"/>
          <p:cNvSpPr txBox="1"/>
          <p:nvPr/>
        </p:nvSpPr>
        <p:spPr>
          <a:xfrm>
            <a:off x="2502819" y="4587553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96</a:t>
            </a:r>
          </a:p>
        </p:txBody>
      </p:sp>
      <p:sp>
        <p:nvSpPr>
          <p:cNvPr id="242" name="ZoneTexte 241"/>
          <p:cNvSpPr txBox="1"/>
          <p:nvPr/>
        </p:nvSpPr>
        <p:spPr>
          <a:xfrm>
            <a:off x="3507517" y="4587553"/>
            <a:ext cx="4026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144</a:t>
            </a:r>
          </a:p>
        </p:txBody>
      </p:sp>
      <p:sp>
        <p:nvSpPr>
          <p:cNvPr id="243" name="ZoneTexte 242"/>
          <p:cNvSpPr txBox="1"/>
          <p:nvPr/>
        </p:nvSpPr>
        <p:spPr>
          <a:xfrm>
            <a:off x="3761571" y="4577743"/>
            <a:ext cx="7834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b="1" dirty="0">
                <a:solidFill>
                  <a:srgbClr val="000066"/>
                </a:solidFill>
              </a:rPr>
              <a:t>Semaines</a:t>
            </a:r>
          </a:p>
        </p:txBody>
      </p:sp>
      <p:sp>
        <p:nvSpPr>
          <p:cNvPr id="244" name="ZoneTexte 243"/>
          <p:cNvSpPr txBox="1"/>
          <p:nvPr/>
        </p:nvSpPr>
        <p:spPr>
          <a:xfrm>
            <a:off x="515362" y="6077601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245" name="ZoneTexte 244"/>
          <p:cNvSpPr txBox="1"/>
          <p:nvPr/>
        </p:nvSpPr>
        <p:spPr>
          <a:xfrm>
            <a:off x="1473303" y="6077601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48</a:t>
            </a:r>
          </a:p>
        </p:txBody>
      </p:sp>
      <p:sp>
        <p:nvSpPr>
          <p:cNvPr id="246" name="ZoneTexte 245"/>
          <p:cNvSpPr txBox="1"/>
          <p:nvPr/>
        </p:nvSpPr>
        <p:spPr>
          <a:xfrm>
            <a:off x="2502819" y="6077601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96</a:t>
            </a:r>
          </a:p>
        </p:txBody>
      </p:sp>
      <p:sp>
        <p:nvSpPr>
          <p:cNvPr id="247" name="ZoneTexte 246"/>
          <p:cNvSpPr txBox="1"/>
          <p:nvPr/>
        </p:nvSpPr>
        <p:spPr>
          <a:xfrm>
            <a:off x="3507517" y="6077601"/>
            <a:ext cx="4026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144</a:t>
            </a:r>
          </a:p>
        </p:txBody>
      </p:sp>
      <p:sp>
        <p:nvSpPr>
          <p:cNvPr id="248" name="ZoneTexte 247"/>
          <p:cNvSpPr txBox="1"/>
          <p:nvPr/>
        </p:nvSpPr>
        <p:spPr>
          <a:xfrm>
            <a:off x="3761571" y="6061015"/>
            <a:ext cx="7834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b="1" dirty="0">
                <a:solidFill>
                  <a:srgbClr val="000066"/>
                </a:solidFill>
              </a:rPr>
              <a:t>Semaines</a:t>
            </a:r>
          </a:p>
        </p:txBody>
      </p:sp>
      <p:sp>
        <p:nvSpPr>
          <p:cNvPr id="251" name="ZoneTexte 250"/>
          <p:cNvSpPr txBox="1"/>
          <p:nvPr/>
        </p:nvSpPr>
        <p:spPr>
          <a:xfrm>
            <a:off x="5114919" y="1104502"/>
            <a:ext cx="4027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CC3300"/>
                </a:solidFill>
                <a:latin typeface="+mj-lt"/>
                <a:cs typeface="Calibri"/>
              </a:rPr>
              <a:t>Densité Minérale Osseuse : </a:t>
            </a:r>
          </a:p>
          <a:p>
            <a:pPr algn="ctr"/>
            <a:r>
              <a:rPr lang="fr-FR" sz="1600" b="1" dirty="0">
                <a:solidFill>
                  <a:srgbClr val="CC3300"/>
                </a:solidFill>
                <a:latin typeface="+mj-lt"/>
                <a:cs typeface="Calibri"/>
              </a:rPr>
              <a:t>% moyen (IC 95 %) modification</a:t>
            </a:r>
          </a:p>
        </p:txBody>
      </p:sp>
      <p:sp>
        <p:nvSpPr>
          <p:cNvPr id="252" name="ZoneTexte 251"/>
          <p:cNvSpPr txBox="1"/>
          <p:nvPr/>
        </p:nvSpPr>
        <p:spPr>
          <a:xfrm>
            <a:off x="861978" y="1104502"/>
            <a:ext cx="263345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>
                <a:solidFill>
                  <a:srgbClr val="CC3300"/>
                </a:solidFill>
                <a:latin typeface="+mj-lt"/>
                <a:cs typeface="Calibri"/>
              </a:rPr>
              <a:t>Protéinurie Tubulaire : </a:t>
            </a:r>
          </a:p>
          <a:p>
            <a:pPr algn="ctr"/>
            <a:r>
              <a:rPr lang="fr-FR" sz="1600" b="1">
                <a:solidFill>
                  <a:srgbClr val="CC3300"/>
                </a:solidFill>
                <a:latin typeface="+mj-lt"/>
                <a:cs typeface="Calibri"/>
              </a:rPr>
              <a:t>% médian (IQR) modification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5561013" y="4247172"/>
            <a:ext cx="0" cy="398463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5561013" y="4645634"/>
            <a:ext cx="0" cy="841375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5561013" y="4645634"/>
            <a:ext cx="3255963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5505450" y="4243997"/>
            <a:ext cx="55563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44" name="Line 30"/>
          <p:cNvSpPr>
            <a:spLocks noChangeShapeType="1"/>
          </p:cNvSpPr>
          <p:nvPr/>
        </p:nvSpPr>
        <p:spPr bwMode="auto">
          <a:xfrm>
            <a:off x="5505450" y="5061559"/>
            <a:ext cx="55563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45" name="Line 31"/>
          <p:cNvSpPr>
            <a:spLocks noChangeShapeType="1"/>
          </p:cNvSpPr>
          <p:nvPr/>
        </p:nvSpPr>
        <p:spPr bwMode="auto">
          <a:xfrm>
            <a:off x="5505450" y="4645634"/>
            <a:ext cx="55563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46" name="Line 32"/>
          <p:cNvSpPr>
            <a:spLocks noChangeShapeType="1"/>
          </p:cNvSpPr>
          <p:nvPr/>
        </p:nvSpPr>
        <p:spPr bwMode="auto">
          <a:xfrm>
            <a:off x="5505450" y="5487009"/>
            <a:ext cx="55563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62" name="Freeform 46"/>
          <p:cNvSpPr>
            <a:spLocks/>
          </p:cNvSpPr>
          <p:nvPr/>
        </p:nvSpPr>
        <p:spPr bwMode="auto">
          <a:xfrm>
            <a:off x="6638925" y="4734534"/>
            <a:ext cx="0" cy="95250"/>
          </a:xfrm>
          <a:custGeom>
            <a:avLst/>
            <a:gdLst>
              <a:gd name="T0" fmla="*/ 60 h 60"/>
              <a:gd name="T1" fmla="*/ 32 h 60"/>
              <a:gd name="T2" fmla="*/ 0 h 6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0">
                <a:moveTo>
                  <a:pt x="0" y="60"/>
                </a:moveTo>
                <a:lnTo>
                  <a:pt x="0" y="32"/>
                </a:lnTo>
                <a:lnTo>
                  <a:pt x="0" y="0"/>
                </a:lnTo>
              </a:path>
            </a:pathLst>
          </a:custGeom>
          <a:noFill/>
          <a:ln w="22225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74" name="Line 58"/>
          <p:cNvSpPr>
            <a:spLocks noChangeShapeType="1"/>
          </p:cNvSpPr>
          <p:nvPr/>
        </p:nvSpPr>
        <p:spPr bwMode="auto">
          <a:xfrm flipV="1">
            <a:off x="8791575" y="4731359"/>
            <a:ext cx="0" cy="136525"/>
          </a:xfrm>
          <a:prstGeom prst="line">
            <a:avLst/>
          </a:prstGeom>
          <a:noFill/>
          <a:ln w="22225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76" name="Line 60"/>
          <p:cNvSpPr>
            <a:spLocks noChangeShapeType="1"/>
          </p:cNvSpPr>
          <p:nvPr/>
        </p:nvSpPr>
        <p:spPr bwMode="auto">
          <a:xfrm flipV="1">
            <a:off x="7716838" y="4712309"/>
            <a:ext cx="0" cy="128588"/>
          </a:xfrm>
          <a:prstGeom prst="line">
            <a:avLst/>
          </a:prstGeom>
          <a:noFill/>
          <a:ln w="22225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77" name="Freeform 61"/>
          <p:cNvSpPr>
            <a:spLocks/>
          </p:cNvSpPr>
          <p:nvPr/>
        </p:nvSpPr>
        <p:spPr bwMode="auto">
          <a:xfrm>
            <a:off x="5561013" y="4645634"/>
            <a:ext cx="2162175" cy="139700"/>
          </a:xfrm>
          <a:custGeom>
            <a:avLst/>
            <a:gdLst>
              <a:gd name="T0" fmla="*/ 1362 w 1362"/>
              <a:gd name="T1" fmla="*/ 88 h 88"/>
              <a:gd name="T2" fmla="*/ 1358 w 1362"/>
              <a:gd name="T3" fmla="*/ 88 h 88"/>
              <a:gd name="T4" fmla="*/ 679 w 1362"/>
              <a:gd name="T5" fmla="*/ 88 h 88"/>
              <a:gd name="T6" fmla="*/ 676 w 1362"/>
              <a:gd name="T7" fmla="*/ 88 h 88"/>
              <a:gd name="T8" fmla="*/ 0 w 1362"/>
              <a:gd name="T9" fmla="*/ 0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62" h="88">
                <a:moveTo>
                  <a:pt x="1362" y="88"/>
                </a:moveTo>
                <a:lnTo>
                  <a:pt x="1358" y="88"/>
                </a:lnTo>
                <a:lnTo>
                  <a:pt x="679" y="88"/>
                </a:lnTo>
                <a:lnTo>
                  <a:pt x="676" y="88"/>
                </a:lnTo>
                <a:lnTo>
                  <a:pt x="0" y="0"/>
                </a:lnTo>
              </a:path>
            </a:pathLst>
          </a:custGeom>
          <a:noFill/>
          <a:ln w="30163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82" name="Freeform 66"/>
          <p:cNvSpPr>
            <a:spLocks/>
          </p:cNvSpPr>
          <p:nvPr/>
        </p:nvSpPr>
        <p:spPr bwMode="auto">
          <a:xfrm>
            <a:off x="7745413" y="4782159"/>
            <a:ext cx="1055688" cy="25400"/>
          </a:xfrm>
          <a:custGeom>
            <a:avLst/>
            <a:gdLst>
              <a:gd name="T0" fmla="*/ 665 w 665"/>
              <a:gd name="T1" fmla="*/ 16 h 16"/>
              <a:gd name="T2" fmla="*/ 659 w 665"/>
              <a:gd name="T3" fmla="*/ 16 h 16"/>
              <a:gd name="T4" fmla="*/ 0 w 665"/>
              <a:gd name="T5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65" h="16">
                <a:moveTo>
                  <a:pt x="665" y="16"/>
                </a:moveTo>
                <a:lnTo>
                  <a:pt x="659" y="16"/>
                </a:lnTo>
                <a:lnTo>
                  <a:pt x="0" y="0"/>
                </a:lnTo>
              </a:path>
            </a:pathLst>
          </a:custGeom>
          <a:noFill/>
          <a:ln w="30163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86" name="Freeform 70"/>
          <p:cNvSpPr>
            <a:spLocks/>
          </p:cNvSpPr>
          <p:nvPr/>
        </p:nvSpPr>
        <p:spPr bwMode="auto">
          <a:xfrm>
            <a:off x="8753475" y="4771047"/>
            <a:ext cx="74613" cy="74613"/>
          </a:xfrm>
          <a:custGeom>
            <a:avLst/>
            <a:gdLst>
              <a:gd name="T0" fmla="*/ 24 w 47"/>
              <a:gd name="T1" fmla="*/ 0 h 47"/>
              <a:gd name="T2" fmla="*/ 17 w 47"/>
              <a:gd name="T3" fmla="*/ 2 h 47"/>
              <a:gd name="T4" fmla="*/ 12 w 47"/>
              <a:gd name="T5" fmla="*/ 3 h 47"/>
              <a:gd name="T6" fmla="*/ 7 w 47"/>
              <a:gd name="T7" fmla="*/ 7 h 47"/>
              <a:gd name="T8" fmla="*/ 3 w 47"/>
              <a:gd name="T9" fmla="*/ 12 h 47"/>
              <a:gd name="T10" fmla="*/ 2 w 47"/>
              <a:gd name="T11" fmla="*/ 17 h 47"/>
              <a:gd name="T12" fmla="*/ 0 w 47"/>
              <a:gd name="T13" fmla="*/ 23 h 47"/>
              <a:gd name="T14" fmla="*/ 2 w 47"/>
              <a:gd name="T15" fmla="*/ 30 h 47"/>
              <a:gd name="T16" fmla="*/ 3 w 47"/>
              <a:gd name="T17" fmla="*/ 35 h 47"/>
              <a:gd name="T18" fmla="*/ 7 w 47"/>
              <a:gd name="T19" fmla="*/ 40 h 47"/>
              <a:gd name="T20" fmla="*/ 12 w 47"/>
              <a:gd name="T21" fmla="*/ 44 h 47"/>
              <a:gd name="T22" fmla="*/ 17 w 47"/>
              <a:gd name="T23" fmla="*/ 45 h 47"/>
              <a:gd name="T24" fmla="*/ 24 w 47"/>
              <a:gd name="T25" fmla="*/ 47 h 47"/>
              <a:gd name="T26" fmla="*/ 30 w 47"/>
              <a:gd name="T27" fmla="*/ 45 h 47"/>
              <a:gd name="T28" fmla="*/ 35 w 47"/>
              <a:gd name="T29" fmla="*/ 44 h 47"/>
              <a:gd name="T30" fmla="*/ 40 w 47"/>
              <a:gd name="T31" fmla="*/ 40 h 47"/>
              <a:gd name="T32" fmla="*/ 44 w 47"/>
              <a:gd name="T33" fmla="*/ 35 h 47"/>
              <a:gd name="T34" fmla="*/ 45 w 47"/>
              <a:gd name="T35" fmla="*/ 30 h 47"/>
              <a:gd name="T36" fmla="*/ 47 w 47"/>
              <a:gd name="T37" fmla="*/ 23 h 47"/>
              <a:gd name="T38" fmla="*/ 45 w 47"/>
              <a:gd name="T39" fmla="*/ 17 h 47"/>
              <a:gd name="T40" fmla="*/ 44 w 47"/>
              <a:gd name="T41" fmla="*/ 12 h 47"/>
              <a:gd name="T42" fmla="*/ 40 w 47"/>
              <a:gd name="T43" fmla="*/ 7 h 47"/>
              <a:gd name="T44" fmla="*/ 35 w 47"/>
              <a:gd name="T45" fmla="*/ 3 h 47"/>
              <a:gd name="T46" fmla="*/ 30 w 47"/>
              <a:gd name="T47" fmla="*/ 2 h 47"/>
              <a:gd name="T48" fmla="*/ 24 w 47"/>
              <a:gd name="T49" fmla="*/ 0 h 47"/>
              <a:gd name="T50" fmla="*/ 24 w 47"/>
              <a:gd name="T5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24" y="0"/>
                </a:moveTo>
                <a:lnTo>
                  <a:pt x="17" y="2"/>
                </a:lnTo>
                <a:lnTo>
                  <a:pt x="12" y="3"/>
                </a:lnTo>
                <a:lnTo>
                  <a:pt x="7" y="7"/>
                </a:lnTo>
                <a:lnTo>
                  <a:pt x="3" y="12"/>
                </a:lnTo>
                <a:lnTo>
                  <a:pt x="2" y="17"/>
                </a:lnTo>
                <a:lnTo>
                  <a:pt x="0" y="23"/>
                </a:lnTo>
                <a:lnTo>
                  <a:pt x="2" y="30"/>
                </a:lnTo>
                <a:lnTo>
                  <a:pt x="3" y="35"/>
                </a:lnTo>
                <a:lnTo>
                  <a:pt x="7" y="40"/>
                </a:lnTo>
                <a:lnTo>
                  <a:pt x="12" y="44"/>
                </a:lnTo>
                <a:lnTo>
                  <a:pt x="17" y="45"/>
                </a:lnTo>
                <a:lnTo>
                  <a:pt x="24" y="47"/>
                </a:lnTo>
                <a:lnTo>
                  <a:pt x="30" y="45"/>
                </a:lnTo>
                <a:lnTo>
                  <a:pt x="35" y="44"/>
                </a:lnTo>
                <a:lnTo>
                  <a:pt x="40" y="40"/>
                </a:lnTo>
                <a:lnTo>
                  <a:pt x="44" y="35"/>
                </a:lnTo>
                <a:lnTo>
                  <a:pt x="45" y="30"/>
                </a:lnTo>
                <a:lnTo>
                  <a:pt x="47" y="23"/>
                </a:lnTo>
                <a:lnTo>
                  <a:pt x="45" y="17"/>
                </a:lnTo>
                <a:lnTo>
                  <a:pt x="44" y="12"/>
                </a:lnTo>
                <a:lnTo>
                  <a:pt x="40" y="7"/>
                </a:lnTo>
                <a:lnTo>
                  <a:pt x="35" y="3"/>
                </a:lnTo>
                <a:lnTo>
                  <a:pt x="30" y="2"/>
                </a:lnTo>
                <a:lnTo>
                  <a:pt x="24" y="0"/>
                </a:lnTo>
                <a:lnTo>
                  <a:pt x="24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87" name="Freeform 71"/>
          <p:cNvSpPr>
            <a:spLocks/>
          </p:cNvSpPr>
          <p:nvPr/>
        </p:nvSpPr>
        <p:spPr bwMode="auto">
          <a:xfrm>
            <a:off x="7678738" y="4748822"/>
            <a:ext cx="74613" cy="74613"/>
          </a:xfrm>
          <a:custGeom>
            <a:avLst/>
            <a:gdLst>
              <a:gd name="T0" fmla="*/ 24 w 47"/>
              <a:gd name="T1" fmla="*/ 0 h 47"/>
              <a:gd name="T2" fmla="*/ 17 w 47"/>
              <a:gd name="T3" fmla="*/ 0 h 47"/>
              <a:gd name="T4" fmla="*/ 12 w 47"/>
              <a:gd name="T5" fmla="*/ 3 h 47"/>
              <a:gd name="T6" fmla="*/ 7 w 47"/>
              <a:gd name="T7" fmla="*/ 7 h 47"/>
              <a:gd name="T8" fmla="*/ 3 w 47"/>
              <a:gd name="T9" fmla="*/ 12 h 47"/>
              <a:gd name="T10" fmla="*/ 1 w 47"/>
              <a:gd name="T11" fmla="*/ 17 h 47"/>
              <a:gd name="T12" fmla="*/ 0 w 47"/>
              <a:gd name="T13" fmla="*/ 23 h 47"/>
              <a:gd name="T14" fmla="*/ 1 w 47"/>
              <a:gd name="T15" fmla="*/ 30 h 47"/>
              <a:gd name="T16" fmla="*/ 3 w 47"/>
              <a:gd name="T17" fmla="*/ 35 h 47"/>
              <a:gd name="T18" fmla="*/ 7 w 47"/>
              <a:gd name="T19" fmla="*/ 40 h 47"/>
              <a:gd name="T20" fmla="*/ 12 w 47"/>
              <a:gd name="T21" fmla="*/ 44 h 47"/>
              <a:gd name="T22" fmla="*/ 17 w 47"/>
              <a:gd name="T23" fmla="*/ 45 h 47"/>
              <a:gd name="T24" fmla="*/ 24 w 47"/>
              <a:gd name="T25" fmla="*/ 47 h 47"/>
              <a:gd name="T26" fmla="*/ 29 w 47"/>
              <a:gd name="T27" fmla="*/ 45 h 47"/>
              <a:gd name="T28" fmla="*/ 35 w 47"/>
              <a:gd name="T29" fmla="*/ 44 h 47"/>
              <a:gd name="T30" fmla="*/ 40 w 47"/>
              <a:gd name="T31" fmla="*/ 40 h 47"/>
              <a:gd name="T32" fmla="*/ 43 w 47"/>
              <a:gd name="T33" fmla="*/ 35 h 47"/>
              <a:gd name="T34" fmla="*/ 45 w 47"/>
              <a:gd name="T35" fmla="*/ 30 h 47"/>
              <a:gd name="T36" fmla="*/ 47 w 47"/>
              <a:gd name="T37" fmla="*/ 23 h 47"/>
              <a:gd name="T38" fmla="*/ 45 w 47"/>
              <a:gd name="T39" fmla="*/ 17 h 47"/>
              <a:gd name="T40" fmla="*/ 43 w 47"/>
              <a:gd name="T41" fmla="*/ 12 h 47"/>
              <a:gd name="T42" fmla="*/ 40 w 47"/>
              <a:gd name="T43" fmla="*/ 7 h 47"/>
              <a:gd name="T44" fmla="*/ 35 w 47"/>
              <a:gd name="T45" fmla="*/ 3 h 47"/>
              <a:gd name="T46" fmla="*/ 29 w 47"/>
              <a:gd name="T47" fmla="*/ 0 h 47"/>
              <a:gd name="T48" fmla="*/ 24 w 47"/>
              <a:gd name="T49" fmla="*/ 0 h 47"/>
              <a:gd name="T50" fmla="*/ 24 w 47"/>
              <a:gd name="T5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24" y="0"/>
                </a:moveTo>
                <a:lnTo>
                  <a:pt x="17" y="0"/>
                </a:lnTo>
                <a:lnTo>
                  <a:pt x="12" y="3"/>
                </a:lnTo>
                <a:lnTo>
                  <a:pt x="7" y="7"/>
                </a:lnTo>
                <a:lnTo>
                  <a:pt x="3" y="12"/>
                </a:lnTo>
                <a:lnTo>
                  <a:pt x="1" y="17"/>
                </a:lnTo>
                <a:lnTo>
                  <a:pt x="0" y="23"/>
                </a:lnTo>
                <a:lnTo>
                  <a:pt x="1" y="30"/>
                </a:lnTo>
                <a:lnTo>
                  <a:pt x="3" y="35"/>
                </a:lnTo>
                <a:lnTo>
                  <a:pt x="7" y="40"/>
                </a:lnTo>
                <a:lnTo>
                  <a:pt x="12" y="44"/>
                </a:lnTo>
                <a:lnTo>
                  <a:pt x="17" y="45"/>
                </a:lnTo>
                <a:lnTo>
                  <a:pt x="24" y="47"/>
                </a:lnTo>
                <a:lnTo>
                  <a:pt x="29" y="45"/>
                </a:lnTo>
                <a:lnTo>
                  <a:pt x="35" y="44"/>
                </a:lnTo>
                <a:lnTo>
                  <a:pt x="40" y="40"/>
                </a:lnTo>
                <a:lnTo>
                  <a:pt x="43" y="35"/>
                </a:lnTo>
                <a:lnTo>
                  <a:pt x="45" y="30"/>
                </a:lnTo>
                <a:lnTo>
                  <a:pt x="47" y="23"/>
                </a:lnTo>
                <a:lnTo>
                  <a:pt x="45" y="17"/>
                </a:lnTo>
                <a:lnTo>
                  <a:pt x="43" y="12"/>
                </a:lnTo>
                <a:lnTo>
                  <a:pt x="40" y="7"/>
                </a:lnTo>
                <a:lnTo>
                  <a:pt x="35" y="3"/>
                </a:lnTo>
                <a:lnTo>
                  <a:pt x="29" y="0"/>
                </a:lnTo>
                <a:lnTo>
                  <a:pt x="24" y="0"/>
                </a:lnTo>
                <a:lnTo>
                  <a:pt x="24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88" name="Freeform 72"/>
          <p:cNvSpPr>
            <a:spLocks/>
          </p:cNvSpPr>
          <p:nvPr/>
        </p:nvSpPr>
        <p:spPr bwMode="auto">
          <a:xfrm>
            <a:off x="6602413" y="4748822"/>
            <a:ext cx="76200" cy="74613"/>
          </a:xfrm>
          <a:custGeom>
            <a:avLst/>
            <a:gdLst>
              <a:gd name="T0" fmla="*/ 23 w 48"/>
              <a:gd name="T1" fmla="*/ 0 h 47"/>
              <a:gd name="T2" fmla="*/ 18 w 48"/>
              <a:gd name="T3" fmla="*/ 0 h 47"/>
              <a:gd name="T4" fmla="*/ 13 w 48"/>
              <a:gd name="T5" fmla="*/ 3 h 47"/>
              <a:gd name="T6" fmla="*/ 7 w 48"/>
              <a:gd name="T7" fmla="*/ 7 h 47"/>
              <a:gd name="T8" fmla="*/ 4 w 48"/>
              <a:gd name="T9" fmla="*/ 12 h 47"/>
              <a:gd name="T10" fmla="*/ 2 w 48"/>
              <a:gd name="T11" fmla="*/ 17 h 47"/>
              <a:gd name="T12" fmla="*/ 0 w 48"/>
              <a:gd name="T13" fmla="*/ 23 h 47"/>
              <a:gd name="T14" fmla="*/ 2 w 48"/>
              <a:gd name="T15" fmla="*/ 30 h 47"/>
              <a:gd name="T16" fmla="*/ 4 w 48"/>
              <a:gd name="T17" fmla="*/ 35 h 47"/>
              <a:gd name="T18" fmla="*/ 7 w 48"/>
              <a:gd name="T19" fmla="*/ 40 h 47"/>
              <a:gd name="T20" fmla="*/ 13 w 48"/>
              <a:gd name="T21" fmla="*/ 44 h 47"/>
              <a:gd name="T22" fmla="*/ 18 w 48"/>
              <a:gd name="T23" fmla="*/ 45 h 47"/>
              <a:gd name="T24" fmla="*/ 23 w 48"/>
              <a:gd name="T25" fmla="*/ 47 h 47"/>
              <a:gd name="T26" fmla="*/ 30 w 48"/>
              <a:gd name="T27" fmla="*/ 45 h 47"/>
              <a:gd name="T28" fmla="*/ 35 w 48"/>
              <a:gd name="T29" fmla="*/ 44 h 47"/>
              <a:gd name="T30" fmla="*/ 41 w 48"/>
              <a:gd name="T31" fmla="*/ 40 h 47"/>
              <a:gd name="T32" fmla="*/ 44 w 48"/>
              <a:gd name="T33" fmla="*/ 35 h 47"/>
              <a:gd name="T34" fmla="*/ 46 w 48"/>
              <a:gd name="T35" fmla="*/ 30 h 47"/>
              <a:gd name="T36" fmla="*/ 48 w 48"/>
              <a:gd name="T37" fmla="*/ 23 h 47"/>
              <a:gd name="T38" fmla="*/ 46 w 48"/>
              <a:gd name="T39" fmla="*/ 17 h 47"/>
              <a:gd name="T40" fmla="*/ 44 w 48"/>
              <a:gd name="T41" fmla="*/ 12 h 47"/>
              <a:gd name="T42" fmla="*/ 41 w 48"/>
              <a:gd name="T43" fmla="*/ 7 h 47"/>
              <a:gd name="T44" fmla="*/ 35 w 48"/>
              <a:gd name="T45" fmla="*/ 3 h 47"/>
              <a:gd name="T46" fmla="*/ 30 w 48"/>
              <a:gd name="T47" fmla="*/ 0 h 47"/>
              <a:gd name="T48" fmla="*/ 23 w 48"/>
              <a:gd name="T49" fmla="*/ 0 h 47"/>
              <a:gd name="T50" fmla="*/ 23 w 48"/>
              <a:gd name="T5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8" h="47">
                <a:moveTo>
                  <a:pt x="23" y="0"/>
                </a:moveTo>
                <a:lnTo>
                  <a:pt x="18" y="0"/>
                </a:lnTo>
                <a:lnTo>
                  <a:pt x="13" y="3"/>
                </a:lnTo>
                <a:lnTo>
                  <a:pt x="7" y="7"/>
                </a:lnTo>
                <a:lnTo>
                  <a:pt x="4" y="12"/>
                </a:lnTo>
                <a:lnTo>
                  <a:pt x="2" y="17"/>
                </a:lnTo>
                <a:lnTo>
                  <a:pt x="0" y="23"/>
                </a:lnTo>
                <a:lnTo>
                  <a:pt x="2" y="30"/>
                </a:lnTo>
                <a:lnTo>
                  <a:pt x="4" y="35"/>
                </a:lnTo>
                <a:lnTo>
                  <a:pt x="7" y="40"/>
                </a:lnTo>
                <a:lnTo>
                  <a:pt x="13" y="44"/>
                </a:lnTo>
                <a:lnTo>
                  <a:pt x="18" y="45"/>
                </a:lnTo>
                <a:lnTo>
                  <a:pt x="23" y="47"/>
                </a:lnTo>
                <a:lnTo>
                  <a:pt x="30" y="45"/>
                </a:lnTo>
                <a:lnTo>
                  <a:pt x="35" y="44"/>
                </a:lnTo>
                <a:lnTo>
                  <a:pt x="41" y="40"/>
                </a:lnTo>
                <a:lnTo>
                  <a:pt x="44" y="35"/>
                </a:lnTo>
                <a:lnTo>
                  <a:pt x="46" y="30"/>
                </a:lnTo>
                <a:lnTo>
                  <a:pt x="48" y="23"/>
                </a:lnTo>
                <a:lnTo>
                  <a:pt x="46" y="17"/>
                </a:lnTo>
                <a:lnTo>
                  <a:pt x="44" y="12"/>
                </a:lnTo>
                <a:lnTo>
                  <a:pt x="41" y="7"/>
                </a:lnTo>
                <a:lnTo>
                  <a:pt x="35" y="3"/>
                </a:lnTo>
                <a:lnTo>
                  <a:pt x="30" y="0"/>
                </a:lnTo>
                <a:lnTo>
                  <a:pt x="23" y="0"/>
                </a:lnTo>
                <a:lnTo>
                  <a:pt x="23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12" name="Line 96"/>
          <p:cNvSpPr>
            <a:spLocks noChangeShapeType="1"/>
          </p:cNvSpPr>
          <p:nvPr/>
        </p:nvSpPr>
        <p:spPr bwMode="auto">
          <a:xfrm flipV="1">
            <a:off x="6642100" y="5186972"/>
            <a:ext cx="0" cy="96838"/>
          </a:xfrm>
          <a:prstGeom prst="line">
            <a:avLst/>
          </a:prstGeom>
          <a:noFill/>
          <a:ln w="22225">
            <a:solidFill>
              <a:srgbClr val="CC33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13" name="Freeform 97"/>
          <p:cNvSpPr>
            <a:spLocks/>
          </p:cNvSpPr>
          <p:nvPr/>
        </p:nvSpPr>
        <p:spPr bwMode="auto">
          <a:xfrm>
            <a:off x="8791575" y="5275872"/>
            <a:ext cx="0" cy="127000"/>
          </a:xfrm>
          <a:custGeom>
            <a:avLst/>
            <a:gdLst>
              <a:gd name="T0" fmla="*/ 80 h 80"/>
              <a:gd name="T1" fmla="*/ 33 h 80"/>
              <a:gd name="T2" fmla="*/ 0 h 8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80">
                <a:moveTo>
                  <a:pt x="0" y="80"/>
                </a:moveTo>
                <a:lnTo>
                  <a:pt x="0" y="33"/>
                </a:lnTo>
                <a:lnTo>
                  <a:pt x="0" y="0"/>
                </a:lnTo>
              </a:path>
            </a:pathLst>
          </a:custGeom>
          <a:solidFill>
            <a:srgbClr val="CC3300"/>
          </a:solidFill>
          <a:ln w="22225">
            <a:solidFill>
              <a:srgbClr val="CC3300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14" name="Freeform 98"/>
          <p:cNvSpPr>
            <a:spLocks/>
          </p:cNvSpPr>
          <p:nvPr/>
        </p:nvSpPr>
        <p:spPr bwMode="auto">
          <a:xfrm>
            <a:off x="7716838" y="5264759"/>
            <a:ext cx="0" cy="122238"/>
          </a:xfrm>
          <a:custGeom>
            <a:avLst/>
            <a:gdLst>
              <a:gd name="T0" fmla="*/ 77 h 77"/>
              <a:gd name="T1" fmla="*/ 35 h 77"/>
              <a:gd name="T2" fmla="*/ 0 h 77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77">
                <a:moveTo>
                  <a:pt x="0" y="77"/>
                </a:moveTo>
                <a:lnTo>
                  <a:pt x="0" y="35"/>
                </a:lnTo>
                <a:lnTo>
                  <a:pt x="0" y="0"/>
                </a:lnTo>
              </a:path>
            </a:pathLst>
          </a:custGeom>
          <a:solidFill>
            <a:srgbClr val="CC3300"/>
          </a:solidFill>
          <a:ln w="22225">
            <a:solidFill>
              <a:srgbClr val="CC3300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19" name="Line 103"/>
          <p:cNvSpPr>
            <a:spLocks noChangeShapeType="1"/>
          </p:cNvSpPr>
          <p:nvPr/>
        </p:nvSpPr>
        <p:spPr bwMode="auto">
          <a:xfrm flipH="1" flipV="1">
            <a:off x="5561013" y="4645634"/>
            <a:ext cx="1069975" cy="582613"/>
          </a:xfrm>
          <a:prstGeom prst="line">
            <a:avLst/>
          </a:prstGeom>
          <a:noFill/>
          <a:ln w="30163">
            <a:solidFill>
              <a:srgbClr val="FF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21" name="Freeform 105"/>
          <p:cNvSpPr>
            <a:spLocks/>
          </p:cNvSpPr>
          <p:nvPr/>
        </p:nvSpPr>
        <p:spPr bwMode="auto">
          <a:xfrm>
            <a:off x="6667500" y="5247297"/>
            <a:ext cx="2124075" cy="80963"/>
          </a:xfrm>
          <a:custGeom>
            <a:avLst/>
            <a:gdLst>
              <a:gd name="T0" fmla="*/ 1338 w 1338"/>
              <a:gd name="T1" fmla="*/ 51 h 51"/>
              <a:gd name="T2" fmla="*/ 661 w 1338"/>
              <a:gd name="T3" fmla="*/ 46 h 51"/>
              <a:gd name="T4" fmla="*/ 659 w 1338"/>
              <a:gd name="T5" fmla="*/ 46 h 51"/>
              <a:gd name="T6" fmla="*/ 0 w 1338"/>
              <a:gd name="T7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38" h="51">
                <a:moveTo>
                  <a:pt x="1338" y="51"/>
                </a:moveTo>
                <a:lnTo>
                  <a:pt x="661" y="46"/>
                </a:lnTo>
                <a:lnTo>
                  <a:pt x="659" y="46"/>
                </a:lnTo>
                <a:lnTo>
                  <a:pt x="0" y="0"/>
                </a:lnTo>
              </a:path>
            </a:pathLst>
          </a:custGeom>
          <a:solidFill>
            <a:srgbClr val="FF6600"/>
          </a:solidFill>
          <a:ln w="30163">
            <a:solidFill>
              <a:srgbClr val="FF6600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34" name="Freeform 118"/>
          <p:cNvSpPr>
            <a:spLocks/>
          </p:cNvSpPr>
          <p:nvPr/>
        </p:nvSpPr>
        <p:spPr bwMode="auto">
          <a:xfrm>
            <a:off x="5524500" y="4610709"/>
            <a:ext cx="76200" cy="74613"/>
          </a:xfrm>
          <a:custGeom>
            <a:avLst/>
            <a:gdLst>
              <a:gd name="T0" fmla="*/ 41 w 48"/>
              <a:gd name="T1" fmla="*/ 7 h 47"/>
              <a:gd name="T2" fmla="*/ 35 w 48"/>
              <a:gd name="T3" fmla="*/ 1 h 47"/>
              <a:gd name="T4" fmla="*/ 30 w 48"/>
              <a:gd name="T5" fmla="*/ 0 h 47"/>
              <a:gd name="T6" fmla="*/ 23 w 48"/>
              <a:gd name="T7" fmla="*/ 0 h 47"/>
              <a:gd name="T8" fmla="*/ 18 w 48"/>
              <a:gd name="T9" fmla="*/ 0 h 47"/>
              <a:gd name="T10" fmla="*/ 13 w 48"/>
              <a:gd name="T11" fmla="*/ 1 h 47"/>
              <a:gd name="T12" fmla="*/ 7 w 48"/>
              <a:gd name="T13" fmla="*/ 7 h 47"/>
              <a:gd name="T14" fmla="*/ 4 w 48"/>
              <a:gd name="T15" fmla="*/ 10 h 47"/>
              <a:gd name="T16" fmla="*/ 2 w 48"/>
              <a:gd name="T17" fmla="*/ 17 h 47"/>
              <a:gd name="T18" fmla="*/ 0 w 48"/>
              <a:gd name="T19" fmla="*/ 22 h 47"/>
              <a:gd name="T20" fmla="*/ 2 w 48"/>
              <a:gd name="T21" fmla="*/ 29 h 47"/>
              <a:gd name="T22" fmla="*/ 4 w 48"/>
              <a:gd name="T23" fmla="*/ 34 h 47"/>
              <a:gd name="T24" fmla="*/ 7 w 48"/>
              <a:gd name="T25" fmla="*/ 38 h 47"/>
              <a:gd name="T26" fmla="*/ 13 w 48"/>
              <a:gd name="T27" fmla="*/ 43 h 47"/>
              <a:gd name="T28" fmla="*/ 18 w 48"/>
              <a:gd name="T29" fmla="*/ 45 h 47"/>
              <a:gd name="T30" fmla="*/ 23 w 48"/>
              <a:gd name="T31" fmla="*/ 47 h 47"/>
              <a:gd name="T32" fmla="*/ 30 w 48"/>
              <a:gd name="T33" fmla="*/ 45 h 47"/>
              <a:gd name="T34" fmla="*/ 35 w 48"/>
              <a:gd name="T35" fmla="*/ 43 h 47"/>
              <a:gd name="T36" fmla="*/ 41 w 48"/>
              <a:gd name="T37" fmla="*/ 38 h 47"/>
              <a:gd name="T38" fmla="*/ 44 w 48"/>
              <a:gd name="T39" fmla="*/ 34 h 47"/>
              <a:gd name="T40" fmla="*/ 46 w 48"/>
              <a:gd name="T41" fmla="*/ 29 h 47"/>
              <a:gd name="T42" fmla="*/ 48 w 48"/>
              <a:gd name="T43" fmla="*/ 22 h 47"/>
              <a:gd name="T44" fmla="*/ 46 w 48"/>
              <a:gd name="T45" fmla="*/ 17 h 47"/>
              <a:gd name="T46" fmla="*/ 44 w 48"/>
              <a:gd name="T47" fmla="*/ 10 h 47"/>
              <a:gd name="T48" fmla="*/ 41 w 48"/>
              <a:gd name="T49" fmla="*/ 7 h 47"/>
              <a:gd name="T50" fmla="*/ 41 w 48"/>
              <a:gd name="T51" fmla="*/ 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8" h="47">
                <a:moveTo>
                  <a:pt x="41" y="7"/>
                </a:moveTo>
                <a:lnTo>
                  <a:pt x="35" y="1"/>
                </a:lnTo>
                <a:lnTo>
                  <a:pt x="30" y="0"/>
                </a:lnTo>
                <a:lnTo>
                  <a:pt x="23" y="0"/>
                </a:lnTo>
                <a:lnTo>
                  <a:pt x="18" y="0"/>
                </a:lnTo>
                <a:lnTo>
                  <a:pt x="13" y="1"/>
                </a:lnTo>
                <a:lnTo>
                  <a:pt x="7" y="7"/>
                </a:lnTo>
                <a:lnTo>
                  <a:pt x="4" y="10"/>
                </a:lnTo>
                <a:lnTo>
                  <a:pt x="2" y="17"/>
                </a:lnTo>
                <a:lnTo>
                  <a:pt x="0" y="22"/>
                </a:lnTo>
                <a:lnTo>
                  <a:pt x="2" y="29"/>
                </a:lnTo>
                <a:lnTo>
                  <a:pt x="4" y="34"/>
                </a:lnTo>
                <a:lnTo>
                  <a:pt x="7" y="38"/>
                </a:lnTo>
                <a:lnTo>
                  <a:pt x="13" y="43"/>
                </a:lnTo>
                <a:lnTo>
                  <a:pt x="18" y="45"/>
                </a:lnTo>
                <a:lnTo>
                  <a:pt x="23" y="47"/>
                </a:lnTo>
                <a:lnTo>
                  <a:pt x="30" y="45"/>
                </a:lnTo>
                <a:lnTo>
                  <a:pt x="35" y="43"/>
                </a:lnTo>
                <a:lnTo>
                  <a:pt x="41" y="38"/>
                </a:lnTo>
                <a:lnTo>
                  <a:pt x="44" y="34"/>
                </a:lnTo>
                <a:lnTo>
                  <a:pt x="46" y="29"/>
                </a:lnTo>
                <a:lnTo>
                  <a:pt x="48" y="22"/>
                </a:lnTo>
                <a:lnTo>
                  <a:pt x="46" y="17"/>
                </a:lnTo>
                <a:lnTo>
                  <a:pt x="44" y="10"/>
                </a:lnTo>
                <a:lnTo>
                  <a:pt x="41" y="7"/>
                </a:lnTo>
                <a:lnTo>
                  <a:pt x="41" y="7"/>
                </a:lnTo>
                <a:close/>
              </a:path>
            </a:pathLst>
          </a:custGeom>
          <a:solidFill>
            <a:srgbClr val="CC3300"/>
          </a:solidFill>
          <a:ln w="0">
            <a:solidFill>
              <a:srgbClr val="CC33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35" name="Freeform 119"/>
          <p:cNvSpPr>
            <a:spLocks/>
          </p:cNvSpPr>
          <p:nvPr/>
        </p:nvSpPr>
        <p:spPr bwMode="auto">
          <a:xfrm>
            <a:off x="6605588" y="5198084"/>
            <a:ext cx="74613" cy="74613"/>
          </a:xfrm>
          <a:custGeom>
            <a:avLst/>
            <a:gdLst>
              <a:gd name="T0" fmla="*/ 40 w 47"/>
              <a:gd name="T1" fmla="*/ 7 h 47"/>
              <a:gd name="T2" fmla="*/ 35 w 47"/>
              <a:gd name="T3" fmla="*/ 3 h 47"/>
              <a:gd name="T4" fmla="*/ 30 w 47"/>
              <a:gd name="T5" fmla="*/ 2 h 47"/>
              <a:gd name="T6" fmla="*/ 23 w 47"/>
              <a:gd name="T7" fmla="*/ 0 h 47"/>
              <a:gd name="T8" fmla="*/ 18 w 47"/>
              <a:gd name="T9" fmla="*/ 2 h 47"/>
              <a:gd name="T10" fmla="*/ 12 w 47"/>
              <a:gd name="T11" fmla="*/ 3 h 47"/>
              <a:gd name="T12" fmla="*/ 7 w 47"/>
              <a:gd name="T13" fmla="*/ 7 h 47"/>
              <a:gd name="T14" fmla="*/ 4 w 47"/>
              <a:gd name="T15" fmla="*/ 12 h 47"/>
              <a:gd name="T16" fmla="*/ 0 w 47"/>
              <a:gd name="T17" fmla="*/ 17 h 47"/>
              <a:gd name="T18" fmla="*/ 0 w 47"/>
              <a:gd name="T19" fmla="*/ 24 h 47"/>
              <a:gd name="T20" fmla="*/ 0 w 47"/>
              <a:gd name="T21" fmla="*/ 30 h 47"/>
              <a:gd name="T22" fmla="*/ 4 w 47"/>
              <a:gd name="T23" fmla="*/ 35 h 47"/>
              <a:gd name="T24" fmla="*/ 7 w 47"/>
              <a:gd name="T25" fmla="*/ 40 h 47"/>
              <a:gd name="T26" fmla="*/ 12 w 47"/>
              <a:gd name="T27" fmla="*/ 44 h 47"/>
              <a:gd name="T28" fmla="*/ 18 w 47"/>
              <a:gd name="T29" fmla="*/ 47 h 47"/>
              <a:gd name="T30" fmla="*/ 23 w 47"/>
              <a:gd name="T31" fmla="*/ 47 h 47"/>
              <a:gd name="T32" fmla="*/ 30 w 47"/>
              <a:gd name="T33" fmla="*/ 47 h 47"/>
              <a:gd name="T34" fmla="*/ 35 w 47"/>
              <a:gd name="T35" fmla="*/ 44 h 47"/>
              <a:gd name="T36" fmla="*/ 40 w 47"/>
              <a:gd name="T37" fmla="*/ 40 h 47"/>
              <a:gd name="T38" fmla="*/ 44 w 47"/>
              <a:gd name="T39" fmla="*/ 35 h 47"/>
              <a:gd name="T40" fmla="*/ 46 w 47"/>
              <a:gd name="T41" fmla="*/ 30 h 47"/>
              <a:gd name="T42" fmla="*/ 47 w 47"/>
              <a:gd name="T43" fmla="*/ 24 h 47"/>
              <a:gd name="T44" fmla="*/ 46 w 47"/>
              <a:gd name="T45" fmla="*/ 17 h 47"/>
              <a:gd name="T46" fmla="*/ 44 w 47"/>
              <a:gd name="T47" fmla="*/ 12 h 47"/>
              <a:gd name="T48" fmla="*/ 40 w 47"/>
              <a:gd name="T49" fmla="*/ 7 h 47"/>
              <a:gd name="T50" fmla="*/ 40 w 47"/>
              <a:gd name="T51" fmla="*/ 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40" y="7"/>
                </a:moveTo>
                <a:lnTo>
                  <a:pt x="35" y="3"/>
                </a:lnTo>
                <a:lnTo>
                  <a:pt x="30" y="2"/>
                </a:lnTo>
                <a:lnTo>
                  <a:pt x="23" y="0"/>
                </a:lnTo>
                <a:lnTo>
                  <a:pt x="18" y="2"/>
                </a:lnTo>
                <a:lnTo>
                  <a:pt x="12" y="3"/>
                </a:lnTo>
                <a:lnTo>
                  <a:pt x="7" y="7"/>
                </a:lnTo>
                <a:lnTo>
                  <a:pt x="4" y="12"/>
                </a:lnTo>
                <a:lnTo>
                  <a:pt x="0" y="17"/>
                </a:lnTo>
                <a:lnTo>
                  <a:pt x="0" y="24"/>
                </a:lnTo>
                <a:lnTo>
                  <a:pt x="0" y="30"/>
                </a:lnTo>
                <a:lnTo>
                  <a:pt x="4" y="35"/>
                </a:lnTo>
                <a:lnTo>
                  <a:pt x="7" y="40"/>
                </a:lnTo>
                <a:lnTo>
                  <a:pt x="12" y="44"/>
                </a:lnTo>
                <a:lnTo>
                  <a:pt x="18" y="47"/>
                </a:lnTo>
                <a:lnTo>
                  <a:pt x="23" y="47"/>
                </a:lnTo>
                <a:lnTo>
                  <a:pt x="30" y="47"/>
                </a:lnTo>
                <a:lnTo>
                  <a:pt x="35" y="44"/>
                </a:lnTo>
                <a:lnTo>
                  <a:pt x="40" y="40"/>
                </a:lnTo>
                <a:lnTo>
                  <a:pt x="44" y="35"/>
                </a:lnTo>
                <a:lnTo>
                  <a:pt x="46" y="30"/>
                </a:lnTo>
                <a:lnTo>
                  <a:pt x="47" y="24"/>
                </a:lnTo>
                <a:lnTo>
                  <a:pt x="46" y="17"/>
                </a:lnTo>
                <a:lnTo>
                  <a:pt x="44" y="12"/>
                </a:lnTo>
                <a:lnTo>
                  <a:pt x="40" y="7"/>
                </a:lnTo>
                <a:lnTo>
                  <a:pt x="40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CC33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36" name="Freeform 120"/>
          <p:cNvSpPr>
            <a:spLocks/>
          </p:cNvSpPr>
          <p:nvPr/>
        </p:nvSpPr>
        <p:spPr bwMode="auto">
          <a:xfrm>
            <a:off x="7678738" y="5283809"/>
            <a:ext cx="74613" cy="74613"/>
          </a:xfrm>
          <a:custGeom>
            <a:avLst/>
            <a:gdLst>
              <a:gd name="T0" fmla="*/ 40 w 47"/>
              <a:gd name="T1" fmla="*/ 7 h 47"/>
              <a:gd name="T2" fmla="*/ 35 w 47"/>
              <a:gd name="T3" fmla="*/ 4 h 47"/>
              <a:gd name="T4" fmla="*/ 29 w 47"/>
              <a:gd name="T5" fmla="*/ 2 h 47"/>
              <a:gd name="T6" fmla="*/ 24 w 47"/>
              <a:gd name="T7" fmla="*/ 0 h 47"/>
              <a:gd name="T8" fmla="*/ 17 w 47"/>
              <a:gd name="T9" fmla="*/ 2 h 47"/>
              <a:gd name="T10" fmla="*/ 12 w 47"/>
              <a:gd name="T11" fmla="*/ 4 h 47"/>
              <a:gd name="T12" fmla="*/ 7 w 47"/>
              <a:gd name="T13" fmla="*/ 7 h 47"/>
              <a:gd name="T14" fmla="*/ 3 w 47"/>
              <a:gd name="T15" fmla="*/ 12 h 47"/>
              <a:gd name="T16" fmla="*/ 1 w 47"/>
              <a:gd name="T17" fmla="*/ 17 h 47"/>
              <a:gd name="T18" fmla="*/ 0 w 47"/>
              <a:gd name="T19" fmla="*/ 23 h 47"/>
              <a:gd name="T20" fmla="*/ 1 w 47"/>
              <a:gd name="T21" fmla="*/ 30 h 47"/>
              <a:gd name="T22" fmla="*/ 3 w 47"/>
              <a:gd name="T23" fmla="*/ 35 h 47"/>
              <a:gd name="T24" fmla="*/ 7 w 47"/>
              <a:gd name="T25" fmla="*/ 40 h 47"/>
              <a:gd name="T26" fmla="*/ 12 w 47"/>
              <a:gd name="T27" fmla="*/ 44 h 47"/>
              <a:gd name="T28" fmla="*/ 17 w 47"/>
              <a:gd name="T29" fmla="*/ 45 h 47"/>
              <a:gd name="T30" fmla="*/ 24 w 47"/>
              <a:gd name="T31" fmla="*/ 47 h 47"/>
              <a:gd name="T32" fmla="*/ 29 w 47"/>
              <a:gd name="T33" fmla="*/ 45 h 47"/>
              <a:gd name="T34" fmla="*/ 35 w 47"/>
              <a:gd name="T35" fmla="*/ 44 h 47"/>
              <a:gd name="T36" fmla="*/ 40 w 47"/>
              <a:gd name="T37" fmla="*/ 40 h 47"/>
              <a:gd name="T38" fmla="*/ 43 w 47"/>
              <a:gd name="T39" fmla="*/ 35 h 47"/>
              <a:gd name="T40" fmla="*/ 45 w 47"/>
              <a:gd name="T41" fmla="*/ 30 h 47"/>
              <a:gd name="T42" fmla="*/ 47 w 47"/>
              <a:gd name="T43" fmla="*/ 23 h 47"/>
              <a:gd name="T44" fmla="*/ 45 w 47"/>
              <a:gd name="T45" fmla="*/ 17 h 47"/>
              <a:gd name="T46" fmla="*/ 43 w 47"/>
              <a:gd name="T47" fmla="*/ 12 h 47"/>
              <a:gd name="T48" fmla="*/ 40 w 47"/>
              <a:gd name="T49" fmla="*/ 7 h 47"/>
              <a:gd name="T50" fmla="*/ 40 w 47"/>
              <a:gd name="T51" fmla="*/ 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40" y="7"/>
                </a:moveTo>
                <a:lnTo>
                  <a:pt x="35" y="4"/>
                </a:lnTo>
                <a:lnTo>
                  <a:pt x="29" y="2"/>
                </a:lnTo>
                <a:lnTo>
                  <a:pt x="24" y="0"/>
                </a:lnTo>
                <a:lnTo>
                  <a:pt x="17" y="2"/>
                </a:lnTo>
                <a:lnTo>
                  <a:pt x="12" y="4"/>
                </a:lnTo>
                <a:lnTo>
                  <a:pt x="7" y="7"/>
                </a:lnTo>
                <a:lnTo>
                  <a:pt x="3" y="12"/>
                </a:lnTo>
                <a:lnTo>
                  <a:pt x="1" y="17"/>
                </a:lnTo>
                <a:lnTo>
                  <a:pt x="0" y="23"/>
                </a:lnTo>
                <a:lnTo>
                  <a:pt x="1" y="30"/>
                </a:lnTo>
                <a:lnTo>
                  <a:pt x="3" y="35"/>
                </a:lnTo>
                <a:lnTo>
                  <a:pt x="7" y="40"/>
                </a:lnTo>
                <a:lnTo>
                  <a:pt x="12" y="44"/>
                </a:lnTo>
                <a:lnTo>
                  <a:pt x="17" y="45"/>
                </a:lnTo>
                <a:lnTo>
                  <a:pt x="24" y="47"/>
                </a:lnTo>
                <a:lnTo>
                  <a:pt x="29" y="45"/>
                </a:lnTo>
                <a:lnTo>
                  <a:pt x="35" y="44"/>
                </a:lnTo>
                <a:lnTo>
                  <a:pt x="40" y="40"/>
                </a:lnTo>
                <a:lnTo>
                  <a:pt x="43" y="35"/>
                </a:lnTo>
                <a:lnTo>
                  <a:pt x="45" y="30"/>
                </a:lnTo>
                <a:lnTo>
                  <a:pt x="47" y="23"/>
                </a:lnTo>
                <a:lnTo>
                  <a:pt x="45" y="17"/>
                </a:lnTo>
                <a:lnTo>
                  <a:pt x="43" y="12"/>
                </a:lnTo>
                <a:lnTo>
                  <a:pt x="40" y="7"/>
                </a:lnTo>
                <a:lnTo>
                  <a:pt x="40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FF66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37" name="Freeform 121"/>
          <p:cNvSpPr>
            <a:spLocks/>
          </p:cNvSpPr>
          <p:nvPr/>
        </p:nvSpPr>
        <p:spPr bwMode="auto">
          <a:xfrm>
            <a:off x="8756650" y="5291747"/>
            <a:ext cx="74613" cy="74613"/>
          </a:xfrm>
          <a:custGeom>
            <a:avLst/>
            <a:gdLst>
              <a:gd name="T0" fmla="*/ 40 w 47"/>
              <a:gd name="T1" fmla="*/ 7 h 47"/>
              <a:gd name="T2" fmla="*/ 35 w 47"/>
              <a:gd name="T3" fmla="*/ 4 h 47"/>
              <a:gd name="T4" fmla="*/ 29 w 47"/>
              <a:gd name="T5" fmla="*/ 0 h 47"/>
              <a:gd name="T6" fmla="*/ 22 w 47"/>
              <a:gd name="T7" fmla="*/ 0 h 47"/>
              <a:gd name="T8" fmla="*/ 17 w 47"/>
              <a:gd name="T9" fmla="*/ 0 h 47"/>
              <a:gd name="T10" fmla="*/ 12 w 47"/>
              <a:gd name="T11" fmla="*/ 4 h 47"/>
              <a:gd name="T12" fmla="*/ 7 w 47"/>
              <a:gd name="T13" fmla="*/ 7 h 47"/>
              <a:gd name="T14" fmla="*/ 3 w 47"/>
              <a:gd name="T15" fmla="*/ 12 h 47"/>
              <a:gd name="T16" fmla="*/ 0 w 47"/>
              <a:gd name="T17" fmla="*/ 18 h 47"/>
              <a:gd name="T18" fmla="*/ 0 w 47"/>
              <a:gd name="T19" fmla="*/ 23 h 47"/>
              <a:gd name="T20" fmla="*/ 0 w 47"/>
              <a:gd name="T21" fmla="*/ 30 h 47"/>
              <a:gd name="T22" fmla="*/ 3 w 47"/>
              <a:gd name="T23" fmla="*/ 35 h 47"/>
              <a:gd name="T24" fmla="*/ 7 w 47"/>
              <a:gd name="T25" fmla="*/ 40 h 47"/>
              <a:gd name="T26" fmla="*/ 12 w 47"/>
              <a:gd name="T27" fmla="*/ 44 h 47"/>
              <a:gd name="T28" fmla="*/ 17 w 47"/>
              <a:gd name="T29" fmla="*/ 46 h 47"/>
              <a:gd name="T30" fmla="*/ 22 w 47"/>
              <a:gd name="T31" fmla="*/ 47 h 47"/>
              <a:gd name="T32" fmla="*/ 29 w 47"/>
              <a:gd name="T33" fmla="*/ 46 h 47"/>
              <a:gd name="T34" fmla="*/ 35 w 47"/>
              <a:gd name="T35" fmla="*/ 44 h 47"/>
              <a:gd name="T36" fmla="*/ 40 w 47"/>
              <a:gd name="T37" fmla="*/ 40 h 47"/>
              <a:gd name="T38" fmla="*/ 43 w 47"/>
              <a:gd name="T39" fmla="*/ 35 h 47"/>
              <a:gd name="T40" fmla="*/ 45 w 47"/>
              <a:gd name="T41" fmla="*/ 30 h 47"/>
              <a:gd name="T42" fmla="*/ 47 w 47"/>
              <a:gd name="T43" fmla="*/ 23 h 47"/>
              <a:gd name="T44" fmla="*/ 45 w 47"/>
              <a:gd name="T45" fmla="*/ 18 h 47"/>
              <a:gd name="T46" fmla="*/ 43 w 47"/>
              <a:gd name="T47" fmla="*/ 12 h 47"/>
              <a:gd name="T48" fmla="*/ 40 w 47"/>
              <a:gd name="T49" fmla="*/ 7 h 47"/>
              <a:gd name="T50" fmla="*/ 40 w 47"/>
              <a:gd name="T51" fmla="*/ 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40" y="7"/>
                </a:moveTo>
                <a:lnTo>
                  <a:pt x="35" y="4"/>
                </a:lnTo>
                <a:lnTo>
                  <a:pt x="29" y="0"/>
                </a:lnTo>
                <a:lnTo>
                  <a:pt x="22" y="0"/>
                </a:lnTo>
                <a:lnTo>
                  <a:pt x="17" y="0"/>
                </a:lnTo>
                <a:lnTo>
                  <a:pt x="12" y="4"/>
                </a:lnTo>
                <a:lnTo>
                  <a:pt x="7" y="7"/>
                </a:lnTo>
                <a:lnTo>
                  <a:pt x="3" y="12"/>
                </a:lnTo>
                <a:lnTo>
                  <a:pt x="0" y="18"/>
                </a:lnTo>
                <a:lnTo>
                  <a:pt x="0" y="23"/>
                </a:lnTo>
                <a:lnTo>
                  <a:pt x="0" y="30"/>
                </a:lnTo>
                <a:lnTo>
                  <a:pt x="3" y="35"/>
                </a:lnTo>
                <a:lnTo>
                  <a:pt x="7" y="40"/>
                </a:lnTo>
                <a:lnTo>
                  <a:pt x="12" y="44"/>
                </a:lnTo>
                <a:lnTo>
                  <a:pt x="17" y="46"/>
                </a:lnTo>
                <a:lnTo>
                  <a:pt x="22" y="47"/>
                </a:lnTo>
                <a:lnTo>
                  <a:pt x="29" y="46"/>
                </a:lnTo>
                <a:lnTo>
                  <a:pt x="35" y="44"/>
                </a:lnTo>
                <a:lnTo>
                  <a:pt x="40" y="40"/>
                </a:lnTo>
                <a:lnTo>
                  <a:pt x="43" y="35"/>
                </a:lnTo>
                <a:lnTo>
                  <a:pt x="45" y="30"/>
                </a:lnTo>
                <a:lnTo>
                  <a:pt x="47" y="23"/>
                </a:lnTo>
                <a:lnTo>
                  <a:pt x="45" y="18"/>
                </a:lnTo>
                <a:lnTo>
                  <a:pt x="43" y="12"/>
                </a:lnTo>
                <a:lnTo>
                  <a:pt x="40" y="7"/>
                </a:lnTo>
                <a:lnTo>
                  <a:pt x="40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CC33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561013" y="1965443"/>
            <a:ext cx="0" cy="40005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V="1">
            <a:off x="5561013" y="2365493"/>
            <a:ext cx="0" cy="839788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5561013" y="2365493"/>
            <a:ext cx="3252788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5505450" y="1962268"/>
            <a:ext cx="55563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5505450" y="2365493"/>
            <a:ext cx="55563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5505450" y="2781418"/>
            <a:ext cx="55563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>
            <a:off x="5505450" y="3205281"/>
            <a:ext cx="55563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68" name="Freeform 52"/>
          <p:cNvSpPr>
            <a:spLocks/>
          </p:cNvSpPr>
          <p:nvPr/>
        </p:nvSpPr>
        <p:spPr bwMode="auto">
          <a:xfrm>
            <a:off x="7716838" y="2522656"/>
            <a:ext cx="0" cy="96838"/>
          </a:xfrm>
          <a:custGeom>
            <a:avLst/>
            <a:gdLst>
              <a:gd name="T0" fmla="*/ 61 h 61"/>
              <a:gd name="T1" fmla="*/ 32 h 61"/>
              <a:gd name="T2" fmla="*/ 0 h 61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1">
                <a:moveTo>
                  <a:pt x="0" y="61"/>
                </a:moveTo>
                <a:lnTo>
                  <a:pt x="0" y="32"/>
                </a:lnTo>
                <a:lnTo>
                  <a:pt x="0" y="0"/>
                </a:lnTo>
              </a:path>
            </a:pathLst>
          </a:custGeom>
          <a:noFill/>
          <a:ln w="22225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69" name="Freeform 53"/>
          <p:cNvSpPr>
            <a:spLocks/>
          </p:cNvSpPr>
          <p:nvPr/>
        </p:nvSpPr>
        <p:spPr bwMode="auto">
          <a:xfrm>
            <a:off x="8791575" y="2503606"/>
            <a:ext cx="0" cy="125413"/>
          </a:xfrm>
          <a:custGeom>
            <a:avLst/>
            <a:gdLst>
              <a:gd name="T0" fmla="*/ 79 h 79"/>
              <a:gd name="T1" fmla="*/ 44 h 79"/>
              <a:gd name="T2" fmla="*/ 0 h 7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79">
                <a:moveTo>
                  <a:pt x="0" y="79"/>
                </a:moveTo>
                <a:lnTo>
                  <a:pt x="0" y="44"/>
                </a:lnTo>
                <a:lnTo>
                  <a:pt x="0" y="0"/>
                </a:lnTo>
              </a:path>
            </a:pathLst>
          </a:custGeom>
          <a:noFill/>
          <a:ln w="22225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71" name="Freeform 55"/>
          <p:cNvSpPr>
            <a:spLocks/>
          </p:cNvSpPr>
          <p:nvPr/>
        </p:nvSpPr>
        <p:spPr bwMode="auto">
          <a:xfrm>
            <a:off x="6638925" y="2586156"/>
            <a:ext cx="0" cy="95250"/>
          </a:xfrm>
          <a:custGeom>
            <a:avLst/>
            <a:gdLst>
              <a:gd name="T0" fmla="*/ 60 h 60"/>
              <a:gd name="T1" fmla="*/ 32 h 60"/>
              <a:gd name="T2" fmla="*/ 0 h 6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0">
                <a:moveTo>
                  <a:pt x="0" y="60"/>
                </a:moveTo>
                <a:lnTo>
                  <a:pt x="0" y="32"/>
                </a:lnTo>
                <a:lnTo>
                  <a:pt x="0" y="0"/>
                </a:lnTo>
              </a:path>
            </a:pathLst>
          </a:custGeom>
          <a:noFill/>
          <a:ln w="22225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78" name="Freeform 62"/>
          <p:cNvSpPr>
            <a:spLocks/>
          </p:cNvSpPr>
          <p:nvPr/>
        </p:nvSpPr>
        <p:spPr bwMode="auto">
          <a:xfrm>
            <a:off x="5561013" y="2365493"/>
            <a:ext cx="3230563" cy="271463"/>
          </a:xfrm>
          <a:custGeom>
            <a:avLst/>
            <a:gdLst>
              <a:gd name="T0" fmla="*/ 2035 w 2035"/>
              <a:gd name="T1" fmla="*/ 131 h 171"/>
              <a:gd name="T2" fmla="*/ 1358 w 2035"/>
              <a:gd name="T3" fmla="*/ 131 h 171"/>
              <a:gd name="T4" fmla="*/ 679 w 2035"/>
              <a:gd name="T5" fmla="*/ 171 h 171"/>
              <a:gd name="T6" fmla="*/ 677 w 2035"/>
              <a:gd name="T7" fmla="*/ 171 h 171"/>
              <a:gd name="T8" fmla="*/ 0 w 2035"/>
              <a:gd name="T9" fmla="*/ 0 h 1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5" h="171">
                <a:moveTo>
                  <a:pt x="2035" y="131"/>
                </a:moveTo>
                <a:lnTo>
                  <a:pt x="1358" y="131"/>
                </a:lnTo>
                <a:lnTo>
                  <a:pt x="679" y="171"/>
                </a:lnTo>
                <a:lnTo>
                  <a:pt x="677" y="171"/>
                </a:lnTo>
                <a:lnTo>
                  <a:pt x="0" y="0"/>
                </a:lnTo>
              </a:path>
            </a:pathLst>
          </a:custGeom>
          <a:noFill/>
          <a:ln w="30163">
            <a:solidFill>
              <a:srgbClr val="6633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83" name="Freeform 67"/>
          <p:cNvSpPr>
            <a:spLocks/>
          </p:cNvSpPr>
          <p:nvPr/>
        </p:nvSpPr>
        <p:spPr bwMode="auto">
          <a:xfrm>
            <a:off x="6600825" y="2600443"/>
            <a:ext cx="74613" cy="74613"/>
          </a:xfrm>
          <a:custGeom>
            <a:avLst/>
            <a:gdLst>
              <a:gd name="T0" fmla="*/ 22 w 47"/>
              <a:gd name="T1" fmla="*/ 0 h 47"/>
              <a:gd name="T2" fmla="*/ 17 w 47"/>
              <a:gd name="T3" fmla="*/ 0 h 47"/>
              <a:gd name="T4" fmla="*/ 10 w 47"/>
              <a:gd name="T5" fmla="*/ 4 h 47"/>
              <a:gd name="T6" fmla="*/ 7 w 47"/>
              <a:gd name="T7" fmla="*/ 7 h 47"/>
              <a:gd name="T8" fmla="*/ 3 w 47"/>
              <a:gd name="T9" fmla="*/ 12 h 47"/>
              <a:gd name="T10" fmla="*/ 0 w 47"/>
              <a:gd name="T11" fmla="*/ 18 h 47"/>
              <a:gd name="T12" fmla="*/ 0 w 47"/>
              <a:gd name="T13" fmla="*/ 23 h 47"/>
              <a:gd name="T14" fmla="*/ 0 w 47"/>
              <a:gd name="T15" fmla="*/ 30 h 47"/>
              <a:gd name="T16" fmla="*/ 3 w 47"/>
              <a:gd name="T17" fmla="*/ 35 h 47"/>
              <a:gd name="T18" fmla="*/ 7 w 47"/>
              <a:gd name="T19" fmla="*/ 40 h 47"/>
              <a:gd name="T20" fmla="*/ 10 w 47"/>
              <a:gd name="T21" fmla="*/ 44 h 47"/>
              <a:gd name="T22" fmla="*/ 17 w 47"/>
              <a:gd name="T23" fmla="*/ 45 h 47"/>
              <a:gd name="T24" fmla="*/ 22 w 47"/>
              <a:gd name="T25" fmla="*/ 47 h 47"/>
              <a:gd name="T26" fmla="*/ 29 w 47"/>
              <a:gd name="T27" fmla="*/ 45 h 47"/>
              <a:gd name="T28" fmla="*/ 35 w 47"/>
              <a:gd name="T29" fmla="*/ 44 h 47"/>
              <a:gd name="T30" fmla="*/ 40 w 47"/>
              <a:gd name="T31" fmla="*/ 40 h 47"/>
              <a:gd name="T32" fmla="*/ 43 w 47"/>
              <a:gd name="T33" fmla="*/ 35 h 47"/>
              <a:gd name="T34" fmla="*/ 45 w 47"/>
              <a:gd name="T35" fmla="*/ 30 h 47"/>
              <a:gd name="T36" fmla="*/ 47 w 47"/>
              <a:gd name="T37" fmla="*/ 23 h 47"/>
              <a:gd name="T38" fmla="*/ 45 w 47"/>
              <a:gd name="T39" fmla="*/ 18 h 47"/>
              <a:gd name="T40" fmla="*/ 43 w 47"/>
              <a:gd name="T41" fmla="*/ 12 h 47"/>
              <a:gd name="T42" fmla="*/ 40 w 47"/>
              <a:gd name="T43" fmla="*/ 7 h 47"/>
              <a:gd name="T44" fmla="*/ 35 w 47"/>
              <a:gd name="T45" fmla="*/ 4 h 47"/>
              <a:gd name="T46" fmla="*/ 29 w 47"/>
              <a:gd name="T47" fmla="*/ 0 h 47"/>
              <a:gd name="T48" fmla="*/ 22 w 47"/>
              <a:gd name="T49" fmla="*/ 0 h 47"/>
              <a:gd name="T50" fmla="*/ 22 w 47"/>
              <a:gd name="T5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22" y="0"/>
                </a:moveTo>
                <a:lnTo>
                  <a:pt x="17" y="0"/>
                </a:lnTo>
                <a:lnTo>
                  <a:pt x="10" y="4"/>
                </a:lnTo>
                <a:lnTo>
                  <a:pt x="7" y="7"/>
                </a:lnTo>
                <a:lnTo>
                  <a:pt x="3" y="12"/>
                </a:lnTo>
                <a:lnTo>
                  <a:pt x="0" y="18"/>
                </a:lnTo>
                <a:lnTo>
                  <a:pt x="0" y="23"/>
                </a:lnTo>
                <a:lnTo>
                  <a:pt x="0" y="30"/>
                </a:lnTo>
                <a:lnTo>
                  <a:pt x="3" y="35"/>
                </a:lnTo>
                <a:lnTo>
                  <a:pt x="7" y="40"/>
                </a:lnTo>
                <a:lnTo>
                  <a:pt x="10" y="44"/>
                </a:lnTo>
                <a:lnTo>
                  <a:pt x="17" y="45"/>
                </a:lnTo>
                <a:lnTo>
                  <a:pt x="22" y="47"/>
                </a:lnTo>
                <a:lnTo>
                  <a:pt x="29" y="45"/>
                </a:lnTo>
                <a:lnTo>
                  <a:pt x="35" y="44"/>
                </a:lnTo>
                <a:lnTo>
                  <a:pt x="40" y="40"/>
                </a:lnTo>
                <a:lnTo>
                  <a:pt x="43" y="35"/>
                </a:lnTo>
                <a:lnTo>
                  <a:pt x="45" y="30"/>
                </a:lnTo>
                <a:lnTo>
                  <a:pt x="47" y="23"/>
                </a:lnTo>
                <a:lnTo>
                  <a:pt x="45" y="18"/>
                </a:lnTo>
                <a:lnTo>
                  <a:pt x="43" y="12"/>
                </a:lnTo>
                <a:lnTo>
                  <a:pt x="40" y="7"/>
                </a:lnTo>
                <a:lnTo>
                  <a:pt x="35" y="4"/>
                </a:lnTo>
                <a:lnTo>
                  <a:pt x="29" y="0"/>
                </a:lnTo>
                <a:lnTo>
                  <a:pt x="22" y="0"/>
                </a:lnTo>
                <a:lnTo>
                  <a:pt x="22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84" name="Freeform 68"/>
          <p:cNvSpPr>
            <a:spLocks/>
          </p:cNvSpPr>
          <p:nvPr/>
        </p:nvSpPr>
        <p:spPr bwMode="auto">
          <a:xfrm>
            <a:off x="7680325" y="2536943"/>
            <a:ext cx="76200" cy="74613"/>
          </a:xfrm>
          <a:custGeom>
            <a:avLst/>
            <a:gdLst>
              <a:gd name="T0" fmla="*/ 23 w 48"/>
              <a:gd name="T1" fmla="*/ 0 h 47"/>
              <a:gd name="T2" fmla="*/ 18 w 48"/>
              <a:gd name="T3" fmla="*/ 2 h 47"/>
              <a:gd name="T4" fmla="*/ 13 w 48"/>
              <a:gd name="T5" fmla="*/ 3 h 47"/>
              <a:gd name="T6" fmla="*/ 7 w 48"/>
              <a:gd name="T7" fmla="*/ 7 h 47"/>
              <a:gd name="T8" fmla="*/ 4 w 48"/>
              <a:gd name="T9" fmla="*/ 12 h 47"/>
              <a:gd name="T10" fmla="*/ 0 w 48"/>
              <a:gd name="T11" fmla="*/ 17 h 47"/>
              <a:gd name="T12" fmla="*/ 0 w 48"/>
              <a:gd name="T13" fmla="*/ 23 h 47"/>
              <a:gd name="T14" fmla="*/ 0 w 48"/>
              <a:gd name="T15" fmla="*/ 30 h 47"/>
              <a:gd name="T16" fmla="*/ 4 w 48"/>
              <a:gd name="T17" fmla="*/ 35 h 47"/>
              <a:gd name="T18" fmla="*/ 7 w 48"/>
              <a:gd name="T19" fmla="*/ 40 h 47"/>
              <a:gd name="T20" fmla="*/ 13 w 48"/>
              <a:gd name="T21" fmla="*/ 44 h 47"/>
              <a:gd name="T22" fmla="*/ 18 w 48"/>
              <a:gd name="T23" fmla="*/ 45 h 47"/>
              <a:gd name="T24" fmla="*/ 23 w 48"/>
              <a:gd name="T25" fmla="*/ 47 h 47"/>
              <a:gd name="T26" fmla="*/ 30 w 48"/>
              <a:gd name="T27" fmla="*/ 45 h 47"/>
              <a:gd name="T28" fmla="*/ 35 w 48"/>
              <a:gd name="T29" fmla="*/ 44 h 47"/>
              <a:gd name="T30" fmla="*/ 41 w 48"/>
              <a:gd name="T31" fmla="*/ 40 h 47"/>
              <a:gd name="T32" fmla="*/ 44 w 48"/>
              <a:gd name="T33" fmla="*/ 35 h 47"/>
              <a:gd name="T34" fmla="*/ 46 w 48"/>
              <a:gd name="T35" fmla="*/ 30 h 47"/>
              <a:gd name="T36" fmla="*/ 48 w 48"/>
              <a:gd name="T37" fmla="*/ 23 h 47"/>
              <a:gd name="T38" fmla="*/ 46 w 48"/>
              <a:gd name="T39" fmla="*/ 17 h 47"/>
              <a:gd name="T40" fmla="*/ 44 w 48"/>
              <a:gd name="T41" fmla="*/ 12 h 47"/>
              <a:gd name="T42" fmla="*/ 41 w 48"/>
              <a:gd name="T43" fmla="*/ 7 h 47"/>
              <a:gd name="T44" fmla="*/ 35 w 48"/>
              <a:gd name="T45" fmla="*/ 3 h 47"/>
              <a:gd name="T46" fmla="*/ 30 w 48"/>
              <a:gd name="T47" fmla="*/ 2 h 47"/>
              <a:gd name="T48" fmla="*/ 23 w 48"/>
              <a:gd name="T49" fmla="*/ 0 h 47"/>
              <a:gd name="T50" fmla="*/ 23 w 48"/>
              <a:gd name="T5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8" h="47">
                <a:moveTo>
                  <a:pt x="23" y="0"/>
                </a:moveTo>
                <a:lnTo>
                  <a:pt x="18" y="2"/>
                </a:lnTo>
                <a:lnTo>
                  <a:pt x="13" y="3"/>
                </a:lnTo>
                <a:lnTo>
                  <a:pt x="7" y="7"/>
                </a:lnTo>
                <a:lnTo>
                  <a:pt x="4" y="12"/>
                </a:lnTo>
                <a:lnTo>
                  <a:pt x="0" y="17"/>
                </a:lnTo>
                <a:lnTo>
                  <a:pt x="0" y="23"/>
                </a:lnTo>
                <a:lnTo>
                  <a:pt x="0" y="30"/>
                </a:lnTo>
                <a:lnTo>
                  <a:pt x="4" y="35"/>
                </a:lnTo>
                <a:lnTo>
                  <a:pt x="7" y="40"/>
                </a:lnTo>
                <a:lnTo>
                  <a:pt x="13" y="44"/>
                </a:lnTo>
                <a:lnTo>
                  <a:pt x="18" y="45"/>
                </a:lnTo>
                <a:lnTo>
                  <a:pt x="23" y="47"/>
                </a:lnTo>
                <a:lnTo>
                  <a:pt x="30" y="45"/>
                </a:lnTo>
                <a:lnTo>
                  <a:pt x="35" y="44"/>
                </a:lnTo>
                <a:lnTo>
                  <a:pt x="41" y="40"/>
                </a:lnTo>
                <a:lnTo>
                  <a:pt x="44" y="35"/>
                </a:lnTo>
                <a:lnTo>
                  <a:pt x="46" y="30"/>
                </a:lnTo>
                <a:lnTo>
                  <a:pt x="48" y="23"/>
                </a:lnTo>
                <a:lnTo>
                  <a:pt x="46" y="17"/>
                </a:lnTo>
                <a:lnTo>
                  <a:pt x="44" y="12"/>
                </a:lnTo>
                <a:lnTo>
                  <a:pt x="41" y="7"/>
                </a:lnTo>
                <a:lnTo>
                  <a:pt x="35" y="3"/>
                </a:lnTo>
                <a:lnTo>
                  <a:pt x="30" y="2"/>
                </a:lnTo>
                <a:lnTo>
                  <a:pt x="23" y="0"/>
                </a:lnTo>
                <a:lnTo>
                  <a:pt x="23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185" name="Freeform 69"/>
          <p:cNvSpPr>
            <a:spLocks/>
          </p:cNvSpPr>
          <p:nvPr/>
        </p:nvSpPr>
        <p:spPr bwMode="auto">
          <a:xfrm>
            <a:off x="8756650" y="2536943"/>
            <a:ext cx="74613" cy="74613"/>
          </a:xfrm>
          <a:custGeom>
            <a:avLst/>
            <a:gdLst>
              <a:gd name="T0" fmla="*/ 22 w 47"/>
              <a:gd name="T1" fmla="*/ 0 h 47"/>
              <a:gd name="T2" fmla="*/ 17 w 47"/>
              <a:gd name="T3" fmla="*/ 2 h 47"/>
              <a:gd name="T4" fmla="*/ 12 w 47"/>
              <a:gd name="T5" fmla="*/ 3 h 47"/>
              <a:gd name="T6" fmla="*/ 7 w 47"/>
              <a:gd name="T7" fmla="*/ 7 h 47"/>
              <a:gd name="T8" fmla="*/ 3 w 47"/>
              <a:gd name="T9" fmla="*/ 12 h 47"/>
              <a:gd name="T10" fmla="*/ 0 w 47"/>
              <a:gd name="T11" fmla="*/ 17 h 47"/>
              <a:gd name="T12" fmla="*/ 0 w 47"/>
              <a:gd name="T13" fmla="*/ 23 h 47"/>
              <a:gd name="T14" fmla="*/ 0 w 47"/>
              <a:gd name="T15" fmla="*/ 30 h 47"/>
              <a:gd name="T16" fmla="*/ 3 w 47"/>
              <a:gd name="T17" fmla="*/ 35 h 47"/>
              <a:gd name="T18" fmla="*/ 7 w 47"/>
              <a:gd name="T19" fmla="*/ 40 h 47"/>
              <a:gd name="T20" fmla="*/ 12 w 47"/>
              <a:gd name="T21" fmla="*/ 44 h 47"/>
              <a:gd name="T22" fmla="*/ 17 w 47"/>
              <a:gd name="T23" fmla="*/ 45 h 47"/>
              <a:gd name="T24" fmla="*/ 22 w 47"/>
              <a:gd name="T25" fmla="*/ 47 h 47"/>
              <a:gd name="T26" fmla="*/ 29 w 47"/>
              <a:gd name="T27" fmla="*/ 45 h 47"/>
              <a:gd name="T28" fmla="*/ 35 w 47"/>
              <a:gd name="T29" fmla="*/ 44 h 47"/>
              <a:gd name="T30" fmla="*/ 40 w 47"/>
              <a:gd name="T31" fmla="*/ 40 h 47"/>
              <a:gd name="T32" fmla="*/ 43 w 47"/>
              <a:gd name="T33" fmla="*/ 35 h 47"/>
              <a:gd name="T34" fmla="*/ 45 w 47"/>
              <a:gd name="T35" fmla="*/ 30 h 47"/>
              <a:gd name="T36" fmla="*/ 47 w 47"/>
              <a:gd name="T37" fmla="*/ 23 h 47"/>
              <a:gd name="T38" fmla="*/ 45 w 47"/>
              <a:gd name="T39" fmla="*/ 17 h 47"/>
              <a:gd name="T40" fmla="*/ 43 w 47"/>
              <a:gd name="T41" fmla="*/ 12 h 47"/>
              <a:gd name="T42" fmla="*/ 40 w 47"/>
              <a:gd name="T43" fmla="*/ 7 h 47"/>
              <a:gd name="T44" fmla="*/ 35 w 47"/>
              <a:gd name="T45" fmla="*/ 3 h 47"/>
              <a:gd name="T46" fmla="*/ 29 w 47"/>
              <a:gd name="T47" fmla="*/ 2 h 47"/>
              <a:gd name="T48" fmla="*/ 22 w 47"/>
              <a:gd name="T49" fmla="*/ 0 h 47"/>
              <a:gd name="T50" fmla="*/ 22 w 47"/>
              <a:gd name="T5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22" y="0"/>
                </a:moveTo>
                <a:lnTo>
                  <a:pt x="17" y="2"/>
                </a:lnTo>
                <a:lnTo>
                  <a:pt x="12" y="3"/>
                </a:lnTo>
                <a:lnTo>
                  <a:pt x="7" y="7"/>
                </a:lnTo>
                <a:lnTo>
                  <a:pt x="3" y="12"/>
                </a:lnTo>
                <a:lnTo>
                  <a:pt x="0" y="17"/>
                </a:lnTo>
                <a:lnTo>
                  <a:pt x="0" y="23"/>
                </a:lnTo>
                <a:lnTo>
                  <a:pt x="0" y="30"/>
                </a:lnTo>
                <a:lnTo>
                  <a:pt x="3" y="35"/>
                </a:lnTo>
                <a:lnTo>
                  <a:pt x="7" y="40"/>
                </a:lnTo>
                <a:lnTo>
                  <a:pt x="12" y="44"/>
                </a:lnTo>
                <a:lnTo>
                  <a:pt x="17" y="45"/>
                </a:lnTo>
                <a:lnTo>
                  <a:pt x="22" y="47"/>
                </a:lnTo>
                <a:lnTo>
                  <a:pt x="29" y="45"/>
                </a:lnTo>
                <a:lnTo>
                  <a:pt x="35" y="44"/>
                </a:lnTo>
                <a:lnTo>
                  <a:pt x="40" y="40"/>
                </a:lnTo>
                <a:lnTo>
                  <a:pt x="43" y="35"/>
                </a:lnTo>
                <a:lnTo>
                  <a:pt x="45" y="30"/>
                </a:lnTo>
                <a:lnTo>
                  <a:pt x="47" y="23"/>
                </a:lnTo>
                <a:lnTo>
                  <a:pt x="45" y="17"/>
                </a:lnTo>
                <a:lnTo>
                  <a:pt x="43" y="12"/>
                </a:lnTo>
                <a:lnTo>
                  <a:pt x="40" y="7"/>
                </a:lnTo>
                <a:lnTo>
                  <a:pt x="35" y="3"/>
                </a:lnTo>
                <a:lnTo>
                  <a:pt x="29" y="2"/>
                </a:lnTo>
                <a:lnTo>
                  <a:pt x="22" y="0"/>
                </a:lnTo>
                <a:lnTo>
                  <a:pt x="22" y="0"/>
                </a:lnTo>
                <a:close/>
              </a:path>
            </a:pathLst>
          </a:custGeom>
          <a:solidFill>
            <a:srgbClr val="6633FF"/>
          </a:solidFill>
          <a:ln w="0">
            <a:solidFill>
              <a:srgbClr val="6633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08" name="Freeform 92"/>
          <p:cNvSpPr>
            <a:spLocks/>
          </p:cNvSpPr>
          <p:nvPr/>
        </p:nvSpPr>
        <p:spPr bwMode="auto">
          <a:xfrm>
            <a:off x="7716838" y="2886193"/>
            <a:ext cx="0" cy="115888"/>
          </a:xfrm>
          <a:custGeom>
            <a:avLst/>
            <a:gdLst>
              <a:gd name="T0" fmla="*/ 73 h 73"/>
              <a:gd name="T1" fmla="*/ 40 h 73"/>
              <a:gd name="T2" fmla="*/ 0 h 73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73">
                <a:moveTo>
                  <a:pt x="0" y="73"/>
                </a:moveTo>
                <a:lnTo>
                  <a:pt x="0" y="40"/>
                </a:lnTo>
                <a:lnTo>
                  <a:pt x="0" y="0"/>
                </a:lnTo>
              </a:path>
            </a:pathLst>
          </a:custGeom>
          <a:solidFill>
            <a:srgbClr val="CC3300"/>
          </a:solidFill>
          <a:ln w="22225">
            <a:solidFill>
              <a:srgbClr val="CC3300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09" name="Line 93"/>
          <p:cNvSpPr>
            <a:spLocks noChangeShapeType="1"/>
          </p:cNvSpPr>
          <p:nvPr/>
        </p:nvSpPr>
        <p:spPr bwMode="auto">
          <a:xfrm flipV="1">
            <a:off x="8791575" y="2916356"/>
            <a:ext cx="0" cy="125413"/>
          </a:xfrm>
          <a:prstGeom prst="line">
            <a:avLst/>
          </a:prstGeom>
          <a:noFill/>
          <a:ln w="22225">
            <a:solidFill>
              <a:srgbClr val="CC33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11" name="Freeform 95"/>
          <p:cNvSpPr>
            <a:spLocks/>
          </p:cNvSpPr>
          <p:nvPr/>
        </p:nvSpPr>
        <p:spPr bwMode="auto">
          <a:xfrm>
            <a:off x="6646863" y="2908418"/>
            <a:ext cx="0" cy="88900"/>
          </a:xfrm>
          <a:custGeom>
            <a:avLst/>
            <a:gdLst>
              <a:gd name="T0" fmla="*/ 56 h 56"/>
              <a:gd name="T1" fmla="*/ 26 h 56"/>
              <a:gd name="T2" fmla="*/ 0 h 56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56">
                <a:moveTo>
                  <a:pt x="0" y="56"/>
                </a:moveTo>
                <a:lnTo>
                  <a:pt x="0" y="26"/>
                </a:lnTo>
                <a:lnTo>
                  <a:pt x="0" y="0"/>
                </a:lnTo>
              </a:path>
            </a:pathLst>
          </a:custGeom>
          <a:solidFill>
            <a:srgbClr val="CC3300"/>
          </a:solidFill>
          <a:ln w="22225">
            <a:solidFill>
              <a:srgbClr val="CC3300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20" name="Freeform 104"/>
          <p:cNvSpPr>
            <a:spLocks/>
          </p:cNvSpPr>
          <p:nvPr/>
        </p:nvSpPr>
        <p:spPr bwMode="auto">
          <a:xfrm>
            <a:off x="5561013" y="2365493"/>
            <a:ext cx="3230563" cy="612775"/>
          </a:xfrm>
          <a:custGeom>
            <a:avLst/>
            <a:gdLst>
              <a:gd name="T0" fmla="*/ 2035 w 2035"/>
              <a:gd name="T1" fmla="*/ 386 h 386"/>
              <a:gd name="T2" fmla="*/ 1358 w 2035"/>
              <a:gd name="T3" fmla="*/ 368 h 386"/>
              <a:gd name="T4" fmla="*/ 684 w 2035"/>
              <a:gd name="T5" fmla="*/ 368 h 386"/>
              <a:gd name="T6" fmla="*/ 679 w 2035"/>
              <a:gd name="T7" fmla="*/ 368 h 386"/>
              <a:gd name="T8" fmla="*/ 0 w 2035"/>
              <a:gd name="T9" fmla="*/ 0 h 3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5" h="386">
                <a:moveTo>
                  <a:pt x="2035" y="386"/>
                </a:moveTo>
                <a:lnTo>
                  <a:pt x="1358" y="368"/>
                </a:lnTo>
                <a:lnTo>
                  <a:pt x="684" y="368"/>
                </a:lnTo>
                <a:lnTo>
                  <a:pt x="679" y="368"/>
                </a:lnTo>
                <a:lnTo>
                  <a:pt x="0" y="0"/>
                </a:lnTo>
              </a:path>
            </a:pathLst>
          </a:custGeom>
          <a:noFill/>
          <a:ln w="30163">
            <a:solidFill>
              <a:srgbClr val="FF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38" name="Freeform 122"/>
          <p:cNvSpPr>
            <a:spLocks/>
          </p:cNvSpPr>
          <p:nvPr/>
        </p:nvSpPr>
        <p:spPr bwMode="auto">
          <a:xfrm>
            <a:off x="8753475" y="2938581"/>
            <a:ext cx="74613" cy="74613"/>
          </a:xfrm>
          <a:custGeom>
            <a:avLst/>
            <a:gdLst>
              <a:gd name="T0" fmla="*/ 40 w 47"/>
              <a:gd name="T1" fmla="*/ 7 h 47"/>
              <a:gd name="T2" fmla="*/ 35 w 47"/>
              <a:gd name="T3" fmla="*/ 4 h 47"/>
              <a:gd name="T4" fmla="*/ 30 w 47"/>
              <a:gd name="T5" fmla="*/ 2 h 47"/>
              <a:gd name="T6" fmla="*/ 24 w 47"/>
              <a:gd name="T7" fmla="*/ 0 h 47"/>
              <a:gd name="T8" fmla="*/ 17 w 47"/>
              <a:gd name="T9" fmla="*/ 2 h 47"/>
              <a:gd name="T10" fmla="*/ 12 w 47"/>
              <a:gd name="T11" fmla="*/ 4 h 47"/>
              <a:gd name="T12" fmla="*/ 7 w 47"/>
              <a:gd name="T13" fmla="*/ 7 h 47"/>
              <a:gd name="T14" fmla="*/ 3 w 47"/>
              <a:gd name="T15" fmla="*/ 12 h 47"/>
              <a:gd name="T16" fmla="*/ 2 w 47"/>
              <a:gd name="T17" fmla="*/ 18 h 47"/>
              <a:gd name="T18" fmla="*/ 0 w 47"/>
              <a:gd name="T19" fmla="*/ 25 h 47"/>
              <a:gd name="T20" fmla="*/ 2 w 47"/>
              <a:gd name="T21" fmla="*/ 30 h 47"/>
              <a:gd name="T22" fmla="*/ 3 w 47"/>
              <a:gd name="T23" fmla="*/ 35 h 47"/>
              <a:gd name="T24" fmla="*/ 7 w 47"/>
              <a:gd name="T25" fmla="*/ 40 h 47"/>
              <a:gd name="T26" fmla="*/ 12 w 47"/>
              <a:gd name="T27" fmla="*/ 44 h 47"/>
              <a:gd name="T28" fmla="*/ 17 w 47"/>
              <a:gd name="T29" fmla="*/ 46 h 47"/>
              <a:gd name="T30" fmla="*/ 24 w 47"/>
              <a:gd name="T31" fmla="*/ 47 h 47"/>
              <a:gd name="T32" fmla="*/ 30 w 47"/>
              <a:gd name="T33" fmla="*/ 46 h 47"/>
              <a:gd name="T34" fmla="*/ 35 w 47"/>
              <a:gd name="T35" fmla="*/ 44 h 47"/>
              <a:gd name="T36" fmla="*/ 40 w 47"/>
              <a:gd name="T37" fmla="*/ 40 h 47"/>
              <a:gd name="T38" fmla="*/ 44 w 47"/>
              <a:gd name="T39" fmla="*/ 35 h 47"/>
              <a:gd name="T40" fmla="*/ 45 w 47"/>
              <a:gd name="T41" fmla="*/ 30 h 47"/>
              <a:gd name="T42" fmla="*/ 47 w 47"/>
              <a:gd name="T43" fmla="*/ 25 h 47"/>
              <a:gd name="T44" fmla="*/ 45 w 47"/>
              <a:gd name="T45" fmla="*/ 18 h 47"/>
              <a:gd name="T46" fmla="*/ 44 w 47"/>
              <a:gd name="T47" fmla="*/ 12 h 47"/>
              <a:gd name="T48" fmla="*/ 40 w 47"/>
              <a:gd name="T49" fmla="*/ 7 h 47"/>
              <a:gd name="T50" fmla="*/ 40 w 47"/>
              <a:gd name="T51" fmla="*/ 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40" y="7"/>
                </a:moveTo>
                <a:lnTo>
                  <a:pt x="35" y="4"/>
                </a:lnTo>
                <a:lnTo>
                  <a:pt x="30" y="2"/>
                </a:lnTo>
                <a:lnTo>
                  <a:pt x="24" y="0"/>
                </a:lnTo>
                <a:lnTo>
                  <a:pt x="17" y="2"/>
                </a:lnTo>
                <a:lnTo>
                  <a:pt x="12" y="4"/>
                </a:lnTo>
                <a:lnTo>
                  <a:pt x="7" y="7"/>
                </a:lnTo>
                <a:lnTo>
                  <a:pt x="3" y="12"/>
                </a:lnTo>
                <a:lnTo>
                  <a:pt x="2" y="18"/>
                </a:lnTo>
                <a:lnTo>
                  <a:pt x="0" y="25"/>
                </a:lnTo>
                <a:lnTo>
                  <a:pt x="2" y="30"/>
                </a:lnTo>
                <a:lnTo>
                  <a:pt x="3" y="35"/>
                </a:lnTo>
                <a:lnTo>
                  <a:pt x="7" y="40"/>
                </a:lnTo>
                <a:lnTo>
                  <a:pt x="12" y="44"/>
                </a:lnTo>
                <a:lnTo>
                  <a:pt x="17" y="46"/>
                </a:lnTo>
                <a:lnTo>
                  <a:pt x="24" y="47"/>
                </a:lnTo>
                <a:lnTo>
                  <a:pt x="30" y="46"/>
                </a:lnTo>
                <a:lnTo>
                  <a:pt x="35" y="44"/>
                </a:lnTo>
                <a:lnTo>
                  <a:pt x="40" y="40"/>
                </a:lnTo>
                <a:lnTo>
                  <a:pt x="44" y="35"/>
                </a:lnTo>
                <a:lnTo>
                  <a:pt x="45" y="30"/>
                </a:lnTo>
                <a:lnTo>
                  <a:pt x="47" y="25"/>
                </a:lnTo>
                <a:lnTo>
                  <a:pt x="45" y="18"/>
                </a:lnTo>
                <a:lnTo>
                  <a:pt x="44" y="12"/>
                </a:lnTo>
                <a:lnTo>
                  <a:pt x="40" y="7"/>
                </a:lnTo>
                <a:lnTo>
                  <a:pt x="40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FF66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39" name="Freeform 123"/>
          <p:cNvSpPr>
            <a:spLocks/>
          </p:cNvSpPr>
          <p:nvPr/>
        </p:nvSpPr>
        <p:spPr bwMode="auto">
          <a:xfrm>
            <a:off x="7680325" y="2911593"/>
            <a:ext cx="76200" cy="74613"/>
          </a:xfrm>
          <a:custGeom>
            <a:avLst/>
            <a:gdLst>
              <a:gd name="T0" fmla="*/ 41 w 48"/>
              <a:gd name="T1" fmla="*/ 7 h 47"/>
              <a:gd name="T2" fmla="*/ 35 w 48"/>
              <a:gd name="T3" fmla="*/ 3 h 47"/>
              <a:gd name="T4" fmla="*/ 30 w 48"/>
              <a:gd name="T5" fmla="*/ 1 h 47"/>
              <a:gd name="T6" fmla="*/ 23 w 48"/>
              <a:gd name="T7" fmla="*/ 0 h 47"/>
              <a:gd name="T8" fmla="*/ 18 w 48"/>
              <a:gd name="T9" fmla="*/ 1 h 47"/>
              <a:gd name="T10" fmla="*/ 13 w 48"/>
              <a:gd name="T11" fmla="*/ 3 h 47"/>
              <a:gd name="T12" fmla="*/ 7 w 48"/>
              <a:gd name="T13" fmla="*/ 7 h 47"/>
              <a:gd name="T14" fmla="*/ 4 w 48"/>
              <a:gd name="T15" fmla="*/ 12 h 47"/>
              <a:gd name="T16" fmla="*/ 0 w 48"/>
              <a:gd name="T17" fmla="*/ 17 h 47"/>
              <a:gd name="T18" fmla="*/ 0 w 48"/>
              <a:gd name="T19" fmla="*/ 24 h 47"/>
              <a:gd name="T20" fmla="*/ 0 w 48"/>
              <a:gd name="T21" fmla="*/ 29 h 47"/>
              <a:gd name="T22" fmla="*/ 4 w 48"/>
              <a:gd name="T23" fmla="*/ 35 h 47"/>
              <a:gd name="T24" fmla="*/ 7 w 48"/>
              <a:gd name="T25" fmla="*/ 40 h 47"/>
              <a:gd name="T26" fmla="*/ 13 w 48"/>
              <a:gd name="T27" fmla="*/ 43 h 47"/>
              <a:gd name="T28" fmla="*/ 18 w 48"/>
              <a:gd name="T29" fmla="*/ 47 h 47"/>
              <a:gd name="T30" fmla="*/ 23 w 48"/>
              <a:gd name="T31" fmla="*/ 47 h 47"/>
              <a:gd name="T32" fmla="*/ 30 w 48"/>
              <a:gd name="T33" fmla="*/ 47 h 47"/>
              <a:gd name="T34" fmla="*/ 35 w 48"/>
              <a:gd name="T35" fmla="*/ 43 h 47"/>
              <a:gd name="T36" fmla="*/ 41 w 48"/>
              <a:gd name="T37" fmla="*/ 40 h 47"/>
              <a:gd name="T38" fmla="*/ 44 w 48"/>
              <a:gd name="T39" fmla="*/ 35 h 47"/>
              <a:gd name="T40" fmla="*/ 46 w 48"/>
              <a:gd name="T41" fmla="*/ 29 h 47"/>
              <a:gd name="T42" fmla="*/ 48 w 48"/>
              <a:gd name="T43" fmla="*/ 24 h 47"/>
              <a:gd name="T44" fmla="*/ 46 w 48"/>
              <a:gd name="T45" fmla="*/ 17 h 47"/>
              <a:gd name="T46" fmla="*/ 44 w 48"/>
              <a:gd name="T47" fmla="*/ 12 h 47"/>
              <a:gd name="T48" fmla="*/ 41 w 48"/>
              <a:gd name="T49" fmla="*/ 7 h 47"/>
              <a:gd name="T50" fmla="*/ 41 w 48"/>
              <a:gd name="T51" fmla="*/ 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8" h="47">
                <a:moveTo>
                  <a:pt x="41" y="7"/>
                </a:moveTo>
                <a:lnTo>
                  <a:pt x="35" y="3"/>
                </a:lnTo>
                <a:lnTo>
                  <a:pt x="30" y="1"/>
                </a:lnTo>
                <a:lnTo>
                  <a:pt x="23" y="0"/>
                </a:lnTo>
                <a:lnTo>
                  <a:pt x="18" y="1"/>
                </a:lnTo>
                <a:lnTo>
                  <a:pt x="13" y="3"/>
                </a:lnTo>
                <a:lnTo>
                  <a:pt x="7" y="7"/>
                </a:lnTo>
                <a:lnTo>
                  <a:pt x="4" y="12"/>
                </a:lnTo>
                <a:lnTo>
                  <a:pt x="0" y="17"/>
                </a:lnTo>
                <a:lnTo>
                  <a:pt x="0" y="24"/>
                </a:lnTo>
                <a:lnTo>
                  <a:pt x="0" y="29"/>
                </a:lnTo>
                <a:lnTo>
                  <a:pt x="4" y="35"/>
                </a:lnTo>
                <a:lnTo>
                  <a:pt x="7" y="40"/>
                </a:lnTo>
                <a:lnTo>
                  <a:pt x="13" y="43"/>
                </a:lnTo>
                <a:lnTo>
                  <a:pt x="18" y="47"/>
                </a:lnTo>
                <a:lnTo>
                  <a:pt x="23" y="47"/>
                </a:lnTo>
                <a:lnTo>
                  <a:pt x="30" y="47"/>
                </a:lnTo>
                <a:lnTo>
                  <a:pt x="35" y="43"/>
                </a:lnTo>
                <a:lnTo>
                  <a:pt x="41" y="40"/>
                </a:lnTo>
                <a:lnTo>
                  <a:pt x="44" y="35"/>
                </a:lnTo>
                <a:lnTo>
                  <a:pt x="46" y="29"/>
                </a:lnTo>
                <a:lnTo>
                  <a:pt x="48" y="24"/>
                </a:lnTo>
                <a:lnTo>
                  <a:pt x="46" y="17"/>
                </a:lnTo>
                <a:lnTo>
                  <a:pt x="44" y="12"/>
                </a:lnTo>
                <a:lnTo>
                  <a:pt x="41" y="7"/>
                </a:lnTo>
                <a:lnTo>
                  <a:pt x="41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FF66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40" name="Freeform 124"/>
          <p:cNvSpPr>
            <a:spLocks/>
          </p:cNvSpPr>
          <p:nvPr/>
        </p:nvSpPr>
        <p:spPr bwMode="auto">
          <a:xfrm>
            <a:off x="6608763" y="2911593"/>
            <a:ext cx="74613" cy="74613"/>
          </a:xfrm>
          <a:custGeom>
            <a:avLst/>
            <a:gdLst>
              <a:gd name="T0" fmla="*/ 40 w 47"/>
              <a:gd name="T1" fmla="*/ 7 h 47"/>
              <a:gd name="T2" fmla="*/ 35 w 47"/>
              <a:gd name="T3" fmla="*/ 3 h 47"/>
              <a:gd name="T4" fmla="*/ 30 w 47"/>
              <a:gd name="T5" fmla="*/ 1 h 47"/>
              <a:gd name="T6" fmla="*/ 24 w 47"/>
              <a:gd name="T7" fmla="*/ 0 h 47"/>
              <a:gd name="T8" fmla="*/ 17 w 47"/>
              <a:gd name="T9" fmla="*/ 1 h 47"/>
              <a:gd name="T10" fmla="*/ 12 w 47"/>
              <a:gd name="T11" fmla="*/ 3 h 47"/>
              <a:gd name="T12" fmla="*/ 7 w 47"/>
              <a:gd name="T13" fmla="*/ 7 h 47"/>
              <a:gd name="T14" fmla="*/ 3 w 47"/>
              <a:gd name="T15" fmla="*/ 12 h 47"/>
              <a:gd name="T16" fmla="*/ 2 w 47"/>
              <a:gd name="T17" fmla="*/ 17 h 47"/>
              <a:gd name="T18" fmla="*/ 0 w 47"/>
              <a:gd name="T19" fmla="*/ 24 h 47"/>
              <a:gd name="T20" fmla="*/ 2 w 47"/>
              <a:gd name="T21" fmla="*/ 29 h 47"/>
              <a:gd name="T22" fmla="*/ 3 w 47"/>
              <a:gd name="T23" fmla="*/ 35 h 47"/>
              <a:gd name="T24" fmla="*/ 7 w 47"/>
              <a:gd name="T25" fmla="*/ 40 h 47"/>
              <a:gd name="T26" fmla="*/ 12 w 47"/>
              <a:gd name="T27" fmla="*/ 43 h 47"/>
              <a:gd name="T28" fmla="*/ 17 w 47"/>
              <a:gd name="T29" fmla="*/ 47 h 47"/>
              <a:gd name="T30" fmla="*/ 24 w 47"/>
              <a:gd name="T31" fmla="*/ 47 h 47"/>
              <a:gd name="T32" fmla="*/ 30 w 47"/>
              <a:gd name="T33" fmla="*/ 47 h 47"/>
              <a:gd name="T34" fmla="*/ 35 w 47"/>
              <a:gd name="T35" fmla="*/ 43 h 47"/>
              <a:gd name="T36" fmla="*/ 40 w 47"/>
              <a:gd name="T37" fmla="*/ 40 h 47"/>
              <a:gd name="T38" fmla="*/ 44 w 47"/>
              <a:gd name="T39" fmla="*/ 35 h 47"/>
              <a:gd name="T40" fmla="*/ 47 w 47"/>
              <a:gd name="T41" fmla="*/ 29 h 47"/>
              <a:gd name="T42" fmla="*/ 47 w 47"/>
              <a:gd name="T43" fmla="*/ 24 h 47"/>
              <a:gd name="T44" fmla="*/ 47 w 47"/>
              <a:gd name="T45" fmla="*/ 17 h 47"/>
              <a:gd name="T46" fmla="*/ 44 w 47"/>
              <a:gd name="T47" fmla="*/ 12 h 47"/>
              <a:gd name="T48" fmla="*/ 40 w 47"/>
              <a:gd name="T49" fmla="*/ 7 h 47"/>
              <a:gd name="T50" fmla="*/ 40 w 47"/>
              <a:gd name="T51" fmla="*/ 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7" h="47">
                <a:moveTo>
                  <a:pt x="40" y="7"/>
                </a:moveTo>
                <a:lnTo>
                  <a:pt x="35" y="3"/>
                </a:lnTo>
                <a:lnTo>
                  <a:pt x="30" y="1"/>
                </a:lnTo>
                <a:lnTo>
                  <a:pt x="24" y="0"/>
                </a:lnTo>
                <a:lnTo>
                  <a:pt x="17" y="1"/>
                </a:lnTo>
                <a:lnTo>
                  <a:pt x="12" y="3"/>
                </a:lnTo>
                <a:lnTo>
                  <a:pt x="7" y="7"/>
                </a:lnTo>
                <a:lnTo>
                  <a:pt x="3" y="12"/>
                </a:lnTo>
                <a:lnTo>
                  <a:pt x="2" y="17"/>
                </a:lnTo>
                <a:lnTo>
                  <a:pt x="0" y="24"/>
                </a:lnTo>
                <a:lnTo>
                  <a:pt x="2" y="29"/>
                </a:lnTo>
                <a:lnTo>
                  <a:pt x="3" y="35"/>
                </a:lnTo>
                <a:lnTo>
                  <a:pt x="7" y="40"/>
                </a:lnTo>
                <a:lnTo>
                  <a:pt x="12" y="43"/>
                </a:lnTo>
                <a:lnTo>
                  <a:pt x="17" y="47"/>
                </a:lnTo>
                <a:lnTo>
                  <a:pt x="24" y="47"/>
                </a:lnTo>
                <a:lnTo>
                  <a:pt x="30" y="47"/>
                </a:lnTo>
                <a:lnTo>
                  <a:pt x="35" y="43"/>
                </a:lnTo>
                <a:lnTo>
                  <a:pt x="40" y="40"/>
                </a:lnTo>
                <a:lnTo>
                  <a:pt x="44" y="35"/>
                </a:lnTo>
                <a:lnTo>
                  <a:pt x="47" y="29"/>
                </a:lnTo>
                <a:lnTo>
                  <a:pt x="47" y="24"/>
                </a:lnTo>
                <a:lnTo>
                  <a:pt x="47" y="17"/>
                </a:lnTo>
                <a:lnTo>
                  <a:pt x="44" y="12"/>
                </a:lnTo>
                <a:lnTo>
                  <a:pt x="40" y="7"/>
                </a:lnTo>
                <a:lnTo>
                  <a:pt x="40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FF66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241" name="Freeform 125"/>
          <p:cNvSpPr>
            <a:spLocks/>
          </p:cNvSpPr>
          <p:nvPr/>
        </p:nvSpPr>
        <p:spPr bwMode="auto">
          <a:xfrm>
            <a:off x="5524500" y="2328981"/>
            <a:ext cx="76200" cy="74613"/>
          </a:xfrm>
          <a:custGeom>
            <a:avLst/>
            <a:gdLst>
              <a:gd name="T0" fmla="*/ 41 w 48"/>
              <a:gd name="T1" fmla="*/ 7 h 47"/>
              <a:gd name="T2" fmla="*/ 35 w 48"/>
              <a:gd name="T3" fmla="*/ 3 h 47"/>
              <a:gd name="T4" fmla="*/ 30 w 48"/>
              <a:gd name="T5" fmla="*/ 0 h 47"/>
              <a:gd name="T6" fmla="*/ 23 w 48"/>
              <a:gd name="T7" fmla="*/ 0 h 47"/>
              <a:gd name="T8" fmla="*/ 18 w 48"/>
              <a:gd name="T9" fmla="*/ 0 h 47"/>
              <a:gd name="T10" fmla="*/ 13 w 48"/>
              <a:gd name="T11" fmla="*/ 3 h 47"/>
              <a:gd name="T12" fmla="*/ 7 w 48"/>
              <a:gd name="T13" fmla="*/ 7 h 47"/>
              <a:gd name="T14" fmla="*/ 4 w 48"/>
              <a:gd name="T15" fmla="*/ 12 h 47"/>
              <a:gd name="T16" fmla="*/ 2 w 48"/>
              <a:gd name="T17" fmla="*/ 17 h 47"/>
              <a:gd name="T18" fmla="*/ 0 w 48"/>
              <a:gd name="T19" fmla="*/ 23 h 47"/>
              <a:gd name="T20" fmla="*/ 2 w 48"/>
              <a:gd name="T21" fmla="*/ 30 h 47"/>
              <a:gd name="T22" fmla="*/ 4 w 48"/>
              <a:gd name="T23" fmla="*/ 35 h 47"/>
              <a:gd name="T24" fmla="*/ 7 w 48"/>
              <a:gd name="T25" fmla="*/ 40 h 47"/>
              <a:gd name="T26" fmla="*/ 13 w 48"/>
              <a:gd name="T27" fmla="*/ 44 h 47"/>
              <a:gd name="T28" fmla="*/ 18 w 48"/>
              <a:gd name="T29" fmla="*/ 45 h 47"/>
              <a:gd name="T30" fmla="*/ 23 w 48"/>
              <a:gd name="T31" fmla="*/ 47 h 47"/>
              <a:gd name="T32" fmla="*/ 30 w 48"/>
              <a:gd name="T33" fmla="*/ 45 h 47"/>
              <a:gd name="T34" fmla="*/ 35 w 48"/>
              <a:gd name="T35" fmla="*/ 44 h 47"/>
              <a:gd name="T36" fmla="*/ 41 w 48"/>
              <a:gd name="T37" fmla="*/ 40 h 47"/>
              <a:gd name="T38" fmla="*/ 44 w 48"/>
              <a:gd name="T39" fmla="*/ 35 h 47"/>
              <a:gd name="T40" fmla="*/ 46 w 48"/>
              <a:gd name="T41" fmla="*/ 30 h 47"/>
              <a:gd name="T42" fmla="*/ 48 w 48"/>
              <a:gd name="T43" fmla="*/ 23 h 47"/>
              <a:gd name="T44" fmla="*/ 46 w 48"/>
              <a:gd name="T45" fmla="*/ 17 h 47"/>
              <a:gd name="T46" fmla="*/ 44 w 48"/>
              <a:gd name="T47" fmla="*/ 12 h 47"/>
              <a:gd name="T48" fmla="*/ 41 w 48"/>
              <a:gd name="T49" fmla="*/ 7 h 47"/>
              <a:gd name="T50" fmla="*/ 41 w 48"/>
              <a:gd name="T51" fmla="*/ 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8" h="47">
                <a:moveTo>
                  <a:pt x="41" y="7"/>
                </a:moveTo>
                <a:lnTo>
                  <a:pt x="35" y="3"/>
                </a:lnTo>
                <a:lnTo>
                  <a:pt x="30" y="0"/>
                </a:lnTo>
                <a:lnTo>
                  <a:pt x="23" y="0"/>
                </a:lnTo>
                <a:lnTo>
                  <a:pt x="18" y="0"/>
                </a:lnTo>
                <a:lnTo>
                  <a:pt x="13" y="3"/>
                </a:lnTo>
                <a:lnTo>
                  <a:pt x="7" y="7"/>
                </a:lnTo>
                <a:lnTo>
                  <a:pt x="4" y="12"/>
                </a:lnTo>
                <a:lnTo>
                  <a:pt x="2" y="17"/>
                </a:lnTo>
                <a:lnTo>
                  <a:pt x="0" y="23"/>
                </a:lnTo>
                <a:lnTo>
                  <a:pt x="2" y="30"/>
                </a:lnTo>
                <a:lnTo>
                  <a:pt x="4" y="35"/>
                </a:lnTo>
                <a:lnTo>
                  <a:pt x="7" y="40"/>
                </a:lnTo>
                <a:lnTo>
                  <a:pt x="13" y="44"/>
                </a:lnTo>
                <a:lnTo>
                  <a:pt x="18" y="45"/>
                </a:lnTo>
                <a:lnTo>
                  <a:pt x="23" y="47"/>
                </a:lnTo>
                <a:lnTo>
                  <a:pt x="30" y="45"/>
                </a:lnTo>
                <a:lnTo>
                  <a:pt x="35" y="44"/>
                </a:lnTo>
                <a:lnTo>
                  <a:pt x="41" y="40"/>
                </a:lnTo>
                <a:lnTo>
                  <a:pt x="44" y="35"/>
                </a:lnTo>
                <a:lnTo>
                  <a:pt x="46" y="30"/>
                </a:lnTo>
                <a:lnTo>
                  <a:pt x="48" y="23"/>
                </a:lnTo>
                <a:lnTo>
                  <a:pt x="46" y="17"/>
                </a:lnTo>
                <a:lnTo>
                  <a:pt x="44" y="12"/>
                </a:lnTo>
                <a:lnTo>
                  <a:pt x="41" y="7"/>
                </a:lnTo>
                <a:lnTo>
                  <a:pt x="41" y="7"/>
                </a:lnTo>
                <a:close/>
              </a:path>
            </a:pathLst>
          </a:custGeom>
          <a:solidFill>
            <a:srgbClr val="FF6600"/>
          </a:solidFill>
          <a:ln w="0">
            <a:solidFill>
              <a:srgbClr val="FF66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43" name="ZoneTexte 142"/>
          <p:cNvSpPr txBox="1"/>
          <p:nvPr/>
        </p:nvSpPr>
        <p:spPr>
          <a:xfrm>
            <a:off x="5268690" y="5373423"/>
            <a:ext cx="2984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-4</a:t>
            </a:r>
          </a:p>
        </p:txBody>
      </p:sp>
      <p:sp>
        <p:nvSpPr>
          <p:cNvPr id="144" name="ZoneTexte 143"/>
          <p:cNvSpPr txBox="1"/>
          <p:nvPr/>
        </p:nvSpPr>
        <p:spPr>
          <a:xfrm>
            <a:off x="5268690" y="4935990"/>
            <a:ext cx="2984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-2</a:t>
            </a:r>
          </a:p>
        </p:txBody>
      </p:sp>
      <p:sp>
        <p:nvSpPr>
          <p:cNvPr id="145" name="ZoneTexte 144"/>
          <p:cNvSpPr txBox="1"/>
          <p:nvPr/>
        </p:nvSpPr>
        <p:spPr>
          <a:xfrm>
            <a:off x="5311972" y="4535938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146" name="ZoneTexte 145"/>
          <p:cNvSpPr txBox="1"/>
          <p:nvPr/>
        </p:nvSpPr>
        <p:spPr>
          <a:xfrm>
            <a:off x="5311972" y="4117671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2</a:t>
            </a:r>
          </a:p>
        </p:txBody>
      </p:sp>
      <p:sp>
        <p:nvSpPr>
          <p:cNvPr id="154" name="ZoneTexte 153"/>
          <p:cNvSpPr txBox="1"/>
          <p:nvPr/>
        </p:nvSpPr>
        <p:spPr>
          <a:xfrm>
            <a:off x="5268690" y="3095863"/>
            <a:ext cx="2984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-4</a:t>
            </a:r>
          </a:p>
        </p:txBody>
      </p:sp>
      <p:sp>
        <p:nvSpPr>
          <p:cNvPr id="155" name="ZoneTexte 154"/>
          <p:cNvSpPr txBox="1"/>
          <p:nvPr/>
        </p:nvSpPr>
        <p:spPr>
          <a:xfrm>
            <a:off x="5268690" y="2658430"/>
            <a:ext cx="2984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-2</a:t>
            </a:r>
          </a:p>
        </p:txBody>
      </p:sp>
      <p:sp>
        <p:nvSpPr>
          <p:cNvPr id="156" name="ZoneTexte 155"/>
          <p:cNvSpPr txBox="1"/>
          <p:nvPr/>
        </p:nvSpPr>
        <p:spPr>
          <a:xfrm>
            <a:off x="5311972" y="2258378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157" name="ZoneTexte 156"/>
          <p:cNvSpPr txBox="1"/>
          <p:nvPr/>
        </p:nvSpPr>
        <p:spPr>
          <a:xfrm>
            <a:off x="5311972" y="1843802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2</a:t>
            </a:r>
          </a:p>
        </p:txBody>
      </p:sp>
      <p:sp>
        <p:nvSpPr>
          <p:cNvPr id="183" name="ZoneTexte 182"/>
          <p:cNvSpPr txBox="1"/>
          <p:nvPr/>
        </p:nvSpPr>
        <p:spPr>
          <a:xfrm>
            <a:off x="6206073" y="5250312"/>
            <a:ext cx="4042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-2,9</a:t>
            </a:r>
          </a:p>
        </p:txBody>
      </p:sp>
      <p:sp>
        <p:nvSpPr>
          <p:cNvPr id="184" name="ZoneTexte 183"/>
          <p:cNvSpPr txBox="1"/>
          <p:nvPr/>
        </p:nvSpPr>
        <p:spPr>
          <a:xfrm>
            <a:off x="6263222" y="4784410"/>
            <a:ext cx="4042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-0,7</a:t>
            </a:r>
          </a:p>
        </p:txBody>
      </p:sp>
      <p:sp>
        <p:nvSpPr>
          <p:cNvPr id="185" name="ZoneTexte 184"/>
          <p:cNvSpPr txBox="1"/>
          <p:nvPr/>
        </p:nvSpPr>
        <p:spPr>
          <a:xfrm>
            <a:off x="7300053" y="4822507"/>
            <a:ext cx="4042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-0,6</a:t>
            </a:r>
          </a:p>
        </p:txBody>
      </p:sp>
      <p:sp>
        <p:nvSpPr>
          <p:cNvPr id="186" name="ZoneTexte 185"/>
          <p:cNvSpPr txBox="1"/>
          <p:nvPr/>
        </p:nvSpPr>
        <p:spPr>
          <a:xfrm>
            <a:off x="8413784" y="4803155"/>
            <a:ext cx="4042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-0,8</a:t>
            </a:r>
          </a:p>
        </p:txBody>
      </p:sp>
      <p:sp>
        <p:nvSpPr>
          <p:cNvPr id="187" name="ZoneTexte 186"/>
          <p:cNvSpPr txBox="1"/>
          <p:nvPr/>
        </p:nvSpPr>
        <p:spPr>
          <a:xfrm>
            <a:off x="7318910" y="5327386"/>
            <a:ext cx="4042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-3,3</a:t>
            </a:r>
          </a:p>
        </p:txBody>
      </p:sp>
      <p:sp>
        <p:nvSpPr>
          <p:cNvPr id="188" name="ZoneTexte 187"/>
          <p:cNvSpPr txBox="1"/>
          <p:nvPr/>
        </p:nvSpPr>
        <p:spPr>
          <a:xfrm>
            <a:off x="8420527" y="5373423"/>
            <a:ext cx="4154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-3,4</a:t>
            </a:r>
          </a:p>
        </p:txBody>
      </p:sp>
      <p:sp>
        <p:nvSpPr>
          <p:cNvPr id="189" name="ZoneTexte 188"/>
          <p:cNvSpPr txBox="1"/>
          <p:nvPr/>
        </p:nvSpPr>
        <p:spPr>
          <a:xfrm>
            <a:off x="6222742" y="2956548"/>
            <a:ext cx="4042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-2,8</a:t>
            </a:r>
          </a:p>
        </p:txBody>
      </p:sp>
      <p:sp>
        <p:nvSpPr>
          <p:cNvPr id="190" name="ZoneTexte 189"/>
          <p:cNvSpPr txBox="1"/>
          <p:nvPr/>
        </p:nvSpPr>
        <p:spPr>
          <a:xfrm>
            <a:off x="6271158" y="2361504"/>
            <a:ext cx="4042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-1,3</a:t>
            </a:r>
          </a:p>
        </p:txBody>
      </p:sp>
      <p:sp>
        <p:nvSpPr>
          <p:cNvPr id="191" name="ZoneTexte 190"/>
          <p:cNvSpPr txBox="1"/>
          <p:nvPr/>
        </p:nvSpPr>
        <p:spPr>
          <a:xfrm>
            <a:off x="7318910" y="2346921"/>
            <a:ext cx="4042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-1,0</a:t>
            </a:r>
          </a:p>
        </p:txBody>
      </p:sp>
      <p:sp>
        <p:nvSpPr>
          <p:cNvPr id="192" name="ZoneTexte 191"/>
          <p:cNvSpPr txBox="1"/>
          <p:nvPr/>
        </p:nvSpPr>
        <p:spPr>
          <a:xfrm>
            <a:off x="8423810" y="2347794"/>
            <a:ext cx="4042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-0,9</a:t>
            </a:r>
          </a:p>
        </p:txBody>
      </p:sp>
      <p:sp>
        <p:nvSpPr>
          <p:cNvPr id="193" name="ZoneTexte 192"/>
          <p:cNvSpPr txBox="1"/>
          <p:nvPr/>
        </p:nvSpPr>
        <p:spPr>
          <a:xfrm>
            <a:off x="7354824" y="3005097"/>
            <a:ext cx="4042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-2,8</a:t>
            </a:r>
          </a:p>
        </p:txBody>
      </p:sp>
      <p:sp>
        <p:nvSpPr>
          <p:cNvPr id="194" name="ZoneTexte 193"/>
          <p:cNvSpPr txBox="1"/>
          <p:nvPr/>
        </p:nvSpPr>
        <p:spPr>
          <a:xfrm>
            <a:off x="8407741" y="3005097"/>
            <a:ext cx="4042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>
                <a:solidFill>
                  <a:srgbClr val="000066"/>
                </a:solidFill>
              </a:rPr>
              <a:t>-3,0</a:t>
            </a:r>
          </a:p>
        </p:txBody>
      </p:sp>
      <p:sp>
        <p:nvSpPr>
          <p:cNvPr id="195" name="ZoneTexte 194"/>
          <p:cNvSpPr txBox="1"/>
          <p:nvPr/>
        </p:nvSpPr>
        <p:spPr>
          <a:xfrm>
            <a:off x="5372380" y="3423505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845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850</a:t>
            </a:r>
          </a:p>
        </p:txBody>
      </p:sp>
      <p:sp>
        <p:nvSpPr>
          <p:cNvPr id="196" name="ZoneTexte 195"/>
          <p:cNvSpPr txBox="1"/>
          <p:nvPr/>
        </p:nvSpPr>
        <p:spPr>
          <a:xfrm>
            <a:off x="6467573" y="3423505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795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790</a:t>
            </a:r>
          </a:p>
        </p:txBody>
      </p:sp>
      <p:sp>
        <p:nvSpPr>
          <p:cNvPr id="197" name="ZoneTexte 196"/>
          <p:cNvSpPr txBox="1"/>
          <p:nvPr/>
        </p:nvSpPr>
        <p:spPr>
          <a:xfrm>
            <a:off x="7521851" y="3423505"/>
            <a:ext cx="4026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744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745</a:t>
            </a:r>
          </a:p>
        </p:txBody>
      </p:sp>
      <p:sp>
        <p:nvSpPr>
          <p:cNvPr id="198" name="ZoneTexte 197"/>
          <p:cNvSpPr txBox="1"/>
          <p:nvPr/>
        </p:nvSpPr>
        <p:spPr>
          <a:xfrm>
            <a:off x="8568226" y="3423505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702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686</a:t>
            </a:r>
          </a:p>
        </p:txBody>
      </p:sp>
      <p:cxnSp>
        <p:nvCxnSpPr>
          <p:cNvPr id="199" name="Connecteur droit 198"/>
          <p:cNvCxnSpPr/>
          <p:nvPr/>
        </p:nvCxnSpPr>
        <p:spPr bwMode="auto">
          <a:xfrm>
            <a:off x="5114919" y="3551033"/>
            <a:ext cx="29093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6633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0" name="Connecteur droit 199"/>
          <p:cNvCxnSpPr/>
          <p:nvPr/>
        </p:nvCxnSpPr>
        <p:spPr bwMode="auto">
          <a:xfrm>
            <a:off x="5114919" y="3698668"/>
            <a:ext cx="29093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1" name="ZoneTexte 200"/>
          <p:cNvSpPr txBox="1"/>
          <p:nvPr/>
        </p:nvSpPr>
        <p:spPr>
          <a:xfrm>
            <a:off x="6908617" y="1736627"/>
            <a:ext cx="671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CC3300"/>
                </a:solidFill>
                <a:latin typeface="+mj-lt"/>
              </a:rPr>
              <a:t>Rachis</a:t>
            </a:r>
          </a:p>
        </p:txBody>
      </p:sp>
      <p:sp>
        <p:nvSpPr>
          <p:cNvPr id="202" name="ZoneTexte 201"/>
          <p:cNvSpPr txBox="1"/>
          <p:nvPr/>
        </p:nvSpPr>
        <p:spPr>
          <a:xfrm>
            <a:off x="6870143" y="4048525"/>
            <a:ext cx="7489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CC3300"/>
                </a:solidFill>
                <a:latin typeface="+mj-lt"/>
              </a:rPr>
              <a:t>Hanche</a:t>
            </a:r>
          </a:p>
        </p:txBody>
      </p:sp>
      <p:sp>
        <p:nvSpPr>
          <p:cNvPr id="203" name="ZoneTexte 202"/>
          <p:cNvSpPr txBox="1"/>
          <p:nvPr/>
        </p:nvSpPr>
        <p:spPr>
          <a:xfrm>
            <a:off x="5372380" y="5833777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836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848</a:t>
            </a:r>
          </a:p>
        </p:txBody>
      </p:sp>
      <p:sp>
        <p:nvSpPr>
          <p:cNvPr id="204" name="ZoneTexte 203"/>
          <p:cNvSpPr txBox="1"/>
          <p:nvPr/>
        </p:nvSpPr>
        <p:spPr>
          <a:xfrm>
            <a:off x="6464367" y="5833777"/>
            <a:ext cx="4026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791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784</a:t>
            </a:r>
          </a:p>
        </p:txBody>
      </p:sp>
      <p:sp>
        <p:nvSpPr>
          <p:cNvPr id="205" name="ZoneTexte 204"/>
          <p:cNvSpPr txBox="1"/>
          <p:nvPr/>
        </p:nvSpPr>
        <p:spPr>
          <a:xfrm>
            <a:off x="7525057" y="5833777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735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742</a:t>
            </a:r>
          </a:p>
        </p:txBody>
      </p:sp>
      <p:sp>
        <p:nvSpPr>
          <p:cNvPr id="206" name="ZoneTexte 205"/>
          <p:cNvSpPr txBox="1"/>
          <p:nvPr/>
        </p:nvSpPr>
        <p:spPr>
          <a:xfrm>
            <a:off x="8570344" y="5833777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690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683</a:t>
            </a:r>
          </a:p>
        </p:txBody>
      </p:sp>
      <p:cxnSp>
        <p:nvCxnSpPr>
          <p:cNvPr id="207" name="Connecteur droit 206"/>
          <p:cNvCxnSpPr/>
          <p:nvPr/>
        </p:nvCxnSpPr>
        <p:spPr bwMode="auto">
          <a:xfrm>
            <a:off x="5114919" y="5961305"/>
            <a:ext cx="29093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6633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8" name="Connecteur droit 207"/>
          <p:cNvCxnSpPr/>
          <p:nvPr/>
        </p:nvCxnSpPr>
        <p:spPr bwMode="auto">
          <a:xfrm>
            <a:off x="5114919" y="6108940"/>
            <a:ext cx="29093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9" name="ZoneTexte 208"/>
          <p:cNvSpPr txBox="1"/>
          <p:nvPr/>
        </p:nvSpPr>
        <p:spPr>
          <a:xfrm>
            <a:off x="5925971" y="3423505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797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816</a:t>
            </a:r>
          </a:p>
        </p:txBody>
      </p:sp>
      <p:sp>
        <p:nvSpPr>
          <p:cNvPr id="210" name="ZoneTexte 209"/>
          <p:cNvSpPr txBox="1"/>
          <p:nvPr/>
        </p:nvSpPr>
        <p:spPr>
          <a:xfrm>
            <a:off x="5925971" y="5833777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789</a:t>
            </a:r>
          </a:p>
          <a:p>
            <a:pPr algn="ctr"/>
            <a:r>
              <a:rPr lang="fr-FR" sz="1000" dirty="0">
                <a:solidFill>
                  <a:srgbClr val="000066"/>
                </a:solidFill>
              </a:rPr>
              <a:t>815</a:t>
            </a:r>
          </a:p>
        </p:txBody>
      </p:sp>
      <p:sp>
        <p:nvSpPr>
          <p:cNvPr id="6250" name="ZoneTexte 6249"/>
          <p:cNvSpPr txBox="1"/>
          <p:nvPr/>
        </p:nvSpPr>
        <p:spPr>
          <a:xfrm>
            <a:off x="8407741" y="4353494"/>
            <a:ext cx="4812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" dirty="0">
                <a:solidFill>
                  <a:srgbClr val="000066"/>
                </a:solidFill>
              </a:rPr>
              <a:t>Δ</a:t>
            </a:r>
            <a:r>
              <a:rPr lang="fr-FR" sz="1000" dirty="0">
                <a:solidFill>
                  <a:srgbClr val="000066"/>
                </a:solidFill>
              </a:rPr>
              <a:t> 2,6</a:t>
            </a:r>
          </a:p>
        </p:txBody>
      </p:sp>
      <p:sp>
        <p:nvSpPr>
          <p:cNvPr id="212" name="ZoneTexte 211"/>
          <p:cNvSpPr txBox="1"/>
          <p:nvPr/>
        </p:nvSpPr>
        <p:spPr>
          <a:xfrm>
            <a:off x="8407741" y="2078990"/>
            <a:ext cx="4812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000" dirty="0">
                <a:solidFill>
                  <a:srgbClr val="000066"/>
                </a:solidFill>
              </a:rPr>
              <a:t>Δ</a:t>
            </a:r>
            <a:r>
              <a:rPr lang="fr-FR" sz="1000" dirty="0">
                <a:solidFill>
                  <a:srgbClr val="000066"/>
                </a:solidFill>
              </a:rPr>
              <a:t> 2,0</a:t>
            </a:r>
          </a:p>
        </p:txBody>
      </p:sp>
      <p:sp>
        <p:nvSpPr>
          <p:cNvPr id="250" name="ZoneTexte 249"/>
          <p:cNvSpPr txBox="1"/>
          <p:nvPr/>
        </p:nvSpPr>
        <p:spPr>
          <a:xfrm>
            <a:off x="5442588" y="3197765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253" name="ZoneTexte 252"/>
          <p:cNvSpPr txBox="1"/>
          <p:nvPr/>
        </p:nvSpPr>
        <p:spPr>
          <a:xfrm>
            <a:off x="6502589" y="3197765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48</a:t>
            </a:r>
          </a:p>
        </p:txBody>
      </p:sp>
      <p:sp>
        <p:nvSpPr>
          <p:cNvPr id="254" name="ZoneTexte 253"/>
          <p:cNvSpPr txBox="1"/>
          <p:nvPr/>
        </p:nvSpPr>
        <p:spPr>
          <a:xfrm>
            <a:off x="7532105" y="3197765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96</a:t>
            </a:r>
          </a:p>
        </p:txBody>
      </p:sp>
      <p:sp>
        <p:nvSpPr>
          <p:cNvPr id="255" name="ZoneTexte 254"/>
          <p:cNvSpPr txBox="1"/>
          <p:nvPr/>
        </p:nvSpPr>
        <p:spPr>
          <a:xfrm>
            <a:off x="8536803" y="3197765"/>
            <a:ext cx="4026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144</a:t>
            </a:r>
          </a:p>
        </p:txBody>
      </p:sp>
      <p:sp>
        <p:nvSpPr>
          <p:cNvPr id="256" name="ZoneTexte 255"/>
          <p:cNvSpPr txBox="1"/>
          <p:nvPr/>
        </p:nvSpPr>
        <p:spPr>
          <a:xfrm>
            <a:off x="4773545" y="3208912"/>
            <a:ext cx="7834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b="1" dirty="0">
                <a:solidFill>
                  <a:srgbClr val="000066"/>
                </a:solidFill>
              </a:rPr>
              <a:t>Semaines</a:t>
            </a:r>
          </a:p>
        </p:txBody>
      </p:sp>
      <p:sp>
        <p:nvSpPr>
          <p:cNvPr id="257" name="ZoneTexte 256"/>
          <p:cNvSpPr txBox="1"/>
          <p:nvPr/>
        </p:nvSpPr>
        <p:spPr>
          <a:xfrm>
            <a:off x="5436411" y="5530355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258" name="ZoneTexte 257"/>
          <p:cNvSpPr txBox="1"/>
          <p:nvPr/>
        </p:nvSpPr>
        <p:spPr>
          <a:xfrm>
            <a:off x="6496412" y="5530355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48</a:t>
            </a:r>
          </a:p>
        </p:txBody>
      </p:sp>
      <p:sp>
        <p:nvSpPr>
          <p:cNvPr id="259" name="ZoneTexte 258"/>
          <p:cNvSpPr txBox="1"/>
          <p:nvPr/>
        </p:nvSpPr>
        <p:spPr>
          <a:xfrm>
            <a:off x="7525928" y="5530355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96</a:t>
            </a:r>
          </a:p>
        </p:txBody>
      </p:sp>
      <p:sp>
        <p:nvSpPr>
          <p:cNvPr id="260" name="ZoneTexte 259"/>
          <p:cNvSpPr txBox="1"/>
          <p:nvPr/>
        </p:nvSpPr>
        <p:spPr>
          <a:xfrm>
            <a:off x="8530626" y="5530355"/>
            <a:ext cx="4026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rgbClr val="000066"/>
                </a:solidFill>
              </a:rPr>
              <a:t>144</a:t>
            </a:r>
          </a:p>
        </p:txBody>
      </p:sp>
      <p:sp>
        <p:nvSpPr>
          <p:cNvPr id="261" name="ZoneTexte 260"/>
          <p:cNvSpPr txBox="1"/>
          <p:nvPr/>
        </p:nvSpPr>
        <p:spPr>
          <a:xfrm>
            <a:off x="4767388" y="5543585"/>
            <a:ext cx="7834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b="1" dirty="0">
                <a:solidFill>
                  <a:srgbClr val="000066"/>
                </a:solidFill>
              </a:rPr>
              <a:t>Semaines</a:t>
            </a:r>
          </a:p>
        </p:txBody>
      </p:sp>
      <p:sp>
        <p:nvSpPr>
          <p:cNvPr id="263" name="ZoneTexte 262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68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046727" y="2030904"/>
            <a:ext cx="12652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000066"/>
                </a:solidFill>
              </a:rPr>
              <a:t>p &lt; 0,001 pour toutes les</a:t>
            </a:r>
          </a:p>
          <a:p>
            <a:r>
              <a:rPr lang="fr-FR" sz="1200" dirty="0">
                <a:solidFill>
                  <a:srgbClr val="000066"/>
                </a:solidFill>
              </a:rPr>
              <a:t>comparaisons</a:t>
            </a:r>
          </a:p>
          <a:p>
            <a:r>
              <a:rPr lang="fr-FR" sz="1200" dirty="0">
                <a:solidFill>
                  <a:srgbClr val="000066"/>
                </a:solidFill>
              </a:rPr>
              <a:t>TAF vs TDF à</a:t>
            </a:r>
          </a:p>
          <a:p>
            <a:r>
              <a:rPr lang="fr-FR" sz="1200" dirty="0">
                <a:solidFill>
                  <a:srgbClr val="000066"/>
                </a:solidFill>
              </a:rPr>
              <a:t>S96 et S144</a:t>
            </a:r>
          </a:p>
        </p:txBody>
      </p:sp>
      <p:grpSp>
        <p:nvGrpSpPr>
          <p:cNvPr id="249" name="Groupe 23"/>
          <p:cNvGrpSpPr>
            <a:grpSpLocks/>
          </p:cNvGrpSpPr>
          <p:nvPr/>
        </p:nvGrpSpPr>
        <p:grpSpPr bwMode="auto">
          <a:xfrm>
            <a:off x="-11113" y="6570663"/>
            <a:ext cx="1787526" cy="287337"/>
            <a:chOff x="-10712" y="6570663"/>
            <a:chExt cx="1787525" cy="287337"/>
          </a:xfrm>
        </p:grpSpPr>
        <p:sp>
          <p:nvSpPr>
            <p:cNvPr id="264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265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3951778" y="1252686"/>
            <a:ext cx="1287240" cy="592138"/>
            <a:chOff x="9686566" y="1210878"/>
            <a:chExt cx="1287240" cy="592138"/>
          </a:xfrm>
        </p:grpSpPr>
        <p:sp>
          <p:nvSpPr>
            <p:cNvPr id="266" name="AutoShape 165"/>
            <p:cNvSpPr>
              <a:spLocks noChangeArrowheads="1"/>
            </p:cNvSpPr>
            <p:nvPr/>
          </p:nvSpPr>
          <p:spPr bwMode="auto">
            <a:xfrm>
              <a:off x="9686566" y="1210878"/>
              <a:ext cx="1287240" cy="5921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1400">
                <a:solidFill>
                  <a:srgbClr val="000066"/>
                </a:solidFill>
              </a:endParaRPr>
            </a:p>
          </p:txBody>
        </p:sp>
        <p:sp>
          <p:nvSpPr>
            <p:cNvPr id="267" name="Rectangle 3"/>
            <p:cNvSpPr>
              <a:spLocks noChangeArrowheads="1"/>
            </p:cNvSpPr>
            <p:nvPr/>
          </p:nvSpPr>
          <p:spPr bwMode="auto">
            <a:xfrm>
              <a:off x="9828390" y="1553519"/>
              <a:ext cx="177800" cy="144462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1400">
                <a:solidFill>
                  <a:srgbClr val="000066"/>
                </a:solidFill>
              </a:endParaRPr>
            </a:p>
          </p:txBody>
        </p:sp>
        <p:sp>
          <p:nvSpPr>
            <p:cNvPr id="268" name="Rectangle 4"/>
            <p:cNvSpPr>
              <a:spLocks noChangeArrowheads="1"/>
            </p:cNvSpPr>
            <p:nvPr/>
          </p:nvSpPr>
          <p:spPr bwMode="auto">
            <a:xfrm>
              <a:off x="9828390" y="1322406"/>
              <a:ext cx="177800" cy="144463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1400">
                <a:solidFill>
                  <a:srgbClr val="000066"/>
                </a:solidFill>
              </a:endParaRPr>
            </a:p>
          </p:txBody>
        </p:sp>
        <p:sp>
          <p:nvSpPr>
            <p:cNvPr id="269" name="ZoneTexte 84"/>
            <p:cNvSpPr txBox="1">
              <a:spLocks noChangeArrowheads="1"/>
            </p:cNvSpPr>
            <p:nvPr/>
          </p:nvSpPr>
          <p:spPr bwMode="auto">
            <a:xfrm>
              <a:off x="9963781" y="1225814"/>
              <a:ext cx="94000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sz="1400" b="1" dirty="0">
                  <a:solidFill>
                    <a:srgbClr val="333399"/>
                  </a:solidFill>
                  <a:latin typeface="Calibri" pitchFamily="34" charset="0"/>
                </a:rPr>
                <a:t>E/C/F/TAF</a:t>
              </a:r>
            </a:p>
          </p:txBody>
        </p:sp>
        <p:sp>
          <p:nvSpPr>
            <p:cNvPr id="270" name="ZoneTexte 85"/>
            <p:cNvSpPr txBox="1">
              <a:spLocks noChangeArrowheads="1"/>
            </p:cNvSpPr>
            <p:nvPr/>
          </p:nvSpPr>
          <p:spPr bwMode="auto">
            <a:xfrm>
              <a:off x="9963781" y="1481402"/>
              <a:ext cx="95891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sz="1400" b="1" dirty="0">
                  <a:solidFill>
                    <a:srgbClr val="333399"/>
                  </a:solidFill>
                  <a:latin typeface="Calibri" pitchFamily="34" charset="0"/>
                </a:rPr>
                <a:t>E/C/F/TDF</a:t>
              </a:r>
            </a:p>
          </p:txBody>
        </p:sp>
      </p:grpSp>
      <p:sp>
        <p:nvSpPr>
          <p:cNvPr id="27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1614" cy="1106488"/>
          </a:xfrm>
        </p:spPr>
        <p:txBody>
          <a:bodyPr/>
          <a:lstStyle/>
          <a:p>
            <a:r>
              <a:rPr lang="fr-FR" sz="3200" dirty="0">
                <a:ea typeface="ＭＳ Ｐゴシック" pitchFamily="34" charset="-128"/>
              </a:rPr>
              <a:t>Etudes GS-US-292-0104 et GS-US-292-0111 : </a:t>
            </a:r>
            <a:r>
              <a:rPr lang="fr-FR" sz="3000" dirty="0">
                <a:ea typeface="ＭＳ Ｐゴシック" pitchFamily="34" charset="-128"/>
              </a:rPr>
              <a:t/>
            </a:r>
            <a:br>
              <a:rPr lang="fr-FR" sz="3000" dirty="0">
                <a:ea typeface="ＭＳ Ｐゴシック" pitchFamily="34" charset="-128"/>
              </a:rPr>
            </a:br>
            <a:r>
              <a:rPr lang="fr-FR" sz="3000" dirty="0">
                <a:ea typeface="ＭＳ Ｐゴシック" pitchFamily="34" charset="-128"/>
              </a:rPr>
              <a:t>E/C/F/TAF </a:t>
            </a:r>
            <a:r>
              <a:rPr lang="fr-FR" sz="3000" dirty="0" err="1">
                <a:ea typeface="ＭＳ Ｐゴシック" pitchFamily="34" charset="-128"/>
              </a:rPr>
              <a:t>qd</a:t>
            </a:r>
            <a:r>
              <a:rPr lang="fr-FR" sz="3000" dirty="0">
                <a:ea typeface="ＭＳ Ｐゴシック" pitchFamily="34" charset="-128"/>
              </a:rPr>
              <a:t> vs E/C/F/TDF </a:t>
            </a:r>
            <a:r>
              <a:rPr lang="fr-FR" sz="3000" dirty="0" err="1">
                <a:ea typeface="ＭＳ Ｐゴシック" pitchFamily="34" charset="-128"/>
              </a:rPr>
              <a:t>qd</a:t>
            </a:r>
            <a:r>
              <a:rPr lang="fr-FR" sz="3000" dirty="0">
                <a:ea typeface="ＭＳ Ｐゴシック" pitchFamily="34" charset="-128"/>
              </a:rPr>
              <a:t> - Résultats à S96/S144</a:t>
            </a:r>
            <a:endParaRPr lang="en-GB" sz="3000" dirty="0">
              <a:ea typeface="ＭＳ Ｐゴシック" pitchFamily="34" charset="-128"/>
            </a:endParaRPr>
          </a:p>
        </p:txBody>
      </p:sp>
      <p:sp>
        <p:nvSpPr>
          <p:cNvPr id="271" name="Text Box 3"/>
          <p:cNvSpPr txBox="1">
            <a:spLocks noChangeArrowheads="1"/>
          </p:cNvSpPr>
          <p:nvPr/>
        </p:nvSpPr>
        <p:spPr bwMode="auto">
          <a:xfrm>
            <a:off x="4139952" y="6583363"/>
            <a:ext cx="500404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Arribas</a:t>
            </a:r>
            <a:r>
              <a:rPr lang="fr-FR" sz="1200" i="1" dirty="0">
                <a:solidFill>
                  <a:srgbClr val="CC0000"/>
                </a:solidFill>
              </a:rPr>
              <a:t> JR, </a:t>
            </a:r>
            <a:r>
              <a:rPr lang="fr-FR" sz="1200" i="1" dirty="0">
                <a:solidFill>
                  <a:srgbClr val="CC0000"/>
                </a:solidFill>
              </a:rPr>
              <a:t>J </a:t>
            </a:r>
            <a:r>
              <a:rPr lang="fr-FR" sz="1200" i="1" dirty="0" err="1">
                <a:solidFill>
                  <a:srgbClr val="CC0000"/>
                </a:solidFill>
              </a:rPr>
              <a:t>Acquir</a:t>
            </a:r>
            <a:r>
              <a:rPr lang="fr-FR" sz="1200" i="1" dirty="0">
                <a:solidFill>
                  <a:srgbClr val="CC0000"/>
                </a:solidFill>
              </a:rPr>
              <a:t> Immune </a:t>
            </a:r>
            <a:r>
              <a:rPr lang="fr-FR" sz="1200" i="1" dirty="0" err="1">
                <a:solidFill>
                  <a:srgbClr val="CC0000"/>
                </a:solidFill>
              </a:rPr>
              <a:t>Defic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Syndr</a:t>
            </a:r>
            <a:r>
              <a:rPr lang="fr-FR" sz="1200" i="1" dirty="0">
                <a:solidFill>
                  <a:srgbClr val="CC0000"/>
                </a:solidFill>
              </a:rPr>
              <a:t>. 2017 ;75:211-18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23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ZoneTexte 69"/>
          <p:cNvSpPr txBox="1">
            <a:spLocks noChangeArrowheads="1"/>
          </p:cNvSpPr>
          <p:nvPr/>
        </p:nvSpPr>
        <p:spPr bwMode="auto">
          <a:xfrm>
            <a:off x="6399213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PE. Lancet 2015;385:2606-15</a:t>
            </a:r>
            <a:endParaRPr lang="en-GB" sz="1200" i="1" dirty="0">
              <a:solidFill>
                <a:srgbClr val="CC0000"/>
              </a:solidFill>
            </a:endParaRPr>
          </a:p>
        </p:txBody>
      </p:sp>
      <p:grpSp>
        <p:nvGrpSpPr>
          <p:cNvPr id="8194" name="Groupe 23"/>
          <p:cNvGrpSpPr>
            <a:grpSpLocks/>
          </p:cNvGrpSpPr>
          <p:nvPr/>
        </p:nvGrpSpPr>
        <p:grpSpPr bwMode="auto">
          <a:xfrm>
            <a:off x="-11113" y="6570663"/>
            <a:ext cx="1787526" cy="287337"/>
            <a:chOff x="-10712" y="6570663"/>
            <a:chExt cx="1787525" cy="287337"/>
          </a:xfrm>
        </p:grpSpPr>
        <p:sp>
          <p:nvSpPr>
            <p:cNvPr id="8228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61967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8229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</a:p>
        </p:txBody>
      </p:sp>
      <p:cxnSp>
        <p:nvCxnSpPr>
          <p:cNvPr id="8196" name="Connecteur droit 66"/>
          <p:cNvCxnSpPr>
            <a:cxnSpLocks noChangeShapeType="1"/>
          </p:cNvCxnSpPr>
          <p:nvPr/>
        </p:nvCxnSpPr>
        <p:spPr bwMode="auto">
          <a:xfrm rot="5400000">
            <a:off x="2536032" y="25852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197" name="Espace réservé du contenu 2"/>
          <p:cNvSpPr>
            <a:spLocks/>
          </p:cNvSpPr>
          <p:nvPr/>
        </p:nvSpPr>
        <p:spPr bwMode="auto">
          <a:xfrm>
            <a:off x="34925" y="4797152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 dirty="0">
                <a:solidFill>
                  <a:srgbClr val="CC3300"/>
                </a:solidFill>
                <a:latin typeface="Calibri" pitchFamily="34" charset="0"/>
              </a:rPr>
              <a:t>Objectifs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dirty="0">
                <a:solidFill>
                  <a:srgbClr val="000066"/>
                </a:solidFill>
              </a:rPr>
              <a:t>Non infériorité de E/C/F/TAF à S48 : % ARN VIH &lt; 50 c/ml en intention </a:t>
            </a:r>
            <a:br>
              <a:rPr lang="fr-FR" dirty="0">
                <a:solidFill>
                  <a:srgbClr val="000066"/>
                </a:solidFill>
              </a:rPr>
            </a:br>
            <a:r>
              <a:rPr lang="fr-FR" dirty="0">
                <a:solidFill>
                  <a:srgbClr val="000066"/>
                </a:solidFill>
              </a:rPr>
              <a:t>de traiter, analyse snapshot (borne inférieure de l’IC 95 % </a:t>
            </a:r>
            <a:br>
              <a:rPr lang="fr-FR" dirty="0">
                <a:solidFill>
                  <a:srgbClr val="000066"/>
                </a:solidFill>
              </a:rPr>
            </a:br>
            <a:r>
              <a:rPr lang="fr-FR" dirty="0">
                <a:solidFill>
                  <a:srgbClr val="000066"/>
                </a:solidFill>
              </a:rPr>
              <a:t>de la différence = -12 %)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dirty="0">
                <a:solidFill>
                  <a:srgbClr val="000066"/>
                </a:solidFill>
              </a:rPr>
              <a:t>Tolérance : créatinine sérique, protéinurie, DMO hanche et vertèbre</a:t>
            </a: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48111"/>
              </p:ext>
            </p:extLst>
          </p:nvPr>
        </p:nvGraphicFramePr>
        <p:xfrm>
          <a:off x="3862388" y="2420938"/>
          <a:ext cx="4857750" cy="755650"/>
        </p:xfrm>
        <a:graphic>
          <a:graphicData uri="http://schemas.openxmlformats.org/drawingml/2006/table">
            <a:tbl>
              <a:tblPr/>
              <a:tblGrid>
                <a:gridCol w="48577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179489"/>
              </p:ext>
            </p:extLst>
          </p:nvPr>
        </p:nvGraphicFramePr>
        <p:xfrm>
          <a:off x="3862388" y="3433763"/>
          <a:ext cx="4857750" cy="733425"/>
        </p:xfrm>
        <a:graphic>
          <a:graphicData uri="http://schemas.openxmlformats.org/drawingml/2006/table">
            <a:tbl>
              <a:tblPr/>
              <a:tblGrid>
                <a:gridCol w="48577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8214" name="Oval 170"/>
          <p:cNvSpPr>
            <a:spLocks noChangeArrowheads="1"/>
          </p:cNvSpPr>
          <p:nvPr/>
        </p:nvSpPr>
        <p:spPr bwMode="auto">
          <a:xfrm>
            <a:off x="1965325" y="13716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</a:rPr>
              <a:t>Randomisation*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</a:rPr>
              <a:t>1 : 1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</a:rPr>
              <a:t>Double aveugle</a:t>
            </a:r>
          </a:p>
        </p:txBody>
      </p:sp>
      <p:sp>
        <p:nvSpPr>
          <p:cNvPr id="8215" name="AutoShape 162"/>
          <p:cNvSpPr>
            <a:spLocks noChangeArrowheads="1"/>
          </p:cNvSpPr>
          <p:nvPr/>
        </p:nvSpPr>
        <p:spPr bwMode="auto">
          <a:xfrm>
            <a:off x="427748" y="2556391"/>
            <a:ext cx="2144881" cy="146423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Adultes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Naïfs d’ARV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ARN VIH </a:t>
            </a:r>
            <a:r>
              <a:rPr lang="fr-FR" sz="1600" b="1" u="sng" dirty="0">
                <a:solidFill>
                  <a:srgbClr val="000066"/>
                </a:solidFill>
                <a:latin typeface="Calibri" pitchFamily="34" charset="0"/>
              </a:rPr>
              <a:t>&gt;</a:t>
            </a: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 1 000 c/ml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Tout CD4</a:t>
            </a:r>
          </a:p>
          <a:p>
            <a:pPr algn="ctr" defTabSz="914400"/>
            <a:r>
              <a:rPr lang="fr-FR" sz="1600" b="1" dirty="0" err="1">
                <a:solidFill>
                  <a:srgbClr val="000066"/>
                </a:solidFill>
                <a:latin typeface="Calibri" pitchFamily="34" charset="0"/>
              </a:rPr>
              <a:t>DFGe</a:t>
            </a: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 ≥ 50 ml/min</a:t>
            </a:r>
          </a:p>
        </p:txBody>
      </p:sp>
      <p:sp>
        <p:nvSpPr>
          <p:cNvPr id="8216" name="ZoneTexte 71"/>
          <p:cNvSpPr txBox="1">
            <a:spLocks noChangeArrowheads="1"/>
          </p:cNvSpPr>
          <p:nvPr/>
        </p:nvSpPr>
        <p:spPr bwMode="auto">
          <a:xfrm>
            <a:off x="401638" y="4267200"/>
            <a:ext cx="85963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fr-FR" sz="1400">
                <a:solidFill>
                  <a:srgbClr val="000066"/>
                </a:solidFill>
              </a:rPr>
              <a:t>* Randomisation stratifiée sur ARN VIH (</a:t>
            </a:r>
            <a:r>
              <a:rPr lang="fr-FR" sz="1400" u="sng">
                <a:solidFill>
                  <a:srgbClr val="000066"/>
                </a:solidFill>
              </a:rPr>
              <a:t>&lt;</a:t>
            </a:r>
            <a:r>
              <a:rPr lang="fr-FR" sz="1400">
                <a:solidFill>
                  <a:srgbClr val="000066"/>
                </a:solidFill>
              </a:rPr>
              <a:t> ou &gt; 100 000 c/ml), CD4 à l’inclusion, et région géographique</a:t>
            </a:r>
            <a:endParaRPr lang="fr-FR" sz="1400" baseline="30000">
              <a:solidFill>
                <a:srgbClr val="000066"/>
              </a:solidFill>
            </a:endParaRPr>
          </a:p>
        </p:txBody>
      </p:sp>
      <p:sp>
        <p:nvSpPr>
          <p:cNvPr id="821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Etudes GS-US-292-0104 et GS-US-292-0111 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r>
              <a:rPr lang="en-GB" sz="3200" dirty="0">
                <a:ea typeface="ＭＳ Ｐゴシック" pitchFamily="34" charset="-128"/>
              </a:rPr>
              <a:t> vs E/C/F/TDF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endParaRPr lang="en-GB" sz="3200" dirty="0">
              <a:ea typeface="ＭＳ Ｐゴシック" pitchFamily="34" charset="-128"/>
            </a:endParaRPr>
          </a:p>
        </p:txBody>
      </p:sp>
      <p:cxnSp>
        <p:nvCxnSpPr>
          <p:cNvPr id="8218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63" y="2794000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8219" name="Line 63"/>
          <p:cNvSpPr>
            <a:spLocks noChangeShapeType="1"/>
          </p:cNvSpPr>
          <p:nvPr/>
        </p:nvSpPr>
        <p:spPr bwMode="auto">
          <a:xfrm>
            <a:off x="2605088" y="3284538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20" name="Rectangle 9"/>
          <p:cNvSpPr>
            <a:spLocks noChangeArrowheads="1"/>
          </p:cNvSpPr>
          <p:nvPr/>
        </p:nvSpPr>
        <p:spPr bwMode="auto">
          <a:xfrm>
            <a:off x="3036888" y="3460750"/>
            <a:ext cx="8255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n = 867</a:t>
            </a:r>
          </a:p>
        </p:txBody>
      </p:sp>
      <p:sp>
        <p:nvSpPr>
          <p:cNvPr id="8221" name="Rectangle 8"/>
          <p:cNvSpPr>
            <a:spLocks noChangeArrowheads="1"/>
          </p:cNvSpPr>
          <p:nvPr/>
        </p:nvSpPr>
        <p:spPr bwMode="auto">
          <a:xfrm>
            <a:off x="3036888" y="2466975"/>
            <a:ext cx="8255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n = 866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2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S144</a:t>
            </a:r>
            <a:endParaRPr lang="en-GB" sz="1600" dirty="0">
              <a:solidFill>
                <a:srgbClr val="0066FF"/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</p:txBody>
      </p:sp>
      <p:sp>
        <p:nvSpPr>
          <p:cNvPr id="8224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25" name="Line 172"/>
          <p:cNvSpPr>
            <a:spLocks noChangeShapeType="1"/>
          </p:cNvSpPr>
          <p:nvPr/>
        </p:nvSpPr>
        <p:spPr bwMode="auto">
          <a:xfrm>
            <a:off x="741521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6" name="Oval 109"/>
          <p:cNvSpPr>
            <a:spLocks noChangeArrowheads="1"/>
          </p:cNvSpPr>
          <p:nvPr/>
        </p:nvSpPr>
        <p:spPr bwMode="auto">
          <a:xfrm>
            <a:off x="5562600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</p:txBody>
      </p:sp>
      <p:sp>
        <p:nvSpPr>
          <p:cNvPr id="8227" name="Line 172"/>
          <p:cNvSpPr>
            <a:spLocks noChangeShapeType="1"/>
          </p:cNvSpPr>
          <p:nvPr/>
        </p:nvSpPr>
        <p:spPr bwMode="auto">
          <a:xfrm>
            <a:off x="588168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06354696"/>
              </p:ext>
            </p:extLst>
          </p:nvPr>
        </p:nvGraphicFramePr>
        <p:xfrm>
          <a:off x="395288" y="1709738"/>
          <a:ext cx="8353425" cy="4455563"/>
        </p:xfrm>
        <a:graphic>
          <a:graphicData uri="http://schemas.openxmlformats.org/drawingml/2006/table">
            <a:tbl>
              <a:tblPr/>
              <a:tblGrid>
                <a:gridCol w="4333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449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518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866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867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69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Age médian, années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69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Femmes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69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 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c/ml),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69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ARN VIH &gt; 100 000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69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404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406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69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CD4 </a:t>
                      </a:r>
                      <a:r>
                        <a:rPr kumimoji="0" lang="fr-FR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200/mm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69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DFGe (Cockroft-Gault), ml/min,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69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Interruption avant S48, n (%)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45 (5 %)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71 (8 %)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69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Pour manque d’efficacité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69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Pour événement indésirable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169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Perdu de vue / Retrait de consentement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15 / 12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18 / 16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69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Non observance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10303" name="Rectangle 6"/>
          <p:cNvSpPr>
            <a:spLocks noChangeArrowheads="1"/>
          </p:cNvSpPr>
          <p:nvPr/>
        </p:nvSpPr>
        <p:spPr bwMode="auto">
          <a:xfrm>
            <a:off x="395288" y="1295400"/>
            <a:ext cx="8353425" cy="324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Caractéristiques à l’inclusion et devenir des patients</a:t>
            </a:r>
          </a:p>
        </p:txBody>
      </p:sp>
      <p:grpSp>
        <p:nvGrpSpPr>
          <p:cNvPr id="2" name="Groupe 5"/>
          <p:cNvGrpSpPr>
            <a:grpSpLocks/>
          </p:cNvGrpSpPr>
          <p:nvPr/>
        </p:nvGrpSpPr>
        <p:grpSpPr bwMode="auto">
          <a:xfrm>
            <a:off x="-11113" y="6570663"/>
            <a:ext cx="1787526" cy="287337"/>
            <a:chOff x="-10712" y="6570663"/>
            <a:chExt cx="1787525" cy="287337"/>
          </a:xfrm>
        </p:grpSpPr>
        <p:sp>
          <p:nvSpPr>
            <p:cNvPr id="10307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61967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0308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1030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Etudes GS-US-292-0104 et GS-US-292-0111 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r>
              <a:rPr lang="en-GB" sz="3200" dirty="0">
                <a:ea typeface="ＭＳ Ｐゴシック" pitchFamily="34" charset="-128"/>
              </a:rPr>
              <a:t> vs E/C/F/TDF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endParaRPr lang="en-GB" sz="3200" dirty="0">
              <a:ea typeface="ＭＳ Ｐゴシック" pitchFamily="34" charset="-128"/>
            </a:endParaRP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PE. Lancet 2015;385:2606-15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547687" y="1657350"/>
            <a:ext cx="8117443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indent="-285750" defTabSz="914400" eaLnBrk="0" hangingPunct="0">
              <a:buClr>
                <a:srgbClr val="CC3300"/>
              </a:buClr>
              <a:buFontTx/>
              <a:buChar char="–"/>
            </a:pPr>
            <a:r>
              <a:rPr kumimoji="0" lang="fr-FR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Sous-étude pharmacocinétique : </a:t>
            </a:r>
          </a:p>
          <a:p>
            <a:pPr marL="742950" lvl="1" indent="-285750" defTabSz="914400" eaLnBrk="0" hangingPunct="0">
              <a:buClr>
                <a:srgbClr val="CC3300"/>
              </a:buClr>
              <a:buFont typeface="Arial" panose="020B0604020202020204" pitchFamily="34" charset="0"/>
              <a:buChar char="•"/>
            </a:pPr>
            <a:r>
              <a:rPr kumimoji="0" lang="fr-FR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E/C/F/TAF,</a:t>
            </a:r>
            <a:r>
              <a:rPr kumimoji="0" lang="fr-FR" b="0" i="0" u="none" strike="noStrike" kern="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 n = 36 (sous-étude PBMC : 21/36)</a:t>
            </a:r>
          </a:p>
          <a:p>
            <a:pPr marL="742950" lvl="1" indent="-285750" defTabSz="914400" eaLnBrk="0" hangingPunct="0">
              <a:buClr>
                <a:srgbClr val="CC3300"/>
              </a:buClr>
              <a:buFont typeface="Arial" panose="020B0604020202020204" pitchFamily="34" charset="0"/>
              <a:buChar char="•"/>
            </a:pPr>
            <a:r>
              <a:rPr kumimoji="0" lang="fr-FR" b="0" i="0" u="none" strike="noStrike" kern="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E/C/F/TDF, </a:t>
            </a:r>
            <a:r>
              <a:rPr lang="fr-FR" kern="0" dirty="0">
                <a:solidFill>
                  <a:srgbClr val="000066"/>
                </a:solidFill>
                <a:latin typeface="+mn-lt"/>
              </a:rPr>
              <a:t>n</a:t>
            </a:r>
            <a:r>
              <a:rPr kumimoji="0" lang="fr-FR" b="0" i="0" u="none" strike="noStrike" kern="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 = 29 (</a:t>
            </a:r>
            <a:r>
              <a:rPr lang="fr-FR" kern="0" dirty="0">
                <a:solidFill>
                  <a:srgbClr val="000066"/>
                </a:solidFill>
              </a:rPr>
              <a:t>sous-étude PBMC : 14/29)</a:t>
            </a:r>
            <a:endParaRPr kumimoji="0" lang="fr-FR" b="0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ＭＳ Ｐゴシック" pitchFamily="34" charset="-128"/>
            </a:endParaRP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PE. Lancet 2015;385:2606-15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111675" y="1128713"/>
            <a:ext cx="69079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Taux plasmatique de TFV et intracellulaire de TFV-DP</a:t>
            </a:r>
          </a:p>
        </p:txBody>
      </p:sp>
      <p:grpSp>
        <p:nvGrpSpPr>
          <p:cNvPr id="2" name="Groupe 161"/>
          <p:cNvGrpSpPr/>
          <p:nvPr/>
        </p:nvGrpSpPr>
        <p:grpSpPr>
          <a:xfrm>
            <a:off x="991325" y="3337587"/>
            <a:ext cx="2908300" cy="1731963"/>
            <a:chOff x="1298575" y="2901950"/>
            <a:chExt cx="2908300" cy="1731963"/>
          </a:xfrm>
        </p:grpSpPr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1346200" y="4583113"/>
              <a:ext cx="284797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V="1">
              <a:off x="1346200" y="2901950"/>
              <a:ext cx="0" cy="1681163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1298575" y="2901950"/>
              <a:ext cx="52388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>
              <a:off x="1316038" y="2984500"/>
              <a:ext cx="349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>
              <a:off x="1316038" y="3092450"/>
              <a:ext cx="349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1316038" y="3238500"/>
              <a:ext cx="349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1298575" y="3484563"/>
              <a:ext cx="52388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1316038" y="3529013"/>
              <a:ext cx="349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7" name="Line 13"/>
            <p:cNvSpPr>
              <a:spLocks noChangeShapeType="1"/>
            </p:cNvSpPr>
            <p:nvPr/>
          </p:nvSpPr>
          <p:spPr bwMode="auto">
            <a:xfrm>
              <a:off x="1316038" y="3619500"/>
              <a:ext cx="349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" name="Line 14"/>
            <p:cNvSpPr>
              <a:spLocks noChangeShapeType="1"/>
            </p:cNvSpPr>
            <p:nvPr/>
          </p:nvSpPr>
          <p:spPr bwMode="auto">
            <a:xfrm>
              <a:off x="1316038" y="3740150"/>
              <a:ext cx="349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" name="Line 15"/>
            <p:cNvSpPr>
              <a:spLocks noChangeShapeType="1"/>
            </p:cNvSpPr>
            <p:nvPr/>
          </p:nvSpPr>
          <p:spPr bwMode="auto">
            <a:xfrm>
              <a:off x="1316038" y="3679825"/>
              <a:ext cx="349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>
              <a:off x="1316038" y="3825875"/>
              <a:ext cx="349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>
              <a:off x="1316038" y="3933825"/>
              <a:ext cx="349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>
              <a:off x="1316038" y="4076700"/>
              <a:ext cx="349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" name="Line 19"/>
            <p:cNvSpPr>
              <a:spLocks noChangeShapeType="1"/>
            </p:cNvSpPr>
            <p:nvPr/>
          </p:nvSpPr>
          <p:spPr bwMode="auto">
            <a:xfrm>
              <a:off x="1298575" y="4335463"/>
              <a:ext cx="52388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4" name="Line 20"/>
            <p:cNvSpPr>
              <a:spLocks noChangeShapeType="1"/>
            </p:cNvSpPr>
            <p:nvPr/>
          </p:nvSpPr>
          <p:spPr bwMode="auto">
            <a:xfrm>
              <a:off x="1316038" y="4370388"/>
              <a:ext cx="349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5" name="Line 21"/>
            <p:cNvSpPr>
              <a:spLocks noChangeShapeType="1"/>
            </p:cNvSpPr>
            <p:nvPr/>
          </p:nvSpPr>
          <p:spPr bwMode="auto">
            <a:xfrm>
              <a:off x="1316038" y="4418013"/>
              <a:ext cx="349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6" name="Line 22"/>
            <p:cNvSpPr>
              <a:spLocks noChangeShapeType="1"/>
            </p:cNvSpPr>
            <p:nvPr/>
          </p:nvSpPr>
          <p:spPr bwMode="auto">
            <a:xfrm>
              <a:off x="1316038" y="4470400"/>
              <a:ext cx="349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7" name="Line 23"/>
            <p:cNvSpPr>
              <a:spLocks noChangeShapeType="1"/>
            </p:cNvSpPr>
            <p:nvPr/>
          </p:nvSpPr>
          <p:spPr bwMode="auto">
            <a:xfrm>
              <a:off x="1316038" y="4518025"/>
              <a:ext cx="349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8" name="Line 24"/>
            <p:cNvSpPr>
              <a:spLocks noChangeShapeType="1"/>
            </p:cNvSpPr>
            <p:nvPr/>
          </p:nvSpPr>
          <p:spPr bwMode="auto">
            <a:xfrm>
              <a:off x="1298575" y="4583113"/>
              <a:ext cx="52388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9" name="Line 25"/>
            <p:cNvSpPr>
              <a:spLocks noChangeShapeType="1"/>
            </p:cNvSpPr>
            <p:nvPr/>
          </p:nvSpPr>
          <p:spPr bwMode="auto">
            <a:xfrm flipV="1">
              <a:off x="1346200" y="4583113"/>
              <a:ext cx="0" cy="5080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0" name="Line 26"/>
            <p:cNvSpPr>
              <a:spLocks noChangeShapeType="1"/>
            </p:cNvSpPr>
            <p:nvPr/>
          </p:nvSpPr>
          <p:spPr bwMode="auto">
            <a:xfrm flipV="1">
              <a:off x="2051050" y="4583113"/>
              <a:ext cx="0" cy="5080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1" name="Line 27"/>
            <p:cNvSpPr>
              <a:spLocks noChangeShapeType="1"/>
            </p:cNvSpPr>
            <p:nvPr/>
          </p:nvSpPr>
          <p:spPr bwMode="auto">
            <a:xfrm flipV="1">
              <a:off x="1698625" y="4583113"/>
              <a:ext cx="0" cy="2540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2" name="Line 28"/>
            <p:cNvSpPr>
              <a:spLocks noChangeShapeType="1"/>
            </p:cNvSpPr>
            <p:nvPr/>
          </p:nvSpPr>
          <p:spPr bwMode="auto">
            <a:xfrm flipV="1">
              <a:off x="2768600" y="4583113"/>
              <a:ext cx="0" cy="5080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3" name="Line 29"/>
            <p:cNvSpPr>
              <a:spLocks noChangeShapeType="1"/>
            </p:cNvSpPr>
            <p:nvPr/>
          </p:nvSpPr>
          <p:spPr bwMode="auto">
            <a:xfrm flipV="1">
              <a:off x="2416175" y="4583113"/>
              <a:ext cx="0" cy="2540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4" name="Line 30"/>
            <p:cNvSpPr>
              <a:spLocks noChangeShapeType="1"/>
            </p:cNvSpPr>
            <p:nvPr/>
          </p:nvSpPr>
          <p:spPr bwMode="auto">
            <a:xfrm flipV="1">
              <a:off x="3481388" y="4583113"/>
              <a:ext cx="0" cy="5080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5" name="Line 31"/>
            <p:cNvSpPr>
              <a:spLocks noChangeShapeType="1"/>
            </p:cNvSpPr>
            <p:nvPr/>
          </p:nvSpPr>
          <p:spPr bwMode="auto">
            <a:xfrm flipV="1">
              <a:off x="3128963" y="4583113"/>
              <a:ext cx="0" cy="2540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6" name="Line 32"/>
            <p:cNvSpPr>
              <a:spLocks noChangeShapeType="1"/>
            </p:cNvSpPr>
            <p:nvPr/>
          </p:nvSpPr>
          <p:spPr bwMode="auto">
            <a:xfrm flipV="1">
              <a:off x="4194175" y="4583113"/>
              <a:ext cx="0" cy="5080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7" name="Line 33"/>
            <p:cNvSpPr>
              <a:spLocks noChangeShapeType="1"/>
            </p:cNvSpPr>
            <p:nvPr/>
          </p:nvSpPr>
          <p:spPr bwMode="auto">
            <a:xfrm flipV="1">
              <a:off x="3841750" y="4583113"/>
              <a:ext cx="0" cy="2540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5" name="Oval 41"/>
            <p:cNvSpPr>
              <a:spLocks noChangeArrowheads="1"/>
            </p:cNvSpPr>
            <p:nvPr/>
          </p:nvSpPr>
          <p:spPr bwMode="auto">
            <a:xfrm>
              <a:off x="2265363" y="3290888"/>
              <a:ext cx="52388" cy="52388"/>
            </a:xfrm>
            <a:prstGeom prst="ellipse">
              <a:avLst/>
            </a:prstGeom>
            <a:solidFill>
              <a:srgbClr val="EC6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6" name="Line 42"/>
            <p:cNvSpPr>
              <a:spLocks noChangeShapeType="1"/>
            </p:cNvSpPr>
            <p:nvPr/>
          </p:nvSpPr>
          <p:spPr bwMode="auto">
            <a:xfrm>
              <a:off x="2270125" y="3433763"/>
              <a:ext cx="42863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7" name="Line 43"/>
            <p:cNvSpPr>
              <a:spLocks noChangeShapeType="1"/>
            </p:cNvSpPr>
            <p:nvPr/>
          </p:nvSpPr>
          <p:spPr bwMode="auto">
            <a:xfrm>
              <a:off x="2270125" y="3230563"/>
              <a:ext cx="42863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8" name="Line 44"/>
            <p:cNvSpPr>
              <a:spLocks noChangeShapeType="1"/>
            </p:cNvSpPr>
            <p:nvPr/>
          </p:nvSpPr>
          <p:spPr bwMode="auto">
            <a:xfrm>
              <a:off x="2290763" y="3230563"/>
              <a:ext cx="0" cy="20320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9" name="Oval 45"/>
            <p:cNvSpPr>
              <a:spLocks noChangeArrowheads="1"/>
            </p:cNvSpPr>
            <p:nvPr/>
          </p:nvSpPr>
          <p:spPr bwMode="auto">
            <a:xfrm>
              <a:off x="2733675" y="3363913"/>
              <a:ext cx="55563" cy="52388"/>
            </a:xfrm>
            <a:prstGeom prst="ellipse">
              <a:avLst/>
            </a:prstGeom>
            <a:solidFill>
              <a:srgbClr val="EC6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0" name="Line 46"/>
            <p:cNvSpPr>
              <a:spLocks noChangeShapeType="1"/>
            </p:cNvSpPr>
            <p:nvPr/>
          </p:nvSpPr>
          <p:spPr bwMode="auto">
            <a:xfrm>
              <a:off x="2738438" y="3506788"/>
              <a:ext cx="47625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1" name="Line 47"/>
            <p:cNvSpPr>
              <a:spLocks noChangeShapeType="1"/>
            </p:cNvSpPr>
            <p:nvPr/>
          </p:nvSpPr>
          <p:spPr bwMode="auto">
            <a:xfrm>
              <a:off x="2738438" y="3303588"/>
              <a:ext cx="47625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2" name="Line 48"/>
            <p:cNvSpPr>
              <a:spLocks noChangeShapeType="1"/>
            </p:cNvSpPr>
            <p:nvPr/>
          </p:nvSpPr>
          <p:spPr bwMode="auto">
            <a:xfrm>
              <a:off x="2759075" y="3303588"/>
              <a:ext cx="0" cy="20320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3" name="Oval 49"/>
            <p:cNvSpPr>
              <a:spLocks noChangeArrowheads="1"/>
            </p:cNvSpPr>
            <p:nvPr/>
          </p:nvSpPr>
          <p:spPr bwMode="auto">
            <a:xfrm>
              <a:off x="4156075" y="3602038"/>
              <a:ext cx="50800" cy="55563"/>
            </a:xfrm>
            <a:prstGeom prst="ellipse">
              <a:avLst/>
            </a:prstGeom>
            <a:solidFill>
              <a:srgbClr val="EC6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4" name="Line 50"/>
            <p:cNvSpPr>
              <a:spLocks noChangeShapeType="1"/>
            </p:cNvSpPr>
            <p:nvPr/>
          </p:nvSpPr>
          <p:spPr bwMode="auto">
            <a:xfrm>
              <a:off x="4160838" y="3765550"/>
              <a:ext cx="42863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5" name="Line 51"/>
            <p:cNvSpPr>
              <a:spLocks noChangeShapeType="1"/>
            </p:cNvSpPr>
            <p:nvPr/>
          </p:nvSpPr>
          <p:spPr bwMode="auto">
            <a:xfrm>
              <a:off x="4160838" y="3529013"/>
              <a:ext cx="42863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6" name="Line 52"/>
            <p:cNvSpPr>
              <a:spLocks noChangeShapeType="1"/>
            </p:cNvSpPr>
            <p:nvPr/>
          </p:nvSpPr>
          <p:spPr bwMode="auto">
            <a:xfrm>
              <a:off x="4181475" y="3529013"/>
              <a:ext cx="0" cy="236538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7" name="Oval 53"/>
            <p:cNvSpPr>
              <a:spLocks noChangeArrowheads="1"/>
            </p:cNvSpPr>
            <p:nvPr/>
          </p:nvSpPr>
          <p:spPr bwMode="auto">
            <a:xfrm>
              <a:off x="2733675" y="4232275"/>
              <a:ext cx="55563" cy="55563"/>
            </a:xfrm>
            <a:prstGeom prst="ellipse">
              <a:avLst/>
            </a:prstGeom>
            <a:solidFill>
              <a:srgbClr val="5F3A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8" name="Line 54"/>
            <p:cNvSpPr>
              <a:spLocks noChangeShapeType="1"/>
            </p:cNvSpPr>
            <p:nvPr/>
          </p:nvSpPr>
          <p:spPr bwMode="auto">
            <a:xfrm>
              <a:off x="2738438" y="4352925"/>
              <a:ext cx="47625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9" name="Line 55"/>
            <p:cNvSpPr>
              <a:spLocks noChangeShapeType="1"/>
            </p:cNvSpPr>
            <p:nvPr/>
          </p:nvSpPr>
          <p:spPr bwMode="auto">
            <a:xfrm>
              <a:off x="2738438" y="4184650"/>
              <a:ext cx="47625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0" name="Line 56"/>
            <p:cNvSpPr>
              <a:spLocks noChangeShapeType="1"/>
            </p:cNvSpPr>
            <p:nvPr/>
          </p:nvSpPr>
          <p:spPr bwMode="auto">
            <a:xfrm>
              <a:off x="2759075" y="4184650"/>
              <a:ext cx="0" cy="168275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1" name="Oval 57"/>
            <p:cNvSpPr>
              <a:spLocks noChangeArrowheads="1"/>
            </p:cNvSpPr>
            <p:nvPr/>
          </p:nvSpPr>
          <p:spPr bwMode="auto">
            <a:xfrm>
              <a:off x="2265363" y="4197350"/>
              <a:ext cx="55563" cy="57150"/>
            </a:xfrm>
            <a:prstGeom prst="ellipse">
              <a:avLst/>
            </a:prstGeom>
            <a:solidFill>
              <a:srgbClr val="5F3A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2" name="Line 58"/>
            <p:cNvSpPr>
              <a:spLocks noChangeShapeType="1"/>
            </p:cNvSpPr>
            <p:nvPr/>
          </p:nvSpPr>
          <p:spPr bwMode="auto">
            <a:xfrm>
              <a:off x="2270125" y="4314825"/>
              <a:ext cx="47625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3" name="Line 59"/>
            <p:cNvSpPr>
              <a:spLocks noChangeShapeType="1"/>
            </p:cNvSpPr>
            <p:nvPr/>
          </p:nvSpPr>
          <p:spPr bwMode="auto">
            <a:xfrm>
              <a:off x="2270125" y="4149725"/>
              <a:ext cx="47625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4" name="Line 60"/>
            <p:cNvSpPr>
              <a:spLocks noChangeShapeType="1"/>
            </p:cNvSpPr>
            <p:nvPr/>
          </p:nvSpPr>
          <p:spPr bwMode="auto">
            <a:xfrm>
              <a:off x="2290763" y="4149725"/>
              <a:ext cx="0" cy="16510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5" name="Oval 61"/>
            <p:cNvSpPr>
              <a:spLocks noChangeArrowheads="1"/>
            </p:cNvSpPr>
            <p:nvPr/>
          </p:nvSpPr>
          <p:spPr bwMode="auto">
            <a:xfrm>
              <a:off x="1908175" y="4179888"/>
              <a:ext cx="57150" cy="57150"/>
            </a:xfrm>
            <a:prstGeom prst="ellipse">
              <a:avLst/>
            </a:prstGeom>
            <a:solidFill>
              <a:srgbClr val="5F3A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6" name="Line 62"/>
            <p:cNvSpPr>
              <a:spLocks noChangeShapeType="1"/>
            </p:cNvSpPr>
            <p:nvPr/>
          </p:nvSpPr>
          <p:spPr bwMode="auto">
            <a:xfrm>
              <a:off x="1912938" y="4297363"/>
              <a:ext cx="47625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7" name="Line 63"/>
            <p:cNvSpPr>
              <a:spLocks noChangeShapeType="1"/>
            </p:cNvSpPr>
            <p:nvPr/>
          </p:nvSpPr>
          <p:spPr bwMode="auto">
            <a:xfrm>
              <a:off x="1912938" y="4133850"/>
              <a:ext cx="47625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8" name="Line 64"/>
            <p:cNvSpPr>
              <a:spLocks noChangeShapeType="1"/>
            </p:cNvSpPr>
            <p:nvPr/>
          </p:nvSpPr>
          <p:spPr bwMode="auto">
            <a:xfrm>
              <a:off x="1935163" y="4133850"/>
              <a:ext cx="0" cy="163513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9" name="Oval 65"/>
            <p:cNvSpPr>
              <a:spLocks noChangeArrowheads="1"/>
            </p:cNvSpPr>
            <p:nvPr/>
          </p:nvSpPr>
          <p:spPr bwMode="auto">
            <a:xfrm>
              <a:off x="1792288" y="4159250"/>
              <a:ext cx="57150" cy="55563"/>
            </a:xfrm>
            <a:prstGeom prst="ellipse">
              <a:avLst/>
            </a:prstGeom>
            <a:solidFill>
              <a:srgbClr val="5F3A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0" name="Line 66"/>
            <p:cNvSpPr>
              <a:spLocks noChangeShapeType="1"/>
            </p:cNvSpPr>
            <p:nvPr/>
          </p:nvSpPr>
          <p:spPr bwMode="auto">
            <a:xfrm>
              <a:off x="1797050" y="4275138"/>
              <a:ext cx="47625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1" name="Line 67"/>
            <p:cNvSpPr>
              <a:spLocks noChangeShapeType="1"/>
            </p:cNvSpPr>
            <p:nvPr/>
          </p:nvSpPr>
          <p:spPr bwMode="auto">
            <a:xfrm>
              <a:off x="1797050" y="4111625"/>
              <a:ext cx="47625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2" name="Line 68"/>
            <p:cNvSpPr>
              <a:spLocks noChangeShapeType="1"/>
            </p:cNvSpPr>
            <p:nvPr/>
          </p:nvSpPr>
          <p:spPr bwMode="auto">
            <a:xfrm>
              <a:off x="1822450" y="4111625"/>
              <a:ext cx="0" cy="163513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3" name="Oval 69"/>
            <p:cNvSpPr>
              <a:spLocks noChangeArrowheads="1"/>
            </p:cNvSpPr>
            <p:nvPr/>
          </p:nvSpPr>
          <p:spPr bwMode="auto">
            <a:xfrm>
              <a:off x="1673225" y="4154488"/>
              <a:ext cx="55563" cy="57150"/>
            </a:xfrm>
            <a:prstGeom prst="ellipse">
              <a:avLst/>
            </a:prstGeom>
            <a:solidFill>
              <a:srgbClr val="5F3A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4" name="Line 70"/>
            <p:cNvSpPr>
              <a:spLocks noChangeShapeType="1"/>
            </p:cNvSpPr>
            <p:nvPr/>
          </p:nvSpPr>
          <p:spPr bwMode="auto">
            <a:xfrm>
              <a:off x="1676400" y="4275138"/>
              <a:ext cx="47625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5" name="Line 71"/>
            <p:cNvSpPr>
              <a:spLocks noChangeShapeType="1"/>
            </p:cNvSpPr>
            <p:nvPr/>
          </p:nvSpPr>
          <p:spPr bwMode="auto">
            <a:xfrm>
              <a:off x="1676400" y="4106863"/>
              <a:ext cx="47625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6" name="Line 72"/>
            <p:cNvSpPr>
              <a:spLocks noChangeShapeType="1"/>
            </p:cNvSpPr>
            <p:nvPr/>
          </p:nvSpPr>
          <p:spPr bwMode="auto">
            <a:xfrm>
              <a:off x="1698625" y="4106863"/>
              <a:ext cx="0" cy="168275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7" name="Oval 73"/>
            <p:cNvSpPr>
              <a:spLocks noChangeArrowheads="1"/>
            </p:cNvSpPr>
            <p:nvPr/>
          </p:nvSpPr>
          <p:spPr bwMode="auto">
            <a:xfrm>
              <a:off x="1552575" y="4164013"/>
              <a:ext cx="55563" cy="50800"/>
            </a:xfrm>
            <a:prstGeom prst="ellipse">
              <a:avLst/>
            </a:prstGeom>
            <a:solidFill>
              <a:srgbClr val="5F3A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8" name="Line 74"/>
            <p:cNvSpPr>
              <a:spLocks noChangeShapeType="1"/>
            </p:cNvSpPr>
            <p:nvPr/>
          </p:nvSpPr>
          <p:spPr bwMode="auto">
            <a:xfrm>
              <a:off x="1555750" y="4279900"/>
              <a:ext cx="47625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9" name="Line 75"/>
            <p:cNvSpPr>
              <a:spLocks noChangeShapeType="1"/>
            </p:cNvSpPr>
            <p:nvPr/>
          </p:nvSpPr>
          <p:spPr bwMode="auto">
            <a:xfrm>
              <a:off x="1555750" y="4111625"/>
              <a:ext cx="47625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0" name="Line 76"/>
            <p:cNvSpPr>
              <a:spLocks noChangeShapeType="1"/>
            </p:cNvSpPr>
            <p:nvPr/>
          </p:nvSpPr>
          <p:spPr bwMode="auto">
            <a:xfrm>
              <a:off x="1577975" y="4111625"/>
              <a:ext cx="0" cy="168275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1" name="Oval 77"/>
            <p:cNvSpPr>
              <a:spLocks noChangeArrowheads="1"/>
            </p:cNvSpPr>
            <p:nvPr/>
          </p:nvSpPr>
          <p:spPr bwMode="auto">
            <a:xfrm>
              <a:off x="1497013" y="4171950"/>
              <a:ext cx="55563" cy="52388"/>
            </a:xfrm>
            <a:prstGeom prst="ellipse">
              <a:avLst/>
            </a:prstGeom>
            <a:solidFill>
              <a:srgbClr val="5F3A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2" name="Line 78"/>
            <p:cNvSpPr>
              <a:spLocks noChangeShapeType="1"/>
            </p:cNvSpPr>
            <p:nvPr/>
          </p:nvSpPr>
          <p:spPr bwMode="auto">
            <a:xfrm>
              <a:off x="1500188" y="4287838"/>
              <a:ext cx="47625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3" name="Line 79"/>
            <p:cNvSpPr>
              <a:spLocks noChangeShapeType="1"/>
            </p:cNvSpPr>
            <p:nvPr/>
          </p:nvSpPr>
          <p:spPr bwMode="auto">
            <a:xfrm>
              <a:off x="1500188" y="4119563"/>
              <a:ext cx="47625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4" name="Line 80"/>
            <p:cNvSpPr>
              <a:spLocks noChangeShapeType="1"/>
            </p:cNvSpPr>
            <p:nvPr/>
          </p:nvSpPr>
          <p:spPr bwMode="auto">
            <a:xfrm>
              <a:off x="1522413" y="4119563"/>
              <a:ext cx="0" cy="168275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5" name="Oval 81"/>
            <p:cNvSpPr>
              <a:spLocks noChangeArrowheads="1"/>
            </p:cNvSpPr>
            <p:nvPr/>
          </p:nvSpPr>
          <p:spPr bwMode="auto">
            <a:xfrm>
              <a:off x="1431925" y="4184650"/>
              <a:ext cx="55563" cy="57150"/>
            </a:xfrm>
            <a:prstGeom prst="ellipse">
              <a:avLst/>
            </a:prstGeom>
            <a:solidFill>
              <a:srgbClr val="5F3A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6" name="Line 82"/>
            <p:cNvSpPr>
              <a:spLocks noChangeShapeType="1"/>
            </p:cNvSpPr>
            <p:nvPr/>
          </p:nvSpPr>
          <p:spPr bwMode="auto">
            <a:xfrm>
              <a:off x="1436688" y="4340225"/>
              <a:ext cx="46038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7" name="Line 83"/>
            <p:cNvSpPr>
              <a:spLocks noChangeShapeType="1"/>
            </p:cNvSpPr>
            <p:nvPr/>
          </p:nvSpPr>
          <p:spPr bwMode="auto">
            <a:xfrm>
              <a:off x="1436688" y="4119563"/>
              <a:ext cx="46038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8" name="Line 84"/>
            <p:cNvSpPr>
              <a:spLocks noChangeShapeType="1"/>
            </p:cNvSpPr>
            <p:nvPr/>
          </p:nvSpPr>
          <p:spPr bwMode="auto">
            <a:xfrm>
              <a:off x="1457325" y="4119563"/>
              <a:ext cx="0" cy="220663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9" name="Oval 85"/>
            <p:cNvSpPr>
              <a:spLocks noChangeArrowheads="1"/>
            </p:cNvSpPr>
            <p:nvPr/>
          </p:nvSpPr>
          <p:spPr bwMode="auto">
            <a:xfrm>
              <a:off x="1401763" y="4202113"/>
              <a:ext cx="52388" cy="52388"/>
            </a:xfrm>
            <a:prstGeom prst="ellipse">
              <a:avLst/>
            </a:prstGeom>
            <a:solidFill>
              <a:srgbClr val="5F3A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0" name="Line 86"/>
            <p:cNvSpPr>
              <a:spLocks noChangeShapeType="1"/>
            </p:cNvSpPr>
            <p:nvPr/>
          </p:nvSpPr>
          <p:spPr bwMode="auto">
            <a:xfrm>
              <a:off x="1406525" y="4370388"/>
              <a:ext cx="42863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1" name="Line 87"/>
            <p:cNvSpPr>
              <a:spLocks noChangeShapeType="1"/>
            </p:cNvSpPr>
            <p:nvPr/>
          </p:nvSpPr>
          <p:spPr bwMode="auto">
            <a:xfrm>
              <a:off x="1406525" y="4133850"/>
              <a:ext cx="42863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2" name="Line 88"/>
            <p:cNvSpPr>
              <a:spLocks noChangeShapeType="1"/>
            </p:cNvSpPr>
            <p:nvPr/>
          </p:nvSpPr>
          <p:spPr bwMode="auto">
            <a:xfrm>
              <a:off x="1427163" y="4133850"/>
              <a:ext cx="0" cy="236538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3" name="Oval 89"/>
            <p:cNvSpPr>
              <a:spLocks noChangeArrowheads="1"/>
            </p:cNvSpPr>
            <p:nvPr/>
          </p:nvSpPr>
          <p:spPr bwMode="auto">
            <a:xfrm>
              <a:off x="1366838" y="4219575"/>
              <a:ext cx="57150" cy="55563"/>
            </a:xfrm>
            <a:prstGeom prst="ellipse">
              <a:avLst/>
            </a:prstGeom>
            <a:solidFill>
              <a:srgbClr val="5F3A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4" name="Line 90"/>
            <p:cNvSpPr>
              <a:spLocks noChangeShapeType="1"/>
            </p:cNvSpPr>
            <p:nvPr/>
          </p:nvSpPr>
          <p:spPr bwMode="auto">
            <a:xfrm>
              <a:off x="1371600" y="4413250"/>
              <a:ext cx="47625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5" name="Line 91"/>
            <p:cNvSpPr>
              <a:spLocks noChangeShapeType="1"/>
            </p:cNvSpPr>
            <p:nvPr/>
          </p:nvSpPr>
          <p:spPr bwMode="auto">
            <a:xfrm>
              <a:off x="1371600" y="4137025"/>
              <a:ext cx="47625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6" name="Line 92"/>
            <p:cNvSpPr>
              <a:spLocks noChangeShapeType="1"/>
            </p:cNvSpPr>
            <p:nvPr/>
          </p:nvSpPr>
          <p:spPr bwMode="auto">
            <a:xfrm>
              <a:off x="1397000" y="4137025"/>
              <a:ext cx="0" cy="276225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7" name="Oval 93"/>
            <p:cNvSpPr>
              <a:spLocks noChangeArrowheads="1"/>
            </p:cNvSpPr>
            <p:nvPr/>
          </p:nvSpPr>
          <p:spPr bwMode="auto">
            <a:xfrm>
              <a:off x="1350963" y="4279900"/>
              <a:ext cx="50800" cy="55563"/>
            </a:xfrm>
            <a:prstGeom prst="ellipse">
              <a:avLst/>
            </a:prstGeom>
            <a:solidFill>
              <a:srgbClr val="5F3A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8" name="Line 94"/>
            <p:cNvSpPr>
              <a:spLocks noChangeShapeType="1"/>
            </p:cNvSpPr>
            <p:nvPr/>
          </p:nvSpPr>
          <p:spPr bwMode="auto">
            <a:xfrm>
              <a:off x="1354138" y="4413250"/>
              <a:ext cx="42863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9" name="Line 95"/>
            <p:cNvSpPr>
              <a:spLocks noChangeShapeType="1"/>
            </p:cNvSpPr>
            <p:nvPr/>
          </p:nvSpPr>
          <p:spPr bwMode="auto">
            <a:xfrm>
              <a:off x="1354138" y="4232275"/>
              <a:ext cx="42863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0" name="Line 96"/>
            <p:cNvSpPr>
              <a:spLocks noChangeShapeType="1"/>
            </p:cNvSpPr>
            <p:nvPr/>
          </p:nvSpPr>
          <p:spPr bwMode="auto">
            <a:xfrm>
              <a:off x="1376363" y="4232275"/>
              <a:ext cx="0" cy="180975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1" name="Oval 97"/>
            <p:cNvSpPr>
              <a:spLocks noChangeArrowheads="1"/>
            </p:cNvSpPr>
            <p:nvPr/>
          </p:nvSpPr>
          <p:spPr bwMode="auto">
            <a:xfrm>
              <a:off x="1316038" y="4287838"/>
              <a:ext cx="50800" cy="52388"/>
            </a:xfrm>
            <a:prstGeom prst="ellipse">
              <a:avLst/>
            </a:prstGeom>
            <a:solidFill>
              <a:srgbClr val="5F3A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2" name="Line 98"/>
            <p:cNvSpPr>
              <a:spLocks noChangeShapeType="1"/>
            </p:cNvSpPr>
            <p:nvPr/>
          </p:nvSpPr>
          <p:spPr bwMode="auto">
            <a:xfrm>
              <a:off x="1320800" y="4418013"/>
              <a:ext cx="42863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3" name="Line 99"/>
            <p:cNvSpPr>
              <a:spLocks noChangeShapeType="1"/>
            </p:cNvSpPr>
            <p:nvPr/>
          </p:nvSpPr>
          <p:spPr bwMode="auto">
            <a:xfrm>
              <a:off x="1320800" y="4227513"/>
              <a:ext cx="42863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4" name="Line 100"/>
            <p:cNvSpPr>
              <a:spLocks noChangeShapeType="1"/>
            </p:cNvSpPr>
            <p:nvPr/>
          </p:nvSpPr>
          <p:spPr bwMode="auto">
            <a:xfrm>
              <a:off x="1341438" y="4227513"/>
              <a:ext cx="0" cy="190500"/>
            </a:xfrm>
            <a:prstGeom prst="line">
              <a:avLst/>
            </a:prstGeom>
            <a:noFill/>
            <a:ln w="9525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5" name="Oval 101"/>
            <p:cNvSpPr>
              <a:spLocks noChangeArrowheads="1"/>
            </p:cNvSpPr>
            <p:nvPr/>
          </p:nvSpPr>
          <p:spPr bwMode="auto">
            <a:xfrm>
              <a:off x="1908175" y="3238500"/>
              <a:ext cx="57150" cy="57150"/>
            </a:xfrm>
            <a:prstGeom prst="ellipse">
              <a:avLst/>
            </a:prstGeom>
            <a:solidFill>
              <a:srgbClr val="EC6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6" name="Line 102"/>
            <p:cNvSpPr>
              <a:spLocks noChangeShapeType="1"/>
            </p:cNvSpPr>
            <p:nvPr/>
          </p:nvSpPr>
          <p:spPr bwMode="auto">
            <a:xfrm>
              <a:off x="1912938" y="3386138"/>
              <a:ext cx="47625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7" name="Line 103"/>
            <p:cNvSpPr>
              <a:spLocks noChangeShapeType="1"/>
            </p:cNvSpPr>
            <p:nvPr/>
          </p:nvSpPr>
          <p:spPr bwMode="auto">
            <a:xfrm>
              <a:off x="1912938" y="3178175"/>
              <a:ext cx="47625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8" name="Line 104"/>
            <p:cNvSpPr>
              <a:spLocks noChangeShapeType="1"/>
            </p:cNvSpPr>
            <p:nvPr/>
          </p:nvSpPr>
          <p:spPr bwMode="auto">
            <a:xfrm>
              <a:off x="1938338" y="3178175"/>
              <a:ext cx="0" cy="207963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9" name="Oval 105"/>
            <p:cNvSpPr>
              <a:spLocks noChangeArrowheads="1"/>
            </p:cNvSpPr>
            <p:nvPr/>
          </p:nvSpPr>
          <p:spPr bwMode="auto">
            <a:xfrm>
              <a:off x="1789113" y="3200400"/>
              <a:ext cx="55563" cy="55563"/>
            </a:xfrm>
            <a:prstGeom prst="ellipse">
              <a:avLst/>
            </a:prstGeom>
            <a:solidFill>
              <a:srgbClr val="EC6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0" name="Line 106"/>
            <p:cNvSpPr>
              <a:spLocks noChangeShapeType="1"/>
            </p:cNvSpPr>
            <p:nvPr/>
          </p:nvSpPr>
          <p:spPr bwMode="auto">
            <a:xfrm>
              <a:off x="1792288" y="3346450"/>
              <a:ext cx="47625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1" name="Line 107"/>
            <p:cNvSpPr>
              <a:spLocks noChangeShapeType="1"/>
            </p:cNvSpPr>
            <p:nvPr/>
          </p:nvSpPr>
          <p:spPr bwMode="auto">
            <a:xfrm>
              <a:off x="1792288" y="3140075"/>
              <a:ext cx="47625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2" name="Line 108"/>
            <p:cNvSpPr>
              <a:spLocks noChangeShapeType="1"/>
            </p:cNvSpPr>
            <p:nvPr/>
          </p:nvSpPr>
          <p:spPr bwMode="auto">
            <a:xfrm>
              <a:off x="1819275" y="3140075"/>
              <a:ext cx="0" cy="206375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3" name="Oval 109"/>
            <p:cNvSpPr>
              <a:spLocks noChangeArrowheads="1"/>
            </p:cNvSpPr>
            <p:nvPr/>
          </p:nvSpPr>
          <p:spPr bwMode="auto">
            <a:xfrm>
              <a:off x="1673225" y="3135313"/>
              <a:ext cx="55563" cy="52388"/>
            </a:xfrm>
            <a:prstGeom prst="ellipse">
              <a:avLst/>
            </a:prstGeom>
            <a:solidFill>
              <a:srgbClr val="EC6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4" name="Line 110"/>
            <p:cNvSpPr>
              <a:spLocks noChangeShapeType="1"/>
            </p:cNvSpPr>
            <p:nvPr/>
          </p:nvSpPr>
          <p:spPr bwMode="auto">
            <a:xfrm>
              <a:off x="1676400" y="3316288"/>
              <a:ext cx="42863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5" name="Line 111"/>
            <p:cNvSpPr>
              <a:spLocks noChangeShapeType="1"/>
            </p:cNvSpPr>
            <p:nvPr/>
          </p:nvSpPr>
          <p:spPr bwMode="auto">
            <a:xfrm>
              <a:off x="1676400" y="3057525"/>
              <a:ext cx="42863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6" name="Line 112"/>
            <p:cNvSpPr>
              <a:spLocks noChangeShapeType="1"/>
            </p:cNvSpPr>
            <p:nvPr/>
          </p:nvSpPr>
          <p:spPr bwMode="auto">
            <a:xfrm>
              <a:off x="1698625" y="3057525"/>
              <a:ext cx="0" cy="258763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7" name="Oval 113"/>
            <p:cNvSpPr>
              <a:spLocks noChangeArrowheads="1"/>
            </p:cNvSpPr>
            <p:nvPr/>
          </p:nvSpPr>
          <p:spPr bwMode="auto">
            <a:xfrm>
              <a:off x="1547813" y="3074988"/>
              <a:ext cx="55563" cy="55563"/>
            </a:xfrm>
            <a:prstGeom prst="ellipse">
              <a:avLst/>
            </a:prstGeom>
            <a:solidFill>
              <a:srgbClr val="EC6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8" name="Line 114"/>
            <p:cNvSpPr>
              <a:spLocks noChangeShapeType="1"/>
            </p:cNvSpPr>
            <p:nvPr/>
          </p:nvSpPr>
          <p:spPr bwMode="auto">
            <a:xfrm>
              <a:off x="1552575" y="3295650"/>
              <a:ext cx="47625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9" name="Line 115"/>
            <p:cNvSpPr>
              <a:spLocks noChangeShapeType="1"/>
            </p:cNvSpPr>
            <p:nvPr/>
          </p:nvSpPr>
          <p:spPr bwMode="auto">
            <a:xfrm>
              <a:off x="1552575" y="2984500"/>
              <a:ext cx="47625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0" name="Line 116"/>
            <p:cNvSpPr>
              <a:spLocks noChangeShapeType="1"/>
            </p:cNvSpPr>
            <p:nvPr/>
          </p:nvSpPr>
          <p:spPr bwMode="auto">
            <a:xfrm>
              <a:off x="1577975" y="2984500"/>
              <a:ext cx="0" cy="31115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1" name="Oval 117"/>
            <p:cNvSpPr>
              <a:spLocks noChangeArrowheads="1"/>
            </p:cNvSpPr>
            <p:nvPr/>
          </p:nvSpPr>
          <p:spPr bwMode="auto">
            <a:xfrm>
              <a:off x="1497013" y="3067050"/>
              <a:ext cx="55563" cy="55563"/>
            </a:xfrm>
            <a:prstGeom prst="ellipse">
              <a:avLst/>
            </a:prstGeom>
            <a:solidFill>
              <a:srgbClr val="EC6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2" name="Line 118"/>
            <p:cNvSpPr>
              <a:spLocks noChangeShapeType="1"/>
            </p:cNvSpPr>
            <p:nvPr/>
          </p:nvSpPr>
          <p:spPr bwMode="auto">
            <a:xfrm>
              <a:off x="1500188" y="3346450"/>
              <a:ext cx="47625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3" name="Line 119"/>
            <p:cNvSpPr>
              <a:spLocks noChangeShapeType="1"/>
            </p:cNvSpPr>
            <p:nvPr/>
          </p:nvSpPr>
          <p:spPr bwMode="auto">
            <a:xfrm>
              <a:off x="1500188" y="2954338"/>
              <a:ext cx="47625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4" name="Line 120"/>
            <p:cNvSpPr>
              <a:spLocks noChangeShapeType="1"/>
            </p:cNvSpPr>
            <p:nvPr/>
          </p:nvSpPr>
          <p:spPr bwMode="auto">
            <a:xfrm>
              <a:off x="1522413" y="2954338"/>
              <a:ext cx="0" cy="392113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5" name="Oval 121"/>
            <p:cNvSpPr>
              <a:spLocks noChangeArrowheads="1"/>
            </p:cNvSpPr>
            <p:nvPr/>
          </p:nvSpPr>
          <p:spPr bwMode="auto">
            <a:xfrm>
              <a:off x="1431925" y="3079750"/>
              <a:ext cx="55563" cy="55563"/>
            </a:xfrm>
            <a:prstGeom prst="ellipse">
              <a:avLst/>
            </a:prstGeom>
            <a:solidFill>
              <a:srgbClr val="EC6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6" name="Line 122"/>
            <p:cNvSpPr>
              <a:spLocks noChangeShapeType="1"/>
            </p:cNvSpPr>
            <p:nvPr/>
          </p:nvSpPr>
          <p:spPr bwMode="auto">
            <a:xfrm>
              <a:off x="1436688" y="3433763"/>
              <a:ext cx="46038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7" name="Line 123"/>
            <p:cNvSpPr>
              <a:spLocks noChangeShapeType="1"/>
            </p:cNvSpPr>
            <p:nvPr/>
          </p:nvSpPr>
          <p:spPr bwMode="auto">
            <a:xfrm>
              <a:off x="1436688" y="2924175"/>
              <a:ext cx="46038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8" name="Line 124"/>
            <p:cNvSpPr>
              <a:spLocks noChangeShapeType="1"/>
            </p:cNvSpPr>
            <p:nvPr/>
          </p:nvSpPr>
          <p:spPr bwMode="auto">
            <a:xfrm>
              <a:off x="1457325" y="2924175"/>
              <a:ext cx="0" cy="509588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9" name="Oval 125"/>
            <p:cNvSpPr>
              <a:spLocks noChangeArrowheads="1"/>
            </p:cNvSpPr>
            <p:nvPr/>
          </p:nvSpPr>
          <p:spPr bwMode="auto">
            <a:xfrm>
              <a:off x="1409700" y="3122613"/>
              <a:ext cx="52388" cy="52388"/>
            </a:xfrm>
            <a:prstGeom prst="ellipse">
              <a:avLst/>
            </a:prstGeom>
            <a:solidFill>
              <a:srgbClr val="EC6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0" name="Line 126"/>
            <p:cNvSpPr>
              <a:spLocks noChangeShapeType="1"/>
            </p:cNvSpPr>
            <p:nvPr/>
          </p:nvSpPr>
          <p:spPr bwMode="auto">
            <a:xfrm>
              <a:off x="1414463" y="3529013"/>
              <a:ext cx="42863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1" name="Line 127"/>
            <p:cNvSpPr>
              <a:spLocks noChangeShapeType="1"/>
            </p:cNvSpPr>
            <p:nvPr/>
          </p:nvSpPr>
          <p:spPr bwMode="auto">
            <a:xfrm>
              <a:off x="1414463" y="2971800"/>
              <a:ext cx="42863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2" name="Line 128"/>
            <p:cNvSpPr>
              <a:spLocks noChangeShapeType="1"/>
            </p:cNvSpPr>
            <p:nvPr/>
          </p:nvSpPr>
          <p:spPr bwMode="auto">
            <a:xfrm>
              <a:off x="1436688" y="2971800"/>
              <a:ext cx="0" cy="557213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3" name="Oval 129"/>
            <p:cNvSpPr>
              <a:spLocks noChangeArrowheads="1"/>
            </p:cNvSpPr>
            <p:nvPr/>
          </p:nvSpPr>
          <p:spPr bwMode="auto">
            <a:xfrm>
              <a:off x="1376363" y="3225800"/>
              <a:ext cx="55563" cy="57150"/>
            </a:xfrm>
            <a:prstGeom prst="ellipse">
              <a:avLst/>
            </a:prstGeom>
            <a:solidFill>
              <a:srgbClr val="EC6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4" name="Line 130"/>
            <p:cNvSpPr>
              <a:spLocks noChangeShapeType="1"/>
            </p:cNvSpPr>
            <p:nvPr/>
          </p:nvSpPr>
          <p:spPr bwMode="auto">
            <a:xfrm>
              <a:off x="1379538" y="3913188"/>
              <a:ext cx="47625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5" name="Line 131"/>
            <p:cNvSpPr>
              <a:spLocks noChangeShapeType="1"/>
            </p:cNvSpPr>
            <p:nvPr/>
          </p:nvSpPr>
          <p:spPr bwMode="auto">
            <a:xfrm>
              <a:off x="1379538" y="3022600"/>
              <a:ext cx="47625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6" name="Line 132"/>
            <p:cNvSpPr>
              <a:spLocks noChangeShapeType="1"/>
            </p:cNvSpPr>
            <p:nvPr/>
          </p:nvSpPr>
          <p:spPr bwMode="auto">
            <a:xfrm>
              <a:off x="1406525" y="3022600"/>
              <a:ext cx="0" cy="890588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7" name="Oval 133"/>
            <p:cNvSpPr>
              <a:spLocks noChangeArrowheads="1"/>
            </p:cNvSpPr>
            <p:nvPr/>
          </p:nvSpPr>
          <p:spPr bwMode="auto">
            <a:xfrm>
              <a:off x="1346200" y="3463925"/>
              <a:ext cx="50800" cy="55563"/>
            </a:xfrm>
            <a:prstGeom prst="ellipse">
              <a:avLst/>
            </a:prstGeom>
            <a:solidFill>
              <a:srgbClr val="EC6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8" name="Line 134"/>
            <p:cNvSpPr>
              <a:spLocks noChangeShapeType="1"/>
            </p:cNvSpPr>
            <p:nvPr/>
          </p:nvSpPr>
          <p:spPr bwMode="auto">
            <a:xfrm>
              <a:off x="1350963" y="3825875"/>
              <a:ext cx="42863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9" name="Line 135"/>
            <p:cNvSpPr>
              <a:spLocks noChangeShapeType="1"/>
            </p:cNvSpPr>
            <p:nvPr/>
          </p:nvSpPr>
          <p:spPr bwMode="auto">
            <a:xfrm>
              <a:off x="1350963" y="3316288"/>
              <a:ext cx="42863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0" name="Line 136"/>
            <p:cNvSpPr>
              <a:spLocks noChangeShapeType="1"/>
            </p:cNvSpPr>
            <p:nvPr/>
          </p:nvSpPr>
          <p:spPr bwMode="auto">
            <a:xfrm>
              <a:off x="1371600" y="3316288"/>
              <a:ext cx="0" cy="509588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1" name="Oval 137"/>
            <p:cNvSpPr>
              <a:spLocks noChangeArrowheads="1"/>
            </p:cNvSpPr>
            <p:nvPr/>
          </p:nvSpPr>
          <p:spPr bwMode="auto">
            <a:xfrm>
              <a:off x="1311275" y="3546475"/>
              <a:ext cx="55563" cy="55563"/>
            </a:xfrm>
            <a:prstGeom prst="ellipse">
              <a:avLst/>
            </a:prstGeom>
            <a:solidFill>
              <a:srgbClr val="EC6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2" name="Line 138"/>
            <p:cNvSpPr>
              <a:spLocks noChangeShapeType="1"/>
            </p:cNvSpPr>
            <p:nvPr/>
          </p:nvSpPr>
          <p:spPr bwMode="auto">
            <a:xfrm>
              <a:off x="1316038" y="3752850"/>
              <a:ext cx="47625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3" name="Line 139"/>
            <p:cNvSpPr>
              <a:spLocks noChangeShapeType="1"/>
            </p:cNvSpPr>
            <p:nvPr/>
          </p:nvSpPr>
          <p:spPr bwMode="auto">
            <a:xfrm>
              <a:off x="1316038" y="3446463"/>
              <a:ext cx="47625" cy="0"/>
            </a:xfrm>
            <a:prstGeom prst="line">
              <a:avLst/>
            </a:pr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4" name="Line 140"/>
            <p:cNvSpPr>
              <a:spLocks noChangeShapeType="1"/>
            </p:cNvSpPr>
            <p:nvPr/>
          </p:nvSpPr>
          <p:spPr bwMode="auto">
            <a:xfrm>
              <a:off x="1341438" y="3446463"/>
              <a:ext cx="0" cy="306388"/>
            </a:xfrm>
            <a:prstGeom prst="line">
              <a:avLst/>
            </a:prstGeom>
            <a:noFill/>
            <a:ln w="9525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5" name="Freeform 141"/>
            <p:cNvSpPr>
              <a:spLocks/>
            </p:cNvSpPr>
            <p:nvPr/>
          </p:nvSpPr>
          <p:spPr bwMode="auto">
            <a:xfrm>
              <a:off x="1341438" y="3092450"/>
              <a:ext cx="2840038" cy="527050"/>
            </a:xfrm>
            <a:custGeom>
              <a:avLst/>
              <a:gdLst>
                <a:gd name="T0" fmla="*/ 0 w 1789"/>
                <a:gd name="T1" fmla="*/ 302 h 332"/>
                <a:gd name="T2" fmla="*/ 16 w 1789"/>
                <a:gd name="T3" fmla="*/ 247 h 332"/>
                <a:gd name="T4" fmla="*/ 41 w 1789"/>
                <a:gd name="T5" fmla="*/ 95 h 332"/>
                <a:gd name="T6" fmla="*/ 54 w 1789"/>
                <a:gd name="T7" fmla="*/ 30 h 332"/>
                <a:gd name="T8" fmla="*/ 73 w 1789"/>
                <a:gd name="T9" fmla="*/ 5 h 332"/>
                <a:gd name="T10" fmla="*/ 114 w 1789"/>
                <a:gd name="T11" fmla="*/ 0 h 332"/>
                <a:gd name="T12" fmla="*/ 149 w 1789"/>
                <a:gd name="T13" fmla="*/ 0 h 332"/>
                <a:gd name="T14" fmla="*/ 225 w 1789"/>
                <a:gd name="T15" fmla="*/ 43 h 332"/>
                <a:gd name="T16" fmla="*/ 301 w 1789"/>
                <a:gd name="T17" fmla="*/ 87 h 332"/>
                <a:gd name="T18" fmla="*/ 376 w 1789"/>
                <a:gd name="T19" fmla="*/ 111 h 332"/>
                <a:gd name="T20" fmla="*/ 598 w 1789"/>
                <a:gd name="T21" fmla="*/ 141 h 332"/>
                <a:gd name="T22" fmla="*/ 893 w 1789"/>
                <a:gd name="T23" fmla="*/ 188 h 332"/>
                <a:gd name="T24" fmla="*/ 1789 w 1789"/>
                <a:gd name="T25" fmla="*/ 332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89" h="332">
                  <a:moveTo>
                    <a:pt x="0" y="302"/>
                  </a:moveTo>
                  <a:lnTo>
                    <a:pt x="16" y="247"/>
                  </a:lnTo>
                  <a:lnTo>
                    <a:pt x="41" y="95"/>
                  </a:lnTo>
                  <a:lnTo>
                    <a:pt x="54" y="30"/>
                  </a:lnTo>
                  <a:lnTo>
                    <a:pt x="73" y="5"/>
                  </a:lnTo>
                  <a:lnTo>
                    <a:pt x="114" y="0"/>
                  </a:lnTo>
                  <a:lnTo>
                    <a:pt x="149" y="0"/>
                  </a:lnTo>
                  <a:lnTo>
                    <a:pt x="225" y="43"/>
                  </a:lnTo>
                  <a:lnTo>
                    <a:pt x="301" y="87"/>
                  </a:lnTo>
                  <a:lnTo>
                    <a:pt x="376" y="111"/>
                  </a:lnTo>
                  <a:lnTo>
                    <a:pt x="598" y="141"/>
                  </a:lnTo>
                  <a:lnTo>
                    <a:pt x="893" y="188"/>
                  </a:lnTo>
                  <a:lnTo>
                    <a:pt x="1789" y="332"/>
                  </a:lnTo>
                </a:path>
              </a:pathLst>
            </a:custGeom>
            <a:noFill/>
            <a:ln w="17463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6" name="Oval 142"/>
            <p:cNvSpPr>
              <a:spLocks noChangeArrowheads="1"/>
            </p:cNvSpPr>
            <p:nvPr/>
          </p:nvSpPr>
          <p:spPr bwMode="auto">
            <a:xfrm>
              <a:off x="4156075" y="4305300"/>
              <a:ext cx="50800" cy="57150"/>
            </a:xfrm>
            <a:prstGeom prst="ellipse">
              <a:avLst/>
            </a:prstGeom>
            <a:solidFill>
              <a:srgbClr val="5F3A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7" name="Line 143"/>
            <p:cNvSpPr>
              <a:spLocks noChangeShapeType="1"/>
            </p:cNvSpPr>
            <p:nvPr/>
          </p:nvSpPr>
          <p:spPr bwMode="auto">
            <a:xfrm>
              <a:off x="4160838" y="4422775"/>
              <a:ext cx="42863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8" name="Line 144"/>
            <p:cNvSpPr>
              <a:spLocks noChangeShapeType="1"/>
            </p:cNvSpPr>
            <p:nvPr/>
          </p:nvSpPr>
          <p:spPr bwMode="auto">
            <a:xfrm>
              <a:off x="4160838" y="4257675"/>
              <a:ext cx="42863" cy="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9" name="Line 145"/>
            <p:cNvSpPr>
              <a:spLocks noChangeShapeType="1"/>
            </p:cNvSpPr>
            <p:nvPr/>
          </p:nvSpPr>
          <p:spPr bwMode="auto">
            <a:xfrm>
              <a:off x="4181475" y="4257675"/>
              <a:ext cx="0" cy="165100"/>
            </a:xfrm>
            <a:prstGeom prst="line">
              <a:avLst/>
            </a:pr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0" name="Freeform 146"/>
            <p:cNvSpPr>
              <a:spLocks/>
            </p:cNvSpPr>
            <p:nvPr/>
          </p:nvSpPr>
          <p:spPr bwMode="auto">
            <a:xfrm>
              <a:off x="1341438" y="4184650"/>
              <a:ext cx="2840038" cy="155575"/>
            </a:xfrm>
            <a:custGeom>
              <a:avLst/>
              <a:gdLst>
                <a:gd name="T0" fmla="*/ 1789 w 1789"/>
                <a:gd name="T1" fmla="*/ 98 h 98"/>
                <a:gd name="T2" fmla="*/ 893 w 1789"/>
                <a:gd name="T3" fmla="*/ 49 h 98"/>
                <a:gd name="T4" fmla="*/ 598 w 1789"/>
                <a:gd name="T5" fmla="*/ 27 h 98"/>
                <a:gd name="T6" fmla="*/ 374 w 1789"/>
                <a:gd name="T7" fmla="*/ 8 h 98"/>
                <a:gd name="T8" fmla="*/ 301 w 1789"/>
                <a:gd name="T9" fmla="*/ 0 h 98"/>
                <a:gd name="T10" fmla="*/ 225 w 1789"/>
                <a:gd name="T11" fmla="*/ 0 h 98"/>
                <a:gd name="T12" fmla="*/ 149 w 1789"/>
                <a:gd name="T13" fmla="*/ 0 h 98"/>
                <a:gd name="T14" fmla="*/ 114 w 1789"/>
                <a:gd name="T15" fmla="*/ 6 h 98"/>
                <a:gd name="T16" fmla="*/ 76 w 1789"/>
                <a:gd name="T17" fmla="*/ 14 h 98"/>
                <a:gd name="T18" fmla="*/ 54 w 1789"/>
                <a:gd name="T19" fmla="*/ 25 h 98"/>
                <a:gd name="T20" fmla="*/ 33 w 1789"/>
                <a:gd name="T21" fmla="*/ 44 h 98"/>
                <a:gd name="T22" fmla="*/ 19 w 1789"/>
                <a:gd name="T23" fmla="*/ 76 h 98"/>
                <a:gd name="T24" fmla="*/ 0 w 1789"/>
                <a:gd name="T25" fmla="*/ 82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89" h="98">
                  <a:moveTo>
                    <a:pt x="1789" y="98"/>
                  </a:moveTo>
                  <a:lnTo>
                    <a:pt x="893" y="49"/>
                  </a:lnTo>
                  <a:lnTo>
                    <a:pt x="598" y="27"/>
                  </a:lnTo>
                  <a:lnTo>
                    <a:pt x="374" y="8"/>
                  </a:lnTo>
                  <a:lnTo>
                    <a:pt x="301" y="0"/>
                  </a:lnTo>
                  <a:lnTo>
                    <a:pt x="225" y="0"/>
                  </a:lnTo>
                  <a:lnTo>
                    <a:pt x="149" y="0"/>
                  </a:lnTo>
                  <a:lnTo>
                    <a:pt x="114" y="6"/>
                  </a:lnTo>
                  <a:lnTo>
                    <a:pt x="76" y="14"/>
                  </a:lnTo>
                  <a:lnTo>
                    <a:pt x="54" y="25"/>
                  </a:lnTo>
                  <a:lnTo>
                    <a:pt x="33" y="44"/>
                  </a:lnTo>
                  <a:lnTo>
                    <a:pt x="19" y="76"/>
                  </a:lnTo>
                  <a:lnTo>
                    <a:pt x="0" y="82"/>
                  </a:lnTo>
                </a:path>
              </a:pathLst>
            </a:custGeom>
            <a:noFill/>
            <a:ln w="17463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grpSp>
        <p:nvGrpSpPr>
          <p:cNvPr id="3" name="Groupe 162"/>
          <p:cNvGrpSpPr/>
          <p:nvPr/>
        </p:nvGrpSpPr>
        <p:grpSpPr>
          <a:xfrm>
            <a:off x="5502789" y="3372512"/>
            <a:ext cx="2643188" cy="1697038"/>
            <a:chOff x="4997450" y="2936875"/>
            <a:chExt cx="2643188" cy="1697038"/>
          </a:xfrm>
        </p:grpSpPr>
        <p:sp>
          <p:nvSpPr>
            <p:cNvPr id="38" name="Line 34"/>
            <p:cNvSpPr>
              <a:spLocks noChangeShapeType="1"/>
            </p:cNvSpPr>
            <p:nvPr/>
          </p:nvSpPr>
          <p:spPr bwMode="auto">
            <a:xfrm>
              <a:off x="5054600" y="4633913"/>
              <a:ext cx="2586038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9" name="Line 35"/>
            <p:cNvSpPr>
              <a:spLocks noChangeShapeType="1"/>
            </p:cNvSpPr>
            <p:nvPr/>
          </p:nvSpPr>
          <p:spPr bwMode="auto">
            <a:xfrm flipV="1">
              <a:off x="5054600" y="2936875"/>
              <a:ext cx="0" cy="1697038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0" name="Line 36"/>
            <p:cNvSpPr>
              <a:spLocks noChangeShapeType="1"/>
            </p:cNvSpPr>
            <p:nvPr/>
          </p:nvSpPr>
          <p:spPr bwMode="auto">
            <a:xfrm>
              <a:off x="4997450" y="2936875"/>
              <a:ext cx="603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1" name="Line 37"/>
            <p:cNvSpPr>
              <a:spLocks noChangeShapeType="1"/>
            </p:cNvSpPr>
            <p:nvPr/>
          </p:nvSpPr>
          <p:spPr bwMode="auto">
            <a:xfrm>
              <a:off x="4997450" y="3360738"/>
              <a:ext cx="603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2" name="Line 38"/>
            <p:cNvSpPr>
              <a:spLocks noChangeShapeType="1"/>
            </p:cNvSpPr>
            <p:nvPr/>
          </p:nvSpPr>
          <p:spPr bwMode="auto">
            <a:xfrm>
              <a:off x="4997450" y="3783013"/>
              <a:ext cx="603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3" name="Line 39"/>
            <p:cNvSpPr>
              <a:spLocks noChangeShapeType="1"/>
            </p:cNvSpPr>
            <p:nvPr/>
          </p:nvSpPr>
          <p:spPr bwMode="auto">
            <a:xfrm>
              <a:off x="4997450" y="4211638"/>
              <a:ext cx="603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4" name="Line 40"/>
            <p:cNvSpPr>
              <a:spLocks noChangeShapeType="1"/>
            </p:cNvSpPr>
            <p:nvPr/>
          </p:nvSpPr>
          <p:spPr bwMode="auto">
            <a:xfrm>
              <a:off x="4997450" y="4633913"/>
              <a:ext cx="6032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1" name="Rectangle 147"/>
            <p:cNvSpPr>
              <a:spLocks noChangeArrowheads="1"/>
            </p:cNvSpPr>
            <p:nvPr/>
          </p:nvSpPr>
          <p:spPr bwMode="auto">
            <a:xfrm>
              <a:off x="5238750" y="4349750"/>
              <a:ext cx="911225" cy="284163"/>
            </a:xfrm>
            <a:prstGeom prst="rect">
              <a:avLst/>
            </a:prstGeom>
            <a:solidFill>
              <a:srgbClr val="EC6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2" name="Rectangle 148"/>
            <p:cNvSpPr>
              <a:spLocks noChangeArrowheads="1"/>
            </p:cNvSpPr>
            <p:nvPr/>
          </p:nvSpPr>
          <p:spPr bwMode="auto">
            <a:xfrm>
              <a:off x="6562725" y="3549650"/>
              <a:ext cx="911225" cy="1084263"/>
            </a:xfrm>
            <a:prstGeom prst="rect">
              <a:avLst/>
            </a:prstGeom>
            <a:solidFill>
              <a:srgbClr val="5F3A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3" name="Line 149"/>
            <p:cNvSpPr>
              <a:spLocks noChangeShapeType="1"/>
            </p:cNvSpPr>
            <p:nvPr/>
          </p:nvSpPr>
          <p:spPr bwMode="auto">
            <a:xfrm>
              <a:off x="5646738" y="4473575"/>
              <a:ext cx="95250" cy="0"/>
            </a:xfrm>
            <a:prstGeom prst="line">
              <a:avLst/>
            </a:prstGeom>
            <a:noFill/>
            <a:ln w="17463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4" name="Line 150"/>
            <p:cNvSpPr>
              <a:spLocks noChangeShapeType="1"/>
            </p:cNvSpPr>
            <p:nvPr/>
          </p:nvSpPr>
          <p:spPr bwMode="auto">
            <a:xfrm>
              <a:off x="5646738" y="4149725"/>
              <a:ext cx="95250" cy="0"/>
            </a:xfrm>
            <a:prstGeom prst="line">
              <a:avLst/>
            </a:prstGeom>
            <a:noFill/>
            <a:ln w="17463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5" name="Line 151"/>
            <p:cNvSpPr>
              <a:spLocks noChangeShapeType="1"/>
            </p:cNvSpPr>
            <p:nvPr/>
          </p:nvSpPr>
          <p:spPr bwMode="auto">
            <a:xfrm>
              <a:off x="5694363" y="4149725"/>
              <a:ext cx="0" cy="323850"/>
            </a:xfrm>
            <a:prstGeom prst="line">
              <a:avLst/>
            </a:prstGeom>
            <a:noFill/>
            <a:ln w="17463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6" name="Line 152"/>
            <p:cNvSpPr>
              <a:spLocks noChangeShapeType="1"/>
            </p:cNvSpPr>
            <p:nvPr/>
          </p:nvSpPr>
          <p:spPr bwMode="auto">
            <a:xfrm>
              <a:off x="5646738" y="4473575"/>
              <a:ext cx="95250" cy="0"/>
            </a:xfrm>
            <a:prstGeom prst="line">
              <a:avLst/>
            </a:prstGeom>
            <a:noFill/>
            <a:ln w="17463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7" name="Line 153"/>
            <p:cNvSpPr>
              <a:spLocks noChangeShapeType="1"/>
            </p:cNvSpPr>
            <p:nvPr/>
          </p:nvSpPr>
          <p:spPr bwMode="auto">
            <a:xfrm>
              <a:off x="5646738" y="4149725"/>
              <a:ext cx="95250" cy="0"/>
            </a:xfrm>
            <a:prstGeom prst="line">
              <a:avLst/>
            </a:prstGeom>
            <a:noFill/>
            <a:ln w="17463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8" name="Line 154"/>
            <p:cNvSpPr>
              <a:spLocks noChangeShapeType="1"/>
            </p:cNvSpPr>
            <p:nvPr/>
          </p:nvSpPr>
          <p:spPr bwMode="auto">
            <a:xfrm>
              <a:off x="5694363" y="4149725"/>
              <a:ext cx="0" cy="323850"/>
            </a:xfrm>
            <a:prstGeom prst="line">
              <a:avLst/>
            </a:prstGeom>
            <a:noFill/>
            <a:ln w="17463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9" name="Line 155"/>
            <p:cNvSpPr>
              <a:spLocks noChangeShapeType="1"/>
            </p:cNvSpPr>
            <p:nvPr/>
          </p:nvSpPr>
          <p:spPr bwMode="auto">
            <a:xfrm>
              <a:off x="6978650" y="3938588"/>
              <a:ext cx="98425" cy="0"/>
            </a:xfrm>
            <a:prstGeom prst="line">
              <a:avLst/>
            </a:prstGeom>
            <a:noFill/>
            <a:ln w="17463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60" name="Line 156"/>
            <p:cNvSpPr>
              <a:spLocks noChangeShapeType="1"/>
            </p:cNvSpPr>
            <p:nvPr/>
          </p:nvSpPr>
          <p:spPr bwMode="auto">
            <a:xfrm>
              <a:off x="6978650" y="3062288"/>
              <a:ext cx="98425" cy="0"/>
            </a:xfrm>
            <a:prstGeom prst="line">
              <a:avLst/>
            </a:prstGeom>
            <a:noFill/>
            <a:ln w="17463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61" name="Line 157"/>
            <p:cNvSpPr>
              <a:spLocks noChangeShapeType="1"/>
            </p:cNvSpPr>
            <p:nvPr/>
          </p:nvSpPr>
          <p:spPr bwMode="auto">
            <a:xfrm>
              <a:off x="7026275" y="3062288"/>
              <a:ext cx="0" cy="876300"/>
            </a:xfrm>
            <a:prstGeom prst="line">
              <a:avLst/>
            </a:prstGeom>
            <a:noFill/>
            <a:ln w="17463" cap="flat">
              <a:solidFill>
                <a:schemeClr val="bg1">
                  <a:lumMod val="6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164" name="ZoneTexte 86"/>
          <p:cNvSpPr txBox="1">
            <a:spLocks noChangeArrowheads="1"/>
          </p:cNvSpPr>
          <p:nvPr/>
        </p:nvSpPr>
        <p:spPr bwMode="auto">
          <a:xfrm>
            <a:off x="899913" y="5054780"/>
            <a:ext cx="28451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166" name="ZoneTexte 86"/>
          <p:cNvSpPr txBox="1">
            <a:spLocks noChangeArrowheads="1"/>
          </p:cNvSpPr>
          <p:nvPr/>
        </p:nvSpPr>
        <p:spPr bwMode="auto">
          <a:xfrm>
            <a:off x="1605488" y="5054780"/>
            <a:ext cx="28451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6</a:t>
            </a:r>
          </a:p>
        </p:txBody>
      </p:sp>
      <p:sp>
        <p:nvSpPr>
          <p:cNvPr id="168" name="ZoneTexte 86"/>
          <p:cNvSpPr txBox="1">
            <a:spLocks noChangeArrowheads="1"/>
          </p:cNvSpPr>
          <p:nvPr/>
        </p:nvSpPr>
        <p:spPr bwMode="auto">
          <a:xfrm>
            <a:off x="2284443" y="5054780"/>
            <a:ext cx="38436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12</a:t>
            </a:r>
          </a:p>
        </p:txBody>
      </p:sp>
      <p:sp>
        <p:nvSpPr>
          <p:cNvPr id="169" name="ZoneTexte 86"/>
          <p:cNvSpPr txBox="1">
            <a:spLocks noChangeArrowheads="1"/>
          </p:cNvSpPr>
          <p:nvPr/>
        </p:nvSpPr>
        <p:spPr bwMode="auto">
          <a:xfrm>
            <a:off x="2990018" y="5054780"/>
            <a:ext cx="38436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18</a:t>
            </a:r>
          </a:p>
        </p:txBody>
      </p:sp>
      <p:sp>
        <p:nvSpPr>
          <p:cNvPr id="170" name="ZoneTexte 86"/>
          <p:cNvSpPr txBox="1">
            <a:spLocks noChangeArrowheads="1"/>
          </p:cNvSpPr>
          <p:nvPr/>
        </p:nvSpPr>
        <p:spPr bwMode="auto">
          <a:xfrm>
            <a:off x="3695719" y="5054780"/>
            <a:ext cx="38436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24</a:t>
            </a:r>
          </a:p>
        </p:txBody>
      </p:sp>
      <p:sp>
        <p:nvSpPr>
          <p:cNvPr id="171" name="ZoneTexte 86"/>
          <p:cNvSpPr txBox="1">
            <a:spLocks noChangeArrowheads="1"/>
          </p:cNvSpPr>
          <p:nvPr/>
        </p:nvSpPr>
        <p:spPr bwMode="auto">
          <a:xfrm>
            <a:off x="2095754" y="5279120"/>
            <a:ext cx="761748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fr-FR" sz="1400">
                <a:solidFill>
                  <a:srgbClr val="000066"/>
                </a:solidFill>
              </a:rPr>
              <a:t>Heures</a:t>
            </a:r>
          </a:p>
        </p:txBody>
      </p:sp>
      <p:sp>
        <p:nvSpPr>
          <p:cNvPr id="172" name="ZoneTexte 86"/>
          <p:cNvSpPr txBox="1">
            <a:spLocks noChangeArrowheads="1"/>
          </p:cNvSpPr>
          <p:nvPr/>
        </p:nvSpPr>
        <p:spPr bwMode="auto">
          <a:xfrm>
            <a:off x="764629" y="4925996"/>
            <a:ext cx="28451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5</a:t>
            </a:r>
          </a:p>
        </p:txBody>
      </p:sp>
      <p:sp>
        <p:nvSpPr>
          <p:cNvPr id="173" name="ZoneTexte 86"/>
          <p:cNvSpPr txBox="1">
            <a:spLocks noChangeArrowheads="1"/>
          </p:cNvSpPr>
          <p:nvPr/>
        </p:nvSpPr>
        <p:spPr bwMode="auto">
          <a:xfrm>
            <a:off x="664779" y="4659638"/>
            <a:ext cx="38436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10</a:t>
            </a:r>
          </a:p>
        </p:txBody>
      </p:sp>
      <p:sp>
        <p:nvSpPr>
          <p:cNvPr id="174" name="ZoneTexte 86"/>
          <p:cNvSpPr txBox="1">
            <a:spLocks noChangeArrowheads="1"/>
          </p:cNvSpPr>
          <p:nvPr/>
        </p:nvSpPr>
        <p:spPr bwMode="auto">
          <a:xfrm>
            <a:off x="564929" y="3826239"/>
            <a:ext cx="48421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100</a:t>
            </a:r>
          </a:p>
        </p:txBody>
      </p:sp>
      <p:sp>
        <p:nvSpPr>
          <p:cNvPr id="175" name="ZoneTexte 86"/>
          <p:cNvSpPr txBox="1">
            <a:spLocks noChangeArrowheads="1"/>
          </p:cNvSpPr>
          <p:nvPr/>
        </p:nvSpPr>
        <p:spPr bwMode="auto">
          <a:xfrm>
            <a:off x="564929" y="3235987"/>
            <a:ext cx="48421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500</a:t>
            </a:r>
          </a:p>
        </p:txBody>
      </p:sp>
      <p:grpSp>
        <p:nvGrpSpPr>
          <p:cNvPr id="4" name="Groupe 205"/>
          <p:cNvGrpSpPr/>
          <p:nvPr/>
        </p:nvGrpSpPr>
        <p:grpSpPr>
          <a:xfrm>
            <a:off x="2407375" y="3154591"/>
            <a:ext cx="1820051" cy="474556"/>
            <a:chOff x="3006800" y="3212976"/>
            <a:chExt cx="1820051" cy="474556"/>
          </a:xfrm>
        </p:grpSpPr>
        <p:sp>
          <p:nvSpPr>
            <p:cNvPr id="205" name="AutoShape 165"/>
            <p:cNvSpPr>
              <a:spLocks noChangeArrowheads="1"/>
            </p:cNvSpPr>
            <p:nvPr/>
          </p:nvSpPr>
          <p:spPr bwMode="auto">
            <a:xfrm>
              <a:off x="3006800" y="3212976"/>
              <a:ext cx="1820051" cy="4465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176" name="ZoneTexte 86"/>
            <p:cNvSpPr txBox="1">
              <a:spLocks noChangeArrowheads="1"/>
            </p:cNvSpPr>
            <p:nvPr/>
          </p:nvSpPr>
          <p:spPr bwMode="auto">
            <a:xfrm>
              <a:off x="3302075" y="3244496"/>
              <a:ext cx="1524776" cy="258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>
                <a:lnSpc>
                  <a:spcPct val="90000"/>
                </a:lnSpc>
              </a:pPr>
              <a:r>
                <a:rPr lang="en-GB" sz="1200" b="1" dirty="0">
                  <a:solidFill>
                    <a:srgbClr val="333399"/>
                  </a:solidFill>
                </a:rPr>
                <a:t>E/C/F/TDF (n = 29)</a:t>
              </a:r>
            </a:p>
          </p:txBody>
        </p:sp>
        <p:sp>
          <p:nvSpPr>
            <p:cNvPr id="177" name="ZoneTexte 86"/>
            <p:cNvSpPr txBox="1">
              <a:spLocks noChangeArrowheads="1"/>
            </p:cNvSpPr>
            <p:nvPr/>
          </p:nvSpPr>
          <p:spPr bwMode="auto">
            <a:xfrm>
              <a:off x="3302075" y="3429000"/>
              <a:ext cx="1497333" cy="258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>
                <a:lnSpc>
                  <a:spcPct val="90000"/>
                </a:lnSpc>
              </a:pPr>
              <a:r>
                <a:rPr lang="en-GB" sz="1200" b="1" dirty="0">
                  <a:solidFill>
                    <a:srgbClr val="333399"/>
                  </a:solidFill>
                </a:rPr>
                <a:t>E/C/F/TAF (n = 36)</a:t>
              </a:r>
            </a:p>
          </p:txBody>
        </p:sp>
        <p:sp>
          <p:nvSpPr>
            <p:cNvPr id="181" name="Oval 161"/>
            <p:cNvSpPr>
              <a:spLocks noChangeArrowheads="1"/>
            </p:cNvSpPr>
            <p:nvPr/>
          </p:nvSpPr>
          <p:spPr bwMode="auto">
            <a:xfrm>
              <a:off x="3156025" y="3323738"/>
              <a:ext cx="71437" cy="73025"/>
            </a:xfrm>
            <a:prstGeom prst="ellipse">
              <a:avLst/>
            </a:prstGeom>
            <a:solidFill>
              <a:srgbClr val="EC6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2" name="Line 162"/>
            <p:cNvSpPr>
              <a:spLocks noChangeShapeType="1"/>
            </p:cNvSpPr>
            <p:nvPr/>
          </p:nvSpPr>
          <p:spPr bwMode="auto">
            <a:xfrm>
              <a:off x="3041726" y="3363425"/>
              <a:ext cx="301624" cy="0"/>
            </a:xfrm>
            <a:prstGeom prst="line">
              <a:avLst/>
            </a:prstGeom>
            <a:noFill/>
            <a:ln w="22225" cap="flat">
              <a:solidFill>
                <a:srgbClr val="EC662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3" name="Oval 163"/>
            <p:cNvSpPr>
              <a:spLocks noChangeArrowheads="1"/>
            </p:cNvSpPr>
            <p:nvPr/>
          </p:nvSpPr>
          <p:spPr bwMode="auto">
            <a:xfrm>
              <a:off x="3156025" y="3538668"/>
              <a:ext cx="71437" cy="68263"/>
            </a:xfrm>
            <a:prstGeom prst="ellipse">
              <a:avLst/>
            </a:prstGeom>
            <a:solidFill>
              <a:srgbClr val="5F3A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4" name="Line 164"/>
            <p:cNvSpPr>
              <a:spLocks noChangeShapeType="1"/>
            </p:cNvSpPr>
            <p:nvPr/>
          </p:nvSpPr>
          <p:spPr bwMode="auto">
            <a:xfrm>
              <a:off x="3041726" y="3572005"/>
              <a:ext cx="301624" cy="0"/>
            </a:xfrm>
            <a:prstGeom prst="line">
              <a:avLst/>
            </a:prstGeom>
            <a:noFill/>
            <a:ln w="22225" cap="flat">
              <a:solidFill>
                <a:srgbClr val="5F3A8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185" name="ZoneTexte 86"/>
          <p:cNvSpPr txBox="1">
            <a:spLocks noChangeArrowheads="1"/>
          </p:cNvSpPr>
          <p:nvPr/>
        </p:nvSpPr>
        <p:spPr bwMode="auto">
          <a:xfrm>
            <a:off x="5756153" y="5079442"/>
            <a:ext cx="1042373" cy="483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E/C/F/TDF</a:t>
            </a:r>
            <a:br>
              <a:rPr lang="en-GB" sz="1400" dirty="0">
                <a:solidFill>
                  <a:srgbClr val="000066"/>
                </a:solidFill>
              </a:rPr>
            </a:br>
            <a:r>
              <a:rPr lang="en-GB" sz="1400" dirty="0">
                <a:solidFill>
                  <a:srgbClr val="000066"/>
                </a:solidFill>
              </a:rPr>
              <a:t>(n = 14)</a:t>
            </a:r>
          </a:p>
        </p:txBody>
      </p:sp>
      <p:sp>
        <p:nvSpPr>
          <p:cNvPr id="186" name="ZoneTexte 86"/>
          <p:cNvSpPr txBox="1">
            <a:spLocks noChangeArrowheads="1"/>
          </p:cNvSpPr>
          <p:nvPr/>
        </p:nvSpPr>
        <p:spPr bwMode="auto">
          <a:xfrm>
            <a:off x="5282887" y="4962120"/>
            <a:ext cx="28451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187" name="ZoneTexte 86"/>
          <p:cNvSpPr txBox="1">
            <a:spLocks noChangeArrowheads="1"/>
          </p:cNvSpPr>
          <p:nvPr/>
        </p:nvSpPr>
        <p:spPr bwMode="auto">
          <a:xfrm>
            <a:off x="5282887" y="4532124"/>
            <a:ext cx="28451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5</a:t>
            </a:r>
          </a:p>
        </p:txBody>
      </p:sp>
      <p:sp>
        <p:nvSpPr>
          <p:cNvPr id="188" name="ZoneTexte 86"/>
          <p:cNvSpPr txBox="1">
            <a:spLocks noChangeArrowheads="1"/>
          </p:cNvSpPr>
          <p:nvPr/>
        </p:nvSpPr>
        <p:spPr bwMode="auto">
          <a:xfrm>
            <a:off x="5183037" y="4103938"/>
            <a:ext cx="38436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10</a:t>
            </a:r>
          </a:p>
        </p:txBody>
      </p:sp>
      <p:sp>
        <p:nvSpPr>
          <p:cNvPr id="189" name="ZoneTexte 86"/>
          <p:cNvSpPr txBox="1">
            <a:spLocks noChangeArrowheads="1"/>
          </p:cNvSpPr>
          <p:nvPr/>
        </p:nvSpPr>
        <p:spPr bwMode="auto">
          <a:xfrm>
            <a:off x="5183037" y="3673942"/>
            <a:ext cx="38436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15</a:t>
            </a:r>
          </a:p>
        </p:txBody>
      </p:sp>
      <p:sp>
        <p:nvSpPr>
          <p:cNvPr id="190" name="ZoneTexte 86"/>
          <p:cNvSpPr txBox="1">
            <a:spLocks noChangeArrowheads="1"/>
          </p:cNvSpPr>
          <p:nvPr/>
        </p:nvSpPr>
        <p:spPr bwMode="auto">
          <a:xfrm>
            <a:off x="5183037" y="3264309"/>
            <a:ext cx="384365" cy="289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20</a:t>
            </a:r>
          </a:p>
        </p:txBody>
      </p:sp>
      <p:sp>
        <p:nvSpPr>
          <p:cNvPr id="191" name="ZoneTexte 86"/>
          <p:cNvSpPr txBox="1">
            <a:spLocks noChangeArrowheads="1"/>
          </p:cNvSpPr>
          <p:nvPr/>
        </p:nvSpPr>
        <p:spPr bwMode="auto">
          <a:xfrm>
            <a:off x="7058058" y="5079442"/>
            <a:ext cx="1019142" cy="483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E/C/F/TAF</a:t>
            </a:r>
            <a:br>
              <a:rPr lang="en-GB" sz="1400" dirty="0">
                <a:solidFill>
                  <a:srgbClr val="000066"/>
                </a:solidFill>
              </a:rPr>
            </a:br>
            <a:r>
              <a:rPr lang="en-GB" sz="1400" dirty="0">
                <a:solidFill>
                  <a:srgbClr val="000066"/>
                </a:solidFill>
              </a:rPr>
              <a:t>(n = 21)</a:t>
            </a:r>
          </a:p>
        </p:txBody>
      </p:sp>
      <p:sp>
        <p:nvSpPr>
          <p:cNvPr id="192" name="ZoneTexte 86"/>
          <p:cNvSpPr txBox="1">
            <a:spLocks noChangeArrowheads="1"/>
          </p:cNvSpPr>
          <p:nvPr/>
        </p:nvSpPr>
        <p:spPr bwMode="auto">
          <a:xfrm>
            <a:off x="6047258" y="4568809"/>
            <a:ext cx="304892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en-GB" sz="1400" b="1" dirty="0">
                <a:solidFill>
                  <a:srgbClr val="333399"/>
                </a:solidFill>
              </a:rPr>
              <a:t>X</a:t>
            </a:r>
          </a:p>
        </p:txBody>
      </p:sp>
      <p:sp>
        <p:nvSpPr>
          <p:cNvPr id="193" name="ZoneTexte 86"/>
          <p:cNvSpPr txBox="1">
            <a:spLocks noChangeArrowheads="1"/>
          </p:cNvSpPr>
          <p:nvPr/>
        </p:nvSpPr>
        <p:spPr bwMode="auto">
          <a:xfrm>
            <a:off x="7222152" y="3691568"/>
            <a:ext cx="603050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en-GB" sz="1400" b="1" dirty="0">
                <a:solidFill>
                  <a:srgbClr val="333399"/>
                </a:solidFill>
              </a:rPr>
              <a:t>4,1 X</a:t>
            </a:r>
          </a:p>
        </p:txBody>
      </p:sp>
      <p:graphicFrame>
        <p:nvGraphicFramePr>
          <p:cNvPr id="197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63276706"/>
              </p:ext>
            </p:extLst>
          </p:nvPr>
        </p:nvGraphicFramePr>
        <p:xfrm>
          <a:off x="1086769" y="5666954"/>
          <a:ext cx="6768999" cy="796082"/>
        </p:xfrm>
        <a:graphic>
          <a:graphicData uri="http://schemas.openxmlformats.org/drawingml/2006/table">
            <a:tbl>
              <a:tblPr/>
              <a:tblGrid>
                <a:gridCol w="28890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59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570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570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282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PK de TFV à l’équilibre</a:t>
                      </a:r>
                    </a:p>
                  </a:txBody>
                  <a:tcPr marL="72929" marR="72929" marT="37923" marB="3792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5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5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29</a:t>
                      </a:r>
                    </a:p>
                  </a:txBody>
                  <a:tcPr marL="72929" marR="72929" marT="37923" marB="3792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662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5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5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36</a:t>
                      </a:r>
                    </a:p>
                  </a:txBody>
                  <a:tcPr marL="72929" marR="72929" marT="37923" marB="3792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5349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5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% de réduction</a:t>
                      </a:r>
                    </a:p>
                  </a:txBody>
                  <a:tcPr marL="72929" marR="72929" marT="37923" marB="3792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7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68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ASC</a:t>
                      </a:r>
                      <a:r>
                        <a:rPr kumimoji="0" lang="fr-FR" sz="1400" b="0" i="0" u="none" strike="noStrike" cap="none" normalizeH="0" baseline="-25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tau</a:t>
                      </a: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moyenne, ng*h/ml (% CV)</a:t>
                      </a:r>
                    </a:p>
                  </a:txBody>
                  <a:tcPr marL="72929" marR="72929" marT="37923" marB="3792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3 410 (25)</a:t>
                      </a:r>
                    </a:p>
                  </a:txBody>
                  <a:tcPr marL="72929" marR="72929" marT="37923" marB="3792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297 (20)</a:t>
                      </a:r>
                    </a:p>
                  </a:txBody>
                  <a:tcPr marL="72929" marR="72929" marT="37923" marB="3792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91</a:t>
                      </a:r>
                    </a:p>
                  </a:txBody>
                  <a:tcPr marL="72929" marR="72929" marT="37923" marB="3792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98" name="TextBox 21"/>
          <p:cNvSpPr txBox="1">
            <a:spLocks noChangeArrowheads="1"/>
          </p:cNvSpPr>
          <p:nvPr/>
        </p:nvSpPr>
        <p:spPr bwMode="auto">
          <a:xfrm>
            <a:off x="302350" y="2662918"/>
            <a:ext cx="4800600" cy="246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90000"/>
              </a:lnSpc>
              <a:spcBef>
                <a:spcPts val="600"/>
              </a:spcBef>
              <a:defRPr/>
            </a:pPr>
            <a:r>
              <a:rPr lang="fr-FR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Concentration moyenne </a:t>
            </a:r>
            <a:r>
              <a:rPr lang="fr-FR" b="1" dirty="0">
                <a:solidFill>
                  <a:srgbClr val="CC3300"/>
                </a:solidFill>
                <a:latin typeface="Calibri"/>
                <a:ea typeface="ＭＳ Ｐゴシック" pitchFamily="-1" charset="-128"/>
              </a:rPr>
              <a:t>(DS)</a:t>
            </a:r>
            <a:r>
              <a:rPr lang="fr-FR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 TFV plasma, </a:t>
            </a:r>
            <a:r>
              <a:rPr lang="fr-FR" b="1" dirty="0" err="1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ng</a:t>
            </a:r>
            <a:r>
              <a:rPr lang="fr-FR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/ml</a:t>
            </a:r>
          </a:p>
          <a:p>
            <a:pPr algn="ctr">
              <a:lnSpc>
                <a:spcPct val="90000"/>
              </a:lnSpc>
              <a:spcBef>
                <a:spcPts val="600"/>
              </a:spcBef>
              <a:defRPr/>
            </a:pPr>
            <a:endParaRPr lang="en-US" b="1" dirty="0">
              <a:solidFill>
                <a:srgbClr val="CC3300"/>
              </a:solidFill>
              <a:latin typeface="+mj-lt"/>
              <a:ea typeface="ＭＳ Ｐゴシック" pitchFamily="-1" charset="-128"/>
              <a:cs typeface="+mn-cs"/>
            </a:endParaRPr>
          </a:p>
          <a:p>
            <a:pPr algn="ctr">
              <a:lnSpc>
                <a:spcPct val="90000"/>
              </a:lnSpc>
              <a:spcBef>
                <a:spcPts val="600"/>
              </a:spcBef>
              <a:defRPr/>
            </a:pPr>
            <a:r>
              <a:rPr lang="en-US" sz="1600" dirty="0">
                <a:solidFill>
                  <a:srgbClr val="CC3300"/>
                </a:solidFill>
                <a:ea typeface="ＭＳ Ｐゴシック" pitchFamily="-1" charset="-128"/>
                <a:cs typeface="+mn-cs"/>
              </a:rPr>
              <a:t> </a:t>
            </a:r>
          </a:p>
        </p:txBody>
      </p:sp>
      <p:sp>
        <p:nvSpPr>
          <p:cNvPr id="199" name="TextBox 21"/>
          <p:cNvSpPr txBox="1">
            <a:spLocks noChangeArrowheads="1"/>
          </p:cNvSpPr>
          <p:nvPr/>
        </p:nvSpPr>
        <p:spPr bwMode="auto">
          <a:xfrm>
            <a:off x="5486400" y="2590800"/>
            <a:ext cx="2971800" cy="83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spcBef>
                <a:spcPts val="0"/>
              </a:spcBef>
              <a:defRPr/>
            </a:pPr>
            <a:r>
              <a:rPr lang="en-US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TFV-DP </a:t>
            </a:r>
            <a:r>
              <a:rPr lang="en-US" b="1" dirty="0" err="1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intracellulaire</a:t>
            </a:r>
            <a:r>
              <a:rPr lang="en-US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 </a:t>
            </a:r>
          </a:p>
          <a:p>
            <a:pPr algn="ctr">
              <a:spcBef>
                <a:spcPts val="0"/>
              </a:spcBef>
              <a:defRPr/>
            </a:pPr>
            <a:r>
              <a:rPr lang="fr-FR" sz="1600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Moyenne géométrique </a:t>
            </a:r>
            <a:r>
              <a:rPr lang="fr-FR" sz="1600" b="1" dirty="0">
                <a:solidFill>
                  <a:srgbClr val="CC3300"/>
                </a:solidFill>
                <a:ea typeface="ＭＳ Ｐゴシック" pitchFamily="-1" charset="-128"/>
              </a:rPr>
              <a:t>(IC 95 %)</a:t>
            </a:r>
            <a:r>
              <a:rPr lang="fr-FR" sz="1600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 exposition </a:t>
            </a:r>
            <a:r>
              <a:rPr lang="fr-FR" sz="1600" b="1" dirty="0">
                <a:solidFill>
                  <a:srgbClr val="CC3300"/>
                </a:solidFill>
                <a:ea typeface="ＭＳ Ｐゴシック" pitchFamily="-1" charset="-128"/>
              </a:rPr>
              <a:t>(µM*h) </a:t>
            </a:r>
            <a:r>
              <a:rPr lang="fr-FR" sz="1600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 </a:t>
            </a:r>
            <a:endParaRPr lang="fr-FR" b="1" dirty="0">
              <a:solidFill>
                <a:srgbClr val="CC3300"/>
              </a:solidFill>
              <a:latin typeface="+mj-lt"/>
              <a:ea typeface="ＭＳ Ｐゴシック" pitchFamily="-1" charset="-128"/>
              <a:cs typeface="+mn-cs"/>
            </a:endParaRPr>
          </a:p>
          <a:p>
            <a:pPr algn="ctr">
              <a:spcBef>
                <a:spcPts val="0"/>
              </a:spcBef>
              <a:defRPr/>
            </a:pPr>
            <a:endParaRPr lang="en-US" b="1" dirty="0">
              <a:solidFill>
                <a:srgbClr val="CC3300"/>
              </a:solidFill>
              <a:latin typeface="+mj-lt"/>
              <a:ea typeface="ＭＳ Ｐゴシック" pitchFamily="-1" charset="-128"/>
              <a:cs typeface="+mn-cs"/>
            </a:endParaRPr>
          </a:p>
          <a:p>
            <a:pPr algn="ctr">
              <a:spcBef>
                <a:spcPts val="0"/>
              </a:spcBef>
              <a:defRPr/>
            </a:pPr>
            <a:endParaRPr lang="en-US" sz="1600" dirty="0">
              <a:solidFill>
                <a:srgbClr val="CC3300"/>
              </a:solidFill>
              <a:ea typeface="ＭＳ Ｐゴシック" pitchFamily="-1" charset="-128"/>
              <a:cs typeface="+mn-cs"/>
            </a:endParaRPr>
          </a:p>
        </p:txBody>
      </p:sp>
      <p:grpSp>
        <p:nvGrpSpPr>
          <p:cNvPr id="8" name="Groupe 199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201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202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20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Etudes GS-US-292-0104 et GS-US-292-0111 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r>
              <a:rPr lang="en-GB" sz="3200" dirty="0">
                <a:ea typeface="ＭＳ Ｐゴシック" pitchFamily="34" charset="-128"/>
              </a:rPr>
              <a:t> vs E/C/F/TDF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endParaRPr lang="en-GB" sz="32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8899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2"/>
          <p:cNvSpPr txBox="1">
            <a:spLocks noChangeArrowheads="1"/>
          </p:cNvSpPr>
          <p:nvPr/>
        </p:nvSpPr>
        <p:spPr bwMode="auto">
          <a:xfrm>
            <a:off x="2637213" y="1128713"/>
            <a:ext cx="38568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Réponse au traitement à S48</a:t>
            </a:r>
          </a:p>
        </p:txBody>
      </p:sp>
      <p:sp>
        <p:nvSpPr>
          <p:cNvPr id="12290" name="Text Box 134"/>
          <p:cNvSpPr txBox="1">
            <a:spLocks noChangeArrowheads="1"/>
          </p:cNvSpPr>
          <p:nvPr/>
        </p:nvSpPr>
        <p:spPr bwMode="auto">
          <a:xfrm>
            <a:off x="1928813" y="1647825"/>
            <a:ext cx="5145087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14400">
              <a:lnSpc>
                <a:spcPct val="80000"/>
              </a:lnSpc>
              <a:spcBef>
                <a:spcPct val="5000"/>
              </a:spcBef>
            </a:pPr>
            <a:r>
              <a:rPr lang="en-GB" sz="2000" b="1" dirty="0">
                <a:solidFill>
                  <a:srgbClr val="333399"/>
                </a:solidFill>
                <a:latin typeface="Calibri" pitchFamily="34" charset="0"/>
              </a:rPr>
              <a:t>ARN VIH &lt; 50 </a:t>
            </a:r>
            <a:r>
              <a:rPr lang="en-GB" sz="2000" b="1" dirty="0" err="1">
                <a:solidFill>
                  <a:srgbClr val="333399"/>
                </a:solidFill>
                <a:latin typeface="Calibri" pitchFamily="34" charset="0"/>
              </a:rPr>
              <a:t>c</a:t>
            </a:r>
            <a:r>
              <a:rPr lang="en-GB" sz="2000" b="1" dirty="0">
                <a:solidFill>
                  <a:srgbClr val="333399"/>
                </a:solidFill>
                <a:latin typeface="Calibri" pitchFamily="34" charset="0"/>
              </a:rPr>
              <a:t>/ml, ITT snapshot</a:t>
            </a:r>
          </a:p>
        </p:txBody>
      </p:sp>
      <p:grpSp>
        <p:nvGrpSpPr>
          <p:cNvPr id="4" name="Groupe 64"/>
          <p:cNvGrpSpPr>
            <a:grpSpLocks/>
          </p:cNvGrpSpPr>
          <p:nvPr/>
        </p:nvGrpSpPr>
        <p:grpSpPr bwMode="auto">
          <a:xfrm>
            <a:off x="388938" y="1647825"/>
            <a:ext cx="1533525" cy="625475"/>
            <a:chOff x="388938" y="1647825"/>
            <a:chExt cx="1533525" cy="625475"/>
          </a:xfrm>
        </p:grpSpPr>
        <p:sp>
          <p:nvSpPr>
            <p:cNvPr id="12348" name="AutoShape 165"/>
            <p:cNvSpPr>
              <a:spLocks noChangeArrowheads="1"/>
            </p:cNvSpPr>
            <p:nvPr/>
          </p:nvSpPr>
          <p:spPr bwMode="auto">
            <a:xfrm>
              <a:off x="388938" y="1657350"/>
              <a:ext cx="1533525" cy="5921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12349" name="Rectangle 3"/>
            <p:cNvSpPr>
              <a:spLocks noChangeArrowheads="1"/>
            </p:cNvSpPr>
            <p:nvPr/>
          </p:nvSpPr>
          <p:spPr bwMode="auto">
            <a:xfrm>
              <a:off x="498475" y="2008188"/>
              <a:ext cx="177800" cy="144462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</a:endParaRPr>
            </a:p>
          </p:txBody>
        </p:sp>
        <p:sp>
          <p:nvSpPr>
            <p:cNvPr id="12350" name="Rectangle 4"/>
            <p:cNvSpPr>
              <a:spLocks noChangeArrowheads="1"/>
            </p:cNvSpPr>
            <p:nvPr/>
          </p:nvSpPr>
          <p:spPr bwMode="auto">
            <a:xfrm>
              <a:off x="498475" y="1777075"/>
              <a:ext cx="177800" cy="144463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</a:endParaRPr>
            </a:p>
          </p:txBody>
        </p:sp>
        <p:sp>
          <p:nvSpPr>
            <p:cNvPr id="12351" name="ZoneTexte 84"/>
            <p:cNvSpPr txBox="1">
              <a:spLocks noChangeArrowheads="1"/>
            </p:cNvSpPr>
            <p:nvPr/>
          </p:nvSpPr>
          <p:spPr bwMode="auto">
            <a:xfrm>
              <a:off x="655638" y="1647825"/>
              <a:ext cx="11588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34" charset="0"/>
                </a:rPr>
                <a:t>E/C/F/TAF</a:t>
              </a:r>
            </a:p>
          </p:txBody>
        </p:sp>
        <p:sp>
          <p:nvSpPr>
            <p:cNvPr id="12352" name="ZoneTexte 85"/>
            <p:cNvSpPr txBox="1">
              <a:spLocks noChangeArrowheads="1"/>
            </p:cNvSpPr>
            <p:nvPr/>
          </p:nvSpPr>
          <p:spPr bwMode="auto">
            <a:xfrm>
              <a:off x="655638" y="1903413"/>
              <a:ext cx="1182687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34" charset="0"/>
                </a:rPr>
                <a:t>E/C/F/TDF</a:t>
              </a:r>
            </a:p>
          </p:txBody>
        </p:sp>
      </p:grpSp>
      <p:grpSp>
        <p:nvGrpSpPr>
          <p:cNvPr id="5" name="Groupe 65"/>
          <p:cNvGrpSpPr>
            <a:grpSpLocks/>
          </p:cNvGrpSpPr>
          <p:nvPr/>
        </p:nvGrpSpPr>
        <p:grpSpPr bwMode="auto">
          <a:xfrm>
            <a:off x="107950" y="2286000"/>
            <a:ext cx="8740775" cy="4220781"/>
            <a:chOff x="107950" y="2286000"/>
            <a:chExt cx="8740775" cy="4220781"/>
          </a:xfrm>
        </p:grpSpPr>
        <p:sp>
          <p:nvSpPr>
            <p:cNvPr id="12298" name="Rectangle 133"/>
            <p:cNvSpPr>
              <a:spLocks noChangeArrowheads="1"/>
            </p:cNvSpPr>
            <p:nvPr/>
          </p:nvSpPr>
          <p:spPr bwMode="auto">
            <a:xfrm>
              <a:off x="941388" y="3154364"/>
              <a:ext cx="615950" cy="2584450"/>
            </a:xfrm>
            <a:prstGeom prst="rect">
              <a:avLst/>
            </a:prstGeom>
            <a:solidFill>
              <a:srgbClr val="6338A2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2299" name="Rectangle 135"/>
            <p:cNvSpPr>
              <a:spLocks noChangeArrowheads="1"/>
            </p:cNvSpPr>
            <p:nvPr/>
          </p:nvSpPr>
          <p:spPr bwMode="auto">
            <a:xfrm>
              <a:off x="236538" y="4951413"/>
              <a:ext cx="255587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400" b="1">
                  <a:solidFill>
                    <a:srgbClr val="000066"/>
                  </a:solidFill>
                </a:rPr>
                <a:t>25</a:t>
              </a:r>
            </a:p>
          </p:txBody>
        </p:sp>
        <p:sp>
          <p:nvSpPr>
            <p:cNvPr id="12300" name="Rectangle 136"/>
            <p:cNvSpPr>
              <a:spLocks noChangeArrowheads="1"/>
            </p:cNvSpPr>
            <p:nvPr/>
          </p:nvSpPr>
          <p:spPr bwMode="auto">
            <a:xfrm>
              <a:off x="236538" y="4259263"/>
              <a:ext cx="255587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400" b="1">
                  <a:solidFill>
                    <a:srgbClr val="000066"/>
                  </a:solidFill>
                </a:rPr>
                <a:t>50</a:t>
              </a:r>
            </a:p>
          </p:txBody>
        </p:sp>
        <p:sp>
          <p:nvSpPr>
            <p:cNvPr id="12301" name="Rectangle 137"/>
            <p:cNvSpPr>
              <a:spLocks noChangeArrowheads="1"/>
            </p:cNvSpPr>
            <p:nvPr/>
          </p:nvSpPr>
          <p:spPr bwMode="auto">
            <a:xfrm>
              <a:off x="107950" y="2878138"/>
              <a:ext cx="3841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400" b="1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12302" name="Rectangle 138"/>
            <p:cNvSpPr>
              <a:spLocks noChangeArrowheads="1"/>
            </p:cNvSpPr>
            <p:nvPr/>
          </p:nvSpPr>
          <p:spPr bwMode="auto">
            <a:xfrm>
              <a:off x="236538" y="3568700"/>
              <a:ext cx="255587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400" b="1">
                  <a:solidFill>
                    <a:srgbClr val="000066"/>
                  </a:solidFill>
                </a:rPr>
                <a:t>75</a:t>
              </a:r>
            </a:p>
          </p:txBody>
        </p:sp>
        <p:sp>
          <p:nvSpPr>
            <p:cNvPr id="12303" name="Line 139"/>
            <p:cNvSpPr>
              <a:spLocks noChangeShapeType="1"/>
            </p:cNvSpPr>
            <p:nvPr/>
          </p:nvSpPr>
          <p:spPr bwMode="auto">
            <a:xfrm>
              <a:off x="581025" y="5057775"/>
              <a:ext cx="12065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304" name="Line 140"/>
            <p:cNvSpPr>
              <a:spLocks noChangeShapeType="1"/>
            </p:cNvSpPr>
            <p:nvPr/>
          </p:nvSpPr>
          <p:spPr bwMode="auto">
            <a:xfrm>
              <a:off x="581025" y="4367213"/>
              <a:ext cx="12065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305" name="Line 141"/>
            <p:cNvSpPr>
              <a:spLocks noChangeShapeType="1"/>
            </p:cNvSpPr>
            <p:nvPr/>
          </p:nvSpPr>
          <p:spPr bwMode="auto">
            <a:xfrm>
              <a:off x="581025" y="2982913"/>
              <a:ext cx="12065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306" name="Line 142"/>
            <p:cNvSpPr>
              <a:spLocks noChangeShapeType="1"/>
            </p:cNvSpPr>
            <p:nvPr/>
          </p:nvSpPr>
          <p:spPr bwMode="auto">
            <a:xfrm>
              <a:off x="581025" y="3673475"/>
              <a:ext cx="12065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307" name="Line 143"/>
            <p:cNvSpPr>
              <a:spLocks noChangeShapeType="1"/>
            </p:cNvSpPr>
            <p:nvPr/>
          </p:nvSpPr>
          <p:spPr bwMode="auto">
            <a:xfrm>
              <a:off x="690563" y="2973388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308" name="Rectangle 144"/>
            <p:cNvSpPr>
              <a:spLocks noChangeArrowheads="1"/>
            </p:cNvSpPr>
            <p:nvPr/>
          </p:nvSpPr>
          <p:spPr bwMode="auto">
            <a:xfrm>
              <a:off x="1061975" y="2852338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333399"/>
                  </a:solidFill>
                </a:rPr>
                <a:t>92</a:t>
              </a:r>
            </a:p>
          </p:txBody>
        </p:sp>
        <p:sp>
          <p:nvSpPr>
            <p:cNvPr id="12309" name="Rectangle 145"/>
            <p:cNvSpPr>
              <a:spLocks noChangeArrowheads="1"/>
            </p:cNvSpPr>
            <p:nvPr/>
          </p:nvSpPr>
          <p:spPr bwMode="auto">
            <a:xfrm>
              <a:off x="1687850" y="2971863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333399"/>
                  </a:solidFill>
                </a:rPr>
                <a:t>90</a:t>
              </a:r>
            </a:p>
          </p:txBody>
        </p:sp>
        <p:sp>
          <p:nvSpPr>
            <p:cNvPr id="12310" name="Text Box 148"/>
            <p:cNvSpPr txBox="1">
              <a:spLocks noChangeArrowheads="1"/>
            </p:cNvSpPr>
            <p:nvPr/>
          </p:nvSpPr>
          <p:spPr bwMode="auto">
            <a:xfrm>
              <a:off x="255588" y="2497138"/>
              <a:ext cx="39052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/>
              <a:r>
                <a:rPr lang="en-GB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12311" name="Rectangle 151"/>
            <p:cNvSpPr>
              <a:spLocks noChangeArrowheads="1"/>
            </p:cNvSpPr>
            <p:nvPr/>
          </p:nvSpPr>
          <p:spPr bwMode="auto">
            <a:xfrm>
              <a:off x="1565875" y="3290889"/>
              <a:ext cx="615950" cy="2447925"/>
            </a:xfrm>
            <a:prstGeom prst="rect">
              <a:avLst/>
            </a:prstGeom>
            <a:solidFill>
              <a:srgbClr val="F669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2312" name="ZoneTexte 86"/>
            <p:cNvSpPr txBox="1">
              <a:spLocks noChangeArrowheads="1"/>
            </p:cNvSpPr>
            <p:nvPr/>
          </p:nvSpPr>
          <p:spPr bwMode="auto">
            <a:xfrm>
              <a:off x="680694" y="5791200"/>
              <a:ext cx="1843774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500" b="1" dirty="0">
                  <a:solidFill>
                    <a:srgbClr val="000066"/>
                  </a:solidFill>
                </a:rPr>
                <a:t>Différence ajustée</a:t>
              </a:r>
              <a:endParaRPr lang="fr-FR" sz="1500" b="1" dirty="0">
                <a:solidFill>
                  <a:srgbClr val="000066"/>
                </a:solidFill>
                <a:sym typeface="Symbol" pitchFamily="18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en-GB" sz="1500" b="1" dirty="0">
                  <a:solidFill>
                    <a:srgbClr val="000066"/>
                  </a:solidFill>
                  <a:sym typeface="Symbol" pitchFamily="18" charset="2"/>
                </a:rPr>
                <a:t>(IC 95 %) </a:t>
              </a:r>
              <a:r>
                <a:rPr lang="en-GB" sz="1500" b="1" dirty="0">
                  <a:solidFill>
                    <a:srgbClr val="000066"/>
                  </a:solidFill>
                </a:rPr>
                <a:t>= 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en-GB" sz="1500" b="1" dirty="0">
                  <a:solidFill>
                    <a:srgbClr val="000066"/>
                  </a:solidFill>
                </a:rPr>
                <a:t>2</a:t>
              </a:r>
              <a:r>
                <a:rPr lang="fr-FR" sz="1500" b="1" dirty="0">
                  <a:solidFill>
                    <a:srgbClr val="000066"/>
                  </a:solidFill>
                </a:rPr>
                <a:t>,</a:t>
              </a:r>
              <a:r>
                <a:rPr lang="en-GB" sz="1500" b="1" dirty="0">
                  <a:solidFill>
                    <a:srgbClr val="000066"/>
                  </a:solidFill>
                </a:rPr>
                <a:t>0 % (- 0</a:t>
              </a:r>
              <a:r>
                <a:rPr lang="fr-FR" sz="1500" b="1" dirty="0">
                  <a:solidFill>
                    <a:srgbClr val="000066"/>
                  </a:solidFill>
                </a:rPr>
                <a:t>,</a:t>
              </a:r>
              <a:r>
                <a:rPr lang="en-GB" sz="1500" b="1" dirty="0">
                  <a:solidFill>
                    <a:srgbClr val="000066"/>
                  </a:solidFill>
                </a:rPr>
                <a:t>7 ; 4</a:t>
              </a:r>
              <a:r>
                <a:rPr lang="fr-FR" sz="1500" b="1" dirty="0">
                  <a:solidFill>
                    <a:srgbClr val="000066"/>
                  </a:solidFill>
                </a:rPr>
                <a:t>,</a:t>
              </a:r>
              <a:r>
                <a:rPr lang="en-GB" sz="1500" b="1" dirty="0">
                  <a:solidFill>
                    <a:srgbClr val="000066"/>
                  </a:solidFill>
                </a:rPr>
                <a:t>7)</a:t>
              </a:r>
            </a:p>
          </p:txBody>
        </p:sp>
        <p:sp>
          <p:nvSpPr>
            <p:cNvPr id="12313" name="Rectangle 133"/>
            <p:cNvSpPr>
              <a:spLocks noChangeArrowheads="1"/>
            </p:cNvSpPr>
            <p:nvPr/>
          </p:nvSpPr>
          <p:spPr bwMode="auto">
            <a:xfrm>
              <a:off x="4184650" y="3348489"/>
              <a:ext cx="615950" cy="2390325"/>
            </a:xfrm>
            <a:prstGeom prst="rect">
              <a:avLst/>
            </a:prstGeom>
            <a:solidFill>
              <a:srgbClr val="6338A2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2314" name="Rectangle 144"/>
            <p:cNvSpPr>
              <a:spLocks noChangeArrowheads="1"/>
            </p:cNvSpPr>
            <p:nvPr/>
          </p:nvSpPr>
          <p:spPr bwMode="auto">
            <a:xfrm>
              <a:off x="2884025" y="2828588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333399"/>
                  </a:solidFill>
                </a:rPr>
                <a:t>94</a:t>
              </a:r>
            </a:p>
          </p:txBody>
        </p:sp>
        <p:sp>
          <p:nvSpPr>
            <p:cNvPr id="12315" name="Rectangle 145"/>
            <p:cNvSpPr>
              <a:spLocks noChangeArrowheads="1"/>
            </p:cNvSpPr>
            <p:nvPr/>
          </p:nvSpPr>
          <p:spPr bwMode="auto">
            <a:xfrm>
              <a:off x="3497200" y="2946850"/>
              <a:ext cx="384175" cy="401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333399"/>
                  </a:solidFill>
                </a:rPr>
                <a:t>91</a:t>
              </a:r>
            </a:p>
          </p:txBody>
        </p:sp>
        <p:sp>
          <p:nvSpPr>
            <p:cNvPr id="12316" name="Rectangle 151"/>
            <p:cNvSpPr>
              <a:spLocks noChangeArrowheads="1"/>
            </p:cNvSpPr>
            <p:nvPr/>
          </p:nvSpPr>
          <p:spPr bwMode="auto">
            <a:xfrm>
              <a:off x="4801000" y="3308351"/>
              <a:ext cx="615950" cy="2430463"/>
            </a:xfrm>
            <a:prstGeom prst="rect">
              <a:avLst/>
            </a:prstGeom>
            <a:solidFill>
              <a:srgbClr val="F669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2" name="Rectangle 40"/>
            <p:cNvSpPr>
              <a:spLocks noChangeArrowheads="1"/>
            </p:cNvSpPr>
            <p:nvPr/>
          </p:nvSpPr>
          <p:spPr bwMode="auto">
            <a:xfrm>
              <a:off x="685800" y="2286000"/>
              <a:ext cx="1981200" cy="597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spcBef>
                  <a:spcPct val="5000"/>
                </a:spcBef>
                <a:defRPr/>
              </a:pPr>
              <a:r>
                <a:rPr lang="fr-FR" sz="1600" b="1">
                  <a:solidFill>
                    <a:srgbClr val="333399"/>
                  </a:solidFill>
                  <a:latin typeface="+mj-lt"/>
                  <a:ea typeface="ＭＳ Ｐゴシック" pitchFamily="-1" charset="-128"/>
                </a:rPr>
                <a:t>Analyse principale</a:t>
              </a:r>
            </a:p>
            <a:p>
              <a:pPr algn="ctr" defTabSz="914400">
                <a:spcBef>
                  <a:spcPct val="5000"/>
                </a:spcBef>
                <a:defRPr/>
              </a:pPr>
              <a:r>
                <a:rPr lang="fr-FR" sz="1600" b="1">
                  <a:solidFill>
                    <a:srgbClr val="333399"/>
                  </a:solidFill>
                  <a:latin typeface="+mj-lt"/>
                  <a:ea typeface="ＭＳ Ｐゴシック" pitchFamily="-1" charset="-128"/>
                </a:rPr>
                <a:t>(Ensemble)</a:t>
              </a:r>
              <a:endParaRPr lang="fr-FR" b="1">
                <a:solidFill>
                  <a:srgbClr val="333399"/>
                </a:solidFill>
                <a:latin typeface="+mj-lt"/>
                <a:ea typeface="ＭＳ Ｐゴシック" pitchFamily="-1" charset="-128"/>
              </a:endParaRPr>
            </a:p>
          </p:txBody>
        </p:sp>
        <p:sp>
          <p:nvSpPr>
            <p:cNvPr id="12318" name="Line 146"/>
            <p:cNvSpPr>
              <a:spLocks noChangeShapeType="1"/>
            </p:cNvSpPr>
            <p:nvPr/>
          </p:nvSpPr>
          <p:spPr bwMode="auto">
            <a:xfrm>
              <a:off x="581025" y="5749925"/>
              <a:ext cx="82057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319" name="Rectangle 41"/>
            <p:cNvSpPr>
              <a:spLocks noChangeArrowheads="1"/>
            </p:cNvSpPr>
            <p:nvPr/>
          </p:nvSpPr>
          <p:spPr bwMode="auto">
            <a:xfrm>
              <a:off x="2824426" y="5749925"/>
              <a:ext cx="110318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n-GB" sz="1600" b="1" u="sng" dirty="0">
                  <a:solidFill>
                    <a:srgbClr val="000066"/>
                  </a:solidFill>
                </a:rPr>
                <a:t>&lt;</a:t>
              </a:r>
              <a:r>
                <a:rPr lang="en-GB" sz="1600" b="1" dirty="0">
                  <a:solidFill>
                    <a:srgbClr val="000066"/>
                  </a:solidFill>
                </a:rPr>
                <a:t> 100 000</a:t>
              </a:r>
            </a:p>
          </p:txBody>
        </p:sp>
        <p:sp>
          <p:nvSpPr>
            <p:cNvPr id="12320" name="Rectangle 135"/>
            <p:cNvSpPr>
              <a:spLocks noChangeArrowheads="1"/>
            </p:cNvSpPr>
            <p:nvPr/>
          </p:nvSpPr>
          <p:spPr bwMode="auto">
            <a:xfrm>
              <a:off x="409575" y="5622925"/>
              <a:ext cx="98425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400" b="1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2321" name="Rectangle 133"/>
            <p:cNvSpPr>
              <a:spLocks noChangeArrowheads="1"/>
            </p:cNvSpPr>
            <p:nvPr/>
          </p:nvSpPr>
          <p:spPr bwMode="auto">
            <a:xfrm>
              <a:off x="5937250" y="3392509"/>
              <a:ext cx="615950" cy="2346305"/>
            </a:xfrm>
            <a:prstGeom prst="rect">
              <a:avLst/>
            </a:prstGeom>
            <a:solidFill>
              <a:srgbClr val="6338A2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2322" name="Rectangle 151"/>
            <p:cNvSpPr>
              <a:spLocks noChangeArrowheads="1"/>
            </p:cNvSpPr>
            <p:nvPr/>
          </p:nvSpPr>
          <p:spPr bwMode="auto">
            <a:xfrm>
              <a:off x="6553600" y="3323060"/>
              <a:ext cx="615950" cy="2415754"/>
            </a:xfrm>
            <a:prstGeom prst="rect">
              <a:avLst/>
            </a:prstGeom>
            <a:solidFill>
              <a:srgbClr val="F669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2323" name="Rectangle 133"/>
            <p:cNvSpPr>
              <a:spLocks noChangeArrowheads="1"/>
            </p:cNvSpPr>
            <p:nvPr/>
          </p:nvSpPr>
          <p:spPr bwMode="auto">
            <a:xfrm>
              <a:off x="7357075" y="3124201"/>
              <a:ext cx="615950" cy="2614613"/>
            </a:xfrm>
            <a:prstGeom prst="rect">
              <a:avLst/>
            </a:prstGeom>
            <a:solidFill>
              <a:srgbClr val="6338A2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2324" name="Rectangle 151"/>
            <p:cNvSpPr>
              <a:spLocks noChangeArrowheads="1"/>
            </p:cNvSpPr>
            <p:nvPr/>
          </p:nvSpPr>
          <p:spPr bwMode="auto">
            <a:xfrm>
              <a:off x="7971175" y="3264062"/>
              <a:ext cx="614363" cy="2474752"/>
            </a:xfrm>
            <a:prstGeom prst="rect">
              <a:avLst/>
            </a:prstGeom>
            <a:solidFill>
              <a:srgbClr val="F669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2325" name="Rectangle 133"/>
            <p:cNvSpPr>
              <a:spLocks noChangeArrowheads="1"/>
            </p:cNvSpPr>
            <p:nvPr/>
          </p:nvSpPr>
          <p:spPr bwMode="auto">
            <a:xfrm>
              <a:off x="2760000" y="3124201"/>
              <a:ext cx="615950" cy="2614613"/>
            </a:xfrm>
            <a:prstGeom prst="rect">
              <a:avLst/>
            </a:prstGeom>
            <a:solidFill>
              <a:srgbClr val="6338A2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2326" name="Rectangle 151"/>
            <p:cNvSpPr>
              <a:spLocks noChangeArrowheads="1"/>
            </p:cNvSpPr>
            <p:nvPr/>
          </p:nvSpPr>
          <p:spPr bwMode="auto">
            <a:xfrm>
              <a:off x="3376350" y="3261914"/>
              <a:ext cx="615950" cy="2476900"/>
            </a:xfrm>
            <a:prstGeom prst="rect">
              <a:avLst/>
            </a:prstGeom>
            <a:solidFill>
              <a:srgbClr val="F669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2327" name="TextBox 4"/>
            <p:cNvSpPr txBox="1">
              <a:spLocks noChangeArrowheads="1"/>
            </p:cNvSpPr>
            <p:nvPr/>
          </p:nvSpPr>
          <p:spPr bwMode="auto">
            <a:xfrm>
              <a:off x="944300" y="5375275"/>
              <a:ext cx="582613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800/</a:t>
              </a:r>
            </a:p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866</a:t>
              </a:r>
            </a:p>
          </p:txBody>
        </p:sp>
        <p:sp>
          <p:nvSpPr>
            <p:cNvPr id="12328" name="TextBox 4"/>
            <p:cNvSpPr txBox="1">
              <a:spLocks noChangeArrowheads="1"/>
            </p:cNvSpPr>
            <p:nvPr/>
          </p:nvSpPr>
          <p:spPr bwMode="auto">
            <a:xfrm>
              <a:off x="1596038" y="5375275"/>
              <a:ext cx="585787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784/</a:t>
              </a:r>
            </a:p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867</a:t>
              </a:r>
            </a:p>
          </p:txBody>
        </p:sp>
        <p:sp>
          <p:nvSpPr>
            <p:cNvPr id="12329" name="Rectangle 144"/>
            <p:cNvSpPr>
              <a:spLocks noChangeArrowheads="1"/>
            </p:cNvSpPr>
            <p:nvPr/>
          </p:nvSpPr>
          <p:spPr bwMode="auto">
            <a:xfrm>
              <a:off x="4294558" y="3043252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333399"/>
                  </a:solidFill>
                </a:rPr>
                <a:t>87</a:t>
              </a:r>
            </a:p>
          </p:txBody>
        </p:sp>
        <p:sp>
          <p:nvSpPr>
            <p:cNvPr id="12330" name="Rectangle 145"/>
            <p:cNvSpPr>
              <a:spLocks noChangeArrowheads="1"/>
            </p:cNvSpPr>
            <p:nvPr/>
          </p:nvSpPr>
          <p:spPr bwMode="auto">
            <a:xfrm>
              <a:off x="4926675" y="3017375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333399"/>
                  </a:solidFill>
                </a:rPr>
                <a:t>89</a:t>
              </a:r>
            </a:p>
          </p:txBody>
        </p:sp>
        <p:sp>
          <p:nvSpPr>
            <p:cNvPr id="12331" name="Rectangle 144"/>
            <p:cNvSpPr>
              <a:spLocks noChangeArrowheads="1"/>
            </p:cNvSpPr>
            <p:nvPr/>
          </p:nvSpPr>
          <p:spPr bwMode="auto">
            <a:xfrm>
              <a:off x="6046885" y="3075250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333399"/>
                  </a:solidFill>
                </a:rPr>
                <a:t>86</a:t>
              </a:r>
            </a:p>
          </p:txBody>
        </p:sp>
        <p:sp>
          <p:nvSpPr>
            <p:cNvPr id="12332" name="Rectangle 145"/>
            <p:cNvSpPr>
              <a:spLocks noChangeArrowheads="1"/>
            </p:cNvSpPr>
            <p:nvPr/>
          </p:nvSpPr>
          <p:spPr bwMode="auto">
            <a:xfrm>
              <a:off x="6662790" y="3005800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333399"/>
                  </a:solidFill>
                </a:rPr>
                <a:t>89</a:t>
              </a:r>
            </a:p>
          </p:txBody>
        </p:sp>
        <p:sp>
          <p:nvSpPr>
            <p:cNvPr id="12333" name="Rectangle 144"/>
            <p:cNvSpPr>
              <a:spLocks noChangeArrowheads="1"/>
            </p:cNvSpPr>
            <p:nvPr/>
          </p:nvSpPr>
          <p:spPr bwMode="auto">
            <a:xfrm>
              <a:off x="7489425" y="2828263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333399"/>
                  </a:solidFill>
                </a:rPr>
                <a:t>93</a:t>
              </a:r>
            </a:p>
          </p:txBody>
        </p:sp>
        <p:sp>
          <p:nvSpPr>
            <p:cNvPr id="12334" name="Rectangle 145"/>
            <p:cNvSpPr>
              <a:spLocks noChangeArrowheads="1"/>
            </p:cNvSpPr>
            <p:nvPr/>
          </p:nvSpPr>
          <p:spPr bwMode="auto">
            <a:xfrm>
              <a:off x="8095506" y="2959500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333399"/>
                  </a:solidFill>
                </a:rPr>
                <a:t>91</a:t>
              </a:r>
            </a:p>
          </p:txBody>
        </p:sp>
        <p:sp>
          <p:nvSpPr>
            <p:cNvPr id="3" name="Rectangle 40"/>
            <p:cNvSpPr>
              <a:spLocks noChangeArrowheads="1"/>
            </p:cNvSpPr>
            <p:nvPr/>
          </p:nvSpPr>
          <p:spPr bwMode="auto">
            <a:xfrm>
              <a:off x="2563715" y="2328446"/>
              <a:ext cx="337988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spcBef>
                  <a:spcPct val="5000"/>
                </a:spcBef>
                <a:defRPr/>
              </a:pPr>
              <a:r>
                <a:rPr lang="fr-FR" sz="1600" b="1">
                  <a:solidFill>
                    <a:srgbClr val="333399"/>
                  </a:solidFill>
                  <a:latin typeface="+mj-lt"/>
                  <a:ea typeface="ＭＳ Ｐゴシック" pitchFamily="-1" charset="-128"/>
                </a:rPr>
                <a:t>Selon ARN VIH </a:t>
              </a:r>
              <a:r>
                <a:rPr lang="fr-FR" sz="1600" b="1">
                  <a:solidFill>
                    <a:srgbClr val="333399"/>
                  </a:solidFill>
                  <a:ea typeface="ＭＳ Ｐゴシック" pitchFamily="-1" charset="-128"/>
                </a:rPr>
                <a:t>(c/ml) </a:t>
              </a:r>
              <a:r>
                <a:rPr lang="fr-FR" sz="1600" b="1">
                  <a:solidFill>
                    <a:srgbClr val="333399"/>
                  </a:solidFill>
                  <a:latin typeface="+mj-lt"/>
                  <a:ea typeface="ＭＳ Ｐゴシック" pitchFamily="-1" charset="-128"/>
                </a:rPr>
                <a:t>à l’inclusion</a:t>
              </a:r>
              <a:endParaRPr lang="fr-FR" b="1">
                <a:solidFill>
                  <a:srgbClr val="333399"/>
                </a:solidFill>
                <a:latin typeface="+mj-lt"/>
                <a:ea typeface="ＭＳ Ｐゴシック" pitchFamily="-1" charset="-128"/>
              </a:endParaRPr>
            </a:p>
          </p:txBody>
        </p:sp>
        <p:sp>
          <p:nvSpPr>
            <p:cNvPr id="12335" name="Rectangle 40"/>
            <p:cNvSpPr>
              <a:spLocks noChangeArrowheads="1"/>
            </p:cNvSpPr>
            <p:nvPr/>
          </p:nvSpPr>
          <p:spPr bwMode="auto">
            <a:xfrm>
              <a:off x="5834063" y="2328446"/>
              <a:ext cx="3014662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>
                <a:spcBef>
                  <a:spcPct val="5000"/>
                </a:spcBef>
                <a:defRPr/>
              </a:pPr>
              <a:r>
                <a:rPr lang="fr-FR" sz="1600" b="1">
                  <a:solidFill>
                    <a:srgbClr val="333399"/>
                  </a:solidFill>
                  <a:latin typeface="+mj-lt"/>
                  <a:ea typeface="ＭＳ Ｐゴシック" pitchFamily="-1" charset="-128"/>
                </a:rPr>
                <a:t>Selon CD4/mm</a:t>
              </a:r>
              <a:r>
                <a:rPr lang="fr-FR" sz="1600" b="1" baseline="30000">
                  <a:solidFill>
                    <a:srgbClr val="333399"/>
                  </a:solidFill>
                  <a:latin typeface="+mj-lt"/>
                  <a:ea typeface="ＭＳ Ｐゴシック" pitchFamily="-1" charset="-128"/>
                </a:rPr>
                <a:t>3</a:t>
              </a:r>
              <a:r>
                <a:rPr lang="fr-FR" sz="1600" b="1">
                  <a:solidFill>
                    <a:srgbClr val="333399"/>
                  </a:solidFill>
                  <a:latin typeface="+mj-lt"/>
                  <a:ea typeface="ＭＳ Ｐゴシック" pitchFamily="-1" charset="-128"/>
                </a:rPr>
                <a:t> à l’inclusion</a:t>
              </a:r>
              <a:endParaRPr lang="fr-FR" b="1">
                <a:solidFill>
                  <a:srgbClr val="333399"/>
                </a:solidFill>
                <a:latin typeface="+mj-lt"/>
                <a:ea typeface="ＭＳ Ｐゴシック" pitchFamily="-1" charset="-128"/>
              </a:endParaRPr>
            </a:p>
          </p:txBody>
        </p:sp>
        <p:sp>
          <p:nvSpPr>
            <p:cNvPr id="12337" name="Rectangle 41"/>
            <p:cNvSpPr>
              <a:spLocks noChangeArrowheads="1"/>
            </p:cNvSpPr>
            <p:nvPr/>
          </p:nvSpPr>
          <p:spPr bwMode="auto">
            <a:xfrm>
              <a:off x="4261776" y="5749925"/>
              <a:ext cx="110318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n-GB" sz="1600" b="1" dirty="0">
                  <a:solidFill>
                    <a:srgbClr val="000066"/>
                  </a:solidFill>
                </a:rPr>
                <a:t>&gt; 100 000</a:t>
              </a:r>
            </a:p>
          </p:txBody>
        </p:sp>
        <p:sp>
          <p:nvSpPr>
            <p:cNvPr id="12338" name="Rectangle 41"/>
            <p:cNvSpPr>
              <a:spLocks noChangeArrowheads="1"/>
            </p:cNvSpPr>
            <p:nvPr/>
          </p:nvSpPr>
          <p:spPr bwMode="auto">
            <a:xfrm>
              <a:off x="6200775" y="5749925"/>
              <a:ext cx="704850" cy="339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n-GB" sz="1600" b="1">
                  <a:solidFill>
                    <a:srgbClr val="000066"/>
                  </a:solidFill>
                </a:rPr>
                <a:t>&lt; 200</a:t>
              </a:r>
            </a:p>
          </p:txBody>
        </p:sp>
        <p:sp>
          <p:nvSpPr>
            <p:cNvPr id="12339" name="Rectangle 41"/>
            <p:cNvSpPr>
              <a:spLocks noChangeArrowheads="1"/>
            </p:cNvSpPr>
            <p:nvPr/>
          </p:nvSpPr>
          <p:spPr bwMode="auto">
            <a:xfrm>
              <a:off x="7633500" y="5749925"/>
              <a:ext cx="696913" cy="339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n-GB" sz="1600" b="1">
                  <a:solidFill>
                    <a:srgbClr val="000066"/>
                  </a:solidFill>
                </a:rPr>
                <a:t>≥ 200</a:t>
              </a:r>
            </a:p>
          </p:txBody>
        </p:sp>
        <p:sp>
          <p:nvSpPr>
            <p:cNvPr id="12340" name="TextBox 15"/>
            <p:cNvSpPr txBox="1">
              <a:spLocks noChangeArrowheads="1"/>
            </p:cNvSpPr>
            <p:nvPr/>
          </p:nvSpPr>
          <p:spPr bwMode="auto">
            <a:xfrm>
              <a:off x="3406513" y="5376863"/>
              <a:ext cx="585787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610/</a:t>
              </a:r>
            </a:p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672</a:t>
              </a:r>
            </a:p>
          </p:txBody>
        </p:sp>
        <p:sp>
          <p:nvSpPr>
            <p:cNvPr id="12341" name="TextBox 16"/>
            <p:cNvSpPr txBox="1">
              <a:spLocks noChangeArrowheads="1"/>
            </p:cNvSpPr>
            <p:nvPr/>
          </p:nvSpPr>
          <p:spPr bwMode="auto">
            <a:xfrm>
              <a:off x="4191000" y="5376863"/>
              <a:ext cx="5857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171/</a:t>
              </a:r>
            </a:p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196</a:t>
              </a:r>
            </a:p>
          </p:txBody>
        </p:sp>
        <p:sp>
          <p:nvSpPr>
            <p:cNvPr id="12342" name="TextBox 17"/>
            <p:cNvSpPr txBox="1">
              <a:spLocks noChangeArrowheads="1"/>
            </p:cNvSpPr>
            <p:nvPr/>
          </p:nvSpPr>
          <p:spPr bwMode="auto">
            <a:xfrm>
              <a:off x="4842738" y="5376863"/>
              <a:ext cx="585787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174/</a:t>
              </a:r>
            </a:p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195</a:t>
              </a:r>
            </a:p>
          </p:txBody>
        </p:sp>
        <p:sp>
          <p:nvSpPr>
            <p:cNvPr id="12343" name="TextBox 4"/>
            <p:cNvSpPr txBox="1">
              <a:spLocks noChangeArrowheads="1"/>
            </p:cNvSpPr>
            <p:nvPr/>
          </p:nvSpPr>
          <p:spPr bwMode="auto">
            <a:xfrm>
              <a:off x="2790163" y="5376863"/>
              <a:ext cx="585787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629/</a:t>
              </a:r>
            </a:p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670</a:t>
              </a:r>
            </a:p>
          </p:txBody>
        </p:sp>
        <p:sp>
          <p:nvSpPr>
            <p:cNvPr id="12344" name="TextBox 1"/>
            <p:cNvSpPr txBox="1">
              <a:spLocks noChangeArrowheads="1"/>
            </p:cNvSpPr>
            <p:nvPr/>
          </p:nvSpPr>
          <p:spPr bwMode="auto">
            <a:xfrm>
              <a:off x="5961925" y="5376863"/>
              <a:ext cx="5857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96/</a:t>
              </a:r>
            </a:p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112</a:t>
              </a:r>
            </a:p>
          </p:txBody>
        </p:sp>
        <p:sp>
          <p:nvSpPr>
            <p:cNvPr id="12345" name="TextBox 4"/>
            <p:cNvSpPr txBox="1">
              <a:spLocks noChangeArrowheads="1"/>
            </p:cNvSpPr>
            <p:nvPr/>
          </p:nvSpPr>
          <p:spPr bwMode="auto">
            <a:xfrm>
              <a:off x="6536138" y="5376863"/>
              <a:ext cx="585787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104/</a:t>
              </a:r>
            </a:p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117</a:t>
              </a:r>
            </a:p>
          </p:txBody>
        </p:sp>
        <p:sp>
          <p:nvSpPr>
            <p:cNvPr id="12346" name="TextBox 4"/>
            <p:cNvSpPr txBox="1">
              <a:spLocks noChangeArrowheads="1"/>
            </p:cNvSpPr>
            <p:nvPr/>
          </p:nvSpPr>
          <p:spPr bwMode="auto">
            <a:xfrm>
              <a:off x="7329363" y="5376863"/>
              <a:ext cx="585787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703</a:t>
              </a:r>
            </a:p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/753</a:t>
              </a:r>
            </a:p>
          </p:txBody>
        </p:sp>
        <p:sp>
          <p:nvSpPr>
            <p:cNvPr id="12347" name="TextBox 4"/>
            <p:cNvSpPr txBox="1">
              <a:spLocks noChangeArrowheads="1"/>
            </p:cNvSpPr>
            <p:nvPr/>
          </p:nvSpPr>
          <p:spPr bwMode="auto">
            <a:xfrm>
              <a:off x="7950538" y="5376863"/>
              <a:ext cx="585787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680/</a:t>
              </a:r>
            </a:p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FFFFFF"/>
                  </a:solidFill>
                </a:rPr>
                <a:t>750</a:t>
              </a:r>
            </a:p>
          </p:txBody>
        </p:sp>
      </p:grpSp>
      <p:grpSp>
        <p:nvGrpSpPr>
          <p:cNvPr id="6" name="Groupe 59"/>
          <p:cNvGrpSpPr>
            <a:grpSpLocks/>
          </p:cNvGrpSpPr>
          <p:nvPr/>
        </p:nvGrpSpPr>
        <p:grpSpPr bwMode="auto">
          <a:xfrm>
            <a:off x="-11113" y="6570663"/>
            <a:ext cx="1787526" cy="287337"/>
            <a:chOff x="-10712" y="6570663"/>
            <a:chExt cx="1787525" cy="287337"/>
          </a:xfrm>
        </p:grpSpPr>
        <p:sp>
          <p:nvSpPr>
            <p:cNvPr id="12296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61967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2297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1229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Etudes GS-US-292-0104 et GS-US-292-0111 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r>
              <a:rPr lang="en-GB" sz="3200" dirty="0">
                <a:ea typeface="ＭＳ Ｐゴシック" pitchFamily="34" charset="-128"/>
              </a:rPr>
              <a:t> vs E/C/F/TDF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endParaRPr lang="en-GB" sz="3200" dirty="0">
              <a:ea typeface="ＭＳ Ｐゴシック" pitchFamily="34" charset="-128"/>
            </a:endParaRPr>
          </a:p>
        </p:txBody>
      </p:sp>
      <p:sp>
        <p:nvSpPr>
          <p:cNvPr id="66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PE. Lancet 2015;385:2606-15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34"/>
          <p:cNvSpPr txBox="1">
            <a:spLocks noChangeArrowheads="1"/>
          </p:cNvSpPr>
          <p:nvPr/>
        </p:nvSpPr>
        <p:spPr bwMode="auto">
          <a:xfrm>
            <a:off x="1981200" y="1600200"/>
            <a:ext cx="51450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14400">
              <a:lnSpc>
                <a:spcPct val="80000"/>
              </a:lnSpc>
              <a:spcBef>
                <a:spcPct val="5000"/>
              </a:spcBef>
            </a:pPr>
            <a:r>
              <a:rPr lang="fr-FR" sz="2400" b="1">
                <a:solidFill>
                  <a:srgbClr val="333399"/>
                </a:solidFill>
                <a:latin typeface="Calibri" pitchFamily="34" charset="0"/>
              </a:rPr>
              <a:t>Critères secondaires</a:t>
            </a:r>
          </a:p>
        </p:txBody>
      </p:sp>
      <p:sp>
        <p:nvSpPr>
          <p:cNvPr id="12298" name="Rectangle 133"/>
          <p:cNvSpPr>
            <a:spLocks noChangeArrowheads="1"/>
          </p:cNvSpPr>
          <p:nvPr/>
        </p:nvSpPr>
        <p:spPr bwMode="auto">
          <a:xfrm>
            <a:off x="941388" y="3413051"/>
            <a:ext cx="615950" cy="2325763"/>
          </a:xfrm>
          <a:prstGeom prst="rect">
            <a:avLst/>
          </a:prstGeom>
          <a:solidFill>
            <a:srgbClr val="6338A2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defTabSz="914400"/>
            <a:endParaRPr lang="en-GB">
              <a:solidFill>
                <a:srgbClr val="000066"/>
              </a:solidFill>
            </a:endParaRPr>
          </a:p>
        </p:txBody>
      </p:sp>
      <p:sp>
        <p:nvSpPr>
          <p:cNvPr id="12299" name="Rectangle 135"/>
          <p:cNvSpPr>
            <a:spLocks noChangeArrowheads="1"/>
          </p:cNvSpPr>
          <p:nvPr/>
        </p:nvSpPr>
        <p:spPr bwMode="auto">
          <a:xfrm>
            <a:off x="236538" y="4951413"/>
            <a:ext cx="25558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 defTabSz="914400"/>
            <a:r>
              <a:rPr lang="en-GB" sz="1400" b="1">
                <a:solidFill>
                  <a:srgbClr val="000066"/>
                </a:solidFill>
              </a:rPr>
              <a:t>25</a:t>
            </a:r>
          </a:p>
        </p:txBody>
      </p:sp>
      <p:sp>
        <p:nvSpPr>
          <p:cNvPr id="12300" name="Rectangle 136"/>
          <p:cNvSpPr>
            <a:spLocks noChangeArrowheads="1"/>
          </p:cNvSpPr>
          <p:nvPr/>
        </p:nvSpPr>
        <p:spPr bwMode="auto">
          <a:xfrm>
            <a:off x="236538" y="4259263"/>
            <a:ext cx="25558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 defTabSz="914400"/>
            <a:r>
              <a:rPr lang="en-GB" sz="1400" b="1">
                <a:solidFill>
                  <a:srgbClr val="000066"/>
                </a:solidFill>
              </a:rPr>
              <a:t>50</a:t>
            </a:r>
          </a:p>
        </p:txBody>
      </p:sp>
      <p:sp>
        <p:nvSpPr>
          <p:cNvPr id="12301" name="Rectangle 137"/>
          <p:cNvSpPr>
            <a:spLocks noChangeArrowheads="1"/>
          </p:cNvSpPr>
          <p:nvPr/>
        </p:nvSpPr>
        <p:spPr bwMode="auto">
          <a:xfrm>
            <a:off x="107950" y="2878138"/>
            <a:ext cx="3841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 defTabSz="914400"/>
            <a:r>
              <a:rPr lang="en-GB" sz="1400" b="1">
                <a:solidFill>
                  <a:srgbClr val="000066"/>
                </a:solidFill>
              </a:rPr>
              <a:t>100</a:t>
            </a:r>
          </a:p>
        </p:txBody>
      </p:sp>
      <p:sp>
        <p:nvSpPr>
          <p:cNvPr id="12302" name="Rectangle 138"/>
          <p:cNvSpPr>
            <a:spLocks noChangeArrowheads="1"/>
          </p:cNvSpPr>
          <p:nvPr/>
        </p:nvSpPr>
        <p:spPr bwMode="auto">
          <a:xfrm>
            <a:off x="236538" y="3568700"/>
            <a:ext cx="25558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 defTabSz="914400"/>
            <a:r>
              <a:rPr lang="en-GB" sz="1400" b="1">
                <a:solidFill>
                  <a:srgbClr val="000066"/>
                </a:solidFill>
              </a:rPr>
              <a:t>75</a:t>
            </a:r>
          </a:p>
        </p:txBody>
      </p:sp>
      <p:sp>
        <p:nvSpPr>
          <p:cNvPr id="12303" name="Line 139"/>
          <p:cNvSpPr>
            <a:spLocks noChangeShapeType="1"/>
          </p:cNvSpPr>
          <p:nvPr/>
        </p:nvSpPr>
        <p:spPr bwMode="auto">
          <a:xfrm>
            <a:off x="581025" y="5057775"/>
            <a:ext cx="1206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12304" name="Line 140"/>
          <p:cNvSpPr>
            <a:spLocks noChangeShapeType="1"/>
          </p:cNvSpPr>
          <p:nvPr/>
        </p:nvSpPr>
        <p:spPr bwMode="auto">
          <a:xfrm>
            <a:off x="581025" y="4367213"/>
            <a:ext cx="1206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12305" name="Line 141"/>
          <p:cNvSpPr>
            <a:spLocks noChangeShapeType="1"/>
          </p:cNvSpPr>
          <p:nvPr/>
        </p:nvSpPr>
        <p:spPr bwMode="auto">
          <a:xfrm>
            <a:off x="581025" y="2982913"/>
            <a:ext cx="1206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12306" name="Line 142"/>
          <p:cNvSpPr>
            <a:spLocks noChangeShapeType="1"/>
          </p:cNvSpPr>
          <p:nvPr/>
        </p:nvSpPr>
        <p:spPr bwMode="auto">
          <a:xfrm>
            <a:off x="581025" y="3673475"/>
            <a:ext cx="1206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12307" name="Line 143"/>
          <p:cNvSpPr>
            <a:spLocks noChangeShapeType="1"/>
          </p:cNvSpPr>
          <p:nvPr/>
        </p:nvSpPr>
        <p:spPr bwMode="auto">
          <a:xfrm>
            <a:off x="690563" y="2973388"/>
            <a:ext cx="1587" cy="28606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12308" name="Rectangle 144"/>
          <p:cNvSpPr>
            <a:spLocks noChangeArrowheads="1"/>
          </p:cNvSpPr>
          <p:nvPr/>
        </p:nvSpPr>
        <p:spPr bwMode="auto">
          <a:xfrm>
            <a:off x="987015" y="3064998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/>
            <a:r>
              <a:rPr lang="en-GB" sz="1400" b="1" dirty="0">
                <a:solidFill>
                  <a:srgbClr val="333399"/>
                </a:solidFill>
              </a:rPr>
              <a:t>84</a:t>
            </a:r>
            <a:r>
              <a:rPr lang="fr-FR" sz="1400" b="1" dirty="0">
                <a:solidFill>
                  <a:srgbClr val="333399"/>
                </a:solidFill>
              </a:rPr>
              <a:t>,</a:t>
            </a:r>
            <a:r>
              <a:rPr lang="en-GB" sz="1400" b="1" dirty="0">
                <a:solidFill>
                  <a:srgbClr val="333399"/>
                </a:solidFill>
              </a:rPr>
              <a:t>4</a:t>
            </a:r>
          </a:p>
        </p:txBody>
      </p:sp>
      <p:sp>
        <p:nvSpPr>
          <p:cNvPr id="12309" name="Rectangle 145"/>
          <p:cNvSpPr>
            <a:spLocks noChangeArrowheads="1"/>
          </p:cNvSpPr>
          <p:nvPr/>
        </p:nvSpPr>
        <p:spPr bwMode="auto">
          <a:xfrm>
            <a:off x="1602257" y="3173890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/>
            <a:r>
              <a:rPr lang="en-GB" sz="1400" b="1" dirty="0">
                <a:solidFill>
                  <a:srgbClr val="333399"/>
                </a:solidFill>
              </a:rPr>
              <a:t>84</a:t>
            </a:r>
            <a:r>
              <a:rPr lang="fr-FR" sz="1400" b="1" dirty="0">
                <a:solidFill>
                  <a:srgbClr val="333399"/>
                </a:solidFill>
              </a:rPr>
              <a:t>,</a:t>
            </a:r>
            <a:r>
              <a:rPr lang="en-GB" sz="1400" b="1" dirty="0">
                <a:solidFill>
                  <a:srgbClr val="333399"/>
                </a:solidFill>
              </a:rPr>
              <a:t>0</a:t>
            </a:r>
          </a:p>
        </p:txBody>
      </p:sp>
      <p:sp>
        <p:nvSpPr>
          <p:cNvPr id="12310" name="Text Box 148"/>
          <p:cNvSpPr txBox="1">
            <a:spLocks noChangeArrowheads="1"/>
          </p:cNvSpPr>
          <p:nvPr/>
        </p:nvSpPr>
        <p:spPr bwMode="auto">
          <a:xfrm>
            <a:off x="255588" y="2497138"/>
            <a:ext cx="3905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en-GB">
                <a:solidFill>
                  <a:srgbClr val="000066"/>
                </a:solidFill>
              </a:rPr>
              <a:t>%</a:t>
            </a:r>
          </a:p>
        </p:txBody>
      </p:sp>
      <p:sp>
        <p:nvSpPr>
          <p:cNvPr id="12311" name="Rectangle 151"/>
          <p:cNvSpPr>
            <a:spLocks noChangeArrowheads="1"/>
          </p:cNvSpPr>
          <p:nvPr/>
        </p:nvSpPr>
        <p:spPr bwMode="auto">
          <a:xfrm>
            <a:off x="1565875" y="3476848"/>
            <a:ext cx="615950" cy="2261966"/>
          </a:xfrm>
          <a:prstGeom prst="rect">
            <a:avLst/>
          </a:prstGeom>
          <a:solidFill>
            <a:srgbClr val="F669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defTabSz="914400"/>
            <a:endParaRPr lang="en-GB">
              <a:solidFill>
                <a:srgbClr val="000066"/>
              </a:solidFill>
            </a:endParaRPr>
          </a:p>
        </p:txBody>
      </p:sp>
      <p:sp>
        <p:nvSpPr>
          <p:cNvPr id="12312" name="ZoneTexte 86"/>
          <p:cNvSpPr txBox="1">
            <a:spLocks noChangeArrowheads="1"/>
          </p:cNvSpPr>
          <p:nvPr/>
        </p:nvSpPr>
        <p:spPr bwMode="auto">
          <a:xfrm>
            <a:off x="707923" y="5764678"/>
            <a:ext cx="1628496" cy="677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fr-FR" sz="1400" dirty="0">
                <a:solidFill>
                  <a:srgbClr val="000066"/>
                </a:solidFill>
              </a:rPr>
              <a:t>Différence ajustée</a:t>
            </a:r>
            <a:endParaRPr lang="en-GB" sz="1400" dirty="0">
              <a:solidFill>
                <a:srgbClr val="000066"/>
              </a:solidFill>
              <a:sym typeface="Symbol" pitchFamily="18" charset="2"/>
            </a:endParaRPr>
          </a:p>
          <a:p>
            <a:pPr algn="ct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  <a:sym typeface="Symbol" pitchFamily="18" charset="2"/>
              </a:rPr>
              <a:t>(</a:t>
            </a:r>
            <a:r>
              <a:rPr lang="fr-FR" sz="1400" dirty="0">
                <a:solidFill>
                  <a:srgbClr val="000066"/>
                </a:solidFill>
                <a:sym typeface="Symbol" pitchFamily="18" charset="2"/>
              </a:rPr>
              <a:t>IC 95 %</a:t>
            </a:r>
            <a:r>
              <a:rPr lang="en-GB" sz="1400" dirty="0">
                <a:solidFill>
                  <a:srgbClr val="000066"/>
                </a:solidFill>
                <a:sym typeface="Symbol" pitchFamily="18" charset="2"/>
              </a:rPr>
              <a:t>) </a:t>
            </a:r>
            <a:r>
              <a:rPr lang="en-GB" sz="1400" dirty="0">
                <a:solidFill>
                  <a:srgbClr val="000066"/>
                </a:solidFill>
              </a:rPr>
              <a:t>= </a:t>
            </a:r>
          </a:p>
          <a:p>
            <a:pPr algn="ct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0</a:t>
            </a:r>
            <a:r>
              <a:rPr lang="fr-FR" sz="1400" dirty="0">
                <a:solidFill>
                  <a:srgbClr val="000066"/>
                </a:solidFill>
              </a:rPr>
              <a:t>,</a:t>
            </a:r>
            <a:r>
              <a:rPr lang="en-GB" sz="1400" dirty="0">
                <a:solidFill>
                  <a:srgbClr val="000066"/>
                </a:solidFill>
              </a:rPr>
              <a:t>4 % (- 3</a:t>
            </a:r>
            <a:r>
              <a:rPr lang="fr-FR" sz="1400" dirty="0">
                <a:solidFill>
                  <a:srgbClr val="000066"/>
                </a:solidFill>
              </a:rPr>
              <a:t>,</a:t>
            </a:r>
            <a:r>
              <a:rPr lang="en-GB" sz="1400" dirty="0">
                <a:solidFill>
                  <a:srgbClr val="000066"/>
                </a:solidFill>
              </a:rPr>
              <a:t>0 ; 3</a:t>
            </a:r>
            <a:r>
              <a:rPr lang="fr-FR" sz="1400" dirty="0">
                <a:solidFill>
                  <a:srgbClr val="000066"/>
                </a:solidFill>
              </a:rPr>
              <a:t>,</a:t>
            </a:r>
            <a:r>
              <a:rPr lang="en-GB" sz="1400" dirty="0">
                <a:solidFill>
                  <a:srgbClr val="000066"/>
                </a:solidFill>
              </a:rPr>
              <a:t>8)</a:t>
            </a:r>
          </a:p>
        </p:txBody>
      </p:sp>
      <p:sp>
        <p:nvSpPr>
          <p:cNvPr id="12313" name="Rectangle 133"/>
          <p:cNvSpPr>
            <a:spLocks noChangeArrowheads="1"/>
          </p:cNvSpPr>
          <p:nvPr/>
        </p:nvSpPr>
        <p:spPr bwMode="auto">
          <a:xfrm>
            <a:off x="5320900" y="3133001"/>
            <a:ext cx="615950" cy="2605813"/>
          </a:xfrm>
          <a:prstGeom prst="rect">
            <a:avLst/>
          </a:prstGeom>
          <a:solidFill>
            <a:srgbClr val="6338A2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defTabSz="914400"/>
            <a:endParaRPr lang="en-GB">
              <a:solidFill>
                <a:srgbClr val="000066"/>
              </a:solidFill>
            </a:endParaRPr>
          </a:p>
        </p:txBody>
      </p:sp>
      <p:sp>
        <p:nvSpPr>
          <p:cNvPr id="12314" name="Rectangle 144"/>
          <p:cNvSpPr>
            <a:spLocks noChangeArrowheads="1"/>
          </p:cNvSpPr>
          <p:nvPr/>
        </p:nvSpPr>
        <p:spPr bwMode="auto">
          <a:xfrm>
            <a:off x="3264930" y="2732891"/>
            <a:ext cx="3843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/>
            <a:r>
              <a:rPr lang="en-GB" sz="1400" b="1" dirty="0">
                <a:solidFill>
                  <a:srgbClr val="333399"/>
                </a:solidFill>
              </a:rPr>
              <a:t>98</a:t>
            </a:r>
          </a:p>
        </p:txBody>
      </p:sp>
      <p:sp>
        <p:nvSpPr>
          <p:cNvPr id="12315" name="Rectangle 145"/>
          <p:cNvSpPr>
            <a:spLocks noChangeArrowheads="1"/>
          </p:cNvSpPr>
          <p:nvPr/>
        </p:nvSpPr>
        <p:spPr bwMode="auto">
          <a:xfrm>
            <a:off x="3878105" y="2780928"/>
            <a:ext cx="3843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/>
            <a:r>
              <a:rPr lang="en-GB" sz="1400" b="1" dirty="0">
                <a:solidFill>
                  <a:srgbClr val="333399"/>
                </a:solidFill>
              </a:rPr>
              <a:t>97</a:t>
            </a:r>
          </a:p>
        </p:txBody>
      </p:sp>
      <p:sp>
        <p:nvSpPr>
          <p:cNvPr id="12316" name="Rectangle 151"/>
          <p:cNvSpPr>
            <a:spLocks noChangeArrowheads="1"/>
          </p:cNvSpPr>
          <p:nvPr/>
        </p:nvSpPr>
        <p:spPr bwMode="auto">
          <a:xfrm>
            <a:off x="5937250" y="3206915"/>
            <a:ext cx="615950" cy="2531899"/>
          </a:xfrm>
          <a:prstGeom prst="rect">
            <a:avLst/>
          </a:prstGeom>
          <a:solidFill>
            <a:srgbClr val="F669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defTabSz="914400"/>
            <a:endParaRPr lang="en-GB">
              <a:solidFill>
                <a:srgbClr val="000066"/>
              </a:solidFill>
            </a:endParaRPr>
          </a:p>
        </p:txBody>
      </p:sp>
      <p:sp>
        <p:nvSpPr>
          <p:cNvPr id="2" name="Rectangle 40"/>
          <p:cNvSpPr>
            <a:spLocks noChangeArrowheads="1"/>
          </p:cNvSpPr>
          <p:nvPr/>
        </p:nvSpPr>
        <p:spPr bwMode="auto">
          <a:xfrm>
            <a:off x="609600" y="2286000"/>
            <a:ext cx="1981200" cy="59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>
              <a:spcBef>
                <a:spcPct val="5000"/>
              </a:spcBef>
              <a:defRPr/>
            </a:pPr>
            <a:r>
              <a:rPr lang="en-GB" sz="1600" b="1" dirty="0">
                <a:solidFill>
                  <a:srgbClr val="333399"/>
                </a:solidFill>
                <a:latin typeface="+mj-lt"/>
                <a:ea typeface="ＭＳ Ｐゴシック" pitchFamily="-1" charset="-128"/>
              </a:rPr>
              <a:t>ARN VIH &lt; 20 </a:t>
            </a:r>
            <a:r>
              <a:rPr lang="en-GB" sz="1600" b="1" dirty="0" err="1">
                <a:solidFill>
                  <a:srgbClr val="333399"/>
                </a:solidFill>
                <a:latin typeface="+mj-lt"/>
                <a:ea typeface="ＭＳ Ｐゴシック" pitchFamily="-1" charset="-128"/>
              </a:rPr>
              <a:t>c</a:t>
            </a:r>
            <a:r>
              <a:rPr lang="en-GB" sz="1600" b="1" dirty="0">
                <a:solidFill>
                  <a:srgbClr val="333399"/>
                </a:solidFill>
                <a:latin typeface="+mj-lt"/>
                <a:ea typeface="ＭＳ Ｐゴシック" pitchFamily="-1" charset="-128"/>
              </a:rPr>
              <a:t>/ml,</a:t>
            </a:r>
          </a:p>
          <a:p>
            <a:pPr algn="ctr" defTabSz="914400">
              <a:spcBef>
                <a:spcPct val="5000"/>
              </a:spcBef>
              <a:defRPr/>
            </a:pPr>
            <a:r>
              <a:rPr lang="en-GB" sz="1600" b="1" dirty="0">
                <a:solidFill>
                  <a:srgbClr val="333399"/>
                </a:solidFill>
                <a:latin typeface="+mj-lt"/>
                <a:ea typeface="ＭＳ Ｐゴシック" pitchFamily="-1" charset="-128"/>
              </a:rPr>
              <a:t>ITT, snapshot</a:t>
            </a:r>
            <a:endParaRPr lang="en-GB" b="1" dirty="0">
              <a:solidFill>
                <a:srgbClr val="333399"/>
              </a:solidFill>
              <a:latin typeface="+mj-lt"/>
              <a:ea typeface="ＭＳ Ｐゴシック" pitchFamily="-1" charset="-128"/>
            </a:endParaRPr>
          </a:p>
        </p:txBody>
      </p:sp>
      <p:sp>
        <p:nvSpPr>
          <p:cNvPr id="12318" name="Line 146"/>
          <p:cNvSpPr>
            <a:spLocks noChangeShapeType="1"/>
          </p:cNvSpPr>
          <p:nvPr/>
        </p:nvSpPr>
        <p:spPr bwMode="auto">
          <a:xfrm>
            <a:off x="581025" y="5749925"/>
            <a:ext cx="8205788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12320" name="Rectangle 135"/>
          <p:cNvSpPr>
            <a:spLocks noChangeArrowheads="1"/>
          </p:cNvSpPr>
          <p:nvPr/>
        </p:nvSpPr>
        <p:spPr bwMode="auto">
          <a:xfrm>
            <a:off x="409575" y="5622925"/>
            <a:ext cx="984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 defTabSz="914400"/>
            <a:r>
              <a:rPr lang="en-GB" sz="1400" b="1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12321" name="Rectangle 133"/>
          <p:cNvSpPr>
            <a:spLocks noChangeArrowheads="1"/>
          </p:cNvSpPr>
          <p:nvPr/>
        </p:nvSpPr>
        <p:spPr bwMode="auto">
          <a:xfrm>
            <a:off x="7302100" y="3011835"/>
            <a:ext cx="615950" cy="2726980"/>
          </a:xfrm>
          <a:prstGeom prst="rect">
            <a:avLst/>
          </a:prstGeom>
          <a:solidFill>
            <a:srgbClr val="6338A2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defTabSz="914400"/>
            <a:endParaRPr lang="en-GB">
              <a:solidFill>
                <a:srgbClr val="000066"/>
              </a:solidFill>
            </a:endParaRPr>
          </a:p>
        </p:txBody>
      </p:sp>
      <p:sp>
        <p:nvSpPr>
          <p:cNvPr id="12322" name="Rectangle 151"/>
          <p:cNvSpPr>
            <a:spLocks noChangeArrowheads="1"/>
          </p:cNvSpPr>
          <p:nvPr/>
        </p:nvSpPr>
        <p:spPr bwMode="auto">
          <a:xfrm>
            <a:off x="7918450" y="3064998"/>
            <a:ext cx="615950" cy="2673816"/>
          </a:xfrm>
          <a:prstGeom prst="rect">
            <a:avLst/>
          </a:prstGeom>
          <a:solidFill>
            <a:srgbClr val="F669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defTabSz="914400"/>
            <a:endParaRPr lang="en-GB">
              <a:solidFill>
                <a:srgbClr val="000066"/>
              </a:solidFill>
            </a:endParaRPr>
          </a:p>
        </p:txBody>
      </p:sp>
      <p:sp>
        <p:nvSpPr>
          <p:cNvPr id="12325" name="Rectangle 133"/>
          <p:cNvSpPr>
            <a:spLocks noChangeArrowheads="1"/>
          </p:cNvSpPr>
          <p:nvPr/>
        </p:nvSpPr>
        <p:spPr bwMode="auto">
          <a:xfrm>
            <a:off x="3141000" y="3011834"/>
            <a:ext cx="615950" cy="2733018"/>
          </a:xfrm>
          <a:prstGeom prst="rect">
            <a:avLst/>
          </a:prstGeom>
          <a:solidFill>
            <a:srgbClr val="6338A2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defTabSz="914400"/>
            <a:endParaRPr lang="en-GB">
              <a:solidFill>
                <a:srgbClr val="000066"/>
              </a:solidFill>
            </a:endParaRPr>
          </a:p>
        </p:txBody>
      </p:sp>
      <p:sp>
        <p:nvSpPr>
          <p:cNvPr id="12326" name="Rectangle 151"/>
          <p:cNvSpPr>
            <a:spLocks noChangeArrowheads="1"/>
          </p:cNvSpPr>
          <p:nvPr/>
        </p:nvSpPr>
        <p:spPr bwMode="auto">
          <a:xfrm>
            <a:off x="3756950" y="3073239"/>
            <a:ext cx="615950" cy="2676686"/>
          </a:xfrm>
          <a:prstGeom prst="rect">
            <a:avLst/>
          </a:prstGeom>
          <a:solidFill>
            <a:srgbClr val="F669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defTabSz="914400"/>
            <a:endParaRPr lang="en-GB">
              <a:solidFill>
                <a:srgbClr val="000066"/>
              </a:solidFill>
            </a:endParaRPr>
          </a:p>
        </p:txBody>
      </p:sp>
      <p:sp>
        <p:nvSpPr>
          <p:cNvPr id="12329" name="Rectangle 144"/>
          <p:cNvSpPr>
            <a:spLocks noChangeArrowheads="1"/>
          </p:cNvSpPr>
          <p:nvPr/>
        </p:nvSpPr>
        <p:spPr bwMode="auto">
          <a:xfrm>
            <a:off x="5355848" y="2838704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/>
            <a:r>
              <a:rPr lang="en-GB" sz="1400" b="1" dirty="0">
                <a:solidFill>
                  <a:srgbClr val="333399"/>
                </a:solidFill>
              </a:rPr>
              <a:t>93</a:t>
            </a:r>
            <a:r>
              <a:rPr lang="fr-FR" sz="1400" b="1" dirty="0">
                <a:solidFill>
                  <a:srgbClr val="333399"/>
                </a:solidFill>
              </a:rPr>
              <a:t>,</a:t>
            </a:r>
            <a:r>
              <a:rPr lang="en-GB" sz="1400" b="1" dirty="0">
                <a:solidFill>
                  <a:srgbClr val="333399"/>
                </a:solidFill>
              </a:rPr>
              <a:t>0</a:t>
            </a:r>
          </a:p>
        </p:txBody>
      </p:sp>
      <p:sp>
        <p:nvSpPr>
          <p:cNvPr id="12330" name="Rectangle 145"/>
          <p:cNvSpPr>
            <a:spLocks noChangeArrowheads="1"/>
          </p:cNvSpPr>
          <p:nvPr/>
        </p:nvSpPr>
        <p:spPr bwMode="auto">
          <a:xfrm>
            <a:off x="5987965" y="2919157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/>
            <a:r>
              <a:rPr lang="en-GB" sz="1400" b="1" dirty="0">
                <a:solidFill>
                  <a:srgbClr val="333399"/>
                </a:solidFill>
              </a:rPr>
              <a:t>92</a:t>
            </a:r>
            <a:r>
              <a:rPr lang="fr-FR" sz="1400" b="1" dirty="0">
                <a:solidFill>
                  <a:srgbClr val="333399"/>
                </a:solidFill>
              </a:rPr>
              <a:t>,</a:t>
            </a:r>
            <a:r>
              <a:rPr lang="en-GB" sz="1400" b="1" dirty="0">
                <a:solidFill>
                  <a:srgbClr val="333399"/>
                </a:solidFill>
              </a:rPr>
              <a:t>3</a:t>
            </a:r>
          </a:p>
        </p:txBody>
      </p:sp>
      <p:sp>
        <p:nvSpPr>
          <p:cNvPr id="12331" name="Rectangle 144"/>
          <p:cNvSpPr>
            <a:spLocks noChangeArrowheads="1"/>
          </p:cNvSpPr>
          <p:nvPr/>
        </p:nvSpPr>
        <p:spPr bwMode="auto">
          <a:xfrm>
            <a:off x="7336775" y="2708959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/>
            <a:r>
              <a:rPr lang="en-GB" sz="1400" b="1" dirty="0">
                <a:solidFill>
                  <a:srgbClr val="333399"/>
                </a:solidFill>
              </a:rPr>
              <a:t>97</a:t>
            </a:r>
            <a:r>
              <a:rPr lang="fr-FR" sz="1400" b="1" dirty="0">
                <a:solidFill>
                  <a:srgbClr val="333399"/>
                </a:solidFill>
              </a:rPr>
              <a:t>,</a:t>
            </a:r>
            <a:r>
              <a:rPr lang="en-GB" sz="1400" b="1" dirty="0">
                <a:solidFill>
                  <a:srgbClr val="333399"/>
                </a:solidFill>
              </a:rPr>
              <a:t>5</a:t>
            </a:r>
          </a:p>
        </p:txBody>
      </p:sp>
      <p:sp>
        <p:nvSpPr>
          <p:cNvPr id="12332" name="Rectangle 145"/>
          <p:cNvSpPr>
            <a:spLocks noChangeArrowheads="1"/>
          </p:cNvSpPr>
          <p:nvPr/>
        </p:nvSpPr>
        <p:spPr bwMode="auto">
          <a:xfrm>
            <a:off x="7952680" y="2745839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/>
            <a:r>
              <a:rPr lang="en-GB" sz="1400" b="1" dirty="0">
                <a:solidFill>
                  <a:srgbClr val="333399"/>
                </a:solidFill>
              </a:rPr>
              <a:t>97</a:t>
            </a:r>
            <a:r>
              <a:rPr lang="fr-FR" sz="1400" b="1" dirty="0">
                <a:solidFill>
                  <a:srgbClr val="333399"/>
                </a:solidFill>
              </a:rPr>
              <a:t>,</a:t>
            </a:r>
            <a:r>
              <a:rPr lang="en-GB" sz="1400" b="1" dirty="0">
                <a:solidFill>
                  <a:srgbClr val="333399"/>
                </a:solidFill>
              </a:rPr>
              <a:t>0</a:t>
            </a:r>
          </a:p>
        </p:txBody>
      </p:sp>
      <p:sp>
        <p:nvSpPr>
          <p:cNvPr id="12340" name="TextBox 15"/>
          <p:cNvSpPr txBox="1">
            <a:spLocks noChangeArrowheads="1"/>
          </p:cNvSpPr>
          <p:nvPr/>
        </p:nvSpPr>
        <p:spPr bwMode="auto">
          <a:xfrm>
            <a:off x="3787513" y="5376863"/>
            <a:ext cx="5857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>
              <a:lnSpc>
                <a:spcPct val="90000"/>
              </a:lnSpc>
            </a:pPr>
            <a:r>
              <a:rPr lang="en-US" sz="1200" dirty="0">
                <a:solidFill>
                  <a:srgbClr val="FFFFFF"/>
                </a:solidFill>
              </a:rPr>
              <a:t>763/</a:t>
            </a:r>
          </a:p>
          <a:p>
            <a:pPr algn="ctr">
              <a:lnSpc>
                <a:spcPct val="90000"/>
              </a:lnSpc>
            </a:pPr>
            <a:r>
              <a:rPr lang="en-US" sz="1200" dirty="0">
                <a:solidFill>
                  <a:srgbClr val="FFFFFF"/>
                </a:solidFill>
              </a:rPr>
              <a:t>789</a:t>
            </a:r>
          </a:p>
        </p:txBody>
      </p:sp>
      <p:sp>
        <p:nvSpPr>
          <p:cNvPr id="12343" name="TextBox 4"/>
          <p:cNvSpPr txBox="1">
            <a:spLocks noChangeArrowheads="1"/>
          </p:cNvSpPr>
          <p:nvPr/>
        </p:nvSpPr>
        <p:spPr bwMode="auto">
          <a:xfrm>
            <a:off x="3171163" y="5376863"/>
            <a:ext cx="5857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>
              <a:lnSpc>
                <a:spcPct val="90000"/>
              </a:lnSpc>
            </a:pPr>
            <a:r>
              <a:rPr lang="en-US" sz="1200" dirty="0">
                <a:solidFill>
                  <a:srgbClr val="FFFFFF"/>
                </a:solidFill>
              </a:rPr>
              <a:t>781/</a:t>
            </a:r>
          </a:p>
          <a:p>
            <a:pPr algn="ctr">
              <a:lnSpc>
                <a:spcPct val="90000"/>
              </a:lnSpc>
            </a:pPr>
            <a:r>
              <a:rPr lang="en-US" sz="1200" dirty="0">
                <a:solidFill>
                  <a:srgbClr val="FFFFFF"/>
                </a:solidFill>
              </a:rPr>
              <a:t>801</a:t>
            </a:r>
          </a:p>
        </p:txBody>
      </p:sp>
      <p:sp>
        <p:nvSpPr>
          <p:cNvPr id="1229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Etudes GS-US-292-0104 et GS-US-292-0111 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r>
              <a:rPr lang="en-GB" sz="3200" dirty="0">
                <a:ea typeface="ＭＳ Ｐゴシック" pitchFamily="34" charset="-128"/>
              </a:rPr>
              <a:t> vs E/C/F/TDF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endParaRPr lang="en-GB" sz="3200" dirty="0">
              <a:ea typeface="ＭＳ Ｐゴシック" pitchFamily="34" charset="-128"/>
            </a:endParaRPr>
          </a:p>
        </p:txBody>
      </p:sp>
      <p:sp>
        <p:nvSpPr>
          <p:cNvPr id="66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PE. Lancet 2015;385:2606-15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67" name="Rectangle 40"/>
          <p:cNvSpPr>
            <a:spLocks noChangeArrowheads="1"/>
          </p:cNvSpPr>
          <p:nvPr/>
        </p:nvSpPr>
        <p:spPr bwMode="auto">
          <a:xfrm>
            <a:off x="3128929" y="2286000"/>
            <a:ext cx="170982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>
              <a:spcBef>
                <a:spcPct val="5000"/>
              </a:spcBef>
              <a:defRPr/>
            </a:pPr>
            <a:r>
              <a:rPr lang="fr-FR" sz="1600" b="1">
                <a:solidFill>
                  <a:srgbClr val="333399"/>
                </a:solidFill>
                <a:latin typeface="+mj-lt"/>
                <a:ea typeface="ＭＳ Ｐゴシック" pitchFamily="-1" charset="-128"/>
              </a:rPr>
              <a:t>Per-protocole</a:t>
            </a:r>
            <a:endParaRPr lang="fr-FR" b="1">
              <a:solidFill>
                <a:srgbClr val="333399"/>
              </a:solidFill>
              <a:latin typeface="+mj-lt"/>
              <a:ea typeface="ＭＳ Ｐゴシック" pitchFamily="-1" charset="-128"/>
            </a:endParaRPr>
          </a:p>
        </p:txBody>
      </p:sp>
      <p:sp>
        <p:nvSpPr>
          <p:cNvPr id="68" name="ZoneTexte 86"/>
          <p:cNvSpPr txBox="1">
            <a:spLocks noChangeArrowheads="1"/>
          </p:cNvSpPr>
          <p:nvPr/>
        </p:nvSpPr>
        <p:spPr bwMode="auto">
          <a:xfrm>
            <a:off x="2898532" y="5764678"/>
            <a:ext cx="1628496" cy="677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fr-FR" sz="1400" dirty="0">
                <a:solidFill>
                  <a:srgbClr val="000066"/>
                </a:solidFill>
              </a:rPr>
              <a:t>Différence ajustée</a:t>
            </a:r>
            <a:endParaRPr lang="en-GB" sz="1400" dirty="0">
              <a:solidFill>
                <a:srgbClr val="000066"/>
              </a:solidFill>
              <a:sym typeface="Symbol" pitchFamily="18" charset="2"/>
            </a:endParaRPr>
          </a:p>
          <a:p>
            <a:pPr algn="ct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  <a:sym typeface="Symbol" pitchFamily="18" charset="2"/>
              </a:rPr>
              <a:t>(</a:t>
            </a:r>
            <a:r>
              <a:rPr lang="fr-FR" sz="1400" dirty="0">
                <a:solidFill>
                  <a:srgbClr val="000066"/>
                </a:solidFill>
                <a:sym typeface="Symbol" pitchFamily="18" charset="2"/>
              </a:rPr>
              <a:t>IC 95 %</a:t>
            </a:r>
            <a:r>
              <a:rPr lang="en-GB" sz="1400" dirty="0">
                <a:solidFill>
                  <a:srgbClr val="000066"/>
                </a:solidFill>
                <a:sym typeface="Symbol" pitchFamily="18" charset="2"/>
              </a:rPr>
              <a:t>) </a:t>
            </a:r>
            <a:r>
              <a:rPr lang="en-GB" sz="1400" dirty="0">
                <a:solidFill>
                  <a:srgbClr val="000066"/>
                </a:solidFill>
              </a:rPr>
              <a:t>= </a:t>
            </a:r>
          </a:p>
          <a:p>
            <a:pPr algn="ct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0</a:t>
            </a:r>
            <a:r>
              <a:rPr lang="fr-FR" sz="1400" dirty="0">
                <a:solidFill>
                  <a:srgbClr val="000066"/>
                </a:solidFill>
              </a:rPr>
              <a:t>,</a:t>
            </a:r>
            <a:r>
              <a:rPr lang="en-GB" sz="1400" dirty="0">
                <a:solidFill>
                  <a:srgbClr val="000066"/>
                </a:solidFill>
              </a:rPr>
              <a:t>8 % (- 1</a:t>
            </a:r>
            <a:r>
              <a:rPr lang="fr-FR" sz="1400" dirty="0">
                <a:solidFill>
                  <a:srgbClr val="000066"/>
                </a:solidFill>
              </a:rPr>
              <a:t>,</a:t>
            </a:r>
            <a:r>
              <a:rPr lang="en-GB" sz="1400" dirty="0">
                <a:solidFill>
                  <a:srgbClr val="000066"/>
                </a:solidFill>
              </a:rPr>
              <a:t>0 ; 2</a:t>
            </a:r>
            <a:r>
              <a:rPr lang="fr-FR" sz="1400" dirty="0">
                <a:solidFill>
                  <a:srgbClr val="000066"/>
                </a:solidFill>
              </a:rPr>
              <a:t>,</a:t>
            </a:r>
            <a:r>
              <a:rPr lang="en-GB" sz="1400" dirty="0">
                <a:solidFill>
                  <a:srgbClr val="000066"/>
                </a:solidFill>
              </a:rPr>
              <a:t>5)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838757" y="1988840"/>
            <a:ext cx="19578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333399"/>
                </a:solidFill>
                <a:ea typeface="ＭＳ Ｐゴシック" pitchFamily="-1" charset="-128"/>
              </a:rPr>
              <a:t>ARN VIH &lt; 50 </a:t>
            </a:r>
            <a:r>
              <a:rPr lang="en-GB" sz="1600" b="1" dirty="0" err="1">
                <a:solidFill>
                  <a:srgbClr val="333399"/>
                </a:solidFill>
                <a:ea typeface="ＭＳ Ｐゴシック" pitchFamily="-1" charset="-128"/>
              </a:rPr>
              <a:t>c</a:t>
            </a:r>
            <a:r>
              <a:rPr lang="en-GB" sz="1600" b="1" dirty="0">
                <a:solidFill>
                  <a:srgbClr val="333399"/>
                </a:solidFill>
                <a:ea typeface="ＭＳ Ｐゴシック" pitchFamily="-1" charset="-128"/>
              </a:rPr>
              <a:t>/ml</a:t>
            </a:r>
            <a:endParaRPr lang="fr-FR" sz="1600" dirty="0"/>
          </a:p>
        </p:txBody>
      </p:sp>
      <p:sp>
        <p:nvSpPr>
          <p:cNvPr id="70" name="Rectangle 40"/>
          <p:cNvSpPr>
            <a:spLocks noChangeArrowheads="1"/>
          </p:cNvSpPr>
          <p:nvPr/>
        </p:nvSpPr>
        <p:spPr bwMode="auto">
          <a:xfrm>
            <a:off x="4724400" y="2286000"/>
            <a:ext cx="2205804" cy="59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>
              <a:spcBef>
                <a:spcPct val="5000"/>
              </a:spcBef>
              <a:defRPr/>
            </a:pPr>
            <a:r>
              <a:rPr lang="fr-FR" sz="1600" b="1">
                <a:solidFill>
                  <a:srgbClr val="333399"/>
                </a:solidFill>
                <a:latin typeface="+mj-lt"/>
                <a:ea typeface="ＭＳ Ｐゴシック" pitchFamily="-1" charset="-128"/>
              </a:rPr>
              <a:t>Données manquantes =</a:t>
            </a:r>
          </a:p>
          <a:p>
            <a:pPr algn="ctr" defTabSz="914400">
              <a:spcBef>
                <a:spcPct val="5000"/>
              </a:spcBef>
              <a:defRPr/>
            </a:pPr>
            <a:r>
              <a:rPr lang="fr-FR" sz="1600" b="1">
                <a:solidFill>
                  <a:srgbClr val="333399"/>
                </a:solidFill>
                <a:latin typeface="+mj-lt"/>
                <a:ea typeface="ＭＳ Ｐゴシック" pitchFamily="-1" charset="-128"/>
              </a:rPr>
              <a:t>Echec</a:t>
            </a:r>
            <a:endParaRPr lang="fr-FR" b="1">
              <a:solidFill>
                <a:srgbClr val="333399"/>
              </a:solidFill>
              <a:latin typeface="+mj-lt"/>
              <a:ea typeface="ＭＳ Ｐゴシック" pitchFamily="-1" charset="-128"/>
            </a:endParaRPr>
          </a:p>
        </p:txBody>
      </p:sp>
      <p:sp>
        <p:nvSpPr>
          <p:cNvPr id="72" name="ZoneTexte 86"/>
          <p:cNvSpPr txBox="1">
            <a:spLocks noChangeArrowheads="1"/>
          </p:cNvSpPr>
          <p:nvPr/>
        </p:nvSpPr>
        <p:spPr bwMode="auto">
          <a:xfrm>
            <a:off x="5127523" y="5764678"/>
            <a:ext cx="1628496" cy="677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fr-FR" sz="1400" dirty="0">
                <a:solidFill>
                  <a:srgbClr val="000066"/>
                </a:solidFill>
              </a:rPr>
              <a:t>Différence ajustée</a:t>
            </a:r>
            <a:endParaRPr lang="en-GB" sz="1400" dirty="0">
              <a:solidFill>
                <a:srgbClr val="000066"/>
              </a:solidFill>
              <a:sym typeface="Symbol" pitchFamily="18" charset="2"/>
            </a:endParaRPr>
          </a:p>
          <a:p>
            <a:pPr algn="ct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  <a:sym typeface="Symbol" pitchFamily="18" charset="2"/>
              </a:rPr>
              <a:t>(</a:t>
            </a:r>
            <a:r>
              <a:rPr lang="fr-FR" sz="1400" dirty="0">
                <a:solidFill>
                  <a:srgbClr val="000066"/>
                </a:solidFill>
                <a:sym typeface="Symbol" pitchFamily="18" charset="2"/>
              </a:rPr>
              <a:t>IC 95 %</a:t>
            </a:r>
            <a:r>
              <a:rPr lang="en-GB" sz="1400" dirty="0">
                <a:solidFill>
                  <a:srgbClr val="000066"/>
                </a:solidFill>
                <a:sym typeface="Symbol" pitchFamily="18" charset="2"/>
              </a:rPr>
              <a:t>) </a:t>
            </a:r>
            <a:r>
              <a:rPr lang="en-GB" sz="1400" dirty="0">
                <a:solidFill>
                  <a:srgbClr val="000066"/>
                </a:solidFill>
              </a:rPr>
              <a:t>= </a:t>
            </a:r>
          </a:p>
          <a:p>
            <a:pPr algn="ct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0</a:t>
            </a:r>
            <a:r>
              <a:rPr lang="fr-FR" sz="1400" dirty="0">
                <a:solidFill>
                  <a:srgbClr val="000066"/>
                </a:solidFill>
              </a:rPr>
              <a:t>,</a:t>
            </a:r>
            <a:r>
              <a:rPr lang="en-GB" sz="1400" dirty="0">
                <a:solidFill>
                  <a:srgbClr val="000066"/>
                </a:solidFill>
              </a:rPr>
              <a:t>8 % (- 1</a:t>
            </a:r>
            <a:r>
              <a:rPr lang="fr-FR" sz="1400" dirty="0">
                <a:solidFill>
                  <a:srgbClr val="000066"/>
                </a:solidFill>
              </a:rPr>
              <a:t>,</a:t>
            </a:r>
            <a:r>
              <a:rPr lang="en-GB" sz="1400" dirty="0">
                <a:solidFill>
                  <a:srgbClr val="000066"/>
                </a:solidFill>
              </a:rPr>
              <a:t>8 ; -3</a:t>
            </a:r>
            <a:r>
              <a:rPr lang="fr-FR" sz="1400" dirty="0">
                <a:solidFill>
                  <a:srgbClr val="000066"/>
                </a:solidFill>
              </a:rPr>
              <a:t>,</a:t>
            </a:r>
            <a:r>
              <a:rPr lang="en-GB" sz="1400" dirty="0">
                <a:solidFill>
                  <a:srgbClr val="000066"/>
                </a:solidFill>
              </a:rPr>
              <a:t>3)</a:t>
            </a:r>
          </a:p>
        </p:txBody>
      </p:sp>
      <p:sp>
        <p:nvSpPr>
          <p:cNvPr id="73" name="ZoneTexte 86"/>
          <p:cNvSpPr txBox="1">
            <a:spLocks noChangeArrowheads="1"/>
          </p:cNvSpPr>
          <p:nvPr/>
        </p:nvSpPr>
        <p:spPr bwMode="auto">
          <a:xfrm>
            <a:off x="7089532" y="5764678"/>
            <a:ext cx="1628496" cy="677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fr-FR" sz="1400" dirty="0">
                <a:solidFill>
                  <a:srgbClr val="000066"/>
                </a:solidFill>
              </a:rPr>
              <a:t>Différence ajustée</a:t>
            </a:r>
            <a:endParaRPr lang="en-GB" sz="1400" dirty="0">
              <a:solidFill>
                <a:srgbClr val="000066"/>
              </a:solidFill>
              <a:sym typeface="Symbol" pitchFamily="18" charset="2"/>
            </a:endParaRPr>
          </a:p>
          <a:p>
            <a:pPr algn="ct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  <a:sym typeface="Symbol" pitchFamily="18" charset="2"/>
              </a:rPr>
              <a:t>(</a:t>
            </a:r>
            <a:r>
              <a:rPr lang="fr-FR" sz="1400" dirty="0">
                <a:solidFill>
                  <a:srgbClr val="000066"/>
                </a:solidFill>
                <a:sym typeface="Symbol" pitchFamily="18" charset="2"/>
              </a:rPr>
              <a:t>IC 95 %</a:t>
            </a:r>
            <a:r>
              <a:rPr lang="en-GB" sz="1400" dirty="0">
                <a:solidFill>
                  <a:srgbClr val="000066"/>
                </a:solidFill>
                <a:sym typeface="Symbol" pitchFamily="18" charset="2"/>
              </a:rPr>
              <a:t>) </a:t>
            </a:r>
            <a:r>
              <a:rPr lang="en-GB" sz="1400" dirty="0">
                <a:solidFill>
                  <a:srgbClr val="000066"/>
                </a:solidFill>
              </a:rPr>
              <a:t>= </a:t>
            </a:r>
          </a:p>
          <a:p>
            <a:pPr algn="ctr" defTabSz="914400">
              <a:lnSpc>
                <a:spcPct val="90000"/>
              </a:lnSpc>
            </a:pPr>
            <a:r>
              <a:rPr lang="en-GB" sz="1400" dirty="0">
                <a:solidFill>
                  <a:srgbClr val="000066"/>
                </a:solidFill>
              </a:rPr>
              <a:t>0</a:t>
            </a:r>
            <a:r>
              <a:rPr lang="fr-FR" sz="1400" dirty="0">
                <a:solidFill>
                  <a:srgbClr val="000066"/>
                </a:solidFill>
              </a:rPr>
              <a:t>,</a:t>
            </a:r>
            <a:r>
              <a:rPr lang="en-GB" sz="1400" dirty="0">
                <a:solidFill>
                  <a:srgbClr val="000066"/>
                </a:solidFill>
              </a:rPr>
              <a:t>5 % (- 1</a:t>
            </a:r>
            <a:r>
              <a:rPr lang="fr-FR" sz="1400" dirty="0">
                <a:solidFill>
                  <a:srgbClr val="000066"/>
                </a:solidFill>
              </a:rPr>
              <a:t>,</a:t>
            </a:r>
            <a:r>
              <a:rPr lang="en-GB" sz="1400" dirty="0">
                <a:solidFill>
                  <a:srgbClr val="000066"/>
                </a:solidFill>
              </a:rPr>
              <a:t>2 ; -2</a:t>
            </a:r>
            <a:r>
              <a:rPr lang="fr-FR" sz="1400" dirty="0">
                <a:solidFill>
                  <a:srgbClr val="000066"/>
                </a:solidFill>
              </a:rPr>
              <a:t>,</a:t>
            </a:r>
            <a:r>
              <a:rPr lang="en-GB" sz="1400" dirty="0">
                <a:solidFill>
                  <a:srgbClr val="000066"/>
                </a:solidFill>
              </a:rPr>
              <a:t>1)</a:t>
            </a:r>
          </a:p>
        </p:txBody>
      </p:sp>
      <p:cxnSp>
        <p:nvCxnSpPr>
          <p:cNvPr id="75" name="Connecteur droit 74"/>
          <p:cNvCxnSpPr/>
          <p:nvPr/>
        </p:nvCxnSpPr>
        <p:spPr bwMode="auto">
          <a:xfrm>
            <a:off x="3128930" y="2305007"/>
            <a:ext cx="540547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" name="Groupe 54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56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57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grpSp>
        <p:nvGrpSpPr>
          <p:cNvPr id="4" name="Groupe 64"/>
          <p:cNvGrpSpPr>
            <a:grpSpLocks/>
          </p:cNvGrpSpPr>
          <p:nvPr/>
        </p:nvGrpSpPr>
        <p:grpSpPr bwMode="auto">
          <a:xfrm>
            <a:off x="388938" y="1524000"/>
            <a:ext cx="1533525" cy="625475"/>
            <a:chOff x="388938" y="1647825"/>
            <a:chExt cx="1533525" cy="625475"/>
          </a:xfrm>
        </p:grpSpPr>
        <p:sp>
          <p:nvSpPr>
            <p:cNvPr id="59" name="AutoShape 165"/>
            <p:cNvSpPr>
              <a:spLocks noChangeArrowheads="1"/>
            </p:cNvSpPr>
            <p:nvPr/>
          </p:nvSpPr>
          <p:spPr bwMode="auto">
            <a:xfrm>
              <a:off x="388938" y="1657350"/>
              <a:ext cx="1533525" cy="5921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60" name="Rectangle 3"/>
            <p:cNvSpPr>
              <a:spLocks noChangeArrowheads="1"/>
            </p:cNvSpPr>
            <p:nvPr/>
          </p:nvSpPr>
          <p:spPr bwMode="auto">
            <a:xfrm>
              <a:off x="498475" y="2008188"/>
              <a:ext cx="177800" cy="144462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</a:endParaRPr>
            </a:p>
          </p:txBody>
        </p:sp>
        <p:sp>
          <p:nvSpPr>
            <p:cNvPr id="61" name="Rectangle 4"/>
            <p:cNvSpPr>
              <a:spLocks noChangeArrowheads="1"/>
            </p:cNvSpPr>
            <p:nvPr/>
          </p:nvSpPr>
          <p:spPr bwMode="auto">
            <a:xfrm>
              <a:off x="498475" y="1777075"/>
              <a:ext cx="177800" cy="144463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</a:endParaRPr>
            </a:p>
          </p:txBody>
        </p:sp>
        <p:sp>
          <p:nvSpPr>
            <p:cNvPr id="62" name="ZoneTexte 84"/>
            <p:cNvSpPr txBox="1">
              <a:spLocks noChangeArrowheads="1"/>
            </p:cNvSpPr>
            <p:nvPr/>
          </p:nvSpPr>
          <p:spPr bwMode="auto">
            <a:xfrm>
              <a:off x="655638" y="1647825"/>
              <a:ext cx="11588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 dirty="0">
                  <a:solidFill>
                    <a:srgbClr val="333399"/>
                  </a:solidFill>
                  <a:latin typeface="Calibri" pitchFamily="34" charset="0"/>
                </a:rPr>
                <a:t>E/C/F/TAF</a:t>
              </a:r>
            </a:p>
          </p:txBody>
        </p:sp>
        <p:sp>
          <p:nvSpPr>
            <p:cNvPr id="63" name="ZoneTexte 85"/>
            <p:cNvSpPr txBox="1">
              <a:spLocks noChangeArrowheads="1"/>
            </p:cNvSpPr>
            <p:nvPr/>
          </p:nvSpPr>
          <p:spPr bwMode="auto">
            <a:xfrm>
              <a:off x="655638" y="1903413"/>
              <a:ext cx="1182687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34" charset="0"/>
                </a:rPr>
                <a:t>E/C/F/TDF</a:t>
              </a:r>
            </a:p>
          </p:txBody>
        </p:sp>
      </p:grp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2637213" y="1128713"/>
            <a:ext cx="38568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Réponse au traitement à S48</a:t>
            </a:r>
          </a:p>
        </p:txBody>
      </p:sp>
      <p:sp>
        <p:nvSpPr>
          <p:cNvPr id="58" name="Rectangle 40"/>
          <p:cNvSpPr>
            <a:spLocks noChangeArrowheads="1"/>
          </p:cNvSpPr>
          <p:nvPr/>
        </p:nvSpPr>
        <p:spPr bwMode="auto">
          <a:xfrm>
            <a:off x="6938196" y="2286000"/>
            <a:ext cx="2205804" cy="59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>
              <a:spcBef>
                <a:spcPct val="5000"/>
              </a:spcBef>
              <a:defRPr/>
            </a:pPr>
            <a:r>
              <a:rPr lang="fr-FR" sz="1600" b="1">
                <a:solidFill>
                  <a:srgbClr val="333399"/>
                </a:solidFill>
                <a:latin typeface="+mj-lt"/>
                <a:ea typeface="ＭＳ Ｐゴシック" pitchFamily="-1" charset="-128"/>
              </a:rPr>
              <a:t>Données manquantes =</a:t>
            </a:r>
          </a:p>
          <a:p>
            <a:pPr algn="ctr" defTabSz="914400">
              <a:spcBef>
                <a:spcPct val="5000"/>
              </a:spcBef>
              <a:defRPr/>
            </a:pPr>
            <a:r>
              <a:rPr lang="fr-FR" sz="1600" b="1">
                <a:solidFill>
                  <a:srgbClr val="333399"/>
                </a:solidFill>
                <a:latin typeface="+mj-lt"/>
                <a:ea typeface="ＭＳ Ｐゴシック" pitchFamily="-1" charset="-128"/>
              </a:rPr>
              <a:t>Exclues</a:t>
            </a:r>
            <a:endParaRPr lang="fr-FR" b="1">
              <a:solidFill>
                <a:srgbClr val="333399"/>
              </a:solidFill>
              <a:latin typeface="+mj-lt"/>
              <a:ea typeface="ＭＳ Ｐゴシック" pitchFamily="-1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143000"/>
            <a:ext cx="8940800" cy="93345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sz="2400" b="1">
                <a:latin typeface="Calibri" pitchFamily="34" charset="0"/>
                <a:ea typeface="ＭＳ Ｐゴシック" pitchFamily="34" charset="-128"/>
              </a:rPr>
              <a:t>Critères pour réalisation d’un test de résistance</a:t>
            </a:r>
          </a:p>
          <a:p>
            <a:pPr lvl="1">
              <a:spcBef>
                <a:spcPct val="0"/>
              </a:spcBef>
            </a:pPr>
            <a:r>
              <a:rPr lang="fr-FR" sz="1800">
                <a:ea typeface="ＭＳ Ｐゴシック" pitchFamily="34" charset="-128"/>
              </a:rPr>
              <a:t>2 ARN VIH consécutifs </a:t>
            </a:r>
            <a:r>
              <a:rPr lang="fr-FR" sz="1800" u="sng">
                <a:ea typeface="ＭＳ Ｐゴシック" pitchFamily="34" charset="-128"/>
              </a:rPr>
              <a:t>&gt;</a:t>
            </a:r>
            <a:r>
              <a:rPr lang="fr-FR" sz="1800">
                <a:ea typeface="ＭＳ Ｐゴシック" pitchFamily="34" charset="-128"/>
              </a:rPr>
              <a:t> 50 c/ml (avec le second ≥ 400 c/ml) après obtention ARN &lt; 50 c/ml, ou ARN VIH </a:t>
            </a:r>
            <a:r>
              <a:rPr lang="fr-FR" sz="1800" u="sng">
                <a:ea typeface="ＭＳ Ｐゴシック" pitchFamily="34" charset="-128"/>
              </a:rPr>
              <a:t>&gt;</a:t>
            </a:r>
            <a:r>
              <a:rPr lang="fr-FR" sz="1800">
                <a:ea typeface="ＭＳ Ｐゴシック" pitchFamily="34" charset="-128"/>
              </a:rPr>
              <a:t> 400 c/ml à S48 ou à la dernière visite</a:t>
            </a:r>
            <a:br>
              <a:rPr lang="fr-FR" sz="1800">
                <a:ea typeface="ＭＳ Ｐゴシック" pitchFamily="34" charset="-128"/>
              </a:rPr>
            </a:br>
            <a:endParaRPr lang="fr-FR" sz="1800">
              <a:ea typeface="ＭＳ Ｐゴシック" pitchFamily="34" charset="-128"/>
            </a:endParaRP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18565097"/>
              </p:ext>
            </p:extLst>
          </p:nvPr>
        </p:nvGraphicFramePr>
        <p:xfrm>
          <a:off x="250824" y="2590801"/>
          <a:ext cx="8740775" cy="3776488"/>
        </p:xfrm>
        <a:graphic>
          <a:graphicData uri="http://schemas.openxmlformats.org/drawingml/2006/table">
            <a:tbl>
              <a:tblPr/>
              <a:tblGrid>
                <a:gridCol w="2432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92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320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0499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2016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E/C/F/TAF, n = 866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E/C/F/TDF, n = 867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680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Analysés pour la recherche de résistance génotypique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16 (1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19 (2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68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Emergence de mutations 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primaires</a:t>
                      </a: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de résistance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 (0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 (0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7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n-GB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Emergence de mutations de résistance aux INTI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6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M184V/I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M184V/I + K65R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668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n-GB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Emergence de mutations de résistance aux INI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3673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n-GB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n-GB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T66A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E92Q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Q148R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Q148R + T66I/A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Q148R + E92Q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N155H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4379" name="Rectangle 10"/>
          <p:cNvSpPr>
            <a:spLocks noChangeArrowheads="1"/>
          </p:cNvSpPr>
          <p:nvPr/>
        </p:nvSpPr>
        <p:spPr bwMode="auto">
          <a:xfrm>
            <a:off x="2976819" y="2209800"/>
            <a:ext cx="3198311" cy="374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fr-FR" sz="2000" b="1">
                <a:solidFill>
                  <a:srgbClr val="CC3300"/>
                </a:solidFill>
                <a:latin typeface="Calibri" pitchFamily="34" charset="0"/>
              </a:rPr>
              <a:t>Données de résistance à S48</a:t>
            </a:r>
          </a:p>
        </p:txBody>
      </p:sp>
      <p:grpSp>
        <p:nvGrpSpPr>
          <p:cNvPr id="2" name="Groupe 5"/>
          <p:cNvGrpSpPr>
            <a:grpSpLocks/>
          </p:cNvGrpSpPr>
          <p:nvPr/>
        </p:nvGrpSpPr>
        <p:grpSpPr bwMode="auto">
          <a:xfrm>
            <a:off x="-11113" y="6570663"/>
            <a:ext cx="1787526" cy="287337"/>
            <a:chOff x="-10712" y="6570663"/>
            <a:chExt cx="1787525" cy="287337"/>
          </a:xfrm>
        </p:grpSpPr>
        <p:sp>
          <p:nvSpPr>
            <p:cNvPr id="14383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61967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4384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1438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Etudes GS-US-292-0104 et GS-US-292-0111 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r>
              <a:rPr lang="en-GB" sz="3200" dirty="0">
                <a:ea typeface="ＭＳ Ｐゴシック" pitchFamily="34" charset="-128"/>
              </a:rPr>
              <a:t> vs E/C/F/TDF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endParaRPr lang="en-GB" sz="3200" dirty="0">
              <a:ea typeface="ＭＳ Ｐゴシック" pitchFamily="34" charset="-128"/>
            </a:endParaRP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PE. Lancet 2015;385:2606-15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27293"/>
              </p:ext>
            </p:extLst>
          </p:nvPr>
        </p:nvGraphicFramePr>
        <p:xfrm>
          <a:off x="493713" y="1811641"/>
          <a:ext cx="7812087" cy="4665360"/>
        </p:xfrm>
        <a:graphic>
          <a:graphicData uri="http://schemas.openxmlformats.org/drawingml/2006/table">
            <a:tbl>
              <a:tblPr/>
              <a:tblGrid>
                <a:gridCol w="40020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05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57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Diarrhée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57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Nausées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57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Céphalées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14%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57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Infection des voies respiratoires supérieures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57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Nasopharyngite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57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Fatigue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574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Toux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574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Vomissements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7574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Arthralgies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7574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Dorsalgie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7574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Insomnie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7574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Rash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7574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Fièvre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7574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Vertiges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sp>
        <p:nvSpPr>
          <p:cNvPr id="1645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196752"/>
            <a:ext cx="9104312" cy="776287"/>
          </a:xfrm>
        </p:spPr>
        <p:txBody>
          <a:bodyPr/>
          <a:lstStyle/>
          <a:p>
            <a:pPr>
              <a:lnSpc>
                <a:spcPts val="2080"/>
              </a:lnSpc>
              <a:spcBef>
                <a:spcPct val="0"/>
              </a:spcBef>
            </a:pPr>
            <a:r>
              <a:rPr lang="fr-FR" sz="2400" b="1" dirty="0">
                <a:latin typeface="Calibri" pitchFamily="34" charset="0"/>
                <a:ea typeface="ＭＳ Ｐゴシック" pitchFamily="34" charset="-128"/>
              </a:rPr>
              <a:t>Evénements indésirables (tous grades) survenant chez ≥ 5 % </a:t>
            </a:r>
            <a:br>
              <a:rPr lang="fr-FR" sz="2400" b="1" dirty="0">
                <a:latin typeface="Calibri" pitchFamily="34" charset="0"/>
                <a:ea typeface="ＭＳ Ｐゴシック" pitchFamily="34" charset="-128"/>
              </a:rPr>
            </a:br>
            <a:r>
              <a:rPr lang="fr-FR" sz="2400" b="1" dirty="0">
                <a:latin typeface="Calibri" pitchFamily="34" charset="0"/>
                <a:ea typeface="ＭＳ Ｐゴシック" pitchFamily="34" charset="-128"/>
              </a:rPr>
              <a:t>des patients dans un des groupes (S48)</a:t>
            </a:r>
            <a:endParaRPr lang="fr-FR" sz="1800" dirty="0">
              <a:ea typeface="ＭＳ Ｐゴシック" pitchFamily="34" charset="-128"/>
            </a:endParaRPr>
          </a:p>
        </p:txBody>
      </p:sp>
      <p:grpSp>
        <p:nvGrpSpPr>
          <p:cNvPr id="2" name="Groupe 4"/>
          <p:cNvGrpSpPr>
            <a:grpSpLocks/>
          </p:cNvGrpSpPr>
          <p:nvPr/>
        </p:nvGrpSpPr>
        <p:grpSpPr bwMode="auto">
          <a:xfrm>
            <a:off x="-11113" y="6570663"/>
            <a:ext cx="1787526" cy="287337"/>
            <a:chOff x="-10712" y="6570663"/>
            <a:chExt cx="1787525" cy="287337"/>
          </a:xfrm>
        </p:grpSpPr>
        <p:sp>
          <p:nvSpPr>
            <p:cNvPr id="16455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61967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6456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1645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Etudes GS-US-292-0104 et GS-US-292-0111 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r>
              <a:rPr lang="en-GB" sz="3200" dirty="0">
                <a:ea typeface="ＭＳ Ｐゴシック" pitchFamily="34" charset="-128"/>
              </a:rPr>
              <a:t> vs E/C/F/TDF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endParaRPr lang="en-GB" sz="3200" dirty="0">
              <a:ea typeface="ＭＳ Ｐゴシック" pitchFamily="34" charset="-128"/>
            </a:endParaRP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PE. Lancet 2015;385:2606-15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512728"/>
              </p:ext>
            </p:extLst>
          </p:nvPr>
        </p:nvGraphicFramePr>
        <p:xfrm>
          <a:off x="493713" y="1981196"/>
          <a:ext cx="7812087" cy="946156"/>
        </p:xfrm>
        <a:graphic>
          <a:graphicData uri="http://schemas.openxmlformats.org/drawingml/2006/table">
            <a:tbl>
              <a:tblPr/>
              <a:tblGrid>
                <a:gridCol w="39100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923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097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45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5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Tous événements indésirables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 (0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13 (1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5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Evénements indésirables liés au traitement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 (0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 (1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Espace réservé du contenu 2"/>
          <p:cNvSpPr>
            <a:spLocks noGrp="1"/>
          </p:cNvSpPr>
          <p:nvPr>
            <p:ph idx="4294967295"/>
          </p:nvPr>
        </p:nvSpPr>
        <p:spPr>
          <a:xfrm>
            <a:off x="115888" y="1285875"/>
            <a:ext cx="8189912" cy="4667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sz="2400" b="1">
                <a:latin typeface="Calibri" pitchFamily="34" charset="0"/>
                <a:ea typeface="ＭＳ Ｐゴシック" pitchFamily="34" charset="-128"/>
              </a:rPr>
              <a:t>Evénements indésirables conduisant à l’arrêt du traitement</a:t>
            </a:r>
            <a:endParaRPr lang="fr-FR" sz="1800">
              <a:ea typeface="ＭＳ Ｐゴシック" pitchFamily="34" charset="-128"/>
            </a:endParaRPr>
          </a:p>
        </p:txBody>
      </p:sp>
      <p:sp>
        <p:nvSpPr>
          <p:cNvPr id="6" name="Espace réservé du contenu 2"/>
          <p:cNvSpPr>
            <a:spLocks noGrp="1"/>
          </p:cNvSpPr>
          <p:nvPr>
            <p:ph idx="4294967295"/>
          </p:nvPr>
        </p:nvSpPr>
        <p:spPr>
          <a:xfrm>
            <a:off x="115888" y="3648075"/>
            <a:ext cx="7808912" cy="4667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sz="2400" b="1">
                <a:latin typeface="Calibri" pitchFamily="34" charset="0"/>
                <a:ea typeface="ＭＳ Ｐゴシック" pitchFamily="34" charset="-128"/>
              </a:rPr>
              <a:t>Décès</a:t>
            </a:r>
            <a:endParaRPr lang="fr-FR" sz="1800">
              <a:ea typeface="ＭＳ Ｐゴシック" pitchFamily="34" charset="-128"/>
            </a:endParaRPr>
          </a:p>
        </p:txBody>
      </p:sp>
      <p:graphicFrame>
        <p:nvGraphicFramePr>
          <p:cNvPr id="7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100323"/>
              </p:ext>
            </p:extLst>
          </p:nvPr>
        </p:nvGraphicFramePr>
        <p:xfrm>
          <a:off x="493713" y="4267200"/>
          <a:ext cx="7812087" cy="1611256"/>
        </p:xfrm>
        <a:graphic>
          <a:graphicData uri="http://schemas.openxmlformats.org/drawingml/2006/table">
            <a:tbl>
              <a:tblPr/>
              <a:tblGrid>
                <a:gridCol w="24018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45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5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5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Cause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AVC embolique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Intoxication alcoolique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Arrêt cardiaque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Overdose polymédicamenteuse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Infarctus du myocarde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5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Lié au traitement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PE. Lancet 2015;385:2606-15</a:t>
            </a:r>
            <a:endParaRPr lang="en-GB" sz="1200" i="1" dirty="0">
              <a:solidFill>
                <a:srgbClr val="CC0000"/>
              </a:solidFill>
            </a:endParaRPr>
          </a:p>
        </p:txBody>
      </p:sp>
      <p:grpSp>
        <p:nvGrpSpPr>
          <p:cNvPr id="2" name="Groupe 8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1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Etudes GS-US-292-0104 et GS-US-292-0111 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r>
              <a:rPr lang="en-GB" sz="3200" dirty="0">
                <a:ea typeface="ＭＳ Ｐゴシック" pitchFamily="34" charset="-128"/>
              </a:rPr>
              <a:t> vs E/C/F/TDF </a:t>
            </a:r>
            <a:r>
              <a:rPr lang="en-GB" sz="3200" dirty="0" err="1">
                <a:ea typeface="ＭＳ Ｐゴシック" pitchFamily="34" charset="-128"/>
              </a:rPr>
              <a:t>qd</a:t>
            </a:r>
            <a:endParaRPr lang="en-GB" sz="3200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2310</Words>
  <Application>Microsoft Office PowerPoint</Application>
  <PresentationFormat>Affichage à l'écran (4:3)</PresentationFormat>
  <Paragraphs>843</Paragraphs>
  <Slides>19</Slides>
  <Notes>17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19</vt:i4>
      </vt:variant>
    </vt:vector>
  </HeadingPairs>
  <TitlesOfParts>
    <vt:vector size="22" baseType="lpstr">
      <vt:lpstr>ARV_trials_2015</vt:lpstr>
      <vt:lpstr>Worksheet</vt:lpstr>
      <vt:lpstr>Feuille de calcul</vt:lpstr>
      <vt:lpstr>Comparaison des associations fixes d’INTI</vt:lpstr>
      <vt:lpstr>Etudes GS-US-292-0104 et GS-US-292-0111 :  E/C/F/TAF qd vs E/C/F/TDF qd</vt:lpstr>
      <vt:lpstr>Etudes GS-US-292-0104 et GS-US-292-0111 :  E/C/F/TAF qd vs E/C/F/TDF qd</vt:lpstr>
      <vt:lpstr>Etudes GS-US-292-0104 et GS-US-292-0111 :  E/C/F/TAF qd vs E/C/F/TDF qd</vt:lpstr>
      <vt:lpstr>Etudes GS-US-292-0104 et GS-US-292-0111 :  E/C/F/TAF qd vs E/C/F/TDF qd</vt:lpstr>
      <vt:lpstr>Etudes GS-US-292-0104 et GS-US-292-0111 :  E/C/F/TAF qd vs E/C/F/TDF qd</vt:lpstr>
      <vt:lpstr>Etudes GS-US-292-0104 et GS-US-292-0111 :  E/C/F/TAF qd vs E/C/F/TDF qd</vt:lpstr>
      <vt:lpstr>Etudes GS-US-292-0104 et GS-US-292-0111 :  E/C/F/TAF qd vs E/C/F/TDF qd</vt:lpstr>
      <vt:lpstr>Etudes GS-US-292-0104 et GS-US-292-0111 :  E/C/F/TAF qd vs E/C/F/TDF qd</vt:lpstr>
      <vt:lpstr>Etudes GS-US-292-0104 et GS-US-292-0111 :  E/C/F/TAF qd vs E/C/F/TDF qd</vt:lpstr>
      <vt:lpstr>Modification moyenne (DS) du DFGe (Cockcroft-Gault), ml/min, depuis l’inclusion</vt:lpstr>
      <vt:lpstr>Modification des rapports protéinurie quantitative/creatininurie à S48</vt:lpstr>
      <vt:lpstr>Pourcentage moyen (DS) de modification de la DMO vertébrale à S48</vt:lpstr>
      <vt:lpstr>Etudes GS-US-292-0104 et GS-US-292-0111 :  E/C/F/TAF qd vs E/C/F/TDF qd</vt:lpstr>
      <vt:lpstr>Lipides à jeun à S48</vt:lpstr>
      <vt:lpstr>Etudes GS-US-292-0104 et GS-US-292-0111 :  E/C/F/TAF qd vs E/C/F/TDF qd</vt:lpstr>
      <vt:lpstr>Etudes GS-US-292-0104 et GS-US-292-0111 :  E/C/F/TAF qd vs E/C/F/TDF qd - Résultats à S96/S144</vt:lpstr>
      <vt:lpstr>Etudes GS-US-292-0104 et GS-US-292-0111 :  E/C/F/TAF qd vs E/C/F/TDF qd - Résultats à S96/S144</vt:lpstr>
      <vt:lpstr>Etudes GS-US-292-0104 et GS-US-292-0111 :  E/C/F/TAF qd vs E/C/F/TDF qd - Résultats à S96/S144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creator>www.arv-trial.com</dc:creator>
  <cp:lastModifiedBy>Utilisateur</cp:lastModifiedBy>
  <cp:revision>164</cp:revision>
  <dcterms:created xsi:type="dcterms:W3CDTF">2015-05-12T13:45:20Z</dcterms:created>
  <dcterms:modified xsi:type="dcterms:W3CDTF">2017-06-01T16:19:28Z</dcterms:modified>
</cp:coreProperties>
</file>