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74" r:id="rId2"/>
    <p:sldId id="268" r:id="rId3"/>
    <p:sldId id="258" r:id="rId4"/>
    <p:sldId id="266" r:id="rId5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BEBFF"/>
    <a:srgbClr val="000066"/>
    <a:srgbClr val="FFFFFF"/>
    <a:srgbClr val="DDDDDD"/>
    <a:srgbClr val="C0C0C0"/>
    <a:srgbClr val="990000"/>
    <a:srgbClr val="FF00FF"/>
    <a:srgbClr val="CC3300"/>
    <a:srgbClr val="0066FF"/>
    <a:srgbClr val="E5E5F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572" y="-108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2240" y="-10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24/08/2016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 dirty="0">
                <a:latin typeface="Trebuchet MS" pitchFamily="34" charset="0"/>
              </a:rPr>
              <a:t>ARV-</a:t>
            </a:r>
            <a:r>
              <a:rPr lang="fr-FR" altLang="fr-FR" sz="1300" dirty="0" err="1">
                <a:latin typeface="Trebuchet MS" pitchFamily="34" charset="0"/>
              </a:rPr>
              <a:t>trial.com</a:t>
            </a:r>
            <a:endParaRPr lang="fr-FR" altLang="fr-FR" sz="1300" dirty="0">
              <a:latin typeface="Trebuchet MS" pitchFamily="34" charset="0"/>
            </a:endParaRP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8933A13-E2F4-4380-A4AE-D3C02AD4832E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ea typeface="ＭＳ Ｐゴシック"/>
                <a:cs typeface="ＭＳ Ｐゴシック"/>
              </a:rPr>
              <a:t>Epargne INTI</a:t>
            </a:r>
          </a:p>
        </p:txBody>
      </p:sp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SPARTAN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PROGRESS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RADAR</a:t>
            </a:r>
          </a:p>
          <a:p>
            <a:r>
              <a:rPr lang="en-US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NEAT001/ANRS 14</a:t>
            </a:r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3</a:t>
            </a:r>
          </a:p>
          <a:p>
            <a:r>
              <a:rPr lang="fr-FR" altLang="fr-FR" sz="2800" b="1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A4001078</a:t>
            </a:r>
            <a:endParaRPr lang="fr-FR" altLang="fr-FR" sz="2800" b="1" dirty="0">
              <a:solidFill>
                <a:srgbClr val="C0C0C0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VEMAN 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MODERN</a:t>
            </a:r>
            <a:endParaRPr lang="fr-FR" altLang="fr-FR" sz="28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5228440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24938" cy="1106488"/>
          </a:xfrm>
        </p:spPr>
        <p:txBody>
          <a:bodyPr/>
          <a:lstStyle/>
          <a:p>
            <a:r>
              <a:rPr lang="fr-FR" sz="3200" dirty="0"/>
              <a:t>Etude VEMAN : LPV/r + MVC vs LPV/r + TDF/FTC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50800" y="1371600"/>
            <a:ext cx="2886075" cy="506433"/>
          </a:xfrm>
        </p:spPr>
        <p:txBody>
          <a:bodyPr/>
          <a:lstStyle/>
          <a:p>
            <a:pPr eaLnBrk="1" hangingPunct="1"/>
            <a:r>
              <a:rPr lang="fr-FR" sz="2800" b="1" dirty="0">
                <a:latin typeface="+mj-lt"/>
                <a:ea typeface="MS PGothic" charset="0"/>
              </a:rPr>
              <a:t>Schéma étude</a:t>
            </a:r>
          </a:p>
          <a:p>
            <a:pPr eaLnBrk="1" hangingPunct="1"/>
            <a:endParaRPr lang="fr-FR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180174" y="2065737"/>
            <a:ext cx="3383997" cy="2051999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rgbClr val="C0C0C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Adultes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VIH+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Naïfs d’ARV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ARN VIH-1 ≥ 1 000 c/ml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CD4 ≥ 100/mm</a:t>
            </a:r>
            <a:r>
              <a:rPr lang="fr-FR" sz="1600" b="1" baseline="30000" dirty="0">
                <a:solidFill>
                  <a:srgbClr val="000066"/>
                </a:solidFill>
                <a:latin typeface="+mj-lt"/>
              </a:rPr>
              <a:t>3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Tropisme CCR5 (</a:t>
            </a:r>
            <a:r>
              <a:rPr lang="fr-FR" sz="1600" b="1" dirty="0" err="1">
                <a:solidFill>
                  <a:srgbClr val="000066"/>
                </a:solidFill>
                <a:latin typeface="+mj-lt"/>
              </a:rPr>
              <a:t>Trofile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®)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Pas de résistance à TDF, FTC ou LPV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Exclusion </a:t>
            </a:r>
            <a:r>
              <a:rPr lang="fr-FR" sz="1600" b="1" dirty="0" err="1">
                <a:solidFill>
                  <a:srgbClr val="000066"/>
                </a:solidFill>
                <a:latin typeface="+mj-lt"/>
              </a:rPr>
              <a:t>co-infection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 VHB</a:t>
            </a: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372616"/>
            <a:ext cx="3498014" cy="449927"/>
          </a:xfrm>
          <a:prstGeom prst="rect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LPV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/r 400/100 </a:t>
            </a:r>
            <a:r>
              <a:rPr lang="fr-FR" b="1" dirty="0" err="1">
                <a:solidFill>
                  <a:schemeClr val="bg1"/>
                </a:solidFill>
                <a:latin typeface="+mj-lt"/>
              </a:rPr>
              <a:t>bi</a:t>
            </a:r>
            <a:r>
              <a:rPr lang="fr-FR" sz="1800" b="1" baseline="0" dirty="0" err="1">
                <a:solidFill>
                  <a:schemeClr val="bg1"/>
                </a:solidFill>
                <a:latin typeface="+mj-lt"/>
              </a:rPr>
              <a:t>d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 +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MVC 150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1800" b="1" baseline="0" dirty="0" err="1">
                <a:solidFill>
                  <a:schemeClr val="bg1"/>
                </a:solidFill>
                <a:latin typeface="+mj-lt"/>
              </a:rPr>
              <a:t>qd</a:t>
            </a:r>
            <a:endParaRPr lang="fr-FR" sz="1800" b="1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36806"/>
            <a:ext cx="3498014" cy="449927"/>
          </a:xfrm>
          <a:prstGeom prst="rect">
            <a:avLst/>
          </a:prstGeom>
          <a:solidFill>
            <a:srgbClr val="7BEBFF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rgbClr val="000066"/>
                </a:solidFill>
                <a:latin typeface="+mj-lt"/>
              </a:rPr>
              <a:t>LP</a:t>
            </a:r>
            <a:r>
              <a:rPr lang="fr-FR" sz="1800" b="1" baseline="0" dirty="0">
                <a:solidFill>
                  <a:srgbClr val="000066"/>
                </a:solidFill>
                <a:latin typeface="+mj-lt"/>
              </a:rPr>
              <a:t>V/r + TDF/FTC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43831" y="2248891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26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43831" y="3596819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24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3840251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281414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grpSp>
        <p:nvGrpSpPr>
          <p:cNvPr id="90" name="Grouper 89"/>
          <p:cNvGrpSpPr/>
          <p:nvPr/>
        </p:nvGrpSpPr>
        <p:grpSpPr>
          <a:xfrm>
            <a:off x="3531385" y="2568119"/>
            <a:ext cx="1576952" cy="990600"/>
            <a:chOff x="3087656" y="2629315"/>
            <a:chExt cx="1576952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087656" y="3153190"/>
              <a:ext cx="935999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382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8780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34925" y="4689385"/>
            <a:ext cx="9066213" cy="1787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Critère principal : modification entre J0 et S12 de l’ARN VIH-1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(analyse en ITT), différence entre les 2 groupes évaluée par test de la somme des rangs de </a:t>
            </a:r>
            <a:r>
              <a:rPr lang="fr-FR" dirty="0" err="1">
                <a:solidFill>
                  <a:srgbClr val="000066"/>
                </a:solidFill>
              </a:rPr>
              <a:t>Wilcoxon</a:t>
            </a:r>
            <a:r>
              <a:rPr lang="fr-FR" dirty="0">
                <a:solidFill>
                  <a:srgbClr val="000066"/>
                </a:solidFill>
              </a:rPr>
              <a:t>, pas d’hypothèse statistique formelle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Rebond virologique : 2 ARN VIH consécutifs &gt; 50 copies/ml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5480308" y="6582618"/>
            <a:ext cx="3656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Nozza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S. Clin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Microb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Infection 2015;21:510.e1-e9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VEMAN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024424" y="4077961"/>
            <a:ext cx="742795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Efficacité virologique  et réponse immunologique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67998931"/>
              </p:ext>
            </p:extLst>
          </p:nvPr>
        </p:nvGraphicFramePr>
        <p:xfrm>
          <a:off x="383371" y="1663298"/>
          <a:ext cx="8278421" cy="2103120"/>
        </p:xfrm>
        <a:graphic>
          <a:graphicData uri="http://schemas.openxmlformats.org/drawingml/2006/table">
            <a:tbl>
              <a:tblPr/>
              <a:tblGrid>
                <a:gridCol w="43004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63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16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5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EB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VIH, 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copies/ml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4,42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Arrêt avant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2 (diarrhée)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3 (diarrhée)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00184919"/>
              </p:ext>
            </p:extLst>
          </p:nvPr>
        </p:nvGraphicFramePr>
        <p:xfrm>
          <a:off x="266701" y="4489391"/>
          <a:ext cx="8547492" cy="1878441"/>
        </p:xfrm>
        <a:graphic>
          <a:graphicData uri="http://schemas.openxmlformats.org/drawingml/2006/table">
            <a:tbl>
              <a:tblPr/>
              <a:tblGrid>
                <a:gridCol w="42417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65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020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544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MVC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Diminution médiane ARN VIH à S24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c/ml)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- 2,86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-2,45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Diminution médiane ARN VIH à S48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c/ml)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- 2,86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-2,78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0,262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50 c/ml à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91,7 %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0,225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Modification 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+ 286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Modification CD4+ effecteurs mémoire à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+ 1,6 %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- 4,4 %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3256" y="1244909"/>
            <a:ext cx="8276193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(médiane), et devenir des patients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5480308" y="6582618"/>
            <a:ext cx="3656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Nozza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S. Clin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Microb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Infection 2015;21:510.e1-e9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VEMAN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978900" cy="1106488"/>
          </a:xfrm>
        </p:spPr>
        <p:txBody>
          <a:bodyPr/>
          <a:lstStyle/>
          <a:p>
            <a:r>
              <a:rPr lang="fr-FR" sz="3200" dirty="0"/>
              <a:t>Etude VEMAN : LPV/r + MVC vs LPV/r + TDF/FTC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800" b="1" dirty="0">
                <a:latin typeface="+mj-lt"/>
              </a:rPr>
            </a:br>
            <a:endParaRPr lang="fr-FR" sz="2400" b="1" dirty="0">
              <a:latin typeface="+mj-lt"/>
            </a:endParaRPr>
          </a:p>
          <a:p>
            <a:pPr lvl="1"/>
            <a:r>
              <a:rPr lang="fr-FR" sz="2000" dirty="0"/>
              <a:t>Chez les patients naïfs d’ARV ayant un tropisme CCR5, le traitement associant MVC et LPV/r permettait l’obtention d’une réponse virologique comparable à celle d’une trithérapie, avec un bénéfice immunologique supérieur</a:t>
            </a:r>
            <a:endParaRPr lang="fr-FR" sz="1800" dirty="0"/>
          </a:p>
          <a:p>
            <a:pPr lvl="1"/>
            <a:endParaRPr lang="fr-FR" sz="2000" dirty="0"/>
          </a:p>
          <a:p>
            <a:pPr lvl="1"/>
            <a:r>
              <a:rPr lang="fr-FR" sz="2000" dirty="0"/>
              <a:t>Limitations</a:t>
            </a:r>
          </a:p>
          <a:p>
            <a:pPr lvl="2"/>
            <a:r>
              <a:rPr lang="fr-FR" sz="2000" dirty="0"/>
              <a:t>Faible taille d’étude</a:t>
            </a:r>
          </a:p>
          <a:p>
            <a:pPr lvl="2"/>
            <a:r>
              <a:rPr lang="fr-FR" sz="2000" dirty="0"/>
              <a:t>Puissance insuffisante pour établir la non-infériorité </a:t>
            </a:r>
          </a:p>
          <a:p>
            <a:pPr lvl="2"/>
            <a:r>
              <a:rPr lang="fr-FR" sz="2000" dirty="0"/>
              <a:t>Evénements indésirables auto-déclarés, pas de double-aveugle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480308" y="6582618"/>
            <a:ext cx="3656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Nozza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S. Clin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Microb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Infection 2015;21:510.e1-e9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VEMAN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978900" cy="1106488"/>
          </a:xfrm>
        </p:spPr>
        <p:txBody>
          <a:bodyPr/>
          <a:lstStyle/>
          <a:p>
            <a:r>
              <a:rPr lang="fr-FR" sz="3200" dirty="0"/>
              <a:t>Etude VEMAN : LPV/r + MVC vs LPV/r + TDF/FTC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271</Words>
  <Application>Microsoft Office PowerPoint</Application>
  <PresentationFormat>Affichage à l'écran (4:3)</PresentationFormat>
  <Paragraphs>91</Paragraphs>
  <Slides>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ARV_trials_2015</vt:lpstr>
      <vt:lpstr>Epargne INTI</vt:lpstr>
      <vt:lpstr>Etude VEMAN : LPV/r + MVC vs LPV/r + TDF/FTC</vt:lpstr>
      <vt:lpstr>Etude VEMAN : LPV/r + MVC vs LPV/r + TDF/FTC</vt:lpstr>
      <vt:lpstr>Etude VEMAN : LPV/r + MVC vs LPV/r + TDF/FTC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Charles</cp:lastModifiedBy>
  <cp:revision>127</cp:revision>
  <dcterms:created xsi:type="dcterms:W3CDTF">2015-05-20T09:45:14Z</dcterms:created>
  <dcterms:modified xsi:type="dcterms:W3CDTF">2016-08-24T08:59:13Z</dcterms:modified>
</cp:coreProperties>
</file>