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74" r:id="rId2"/>
    <p:sldId id="268" r:id="rId3"/>
    <p:sldId id="258" r:id="rId4"/>
    <p:sldId id="266" r:id="rId5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3" clrIdx="0"/>
  <p:cmAuthor id="1" name="Pozniak, Anton" initials="PA" lastIdx="2" clrIdx="1"/>
  <p:cmAuthor id="2" name="anton" initials="a" lastIdx="4" clrIdx="2"/>
  <p:cmAuthor id="3" name="Utilisateur de Microsoft Office" initials="Office" lastIdx="2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7BEBFF"/>
    <a:srgbClr val="000066"/>
    <a:srgbClr val="FFFFFF"/>
    <a:srgbClr val="DDDDDD"/>
    <a:srgbClr val="C0C0C0"/>
    <a:srgbClr val="990000"/>
    <a:srgbClr val="FF00FF"/>
    <a:srgbClr val="CC3300"/>
    <a:srgbClr val="0066FF"/>
    <a:srgbClr val="E5E5F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572" y="-108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01" d="100"/>
          <a:sy n="101" d="100"/>
        </p:scale>
        <p:origin x="-2240" y="-10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33E0BB3-D131-4F7C-A614-FA98950D8177}" type="datetimeFigureOut">
              <a:rPr lang="fr-FR"/>
              <a:pPr>
                <a:defRPr/>
              </a:pPr>
              <a:t>24/08/2016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526787D-91DA-4A3A-AAD1-2F88B3AF8D7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399036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fr-FR">
              <a:ea typeface="ＭＳ Ｐゴシック"/>
              <a:cs typeface="ＭＳ Ｐゴシック"/>
            </a:endParaRPr>
          </a:p>
        </p:txBody>
      </p:sp>
      <p:sp>
        <p:nvSpPr>
          <p:cNvPr id="7171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altLang="fr-FR" sz="1300" dirty="0">
                <a:latin typeface="Trebuchet MS" pitchFamily="34" charset="0"/>
              </a:rPr>
              <a:t>ARV-</a:t>
            </a:r>
            <a:r>
              <a:rPr lang="fr-FR" altLang="fr-FR" sz="1300" dirty="0" err="1">
                <a:latin typeface="Trebuchet MS" pitchFamily="34" charset="0"/>
              </a:rPr>
              <a:t>trial.com</a:t>
            </a:r>
            <a:endParaRPr lang="fr-FR" altLang="fr-FR" sz="1300" dirty="0">
              <a:latin typeface="Trebuchet MS" pitchFamily="34" charset="0"/>
            </a:endParaRPr>
          </a:p>
        </p:txBody>
      </p:sp>
      <p:sp>
        <p:nvSpPr>
          <p:cNvPr id="7172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F8933A13-E2F4-4380-A4AE-D3C02AD4832E}" type="slidenum">
              <a:rPr lang="fr-FR" altLang="fr-FR" sz="1200">
                <a:latin typeface="Calibri" pitchFamily="34" charset="0"/>
              </a:rPr>
              <a:pPr algn="r" defTabSz="850900"/>
              <a:t>1</a:t>
            </a:fld>
            <a:endParaRPr lang="fr-FR" altLang="fr-F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>
              <a:ea typeface="MS PGothic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r-FR" altLang="fr-FR" sz="3200" dirty="0">
                <a:ea typeface="ＭＳ Ｐゴシック"/>
                <a:cs typeface="ＭＳ Ｐゴシック"/>
              </a:rPr>
              <a:t>Epargne INTI</a:t>
            </a:r>
          </a:p>
        </p:txBody>
      </p:sp>
      <p:sp>
        <p:nvSpPr>
          <p:cNvPr id="6146" name="Espace réservé du contenu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fr-FR" altLang="fr-FR" sz="2800" b="1" dirty="0">
                <a:solidFill>
                  <a:srgbClr val="C0C0C0"/>
                </a:solidFill>
                <a:latin typeface="Calibri" pitchFamily="34" charset="0"/>
                <a:ea typeface="ＭＳ Ｐゴシック"/>
                <a:cs typeface="ＭＳ Ｐゴシック"/>
              </a:rPr>
              <a:t>SPARTAN</a:t>
            </a:r>
          </a:p>
          <a:p>
            <a:r>
              <a:rPr lang="fr-FR" altLang="fr-FR" sz="2800" b="1" dirty="0">
                <a:solidFill>
                  <a:srgbClr val="C0C0C0"/>
                </a:solidFill>
                <a:latin typeface="Calibri" pitchFamily="34" charset="0"/>
                <a:ea typeface="ＭＳ Ｐゴシック"/>
                <a:cs typeface="ＭＳ Ｐゴシック"/>
              </a:rPr>
              <a:t>PROGRESS</a:t>
            </a:r>
          </a:p>
          <a:p>
            <a:r>
              <a:rPr lang="fr-FR" altLang="fr-FR" sz="2800" b="1" dirty="0">
                <a:solidFill>
                  <a:srgbClr val="C0C0C0"/>
                </a:solidFill>
                <a:latin typeface="Calibri" pitchFamily="34" charset="0"/>
                <a:ea typeface="ＭＳ Ｐゴシック"/>
                <a:cs typeface="ＭＳ Ｐゴシック"/>
              </a:rPr>
              <a:t>RADAR</a:t>
            </a:r>
          </a:p>
          <a:p>
            <a:r>
              <a:rPr lang="en-US" altLang="fr-FR" sz="2800" b="1" dirty="0">
                <a:solidFill>
                  <a:srgbClr val="C0C0C0"/>
                </a:solidFill>
                <a:latin typeface="Calibri" pitchFamily="34" charset="0"/>
                <a:ea typeface="ＭＳ Ｐゴシック"/>
                <a:cs typeface="ＭＳ Ｐゴシック"/>
              </a:rPr>
              <a:t>NEAT001/ANRS 14</a:t>
            </a:r>
            <a:r>
              <a:rPr lang="fr-FR" altLang="fr-FR" sz="2800" b="1" dirty="0">
                <a:solidFill>
                  <a:srgbClr val="C0C0C0"/>
                </a:solidFill>
                <a:latin typeface="Calibri" pitchFamily="34" charset="0"/>
                <a:ea typeface="ＭＳ Ｐゴシック"/>
                <a:cs typeface="ＭＳ Ｐゴシック"/>
              </a:rPr>
              <a:t>3</a:t>
            </a:r>
          </a:p>
          <a:p>
            <a:r>
              <a:rPr lang="fr-FR" altLang="fr-FR" sz="2800" b="1">
                <a:solidFill>
                  <a:srgbClr val="C0C0C0"/>
                </a:solidFill>
                <a:latin typeface="Calibri" pitchFamily="34" charset="0"/>
                <a:ea typeface="ＭＳ Ｐゴシック"/>
                <a:cs typeface="ＭＳ Ｐゴシック"/>
              </a:rPr>
              <a:t>A4001078</a:t>
            </a:r>
            <a:endParaRPr lang="fr-FR" altLang="fr-FR" sz="2800" b="1" dirty="0">
              <a:solidFill>
                <a:srgbClr val="C0C0C0"/>
              </a:solidFill>
              <a:latin typeface="Calibri" pitchFamily="34" charset="0"/>
              <a:ea typeface="ＭＳ Ｐゴシック"/>
              <a:cs typeface="ＭＳ Ｐゴシック"/>
            </a:endParaRPr>
          </a:p>
          <a:p>
            <a:r>
              <a:rPr lang="fr-FR" altLang="fr-FR" sz="2800" b="1" dirty="0">
                <a:latin typeface="Calibri" pitchFamily="34" charset="0"/>
                <a:ea typeface="ＭＳ Ｐゴシック"/>
                <a:cs typeface="ＭＳ Ｐゴシック"/>
              </a:rPr>
              <a:t>VEMAN </a:t>
            </a:r>
          </a:p>
          <a:p>
            <a:r>
              <a:rPr lang="fr-FR" altLang="fr-FR" sz="2800" b="1" dirty="0">
                <a:solidFill>
                  <a:srgbClr val="C0C0C0"/>
                </a:solidFill>
                <a:latin typeface="Calibri" pitchFamily="34" charset="0"/>
                <a:ea typeface="ＭＳ Ｐゴシック"/>
                <a:cs typeface="ＭＳ Ｐゴシック"/>
              </a:rPr>
              <a:t>MODERN</a:t>
            </a:r>
            <a:endParaRPr lang="fr-FR" altLang="fr-FR" sz="2800" b="1" dirty="0"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85228440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024938" cy="1106488"/>
          </a:xfrm>
        </p:spPr>
        <p:txBody>
          <a:bodyPr/>
          <a:lstStyle/>
          <a:p>
            <a:r>
              <a:rPr lang="fr-FR" sz="3200" dirty="0"/>
              <a:t>Etude VEMAN : LPV/r + MVC vs LPV/r + TDF/FTC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idx="1"/>
          </p:nvPr>
        </p:nvSpPr>
        <p:spPr>
          <a:xfrm>
            <a:off x="50800" y="1371600"/>
            <a:ext cx="2886075" cy="506433"/>
          </a:xfrm>
        </p:spPr>
        <p:txBody>
          <a:bodyPr/>
          <a:lstStyle/>
          <a:p>
            <a:pPr eaLnBrk="1" hangingPunct="1"/>
            <a:r>
              <a:rPr lang="fr-FR" sz="2800" b="1" dirty="0">
                <a:latin typeface="+mj-lt"/>
                <a:ea typeface="MS PGothic" charset="0"/>
              </a:rPr>
              <a:t>Schéma étude</a:t>
            </a:r>
          </a:p>
          <a:p>
            <a:pPr eaLnBrk="1" hangingPunct="1"/>
            <a:endParaRPr lang="fr-FR" sz="2800" b="1" dirty="0">
              <a:latin typeface="+mj-lt"/>
              <a:ea typeface="MS PGothic" charset="0"/>
            </a:endParaRPr>
          </a:p>
        </p:txBody>
      </p:sp>
      <p:sp>
        <p:nvSpPr>
          <p:cNvPr id="9" name="Rectangle à coins arrondis 8"/>
          <p:cNvSpPr>
            <a:spLocks noChangeArrowheads="1"/>
          </p:cNvSpPr>
          <p:nvPr/>
        </p:nvSpPr>
        <p:spPr bwMode="auto">
          <a:xfrm>
            <a:off x="180174" y="2065737"/>
            <a:ext cx="3383997" cy="2051999"/>
          </a:xfrm>
          <a:prstGeom prst="roundRect">
            <a:avLst>
              <a:gd name="adj" fmla="val 16667"/>
            </a:avLst>
          </a:prstGeom>
          <a:solidFill>
            <a:srgbClr val="E5E5F7"/>
          </a:solidFill>
          <a:ln w="9525">
            <a:solidFill>
              <a:srgbClr val="C0C0C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/>
            <a:r>
              <a:rPr lang="fr-FR" sz="1600" b="1" baseline="0" dirty="0">
                <a:solidFill>
                  <a:srgbClr val="000066"/>
                </a:solidFill>
                <a:latin typeface="+mj-lt"/>
              </a:rPr>
              <a:t>Adultes</a:t>
            </a:r>
          </a:p>
          <a:p>
            <a:pPr algn="ctr" eaLnBrk="1" hangingPunct="1"/>
            <a:r>
              <a:rPr lang="fr-FR" sz="1600" b="1" dirty="0">
                <a:solidFill>
                  <a:srgbClr val="000066"/>
                </a:solidFill>
                <a:latin typeface="+mj-lt"/>
              </a:rPr>
              <a:t>VIH+</a:t>
            </a:r>
          </a:p>
          <a:p>
            <a:pPr algn="ctr" eaLnBrk="1" hangingPunct="1"/>
            <a:r>
              <a:rPr lang="fr-FR" sz="1600" b="1" dirty="0">
                <a:solidFill>
                  <a:srgbClr val="000066"/>
                </a:solidFill>
                <a:latin typeface="+mj-lt"/>
              </a:rPr>
              <a:t>Naïfs d’ARV</a:t>
            </a:r>
          </a:p>
          <a:p>
            <a:pPr algn="ctr" eaLnBrk="1" hangingPunct="1"/>
            <a:r>
              <a:rPr lang="fr-FR" sz="1600" b="1" dirty="0">
                <a:solidFill>
                  <a:srgbClr val="000066"/>
                </a:solidFill>
                <a:latin typeface="+mj-lt"/>
              </a:rPr>
              <a:t>ARN VIH-1 ≥ 1 000 c/ml</a:t>
            </a:r>
          </a:p>
          <a:p>
            <a:pPr algn="ctr" eaLnBrk="1" hangingPunct="1"/>
            <a:r>
              <a:rPr lang="fr-FR" sz="1600" b="1" dirty="0">
                <a:solidFill>
                  <a:srgbClr val="000066"/>
                </a:solidFill>
                <a:latin typeface="+mj-lt"/>
              </a:rPr>
              <a:t>CD4 ≥ 100/mm</a:t>
            </a:r>
            <a:r>
              <a:rPr lang="fr-FR" sz="1600" b="1" baseline="30000" dirty="0">
                <a:solidFill>
                  <a:srgbClr val="000066"/>
                </a:solidFill>
                <a:latin typeface="+mj-lt"/>
              </a:rPr>
              <a:t>3</a:t>
            </a:r>
          </a:p>
          <a:p>
            <a:pPr algn="ctr" eaLnBrk="1" hangingPunct="1"/>
            <a:r>
              <a:rPr lang="fr-FR" sz="1600" b="1" dirty="0">
                <a:solidFill>
                  <a:srgbClr val="000066"/>
                </a:solidFill>
                <a:latin typeface="+mj-lt"/>
              </a:rPr>
              <a:t>Tropisme CCR5 (</a:t>
            </a:r>
            <a:r>
              <a:rPr lang="fr-FR" sz="1600" b="1" dirty="0" err="1">
                <a:solidFill>
                  <a:srgbClr val="000066"/>
                </a:solidFill>
                <a:latin typeface="+mj-lt"/>
              </a:rPr>
              <a:t>Trofile</a:t>
            </a:r>
            <a:r>
              <a:rPr lang="fr-FR" sz="1600" b="1" dirty="0">
                <a:solidFill>
                  <a:srgbClr val="000066"/>
                </a:solidFill>
                <a:latin typeface="+mj-lt"/>
              </a:rPr>
              <a:t>®)</a:t>
            </a:r>
          </a:p>
          <a:p>
            <a:pPr algn="ctr" eaLnBrk="1" hangingPunct="1"/>
            <a:r>
              <a:rPr lang="fr-FR" sz="1600" b="1" dirty="0">
                <a:solidFill>
                  <a:srgbClr val="000066"/>
                </a:solidFill>
                <a:latin typeface="+mj-lt"/>
              </a:rPr>
              <a:t>Pas de résistance à TDF, FTC ou LPV</a:t>
            </a:r>
          </a:p>
          <a:p>
            <a:pPr algn="ctr" eaLnBrk="1" hangingPunct="1"/>
            <a:r>
              <a:rPr lang="fr-FR" sz="1600" b="1" dirty="0">
                <a:solidFill>
                  <a:srgbClr val="000066"/>
                </a:solidFill>
                <a:latin typeface="+mj-lt"/>
              </a:rPr>
              <a:t>Exclusion </a:t>
            </a:r>
            <a:r>
              <a:rPr lang="fr-FR" sz="1600" b="1" dirty="0" err="1">
                <a:solidFill>
                  <a:srgbClr val="000066"/>
                </a:solidFill>
                <a:latin typeface="+mj-lt"/>
              </a:rPr>
              <a:t>co-infection</a:t>
            </a:r>
            <a:r>
              <a:rPr lang="fr-FR" sz="1600" b="1" dirty="0">
                <a:solidFill>
                  <a:srgbClr val="000066"/>
                </a:solidFill>
                <a:latin typeface="+mj-lt"/>
              </a:rPr>
              <a:t> VHB</a:t>
            </a:r>
          </a:p>
        </p:txBody>
      </p:sp>
      <p:sp>
        <p:nvSpPr>
          <p:cNvPr id="125963" name="Rectangle à coins arrondis 9"/>
          <p:cNvSpPr>
            <a:spLocks noChangeArrowheads="1"/>
          </p:cNvSpPr>
          <p:nvPr/>
        </p:nvSpPr>
        <p:spPr bwMode="auto">
          <a:xfrm>
            <a:off x="5134796" y="2372616"/>
            <a:ext cx="3498014" cy="449927"/>
          </a:xfrm>
          <a:prstGeom prst="rect">
            <a:avLst/>
          </a:prstGeom>
          <a:solidFill>
            <a:srgbClr val="0070C0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eaLnBrk="1" hangingPunct="1"/>
            <a:r>
              <a:rPr lang="fr-FR" b="1" dirty="0">
                <a:solidFill>
                  <a:schemeClr val="bg1"/>
                </a:solidFill>
                <a:latin typeface="+mj-lt"/>
              </a:rPr>
              <a:t>LPV</a:t>
            </a:r>
            <a:r>
              <a:rPr lang="fr-FR" sz="1800" b="1" baseline="0" dirty="0">
                <a:solidFill>
                  <a:schemeClr val="bg1"/>
                </a:solidFill>
                <a:latin typeface="+mj-lt"/>
              </a:rPr>
              <a:t>/r 400/100 </a:t>
            </a:r>
            <a:r>
              <a:rPr lang="fr-FR" b="1" dirty="0" err="1">
                <a:solidFill>
                  <a:schemeClr val="bg1"/>
                </a:solidFill>
                <a:latin typeface="+mj-lt"/>
              </a:rPr>
              <a:t>bi</a:t>
            </a:r>
            <a:r>
              <a:rPr lang="fr-FR" sz="1800" b="1" baseline="0" dirty="0" err="1">
                <a:solidFill>
                  <a:schemeClr val="bg1"/>
                </a:solidFill>
                <a:latin typeface="+mj-lt"/>
              </a:rPr>
              <a:t>d</a:t>
            </a:r>
            <a:r>
              <a:rPr lang="fr-FR" sz="1800" b="1" baseline="0" dirty="0">
                <a:solidFill>
                  <a:schemeClr val="bg1"/>
                </a:solidFill>
                <a:latin typeface="+mj-lt"/>
              </a:rPr>
              <a:t> + </a:t>
            </a:r>
            <a:r>
              <a:rPr lang="fr-FR" b="1" dirty="0">
                <a:solidFill>
                  <a:schemeClr val="bg1"/>
                </a:solidFill>
                <a:latin typeface="+mj-lt"/>
              </a:rPr>
              <a:t>MVC 150</a:t>
            </a:r>
            <a:r>
              <a:rPr lang="fr-FR" sz="1800" b="1" baseline="0" dirty="0">
                <a:solidFill>
                  <a:schemeClr val="bg1"/>
                </a:solidFill>
                <a:latin typeface="+mj-lt"/>
              </a:rPr>
              <a:t> </a:t>
            </a:r>
            <a:r>
              <a:rPr lang="fr-FR" sz="1800" b="1" baseline="0" dirty="0" err="1">
                <a:solidFill>
                  <a:schemeClr val="bg1"/>
                </a:solidFill>
                <a:latin typeface="+mj-lt"/>
              </a:rPr>
              <a:t>qd</a:t>
            </a:r>
            <a:endParaRPr lang="fr-FR" sz="1800" b="1" baseline="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5964" name="Rectangle à coins arrondis 10"/>
          <p:cNvSpPr>
            <a:spLocks noChangeArrowheads="1"/>
          </p:cNvSpPr>
          <p:nvPr/>
        </p:nvSpPr>
        <p:spPr bwMode="auto">
          <a:xfrm>
            <a:off x="5134796" y="3336806"/>
            <a:ext cx="3498014" cy="449927"/>
          </a:xfrm>
          <a:prstGeom prst="rect">
            <a:avLst/>
          </a:prstGeom>
          <a:solidFill>
            <a:srgbClr val="7BEBFF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eaLnBrk="1" hangingPunct="1"/>
            <a:r>
              <a:rPr lang="fr-FR" b="1" dirty="0">
                <a:solidFill>
                  <a:srgbClr val="000066"/>
                </a:solidFill>
                <a:latin typeface="+mj-lt"/>
              </a:rPr>
              <a:t>LP</a:t>
            </a:r>
            <a:r>
              <a:rPr lang="fr-FR" sz="1800" b="1" baseline="0" dirty="0">
                <a:solidFill>
                  <a:srgbClr val="000066"/>
                </a:solidFill>
                <a:latin typeface="+mj-lt"/>
              </a:rPr>
              <a:t>V/r + TDF/FTC</a:t>
            </a:r>
          </a:p>
        </p:txBody>
      </p:sp>
      <p:sp>
        <p:nvSpPr>
          <p:cNvPr id="125960" name="ZoneTexte 106"/>
          <p:cNvSpPr txBox="1">
            <a:spLocks noChangeArrowheads="1"/>
          </p:cNvSpPr>
          <p:nvPr/>
        </p:nvSpPr>
        <p:spPr bwMode="auto">
          <a:xfrm>
            <a:off x="8716963" y="34925"/>
            <a:ext cx="395287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>
              <a:defRPr sz="24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eaLnBrk="0" hangingPunct="0">
              <a:buClr>
                <a:srgbClr val="0070C0"/>
              </a:buCl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eaLnBrk="0" hangingPunct="0">
              <a:buClr>
                <a:srgbClr val="0070C0"/>
              </a:buCl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eaLnBrk="0" hangingPunct="0">
              <a:buClr>
                <a:srgbClr val="0070C0"/>
              </a:buCl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eaLnBrk="0" hangingPunct="0">
              <a:buClr>
                <a:srgbClr val="0070C0"/>
              </a:buCl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r" eaLnBrk="1" hangingPunct="1"/>
            <a:r>
              <a:rPr lang="fr-FR" sz="1000" b="1" baseline="0">
                <a:solidFill>
                  <a:srgbClr val="FFFFFF"/>
                </a:solidFill>
                <a:cs typeface="Arial" charset="0"/>
              </a:rPr>
              <a:t>118</a:t>
            </a:r>
          </a:p>
        </p:txBody>
      </p:sp>
      <p:sp>
        <p:nvSpPr>
          <p:cNvPr id="86" name="Text Box 36"/>
          <p:cNvSpPr txBox="1">
            <a:spLocks noChangeArrowheads="1"/>
          </p:cNvSpPr>
          <p:nvPr/>
        </p:nvSpPr>
        <p:spPr bwMode="auto">
          <a:xfrm>
            <a:off x="4443831" y="2248891"/>
            <a:ext cx="63350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26</a:t>
            </a:r>
          </a:p>
        </p:txBody>
      </p:sp>
      <p:sp>
        <p:nvSpPr>
          <p:cNvPr id="87" name="Text Box 37"/>
          <p:cNvSpPr txBox="1">
            <a:spLocks noChangeArrowheads="1"/>
          </p:cNvSpPr>
          <p:nvPr/>
        </p:nvSpPr>
        <p:spPr bwMode="auto">
          <a:xfrm>
            <a:off x="4443831" y="3596819"/>
            <a:ext cx="63350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24</a:t>
            </a:r>
          </a:p>
        </p:txBody>
      </p:sp>
      <p:cxnSp>
        <p:nvCxnSpPr>
          <p:cNvPr id="88" name="Connecteur droit 66"/>
          <p:cNvCxnSpPr>
            <a:cxnSpLocks noChangeShapeType="1"/>
          </p:cNvCxnSpPr>
          <p:nvPr/>
        </p:nvCxnSpPr>
        <p:spPr bwMode="auto">
          <a:xfrm rot="5400000">
            <a:off x="3840251" y="239474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89" name="Oval 170"/>
          <p:cNvSpPr>
            <a:spLocks noChangeArrowheads="1"/>
          </p:cNvSpPr>
          <p:nvPr/>
        </p:nvSpPr>
        <p:spPr bwMode="auto">
          <a:xfrm>
            <a:off x="3281414" y="1181100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Randomisation</a:t>
            </a:r>
          </a:p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1 : 1</a:t>
            </a:r>
          </a:p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Sans </a:t>
            </a:r>
            <a:r>
              <a:rPr lang="en-GB" sz="1400" b="1" dirty="0" err="1">
                <a:solidFill>
                  <a:srgbClr val="000066"/>
                </a:solidFill>
                <a:latin typeface="Calibri" pitchFamily="34" charset="0"/>
              </a:rPr>
              <a:t>insu</a:t>
            </a:r>
            <a:endParaRPr lang="en-GB" sz="1400" b="1" dirty="0">
              <a:solidFill>
                <a:srgbClr val="000066"/>
              </a:solidFill>
              <a:latin typeface="Calibri" pitchFamily="34" charset="0"/>
            </a:endParaRPr>
          </a:p>
        </p:txBody>
      </p:sp>
      <p:grpSp>
        <p:nvGrpSpPr>
          <p:cNvPr id="90" name="Grouper 89"/>
          <p:cNvGrpSpPr/>
          <p:nvPr/>
        </p:nvGrpSpPr>
        <p:grpSpPr>
          <a:xfrm>
            <a:off x="3531385" y="2568119"/>
            <a:ext cx="1576952" cy="990600"/>
            <a:chOff x="3087656" y="2629315"/>
            <a:chExt cx="1576952" cy="990600"/>
          </a:xfrm>
        </p:grpSpPr>
        <p:sp>
          <p:nvSpPr>
            <p:cNvPr id="91" name="Line 105"/>
            <p:cNvSpPr>
              <a:spLocks noChangeShapeType="1"/>
            </p:cNvSpPr>
            <p:nvPr/>
          </p:nvSpPr>
          <p:spPr bwMode="auto">
            <a:xfrm>
              <a:off x="3087656" y="3153190"/>
              <a:ext cx="935999" cy="0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92" name="Line 3"/>
            <p:cNvSpPr>
              <a:spLocks noChangeShapeType="1"/>
            </p:cNvSpPr>
            <p:nvPr/>
          </p:nvSpPr>
          <p:spPr bwMode="auto">
            <a:xfrm>
              <a:off x="4029608" y="2629315"/>
              <a:ext cx="0" cy="990600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/>
            </a:ln>
            <a:extLst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93" name="Line 4"/>
            <p:cNvSpPr>
              <a:spLocks noChangeShapeType="1"/>
            </p:cNvSpPr>
            <p:nvPr/>
          </p:nvSpPr>
          <p:spPr bwMode="auto">
            <a:xfrm>
              <a:off x="4013733" y="2638840"/>
              <a:ext cx="650875" cy="0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 type="triangle" w="med" len="med"/>
            </a:ln>
            <a:extLst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94" name="Line 5"/>
            <p:cNvSpPr>
              <a:spLocks noChangeShapeType="1"/>
            </p:cNvSpPr>
            <p:nvPr/>
          </p:nvSpPr>
          <p:spPr bwMode="auto">
            <a:xfrm>
              <a:off x="4021670" y="3619915"/>
              <a:ext cx="622300" cy="0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 type="triangle" w="med" len="med"/>
            </a:ln>
            <a:extLst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</p:grpSp>
      <p:sp>
        <p:nvSpPr>
          <p:cNvPr id="95" name="Oval 110"/>
          <p:cNvSpPr>
            <a:spLocks noChangeArrowheads="1"/>
          </p:cNvSpPr>
          <p:nvPr/>
        </p:nvSpPr>
        <p:spPr bwMode="auto">
          <a:xfrm>
            <a:off x="8360756" y="1338283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S48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96" name="Line 172"/>
          <p:cNvSpPr>
            <a:spLocks noChangeShapeType="1"/>
          </p:cNvSpPr>
          <p:nvPr/>
        </p:nvSpPr>
        <p:spPr bwMode="auto">
          <a:xfrm>
            <a:off x="8659206" y="1878033"/>
            <a:ext cx="0" cy="21510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7" name="Espace réservé du contenu 2"/>
          <p:cNvSpPr>
            <a:spLocks/>
          </p:cNvSpPr>
          <p:nvPr/>
        </p:nvSpPr>
        <p:spPr bwMode="auto">
          <a:xfrm>
            <a:off x="34925" y="4689385"/>
            <a:ext cx="9066213" cy="1787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75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fr-FR" sz="28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Objectif</a:t>
            </a:r>
          </a:p>
          <a:p>
            <a:pPr marL="1257300" lvl="2" indent="-342900" defTabSz="914400">
              <a:spcBef>
                <a:spcPts val="75"/>
              </a:spcBef>
              <a:buClr>
                <a:srgbClr val="CC3300"/>
              </a:buClr>
              <a:buFont typeface="Arial" pitchFamily="34" charset="0"/>
              <a:buChar char="•"/>
            </a:pPr>
            <a:r>
              <a:rPr lang="fr-FR" dirty="0">
                <a:solidFill>
                  <a:srgbClr val="000066"/>
                </a:solidFill>
              </a:rPr>
              <a:t>Critère principal : modification entre J0 et S12 de l’ARN VIH-1 </a:t>
            </a:r>
            <a:br>
              <a:rPr lang="fr-FR" dirty="0">
                <a:solidFill>
                  <a:srgbClr val="000066"/>
                </a:solidFill>
              </a:rPr>
            </a:br>
            <a:r>
              <a:rPr lang="fr-FR" dirty="0">
                <a:solidFill>
                  <a:srgbClr val="000066"/>
                </a:solidFill>
              </a:rPr>
              <a:t>(analyse en ITT), différence entre les 2 groupes évaluée par test de la somme des rangs de </a:t>
            </a:r>
            <a:r>
              <a:rPr lang="fr-FR" dirty="0" err="1">
                <a:solidFill>
                  <a:srgbClr val="000066"/>
                </a:solidFill>
              </a:rPr>
              <a:t>Wilcoxon</a:t>
            </a:r>
            <a:r>
              <a:rPr lang="fr-FR" dirty="0">
                <a:solidFill>
                  <a:srgbClr val="000066"/>
                </a:solidFill>
              </a:rPr>
              <a:t>, pas d’hypothèse statistique formelle</a:t>
            </a:r>
          </a:p>
          <a:p>
            <a:pPr marL="1257300" lvl="2" indent="-342900" defTabSz="914400">
              <a:spcBef>
                <a:spcPts val="75"/>
              </a:spcBef>
              <a:buClr>
                <a:srgbClr val="CC3300"/>
              </a:buClr>
              <a:buFont typeface="Arial" pitchFamily="34" charset="0"/>
              <a:buChar char="•"/>
            </a:pPr>
            <a:r>
              <a:rPr lang="fr-FR" dirty="0">
                <a:solidFill>
                  <a:srgbClr val="000066"/>
                </a:solidFill>
              </a:rPr>
              <a:t>Rebond virologique : 2 ARN VIH consécutifs &gt; 50 copies/ml</a:t>
            </a:r>
          </a:p>
        </p:txBody>
      </p:sp>
      <p:sp>
        <p:nvSpPr>
          <p:cNvPr id="98" name="ZoneTexte 69"/>
          <p:cNvSpPr txBox="1">
            <a:spLocks noChangeArrowheads="1"/>
          </p:cNvSpPr>
          <p:nvPr/>
        </p:nvSpPr>
        <p:spPr bwMode="auto">
          <a:xfrm>
            <a:off x="5480308" y="6582618"/>
            <a:ext cx="36567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Nozza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S. Clin </a:t>
            </a:r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Microb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Infection 2015;21:510.e1-e9 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99" name="AutoShape 162"/>
          <p:cNvSpPr>
            <a:spLocks noChangeArrowheads="1"/>
          </p:cNvSpPr>
          <p:nvPr/>
        </p:nvSpPr>
        <p:spPr bwMode="auto">
          <a:xfrm>
            <a:off x="0" y="6605389"/>
            <a:ext cx="539999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VEMAN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30242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8"/>
          <p:cNvSpPr>
            <a:spLocks noChangeArrowheads="1"/>
          </p:cNvSpPr>
          <p:nvPr/>
        </p:nvSpPr>
        <p:spPr bwMode="auto">
          <a:xfrm>
            <a:off x="1024424" y="4077961"/>
            <a:ext cx="7427950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fr-FR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Efficacité virologique  et réponse immunologique</a:t>
            </a:r>
          </a:p>
        </p:txBody>
      </p:sp>
      <p:graphicFrame>
        <p:nvGraphicFramePr>
          <p:cNvPr id="3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67998931"/>
              </p:ext>
            </p:extLst>
          </p:nvPr>
        </p:nvGraphicFramePr>
        <p:xfrm>
          <a:off x="383371" y="1663298"/>
          <a:ext cx="8278421" cy="2103120"/>
        </p:xfrm>
        <a:graphic>
          <a:graphicData uri="http://schemas.openxmlformats.org/drawingml/2006/table">
            <a:tbl>
              <a:tblPr/>
              <a:tblGrid>
                <a:gridCol w="430043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6637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1161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255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LPV/r + MVC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26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LPV/r + 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24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B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239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Age, années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239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Femme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239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CD4/mm</a:t>
                      </a:r>
                      <a:r>
                        <a:rPr kumimoji="0" lang="fr-FR" sz="14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295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292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239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ARN VIH, log</a:t>
                      </a:r>
                      <a:r>
                        <a:rPr kumimoji="0" lang="fr-FR" sz="1400" b="1" i="0" u="none" strike="noStrike" cap="none" normalizeH="0" baseline="-25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10</a:t>
                      </a: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copies/ml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4,41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4,42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239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Arrêt avant S48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 = 2 (diarrhée)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 = 3 (diarrhée)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00184919"/>
              </p:ext>
            </p:extLst>
          </p:nvPr>
        </p:nvGraphicFramePr>
        <p:xfrm>
          <a:off x="266701" y="4489391"/>
          <a:ext cx="8547492" cy="1878441"/>
        </p:xfrm>
        <a:graphic>
          <a:graphicData uri="http://schemas.openxmlformats.org/drawingml/2006/table">
            <a:tbl>
              <a:tblPr/>
              <a:tblGrid>
                <a:gridCol w="42417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383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653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0209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544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LPV/r + MVC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LPV/r + TDF/FTC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BEB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36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Diminution médiane ARN VIH à S24 (log</a:t>
                      </a:r>
                      <a:r>
                        <a:rPr kumimoji="0" lang="fr-FR" sz="1400" b="1" i="0" u="none" strike="noStrike" cap="none" normalizeH="0" baseline="-25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10</a:t>
                      </a: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c/ml)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- 2,86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-2,45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0,089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636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Diminution médiane ARN VIH à S48 (log</a:t>
                      </a:r>
                      <a:r>
                        <a:rPr kumimoji="0" lang="fr-FR" sz="1400" b="1" i="0" u="none" strike="noStrike" cap="none" normalizeH="0" baseline="-25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10</a:t>
                      </a: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c/ml)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- 2,86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-2,78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0,262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636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ARN VIH &lt; 50 c/ml à S48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100 %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91,7 %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0,225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636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Modification CD4/mm</a:t>
                      </a:r>
                      <a:r>
                        <a:rPr kumimoji="0" lang="fr-FR" sz="14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à S48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+ 286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+ 199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0,033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636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Modification CD4+ effecteurs mémoire à S48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+ 1,6 %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- 4,4 %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0,001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493256" y="1244909"/>
            <a:ext cx="8276193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fr-FR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Caractéristiques à l’inclusion (médiane), et devenir des patients</a:t>
            </a:r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5480308" y="6582618"/>
            <a:ext cx="36567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Nozza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S. Clin </a:t>
            </a:r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Microb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Infection 2015;21:510.e1-e9 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9" name="AutoShape 162"/>
          <p:cNvSpPr>
            <a:spLocks noChangeArrowheads="1"/>
          </p:cNvSpPr>
          <p:nvPr/>
        </p:nvSpPr>
        <p:spPr bwMode="auto">
          <a:xfrm>
            <a:off x="0" y="6605389"/>
            <a:ext cx="539999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VEMAN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978900" cy="1106488"/>
          </a:xfrm>
        </p:spPr>
        <p:txBody>
          <a:bodyPr/>
          <a:lstStyle/>
          <a:p>
            <a:r>
              <a:rPr lang="fr-FR" sz="3200" dirty="0"/>
              <a:t>Etude VEMAN : LPV/r + MVC vs LPV/r + TDF/FTC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b="1" dirty="0">
                <a:latin typeface="+mj-lt"/>
              </a:rPr>
              <a:t>Conclusion</a:t>
            </a:r>
            <a:br>
              <a:rPr lang="fr-FR" sz="2800" b="1" dirty="0">
                <a:latin typeface="+mj-lt"/>
              </a:rPr>
            </a:br>
            <a:endParaRPr lang="fr-FR" sz="2400" b="1" dirty="0">
              <a:latin typeface="+mj-lt"/>
            </a:endParaRPr>
          </a:p>
          <a:p>
            <a:pPr lvl="1"/>
            <a:r>
              <a:rPr lang="fr-FR" sz="2000" dirty="0"/>
              <a:t>Chez les patients naïfs d’ARV ayant un tropisme CCR5, le traitement associant MVC et LPV/r permettait l’obtention d’une réponse virologique comparable à celle d’une trithérapie, avec un bénéfice immunologique supérieur</a:t>
            </a:r>
            <a:endParaRPr lang="fr-FR" sz="1800" dirty="0"/>
          </a:p>
          <a:p>
            <a:pPr lvl="1"/>
            <a:endParaRPr lang="fr-FR" sz="2000" dirty="0"/>
          </a:p>
          <a:p>
            <a:pPr lvl="1"/>
            <a:r>
              <a:rPr lang="fr-FR" sz="2000" dirty="0"/>
              <a:t>Limitations</a:t>
            </a:r>
          </a:p>
          <a:p>
            <a:pPr lvl="2"/>
            <a:r>
              <a:rPr lang="fr-FR" sz="2000" dirty="0"/>
              <a:t>Faible taille d’étude</a:t>
            </a:r>
          </a:p>
          <a:p>
            <a:pPr lvl="2"/>
            <a:r>
              <a:rPr lang="fr-FR" sz="2000" dirty="0"/>
              <a:t>Puissance insuffisante pour établir la non-infériorité </a:t>
            </a:r>
          </a:p>
          <a:p>
            <a:pPr lvl="2"/>
            <a:r>
              <a:rPr lang="fr-FR" sz="2000" dirty="0"/>
              <a:t>Evénements indésirables auto-déclarés, pas de double-aveugle</a:t>
            </a:r>
          </a:p>
        </p:txBody>
      </p:sp>
      <p:sp>
        <p:nvSpPr>
          <p:cNvPr id="4" name="ZoneTexte 69"/>
          <p:cNvSpPr txBox="1">
            <a:spLocks noChangeArrowheads="1"/>
          </p:cNvSpPr>
          <p:nvPr/>
        </p:nvSpPr>
        <p:spPr bwMode="auto">
          <a:xfrm>
            <a:off x="5480308" y="6582618"/>
            <a:ext cx="36567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Nozza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S. Clin </a:t>
            </a:r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Microb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Infection 2015;21:510.e1-e9 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5" name="AutoShape 162"/>
          <p:cNvSpPr>
            <a:spLocks noChangeArrowheads="1"/>
          </p:cNvSpPr>
          <p:nvPr/>
        </p:nvSpPr>
        <p:spPr bwMode="auto">
          <a:xfrm>
            <a:off x="0" y="6605389"/>
            <a:ext cx="539999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VEMAN</a:t>
            </a:r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978900" cy="1106488"/>
          </a:xfrm>
        </p:spPr>
        <p:txBody>
          <a:bodyPr/>
          <a:lstStyle/>
          <a:p>
            <a:r>
              <a:rPr lang="fr-FR" sz="3200" dirty="0"/>
              <a:t>Etude VEMAN : LPV/r + MVC vs LPV/r + TDF/FTC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5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989</TotalTime>
  <Words>271</Words>
  <Application>Microsoft Office PowerPoint</Application>
  <PresentationFormat>Affichage à l'écran (4:3)</PresentationFormat>
  <Paragraphs>91</Paragraphs>
  <Slides>4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ARV_trials_2015</vt:lpstr>
      <vt:lpstr>Epargne INTI</vt:lpstr>
      <vt:lpstr>Etude VEMAN : LPV/r + MVC vs LPV/r + TDF/FTC</vt:lpstr>
      <vt:lpstr>Etude VEMAN : LPV/r + MVC vs LPV/r + TDF/FTC</vt:lpstr>
      <vt:lpstr>Etude VEMAN : LPV/r + MVC vs LPV/r + TDF/FTC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2015</dc:title>
  <dc:subject>AEI - www.aei.fr</dc:subject>
  <dc:creator>www.arv-trial.com</dc:creator>
  <cp:lastModifiedBy>Charles</cp:lastModifiedBy>
  <cp:revision>127</cp:revision>
  <dcterms:created xsi:type="dcterms:W3CDTF">2015-05-20T09:45:14Z</dcterms:created>
  <dcterms:modified xsi:type="dcterms:W3CDTF">2016-08-24T08:59:13Z</dcterms:modified>
</cp:coreProperties>
</file>