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72" r:id="rId2"/>
    <p:sldId id="257" r:id="rId3"/>
    <p:sldId id="258" r:id="rId4"/>
    <p:sldId id="259" r:id="rId5"/>
    <p:sldId id="267" r:id="rId6"/>
    <p:sldId id="270" r:id="rId7"/>
    <p:sldId id="273" r:id="rId8"/>
    <p:sldId id="264" r:id="rId9"/>
    <p:sldId id="262" r:id="rId10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tilisateur de Microsoft Office" initials="Office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DDDDDD"/>
    <a:srgbClr val="FFFFFF"/>
    <a:srgbClr val="000066"/>
    <a:srgbClr val="CC3300"/>
    <a:srgbClr val="C0C0C0"/>
    <a:srgbClr val="FF9933"/>
    <a:srgbClr val="FE7F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Objects="1" showGuides="1">
      <p:cViewPr>
        <p:scale>
          <a:sx n="85" d="100"/>
          <a:sy n="85" d="100"/>
        </p:scale>
        <p:origin x="-3114" y="-696"/>
      </p:cViewPr>
      <p:guideLst>
        <p:guide orient="horz"/>
        <p:guide pos="57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792"/>
    </p:cViewPr>
  </p:sorterViewPr>
  <p:notesViewPr>
    <p:cSldViewPr snapToGrid="0" snapToObjects="1">
      <p:cViewPr varScale="1">
        <p:scale>
          <a:sx n="99" d="100"/>
          <a:sy n="99" d="100"/>
        </p:scale>
        <p:origin x="-250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28750D1C-5A80-40EE-86EE-75E58689B1C3}" type="datetimeFigureOut">
              <a:rPr lang="fr-FR"/>
              <a:pPr/>
              <a:t>16/09/2016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F959C15D-D99E-447D-9835-B8BBEE9F3D9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2775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ea typeface="ＭＳ Ｐゴシック" pitchFamily="34" charset="-128"/>
            </a:endParaRPr>
          </a:p>
        </p:txBody>
      </p:sp>
      <p:sp>
        <p:nvSpPr>
          <p:cNvPr id="409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410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6A224A7F-BAE0-48F1-BCED-281989E56AB9}" type="slidenum">
              <a:rPr lang="fr-FR" sz="1200">
                <a:latin typeface="Calibri" pitchFamily="34" charset="0"/>
              </a:rPr>
              <a:pPr algn="r" defTabSz="850900"/>
              <a:t>1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614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34" charset="0"/>
              </a:rPr>
              <a:t>ARV-</a:t>
            </a:r>
            <a:r>
              <a:rPr lang="fr-FR" sz="1300" dirty="0" err="1">
                <a:solidFill>
                  <a:srgbClr val="000000"/>
                </a:solidFill>
                <a:latin typeface="Trebuchet MS" pitchFamily="34" charset="0"/>
              </a:rPr>
              <a:t>trial.com</a:t>
            </a:r>
            <a:endParaRPr lang="fr-FR" sz="1300" dirty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614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1BB7B8DE-4998-4AB4-8D0A-010AFE567A19}" type="slidenum">
              <a:rPr lang="fr-FR" sz="1200">
                <a:solidFill>
                  <a:srgbClr val="000000"/>
                </a:solidFill>
              </a:rPr>
              <a:pPr algn="r" defTabSz="850900"/>
              <a:t>2</a:t>
            </a:fld>
            <a:endParaRPr 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819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34" charset="0"/>
              </a:rPr>
              <a:t>ARV-</a:t>
            </a:r>
            <a:r>
              <a:rPr lang="fr-FR" sz="1300" dirty="0" err="1">
                <a:solidFill>
                  <a:srgbClr val="000000"/>
                </a:solidFill>
                <a:latin typeface="Trebuchet MS" pitchFamily="34" charset="0"/>
              </a:rPr>
              <a:t>trial.com</a:t>
            </a:r>
            <a:endParaRPr lang="fr-FR" sz="1300" dirty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1B75FC05-2E57-4C0B-81CD-F113590A10CC}" type="slidenum">
              <a:rPr lang="fr-FR" sz="1200">
                <a:solidFill>
                  <a:srgbClr val="000000"/>
                </a:solidFill>
              </a:rPr>
              <a:pPr algn="r" defTabSz="850900"/>
              <a:t>3</a:t>
            </a:fld>
            <a:endParaRPr 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24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34" charset="0"/>
              </a:rPr>
              <a:t>ARV-</a:t>
            </a:r>
            <a:r>
              <a:rPr lang="fr-FR" sz="1300" dirty="0" err="1">
                <a:solidFill>
                  <a:srgbClr val="000000"/>
                </a:solidFill>
                <a:latin typeface="Trebuchet MS" pitchFamily="34" charset="0"/>
              </a:rPr>
              <a:t>trial.com</a:t>
            </a:r>
            <a:endParaRPr lang="fr-FR" sz="1300" dirty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10244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3CEDA7DE-3F6F-420F-B3DD-909E70BE4F4D}" type="slidenum">
              <a:rPr lang="fr-FR" sz="1200">
                <a:solidFill>
                  <a:srgbClr val="000000"/>
                </a:solidFill>
              </a:rPr>
              <a:pPr algn="r" defTabSz="850900"/>
              <a:t>4</a:t>
            </a:fld>
            <a:endParaRPr 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29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34" charset="0"/>
              </a:rPr>
              <a:t>ARV-</a:t>
            </a:r>
            <a:r>
              <a:rPr lang="fr-FR" sz="1300" dirty="0" err="1">
                <a:solidFill>
                  <a:srgbClr val="000000"/>
                </a:solidFill>
                <a:latin typeface="Trebuchet MS" pitchFamily="34" charset="0"/>
              </a:rPr>
              <a:t>trial.com</a:t>
            </a:r>
            <a:endParaRPr lang="fr-FR" sz="1300" dirty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1229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9CFC0231-C139-4335-AE4E-180CF1DD259C}" type="slidenum">
              <a:rPr lang="fr-FR" sz="1200">
                <a:solidFill>
                  <a:srgbClr val="000000"/>
                </a:solidFill>
              </a:rPr>
              <a:pPr algn="r" defTabSz="850900"/>
              <a:t>5</a:t>
            </a:fld>
            <a:endParaRPr 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33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34" charset="0"/>
              </a:rPr>
              <a:t>ARV-</a:t>
            </a:r>
            <a:r>
              <a:rPr lang="fr-FR" sz="1300" dirty="0" err="1">
                <a:solidFill>
                  <a:srgbClr val="000000"/>
                </a:solidFill>
                <a:latin typeface="Trebuchet MS" pitchFamily="34" charset="0"/>
              </a:rPr>
              <a:t>trial.com</a:t>
            </a:r>
            <a:endParaRPr lang="fr-FR" sz="1300" dirty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1434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B8D7C8A3-1745-450B-B971-E989378F78C3}" type="slidenum">
              <a:rPr lang="fr-FR" sz="1200">
                <a:solidFill>
                  <a:srgbClr val="000000"/>
                </a:solidFill>
              </a:rPr>
              <a:pPr algn="r" defTabSz="850900"/>
              <a:t>6</a:t>
            </a:fld>
            <a:endParaRPr 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638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34" charset="0"/>
              </a:rPr>
              <a:t>ARV-</a:t>
            </a:r>
            <a:r>
              <a:rPr lang="fr-FR" sz="1300" dirty="0" err="1">
                <a:solidFill>
                  <a:srgbClr val="000000"/>
                </a:solidFill>
                <a:latin typeface="Trebuchet MS" pitchFamily="34" charset="0"/>
              </a:rPr>
              <a:t>trial.com</a:t>
            </a:r>
            <a:endParaRPr lang="fr-FR" sz="1300" dirty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1638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0C620B1E-57EA-4355-81E4-6EF8218EBF75}" type="slidenum">
              <a:rPr lang="fr-FR" sz="1200">
                <a:solidFill>
                  <a:srgbClr val="000000"/>
                </a:solidFill>
              </a:rPr>
              <a:pPr algn="r" defTabSz="850900"/>
              <a:t>7</a:t>
            </a:fld>
            <a:endParaRPr 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  <p:sp>
        <p:nvSpPr>
          <p:cNvPr id="1843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DE43E1D-F6A1-4DC0-B603-A2E15794ED2B}" type="slidenum">
              <a:rPr lang="fr-FR" sz="1200">
                <a:latin typeface="Calibri" pitchFamily="34" charset="0"/>
              </a:rPr>
              <a:pPr algn="r" defTabSz="850900"/>
              <a:t>8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8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0484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3A0DF24E-5F12-4607-800C-C71F4E984FF6}" type="slidenum">
              <a:rPr lang="fr-FR" sz="1200">
                <a:solidFill>
                  <a:srgbClr val="000000"/>
                </a:solidFill>
              </a:rPr>
              <a:pPr algn="r" defTabSz="850900"/>
              <a:t>9</a:t>
            </a:fld>
            <a:endParaRPr 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FLAMINGO</a:t>
            </a:r>
          </a:p>
          <a:p>
            <a:r>
              <a:rPr 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GS-236-0103</a:t>
            </a:r>
          </a:p>
          <a:p>
            <a:r>
              <a:rPr 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ACTG A5257</a:t>
            </a:r>
          </a:p>
          <a:p>
            <a:r>
              <a:rPr lang="fr-FR" sz="2800" b="1" dirty="0" smtClean="0">
                <a:latin typeface="Calibri" pitchFamily="34" charset="0"/>
                <a:ea typeface="ＭＳ Ｐゴシック" pitchFamily="34" charset="-128"/>
              </a:rPr>
              <a:t>WAVES </a:t>
            </a:r>
            <a:endParaRPr lang="fr-FR" sz="2800" b="1" dirty="0" smtClean="0">
              <a:latin typeface="Calibri" pitchFamily="34" charset="0"/>
              <a:ea typeface="ＭＳ Ｐゴシック" pitchFamily="34" charset="-128"/>
            </a:endParaRPr>
          </a:p>
          <a:p>
            <a:r>
              <a:rPr 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ARIA</a:t>
            </a:r>
            <a:endParaRPr lang="fr-FR" sz="2800" b="1" dirty="0" smtClean="0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872330" cy="1106488"/>
          </a:xfrm>
        </p:spPr>
        <p:txBody>
          <a:bodyPr/>
          <a:lstStyle/>
          <a:p>
            <a:r>
              <a:rPr lang="fr-FR" altLang="fr-FR" sz="3200" dirty="0" smtClean="0">
                <a:ea typeface="ＭＳ Ｐゴシック" pitchFamily="34" charset="-128"/>
              </a:rPr>
              <a:t>Comparaison des inhibiteurs d’</a:t>
            </a:r>
            <a:r>
              <a:rPr lang="fr-FR" altLang="fr-FR" sz="3200" dirty="0" err="1" smtClean="0">
                <a:ea typeface="ＭＳ Ｐゴシック" pitchFamily="34" charset="-128"/>
              </a:rPr>
              <a:t>intégrase</a:t>
            </a:r>
            <a:r>
              <a:rPr lang="fr-FR" altLang="fr-FR" sz="3200" dirty="0" smtClean="0">
                <a:ea typeface="ＭＳ Ｐゴシック" pitchFamily="34" charset="-128"/>
              </a:rPr>
              <a:t> vs IP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ZoneTexte 69"/>
          <p:cNvSpPr txBox="1">
            <a:spLocks noChangeArrowheads="1"/>
          </p:cNvSpPr>
          <p:nvPr/>
        </p:nvSpPr>
        <p:spPr bwMode="auto">
          <a:xfrm>
            <a:off x="5473900" y="6565700"/>
            <a:ext cx="36718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pt-BR" sz="1200" i="1" dirty="0" smtClean="0">
                <a:solidFill>
                  <a:srgbClr val="CC3300"/>
                </a:solidFill>
              </a:rPr>
              <a:t>Squires K. Lancet HIV 2016; 3(9):e410-e420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4" y="1125538"/>
            <a:ext cx="3095626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400" b="1" kern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de l’étude</a:t>
            </a:r>
            <a:endParaRPr lang="fr-FR" sz="2400" b="1" kern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5123" name="Connecteur droit 66"/>
          <p:cNvCxnSpPr>
            <a:cxnSpLocks noChangeShapeType="1"/>
          </p:cNvCxnSpPr>
          <p:nvPr/>
        </p:nvCxnSpPr>
        <p:spPr bwMode="auto">
          <a:xfrm rot="5400000">
            <a:off x="2931319" y="2711152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5124" name="Espace réservé du contenu 2"/>
          <p:cNvSpPr>
            <a:spLocks/>
          </p:cNvSpPr>
          <p:nvPr/>
        </p:nvSpPr>
        <p:spPr bwMode="auto">
          <a:xfrm>
            <a:off x="34925" y="4933950"/>
            <a:ext cx="89630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dirty="0" smtClean="0">
                <a:solidFill>
                  <a:srgbClr val="CC3300"/>
                </a:solidFill>
                <a:latin typeface="Calibri" pitchFamily="34" charset="0"/>
              </a:rPr>
              <a:t>Objectif</a:t>
            </a: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dirty="0" smtClean="0">
                <a:solidFill>
                  <a:srgbClr val="000066"/>
                </a:solidFill>
              </a:rPr>
              <a:t>Non infériorité de EVG/C/FTC/TDF à S48 : % ARN VIH &lt; 50 c/ml en intention</a:t>
            </a:r>
            <a:br>
              <a:rPr lang="fr-FR" dirty="0" smtClean="0">
                <a:solidFill>
                  <a:srgbClr val="000066"/>
                </a:solidFill>
              </a:rPr>
            </a:br>
            <a:r>
              <a:rPr lang="fr-FR" dirty="0" smtClean="0">
                <a:solidFill>
                  <a:srgbClr val="000066"/>
                </a:solidFill>
              </a:rPr>
              <a:t>de traiter, analyse </a:t>
            </a:r>
            <a:r>
              <a:rPr lang="fr-FR" dirty="0" err="1" smtClean="0">
                <a:solidFill>
                  <a:srgbClr val="000066"/>
                </a:solidFill>
              </a:rPr>
              <a:t>snapshot</a:t>
            </a:r>
            <a:r>
              <a:rPr lang="fr-FR" dirty="0" smtClean="0">
                <a:solidFill>
                  <a:srgbClr val="000066"/>
                </a:solidFill>
              </a:rPr>
              <a:t> (borne inférieure de l’IC 95 % bilatéral de la différence = -12 %)</a:t>
            </a:r>
            <a:endParaRPr lang="fr-FR" b="1" dirty="0">
              <a:solidFill>
                <a:srgbClr val="000066"/>
              </a:solidFill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990329"/>
              </p:ext>
            </p:extLst>
          </p:nvPr>
        </p:nvGraphicFramePr>
        <p:xfrm>
          <a:off x="4038600" y="2546846"/>
          <a:ext cx="3533775" cy="908080"/>
        </p:xfrm>
        <a:graphic>
          <a:graphicData uri="http://schemas.openxmlformats.org/drawingml/2006/table">
            <a:tbl>
              <a:tblPr/>
              <a:tblGrid>
                <a:gridCol w="3533775"/>
              </a:tblGrid>
              <a:tr h="53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EVG/C/FTC/TDF 150/150/200/300 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mg QD</a:t>
                      </a:r>
                    </a:p>
                  </a:txBody>
                  <a:tcPr marL="91450" marR="91450"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</a:tr>
              <a:tr h="3777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 + r + TDF/FTC placebo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50" marR="91450"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300427"/>
              </p:ext>
            </p:extLst>
          </p:nvPr>
        </p:nvGraphicFramePr>
        <p:xfrm>
          <a:off x="4038600" y="3559671"/>
          <a:ext cx="3533775" cy="733425"/>
        </p:xfrm>
        <a:graphic>
          <a:graphicData uri="http://schemas.openxmlformats.org/drawingml/2006/table">
            <a:tbl>
              <a:tblPr/>
              <a:tblGrid>
                <a:gridCol w="3533775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 + r 300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/100 mg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+ FTC/TDF QD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50" marR="9145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EVG/C/FTC/TDF placebo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50" marR="9145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41" name="Oval 170"/>
          <p:cNvSpPr>
            <a:spLocks noChangeArrowheads="1"/>
          </p:cNvSpPr>
          <p:nvPr/>
        </p:nvSpPr>
        <p:spPr bwMode="auto">
          <a:xfrm>
            <a:off x="2311400" y="1497508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Randomisation*</a:t>
            </a:r>
          </a:p>
          <a:p>
            <a:pPr algn="ctr"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 : 1</a:t>
            </a:r>
          </a:p>
          <a:p>
            <a:pPr algn="ctr"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Double-aveugle</a:t>
            </a:r>
            <a:endParaRPr lang="fr-FR" sz="1400" b="1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142" name="AutoShape 162"/>
          <p:cNvSpPr>
            <a:spLocks noChangeArrowheads="1"/>
          </p:cNvSpPr>
          <p:nvPr/>
        </p:nvSpPr>
        <p:spPr bwMode="auto">
          <a:xfrm>
            <a:off x="610129" y="2370257"/>
            <a:ext cx="2089663" cy="2009060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algn="ctr" defTabSz="914400"/>
            <a:r>
              <a:rPr lang="fr-FR" sz="1600" b="1" u="sng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Femmes</a:t>
            </a:r>
            <a:endParaRPr lang="fr-FR" sz="1600" b="1" smtClean="0">
              <a:solidFill>
                <a:srgbClr val="000066"/>
              </a:solidFill>
              <a:latin typeface="Calibri" pitchFamily="34" charset="0"/>
              <a:cs typeface="Arial" charset="0"/>
            </a:endParaRPr>
          </a:p>
          <a:p>
            <a:pPr algn="ctr" defTabSz="914400"/>
            <a:r>
              <a:rPr lang="fr-FR" sz="1600" b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Naïve d’ARV</a:t>
            </a:r>
          </a:p>
          <a:p>
            <a:pPr algn="ctr" defTabSz="914400"/>
            <a:r>
              <a:rPr lang="fr-FR" sz="1600" b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ARN VIH </a:t>
            </a:r>
            <a:r>
              <a:rPr lang="fr-FR" sz="1600" b="1" u="sng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600" b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500 c/ml</a:t>
            </a:r>
          </a:p>
          <a:p>
            <a:pPr algn="ctr" defTabSz="914400"/>
            <a:r>
              <a:rPr lang="fr-FR" sz="1600" b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Tout CD4</a:t>
            </a:r>
          </a:p>
          <a:p>
            <a:pPr algn="ctr" defTabSz="914400"/>
            <a:r>
              <a:rPr lang="fr-FR" sz="1600" b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de résistance</a:t>
            </a:r>
          </a:p>
          <a:p>
            <a:pPr algn="ctr" defTabSz="914400"/>
            <a:r>
              <a:rPr lang="fr-FR" sz="1600" b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à FTC, TDF et ATV</a:t>
            </a:r>
          </a:p>
          <a:p>
            <a:pPr algn="ctr" defTabSz="914400"/>
            <a:r>
              <a:rPr lang="fr-FR" sz="1600" b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DFGe </a:t>
            </a:r>
            <a:r>
              <a:rPr lang="fr-FR" sz="1600" b="1" u="sng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600" b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70 ml/min</a:t>
            </a:r>
            <a:endParaRPr lang="fr-FR" sz="1600" b="1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143" name="ZoneTexte 71"/>
          <p:cNvSpPr txBox="1">
            <a:spLocks noChangeArrowheads="1"/>
          </p:cNvSpPr>
          <p:nvPr/>
        </p:nvSpPr>
        <p:spPr bwMode="auto">
          <a:xfrm>
            <a:off x="395289" y="4417293"/>
            <a:ext cx="741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/>
            <a:r>
              <a:rPr lang="fr-FR" sz="1400" dirty="0" smtClean="0">
                <a:solidFill>
                  <a:srgbClr val="000066"/>
                </a:solidFill>
              </a:rPr>
              <a:t>*Randomisation stratifiée sur ARN VIH (</a:t>
            </a:r>
            <a:r>
              <a:rPr lang="fr-FR" sz="1400" u="sng" dirty="0" smtClean="0">
                <a:solidFill>
                  <a:srgbClr val="000066"/>
                </a:solidFill>
              </a:rPr>
              <a:t>&lt;</a:t>
            </a:r>
            <a:r>
              <a:rPr lang="fr-FR" sz="1400" dirty="0" smtClean="0">
                <a:solidFill>
                  <a:srgbClr val="000066"/>
                </a:solidFill>
              </a:rPr>
              <a:t> 100 000 ou 100 000-400 000 ou &gt; 400 000 c/ml)  </a:t>
            </a:r>
            <a:br>
              <a:rPr lang="fr-FR" sz="1400" dirty="0" smtClean="0">
                <a:solidFill>
                  <a:srgbClr val="000066"/>
                </a:solidFill>
              </a:rPr>
            </a:br>
            <a:r>
              <a:rPr lang="fr-FR" sz="1400" dirty="0" smtClean="0">
                <a:solidFill>
                  <a:srgbClr val="000066"/>
                </a:solidFill>
              </a:rPr>
              <a:t>à l’inclusion, et la race (noire ou non noire)</a:t>
            </a:r>
            <a:endParaRPr lang="fr-FR" sz="1400" baseline="30000" dirty="0">
              <a:solidFill>
                <a:srgbClr val="000066"/>
              </a:solidFill>
            </a:endParaRPr>
          </a:p>
        </p:txBody>
      </p:sp>
      <p:sp>
        <p:nvSpPr>
          <p:cNvPr id="5144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ea typeface="ＭＳ Ｐゴシック" pitchFamily="34" charset="-128"/>
              </a:rPr>
              <a:t>Etude </a:t>
            </a:r>
            <a:r>
              <a:rPr lang="fr-FR" sz="3200" dirty="0" smtClean="0">
                <a:ea typeface="ＭＳ Ｐゴシック" pitchFamily="34" charset="-128"/>
              </a:rPr>
              <a:t>WAVES </a:t>
            </a:r>
            <a:r>
              <a:rPr lang="en-GB" sz="3200" dirty="0" smtClean="0">
                <a:ea typeface="ＭＳ Ｐゴシック" pitchFamily="34" charset="-128"/>
              </a:rPr>
              <a:t>: EVG/C/FTC/TDF QD </a:t>
            </a:r>
            <a:r>
              <a:rPr lang="en-GB" sz="3200" dirty="0" err="1" smtClean="0">
                <a:ea typeface="ＭＳ Ｐゴシック" pitchFamily="34" charset="-128"/>
              </a:rPr>
              <a:t>vs</a:t>
            </a:r>
            <a:r>
              <a:rPr lang="en-GB" sz="3200" dirty="0" smtClean="0">
                <a:ea typeface="ＭＳ Ｐゴシック" pitchFamily="34" charset="-128"/>
              </a:rPr>
              <a:t> ATV + r </a:t>
            </a:r>
            <a:br>
              <a:rPr lang="en-GB" sz="3200" dirty="0" smtClean="0">
                <a:ea typeface="ＭＳ Ｐゴシック" pitchFamily="34" charset="-128"/>
              </a:rPr>
            </a:br>
            <a:r>
              <a:rPr lang="en-GB" sz="3200" dirty="0" smtClean="0">
                <a:ea typeface="ＭＳ Ｐゴシック" pitchFamily="34" charset="-128"/>
              </a:rPr>
              <a:t>+ FTC/TDF QD chez les femmes</a:t>
            </a:r>
          </a:p>
        </p:txBody>
      </p:sp>
      <p:cxnSp>
        <p:nvCxnSpPr>
          <p:cNvPr id="5145" name="AutoShape 60"/>
          <p:cNvCxnSpPr>
            <a:cxnSpLocks noChangeShapeType="1"/>
          </p:cNvCxnSpPr>
          <p:nvPr/>
        </p:nvCxnSpPr>
        <p:spPr bwMode="auto">
          <a:xfrm rot="10800000" flipH="1" flipV="1">
            <a:off x="3990975" y="2919908"/>
            <a:ext cx="1588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5146" name="Line 63"/>
          <p:cNvSpPr>
            <a:spLocks noChangeShapeType="1"/>
          </p:cNvSpPr>
          <p:nvPr/>
        </p:nvSpPr>
        <p:spPr bwMode="auto">
          <a:xfrm>
            <a:off x="2713038" y="3410446"/>
            <a:ext cx="49053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47" name="Rectangle 9"/>
          <p:cNvSpPr>
            <a:spLocks noChangeArrowheads="1"/>
          </p:cNvSpPr>
          <p:nvPr/>
        </p:nvSpPr>
        <p:spPr bwMode="auto">
          <a:xfrm>
            <a:off x="3213100" y="3586658"/>
            <a:ext cx="8270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1600" b="1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286</a:t>
            </a:r>
            <a:endParaRPr lang="fr-FR" sz="1600" b="1" dirty="0">
              <a:solidFill>
                <a:srgbClr val="C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148" name="Rectangle 8"/>
          <p:cNvSpPr>
            <a:spLocks noChangeArrowheads="1"/>
          </p:cNvSpPr>
          <p:nvPr/>
        </p:nvSpPr>
        <p:spPr bwMode="auto">
          <a:xfrm>
            <a:off x="3213100" y="2592883"/>
            <a:ext cx="8270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1600" b="1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289</a:t>
            </a:r>
            <a:endParaRPr lang="fr-FR" sz="1600" b="1" dirty="0">
              <a:solidFill>
                <a:srgbClr val="C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235825" y="157370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fr-F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5150" name="Line 172"/>
          <p:cNvSpPr>
            <a:spLocks noChangeShapeType="1"/>
          </p:cNvSpPr>
          <p:nvPr/>
        </p:nvSpPr>
        <p:spPr bwMode="auto">
          <a:xfrm>
            <a:off x="7554913" y="2113458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51" name="Line 31"/>
          <p:cNvSpPr>
            <a:spLocks noChangeShapeType="1"/>
          </p:cNvSpPr>
          <p:nvPr/>
        </p:nvSpPr>
        <p:spPr bwMode="auto">
          <a:xfrm flipV="1">
            <a:off x="7572375" y="2762746"/>
            <a:ext cx="130333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52" name="Line 31"/>
          <p:cNvSpPr>
            <a:spLocks noChangeShapeType="1"/>
          </p:cNvSpPr>
          <p:nvPr/>
        </p:nvSpPr>
        <p:spPr bwMode="auto">
          <a:xfrm flipV="1">
            <a:off x="7572375" y="3770808"/>
            <a:ext cx="130333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53" name="AutoShape 162"/>
          <p:cNvSpPr>
            <a:spLocks noChangeArrowheads="1"/>
          </p:cNvSpPr>
          <p:nvPr/>
        </p:nvSpPr>
        <p:spPr bwMode="auto">
          <a:xfrm>
            <a:off x="0" y="6570663"/>
            <a:ext cx="75565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endParaRPr lang="en-GB" b="1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154" name="ZoneTexte 23"/>
          <p:cNvSpPr txBox="1">
            <a:spLocks noChangeArrowheads="1"/>
          </p:cNvSpPr>
          <p:nvPr/>
        </p:nvSpPr>
        <p:spPr bwMode="auto">
          <a:xfrm>
            <a:off x="50800" y="6581775"/>
            <a:ext cx="7048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WAVES</a:t>
            </a:r>
          </a:p>
        </p:txBody>
      </p:sp>
      <p:sp>
        <p:nvSpPr>
          <p:cNvPr id="5155" name="ZoneTexte 1"/>
          <p:cNvSpPr txBox="1">
            <a:spLocks noChangeArrowheads="1"/>
          </p:cNvSpPr>
          <p:nvPr/>
        </p:nvSpPr>
        <p:spPr bwMode="auto">
          <a:xfrm>
            <a:off x="7650163" y="2919908"/>
            <a:ext cx="112016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smtClean="0">
                <a:solidFill>
                  <a:srgbClr val="333399"/>
                </a:solidFill>
                <a:latin typeface="+mj-lt"/>
              </a:rPr>
              <a:t>Extension</a:t>
            </a:r>
          </a:p>
          <a:p>
            <a:r>
              <a:rPr lang="fr-FR" b="1">
                <a:solidFill>
                  <a:srgbClr val="333399"/>
                </a:solidFill>
                <a:latin typeface="+mj-lt"/>
              </a:rPr>
              <a:t>e</a:t>
            </a:r>
            <a:r>
              <a:rPr lang="fr-FR" b="1" smtClean="0">
                <a:solidFill>
                  <a:srgbClr val="333399"/>
                </a:solidFill>
                <a:latin typeface="+mj-lt"/>
              </a:rPr>
              <a:t>n ouvert</a:t>
            </a:r>
            <a:endParaRPr lang="fr-FR" b="1">
              <a:solidFill>
                <a:srgbClr val="333399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4025096"/>
              </p:ext>
            </p:extLst>
          </p:nvPr>
        </p:nvGraphicFramePr>
        <p:xfrm>
          <a:off x="395288" y="1628775"/>
          <a:ext cx="8353425" cy="4860926"/>
        </p:xfrm>
        <a:graphic>
          <a:graphicData uri="http://schemas.openxmlformats.org/drawingml/2006/table">
            <a:tbl>
              <a:tblPr/>
              <a:tblGrid>
                <a:gridCol w="433387"/>
                <a:gridCol w="3944938"/>
                <a:gridCol w="2070100"/>
                <a:gridCol w="1905000"/>
              </a:tblGrid>
              <a:tr h="620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EVG/C/FTC/TDF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289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ATV + r + 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286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</a:tr>
              <a:tr h="2857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Femme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100 %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100 %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57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Age médian, années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34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35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57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Blanche / noire / asiatique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44 % / 50 % / 3 %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42 % / 47 % / 6 %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57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Sida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4 %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57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 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c/ml), médiane (Q1-Q3)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4,46 (4,09-4,97)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4,56 (4,02-5,00)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54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100 000-400 000 c/ml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≥ 400 000 c/ml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15 %</a:t>
                      </a:r>
                      <a:b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9 %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18 %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8 %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57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, médiane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344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370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57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</a:t>
                      </a:r>
                      <a:r>
                        <a:rPr kumimoji="0" lang="fr-FR" sz="14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200/mm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17%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18 %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57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Hépatite B / hépatite C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4 % / 8 %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3 % / 9 %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57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Interruption avant S48, n (%)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29 (10 %)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45 (16 %)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manque d’efficacité</a:t>
                      </a:r>
                    </a:p>
                  </a:txBody>
                  <a:tcPr marL="90000" marR="90000" marT="46804" marB="46804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1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événement indésirable</a:t>
                      </a:r>
                    </a:p>
                  </a:txBody>
                  <a:tcPr marL="90000" marR="90000" marT="46804" marB="46804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5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19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Perdu de vue / retrait consentement</a:t>
                      </a:r>
                    </a:p>
                  </a:txBody>
                  <a:tcPr marL="90000" marR="90000" marT="46804" marB="46804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12 / n = 6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12 / n = 5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Non-observance / autre</a:t>
                      </a:r>
                    </a:p>
                  </a:txBody>
                  <a:tcPr marL="90000" marR="90000" marT="46804" marB="46804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4 / n = 2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5 / n = 3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7239" name="Rectangle 6"/>
          <p:cNvSpPr>
            <a:spLocks noChangeArrowheads="1"/>
          </p:cNvSpPr>
          <p:nvPr/>
        </p:nvSpPr>
        <p:spPr bwMode="auto">
          <a:xfrm>
            <a:off x="971550" y="1295400"/>
            <a:ext cx="7162800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>
              <a:lnSpc>
                <a:spcPts val="1525"/>
              </a:lnSpc>
              <a:spcBef>
                <a:spcPct val="20000"/>
              </a:spcBef>
            </a:pPr>
            <a:r>
              <a:rPr lang="fr-FR" sz="2400" b="1" smtClean="0">
                <a:solidFill>
                  <a:srgbClr val="CC3300"/>
                </a:solidFill>
                <a:latin typeface="Calibri" pitchFamily="34" charset="0"/>
              </a:rPr>
              <a:t>Caractéristiques à l’inclusion et devenir des patients</a:t>
            </a:r>
            <a:endParaRPr lang="fr-FR" sz="2400" b="1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4" name="ZoneTexte 69"/>
          <p:cNvSpPr txBox="1">
            <a:spLocks noChangeArrowheads="1"/>
          </p:cNvSpPr>
          <p:nvPr/>
        </p:nvSpPr>
        <p:spPr bwMode="auto">
          <a:xfrm>
            <a:off x="5473900" y="6565700"/>
            <a:ext cx="36718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pt-BR" sz="1200" i="1" dirty="0">
                <a:solidFill>
                  <a:srgbClr val="CC3300"/>
                </a:solidFill>
              </a:rPr>
              <a:t>Squires K. Lancet HIV 2016; 3(9):e410-e420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6" name="AutoShape 162"/>
          <p:cNvSpPr>
            <a:spLocks noChangeArrowheads="1"/>
          </p:cNvSpPr>
          <p:nvPr/>
        </p:nvSpPr>
        <p:spPr bwMode="auto">
          <a:xfrm>
            <a:off x="0" y="6570663"/>
            <a:ext cx="75565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endParaRPr lang="en-GB" b="1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7" name="ZoneTexte 23"/>
          <p:cNvSpPr txBox="1">
            <a:spLocks noChangeArrowheads="1"/>
          </p:cNvSpPr>
          <p:nvPr/>
        </p:nvSpPr>
        <p:spPr bwMode="auto">
          <a:xfrm>
            <a:off x="50800" y="6581775"/>
            <a:ext cx="7048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WAVES</a:t>
            </a:r>
          </a:p>
        </p:txBody>
      </p:sp>
      <p:sp>
        <p:nvSpPr>
          <p:cNvPr id="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34" charset="-128"/>
              </a:rPr>
              <a:t>Etude </a:t>
            </a:r>
            <a:r>
              <a:rPr lang="fr-FR" sz="3200" dirty="0" smtClean="0">
                <a:ea typeface="ＭＳ Ｐゴシック" pitchFamily="34" charset="-128"/>
              </a:rPr>
              <a:t>WAVES </a:t>
            </a:r>
            <a:r>
              <a:rPr lang="en-GB" sz="3200" dirty="0" smtClean="0">
                <a:ea typeface="ＭＳ Ｐゴシック" pitchFamily="34" charset="-128"/>
              </a:rPr>
              <a:t>: EVG/C/FTC/TDF QD </a:t>
            </a:r>
            <a:r>
              <a:rPr lang="en-GB" sz="3200" dirty="0" err="1" smtClean="0">
                <a:ea typeface="ＭＳ Ｐゴシック" pitchFamily="34" charset="-128"/>
              </a:rPr>
              <a:t>vs</a:t>
            </a:r>
            <a:r>
              <a:rPr lang="en-GB" sz="3200" dirty="0" smtClean="0">
                <a:ea typeface="ＭＳ Ｐゴシック" pitchFamily="34" charset="-128"/>
              </a:rPr>
              <a:t> ATV + r </a:t>
            </a:r>
            <a:br>
              <a:rPr lang="en-GB" sz="3200" dirty="0" smtClean="0">
                <a:ea typeface="ＭＳ Ｐゴシック" pitchFamily="34" charset="-128"/>
              </a:rPr>
            </a:br>
            <a:r>
              <a:rPr lang="en-GB" sz="3200" dirty="0" smtClean="0">
                <a:ea typeface="ＭＳ Ｐゴシック" pitchFamily="34" charset="-128"/>
              </a:rPr>
              <a:t>+ FTC/TDF QD chez les femmes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2"/>
          <p:cNvSpPr txBox="1">
            <a:spLocks noChangeArrowheads="1"/>
          </p:cNvSpPr>
          <p:nvPr/>
        </p:nvSpPr>
        <p:spPr bwMode="auto">
          <a:xfrm>
            <a:off x="2628839" y="1151863"/>
            <a:ext cx="38736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 smtClean="0">
                <a:solidFill>
                  <a:srgbClr val="CC3300"/>
                </a:solidFill>
                <a:latin typeface="Calibri" pitchFamily="34" charset="0"/>
              </a:rPr>
              <a:t>Réponse au traitement à S48</a:t>
            </a:r>
            <a:endParaRPr lang="fr-FR" sz="2400" b="1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9218" name="Text Box 179"/>
          <p:cNvSpPr txBox="1">
            <a:spLocks noChangeArrowheads="1"/>
          </p:cNvSpPr>
          <p:nvPr/>
        </p:nvSpPr>
        <p:spPr bwMode="auto">
          <a:xfrm>
            <a:off x="5796136" y="4847803"/>
            <a:ext cx="2880320" cy="1114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defTabSz="914400">
              <a:spcBef>
                <a:spcPct val="5000"/>
              </a:spcBef>
            </a:pPr>
            <a:r>
              <a:rPr lang="fr-FR" sz="1600" dirty="0" smtClean="0">
                <a:solidFill>
                  <a:srgbClr val="000066"/>
                </a:solidFill>
                <a:cs typeface="Arial" charset="0"/>
              </a:rPr>
              <a:t>Augmentation moyenne </a:t>
            </a:r>
          </a:p>
          <a:p>
            <a:pPr defTabSz="914400">
              <a:spcBef>
                <a:spcPct val="5000"/>
              </a:spcBef>
            </a:pPr>
            <a:r>
              <a:rPr lang="fr-FR" sz="1600" dirty="0" smtClean="0">
                <a:solidFill>
                  <a:srgbClr val="000066"/>
                </a:solidFill>
                <a:cs typeface="Arial" charset="0"/>
              </a:rPr>
              <a:t>CD4/mm</a:t>
            </a:r>
            <a:r>
              <a:rPr lang="fr-FR" sz="1600" baseline="30000" dirty="0" smtClean="0">
                <a:solidFill>
                  <a:srgbClr val="000066"/>
                </a:solidFill>
                <a:cs typeface="Arial" charset="0"/>
              </a:rPr>
              <a:t>3</a:t>
            </a:r>
            <a:r>
              <a:rPr lang="fr-FR" sz="1600" dirty="0" smtClean="0">
                <a:solidFill>
                  <a:srgbClr val="000066"/>
                </a:solidFill>
                <a:cs typeface="Arial" charset="0"/>
              </a:rPr>
              <a:t> à S48 :</a:t>
            </a:r>
          </a:p>
          <a:p>
            <a:pPr defTabSz="914400">
              <a:spcBef>
                <a:spcPct val="5000"/>
              </a:spcBef>
            </a:pPr>
            <a:r>
              <a:rPr lang="fr-FR" sz="1600" dirty="0" smtClean="0">
                <a:solidFill>
                  <a:srgbClr val="000066"/>
                </a:solidFill>
                <a:cs typeface="Arial" charset="0"/>
              </a:rPr>
              <a:t>+ 221 (EVG/C/FTC/TDF) vs</a:t>
            </a:r>
          </a:p>
          <a:p>
            <a:pPr defTabSz="914400">
              <a:spcBef>
                <a:spcPct val="5000"/>
              </a:spcBef>
            </a:pPr>
            <a:r>
              <a:rPr lang="fr-FR" sz="1600" dirty="0" smtClean="0">
                <a:solidFill>
                  <a:srgbClr val="000066"/>
                </a:solidFill>
                <a:cs typeface="Arial" charset="0"/>
              </a:rPr>
              <a:t>+ 212 (ATV + r + FTC/TDF)</a:t>
            </a:r>
            <a:endParaRPr lang="fr-FR" sz="1600" dirty="0">
              <a:solidFill>
                <a:srgbClr val="000066"/>
              </a:solidFill>
              <a:cs typeface="Arial" charset="0"/>
            </a:endParaRPr>
          </a:p>
        </p:txBody>
      </p:sp>
      <p:grpSp>
        <p:nvGrpSpPr>
          <p:cNvPr id="9240" name="Groupe 54"/>
          <p:cNvGrpSpPr>
            <a:grpSpLocks/>
          </p:cNvGrpSpPr>
          <p:nvPr/>
        </p:nvGrpSpPr>
        <p:grpSpPr bwMode="auto">
          <a:xfrm>
            <a:off x="5119069" y="1908943"/>
            <a:ext cx="3070057" cy="629947"/>
            <a:chOff x="2439988" y="1995488"/>
            <a:chExt cx="3069776" cy="629303"/>
          </a:xfrm>
        </p:grpSpPr>
        <p:sp>
          <p:nvSpPr>
            <p:cNvPr id="9249" name="AutoShape 165"/>
            <p:cNvSpPr>
              <a:spLocks noChangeArrowheads="1"/>
            </p:cNvSpPr>
            <p:nvPr/>
          </p:nvSpPr>
          <p:spPr bwMode="auto">
            <a:xfrm>
              <a:off x="2439988" y="2017713"/>
              <a:ext cx="3060420" cy="5921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fr-FR" sz="2800">
                <a:solidFill>
                  <a:srgbClr val="000066"/>
                </a:solidFill>
              </a:endParaRPr>
            </a:p>
          </p:txBody>
        </p:sp>
        <p:sp>
          <p:nvSpPr>
            <p:cNvPr id="9250" name="Rectangle 3"/>
            <p:cNvSpPr>
              <a:spLocks noChangeArrowheads="1"/>
            </p:cNvSpPr>
            <p:nvPr/>
          </p:nvSpPr>
          <p:spPr bwMode="auto">
            <a:xfrm>
              <a:off x="2549525" y="2116138"/>
              <a:ext cx="177800" cy="144462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fr-FR" sz="2400">
                <a:solidFill>
                  <a:srgbClr val="000066"/>
                </a:solidFill>
              </a:endParaRPr>
            </a:p>
          </p:txBody>
        </p:sp>
        <p:sp>
          <p:nvSpPr>
            <p:cNvPr id="9251" name="Rectangle 4"/>
            <p:cNvSpPr>
              <a:spLocks noChangeArrowheads="1"/>
            </p:cNvSpPr>
            <p:nvPr/>
          </p:nvSpPr>
          <p:spPr bwMode="auto">
            <a:xfrm>
              <a:off x="2549525" y="2381250"/>
              <a:ext cx="177800" cy="144463"/>
            </a:xfrm>
            <a:prstGeom prst="rect">
              <a:avLst/>
            </a:prstGeom>
            <a:solidFill>
              <a:srgbClr val="00B2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fr-FR" sz="2400">
                <a:solidFill>
                  <a:srgbClr val="000066"/>
                </a:solidFill>
              </a:endParaRPr>
            </a:p>
          </p:txBody>
        </p:sp>
        <p:sp>
          <p:nvSpPr>
            <p:cNvPr id="9252" name="ZoneTexte 84"/>
            <p:cNvSpPr txBox="1">
              <a:spLocks noChangeArrowheads="1"/>
            </p:cNvSpPr>
            <p:nvPr/>
          </p:nvSpPr>
          <p:spPr bwMode="auto">
            <a:xfrm>
              <a:off x="2706688" y="1995488"/>
              <a:ext cx="2619964" cy="3689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b="1" dirty="0" smtClean="0">
                  <a:solidFill>
                    <a:srgbClr val="333399"/>
                  </a:solidFill>
                  <a:latin typeface="Calibri" pitchFamily="34" charset="0"/>
                </a:rPr>
                <a:t>EVG/C/FTC/TDF (n = 289)</a:t>
              </a:r>
              <a:endParaRPr lang="fr-FR" b="1" dirty="0">
                <a:solidFill>
                  <a:srgbClr val="333399"/>
                </a:solidFill>
                <a:latin typeface="Calibri" pitchFamily="34" charset="0"/>
              </a:endParaRPr>
            </a:p>
          </p:txBody>
        </p:sp>
        <p:sp>
          <p:nvSpPr>
            <p:cNvPr id="9253" name="ZoneTexte 85"/>
            <p:cNvSpPr txBox="1">
              <a:spLocks noChangeArrowheads="1"/>
            </p:cNvSpPr>
            <p:nvPr/>
          </p:nvSpPr>
          <p:spPr bwMode="auto">
            <a:xfrm>
              <a:off x="2706688" y="2255837"/>
              <a:ext cx="2803076" cy="3689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b="1" dirty="0" smtClean="0">
                  <a:solidFill>
                    <a:srgbClr val="333399"/>
                  </a:solidFill>
                  <a:latin typeface="Calibri" pitchFamily="34" charset="0"/>
                </a:rPr>
                <a:t>ATV + r + FTC/TDF (n = 286)</a:t>
              </a:r>
              <a:endParaRPr lang="fr-FR" b="1" dirty="0">
                <a:solidFill>
                  <a:srgbClr val="333399"/>
                </a:solidFill>
                <a:latin typeface="Calibri" pitchFamily="34" charset="0"/>
              </a:endParaRPr>
            </a:p>
          </p:txBody>
        </p:sp>
      </p:grpSp>
      <p:sp>
        <p:nvSpPr>
          <p:cNvPr id="9241" name="Text Box 134"/>
          <p:cNvSpPr txBox="1">
            <a:spLocks noChangeArrowheads="1"/>
          </p:cNvSpPr>
          <p:nvPr/>
        </p:nvSpPr>
        <p:spPr bwMode="auto">
          <a:xfrm>
            <a:off x="735013" y="1700213"/>
            <a:ext cx="4087812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914400">
              <a:lnSpc>
                <a:spcPct val="80000"/>
              </a:lnSpc>
              <a:spcBef>
                <a:spcPct val="5000"/>
              </a:spcBef>
            </a:pPr>
            <a:r>
              <a:rPr lang="fr-FR" sz="2000" b="1" smtClean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ARN VIH &lt; 50 c/ml (ITT, snapshot)</a:t>
            </a:r>
            <a:endParaRPr lang="fr-FR" sz="2000" b="1">
              <a:solidFill>
                <a:srgbClr val="333399"/>
              </a:solidFill>
              <a:latin typeface="Calibri" pitchFamily="34" charset="0"/>
              <a:cs typeface="Arial" charset="0"/>
            </a:endParaRPr>
          </a:p>
        </p:txBody>
      </p:sp>
      <p:grpSp>
        <p:nvGrpSpPr>
          <p:cNvPr id="43" name="Groupe 42"/>
          <p:cNvGrpSpPr/>
          <p:nvPr/>
        </p:nvGrpSpPr>
        <p:grpSpPr>
          <a:xfrm>
            <a:off x="209841" y="1772816"/>
            <a:ext cx="5247984" cy="4489527"/>
            <a:chOff x="209841" y="1772816"/>
            <a:chExt cx="5247984" cy="4489527"/>
          </a:xfrm>
        </p:grpSpPr>
        <p:sp>
          <p:nvSpPr>
            <p:cNvPr id="9219" name="Rectangle 133"/>
            <p:cNvSpPr>
              <a:spLocks noChangeArrowheads="1"/>
            </p:cNvSpPr>
            <p:nvPr/>
          </p:nvSpPr>
          <p:spPr bwMode="auto">
            <a:xfrm>
              <a:off x="922338" y="2569741"/>
              <a:ext cx="577850" cy="2444750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220" name="Rectangle 135"/>
            <p:cNvSpPr>
              <a:spLocks noChangeArrowheads="1"/>
            </p:cNvSpPr>
            <p:nvPr/>
          </p:nvSpPr>
          <p:spPr bwMode="auto">
            <a:xfrm>
              <a:off x="309228" y="4225732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 smtClean="0">
                  <a:solidFill>
                    <a:srgbClr val="000066"/>
                  </a:solidFill>
                  <a:cs typeface="Arial" charset="0"/>
                </a:rPr>
                <a:t>25</a:t>
              </a:r>
              <a:endParaRPr lang="fr-F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9221" name="Rectangle 136"/>
            <p:cNvSpPr>
              <a:spLocks noChangeArrowheads="1"/>
            </p:cNvSpPr>
            <p:nvPr/>
          </p:nvSpPr>
          <p:spPr bwMode="auto">
            <a:xfrm>
              <a:off x="309228" y="3533582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 smtClean="0">
                  <a:solidFill>
                    <a:srgbClr val="000066"/>
                  </a:solidFill>
                  <a:cs typeface="Arial" charset="0"/>
                </a:rPr>
                <a:t>50</a:t>
              </a:r>
              <a:endParaRPr lang="fr-F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9222" name="Rectangle 137"/>
            <p:cNvSpPr>
              <a:spLocks noChangeArrowheads="1"/>
            </p:cNvSpPr>
            <p:nvPr/>
          </p:nvSpPr>
          <p:spPr bwMode="auto">
            <a:xfrm>
              <a:off x="209841" y="2152457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 smtClean="0">
                  <a:solidFill>
                    <a:srgbClr val="000066"/>
                  </a:solidFill>
                  <a:cs typeface="Arial" charset="0"/>
                </a:rPr>
                <a:t>100</a:t>
              </a:r>
              <a:endParaRPr lang="fr-F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9223" name="Rectangle 138"/>
            <p:cNvSpPr>
              <a:spLocks noChangeArrowheads="1"/>
            </p:cNvSpPr>
            <p:nvPr/>
          </p:nvSpPr>
          <p:spPr bwMode="auto">
            <a:xfrm>
              <a:off x="309228" y="284301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 smtClean="0">
                  <a:solidFill>
                    <a:srgbClr val="000066"/>
                  </a:solidFill>
                  <a:cs typeface="Arial" charset="0"/>
                </a:rPr>
                <a:t>75</a:t>
              </a:r>
              <a:endParaRPr lang="fr-F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9224" name="Line 139"/>
            <p:cNvSpPr>
              <a:spLocks noChangeShapeType="1"/>
            </p:cNvSpPr>
            <p:nvPr/>
          </p:nvSpPr>
          <p:spPr bwMode="auto">
            <a:xfrm>
              <a:off x="563563" y="4333453"/>
              <a:ext cx="11906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25" name="Line 140"/>
            <p:cNvSpPr>
              <a:spLocks noChangeShapeType="1"/>
            </p:cNvSpPr>
            <p:nvPr/>
          </p:nvSpPr>
          <p:spPr bwMode="auto">
            <a:xfrm>
              <a:off x="563563" y="3642891"/>
              <a:ext cx="11906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26" name="Line 141"/>
            <p:cNvSpPr>
              <a:spLocks noChangeShapeType="1"/>
            </p:cNvSpPr>
            <p:nvPr/>
          </p:nvSpPr>
          <p:spPr bwMode="auto">
            <a:xfrm>
              <a:off x="563563" y="2258591"/>
              <a:ext cx="11906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27" name="Line 142"/>
            <p:cNvSpPr>
              <a:spLocks noChangeShapeType="1"/>
            </p:cNvSpPr>
            <p:nvPr/>
          </p:nvSpPr>
          <p:spPr bwMode="auto">
            <a:xfrm>
              <a:off x="563563" y="2949153"/>
              <a:ext cx="11906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28" name="Line 143"/>
            <p:cNvSpPr>
              <a:spLocks noChangeShapeType="1"/>
            </p:cNvSpPr>
            <p:nvPr/>
          </p:nvSpPr>
          <p:spPr bwMode="auto">
            <a:xfrm>
              <a:off x="681038" y="2249066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29" name="Rectangle 144"/>
            <p:cNvSpPr>
              <a:spLocks noChangeArrowheads="1"/>
            </p:cNvSpPr>
            <p:nvPr/>
          </p:nvSpPr>
          <p:spPr bwMode="auto">
            <a:xfrm>
              <a:off x="1038808" y="2203028"/>
              <a:ext cx="36740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87</a:t>
              </a:r>
              <a:endParaRPr lang="fr-FR" sz="14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9230" name="Rectangle 145"/>
            <p:cNvSpPr>
              <a:spLocks noChangeArrowheads="1"/>
            </p:cNvSpPr>
            <p:nvPr/>
          </p:nvSpPr>
          <p:spPr bwMode="auto">
            <a:xfrm>
              <a:off x="1650783" y="2356416"/>
              <a:ext cx="36740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81</a:t>
              </a:r>
              <a:endParaRPr lang="fr-FR" sz="14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9231" name="Rectangle 151"/>
            <p:cNvSpPr>
              <a:spLocks noChangeArrowheads="1"/>
            </p:cNvSpPr>
            <p:nvPr/>
          </p:nvSpPr>
          <p:spPr bwMode="auto">
            <a:xfrm>
              <a:off x="1547813" y="2756107"/>
              <a:ext cx="577850" cy="2258384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232" name="ZoneTexte 86"/>
            <p:cNvSpPr txBox="1">
              <a:spLocks noChangeArrowheads="1"/>
            </p:cNvSpPr>
            <p:nvPr/>
          </p:nvSpPr>
          <p:spPr bwMode="auto">
            <a:xfrm>
              <a:off x="665019" y="5335166"/>
              <a:ext cx="1733837" cy="927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fr-FR" sz="1500" dirty="0" smtClean="0">
                  <a:solidFill>
                    <a:srgbClr val="000066"/>
                  </a:solidFill>
                  <a:sym typeface="Symbol" pitchFamily="18" charset="2"/>
                </a:rPr>
                <a:t>D</a:t>
              </a:r>
              <a:r>
                <a:rPr lang="fr-FR" sz="1500" dirty="0" smtClean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ifférence ajustée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 dirty="0" smtClean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(IC 95 %) </a:t>
              </a:r>
              <a:r>
                <a:rPr lang="fr-FR" sz="1500" dirty="0" smtClean="0">
                  <a:solidFill>
                    <a:srgbClr val="000066"/>
                  </a:solidFill>
                </a:rPr>
                <a:t>=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 dirty="0" smtClean="0">
                  <a:solidFill>
                    <a:srgbClr val="000066"/>
                  </a:solidFill>
                </a:rPr>
                <a:t> 6,5 % (0,4 ; 12,6)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 dirty="0" smtClean="0">
                  <a:solidFill>
                    <a:srgbClr val="000066"/>
                  </a:solidFill>
                </a:rPr>
                <a:t>p = 0,034</a:t>
              </a:r>
              <a:endParaRPr lang="fr-FR" sz="1500" dirty="0">
                <a:solidFill>
                  <a:srgbClr val="000066"/>
                </a:solidFill>
              </a:endParaRPr>
            </a:p>
          </p:txBody>
        </p:sp>
        <p:sp>
          <p:nvSpPr>
            <p:cNvPr id="9233" name="Rectangle 133"/>
            <p:cNvSpPr>
              <a:spLocks noChangeArrowheads="1"/>
            </p:cNvSpPr>
            <p:nvPr/>
          </p:nvSpPr>
          <p:spPr bwMode="auto">
            <a:xfrm>
              <a:off x="2576513" y="4770638"/>
              <a:ext cx="577850" cy="243853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234" name="Rectangle 144"/>
            <p:cNvSpPr>
              <a:spLocks noChangeArrowheads="1"/>
            </p:cNvSpPr>
            <p:nvPr/>
          </p:nvSpPr>
          <p:spPr bwMode="auto">
            <a:xfrm>
              <a:off x="2725563" y="4368553"/>
              <a:ext cx="2760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9</a:t>
              </a:r>
              <a:endParaRPr lang="fr-FR" sz="14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9235" name="Rectangle 145"/>
            <p:cNvSpPr>
              <a:spLocks noChangeArrowheads="1"/>
            </p:cNvSpPr>
            <p:nvPr/>
          </p:nvSpPr>
          <p:spPr bwMode="auto">
            <a:xfrm>
              <a:off x="3344846" y="4244203"/>
              <a:ext cx="36740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12</a:t>
              </a:r>
              <a:endParaRPr lang="fr-FR" sz="14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9236" name="Rectangle 151"/>
            <p:cNvSpPr>
              <a:spLocks noChangeArrowheads="1"/>
            </p:cNvSpPr>
            <p:nvPr/>
          </p:nvSpPr>
          <p:spPr bwMode="auto">
            <a:xfrm>
              <a:off x="3225800" y="4654128"/>
              <a:ext cx="576263" cy="360363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237" name="Line 146"/>
            <p:cNvSpPr>
              <a:spLocks noChangeShapeType="1"/>
            </p:cNvSpPr>
            <p:nvPr/>
          </p:nvSpPr>
          <p:spPr bwMode="auto">
            <a:xfrm>
              <a:off x="563563" y="5025603"/>
              <a:ext cx="489426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38" name="Rectangle 40"/>
            <p:cNvSpPr>
              <a:spLocks noChangeArrowheads="1"/>
            </p:cNvSpPr>
            <p:nvPr/>
          </p:nvSpPr>
          <p:spPr bwMode="auto">
            <a:xfrm>
              <a:off x="518001" y="5035128"/>
              <a:ext cx="183896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400" b="1" smtClean="0">
                  <a:solidFill>
                    <a:srgbClr val="000066"/>
                  </a:solidFill>
                  <a:cs typeface="Arial" charset="0"/>
                </a:rPr>
                <a:t>Succès virologique</a:t>
              </a:r>
              <a:endParaRPr lang="fr-F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9239" name="Rectangle 41"/>
            <p:cNvSpPr>
              <a:spLocks noChangeArrowheads="1"/>
            </p:cNvSpPr>
            <p:nvPr/>
          </p:nvSpPr>
          <p:spPr bwMode="auto">
            <a:xfrm>
              <a:off x="2327454" y="5035128"/>
              <a:ext cx="173637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400" b="1" smtClean="0">
                  <a:solidFill>
                    <a:srgbClr val="000066"/>
                  </a:solidFill>
                  <a:cs typeface="Arial" charset="0"/>
                </a:rPr>
                <a:t>Echec virologique</a:t>
              </a:r>
              <a:endParaRPr lang="fr-F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9242" name="Text Box 148"/>
            <p:cNvSpPr txBox="1">
              <a:spLocks noChangeArrowheads="1"/>
            </p:cNvSpPr>
            <p:nvPr/>
          </p:nvSpPr>
          <p:spPr bwMode="auto">
            <a:xfrm>
              <a:off x="255588" y="1772816"/>
              <a:ext cx="39052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defTabSz="914400"/>
              <a:r>
                <a:rPr lang="fr-FR" smtClean="0">
                  <a:solidFill>
                    <a:srgbClr val="000066"/>
                  </a:solidFill>
                </a:rPr>
                <a:t>%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243" name="Rectangle 135"/>
            <p:cNvSpPr>
              <a:spLocks noChangeArrowheads="1"/>
            </p:cNvSpPr>
            <p:nvPr/>
          </p:nvSpPr>
          <p:spPr bwMode="auto">
            <a:xfrm>
              <a:off x="409575" y="4893841"/>
              <a:ext cx="9842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 smtClean="0">
                  <a:solidFill>
                    <a:srgbClr val="000066"/>
                  </a:solidFill>
                  <a:cs typeface="Arial" charset="0"/>
                </a:rPr>
                <a:t>0</a:t>
              </a:r>
              <a:endParaRPr lang="fr-F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9244" name="Rectangle 133"/>
            <p:cNvSpPr>
              <a:spLocks noChangeArrowheads="1"/>
            </p:cNvSpPr>
            <p:nvPr/>
          </p:nvSpPr>
          <p:spPr bwMode="auto">
            <a:xfrm>
              <a:off x="4038600" y="4944259"/>
              <a:ext cx="577850" cy="70232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245" name="Rectangle 151"/>
            <p:cNvSpPr>
              <a:spLocks noChangeArrowheads="1"/>
            </p:cNvSpPr>
            <p:nvPr/>
          </p:nvSpPr>
          <p:spPr bwMode="auto">
            <a:xfrm>
              <a:off x="4686300" y="4847803"/>
              <a:ext cx="577850" cy="166688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246" name="Rectangle 144"/>
            <p:cNvSpPr>
              <a:spLocks noChangeArrowheads="1"/>
            </p:cNvSpPr>
            <p:nvPr/>
          </p:nvSpPr>
          <p:spPr bwMode="auto">
            <a:xfrm>
              <a:off x="4166488" y="4520878"/>
              <a:ext cx="2760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4</a:t>
              </a:r>
              <a:endParaRPr lang="fr-FR" sz="14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9247" name="Rectangle 145"/>
            <p:cNvSpPr>
              <a:spLocks noChangeArrowheads="1"/>
            </p:cNvSpPr>
            <p:nvPr/>
          </p:nvSpPr>
          <p:spPr bwMode="auto">
            <a:xfrm>
              <a:off x="4843031" y="4431253"/>
              <a:ext cx="2760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7</a:t>
              </a:r>
              <a:endParaRPr lang="fr-FR" sz="14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9248" name="Rectangle 41"/>
            <p:cNvSpPr>
              <a:spLocks noChangeArrowheads="1"/>
            </p:cNvSpPr>
            <p:nvPr/>
          </p:nvSpPr>
          <p:spPr bwMode="auto">
            <a:xfrm>
              <a:off x="3952037" y="5039891"/>
              <a:ext cx="1454244" cy="533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400" b="1" smtClean="0">
                  <a:solidFill>
                    <a:srgbClr val="000066"/>
                  </a:solidFill>
                  <a:cs typeface="Arial" charset="0"/>
                </a:rPr>
                <a:t>Pas de donnée</a:t>
              </a:r>
            </a:p>
            <a:p>
              <a:pPr algn="ctr" defTabSz="914400">
                <a:spcBef>
                  <a:spcPct val="5000"/>
                </a:spcBef>
              </a:pPr>
              <a:r>
                <a:rPr lang="fr-FR" sz="1400" b="1" smtClean="0">
                  <a:solidFill>
                    <a:srgbClr val="000066"/>
                  </a:solidFill>
                  <a:cs typeface="Arial" charset="0"/>
                </a:rPr>
                <a:t>virologique</a:t>
              </a:r>
              <a:endParaRPr lang="fr-FR" sz="1400" b="1">
                <a:solidFill>
                  <a:srgbClr val="000066"/>
                </a:solidFill>
                <a:cs typeface="Arial" charset="0"/>
              </a:endParaRPr>
            </a:p>
          </p:txBody>
        </p:sp>
      </p:grpSp>
      <p:sp>
        <p:nvSpPr>
          <p:cNvPr id="39" name="ZoneTexte 69"/>
          <p:cNvSpPr txBox="1">
            <a:spLocks noChangeArrowheads="1"/>
          </p:cNvSpPr>
          <p:nvPr/>
        </p:nvSpPr>
        <p:spPr bwMode="auto">
          <a:xfrm>
            <a:off x="5473900" y="6565700"/>
            <a:ext cx="36718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pt-BR" sz="1200" i="1" dirty="0">
                <a:solidFill>
                  <a:srgbClr val="CC3300"/>
                </a:solidFill>
              </a:rPr>
              <a:t>Squires K. Lancet HIV 2016; 3(9):e410-e420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41" name="AutoShape 162"/>
          <p:cNvSpPr>
            <a:spLocks noChangeArrowheads="1"/>
          </p:cNvSpPr>
          <p:nvPr/>
        </p:nvSpPr>
        <p:spPr bwMode="auto">
          <a:xfrm>
            <a:off x="0" y="6570663"/>
            <a:ext cx="75565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endParaRPr lang="en-GB" b="1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42" name="ZoneTexte 23"/>
          <p:cNvSpPr txBox="1">
            <a:spLocks noChangeArrowheads="1"/>
          </p:cNvSpPr>
          <p:nvPr/>
        </p:nvSpPr>
        <p:spPr bwMode="auto">
          <a:xfrm>
            <a:off x="50800" y="6581775"/>
            <a:ext cx="7048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WAVES</a:t>
            </a:r>
          </a:p>
        </p:txBody>
      </p:sp>
      <p:sp>
        <p:nvSpPr>
          <p:cNvPr id="4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34" charset="-128"/>
              </a:rPr>
              <a:t>Etude </a:t>
            </a:r>
            <a:r>
              <a:rPr lang="fr-FR" sz="3200" dirty="0" smtClean="0">
                <a:ea typeface="ＭＳ Ｐゴシック" pitchFamily="34" charset="-128"/>
              </a:rPr>
              <a:t>WAVES </a:t>
            </a:r>
            <a:r>
              <a:rPr lang="en-GB" sz="3200" dirty="0" smtClean="0">
                <a:ea typeface="ＭＳ Ｐゴシック" pitchFamily="34" charset="-128"/>
              </a:rPr>
              <a:t>: EVG/C/FTC/TDF QD </a:t>
            </a:r>
            <a:r>
              <a:rPr lang="en-GB" sz="3200" dirty="0" err="1" smtClean="0">
                <a:ea typeface="ＭＳ Ｐゴシック" pitchFamily="34" charset="-128"/>
              </a:rPr>
              <a:t>vs</a:t>
            </a:r>
            <a:r>
              <a:rPr lang="en-GB" sz="3200" dirty="0" smtClean="0">
                <a:ea typeface="ＭＳ Ｐゴシック" pitchFamily="34" charset="-128"/>
              </a:rPr>
              <a:t> ATV + r </a:t>
            </a:r>
            <a:br>
              <a:rPr lang="en-GB" sz="3200" dirty="0" smtClean="0">
                <a:ea typeface="ＭＳ Ｐゴシック" pitchFamily="34" charset="-128"/>
              </a:rPr>
            </a:br>
            <a:r>
              <a:rPr lang="en-GB" sz="3200" dirty="0" smtClean="0">
                <a:ea typeface="ＭＳ Ｐゴシック" pitchFamily="34" charset="-128"/>
              </a:rPr>
              <a:t>+ FTC/TDF QD chez les femmes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2"/>
          <p:cNvSpPr txBox="1">
            <a:spLocks noChangeArrowheads="1"/>
          </p:cNvSpPr>
          <p:nvPr/>
        </p:nvSpPr>
        <p:spPr bwMode="auto">
          <a:xfrm>
            <a:off x="876426" y="1140288"/>
            <a:ext cx="74942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 smtClean="0">
                <a:solidFill>
                  <a:srgbClr val="CC3300"/>
                </a:solidFill>
                <a:latin typeface="Calibri" pitchFamily="34" charset="0"/>
              </a:rPr>
              <a:t>AR VIH &lt; 50 c/ml à S48 selon ARN VIH et CD4 à l’inclusion</a:t>
            </a:r>
            <a:endParaRPr lang="fr-FR" sz="2400" b="1">
              <a:solidFill>
                <a:srgbClr val="CC3300"/>
              </a:solidFill>
              <a:latin typeface="Calibri" pitchFamily="34" charset="0"/>
            </a:endParaRPr>
          </a:p>
        </p:txBody>
      </p:sp>
      <p:grpSp>
        <p:nvGrpSpPr>
          <p:cNvPr id="11287" name="Groupe 94"/>
          <p:cNvGrpSpPr>
            <a:grpSpLocks/>
          </p:cNvGrpSpPr>
          <p:nvPr/>
        </p:nvGrpSpPr>
        <p:grpSpPr bwMode="auto">
          <a:xfrm>
            <a:off x="3641725" y="1772816"/>
            <a:ext cx="2009775" cy="614363"/>
            <a:chOff x="7009505" y="1995488"/>
            <a:chExt cx="2008874" cy="614362"/>
          </a:xfrm>
        </p:grpSpPr>
        <p:sp>
          <p:nvSpPr>
            <p:cNvPr id="11318" name="AutoShape 165"/>
            <p:cNvSpPr>
              <a:spLocks noChangeArrowheads="1"/>
            </p:cNvSpPr>
            <p:nvPr/>
          </p:nvSpPr>
          <p:spPr bwMode="auto">
            <a:xfrm>
              <a:off x="7009505" y="2017713"/>
              <a:ext cx="2008874" cy="5921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11319" name="Rectangle 3"/>
            <p:cNvSpPr>
              <a:spLocks noChangeArrowheads="1"/>
            </p:cNvSpPr>
            <p:nvPr/>
          </p:nvSpPr>
          <p:spPr bwMode="auto">
            <a:xfrm>
              <a:off x="7119042" y="2116138"/>
              <a:ext cx="177800" cy="144462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11320" name="Rectangle 4"/>
            <p:cNvSpPr>
              <a:spLocks noChangeArrowheads="1"/>
            </p:cNvSpPr>
            <p:nvPr/>
          </p:nvSpPr>
          <p:spPr bwMode="auto">
            <a:xfrm>
              <a:off x="7119042" y="2381250"/>
              <a:ext cx="177800" cy="144463"/>
            </a:xfrm>
            <a:prstGeom prst="rect">
              <a:avLst/>
            </a:prstGeom>
            <a:solidFill>
              <a:srgbClr val="00B2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11321" name="ZoneTexte 84"/>
            <p:cNvSpPr txBox="1">
              <a:spLocks noChangeArrowheads="1"/>
            </p:cNvSpPr>
            <p:nvPr/>
          </p:nvSpPr>
          <p:spPr bwMode="auto">
            <a:xfrm>
              <a:off x="7276205" y="1995488"/>
              <a:ext cx="1538990" cy="3385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sz="1600" b="1" smtClean="0">
                  <a:solidFill>
                    <a:srgbClr val="333399"/>
                  </a:solidFill>
                  <a:latin typeface="Calibri" pitchFamily="34" charset="0"/>
                </a:rPr>
                <a:t>EVG/C/FTC/TDF</a:t>
              </a:r>
              <a:endParaRPr lang="fr-FR" sz="1600" b="1">
                <a:solidFill>
                  <a:srgbClr val="333399"/>
                </a:solidFill>
                <a:latin typeface="Calibri" pitchFamily="34" charset="0"/>
              </a:endParaRPr>
            </a:p>
          </p:txBody>
        </p:sp>
        <p:sp>
          <p:nvSpPr>
            <p:cNvPr id="11322" name="ZoneTexte 85"/>
            <p:cNvSpPr txBox="1">
              <a:spLocks noChangeArrowheads="1"/>
            </p:cNvSpPr>
            <p:nvPr/>
          </p:nvSpPr>
          <p:spPr bwMode="auto">
            <a:xfrm>
              <a:off x="7276205" y="2255838"/>
              <a:ext cx="1724479" cy="338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sz="1600" b="1" smtClean="0">
                  <a:solidFill>
                    <a:srgbClr val="333399"/>
                  </a:solidFill>
                  <a:latin typeface="Calibri" pitchFamily="34" charset="0"/>
                </a:rPr>
                <a:t>ATV + r + FTC/TDF</a:t>
              </a:r>
              <a:endParaRPr lang="fr-FR" sz="1600" b="1">
                <a:solidFill>
                  <a:srgbClr val="333399"/>
                </a:solidFill>
                <a:latin typeface="Calibri" pitchFamily="34" charset="0"/>
              </a:endParaRPr>
            </a:p>
          </p:txBody>
        </p:sp>
      </p:grpSp>
      <p:grpSp>
        <p:nvGrpSpPr>
          <p:cNvPr id="64" name="Groupe 63"/>
          <p:cNvGrpSpPr/>
          <p:nvPr/>
        </p:nvGrpSpPr>
        <p:grpSpPr>
          <a:xfrm>
            <a:off x="249529" y="2244725"/>
            <a:ext cx="8518234" cy="3939977"/>
            <a:chOff x="249529" y="2244725"/>
            <a:chExt cx="8518234" cy="3939977"/>
          </a:xfrm>
        </p:grpSpPr>
        <p:sp>
          <p:nvSpPr>
            <p:cNvPr id="11266" name="Rectangle 133"/>
            <p:cNvSpPr>
              <a:spLocks noChangeArrowheads="1"/>
            </p:cNvSpPr>
            <p:nvPr/>
          </p:nvSpPr>
          <p:spPr bwMode="auto">
            <a:xfrm>
              <a:off x="873125" y="3068639"/>
              <a:ext cx="609600" cy="2417762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11267" name="Rectangle 135"/>
            <p:cNvSpPr>
              <a:spLocks noChangeArrowheads="1"/>
            </p:cNvSpPr>
            <p:nvPr/>
          </p:nvSpPr>
          <p:spPr bwMode="auto">
            <a:xfrm>
              <a:off x="348916" y="4697641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 smtClean="0">
                  <a:solidFill>
                    <a:srgbClr val="000066"/>
                  </a:solidFill>
                  <a:cs typeface="Arial" charset="0"/>
                </a:rPr>
                <a:t>25</a:t>
              </a:r>
              <a:endParaRPr lang="fr-F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68" name="Rectangle 136"/>
            <p:cNvSpPr>
              <a:spLocks noChangeArrowheads="1"/>
            </p:cNvSpPr>
            <p:nvPr/>
          </p:nvSpPr>
          <p:spPr bwMode="auto">
            <a:xfrm>
              <a:off x="348916" y="4005491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 smtClean="0">
                  <a:solidFill>
                    <a:srgbClr val="000066"/>
                  </a:solidFill>
                  <a:cs typeface="Arial" charset="0"/>
                </a:rPr>
                <a:t>50</a:t>
              </a:r>
              <a:endParaRPr lang="fr-F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69" name="Rectangle 137"/>
            <p:cNvSpPr>
              <a:spLocks noChangeArrowheads="1"/>
            </p:cNvSpPr>
            <p:nvPr/>
          </p:nvSpPr>
          <p:spPr bwMode="auto">
            <a:xfrm>
              <a:off x="249529" y="2624366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 smtClean="0">
                  <a:solidFill>
                    <a:srgbClr val="000066"/>
                  </a:solidFill>
                  <a:cs typeface="Arial" charset="0"/>
                </a:rPr>
                <a:t>100</a:t>
              </a:r>
              <a:endParaRPr lang="fr-F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0" name="Rectangle 138"/>
            <p:cNvSpPr>
              <a:spLocks noChangeArrowheads="1"/>
            </p:cNvSpPr>
            <p:nvPr/>
          </p:nvSpPr>
          <p:spPr bwMode="auto">
            <a:xfrm>
              <a:off x="348916" y="3314928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 smtClean="0">
                  <a:solidFill>
                    <a:srgbClr val="000066"/>
                  </a:solidFill>
                  <a:cs typeface="Arial" charset="0"/>
                </a:rPr>
                <a:t>75</a:t>
              </a:r>
              <a:endParaRPr lang="fr-F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1" name="Line 139"/>
            <p:cNvSpPr>
              <a:spLocks noChangeShapeType="1"/>
            </p:cNvSpPr>
            <p:nvPr/>
          </p:nvSpPr>
          <p:spPr bwMode="auto">
            <a:xfrm>
              <a:off x="596900" y="480536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72" name="Line 140"/>
            <p:cNvSpPr>
              <a:spLocks noChangeShapeType="1"/>
            </p:cNvSpPr>
            <p:nvPr/>
          </p:nvSpPr>
          <p:spPr bwMode="auto">
            <a:xfrm>
              <a:off x="596900" y="411480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73" name="Line 141"/>
            <p:cNvSpPr>
              <a:spLocks noChangeShapeType="1"/>
            </p:cNvSpPr>
            <p:nvPr/>
          </p:nvSpPr>
          <p:spPr bwMode="auto">
            <a:xfrm>
              <a:off x="596900" y="273050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74" name="Line 142"/>
            <p:cNvSpPr>
              <a:spLocks noChangeShapeType="1"/>
            </p:cNvSpPr>
            <p:nvPr/>
          </p:nvSpPr>
          <p:spPr bwMode="auto">
            <a:xfrm>
              <a:off x="596900" y="342106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75" name="Line 143"/>
            <p:cNvSpPr>
              <a:spLocks noChangeShapeType="1"/>
            </p:cNvSpPr>
            <p:nvPr/>
          </p:nvSpPr>
          <p:spPr bwMode="auto">
            <a:xfrm>
              <a:off x="687388" y="2720975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76" name="Rectangle 144"/>
            <p:cNvSpPr>
              <a:spLocks noChangeArrowheads="1"/>
            </p:cNvSpPr>
            <p:nvPr/>
          </p:nvSpPr>
          <p:spPr bwMode="auto">
            <a:xfrm>
              <a:off x="958776" y="2666292"/>
              <a:ext cx="393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6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87</a:t>
              </a:r>
              <a:endParaRPr lang="fr-FR" sz="16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77" name="Rectangle 145"/>
            <p:cNvSpPr>
              <a:spLocks noChangeArrowheads="1"/>
            </p:cNvSpPr>
            <p:nvPr/>
          </p:nvSpPr>
          <p:spPr bwMode="auto">
            <a:xfrm>
              <a:off x="1562820" y="2851492"/>
              <a:ext cx="393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6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81</a:t>
              </a:r>
              <a:endParaRPr lang="fr-FR" sz="16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78" name="Text Box 148"/>
            <p:cNvSpPr txBox="1">
              <a:spLocks noChangeArrowheads="1"/>
            </p:cNvSpPr>
            <p:nvPr/>
          </p:nvSpPr>
          <p:spPr bwMode="auto">
            <a:xfrm>
              <a:off x="258763" y="2244725"/>
              <a:ext cx="366712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sz="1600" smtClean="0">
                  <a:solidFill>
                    <a:srgbClr val="000066"/>
                  </a:solidFill>
                </a:rPr>
                <a:t>%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11279" name="Rectangle 151"/>
            <p:cNvSpPr>
              <a:spLocks noChangeArrowheads="1"/>
            </p:cNvSpPr>
            <p:nvPr/>
          </p:nvSpPr>
          <p:spPr bwMode="auto">
            <a:xfrm>
              <a:off x="1476375" y="3240088"/>
              <a:ext cx="609600" cy="2246312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11280" name="Rectangle 133"/>
            <p:cNvSpPr>
              <a:spLocks noChangeArrowheads="1"/>
            </p:cNvSpPr>
            <p:nvPr/>
          </p:nvSpPr>
          <p:spPr bwMode="auto">
            <a:xfrm>
              <a:off x="2636838" y="3095625"/>
              <a:ext cx="609600" cy="2390775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11281" name="Rectangle 144"/>
            <p:cNvSpPr>
              <a:spLocks noChangeArrowheads="1"/>
            </p:cNvSpPr>
            <p:nvPr/>
          </p:nvSpPr>
          <p:spPr bwMode="auto">
            <a:xfrm>
              <a:off x="2744251" y="2689442"/>
              <a:ext cx="393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6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86</a:t>
              </a:r>
              <a:endParaRPr lang="fr-FR" sz="16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82" name="Rectangle 145"/>
            <p:cNvSpPr>
              <a:spLocks noChangeArrowheads="1"/>
            </p:cNvSpPr>
            <p:nvPr/>
          </p:nvSpPr>
          <p:spPr bwMode="auto">
            <a:xfrm>
              <a:off x="3347170" y="2758892"/>
              <a:ext cx="393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6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82</a:t>
              </a:r>
              <a:endParaRPr lang="fr-FR" sz="16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83" name="Rectangle 151"/>
            <p:cNvSpPr>
              <a:spLocks noChangeArrowheads="1"/>
            </p:cNvSpPr>
            <p:nvPr/>
          </p:nvSpPr>
          <p:spPr bwMode="auto">
            <a:xfrm>
              <a:off x="3240088" y="3171462"/>
              <a:ext cx="609600" cy="2314937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11284" name="Line 146"/>
            <p:cNvSpPr>
              <a:spLocks noChangeShapeType="1"/>
            </p:cNvSpPr>
            <p:nvPr/>
          </p:nvSpPr>
          <p:spPr bwMode="auto">
            <a:xfrm>
              <a:off x="596900" y="5497513"/>
              <a:ext cx="8170863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85" name="Rectangle 40"/>
            <p:cNvSpPr>
              <a:spLocks noChangeArrowheads="1"/>
            </p:cNvSpPr>
            <p:nvPr/>
          </p:nvSpPr>
          <p:spPr bwMode="auto">
            <a:xfrm>
              <a:off x="608227" y="5476875"/>
              <a:ext cx="163787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400" b="1" smtClean="0">
                  <a:solidFill>
                    <a:srgbClr val="000066"/>
                  </a:solidFill>
                  <a:cs typeface="Arial" charset="0"/>
                </a:rPr>
                <a:t>Tous les patients</a:t>
              </a:r>
              <a:endParaRPr lang="fr-F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6" name="Rectangle 41"/>
            <p:cNvSpPr>
              <a:spLocks noChangeArrowheads="1"/>
            </p:cNvSpPr>
            <p:nvPr/>
          </p:nvSpPr>
          <p:spPr bwMode="auto">
            <a:xfrm>
              <a:off x="2805433" y="5476875"/>
              <a:ext cx="98837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400" b="1" u="sng" smtClean="0">
                  <a:solidFill>
                    <a:srgbClr val="000066"/>
                  </a:solidFill>
                  <a:cs typeface="Arial" charset="0"/>
                </a:rPr>
                <a:t>&lt;</a:t>
              </a:r>
              <a:r>
                <a:rPr lang="fr-FR" sz="1400" b="1" smtClean="0">
                  <a:solidFill>
                    <a:srgbClr val="000066"/>
                  </a:solidFill>
                  <a:cs typeface="Arial" charset="0"/>
                </a:rPr>
                <a:t> 100 000</a:t>
              </a:r>
              <a:endParaRPr lang="fr-F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8" name="Rectangle 135"/>
            <p:cNvSpPr>
              <a:spLocks noChangeArrowheads="1"/>
            </p:cNvSpPr>
            <p:nvPr/>
          </p:nvSpPr>
          <p:spPr bwMode="auto">
            <a:xfrm>
              <a:off x="448302" y="5375503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 smtClean="0">
                  <a:solidFill>
                    <a:srgbClr val="000066"/>
                  </a:solidFill>
                  <a:cs typeface="Arial" charset="0"/>
                </a:rPr>
                <a:t>0</a:t>
              </a:r>
              <a:endParaRPr lang="fr-F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9" name="Rectangle 133"/>
            <p:cNvSpPr>
              <a:spLocks noChangeArrowheads="1"/>
            </p:cNvSpPr>
            <p:nvPr/>
          </p:nvSpPr>
          <p:spPr bwMode="auto">
            <a:xfrm>
              <a:off x="5807075" y="3009418"/>
              <a:ext cx="609600" cy="2467457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290" name="Rectangle 144"/>
            <p:cNvSpPr>
              <a:spLocks noChangeArrowheads="1"/>
            </p:cNvSpPr>
            <p:nvPr/>
          </p:nvSpPr>
          <p:spPr bwMode="auto">
            <a:xfrm>
              <a:off x="5894313" y="2596842"/>
              <a:ext cx="393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6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88</a:t>
              </a:r>
              <a:endParaRPr lang="fr-FR" sz="16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91" name="Rectangle 145"/>
            <p:cNvSpPr>
              <a:spLocks noChangeArrowheads="1"/>
            </p:cNvSpPr>
            <p:nvPr/>
          </p:nvSpPr>
          <p:spPr bwMode="auto">
            <a:xfrm>
              <a:off x="6497563" y="2758892"/>
              <a:ext cx="393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6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82</a:t>
              </a:r>
              <a:endParaRPr lang="fr-FR" sz="16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92" name="Rectangle 151"/>
            <p:cNvSpPr>
              <a:spLocks noChangeArrowheads="1"/>
            </p:cNvSpPr>
            <p:nvPr/>
          </p:nvSpPr>
          <p:spPr bwMode="auto">
            <a:xfrm>
              <a:off x="6410325" y="3171463"/>
              <a:ext cx="609600" cy="2305412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293" name="Rectangle 133"/>
            <p:cNvSpPr>
              <a:spLocks noChangeArrowheads="1"/>
            </p:cNvSpPr>
            <p:nvPr/>
          </p:nvSpPr>
          <p:spPr bwMode="auto">
            <a:xfrm>
              <a:off x="7246938" y="3078866"/>
              <a:ext cx="609600" cy="2398009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294" name="Rectangle 151"/>
            <p:cNvSpPr>
              <a:spLocks noChangeArrowheads="1"/>
            </p:cNvSpPr>
            <p:nvPr/>
          </p:nvSpPr>
          <p:spPr bwMode="auto">
            <a:xfrm>
              <a:off x="7850188" y="3317875"/>
              <a:ext cx="609600" cy="2159000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295" name="Rectangle 40"/>
            <p:cNvSpPr>
              <a:spLocks noChangeArrowheads="1"/>
            </p:cNvSpPr>
            <p:nvPr/>
          </p:nvSpPr>
          <p:spPr bwMode="auto">
            <a:xfrm>
              <a:off x="6059425" y="5476875"/>
              <a:ext cx="6367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400" b="1" u="sng" smtClean="0">
                  <a:solidFill>
                    <a:srgbClr val="000066"/>
                  </a:solidFill>
                  <a:cs typeface="Arial" charset="0"/>
                </a:rPr>
                <a:t>&lt;</a:t>
              </a:r>
              <a:r>
                <a:rPr lang="fr-FR" sz="1400" b="1" smtClean="0">
                  <a:solidFill>
                    <a:srgbClr val="000066"/>
                  </a:solidFill>
                  <a:cs typeface="Arial" charset="0"/>
                </a:rPr>
                <a:t> 350</a:t>
              </a:r>
              <a:endParaRPr lang="fr-F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6" name="Rectangle 41"/>
            <p:cNvSpPr>
              <a:spLocks noChangeArrowheads="1"/>
            </p:cNvSpPr>
            <p:nvPr/>
          </p:nvSpPr>
          <p:spPr bwMode="auto">
            <a:xfrm>
              <a:off x="7481825" y="5476875"/>
              <a:ext cx="6367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400" b="1" smtClean="0">
                  <a:solidFill>
                    <a:srgbClr val="000066"/>
                  </a:solidFill>
                  <a:cs typeface="Arial" charset="0"/>
                </a:rPr>
                <a:t>&gt; 350</a:t>
              </a:r>
              <a:endParaRPr lang="fr-F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7" name="Rectangle 144"/>
            <p:cNvSpPr>
              <a:spLocks noChangeArrowheads="1"/>
            </p:cNvSpPr>
            <p:nvPr/>
          </p:nvSpPr>
          <p:spPr bwMode="auto">
            <a:xfrm>
              <a:off x="7326238" y="2677867"/>
              <a:ext cx="393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6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86</a:t>
              </a:r>
              <a:endParaRPr lang="fr-FR" sz="16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98" name="Rectangle 145"/>
            <p:cNvSpPr>
              <a:spLocks noChangeArrowheads="1"/>
            </p:cNvSpPr>
            <p:nvPr/>
          </p:nvSpPr>
          <p:spPr bwMode="auto">
            <a:xfrm>
              <a:off x="7938351" y="2909367"/>
              <a:ext cx="393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6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79</a:t>
              </a:r>
              <a:endParaRPr lang="fr-FR" sz="16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99" name="Rectangle 133"/>
            <p:cNvSpPr>
              <a:spLocks noChangeArrowheads="1"/>
            </p:cNvSpPr>
            <p:nvPr/>
          </p:nvSpPr>
          <p:spPr bwMode="auto">
            <a:xfrm>
              <a:off x="4037013" y="2916820"/>
              <a:ext cx="609600" cy="2560055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300" name="Rectangle 151"/>
            <p:cNvSpPr>
              <a:spLocks noChangeArrowheads="1"/>
            </p:cNvSpPr>
            <p:nvPr/>
          </p:nvSpPr>
          <p:spPr bwMode="auto">
            <a:xfrm>
              <a:off x="4640263" y="3345084"/>
              <a:ext cx="609600" cy="2131791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301" name="Rectangle 41"/>
            <p:cNvSpPr>
              <a:spLocks noChangeArrowheads="1"/>
            </p:cNvSpPr>
            <p:nvPr/>
          </p:nvSpPr>
          <p:spPr bwMode="auto">
            <a:xfrm>
              <a:off x="4180208" y="5476875"/>
              <a:ext cx="98837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400" b="1" smtClean="0">
                  <a:solidFill>
                    <a:srgbClr val="000066"/>
                  </a:solidFill>
                  <a:cs typeface="Arial" charset="0"/>
                </a:rPr>
                <a:t>&gt; 100 000</a:t>
              </a:r>
              <a:endParaRPr lang="fr-F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2" name="Rectangle 40"/>
            <p:cNvSpPr>
              <a:spLocks noChangeArrowheads="1"/>
            </p:cNvSpPr>
            <p:nvPr/>
          </p:nvSpPr>
          <p:spPr bwMode="auto">
            <a:xfrm>
              <a:off x="3103000" y="5876925"/>
              <a:ext cx="192041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400" b="1" smtClean="0">
                  <a:solidFill>
                    <a:srgbClr val="000066"/>
                  </a:solidFill>
                  <a:cs typeface="Arial" charset="0"/>
                </a:rPr>
                <a:t>ARN VIH (copies/ml)</a:t>
              </a:r>
              <a:endParaRPr lang="fr-F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3" name="Rectangle 40"/>
            <p:cNvSpPr>
              <a:spLocks noChangeArrowheads="1"/>
            </p:cNvSpPr>
            <p:nvPr/>
          </p:nvSpPr>
          <p:spPr bwMode="auto">
            <a:xfrm>
              <a:off x="6623017" y="5876925"/>
              <a:ext cx="97954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400" b="1" smtClean="0">
                  <a:solidFill>
                    <a:srgbClr val="000066"/>
                  </a:solidFill>
                  <a:cs typeface="Arial" charset="0"/>
                </a:rPr>
                <a:t>CD4/mm</a:t>
              </a:r>
              <a:r>
                <a:rPr lang="fr-FR" sz="1400" b="1" baseline="30000" smtClean="0">
                  <a:solidFill>
                    <a:srgbClr val="000066"/>
                  </a:solidFill>
                  <a:cs typeface="Arial" charset="0"/>
                </a:rPr>
                <a:t>3</a:t>
              </a:r>
              <a:endParaRPr lang="fr-F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4" name="Rectangle 144"/>
            <p:cNvSpPr>
              <a:spLocks noChangeArrowheads="1"/>
            </p:cNvSpPr>
            <p:nvPr/>
          </p:nvSpPr>
          <p:spPr bwMode="auto">
            <a:xfrm>
              <a:off x="4148064" y="2504242"/>
              <a:ext cx="393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6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90</a:t>
              </a:r>
              <a:endParaRPr lang="fr-FR" sz="16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305" name="Rectangle 145"/>
            <p:cNvSpPr>
              <a:spLocks noChangeArrowheads="1"/>
            </p:cNvSpPr>
            <p:nvPr/>
          </p:nvSpPr>
          <p:spPr bwMode="auto">
            <a:xfrm>
              <a:off x="4738614" y="2932517"/>
              <a:ext cx="393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6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78</a:t>
              </a:r>
              <a:endParaRPr lang="fr-FR" sz="16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306" name="Line 146"/>
            <p:cNvSpPr>
              <a:spLocks noChangeShapeType="1"/>
            </p:cNvSpPr>
            <p:nvPr/>
          </p:nvSpPr>
          <p:spPr bwMode="auto">
            <a:xfrm>
              <a:off x="2700338" y="5876925"/>
              <a:ext cx="25558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307" name="Line 146"/>
            <p:cNvSpPr>
              <a:spLocks noChangeShapeType="1"/>
            </p:cNvSpPr>
            <p:nvPr/>
          </p:nvSpPr>
          <p:spPr bwMode="auto">
            <a:xfrm>
              <a:off x="5832475" y="5876925"/>
              <a:ext cx="25558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308" name="ZoneTexte 2"/>
            <p:cNvSpPr txBox="1">
              <a:spLocks noChangeArrowheads="1"/>
            </p:cNvSpPr>
            <p:nvPr/>
          </p:nvSpPr>
          <p:spPr bwMode="auto">
            <a:xfrm>
              <a:off x="1547813" y="5157788"/>
              <a:ext cx="484187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>
                  <a:solidFill>
                    <a:schemeClr val="bg1"/>
                  </a:solidFill>
                </a:rPr>
                <a:t>286</a:t>
              </a:r>
            </a:p>
          </p:txBody>
        </p:sp>
        <p:sp>
          <p:nvSpPr>
            <p:cNvPr id="11309" name="ZoneTexte 88"/>
            <p:cNvSpPr txBox="1">
              <a:spLocks noChangeArrowheads="1"/>
            </p:cNvSpPr>
            <p:nvPr/>
          </p:nvSpPr>
          <p:spPr bwMode="auto">
            <a:xfrm>
              <a:off x="965200" y="5157788"/>
              <a:ext cx="484188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/>
                <a:t>286</a:t>
              </a:r>
            </a:p>
          </p:txBody>
        </p:sp>
        <p:sp>
          <p:nvSpPr>
            <p:cNvPr id="11310" name="ZoneTexte 89"/>
            <p:cNvSpPr txBox="1">
              <a:spLocks noChangeArrowheads="1"/>
            </p:cNvSpPr>
            <p:nvPr/>
          </p:nvSpPr>
          <p:spPr bwMode="auto">
            <a:xfrm>
              <a:off x="2690813" y="5157788"/>
              <a:ext cx="484187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/>
                <a:t>220</a:t>
              </a:r>
            </a:p>
          </p:txBody>
        </p:sp>
        <p:sp>
          <p:nvSpPr>
            <p:cNvPr id="11311" name="ZoneTexte 90"/>
            <p:cNvSpPr txBox="1">
              <a:spLocks noChangeArrowheads="1"/>
            </p:cNvSpPr>
            <p:nvPr/>
          </p:nvSpPr>
          <p:spPr bwMode="auto">
            <a:xfrm>
              <a:off x="3281363" y="5157788"/>
              <a:ext cx="48577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>
                  <a:solidFill>
                    <a:schemeClr val="bg1"/>
                  </a:solidFill>
                </a:rPr>
                <a:t>214</a:t>
              </a:r>
            </a:p>
          </p:txBody>
        </p:sp>
        <p:sp>
          <p:nvSpPr>
            <p:cNvPr id="11312" name="ZoneTexte 91"/>
            <p:cNvSpPr txBox="1">
              <a:spLocks noChangeArrowheads="1"/>
            </p:cNvSpPr>
            <p:nvPr/>
          </p:nvSpPr>
          <p:spPr bwMode="auto">
            <a:xfrm>
              <a:off x="4083050" y="5157788"/>
              <a:ext cx="38417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/>
                <a:t>69</a:t>
              </a:r>
            </a:p>
          </p:txBody>
        </p:sp>
        <p:sp>
          <p:nvSpPr>
            <p:cNvPr id="11313" name="ZoneTexte 92"/>
            <p:cNvSpPr txBox="1">
              <a:spLocks noChangeArrowheads="1"/>
            </p:cNvSpPr>
            <p:nvPr/>
          </p:nvSpPr>
          <p:spPr bwMode="auto">
            <a:xfrm>
              <a:off x="4737100" y="5157788"/>
              <a:ext cx="38417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>
                  <a:solidFill>
                    <a:schemeClr val="bg1"/>
                  </a:solidFill>
                </a:rPr>
                <a:t>72</a:t>
              </a:r>
            </a:p>
          </p:txBody>
        </p:sp>
        <p:sp>
          <p:nvSpPr>
            <p:cNvPr id="11314" name="ZoneTexte 93"/>
            <p:cNvSpPr txBox="1">
              <a:spLocks noChangeArrowheads="1"/>
            </p:cNvSpPr>
            <p:nvPr/>
          </p:nvSpPr>
          <p:spPr bwMode="auto">
            <a:xfrm>
              <a:off x="5843588" y="5157788"/>
              <a:ext cx="484187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/>
                <a:t>146</a:t>
              </a:r>
            </a:p>
          </p:txBody>
        </p:sp>
        <p:sp>
          <p:nvSpPr>
            <p:cNvPr id="11315" name="ZoneTexte 94"/>
            <p:cNvSpPr txBox="1">
              <a:spLocks noChangeArrowheads="1"/>
            </p:cNvSpPr>
            <p:nvPr/>
          </p:nvSpPr>
          <p:spPr bwMode="auto">
            <a:xfrm>
              <a:off x="6488113" y="5157788"/>
              <a:ext cx="484187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>
                  <a:solidFill>
                    <a:schemeClr val="bg1"/>
                  </a:solidFill>
                </a:rPr>
                <a:t>131</a:t>
              </a:r>
            </a:p>
          </p:txBody>
        </p:sp>
        <p:sp>
          <p:nvSpPr>
            <p:cNvPr id="11316" name="ZoneTexte 95"/>
            <p:cNvSpPr txBox="1">
              <a:spLocks noChangeArrowheads="1"/>
            </p:cNvSpPr>
            <p:nvPr/>
          </p:nvSpPr>
          <p:spPr bwMode="auto">
            <a:xfrm>
              <a:off x="7339013" y="5157788"/>
              <a:ext cx="484187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/>
                <a:t>143</a:t>
              </a:r>
            </a:p>
          </p:txBody>
        </p:sp>
        <p:sp>
          <p:nvSpPr>
            <p:cNvPr id="11317" name="ZoneTexte 96"/>
            <p:cNvSpPr txBox="1">
              <a:spLocks noChangeArrowheads="1"/>
            </p:cNvSpPr>
            <p:nvPr/>
          </p:nvSpPr>
          <p:spPr bwMode="auto">
            <a:xfrm>
              <a:off x="7934325" y="5157788"/>
              <a:ext cx="484188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>
                  <a:solidFill>
                    <a:schemeClr val="bg1"/>
                  </a:solidFill>
                </a:rPr>
                <a:t>154</a:t>
              </a:r>
            </a:p>
          </p:txBody>
        </p:sp>
      </p:grpSp>
      <p:sp>
        <p:nvSpPr>
          <p:cNvPr id="60" name="ZoneTexte 69"/>
          <p:cNvSpPr txBox="1">
            <a:spLocks noChangeArrowheads="1"/>
          </p:cNvSpPr>
          <p:nvPr/>
        </p:nvSpPr>
        <p:spPr bwMode="auto">
          <a:xfrm>
            <a:off x="2085975" y="6565700"/>
            <a:ext cx="70598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smtClean="0">
                <a:solidFill>
                  <a:srgbClr val="CC0000"/>
                </a:solidFill>
              </a:rPr>
              <a:t>Squires K. IAS 2015 Vancouver, Abs. MOLBPE08 ; </a:t>
            </a:r>
            <a:r>
              <a:rPr lang="pt-BR" sz="1200" i="1" dirty="0">
                <a:solidFill>
                  <a:srgbClr val="CC3300"/>
                </a:solidFill>
              </a:rPr>
              <a:t>Squires K. Lancet HIV 2016; 3(9):e410-e420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62" name="AutoShape 162"/>
          <p:cNvSpPr>
            <a:spLocks noChangeArrowheads="1"/>
          </p:cNvSpPr>
          <p:nvPr/>
        </p:nvSpPr>
        <p:spPr bwMode="auto">
          <a:xfrm>
            <a:off x="0" y="6570663"/>
            <a:ext cx="75565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endParaRPr lang="fr-FR" b="1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63" name="ZoneTexte 23"/>
          <p:cNvSpPr txBox="1">
            <a:spLocks noChangeArrowheads="1"/>
          </p:cNvSpPr>
          <p:nvPr/>
        </p:nvSpPr>
        <p:spPr bwMode="auto">
          <a:xfrm>
            <a:off x="50800" y="6581775"/>
            <a:ext cx="7048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fr-FR" sz="1200" b="1" i="1" smtClean="0">
                <a:solidFill>
                  <a:srgbClr val="333399"/>
                </a:solidFill>
                <a:latin typeface="Cambria" pitchFamily="18" charset="0"/>
              </a:rPr>
              <a:t>WAVES</a:t>
            </a:r>
            <a:endParaRPr lang="fr-FR" sz="1200" b="1" i="1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66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ea typeface="ＭＳ Ｐゴシック" pitchFamily="34" charset="-128"/>
              </a:rPr>
              <a:t>Etude </a:t>
            </a:r>
            <a:r>
              <a:rPr lang="fr-FR" sz="3200" dirty="0" smtClean="0">
                <a:ea typeface="ＭＳ Ｐゴシック" pitchFamily="34" charset="-128"/>
              </a:rPr>
              <a:t>WAVES </a:t>
            </a:r>
            <a:r>
              <a:rPr lang="en-GB" sz="3200" dirty="0" smtClean="0">
                <a:ea typeface="ＭＳ Ｐゴシック" pitchFamily="34" charset="-128"/>
              </a:rPr>
              <a:t>: EVG/C/FTC/TDF QD </a:t>
            </a:r>
            <a:r>
              <a:rPr lang="en-GB" sz="3200" dirty="0" err="1" smtClean="0">
                <a:ea typeface="ＭＳ Ｐゴシック" pitchFamily="34" charset="-128"/>
              </a:rPr>
              <a:t>vs</a:t>
            </a:r>
            <a:r>
              <a:rPr lang="en-GB" sz="3200" dirty="0" smtClean="0">
                <a:ea typeface="ＭＳ Ｐゴシック" pitchFamily="34" charset="-128"/>
              </a:rPr>
              <a:t> ATV + r </a:t>
            </a:r>
            <a:br>
              <a:rPr lang="en-GB" sz="3200" dirty="0" smtClean="0">
                <a:ea typeface="ＭＳ Ｐゴシック" pitchFamily="34" charset="-128"/>
              </a:rPr>
            </a:br>
            <a:r>
              <a:rPr lang="en-GB" sz="3200" dirty="0" smtClean="0">
                <a:ea typeface="ＭＳ Ｐゴシック" pitchFamily="34" charset="-128"/>
              </a:rPr>
              <a:t>+ FTC/TDF QD chez les femmes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2"/>
          <p:cNvSpPr txBox="1">
            <a:spLocks noChangeArrowheads="1"/>
          </p:cNvSpPr>
          <p:nvPr/>
        </p:nvSpPr>
        <p:spPr bwMode="auto">
          <a:xfrm>
            <a:off x="2889877" y="1140288"/>
            <a:ext cx="33515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2400" b="1" dirty="0">
                <a:solidFill>
                  <a:srgbClr val="CC3300"/>
                </a:solidFill>
                <a:latin typeface="Calibri" pitchFamily="34" charset="0"/>
              </a:rPr>
              <a:t>Emergence </a:t>
            </a:r>
            <a:r>
              <a:rPr lang="en-GB" sz="2400" b="1" dirty="0" smtClean="0">
                <a:solidFill>
                  <a:srgbClr val="CC3300"/>
                </a:solidFill>
                <a:latin typeface="Calibri" pitchFamily="34" charset="0"/>
              </a:rPr>
              <a:t>de résistance</a:t>
            </a:r>
            <a:endParaRPr lang="en-GB" sz="2400" b="1" dirty="0">
              <a:solidFill>
                <a:srgbClr val="CC3300"/>
              </a:solidFill>
              <a:latin typeface="Calibri" pitchFamily="34" charset="0"/>
            </a:endParaRPr>
          </a:p>
        </p:txBody>
      </p:sp>
      <p:graphicFrame>
        <p:nvGraphicFramePr>
          <p:cNvPr id="50" name="Tableau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379396"/>
              </p:ext>
            </p:extLst>
          </p:nvPr>
        </p:nvGraphicFramePr>
        <p:xfrm>
          <a:off x="323850" y="1700213"/>
          <a:ext cx="8056563" cy="3389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118"/>
                <a:gridCol w="2016224"/>
                <a:gridCol w="2080221"/>
              </a:tblGrid>
              <a:tr h="365895">
                <a:tc>
                  <a:txBody>
                    <a:bodyPr/>
                    <a:lstStyle/>
                    <a:p>
                      <a:pPr algn="ctr"/>
                      <a:endParaRPr lang="fr-FR" sz="1400" b="1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60"/>
                        </a:lnSpc>
                      </a:pPr>
                      <a:r>
                        <a:rPr lang="fr-FR" sz="1800" b="1" noProof="0" smtClean="0">
                          <a:solidFill>
                            <a:schemeClr val="tx1"/>
                          </a:solidFill>
                          <a:latin typeface="+mj-lt"/>
                        </a:rPr>
                        <a:t>EVG/C/FTC/TDF</a:t>
                      </a:r>
                      <a:endParaRPr lang="fr-FR" sz="1800" b="1" noProof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60"/>
                        </a:lnSpc>
                      </a:pPr>
                      <a:r>
                        <a:rPr lang="fr-FR" sz="1800" b="1" noProof="0" smtClean="0">
                          <a:solidFill>
                            <a:schemeClr val="bg1"/>
                          </a:solidFill>
                          <a:latin typeface="+mj-lt"/>
                        </a:rPr>
                        <a:t>ATV</a:t>
                      </a:r>
                      <a:r>
                        <a:rPr lang="fr-FR" sz="1800" b="1" baseline="0" noProof="0" smtClean="0">
                          <a:solidFill>
                            <a:schemeClr val="bg1"/>
                          </a:solidFill>
                          <a:latin typeface="+mj-lt"/>
                        </a:rPr>
                        <a:t> + </a:t>
                      </a:r>
                      <a:r>
                        <a:rPr lang="fr-FR" sz="1800" b="1" noProof="0" smtClean="0">
                          <a:solidFill>
                            <a:schemeClr val="bg1"/>
                          </a:solidFill>
                          <a:latin typeface="+mj-lt"/>
                        </a:rPr>
                        <a:t>r + FTC/TDF</a:t>
                      </a:r>
                      <a:endParaRPr lang="fr-FR" sz="1800" b="1" noProof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200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Population pour analyse de la résistance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19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21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Population</a:t>
                      </a:r>
                      <a:r>
                        <a:rPr lang="fr-FR" sz="1400" b="1" baseline="0" noProof="0" smtClean="0">
                          <a:solidFill>
                            <a:srgbClr val="000066"/>
                          </a:solidFill>
                        </a:rPr>
                        <a:t> analysée</a:t>
                      </a:r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*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7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12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Emergence de mutation de résistance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3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Résistance INTI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1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3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lvl="1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D67D/N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1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lvl="1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M184V/I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3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lvl="1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K65R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Résistance INSTI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Résistance primaire IP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5" name="TextBox 7"/>
          <p:cNvSpPr txBox="1"/>
          <p:nvPr/>
        </p:nvSpPr>
        <p:spPr>
          <a:xfrm>
            <a:off x="323850" y="5157788"/>
            <a:ext cx="8712646" cy="132343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fr-FR" sz="1600" smtClean="0">
                <a:solidFill>
                  <a:srgbClr val="000066"/>
                </a:solidFill>
              </a:rPr>
              <a:t>* Critères :</a:t>
            </a:r>
          </a:p>
          <a:p>
            <a:pPr marL="531813" lvl="1" indent="-173038">
              <a:buFontTx/>
              <a:buChar char="-"/>
            </a:pPr>
            <a:r>
              <a:rPr lang="fr-FR" sz="1400" smtClean="0">
                <a:solidFill>
                  <a:srgbClr val="000066"/>
                </a:solidFill>
              </a:rPr>
              <a:t>Réponse suboptimale (ARN VIH ≥ 50 c/ml avec réduction &lt; 1 log</a:t>
            </a:r>
            <a:r>
              <a:rPr lang="fr-FR" sz="1400" baseline="-25000" smtClean="0">
                <a:solidFill>
                  <a:srgbClr val="000066"/>
                </a:solidFill>
              </a:rPr>
              <a:t>10</a:t>
            </a:r>
            <a:r>
              <a:rPr lang="fr-FR" sz="1400" smtClean="0">
                <a:solidFill>
                  <a:srgbClr val="000066"/>
                </a:solidFill>
              </a:rPr>
              <a:t> copies/ml entre J0 et S8, confirmé)</a:t>
            </a:r>
          </a:p>
          <a:p>
            <a:pPr marL="531813" lvl="1" indent="-173038">
              <a:buFontTx/>
              <a:buChar char="-"/>
            </a:pPr>
            <a:r>
              <a:rPr lang="fr-FR" sz="1400" smtClean="0">
                <a:solidFill>
                  <a:srgbClr val="000066"/>
                </a:solidFill>
              </a:rPr>
              <a:t>Rebond virologique (ARN VIH &gt; 400 c/ml après obtention ARN VIH &lt; 50 c/ml, ou 2 visites consécutives avec ARN VIH &gt; 1 log</a:t>
            </a:r>
            <a:r>
              <a:rPr lang="fr-FR" sz="1400" baseline="-25000" smtClean="0">
                <a:solidFill>
                  <a:srgbClr val="000066"/>
                </a:solidFill>
              </a:rPr>
              <a:t>10</a:t>
            </a:r>
            <a:r>
              <a:rPr lang="fr-FR" sz="1400" smtClean="0">
                <a:solidFill>
                  <a:srgbClr val="000066"/>
                </a:solidFill>
              </a:rPr>
              <a:t> copies/ml depuis le nadir)</a:t>
            </a:r>
          </a:p>
          <a:p>
            <a:pPr marL="531813" lvl="1" indent="-173038">
              <a:buFontTx/>
              <a:buChar char="-"/>
            </a:pPr>
            <a:r>
              <a:rPr lang="fr-FR" sz="1400" smtClean="0">
                <a:solidFill>
                  <a:srgbClr val="000066"/>
                </a:solidFill>
              </a:rPr>
              <a:t>ARN VIH &gt; 400 c/ml à S48</a:t>
            </a:r>
          </a:p>
          <a:p>
            <a:pPr marL="531813" lvl="1" indent="-173038"/>
            <a:r>
              <a:rPr lang="fr-FR" sz="1400" smtClean="0">
                <a:solidFill>
                  <a:srgbClr val="000066"/>
                </a:solidFill>
              </a:rPr>
              <a:t>Exclusion des patients avec ARN VIH &lt; 50 c/ml aux visites suivantes</a:t>
            </a:r>
            <a:endParaRPr lang="fr-FR" sz="1400">
              <a:solidFill>
                <a:srgbClr val="000066"/>
              </a:solidFill>
            </a:endParaRP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5473900" y="6565700"/>
            <a:ext cx="36718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pt-BR" sz="1200" i="1" dirty="0">
                <a:solidFill>
                  <a:srgbClr val="CC3300"/>
                </a:solidFill>
              </a:rPr>
              <a:t>Squires K. Lancet HIV 2016; 3(9):e410-e420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0" y="6570663"/>
            <a:ext cx="75565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endParaRPr lang="en-GB" b="1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8" name="ZoneTexte 23"/>
          <p:cNvSpPr txBox="1">
            <a:spLocks noChangeArrowheads="1"/>
          </p:cNvSpPr>
          <p:nvPr/>
        </p:nvSpPr>
        <p:spPr bwMode="auto">
          <a:xfrm>
            <a:off x="50800" y="6581775"/>
            <a:ext cx="7048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WAVES</a:t>
            </a:r>
          </a:p>
        </p:txBody>
      </p:sp>
      <p:sp>
        <p:nvSpPr>
          <p:cNvPr id="1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34" charset="-128"/>
              </a:rPr>
              <a:t>Etude </a:t>
            </a:r>
            <a:r>
              <a:rPr lang="fr-FR" sz="3200" dirty="0" smtClean="0">
                <a:ea typeface="ＭＳ Ｐゴシック" pitchFamily="34" charset="-128"/>
              </a:rPr>
              <a:t>WAVES </a:t>
            </a:r>
            <a:r>
              <a:rPr lang="en-GB" sz="3200" dirty="0" smtClean="0">
                <a:ea typeface="ＭＳ Ｐゴシック" pitchFamily="34" charset="-128"/>
              </a:rPr>
              <a:t>: EVG/C/FTC/TDF QD </a:t>
            </a:r>
            <a:r>
              <a:rPr lang="en-GB" sz="3200" dirty="0" err="1" smtClean="0">
                <a:ea typeface="ＭＳ Ｐゴシック" pitchFamily="34" charset="-128"/>
              </a:rPr>
              <a:t>vs</a:t>
            </a:r>
            <a:r>
              <a:rPr lang="en-GB" sz="3200" dirty="0" smtClean="0">
                <a:ea typeface="ＭＳ Ｐゴシック" pitchFamily="34" charset="-128"/>
              </a:rPr>
              <a:t> ATV + r </a:t>
            </a:r>
            <a:br>
              <a:rPr lang="en-GB" sz="3200" dirty="0" smtClean="0">
                <a:ea typeface="ＭＳ Ｐゴシック" pitchFamily="34" charset="-128"/>
              </a:rPr>
            </a:br>
            <a:r>
              <a:rPr lang="en-GB" sz="3200" dirty="0" smtClean="0">
                <a:ea typeface="ＭＳ Ｐゴシック" pitchFamily="34" charset="-128"/>
              </a:rPr>
              <a:t>+ FTC/TDF QD chez les femmes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812695"/>
              </p:ext>
            </p:extLst>
          </p:nvPr>
        </p:nvGraphicFramePr>
        <p:xfrm>
          <a:off x="250825" y="1651000"/>
          <a:ext cx="8642351" cy="2518962"/>
        </p:xfrm>
        <a:graphic>
          <a:graphicData uri="http://schemas.openxmlformats.org/drawingml/2006/table">
            <a:tbl>
              <a:tblPr/>
              <a:tblGrid>
                <a:gridCol w="4465191"/>
                <a:gridCol w="1656184"/>
                <a:gridCol w="1800780"/>
                <a:gridCol w="720196"/>
              </a:tblGrid>
              <a:tr h="3298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EVG/C/FTC/TDF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ATV + r + FTC/TDF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7396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DEXA réalisés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à J0, rachis ; hanche, n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à S48, rachis ; hanche, n</a:t>
                      </a: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138 ; 120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136 ; 118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150 ; 128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150 ; 128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24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Modification médiane depuis J0 de la DMO</a:t>
                      </a: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2492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Rachis lombaire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- 3,23 %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- 3,28 %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0,69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2492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Hanche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- 2,99 %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- 2,68 %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0,37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210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Modification médiane depuis J0 du DFGe (ml/min), formule de Cockroft-Gault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- 6,1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- 2,4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0,15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743802" y="1136319"/>
            <a:ext cx="76976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 smtClean="0">
                <a:solidFill>
                  <a:srgbClr val="CC3300"/>
                </a:solidFill>
                <a:latin typeface="+mj-lt"/>
                <a:ea typeface="+mn-ea"/>
              </a:rPr>
              <a:t>Evaluation rénale et de la densité minérale osseuse (DEXA)</a:t>
            </a:r>
            <a:endParaRPr lang="fr-FR" sz="2400" b="1" dirty="0">
              <a:solidFill>
                <a:srgbClr val="CC3300"/>
              </a:solidFill>
              <a:latin typeface="+mj-lt"/>
              <a:ea typeface="+mn-ea"/>
            </a:endParaRPr>
          </a:p>
        </p:txBody>
      </p:sp>
      <p:graphicFrame>
        <p:nvGraphicFramePr>
          <p:cNvPr id="8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689835"/>
              </p:ext>
            </p:extLst>
          </p:nvPr>
        </p:nvGraphicFramePr>
        <p:xfrm>
          <a:off x="250825" y="5227670"/>
          <a:ext cx="8642351" cy="1041399"/>
        </p:xfrm>
        <a:graphic>
          <a:graphicData uri="http://schemas.openxmlformats.org/drawingml/2006/table">
            <a:tbl>
              <a:tblPr/>
              <a:tblGrid>
                <a:gridCol w="4465191"/>
                <a:gridCol w="1656184"/>
                <a:gridCol w="1800780"/>
                <a:gridCol w="720196"/>
              </a:tblGrid>
              <a:tr h="3674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29" marB="46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EVG/C/FTC/TDF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29" marB="46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ATV + r + FTC/TDF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29" marB="46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29" marB="46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3698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Cholestérol total (mg/dl)</a:t>
                      </a:r>
                    </a:p>
                  </a:txBody>
                  <a:tcPr marL="90021" marR="90021" marT="46729" marB="46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+ 7</a:t>
                      </a:r>
                    </a:p>
                  </a:txBody>
                  <a:tcPr marL="90021" marR="90021" marT="46729" marB="46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+ 2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29" marB="46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29" marB="46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6986"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Autres paramètres lipidiques (LDL-c, HDL-c, triglycérides, rapport </a:t>
                      </a:r>
                      <a:r>
                        <a:rPr kumimoji="0" lang="fr-F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chol</a:t>
                      </a: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</a:t>
                      </a:r>
                      <a:r>
                        <a:rPr kumimoji="0" lang="fr-F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total:HDL-chol</a:t>
                      </a: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29" marB="46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7" marR="90007" marT="46789" marB="4678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7" marR="90007" marT="46789" marB="4678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NS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29" marB="46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483188" y="4653136"/>
            <a:ext cx="76124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smtClean="0">
                <a:solidFill>
                  <a:srgbClr val="CC3300"/>
                </a:solidFill>
                <a:latin typeface="+mj-lt"/>
                <a:ea typeface="+mn-ea"/>
              </a:rPr>
              <a:t>Modification médiane depuis J0 des lipides à jeun (mg/dl)</a:t>
            </a:r>
            <a:endParaRPr lang="fr-FR" sz="2400" b="1">
              <a:solidFill>
                <a:srgbClr val="CC3300"/>
              </a:solidFill>
              <a:latin typeface="+mj-lt"/>
              <a:ea typeface="+mn-ea"/>
            </a:endParaRPr>
          </a:p>
        </p:txBody>
      </p:sp>
      <p:sp>
        <p:nvSpPr>
          <p:cNvPr id="6" name="ZoneTexte 69"/>
          <p:cNvSpPr txBox="1">
            <a:spLocks noChangeArrowheads="1"/>
          </p:cNvSpPr>
          <p:nvPr/>
        </p:nvSpPr>
        <p:spPr bwMode="auto">
          <a:xfrm>
            <a:off x="5473900" y="6565700"/>
            <a:ext cx="36718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pt-BR" sz="1200" i="1" dirty="0">
                <a:solidFill>
                  <a:srgbClr val="CC3300"/>
                </a:solidFill>
              </a:rPr>
              <a:t>Squires K. Lancet HIV 2016; 3(9):e410-e420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10" name="AutoShape 162"/>
          <p:cNvSpPr>
            <a:spLocks noChangeArrowheads="1"/>
          </p:cNvSpPr>
          <p:nvPr/>
        </p:nvSpPr>
        <p:spPr bwMode="auto">
          <a:xfrm>
            <a:off x="0" y="6570663"/>
            <a:ext cx="75565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endParaRPr lang="en-GB" b="1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1" name="ZoneTexte 23"/>
          <p:cNvSpPr txBox="1">
            <a:spLocks noChangeArrowheads="1"/>
          </p:cNvSpPr>
          <p:nvPr/>
        </p:nvSpPr>
        <p:spPr bwMode="auto">
          <a:xfrm>
            <a:off x="50800" y="6581775"/>
            <a:ext cx="7048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WAVES</a:t>
            </a:r>
          </a:p>
        </p:txBody>
      </p:sp>
      <p:sp>
        <p:nvSpPr>
          <p:cNvPr id="1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34" charset="-128"/>
              </a:rPr>
              <a:t>Etude </a:t>
            </a:r>
            <a:r>
              <a:rPr lang="fr-FR" sz="3200" dirty="0" smtClean="0">
                <a:ea typeface="ＭＳ Ｐゴシック" pitchFamily="34" charset="-128"/>
              </a:rPr>
              <a:t>WAVES </a:t>
            </a:r>
            <a:r>
              <a:rPr lang="en-GB" sz="3200" dirty="0" smtClean="0">
                <a:ea typeface="ＭＳ Ｐゴシック" pitchFamily="34" charset="-128"/>
              </a:rPr>
              <a:t>: EVG/C/FTC/TDF QD </a:t>
            </a:r>
            <a:r>
              <a:rPr lang="en-GB" sz="3200" dirty="0" err="1" smtClean="0">
                <a:ea typeface="ＭＳ Ｐゴシック" pitchFamily="34" charset="-128"/>
              </a:rPr>
              <a:t>vs</a:t>
            </a:r>
            <a:r>
              <a:rPr lang="en-GB" sz="3200" dirty="0" smtClean="0">
                <a:ea typeface="ＭＳ Ｐゴシック" pitchFamily="34" charset="-128"/>
              </a:rPr>
              <a:t> ATV + r </a:t>
            </a:r>
            <a:br>
              <a:rPr lang="en-GB" sz="3200" dirty="0" smtClean="0">
                <a:ea typeface="ＭＳ Ｐゴシック" pitchFamily="34" charset="-128"/>
              </a:rPr>
            </a:br>
            <a:r>
              <a:rPr lang="en-GB" sz="3200" dirty="0" smtClean="0">
                <a:ea typeface="ＭＳ Ｐゴシック" pitchFamily="34" charset="-128"/>
              </a:rPr>
              <a:t>+ FTC/TDF QD chez les femmes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607495"/>
              </p:ext>
            </p:extLst>
          </p:nvPr>
        </p:nvGraphicFramePr>
        <p:xfrm>
          <a:off x="324297" y="1556793"/>
          <a:ext cx="8424167" cy="4980328"/>
        </p:xfrm>
        <a:graphic>
          <a:graphicData uri="http://schemas.openxmlformats.org/drawingml/2006/table">
            <a:tbl>
              <a:tblPr/>
              <a:tblGrid>
                <a:gridCol w="501865"/>
                <a:gridCol w="4005858"/>
                <a:gridCol w="1921661"/>
                <a:gridCol w="1994783"/>
              </a:tblGrid>
              <a:tr h="2852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EVG/C/FTC/TDF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ATV + r + FTC/TDF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</a:tr>
              <a:tr h="23512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Evénements indésirables conduisant à l’arrêt, n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arrêts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19 arrêts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5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Manifestation hépato-bilaire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5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Manifestation gastro-intestinale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5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Tuberculose pulmonaire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51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Rénal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51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Manifestation cutanée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51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Hypersensibilité médicamenteuse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5120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Evénement indésirable chez ≥ 10 % des patients, %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51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Céphalées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16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15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51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Infection des voies aériennes supérieures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16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15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51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Nausées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15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14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51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Vomissement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14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51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Ictère 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1 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12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5120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Anomalies biologiques grade 3-4 ≥ 2 %, %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51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Augmentation amylase sérique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51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Neutropénie &lt; 1 000/mm</a:t>
                      </a:r>
                      <a:r>
                        <a:rPr kumimoji="0" lang="fr-FR" sz="12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51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Augmentation ALAT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51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Hyperbilirubinémie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1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46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512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Glycosurie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" name="Espace réservé du contenu 2"/>
          <p:cNvSpPr txBox="1">
            <a:spLocks/>
          </p:cNvSpPr>
          <p:nvPr/>
        </p:nvSpPr>
        <p:spPr bwMode="auto">
          <a:xfrm>
            <a:off x="396304" y="1214238"/>
            <a:ext cx="835216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marL="0" indent="0" defTabSz="914400">
              <a:lnSpc>
                <a:spcPts val="2280"/>
              </a:lnSpc>
              <a:spcBef>
                <a:spcPts val="0"/>
              </a:spcBef>
              <a:buFont typeface="Wingdings" pitchFamily="-1" charset="2"/>
              <a:buNone/>
              <a:defRPr/>
            </a:pPr>
            <a:r>
              <a:rPr lang="fr-FR" sz="2400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Evénements indésirables et anomalies biologiques de grade 3-4</a:t>
            </a:r>
            <a:endParaRPr lang="fr-FR" sz="1800" kern="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" name="ZoneTexte 69"/>
          <p:cNvSpPr txBox="1">
            <a:spLocks noChangeArrowheads="1"/>
          </p:cNvSpPr>
          <p:nvPr/>
        </p:nvSpPr>
        <p:spPr bwMode="auto">
          <a:xfrm>
            <a:off x="5473900" y="6565700"/>
            <a:ext cx="36718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pt-BR" sz="1200" i="1" dirty="0">
                <a:solidFill>
                  <a:srgbClr val="CC3300"/>
                </a:solidFill>
              </a:rPr>
              <a:t>Squires K. Lancet HIV 2016; 3(9):e410-e420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6" name="AutoShape 162"/>
          <p:cNvSpPr>
            <a:spLocks noChangeArrowheads="1"/>
          </p:cNvSpPr>
          <p:nvPr/>
        </p:nvSpPr>
        <p:spPr bwMode="auto">
          <a:xfrm>
            <a:off x="0" y="6570663"/>
            <a:ext cx="75565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endParaRPr lang="en-GB" b="1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7" name="ZoneTexte 23"/>
          <p:cNvSpPr txBox="1">
            <a:spLocks noChangeArrowheads="1"/>
          </p:cNvSpPr>
          <p:nvPr/>
        </p:nvSpPr>
        <p:spPr bwMode="auto">
          <a:xfrm>
            <a:off x="50800" y="6581775"/>
            <a:ext cx="7048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WAVES</a:t>
            </a:r>
          </a:p>
        </p:txBody>
      </p:sp>
      <p:sp>
        <p:nvSpPr>
          <p:cNvPr id="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34" charset="-128"/>
              </a:rPr>
              <a:t>Etude </a:t>
            </a:r>
            <a:r>
              <a:rPr lang="fr-FR" sz="3200" dirty="0" smtClean="0">
                <a:ea typeface="ＭＳ Ｐゴシック" pitchFamily="34" charset="-128"/>
              </a:rPr>
              <a:t>WAVES </a:t>
            </a:r>
            <a:r>
              <a:rPr lang="en-GB" sz="3200" dirty="0" smtClean="0">
                <a:ea typeface="ＭＳ Ｐゴシック" pitchFamily="34" charset="-128"/>
              </a:rPr>
              <a:t>: EVG/C/FTC/TDF QD </a:t>
            </a:r>
            <a:r>
              <a:rPr lang="en-GB" sz="3200" dirty="0" err="1" smtClean="0">
                <a:ea typeface="ＭＳ Ｐゴシック" pitchFamily="34" charset="-128"/>
              </a:rPr>
              <a:t>vs</a:t>
            </a:r>
            <a:r>
              <a:rPr lang="en-GB" sz="3200" dirty="0" smtClean="0">
                <a:ea typeface="ＭＳ Ｐゴシック" pitchFamily="34" charset="-128"/>
              </a:rPr>
              <a:t> ATV + r </a:t>
            </a:r>
            <a:br>
              <a:rPr lang="en-GB" sz="3200" dirty="0" smtClean="0">
                <a:ea typeface="ＭＳ Ｐゴシック" pitchFamily="34" charset="-128"/>
              </a:rPr>
            </a:br>
            <a:r>
              <a:rPr lang="en-GB" sz="3200" dirty="0" smtClean="0">
                <a:ea typeface="ＭＳ Ｐゴシック" pitchFamily="34" charset="-128"/>
              </a:rPr>
              <a:t>+ FTC/TDF QD chez les femmes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125538"/>
            <a:ext cx="9036050" cy="530225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sz="2800" b="1" dirty="0" smtClean="0">
                <a:latin typeface="Calibri" pitchFamily="34" charset="0"/>
                <a:ea typeface="ＭＳ Ｐゴシック" pitchFamily="34" charset="-128"/>
              </a:rPr>
              <a:t>Conclusion</a:t>
            </a:r>
            <a:br>
              <a:rPr lang="fr-FR" sz="2800" b="1" dirty="0" smtClean="0">
                <a:latin typeface="Calibri" pitchFamily="34" charset="0"/>
                <a:ea typeface="ＭＳ Ｐゴシック" pitchFamily="34" charset="-128"/>
              </a:rPr>
            </a:br>
            <a:endParaRPr lang="fr-FR" sz="2800" b="1" dirty="0" smtClean="0">
              <a:latin typeface="Calibri" pitchFamily="34" charset="0"/>
              <a:ea typeface="ＭＳ Ｐゴシック" pitchFamily="34" charset="-128"/>
            </a:endParaRPr>
          </a:p>
          <a:p>
            <a:pPr lvl="1">
              <a:spcBef>
                <a:spcPts val="0"/>
              </a:spcBef>
            </a:pPr>
            <a:r>
              <a:rPr lang="fr-FR" sz="1800" dirty="0" smtClean="0">
                <a:ea typeface="ＭＳ Ｐゴシック" pitchFamily="34" charset="-128"/>
              </a:rPr>
              <a:t>EVG/C/FTC/TDF QD était </a:t>
            </a:r>
            <a:r>
              <a:rPr lang="fr-FR" sz="1800" dirty="0" err="1" smtClean="0">
                <a:ea typeface="ＭＳ Ｐゴシック" pitchFamily="34" charset="-128"/>
              </a:rPr>
              <a:t>virologiquement</a:t>
            </a:r>
            <a:r>
              <a:rPr lang="fr-FR" sz="1800" dirty="0" smtClean="0">
                <a:ea typeface="ＭＳ Ｐゴシック" pitchFamily="34" charset="-128"/>
              </a:rPr>
              <a:t> non inférieur et supérieur à   </a:t>
            </a:r>
            <a:br>
              <a:rPr lang="fr-FR" sz="1800" dirty="0" smtClean="0">
                <a:ea typeface="ＭＳ Ｐゴシック" pitchFamily="34" charset="-128"/>
              </a:rPr>
            </a:br>
            <a:r>
              <a:rPr lang="fr-FR" sz="1800" dirty="0" smtClean="0">
                <a:ea typeface="ＭＳ Ｐゴシック" pitchFamily="34" charset="-128"/>
              </a:rPr>
              <a:t>ATV + r + FTC/TDF</a:t>
            </a:r>
            <a:endParaRPr lang="fr-FR" sz="1800" baseline="30000" dirty="0" smtClean="0">
              <a:ea typeface="ＭＳ Ｐゴシック" pitchFamily="34" charset="-128"/>
            </a:endParaRPr>
          </a:p>
          <a:p>
            <a:pPr lvl="1">
              <a:spcBef>
                <a:spcPts val="0"/>
              </a:spcBef>
            </a:pPr>
            <a:r>
              <a:rPr lang="fr-FR" sz="1800" dirty="0" smtClean="0">
                <a:ea typeface="ＭＳ Ｐゴシック" pitchFamily="34" charset="-128"/>
              </a:rPr>
              <a:t>Réponse virologique similaire dans les 2 bras pour les différents sous-groupes de patients, dont ceux avec charge virale élevée ou CD4 &lt; 350/mm</a:t>
            </a:r>
            <a:r>
              <a:rPr lang="fr-FR" sz="1800" baseline="30000" dirty="0" smtClean="0">
                <a:ea typeface="ＭＳ Ｐゴシック" pitchFamily="34" charset="-128"/>
              </a:rPr>
              <a:t>3</a:t>
            </a:r>
            <a:r>
              <a:rPr lang="fr-FR" sz="1800" dirty="0" smtClean="0">
                <a:ea typeface="ＭＳ Ｐゴシック" pitchFamily="34" charset="-128"/>
              </a:rPr>
              <a:t> à l’inclusion</a:t>
            </a:r>
          </a:p>
          <a:p>
            <a:pPr lvl="1">
              <a:spcBef>
                <a:spcPts val="0"/>
              </a:spcBef>
            </a:pPr>
            <a:r>
              <a:rPr lang="fr-FR" sz="1800" dirty="0" smtClean="0">
                <a:ea typeface="ＭＳ Ｐゴシック" pitchFamily="34" charset="-128"/>
              </a:rPr>
              <a:t>Survenue de mutations majeures de résistance :</a:t>
            </a:r>
          </a:p>
          <a:p>
            <a:pPr lvl="2">
              <a:spcBef>
                <a:spcPts val="0"/>
              </a:spcBef>
            </a:pPr>
            <a:r>
              <a:rPr lang="fr-FR" dirty="0" smtClean="0">
                <a:ea typeface="ＭＳ Ｐゴシック" pitchFamily="34" charset="-128"/>
              </a:rPr>
              <a:t>Aucun patient sous EVG/C/FTC/TDF</a:t>
            </a:r>
          </a:p>
          <a:p>
            <a:pPr lvl="2">
              <a:spcBef>
                <a:spcPts val="0"/>
              </a:spcBef>
            </a:pPr>
            <a:r>
              <a:rPr lang="fr-FR" dirty="0" smtClean="0">
                <a:ea typeface="ＭＳ Ｐゴシック" pitchFamily="34" charset="-128"/>
              </a:rPr>
              <a:t>3 patients sous ATV + r + /FTC/TDF: mutations INTI, pas de mutations IP</a:t>
            </a:r>
          </a:p>
          <a:p>
            <a:pPr lvl="1">
              <a:spcBef>
                <a:spcPts val="0"/>
              </a:spcBef>
            </a:pPr>
            <a:r>
              <a:rPr lang="fr-FR" sz="1800" dirty="0" smtClean="0">
                <a:ea typeface="ＭＳ Ｐゴシック" pitchFamily="34" charset="-128"/>
              </a:rPr>
              <a:t>Arrêt pour événement indésirable moins fréquent avec EVG/C/FTC/TDF </a:t>
            </a:r>
          </a:p>
          <a:p>
            <a:pPr lvl="1">
              <a:spcBef>
                <a:spcPts val="0"/>
              </a:spcBef>
            </a:pPr>
            <a:r>
              <a:rPr lang="fr-FR" sz="1800" dirty="0" smtClean="0">
                <a:ea typeface="ＭＳ Ｐゴシック" pitchFamily="34" charset="-128"/>
              </a:rPr>
              <a:t>Incidence plus faible des ictères et de l’</a:t>
            </a:r>
            <a:r>
              <a:rPr lang="fr-FR" sz="1800" dirty="0" err="1" smtClean="0">
                <a:ea typeface="ＭＳ Ｐゴシック" pitchFamily="34" charset="-128"/>
              </a:rPr>
              <a:t>hyperbilirubinémie</a:t>
            </a:r>
            <a:r>
              <a:rPr lang="fr-FR" sz="1800" dirty="0" smtClean="0">
                <a:ea typeface="ＭＳ Ｐゴシック" pitchFamily="34" charset="-128"/>
              </a:rPr>
              <a:t> avec EVG/C/FTC/TDF </a:t>
            </a:r>
          </a:p>
          <a:p>
            <a:pPr lvl="1">
              <a:spcBef>
                <a:spcPts val="0"/>
              </a:spcBef>
              <a:buFont typeface="Arial" charset="0"/>
              <a:buChar char="̶"/>
            </a:pPr>
            <a:r>
              <a:rPr lang="fr-FR" sz="1800" dirty="0" smtClean="0">
                <a:ea typeface="ＭＳ Ｐゴシック" pitchFamily="34" charset="-128"/>
              </a:rPr>
              <a:t>Modifications comparables des lipides à jeun dans les 2 groupes, sauf pour le cholestérol total dont l’élévation était plus importante avec EVG/C/FTC/TDF </a:t>
            </a:r>
          </a:p>
          <a:p>
            <a:pPr lvl="1">
              <a:spcBef>
                <a:spcPts val="0"/>
              </a:spcBef>
            </a:pPr>
            <a:r>
              <a:rPr lang="fr-FR" sz="1800" dirty="0" smtClean="0">
                <a:ea typeface="ＭＳ Ｐゴシック" pitchFamily="34" charset="-128"/>
              </a:rPr>
              <a:t>Diminutions médianes modestes de la filtration glomérulaire estimée et de la DMO du rachis et de la hanche, non différentes entre les 2 groupes</a:t>
            </a:r>
            <a:endParaRPr lang="fr-FR" dirty="0" smtClean="0">
              <a:ea typeface="ＭＳ Ｐゴシック" pitchFamily="34" charset="-128"/>
            </a:endParaRPr>
          </a:p>
        </p:txBody>
      </p:sp>
      <p:sp>
        <p:nvSpPr>
          <p:cNvPr id="3" name="ZoneTexte 69"/>
          <p:cNvSpPr txBox="1">
            <a:spLocks noChangeArrowheads="1"/>
          </p:cNvSpPr>
          <p:nvPr/>
        </p:nvSpPr>
        <p:spPr bwMode="auto">
          <a:xfrm>
            <a:off x="5473900" y="6565700"/>
            <a:ext cx="36718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pt-BR" sz="1200" i="1" dirty="0">
                <a:solidFill>
                  <a:srgbClr val="CC3300"/>
                </a:solidFill>
              </a:rPr>
              <a:t>Squires K. Lancet HIV 2016; 3(9):e410-e420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5" name="AutoShape 162"/>
          <p:cNvSpPr>
            <a:spLocks noChangeArrowheads="1"/>
          </p:cNvSpPr>
          <p:nvPr/>
        </p:nvSpPr>
        <p:spPr bwMode="auto">
          <a:xfrm>
            <a:off x="0" y="6570663"/>
            <a:ext cx="75565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endParaRPr lang="en-GB" b="1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6" name="ZoneTexte 23"/>
          <p:cNvSpPr txBox="1">
            <a:spLocks noChangeArrowheads="1"/>
          </p:cNvSpPr>
          <p:nvPr/>
        </p:nvSpPr>
        <p:spPr bwMode="auto">
          <a:xfrm>
            <a:off x="50800" y="6581775"/>
            <a:ext cx="7048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WAVES</a:t>
            </a:r>
          </a:p>
        </p:txBody>
      </p:sp>
      <p:sp>
        <p:nvSpPr>
          <p:cNvPr id="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34" charset="-128"/>
              </a:rPr>
              <a:t>Etude </a:t>
            </a:r>
            <a:r>
              <a:rPr lang="fr-FR" sz="3200" dirty="0" smtClean="0">
                <a:ea typeface="ＭＳ Ｐゴシック" pitchFamily="34" charset="-128"/>
              </a:rPr>
              <a:t>WAVES </a:t>
            </a:r>
            <a:r>
              <a:rPr lang="en-GB" sz="3200" dirty="0" smtClean="0">
                <a:ea typeface="ＭＳ Ｐゴシック" pitchFamily="34" charset="-128"/>
              </a:rPr>
              <a:t>: EVG/C/FTC/TDF QD </a:t>
            </a:r>
            <a:r>
              <a:rPr lang="en-GB" sz="3200" dirty="0" err="1" smtClean="0">
                <a:ea typeface="ＭＳ Ｐゴシック" pitchFamily="34" charset="-128"/>
              </a:rPr>
              <a:t>vs</a:t>
            </a:r>
            <a:r>
              <a:rPr lang="en-GB" sz="3200" dirty="0" smtClean="0">
                <a:ea typeface="ＭＳ Ｐゴシック" pitchFamily="34" charset="-128"/>
              </a:rPr>
              <a:t> ATV + r </a:t>
            </a:r>
            <a:br>
              <a:rPr lang="en-GB" sz="3200" dirty="0" smtClean="0">
                <a:ea typeface="ＭＳ Ｐゴシック" pitchFamily="34" charset="-128"/>
              </a:rPr>
            </a:br>
            <a:r>
              <a:rPr lang="en-GB" sz="3200" dirty="0" smtClean="0">
                <a:ea typeface="ＭＳ Ｐゴシック" pitchFamily="34" charset="-128"/>
              </a:rPr>
              <a:t>+ FTC/TDF QD chez les femmes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</TotalTime>
  <Words>1007</Words>
  <Application>Microsoft Office PowerPoint</Application>
  <PresentationFormat>Affichage à l'écran (4:3)</PresentationFormat>
  <Paragraphs>322</Paragraphs>
  <Slides>9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ARV_trials_2015</vt:lpstr>
      <vt:lpstr>Comparaison des inhibiteurs d’intégrase vs IP </vt:lpstr>
      <vt:lpstr>Etude WAVES : EVG/C/FTC/TDF QD vs ATV + r  + FTC/TDF QD chez les femmes</vt:lpstr>
      <vt:lpstr>Etude WAVES : EVG/C/FTC/TDF QD vs ATV + r  + FTC/TDF QD chez les femmes</vt:lpstr>
      <vt:lpstr>Etude WAVES : EVG/C/FTC/TDF QD vs ATV + r  + FTC/TDF QD chez les femmes</vt:lpstr>
      <vt:lpstr>Etude WAVES : EVG/C/FTC/TDF QD vs ATV + r  + FTC/TDF QD chez les femmes</vt:lpstr>
      <vt:lpstr>Etude WAVES : EVG/C/FTC/TDF QD vs ATV + r  + FTC/TDF QD chez les femmes</vt:lpstr>
      <vt:lpstr>Etude WAVES : EVG/C/FTC/TDF QD vs ATV + r  + FTC/TDF QD chez les femmes</vt:lpstr>
      <vt:lpstr>Etude WAVES : EVG/C/FTC/TDF QD vs ATV + r  + FTC/TDF QD chez les femmes</vt:lpstr>
      <vt:lpstr>Etude WAVES : EVG/C/FTC/TDF QD vs ATV + r  + FTC/TDF QD chez les femmes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2015</dc:title>
  <dc:subject>AEI - www.aei.fr</dc:subject>
  <dc:creator>www.arv-trial.com</dc:creator>
  <cp:lastModifiedBy>Utilisateur</cp:lastModifiedBy>
  <cp:revision>158</cp:revision>
  <dcterms:created xsi:type="dcterms:W3CDTF">2014-10-03T12:12:49Z</dcterms:created>
  <dcterms:modified xsi:type="dcterms:W3CDTF">2016-09-16T07:28:32Z</dcterms:modified>
</cp:coreProperties>
</file>