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65" r:id="rId2"/>
    <p:sldId id="257" r:id="rId3"/>
    <p:sldId id="258" r:id="rId4"/>
    <p:sldId id="259" r:id="rId5"/>
    <p:sldId id="266" r:id="rId6"/>
    <p:sldId id="267" r:id="rId7"/>
    <p:sldId id="268" r:id="rId8"/>
    <p:sldId id="269" r:id="rId9"/>
    <p:sldId id="270" r:id="rId10"/>
    <p:sldId id="271" r:id="rId11"/>
    <p:sldId id="272" r:id="rId12"/>
  </p:sldIdLst>
  <p:sldSz cx="9144000" cy="6858000" type="screen4x3"/>
  <p:notesSz cx="6858000" cy="9144000"/>
  <p:custDataLst>
    <p:tags r:id="rId14"/>
  </p:custDataLst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CC3300"/>
    <a:srgbClr val="000066"/>
    <a:srgbClr val="99FF33"/>
    <a:srgbClr val="5B92C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951" autoAdjust="0"/>
  </p:normalViewPr>
  <p:slideViewPr>
    <p:cSldViewPr snapToGrid="0" snapToObjects="1">
      <p:cViewPr varScale="1">
        <p:scale>
          <a:sx n="87" d="100"/>
          <a:sy n="87" d="100"/>
        </p:scale>
        <p:origin x="1008" y="90"/>
      </p:cViewPr>
      <p:guideLst>
        <p:guide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4E796-DD5A-E446-A5E5-00C18D45A20E}" type="datetimeFigureOut">
              <a:rPr lang="fr-FR" smtClean="0"/>
              <a:pPr/>
              <a:t>01/02/2016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09389-9734-0F45-92C9-C868B652A93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2255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3215"/>
            <a:r>
              <a:rPr lang="fr-FR" altLang="fr-FR" sz="1300" dirty="0">
                <a:latin typeface="Trebuchet MS" pitchFamily="-1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1410"/>
            <a:fld id="{D8E299A8-BD2F-47C1-A874-21993439B286}" type="slidenum">
              <a:rPr lang="fr-FR" altLang="fr-FR" sz="1200"/>
              <a:pPr algn="r" defTabSz="851410"/>
              <a:t>1</a:t>
            </a:fld>
            <a:endParaRPr lang="fr-FR" altLang="fr-FR" sz="1200" dirty="0"/>
          </a:p>
        </p:txBody>
      </p:sp>
    </p:spTree>
    <p:extLst>
      <p:ext uri="{BB962C8B-B14F-4D97-AF65-F5344CB8AC3E}">
        <p14:creationId xmlns:p14="http://schemas.microsoft.com/office/powerpoint/2010/main" val="17182515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355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46" cy="2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3557" name="Rectangle 7"/>
          <p:cNvSpPr txBox="1">
            <a:spLocks noGrp="1" noChangeArrowheads="1"/>
          </p:cNvSpPr>
          <p:nvPr/>
        </p:nvSpPr>
        <p:spPr bwMode="auto">
          <a:xfrm>
            <a:off x="3614221" y="8424661"/>
            <a:ext cx="2968365" cy="458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F6EEF3D1-3D56-4C6E-AFA3-F42C77A8C78D}" type="slidenum">
              <a:rPr lang="fr-FR" sz="1200">
                <a:solidFill>
                  <a:srgbClr val="000000"/>
                </a:solidFill>
              </a:rPr>
              <a:pPr algn="r" defTabSz="850900"/>
              <a:t>11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983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6264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553484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31870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46" cy="2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8437" name="Rectangle 7"/>
          <p:cNvSpPr txBox="1">
            <a:spLocks noGrp="1" noChangeArrowheads="1"/>
          </p:cNvSpPr>
          <p:nvPr/>
        </p:nvSpPr>
        <p:spPr bwMode="auto">
          <a:xfrm>
            <a:off x="3614221" y="8424661"/>
            <a:ext cx="2968365" cy="458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69E0AEDF-F36C-4178-8836-5763A9922A2E}" type="slidenum">
              <a:rPr lang="fr-FR" sz="1200">
                <a:solidFill>
                  <a:srgbClr val="000000"/>
                </a:solidFill>
              </a:rPr>
              <a:pPr algn="r" defTabSz="850900"/>
              <a:t>6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3199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946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46" cy="2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9461" name="Rectangle 7"/>
          <p:cNvSpPr txBox="1">
            <a:spLocks noGrp="1" noChangeArrowheads="1"/>
          </p:cNvSpPr>
          <p:nvPr/>
        </p:nvSpPr>
        <p:spPr bwMode="auto">
          <a:xfrm>
            <a:off x="3614221" y="8424661"/>
            <a:ext cx="2968365" cy="458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BD78805E-82DD-467D-BCE7-742398C46B86}" type="slidenum">
              <a:rPr lang="fr-FR" sz="1200">
                <a:solidFill>
                  <a:srgbClr val="000000"/>
                </a:solidFill>
                <a:latin typeface="Calibri" pitchFamily="34" charset="0"/>
              </a:rPr>
              <a:pPr algn="r" defTabSz="850900"/>
              <a:t>7</a:t>
            </a:fld>
            <a:endParaRPr lang="fr-F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309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048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46" cy="2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0485" name="Rectangle 7"/>
          <p:cNvSpPr txBox="1">
            <a:spLocks noGrp="1" noChangeArrowheads="1"/>
          </p:cNvSpPr>
          <p:nvPr/>
        </p:nvSpPr>
        <p:spPr bwMode="auto">
          <a:xfrm>
            <a:off x="3614221" y="8424661"/>
            <a:ext cx="2968365" cy="458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0B2CD5E7-8E86-468B-A8AD-FD3D78C44AEB}" type="slidenum">
              <a:rPr lang="fr-FR" sz="1200">
                <a:solidFill>
                  <a:srgbClr val="000000"/>
                </a:solidFill>
                <a:latin typeface="Calibri" pitchFamily="34" charset="0"/>
              </a:rPr>
              <a:pPr algn="r" defTabSz="850900"/>
              <a:t>8</a:t>
            </a:fld>
            <a:endParaRPr lang="fr-FR" sz="120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6928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725F35C-FB12-4391-968D-1B23937227CD}" type="slidenum">
              <a:rPr lang="en-US" smtClean="0">
                <a:latin typeface="Arial" charset="0"/>
              </a:rPr>
              <a:pPr/>
              <a:t>9</a:t>
            </a:fld>
            <a:endParaRPr 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5820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89458F9-1D5A-47EA-8A61-B428375419F6}" type="slidenum">
              <a:rPr lang="en-US" smtClean="0">
                <a:latin typeface="Arial" charset="0"/>
              </a:rPr>
              <a:pPr/>
              <a:t>10</a:t>
            </a:fld>
            <a:endParaRPr 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534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altLang="fr-FR" sz="3200" dirty="0" smtClean="0">
                <a:ea typeface="ＭＳ Ｐゴシック" pitchFamily="-1" charset="-128"/>
              </a:rPr>
              <a:t>Comparación de RTV vs </a:t>
            </a:r>
            <a:r>
              <a:rPr lang="es-ES" altLang="fr-FR" sz="3200" dirty="0" err="1" smtClean="0">
                <a:ea typeface="ＭＳ Ｐゴシック" pitchFamily="-1" charset="-128"/>
              </a:rPr>
              <a:t>Cobi</a:t>
            </a:r>
            <a:endParaRPr lang="fr-FR" altLang="fr-FR" sz="3200" dirty="0" smtClean="0">
              <a:ea typeface="ＭＳ Ｐゴシック" pitchFamily="-1" charset="-128"/>
            </a:endParaRP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l" eaLnBrk="0" hangingPunct="0">
              <a:lnSpc>
                <a:spcPct val="900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800" b="1" i="0" dirty="0" smtClean="0">
                <a:solidFill>
                  <a:srgbClr val="CC3300"/>
                </a:solidFill>
                <a:latin typeface="Calibri" pitchFamily="-1" charset="0"/>
              </a:rPr>
              <a:t>GS-US-216-0114</a:t>
            </a:r>
            <a:r>
              <a:rPr lang="en-US" altLang="fr-FR" sz="2800" b="1" i="0" dirty="0">
                <a:solidFill>
                  <a:srgbClr val="C0C0C0"/>
                </a:solidFill>
                <a:latin typeface="Calibri" pitchFamily="-1" charset="0"/>
              </a:rPr>
              <a:t>			</a:t>
            </a:r>
            <a:endParaRPr lang="en-US" altLang="fr-FR" sz="2800" b="1" i="0" dirty="0" smtClean="0">
              <a:solidFill>
                <a:srgbClr val="C0C0C0"/>
              </a:solidFill>
              <a:latin typeface="Calibri" pitchFamily="-1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Content Placeholder 66"/>
          <p:cNvSpPr>
            <a:spLocks noGrp="1"/>
          </p:cNvSpPr>
          <p:nvPr>
            <p:ph idx="1"/>
          </p:nvPr>
        </p:nvSpPr>
        <p:spPr>
          <a:xfrm>
            <a:off x="217489" y="5913438"/>
            <a:ext cx="8128396" cy="382587"/>
          </a:xfrm>
        </p:spPr>
        <p:txBody>
          <a:bodyPr/>
          <a:lstStyle/>
          <a:p>
            <a:pPr>
              <a:defRPr/>
            </a:pPr>
            <a:r>
              <a:rPr lang="es-ES" b="1" dirty="0" smtClean="0">
                <a:latin typeface="+mj-lt"/>
                <a:ea typeface="ＭＳ Ｐゴシック" pitchFamily="34" charset="-128"/>
              </a:rPr>
              <a:t>Sin diferencia en cambios en la razón TC:HDL entre ramas (- 0.3 vs -0.2)</a:t>
            </a:r>
            <a:endParaRPr lang="es-ES" b="1" dirty="0" smtClean="0">
              <a:latin typeface="+mj-lt"/>
              <a:ea typeface="ＭＳ Ｐゴシック" pitchFamily="34" charset="-128"/>
            </a:endParaRPr>
          </a:p>
        </p:txBody>
      </p:sp>
      <p:sp>
        <p:nvSpPr>
          <p:cNvPr id="20499" name="TextBox 57"/>
          <p:cNvSpPr txBox="1">
            <a:spLocks noChangeArrowheads="1"/>
          </p:cNvSpPr>
          <p:nvPr/>
        </p:nvSpPr>
        <p:spPr bwMode="auto">
          <a:xfrm>
            <a:off x="998441" y="1257271"/>
            <a:ext cx="71012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2000" b="1" dirty="0" smtClean="0">
                <a:solidFill>
                  <a:srgbClr val="CC3300"/>
                </a:solidFill>
                <a:latin typeface="+mj-lt"/>
              </a:rPr>
              <a:t>Mediana de cambio  en lípidos en ayunas a semana 144 (mg/</a:t>
            </a:r>
            <a:r>
              <a:rPr lang="es-ES" sz="2000" b="1" dirty="0" err="1" smtClean="0">
                <a:solidFill>
                  <a:srgbClr val="CC3300"/>
                </a:solidFill>
                <a:latin typeface="+mj-lt"/>
              </a:rPr>
              <a:t>dL</a:t>
            </a:r>
            <a:r>
              <a:rPr lang="es-ES" sz="2000" b="1" dirty="0" smtClean="0">
                <a:solidFill>
                  <a:srgbClr val="CC3300"/>
                </a:solidFill>
                <a:latin typeface="+mj-lt"/>
              </a:rPr>
              <a:t>)</a:t>
            </a:r>
            <a:endParaRPr lang="es-ES" sz="2000" b="1" dirty="0">
              <a:solidFill>
                <a:srgbClr val="CC3300"/>
              </a:solidFill>
              <a:latin typeface="+mj-lt"/>
            </a:endParaRPr>
          </a:p>
        </p:txBody>
      </p:sp>
      <p:grpSp>
        <p:nvGrpSpPr>
          <p:cNvPr id="2" name="Grouper 44"/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11323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US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1324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200" b="1" i="1">
                  <a:solidFill>
                    <a:srgbClr val="333399"/>
                  </a:solidFill>
                  <a:latin typeface="Cambria" pitchFamily="18" charset="0"/>
                </a:rPr>
                <a:t>GS-US-216-0114</a:t>
              </a:r>
            </a:p>
          </p:txBody>
        </p:sp>
      </p:grpSp>
      <p:sp>
        <p:nvSpPr>
          <p:cNvPr id="1126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GS-US-216-0114: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ritonavir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 QD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cobicistat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</a:t>
            </a:r>
            <a:endParaRPr lang="en-US" sz="3200" dirty="0" smtClean="0">
              <a:ea typeface="ＭＳ Ｐゴシック" pitchFamily="34" charset="-128"/>
            </a:endParaRPr>
          </a:p>
        </p:txBody>
      </p:sp>
      <p:sp>
        <p:nvSpPr>
          <p:cNvPr id="11270" name="ZoneTexte 4"/>
          <p:cNvSpPr txBox="1">
            <a:spLocks noChangeArrowheads="1"/>
          </p:cNvSpPr>
          <p:nvPr/>
        </p:nvSpPr>
        <p:spPr bwMode="auto">
          <a:xfrm>
            <a:off x="6507163" y="6561138"/>
            <a:ext cx="26177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 i="1">
                <a:solidFill>
                  <a:srgbClr val="CC3300"/>
                </a:solidFill>
              </a:rPr>
              <a:t>Gallant JE. JAIDS 2015;69:338-40</a:t>
            </a:r>
          </a:p>
        </p:txBody>
      </p:sp>
      <p:grpSp>
        <p:nvGrpSpPr>
          <p:cNvPr id="3" name="Groupe 70"/>
          <p:cNvGrpSpPr>
            <a:grpSpLocks/>
          </p:cNvGrpSpPr>
          <p:nvPr/>
        </p:nvGrpSpPr>
        <p:grpSpPr bwMode="auto">
          <a:xfrm>
            <a:off x="314325" y="1844675"/>
            <a:ext cx="8356600" cy="3890963"/>
            <a:chOff x="349663" y="1890788"/>
            <a:chExt cx="8356187" cy="3891262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1003681" y="5407371"/>
              <a:ext cx="7387860" cy="374679"/>
              <a:chOff x="1350614" y="4957734"/>
              <a:chExt cx="7387513" cy="374679"/>
            </a:xfrm>
          </p:grpSpPr>
          <p:sp>
            <p:nvSpPr>
              <p:cNvPr id="20536" name="TextBox 2"/>
              <p:cNvSpPr txBox="1">
                <a:spLocks noChangeArrowheads="1"/>
              </p:cNvSpPr>
              <p:nvPr/>
            </p:nvSpPr>
            <p:spPr bwMode="auto">
              <a:xfrm>
                <a:off x="1350614" y="4960909"/>
                <a:ext cx="1836561" cy="369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s-ES" b="1" dirty="0" smtClean="0">
                    <a:solidFill>
                      <a:srgbClr val="333399"/>
                    </a:solidFill>
                    <a:latin typeface="+mj-lt"/>
                  </a:rPr>
                  <a:t>Colesterol</a:t>
                </a:r>
                <a:r>
                  <a:rPr lang="en-US" b="1" dirty="0" smtClean="0">
                    <a:solidFill>
                      <a:srgbClr val="333399"/>
                    </a:solidFill>
                    <a:latin typeface="+mj-lt"/>
                  </a:rPr>
                  <a:t> </a:t>
                </a:r>
                <a:r>
                  <a:rPr lang="en-US" b="1" dirty="0" smtClean="0">
                    <a:solidFill>
                      <a:srgbClr val="333399"/>
                    </a:solidFill>
                    <a:latin typeface="+mj-lt"/>
                  </a:rPr>
                  <a:t>Total</a:t>
                </a:r>
                <a:endParaRPr lang="en-US" b="1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20537" name="TextBox 10"/>
              <p:cNvSpPr txBox="1">
                <a:spLocks noChangeArrowheads="1"/>
              </p:cNvSpPr>
              <p:nvPr/>
            </p:nvSpPr>
            <p:spPr bwMode="auto">
              <a:xfrm>
                <a:off x="3187175" y="4960909"/>
                <a:ext cx="1861958" cy="3699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b="1" dirty="0" smtClean="0">
                    <a:solidFill>
                      <a:srgbClr val="333399"/>
                    </a:solidFill>
                    <a:latin typeface="+mj-lt"/>
                  </a:rPr>
                  <a:t>LDL-c</a:t>
                </a:r>
                <a:endParaRPr lang="en-US" b="1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20538" name="TextBox 11"/>
              <p:cNvSpPr txBox="1">
                <a:spLocks noChangeArrowheads="1"/>
              </p:cNvSpPr>
              <p:nvPr/>
            </p:nvSpPr>
            <p:spPr bwMode="auto">
              <a:xfrm>
                <a:off x="5049133" y="4964084"/>
                <a:ext cx="1804814" cy="368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b="1" dirty="0" smtClean="0">
                    <a:solidFill>
                      <a:srgbClr val="333399"/>
                    </a:solidFill>
                    <a:latin typeface="+mj-lt"/>
                  </a:rPr>
                  <a:t>HDL-c</a:t>
                </a:r>
                <a:endParaRPr lang="en-US" b="1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20539" name="TextBox 12"/>
              <p:cNvSpPr txBox="1">
                <a:spLocks noChangeArrowheads="1"/>
              </p:cNvSpPr>
              <p:nvPr/>
            </p:nvSpPr>
            <p:spPr bwMode="auto">
              <a:xfrm>
                <a:off x="6853947" y="4957734"/>
                <a:ext cx="1884180" cy="3699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s-ES" b="1" dirty="0" smtClean="0">
                    <a:solidFill>
                      <a:srgbClr val="333399"/>
                    </a:solidFill>
                    <a:latin typeface="+mj-lt"/>
                  </a:rPr>
                  <a:t>Triglicéridos</a:t>
                </a:r>
                <a:endParaRPr lang="es-ES" b="1" dirty="0">
                  <a:solidFill>
                    <a:srgbClr val="333399"/>
                  </a:solidFill>
                  <a:latin typeface="+mj-lt"/>
                </a:endParaRPr>
              </a:p>
            </p:txBody>
          </p:sp>
        </p:grpSp>
        <p:sp>
          <p:nvSpPr>
            <p:cNvPr id="14" name="Rectangle 13"/>
            <p:cNvSpPr/>
            <p:nvPr/>
          </p:nvSpPr>
          <p:spPr bwMode="auto">
            <a:xfrm>
              <a:off x="6839042" y="4089645"/>
              <a:ext cx="619094" cy="1336778"/>
            </a:xfrm>
            <a:prstGeom prst="rect">
              <a:avLst/>
            </a:prstGeom>
            <a:solidFill>
              <a:srgbClr val="99FF33"/>
            </a:solidFill>
            <a:ln w="9525" cap="flat" cmpd="sng" algn="ctr">
              <a:solidFill>
                <a:srgbClr val="99FF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 dirty="0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7458137" y="3632410"/>
              <a:ext cx="615920" cy="1794013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 dirty="0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1325928" y="3976923"/>
              <a:ext cx="609570" cy="1449499"/>
            </a:xfrm>
            <a:prstGeom prst="rect">
              <a:avLst/>
            </a:prstGeom>
            <a:solidFill>
              <a:srgbClr val="99FF33"/>
            </a:solidFill>
            <a:ln w="9525" cap="flat" cmpd="sng" algn="ctr">
              <a:solidFill>
                <a:srgbClr val="99FF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 dirty="0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1935498" y="3495874"/>
              <a:ext cx="609570" cy="1930548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 dirty="0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3162574" y="4378592"/>
              <a:ext cx="609570" cy="1047831"/>
            </a:xfrm>
            <a:prstGeom prst="rect">
              <a:avLst/>
            </a:prstGeom>
            <a:solidFill>
              <a:srgbClr val="99FF33"/>
            </a:solidFill>
            <a:ln w="9525" cap="flat" cmpd="sng" algn="ctr">
              <a:solidFill>
                <a:srgbClr val="99FF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 dirty="0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3772144" y="3799110"/>
              <a:ext cx="611158" cy="1627313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 dirty="0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4994458" y="4611972"/>
              <a:ext cx="611158" cy="814451"/>
            </a:xfrm>
            <a:prstGeom prst="rect">
              <a:avLst/>
            </a:prstGeom>
            <a:solidFill>
              <a:srgbClr val="99FF33"/>
            </a:solidFill>
            <a:ln w="9525" cap="flat" cmpd="sng" algn="ctr">
              <a:solidFill>
                <a:srgbClr val="99FF3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 dirty="0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63" name="Rectangle 62"/>
            <p:cNvSpPr/>
            <p:nvPr/>
          </p:nvSpPr>
          <p:spPr bwMode="auto">
            <a:xfrm>
              <a:off x="5605616" y="4758033"/>
              <a:ext cx="609570" cy="668389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 dirty="0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cxnSp>
          <p:nvCxnSpPr>
            <p:cNvPr id="11281" name="Straight Connector 17"/>
            <p:cNvCxnSpPr>
              <a:cxnSpLocks noChangeShapeType="1"/>
            </p:cNvCxnSpPr>
            <p:nvPr/>
          </p:nvCxnSpPr>
          <p:spPr bwMode="auto">
            <a:xfrm>
              <a:off x="1003681" y="5443914"/>
              <a:ext cx="7375525" cy="0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</p:cxnSp>
        <p:cxnSp>
          <p:nvCxnSpPr>
            <p:cNvPr id="11282" name="Straight Connector 26"/>
            <p:cNvCxnSpPr>
              <a:cxnSpLocks noChangeShapeType="1"/>
            </p:cNvCxnSpPr>
            <p:nvPr/>
          </p:nvCxnSpPr>
          <p:spPr bwMode="auto">
            <a:xfrm>
              <a:off x="1016413" y="3015038"/>
              <a:ext cx="0" cy="2424112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</p:spPr>
        </p:cxnSp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943388" y="3029325"/>
              <a:ext cx="63500" cy="2395538"/>
              <a:chOff x="1260867" y="2542955"/>
              <a:chExt cx="64008" cy="2396062"/>
            </a:xfrm>
          </p:grpSpPr>
          <p:cxnSp>
            <p:nvCxnSpPr>
              <p:cNvPr id="11314" name="Straight Connector 38"/>
              <p:cNvCxnSpPr>
                <a:cxnSpLocks noChangeShapeType="1"/>
              </p:cNvCxnSpPr>
              <p:nvPr/>
            </p:nvCxnSpPr>
            <p:spPr bwMode="auto">
              <a:xfrm>
                <a:off x="1260867" y="2542955"/>
                <a:ext cx="64008" cy="0"/>
              </a:xfrm>
              <a:prstGeom prst="line">
                <a:avLst/>
              </a:prstGeom>
              <a:noFill/>
              <a:ln w="28575">
                <a:solidFill>
                  <a:srgbClr val="333399"/>
                </a:solidFill>
                <a:round/>
                <a:headEnd/>
                <a:tailEnd/>
              </a:ln>
            </p:spPr>
          </p:cxnSp>
          <p:cxnSp>
            <p:nvCxnSpPr>
              <p:cNvPr id="11315" name="Straight Connector 51"/>
              <p:cNvCxnSpPr>
                <a:cxnSpLocks noChangeShapeType="1"/>
              </p:cNvCxnSpPr>
              <p:nvPr/>
            </p:nvCxnSpPr>
            <p:spPr bwMode="auto">
              <a:xfrm>
                <a:off x="1260867" y="3147426"/>
                <a:ext cx="64008" cy="0"/>
              </a:xfrm>
              <a:prstGeom prst="line">
                <a:avLst/>
              </a:prstGeom>
              <a:noFill/>
              <a:ln w="28575">
                <a:solidFill>
                  <a:srgbClr val="333399"/>
                </a:solidFill>
                <a:round/>
                <a:headEnd/>
                <a:tailEnd/>
              </a:ln>
            </p:spPr>
          </p:cxnSp>
          <p:cxnSp>
            <p:nvCxnSpPr>
              <p:cNvPr id="11316" name="Straight Connector 53"/>
              <p:cNvCxnSpPr>
                <a:cxnSpLocks noChangeShapeType="1"/>
              </p:cNvCxnSpPr>
              <p:nvPr/>
            </p:nvCxnSpPr>
            <p:spPr bwMode="auto">
              <a:xfrm>
                <a:off x="1260867" y="3740947"/>
                <a:ext cx="64008" cy="0"/>
              </a:xfrm>
              <a:prstGeom prst="line">
                <a:avLst/>
              </a:prstGeom>
              <a:noFill/>
              <a:ln w="28575">
                <a:solidFill>
                  <a:srgbClr val="333399"/>
                </a:solidFill>
                <a:round/>
                <a:headEnd/>
                <a:tailEnd/>
              </a:ln>
            </p:spPr>
          </p:cxnSp>
          <p:cxnSp>
            <p:nvCxnSpPr>
              <p:cNvPr id="11317" name="Straight Connector 54"/>
              <p:cNvCxnSpPr>
                <a:cxnSpLocks noChangeShapeType="1"/>
              </p:cNvCxnSpPr>
              <p:nvPr/>
            </p:nvCxnSpPr>
            <p:spPr bwMode="auto">
              <a:xfrm>
                <a:off x="1260867" y="4354033"/>
                <a:ext cx="64008" cy="0"/>
              </a:xfrm>
              <a:prstGeom prst="line">
                <a:avLst/>
              </a:prstGeom>
              <a:noFill/>
              <a:ln w="28575">
                <a:solidFill>
                  <a:srgbClr val="333399"/>
                </a:solidFill>
                <a:round/>
                <a:headEnd/>
                <a:tailEnd/>
              </a:ln>
            </p:spPr>
          </p:cxnSp>
          <p:cxnSp>
            <p:nvCxnSpPr>
              <p:cNvPr id="11318" name="Straight Connector 55"/>
              <p:cNvCxnSpPr>
                <a:cxnSpLocks noChangeShapeType="1"/>
              </p:cNvCxnSpPr>
              <p:nvPr/>
            </p:nvCxnSpPr>
            <p:spPr bwMode="auto">
              <a:xfrm>
                <a:off x="1260867" y="4939017"/>
                <a:ext cx="64008" cy="0"/>
              </a:xfrm>
              <a:prstGeom prst="line">
                <a:avLst/>
              </a:prstGeom>
              <a:noFill/>
              <a:ln w="28575">
                <a:solidFill>
                  <a:srgbClr val="333399"/>
                </a:solidFill>
                <a:round/>
                <a:headEnd/>
                <a:tailEnd/>
              </a:ln>
            </p:spPr>
          </p:cxnSp>
        </p:grpSp>
        <p:sp>
          <p:nvSpPr>
            <p:cNvPr id="20494" name="TextBox 82"/>
            <p:cNvSpPr txBox="1">
              <a:spLocks noChangeArrowheads="1"/>
            </p:cNvSpPr>
            <p:nvPr/>
          </p:nvSpPr>
          <p:spPr bwMode="auto">
            <a:xfrm>
              <a:off x="6839042" y="2878289"/>
              <a:ext cx="1235014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400" dirty="0">
                  <a:solidFill>
                    <a:srgbClr val="333399"/>
                  </a:solidFill>
                  <a:latin typeface="+mj-lt"/>
                </a:rPr>
                <a:t>p = 0.35</a:t>
              </a:r>
            </a:p>
          </p:txBody>
        </p:sp>
        <p:sp>
          <p:nvSpPr>
            <p:cNvPr id="20495" name="TextBox 89"/>
            <p:cNvSpPr txBox="1">
              <a:spLocks noChangeArrowheads="1"/>
            </p:cNvSpPr>
            <p:nvPr/>
          </p:nvSpPr>
          <p:spPr bwMode="auto">
            <a:xfrm>
              <a:off x="4959535" y="2878289"/>
              <a:ext cx="1238189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400" dirty="0">
                  <a:solidFill>
                    <a:srgbClr val="333399"/>
                  </a:solidFill>
                  <a:latin typeface="+mj-lt"/>
                </a:rPr>
                <a:t>p = 0.11</a:t>
              </a:r>
            </a:p>
          </p:txBody>
        </p:sp>
        <p:sp>
          <p:nvSpPr>
            <p:cNvPr id="20496" name="TextBox 90"/>
            <p:cNvSpPr txBox="1">
              <a:spLocks noChangeArrowheads="1"/>
            </p:cNvSpPr>
            <p:nvPr/>
          </p:nvSpPr>
          <p:spPr bwMode="auto">
            <a:xfrm>
              <a:off x="3160987" y="2878289"/>
              <a:ext cx="1238189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400" dirty="0">
                  <a:solidFill>
                    <a:srgbClr val="333399"/>
                  </a:solidFill>
                  <a:latin typeface="+mj-lt"/>
                </a:rPr>
                <a:t>p = 0.11</a:t>
              </a:r>
            </a:p>
          </p:txBody>
        </p:sp>
        <p:sp>
          <p:nvSpPr>
            <p:cNvPr id="20497" name="TextBox 91"/>
            <p:cNvSpPr txBox="1">
              <a:spLocks noChangeArrowheads="1"/>
            </p:cNvSpPr>
            <p:nvPr/>
          </p:nvSpPr>
          <p:spPr bwMode="auto">
            <a:xfrm>
              <a:off x="1310054" y="2878289"/>
              <a:ext cx="1235014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400" dirty="0">
                  <a:solidFill>
                    <a:srgbClr val="333399"/>
                  </a:solidFill>
                  <a:latin typeface="+mj-lt"/>
                </a:rPr>
                <a:t>p = 0.49</a:t>
              </a:r>
            </a:p>
          </p:txBody>
        </p:sp>
        <p:grpSp>
          <p:nvGrpSpPr>
            <p:cNvPr id="6" name="Group 93"/>
            <p:cNvGrpSpPr>
              <a:grpSpLocks/>
            </p:cNvGrpSpPr>
            <p:nvPr/>
          </p:nvGrpSpPr>
          <p:grpSpPr bwMode="auto">
            <a:xfrm>
              <a:off x="349663" y="2868988"/>
              <a:ext cx="673100" cy="2690749"/>
              <a:chOff x="6433436" y="2238763"/>
              <a:chExt cx="479830" cy="2730045"/>
            </a:xfrm>
          </p:grpSpPr>
          <p:sp>
            <p:nvSpPr>
              <p:cNvPr id="20526" name="TextBox 94"/>
              <p:cNvSpPr txBox="1">
                <a:spLocks noChangeArrowheads="1"/>
              </p:cNvSpPr>
              <p:nvPr/>
            </p:nvSpPr>
            <p:spPr bwMode="auto">
              <a:xfrm>
                <a:off x="6433436" y="2238535"/>
                <a:ext cx="479806" cy="3431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en-US" sz="1600" dirty="0">
                    <a:solidFill>
                      <a:srgbClr val="333399"/>
                    </a:solidFill>
                    <a:latin typeface="+mj-lt"/>
                  </a:rPr>
                  <a:t>20</a:t>
                </a:r>
              </a:p>
            </p:txBody>
          </p:sp>
          <p:sp>
            <p:nvSpPr>
              <p:cNvPr id="20527" name="TextBox 95"/>
              <p:cNvSpPr txBox="1">
                <a:spLocks noChangeArrowheads="1"/>
              </p:cNvSpPr>
              <p:nvPr/>
            </p:nvSpPr>
            <p:spPr bwMode="auto">
              <a:xfrm>
                <a:off x="6433436" y="2821647"/>
                <a:ext cx="479806" cy="3447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en-US" sz="1600">
                    <a:solidFill>
                      <a:srgbClr val="333399"/>
                    </a:solidFill>
                    <a:latin typeface="+mj-lt"/>
                  </a:rPr>
                  <a:t>15</a:t>
                </a:r>
              </a:p>
            </p:txBody>
          </p:sp>
          <p:sp>
            <p:nvSpPr>
              <p:cNvPr id="20528" name="TextBox 96"/>
              <p:cNvSpPr txBox="1">
                <a:spLocks noChangeArrowheads="1"/>
              </p:cNvSpPr>
              <p:nvPr/>
            </p:nvSpPr>
            <p:spPr bwMode="auto">
              <a:xfrm>
                <a:off x="6433436" y="3409593"/>
                <a:ext cx="479806" cy="343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en-US" sz="1600">
                    <a:solidFill>
                      <a:srgbClr val="333399"/>
                    </a:solidFill>
                    <a:latin typeface="+mj-lt"/>
                  </a:rPr>
                  <a:t>10</a:t>
                </a:r>
              </a:p>
            </p:txBody>
          </p:sp>
          <p:sp>
            <p:nvSpPr>
              <p:cNvPr id="20529" name="TextBox 97"/>
              <p:cNvSpPr txBox="1">
                <a:spLocks noChangeArrowheads="1"/>
              </p:cNvSpPr>
              <p:nvPr/>
            </p:nvSpPr>
            <p:spPr bwMode="auto">
              <a:xfrm>
                <a:off x="6433436" y="4037808"/>
                <a:ext cx="479806" cy="3431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en-US" sz="1600">
                    <a:solidFill>
                      <a:srgbClr val="333399"/>
                    </a:solidFill>
                    <a:latin typeface="+mj-lt"/>
                  </a:rPr>
                  <a:t>5</a:t>
                </a:r>
              </a:p>
            </p:txBody>
          </p:sp>
          <p:sp>
            <p:nvSpPr>
              <p:cNvPr id="20530" name="TextBox 98"/>
              <p:cNvSpPr txBox="1">
                <a:spLocks noChangeArrowheads="1"/>
              </p:cNvSpPr>
              <p:nvPr/>
            </p:nvSpPr>
            <p:spPr bwMode="auto">
              <a:xfrm>
                <a:off x="6433436" y="4625752"/>
                <a:ext cx="479806" cy="34310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en-US" sz="1600">
                    <a:solidFill>
                      <a:srgbClr val="333399"/>
                    </a:solidFill>
                    <a:latin typeface="+mj-lt"/>
                  </a:rPr>
                  <a:t>0</a:t>
                </a:r>
              </a:p>
            </p:txBody>
          </p:sp>
        </p:grpSp>
        <p:grpSp>
          <p:nvGrpSpPr>
            <p:cNvPr id="7" name="Group 3"/>
            <p:cNvGrpSpPr>
              <a:grpSpLocks/>
            </p:cNvGrpSpPr>
            <p:nvPr/>
          </p:nvGrpSpPr>
          <p:grpSpPr bwMode="auto">
            <a:xfrm>
              <a:off x="1011650" y="5432800"/>
              <a:ext cx="7369175" cy="63500"/>
              <a:chOff x="1359204" y="4928929"/>
              <a:chExt cx="7368928" cy="86029"/>
            </a:xfrm>
          </p:grpSpPr>
          <p:cxnSp>
            <p:nvCxnSpPr>
              <p:cNvPr id="11304" name="Straight Connector 20"/>
              <p:cNvCxnSpPr>
                <a:cxnSpLocks noChangeShapeType="1"/>
              </p:cNvCxnSpPr>
              <p:nvPr/>
            </p:nvCxnSpPr>
            <p:spPr bwMode="auto">
              <a:xfrm>
                <a:off x="1359204" y="4945640"/>
                <a:ext cx="0" cy="63061"/>
              </a:xfrm>
              <a:prstGeom prst="line">
                <a:avLst/>
              </a:prstGeom>
              <a:noFill/>
              <a:ln w="28575">
                <a:solidFill>
                  <a:srgbClr val="333399"/>
                </a:solidFill>
                <a:round/>
                <a:headEnd/>
                <a:tailEnd/>
              </a:ln>
            </p:spPr>
          </p:cxnSp>
          <p:cxnSp>
            <p:nvCxnSpPr>
              <p:cNvPr id="11305" name="Straight Connector 44"/>
              <p:cNvCxnSpPr>
                <a:cxnSpLocks noChangeShapeType="1"/>
              </p:cNvCxnSpPr>
              <p:nvPr/>
            </p:nvCxnSpPr>
            <p:spPr bwMode="auto">
              <a:xfrm>
                <a:off x="5049558" y="4945640"/>
                <a:ext cx="0" cy="63061"/>
              </a:xfrm>
              <a:prstGeom prst="line">
                <a:avLst/>
              </a:prstGeom>
              <a:noFill/>
              <a:ln w="28575">
                <a:solidFill>
                  <a:srgbClr val="333399"/>
                </a:solidFill>
                <a:round/>
                <a:headEnd/>
                <a:tailEnd/>
              </a:ln>
            </p:spPr>
          </p:cxnSp>
          <p:cxnSp>
            <p:nvCxnSpPr>
              <p:cNvPr id="11306" name="Straight Connector 45"/>
              <p:cNvCxnSpPr>
                <a:cxnSpLocks noChangeShapeType="1"/>
              </p:cNvCxnSpPr>
              <p:nvPr/>
            </p:nvCxnSpPr>
            <p:spPr bwMode="auto">
              <a:xfrm>
                <a:off x="6853547" y="4939383"/>
                <a:ext cx="0" cy="63061"/>
              </a:xfrm>
              <a:prstGeom prst="line">
                <a:avLst/>
              </a:prstGeom>
              <a:noFill/>
              <a:ln w="28575">
                <a:solidFill>
                  <a:srgbClr val="333399"/>
                </a:solidFill>
                <a:round/>
                <a:headEnd/>
                <a:tailEnd/>
              </a:ln>
            </p:spPr>
          </p:cxnSp>
          <p:cxnSp>
            <p:nvCxnSpPr>
              <p:cNvPr id="11307" name="Straight Connector 20"/>
              <p:cNvCxnSpPr>
                <a:cxnSpLocks noChangeShapeType="1"/>
              </p:cNvCxnSpPr>
              <p:nvPr/>
            </p:nvCxnSpPr>
            <p:spPr bwMode="auto">
              <a:xfrm>
                <a:off x="3187065" y="4952391"/>
                <a:ext cx="0" cy="62567"/>
              </a:xfrm>
              <a:prstGeom prst="line">
                <a:avLst/>
              </a:prstGeom>
              <a:noFill/>
              <a:ln w="28575">
                <a:solidFill>
                  <a:srgbClr val="333399"/>
                </a:solidFill>
                <a:round/>
                <a:headEnd/>
                <a:tailEnd/>
              </a:ln>
            </p:spPr>
          </p:cxnSp>
          <p:cxnSp>
            <p:nvCxnSpPr>
              <p:cNvPr id="11308" name="Straight Connector 11"/>
              <p:cNvCxnSpPr>
                <a:cxnSpLocks noChangeShapeType="1"/>
              </p:cNvCxnSpPr>
              <p:nvPr/>
            </p:nvCxnSpPr>
            <p:spPr bwMode="auto">
              <a:xfrm>
                <a:off x="8728132" y="4928929"/>
                <a:ext cx="0" cy="62568"/>
              </a:xfrm>
              <a:prstGeom prst="line">
                <a:avLst/>
              </a:prstGeom>
              <a:noFill/>
              <a:ln w="28575">
                <a:solidFill>
                  <a:srgbClr val="333399"/>
                </a:solidFill>
                <a:round/>
                <a:headEnd/>
                <a:tailEnd/>
              </a:ln>
            </p:spPr>
          </p:cxnSp>
        </p:grpSp>
        <p:sp>
          <p:nvSpPr>
            <p:cNvPr id="20508" name="ZoneTexte 3"/>
            <p:cNvSpPr txBox="1">
              <a:spLocks noChangeArrowheads="1"/>
            </p:cNvSpPr>
            <p:nvPr/>
          </p:nvSpPr>
          <p:spPr bwMode="auto">
            <a:xfrm>
              <a:off x="1430698" y="3699090"/>
              <a:ext cx="366694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12</a:t>
              </a:r>
            </a:p>
          </p:txBody>
        </p:sp>
        <p:sp>
          <p:nvSpPr>
            <p:cNvPr id="20509" name="ZoneTexte 51"/>
            <p:cNvSpPr txBox="1">
              <a:spLocks noChangeArrowheads="1"/>
            </p:cNvSpPr>
            <p:nvPr/>
          </p:nvSpPr>
          <p:spPr bwMode="auto">
            <a:xfrm>
              <a:off x="2022805" y="3218040"/>
              <a:ext cx="368282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>
                  <a:solidFill>
                    <a:srgbClr val="333399"/>
                  </a:solidFill>
                  <a:latin typeface="+mj-lt"/>
                </a:rPr>
                <a:t>16</a:t>
              </a:r>
            </a:p>
          </p:txBody>
        </p:sp>
        <p:sp>
          <p:nvSpPr>
            <p:cNvPr id="20510" name="ZoneTexte 52"/>
            <p:cNvSpPr txBox="1">
              <a:spLocks noChangeArrowheads="1"/>
            </p:cNvSpPr>
            <p:nvPr/>
          </p:nvSpPr>
          <p:spPr bwMode="auto">
            <a:xfrm>
              <a:off x="3310205" y="4072181"/>
              <a:ext cx="276211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</a:t>
              </a:r>
            </a:p>
          </p:txBody>
        </p:sp>
        <p:sp>
          <p:nvSpPr>
            <p:cNvPr id="20511" name="ZoneTexte 53"/>
            <p:cNvSpPr txBox="1">
              <a:spLocks noChangeArrowheads="1"/>
            </p:cNvSpPr>
            <p:nvPr/>
          </p:nvSpPr>
          <p:spPr bwMode="auto">
            <a:xfrm>
              <a:off x="3876914" y="3475235"/>
              <a:ext cx="368282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>
                  <a:solidFill>
                    <a:srgbClr val="333399"/>
                  </a:solidFill>
                  <a:latin typeface="+mj-lt"/>
                </a:rPr>
                <a:t>14</a:t>
              </a:r>
            </a:p>
          </p:txBody>
        </p:sp>
        <p:sp>
          <p:nvSpPr>
            <p:cNvPr id="20512" name="ZoneTexte 54"/>
            <p:cNvSpPr txBox="1">
              <a:spLocks noChangeArrowheads="1"/>
            </p:cNvSpPr>
            <p:nvPr/>
          </p:nvSpPr>
          <p:spPr bwMode="auto">
            <a:xfrm>
              <a:off x="5170663" y="4292861"/>
              <a:ext cx="276211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7</a:t>
              </a:r>
            </a:p>
          </p:txBody>
        </p:sp>
        <p:sp>
          <p:nvSpPr>
            <p:cNvPr id="20513" name="ZoneTexte 55"/>
            <p:cNvSpPr txBox="1">
              <a:spLocks noChangeArrowheads="1"/>
            </p:cNvSpPr>
            <p:nvPr/>
          </p:nvSpPr>
          <p:spPr bwMode="auto">
            <a:xfrm>
              <a:off x="5811981" y="4470674"/>
              <a:ext cx="276211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>
                  <a:solidFill>
                    <a:srgbClr val="333399"/>
                  </a:solidFill>
                  <a:latin typeface="+mj-lt"/>
                </a:rPr>
                <a:t>5</a:t>
              </a:r>
            </a:p>
          </p:txBody>
        </p:sp>
        <p:sp>
          <p:nvSpPr>
            <p:cNvPr id="20514" name="ZoneTexte 56"/>
            <p:cNvSpPr txBox="1">
              <a:spLocks noChangeArrowheads="1"/>
            </p:cNvSpPr>
            <p:nvPr/>
          </p:nvSpPr>
          <p:spPr bwMode="auto">
            <a:xfrm>
              <a:off x="6988260" y="3795934"/>
              <a:ext cx="366695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11</a:t>
              </a:r>
            </a:p>
          </p:txBody>
        </p:sp>
        <p:sp>
          <p:nvSpPr>
            <p:cNvPr id="20515" name="ZoneTexte 57"/>
            <p:cNvSpPr txBox="1">
              <a:spLocks noChangeArrowheads="1"/>
            </p:cNvSpPr>
            <p:nvPr/>
          </p:nvSpPr>
          <p:spPr bwMode="auto">
            <a:xfrm>
              <a:off x="7601005" y="3314885"/>
              <a:ext cx="368282" cy="307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>
                  <a:solidFill>
                    <a:srgbClr val="333399"/>
                  </a:solidFill>
                  <a:latin typeface="+mj-lt"/>
                </a:rPr>
                <a:t>15</a:t>
              </a:r>
            </a:p>
          </p:txBody>
        </p:sp>
        <p:grpSp>
          <p:nvGrpSpPr>
            <p:cNvPr id="8" name="Groupe 69"/>
            <p:cNvGrpSpPr>
              <a:grpSpLocks/>
            </p:cNvGrpSpPr>
            <p:nvPr/>
          </p:nvGrpSpPr>
          <p:grpSpPr bwMode="auto">
            <a:xfrm>
              <a:off x="6105525" y="1890788"/>
              <a:ext cx="2600325" cy="630237"/>
              <a:chOff x="6105525" y="1890788"/>
              <a:chExt cx="2600325" cy="630237"/>
            </a:xfrm>
          </p:grpSpPr>
          <p:sp>
            <p:nvSpPr>
              <p:cNvPr id="11299" name="AutoShape 165"/>
              <p:cNvSpPr>
                <a:spLocks noChangeArrowheads="1"/>
              </p:cNvSpPr>
              <p:nvPr/>
            </p:nvSpPr>
            <p:spPr bwMode="auto">
              <a:xfrm>
                <a:off x="6105525" y="1913013"/>
                <a:ext cx="2600325" cy="593725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n-US" sz="2800">
                  <a:solidFill>
                    <a:srgbClr val="333399"/>
                  </a:solidFill>
                </a:endParaRPr>
              </a:p>
            </p:txBody>
          </p:sp>
          <p:sp>
            <p:nvSpPr>
              <p:cNvPr id="11300" name="Rectangle 3"/>
              <p:cNvSpPr>
                <a:spLocks noChangeArrowheads="1"/>
              </p:cNvSpPr>
              <p:nvPr/>
            </p:nvSpPr>
            <p:spPr bwMode="auto">
              <a:xfrm>
                <a:off x="6215063" y="2011438"/>
                <a:ext cx="177800" cy="144462"/>
              </a:xfrm>
              <a:prstGeom prst="rect">
                <a:avLst/>
              </a:prstGeom>
              <a:solidFill>
                <a:srgbClr val="99FF3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en-US" sz="2400">
                  <a:solidFill>
                    <a:srgbClr val="333399"/>
                  </a:solidFill>
                </a:endParaRPr>
              </a:p>
            </p:txBody>
          </p:sp>
          <p:sp>
            <p:nvSpPr>
              <p:cNvPr id="67" name="Rectangle 4"/>
              <p:cNvSpPr>
                <a:spLocks noChangeArrowheads="1"/>
              </p:cNvSpPr>
              <p:nvPr/>
            </p:nvSpPr>
            <p:spPr bwMode="auto">
              <a:xfrm>
                <a:off x="6215187" y="2260704"/>
                <a:ext cx="177791" cy="144473"/>
              </a:xfrm>
              <a:prstGeom prst="rect">
                <a:avLst/>
              </a:prstGeom>
              <a:solidFill>
                <a:srgbClr val="00B050"/>
              </a:solidFill>
              <a:ln w="9525">
                <a:solidFill>
                  <a:srgbClr val="00B05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>
                  <a:defRPr/>
                </a:pPr>
                <a:endParaRPr lang="en-US" sz="240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11302" name="ZoneTexte 84"/>
              <p:cNvSpPr txBox="1">
                <a:spLocks noChangeArrowheads="1"/>
              </p:cNvSpPr>
              <p:nvPr/>
            </p:nvSpPr>
            <p:spPr bwMode="auto">
              <a:xfrm>
                <a:off x="6372225" y="1890788"/>
                <a:ext cx="2333625" cy="369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400"/>
                <a:r>
                  <a:rPr lang="en-US" b="1">
                    <a:solidFill>
                      <a:srgbClr val="333399"/>
                    </a:solidFill>
                    <a:latin typeface="Calibri" pitchFamily="34" charset="0"/>
                  </a:rPr>
                  <a:t>COBI + ATV + FTC/TDF</a:t>
                </a:r>
              </a:p>
            </p:txBody>
          </p:sp>
          <p:sp>
            <p:nvSpPr>
              <p:cNvPr id="11303" name="ZoneTexte 85"/>
              <p:cNvSpPr txBox="1">
                <a:spLocks noChangeArrowheads="1"/>
              </p:cNvSpPr>
              <p:nvPr/>
            </p:nvSpPr>
            <p:spPr bwMode="auto">
              <a:xfrm>
                <a:off x="6372225" y="2151138"/>
                <a:ext cx="2178050" cy="369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US" b="1">
                    <a:solidFill>
                      <a:srgbClr val="333399"/>
                    </a:solidFill>
                    <a:latin typeface="Calibri" pitchFamily="34" charset="0"/>
                  </a:rPr>
                  <a:t>RTV + ATV + FTC/TDF</a:t>
                </a:r>
              </a:p>
            </p:txBody>
          </p:sp>
        </p:grp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50938"/>
            <a:ext cx="8926513" cy="5303837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s-ES" sz="2800" b="1" dirty="0" smtClean="0">
                <a:latin typeface="Calibri" pitchFamily="34" charset="0"/>
                <a:ea typeface="ＭＳ Ｐゴシック" pitchFamily="34" charset="-128"/>
              </a:rPr>
              <a:t>Resumen</a:t>
            </a:r>
          </a:p>
          <a:p>
            <a:pPr lvl="1">
              <a:spcBef>
                <a:spcPts val="300"/>
              </a:spcBef>
            </a:pPr>
            <a:r>
              <a:rPr lang="es-ES" sz="2000" dirty="0" smtClean="0">
                <a:ea typeface="ＭＳ Ｐゴシック" pitchFamily="34" charset="-128"/>
              </a:rPr>
              <a:t>COBI fue no inferior a RTV en combinación con ATV mas FTC/TDF hasta la semana </a:t>
            </a:r>
            <a:r>
              <a:rPr lang="en-GB" sz="2000" dirty="0" smtClean="0">
                <a:ea typeface="ＭＳ Ｐゴシック" pitchFamily="34" charset="-128"/>
              </a:rPr>
              <a:t>144</a:t>
            </a:r>
            <a:endParaRPr lang="en-GB" sz="2000" dirty="0" smtClean="0">
              <a:ea typeface="ＭＳ Ｐゴシック" pitchFamily="34" charset="-128"/>
            </a:endParaRPr>
          </a:p>
          <a:p>
            <a:pPr lvl="2">
              <a:spcBef>
                <a:spcPts val="300"/>
              </a:spcBef>
            </a:pPr>
            <a:r>
              <a:rPr lang="es-AR" sz="1800" dirty="0" smtClean="0">
                <a:ea typeface="ＭＳ Ｐゴシック" pitchFamily="34" charset="-128"/>
              </a:rPr>
              <a:t>Ambos regímenes alcanzaron altas tasas de éxito virológico</a:t>
            </a:r>
          </a:p>
          <a:p>
            <a:pPr lvl="2">
              <a:spcBef>
                <a:spcPts val="300"/>
              </a:spcBef>
            </a:pPr>
            <a:r>
              <a:rPr lang="es-AR" sz="1800" dirty="0" smtClean="0">
                <a:ea typeface="ＭＳ Ｐゴシック" pitchFamily="34" charset="-128"/>
              </a:rPr>
              <a:t>La seguridad y tolerabilidad de ambos </a:t>
            </a:r>
            <a:r>
              <a:rPr lang="es-AR" sz="1800" dirty="0" err="1" smtClean="0">
                <a:ea typeface="ＭＳ Ｐゴシック" pitchFamily="34" charset="-128"/>
              </a:rPr>
              <a:t>régimenes</a:t>
            </a:r>
            <a:r>
              <a:rPr lang="es-AR" sz="1800" dirty="0" smtClean="0">
                <a:ea typeface="ＭＳ Ｐゴシック" pitchFamily="34" charset="-128"/>
              </a:rPr>
              <a:t> fue comparable</a:t>
            </a:r>
            <a:endParaRPr lang="es-AR" sz="2000" dirty="0" smtClean="0">
              <a:ea typeface="ＭＳ Ｐゴシック" pitchFamily="34" charset="-128"/>
            </a:endParaRPr>
          </a:p>
          <a:p>
            <a:pPr lvl="1">
              <a:spcBef>
                <a:spcPts val="300"/>
              </a:spcBef>
            </a:pPr>
            <a:r>
              <a:rPr lang="es-AR" sz="2000" dirty="0" smtClean="0">
                <a:ea typeface="ＭＳ Ｐゴシック" pitchFamily="34" charset="-128"/>
              </a:rPr>
              <a:t>COBI una vez al </a:t>
            </a:r>
            <a:r>
              <a:rPr lang="es-AR" sz="2000" dirty="0">
                <a:ea typeface="ＭＳ Ｐゴシック" pitchFamily="34" charset="-128"/>
              </a:rPr>
              <a:t>día </a:t>
            </a:r>
            <a:r>
              <a:rPr lang="es-AR" sz="2000" dirty="0" smtClean="0">
                <a:ea typeface="ＭＳ Ｐゴシック" pitchFamily="34" charset="-128"/>
              </a:rPr>
              <a:t>es un realzador farmacológico seguro y efectivo del inhibidor de la proteasa ATV</a:t>
            </a:r>
          </a:p>
          <a:p>
            <a:pPr lvl="1">
              <a:spcBef>
                <a:spcPts val="300"/>
              </a:spcBef>
            </a:pPr>
            <a:r>
              <a:rPr lang="es-AR" sz="2000" dirty="0" smtClean="0">
                <a:ea typeface="ＭＳ Ｐゴシック" pitchFamily="34" charset="-128"/>
              </a:rPr>
              <a:t>La seguridad renal fue comparable entre las ramas de tratamiento</a:t>
            </a:r>
          </a:p>
          <a:p>
            <a:pPr lvl="2">
              <a:spcBef>
                <a:spcPts val="300"/>
              </a:spcBef>
            </a:pPr>
            <a:r>
              <a:rPr lang="es-AR" sz="1800" dirty="0" smtClean="0">
                <a:ea typeface="ＭＳ Ｐゴシック" pitchFamily="34" charset="-128"/>
              </a:rPr>
              <a:t>Discontinuación por eventos renales fue  2.9% en el grupo COBI y 3.2% en el grupo RTV a S144</a:t>
            </a:r>
          </a:p>
          <a:p>
            <a:pPr lvl="2">
              <a:spcBef>
                <a:spcPts val="300"/>
              </a:spcBef>
            </a:pPr>
            <a:r>
              <a:rPr lang="es-AR" sz="1800" dirty="0" err="1">
                <a:ea typeface="ＭＳ Ｐゴシック" pitchFamily="34" charset="-128"/>
              </a:rPr>
              <a:t>Tubulopatía</a:t>
            </a:r>
            <a:r>
              <a:rPr lang="es-AR" sz="1800" dirty="0">
                <a:ea typeface="ＭＳ Ｐゴシック" pitchFamily="34" charset="-128"/>
              </a:rPr>
              <a:t> </a:t>
            </a:r>
            <a:r>
              <a:rPr lang="es-AR" sz="1800" dirty="0" smtClean="0">
                <a:ea typeface="ＭＳ Ｐゴシック" pitchFamily="34" charset="-128"/>
              </a:rPr>
              <a:t>proximal renal </a:t>
            </a:r>
            <a:r>
              <a:rPr lang="es-AR" sz="1800" dirty="0" smtClean="0">
                <a:ea typeface="ＭＳ Ｐゴシック" pitchFamily="34" charset="-128"/>
              </a:rPr>
              <a:t>ocurrió </a:t>
            </a:r>
            <a:r>
              <a:rPr lang="es-AR" sz="1800" dirty="0" smtClean="0">
                <a:ea typeface="ＭＳ Ｐゴシック" pitchFamily="34" charset="-128"/>
              </a:rPr>
              <a:t>en 7 vs 7 pacientes (2.0%)</a:t>
            </a:r>
          </a:p>
          <a:p>
            <a:pPr lvl="2">
              <a:spcBef>
                <a:spcPts val="300"/>
              </a:spcBef>
            </a:pPr>
            <a:r>
              <a:rPr lang="es-AR" sz="1800" dirty="0" smtClean="0">
                <a:ea typeface="ＭＳ Ｐゴシック" pitchFamily="34" charset="-128"/>
              </a:rPr>
              <a:t>Se registro un pequeño pero significativo incremento mayor en creatinina con COBI. El aumento de creatinina fue observado en ambos grupos, tan temprano como semana 2, con pico a semana 8, y estabilización a lo largo de 144 semanas.</a:t>
            </a:r>
          </a:p>
        </p:txBody>
      </p:sp>
      <p:sp>
        <p:nvSpPr>
          <p:cNvPr id="12291" name="ZoneTexte 69"/>
          <p:cNvSpPr txBox="1">
            <a:spLocks noChangeArrowheads="1"/>
          </p:cNvSpPr>
          <p:nvPr/>
        </p:nvSpPr>
        <p:spPr bwMode="auto">
          <a:xfrm>
            <a:off x="3979863" y="6567488"/>
            <a:ext cx="51466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US" sz="1200" i="1">
                <a:solidFill>
                  <a:srgbClr val="CC3300"/>
                </a:solidFill>
              </a:rPr>
              <a:t>Gallant JE. JID 2013;208:32-9 ; </a:t>
            </a:r>
            <a:r>
              <a:rPr lang="fr-FR" sz="1200" i="1">
                <a:solidFill>
                  <a:srgbClr val="CC3300"/>
                </a:solidFill>
              </a:rPr>
              <a:t>Gallant JE. JAIDS 2015;69:338-40</a:t>
            </a:r>
          </a:p>
        </p:txBody>
      </p:sp>
      <p:grpSp>
        <p:nvGrpSpPr>
          <p:cNvPr id="2" name="Grouper 9"/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1229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US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2295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200" b="1" i="1">
                  <a:solidFill>
                    <a:srgbClr val="333399"/>
                  </a:solidFill>
                  <a:latin typeface="Cambria" pitchFamily="18" charset="0"/>
                </a:rPr>
                <a:t>GS-US-216-0114</a:t>
              </a:r>
            </a:p>
          </p:txBody>
        </p:sp>
      </p:grpSp>
      <p:sp>
        <p:nvSpPr>
          <p:cNvPr id="1229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GS-US-216-0114: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ritonavir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 QD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cobicistat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</a:t>
            </a:r>
            <a:endParaRPr lang="en-US" sz="3200" dirty="0" smtClean="0">
              <a:ea typeface="ＭＳ Ｐゴシック" pitchFamily="34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Gallant JE. JID 2013;208:32-9</a:t>
            </a:r>
            <a:endParaRPr lang="en-GB" sz="1200" i="1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6" name="Grouper 25"/>
          <p:cNvGrpSpPr/>
          <p:nvPr/>
        </p:nvGrpSpPr>
        <p:grpSpPr>
          <a:xfrm>
            <a:off x="0" y="6570663"/>
            <a:ext cx="1393200" cy="288111"/>
            <a:chOff x="0" y="6570663"/>
            <a:chExt cx="1393200" cy="288111"/>
          </a:xfrm>
        </p:grpSpPr>
        <p:sp>
          <p:nvSpPr>
            <p:cNvPr id="23453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453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</a:t>
              </a: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-US-216-0114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AR" sz="2800" b="1" kern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  <a:endParaRPr lang="es-AR" sz="2800" b="1" kern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234501" name="Connecteur droit 66"/>
          <p:cNvCxnSpPr>
            <a:cxnSpLocks noChangeShapeType="1"/>
          </p:cNvCxnSpPr>
          <p:nvPr/>
        </p:nvCxnSpPr>
        <p:spPr bwMode="auto">
          <a:xfrm rot="5400000">
            <a:off x="2627836" y="2530814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4925" y="4840288"/>
            <a:ext cx="89630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es-AR" sz="28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Objetivo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No inferioridad de COBI comparado con RTV a S48: % carga viral &lt; 50 c/ml </a:t>
            </a:r>
            <a:b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</a:b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por intención de tratar, análisis </a:t>
            </a:r>
            <a:r>
              <a:rPr lang="es-A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snapshot</a:t>
            </a:r>
            <a:r>
              <a:rPr lang="es-A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 (limite inferior para el IC95% de la diferencia= -12%, poder= 95%)</a:t>
            </a:r>
            <a:endParaRPr lang="es-AR" b="1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/>
        </p:nvGraphicFramePr>
        <p:xfrm>
          <a:off x="3863008" y="2420938"/>
          <a:ext cx="3533398" cy="530352"/>
        </p:xfrm>
        <a:graphic>
          <a:graphicData uri="http://schemas.openxmlformats.org/drawingml/2006/table">
            <a:tbl>
              <a:tblPr/>
              <a:tblGrid>
                <a:gridCol w="3533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COBI + RTV placebo + ATV 300 mg </a:t>
                      </a:r>
                      <a:b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+ FTC/TDF QD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74423"/>
              </p:ext>
            </p:extLst>
          </p:nvPr>
        </p:nvGraphicFramePr>
        <p:xfrm>
          <a:off x="3863008" y="3433763"/>
          <a:ext cx="3533397" cy="530352"/>
        </p:xfrm>
        <a:graphic>
          <a:graphicData uri="http://schemas.openxmlformats.org/drawingml/2006/table">
            <a:tbl>
              <a:tblPr/>
              <a:tblGrid>
                <a:gridCol w="3533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COBI placebo + RTV + ATV 300 mg </a:t>
                      </a:r>
                      <a:b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+ FTC/TDF QD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2057130" y="131717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Randomizacion</a:t>
            </a: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*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1 : 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Doble ciego</a:t>
            </a:r>
            <a:endParaRPr lang="es-AR" sz="14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202911" y="2310715"/>
            <a:ext cx="2407619" cy="200906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18 años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ARV-</a:t>
            </a:r>
            <a:r>
              <a:rPr lang="es-AR" sz="16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naïve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Carga viral </a:t>
            </a:r>
            <a:r>
              <a:rPr lang="es-AR" sz="1600" b="1" u="sng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5 000 c/ml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Sin limite de  CD4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err="1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eGFR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&gt; 70 ml/min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Sensibilidad a  ATV, FTC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dirty="0" smtClean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y TDF en el  genotipo</a:t>
            </a:r>
            <a:endParaRPr lang="es-AR" sz="1600" b="1" dirty="0">
              <a:solidFill>
                <a:srgbClr val="000066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1" name="ZoneTexte 71"/>
          <p:cNvSpPr txBox="1">
            <a:spLocks noChangeArrowheads="1"/>
          </p:cNvSpPr>
          <p:nvPr/>
        </p:nvSpPr>
        <p:spPr bwMode="auto">
          <a:xfrm>
            <a:off x="285554" y="4526696"/>
            <a:ext cx="74033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Randomizacion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 estratificada  por  carga viral (</a:t>
            </a:r>
            <a:r>
              <a:rPr lang="es-AR" sz="1400" u="sng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&lt;</a:t>
            </a:r>
            <a:r>
              <a:rPr lang="es-A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o &gt; 100 000 c/ml) al </a:t>
            </a:r>
            <a:r>
              <a:rPr lang="es-AR" sz="1400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screening</a:t>
            </a:r>
            <a:endParaRPr lang="es-AR" sz="1400" baseline="300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GS-US-216-0114: ATV + ritonavir + 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 + cobicistat + FTC/TDF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3814748" y="2794000"/>
            <a:ext cx="1587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>
            <a:off x="2615017" y="3284538"/>
            <a:ext cx="423444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3036238" y="3460750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348</a:t>
            </a:r>
            <a:endParaRPr lang="es-A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3036238" y="2466975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1600" b="1" smtClean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344</a:t>
            </a:r>
            <a:endParaRPr lang="es-AR" sz="1600" b="1">
              <a:solidFill>
                <a:srgbClr val="C00000"/>
              </a:solidFill>
              <a:latin typeface="Calibri" pitchFamily="-1" charset="0"/>
              <a:ea typeface="Arial" pitchFamily="-1" charset="0"/>
              <a:cs typeface="Arial" pitchFamily="-1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45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A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s-A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A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S192</a:t>
            </a:r>
            <a:endParaRPr lang="es-A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20138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415233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s-A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7396405" y="2800350"/>
            <a:ext cx="1303200" cy="974725"/>
            <a:chOff x="4502" y="1764"/>
            <a:chExt cx="646" cy="614"/>
          </a:xfrm>
        </p:grpSpPr>
        <p:sp>
          <p:nvSpPr>
            <p:cNvPr id="23453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453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06285801"/>
              </p:ext>
            </p:extLst>
          </p:nvPr>
        </p:nvGraphicFramePr>
        <p:xfrm>
          <a:off x="395288" y="1709998"/>
          <a:ext cx="8353425" cy="4625492"/>
        </p:xfrm>
        <a:graphic>
          <a:graphicData uri="http://schemas.openxmlformats.org/drawingml/2006/table">
            <a:tbl>
              <a:tblPr/>
              <a:tblGrid>
                <a:gridCol w="433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76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068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655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994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COBI + ATV + 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344</a:t>
                      </a:r>
                      <a:endParaRPr kumimoji="0" lang="es-AR" sz="20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RTV + ATV + FTC/TDF</a:t>
                      </a:r>
                      <a:br>
                        <a:rPr kumimoji="0" lang="es-A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AR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348</a:t>
                      </a:r>
                      <a:endParaRPr kumimoji="0" lang="es-AR" sz="20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62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Media de edad, años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37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62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Mujeres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18%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62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Carga viral (log</a:t>
                      </a:r>
                      <a:r>
                        <a:rPr kumimoji="0" lang="es-AR" sz="1400" b="1" i="0" u="none" strike="noStrike" cap="none" normalizeH="0" baseline="-25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c/ml), mediana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4.78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4.84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62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Carga viral &gt; 100,000 c/ml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38.4%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41.1%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62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 (/mm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), media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353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351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62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</a:t>
                      </a:r>
                      <a:r>
                        <a:rPr kumimoji="0" lang="es-A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200 por mm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62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Confección hepatitis B / hepatitis C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5% / 6%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3% / 5%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62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Discontinuación a S48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11%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6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falta de eficacia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0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6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Por eventos adversos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25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6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Perdida de seguimiento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11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6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No adherencia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</a:t>
                      </a:r>
                      <a:endParaRPr kumimoji="0" lang="es-A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</a:t>
                      </a:r>
                      <a:endParaRPr kumimoji="0" lang="es-A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982436" y="1267523"/>
            <a:ext cx="7162800" cy="284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Características basales y disposición de pacientes</a:t>
            </a:r>
            <a:endParaRPr lang="es-AR" sz="24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Gallant JE. JID 2013;208:32-9</a:t>
            </a:r>
            <a:endParaRPr lang="en-GB" sz="1200" i="1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3" name="Grouper 12"/>
          <p:cNvGrpSpPr/>
          <p:nvPr/>
        </p:nvGrpSpPr>
        <p:grpSpPr>
          <a:xfrm>
            <a:off x="0" y="6570663"/>
            <a:ext cx="1393200" cy="288111"/>
            <a:chOff x="0" y="6570663"/>
            <a:chExt cx="1393200" cy="288111"/>
          </a:xfrm>
        </p:grpSpPr>
        <p:sp>
          <p:nvSpPr>
            <p:cNvPr id="1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</a:t>
              </a: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-US-216-0114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GS-US-216-0114: ATV + ritonavir + FTC/TDF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QD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 + cobicistat + FTC/TDF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5" name="Text Box 179"/>
          <p:cNvSpPr txBox="1">
            <a:spLocks noChangeArrowheads="1"/>
          </p:cNvSpPr>
          <p:nvPr/>
        </p:nvSpPr>
        <p:spPr bwMode="auto">
          <a:xfrm>
            <a:off x="5081388" y="4863271"/>
            <a:ext cx="3651176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Incremento medio de  CD4/mm</a:t>
            </a:r>
            <a:r>
              <a:rPr lang="es-AR" sz="1700" baseline="300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3</a:t>
            </a: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</a:t>
            </a:r>
            <a:b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a S48 : + 213 COBI vs + 219 RTV</a:t>
            </a:r>
            <a:endParaRPr lang="es-AR" sz="17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1954522" y="1128713"/>
            <a:ext cx="52222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AR" sz="24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Respuesta al tratamiento a semana 48</a:t>
            </a:r>
            <a:endParaRPr lang="es-AR" sz="2400" b="1" dirty="0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8612" name="Text Box 134"/>
          <p:cNvSpPr txBox="1">
            <a:spLocks noChangeArrowheads="1"/>
          </p:cNvSpPr>
          <p:nvPr/>
        </p:nvSpPr>
        <p:spPr bwMode="auto">
          <a:xfrm>
            <a:off x="5081387" y="2887126"/>
            <a:ext cx="3866669" cy="1400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La supresión viral fue elevada </a:t>
            </a:r>
            <a:b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en ambas ramas de tratamiento, </a:t>
            </a:r>
            <a:b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para varios subgrupos, incluyendo pacientes con carga viral </a:t>
            </a:r>
            <a:b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</a:br>
            <a:r>
              <a:rPr lang="es-AR" sz="17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&gt; 100 000 c/ml en el basal</a:t>
            </a:r>
            <a:endParaRPr lang="es-AR" sz="1700" dirty="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44" name="ZoneTexte 69"/>
          <p:cNvSpPr txBox="1">
            <a:spLocks noChangeArrowheads="1"/>
          </p:cNvSpPr>
          <p:nvPr/>
        </p:nvSpPr>
        <p:spPr bwMode="auto">
          <a:xfrm>
            <a:off x="6371523" y="6553451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i="1" dirty="0" smtClean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Gallant JE. JID 2013;208:32-9</a:t>
            </a:r>
            <a:endParaRPr lang="en-US" sz="1200" i="1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45" name="Grouper 44"/>
          <p:cNvGrpSpPr/>
          <p:nvPr/>
        </p:nvGrpSpPr>
        <p:grpSpPr>
          <a:xfrm>
            <a:off x="0" y="6570663"/>
            <a:ext cx="1393200" cy="288111"/>
            <a:chOff x="0" y="6570663"/>
            <a:chExt cx="1393200" cy="288111"/>
          </a:xfrm>
        </p:grpSpPr>
        <p:sp>
          <p:nvSpPr>
            <p:cNvPr id="4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8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GS-US-216-0114</a:t>
              </a:r>
              <a:endParaRPr lang="en-US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5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US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US" sz="3200" dirty="0" smtClean="0">
                <a:ea typeface="ＭＳ Ｐゴシック" pitchFamily="-1" charset="-128"/>
                <a:cs typeface="ＭＳ Ｐゴシック" pitchFamily="-1" charset="-128"/>
              </a:rPr>
              <a:t> GS-US-216-0114: ATV + ritonavir + FTC/TDF QD vs ATV + cobicistat + FTC/TDF</a:t>
            </a:r>
            <a:endParaRPr lang="en-US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41" name="Groupe 40"/>
          <p:cNvGrpSpPr/>
          <p:nvPr/>
        </p:nvGrpSpPr>
        <p:grpSpPr>
          <a:xfrm>
            <a:off x="449554" y="1622644"/>
            <a:ext cx="6582890" cy="4737812"/>
            <a:chOff x="449554" y="1622644"/>
            <a:chExt cx="6582890" cy="4737812"/>
          </a:xfrm>
        </p:grpSpPr>
        <p:sp>
          <p:nvSpPr>
            <p:cNvPr id="238594" name="Text Box 134"/>
            <p:cNvSpPr txBox="1">
              <a:spLocks noChangeArrowheads="1"/>
            </p:cNvSpPr>
            <p:nvPr/>
          </p:nvSpPr>
          <p:spPr bwMode="auto">
            <a:xfrm>
              <a:off x="836613" y="1622644"/>
              <a:ext cx="3159125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es-AR" sz="2000" b="1" dirty="0" smtClean="0">
                  <a:solidFill>
                    <a:srgbClr val="333399"/>
                  </a:solidFill>
                  <a:latin typeface="Calibri" pitchFamily="-1" charset="0"/>
                  <a:ea typeface="Arial" pitchFamily="-1" charset="0"/>
                  <a:cs typeface="Arial" pitchFamily="-1" charset="0"/>
                </a:rPr>
                <a:t>Carga viral &lt; 50 c/ml </a:t>
              </a:r>
              <a:endParaRPr lang="es-AR" sz="2000" b="1" dirty="0">
                <a:solidFill>
                  <a:srgbClr val="333399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1092200" y="2957513"/>
              <a:ext cx="609600" cy="2390775"/>
            </a:xfrm>
            <a:prstGeom prst="rect">
              <a:avLst/>
            </a:prstGeom>
            <a:solidFill>
              <a:srgbClr val="99FF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548941" y="455952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548941" y="3867379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449554" y="2486254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548941" y="3176816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815975" y="466725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815975" y="39766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815975" y="2592388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815975" y="328295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906463" y="2582863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7" name="Text Box 148"/>
            <p:cNvSpPr txBox="1">
              <a:spLocks noChangeArrowheads="1"/>
            </p:cNvSpPr>
            <p:nvPr/>
          </p:nvSpPr>
          <p:spPr bwMode="auto">
            <a:xfrm>
              <a:off x="477838" y="2106613"/>
              <a:ext cx="3873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695450" y="2903415"/>
              <a:ext cx="609600" cy="2444873"/>
            </a:xfrm>
            <a:prstGeom prst="rect">
              <a:avLst/>
            </a:prstGeom>
            <a:solidFill>
              <a:srgbClr val="00B05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749003" y="5686425"/>
              <a:ext cx="1717137" cy="6740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4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Diferencia ajustada</a:t>
              </a:r>
              <a:endParaRPr lang="es-AR" sz="14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4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4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es-AR" sz="14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4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-2.2% (- 7.4 ; 3.0)</a:t>
              </a:r>
              <a:endParaRPr lang="es-AR" sz="14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2786063" y="2611439"/>
              <a:ext cx="609600" cy="2736850"/>
            </a:xfrm>
            <a:prstGeom prst="rect">
              <a:avLst/>
            </a:prstGeom>
            <a:solidFill>
              <a:srgbClr val="99FF33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2829407" y="2239953"/>
              <a:ext cx="50687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98.0</a:t>
              </a:r>
              <a:endParaRPr lang="es-AR" sz="1400" b="1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3389313" y="2625170"/>
              <a:ext cx="609600" cy="2723118"/>
            </a:xfrm>
            <a:prstGeom prst="rect">
              <a:avLst/>
            </a:prstGeom>
            <a:solidFill>
              <a:srgbClr val="00B05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4" name="Rectangle 40"/>
            <p:cNvSpPr>
              <a:spLocks noChangeArrowheads="1"/>
            </p:cNvSpPr>
            <p:nvPr/>
          </p:nvSpPr>
          <p:spPr bwMode="auto">
            <a:xfrm>
              <a:off x="1052735" y="2161045"/>
              <a:ext cx="149339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Análisis primario</a:t>
              </a:r>
              <a:endParaRPr lang="es-AR" sz="16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5" name="ZoneTexte 86"/>
            <p:cNvSpPr txBox="1">
              <a:spLocks noChangeArrowheads="1"/>
            </p:cNvSpPr>
            <p:nvPr/>
          </p:nvSpPr>
          <p:spPr bwMode="auto">
            <a:xfrm>
              <a:off x="2671520" y="5686425"/>
              <a:ext cx="1713866" cy="6740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4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Diferencia ajustada</a:t>
              </a:r>
              <a:endParaRPr lang="es-AR" sz="1400" dirty="0" smtClean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4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(IC95%)</a:t>
              </a:r>
              <a:r>
                <a:rPr lang="es-AR" sz="14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es-AR" sz="14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s-AR" sz="14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-0.1 % (- 2.5 ; 2.3)</a:t>
              </a:r>
              <a:endParaRPr lang="es-AR" sz="14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815975" y="5359400"/>
              <a:ext cx="3468688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7" name="AutoShape 165"/>
            <p:cNvSpPr>
              <a:spLocks noChangeArrowheads="1"/>
            </p:cNvSpPr>
            <p:nvPr/>
          </p:nvSpPr>
          <p:spPr bwMode="auto">
            <a:xfrm>
              <a:off x="4432536" y="1910545"/>
              <a:ext cx="2599908" cy="59372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8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8" name="Rectangle 3"/>
            <p:cNvSpPr>
              <a:spLocks noChangeArrowheads="1"/>
            </p:cNvSpPr>
            <p:nvPr/>
          </p:nvSpPr>
          <p:spPr bwMode="auto">
            <a:xfrm>
              <a:off x="4542073" y="2008970"/>
              <a:ext cx="177800" cy="144462"/>
            </a:xfrm>
            <a:prstGeom prst="rect">
              <a:avLst/>
            </a:prstGeom>
            <a:solidFill>
              <a:srgbClr val="99FF33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9" name="Rectangle 4"/>
            <p:cNvSpPr>
              <a:spLocks noChangeArrowheads="1"/>
            </p:cNvSpPr>
            <p:nvPr/>
          </p:nvSpPr>
          <p:spPr bwMode="auto">
            <a:xfrm>
              <a:off x="4542073" y="2274082"/>
              <a:ext cx="177800" cy="144463"/>
            </a:xfrm>
            <a:prstGeom prst="rect">
              <a:avLst/>
            </a:prstGeom>
            <a:solidFill>
              <a:srgbClr val="00B05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s-AR" sz="2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0" name="ZoneTexte 84"/>
            <p:cNvSpPr txBox="1">
              <a:spLocks noChangeArrowheads="1"/>
            </p:cNvSpPr>
            <p:nvPr/>
          </p:nvSpPr>
          <p:spPr bwMode="auto">
            <a:xfrm>
              <a:off x="4699236" y="1888320"/>
              <a:ext cx="233320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COBI + ATV + FTC/TDF</a:t>
              </a:r>
              <a:endParaRPr lang="es-A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1" name="ZoneTexte 85"/>
            <p:cNvSpPr txBox="1">
              <a:spLocks noChangeArrowheads="1"/>
            </p:cNvSpPr>
            <p:nvPr/>
          </p:nvSpPr>
          <p:spPr bwMode="auto">
            <a:xfrm>
              <a:off x="4699236" y="2148670"/>
              <a:ext cx="217672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b="1" smtClean="0">
                  <a:solidFill>
                    <a:srgbClr val="333399"/>
                  </a:solidFill>
                  <a:latin typeface="Calibri" pitchFamily="-1" charset="0"/>
                  <a:ea typeface="ＭＳ Ｐゴシック" pitchFamily="-1" charset="-128"/>
                  <a:cs typeface="ＭＳ Ｐゴシック" pitchFamily="-1" charset="-128"/>
                </a:rPr>
                <a:t>RTV + ATV + FTC/TDF</a:t>
              </a:r>
              <a:endParaRPr lang="es-AR" b="1">
                <a:solidFill>
                  <a:srgbClr val="333399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944469" y="5368925"/>
              <a:ext cx="149562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snapshot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2709419" y="5368925"/>
              <a:ext cx="139313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es-AR" sz="16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Per protocol</a:t>
              </a:r>
              <a:endParaRPr lang="es-AR" sz="16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6" name="Rectangle 144"/>
            <p:cNvSpPr>
              <a:spLocks noChangeArrowheads="1"/>
            </p:cNvSpPr>
            <p:nvPr/>
          </p:nvSpPr>
          <p:spPr bwMode="auto">
            <a:xfrm>
              <a:off x="3412779" y="2239953"/>
              <a:ext cx="50687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98.0</a:t>
              </a:r>
              <a:endParaRPr lang="es-AR" sz="1400" b="1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1129952" y="2576652"/>
              <a:ext cx="50687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dirty="0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85.2</a:t>
              </a:r>
              <a:endParaRPr lang="es-AR" sz="1400" b="1" dirty="0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724872" y="2536212"/>
              <a:ext cx="50687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87.4</a:t>
              </a:r>
              <a:endParaRPr lang="es-AR" sz="1400" b="1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0" name="Rectangle 135"/>
            <p:cNvSpPr>
              <a:spLocks noChangeArrowheads="1"/>
            </p:cNvSpPr>
            <p:nvPr/>
          </p:nvSpPr>
          <p:spPr bwMode="auto">
            <a:xfrm>
              <a:off x="637437" y="5234457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A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es-A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</p:grp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oneTexte 4"/>
          <p:cNvSpPr txBox="1">
            <a:spLocks noChangeArrowheads="1"/>
          </p:cNvSpPr>
          <p:nvPr/>
        </p:nvSpPr>
        <p:spPr bwMode="auto">
          <a:xfrm>
            <a:off x="6507163" y="6561138"/>
            <a:ext cx="26177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 i="1">
                <a:solidFill>
                  <a:srgbClr val="CC3300"/>
                </a:solidFill>
              </a:rPr>
              <a:t>Gallant JE. JAIDS 2015;69:338-40</a:t>
            </a:r>
          </a:p>
        </p:txBody>
      </p:sp>
      <p:grpSp>
        <p:nvGrpSpPr>
          <p:cNvPr id="2" name="Grouper 44"/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6208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US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6209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200" b="1" i="1">
                  <a:solidFill>
                    <a:srgbClr val="333399"/>
                  </a:solidFill>
                  <a:latin typeface="Cambria" pitchFamily="18" charset="0"/>
                </a:rPr>
                <a:t>GS-US-216-0114</a:t>
              </a:r>
            </a:p>
          </p:txBody>
        </p:sp>
      </p:grpSp>
      <p:sp>
        <p:nvSpPr>
          <p:cNvPr id="614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GS-US-216-0114: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ritonavir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 QD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cobicistat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</a:t>
            </a:r>
            <a:endParaRPr lang="en-US" sz="3200" dirty="0" smtClean="0">
              <a:ea typeface="ＭＳ Ｐゴシック" pitchFamily="34" charset="-128"/>
            </a:endParaRPr>
          </a:p>
        </p:txBody>
      </p:sp>
      <p:sp>
        <p:nvSpPr>
          <p:cNvPr id="6149" name="Text Box 2"/>
          <p:cNvSpPr txBox="1">
            <a:spLocks noChangeArrowheads="1"/>
          </p:cNvSpPr>
          <p:nvPr/>
        </p:nvSpPr>
        <p:spPr bwMode="auto">
          <a:xfrm>
            <a:off x="1023562" y="1128713"/>
            <a:ext cx="70841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ES" sz="2400" b="1" dirty="0" smtClean="0">
                <a:solidFill>
                  <a:srgbClr val="CC3300"/>
                </a:solidFill>
                <a:latin typeface="Calibri" pitchFamily="34" charset="0"/>
              </a:rPr>
              <a:t>Respuesta al tratamiento a semana 144 (ITT, </a:t>
            </a:r>
            <a:r>
              <a:rPr lang="es-ES" sz="2400" b="1" dirty="0" err="1" smtClean="0">
                <a:solidFill>
                  <a:srgbClr val="CC3300"/>
                </a:solidFill>
                <a:latin typeface="Calibri" pitchFamily="34" charset="0"/>
              </a:rPr>
              <a:t>snapshot</a:t>
            </a:r>
            <a:r>
              <a:rPr lang="es-ES" sz="2400" b="1" dirty="0" smtClean="0">
                <a:solidFill>
                  <a:srgbClr val="CC3300"/>
                </a:solidFill>
                <a:latin typeface="Calibri" pitchFamily="34" charset="0"/>
              </a:rPr>
              <a:t>)</a:t>
            </a:r>
            <a:endParaRPr lang="es-ES" sz="24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grpSp>
        <p:nvGrpSpPr>
          <p:cNvPr id="3" name="Groupe 64"/>
          <p:cNvGrpSpPr>
            <a:grpSpLocks/>
          </p:cNvGrpSpPr>
          <p:nvPr/>
        </p:nvGrpSpPr>
        <p:grpSpPr bwMode="auto">
          <a:xfrm>
            <a:off x="384175" y="1622425"/>
            <a:ext cx="8321675" cy="4964113"/>
            <a:chOff x="383570" y="1622425"/>
            <a:chExt cx="8322280" cy="4964113"/>
          </a:xfrm>
        </p:grpSpPr>
        <p:sp>
          <p:nvSpPr>
            <p:cNvPr id="6151" name="ZoneTexte 39"/>
            <p:cNvSpPr txBox="1">
              <a:spLocks noChangeArrowheads="1"/>
            </p:cNvSpPr>
            <p:nvPr/>
          </p:nvSpPr>
          <p:spPr bwMode="auto">
            <a:xfrm>
              <a:off x="1263650" y="5603875"/>
              <a:ext cx="172527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600" b="1" dirty="0" err="1" smtClean="0">
                  <a:solidFill>
                    <a:srgbClr val="333399"/>
                  </a:solidFill>
                </a:rPr>
                <a:t>Exito</a:t>
              </a:r>
              <a:r>
                <a:rPr lang="es-ES" sz="1600" b="1" dirty="0" smtClean="0">
                  <a:solidFill>
                    <a:srgbClr val="333399"/>
                  </a:solidFill>
                </a:rPr>
                <a:t> virológico</a:t>
              </a:r>
              <a:endParaRPr lang="es-ES" sz="1600" b="1" dirty="0">
                <a:solidFill>
                  <a:srgbClr val="333399"/>
                </a:solidFill>
              </a:endParaRPr>
            </a:p>
          </p:txBody>
        </p:sp>
        <p:sp>
          <p:nvSpPr>
            <p:cNvPr id="6152" name="ZoneTexte 40"/>
            <p:cNvSpPr txBox="1">
              <a:spLocks noChangeArrowheads="1"/>
            </p:cNvSpPr>
            <p:nvPr/>
          </p:nvSpPr>
          <p:spPr bwMode="auto">
            <a:xfrm>
              <a:off x="3803650" y="5603875"/>
              <a:ext cx="170283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600" b="1" dirty="0" smtClean="0">
                  <a:solidFill>
                    <a:srgbClr val="333399"/>
                  </a:solidFill>
                </a:rPr>
                <a:t>Fallo virológico</a:t>
              </a:r>
            </a:p>
            <a:p>
              <a:endParaRPr lang="es-ES" sz="1600" b="1" dirty="0">
                <a:solidFill>
                  <a:srgbClr val="333399"/>
                </a:solidFill>
              </a:endParaRPr>
            </a:p>
          </p:txBody>
        </p:sp>
        <p:sp>
          <p:nvSpPr>
            <p:cNvPr id="6153" name="ZoneTexte 41"/>
            <p:cNvSpPr txBox="1">
              <a:spLocks noChangeArrowheads="1"/>
            </p:cNvSpPr>
            <p:nvPr/>
          </p:nvSpPr>
          <p:spPr bwMode="auto">
            <a:xfrm>
              <a:off x="6607175" y="5603875"/>
              <a:ext cx="116578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600" b="1" dirty="0" smtClean="0">
                  <a:solidFill>
                    <a:srgbClr val="333399"/>
                  </a:solidFill>
                </a:rPr>
                <a:t>Sin  datos</a:t>
              </a:r>
              <a:endParaRPr lang="es-ES" sz="1600" b="1" dirty="0">
                <a:solidFill>
                  <a:srgbClr val="333399"/>
                </a:solidFill>
              </a:endParaRPr>
            </a:p>
          </p:txBody>
        </p:sp>
        <p:sp>
          <p:nvSpPr>
            <p:cNvPr id="6154" name="Text Box 134"/>
            <p:cNvSpPr txBox="1">
              <a:spLocks noChangeArrowheads="1"/>
            </p:cNvSpPr>
            <p:nvPr/>
          </p:nvSpPr>
          <p:spPr bwMode="auto">
            <a:xfrm>
              <a:off x="758981" y="1622425"/>
              <a:ext cx="2573337" cy="349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defTabSz="914400">
                <a:lnSpc>
                  <a:spcPct val="80000"/>
                </a:lnSpc>
                <a:spcBef>
                  <a:spcPct val="5000"/>
                </a:spcBef>
              </a:pPr>
              <a:r>
                <a:rPr lang="en-US" sz="2000" b="1" dirty="0">
                  <a:solidFill>
                    <a:srgbClr val="333399"/>
                  </a:solidFill>
                  <a:latin typeface="Calibri" pitchFamily="34" charset="0"/>
                  <a:cs typeface="Arial" charset="0"/>
                </a:rPr>
                <a:t>HIV RNA &lt; 50 </a:t>
              </a:r>
              <a:r>
                <a:rPr lang="en-US" sz="2000" b="1" dirty="0" smtClean="0">
                  <a:solidFill>
                    <a:srgbClr val="333399"/>
                  </a:solidFill>
                  <a:latin typeface="Calibri" pitchFamily="34" charset="0"/>
                  <a:cs typeface="Arial" charset="0"/>
                </a:rPr>
                <a:t>c/ml </a:t>
              </a:r>
              <a:endParaRPr lang="en-US" sz="2000" b="1" dirty="0">
                <a:solidFill>
                  <a:srgbClr val="333399"/>
                </a:solidFill>
                <a:latin typeface="Calibri" pitchFamily="34" charset="0"/>
                <a:cs typeface="Arial" charset="0"/>
              </a:endParaRPr>
            </a:p>
          </p:txBody>
        </p:sp>
        <p:grpSp>
          <p:nvGrpSpPr>
            <p:cNvPr id="4" name="Grouper 1"/>
            <p:cNvGrpSpPr>
              <a:grpSpLocks/>
            </p:cNvGrpSpPr>
            <p:nvPr/>
          </p:nvGrpSpPr>
          <p:grpSpPr bwMode="auto">
            <a:xfrm>
              <a:off x="383570" y="1804988"/>
              <a:ext cx="7828568" cy="3802593"/>
              <a:chOff x="366060" y="1804988"/>
              <a:chExt cx="6471303" cy="3753435"/>
            </a:xfrm>
          </p:grpSpPr>
          <p:grpSp>
            <p:nvGrpSpPr>
              <p:cNvPr id="5" name="Groupe 28"/>
              <p:cNvGrpSpPr>
                <a:grpSpLocks/>
              </p:cNvGrpSpPr>
              <p:nvPr/>
            </p:nvGrpSpPr>
            <p:grpSpPr bwMode="auto">
              <a:xfrm>
                <a:off x="712788" y="2124075"/>
                <a:ext cx="6124575" cy="3025775"/>
                <a:chOff x="1982788" y="2165350"/>
                <a:chExt cx="6124575" cy="3025776"/>
              </a:xfrm>
            </p:grpSpPr>
            <p:sp>
              <p:nvSpPr>
                <p:cNvPr id="6189" name="Freeform 8"/>
                <p:cNvSpPr>
                  <a:spLocks/>
                </p:cNvSpPr>
                <p:nvPr/>
              </p:nvSpPr>
              <p:spPr bwMode="auto">
                <a:xfrm>
                  <a:off x="2087563" y="2165350"/>
                  <a:ext cx="6019800" cy="3025775"/>
                </a:xfrm>
                <a:custGeom>
                  <a:avLst/>
                  <a:gdLst>
                    <a:gd name="T0" fmla="*/ 2147483647 w 3792"/>
                    <a:gd name="T1" fmla="*/ 2147483647 h 1906"/>
                    <a:gd name="T2" fmla="*/ 0 w 3792"/>
                    <a:gd name="T3" fmla="*/ 2147483647 h 1906"/>
                    <a:gd name="T4" fmla="*/ 0 w 3792"/>
                    <a:gd name="T5" fmla="*/ 0 h 1906"/>
                    <a:gd name="T6" fmla="*/ 0 60000 65536"/>
                    <a:gd name="T7" fmla="*/ 0 60000 65536"/>
                    <a:gd name="T8" fmla="*/ 0 60000 65536"/>
                    <a:gd name="T9" fmla="*/ 0 w 3792"/>
                    <a:gd name="T10" fmla="*/ 0 h 1906"/>
                    <a:gd name="T11" fmla="*/ 3792 w 3792"/>
                    <a:gd name="T12" fmla="*/ 1906 h 190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792" h="1906">
                      <a:moveTo>
                        <a:pt x="3792" y="1906"/>
                      </a:moveTo>
                      <a:lnTo>
                        <a:pt x="0" y="190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95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6190" name="Line 11"/>
                <p:cNvSpPr>
                  <a:spLocks noChangeShapeType="1"/>
                </p:cNvSpPr>
                <p:nvPr/>
              </p:nvSpPr>
              <p:spPr bwMode="auto">
                <a:xfrm>
                  <a:off x="1982788" y="2784475"/>
                  <a:ext cx="104775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6191" name="Line 12"/>
                <p:cNvSpPr>
                  <a:spLocks noChangeShapeType="1"/>
                </p:cNvSpPr>
                <p:nvPr/>
              </p:nvSpPr>
              <p:spPr bwMode="auto">
                <a:xfrm>
                  <a:off x="1982788" y="3386138"/>
                  <a:ext cx="104775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6192" name="Line 13"/>
                <p:cNvSpPr>
                  <a:spLocks noChangeShapeType="1"/>
                </p:cNvSpPr>
                <p:nvPr/>
              </p:nvSpPr>
              <p:spPr bwMode="auto">
                <a:xfrm>
                  <a:off x="1982788" y="3986213"/>
                  <a:ext cx="104775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6193" name="Line 14"/>
                <p:cNvSpPr>
                  <a:spLocks noChangeShapeType="1"/>
                </p:cNvSpPr>
                <p:nvPr/>
              </p:nvSpPr>
              <p:spPr bwMode="auto">
                <a:xfrm>
                  <a:off x="1982788" y="4586288"/>
                  <a:ext cx="104775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6194" name="Line 15"/>
                <p:cNvSpPr>
                  <a:spLocks noChangeShapeType="1"/>
                </p:cNvSpPr>
                <p:nvPr/>
              </p:nvSpPr>
              <p:spPr bwMode="auto">
                <a:xfrm>
                  <a:off x="1982788" y="5191125"/>
                  <a:ext cx="104775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6195" name="Line 16"/>
                <p:cNvSpPr>
                  <a:spLocks noChangeShapeType="1"/>
                </p:cNvSpPr>
                <p:nvPr/>
              </p:nvSpPr>
              <p:spPr bwMode="auto">
                <a:xfrm>
                  <a:off x="1982788" y="2184400"/>
                  <a:ext cx="104775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6196" name="Freeform 17"/>
                <p:cNvSpPr>
                  <a:spLocks/>
                </p:cNvSpPr>
                <p:nvPr/>
              </p:nvSpPr>
              <p:spPr bwMode="auto">
                <a:xfrm>
                  <a:off x="2174875" y="2636838"/>
                  <a:ext cx="392112" cy="2554288"/>
                </a:xfrm>
                <a:custGeom>
                  <a:avLst/>
                  <a:gdLst>
                    <a:gd name="T0" fmla="*/ 2147483647 w 247"/>
                    <a:gd name="T1" fmla="*/ 2147483647 h 1609"/>
                    <a:gd name="T2" fmla="*/ 2147483647 w 247"/>
                    <a:gd name="T3" fmla="*/ 0 h 1609"/>
                    <a:gd name="T4" fmla="*/ 0 w 247"/>
                    <a:gd name="T5" fmla="*/ 0 h 1609"/>
                    <a:gd name="T6" fmla="*/ 0 w 247"/>
                    <a:gd name="T7" fmla="*/ 2147483647 h 1609"/>
                    <a:gd name="T8" fmla="*/ 2147483647 w 247"/>
                    <a:gd name="T9" fmla="*/ 2147483647 h 1609"/>
                    <a:gd name="T10" fmla="*/ 2147483647 w 247"/>
                    <a:gd name="T11" fmla="*/ 2147483647 h 160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47"/>
                    <a:gd name="T19" fmla="*/ 0 h 1609"/>
                    <a:gd name="T20" fmla="*/ 247 w 247"/>
                    <a:gd name="T21" fmla="*/ 1609 h 1609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47" h="1609">
                      <a:moveTo>
                        <a:pt x="247" y="1609"/>
                      </a:moveTo>
                      <a:lnTo>
                        <a:pt x="247" y="0"/>
                      </a:lnTo>
                      <a:lnTo>
                        <a:pt x="0" y="0"/>
                      </a:lnTo>
                      <a:lnTo>
                        <a:pt x="0" y="1609"/>
                      </a:lnTo>
                      <a:lnTo>
                        <a:pt x="247" y="1609"/>
                      </a:lnTo>
                      <a:close/>
                    </a:path>
                  </a:pathLst>
                </a:custGeom>
                <a:solidFill>
                  <a:srgbClr val="99FF33"/>
                </a:solidFill>
                <a:ln w="0">
                  <a:solidFill>
                    <a:srgbClr val="99FF33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6197" name="Rectangle 18"/>
                <p:cNvSpPr>
                  <a:spLocks noChangeArrowheads="1"/>
                </p:cNvSpPr>
                <p:nvPr/>
              </p:nvSpPr>
              <p:spPr bwMode="auto">
                <a:xfrm>
                  <a:off x="6191250" y="4911725"/>
                  <a:ext cx="390525" cy="279400"/>
                </a:xfrm>
                <a:prstGeom prst="rect">
                  <a:avLst/>
                </a:prstGeom>
                <a:solidFill>
                  <a:srgbClr val="99FF33"/>
                </a:solidFill>
                <a:ln w="0">
                  <a:solidFill>
                    <a:srgbClr val="99FF33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fr-FR">
                    <a:solidFill>
                      <a:srgbClr val="333399"/>
                    </a:solidFill>
                  </a:endParaRPr>
                </a:p>
              </p:txBody>
            </p:sp>
            <p:sp>
              <p:nvSpPr>
                <p:cNvPr id="6198" name="Rectangle 19"/>
                <p:cNvSpPr>
                  <a:spLocks noChangeArrowheads="1"/>
                </p:cNvSpPr>
                <p:nvPr/>
              </p:nvSpPr>
              <p:spPr bwMode="auto">
                <a:xfrm>
                  <a:off x="6634163" y="4911725"/>
                  <a:ext cx="392112" cy="279400"/>
                </a:xfrm>
                <a:prstGeom prst="rect">
                  <a:avLst/>
                </a:prstGeom>
                <a:solidFill>
                  <a:srgbClr val="00B050"/>
                </a:solidFill>
                <a:ln w="0">
                  <a:solidFill>
                    <a:srgbClr val="00B05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fr-FR">
                    <a:solidFill>
                      <a:srgbClr val="333399"/>
                    </a:solidFill>
                  </a:endParaRPr>
                </a:p>
              </p:txBody>
            </p:sp>
            <p:sp>
              <p:nvSpPr>
                <p:cNvPr id="6199" name="Freeform 20"/>
                <p:cNvSpPr>
                  <a:spLocks/>
                </p:cNvSpPr>
                <p:nvPr/>
              </p:nvSpPr>
              <p:spPr bwMode="auto">
                <a:xfrm>
                  <a:off x="2619375" y="2574925"/>
                  <a:ext cx="390525" cy="2616200"/>
                </a:xfrm>
                <a:custGeom>
                  <a:avLst/>
                  <a:gdLst>
                    <a:gd name="T0" fmla="*/ 2147483647 w 246"/>
                    <a:gd name="T1" fmla="*/ 0 h 1648"/>
                    <a:gd name="T2" fmla="*/ 0 w 246"/>
                    <a:gd name="T3" fmla="*/ 0 h 1648"/>
                    <a:gd name="T4" fmla="*/ 0 w 246"/>
                    <a:gd name="T5" fmla="*/ 2147483647 h 1648"/>
                    <a:gd name="T6" fmla="*/ 2147483647 w 246"/>
                    <a:gd name="T7" fmla="*/ 2147483647 h 1648"/>
                    <a:gd name="T8" fmla="*/ 2147483647 w 246"/>
                    <a:gd name="T9" fmla="*/ 0 h 1648"/>
                    <a:gd name="T10" fmla="*/ 2147483647 w 246"/>
                    <a:gd name="T11" fmla="*/ 0 h 164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46"/>
                    <a:gd name="T19" fmla="*/ 0 h 1648"/>
                    <a:gd name="T20" fmla="*/ 246 w 246"/>
                    <a:gd name="T21" fmla="*/ 1648 h 164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46" h="1648">
                      <a:moveTo>
                        <a:pt x="246" y="0"/>
                      </a:moveTo>
                      <a:lnTo>
                        <a:pt x="0" y="0"/>
                      </a:lnTo>
                      <a:lnTo>
                        <a:pt x="0" y="1648"/>
                      </a:lnTo>
                      <a:lnTo>
                        <a:pt x="246" y="1648"/>
                      </a:lnTo>
                      <a:lnTo>
                        <a:pt x="246" y="0"/>
                      </a:lnTo>
                      <a:close/>
                    </a:path>
                  </a:pathLst>
                </a:custGeom>
                <a:solidFill>
                  <a:srgbClr val="00B050"/>
                </a:solidFill>
                <a:ln w="0">
                  <a:solidFill>
                    <a:srgbClr val="00B05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6200" name="Freeform 21"/>
                <p:cNvSpPr>
                  <a:spLocks/>
                </p:cNvSpPr>
                <p:nvPr/>
              </p:nvSpPr>
              <p:spPr bwMode="auto">
                <a:xfrm>
                  <a:off x="3168650" y="3028950"/>
                  <a:ext cx="392112" cy="2162175"/>
                </a:xfrm>
                <a:custGeom>
                  <a:avLst/>
                  <a:gdLst>
                    <a:gd name="T0" fmla="*/ 2147483647 w 247"/>
                    <a:gd name="T1" fmla="*/ 0 h 1362"/>
                    <a:gd name="T2" fmla="*/ 0 w 247"/>
                    <a:gd name="T3" fmla="*/ 0 h 1362"/>
                    <a:gd name="T4" fmla="*/ 0 w 247"/>
                    <a:gd name="T5" fmla="*/ 2147483647 h 1362"/>
                    <a:gd name="T6" fmla="*/ 2147483647 w 247"/>
                    <a:gd name="T7" fmla="*/ 2147483647 h 1362"/>
                    <a:gd name="T8" fmla="*/ 2147483647 w 247"/>
                    <a:gd name="T9" fmla="*/ 0 h 1362"/>
                    <a:gd name="T10" fmla="*/ 2147483647 w 247"/>
                    <a:gd name="T11" fmla="*/ 0 h 136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47"/>
                    <a:gd name="T19" fmla="*/ 0 h 1362"/>
                    <a:gd name="T20" fmla="*/ 247 w 247"/>
                    <a:gd name="T21" fmla="*/ 1362 h 136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47" h="1362">
                      <a:moveTo>
                        <a:pt x="247" y="0"/>
                      </a:moveTo>
                      <a:lnTo>
                        <a:pt x="0" y="0"/>
                      </a:lnTo>
                      <a:lnTo>
                        <a:pt x="0" y="1362"/>
                      </a:lnTo>
                      <a:lnTo>
                        <a:pt x="247" y="1362"/>
                      </a:lnTo>
                      <a:lnTo>
                        <a:pt x="247" y="0"/>
                      </a:lnTo>
                      <a:close/>
                    </a:path>
                  </a:pathLst>
                </a:custGeom>
                <a:solidFill>
                  <a:srgbClr val="99FF33"/>
                </a:solidFill>
                <a:ln w="0">
                  <a:solidFill>
                    <a:srgbClr val="99FF33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6201" name="Freeform 22"/>
                <p:cNvSpPr>
                  <a:spLocks/>
                </p:cNvSpPr>
                <p:nvPr/>
              </p:nvSpPr>
              <p:spPr bwMode="auto">
                <a:xfrm>
                  <a:off x="3613150" y="2967038"/>
                  <a:ext cx="390525" cy="2224088"/>
                </a:xfrm>
                <a:custGeom>
                  <a:avLst/>
                  <a:gdLst>
                    <a:gd name="T0" fmla="*/ 2147483647 w 246"/>
                    <a:gd name="T1" fmla="*/ 0 h 1401"/>
                    <a:gd name="T2" fmla="*/ 0 w 246"/>
                    <a:gd name="T3" fmla="*/ 0 h 1401"/>
                    <a:gd name="T4" fmla="*/ 0 w 246"/>
                    <a:gd name="T5" fmla="*/ 2147483647 h 1401"/>
                    <a:gd name="T6" fmla="*/ 2147483647 w 246"/>
                    <a:gd name="T7" fmla="*/ 2147483647 h 1401"/>
                    <a:gd name="T8" fmla="*/ 2147483647 w 246"/>
                    <a:gd name="T9" fmla="*/ 0 h 1401"/>
                    <a:gd name="T10" fmla="*/ 2147483647 w 246"/>
                    <a:gd name="T11" fmla="*/ 0 h 140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46"/>
                    <a:gd name="T19" fmla="*/ 0 h 1401"/>
                    <a:gd name="T20" fmla="*/ 246 w 246"/>
                    <a:gd name="T21" fmla="*/ 1401 h 140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46" h="1401">
                      <a:moveTo>
                        <a:pt x="246" y="0"/>
                      </a:moveTo>
                      <a:lnTo>
                        <a:pt x="0" y="0"/>
                      </a:lnTo>
                      <a:lnTo>
                        <a:pt x="0" y="1401"/>
                      </a:lnTo>
                      <a:lnTo>
                        <a:pt x="246" y="1401"/>
                      </a:lnTo>
                      <a:lnTo>
                        <a:pt x="246" y="0"/>
                      </a:lnTo>
                      <a:close/>
                    </a:path>
                  </a:pathLst>
                </a:custGeom>
                <a:solidFill>
                  <a:srgbClr val="00B050"/>
                </a:solidFill>
                <a:ln w="0">
                  <a:solidFill>
                    <a:srgbClr val="00B05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6202" name="Freeform 23"/>
                <p:cNvSpPr>
                  <a:spLocks/>
                </p:cNvSpPr>
                <p:nvPr/>
              </p:nvSpPr>
              <p:spPr bwMode="auto">
                <a:xfrm>
                  <a:off x="4178300" y="4999038"/>
                  <a:ext cx="392112" cy="190500"/>
                </a:xfrm>
                <a:custGeom>
                  <a:avLst/>
                  <a:gdLst>
                    <a:gd name="T0" fmla="*/ 0 w 247"/>
                    <a:gd name="T1" fmla="*/ 0 h 120"/>
                    <a:gd name="T2" fmla="*/ 0 w 247"/>
                    <a:gd name="T3" fmla="*/ 2147483647 h 120"/>
                    <a:gd name="T4" fmla="*/ 2147483647 w 247"/>
                    <a:gd name="T5" fmla="*/ 2147483647 h 120"/>
                    <a:gd name="T6" fmla="*/ 2147483647 w 247"/>
                    <a:gd name="T7" fmla="*/ 0 h 120"/>
                    <a:gd name="T8" fmla="*/ 0 w 247"/>
                    <a:gd name="T9" fmla="*/ 0 h 120"/>
                    <a:gd name="T10" fmla="*/ 0 w 247"/>
                    <a:gd name="T11" fmla="*/ 0 h 12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47"/>
                    <a:gd name="T19" fmla="*/ 0 h 120"/>
                    <a:gd name="T20" fmla="*/ 247 w 247"/>
                    <a:gd name="T21" fmla="*/ 120 h 12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47" h="120">
                      <a:moveTo>
                        <a:pt x="0" y="0"/>
                      </a:moveTo>
                      <a:lnTo>
                        <a:pt x="0" y="120"/>
                      </a:lnTo>
                      <a:lnTo>
                        <a:pt x="247" y="120"/>
                      </a:lnTo>
                      <a:lnTo>
                        <a:pt x="24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9FF33"/>
                </a:solidFill>
                <a:ln w="0">
                  <a:solidFill>
                    <a:srgbClr val="99FF33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6203" name="Rectangle 24"/>
                <p:cNvSpPr>
                  <a:spLocks noChangeArrowheads="1"/>
                </p:cNvSpPr>
                <p:nvPr/>
              </p:nvSpPr>
              <p:spPr bwMode="auto">
                <a:xfrm>
                  <a:off x="4622800" y="5051425"/>
                  <a:ext cx="390525" cy="139700"/>
                </a:xfrm>
                <a:prstGeom prst="rect">
                  <a:avLst/>
                </a:prstGeom>
                <a:solidFill>
                  <a:srgbClr val="00B050"/>
                </a:solidFill>
                <a:ln w="0">
                  <a:solidFill>
                    <a:srgbClr val="00B05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fr-FR">
                    <a:solidFill>
                      <a:srgbClr val="333399"/>
                    </a:solidFill>
                  </a:endParaRPr>
                </a:p>
              </p:txBody>
            </p:sp>
            <p:sp>
              <p:nvSpPr>
                <p:cNvPr id="6204" name="Rectangle 25"/>
                <p:cNvSpPr>
                  <a:spLocks noChangeArrowheads="1"/>
                </p:cNvSpPr>
                <p:nvPr/>
              </p:nvSpPr>
              <p:spPr bwMode="auto">
                <a:xfrm>
                  <a:off x="5189538" y="4946650"/>
                  <a:ext cx="392112" cy="244475"/>
                </a:xfrm>
                <a:prstGeom prst="rect">
                  <a:avLst/>
                </a:prstGeom>
                <a:solidFill>
                  <a:srgbClr val="99FF33"/>
                </a:solidFill>
                <a:ln w="0">
                  <a:solidFill>
                    <a:srgbClr val="99FF33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fr-FR">
                    <a:solidFill>
                      <a:srgbClr val="333399"/>
                    </a:solidFill>
                  </a:endParaRPr>
                </a:p>
              </p:txBody>
            </p:sp>
            <p:sp>
              <p:nvSpPr>
                <p:cNvPr id="6205" name="Freeform 26"/>
                <p:cNvSpPr>
                  <a:spLocks/>
                </p:cNvSpPr>
                <p:nvPr/>
              </p:nvSpPr>
              <p:spPr bwMode="auto">
                <a:xfrm>
                  <a:off x="5634038" y="5043488"/>
                  <a:ext cx="392112" cy="147638"/>
                </a:xfrm>
                <a:custGeom>
                  <a:avLst/>
                  <a:gdLst>
                    <a:gd name="T0" fmla="*/ 0 w 247"/>
                    <a:gd name="T1" fmla="*/ 0 h 93"/>
                    <a:gd name="T2" fmla="*/ 0 w 247"/>
                    <a:gd name="T3" fmla="*/ 2147483647 h 93"/>
                    <a:gd name="T4" fmla="*/ 2147483647 w 247"/>
                    <a:gd name="T5" fmla="*/ 2147483647 h 93"/>
                    <a:gd name="T6" fmla="*/ 2147483647 w 247"/>
                    <a:gd name="T7" fmla="*/ 0 h 93"/>
                    <a:gd name="T8" fmla="*/ 0 w 247"/>
                    <a:gd name="T9" fmla="*/ 0 h 93"/>
                    <a:gd name="T10" fmla="*/ 0 w 247"/>
                    <a:gd name="T11" fmla="*/ 0 h 9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47"/>
                    <a:gd name="T19" fmla="*/ 0 h 93"/>
                    <a:gd name="T20" fmla="*/ 247 w 247"/>
                    <a:gd name="T21" fmla="*/ 93 h 93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47" h="93">
                      <a:moveTo>
                        <a:pt x="0" y="0"/>
                      </a:moveTo>
                      <a:lnTo>
                        <a:pt x="0" y="93"/>
                      </a:lnTo>
                      <a:lnTo>
                        <a:pt x="247" y="93"/>
                      </a:lnTo>
                      <a:lnTo>
                        <a:pt x="247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B050"/>
                </a:solidFill>
                <a:ln w="0">
                  <a:solidFill>
                    <a:srgbClr val="00B05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  <p:sp>
              <p:nvSpPr>
                <p:cNvPr id="6206" name="Rectangle 27"/>
                <p:cNvSpPr>
                  <a:spLocks noChangeArrowheads="1"/>
                </p:cNvSpPr>
                <p:nvPr/>
              </p:nvSpPr>
              <p:spPr bwMode="auto">
                <a:xfrm>
                  <a:off x="7191375" y="4589463"/>
                  <a:ext cx="393700" cy="601663"/>
                </a:xfrm>
                <a:prstGeom prst="rect">
                  <a:avLst/>
                </a:prstGeom>
                <a:solidFill>
                  <a:srgbClr val="99FF33"/>
                </a:solidFill>
                <a:ln w="0">
                  <a:solidFill>
                    <a:srgbClr val="99FF33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fr-FR">
                    <a:solidFill>
                      <a:srgbClr val="333399"/>
                    </a:solidFill>
                  </a:endParaRPr>
                </a:p>
              </p:txBody>
            </p:sp>
            <p:sp>
              <p:nvSpPr>
                <p:cNvPr id="6207" name="Freeform 28"/>
                <p:cNvSpPr>
                  <a:spLocks/>
                </p:cNvSpPr>
                <p:nvPr/>
              </p:nvSpPr>
              <p:spPr bwMode="auto">
                <a:xfrm>
                  <a:off x="7637463" y="4554538"/>
                  <a:ext cx="392112" cy="636588"/>
                </a:xfrm>
                <a:custGeom>
                  <a:avLst/>
                  <a:gdLst>
                    <a:gd name="T0" fmla="*/ 2147483647 w 247"/>
                    <a:gd name="T1" fmla="*/ 2147483647 h 401"/>
                    <a:gd name="T2" fmla="*/ 2147483647 w 247"/>
                    <a:gd name="T3" fmla="*/ 0 h 401"/>
                    <a:gd name="T4" fmla="*/ 0 w 247"/>
                    <a:gd name="T5" fmla="*/ 0 h 401"/>
                    <a:gd name="T6" fmla="*/ 0 w 247"/>
                    <a:gd name="T7" fmla="*/ 2147483647 h 401"/>
                    <a:gd name="T8" fmla="*/ 2147483647 w 247"/>
                    <a:gd name="T9" fmla="*/ 2147483647 h 401"/>
                    <a:gd name="T10" fmla="*/ 2147483647 w 247"/>
                    <a:gd name="T11" fmla="*/ 2147483647 h 40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47"/>
                    <a:gd name="T19" fmla="*/ 0 h 401"/>
                    <a:gd name="T20" fmla="*/ 247 w 247"/>
                    <a:gd name="T21" fmla="*/ 401 h 401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47" h="401">
                      <a:moveTo>
                        <a:pt x="247" y="401"/>
                      </a:moveTo>
                      <a:lnTo>
                        <a:pt x="247" y="0"/>
                      </a:lnTo>
                      <a:lnTo>
                        <a:pt x="0" y="0"/>
                      </a:lnTo>
                      <a:lnTo>
                        <a:pt x="0" y="401"/>
                      </a:lnTo>
                      <a:lnTo>
                        <a:pt x="247" y="401"/>
                      </a:lnTo>
                      <a:close/>
                    </a:path>
                  </a:pathLst>
                </a:custGeom>
                <a:solidFill>
                  <a:srgbClr val="00B050"/>
                </a:solidFill>
                <a:ln w="0">
                  <a:solidFill>
                    <a:srgbClr val="00B05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fr-FR"/>
                </a:p>
              </p:txBody>
            </p:sp>
          </p:grpSp>
          <p:sp>
            <p:nvSpPr>
              <p:cNvPr id="6164" name="ZoneTexte 29"/>
              <p:cNvSpPr txBox="1">
                <a:spLocks noChangeArrowheads="1"/>
              </p:cNvSpPr>
              <p:nvPr/>
            </p:nvSpPr>
            <p:spPr bwMode="auto">
              <a:xfrm>
                <a:off x="1052513" y="5254625"/>
                <a:ext cx="416372" cy="3037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400" b="1" dirty="0" smtClean="0">
                    <a:solidFill>
                      <a:srgbClr val="333399"/>
                    </a:solidFill>
                  </a:rPr>
                  <a:t>S48</a:t>
                </a:r>
                <a:endParaRPr lang="fr-FR" sz="1400" b="1" dirty="0">
                  <a:solidFill>
                    <a:srgbClr val="333399"/>
                  </a:solidFill>
                </a:endParaRPr>
              </a:p>
            </p:txBody>
          </p:sp>
          <p:sp>
            <p:nvSpPr>
              <p:cNvPr id="6165" name="ZoneTexte 32"/>
              <p:cNvSpPr txBox="1">
                <a:spLocks noChangeArrowheads="1"/>
              </p:cNvSpPr>
              <p:nvPr/>
            </p:nvSpPr>
            <p:spPr bwMode="auto">
              <a:xfrm>
                <a:off x="1998663" y="5254625"/>
                <a:ext cx="498533" cy="3037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400" b="1" dirty="0" smtClean="0">
                    <a:solidFill>
                      <a:srgbClr val="333399"/>
                    </a:solidFill>
                  </a:rPr>
                  <a:t>S144</a:t>
                </a:r>
                <a:endParaRPr lang="fr-FR" sz="1400" b="1" dirty="0">
                  <a:solidFill>
                    <a:srgbClr val="333399"/>
                  </a:solidFill>
                </a:endParaRPr>
              </a:p>
            </p:txBody>
          </p:sp>
          <p:sp>
            <p:nvSpPr>
              <p:cNvPr id="6166" name="ZoneTexte 35"/>
              <p:cNvSpPr txBox="1">
                <a:spLocks noChangeArrowheads="1"/>
              </p:cNvSpPr>
              <p:nvPr/>
            </p:nvSpPr>
            <p:spPr bwMode="auto">
              <a:xfrm>
                <a:off x="3105150" y="5254625"/>
                <a:ext cx="416372" cy="3037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400" b="1" dirty="0" smtClean="0">
                    <a:solidFill>
                      <a:srgbClr val="333399"/>
                    </a:solidFill>
                  </a:rPr>
                  <a:t>S48</a:t>
                </a:r>
                <a:endParaRPr lang="fr-FR" sz="1400" b="1" dirty="0">
                  <a:solidFill>
                    <a:srgbClr val="333399"/>
                  </a:solidFill>
                </a:endParaRPr>
              </a:p>
            </p:txBody>
          </p:sp>
          <p:sp>
            <p:nvSpPr>
              <p:cNvPr id="6167" name="ZoneTexte 36"/>
              <p:cNvSpPr txBox="1">
                <a:spLocks noChangeArrowheads="1"/>
              </p:cNvSpPr>
              <p:nvPr/>
            </p:nvSpPr>
            <p:spPr bwMode="auto">
              <a:xfrm>
                <a:off x="4049713" y="5254625"/>
                <a:ext cx="498533" cy="3037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400" b="1" dirty="0" smtClean="0">
                    <a:solidFill>
                      <a:srgbClr val="333399"/>
                    </a:solidFill>
                  </a:rPr>
                  <a:t>S144</a:t>
                </a:r>
                <a:endParaRPr lang="fr-FR" sz="1400" b="1" dirty="0">
                  <a:solidFill>
                    <a:srgbClr val="333399"/>
                  </a:solidFill>
                </a:endParaRPr>
              </a:p>
            </p:txBody>
          </p:sp>
          <p:sp>
            <p:nvSpPr>
              <p:cNvPr id="6168" name="ZoneTexte 37"/>
              <p:cNvSpPr txBox="1">
                <a:spLocks noChangeArrowheads="1"/>
              </p:cNvSpPr>
              <p:nvPr/>
            </p:nvSpPr>
            <p:spPr bwMode="auto">
              <a:xfrm>
                <a:off x="5064125" y="5254625"/>
                <a:ext cx="416372" cy="3037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400" b="1" dirty="0" smtClean="0">
                    <a:solidFill>
                      <a:srgbClr val="333399"/>
                    </a:solidFill>
                  </a:rPr>
                  <a:t>S48</a:t>
                </a:r>
                <a:endParaRPr lang="fr-FR" sz="1400" b="1" dirty="0">
                  <a:solidFill>
                    <a:srgbClr val="333399"/>
                  </a:solidFill>
                </a:endParaRPr>
              </a:p>
            </p:txBody>
          </p:sp>
          <p:sp>
            <p:nvSpPr>
              <p:cNvPr id="6169" name="ZoneTexte 38"/>
              <p:cNvSpPr txBox="1">
                <a:spLocks noChangeArrowheads="1"/>
              </p:cNvSpPr>
              <p:nvPr/>
            </p:nvSpPr>
            <p:spPr bwMode="auto">
              <a:xfrm>
                <a:off x="6010275" y="5254625"/>
                <a:ext cx="498533" cy="3037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400" b="1" dirty="0" smtClean="0">
                    <a:solidFill>
                      <a:srgbClr val="333399"/>
                    </a:solidFill>
                  </a:rPr>
                  <a:t>S144</a:t>
                </a:r>
                <a:endParaRPr lang="fr-FR" sz="1400" b="1" dirty="0">
                  <a:solidFill>
                    <a:srgbClr val="333399"/>
                  </a:solidFill>
                </a:endParaRPr>
              </a:p>
            </p:txBody>
          </p:sp>
          <p:sp>
            <p:nvSpPr>
              <p:cNvPr id="6170" name="ZoneTexte 44"/>
              <p:cNvSpPr txBox="1">
                <a:spLocks noChangeArrowheads="1"/>
              </p:cNvSpPr>
              <p:nvPr/>
            </p:nvSpPr>
            <p:spPr bwMode="auto">
              <a:xfrm>
                <a:off x="530370" y="5000625"/>
                <a:ext cx="234805" cy="3037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400">
                    <a:solidFill>
                      <a:srgbClr val="333399"/>
                    </a:solidFill>
                  </a:rPr>
                  <a:t>0</a:t>
                </a:r>
              </a:p>
            </p:txBody>
          </p:sp>
          <p:sp>
            <p:nvSpPr>
              <p:cNvPr id="6171" name="ZoneTexte 45"/>
              <p:cNvSpPr txBox="1">
                <a:spLocks noChangeArrowheads="1"/>
              </p:cNvSpPr>
              <p:nvPr/>
            </p:nvSpPr>
            <p:spPr bwMode="auto">
              <a:xfrm>
                <a:off x="448214" y="4394201"/>
                <a:ext cx="316960" cy="3037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400">
                    <a:solidFill>
                      <a:srgbClr val="333399"/>
                    </a:solidFill>
                  </a:rPr>
                  <a:t>20</a:t>
                </a:r>
              </a:p>
            </p:txBody>
          </p:sp>
          <p:sp>
            <p:nvSpPr>
              <p:cNvPr id="6172" name="ZoneTexte 46"/>
              <p:cNvSpPr txBox="1">
                <a:spLocks noChangeArrowheads="1"/>
              </p:cNvSpPr>
              <p:nvPr/>
            </p:nvSpPr>
            <p:spPr bwMode="auto">
              <a:xfrm>
                <a:off x="448214" y="3797300"/>
                <a:ext cx="316960" cy="3037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400">
                    <a:solidFill>
                      <a:srgbClr val="333399"/>
                    </a:solidFill>
                  </a:rPr>
                  <a:t>40</a:t>
                </a:r>
              </a:p>
            </p:txBody>
          </p:sp>
          <p:sp>
            <p:nvSpPr>
              <p:cNvPr id="6173" name="ZoneTexte 47"/>
              <p:cNvSpPr txBox="1">
                <a:spLocks noChangeArrowheads="1"/>
              </p:cNvSpPr>
              <p:nvPr/>
            </p:nvSpPr>
            <p:spPr bwMode="auto">
              <a:xfrm>
                <a:off x="448214" y="3190875"/>
                <a:ext cx="316960" cy="3037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400">
                    <a:solidFill>
                      <a:srgbClr val="333399"/>
                    </a:solidFill>
                  </a:rPr>
                  <a:t>60</a:t>
                </a:r>
              </a:p>
            </p:txBody>
          </p:sp>
          <p:sp>
            <p:nvSpPr>
              <p:cNvPr id="6174" name="ZoneTexte 48"/>
              <p:cNvSpPr txBox="1">
                <a:spLocks noChangeArrowheads="1"/>
              </p:cNvSpPr>
              <p:nvPr/>
            </p:nvSpPr>
            <p:spPr bwMode="auto">
              <a:xfrm>
                <a:off x="448214" y="2589213"/>
                <a:ext cx="316960" cy="3037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400">
                    <a:solidFill>
                      <a:srgbClr val="333399"/>
                    </a:solidFill>
                  </a:rPr>
                  <a:t>80</a:t>
                </a:r>
              </a:p>
            </p:txBody>
          </p:sp>
          <p:sp>
            <p:nvSpPr>
              <p:cNvPr id="6175" name="ZoneTexte 49"/>
              <p:cNvSpPr txBox="1">
                <a:spLocks noChangeArrowheads="1"/>
              </p:cNvSpPr>
              <p:nvPr/>
            </p:nvSpPr>
            <p:spPr bwMode="auto">
              <a:xfrm>
                <a:off x="366060" y="1989138"/>
                <a:ext cx="399115" cy="30379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r"/>
                <a:r>
                  <a:rPr lang="fr-FR" sz="1400">
                    <a:solidFill>
                      <a:srgbClr val="333399"/>
                    </a:solidFill>
                  </a:rPr>
                  <a:t>100</a:t>
                </a:r>
              </a:p>
            </p:txBody>
          </p:sp>
          <p:sp>
            <p:nvSpPr>
              <p:cNvPr id="11293" name="ZoneTexte 51"/>
              <p:cNvSpPr txBox="1">
                <a:spLocks noChangeArrowheads="1"/>
              </p:cNvSpPr>
              <p:nvPr/>
            </p:nvSpPr>
            <p:spPr bwMode="auto">
              <a:xfrm>
                <a:off x="914629" y="2275081"/>
                <a:ext cx="303157" cy="3039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FR" sz="1400" b="1" dirty="0">
                    <a:solidFill>
                      <a:srgbClr val="333399"/>
                    </a:solidFill>
                    <a:latin typeface="+mj-lt"/>
                  </a:rPr>
                  <a:t>85</a:t>
                </a:r>
              </a:p>
            </p:txBody>
          </p:sp>
          <p:sp>
            <p:nvSpPr>
              <p:cNvPr id="11294" name="ZoneTexte 52"/>
              <p:cNvSpPr txBox="1">
                <a:spLocks noChangeArrowheads="1"/>
              </p:cNvSpPr>
              <p:nvPr/>
            </p:nvSpPr>
            <p:spPr bwMode="auto">
              <a:xfrm>
                <a:off x="1337210" y="2224938"/>
                <a:ext cx="303157" cy="3039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FR" sz="1400" b="1">
                    <a:solidFill>
                      <a:srgbClr val="333399"/>
                    </a:solidFill>
                    <a:latin typeface="+mj-lt"/>
                  </a:rPr>
                  <a:t>87</a:t>
                </a:r>
              </a:p>
            </p:txBody>
          </p:sp>
          <p:sp>
            <p:nvSpPr>
              <p:cNvPr id="11295" name="ZoneTexte 53"/>
              <p:cNvSpPr txBox="1">
                <a:spLocks noChangeArrowheads="1"/>
              </p:cNvSpPr>
              <p:nvPr/>
            </p:nvSpPr>
            <p:spPr bwMode="auto">
              <a:xfrm>
                <a:off x="1898903" y="2676228"/>
                <a:ext cx="303157" cy="3039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FR" sz="1400" b="1">
                    <a:solidFill>
                      <a:srgbClr val="333399"/>
                    </a:solidFill>
                    <a:latin typeface="+mj-lt"/>
                  </a:rPr>
                  <a:t>72</a:t>
                </a:r>
              </a:p>
            </p:txBody>
          </p:sp>
          <p:sp>
            <p:nvSpPr>
              <p:cNvPr id="11296" name="ZoneTexte 54"/>
              <p:cNvSpPr txBox="1">
                <a:spLocks noChangeArrowheads="1"/>
              </p:cNvSpPr>
              <p:nvPr/>
            </p:nvSpPr>
            <p:spPr bwMode="auto">
              <a:xfrm>
                <a:off x="2347731" y="2591611"/>
                <a:ext cx="304469" cy="3039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FR" sz="1400" b="1">
                    <a:solidFill>
                      <a:srgbClr val="333399"/>
                    </a:solidFill>
                    <a:latin typeface="+mj-lt"/>
                  </a:rPr>
                  <a:t>74</a:t>
                </a:r>
              </a:p>
            </p:txBody>
          </p:sp>
          <p:sp>
            <p:nvSpPr>
              <p:cNvPr id="11297" name="ZoneTexte 55"/>
              <p:cNvSpPr txBox="1">
                <a:spLocks noChangeArrowheads="1"/>
              </p:cNvSpPr>
              <p:nvPr/>
            </p:nvSpPr>
            <p:spPr bwMode="auto">
              <a:xfrm>
                <a:off x="2959294" y="4605176"/>
                <a:ext cx="234914" cy="3039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FR" sz="1400" b="1">
                    <a:solidFill>
                      <a:srgbClr val="333399"/>
                    </a:solidFill>
                    <a:latin typeface="+mj-lt"/>
                  </a:rPr>
                  <a:t>6</a:t>
                </a:r>
              </a:p>
            </p:txBody>
          </p:sp>
          <p:sp>
            <p:nvSpPr>
              <p:cNvPr id="11298" name="ZoneTexte 56"/>
              <p:cNvSpPr txBox="1">
                <a:spLocks noChangeArrowheads="1"/>
              </p:cNvSpPr>
              <p:nvPr/>
            </p:nvSpPr>
            <p:spPr bwMode="auto">
              <a:xfrm>
                <a:off x="3406811" y="4680391"/>
                <a:ext cx="234913" cy="3039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FR" sz="1400" b="1">
                    <a:solidFill>
                      <a:srgbClr val="333399"/>
                    </a:solidFill>
                    <a:latin typeface="+mj-lt"/>
                  </a:rPr>
                  <a:t>4</a:t>
                </a:r>
              </a:p>
            </p:txBody>
          </p:sp>
          <p:sp>
            <p:nvSpPr>
              <p:cNvPr id="11299" name="ZoneTexte 57"/>
              <p:cNvSpPr txBox="1">
                <a:spLocks noChangeArrowheads="1"/>
              </p:cNvSpPr>
              <p:nvPr/>
            </p:nvSpPr>
            <p:spPr bwMode="auto">
              <a:xfrm>
                <a:off x="3969815" y="4605176"/>
                <a:ext cx="234914" cy="3039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FR" sz="1400" b="1">
                    <a:solidFill>
                      <a:srgbClr val="333399"/>
                    </a:solidFill>
                    <a:latin typeface="+mj-lt"/>
                  </a:rPr>
                  <a:t>8</a:t>
                </a:r>
              </a:p>
            </p:txBody>
          </p:sp>
          <p:sp>
            <p:nvSpPr>
              <p:cNvPr id="11300" name="ZoneTexte 58"/>
              <p:cNvSpPr txBox="1">
                <a:spLocks noChangeArrowheads="1"/>
              </p:cNvSpPr>
              <p:nvPr/>
            </p:nvSpPr>
            <p:spPr bwMode="auto">
              <a:xfrm>
                <a:off x="4418644" y="4670990"/>
                <a:ext cx="233601" cy="3039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FR" sz="1400" b="1">
                    <a:solidFill>
                      <a:srgbClr val="333399"/>
                    </a:solidFill>
                    <a:latin typeface="+mj-lt"/>
                  </a:rPr>
                  <a:t>5</a:t>
                </a:r>
              </a:p>
            </p:txBody>
          </p:sp>
          <p:sp>
            <p:nvSpPr>
              <p:cNvPr id="11301" name="ZoneTexte 59"/>
              <p:cNvSpPr txBox="1">
                <a:spLocks noChangeArrowheads="1"/>
              </p:cNvSpPr>
              <p:nvPr/>
            </p:nvSpPr>
            <p:spPr bwMode="auto">
              <a:xfrm>
                <a:off x="4972462" y="4562869"/>
                <a:ext cx="234914" cy="3024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FR" sz="1400" b="1">
                    <a:solidFill>
                      <a:srgbClr val="333399"/>
                    </a:solidFill>
                    <a:latin typeface="+mj-lt"/>
                  </a:rPr>
                  <a:t>9</a:t>
                </a:r>
              </a:p>
            </p:txBody>
          </p:sp>
          <p:sp>
            <p:nvSpPr>
              <p:cNvPr id="11302" name="ZoneTexte 60"/>
              <p:cNvSpPr txBox="1">
                <a:spLocks noChangeArrowheads="1"/>
              </p:cNvSpPr>
              <p:nvPr/>
            </p:nvSpPr>
            <p:spPr bwMode="auto">
              <a:xfrm>
                <a:off x="5393732" y="4531529"/>
                <a:ext cx="234913" cy="3039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FR" sz="1400" b="1">
                    <a:solidFill>
                      <a:srgbClr val="333399"/>
                    </a:solidFill>
                    <a:latin typeface="+mj-lt"/>
                  </a:rPr>
                  <a:t>9</a:t>
                </a:r>
              </a:p>
            </p:txBody>
          </p:sp>
          <p:sp>
            <p:nvSpPr>
              <p:cNvPr id="11303" name="ZoneTexte 61"/>
              <p:cNvSpPr txBox="1">
                <a:spLocks noChangeArrowheads="1"/>
              </p:cNvSpPr>
              <p:nvPr/>
            </p:nvSpPr>
            <p:spPr bwMode="auto">
              <a:xfrm>
                <a:off x="5918678" y="4225968"/>
                <a:ext cx="303156" cy="3039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FR" sz="1400" b="1">
                    <a:solidFill>
                      <a:srgbClr val="333399"/>
                    </a:solidFill>
                    <a:latin typeface="+mj-lt"/>
                  </a:rPr>
                  <a:t>20</a:t>
                </a:r>
              </a:p>
            </p:txBody>
          </p:sp>
          <p:sp>
            <p:nvSpPr>
              <p:cNvPr id="11304" name="ZoneTexte 62"/>
              <p:cNvSpPr txBox="1">
                <a:spLocks noChangeArrowheads="1"/>
              </p:cNvSpPr>
              <p:nvPr/>
            </p:nvSpPr>
            <p:spPr bwMode="auto">
              <a:xfrm>
                <a:off x="6376693" y="4225968"/>
                <a:ext cx="304469" cy="3039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fr-FR" sz="1400" b="1">
                    <a:solidFill>
                      <a:srgbClr val="333399"/>
                    </a:solidFill>
                    <a:latin typeface="+mj-lt"/>
                  </a:rPr>
                  <a:t>21</a:t>
                </a:r>
              </a:p>
            </p:txBody>
          </p:sp>
          <p:sp>
            <p:nvSpPr>
              <p:cNvPr id="6188" name="Text Box 148"/>
              <p:cNvSpPr txBox="1">
                <a:spLocks noChangeArrowheads="1"/>
              </p:cNvSpPr>
              <p:nvPr/>
            </p:nvSpPr>
            <p:spPr bwMode="auto">
              <a:xfrm>
                <a:off x="622300" y="1804988"/>
                <a:ext cx="322260" cy="3645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US">
                    <a:solidFill>
                      <a:srgbClr val="333399"/>
                    </a:solidFill>
                  </a:rPr>
                  <a:t>%</a:t>
                </a:r>
              </a:p>
            </p:txBody>
          </p:sp>
        </p:grpSp>
        <p:grpSp>
          <p:nvGrpSpPr>
            <p:cNvPr id="6" name="Groupe 63"/>
            <p:cNvGrpSpPr>
              <a:grpSpLocks/>
            </p:cNvGrpSpPr>
            <p:nvPr/>
          </p:nvGrpSpPr>
          <p:grpSpPr bwMode="auto">
            <a:xfrm>
              <a:off x="6105525" y="2087563"/>
              <a:ext cx="2600325" cy="630237"/>
              <a:chOff x="6105525" y="2087563"/>
              <a:chExt cx="2600325" cy="630237"/>
            </a:xfrm>
          </p:grpSpPr>
          <p:sp>
            <p:nvSpPr>
              <p:cNvPr id="6158" name="AutoShape 165"/>
              <p:cNvSpPr>
                <a:spLocks noChangeArrowheads="1"/>
              </p:cNvSpPr>
              <p:nvPr/>
            </p:nvSpPr>
            <p:spPr bwMode="auto">
              <a:xfrm>
                <a:off x="6105525" y="2109788"/>
                <a:ext cx="2600325" cy="593725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n-US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6159" name="Rectangle 3"/>
              <p:cNvSpPr>
                <a:spLocks noChangeArrowheads="1"/>
              </p:cNvSpPr>
              <p:nvPr/>
            </p:nvSpPr>
            <p:spPr bwMode="auto">
              <a:xfrm>
                <a:off x="6215063" y="2208213"/>
                <a:ext cx="177800" cy="144462"/>
              </a:xfrm>
              <a:prstGeom prst="rect">
                <a:avLst/>
              </a:prstGeom>
              <a:solidFill>
                <a:srgbClr val="99FF3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en-US" sz="2400">
                  <a:solidFill>
                    <a:srgbClr val="333399"/>
                  </a:solidFill>
                </a:endParaRPr>
              </a:p>
            </p:txBody>
          </p:sp>
          <p:sp>
            <p:nvSpPr>
              <p:cNvPr id="6160" name="Rectangle 4"/>
              <p:cNvSpPr>
                <a:spLocks noChangeArrowheads="1"/>
              </p:cNvSpPr>
              <p:nvPr/>
            </p:nvSpPr>
            <p:spPr bwMode="auto">
              <a:xfrm>
                <a:off x="6215063" y="2473325"/>
                <a:ext cx="177800" cy="144463"/>
              </a:xfrm>
              <a:prstGeom prst="rect">
                <a:avLst/>
              </a:prstGeom>
              <a:solidFill>
                <a:srgbClr val="00B050"/>
              </a:solidFill>
              <a:ln w="9525">
                <a:solidFill>
                  <a:srgbClr val="00B05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en-US" sz="2400">
                  <a:solidFill>
                    <a:srgbClr val="333399"/>
                  </a:solidFill>
                </a:endParaRPr>
              </a:p>
            </p:txBody>
          </p:sp>
          <p:sp>
            <p:nvSpPr>
              <p:cNvPr id="6161" name="ZoneTexte 84"/>
              <p:cNvSpPr txBox="1">
                <a:spLocks noChangeArrowheads="1"/>
              </p:cNvSpPr>
              <p:nvPr/>
            </p:nvSpPr>
            <p:spPr bwMode="auto">
              <a:xfrm>
                <a:off x="6372225" y="2087563"/>
                <a:ext cx="2333625" cy="369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400"/>
                <a:r>
                  <a:rPr lang="en-US" b="1">
                    <a:solidFill>
                      <a:srgbClr val="333399"/>
                    </a:solidFill>
                    <a:latin typeface="Calibri" pitchFamily="34" charset="0"/>
                  </a:rPr>
                  <a:t>COBI + ATV + FTC/TDF</a:t>
                </a:r>
              </a:p>
            </p:txBody>
          </p:sp>
          <p:sp>
            <p:nvSpPr>
              <p:cNvPr id="6162" name="ZoneTexte 85"/>
              <p:cNvSpPr txBox="1">
                <a:spLocks noChangeArrowheads="1"/>
              </p:cNvSpPr>
              <p:nvPr/>
            </p:nvSpPr>
            <p:spPr bwMode="auto">
              <a:xfrm>
                <a:off x="6372225" y="2347913"/>
                <a:ext cx="2178050" cy="369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US" b="1">
                    <a:solidFill>
                      <a:srgbClr val="333399"/>
                    </a:solidFill>
                    <a:latin typeface="Calibri" pitchFamily="34" charset="0"/>
                  </a:rPr>
                  <a:t>RTV + ATV + FTC/TDF</a:t>
                </a:r>
              </a:p>
            </p:txBody>
          </p:sp>
        </p:grpSp>
        <p:sp>
          <p:nvSpPr>
            <p:cNvPr id="6157" name="ZoneTexte 86"/>
            <p:cNvSpPr txBox="1">
              <a:spLocks noChangeArrowheads="1"/>
            </p:cNvSpPr>
            <p:nvPr/>
          </p:nvSpPr>
          <p:spPr bwMode="auto">
            <a:xfrm>
              <a:off x="1366200" y="5911850"/>
              <a:ext cx="1714500" cy="674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n-US" sz="1400" dirty="0">
                  <a:solidFill>
                    <a:srgbClr val="333399"/>
                  </a:solidFill>
                </a:rPr>
                <a:t>Adjusted </a:t>
              </a:r>
              <a:r>
                <a:rPr lang="en-US" sz="1400" dirty="0">
                  <a:solidFill>
                    <a:srgbClr val="333399"/>
                  </a:solidFill>
                  <a:cs typeface="Arial" charset="0"/>
                  <a:sym typeface="Symbol" pitchFamily="18" charset="2"/>
                </a:rPr>
                <a:t>difference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en-US" sz="1400" dirty="0">
                  <a:solidFill>
                    <a:srgbClr val="333399"/>
                  </a:solidFill>
                  <a:cs typeface="Arial" charset="0"/>
                  <a:sym typeface="Symbol" pitchFamily="18" charset="2"/>
                </a:rPr>
                <a:t>(95% CI)</a:t>
              </a:r>
              <a:r>
                <a:rPr lang="en-US" sz="1400" dirty="0">
                  <a:solidFill>
                    <a:srgbClr val="333399"/>
                  </a:solidFill>
                  <a:sym typeface="Symbol" pitchFamily="18" charset="2"/>
                </a:rPr>
                <a:t> </a:t>
              </a:r>
              <a:r>
                <a:rPr lang="en-US" sz="1400" dirty="0">
                  <a:solidFill>
                    <a:srgbClr val="333399"/>
                  </a:solidFill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en-US" sz="1400" dirty="0">
                  <a:solidFill>
                    <a:srgbClr val="333399"/>
                  </a:solidFill>
                </a:rPr>
                <a:t>-2.1</a:t>
              </a:r>
              <a:r>
                <a:rPr lang="en-US" sz="1400" dirty="0" smtClean="0">
                  <a:solidFill>
                    <a:srgbClr val="333399"/>
                  </a:solidFill>
                </a:rPr>
                <a:t>% (-</a:t>
              </a:r>
              <a:r>
                <a:rPr lang="en-US" sz="1400" dirty="0">
                  <a:solidFill>
                    <a:srgbClr val="333399"/>
                  </a:solidFill>
                </a:rPr>
                <a:t>8.7 ; 4.5)</a:t>
              </a:r>
            </a:p>
          </p:txBody>
        </p:sp>
      </p:grp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800" y="1158875"/>
            <a:ext cx="8697913" cy="963613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400" b="1" dirty="0" err="1" smtClean="0">
                <a:latin typeface="Calibri" pitchFamily="34" charset="0"/>
                <a:ea typeface="ＭＳ Ｐゴシック" pitchFamily="34" charset="-128"/>
              </a:rPr>
              <a:t>Criterios</a:t>
            </a:r>
            <a:r>
              <a:rPr lang="en-US" sz="2400" b="1" dirty="0" smtClean="0"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es-ES" sz="2400" b="1" dirty="0" smtClean="0">
                <a:latin typeface="Calibri" pitchFamily="34" charset="0"/>
                <a:ea typeface="ＭＳ Ｐゴシック" pitchFamily="34" charset="-128"/>
              </a:rPr>
              <a:t>para</a:t>
            </a:r>
            <a:r>
              <a:rPr lang="en-US" sz="2400" b="1" dirty="0" smtClean="0"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en-US" sz="2400" b="1" dirty="0" err="1" smtClean="0">
                <a:latin typeface="Calibri" pitchFamily="34" charset="0"/>
                <a:ea typeface="ＭＳ Ｐゴシック" pitchFamily="34" charset="-128"/>
              </a:rPr>
              <a:t>indicar</a:t>
            </a:r>
            <a:r>
              <a:rPr lang="en-US" sz="2400" b="1" dirty="0" smtClean="0">
                <a:latin typeface="Calibri" pitchFamily="34" charset="0"/>
                <a:ea typeface="ＭＳ Ｐゴシック" pitchFamily="34" charset="-128"/>
              </a:rPr>
              <a:t> test de </a:t>
            </a:r>
            <a:r>
              <a:rPr lang="en-US" sz="2400" b="1" dirty="0" err="1" smtClean="0">
                <a:latin typeface="Calibri" pitchFamily="34" charset="0"/>
                <a:ea typeface="ＭＳ Ｐゴシック" pitchFamily="34" charset="-128"/>
              </a:rPr>
              <a:t>resistencia</a:t>
            </a:r>
            <a:r>
              <a:rPr lang="en-US" sz="2400" b="1" dirty="0" smtClean="0">
                <a:latin typeface="Calibri" pitchFamily="34" charset="0"/>
                <a:ea typeface="ＭＳ Ｐゴシック" pitchFamily="34" charset="-128"/>
              </a:rPr>
              <a:t> : </a:t>
            </a:r>
            <a:r>
              <a:rPr lang="en-US" sz="2400" b="1" dirty="0">
                <a:latin typeface="Calibri" pitchFamily="34" charset="0"/>
                <a:ea typeface="ＭＳ Ｐゴシック" pitchFamily="34" charset="-128"/>
              </a:rPr>
              <a:t> </a:t>
            </a:r>
            <a:r>
              <a:rPr lang="en-US" sz="2400" b="1" dirty="0" smtClean="0">
                <a:latin typeface="Calibri" pitchFamily="34" charset="0"/>
                <a:ea typeface="ＭＳ Ｐゴシック" pitchFamily="34" charset="-128"/>
              </a:rPr>
              <a:t>                                 </a:t>
            </a:r>
            <a:r>
              <a:rPr lang="es-ES" sz="1800" dirty="0" smtClean="0">
                <a:solidFill>
                  <a:srgbClr val="000090"/>
                </a:solidFill>
                <a:ea typeface="ＭＳ Ｐゴシック" pitchFamily="34" charset="-128"/>
              </a:rPr>
              <a:t>Rebote virológico confirmado ≥ 400 c/ml o no alcanzar HIV RNA &lt; 400 c/ml </a:t>
            </a:r>
            <a:br>
              <a:rPr lang="es-ES" sz="1800" dirty="0" smtClean="0">
                <a:solidFill>
                  <a:srgbClr val="000090"/>
                </a:solidFill>
                <a:ea typeface="ＭＳ Ｐゴシック" pitchFamily="34" charset="-128"/>
              </a:rPr>
            </a:br>
            <a:r>
              <a:rPr lang="es-ES" sz="1800" dirty="0" smtClean="0">
                <a:solidFill>
                  <a:srgbClr val="000090"/>
                </a:solidFill>
                <a:ea typeface="ＭＳ Ｐゴシック" pitchFamily="34" charset="-128"/>
              </a:rPr>
              <a:t>en o a partir de la semana 8 </a:t>
            </a:r>
            <a:endParaRPr lang="es-ES" sz="4800" dirty="0" smtClean="0">
              <a:solidFill>
                <a:srgbClr val="000090"/>
              </a:solidFill>
              <a:ea typeface="ＭＳ Ｐゴシック" pitchFamily="34" charset="-128"/>
            </a:endParaRPr>
          </a:p>
        </p:txBody>
      </p:sp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77919671"/>
              </p:ext>
            </p:extLst>
          </p:nvPr>
        </p:nvGraphicFramePr>
        <p:xfrm>
          <a:off x="288102" y="2542602"/>
          <a:ext cx="8589963" cy="3355990"/>
        </p:xfrm>
        <a:graphic>
          <a:graphicData uri="http://schemas.openxmlformats.org/drawingml/2006/table">
            <a:tbl>
              <a:tblPr/>
              <a:tblGrid>
                <a:gridCol w="2082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2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780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65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0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41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43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03962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rgbClr val="000066"/>
                        </a:solidFill>
                        <a:latin typeface="Calibri" pitchFamily="-1" charset="0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COBI + ATV + </a:t>
                      </a: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FTC/TDF</a:t>
                      </a:r>
                      <a:b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</a:t>
                      </a: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= 344</a:t>
                      </a: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3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T="45743" marB="457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3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RTV + ATV + </a:t>
                      </a: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FTC/TDF</a:t>
                      </a:r>
                      <a:b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</a:t>
                      </a: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= 348</a:t>
                      </a: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T="45743" marB="457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38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A S48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S48-S144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A S48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S48-S144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96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Analizados para el desarrollo de resistencia</a:t>
                      </a: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12 (3.5%)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  <a:latin typeface="+mn-lt"/>
                        </a:rPr>
                        <a:t>9 (2.6%)</a:t>
                      </a:r>
                      <a:endParaRPr lang="fr-FR" sz="1400" b="1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12 (3.4%)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  <a:latin typeface="+mn-lt"/>
                        </a:rPr>
                        <a:t>7 (2.1%)</a:t>
                      </a:r>
                      <a:endParaRPr lang="fr-FR" sz="1400" b="1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96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Datos disponibles</a:t>
                      </a:r>
                      <a:endParaRPr kumimoji="0" lang="es-ES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  <a:latin typeface="+mn-lt"/>
                        </a:rPr>
                        <a:t>-</a:t>
                      </a:r>
                      <a:endParaRPr lang="fr-FR" sz="1400" b="1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12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  <a:latin typeface="+mn-lt"/>
                        </a:rPr>
                        <a:t>-</a:t>
                      </a:r>
                      <a:endParaRPr lang="fr-FR" sz="1400" b="1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Resistencia emergente a INTR</a:t>
                      </a: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  <a:latin typeface="+mn-lt"/>
                        </a:rPr>
                        <a:t>2</a:t>
                      </a:r>
                      <a:endParaRPr lang="fr-FR" sz="1400" b="1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  <a:latin typeface="+mn-lt"/>
                        </a:rPr>
                        <a:t>1</a:t>
                      </a:r>
                      <a:endParaRPr lang="fr-FR" sz="1400" b="1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M184V</a:t>
                      </a:r>
                      <a:endParaRPr kumimoji="0" lang="es-ES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  <a:latin typeface="+mn-lt"/>
                        </a:rPr>
                        <a:t>1</a:t>
                      </a:r>
                      <a:endParaRPr lang="fr-FR" sz="1400" b="1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  <a:latin typeface="+mn-lt"/>
                        </a:rPr>
                        <a:t>1</a:t>
                      </a:r>
                      <a:endParaRPr lang="fr-FR" sz="1400" b="1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V118I</a:t>
                      </a:r>
                      <a:endParaRPr kumimoji="0" lang="es-ES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  <a:latin typeface="+mn-lt"/>
                        </a:rPr>
                        <a:t>1</a:t>
                      </a:r>
                      <a:endParaRPr lang="fr-FR" sz="1400" b="1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  <a:latin typeface="+mn-lt"/>
                        </a:rPr>
                        <a:t>0</a:t>
                      </a:r>
                      <a:endParaRPr lang="fr-FR" sz="1400" b="1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96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es-ES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Mutaciones emergentes a inhibidores </a:t>
                      </a:r>
                      <a:br>
                        <a:rPr kumimoji="0" lang="es-ES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</a:br>
                      <a:r>
                        <a:rPr kumimoji="0" lang="es-ES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de la proteasa</a:t>
                      </a:r>
                      <a:endParaRPr kumimoji="0" lang="es-ES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+mn-lt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  <a:latin typeface="+mn-lt"/>
                        </a:rPr>
                        <a:t>0</a:t>
                      </a:r>
                      <a:endParaRPr lang="fr-FR" sz="1400" b="1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n-lt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rgbClr val="000066"/>
                          </a:solidFill>
                          <a:latin typeface="+mn-lt"/>
                        </a:rPr>
                        <a:t>0</a:t>
                      </a:r>
                      <a:endParaRPr lang="fr-FR" sz="1400" b="1" dirty="0">
                        <a:solidFill>
                          <a:srgbClr val="000066"/>
                        </a:solidFill>
                        <a:latin typeface="+mn-lt"/>
                      </a:endParaRPr>
                    </a:p>
                  </a:txBody>
                  <a:tcPr marL="91441" marR="91441" marT="45742" marB="4574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7230" name="ZoneTexte 69"/>
          <p:cNvSpPr txBox="1">
            <a:spLocks noChangeArrowheads="1"/>
          </p:cNvSpPr>
          <p:nvPr/>
        </p:nvSpPr>
        <p:spPr bwMode="auto">
          <a:xfrm>
            <a:off x="4229100" y="6553200"/>
            <a:ext cx="48863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US" sz="1200" i="1">
                <a:solidFill>
                  <a:srgbClr val="CC3300"/>
                </a:solidFill>
              </a:rPr>
              <a:t>Gallant JE. JID 2013;208:32-9 ; </a:t>
            </a:r>
            <a:r>
              <a:rPr lang="fr-FR" sz="1200" i="1">
                <a:solidFill>
                  <a:srgbClr val="CC3300"/>
                </a:solidFill>
              </a:rPr>
              <a:t>Gallant JE. JAIDS 2015;69:338-40</a:t>
            </a:r>
          </a:p>
        </p:txBody>
      </p:sp>
      <p:grpSp>
        <p:nvGrpSpPr>
          <p:cNvPr id="2" name="Grouper 22"/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7234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US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235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200" b="1" i="1">
                  <a:solidFill>
                    <a:srgbClr val="333399"/>
                  </a:solidFill>
                  <a:latin typeface="Cambria" pitchFamily="18" charset="0"/>
                </a:rPr>
                <a:t>GS-US-216-0114</a:t>
              </a:r>
            </a:p>
          </p:txBody>
        </p:sp>
      </p:grpSp>
      <p:sp>
        <p:nvSpPr>
          <p:cNvPr id="723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s-ES" sz="3200" dirty="0" smtClean="0">
                <a:ea typeface="ＭＳ Ｐゴシック" pitchFamily="-1" charset="-128"/>
                <a:cs typeface="ＭＳ Ｐゴシック" pitchFamily="-1" charset="-128"/>
              </a:rPr>
              <a:t>Estudio GS-US-216-0114: ATV + </a:t>
            </a:r>
            <a:r>
              <a:rPr lang="es-ES" sz="3200" dirty="0" err="1" smtClean="0">
                <a:ea typeface="ＭＳ Ｐゴシック" pitchFamily="-1" charset="-128"/>
                <a:cs typeface="ＭＳ Ｐゴシック" pitchFamily="-1" charset="-128"/>
              </a:rPr>
              <a:t>ritonavir</a:t>
            </a:r>
            <a:r>
              <a:rPr lang="es-ES" sz="3200" dirty="0" smtClean="0">
                <a:ea typeface="ＭＳ Ｐゴシック" pitchFamily="-1" charset="-128"/>
                <a:cs typeface="ＭＳ Ｐゴシック" pitchFamily="-1" charset="-128"/>
              </a:rPr>
              <a:t> + FTC/TDF QD vs ATV + </a:t>
            </a:r>
            <a:r>
              <a:rPr lang="es-ES" sz="3200" dirty="0" err="1" smtClean="0">
                <a:ea typeface="ＭＳ Ｐゴシック" pitchFamily="-1" charset="-128"/>
                <a:cs typeface="ＭＳ Ｐゴシック" pitchFamily="-1" charset="-128"/>
              </a:rPr>
              <a:t>cobicistat</a:t>
            </a:r>
            <a:r>
              <a:rPr lang="es-ES" sz="3200" dirty="0" smtClean="0">
                <a:ea typeface="ＭＳ Ｐゴシック" pitchFamily="-1" charset="-128"/>
                <a:cs typeface="ＭＳ Ｐゴシック" pitchFamily="-1" charset="-128"/>
              </a:rPr>
              <a:t> + FTC/TDF</a:t>
            </a:r>
            <a:endParaRPr lang="es-ES" sz="3200" dirty="0" smtClean="0">
              <a:ea typeface="ＭＳ Ｐゴシック" pitchFamily="34" charset="-128"/>
            </a:endParaRPr>
          </a:p>
        </p:txBody>
      </p:sp>
      <p:sp>
        <p:nvSpPr>
          <p:cNvPr id="7233" name="Rectangle 1"/>
          <p:cNvSpPr>
            <a:spLocks noChangeArrowheads="1"/>
          </p:cNvSpPr>
          <p:nvPr/>
        </p:nvSpPr>
        <p:spPr bwMode="auto">
          <a:xfrm>
            <a:off x="2803525" y="2066925"/>
            <a:ext cx="41326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>
              <a:spcBef>
                <a:spcPct val="20000"/>
              </a:spcBef>
              <a:spcAft>
                <a:spcPts val="600"/>
              </a:spcAft>
            </a:pPr>
            <a:r>
              <a:rPr lang="es-ES" sz="2000" b="1" dirty="0" smtClean="0">
                <a:solidFill>
                  <a:srgbClr val="CC3300"/>
                </a:solidFill>
                <a:latin typeface="Calibri" pitchFamily="34" charset="0"/>
              </a:rPr>
              <a:t>Datos de resistencia a la semana 144</a:t>
            </a:r>
            <a:endParaRPr lang="es-ES" sz="2000" b="1" dirty="0">
              <a:solidFill>
                <a:srgbClr val="CC3300"/>
              </a:solidFill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212882"/>
              </p:ext>
            </p:extLst>
          </p:nvPr>
        </p:nvGraphicFramePr>
        <p:xfrm>
          <a:off x="490439" y="1830521"/>
          <a:ext cx="8179835" cy="2189312"/>
        </p:xfrm>
        <a:graphic>
          <a:graphicData uri="http://schemas.openxmlformats.org/drawingml/2006/table">
            <a:tbl>
              <a:tblPr/>
              <a:tblGrid>
                <a:gridCol w="2054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57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30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38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COBI + ATV + FTC/TDF</a:t>
                      </a:r>
                      <a:endParaRPr kumimoji="0" lang="es-ES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RTV + ATV + FTC/TDF</a:t>
                      </a:r>
                      <a:endParaRPr kumimoji="0" lang="es-ES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es-ES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Ictericia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20.9%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15.5%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0.076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Ictericia </a:t>
                      </a:r>
                      <a:r>
                        <a:rPr kumimoji="0" lang="es-ES" sz="12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escleral</a:t>
                      </a: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17.7%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18.4%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Nausea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17.7%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16.4%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Diarrea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15.4%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20.4%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0.093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Cefaleas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11.0%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15.5%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0.093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Nasofaringitis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10.8%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15.2%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0.09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Hiperbiluribinemia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11.3%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9.8%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241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128713"/>
            <a:ext cx="9104312" cy="4667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s-ES" b="1" dirty="0" smtClean="0">
                <a:latin typeface="Calibri" pitchFamily="34" charset="0"/>
                <a:ea typeface="ＭＳ Ｐゴシック" pitchFamily="34" charset="-128"/>
              </a:rPr>
              <a:t>Eventos adversos ocurriendo en &gt; 10% de los pacientes en cualquiera </a:t>
            </a:r>
            <a:br>
              <a:rPr lang="es-ES" b="1" dirty="0" smtClean="0">
                <a:latin typeface="Calibri" pitchFamily="34" charset="0"/>
                <a:ea typeface="ＭＳ Ｐゴシック" pitchFamily="34" charset="-128"/>
              </a:rPr>
            </a:br>
            <a:r>
              <a:rPr lang="es-ES" b="1" dirty="0" smtClean="0">
                <a:latin typeface="Calibri" pitchFamily="34" charset="0"/>
                <a:ea typeface="ＭＳ Ｐゴシック" pitchFamily="34" charset="-128"/>
              </a:rPr>
              <a:t>de las ramas (S48)</a:t>
            </a:r>
            <a:endParaRPr lang="es-ES" sz="1600" dirty="0" smtClean="0">
              <a:ea typeface="ＭＳ Ｐゴシック" pitchFamily="34" charset="-128"/>
            </a:endParaRPr>
          </a:p>
        </p:txBody>
      </p:sp>
      <p:sp>
        <p:nvSpPr>
          <p:cNvPr id="8242" name="ZoneTexte 69"/>
          <p:cNvSpPr txBox="1">
            <a:spLocks noChangeArrowheads="1"/>
          </p:cNvSpPr>
          <p:nvPr/>
        </p:nvSpPr>
        <p:spPr bwMode="auto">
          <a:xfrm>
            <a:off x="6372225" y="6553200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3300"/>
                </a:solidFill>
              </a:rPr>
              <a:t>Gallant JE. JID 2013;208:32-9</a:t>
            </a:r>
          </a:p>
        </p:txBody>
      </p:sp>
      <p:grpSp>
        <p:nvGrpSpPr>
          <p:cNvPr id="2" name="Grouper 19"/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827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27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</a:rPr>
                <a:t>GS-US-216-0114</a:t>
              </a:r>
            </a:p>
          </p:txBody>
        </p:sp>
      </p:grpSp>
      <p:sp>
        <p:nvSpPr>
          <p:cNvPr id="824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GS-US-216-0114: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ritonavir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 QD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cobicistat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</a:t>
            </a:r>
            <a:endParaRPr lang="en-GB" sz="3200" dirty="0" smtClean="0">
              <a:ea typeface="ＭＳ Ｐゴシック" pitchFamily="34" charset="-128"/>
            </a:endParaRPr>
          </a:p>
        </p:txBody>
      </p:sp>
      <p:graphicFrame>
        <p:nvGraphicFramePr>
          <p:cNvPr id="11" name="Group 1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6608587"/>
              </p:ext>
            </p:extLst>
          </p:nvPr>
        </p:nvGraphicFramePr>
        <p:xfrm>
          <a:off x="490440" y="4519287"/>
          <a:ext cx="8179834" cy="1920876"/>
        </p:xfrm>
        <a:graphic>
          <a:graphicData uri="http://schemas.openxmlformats.org/drawingml/2006/table">
            <a:tbl>
              <a:tblPr/>
              <a:tblGrid>
                <a:gridCol w="41245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7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7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3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lang="en-US" sz="1800" b="1" dirty="0" smtClean="0">
                        <a:solidFill>
                          <a:srgbClr val="333399"/>
                        </a:solidFill>
                        <a:latin typeface="Calibri" pitchFamily="-1" charset="0"/>
                      </a:endParaRPr>
                    </a:p>
                  </a:txBody>
                  <a:tcPr marT="45735" marB="4573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COBI + ATV + FTC/TDF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T="45735" marB="4573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RTV + ATV + FTC/TDF</a:t>
                      </a: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T="45735" marB="4573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9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200" b="1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Mediana de incremento de creatinina </a:t>
                      </a:r>
                      <a:r>
                        <a:rPr kumimoji="0" lang="en-GB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(</a:t>
                      </a:r>
                      <a:r>
                        <a:rPr kumimoji="0" lang="en-GB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mg/dl) a S48</a:t>
                      </a:r>
                      <a:endParaRPr kumimoji="0" lang="en-GB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T="45735" marB="4573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+ 0.13</a:t>
                      </a: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T="45735" marB="4573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+ 0.09 </a:t>
                      </a: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(p </a:t>
                      </a: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 0.001)</a:t>
                      </a: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T="45735" marB="4573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9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Hiperbilirubinemia</a:t>
                      </a: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grado </a:t>
                      </a: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3-4 </a:t>
                      </a: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T="45735" marB="4573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65.3%</a:t>
                      </a: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T="45735" marB="4573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56.6%</a:t>
                      </a: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T="45735" marB="4573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9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Elevación de ALT / AST grado 3-4 </a:t>
                      </a:r>
                      <a:endParaRPr kumimoji="0" lang="es-ES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T="45735" marB="4573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3.2% / 2.9%</a:t>
                      </a: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T="45735" marB="4573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2.0% / 2.0%</a:t>
                      </a: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T="45735" marB="4573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9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Aumento</a:t>
                      </a: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</a:t>
                      </a: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de </a:t>
                      </a: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colesterol  total (mg/dl) a semana </a:t>
                      </a: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48</a:t>
                      </a: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T="45735" marB="4573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+ 5</a:t>
                      </a: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T="45735" marB="4573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+ 9 (NS)</a:t>
                      </a: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T="45735" marB="4573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9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Aumento de triglicéridos (mg/dl) a semana </a:t>
                      </a: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48</a:t>
                      </a:r>
                      <a:endParaRPr kumimoji="0" lang="en-GB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T="45735" marB="4573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+ 19</a:t>
                      </a: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T="45735" marB="4573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+ 32 (NS)</a:t>
                      </a:r>
                      <a:endParaRPr kumimoji="0" lang="en-GB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T="45735" marB="45735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" name="Espace réservé du contenu 2"/>
          <p:cNvSpPr txBox="1">
            <a:spLocks/>
          </p:cNvSpPr>
          <p:nvPr/>
        </p:nvSpPr>
        <p:spPr bwMode="auto">
          <a:xfrm>
            <a:off x="292100" y="4054475"/>
            <a:ext cx="86502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spcBef>
                <a:spcPts val="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es-ES" sz="2000" b="1" kern="0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Anomalías de laboratorio a S48</a:t>
            </a:r>
            <a:endParaRPr lang="es-ES" sz="1600" kern="0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du contenu 2"/>
          <p:cNvSpPr txBox="1">
            <a:spLocks/>
          </p:cNvSpPr>
          <p:nvPr/>
        </p:nvSpPr>
        <p:spPr bwMode="auto">
          <a:xfrm>
            <a:off x="136525" y="1238250"/>
            <a:ext cx="865028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spcBef>
                <a:spcPts val="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es-ES" sz="2000" b="1" kern="0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Eventos adversos determinantes de discontinuación de la droga de estudio</a:t>
            </a:r>
            <a:endParaRPr lang="es-ES" sz="1600" kern="0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2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052428"/>
              </p:ext>
            </p:extLst>
          </p:nvPr>
        </p:nvGraphicFramePr>
        <p:xfrm>
          <a:off x="352426" y="1743075"/>
          <a:ext cx="8591548" cy="3143206"/>
        </p:xfrm>
        <a:graphic>
          <a:graphicData uri="http://schemas.openxmlformats.org/drawingml/2006/table">
            <a:tbl>
              <a:tblPr/>
              <a:tblGrid>
                <a:gridCol w="2653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43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43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43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43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88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COBI + ATV + 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N = 344</a:t>
                      </a: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3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3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RTV + ATV + 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N = 348</a:t>
                      </a:r>
                      <a:endParaRPr kumimoji="0" lang="es-ES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32" marB="4793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3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S48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S48-S144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S48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333399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S48-S144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333399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8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Numero total de pacientes (%)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25 (7.3%)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25 (7.2%)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200" b="1" noProof="0" dirty="0" smtClean="0">
                          <a:solidFill>
                            <a:srgbClr val="000066"/>
                          </a:solidFill>
                        </a:rPr>
                        <a:t>8</a:t>
                      </a:r>
                      <a:endParaRPr lang="es-ES" sz="12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Ictericia </a:t>
                      </a:r>
                      <a:r>
                        <a:rPr kumimoji="0" lang="es-ES" sz="12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escleral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200" b="1" noProof="0" dirty="0" smtClean="0">
                          <a:solidFill>
                            <a:srgbClr val="000066"/>
                          </a:solidFill>
                        </a:rPr>
                        <a:t>1</a:t>
                      </a:r>
                      <a:endParaRPr lang="es-ES" sz="12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Ictericia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200" b="1" noProof="0" dirty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es-ES" sz="12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Hiperbilirubinemia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200" b="1" noProof="0" dirty="0" smtClean="0">
                          <a:solidFill>
                            <a:srgbClr val="000066"/>
                          </a:solidFill>
                        </a:rPr>
                        <a:t>1</a:t>
                      </a:r>
                      <a:endParaRPr lang="es-ES" sz="12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200" b="1" noProof="0" dirty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es-ES" sz="12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9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Dermatitis alérgica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200" b="1" noProof="0" dirty="0" smtClean="0">
                          <a:solidFill>
                            <a:srgbClr val="000066"/>
                          </a:solidFill>
                        </a:rPr>
                        <a:t>0</a:t>
                      </a:r>
                      <a:endParaRPr lang="es-ES" sz="12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6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Eventos adversos renales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 </a:t>
                      </a:r>
                      <a:endParaRPr kumimoji="0" lang="es-ES" sz="12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s-ES" sz="1200" b="1" noProof="0" dirty="0" smtClean="0">
                          <a:solidFill>
                            <a:srgbClr val="000066"/>
                          </a:solidFill>
                        </a:rPr>
                        <a:t>6</a:t>
                      </a:r>
                      <a:endParaRPr lang="es-ES" sz="12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marL="89999" marR="89999" marT="47943" marB="4794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279" name="ZoneTexte 69"/>
          <p:cNvSpPr txBox="1">
            <a:spLocks noChangeArrowheads="1"/>
          </p:cNvSpPr>
          <p:nvPr/>
        </p:nvSpPr>
        <p:spPr bwMode="auto">
          <a:xfrm>
            <a:off x="3673475" y="6553200"/>
            <a:ext cx="54419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3300"/>
                </a:solidFill>
              </a:rPr>
              <a:t>Gallant JE. JID 2013;208:32-9 ; </a:t>
            </a:r>
            <a:r>
              <a:rPr lang="fr-FR" sz="1200" i="1">
                <a:solidFill>
                  <a:srgbClr val="CC3300"/>
                </a:solidFill>
              </a:rPr>
              <a:t>Gallant JE. JAIDS 2015;69:338-40</a:t>
            </a:r>
            <a:r>
              <a:rPr lang="en-GB" sz="1200" i="1">
                <a:solidFill>
                  <a:srgbClr val="CC3300"/>
                </a:solidFill>
              </a:rPr>
              <a:t> </a:t>
            </a:r>
          </a:p>
        </p:txBody>
      </p:sp>
      <p:grpSp>
        <p:nvGrpSpPr>
          <p:cNvPr id="2" name="Grouper 19"/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9283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9284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18" charset="0"/>
                </a:rPr>
                <a:t>GS-US-216-0114</a:t>
              </a:r>
            </a:p>
          </p:txBody>
        </p:sp>
      </p:grpSp>
      <p:sp>
        <p:nvSpPr>
          <p:cNvPr id="928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GS-US-216-0114: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ritonavir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 QD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cobicistat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</a:t>
            </a:r>
            <a:endParaRPr lang="en-GB" sz="3200" dirty="0" smtClean="0">
              <a:ea typeface="ＭＳ Ｐゴシック" pitchFamily="34" charset="-128"/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 bwMode="auto">
          <a:xfrm>
            <a:off x="136525" y="5121275"/>
            <a:ext cx="8402638" cy="121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 eaLnBrk="0" hangingPunct="0">
              <a:spcBef>
                <a:spcPts val="0"/>
              </a:spcBef>
              <a:buClr>
                <a:srgbClr val="CC3300"/>
              </a:buClr>
              <a:buFont typeface="Wingdings" pitchFamily="-1" charset="2"/>
              <a:buChar char="§"/>
              <a:defRPr/>
            </a:pPr>
            <a:r>
              <a:rPr lang="es-ES" sz="2000" b="1" kern="0" dirty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s-ES" sz="2000" b="1" kern="0" dirty="0" err="1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Tubulopatía</a:t>
            </a:r>
            <a:r>
              <a:rPr lang="es-ES" sz="2000" b="1" kern="0" dirty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s-ES" sz="2000" b="1" kern="0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proximal renal (TPR)</a:t>
            </a:r>
          </a:p>
          <a:p>
            <a:pPr marL="800100" lvl="1" indent="-342900" defTabSz="914400" eaLnBrk="0" hangingPunct="0">
              <a:buClr>
                <a:srgbClr val="CC3300"/>
              </a:buClr>
              <a:buFont typeface="Arial" panose="020B0604020202020204" pitchFamily="34" charset="0"/>
              <a:buChar char="̶"/>
              <a:defRPr/>
            </a:pPr>
            <a:r>
              <a:rPr lang="es-ES" kern="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7 en cada grupo</a:t>
            </a:r>
          </a:p>
          <a:p>
            <a:pPr marL="1257300" lvl="2" indent="-342900" defTabSz="914400" eaLnBrk="0" hangingPunct="0">
              <a:buClr>
                <a:srgbClr val="CC3300"/>
              </a:buClr>
              <a:buFont typeface="Arial" panose="020B0604020202020204" pitchFamily="34" charset="0"/>
              <a:buChar char="•"/>
              <a:defRPr/>
            </a:pPr>
            <a:r>
              <a:rPr lang="es-ES" sz="1600" kern="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En 5 de 7 pacientes en el grupo COBI y en 6 de los 7 pacientes en el grupo RTV, TPR ocurrió después de la semana 48</a:t>
            </a:r>
            <a:endParaRPr lang="es-ES" sz="1600" kern="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287"/>
          <p:cNvGrpSpPr>
            <a:grpSpLocks/>
          </p:cNvGrpSpPr>
          <p:nvPr/>
        </p:nvGrpSpPr>
        <p:grpSpPr bwMode="auto">
          <a:xfrm>
            <a:off x="4529138" y="2606675"/>
            <a:ext cx="4348162" cy="3074988"/>
            <a:chOff x="4529138" y="2607438"/>
            <a:chExt cx="4348162" cy="3074987"/>
          </a:xfrm>
        </p:grpSpPr>
        <p:cxnSp>
          <p:nvCxnSpPr>
            <p:cNvPr id="10359" name="Straight Connector 265"/>
            <p:cNvCxnSpPr>
              <a:cxnSpLocks noChangeShapeType="1"/>
            </p:cNvCxnSpPr>
            <p:nvPr/>
          </p:nvCxnSpPr>
          <p:spPr bwMode="auto">
            <a:xfrm>
              <a:off x="5105400" y="3544063"/>
              <a:ext cx="3608388" cy="1587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prstDash val="sysDot"/>
              <a:round/>
              <a:headEnd/>
              <a:tailEnd/>
            </a:ln>
          </p:spPr>
        </p:cxnSp>
        <p:grpSp>
          <p:nvGrpSpPr>
            <p:cNvPr id="3" name="Group 32"/>
            <p:cNvGrpSpPr>
              <a:grpSpLocks/>
            </p:cNvGrpSpPr>
            <p:nvPr/>
          </p:nvGrpSpPr>
          <p:grpSpPr bwMode="auto">
            <a:xfrm>
              <a:off x="4992688" y="2763013"/>
              <a:ext cx="3721100" cy="2406650"/>
              <a:chOff x="913765" y="3114392"/>
              <a:chExt cx="3721607" cy="2406815"/>
            </a:xfrm>
          </p:grpSpPr>
          <p:grpSp>
            <p:nvGrpSpPr>
              <p:cNvPr id="4" name="Group 33"/>
              <p:cNvGrpSpPr>
                <a:grpSpLocks/>
              </p:cNvGrpSpPr>
              <p:nvPr/>
            </p:nvGrpSpPr>
            <p:grpSpPr bwMode="auto">
              <a:xfrm>
                <a:off x="977772" y="3114392"/>
                <a:ext cx="3657600" cy="2331267"/>
                <a:chOff x="977772" y="3114392"/>
                <a:chExt cx="3657600" cy="2331267"/>
              </a:xfrm>
            </p:grpSpPr>
            <p:cxnSp>
              <p:nvCxnSpPr>
                <p:cNvPr id="10459" name="Straight Connector 50"/>
                <p:cNvCxnSpPr>
                  <a:cxnSpLocks noChangeShapeType="1"/>
                </p:cNvCxnSpPr>
                <p:nvPr/>
              </p:nvCxnSpPr>
              <p:spPr bwMode="auto">
                <a:xfrm>
                  <a:off x="991354" y="3114392"/>
                  <a:ext cx="0" cy="2331267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460" name="Straight Connector 51"/>
                <p:cNvCxnSpPr>
                  <a:cxnSpLocks noChangeShapeType="1"/>
                </p:cNvCxnSpPr>
                <p:nvPr/>
              </p:nvCxnSpPr>
              <p:spPr bwMode="auto">
                <a:xfrm>
                  <a:off x="977772" y="5445659"/>
                  <a:ext cx="3657600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</p:grpSp>
          <p:grpSp>
            <p:nvGrpSpPr>
              <p:cNvPr id="5" name="Group 34"/>
              <p:cNvGrpSpPr>
                <a:grpSpLocks/>
              </p:cNvGrpSpPr>
              <p:nvPr/>
            </p:nvGrpSpPr>
            <p:grpSpPr bwMode="auto">
              <a:xfrm>
                <a:off x="913765" y="3128817"/>
                <a:ext cx="64008" cy="2316842"/>
                <a:chOff x="913765" y="3128817"/>
                <a:chExt cx="64008" cy="2316842"/>
              </a:xfrm>
            </p:grpSpPr>
            <p:cxnSp>
              <p:nvCxnSpPr>
                <p:cNvPr id="10452" name="Straight Connector 43"/>
                <p:cNvCxnSpPr>
                  <a:cxnSpLocks noChangeShapeType="1"/>
                </p:cNvCxnSpPr>
                <p:nvPr/>
              </p:nvCxnSpPr>
              <p:spPr bwMode="auto">
                <a:xfrm>
                  <a:off x="913765" y="3128817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453" name="Straight Connector 44"/>
                <p:cNvCxnSpPr>
                  <a:cxnSpLocks noChangeShapeType="1"/>
                </p:cNvCxnSpPr>
                <p:nvPr/>
              </p:nvCxnSpPr>
              <p:spPr bwMode="auto">
                <a:xfrm>
                  <a:off x="913765" y="3503807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454" name="Straight Connector 45"/>
                <p:cNvCxnSpPr>
                  <a:cxnSpLocks noChangeShapeType="1"/>
                </p:cNvCxnSpPr>
                <p:nvPr/>
              </p:nvCxnSpPr>
              <p:spPr bwMode="auto">
                <a:xfrm>
                  <a:off x="913765" y="3893220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455" name="Straight Connector 46"/>
                <p:cNvCxnSpPr>
                  <a:cxnSpLocks noChangeShapeType="1"/>
                </p:cNvCxnSpPr>
                <p:nvPr/>
              </p:nvCxnSpPr>
              <p:spPr bwMode="auto">
                <a:xfrm>
                  <a:off x="913765" y="4276228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456" name="Straight Connector 47"/>
                <p:cNvCxnSpPr>
                  <a:cxnSpLocks noChangeShapeType="1"/>
                </p:cNvCxnSpPr>
                <p:nvPr/>
              </p:nvCxnSpPr>
              <p:spPr bwMode="auto">
                <a:xfrm>
                  <a:off x="913765" y="4659873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457" name="Straight Connector 48"/>
                <p:cNvCxnSpPr>
                  <a:cxnSpLocks noChangeShapeType="1"/>
                </p:cNvCxnSpPr>
                <p:nvPr/>
              </p:nvCxnSpPr>
              <p:spPr bwMode="auto">
                <a:xfrm>
                  <a:off x="913765" y="5055055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458" name="Straight Connector 49"/>
                <p:cNvCxnSpPr>
                  <a:cxnSpLocks noChangeShapeType="1"/>
                </p:cNvCxnSpPr>
                <p:nvPr/>
              </p:nvCxnSpPr>
              <p:spPr bwMode="auto">
                <a:xfrm>
                  <a:off x="913765" y="5445659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</p:grpSp>
          <p:grpSp>
            <p:nvGrpSpPr>
              <p:cNvPr id="6" name="Group 35"/>
              <p:cNvGrpSpPr>
                <a:grpSpLocks/>
              </p:cNvGrpSpPr>
              <p:nvPr/>
            </p:nvGrpSpPr>
            <p:grpSpPr bwMode="auto">
              <a:xfrm>
                <a:off x="1041320" y="5457199"/>
                <a:ext cx="3491163" cy="64008"/>
                <a:chOff x="1041320" y="5457199"/>
                <a:chExt cx="3491163" cy="64008"/>
              </a:xfrm>
            </p:grpSpPr>
            <p:cxnSp>
              <p:nvCxnSpPr>
                <p:cNvPr id="10445" name="Straight Connector 36"/>
                <p:cNvCxnSpPr>
                  <a:cxnSpLocks noChangeShapeType="1"/>
                </p:cNvCxnSpPr>
                <p:nvPr/>
              </p:nvCxnSpPr>
              <p:spPr bwMode="auto">
                <a:xfrm>
                  <a:off x="1041320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446" name="Straight Connector 37"/>
                <p:cNvCxnSpPr>
                  <a:cxnSpLocks noChangeShapeType="1"/>
                </p:cNvCxnSpPr>
                <p:nvPr/>
              </p:nvCxnSpPr>
              <p:spPr bwMode="auto">
                <a:xfrm>
                  <a:off x="1628950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447" name="Straight Connector 38"/>
                <p:cNvCxnSpPr>
                  <a:cxnSpLocks noChangeShapeType="1"/>
                </p:cNvCxnSpPr>
                <p:nvPr/>
              </p:nvCxnSpPr>
              <p:spPr bwMode="auto">
                <a:xfrm>
                  <a:off x="2192563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448" name="Straight Connector 39"/>
                <p:cNvCxnSpPr>
                  <a:cxnSpLocks noChangeShapeType="1"/>
                </p:cNvCxnSpPr>
                <p:nvPr/>
              </p:nvCxnSpPr>
              <p:spPr bwMode="auto">
                <a:xfrm>
                  <a:off x="2784676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449" name="Straight Connector 40"/>
                <p:cNvCxnSpPr>
                  <a:cxnSpLocks noChangeShapeType="1"/>
                </p:cNvCxnSpPr>
                <p:nvPr/>
              </p:nvCxnSpPr>
              <p:spPr bwMode="auto">
                <a:xfrm>
                  <a:off x="3363088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450" name="Straight Connector 41"/>
                <p:cNvCxnSpPr>
                  <a:cxnSpLocks noChangeShapeType="1"/>
                </p:cNvCxnSpPr>
                <p:nvPr/>
              </p:nvCxnSpPr>
              <p:spPr bwMode="auto">
                <a:xfrm>
                  <a:off x="3945229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451" name="Straight Connector 42"/>
                <p:cNvCxnSpPr>
                  <a:cxnSpLocks noChangeShapeType="1"/>
                </p:cNvCxnSpPr>
                <p:nvPr/>
              </p:nvCxnSpPr>
              <p:spPr bwMode="auto">
                <a:xfrm>
                  <a:off x="4532483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</p:grpSp>
        </p:grpSp>
        <p:sp>
          <p:nvSpPr>
            <p:cNvPr id="18441" name="Freeform 146"/>
            <p:cNvSpPr>
              <a:spLocks/>
            </p:cNvSpPr>
            <p:nvPr/>
          </p:nvSpPr>
          <p:spPr bwMode="auto">
            <a:xfrm>
              <a:off x="5160963" y="3528188"/>
              <a:ext cx="3490912" cy="587375"/>
            </a:xfrm>
            <a:custGeom>
              <a:avLst/>
              <a:gdLst>
                <a:gd name="T0" fmla="*/ 0 w 3491345"/>
                <a:gd name="T1" fmla="*/ 0 h 586780"/>
                <a:gd name="T2" fmla="*/ 56030 w 3491345"/>
                <a:gd name="T3" fmla="*/ 463283 h 586780"/>
                <a:gd name="T4" fmla="*/ 107199 w 3491345"/>
                <a:gd name="T5" fmla="*/ 435587 h 586780"/>
                <a:gd name="T6" fmla="*/ 202203 w 3491345"/>
                <a:gd name="T7" fmla="*/ 470837 h 586780"/>
                <a:gd name="T8" fmla="*/ 294764 w 3491345"/>
                <a:gd name="T9" fmla="*/ 433069 h 586780"/>
                <a:gd name="T10" fmla="*/ 397101 w 3491345"/>
                <a:gd name="T11" fmla="*/ 425516 h 586780"/>
                <a:gd name="T12" fmla="*/ 587108 w 3491345"/>
                <a:gd name="T13" fmla="*/ 490976 h 586780"/>
                <a:gd name="T14" fmla="*/ 782006 w 3491345"/>
                <a:gd name="T15" fmla="*/ 528748 h 586780"/>
                <a:gd name="T16" fmla="*/ 964709 w 3491345"/>
                <a:gd name="T17" fmla="*/ 558962 h 586780"/>
                <a:gd name="T18" fmla="*/ 1166913 w 3491345"/>
                <a:gd name="T19" fmla="*/ 508602 h 586780"/>
                <a:gd name="T20" fmla="*/ 1454374 w 3491345"/>
                <a:gd name="T21" fmla="*/ 536302 h 586780"/>
                <a:gd name="T22" fmla="*/ 1746716 w 3491345"/>
                <a:gd name="T23" fmla="*/ 548890 h 586780"/>
                <a:gd name="T24" fmla="*/ 2036618 w 3491345"/>
                <a:gd name="T25" fmla="*/ 523712 h 586780"/>
                <a:gd name="T26" fmla="*/ 2326515 w 3491345"/>
                <a:gd name="T27" fmla="*/ 543855 h 586780"/>
                <a:gd name="T28" fmla="*/ 2616417 w 3491345"/>
                <a:gd name="T29" fmla="*/ 566516 h 586780"/>
                <a:gd name="T30" fmla="*/ 2903883 w 3491345"/>
                <a:gd name="T31" fmla="*/ 561479 h 586780"/>
                <a:gd name="T32" fmla="*/ 3198653 w 3491345"/>
                <a:gd name="T33" fmla="*/ 538820 h 586780"/>
                <a:gd name="T34" fmla="*/ 3478810 w 3491345"/>
                <a:gd name="T35" fmla="*/ 604283 h 58678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491345"/>
                <a:gd name="T55" fmla="*/ 0 h 586780"/>
                <a:gd name="T56" fmla="*/ 3491345 w 3491345"/>
                <a:gd name="T57" fmla="*/ 586780 h 58678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491345" h="586780">
                  <a:moveTo>
                    <a:pt x="0" y="0"/>
                  </a:moveTo>
                  <a:lnTo>
                    <a:pt x="56233" y="449865"/>
                  </a:lnTo>
                  <a:lnTo>
                    <a:pt x="107576" y="422971"/>
                  </a:lnTo>
                  <a:lnTo>
                    <a:pt x="202928" y="457200"/>
                  </a:lnTo>
                  <a:lnTo>
                    <a:pt x="295835" y="420526"/>
                  </a:lnTo>
                  <a:lnTo>
                    <a:pt x="398522" y="413191"/>
                  </a:lnTo>
                  <a:lnTo>
                    <a:pt x="589225" y="476759"/>
                  </a:lnTo>
                  <a:lnTo>
                    <a:pt x="784819" y="513433"/>
                  </a:lnTo>
                  <a:lnTo>
                    <a:pt x="968188" y="542772"/>
                  </a:lnTo>
                  <a:lnTo>
                    <a:pt x="1171116" y="493873"/>
                  </a:lnTo>
                  <a:lnTo>
                    <a:pt x="1459617" y="520768"/>
                  </a:lnTo>
                  <a:lnTo>
                    <a:pt x="1753007" y="532992"/>
                  </a:lnTo>
                  <a:lnTo>
                    <a:pt x="2043953" y="508543"/>
                  </a:lnTo>
                  <a:lnTo>
                    <a:pt x="2334898" y="528102"/>
                  </a:lnTo>
                  <a:lnTo>
                    <a:pt x="2625844" y="550107"/>
                  </a:lnTo>
                  <a:lnTo>
                    <a:pt x="2914344" y="545217"/>
                  </a:lnTo>
                  <a:lnTo>
                    <a:pt x="3210179" y="523213"/>
                  </a:lnTo>
                  <a:lnTo>
                    <a:pt x="3491345" y="586780"/>
                  </a:lnTo>
                </a:path>
              </a:pathLst>
            </a:custGeom>
            <a:noFill/>
            <a:ln w="28575" cap="flat" cmpd="sng">
              <a:solidFill>
                <a:srgbClr val="99FF3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ctr"/>
            <a:lstStyle/>
            <a:p>
              <a:pPr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57" name="Oval 179"/>
            <p:cNvSpPr>
              <a:spLocks noChangeArrowheads="1"/>
            </p:cNvSpPr>
            <p:nvPr/>
          </p:nvSpPr>
          <p:spPr bwMode="auto">
            <a:xfrm>
              <a:off x="5330825" y="3955226"/>
              <a:ext cx="60325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58" name="Oval 180"/>
            <p:cNvSpPr>
              <a:spLocks noChangeArrowheads="1"/>
            </p:cNvSpPr>
            <p:nvPr/>
          </p:nvSpPr>
          <p:spPr bwMode="auto">
            <a:xfrm>
              <a:off x="5422900" y="3925063"/>
              <a:ext cx="61913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59" name="Oval 181"/>
            <p:cNvSpPr>
              <a:spLocks noChangeArrowheads="1"/>
            </p:cNvSpPr>
            <p:nvPr/>
          </p:nvSpPr>
          <p:spPr bwMode="auto">
            <a:xfrm>
              <a:off x="5526088" y="3913951"/>
              <a:ext cx="60325" cy="61912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60" name="Oval 182"/>
            <p:cNvSpPr>
              <a:spLocks noChangeArrowheads="1"/>
            </p:cNvSpPr>
            <p:nvPr/>
          </p:nvSpPr>
          <p:spPr bwMode="auto">
            <a:xfrm>
              <a:off x="5718175" y="3975863"/>
              <a:ext cx="61913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61" name="Oval 183"/>
            <p:cNvSpPr>
              <a:spLocks noChangeArrowheads="1"/>
            </p:cNvSpPr>
            <p:nvPr/>
          </p:nvSpPr>
          <p:spPr bwMode="auto">
            <a:xfrm>
              <a:off x="5172075" y="3948876"/>
              <a:ext cx="61913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62" name="Oval 184"/>
            <p:cNvSpPr>
              <a:spLocks noChangeArrowheads="1"/>
            </p:cNvSpPr>
            <p:nvPr/>
          </p:nvSpPr>
          <p:spPr bwMode="auto">
            <a:xfrm>
              <a:off x="5233988" y="3918713"/>
              <a:ext cx="60325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63" name="Oval 185"/>
            <p:cNvSpPr>
              <a:spLocks noChangeArrowheads="1"/>
            </p:cNvSpPr>
            <p:nvPr/>
          </p:nvSpPr>
          <p:spPr bwMode="auto">
            <a:xfrm>
              <a:off x="5130800" y="3507551"/>
              <a:ext cx="60325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64" name="Oval 187"/>
            <p:cNvSpPr>
              <a:spLocks noChangeArrowheads="1"/>
            </p:cNvSpPr>
            <p:nvPr/>
          </p:nvSpPr>
          <p:spPr bwMode="auto">
            <a:xfrm>
              <a:off x="5911850" y="4017138"/>
              <a:ext cx="61913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65" name="Oval 188"/>
            <p:cNvSpPr>
              <a:spLocks noChangeArrowheads="1"/>
            </p:cNvSpPr>
            <p:nvPr/>
          </p:nvSpPr>
          <p:spPr bwMode="auto">
            <a:xfrm>
              <a:off x="6100763" y="4037776"/>
              <a:ext cx="60325" cy="61912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66" name="Oval 189"/>
            <p:cNvSpPr>
              <a:spLocks noChangeArrowheads="1"/>
            </p:cNvSpPr>
            <p:nvPr/>
          </p:nvSpPr>
          <p:spPr bwMode="auto">
            <a:xfrm>
              <a:off x="6300788" y="3988563"/>
              <a:ext cx="61912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67" name="Oval 190"/>
            <p:cNvSpPr>
              <a:spLocks noChangeArrowheads="1"/>
            </p:cNvSpPr>
            <p:nvPr/>
          </p:nvSpPr>
          <p:spPr bwMode="auto">
            <a:xfrm>
              <a:off x="6596063" y="4015551"/>
              <a:ext cx="61912" cy="61912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68" name="Oval 191"/>
            <p:cNvSpPr>
              <a:spLocks noChangeArrowheads="1"/>
            </p:cNvSpPr>
            <p:nvPr/>
          </p:nvSpPr>
          <p:spPr bwMode="auto">
            <a:xfrm>
              <a:off x="6886575" y="4029838"/>
              <a:ext cx="60325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69" name="Oval 192"/>
            <p:cNvSpPr>
              <a:spLocks noChangeArrowheads="1"/>
            </p:cNvSpPr>
            <p:nvPr/>
          </p:nvSpPr>
          <p:spPr bwMode="auto">
            <a:xfrm>
              <a:off x="7177088" y="4006026"/>
              <a:ext cx="60325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70" name="Oval 193"/>
            <p:cNvSpPr>
              <a:spLocks noChangeArrowheads="1"/>
            </p:cNvSpPr>
            <p:nvPr/>
          </p:nvSpPr>
          <p:spPr bwMode="auto">
            <a:xfrm>
              <a:off x="7456488" y="4029838"/>
              <a:ext cx="61912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71" name="Oval 194"/>
            <p:cNvSpPr>
              <a:spLocks noChangeArrowheads="1"/>
            </p:cNvSpPr>
            <p:nvPr/>
          </p:nvSpPr>
          <p:spPr bwMode="auto">
            <a:xfrm>
              <a:off x="7753350" y="4050476"/>
              <a:ext cx="60325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72" name="Oval 195"/>
            <p:cNvSpPr>
              <a:spLocks noChangeArrowheads="1"/>
            </p:cNvSpPr>
            <p:nvPr/>
          </p:nvSpPr>
          <p:spPr bwMode="auto">
            <a:xfrm>
              <a:off x="8048625" y="4039363"/>
              <a:ext cx="60325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73" name="Oval 196"/>
            <p:cNvSpPr>
              <a:spLocks noChangeArrowheads="1"/>
            </p:cNvSpPr>
            <p:nvPr/>
          </p:nvSpPr>
          <p:spPr bwMode="auto">
            <a:xfrm>
              <a:off x="8339138" y="4020313"/>
              <a:ext cx="61912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74" name="Oval 197"/>
            <p:cNvSpPr>
              <a:spLocks noChangeArrowheads="1"/>
            </p:cNvSpPr>
            <p:nvPr/>
          </p:nvSpPr>
          <p:spPr bwMode="auto">
            <a:xfrm>
              <a:off x="8623300" y="4082226"/>
              <a:ext cx="60325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grpSp>
          <p:nvGrpSpPr>
            <p:cNvPr id="7" name="Group 200"/>
            <p:cNvGrpSpPr>
              <a:grpSpLocks/>
            </p:cNvGrpSpPr>
            <p:nvPr/>
          </p:nvGrpSpPr>
          <p:grpSpPr bwMode="auto">
            <a:xfrm>
              <a:off x="5202238" y="3615500"/>
              <a:ext cx="3449637" cy="854075"/>
              <a:chOff x="5202818" y="3967364"/>
              <a:chExt cx="3449753" cy="854018"/>
            </a:xfrm>
          </p:grpSpPr>
          <p:cxnSp>
            <p:nvCxnSpPr>
              <p:cNvPr id="10425" name="Straight Connector 149"/>
              <p:cNvCxnSpPr>
                <a:cxnSpLocks noChangeShapeType="1"/>
              </p:cNvCxnSpPr>
              <p:nvPr/>
            </p:nvCxnSpPr>
            <p:spPr bwMode="auto">
              <a:xfrm>
                <a:off x="8652571" y="4080547"/>
                <a:ext cx="0" cy="740835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10426" name="Straight Connector 151"/>
              <p:cNvCxnSpPr>
                <a:cxnSpLocks noChangeShapeType="1"/>
              </p:cNvCxnSpPr>
              <p:nvPr/>
            </p:nvCxnSpPr>
            <p:spPr bwMode="auto">
              <a:xfrm>
                <a:off x="8369675" y="3967364"/>
                <a:ext cx="0" cy="822234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10427" name="Straight Connector 153"/>
              <p:cNvCxnSpPr>
                <a:cxnSpLocks noChangeShapeType="1"/>
              </p:cNvCxnSpPr>
              <p:nvPr/>
            </p:nvCxnSpPr>
            <p:spPr bwMode="auto">
              <a:xfrm>
                <a:off x="8078729" y="4039915"/>
                <a:ext cx="0" cy="776577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10428" name="Straight Connector 155"/>
              <p:cNvCxnSpPr>
                <a:cxnSpLocks noChangeShapeType="1"/>
              </p:cNvCxnSpPr>
              <p:nvPr/>
            </p:nvCxnSpPr>
            <p:spPr bwMode="auto">
              <a:xfrm>
                <a:off x="7782894" y="4105143"/>
                <a:ext cx="0" cy="711349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10429" name="Straight Connector 157"/>
              <p:cNvCxnSpPr>
                <a:cxnSpLocks noChangeShapeType="1"/>
              </p:cNvCxnSpPr>
              <p:nvPr/>
            </p:nvCxnSpPr>
            <p:spPr bwMode="auto">
              <a:xfrm>
                <a:off x="7487059" y="4039915"/>
                <a:ext cx="0" cy="727678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10430" name="Straight Connector 159"/>
              <p:cNvCxnSpPr>
                <a:cxnSpLocks noChangeShapeType="1"/>
              </p:cNvCxnSpPr>
              <p:nvPr/>
            </p:nvCxnSpPr>
            <p:spPr bwMode="auto">
              <a:xfrm>
                <a:off x="7207221" y="3967364"/>
                <a:ext cx="0" cy="756221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10431" name="Straight Connector 161"/>
              <p:cNvCxnSpPr>
                <a:cxnSpLocks noChangeShapeType="1"/>
              </p:cNvCxnSpPr>
              <p:nvPr/>
            </p:nvCxnSpPr>
            <p:spPr bwMode="auto">
              <a:xfrm>
                <a:off x="6916276" y="4044805"/>
                <a:ext cx="0" cy="722788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10432" name="Straight Connector 163"/>
              <p:cNvCxnSpPr>
                <a:cxnSpLocks noChangeShapeType="1"/>
              </p:cNvCxnSpPr>
              <p:nvPr/>
            </p:nvCxnSpPr>
            <p:spPr bwMode="auto">
              <a:xfrm>
                <a:off x="6627017" y="4105143"/>
                <a:ext cx="0" cy="618442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10433" name="Straight Connector 165"/>
              <p:cNvCxnSpPr>
                <a:cxnSpLocks noChangeShapeType="1"/>
              </p:cNvCxnSpPr>
              <p:nvPr/>
            </p:nvCxnSpPr>
            <p:spPr bwMode="auto">
              <a:xfrm>
                <a:off x="6331181" y="4039915"/>
                <a:ext cx="0" cy="704838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10434" name="Straight Connector 167"/>
              <p:cNvCxnSpPr>
                <a:cxnSpLocks noChangeShapeType="1"/>
              </p:cNvCxnSpPr>
              <p:nvPr/>
            </p:nvCxnSpPr>
            <p:spPr bwMode="auto">
              <a:xfrm>
                <a:off x="6130698" y="4080547"/>
                <a:ext cx="0" cy="664206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10435" name="Straight Connector 169"/>
              <p:cNvCxnSpPr>
                <a:cxnSpLocks noChangeShapeType="1"/>
              </p:cNvCxnSpPr>
              <p:nvPr/>
            </p:nvCxnSpPr>
            <p:spPr bwMode="auto">
              <a:xfrm>
                <a:off x="5942439" y="4080547"/>
                <a:ext cx="0" cy="619527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10436" name="Straight Connector 171"/>
              <p:cNvCxnSpPr>
                <a:cxnSpLocks noChangeShapeType="1"/>
              </p:cNvCxnSpPr>
              <p:nvPr/>
            </p:nvCxnSpPr>
            <p:spPr bwMode="auto">
              <a:xfrm>
                <a:off x="5202818" y="3967364"/>
                <a:ext cx="0" cy="611971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10437" name="Straight Connector 173"/>
              <p:cNvCxnSpPr>
                <a:cxnSpLocks noChangeShapeType="1"/>
              </p:cNvCxnSpPr>
              <p:nvPr/>
            </p:nvCxnSpPr>
            <p:spPr bwMode="auto">
              <a:xfrm>
                <a:off x="5263906" y="3967364"/>
                <a:ext cx="0" cy="692509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10438" name="Straight Connector 175"/>
              <p:cNvCxnSpPr>
                <a:cxnSpLocks noChangeShapeType="1"/>
              </p:cNvCxnSpPr>
              <p:nvPr/>
            </p:nvCxnSpPr>
            <p:spPr bwMode="auto">
              <a:xfrm>
                <a:off x="5360548" y="3985991"/>
                <a:ext cx="0" cy="666438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10439" name="Straight Connector 177"/>
              <p:cNvCxnSpPr>
                <a:cxnSpLocks noChangeShapeType="1"/>
              </p:cNvCxnSpPr>
              <p:nvPr/>
            </p:nvCxnSpPr>
            <p:spPr bwMode="auto">
              <a:xfrm>
                <a:off x="5453455" y="3990881"/>
                <a:ext cx="0" cy="615794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10440" name="Straight Connector 186"/>
              <p:cNvCxnSpPr>
                <a:cxnSpLocks noChangeShapeType="1"/>
              </p:cNvCxnSpPr>
              <p:nvPr/>
            </p:nvCxnSpPr>
            <p:spPr bwMode="auto">
              <a:xfrm>
                <a:off x="5556142" y="3967364"/>
                <a:ext cx="0" cy="671651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  <p:cxnSp>
            <p:nvCxnSpPr>
              <p:cNvPr id="10441" name="Straight Connector 199"/>
              <p:cNvCxnSpPr>
                <a:cxnSpLocks noChangeShapeType="1"/>
              </p:cNvCxnSpPr>
              <p:nvPr/>
            </p:nvCxnSpPr>
            <p:spPr bwMode="auto">
              <a:xfrm>
                <a:off x="5749290" y="4044805"/>
                <a:ext cx="0" cy="653782"/>
              </a:xfrm>
              <a:prstGeom prst="line">
                <a:avLst/>
              </a:prstGeom>
              <a:noFill/>
              <a:ln w="15875">
                <a:solidFill>
                  <a:srgbClr val="99FF33"/>
                </a:solidFill>
                <a:round/>
                <a:headEnd/>
                <a:tailEnd/>
              </a:ln>
            </p:spPr>
          </p:cxnSp>
        </p:grpSp>
        <p:sp>
          <p:nvSpPr>
            <p:cNvPr id="202" name="Freeform 201"/>
            <p:cNvSpPr/>
            <p:nvPr/>
          </p:nvSpPr>
          <p:spPr bwMode="auto">
            <a:xfrm>
              <a:off x="5105400" y="3525013"/>
              <a:ext cx="3489325" cy="350838"/>
            </a:xfrm>
            <a:custGeom>
              <a:avLst/>
              <a:gdLst>
                <a:gd name="connsiteX0" fmla="*/ 3490175 w 3490175"/>
                <a:gd name="connsiteY0" fmla="*/ 293638 h 350305"/>
                <a:gd name="connsiteX1" fmla="*/ 3199112 w 3490175"/>
                <a:gd name="connsiteY1" fmla="*/ 234395 h 350305"/>
                <a:gd name="connsiteX2" fmla="*/ 2915777 w 3490175"/>
                <a:gd name="connsiteY2" fmla="*/ 316820 h 350305"/>
                <a:gd name="connsiteX3" fmla="*/ 2624715 w 3490175"/>
                <a:gd name="connsiteY3" fmla="*/ 270456 h 350305"/>
                <a:gd name="connsiteX4" fmla="*/ 2333652 w 3490175"/>
                <a:gd name="connsiteY4" fmla="*/ 324547 h 350305"/>
                <a:gd name="connsiteX5" fmla="*/ 2045165 w 3490175"/>
                <a:gd name="connsiteY5" fmla="*/ 270456 h 350305"/>
                <a:gd name="connsiteX6" fmla="*/ 1751527 w 3490175"/>
                <a:gd name="connsiteY6" fmla="*/ 218941 h 350305"/>
                <a:gd name="connsiteX7" fmla="*/ 1460465 w 3490175"/>
                <a:gd name="connsiteY7" fmla="*/ 303941 h 350305"/>
                <a:gd name="connsiteX8" fmla="*/ 1166826 w 3490175"/>
                <a:gd name="connsiteY8" fmla="*/ 350305 h 350305"/>
                <a:gd name="connsiteX9" fmla="*/ 968492 w 3490175"/>
                <a:gd name="connsiteY9" fmla="*/ 314244 h 350305"/>
                <a:gd name="connsiteX10" fmla="*/ 783036 w 3490175"/>
                <a:gd name="connsiteY10" fmla="*/ 306517 h 350305"/>
                <a:gd name="connsiteX11" fmla="*/ 582125 w 3490175"/>
                <a:gd name="connsiteY11" fmla="*/ 306517 h 350305"/>
                <a:gd name="connsiteX12" fmla="*/ 388942 w 3490175"/>
                <a:gd name="connsiteY12" fmla="*/ 226668 h 350305"/>
                <a:gd name="connsiteX13" fmla="*/ 293639 w 3490175"/>
                <a:gd name="connsiteY13" fmla="*/ 262729 h 350305"/>
                <a:gd name="connsiteX14" fmla="*/ 208638 w 3490175"/>
                <a:gd name="connsiteY14" fmla="*/ 265305 h 350305"/>
                <a:gd name="connsiteX15" fmla="*/ 121062 w 3490175"/>
                <a:gd name="connsiteY15" fmla="*/ 265305 h 350305"/>
                <a:gd name="connsiteX16" fmla="*/ 48940 w 3490175"/>
                <a:gd name="connsiteY16" fmla="*/ 229244 h 350305"/>
                <a:gd name="connsiteX17" fmla="*/ 0 w 3490175"/>
                <a:gd name="connsiteY17" fmla="*/ 0 h 350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490175" h="350305">
                  <a:moveTo>
                    <a:pt x="3490175" y="293638"/>
                  </a:moveTo>
                  <a:lnTo>
                    <a:pt x="3199112" y="234395"/>
                  </a:lnTo>
                  <a:lnTo>
                    <a:pt x="2915777" y="316820"/>
                  </a:lnTo>
                  <a:lnTo>
                    <a:pt x="2624715" y="270456"/>
                  </a:lnTo>
                  <a:lnTo>
                    <a:pt x="2333652" y="324547"/>
                  </a:lnTo>
                  <a:lnTo>
                    <a:pt x="2045165" y="270456"/>
                  </a:lnTo>
                  <a:lnTo>
                    <a:pt x="1751527" y="218941"/>
                  </a:lnTo>
                  <a:lnTo>
                    <a:pt x="1460465" y="303941"/>
                  </a:lnTo>
                  <a:lnTo>
                    <a:pt x="1166826" y="350305"/>
                  </a:lnTo>
                  <a:lnTo>
                    <a:pt x="968492" y="314244"/>
                  </a:lnTo>
                  <a:lnTo>
                    <a:pt x="783036" y="306517"/>
                  </a:lnTo>
                  <a:lnTo>
                    <a:pt x="582125" y="306517"/>
                  </a:lnTo>
                  <a:lnTo>
                    <a:pt x="388942" y="226668"/>
                  </a:lnTo>
                  <a:lnTo>
                    <a:pt x="293639" y="262729"/>
                  </a:lnTo>
                  <a:lnTo>
                    <a:pt x="208638" y="265305"/>
                  </a:lnTo>
                  <a:lnTo>
                    <a:pt x="121062" y="265305"/>
                  </a:lnTo>
                  <a:lnTo>
                    <a:pt x="48940" y="229244"/>
                  </a:lnTo>
                  <a:lnTo>
                    <a:pt x="0" y="0"/>
                  </a:lnTo>
                </a:path>
              </a:pathLst>
            </a:custGeom>
            <a:noFill/>
            <a:ln w="2857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grpSp>
          <p:nvGrpSpPr>
            <p:cNvPr id="8" name="Group 206"/>
            <p:cNvGrpSpPr>
              <a:grpSpLocks/>
            </p:cNvGrpSpPr>
            <p:nvPr/>
          </p:nvGrpSpPr>
          <p:grpSpPr bwMode="auto">
            <a:xfrm>
              <a:off x="5067300" y="3496438"/>
              <a:ext cx="3562350" cy="414337"/>
              <a:chOff x="5067808" y="3848224"/>
              <a:chExt cx="3561805" cy="414434"/>
            </a:xfrm>
            <a:solidFill>
              <a:srgbClr val="00B050"/>
            </a:solidFill>
          </p:grpSpPr>
          <p:sp>
            <p:nvSpPr>
              <p:cNvPr id="239" name="Rectangle 238"/>
              <p:cNvSpPr/>
              <p:nvPr/>
            </p:nvSpPr>
            <p:spPr bwMode="auto">
              <a:xfrm>
                <a:off x="5117013" y="4072113"/>
                <a:ext cx="69839" cy="68279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240" name="Rectangle 239"/>
              <p:cNvSpPr/>
              <p:nvPr/>
            </p:nvSpPr>
            <p:spPr bwMode="auto">
              <a:xfrm>
                <a:off x="5191614" y="4116574"/>
                <a:ext cx="69839" cy="68279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241" name="Rectangle 240"/>
              <p:cNvSpPr/>
              <p:nvPr/>
            </p:nvSpPr>
            <p:spPr bwMode="auto">
              <a:xfrm>
                <a:off x="5290024" y="4116574"/>
                <a:ext cx="68253" cy="68279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242" name="Rectangle 241"/>
              <p:cNvSpPr/>
              <p:nvPr/>
            </p:nvSpPr>
            <p:spPr bwMode="auto">
              <a:xfrm>
                <a:off x="5366212" y="4111811"/>
                <a:ext cx="68253" cy="6827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243" name="Rectangle 242"/>
              <p:cNvSpPr/>
              <p:nvPr/>
            </p:nvSpPr>
            <p:spPr bwMode="auto">
              <a:xfrm>
                <a:off x="5459861" y="4075289"/>
                <a:ext cx="68252" cy="69866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244" name="Rectangle 243"/>
              <p:cNvSpPr/>
              <p:nvPr/>
            </p:nvSpPr>
            <p:spPr bwMode="auto">
              <a:xfrm>
                <a:off x="5650332" y="4149920"/>
                <a:ext cx="68252" cy="6827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245" name="Rectangle 244"/>
              <p:cNvSpPr/>
              <p:nvPr/>
            </p:nvSpPr>
            <p:spPr bwMode="auto">
              <a:xfrm>
                <a:off x="5853501" y="4149920"/>
                <a:ext cx="68252" cy="69866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246" name="Rectangle 245"/>
              <p:cNvSpPr/>
              <p:nvPr/>
            </p:nvSpPr>
            <p:spPr bwMode="auto">
              <a:xfrm>
                <a:off x="6039209" y="4161034"/>
                <a:ext cx="68253" cy="68279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247" name="Rectangle 246"/>
              <p:cNvSpPr/>
              <p:nvPr/>
            </p:nvSpPr>
            <p:spPr bwMode="auto">
              <a:xfrm>
                <a:off x="6237617" y="4194380"/>
                <a:ext cx="68252" cy="6827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248" name="Rectangle 247"/>
              <p:cNvSpPr/>
              <p:nvPr/>
            </p:nvSpPr>
            <p:spPr bwMode="auto">
              <a:xfrm>
                <a:off x="6528085" y="4149920"/>
                <a:ext cx="68253" cy="69866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249" name="Rectangle 248"/>
              <p:cNvSpPr/>
              <p:nvPr/>
            </p:nvSpPr>
            <p:spPr bwMode="auto">
              <a:xfrm>
                <a:off x="6816965" y="4067350"/>
                <a:ext cx="68253" cy="6827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251" name="Rectangle 250"/>
              <p:cNvSpPr/>
              <p:nvPr/>
            </p:nvSpPr>
            <p:spPr bwMode="auto">
              <a:xfrm>
                <a:off x="7107434" y="4111811"/>
                <a:ext cx="69839" cy="6827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252" name="Rectangle 251"/>
              <p:cNvSpPr/>
              <p:nvPr/>
            </p:nvSpPr>
            <p:spPr bwMode="auto">
              <a:xfrm>
                <a:off x="7407425" y="4173737"/>
                <a:ext cx="69839" cy="68279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253" name="Rectangle 252"/>
              <p:cNvSpPr/>
              <p:nvPr/>
            </p:nvSpPr>
            <p:spPr bwMode="auto">
              <a:xfrm>
                <a:off x="7694719" y="4108635"/>
                <a:ext cx="68252" cy="6827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254" name="Rectangle 253"/>
              <p:cNvSpPr/>
              <p:nvPr/>
            </p:nvSpPr>
            <p:spPr bwMode="auto">
              <a:xfrm>
                <a:off x="7989949" y="4157858"/>
                <a:ext cx="68252" cy="68279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255" name="Rectangle 254"/>
              <p:cNvSpPr/>
              <p:nvPr/>
            </p:nvSpPr>
            <p:spPr bwMode="auto">
              <a:xfrm>
                <a:off x="8270893" y="4078465"/>
                <a:ext cx="68253" cy="68279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256" name="Rectangle 255"/>
              <p:cNvSpPr/>
              <p:nvPr/>
            </p:nvSpPr>
            <p:spPr bwMode="auto">
              <a:xfrm>
                <a:off x="8561361" y="4137217"/>
                <a:ext cx="68252" cy="6827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sp>
            <p:nvSpPr>
              <p:cNvPr id="329" name="Rectangle 328"/>
              <p:cNvSpPr/>
              <p:nvPr/>
            </p:nvSpPr>
            <p:spPr bwMode="auto">
              <a:xfrm>
                <a:off x="5067808" y="3848224"/>
                <a:ext cx="68253" cy="6827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</p:grpSp>
        <p:grpSp>
          <p:nvGrpSpPr>
            <p:cNvPr id="9" name="Grouper 3"/>
            <p:cNvGrpSpPr>
              <a:grpSpLocks/>
            </p:cNvGrpSpPr>
            <p:nvPr/>
          </p:nvGrpSpPr>
          <p:grpSpPr bwMode="auto">
            <a:xfrm>
              <a:off x="5151438" y="3323400"/>
              <a:ext cx="3443287" cy="927100"/>
              <a:chOff x="5151438" y="4098925"/>
              <a:chExt cx="3443287" cy="927100"/>
            </a:xfrm>
          </p:grpSpPr>
          <p:cxnSp>
            <p:nvCxnSpPr>
              <p:cNvPr id="10408" name="Straight Connector 208"/>
              <p:cNvCxnSpPr>
                <a:cxnSpLocks noChangeShapeType="1"/>
              </p:cNvCxnSpPr>
              <p:nvPr/>
            </p:nvCxnSpPr>
            <p:spPr bwMode="auto">
              <a:xfrm>
                <a:off x="6270625" y="4238625"/>
                <a:ext cx="0" cy="733425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10409" name="Straight Connector 210"/>
              <p:cNvCxnSpPr>
                <a:cxnSpLocks noChangeShapeType="1"/>
              </p:cNvCxnSpPr>
              <p:nvPr/>
            </p:nvCxnSpPr>
            <p:spPr bwMode="auto">
              <a:xfrm>
                <a:off x="6072188" y="4313238"/>
                <a:ext cx="0" cy="658812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10410" name="Straight Connector 212"/>
              <p:cNvCxnSpPr>
                <a:cxnSpLocks noChangeShapeType="1"/>
              </p:cNvCxnSpPr>
              <p:nvPr/>
            </p:nvCxnSpPr>
            <p:spPr bwMode="auto">
              <a:xfrm>
                <a:off x="5888038" y="4283075"/>
                <a:ext cx="0" cy="635000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10411" name="Straight Connector 214"/>
              <p:cNvCxnSpPr>
                <a:cxnSpLocks noChangeShapeType="1"/>
              </p:cNvCxnSpPr>
              <p:nvPr/>
            </p:nvCxnSpPr>
            <p:spPr bwMode="auto">
              <a:xfrm>
                <a:off x="5683250" y="4300538"/>
                <a:ext cx="0" cy="623887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10412" name="Straight Connector 216"/>
              <p:cNvCxnSpPr>
                <a:cxnSpLocks noChangeShapeType="1"/>
              </p:cNvCxnSpPr>
              <p:nvPr/>
            </p:nvCxnSpPr>
            <p:spPr bwMode="auto">
              <a:xfrm>
                <a:off x="5492750" y="4200525"/>
                <a:ext cx="0" cy="666750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10413" name="Straight Connector 218"/>
              <p:cNvCxnSpPr>
                <a:cxnSpLocks noChangeShapeType="1"/>
              </p:cNvCxnSpPr>
              <p:nvPr/>
            </p:nvCxnSpPr>
            <p:spPr bwMode="auto">
              <a:xfrm>
                <a:off x="5399088" y="4238625"/>
                <a:ext cx="0" cy="654050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10414" name="Straight Connector 220"/>
              <p:cNvCxnSpPr>
                <a:cxnSpLocks noChangeShapeType="1"/>
              </p:cNvCxnSpPr>
              <p:nvPr/>
            </p:nvCxnSpPr>
            <p:spPr bwMode="auto">
              <a:xfrm>
                <a:off x="5308600" y="4238625"/>
                <a:ext cx="0" cy="646113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10415" name="Straight Connector 222"/>
              <p:cNvCxnSpPr>
                <a:cxnSpLocks noChangeShapeType="1"/>
              </p:cNvCxnSpPr>
              <p:nvPr/>
            </p:nvCxnSpPr>
            <p:spPr bwMode="auto">
              <a:xfrm>
                <a:off x="5151438" y="4238625"/>
                <a:ext cx="0" cy="685800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10416" name="Straight Connector 224"/>
              <p:cNvCxnSpPr>
                <a:cxnSpLocks noChangeShapeType="1"/>
              </p:cNvCxnSpPr>
              <p:nvPr/>
            </p:nvCxnSpPr>
            <p:spPr bwMode="auto">
              <a:xfrm>
                <a:off x="5214938" y="4200525"/>
                <a:ext cx="0" cy="647700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10417" name="Straight Connector 227"/>
              <p:cNvCxnSpPr>
                <a:cxnSpLocks noChangeShapeType="1"/>
              </p:cNvCxnSpPr>
              <p:nvPr/>
            </p:nvCxnSpPr>
            <p:spPr bwMode="auto">
              <a:xfrm>
                <a:off x="6561138" y="4271963"/>
                <a:ext cx="0" cy="700087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10418" name="Straight Connector 229"/>
              <p:cNvCxnSpPr>
                <a:cxnSpLocks noChangeShapeType="1"/>
              </p:cNvCxnSpPr>
              <p:nvPr/>
            </p:nvCxnSpPr>
            <p:spPr bwMode="auto">
              <a:xfrm>
                <a:off x="6851650" y="4227513"/>
                <a:ext cx="0" cy="646112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10419" name="Straight Connector 231"/>
              <p:cNvCxnSpPr>
                <a:cxnSpLocks noChangeShapeType="1"/>
              </p:cNvCxnSpPr>
              <p:nvPr/>
            </p:nvCxnSpPr>
            <p:spPr bwMode="auto">
              <a:xfrm>
                <a:off x="7142163" y="4271963"/>
                <a:ext cx="0" cy="731837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10420" name="Straight Connector 233"/>
              <p:cNvCxnSpPr>
                <a:cxnSpLocks noChangeShapeType="1"/>
              </p:cNvCxnSpPr>
              <p:nvPr/>
            </p:nvCxnSpPr>
            <p:spPr bwMode="auto">
              <a:xfrm>
                <a:off x="7442200" y="4316413"/>
                <a:ext cx="0" cy="655637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10421" name="Straight Connector 235"/>
              <p:cNvCxnSpPr>
                <a:cxnSpLocks noChangeShapeType="1"/>
              </p:cNvCxnSpPr>
              <p:nvPr/>
            </p:nvCxnSpPr>
            <p:spPr bwMode="auto">
              <a:xfrm>
                <a:off x="7727950" y="4238625"/>
                <a:ext cx="0" cy="701675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10422" name="Straight Connector 237"/>
              <p:cNvCxnSpPr>
                <a:cxnSpLocks noChangeShapeType="1"/>
              </p:cNvCxnSpPr>
              <p:nvPr/>
            </p:nvCxnSpPr>
            <p:spPr bwMode="auto">
              <a:xfrm>
                <a:off x="8023225" y="4265613"/>
                <a:ext cx="0" cy="735012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10423" name="Straight Connector 256"/>
              <p:cNvCxnSpPr>
                <a:cxnSpLocks noChangeShapeType="1"/>
              </p:cNvCxnSpPr>
              <p:nvPr/>
            </p:nvCxnSpPr>
            <p:spPr bwMode="auto">
              <a:xfrm>
                <a:off x="8304213" y="4098925"/>
                <a:ext cx="0" cy="841375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  <p:cxnSp>
            <p:nvCxnSpPr>
              <p:cNvPr id="10424" name="Straight Connector 258"/>
              <p:cNvCxnSpPr>
                <a:cxnSpLocks noChangeShapeType="1"/>
              </p:cNvCxnSpPr>
              <p:nvPr/>
            </p:nvCxnSpPr>
            <p:spPr bwMode="auto">
              <a:xfrm>
                <a:off x="8594725" y="4164013"/>
                <a:ext cx="0" cy="862012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10" name="Group 345"/>
            <p:cNvGrpSpPr>
              <a:grpSpLocks/>
            </p:cNvGrpSpPr>
            <p:nvPr/>
          </p:nvGrpSpPr>
          <p:grpSpPr bwMode="auto">
            <a:xfrm>
              <a:off x="4529138" y="2607438"/>
              <a:ext cx="527050" cy="2655887"/>
              <a:chOff x="418719" y="2959540"/>
              <a:chExt cx="527050" cy="2655396"/>
            </a:xfrm>
          </p:grpSpPr>
          <p:sp>
            <p:nvSpPr>
              <p:cNvPr id="18491" name="TextBox 346"/>
              <p:cNvSpPr txBox="1">
                <a:spLocks noChangeArrowheads="1"/>
              </p:cNvSpPr>
              <p:nvPr/>
            </p:nvSpPr>
            <p:spPr bwMode="auto">
              <a:xfrm>
                <a:off x="418719" y="2959540"/>
                <a:ext cx="527050" cy="3380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en-US" sz="1600" dirty="0">
                    <a:solidFill>
                      <a:srgbClr val="333399"/>
                    </a:solidFill>
                    <a:latin typeface="+mj-lt"/>
                  </a:rPr>
                  <a:t>20</a:t>
                </a:r>
              </a:p>
            </p:txBody>
          </p:sp>
          <p:sp>
            <p:nvSpPr>
              <p:cNvPr id="18492" name="TextBox 347"/>
              <p:cNvSpPr txBox="1">
                <a:spLocks noChangeArrowheads="1"/>
              </p:cNvSpPr>
              <p:nvPr/>
            </p:nvSpPr>
            <p:spPr bwMode="auto">
              <a:xfrm>
                <a:off x="418719" y="3334121"/>
                <a:ext cx="527050" cy="3396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en-US" sz="1600">
                    <a:solidFill>
                      <a:srgbClr val="333399"/>
                    </a:solidFill>
                    <a:latin typeface="+mj-lt"/>
                  </a:rPr>
                  <a:t>10</a:t>
                </a:r>
              </a:p>
            </p:txBody>
          </p:sp>
          <p:sp>
            <p:nvSpPr>
              <p:cNvPr id="18493" name="TextBox 348"/>
              <p:cNvSpPr txBox="1">
                <a:spLocks noChangeArrowheads="1"/>
              </p:cNvSpPr>
              <p:nvPr/>
            </p:nvSpPr>
            <p:spPr bwMode="auto">
              <a:xfrm>
                <a:off x="418719" y="3722987"/>
                <a:ext cx="527050" cy="3380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en-US" sz="1600">
                    <a:solidFill>
                      <a:srgbClr val="333399"/>
                    </a:solidFill>
                    <a:latin typeface="+mj-lt"/>
                  </a:rPr>
                  <a:t>0</a:t>
                </a:r>
              </a:p>
            </p:txBody>
          </p:sp>
          <p:sp>
            <p:nvSpPr>
              <p:cNvPr id="18494" name="TextBox 349"/>
              <p:cNvSpPr txBox="1">
                <a:spLocks noChangeArrowheads="1"/>
              </p:cNvSpPr>
              <p:nvPr/>
            </p:nvSpPr>
            <p:spPr bwMode="auto">
              <a:xfrm>
                <a:off x="418719" y="4108677"/>
                <a:ext cx="527050" cy="3380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en-US" sz="1600">
                    <a:solidFill>
                      <a:srgbClr val="333399"/>
                    </a:solidFill>
                    <a:latin typeface="+mj-lt"/>
                  </a:rPr>
                  <a:t>-10</a:t>
                </a:r>
              </a:p>
            </p:txBody>
          </p:sp>
          <p:sp>
            <p:nvSpPr>
              <p:cNvPr id="18495" name="TextBox 350"/>
              <p:cNvSpPr txBox="1">
                <a:spLocks noChangeArrowheads="1"/>
              </p:cNvSpPr>
              <p:nvPr/>
            </p:nvSpPr>
            <p:spPr bwMode="auto">
              <a:xfrm>
                <a:off x="418719" y="4483258"/>
                <a:ext cx="527050" cy="3396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en-US" sz="1600">
                    <a:solidFill>
                      <a:srgbClr val="333399"/>
                    </a:solidFill>
                    <a:latin typeface="+mj-lt"/>
                  </a:rPr>
                  <a:t>-20</a:t>
                </a:r>
              </a:p>
            </p:txBody>
          </p:sp>
          <p:sp>
            <p:nvSpPr>
              <p:cNvPr id="18496" name="TextBox 351"/>
              <p:cNvSpPr txBox="1">
                <a:spLocks noChangeArrowheads="1"/>
              </p:cNvSpPr>
              <p:nvPr/>
            </p:nvSpPr>
            <p:spPr bwMode="auto">
              <a:xfrm>
                <a:off x="418719" y="4872124"/>
                <a:ext cx="527050" cy="3380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en-US" sz="1600">
                    <a:solidFill>
                      <a:srgbClr val="333399"/>
                    </a:solidFill>
                    <a:latin typeface="+mj-lt"/>
                  </a:rPr>
                  <a:t>-30</a:t>
                </a:r>
              </a:p>
            </p:txBody>
          </p:sp>
          <p:sp>
            <p:nvSpPr>
              <p:cNvPr id="18497" name="TextBox 352"/>
              <p:cNvSpPr txBox="1">
                <a:spLocks noChangeArrowheads="1"/>
              </p:cNvSpPr>
              <p:nvPr/>
            </p:nvSpPr>
            <p:spPr bwMode="auto">
              <a:xfrm>
                <a:off x="418719" y="5276861"/>
                <a:ext cx="527050" cy="3380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en-US" sz="1600">
                    <a:solidFill>
                      <a:srgbClr val="333399"/>
                    </a:solidFill>
                    <a:latin typeface="+mj-lt"/>
                  </a:rPr>
                  <a:t>-40</a:t>
                </a:r>
              </a:p>
            </p:txBody>
          </p:sp>
        </p:grpSp>
        <p:grpSp>
          <p:nvGrpSpPr>
            <p:cNvPr id="11" name="Group 263"/>
            <p:cNvGrpSpPr>
              <a:grpSpLocks/>
            </p:cNvGrpSpPr>
            <p:nvPr/>
          </p:nvGrpSpPr>
          <p:grpSpPr bwMode="auto">
            <a:xfrm>
              <a:off x="4852988" y="5107750"/>
              <a:ext cx="4024312" cy="338138"/>
              <a:chOff x="4853739" y="5529093"/>
              <a:chExt cx="4024196" cy="338554"/>
            </a:xfrm>
          </p:grpSpPr>
          <p:sp>
            <p:nvSpPr>
              <p:cNvPr id="18484" name="TextBox 355"/>
              <p:cNvSpPr txBox="1">
                <a:spLocks noChangeArrowheads="1"/>
              </p:cNvSpPr>
              <p:nvPr/>
            </p:nvSpPr>
            <p:spPr bwMode="auto">
              <a:xfrm>
                <a:off x="4853739" y="5529093"/>
                <a:ext cx="527035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600" dirty="0">
                    <a:solidFill>
                      <a:srgbClr val="333399"/>
                    </a:solidFill>
                    <a:latin typeface="+mj-lt"/>
                  </a:rPr>
                  <a:t>BL</a:t>
                </a:r>
              </a:p>
            </p:txBody>
          </p:sp>
          <p:sp>
            <p:nvSpPr>
              <p:cNvPr id="18485" name="TextBox 356"/>
              <p:cNvSpPr txBox="1">
                <a:spLocks noChangeArrowheads="1"/>
              </p:cNvSpPr>
              <p:nvPr/>
            </p:nvSpPr>
            <p:spPr bwMode="auto">
              <a:xfrm>
                <a:off x="5452209" y="5529093"/>
                <a:ext cx="527035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333399"/>
                    </a:solidFill>
                    <a:latin typeface="+mj-lt"/>
                  </a:rPr>
                  <a:t>24</a:t>
                </a:r>
              </a:p>
            </p:txBody>
          </p:sp>
          <p:sp>
            <p:nvSpPr>
              <p:cNvPr id="18486" name="TextBox 357"/>
              <p:cNvSpPr txBox="1">
                <a:spLocks noChangeArrowheads="1"/>
              </p:cNvSpPr>
              <p:nvPr/>
            </p:nvSpPr>
            <p:spPr bwMode="auto">
              <a:xfrm>
                <a:off x="6010993" y="5529093"/>
                <a:ext cx="527035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333399"/>
                    </a:solidFill>
                    <a:latin typeface="+mj-lt"/>
                  </a:rPr>
                  <a:t>48</a:t>
                </a:r>
              </a:p>
            </p:txBody>
          </p:sp>
          <p:sp>
            <p:nvSpPr>
              <p:cNvPr id="18487" name="TextBox 358"/>
              <p:cNvSpPr txBox="1">
                <a:spLocks noChangeArrowheads="1"/>
              </p:cNvSpPr>
              <p:nvPr/>
            </p:nvSpPr>
            <p:spPr bwMode="auto">
              <a:xfrm>
                <a:off x="6609463" y="5529093"/>
                <a:ext cx="527035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333399"/>
                    </a:solidFill>
                    <a:latin typeface="+mj-lt"/>
                  </a:rPr>
                  <a:t>72</a:t>
                </a:r>
              </a:p>
            </p:txBody>
          </p:sp>
          <p:sp>
            <p:nvSpPr>
              <p:cNvPr id="18488" name="TextBox 359"/>
              <p:cNvSpPr txBox="1">
                <a:spLocks noChangeArrowheads="1"/>
              </p:cNvSpPr>
              <p:nvPr/>
            </p:nvSpPr>
            <p:spPr bwMode="auto">
              <a:xfrm>
                <a:off x="7187297" y="5529093"/>
                <a:ext cx="527035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333399"/>
                    </a:solidFill>
                    <a:latin typeface="+mj-lt"/>
                  </a:rPr>
                  <a:t>96</a:t>
                </a:r>
              </a:p>
            </p:txBody>
          </p:sp>
          <p:sp>
            <p:nvSpPr>
              <p:cNvPr id="18489" name="TextBox 360"/>
              <p:cNvSpPr txBox="1">
                <a:spLocks noChangeArrowheads="1"/>
              </p:cNvSpPr>
              <p:nvPr/>
            </p:nvSpPr>
            <p:spPr bwMode="auto">
              <a:xfrm>
                <a:off x="7785766" y="5529093"/>
                <a:ext cx="527035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333399"/>
                    </a:solidFill>
                    <a:latin typeface="+mj-lt"/>
                  </a:rPr>
                  <a:t>120</a:t>
                </a:r>
              </a:p>
            </p:txBody>
          </p:sp>
          <p:sp>
            <p:nvSpPr>
              <p:cNvPr id="18490" name="TextBox 361"/>
              <p:cNvSpPr txBox="1">
                <a:spLocks noChangeArrowheads="1"/>
              </p:cNvSpPr>
              <p:nvPr/>
            </p:nvSpPr>
            <p:spPr bwMode="auto">
              <a:xfrm>
                <a:off x="8350900" y="5529093"/>
                <a:ext cx="527035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600" dirty="0">
                    <a:solidFill>
                      <a:srgbClr val="333399"/>
                    </a:solidFill>
                    <a:latin typeface="+mj-lt"/>
                  </a:rPr>
                  <a:t>144</a:t>
                </a:r>
              </a:p>
            </p:txBody>
          </p:sp>
        </p:grpSp>
        <p:sp>
          <p:nvSpPr>
            <p:cNvPr id="18450" name="TextBox 363"/>
            <p:cNvSpPr txBox="1">
              <a:spLocks noChangeArrowheads="1"/>
            </p:cNvSpPr>
            <p:nvPr/>
          </p:nvSpPr>
          <p:spPr bwMode="auto">
            <a:xfrm>
              <a:off x="8213725" y="4444175"/>
              <a:ext cx="59055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400" b="1">
                  <a:solidFill>
                    <a:srgbClr val="333399"/>
                  </a:solidFill>
                  <a:latin typeface="+mj-lt"/>
                </a:rPr>
                <a:t>-15.1</a:t>
              </a:r>
            </a:p>
          </p:txBody>
        </p:sp>
        <p:sp>
          <p:nvSpPr>
            <p:cNvPr id="18451" name="TextBox 364"/>
            <p:cNvSpPr txBox="1">
              <a:spLocks noChangeArrowheads="1"/>
            </p:cNvSpPr>
            <p:nvPr/>
          </p:nvSpPr>
          <p:spPr bwMode="auto">
            <a:xfrm>
              <a:off x="7192963" y="4371150"/>
              <a:ext cx="588962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400" b="1">
                  <a:solidFill>
                    <a:srgbClr val="333399"/>
                  </a:solidFill>
                  <a:latin typeface="+mj-lt"/>
                </a:rPr>
                <a:t>-13.7</a:t>
              </a:r>
            </a:p>
          </p:txBody>
        </p:sp>
        <p:sp>
          <p:nvSpPr>
            <p:cNvPr id="18452" name="TextBox 365"/>
            <p:cNvSpPr txBox="1">
              <a:spLocks noChangeArrowheads="1"/>
            </p:cNvSpPr>
            <p:nvPr/>
          </p:nvSpPr>
          <p:spPr bwMode="auto">
            <a:xfrm>
              <a:off x="6048375" y="4382262"/>
              <a:ext cx="588963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400" b="1">
                  <a:solidFill>
                    <a:srgbClr val="333399"/>
                  </a:solidFill>
                  <a:latin typeface="+mj-lt"/>
                </a:rPr>
                <a:t>-12.9</a:t>
              </a:r>
            </a:p>
          </p:txBody>
        </p:sp>
        <p:sp>
          <p:nvSpPr>
            <p:cNvPr id="367" name="TextBox 366"/>
            <p:cNvSpPr txBox="1"/>
            <p:nvPr/>
          </p:nvSpPr>
          <p:spPr>
            <a:xfrm>
              <a:off x="5981700" y="3156713"/>
              <a:ext cx="588963" cy="30638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rPr>
                <a:t>-9.1</a:t>
              </a:r>
            </a:p>
          </p:txBody>
        </p:sp>
        <p:sp>
          <p:nvSpPr>
            <p:cNvPr id="368" name="TextBox 367"/>
            <p:cNvSpPr txBox="1"/>
            <p:nvPr/>
          </p:nvSpPr>
          <p:spPr>
            <a:xfrm>
              <a:off x="7143750" y="3271013"/>
              <a:ext cx="588963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rPr>
                <a:t>-8.3</a:t>
              </a:r>
            </a:p>
          </p:txBody>
        </p:sp>
        <p:sp>
          <p:nvSpPr>
            <p:cNvPr id="369" name="TextBox 368"/>
            <p:cNvSpPr txBox="1"/>
            <p:nvPr/>
          </p:nvSpPr>
          <p:spPr>
            <a:xfrm>
              <a:off x="8162925" y="3063051"/>
              <a:ext cx="588963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rPr>
                <a:t>-7.5</a:t>
              </a:r>
            </a:p>
          </p:txBody>
        </p:sp>
        <p:sp>
          <p:nvSpPr>
            <p:cNvPr id="18456" name="TextBox 369"/>
            <p:cNvSpPr txBox="1">
              <a:spLocks noChangeArrowheads="1"/>
            </p:cNvSpPr>
            <p:nvPr/>
          </p:nvSpPr>
          <p:spPr bwMode="auto">
            <a:xfrm>
              <a:off x="5043488" y="5344287"/>
              <a:ext cx="3670300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s-ES" sz="1600" b="1" dirty="0" smtClean="0">
                  <a:solidFill>
                    <a:srgbClr val="333399"/>
                  </a:solidFill>
                  <a:latin typeface="+mj-lt"/>
                </a:rPr>
                <a:t>Semanas</a:t>
              </a:r>
              <a:endParaRPr lang="es-ES" sz="1600" b="1" dirty="0">
                <a:solidFill>
                  <a:srgbClr val="333399"/>
                </a:solidFill>
                <a:latin typeface="+mj-lt"/>
              </a:endParaRPr>
            </a:p>
          </p:txBody>
        </p:sp>
      </p:grpSp>
      <p:grpSp>
        <p:nvGrpSpPr>
          <p:cNvPr id="12" name="Grouper 44"/>
          <p:cNvGrpSpPr>
            <a:grpSpLocks/>
          </p:cNvGrpSpPr>
          <p:nvPr/>
        </p:nvGrpSpPr>
        <p:grpSpPr bwMode="auto">
          <a:xfrm>
            <a:off x="0" y="6570663"/>
            <a:ext cx="1393825" cy="287337"/>
            <a:chOff x="0" y="6570663"/>
            <a:chExt cx="1393200" cy="288111"/>
          </a:xfrm>
        </p:grpSpPr>
        <p:sp>
          <p:nvSpPr>
            <p:cNvPr id="1035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US" b="1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0358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200" b="1" i="1">
                  <a:solidFill>
                    <a:srgbClr val="333399"/>
                  </a:solidFill>
                  <a:latin typeface="Cambria" pitchFamily="18" charset="0"/>
                </a:rPr>
                <a:t>GS-US-216-0114</a:t>
              </a:r>
            </a:p>
          </p:txBody>
        </p:sp>
      </p:grpSp>
      <p:sp>
        <p:nvSpPr>
          <p:cNvPr id="1024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Estudio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GS-US-216-0114: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ritonavir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 QD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ATV +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cobicistat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FTC/TDF</a:t>
            </a:r>
            <a:endParaRPr lang="en-US" sz="3200" dirty="0" smtClean="0">
              <a:ea typeface="ＭＳ Ｐゴシック" pitchFamily="34" charset="-128"/>
            </a:endParaRPr>
          </a:p>
        </p:txBody>
      </p:sp>
      <p:sp>
        <p:nvSpPr>
          <p:cNvPr id="271" name="TextBox 373"/>
          <p:cNvSpPr txBox="1"/>
          <p:nvPr/>
        </p:nvSpPr>
        <p:spPr>
          <a:xfrm>
            <a:off x="5043488" y="1978025"/>
            <a:ext cx="4032250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1600" b="1" dirty="0" smtClean="0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rPr>
              <a:t>Cambio en </a:t>
            </a:r>
            <a:r>
              <a:rPr lang="es-ES" sz="1600" b="1" dirty="0" err="1" smtClean="0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rPr>
              <a:t>eGFR</a:t>
            </a:r>
            <a:r>
              <a:rPr lang="es-ES" sz="1600" b="1" dirty="0" smtClean="0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rPr>
              <a:t> (</a:t>
            </a:r>
            <a:r>
              <a:rPr lang="es-ES" sz="1600" b="1" dirty="0" err="1" smtClean="0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rPr>
              <a:t>mL</a:t>
            </a:r>
            <a:r>
              <a:rPr lang="es-ES" sz="1600" b="1" dirty="0" smtClean="0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rPr>
              <a:t>/min), mediana [IQR]</a:t>
            </a:r>
            <a:endParaRPr lang="es-ES" sz="1600" b="1" dirty="0">
              <a:solidFill>
                <a:srgbClr val="333399"/>
              </a:solidFill>
              <a:latin typeface="+mj-lt"/>
              <a:ea typeface="+mn-ea"/>
              <a:cs typeface="ＭＳ Ｐゴシック" charset="0"/>
            </a:endParaRPr>
          </a:p>
        </p:txBody>
      </p:sp>
      <p:sp>
        <p:nvSpPr>
          <p:cNvPr id="272" name="TextBox 375"/>
          <p:cNvSpPr txBox="1"/>
          <p:nvPr/>
        </p:nvSpPr>
        <p:spPr>
          <a:xfrm>
            <a:off x="0" y="1978025"/>
            <a:ext cx="4740275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1600" b="1" dirty="0" smtClean="0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rPr>
              <a:t>Cambio en creatinina sérica (mg/</a:t>
            </a:r>
            <a:r>
              <a:rPr lang="es-ES" sz="1600" b="1" dirty="0" err="1" smtClean="0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rPr>
              <a:t>dL</a:t>
            </a:r>
            <a:r>
              <a:rPr lang="es-ES" sz="1600" b="1" dirty="0" smtClean="0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rPr>
              <a:t>), mediana [IQR]</a:t>
            </a:r>
            <a:endParaRPr lang="es-ES" sz="1600" b="1" dirty="0">
              <a:solidFill>
                <a:srgbClr val="333399"/>
              </a:solidFill>
              <a:latin typeface="+mj-lt"/>
              <a:ea typeface="+mn-ea"/>
              <a:cs typeface="ＭＳ Ｐゴシック" charset="0"/>
            </a:endParaRPr>
          </a:p>
        </p:txBody>
      </p:sp>
      <p:grpSp>
        <p:nvGrpSpPr>
          <p:cNvPr id="13" name="Groupe 286"/>
          <p:cNvGrpSpPr>
            <a:grpSpLocks/>
          </p:cNvGrpSpPr>
          <p:nvPr/>
        </p:nvGrpSpPr>
        <p:grpSpPr bwMode="auto">
          <a:xfrm>
            <a:off x="290513" y="2606675"/>
            <a:ext cx="4157662" cy="3074988"/>
            <a:chOff x="290250" y="2607438"/>
            <a:chExt cx="4157925" cy="3074987"/>
          </a:xfrm>
        </p:grpSpPr>
        <p:cxnSp>
          <p:nvCxnSpPr>
            <p:cNvPr id="10256" name="Straight Connector 396"/>
            <p:cNvCxnSpPr>
              <a:cxnSpLocks noChangeShapeType="1"/>
            </p:cNvCxnSpPr>
            <p:nvPr/>
          </p:nvCxnSpPr>
          <p:spPr bwMode="auto">
            <a:xfrm>
              <a:off x="952500" y="4310825"/>
              <a:ext cx="3290888" cy="1587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prstDash val="sysDot"/>
              <a:round/>
              <a:headEnd/>
              <a:tailEnd/>
            </a:ln>
          </p:spPr>
        </p:cxnSp>
        <p:grpSp>
          <p:nvGrpSpPr>
            <p:cNvPr id="14" name="Group 13"/>
            <p:cNvGrpSpPr>
              <a:grpSpLocks/>
            </p:cNvGrpSpPr>
            <p:nvPr/>
          </p:nvGrpSpPr>
          <p:grpSpPr bwMode="auto">
            <a:xfrm>
              <a:off x="914400" y="2763013"/>
              <a:ext cx="3332163" cy="2406650"/>
              <a:chOff x="913765" y="3114392"/>
              <a:chExt cx="3332309" cy="2406815"/>
            </a:xfrm>
          </p:grpSpPr>
          <p:grpSp>
            <p:nvGrpSpPr>
              <p:cNvPr id="15" name="Group 5"/>
              <p:cNvGrpSpPr>
                <a:grpSpLocks/>
              </p:cNvGrpSpPr>
              <p:nvPr/>
            </p:nvGrpSpPr>
            <p:grpSpPr bwMode="auto">
              <a:xfrm>
                <a:off x="977773" y="3114392"/>
                <a:ext cx="3268301" cy="2331267"/>
                <a:chOff x="977773" y="3114392"/>
                <a:chExt cx="3268301" cy="2331267"/>
              </a:xfrm>
            </p:grpSpPr>
            <p:cxnSp>
              <p:nvCxnSpPr>
                <p:cNvPr id="10355" name="Straight Connector 2"/>
                <p:cNvCxnSpPr>
                  <a:cxnSpLocks noChangeShapeType="1"/>
                </p:cNvCxnSpPr>
                <p:nvPr/>
              </p:nvCxnSpPr>
              <p:spPr bwMode="auto">
                <a:xfrm>
                  <a:off x="991354" y="3114392"/>
                  <a:ext cx="0" cy="2331267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356" name="Straight Connector 4"/>
                <p:cNvCxnSpPr>
                  <a:cxnSpLocks noChangeShapeType="1"/>
                </p:cNvCxnSpPr>
                <p:nvPr/>
              </p:nvCxnSpPr>
              <p:spPr bwMode="auto">
                <a:xfrm>
                  <a:off x="977773" y="5445659"/>
                  <a:ext cx="3268301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</p:grpSp>
          <p:grpSp>
            <p:nvGrpSpPr>
              <p:cNvPr id="16" name="Group 8"/>
              <p:cNvGrpSpPr>
                <a:grpSpLocks/>
              </p:cNvGrpSpPr>
              <p:nvPr/>
            </p:nvGrpSpPr>
            <p:grpSpPr bwMode="auto">
              <a:xfrm>
                <a:off x="913765" y="3128817"/>
                <a:ext cx="64008" cy="2316842"/>
                <a:chOff x="913765" y="3128817"/>
                <a:chExt cx="64008" cy="2316842"/>
              </a:xfrm>
            </p:grpSpPr>
            <p:cxnSp>
              <p:nvCxnSpPr>
                <p:cNvPr id="10348" name="Straight Connector 7"/>
                <p:cNvCxnSpPr>
                  <a:cxnSpLocks noChangeShapeType="1"/>
                </p:cNvCxnSpPr>
                <p:nvPr/>
              </p:nvCxnSpPr>
              <p:spPr bwMode="auto">
                <a:xfrm>
                  <a:off x="913765" y="3128817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349" name="Straight Connector 12"/>
                <p:cNvCxnSpPr>
                  <a:cxnSpLocks noChangeShapeType="1"/>
                </p:cNvCxnSpPr>
                <p:nvPr/>
              </p:nvCxnSpPr>
              <p:spPr bwMode="auto">
                <a:xfrm>
                  <a:off x="913765" y="3503807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350" name="Straight Connector 14"/>
                <p:cNvCxnSpPr>
                  <a:cxnSpLocks noChangeShapeType="1"/>
                </p:cNvCxnSpPr>
                <p:nvPr/>
              </p:nvCxnSpPr>
              <p:spPr bwMode="auto">
                <a:xfrm>
                  <a:off x="913765" y="3893220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351" name="Straight Connector 15"/>
                <p:cNvCxnSpPr>
                  <a:cxnSpLocks noChangeShapeType="1"/>
                </p:cNvCxnSpPr>
                <p:nvPr/>
              </p:nvCxnSpPr>
              <p:spPr bwMode="auto">
                <a:xfrm>
                  <a:off x="913765" y="4276228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352" name="Straight Connector 16"/>
                <p:cNvCxnSpPr>
                  <a:cxnSpLocks noChangeShapeType="1"/>
                </p:cNvCxnSpPr>
                <p:nvPr/>
              </p:nvCxnSpPr>
              <p:spPr bwMode="auto">
                <a:xfrm>
                  <a:off x="913765" y="4659873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353" name="Straight Connector 17"/>
                <p:cNvCxnSpPr>
                  <a:cxnSpLocks noChangeShapeType="1"/>
                </p:cNvCxnSpPr>
                <p:nvPr/>
              </p:nvCxnSpPr>
              <p:spPr bwMode="auto">
                <a:xfrm>
                  <a:off x="913765" y="5055055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354" name="Straight Connector 18"/>
                <p:cNvCxnSpPr>
                  <a:cxnSpLocks noChangeShapeType="1"/>
                </p:cNvCxnSpPr>
                <p:nvPr/>
              </p:nvCxnSpPr>
              <p:spPr bwMode="auto">
                <a:xfrm>
                  <a:off x="913765" y="5445659"/>
                  <a:ext cx="64008" cy="0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</p:grpSp>
          <p:grpSp>
            <p:nvGrpSpPr>
              <p:cNvPr id="17" name="Group 11"/>
              <p:cNvGrpSpPr>
                <a:grpSpLocks/>
              </p:cNvGrpSpPr>
              <p:nvPr/>
            </p:nvGrpSpPr>
            <p:grpSpPr bwMode="auto">
              <a:xfrm>
                <a:off x="1041320" y="5457199"/>
                <a:ext cx="3142678" cy="64008"/>
                <a:chOff x="1041320" y="5457199"/>
                <a:chExt cx="3142678" cy="64008"/>
              </a:xfrm>
            </p:grpSpPr>
            <p:cxnSp>
              <p:nvCxnSpPr>
                <p:cNvPr id="10341" name="Straight Connector 10"/>
                <p:cNvCxnSpPr>
                  <a:cxnSpLocks noChangeShapeType="1"/>
                </p:cNvCxnSpPr>
                <p:nvPr/>
              </p:nvCxnSpPr>
              <p:spPr bwMode="auto">
                <a:xfrm>
                  <a:off x="1041320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342" name="Straight Connector 21"/>
                <p:cNvCxnSpPr>
                  <a:cxnSpLocks noChangeShapeType="1"/>
                </p:cNvCxnSpPr>
                <p:nvPr/>
              </p:nvCxnSpPr>
              <p:spPr bwMode="auto">
                <a:xfrm>
                  <a:off x="1563423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343" name="Straight Connector 23"/>
                <p:cNvCxnSpPr>
                  <a:cxnSpLocks noChangeShapeType="1"/>
                </p:cNvCxnSpPr>
                <p:nvPr/>
              </p:nvCxnSpPr>
              <p:spPr bwMode="auto">
                <a:xfrm>
                  <a:off x="2091294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344" name="Straight Connector 24"/>
                <p:cNvCxnSpPr>
                  <a:cxnSpLocks noChangeShapeType="1"/>
                </p:cNvCxnSpPr>
                <p:nvPr/>
              </p:nvCxnSpPr>
              <p:spPr bwMode="auto">
                <a:xfrm>
                  <a:off x="2611923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345" name="Straight Connector 25"/>
                <p:cNvCxnSpPr>
                  <a:cxnSpLocks noChangeShapeType="1"/>
                </p:cNvCxnSpPr>
                <p:nvPr/>
              </p:nvCxnSpPr>
              <p:spPr bwMode="auto">
                <a:xfrm>
                  <a:off x="3142679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346" name="Straight Connector 26"/>
                <p:cNvCxnSpPr>
                  <a:cxnSpLocks noChangeShapeType="1"/>
                </p:cNvCxnSpPr>
                <p:nvPr/>
              </p:nvCxnSpPr>
              <p:spPr bwMode="auto">
                <a:xfrm>
                  <a:off x="3650358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  <p:cxnSp>
              <p:nvCxnSpPr>
                <p:cNvPr id="10347" name="Straight Connector 27"/>
                <p:cNvCxnSpPr>
                  <a:cxnSpLocks noChangeShapeType="1"/>
                </p:cNvCxnSpPr>
                <p:nvPr/>
              </p:nvCxnSpPr>
              <p:spPr bwMode="auto">
                <a:xfrm>
                  <a:off x="4183998" y="5457199"/>
                  <a:ext cx="0" cy="64008"/>
                </a:xfrm>
                <a:prstGeom prst="line">
                  <a:avLst/>
                </a:pr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</p:cxnSp>
          </p:grpSp>
        </p:grpSp>
        <p:sp>
          <p:nvSpPr>
            <p:cNvPr id="20" name="Freeform 19"/>
            <p:cNvSpPr/>
            <p:nvPr/>
          </p:nvSpPr>
          <p:spPr bwMode="auto">
            <a:xfrm>
              <a:off x="1080875" y="3967926"/>
              <a:ext cx="3146624" cy="344487"/>
            </a:xfrm>
            <a:custGeom>
              <a:avLst/>
              <a:gdLst>
                <a:gd name="connsiteX0" fmla="*/ 3145298 w 3145298"/>
                <a:gd name="connsiteY0" fmla="*/ 71484 h 345507"/>
                <a:gd name="connsiteX1" fmla="*/ 2883190 w 3145298"/>
                <a:gd name="connsiteY1" fmla="*/ 154882 h 345507"/>
                <a:gd name="connsiteX2" fmla="*/ 2624060 w 3145298"/>
                <a:gd name="connsiteY2" fmla="*/ 71484 h 345507"/>
                <a:gd name="connsiteX3" fmla="*/ 2355995 w 3145298"/>
                <a:gd name="connsiteY3" fmla="*/ 71484 h 345507"/>
                <a:gd name="connsiteX4" fmla="*/ 2102822 w 3145298"/>
                <a:gd name="connsiteY4" fmla="*/ 32764 h 345507"/>
                <a:gd name="connsiteX5" fmla="*/ 1837736 w 3145298"/>
                <a:gd name="connsiteY5" fmla="*/ 38721 h 345507"/>
                <a:gd name="connsiteX6" fmla="*/ 1572649 w 3145298"/>
                <a:gd name="connsiteY6" fmla="*/ 71484 h 345507"/>
                <a:gd name="connsiteX7" fmla="*/ 1307562 w 3145298"/>
                <a:gd name="connsiteY7" fmla="*/ 32764 h 345507"/>
                <a:gd name="connsiteX8" fmla="*/ 1042476 w 3145298"/>
                <a:gd name="connsiteY8" fmla="*/ 0 h 345507"/>
                <a:gd name="connsiteX9" fmla="*/ 872701 w 3145298"/>
                <a:gd name="connsiteY9" fmla="*/ 38721 h 345507"/>
                <a:gd name="connsiteX10" fmla="*/ 699948 w 3145298"/>
                <a:gd name="connsiteY10" fmla="*/ 32764 h 345507"/>
                <a:gd name="connsiteX11" fmla="*/ 527195 w 3145298"/>
                <a:gd name="connsiteY11" fmla="*/ 38721 h 345507"/>
                <a:gd name="connsiteX12" fmla="*/ 351463 w 3145298"/>
                <a:gd name="connsiteY12" fmla="*/ 113183 h 345507"/>
                <a:gd name="connsiteX13" fmla="*/ 262108 w 3145298"/>
                <a:gd name="connsiteY13" fmla="*/ 104248 h 345507"/>
                <a:gd name="connsiteX14" fmla="*/ 166796 w 3145298"/>
                <a:gd name="connsiteY14" fmla="*/ 68506 h 345507"/>
                <a:gd name="connsiteX15" fmla="*/ 86377 w 3145298"/>
                <a:gd name="connsiteY15" fmla="*/ 68506 h 345507"/>
                <a:gd name="connsiteX16" fmla="*/ 41699 w 3145298"/>
                <a:gd name="connsiteY16" fmla="*/ 157861 h 345507"/>
                <a:gd name="connsiteX17" fmla="*/ 0 w 3145298"/>
                <a:gd name="connsiteY17" fmla="*/ 345507 h 3455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145298" h="345507">
                  <a:moveTo>
                    <a:pt x="3145298" y="71484"/>
                  </a:moveTo>
                  <a:lnTo>
                    <a:pt x="2883190" y="154882"/>
                  </a:lnTo>
                  <a:lnTo>
                    <a:pt x="2624060" y="71484"/>
                  </a:lnTo>
                  <a:lnTo>
                    <a:pt x="2355995" y="71484"/>
                  </a:lnTo>
                  <a:lnTo>
                    <a:pt x="2102822" y="32764"/>
                  </a:lnTo>
                  <a:lnTo>
                    <a:pt x="1837736" y="38721"/>
                  </a:lnTo>
                  <a:lnTo>
                    <a:pt x="1572649" y="71484"/>
                  </a:lnTo>
                  <a:lnTo>
                    <a:pt x="1307562" y="32764"/>
                  </a:lnTo>
                  <a:lnTo>
                    <a:pt x="1042476" y="0"/>
                  </a:lnTo>
                  <a:lnTo>
                    <a:pt x="872701" y="38721"/>
                  </a:lnTo>
                  <a:lnTo>
                    <a:pt x="699948" y="32764"/>
                  </a:lnTo>
                  <a:lnTo>
                    <a:pt x="527195" y="38721"/>
                  </a:lnTo>
                  <a:lnTo>
                    <a:pt x="351463" y="113183"/>
                  </a:lnTo>
                  <a:lnTo>
                    <a:pt x="262108" y="104248"/>
                  </a:lnTo>
                  <a:lnTo>
                    <a:pt x="166796" y="68506"/>
                  </a:lnTo>
                  <a:lnTo>
                    <a:pt x="86377" y="68506"/>
                  </a:lnTo>
                  <a:lnTo>
                    <a:pt x="41699" y="157861"/>
                  </a:lnTo>
                  <a:lnTo>
                    <a:pt x="0" y="345507"/>
                  </a:lnTo>
                </a:path>
              </a:pathLst>
            </a:custGeom>
            <a:noFill/>
            <a:ln w="2857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1049123" y="4279075"/>
              <a:ext cx="68266" cy="68262"/>
            </a:xfrm>
            <a:prstGeom prst="rect">
              <a:avLst/>
            </a:prstGeom>
            <a:solidFill>
              <a:srgbClr val="00B050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 dirty="0">
                <a:solidFill>
                  <a:srgbClr val="333399"/>
                </a:solidFill>
                <a:latin typeface="+mj-lt"/>
                <a:ea typeface="+mn-ea"/>
                <a:cs typeface="ＭＳ Ｐゴシック" charset="0"/>
              </a:endParaRPr>
            </a:p>
          </p:txBody>
        </p:sp>
        <p:grpSp>
          <p:nvGrpSpPr>
            <p:cNvPr id="18" name="Group 12297"/>
            <p:cNvGrpSpPr>
              <a:grpSpLocks/>
            </p:cNvGrpSpPr>
            <p:nvPr/>
          </p:nvGrpSpPr>
          <p:grpSpPr bwMode="auto">
            <a:xfrm>
              <a:off x="4195508" y="3693696"/>
              <a:ext cx="68517" cy="614832"/>
              <a:chOff x="4195220" y="4044805"/>
              <a:chExt cx="68506" cy="615068"/>
            </a:xfrm>
            <a:solidFill>
              <a:srgbClr val="00B050"/>
            </a:solidFill>
          </p:grpSpPr>
          <p:sp>
            <p:nvSpPr>
              <p:cNvPr id="21" name="Rectangle 20"/>
              <p:cNvSpPr/>
              <p:nvPr/>
            </p:nvSpPr>
            <p:spPr bwMode="auto">
              <a:xfrm>
                <a:off x="4195475" y="4357254"/>
                <a:ext cx="68251" cy="69877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18662" name="Straight Connector 31"/>
              <p:cNvCxnSpPr>
                <a:cxnSpLocks noChangeShapeType="1"/>
              </p:cNvCxnSpPr>
              <p:nvPr/>
            </p:nvCxnSpPr>
            <p:spPr bwMode="auto">
              <a:xfrm>
                <a:off x="4230394" y="4044397"/>
                <a:ext cx="0" cy="616186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19" name="Group 12298"/>
            <p:cNvGrpSpPr>
              <a:grpSpLocks/>
            </p:cNvGrpSpPr>
            <p:nvPr/>
          </p:nvGrpSpPr>
          <p:grpSpPr bwMode="auto">
            <a:xfrm>
              <a:off x="3933358" y="3729424"/>
              <a:ext cx="68517" cy="663951"/>
              <a:chOff x="3933112" y="4080547"/>
              <a:chExt cx="68506" cy="664206"/>
            </a:xfrm>
            <a:solidFill>
              <a:srgbClr val="00B050"/>
            </a:solidFill>
          </p:grpSpPr>
          <p:sp>
            <p:nvSpPr>
              <p:cNvPr id="55" name="Rectangle 54"/>
              <p:cNvSpPr/>
              <p:nvPr/>
            </p:nvSpPr>
            <p:spPr bwMode="auto">
              <a:xfrm>
                <a:off x="3933579" y="4431896"/>
                <a:ext cx="68252" cy="6828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18660" name="Straight Connector 53"/>
              <p:cNvCxnSpPr>
                <a:cxnSpLocks noChangeShapeType="1"/>
              </p:cNvCxnSpPr>
              <p:nvPr/>
            </p:nvCxnSpPr>
            <p:spPr bwMode="auto">
              <a:xfrm>
                <a:off x="3968498" y="4080923"/>
                <a:ext cx="0" cy="663830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22" name="Group 12299"/>
            <p:cNvGrpSpPr>
              <a:grpSpLocks/>
            </p:cNvGrpSpPr>
            <p:nvPr/>
          </p:nvGrpSpPr>
          <p:grpSpPr bwMode="auto">
            <a:xfrm>
              <a:off x="3668228" y="3652013"/>
              <a:ext cx="68517" cy="626734"/>
              <a:chOff x="3668025" y="4003106"/>
              <a:chExt cx="68506" cy="626975"/>
            </a:xfrm>
            <a:solidFill>
              <a:srgbClr val="00B050"/>
            </a:solidFill>
          </p:grpSpPr>
          <p:sp>
            <p:nvSpPr>
              <p:cNvPr id="56" name="Rectangle 55"/>
              <p:cNvSpPr/>
              <p:nvPr/>
            </p:nvSpPr>
            <p:spPr bwMode="auto">
              <a:xfrm>
                <a:off x="3668510" y="4357254"/>
                <a:ext cx="68251" cy="68289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18658" name="Straight Connector 72"/>
              <p:cNvCxnSpPr>
                <a:cxnSpLocks noChangeShapeType="1"/>
              </p:cNvCxnSpPr>
              <p:nvPr/>
            </p:nvCxnSpPr>
            <p:spPr bwMode="auto">
              <a:xfrm>
                <a:off x="3703429" y="4003106"/>
                <a:ext cx="0" cy="627303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23" name="Group 12300"/>
            <p:cNvGrpSpPr>
              <a:grpSpLocks/>
            </p:cNvGrpSpPr>
            <p:nvPr/>
          </p:nvGrpSpPr>
          <p:grpSpPr bwMode="auto">
            <a:xfrm>
              <a:off x="3409056" y="3729424"/>
              <a:ext cx="68517" cy="549323"/>
              <a:chOff x="3408895" y="4080547"/>
              <a:chExt cx="68506" cy="549534"/>
            </a:xfrm>
            <a:solidFill>
              <a:srgbClr val="00B050"/>
            </a:solidFill>
          </p:grpSpPr>
          <p:sp>
            <p:nvSpPr>
              <p:cNvPr id="57" name="Rectangle 56"/>
              <p:cNvSpPr/>
              <p:nvPr/>
            </p:nvSpPr>
            <p:spPr bwMode="auto">
              <a:xfrm>
                <a:off x="3408202" y="4357254"/>
                <a:ext cx="69839" cy="69877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18656" name="Straight Connector 74"/>
              <p:cNvCxnSpPr>
                <a:cxnSpLocks noChangeShapeType="1"/>
              </p:cNvCxnSpPr>
              <p:nvPr/>
            </p:nvCxnSpPr>
            <p:spPr bwMode="auto">
              <a:xfrm>
                <a:off x="3443122" y="4080923"/>
                <a:ext cx="0" cy="549486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24" name="Group 12301"/>
            <p:cNvGrpSpPr>
              <a:grpSpLocks/>
            </p:cNvGrpSpPr>
            <p:nvPr/>
          </p:nvGrpSpPr>
          <p:grpSpPr bwMode="auto">
            <a:xfrm>
              <a:off x="3148756" y="3693696"/>
              <a:ext cx="68517" cy="556766"/>
              <a:chOff x="3148637" y="4044805"/>
              <a:chExt cx="68506" cy="556980"/>
            </a:xfrm>
            <a:solidFill>
              <a:srgbClr val="00B050"/>
            </a:solidFill>
          </p:grpSpPr>
          <p:sp>
            <p:nvSpPr>
              <p:cNvPr id="58" name="Rectangle 57"/>
              <p:cNvSpPr/>
              <p:nvPr/>
            </p:nvSpPr>
            <p:spPr bwMode="auto">
              <a:xfrm>
                <a:off x="3147894" y="4325492"/>
                <a:ext cx="69839" cy="69877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18654" name="Straight Connector 76"/>
              <p:cNvCxnSpPr>
                <a:cxnSpLocks noChangeShapeType="1"/>
              </p:cNvCxnSpPr>
              <p:nvPr/>
            </p:nvCxnSpPr>
            <p:spPr bwMode="auto">
              <a:xfrm>
                <a:off x="3182814" y="4044397"/>
                <a:ext cx="0" cy="557426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25" name="Group 12302"/>
            <p:cNvGrpSpPr>
              <a:grpSpLocks/>
            </p:cNvGrpSpPr>
            <p:nvPr/>
          </p:nvGrpSpPr>
          <p:grpSpPr bwMode="auto">
            <a:xfrm>
              <a:off x="2883627" y="3693696"/>
              <a:ext cx="68517" cy="619291"/>
              <a:chOff x="2883550" y="4044805"/>
              <a:chExt cx="68506" cy="619529"/>
            </a:xfrm>
            <a:solidFill>
              <a:srgbClr val="00B050"/>
            </a:solidFill>
          </p:grpSpPr>
          <p:sp>
            <p:nvSpPr>
              <p:cNvPr id="59" name="Rectangle 58"/>
              <p:cNvSpPr/>
              <p:nvPr/>
            </p:nvSpPr>
            <p:spPr bwMode="auto">
              <a:xfrm>
                <a:off x="2882823" y="4320728"/>
                <a:ext cx="69839" cy="69877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18652" name="Straight Connector 78"/>
              <p:cNvCxnSpPr>
                <a:cxnSpLocks noChangeShapeType="1"/>
              </p:cNvCxnSpPr>
              <p:nvPr/>
            </p:nvCxnSpPr>
            <p:spPr bwMode="auto">
              <a:xfrm>
                <a:off x="2917743" y="4044397"/>
                <a:ext cx="0" cy="619363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26" name="Group 12303"/>
            <p:cNvGrpSpPr>
              <a:grpSpLocks/>
            </p:cNvGrpSpPr>
            <p:nvPr/>
          </p:nvGrpSpPr>
          <p:grpSpPr bwMode="auto">
            <a:xfrm>
              <a:off x="2619626" y="3809813"/>
              <a:ext cx="68517" cy="503174"/>
              <a:chOff x="2619592" y="4160967"/>
              <a:chExt cx="68506" cy="503367"/>
            </a:xfrm>
            <a:solidFill>
              <a:srgbClr val="00B050"/>
            </a:solidFill>
          </p:grpSpPr>
          <p:sp>
            <p:nvSpPr>
              <p:cNvPr id="60" name="Rectangle 59"/>
              <p:cNvSpPr/>
              <p:nvPr/>
            </p:nvSpPr>
            <p:spPr bwMode="auto">
              <a:xfrm>
                <a:off x="2619341" y="4355667"/>
                <a:ext cx="68252" cy="6828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18650" name="Straight Connector 80"/>
              <p:cNvCxnSpPr>
                <a:cxnSpLocks noChangeShapeType="1"/>
              </p:cNvCxnSpPr>
              <p:nvPr/>
            </p:nvCxnSpPr>
            <p:spPr bwMode="auto">
              <a:xfrm>
                <a:off x="2654260" y="4160329"/>
                <a:ext cx="0" cy="503431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27" name="Group 12304"/>
            <p:cNvGrpSpPr>
              <a:grpSpLocks/>
            </p:cNvGrpSpPr>
            <p:nvPr/>
          </p:nvGrpSpPr>
          <p:grpSpPr bwMode="auto">
            <a:xfrm>
              <a:off x="2357476" y="3729424"/>
              <a:ext cx="68517" cy="549323"/>
              <a:chOff x="2357484" y="4080547"/>
              <a:chExt cx="68506" cy="549534"/>
            </a:xfrm>
            <a:solidFill>
              <a:srgbClr val="00B050"/>
            </a:solidFill>
          </p:grpSpPr>
          <p:sp>
            <p:nvSpPr>
              <p:cNvPr id="61" name="Rectangle 60"/>
              <p:cNvSpPr/>
              <p:nvPr/>
            </p:nvSpPr>
            <p:spPr bwMode="auto">
              <a:xfrm>
                <a:off x="2357446" y="4322316"/>
                <a:ext cx="68251" cy="68289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18648" name="Straight Connector 82"/>
              <p:cNvCxnSpPr>
                <a:cxnSpLocks noChangeShapeType="1"/>
              </p:cNvCxnSpPr>
              <p:nvPr/>
            </p:nvCxnSpPr>
            <p:spPr bwMode="auto">
              <a:xfrm>
                <a:off x="2392365" y="4080923"/>
                <a:ext cx="0" cy="549486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28" name="Group 12305"/>
            <p:cNvGrpSpPr>
              <a:grpSpLocks/>
            </p:cNvGrpSpPr>
            <p:nvPr/>
          </p:nvGrpSpPr>
          <p:grpSpPr bwMode="auto">
            <a:xfrm>
              <a:off x="2088263" y="3652013"/>
              <a:ext cx="68517" cy="626734"/>
              <a:chOff x="2088315" y="4003106"/>
              <a:chExt cx="68506" cy="626975"/>
            </a:xfrm>
            <a:solidFill>
              <a:srgbClr val="00B050"/>
            </a:solidFill>
          </p:grpSpPr>
          <p:sp>
            <p:nvSpPr>
              <p:cNvPr id="62" name="Rectangle 61"/>
              <p:cNvSpPr/>
              <p:nvPr/>
            </p:nvSpPr>
            <p:spPr bwMode="auto">
              <a:xfrm>
                <a:off x="2087615" y="4288966"/>
                <a:ext cx="69839" cy="6828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18646" name="Straight Connector 84"/>
              <p:cNvCxnSpPr>
                <a:cxnSpLocks noChangeShapeType="1"/>
              </p:cNvCxnSpPr>
              <p:nvPr/>
            </p:nvCxnSpPr>
            <p:spPr bwMode="auto">
              <a:xfrm>
                <a:off x="2122535" y="4003106"/>
                <a:ext cx="0" cy="627303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29" name="Group 12306"/>
            <p:cNvGrpSpPr>
              <a:grpSpLocks/>
            </p:cNvGrpSpPr>
            <p:nvPr/>
          </p:nvGrpSpPr>
          <p:grpSpPr bwMode="auto">
            <a:xfrm>
              <a:off x="1918461" y="3693696"/>
              <a:ext cx="68517" cy="556766"/>
              <a:chOff x="1918540" y="4044805"/>
              <a:chExt cx="68506" cy="556980"/>
            </a:xfrm>
            <a:solidFill>
              <a:srgbClr val="00B050"/>
            </a:solidFill>
          </p:grpSpPr>
          <p:sp>
            <p:nvSpPr>
              <p:cNvPr id="63" name="Rectangle 62"/>
              <p:cNvSpPr/>
              <p:nvPr/>
            </p:nvSpPr>
            <p:spPr bwMode="auto">
              <a:xfrm>
                <a:off x="1917779" y="4323904"/>
                <a:ext cx="69839" cy="6828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18644" name="Straight Connector 86"/>
              <p:cNvCxnSpPr>
                <a:cxnSpLocks noChangeShapeType="1"/>
              </p:cNvCxnSpPr>
              <p:nvPr/>
            </p:nvCxnSpPr>
            <p:spPr bwMode="auto">
              <a:xfrm>
                <a:off x="1952699" y="4044397"/>
                <a:ext cx="0" cy="557426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30" name="Group 12307"/>
            <p:cNvGrpSpPr>
              <a:grpSpLocks/>
            </p:cNvGrpSpPr>
            <p:nvPr/>
          </p:nvGrpSpPr>
          <p:grpSpPr bwMode="auto">
            <a:xfrm>
              <a:off x="1745678" y="3729424"/>
              <a:ext cx="68517" cy="521038"/>
              <a:chOff x="1745785" y="4080547"/>
              <a:chExt cx="68506" cy="521238"/>
            </a:xfrm>
            <a:solidFill>
              <a:srgbClr val="00B050"/>
            </a:solidFill>
          </p:grpSpPr>
          <p:sp>
            <p:nvSpPr>
              <p:cNvPr id="64" name="Rectangle 63"/>
              <p:cNvSpPr/>
              <p:nvPr/>
            </p:nvSpPr>
            <p:spPr bwMode="auto">
              <a:xfrm>
                <a:off x="1746357" y="4322316"/>
                <a:ext cx="68252" cy="68289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18642" name="Straight Connector 88"/>
              <p:cNvCxnSpPr>
                <a:cxnSpLocks noChangeShapeType="1"/>
              </p:cNvCxnSpPr>
              <p:nvPr/>
            </p:nvCxnSpPr>
            <p:spPr bwMode="auto">
              <a:xfrm>
                <a:off x="1781276" y="4080923"/>
                <a:ext cx="0" cy="520900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31" name="Group 12308"/>
            <p:cNvGrpSpPr>
              <a:grpSpLocks/>
            </p:cNvGrpSpPr>
            <p:nvPr/>
          </p:nvGrpSpPr>
          <p:grpSpPr bwMode="auto">
            <a:xfrm>
              <a:off x="1571118" y="3729424"/>
              <a:ext cx="68517" cy="521038"/>
              <a:chOff x="1571253" y="4080547"/>
              <a:chExt cx="68506" cy="521238"/>
            </a:xfrm>
            <a:solidFill>
              <a:srgbClr val="00B050"/>
            </a:solidFill>
          </p:grpSpPr>
          <p:sp>
            <p:nvSpPr>
              <p:cNvPr id="65" name="Rectangle 64"/>
              <p:cNvSpPr/>
              <p:nvPr/>
            </p:nvSpPr>
            <p:spPr bwMode="auto">
              <a:xfrm>
                <a:off x="1571760" y="4327081"/>
                <a:ext cx="68252" cy="6828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18640" name="Straight Connector 90"/>
              <p:cNvCxnSpPr>
                <a:cxnSpLocks noChangeShapeType="1"/>
              </p:cNvCxnSpPr>
              <p:nvPr/>
            </p:nvCxnSpPr>
            <p:spPr bwMode="auto">
              <a:xfrm>
                <a:off x="1606679" y="4080923"/>
                <a:ext cx="0" cy="520900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10313" name="Group 12309"/>
            <p:cNvGrpSpPr>
              <a:grpSpLocks/>
            </p:cNvGrpSpPr>
            <p:nvPr/>
          </p:nvGrpSpPr>
          <p:grpSpPr bwMode="auto">
            <a:xfrm>
              <a:off x="1407275" y="3759198"/>
              <a:ext cx="68517" cy="549330"/>
              <a:chOff x="1407436" y="4110332"/>
              <a:chExt cx="68506" cy="549541"/>
            </a:xfrm>
            <a:solidFill>
              <a:srgbClr val="00B050"/>
            </a:solidFill>
          </p:grpSpPr>
          <p:sp>
            <p:nvSpPr>
              <p:cNvPr id="66" name="Rectangle 65"/>
              <p:cNvSpPr/>
              <p:nvPr/>
            </p:nvSpPr>
            <p:spPr bwMode="auto">
              <a:xfrm>
                <a:off x="1406686" y="4400133"/>
                <a:ext cx="69839" cy="6828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18638" name="Straight Connector 92"/>
              <p:cNvCxnSpPr>
                <a:cxnSpLocks noChangeShapeType="1"/>
              </p:cNvCxnSpPr>
              <p:nvPr/>
            </p:nvCxnSpPr>
            <p:spPr bwMode="auto">
              <a:xfrm>
                <a:off x="1441606" y="4111097"/>
                <a:ext cx="0" cy="549486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10314" name="Group 12310"/>
            <p:cNvGrpSpPr>
              <a:grpSpLocks/>
            </p:cNvGrpSpPr>
            <p:nvPr/>
          </p:nvGrpSpPr>
          <p:grpSpPr bwMode="auto">
            <a:xfrm>
              <a:off x="1303011" y="3809813"/>
              <a:ext cx="68517" cy="468934"/>
              <a:chOff x="1303189" y="4160967"/>
              <a:chExt cx="68506" cy="469114"/>
            </a:xfrm>
          </p:grpSpPr>
          <p:sp>
            <p:nvSpPr>
              <p:cNvPr id="67" name="Rectangle 66"/>
              <p:cNvSpPr/>
              <p:nvPr/>
            </p:nvSpPr>
            <p:spPr bwMode="auto">
              <a:xfrm>
                <a:off x="1303317" y="4393781"/>
                <a:ext cx="68255" cy="68289"/>
              </a:xfrm>
              <a:prstGeom prst="rect">
                <a:avLst/>
              </a:prstGeom>
              <a:solidFill>
                <a:schemeClr val="accent3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10337" name="Straight Connector 94"/>
              <p:cNvCxnSpPr>
                <a:cxnSpLocks noChangeShapeType="1"/>
              </p:cNvCxnSpPr>
              <p:nvPr/>
            </p:nvCxnSpPr>
            <p:spPr bwMode="auto">
              <a:xfrm>
                <a:off x="1338435" y="4160329"/>
                <a:ext cx="0" cy="470080"/>
              </a:xfrm>
              <a:prstGeom prst="line">
                <a:avLst/>
              </a:prstGeom>
              <a:no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10315" name="Group 12311"/>
            <p:cNvGrpSpPr>
              <a:grpSpLocks/>
            </p:cNvGrpSpPr>
            <p:nvPr/>
          </p:nvGrpSpPr>
          <p:grpSpPr bwMode="auto">
            <a:xfrm>
              <a:off x="1218204" y="3759198"/>
              <a:ext cx="68517" cy="519549"/>
              <a:chOff x="1218396" y="4110332"/>
              <a:chExt cx="68506" cy="519749"/>
            </a:xfrm>
            <a:solidFill>
              <a:srgbClr val="00B050"/>
            </a:solidFill>
          </p:grpSpPr>
          <p:sp>
            <p:nvSpPr>
              <p:cNvPr id="68" name="Rectangle 67"/>
              <p:cNvSpPr/>
              <p:nvPr/>
            </p:nvSpPr>
            <p:spPr bwMode="auto">
              <a:xfrm>
                <a:off x="1217805" y="4358843"/>
                <a:ext cx="69839" cy="6828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18634" name="Straight Connector 12288"/>
              <p:cNvCxnSpPr>
                <a:cxnSpLocks noChangeShapeType="1"/>
              </p:cNvCxnSpPr>
              <p:nvPr/>
            </p:nvCxnSpPr>
            <p:spPr bwMode="auto">
              <a:xfrm>
                <a:off x="1252724" y="4111097"/>
                <a:ext cx="0" cy="519312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10316" name="Group 12312"/>
            <p:cNvGrpSpPr>
              <a:grpSpLocks/>
            </p:cNvGrpSpPr>
            <p:nvPr/>
          </p:nvGrpSpPr>
          <p:grpSpPr bwMode="auto">
            <a:xfrm>
              <a:off x="1133490" y="3809813"/>
              <a:ext cx="68517" cy="537413"/>
              <a:chOff x="1133695" y="4160967"/>
              <a:chExt cx="68506" cy="537620"/>
            </a:xfrm>
            <a:solidFill>
              <a:srgbClr val="00B050"/>
            </a:solidFill>
          </p:grpSpPr>
          <p:sp>
            <p:nvSpPr>
              <p:cNvPr id="69" name="Rectangle 68"/>
              <p:cNvSpPr/>
              <p:nvPr/>
            </p:nvSpPr>
            <p:spPr bwMode="auto">
              <a:xfrm>
                <a:off x="1133680" y="4357255"/>
                <a:ext cx="68252" cy="68289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18632" name="Straight Connector 12294"/>
              <p:cNvCxnSpPr>
                <a:cxnSpLocks noChangeShapeType="1"/>
              </p:cNvCxnSpPr>
              <p:nvPr/>
            </p:nvCxnSpPr>
            <p:spPr bwMode="auto">
              <a:xfrm>
                <a:off x="1168599" y="4160329"/>
                <a:ext cx="0" cy="538370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grpSp>
          <p:nvGrpSpPr>
            <p:cNvPr id="10317" name="Group 12313"/>
            <p:cNvGrpSpPr>
              <a:grpSpLocks/>
            </p:cNvGrpSpPr>
            <p:nvPr/>
          </p:nvGrpSpPr>
          <p:grpSpPr bwMode="auto">
            <a:xfrm>
              <a:off x="1083221" y="3809813"/>
              <a:ext cx="68517" cy="503174"/>
              <a:chOff x="1083435" y="4160967"/>
              <a:chExt cx="68506" cy="503367"/>
            </a:xfrm>
            <a:solidFill>
              <a:srgbClr val="00B050"/>
            </a:solidFill>
          </p:grpSpPr>
          <p:sp>
            <p:nvSpPr>
              <p:cNvPr id="70" name="Rectangle 69"/>
              <p:cNvSpPr/>
              <p:nvPr/>
            </p:nvSpPr>
            <p:spPr bwMode="auto">
              <a:xfrm>
                <a:off x="1082889" y="4431896"/>
                <a:ext cx="115869" cy="68288"/>
              </a:xfrm>
              <a:prstGeom prst="rect">
                <a:avLst/>
              </a:prstGeom>
              <a:grp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lnSpc>
                    <a:spcPct val="90000"/>
                  </a:lnSpc>
                  <a:spcBef>
                    <a:spcPct val="35000"/>
                  </a:spcBef>
                  <a:spcAft>
                    <a:spcPct val="25000"/>
                  </a:spcAft>
                  <a:buClr>
                    <a:schemeClr val="folHlink"/>
                  </a:buClr>
                  <a:buFont typeface="Arial" charset="0"/>
                  <a:buChar char="•"/>
                  <a:defRPr/>
                </a:pPr>
                <a:endParaRPr lang="en-US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endParaRPr>
              </a:p>
            </p:txBody>
          </p:sp>
          <p:cxnSp>
            <p:nvCxnSpPr>
              <p:cNvPr id="18630" name="Straight Connector 12296"/>
              <p:cNvCxnSpPr>
                <a:cxnSpLocks noChangeShapeType="1"/>
              </p:cNvCxnSpPr>
              <p:nvPr/>
            </p:nvCxnSpPr>
            <p:spPr bwMode="auto">
              <a:xfrm>
                <a:off x="1117808" y="4160329"/>
                <a:ext cx="0" cy="503431"/>
              </a:xfrm>
              <a:prstGeom prst="line">
                <a:avLst/>
              </a:prstGeom>
              <a:grpFill/>
              <a:ln w="15875">
                <a:solidFill>
                  <a:srgbClr val="00B050"/>
                </a:solidFill>
                <a:round/>
                <a:headEnd/>
                <a:tailEnd/>
              </a:ln>
            </p:spPr>
          </p:cxnSp>
        </p:grpSp>
        <p:sp>
          <p:nvSpPr>
            <p:cNvPr id="18438" name="Freeform 12315"/>
            <p:cNvSpPr>
              <a:spLocks/>
            </p:cNvSpPr>
            <p:nvPr/>
          </p:nvSpPr>
          <p:spPr bwMode="auto">
            <a:xfrm>
              <a:off x="1036422" y="3764726"/>
              <a:ext cx="3141861" cy="547687"/>
            </a:xfrm>
            <a:custGeom>
              <a:avLst/>
              <a:gdLst>
                <a:gd name="T0" fmla="*/ 3123324 w 3142319"/>
                <a:gd name="T1" fmla="*/ 40916 h 548045"/>
                <a:gd name="T2" fmla="*/ 2868721 w 3142319"/>
                <a:gd name="T3" fmla="*/ 84760 h 548045"/>
                <a:gd name="T4" fmla="*/ 2605235 w 3142319"/>
                <a:gd name="T5" fmla="*/ 0 h 548045"/>
                <a:gd name="T6" fmla="*/ 2344713 w 3142319"/>
                <a:gd name="T7" fmla="*/ 78912 h 548045"/>
                <a:gd name="T8" fmla="*/ 2084191 w 3142319"/>
                <a:gd name="T9" fmla="*/ 81837 h 548045"/>
                <a:gd name="T10" fmla="*/ 1829587 w 3142319"/>
                <a:gd name="T11" fmla="*/ 81837 h 548045"/>
                <a:gd name="T12" fmla="*/ 1566102 w 3142319"/>
                <a:gd name="T13" fmla="*/ 40916 h 548045"/>
                <a:gd name="T14" fmla="*/ 1302619 w 3142319"/>
                <a:gd name="T15" fmla="*/ 40916 h 548045"/>
                <a:gd name="T16" fmla="*/ 1045054 w 3142319"/>
                <a:gd name="T17" fmla="*/ 43837 h 548045"/>
                <a:gd name="T18" fmla="*/ 867428 w 3142319"/>
                <a:gd name="T19" fmla="*/ 46759 h 548045"/>
                <a:gd name="T20" fmla="*/ 698676 w 3142319"/>
                <a:gd name="T21" fmla="*/ 40916 h 548045"/>
                <a:gd name="T22" fmla="*/ 524005 w 3142319"/>
                <a:gd name="T23" fmla="*/ 40916 h 548045"/>
                <a:gd name="T24" fmla="*/ 355259 w 3142319"/>
                <a:gd name="T25" fmla="*/ 111063 h 548045"/>
                <a:gd name="T26" fmla="*/ 260516 w 3142319"/>
                <a:gd name="T27" fmla="*/ 113986 h 548045"/>
                <a:gd name="T28" fmla="*/ 168759 w 3142319"/>
                <a:gd name="T29" fmla="*/ 70144 h 548045"/>
                <a:gd name="T30" fmla="*/ 94732 w 3142319"/>
                <a:gd name="T31" fmla="*/ 163670 h 548045"/>
                <a:gd name="T32" fmla="*/ 44416 w 3142319"/>
                <a:gd name="T33" fmla="*/ 108140 h 548045"/>
                <a:gd name="T34" fmla="*/ 0 w 3142319"/>
                <a:gd name="T35" fmla="*/ 537779 h 548045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142319"/>
                <a:gd name="T55" fmla="*/ 0 h 548045"/>
                <a:gd name="T56" fmla="*/ 3142319 w 3142319"/>
                <a:gd name="T57" fmla="*/ 548045 h 548045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142319" h="548045">
                  <a:moveTo>
                    <a:pt x="3142319" y="41699"/>
                  </a:moveTo>
                  <a:lnTo>
                    <a:pt x="2886168" y="86377"/>
                  </a:lnTo>
                  <a:lnTo>
                    <a:pt x="2621081" y="0"/>
                  </a:lnTo>
                  <a:lnTo>
                    <a:pt x="2358973" y="80420"/>
                  </a:lnTo>
                  <a:lnTo>
                    <a:pt x="2096865" y="83398"/>
                  </a:lnTo>
                  <a:lnTo>
                    <a:pt x="1840714" y="83398"/>
                  </a:lnTo>
                  <a:lnTo>
                    <a:pt x="1575627" y="41699"/>
                  </a:lnTo>
                  <a:lnTo>
                    <a:pt x="1310540" y="41699"/>
                  </a:lnTo>
                  <a:lnTo>
                    <a:pt x="1051411" y="44678"/>
                  </a:lnTo>
                  <a:lnTo>
                    <a:pt x="872701" y="47656"/>
                  </a:lnTo>
                  <a:lnTo>
                    <a:pt x="702926" y="41699"/>
                  </a:lnTo>
                  <a:lnTo>
                    <a:pt x="527194" y="41699"/>
                  </a:lnTo>
                  <a:lnTo>
                    <a:pt x="357420" y="113183"/>
                  </a:lnTo>
                  <a:lnTo>
                    <a:pt x="262108" y="116162"/>
                  </a:lnTo>
                  <a:lnTo>
                    <a:pt x="169774" y="71484"/>
                  </a:lnTo>
                  <a:lnTo>
                    <a:pt x="95312" y="166796"/>
                  </a:lnTo>
                  <a:lnTo>
                    <a:pt x="44677" y="110205"/>
                  </a:lnTo>
                  <a:lnTo>
                    <a:pt x="0" y="548045"/>
                  </a:lnTo>
                </a:path>
              </a:pathLst>
            </a:custGeom>
            <a:noFill/>
            <a:ln w="28575" cap="flat" cmpd="sng">
              <a:solidFill>
                <a:srgbClr val="99FF3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ctr"/>
            <a:lstStyle/>
            <a:p>
              <a:pPr>
                <a:defRPr/>
              </a:pPr>
              <a:endParaRPr lang="fr-FR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92" name="Oval 12316"/>
            <p:cNvSpPr>
              <a:spLocks noChangeArrowheads="1"/>
            </p:cNvSpPr>
            <p:nvPr/>
          </p:nvSpPr>
          <p:spPr bwMode="auto">
            <a:xfrm>
              <a:off x="4149706" y="3779013"/>
              <a:ext cx="60329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93" name="Oval 125"/>
            <p:cNvSpPr>
              <a:spLocks noChangeArrowheads="1"/>
            </p:cNvSpPr>
            <p:nvPr/>
          </p:nvSpPr>
          <p:spPr bwMode="auto">
            <a:xfrm>
              <a:off x="3894103" y="3818701"/>
              <a:ext cx="61916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94" name="Oval 126"/>
            <p:cNvSpPr>
              <a:spLocks noChangeArrowheads="1"/>
            </p:cNvSpPr>
            <p:nvPr/>
          </p:nvSpPr>
          <p:spPr bwMode="auto">
            <a:xfrm>
              <a:off x="3638499" y="3734563"/>
              <a:ext cx="60329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95" name="Oval 128"/>
            <p:cNvSpPr>
              <a:spLocks noChangeArrowheads="1"/>
            </p:cNvSpPr>
            <p:nvPr/>
          </p:nvSpPr>
          <p:spPr bwMode="auto">
            <a:xfrm>
              <a:off x="3367020" y="3818701"/>
              <a:ext cx="61916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96" name="Oval 129"/>
            <p:cNvSpPr>
              <a:spLocks noChangeArrowheads="1"/>
            </p:cNvSpPr>
            <p:nvPr/>
          </p:nvSpPr>
          <p:spPr bwMode="auto">
            <a:xfrm>
              <a:off x="3098715" y="3818701"/>
              <a:ext cx="60329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97" name="Oval 130"/>
            <p:cNvSpPr>
              <a:spLocks noChangeArrowheads="1"/>
            </p:cNvSpPr>
            <p:nvPr/>
          </p:nvSpPr>
          <p:spPr bwMode="auto">
            <a:xfrm>
              <a:off x="2844699" y="3818701"/>
              <a:ext cx="61917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98" name="Oval 131"/>
            <p:cNvSpPr>
              <a:spLocks noChangeArrowheads="1"/>
            </p:cNvSpPr>
            <p:nvPr/>
          </p:nvSpPr>
          <p:spPr bwMode="auto">
            <a:xfrm>
              <a:off x="2577982" y="3779013"/>
              <a:ext cx="60329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599" name="Oval 132"/>
            <p:cNvSpPr>
              <a:spLocks noChangeArrowheads="1"/>
            </p:cNvSpPr>
            <p:nvPr/>
          </p:nvSpPr>
          <p:spPr bwMode="auto">
            <a:xfrm>
              <a:off x="2319203" y="3779013"/>
              <a:ext cx="60329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600" name="Oval 133"/>
            <p:cNvSpPr>
              <a:spLocks noChangeArrowheads="1"/>
            </p:cNvSpPr>
            <p:nvPr/>
          </p:nvSpPr>
          <p:spPr bwMode="auto">
            <a:xfrm>
              <a:off x="2058837" y="3779013"/>
              <a:ext cx="60329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601" name="Oval 134"/>
            <p:cNvSpPr>
              <a:spLocks noChangeArrowheads="1"/>
            </p:cNvSpPr>
            <p:nvPr/>
          </p:nvSpPr>
          <p:spPr bwMode="auto">
            <a:xfrm>
              <a:off x="1888963" y="3779013"/>
              <a:ext cx="60329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602" name="Oval 135"/>
            <p:cNvSpPr>
              <a:spLocks noChangeArrowheads="1"/>
            </p:cNvSpPr>
            <p:nvPr/>
          </p:nvSpPr>
          <p:spPr bwMode="auto">
            <a:xfrm>
              <a:off x="1715915" y="3779013"/>
              <a:ext cx="60329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603" name="Oval 136"/>
            <p:cNvSpPr>
              <a:spLocks noChangeArrowheads="1"/>
            </p:cNvSpPr>
            <p:nvPr/>
          </p:nvSpPr>
          <p:spPr bwMode="auto">
            <a:xfrm>
              <a:off x="1533341" y="3785363"/>
              <a:ext cx="61917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604" name="Oval 137"/>
            <p:cNvSpPr>
              <a:spLocks noChangeArrowheads="1"/>
            </p:cNvSpPr>
            <p:nvPr/>
          </p:nvSpPr>
          <p:spPr bwMode="auto">
            <a:xfrm>
              <a:off x="1352354" y="3845688"/>
              <a:ext cx="61917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605" name="Oval 138"/>
            <p:cNvSpPr>
              <a:spLocks noChangeArrowheads="1"/>
            </p:cNvSpPr>
            <p:nvPr/>
          </p:nvSpPr>
          <p:spPr bwMode="auto">
            <a:xfrm>
              <a:off x="1272974" y="3848863"/>
              <a:ext cx="60329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606" name="Oval 139"/>
            <p:cNvSpPr>
              <a:spLocks noChangeArrowheads="1"/>
            </p:cNvSpPr>
            <p:nvPr/>
          </p:nvSpPr>
          <p:spPr bwMode="auto">
            <a:xfrm>
              <a:off x="1182481" y="3813938"/>
              <a:ext cx="61916" cy="61913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607" name="Oval 140"/>
            <p:cNvSpPr>
              <a:spLocks noChangeArrowheads="1"/>
            </p:cNvSpPr>
            <p:nvPr/>
          </p:nvSpPr>
          <p:spPr bwMode="auto">
            <a:xfrm>
              <a:off x="1103101" y="3894901"/>
              <a:ext cx="61916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608" name="Oval 141"/>
            <p:cNvSpPr>
              <a:spLocks noChangeArrowheads="1"/>
            </p:cNvSpPr>
            <p:nvPr/>
          </p:nvSpPr>
          <p:spPr bwMode="auto">
            <a:xfrm>
              <a:off x="1049123" y="3852038"/>
              <a:ext cx="60329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8609" name="Oval 142"/>
            <p:cNvSpPr>
              <a:spLocks noChangeArrowheads="1"/>
            </p:cNvSpPr>
            <p:nvPr/>
          </p:nvSpPr>
          <p:spPr bwMode="auto">
            <a:xfrm>
              <a:off x="1009432" y="4288600"/>
              <a:ext cx="61917" cy="60325"/>
            </a:xfrm>
            <a:prstGeom prst="ellipse">
              <a:avLst/>
            </a:prstGeom>
            <a:solidFill>
              <a:srgbClr val="99FF33"/>
            </a:solidFill>
            <a:ln w="9525">
              <a:solidFill>
                <a:srgbClr val="99FF33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35000"/>
                </a:spcBef>
                <a:spcAft>
                  <a:spcPct val="25000"/>
                </a:spcAft>
                <a:buClr>
                  <a:schemeClr val="folHlink"/>
                </a:buClr>
                <a:buFont typeface="Arial" charset="0"/>
                <a:buChar char="•"/>
                <a:defRPr/>
              </a:pPr>
              <a:endParaRPr lang="en-US">
                <a:solidFill>
                  <a:srgbClr val="333399"/>
                </a:solidFill>
                <a:latin typeface="+mj-lt"/>
              </a:endParaRPr>
            </a:p>
          </p:txBody>
        </p:sp>
        <p:cxnSp>
          <p:nvCxnSpPr>
            <p:cNvPr id="10296" name="Straight Connector 95"/>
            <p:cNvCxnSpPr>
              <a:cxnSpLocks noChangeShapeType="1"/>
            </p:cNvCxnSpPr>
            <p:nvPr/>
          </p:nvCxnSpPr>
          <p:spPr bwMode="auto">
            <a:xfrm>
              <a:off x="4181475" y="3463726"/>
              <a:ext cx="0" cy="614390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10297" name="Straight Connector 97"/>
            <p:cNvCxnSpPr>
              <a:cxnSpLocks noChangeShapeType="1"/>
            </p:cNvCxnSpPr>
            <p:nvPr/>
          </p:nvCxnSpPr>
          <p:spPr bwMode="auto">
            <a:xfrm>
              <a:off x="3665414" y="3425000"/>
              <a:ext cx="0" cy="691143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10298" name="Straight Connector 99"/>
            <p:cNvCxnSpPr>
              <a:cxnSpLocks noChangeShapeType="1"/>
            </p:cNvCxnSpPr>
            <p:nvPr/>
          </p:nvCxnSpPr>
          <p:spPr bwMode="auto">
            <a:xfrm>
              <a:off x="3924589" y="3496493"/>
              <a:ext cx="0" cy="652418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10299" name="Straight Connector 101"/>
            <p:cNvCxnSpPr>
              <a:cxnSpLocks noChangeShapeType="1"/>
            </p:cNvCxnSpPr>
            <p:nvPr/>
          </p:nvCxnSpPr>
          <p:spPr bwMode="auto">
            <a:xfrm>
              <a:off x="3128808" y="3463726"/>
              <a:ext cx="0" cy="685185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10300" name="Straight Connector 103"/>
            <p:cNvCxnSpPr>
              <a:cxnSpLocks noChangeShapeType="1"/>
            </p:cNvCxnSpPr>
            <p:nvPr/>
          </p:nvCxnSpPr>
          <p:spPr bwMode="auto">
            <a:xfrm>
              <a:off x="3397302" y="3425000"/>
              <a:ext cx="0" cy="656886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10301" name="Straight Connector 105"/>
            <p:cNvCxnSpPr>
              <a:cxnSpLocks noChangeShapeType="1"/>
            </p:cNvCxnSpPr>
            <p:nvPr/>
          </p:nvCxnSpPr>
          <p:spPr bwMode="auto">
            <a:xfrm>
              <a:off x="2875211" y="3454788"/>
              <a:ext cx="0" cy="708968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10302" name="Straight Connector 107"/>
            <p:cNvCxnSpPr>
              <a:cxnSpLocks noChangeShapeType="1"/>
            </p:cNvCxnSpPr>
            <p:nvPr/>
          </p:nvCxnSpPr>
          <p:spPr bwMode="auto">
            <a:xfrm>
              <a:off x="2348694" y="3496493"/>
              <a:ext cx="0" cy="585394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10303" name="Straight Connector 109"/>
            <p:cNvCxnSpPr>
              <a:cxnSpLocks noChangeShapeType="1"/>
            </p:cNvCxnSpPr>
            <p:nvPr/>
          </p:nvCxnSpPr>
          <p:spPr bwMode="auto">
            <a:xfrm>
              <a:off x="2612115" y="3541494"/>
              <a:ext cx="0" cy="540392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10304" name="Straight Connector 111"/>
            <p:cNvCxnSpPr>
              <a:cxnSpLocks noChangeShapeType="1"/>
            </p:cNvCxnSpPr>
            <p:nvPr/>
          </p:nvCxnSpPr>
          <p:spPr bwMode="auto">
            <a:xfrm>
              <a:off x="2088418" y="3493513"/>
              <a:ext cx="0" cy="643434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10305" name="Straight Connector 113"/>
            <p:cNvCxnSpPr>
              <a:cxnSpLocks noChangeShapeType="1"/>
            </p:cNvCxnSpPr>
            <p:nvPr/>
          </p:nvCxnSpPr>
          <p:spPr bwMode="auto">
            <a:xfrm>
              <a:off x="1918615" y="3454788"/>
              <a:ext cx="0" cy="627099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10306" name="Straight Connector 115"/>
            <p:cNvCxnSpPr>
              <a:cxnSpLocks noChangeShapeType="1"/>
            </p:cNvCxnSpPr>
            <p:nvPr/>
          </p:nvCxnSpPr>
          <p:spPr bwMode="auto">
            <a:xfrm>
              <a:off x="1745831" y="3493513"/>
              <a:ext cx="0" cy="554116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10307" name="Straight Connector 117"/>
            <p:cNvCxnSpPr>
              <a:cxnSpLocks noChangeShapeType="1"/>
            </p:cNvCxnSpPr>
            <p:nvPr/>
          </p:nvCxnSpPr>
          <p:spPr bwMode="auto">
            <a:xfrm>
              <a:off x="1563438" y="3493513"/>
              <a:ext cx="0" cy="588373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10308" name="Straight Connector 119"/>
            <p:cNvCxnSpPr>
              <a:cxnSpLocks noChangeShapeType="1"/>
            </p:cNvCxnSpPr>
            <p:nvPr/>
          </p:nvCxnSpPr>
          <p:spPr bwMode="auto">
            <a:xfrm>
              <a:off x="1386569" y="3570965"/>
              <a:ext cx="0" cy="592791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10309" name="Straight Connector 121"/>
            <p:cNvCxnSpPr>
              <a:cxnSpLocks noChangeShapeType="1"/>
            </p:cNvCxnSpPr>
            <p:nvPr/>
          </p:nvCxnSpPr>
          <p:spPr bwMode="auto">
            <a:xfrm>
              <a:off x="1302511" y="3615647"/>
              <a:ext cx="0" cy="533263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10310" name="Straight Connector 123"/>
            <p:cNvCxnSpPr>
              <a:cxnSpLocks noChangeShapeType="1"/>
            </p:cNvCxnSpPr>
            <p:nvPr/>
          </p:nvCxnSpPr>
          <p:spPr bwMode="auto">
            <a:xfrm>
              <a:off x="1212394" y="3570965"/>
              <a:ext cx="0" cy="592791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10311" name="Straight Connector 127"/>
            <p:cNvCxnSpPr>
              <a:cxnSpLocks noChangeShapeType="1"/>
            </p:cNvCxnSpPr>
            <p:nvPr/>
          </p:nvCxnSpPr>
          <p:spPr bwMode="auto">
            <a:xfrm>
              <a:off x="1129922" y="3615647"/>
              <a:ext cx="0" cy="580878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cxnSp>
          <p:nvCxnSpPr>
            <p:cNvPr id="10312" name="Straight Connector 144"/>
            <p:cNvCxnSpPr>
              <a:cxnSpLocks noChangeShapeType="1"/>
            </p:cNvCxnSpPr>
            <p:nvPr/>
          </p:nvCxnSpPr>
          <p:spPr bwMode="auto">
            <a:xfrm>
              <a:off x="1069975" y="3615647"/>
              <a:ext cx="0" cy="580878"/>
            </a:xfrm>
            <a:prstGeom prst="line">
              <a:avLst/>
            </a:prstGeom>
            <a:noFill/>
            <a:ln w="15875">
              <a:solidFill>
                <a:srgbClr val="99FF33"/>
              </a:solidFill>
              <a:round/>
              <a:headEnd/>
              <a:tailEnd/>
            </a:ln>
          </p:spPr>
        </p:cxnSp>
        <p:grpSp>
          <p:nvGrpSpPr>
            <p:cNvPr id="10318" name="Group 261"/>
            <p:cNvGrpSpPr>
              <a:grpSpLocks/>
            </p:cNvGrpSpPr>
            <p:nvPr/>
          </p:nvGrpSpPr>
          <p:grpSpPr bwMode="auto">
            <a:xfrm>
              <a:off x="290250" y="2607438"/>
              <a:ext cx="660400" cy="2625047"/>
              <a:chOff x="239478" y="2959540"/>
              <a:chExt cx="660019" cy="2624562"/>
            </a:xfrm>
          </p:grpSpPr>
          <p:sp>
            <p:nvSpPr>
              <p:cNvPr id="18498" name="TextBox 260"/>
              <p:cNvSpPr txBox="1">
                <a:spLocks noChangeArrowheads="1"/>
              </p:cNvSpPr>
              <p:nvPr/>
            </p:nvSpPr>
            <p:spPr bwMode="auto">
              <a:xfrm>
                <a:off x="372760" y="2959540"/>
                <a:ext cx="526779" cy="3079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en-US" sz="1400" dirty="0">
                    <a:solidFill>
                      <a:srgbClr val="333399"/>
                    </a:solidFill>
                    <a:latin typeface="+mj-lt"/>
                  </a:rPr>
                  <a:t>0.4</a:t>
                </a:r>
              </a:p>
            </p:txBody>
          </p:sp>
          <p:sp>
            <p:nvSpPr>
              <p:cNvPr id="18499" name="TextBox 330"/>
              <p:cNvSpPr txBox="1">
                <a:spLocks noChangeArrowheads="1"/>
              </p:cNvSpPr>
              <p:nvPr/>
            </p:nvSpPr>
            <p:spPr bwMode="auto">
              <a:xfrm>
                <a:off x="372760" y="3334121"/>
                <a:ext cx="526779" cy="3079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en-US" sz="1400">
                    <a:solidFill>
                      <a:srgbClr val="333399"/>
                    </a:solidFill>
                    <a:latin typeface="+mj-lt"/>
                  </a:rPr>
                  <a:t>0.3</a:t>
                </a:r>
              </a:p>
            </p:txBody>
          </p:sp>
          <p:sp>
            <p:nvSpPr>
              <p:cNvPr id="18500" name="TextBox 331"/>
              <p:cNvSpPr txBox="1">
                <a:spLocks noChangeArrowheads="1"/>
              </p:cNvSpPr>
              <p:nvPr/>
            </p:nvSpPr>
            <p:spPr bwMode="auto">
              <a:xfrm>
                <a:off x="372760" y="3722987"/>
                <a:ext cx="526779" cy="3079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en-US" sz="1400">
                    <a:solidFill>
                      <a:srgbClr val="333399"/>
                    </a:solidFill>
                    <a:latin typeface="+mj-lt"/>
                  </a:rPr>
                  <a:t>0.2</a:t>
                </a:r>
              </a:p>
            </p:txBody>
          </p:sp>
          <p:sp>
            <p:nvSpPr>
              <p:cNvPr id="18501" name="TextBox 332"/>
              <p:cNvSpPr txBox="1">
                <a:spLocks noChangeArrowheads="1"/>
              </p:cNvSpPr>
              <p:nvPr/>
            </p:nvSpPr>
            <p:spPr bwMode="auto">
              <a:xfrm>
                <a:off x="372760" y="4108677"/>
                <a:ext cx="526779" cy="3079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en-US" sz="1400">
                    <a:solidFill>
                      <a:srgbClr val="333399"/>
                    </a:solidFill>
                    <a:latin typeface="+mj-lt"/>
                  </a:rPr>
                  <a:t>0.1</a:t>
                </a:r>
              </a:p>
            </p:txBody>
          </p:sp>
          <p:sp>
            <p:nvSpPr>
              <p:cNvPr id="18502" name="TextBox 333"/>
              <p:cNvSpPr txBox="1">
                <a:spLocks noChangeArrowheads="1"/>
              </p:cNvSpPr>
              <p:nvPr/>
            </p:nvSpPr>
            <p:spPr bwMode="auto">
              <a:xfrm>
                <a:off x="372760" y="4484846"/>
                <a:ext cx="526779" cy="3079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en-US" sz="1400">
                    <a:solidFill>
                      <a:srgbClr val="333399"/>
                    </a:solidFill>
                    <a:latin typeface="+mj-lt"/>
                  </a:rPr>
                  <a:t>0.0</a:t>
                </a:r>
              </a:p>
            </p:txBody>
          </p:sp>
          <p:sp>
            <p:nvSpPr>
              <p:cNvPr id="18503" name="TextBox 334"/>
              <p:cNvSpPr txBox="1">
                <a:spLocks noChangeArrowheads="1"/>
              </p:cNvSpPr>
              <p:nvPr/>
            </p:nvSpPr>
            <p:spPr bwMode="auto">
              <a:xfrm>
                <a:off x="239478" y="4872124"/>
                <a:ext cx="660061" cy="3079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en-US" sz="1400">
                    <a:solidFill>
                      <a:srgbClr val="333399"/>
                    </a:solidFill>
                    <a:latin typeface="+mj-lt"/>
                  </a:rPr>
                  <a:t>-0.1</a:t>
                </a:r>
              </a:p>
            </p:txBody>
          </p:sp>
          <p:sp>
            <p:nvSpPr>
              <p:cNvPr id="18504" name="TextBox 335"/>
              <p:cNvSpPr txBox="1">
                <a:spLocks noChangeArrowheads="1"/>
              </p:cNvSpPr>
              <p:nvPr/>
            </p:nvSpPr>
            <p:spPr bwMode="auto">
              <a:xfrm>
                <a:off x="239478" y="5276861"/>
                <a:ext cx="660061" cy="3079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defRPr/>
                </a:pPr>
                <a:r>
                  <a:rPr lang="en-US" sz="1400" dirty="0">
                    <a:solidFill>
                      <a:srgbClr val="333399"/>
                    </a:solidFill>
                    <a:latin typeface="+mj-lt"/>
                  </a:rPr>
                  <a:t>-0.2</a:t>
                </a:r>
              </a:p>
            </p:txBody>
          </p:sp>
        </p:grpSp>
        <p:sp>
          <p:nvSpPr>
            <p:cNvPr id="18457" name="TextBox 374"/>
            <p:cNvSpPr txBox="1">
              <a:spLocks noChangeArrowheads="1"/>
            </p:cNvSpPr>
            <p:nvPr/>
          </p:nvSpPr>
          <p:spPr bwMode="auto">
            <a:xfrm>
              <a:off x="3768682" y="3217038"/>
              <a:ext cx="5890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400" b="1">
                  <a:solidFill>
                    <a:srgbClr val="333399"/>
                  </a:solidFill>
                  <a:latin typeface="+mj-lt"/>
                </a:rPr>
                <a:t>0.13</a:t>
              </a:r>
            </a:p>
          </p:txBody>
        </p:sp>
        <p:grpSp>
          <p:nvGrpSpPr>
            <p:cNvPr id="10319" name="Group 376"/>
            <p:cNvGrpSpPr>
              <a:grpSpLocks/>
            </p:cNvGrpSpPr>
            <p:nvPr/>
          </p:nvGrpSpPr>
          <p:grpSpPr bwMode="auto">
            <a:xfrm>
              <a:off x="785813" y="5107750"/>
              <a:ext cx="3662362" cy="338138"/>
              <a:chOff x="5069639" y="5529093"/>
              <a:chExt cx="3662246" cy="338554"/>
            </a:xfrm>
          </p:grpSpPr>
          <p:sp>
            <p:nvSpPr>
              <p:cNvPr id="18477" name="TextBox 377"/>
              <p:cNvSpPr txBox="1">
                <a:spLocks noChangeArrowheads="1"/>
              </p:cNvSpPr>
              <p:nvPr/>
            </p:nvSpPr>
            <p:spPr bwMode="auto">
              <a:xfrm>
                <a:off x="5069407" y="5529093"/>
                <a:ext cx="527067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333399"/>
                    </a:solidFill>
                    <a:latin typeface="+mj-lt"/>
                  </a:rPr>
                  <a:t>BL</a:t>
                </a:r>
              </a:p>
            </p:txBody>
          </p:sp>
          <p:sp>
            <p:nvSpPr>
              <p:cNvPr id="18478" name="TextBox 378"/>
              <p:cNvSpPr txBox="1">
                <a:spLocks noChangeArrowheads="1"/>
              </p:cNvSpPr>
              <p:nvPr/>
            </p:nvSpPr>
            <p:spPr bwMode="auto">
              <a:xfrm>
                <a:off x="5585360" y="5529093"/>
                <a:ext cx="527067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333399"/>
                    </a:solidFill>
                    <a:latin typeface="+mj-lt"/>
                  </a:rPr>
                  <a:t>24</a:t>
                </a:r>
              </a:p>
            </p:txBody>
          </p:sp>
          <p:sp>
            <p:nvSpPr>
              <p:cNvPr id="18479" name="TextBox 379"/>
              <p:cNvSpPr txBox="1">
                <a:spLocks noChangeArrowheads="1"/>
              </p:cNvSpPr>
              <p:nvPr/>
            </p:nvSpPr>
            <p:spPr bwMode="auto">
              <a:xfrm>
                <a:off x="6112427" y="5529093"/>
                <a:ext cx="527067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333399"/>
                    </a:solidFill>
                    <a:latin typeface="+mj-lt"/>
                  </a:rPr>
                  <a:t>48</a:t>
                </a:r>
              </a:p>
            </p:txBody>
          </p:sp>
          <p:sp>
            <p:nvSpPr>
              <p:cNvPr id="18480" name="TextBox 380"/>
              <p:cNvSpPr txBox="1">
                <a:spLocks noChangeArrowheads="1"/>
              </p:cNvSpPr>
              <p:nvPr/>
            </p:nvSpPr>
            <p:spPr bwMode="auto">
              <a:xfrm>
                <a:off x="6609331" y="5529093"/>
                <a:ext cx="527067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333399"/>
                    </a:solidFill>
                    <a:latin typeface="+mj-lt"/>
                  </a:rPr>
                  <a:t>72</a:t>
                </a:r>
              </a:p>
            </p:txBody>
          </p:sp>
          <p:sp>
            <p:nvSpPr>
              <p:cNvPr id="18481" name="TextBox 381"/>
              <p:cNvSpPr txBox="1">
                <a:spLocks noChangeArrowheads="1"/>
              </p:cNvSpPr>
              <p:nvPr/>
            </p:nvSpPr>
            <p:spPr bwMode="auto">
              <a:xfrm>
                <a:off x="7161798" y="5529093"/>
                <a:ext cx="527067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333399"/>
                    </a:solidFill>
                    <a:latin typeface="+mj-lt"/>
                  </a:rPr>
                  <a:t>96</a:t>
                </a:r>
              </a:p>
            </p:txBody>
          </p:sp>
          <p:sp>
            <p:nvSpPr>
              <p:cNvPr id="18482" name="TextBox 382"/>
              <p:cNvSpPr txBox="1">
                <a:spLocks noChangeArrowheads="1"/>
              </p:cNvSpPr>
              <p:nvPr/>
            </p:nvSpPr>
            <p:spPr bwMode="auto">
              <a:xfrm>
                <a:off x="7671401" y="5529093"/>
                <a:ext cx="527067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333399"/>
                    </a:solidFill>
                    <a:latin typeface="+mj-lt"/>
                  </a:rPr>
                  <a:t>120</a:t>
                </a:r>
              </a:p>
            </p:txBody>
          </p:sp>
          <p:sp>
            <p:nvSpPr>
              <p:cNvPr id="18483" name="TextBox 383"/>
              <p:cNvSpPr txBox="1">
                <a:spLocks noChangeArrowheads="1"/>
              </p:cNvSpPr>
              <p:nvPr/>
            </p:nvSpPr>
            <p:spPr bwMode="auto">
              <a:xfrm>
                <a:off x="8204818" y="5529093"/>
                <a:ext cx="527067" cy="3385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333399"/>
                    </a:solidFill>
                    <a:latin typeface="+mj-lt"/>
                  </a:rPr>
                  <a:t>144</a:t>
                </a:r>
              </a:p>
            </p:txBody>
          </p:sp>
        </p:grpSp>
        <p:sp>
          <p:nvSpPr>
            <p:cNvPr id="387" name="TextBox 386"/>
            <p:cNvSpPr txBox="1"/>
            <p:nvPr/>
          </p:nvSpPr>
          <p:spPr>
            <a:xfrm>
              <a:off x="3813135" y="4320350"/>
              <a:ext cx="589000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rPr>
                <a:t>0.07</a:t>
              </a:r>
            </a:p>
          </p:txBody>
        </p:sp>
        <p:sp>
          <p:nvSpPr>
            <p:cNvPr id="388" name="TextBox 387"/>
            <p:cNvSpPr txBox="1"/>
            <p:nvPr/>
          </p:nvSpPr>
          <p:spPr>
            <a:xfrm>
              <a:off x="2924079" y="4288600"/>
              <a:ext cx="589000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rPr>
                <a:t>0.08</a:t>
              </a:r>
            </a:p>
          </p:txBody>
        </p:sp>
        <p:sp>
          <p:nvSpPr>
            <p:cNvPr id="389" name="TextBox 388"/>
            <p:cNvSpPr txBox="1"/>
            <p:nvPr/>
          </p:nvSpPr>
          <p:spPr>
            <a:xfrm>
              <a:off x="1788945" y="4288600"/>
              <a:ext cx="590587" cy="3079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  <a:ea typeface="+mn-ea"/>
                  <a:cs typeface="ＭＳ Ｐゴシック" charset="0"/>
                </a:rPr>
                <a:t>0.09</a:t>
              </a:r>
            </a:p>
          </p:txBody>
        </p:sp>
        <p:sp>
          <p:nvSpPr>
            <p:cNvPr id="18462" name="TextBox 389"/>
            <p:cNvSpPr txBox="1">
              <a:spLocks noChangeArrowheads="1"/>
            </p:cNvSpPr>
            <p:nvPr/>
          </p:nvSpPr>
          <p:spPr bwMode="auto">
            <a:xfrm>
              <a:off x="1758780" y="3177351"/>
              <a:ext cx="5890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400" b="1" dirty="0">
                  <a:solidFill>
                    <a:srgbClr val="333399"/>
                  </a:solidFill>
                  <a:latin typeface="+mj-lt"/>
                </a:rPr>
                <a:t>0.13</a:t>
              </a:r>
            </a:p>
          </p:txBody>
        </p:sp>
        <p:sp>
          <p:nvSpPr>
            <p:cNvPr id="18463" name="TextBox 390"/>
            <p:cNvSpPr txBox="1">
              <a:spLocks noChangeArrowheads="1"/>
            </p:cNvSpPr>
            <p:nvPr/>
          </p:nvSpPr>
          <p:spPr bwMode="auto">
            <a:xfrm>
              <a:off x="2687527" y="3151951"/>
              <a:ext cx="590587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400" b="1">
                  <a:solidFill>
                    <a:srgbClr val="333399"/>
                  </a:solidFill>
                  <a:latin typeface="+mj-lt"/>
                </a:rPr>
                <a:t>0.12</a:t>
              </a:r>
            </a:p>
          </p:txBody>
        </p:sp>
        <p:sp>
          <p:nvSpPr>
            <p:cNvPr id="18473" name="TextBox 384"/>
            <p:cNvSpPr txBox="1">
              <a:spLocks noChangeArrowheads="1"/>
            </p:cNvSpPr>
            <p:nvPr/>
          </p:nvSpPr>
          <p:spPr bwMode="auto">
            <a:xfrm>
              <a:off x="760180" y="5344287"/>
              <a:ext cx="3670532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s-ES" sz="1600" b="1" dirty="0" smtClean="0">
                  <a:solidFill>
                    <a:srgbClr val="333399"/>
                  </a:solidFill>
                  <a:latin typeface="+mj-lt"/>
                </a:rPr>
                <a:t>Semanas</a:t>
              </a:r>
              <a:endParaRPr lang="es-ES" sz="1600" b="1" dirty="0">
                <a:solidFill>
                  <a:srgbClr val="333399"/>
                </a:solidFill>
                <a:latin typeface="+mj-lt"/>
              </a:endParaRPr>
            </a:p>
          </p:txBody>
        </p:sp>
      </p:grpSp>
      <p:sp>
        <p:nvSpPr>
          <p:cNvPr id="18474" name="Espace réservé du contenu 1"/>
          <p:cNvSpPr>
            <a:spLocks noGrp="1"/>
          </p:cNvSpPr>
          <p:nvPr>
            <p:ph idx="1"/>
          </p:nvPr>
        </p:nvSpPr>
        <p:spPr>
          <a:xfrm>
            <a:off x="2136775" y="1150938"/>
            <a:ext cx="4802188" cy="657225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es-ES" sz="2400" b="1" dirty="0" smtClean="0">
                <a:latin typeface="+mj-lt"/>
                <a:ea typeface="ＭＳ Ｐゴシック" pitchFamily="34" charset="-128"/>
              </a:rPr>
              <a:t>Creatinina sérica y </a:t>
            </a:r>
            <a:r>
              <a:rPr lang="es-ES" sz="2400" b="1" dirty="0" err="1" smtClean="0">
                <a:latin typeface="+mj-lt"/>
                <a:ea typeface="ＭＳ Ｐゴシック" pitchFamily="34" charset="-128"/>
              </a:rPr>
              <a:t>eGFR</a:t>
            </a:r>
            <a:endParaRPr lang="es-ES" sz="1800" dirty="0" smtClean="0">
              <a:latin typeface="+mj-lt"/>
              <a:ea typeface="ＭＳ Ｐゴシック" pitchFamily="34" charset="-128"/>
            </a:endParaRPr>
          </a:p>
        </p:txBody>
      </p:sp>
      <p:sp>
        <p:nvSpPr>
          <p:cNvPr id="10249" name="ZoneTexte 4"/>
          <p:cNvSpPr txBox="1">
            <a:spLocks noChangeArrowheads="1"/>
          </p:cNvSpPr>
          <p:nvPr/>
        </p:nvSpPr>
        <p:spPr bwMode="auto">
          <a:xfrm>
            <a:off x="6507163" y="6561138"/>
            <a:ext cx="261778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 i="1">
                <a:solidFill>
                  <a:srgbClr val="CC3300"/>
                </a:solidFill>
              </a:rPr>
              <a:t>Gallant JE. JAIDS 2015;69:338-40</a:t>
            </a:r>
          </a:p>
        </p:txBody>
      </p:sp>
      <p:grpSp>
        <p:nvGrpSpPr>
          <p:cNvPr id="10320" name="Groupe 285"/>
          <p:cNvGrpSpPr>
            <a:grpSpLocks/>
          </p:cNvGrpSpPr>
          <p:nvPr/>
        </p:nvGrpSpPr>
        <p:grpSpPr bwMode="auto">
          <a:xfrm>
            <a:off x="3671888" y="5940425"/>
            <a:ext cx="2600325" cy="615950"/>
            <a:chOff x="3671887" y="5940426"/>
            <a:chExt cx="2600325" cy="615950"/>
          </a:xfrm>
        </p:grpSpPr>
        <p:sp>
          <p:nvSpPr>
            <p:cNvPr id="10251" name="AutoShape 165"/>
            <p:cNvSpPr>
              <a:spLocks noChangeArrowheads="1"/>
            </p:cNvSpPr>
            <p:nvPr/>
          </p:nvSpPr>
          <p:spPr bwMode="auto">
            <a:xfrm>
              <a:off x="3671887" y="5962651"/>
              <a:ext cx="2338111" cy="59372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US" sz="2800">
                <a:solidFill>
                  <a:srgbClr val="000066"/>
                </a:solidFill>
              </a:endParaRPr>
            </a:p>
          </p:txBody>
        </p:sp>
        <p:sp>
          <p:nvSpPr>
            <p:cNvPr id="10252" name="ZoneTexte 84"/>
            <p:cNvSpPr txBox="1">
              <a:spLocks noChangeArrowheads="1"/>
            </p:cNvSpPr>
            <p:nvPr/>
          </p:nvSpPr>
          <p:spPr bwMode="auto">
            <a:xfrm>
              <a:off x="3938587" y="5940426"/>
              <a:ext cx="233362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1600" b="1">
                  <a:solidFill>
                    <a:srgbClr val="333399"/>
                  </a:solidFill>
                  <a:latin typeface="Calibri" pitchFamily="34" charset="0"/>
                </a:rPr>
                <a:t>COBI + ATV + FTC/TDF</a:t>
              </a:r>
            </a:p>
          </p:txBody>
        </p:sp>
        <p:sp>
          <p:nvSpPr>
            <p:cNvPr id="10253" name="ZoneTexte 85"/>
            <p:cNvSpPr txBox="1">
              <a:spLocks noChangeArrowheads="1"/>
            </p:cNvSpPr>
            <p:nvPr/>
          </p:nvSpPr>
          <p:spPr bwMode="auto">
            <a:xfrm>
              <a:off x="3938587" y="6200776"/>
              <a:ext cx="1957524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US" sz="1600" b="1">
                  <a:solidFill>
                    <a:srgbClr val="333399"/>
                  </a:solidFill>
                  <a:latin typeface="Calibri" pitchFamily="34" charset="0"/>
                </a:rPr>
                <a:t>RTV + ATV + FTC/TDF</a:t>
              </a:r>
            </a:p>
          </p:txBody>
        </p:sp>
        <p:cxnSp>
          <p:nvCxnSpPr>
            <p:cNvPr id="279" name="Connecteur droit 278"/>
            <p:cNvCxnSpPr/>
            <p:nvPr/>
          </p:nvCxnSpPr>
          <p:spPr bwMode="auto">
            <a:xfrm>
              <a:off x="3736974" y="6130926"/>
              <a:ext cx="265113" cy="0"/>
            </a:xfrm>
            <a:prstGeom prst="line">
              <a:avLst/>
            </a:prstGeom>
            <a:ln w="28575">
              <a:solidFill>
                <a:srgbClr val="99FF33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5" name="Connecteur droit 284"/>
            <p:cNvCxnSpPr/>
            <p:nvPr/>
          </p:nvCxnSpPr>
          <p:spPr bwMode="auto">
            <a:xfrm>
              <a:off x="3736974" y="6380164"/>
              <a:ext cx="265113" cy="0"/>
            </a:xfrm>
            <a:prstGeom prst="line">
              <a:avLst/>
            </a:prstGeom>
            <a:ln w="28575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1911</TotalTime>
  <Words>1285</Words>
  <Application>Microsoft Office PowerPoint</Application>
  <PresentationFormat>Affichage à l'écran (4:3)</PresentationFormat>
  <Paragraphs>383</Paragraphs>
  <Slides>11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Cambria</vt:lpstr>
      <vt:lpstr>ＭＳ Ｐゴシック</vt:lpstr>
      <vt:lpstr>Symbol</vt:lpstr>
      <vt:lpstr>Trebuchet MS</vt:lpstr>
      <vt:lpstr>Wingdings</vt:lpstr>
      <vt:lpstr>ARV_trials_2014</vt:lpstr>
      <vt:lpstr>Comparación de RTV vs Cobi</vt:lpstr>
      <vt:lpstr>Estudio GS-US-216-0114: ATV + ritonavir + FTC/TDF QD vs ATV + cobicistat + FTC/TDF</vt:lpstr>
      <vt:lpstr>Estudio GS-US-216-0114: ATV + ritonavir + FTC/TDF QD vs ATV + cobicistat + FTC/TDF</vt:lpstr>
      <vt:lpstr>Estudio GS-US-216-0114: ATV + ritonavir + FTC/TDF QD vs ATV + cobicistat + FTC/TDF</vt:lpstr>
      <vt:lpstr>Estudio GS-US-216-0114: ATV + ritonavir + FTC/TDF QD vs ATV + cobicistat + FTC/TDF</vt:lpstr>
      <vt:lpstr>Estudio GS-US-216-0114: ATV + ritonavir + FTC/TDF QD vs ATV + cobicistat + FTC/TDF</vt:lpstr>
      <vt:lpstr>Estudio GS-US-216-0114: ATV + ritonavir + FTC/TDF QD vs ATV + cobicistat + FTC/TDF</vt:lpstr>
      <vt:lpstr>Estudio GS-US-216-0114: ATV + ritonavir + FTC/TDF QD vs ATV + cobicistat + FTC/TDF</vt:lpstr>
      <vt:lpstr>Estudio GS-US-216-0114: ATV + ritonavir + FTC/TDF QD vs ATV + cobicistat + FTC/TDF</vt:lpstr>
      <vt:lpstr>Estudio GS-US-216-0114: ATV + ritonavir + FTC/TDF QD vs ATV + cobicistat + FTC/TDF</vt:lpstr>
      <vt:lpstr>Estudio GS-US-216-0114: ATV + ritonavir + FTC/TDF QD vs ATV + cobicistat + FTC/TDF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subject>AEI - www.aei.fr</dc:subject>
  <dc:creator>www.arv-trial.com</dc:creator>
  <cp:lastModifiedBy>Pilar</cp:lastModifiedBy>
  <cp:revision>91</cp:revision>
  <dcterms:created xsi:type="dcterms:W3CDTF">2014-09-16T06:41:04Z</dcterms:created>
  <dcterms:modified xsi:type="dcterms:W3CDTF">2016-02-01T11:18:43Z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38326D3B-8798-4E15-A20E-D48E3A4928C2</vt:lpwstr>
  </property>
  <property fmtid="{D5CDD505-2E9C-101B-9397-08002B2CF9AE}" pid="3" name="ArticulatePath">
    <vt:lpwstr>ARV Trials naive MAJ 2014-GS-0114-v01</vt:lpwstr>
  </property>
</Properties>
</file>