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5" r:id="rId6"/>
    <p:sldId id="266" r:id="rId7"/>
    <p:sldId id="260" r:id="rId8"/>
    <p:sldId id="267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000066"/>
    <a:srgbClr val="002060"/>
    <a:srgbClr val="333399"/>
    <a:srgbClr val="FF9933"/>
    <a:srgbClr val="DDDDDD"/>
    <a:srgbClr val="5B92C9"/>
    <a:srgbClr val="0066FF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7" autoAdjust="0"/>
    <p:restoredTop sz="98951" autoAdjust="0"/>
  </p:normalViewPr>
  <p:slideViewPr>
    <p:cSldViewPr snapToObjects="1">
      <p:cViewPr varScale="1">
        <p:scale>
          <a:sx n="112" d="100"/>
          <a:sy n="112" d="100"/>
        </p:scale>
        <p:origin x="-1770" y="-8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04/05/2015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3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10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9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de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EFV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STARTMRK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GS-US-236-0102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SINGLE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516184"/>
              </p:ext>
            </p:extLst>
          </p:nvPr>
        </p:nvGraphicFramePr>
        <p:xfrm>
          <a:off x="280658" y="1650722"/>
          <a:ext cx="8691326" cy="2714000"/>
        </p:xfrm>
        <a:graphic>
          <a:graphicData uri="http://schemas.openxmlformats.org/drawingml/2006/table">
            <a:tbl>
              <a:tblPr/>
              <a:tblGrid>
                <a:gridCol w="3911096"/>
                <a:gridCol w="1991763"/>
                <a:gridCol w="1910281"/>
                <a:gridCol w="878186"/>
              </a:tblGrid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80 (23%)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66 (19%)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72 (21%)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 (14%)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0.016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Infección de vía aérea superior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 (14%)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38 (11%)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 (7%)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86 (24%)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 (14%)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(10%)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Sueños anormales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53 (15%)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95 (27%)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(9%)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 (14%)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0.031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Depresión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33 (9%)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 (11%)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84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 (6%)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(12%)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104312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ocurridos en &gt; 10% de los pacientes en cualquier grupo (S48)</a:t>
            </a:r>
            <a:endParaRPr lang="es-AR" b="1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0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94169"/>
              </p:ext>
            </p:extLst>
          </p:nvPr>
        </p:nvGraphicFramePr>
        <p:xfrm>
          <a:off x="284755" y="4788759"/>
          <a:ext cx="8710613" cy="1628400"/>
        </p:xfrm>
        <a:graphic>
          <a:graphicData uri="http://schemas.openxmlformats.org/drawingml/2006/table">
            <a:tbl>
              <a:tblPr/>
              <a:tblGrid>
                <a:gridCol w="4287245"/>
                <a:gridCol w="1728192"/>
                <a:gridCol w="1807165"/>
                <a:gridCol w="888011"/>
              </a:tblGrid>
              <a:tr h="23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de colesterol total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0.49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LDL colesterol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HDL colesterol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Anormalidad de ALT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Anormalidad de AST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19063" y="4330427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Resultados de laboratorio a semana 48</a:t>
            </a:r>
            <a:endParaRPr lang="es-AR" sz="2000" b="1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5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6" name="Grouper 15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r 14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2" name="Espace réservé du contenu 2"/>
          <p:cNvSpPr>
            <a:spLocks noGrp="1"/>
          </p:cNvSpPr>
          <p:nvPr>
            <p:ph idx="4294967295"/>
          </p:nvPr>
        </p:nvSpPr>
        <p:spPr>
          <a:xfrm>
            <a:off x="101338" y="1249007"/>
            <a:ext cx="8747123" cy="5393194"/>
          </a:xfrm>
        </p:spPr>
        <p:txBody>
          <a:bodyPr/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Discontinuación por evento renal</a:t>
            </a: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EVG/c/FTC/TDF 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5 entre S48 y S96: 4/5 pacientes desarrollaron signos de toxicidad tubular  (</a:t>
            </a:r>
            <a:r>
              <a:rPr lang="es-AR" sz="1800" dirty="0" err="1" smtClean="0">
                <a:ea typeface="ＭＳ Ｐゴシック" pitchFamily="-1" charset="-128"/>
                <a:cs typeface="ＭＳ Ｐゴシック" pitchFamily="-1" charset="-128"/>
              </a:rPr>
              <a:t>hipofosfatemia</a:t>
            </a: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 y/o glucosuria y/o proteinuria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2 entre S48 y S96: disminución GFR, falla renal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1 entre S96 y S144: incremento de </a:t>
            </a:r>
            <a:r>
              <a:rPr lang="es-AR" sz="1800" dirty="0" err="1" smtClean="0">
                <a:ea typeface="ＭＳ Ｐゴシック" pitchFamily="-1" charset="-128"/>
                <a:cs typeface="ＭＳ Ｐゴシック" pitchFamily="-1" charset="-128"/>
              </a:rPr>
              <a:t>creatinina</a:t>
            </a: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, sin </a:t>
            </a:r>
            <a:r>
              <a:rPr lang="es-AR" sz="1800" dirty="0" err="1" smtClean="0">
                <a:ea typeface="ＭＳ Ｐゴシック" pitchFamily="-1" charset="-128"/>
                <a:cs typeface="ＭＳ Ｐゴシック" pitchFamily="-1" charset="-128"/>
              </a:rPr>
              <a:t>tubulopatía</a:t>
            </a:r>
            <a:endParaRPr lang="es-AR" sz="1800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EFV/FTC/TDF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No discontinuación</a:t>
            </a:r>
            <a:b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</a:br>
            <a:endParaRPr lang="es-AR" sz="1800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Discontinuación por evento </a:t>
            </a:r>
            <a:r>
              <a:rPr lang="es-AR" sz="2400" b="1" dirty="0" err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neuropsiquiátricos</a:t>
            </a:r>
            <a:endParaRPr lang="es-AR" sz="2400" b="1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EVG/c/FTC/TDF 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3 antes de S48, ninguno después</a:t>
            </a: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EFV/FTC/TDF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6 antes de S48, 4 entre S48 y S96, ninguno entre S96 y S144</a:t>
            </a:r>
            <a:b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</a:br>
            <a:endParaRPr lang="es-AR" sz="1800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Discontinuación por </a:t>
            </a:r>
            <a:r>
              <a:rPr lang="es-AR" sz="2400" b="1" dirty="0" err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rash</a:t>
            </a:r>
            <a:endParaRPr lang="es-AR" sz="2400" b="1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EVG/c/FTC/TDF 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No discontinuación</a:t>
            </a: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EFV/FTC/TDF</a:t>
            </a:r>
          </a:p>
          <a:p>
            <a:pPr lvl="2">
              <a:lnSpc>
                <a:spcPts val="2000"/>
              </a:lnSpc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  <a:cs typeface="ＭＳ Ｐゴシック" pitchFamily="-1" charset="-128"/>
              </a:rPr>
              <a:t>4 antes de S48, ninguno entre S48 y S144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es-AR" sz="1800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2">
              <a:lnSpc>
                <a:spcPts val="2000"/>
              </a:lnSpc>
              <a:spcBef>
                <a:spcPts val="0"/>
              </a:spcBef>
            </a:pPr>
            <a:endParaRPr lang="es-AR" sz="1800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es-AR" sz="1800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2000"/>
              </a:lnSpc>
              <a:spcBef>
                <a:spcPts val="0"/>
              </a:spcBef>
            </a:pPr>
            <a:endParaRPr lang="es-AR" sz="1800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2">
              <a:lnSpc>
                <a:spcPts val="2000"/>
              </a:lnSpc>
              <a:spcBef>
                <a:spcPts val="0"/>
              </a:spcBef>
            </a:pP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1393200" y="6553451"/>
            <a:ext cx="77215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49498"/>
            <a:ext cx="9036050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Resumen de resultados a semana 48 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EVG/c/FTC/TDF QD es virológicamente no inferior a EFV/FTC/TDF</a:t>
            </a:r>
            <a:endParaRPr lang="es-AR" sz="1800" baseline="300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Similar respuesta virológica de los dos regímenes en diferentes subgrupos </a:t>
            </a:r>
            <a:br>
              <a:rPr lang="es-AR" sz="1800" dirty="0" smtClean="0">
                <a:ea typeface="ＭＳ Ｐゴシック" pitchFamily="-1" charset="-128"/>
              </a:rPr>
            </a:br>
            <a:r>
              <a:rPr lang="es-AR" sz="1800" dirty="0" smtClean="0">
                <a:ea typeface="ＭＳ Ｐゴシック" pitchFamily="-1" charset="-128"/>
              </a:rPr>
              <a:t>de pacientes, incluyendo aquellos con CV alta al enrolamiento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Discontinuación por eventos adversos: 4 % vs 5 %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Desarrollo de mutaciones mayores de resistencia</a:t>
            </a:r>
          </a:p>
          <a:p>
            <a:pPr lvl="2">
              <a:spcBef>
                <a:spcPts val="0"/>
              </a:spcBef>
            </a:pPr>
            <a:r>
              <a:rPr lang="es-AR" dirty="0" smtClean="0">
                <a:ea typeface="ＭＳ Ｐゴシック" pitchFamily="-1" charset="-128"/>
              </a:rPr>
              <a:t>8 pacientes en EVG/c/FTC/TDF: 7 con mutaciones a </a:t>
            </a:r>
            <a:r>
              <a:rPr lang="es-AR" dirty="0" err="1" smtClean="0">
                <a:ea typeface="ＭＳ Ｐゴシック" pitchFamily="-1" charset="-128"/>
              </a:rPr>
              <a:t>integrasa</a:t>
            </a:r>
            <a:r>
              <a:rPr lang="es-AR" dirty="0" smtClean="0">
                <a:ea typeface="ＭＳ Ｐゴシック" pitchFamily="-1" charset="-128"/>
              </a:rPr>
              <a:t>, </a:t>
            </a:r>
            <a:br>
              <a:rPr lang="es-AR" dirty="0" smtClean="0">
                <a:ea typeface="ＭＳ Ｐゴシック" pitchFamily="-1" charset="-128"/>
              </a:rPr>
            </a:br>
            <a:r>
              <a:rPr lang="es-AR" dirty="0" smtClean="0">
                <a:ea typeface="ＭＳ Ｐゴシック" pitchFamily="-1" charset="-128"/>
              </a:rPr>
              <a:t>8 con mutaciones a NRTI </a:t>
            </a:r>
          </a:p>
          <a:p>
            <a:pPr lvl="2">
              <a:spcBef>
                <a:spcPts val="0"/>
              </a:spcBef>
            </a:pPr>
            <a:r>
              <a:rPr lang="es-AR" dirty="0" smtClean="0">
                <a:ea typeface="ＭＳ Ｐゴシック" pitchFamily="-1" charset="-128"/>
              </a:rPr>
              <a:t>8 pacientes en EFV/FTC/TDF: 8 mutaciones a NNRTI, 2 con mutaciones a NRTI 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La incidencia de eventos adversos fue similar excepto para EA </a:t>
            </a:r>
            <a:r>
              <a:rPr lang="es-AR" sz="1800" dirty="0" err="1" smtClean="0">
                <a:ea typeface="ＭＳ Ｐゴシック" pitchFamily="-1" charset="-128"/>
              </a:rPr>
              <a:t>neuropsiquiátricos</a:t>
            </a:r>
            <a:r>
              <a:rPr lang="es-AR" sz="1800" dirty="0" smtClean="0">
                <a:ea typeface="ＭＳ Ｐゴシック" pitchFamily="-1" charset="-128"/>
              </a:rPr>
              <a:t> y </a:t>
            </a:r>
            <a:r>
              <a:rPr lang="es-AR" sz="1800" dirty="0" err="1" smtClean="0">
                <a:ea typeface="ＭＳ Ｐゴシック" pitchFamily="-1" charset="-128"/>
              </a:rPr>
              <a:t>rash</a:t>
            </a:r>
            <a:r>
              <a:rPr lang="es-AR" sz="1800" dirty="0" smtClean="0">
                <a:ea typeface="ＭＳ Ｐゴシック" pitchFamily="-1" charset="-128"/>
              </a:rPr>
              <a:t> (mas frecuente con EFV/FTC/TDF), y nauseas (mas frecuente con EVG/c/FTC/TDF)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La mediana de incremento de la </a:t>
            </a:r>
            <a:r>
              <a:rPr lang="es-AR" sz="1800" dirty="0" err="1" smtClean="0"/>
              <a:t>creatinina</a:t>
            </a:r>
            <a:r>
              <a:rPr lang="es-AR" sz="1800" dirty="0" smtClean="0"/>
              <a:t> con disminución de la tasa de filtrado glomerular fue mas pronunciado con EVG/c/FTC/TDF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Cinco pacientes en EVG/c/FTC/TDF discontinuaron por EA renales</a:t>
            </a:r>
          </a:p>
          <a:p>
            <a:pPr>
              <a:spcBef>
                <a:spcPts val="0"/>
              </a:spcBef>
            </a:pPr>
            <a:r>
              <a:rPr lang="es-AR" sz="2400" b="1" dirty="0" smtClean="0">
                <a:latin typeface="+mj-lt"/>
              </a:rPr>
              <a:t>Resultados a semana 144</a:t>
            </a:r>
            <a:endParaRPr lang="es-AR" sz="1800" b="1" dirty="0" smtClean="0">
              <a:latin typeface="+mj-lt"/>
            </a:endParaRPr>
          </a:p>
          <a:p>
            <a:pPr lvl="1">
              <a:spcBef>
                <a:spcPts val="0"/>
              </a:spcBef>
            </a:pPr>
            <a:r>
              <a:rPr lang="es-AR" sz="1800" dirty="0" smtClean="0"/>
              <a:t>Eficacia duradera de EVG/c/FTC/TDF, sin nuevas señales de seguridad renal </a:t>
            </a:r>
            <a:br>
              <a:rPr lang="es-AR" sz="1800" dirty="0" smtClean="0"/>
            </a:br>
            <a:r>
              <a:rPr lang="es-AR" sz="1800" dirty="0" smtClean="0"/>
              <a:t>y perfil de seguridad de largo plazo diferenciado del régimen EFV/FTC/TDF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733800" y="6553451"/>
            <a:ext cx="53809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2439-48;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4" name="Grouper 13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6" name="Grouper 25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>
            <a:off x="2967261" y="2394525"/>
            <a:ext cx="0" cy="399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EVG/c/FTC/TDF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(margen inferior de IC95% de dos colas para la diferencia= -12%, poder= 95%)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588916"/>
              </p:ext>
            </p:extLst>
          </p:nvPr>
        </p:nvGraphicFramePr>
        <p:xfrm>
          <a:off x="3863008" y="2420938"/>
          <a:ext cx="3533398" cy="908177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150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159323"/>
              </p:ext>
            </p:extLst>
          </p:nvPr>
        </p:nvGraphicFramePr>
        <p:xfrm>
          <a:off x="3863008" y="3433763"/>
          <a:ext cx="3533397" cy="733425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95736" y="1380112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62338" y="2556392"/>
            <a:ext cx="2675922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ARV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5,000 c/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6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de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FG &gt; 70 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/min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162338" y="4292600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por CV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838260" y="3284538"/>
            <a:ext cx="200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36238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352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36238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348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10974854"/>
              </p:ext>
            </p:extLst>
          </p:nvPr>
        </p:nvGraphicFramePr>
        <p:xfrm>
          <a:off x="395288" y="1709998"/>
          <a:ext cx="8353425" cy="4586112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4.75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4.78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 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Pérdida de seguimiento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Falta de adherencia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S144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80603" y="1295400"/>
            <a:ext cx="7162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1393200" y="6553451"/>
            <a:ext cx="77215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2" name="Grouper 11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5322012" y="4411095"/>
            <a:ext cx="3651176" cy="116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 de incremento de CD4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 S48: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+ 239 (EVG/c/FTC/TDF)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+ 206 (EFV/FTC/TDF), p = 0.009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615559" y="1128713"/>
            <a:ext cx="5900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48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2" name="Text Box 134"/>
          <p:cNvSpPr txBox="1">
            <a:spLocks noChangeArrowheads="1"/>
          </p:cNvSpPr>
          <p:nvPr/>
        </p:nvSpPr>
        <p:spPr bwMode="auto">
          <a:xfrm>
            <a:off x="5322012" y="2885430"/>
            <a:ext cx="3570468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La supresión viral fue mayor en ambas ramas de tratamiento para varios subgrupos incluyendo pacientes con CV &gt; 100 000 c/</a:t>
            </a:r>
            <a:r>
              <a:rPr lang="es-AR" sz="17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/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basal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2" name="Grouper 41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4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193948" y="1700808"/>
            <a:ext cx="6880226" cy="4668833"/>
            <a:chOff x="193948" y="1700808"/>
            <a:chExt cx="6880226" cy="4668833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</a:t>
              </a:r>
              <a:r>
                <a:rPr lang="es-AR" sz="2000" b="1" dirty="0" err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mL</a:t>
              </a:r>
              <a:endParaRPr lang="es-AR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40811" y="2932113"/>
              <a:ext cx="794021" cy="24161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293335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293335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193948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293335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81020" y="4667250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81020" y="3976688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81020" y="2592388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81020" y="3282950"/>
              <a:ext cx="11993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9830" y="2582863"/>
              <a:ext cx="206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68441" y="2564585"/>
              <a:ext cx="53251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87.6</a:t>
              </a:r>
              <a:endParaRPr lang="es-A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4191" y="2677903"/>
              <a:ext cx="53251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5B92C9"/>
                  </a:solidFill>
                  <a:ea typeface="Arial" pitchFamily="-1" charset="0"/>
                  <a:cs typeface="Arial" pitchFamily="-1" charset="0"/>
                </a:rPr>
                <a:t>84.1</a:t>
              </a:r>
              <a:endParaRPr lang="es-AR" sz="1400" b="1">
                <a:solidFill>
                  <a:srgbClr val="5B92C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26561" y="3049588"/>
              <a:ext cx="794021" cy="2298700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10322" y="5650213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3.6% (- 1.6 ; 8.8)</a:t>
              </a:r>
              <a:endParaRPr lang="es-A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47115" y="2733675"/>
              <a:ext cx="794021" cy="2614614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74129" y="2366986"/>
              <a:ext cx="53251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94.9</a:t>
              </a:r>
              <a:endParaRPr lang="es-A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55129" y="2312668"/>
              <a:ext cx="53251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5B92C9"/>
                  </a:solidFill>
                  <a:ea typeface="Arial" pitchFamily="-1" charset="0"/>
                  <a:cs typeface="Arial" pitchFamily="-1" charset="0"/>
                </a:rPr>
                <a:t>96.0</a:t>
              </a:r>
              <a:endParaRPr lang="es-AR" sz="1400" b="1">
                <a:solidFill>
                  <a:srgbClr val="5B92C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32866" y="2677903"/>
              <a:ext cx="794021" cy="2670385"/>
            </a:xfrm>
            <a:prstGeom prst="rect">
              <a:avLst/>
            </a:prstGeom>
            <a:solidFill>
              <a:srgbClr val="5B92C9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1261814" y="2039466"/>
              <a:ext cx="946093" cy="597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primario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09705" y="5650213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-1.0 % (- 4.4 ; 2.4)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81020" y="5359400"/>
              <a:ext cx="451806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782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60551" y="5368925"/>
              <a:ext cx="15296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6" name="AutoShape 165"/>
            <p:cNvSpPr>
              <a:spLocks noChangeArrowheads="1"/>
            </p:cNvSpPr>
            <p:nvPr/>
          </p:nvSpPr>
          <p:spPr bwMode="auto">
            <a:xfrm>
              <a:off x="5019868" y="2088327"/>
              <a:ext cx="2054305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7" name="Rectangle 3"/>
            <p:cNvSpPr>
              <a:spLocks noChangeArrowheads="1"/>
            </p:cNvSpPr>
            <p:nvPr/>
          </p:nvSpPr>
          <p:spPr bwMode="auto">
            <a:xfrm>
              <a:off x="5129406" y="2425696"/>
              <a:ext cx="177800" cy="144462"/>
            </a:xfrm>
            <a:prstGeom prst="rect">
              <a:avLst/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8" name="Rectangle 4"/>
            <p:cNvSpPr>
              <a:spLocks noChangeArrowheads="1"/>
            </p:cNvSpPr>
            <p:nvPr/>
          </p:nvSpPr>
          <p:spPr bwMode="auto">
            <a:xfrm>
              <a:off x="5129406" y="21920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9" name="ZoneTexte 84"/>
            <p:cNvSpPr txBox="1">
              <a:spLocks noChangeArrowheads="1"/>
            </p:cNvSpPr>
            <p:nvPr/>
          </p:nvSpPr>
          <p:spPr bwMode="auto">
            <a:xfrm>
              <a:off x="5286569" y="2066102"/>
              <a:ext cx="17876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0" name="ZoneTexte 85"/>
            <p:cNvSpPr txBox="1">
              <a:spLocks noChangeArrowheads="1"/>
            </p:cNvSpPr>
            <p:nvPr/>
          </p:nvSpPr>
          <p:spPr bwMode="auto">
            <a:xfrm>
              <a:off x="5286569" y="2321482"/>
              <a:ext cx="142872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0" name="Rectangle 135"/>
            <p:cNvSpPr>
              <a:spLocks noChangeArrowheads="1"/>
            </p:cNvSpPr>
            <p:nvPr/>
          </p:nvSpPr>
          <p:spPr bwMode="auto">
            <a:xfrm>
              <a:off x="408537" y="523114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134"/>
          <p:cNvSpPr txBox="1">
            <a:spLocks noChangeArrowheads="1"/>
          </p:cNvSpPr>
          <p:nvPr/>
        </p:nvSpPr>
        <p:spPr bwMode="auto">
          <a:xfrm>
            <a:off x="626642" y="1669238"/>
            <a:ext cx="3532187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 semana 96 </a:t>
            </a:r>
            <a:endParaRPr lang="es-AR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636868" y="1128713"/>
            <a:ext cx="58735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S96 y S144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5" name="Rectangle 133"/>
          <p:cNvSpPr>
            <a:spLocks noChangeArrowheads="1"/>
          </p:cNvSpPr>
          <p:nvPr/>
        </p:nvSpPr>
        <p:spPr bwMode="auto">
          <a:xfrm>
            <a:off x="882229" y="3176102"/>
            <a:ext cx="609600" cy="2309783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6" name="Rectangle 135"/>
          <p:cNvSpPr>
            <a:spLocks noChangeArrowheads="1"/>
          </p:cNvSpPr>
          <p:nvPr/>
        </p:nvSpPr>
        <p:spPr bwMode="auto">
          <a:xfrm>
            <a:off x="338970" y="4697126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7" name="Rectangle 136"/>
          <p:cNvSpPr>
            <a:spLocks noChangeArrowheads="1"/>
          </p:cNvSpPr>
          <p:nvPr/>
        </p:nvSpPr>
        <p:spPr bwMode="auto">
          <a:xfrm>
            <a:off x="338970" y="4004976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50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8" name="Rectangle 137"/>
          <p:cNvSpPr>
            <a:spLocks noChangeArrowheads="1"/>
          </p:cNvSpPr>
          <p:nvPr/>
        </p:nvSpPr>
        <p:spPr bwMode="auto">
          <a:xfrm>
            <a:off x="239583" y="2623851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9" name="Rectangle 138"/>
          <p:cNvSpPr>
            <a:spLocks noChangeArrowheads="1"/>
          </p:cNvSpPr>
          <p:nvPr/>
        </p:nvSpPr>
        <p:spPr bwMode="auto">
          <a:xfrm>
            <a:off x="338970" y="3314413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75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0" name="Line 139"/>
          <p:cNvSpPr>
            <a:spLocks noChangeShapeType="1"/>
          </p:cNvSpPr>
          <p:nvPr/>
        </p:nvSpPr>
        <p:spPr bwMode="auto">
          <a:xfrm>
            <a:off x="606004" y="480484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1" name="Line 140"/>
          <p:cNvSpPr>
            <a:spLocks noChangeShapeType="1"/>
          </p:cNvSpPr>
          <p:nvPr/>
        </p:nvSpPr>
        <p:spPr bwMode="auto">
          <a:xfrm>
            <a:off x="606004" y="41142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2" name="Line 141"/>
          <p:cNvSpPr>
            <a:spLocks noChangeShapeType="1"/>
          </p:cNvSpPr>
          <p:nvPr/>
        </p:nvSpPr>
        <p:spPr bwMode="auto">
          <a:xfrm>
            <a:off x="606004" y="27299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3" name="Line 142"/>
          <p:cNvSpPr>
            <a:spLocks noChangeShapeType="1"/>
          </p:cNvSpPr>
          <p:nvPr/>
        </p:nvSpPr>
        <p:spPr bwMode="auto">
          <a:xfrm>
            <a:off x="606004" y="342054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4" name="Line 143"/>
          <p:cNvSpPr>
            <a:spLocks noChangeShapeType="1"/>
          </p:cNvSpPr>
          <p:nvPr/>
        </p:nvSpPr>
        <p:spPr bwMode="auto">
          <a:xfrm>
            <a:off x="696492" y="2720460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5" name="Rectangle 144"/>
          <p:cNvSpPr>
            <a:spLocks noChangeArrowheads="1"/>
          </p:cNvSpPr>
          <p:nvPr/>
        </p:nvSpPr>
        <p:spPr bwMode="auto">
          <a:xfrm>
            <a:off x="926637" y="2858131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83.3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6" name="Rectangle 145"/>
          <p:cNvSpPr>
            <a:spLocks noChangeArrowheads="1"/>
          </p:cNvSpPr>
          <p:nvPr/>
        </p:nvSpPr>
        <p:spPr bwMode="auto">
          <a:xfrm>
            <a:off x="1520834" y="2897785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5B92C9"/>
                </a:solidFill>
                <a:ea typeface="Arial" pitchFamily="-1" charset="0"/>
                <a:cs typeface="Arial" pitchFamily="-1" charset="0"/>
              </a:rPr>
              <a:t>82.3</a:t>
            </a:r>
            <a:endParaRPr lang="es-AR" sz="1400" b="1">
              <a:solidFill>
                <a:srgbClr val="5B92C9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27" name="Text Box 148"/>
          <p:cNvSpPr txBox="1">
            <a:spLocks noChangeArrowheads="1"/>
          </p:cNvSpPr>
          <p:nvPr/>
        </p:nvSpPr>
        <p:spPr bwMode="auto">
          <a:xfrm>
            <a:off x="267867" y="2244210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</a:t>
            </a: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8" name="Rectangle 151"/>
          <p:cNvSpPr>
            <a:spLocks noChangeArrowheads="1"/>
          </p:cNvSpPr>
          <p:nvPr/>
        </p:nvSpPr>
        <p:spPr bwMode="auto">
          <a:xfrm>
            <a:off x="1485479" y="3214688"/>
            <a:ext cx="609600" cy="2271197"/>
          </a:xfrm>
          <a:prstGeom prst="rect">
            <a:avLst/>
          </a:prstGeom>
          <a:solidFill>
            <a:srgbClr val="5B92C9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29" name="ZoneTexte 86"/>
          <p:cNvSpPr txBox="1">
            <a:spLocks noChangeArrowheads="1"/>
          </p:cNvSpPr>
          <p:nvPr/>
        </p:nvSpPr>
        <p:spPr bwMode="auto">
          <a:xfrm>
            <a:off x="481909" y="5750946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1.1 % (- 4.5 ; 6.7)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0" name="Rectangle 133"/>
          <p:cNvSpPr>
            <a:spLocks noChangeArrowheads="1"/>
          </p:cNvSpPr>
          <p:nvPr/>
        </p:nvSpPr>
        <p:spPr bwMode="auto">
          <a:xfrm>
            <a:off x="2576092" y="3058186"/>
            <a:ext cx="609600" cy="2427699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1" name="Rectangle 144"/>
          <p:cNvSpPr>
            <a:spLocks noChangeArrowheads="1"/>
          </p:cNvSpPr>
          <p:nvPr/>
        </p:nvSpPr>
        <p:spPr bwMode="auto">
          <a:xfrm>
            <a:off x="2610974" y="2731401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86.7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32" name="Rectangle 145"/>
          <p:cNvSpPr>
            <a:spLocks noChangeArrowheads="1"/>
          </p:cNvSpPr>
          <p:nvPr/>
        </p:nvSpPr>
        <p:spPr bwMode="auto">
          <a:xfrm>
            <a:off x="3192471" y="2825777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5B92C9"/>
                </a:solidFill>
                <a:ea typeface="Arial" pitchFamily="-1" charset="0"/>
                <a:cs typeface="Arial" pitchFamily="-1" charset="0"/>
              </a:rPr>
              <a:t>85.4</a:t>
            </a:r>
            <a:endParaRPr lang="es-AR" sz="1400" b="1">
              <a:solidFill>
                <a:srgbClr val="5B92C9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33" name="Rectangle 151"/>
          <p:cNvSpPr>
            <a:spLocks noChangeArrowheads="1"/>
          </p:cNvSpPr>
          <p:nvPr/>
        </p:nvSpPr>
        <p:spPr bwMode="auto">
          <a:xfrm>
            <a:off x="3179342" y="3122613"/>
            <a:ext cx="609600" cy="2363272"/>
          </a:xfrm>
          <a:prstGeom prst="rect">
            <a:avLst/>
          </a:prstGeom>
          <a:solidFill>
            <a:srgbClr val="5B92C9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5" name="ZoneTexte 86"/>
          <p:cNvSpPr txBox="1">
            <a:spLocks noChangeArrowheads="1"/>
          </p:cNvSpPr>
          <p:nvPr/>
        </p:nvSpPr>
        <p:spPr bwMode="auto">
          <a:xfrm>
            <a:off x="2350526" y="5750946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</a:t>
            </a: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1.4 % (- 3.8 ; 6.5)</a:t>
            </a:r>
            <a:endParaRPr lang="es-AR" sz="15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36" name="Line 146"/>
          <p:cNvSpPr>
            <a:spLocks noChangeShapeType="1"/>
          </p:cNvSpPr>
          <p:nvPr/>
        </p:nvSpPr>
        <p:spPr bwMode="auto">
          <a:xfrm>
            <a:off x="606004" y="5496997"/>
            <a:ext cx="34686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42" name="Rectangle 40"/>
          <p:cNvSpPr>
            <a:spLocks noChangeArrowheads="1"/>
          </p:cNvSpPr>
          <p:nvPr/>
        </p:nvSpPr>
        <p:spPr bwMode="auto">
          <a:xfrm>
            <a:off x="649786" y="5479363"/>
            <a:ext cx="14956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snapshot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43" name="Rectangle 41"/>
          <p:cNvSpPr>
            <a:spLocks noChangeArrowheads="1"/>
          </p:cNvSpPr>
          <p:nvPr/>
        </p:nvSpPr>
        <p:spPr bwMode="auto">
          <a:xfrm>
            <a:off x="2709361" y="5479363"/>
            <a:ext cx="11137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M = F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2" name="Text Box 134"/>
          <p:cNvSpPr txBox="1">
            <a:spLocks noChangeArrowheads="1"/>
          </p:cNvSpPr>
          <p:nvPr/>
        </p:nvSpPr>
        <p:spPr bwMode="auto">
          <a:xfrm>
            <a:off x="5058149" y="1669238"/>
            <a:ext cx="3619397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CV&lt; 50 c/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 semana 144 </a:t>
            </a:r>
            <a:endParaRPr lang="es-AR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3" name="Rectangle 133"/>
          <p:cNvSpPr>
            <a:spLocks noChangeArrowheads="1"/>
          </p:cNvSpPr>
          <p:nvPr/>
        </p:nvSpPr>
        <p:spPr bwMode="auto">
          <a:xfrm>
            <a:off x="5427786" y="3276600"/>
            <a:ext cx="609600" cy="2209285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6" name="Rectangle 135"/>
          <p:cNvSpPr>
            <a:spLocks noChangeArrowheads="1"/>
          </p:cNvSpPr>
          <p:nvPr/>
        </p:nvSpPr>
        <p:spPr bwMode="auto">
          <a:xfrm>
            <a:off x="4884527" y="4697126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25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9" name="Rectangle 136"/>
          <p:cNvSpPr>
            <a:spLocks noChangeArrowheads="1"/>
          </p:cNvSpPr>
          <p:nvPr/>
        </p:nvSpPr>
        <p:spPr bwMode="auto">
          <a:xfrm>
            <a:off x="4884527" y="4004976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50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0" name="Rectangle 137"/>
          <p:cNvSpPr>
            <a:spLocks noChangeArrowheads="1"/>
          </p:cNvSpPr>
          <p:nvPr/>
        </p:nvSpPr>
        <p:spPr bwMode="auto">
          <a:xfrm>
            <a:off x="4785140" y="2623851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1" name="Rectangle 138"/>
          <p:cNvSpPr>
            <a:spLocks noChangeArrowheads="1"/>
          </p:cNvSpPr>
          <p:nvPr/>
        </p:nvSpPr>
        <p:spPr bwMode="auto">
          <a:xfrm>
            <a:off x="4884527" y="3314413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75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2" name="Line 139"/>
          <p:cNvSpPr>
            <a:spLocks noChangeShapeType="1"/>
          </p:cNvSpPr>
          <p:nvPr/>
        </p:nvSpPr>
        <p:spPr bwMode="auto">
          <a:xfrm>
            <a:off x="5151561" y="480484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Line 140"/>
          <p:cNvSpPr>
            <a:spLocks noChangeShapeType="1"/>
          </p:cNvSpPr>
          <p:nvPr/>
        </p:nvSpPr>
        <p:spPr bwMode="auto">
          <a:xfrm>
            <a:off x="5151561" y="41142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4" name="Line 141"/>
          <p:cNvSpPr>
            <a:spLocks noChangeShapeType="1"/>
          </p:cNvSpPr>
          <p:nvPr/>
        </p:nvSpPr>
        <p:spPr bwMode="auto">
          <a:xfrm>
            <a:off x="5151561" y="272998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5" name="Line 142"/>
          <p:cNvSpPr>
            <a:spLocks noChangeShapeType="1"/>
          </p:cNvSpPr>
          <p:nvPr/>
        </p:nvSpPr>
        <p:spPr bwMode="auto">
          <a:xfrm>
            <a:off x="5151561" y="3420547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" name="Line 143"/>
          <p:cNvSpPr>
            <a:spLocks noChangeShapeType="1"/>
          </p:cNvSpPr>
          <p:nvPr/>
        </p:nvSpPr>
        <p:spPr bwMode="auto">
          <a:xfrm>
            <a:off x="5242049" y="2720460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7" name="Rectangle 144"/>
          <p:cNvSpPr>
            <a:spLocks noChangeArrowheads="1"/>
          </p:cNvSpPr>
          <p:nvPr/>
        </p:nvSpPr>
        <p:spPr bwMode="auto">
          <a:xfrm>
            <a:off x="5472194" y="295688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80.2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8" name="Rectangle 145"/>
          <p:cNvSpPr>
            <a:spLocks noChangeArrowheads="1"/>
          </p:cNvSpPr>
          <p:nvPr/>
        </p:nvSpPr>
        <p:spPr bwMode="auto">
          <a:xfrm>
            <a:off x="6066391" y="308279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5B92C9"/>
                </a:solidFill>
                <a:ea typeface="Arial" pitchFamily="-1" charset="0"/>
                <a:cs typeface="Arial" pitchFamily="-1" charset="0"/>
              </a:rPr>
              <a:t>75.3</a:t>
            </a:r>
            <a:endParaRPr lang="es-AR" sz="1400" b="1">
              <a:solidFill>
                <a:srgbClr val="5B92C9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9" name="Text Box 148"/>
          <p:cNvSpPr txBox="1">
            <a:spLocks noChangeArrowheads="1"/>
          </p:cNvSpPr>
          <p:nvPr/>
        </p:nvSpPr>
        <p:spPr bwMode="auto">
          <a:xfrm>
            <a:off x="4813424" y="2244210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</a:t>
            </a: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0" name="Rectangle 151"/>
          <p:cNvSpPr>
            <a:spLocks noChangeArrowheads="1"/>
          </p:cNvSpPr>
          <p:nvPr/>
        </p:nvSpPr>
        <p:spPr bwMode="auto">
          <a:xfrm>
            <a:off x="6031036" y="3403601"/>
            <a:ext cx="609600" cy="2082284"/>
          </a:xfrm>
          <a:prstGeom prst="rect">
            <a:avLst/>
          </a:prstGeom>
          <a:solidFill>
            <a:srgbClr val="5B92C9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1" name="ZoneTexte 86"/>
          <p:cNvSpPr txBox="1">
            <a:spLocks noChangeArrowheads="1"/>
          </p:cNvSpPr>
          <p:nvPr/>
        </p:nvSpPr>
        <p:spPr bwMode="auto">
          <a:xfrm>
            <a:off x="5094260" y="5750946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dirty="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</a:t>
            </a: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4.9 % (- 1.3 ; 11.1)</a:t>
            </a:r>
            <a:endParaRPr lang="es-AR" sz="15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2" name="Rectangle 133"/>
          <p:cNvSpPr>
            <a:spLocks noChangeArrowheads="1"/>
          </p:cNvSpPr>
          <p:nvPr/>
        </p:nvSpPr>
        <p:spPr bwMode="auto">
          <a:xfrm>
            <a:off x="7121649" y="3214688"/>
            <a:ext cx="609600" cy="2271197"/>
          </a:xfrm>
          <a:prstGeom prst="rect">
            <a:avLst/>
          </a:prstGeom>
          <a:solidFill>
            <a:srgbClr val="FF9933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3" name="Rectangle 151"/>
          <p:cNvSpPr>
            <a:spLocks noChangeArrowheads="1"/>
          </p:cNvSpPr>
          <p:nvPr/>
        </p:nvSpPr>
        <p:spPr bwMode="auto">
          <a:xfrm>
            <a:off x="7724899" y="3326885"/>
            <a:ext cx="609600" cy="2159000"/>
          </a:xfrm>
          <a:prstGeom prst="rect">
            <a:avLst/>
          </a:prstGeom>
          <a:solidFill>
            <a:srgbClr val="5B92C9"/>
          </a:solidFill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4" name="ZoneTexte 86"/>
          <p:cNvSpPr txBox="1">
            <a:spLocks noChangeArrowheads="1"/>
          </p:cNvSpPr>
          <p:nvPr/>
        </p:nvSpPr>
        <p:spPr bwMode="auto">
          <a:xfrm>
            <a:off x="6894460" y="5750946"/>
            <a:ext cx="1831376" cy="7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 ajustada</a:t>
            </a:r>
            <a:endParaRPr lang="es-AR" sz="1500" smtClean="0">
              <a:solidFill>
                <a:srgbClr val="000066"/>
              </a:solidFill>
              <a:ea typeface="Arial" pitchFamily="-1" charset="0"/>
              <a:cs typeface="Arial" pitchFamily="-1" charset="0"/>
              <a:sym typeface="Symbol" pitchFamily="-1" charset="2"/>
            </a:endParaRP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rPr>
              <a:t>(IC95%)</a:t>
            </a: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</a:p>
          <a:p>
            <a:pPr algn="ctr"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sz="15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4.1 % (- 1.9 ; 10.0)</a:t>
            </a:r>
            <a:endParaRPr lang="es-AR" sz="15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5" name="Line 146"/>
          <p:cNvSpPr>
            <a:spLocks noChangeShapeType="1"/>
          </p:cNvSpPr>
          <p:nvPr/>
        </p:nvSpPr>
        <p:spPr bwMode="auto">
          <a:xfrm>
            <a:off x="5151561" y="5496997"/>
            <a:ext cx="34686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1" name="Rectangle 40"/>
          <p:cNvSpPr>
            <a:spLocks noChangeArrowheads="1"/>
          </p:cNvSpPr>
          <p:nvPr/>
        </p:nvSpPr>
        <p:spPr bwMode="auto">
          <a:xfrm>
            <a:off x="5262137" y="5479363"/>
            <a:ext cx="14956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snapshot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2" name="Rectangle 41"/>
          <p:cNvSpPr>
            <a:spLocks noChangeArrowheads="1"/>
          </p:cNvSpPr>
          <p:nvPr/>
        </p:nvSpPr>
        <p:spPr bwMode="auto">
          <a:xfrm>
            <a:off x="7253295" y="5479363"/>
            <a:ext cx="11137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M = F</a:t>
            </a:r>
            <a:endParaRPr lang="es-AR" sz="16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3" name="Rectangle 144"/>
          <p:cNvSpPr>
            <a:spLocks noChangeArrowheads="1"/>
          </p:cNvSpPr>
          <p:nvPr/>
        </p:nvSpPr>
        <p:spPr bwMode="auto">
          <a:xfrm>
            <a:off x="7156531" y="2888732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FE7F00"/>
                </a:solidFill>
                <a:ea typeface="Arial" pitchFamily="-1" charset="0"/>
                <a:cs typeface="Arial" pitchFamily="-1" charset="0"/>
              </a:rPr>
              <a:t>82.2</a:t>
            </a:r>
            <a:endParaRPr lang="es-AR" sz="1400" b="1">
              <a:solidFill>
                <a:srgbClr val="FE7F00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4" name="Rectangle 145"/>
          <p:cNvSpPr>
            <a:spLocks noChangeArrowheads="1"/>
          </p:cNvSpPr>
          <p:nvPr/>
        </p:nvSpPr>
        <p:spPr bwMode="auto">
          <a:xfrm>
            <a:off x="7738028" y="2994153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5B92C9"/>
                </a:solidFill>
                <a:ea typeface="Arial" pitchFamily="-1" charset="0"/>
                <a:cs typeface="Arial" pitchFamily="-1" charset="0"/>
              </a:rPr>
              <a:t>78.1</a:t>
            </a:r>
            <a:endParaRPr lang="es-AR" sz="1400" b="1">
              <a:solidFill>
                <a:srgbClr val="5B92C9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8" name="ZoneTexte 69"/>
          <p:cNvSpPr txBox="1">
            <a:spLocks noChangeArrowheads="1"/>
          </p:cNvSpPr>
          <p:nvPr/>
        </p:nvSpPr>
        <p:spPr bwMode="auto">
          <a:xfrm>
            <a:off x="1763144" y="6553451"/>
            <a:ext cx="73515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5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7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6" name="AutoShape 165"/>
          <p:cNvSpPr>
            <a:spLocks noChangeArrowheads="1"/>
          </p:cNvSpPr>
          <p:nvPr/>
        </p:nvSpPr>
        <p:spPr bwMode="auto">
          <a:xfrm>
            <a:off x="6498309" y="2088327"/>
            <a:ext cx="2054305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 sz="28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7" name="Rectangle 3"/>
          <p:cNvSpPr>
            <a:spLocks noChangeArrowheads="1"/>
          </p:cNvSpPr>
          <p:nvPr/>
        </p:nvSpPr>
        <p:spPr bwMode="auto">
          <a:xfrm>
            <a:off x="6607847" y="2425696"/>
            <a:ext cx="177800" cy="144462"/>
          </a:xfrm>
          <a:prstGeom prst="rect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 sz="24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8" name="Rectangle 4"/>
          <p:cNvSpPr>
            <a:spLocks noChangeArrowheads="1"/>
          </p:cNvSpPr>
          <p:nvPr/>
        </p:nvSpPr>
        <p:spPr bwMode="auto">
          <a:xfrm>
            <a:off x="6607847" y="2192012"/>
            <a:ext cx="177800" cy="144463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s-AR" sz="24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9" name="ZoneTexte 84"/>
          <p:cNvSpPr txBox="1">
            <a:spLocks noChangeArrowheads="1"/>
          </p:cNvSpPr>
          <p:nvPr/>
        </p:nvSpPr>
        <p:spPr bwMode="auto">
          <a:xfrm>
            <a:off x="6765010" y="2066102"/>
            <a:ext cx="17876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b="1" smtClean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EVCG/c/FTC/TDF</a:t>
            </a:r>
            <a:endParaRPr lang="es-AR" b="1">
              <a:solidFill>
                <a:srgbClr val="333399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0" name="ZoneTexte 85"/>
          <p:cNvSpPr txBox="1">
            <a:spLocks noChangeArrowheads="1"/>
          </p:cNvSpPr>
          <p:nvPr/>
        </p:nvSpPr>
        <p:spPr bwMode="auto">
          <a:xfrm>
            <a:off x="6765010" y="2321482"/>
            <a:ext cx="1428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b="1" smtClean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EFV/FTC/TDF</a:t>
            </a:r>
            <a:endParaRPr lang="es-AR" b="1">
              <a:solidFill>
                <a:srgbClr val="333399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019691" y="2066102"/>
            <a:ext cx="2054306" cy="624712"/>
            <a:chOff x="2019691" y="2066102"/>
            <a:chExt cx="2054306" cy="624712"/>
          </a:xfrm>
        </p:grpSpPr>
        <p:sp>
          <p:nvSpPr>
            <p:cNvPr id="91" name="AutoShape 165"/>
            <p:cNvSpPr>
              <a:spLocks noChangeArrowheads="1"/>
            </p:cNvSpPr>
            <p:nvPr/>
          </p:nvSpPr>
          <p:spPr bwMode="auto">
            <a:xfrm>
              <a:off x="2019691" y="2088327"/>
              <a:ext cx="2054305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2" name="Rectangle 3"/>
            <p:cNvSpPr>
              <a:spLocks noChangeArrowheads="1"/>
            </p:cNvSpPr>
            <p:nvPr/>
          </p:nvSpPr>
          <p:spPr bwMode="auto">
            <a:xfrm>
              <a:off x="2129229" y="2425696"/>
              <a:ext cx="177800" cy="144462"/>
            </a:xfrm>
            <a:prstGeom prst="rect">
              <a:avLst/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3" name="Rectangle 4"/>
            <p:cNvSpPr>
              <a:spLocks noChangeArrowheads="1"/>
            </p:cNvSpPr>
            <p:nvPr/>
          </p:nvSpPr>
          <p:spPr bwMode="auto">
            <a:xfrm>
              <a:off x="2129229" y="21920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4" name="ZoneTexte 84"/>
            <p:cNvSpPr txBox="1">
              <a:spLocks noChangeArrowheads="1"/>
            </p:cNvSpPr>
            <p:nvPr/>
          </p:nvSpPr>
          <p:spPr bwMode="auto">
            <a:xfrm>
              <a:off x="2286392" y="2066102"/>
              <a:ext cx="17876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EVCG/c/FTC/TDF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5" name="ZoneTexte 85"/>
            <p:cNvSpPr txBox="1">
              <a:spLocks noChangeArrowheads="1"/>
            </p:cNvSpPr>
            <p:nvPr/>
          </p:nvSpPr>
          <p:spPr bwMode="auto">
            <a:xfrm>
              <a:off x="2286392" y="2321482"/>
              <a:ext cx="142872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EFV/FTC/TDF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67" name="Rectangle 135"/>
          <p:cNvSpPr>
            <a:spLocks noChangeArrowheads="1"/>
          </p:cNvSpPr>
          <p:nvPr/>
        </p:nvSpPr>
        <p:spPr bwMode="auto">
          <a:xfrm>
            <a:off x="449456" y="5368464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68" name="Rectangle 135"/>
          <p:cNvSpPr>
            <a:spLocks noChangeArrowheads="1"/>
          </p:cNvSpPr>
          <p:nvPr/>
        </p:nvSpPr>
        <p:spPr bwMode="auto">
          <a:xfrm>
            <a:off x="5004048" y="5373216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0</a:t>
            </a:r>
            <a:endParaRPr lang="es-AR" sz="1400" b="1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ZoneTexte 48"/>
          <p:cNvSpPr txBox="1"/>
          <p:nvPr/>
        </p:nvSpPr>
        <p:spPr>
          <a:xfrm>
            <a:off x="1877455" y="1358999"/>
            <a:ext cx="5375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2400" b="1" smtClean="0">
                <a:solidFill>
                  <a:srgbClr val="CC3300"/>
                </a:solidFill>
                <a:latin typeface="+mj-lt"/>
              </a:rPr>
              <a:t>Resultados de eficacia secundaria a S144</a:t>
            </a:r>
            <a:endParaRPr lang="es-AR" sz="2400" b="1">
              <a:solidFill>
                <a:srgbClr val="CC3300"/>
              </a:solidFill>
              <a:latin typeface="+mj-lt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496386"/>
              </p:ext>
            </p:extLst>
          </p:nvPr>
        </p:nvGraphicFramePr>
        <p:xfrm>
          <a:off x="602945" y="1895486"/>
          <a:ext cx="8237919" cy="2253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9589"/>
                <a:gridCol w="2111574"/>
                <a:gridCol w="2306756"/>
              </a:tblGrid>
              <a:tr h="277865">
                <a:tc>
                  <a:txBody>
                    <a:bodyPr/>
                    <a:lstStyle/>
                    <a:p>
                      <a:endParaRPr lang="es-AR" sz="1400" b="1" noProof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es-AR" sz="1400" b="1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EFV/FTC/TDF</a:t>
                      </a:r>
                      <a:endParaRPr lang="es-AR" sz="1400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2C9"/>
                    </a:solidFill>
                  </a:tcPr>
                </a:tc>
              </a:tr>
              <a:tr h="439953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CV &lt; 50 c/</a:t>
                      </a:r>
                      <a:r>
                        <a:rPr lang="es-AR" sz="1400" b="1" noProof="0" dirty="0" err="1" smtClean="0">
                          <a:solidFill>
                            <a:srgbClr val="000066"/>
                          </a:solidFill>
                        </a:rPr>
                        <a:t>mL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 en</a:t>
                      </a:r>
                      <a:r>
                        <a:rPr lang="es-AR" sz="1400" b="1" baseline="0" noProof="0" dirty="0" smtClean="0">
                          <a:solidFill>
                            <a:srgbClr val="000066"/>
                          </a:solidFill>
                        </a:rPr>
                        <a:t> pacientes con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 CV</a:t>
                      </a:r>
                      <a:r>
                        <a:rPr lang="es-AR" sz="1400" b="1" baseline="0" noProof="0" dirty="0" smtClean="0">
                          <a:solidFill>
                            <a:srgbClr val="000066"/>
                          </a:solidFill>
                        </a:rPr>
                        <a:t> basal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/>
                      </a:r>
                      <a:b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es-AR" sz="1400" b="1" u="none" noProof="0" dirty="0" smtClean="0">
                          <a:solidFill>
                            <a:srgbClr val="000066"/>
                          </a:solidFill>
                        </a:rPr>
                        <a:t>&lt;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 100 000 c/</a:t>
                      </a:r>
                      <a:r>
                        <a:rPr lang="es-AR" sz="1400" b="1" noProof="0" dirty="0" err="1" smtClean="0">
                          <a:solidFill>
                            <a:srgbClr val="000066"/>
                          </a:solidFill>
                        </a:rPr>
                        <a:t>mL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81.7%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74.2%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4709"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830888" algn="ctr"/>
                        </a:tabLst>
                        <a:defRPr/>
                      </a:pP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  <a:ea typeface="ＭＳ Ｐゴシック" pitchFamily="-1" charset="-128"/>
                          <a:cs typeface="ＭＳ Ｐゴシック" pitchFamily="-1" charset="-128"/>
                        </a:rPr>
                        <a:t>Diferencia ajustada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: 7.6% ; 95% CI : 0.1% ; 15.1%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953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CV</a:t>
                      </a:r>
                      <a:r>
                        <a:rPr lang="es-AR" sz="1400" b="1" baseline="0" noProof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&lt; 50 c/</a:t>
                      </a:r>
                      <a:r>
                        <a:rPr lang="es-AR" sz="1400" b="1" noProof="0" dirty="0" err="1" smtClean="0">
                          <a:solidFill>
                            <a:srgbClr val="000066"/>
                          </a:solidFill>
                        </a:rPr>
                        <a:t>mL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 en pacientes con CV basal </a:t>
                      </a:r>
                      <a:b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es-AR" sz="1400" b="1" u="sng" noProof="0" dirty="0" smtClean="0">
                          <a:solidFill>
                            <a:srgbClr val="000066"/>
                          </a:solidFill>
                        </a:rPr>
                        <a:t>&gt;</a:t>
                      </a: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 100 000 c/</a:t>
                      </a:r>
                      <a:r>
                        <a:rPr lang="es-AR" sz="1400" b="1" noProof="0" dirty="0" err="1" smtClean="0">
                          <a:solidFill>
                            <a:srgbClr val="000066"/>
                          </a:solidFill>
                        </a:rPr>
                        <a:t>mL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77.1%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77.6%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7674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Mediana de incremento</a:t>
                      </a:r>
                      <a:r>
                        <a:rPr lang="es-AR" sz="1400" b="1" baseline="0" noProof="0" dirty="0" smtClean="0">
                          <a:solidFill>
                            <a:srgbClr val="000066"/>
                          </a:solidFill>
                        </a:rPr>
                        <a:t> de CD4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+ 321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+ 300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1524000" y="6553451"/>
            <a:ext cx="75907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7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415954"/>
              </p:ext>
            </p:extLst>
          </p:nvPr>
        </p:nvGraphicFramePr>
        <p:xfrm>
          <a:off x="683568" y="4874023"/>
          <a:ext cx="6788161" cy="1291281"/>
        </p:xfrm>
        <a:graphic>
          <a:graphicData uri="http://schemas.openxmlformats.org/drawingml/2006/table">
            <a:tbl>
              <a:tblPr/>
              <a:tblGrid>
                <a:gridCol w="2048405"/>
                <a:gridCol w="1950894"/>
                <a:gridCol w="1853909"/>
                <a:gridCol w="934953"/>
              </a:tblGrid>
              <a:tr h="446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42219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Creatinina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charset="2"/>
                          <a:ea typeface="ＭＳ Ｐゴシック" charset="-128"/>
                          <a:cs typeface="Symbol" charset="2"/>
                        </a:rPr>
                        <a:t>m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(5 ; 20)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(-6 ; 8)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19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eGFR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/min)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- 14.3 (-24.2 ; -4.3)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- 3.0 (-11.2 ; 8.2)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843543" y="4378731"/>
            <a:ext cx="744306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2200" b="1" smtClean="0">
                <a:solidFill>
                  <a:srgbClr val="CC3300"/>
                </a:solidFill>
                <a:latin typeface="+mj-lt"/>
              </a:rPr>
              <a:t>Mediana (IQR) de cambio en la creatinina y eGFR a semana 48</a:t>
            </a:r>
            <a:endParaRPr lang="es-AR" sz="2200" b="1">
              <a:solidFill>
                <a:srgbClr val="CC3300"/>
              </a:solidFill>
              <a:latin typeface="+mj-lt"/>
            </a:endParaRPr>
          </a:p>
        </p:txBody>
      </p:sp>
      <p:grpSp>
        <p:nvGrpSpPr>
          <p:cNvPr id="11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33074"/>
            <a:ext cx="9024938" cy="236793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>
              <a:spcBef>
                <a:spcPts val="0"/>
              </a:spcBef>
            </a:pPr>
            <a:r>
              <a:rPr lang="es-AR" sz="1500" dirty="0" smtClean="0">
                <a:ea typeface="ＭＳ Ｐゴシック" pitchFamily="-1" charset="-128"/>
              </a:rPr>
              <a:t>Respuesta virológica </a:t>
            </a:r>
            <a:r>
              <a:rPr lang="es-AR" sz="1500" dirty="0" err="1" smtClean="0">
                <a:ea typeface="ＭＳ Ｐゴシック" pitchFamily="-1" charset="-128"/>
              </a:rPr>
              <a:t>suboptima</a:t>
            </a:r>
            <a:r>
              <a:rPr lang="es-AR" sz="1500" dirty="0" smtClean="0">
                <a:ea typeface="ＭＳ Ｐゴシック" pitchFamily="-1" charset="-128"/>
              </a:rPr>
              <a:t>: 2 visitas consecutivas con CV ≥ 50 c/</a:t>
            </a:r>
            <a:r>
              <a:rPr lang="es-AR" sz="1500" dirty="0" err="1" smtClean="0">
                <a:ea typeface="ＭＳ Ｐゴシック" pitchFamily="-1" charset="-128"/>
              </a:rPr>
              <a:t>mL</a:t>
            </a:r>
            <a:r>
              <a:rPr lang="es-AR" sz="1500" dirty="0" smtClean="0">
                <a:ea typeface="ＭＳ Ｐゴシック" pitchFamily="-1" charset="-128"/>
              </a:rPr>
              <a:t/>
            </a:r>
            <a:br>
              <a:rPr lang="es-AR" sz="1500" dirty="0" smtClean="0">
                <a:ea typeface="ＭＳ Ｐゴシック" pitchFamily="-1" charset="-128"/>
              </a:rPr>
            </a:br>
            <a:r>
              <a:rPr lang="es-AR" sz="1500" dirty="0" smtClean="0">
                <a:ea typeface="ＭＳ Ｐゴシック" pitchFamily="-1" charset="-128"/>
              </a:rPr>
              <a:t>y CV &lt; 1 log</a:t>
            </a:r>
            <a:r>
              <a:rPr lang="es-AR" sz="1500" baseline="-25000" dirty="0" smtClean="0">
                <a:ea typeface="ＭＳ Ｐゴシック" pitchFamily="-1" charset="-128"/>
              </a:rPr>
              <a:t>10</a:t>
            </a:r>
            <a:r>
              <a:rPr lang="es-AR" sz="1500" dirty="0" smtClean="0">
                <a:ea typeface="ＭＳ Ｐゴシック" pitchFamily="-1" charset="-128"/>
              </a:rPr>
              <a:t> por debajo del basal a semana 8 o después</a:t>
            </a:r>
          </a:p>
          <a:p>
            <a:pPr lvl="1">
              <a:spcBef>
                <a:spcPts val="0"/>
              </a:spcBef>
            </a:pPr>
            <a:r>
              <a:rPr lang="es-AR" sz="1500" dirty="0" smtClean="0">
                <a:ea typeface="ＭＳ Ｐゴシック" pitchFamily="-1" charset="-128"/>
              </a:rPr>
              <a:t>Rebote virológico: 2 visitas consecutivas con CV ≥ 400 c/</a:t>
            </a:r>
            <a:r>
              <a:rPr lang="es-AR" sz="1500" dirty="0" err="1" smtClean="0">
                <a:ea typeface="ＭＳ Ｐゴシック" pitchFamily="-1" charset="-128"/>
              </a:rPr>
              <a:t>mL</a:t>
            </a:r>
            <a:r>
              <a:rPr lang="es-AR" sz="1500" dirty="0" smtClean="0">
                <a:ea typeface="ＭＳ Ｐゴシック" pitchFamily="-1" charset="-128"/>
              </a:rPr>
              <a:t> luego de alcanzar </a:t>
            </a:r>
            <a:br>
              <a:rPr lang="es-AR" sz="1500" dirty="0" smtClean="0">
                <a:ea typeface="ＭＳ Ｐゴシック" pitchFamily="-1" charset="-128"/>
              </a:rPr>
            </a:br>
            <a:r>
              <a:rPr lang="es-AR" sz="1500" dirty="0" smtClean="0">
                <a:ea typeface="ＭＳ Ｐゴシック" pitchFamily="-1" charset="-128"/>
              </a:rPr>
              <a:t>CV &lt; 50 c/</a:t>
            </a:r>
            <a:r>
              <a:rPr lang="es-AR" sz="1500" dirty="0" err="1" smtClean="0">
                <a:ea typeface="ＭＳ Ｐゴシック" pitchFamily="-1" charset="-128"/>
              </a:rPr>
              <a:t>mL</a:t>
            </a:r>
            <a:r>
              <a:rPr lang="es-AR" sz="1500" dirty="0" smtClean="0">
                <a:ea typeface="ＭＳ Ｐゴシック" pitchFamily="-1" charset="-128"/>
              </a:rPr>
              <a:t>, o &gt;1 log</a:t>
            </a:r>
            <a:r>
              <a:rPr lang="es-AR" sz="1500" baseline="-25000" dirty="0" smtClean="0">
                <a:ea typeface="ＭＳ Ｐゴシック" pitchFamily="-1" charset="-128"/>
              </a:rPr>
              <a:t>10 </a:t>
            </a:r>
            <a:r>
              <a:rPr lang="es-AR" sz="1500" dirty="0" smtClean="0">
                <a:ea typeface="ＭＳ Ｐゴシック" pitchFamily="-1" charset="-128"/>
              </a:rPr>
              <a:t> de incremento del nadir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s-AR" sz="1500" dirty="0" smtClean="0">
                <a:ea typeface="ＭＳ Ｐゴシック" pitchFamily="-1" charset="-128"/>
              </a:rPr>
              <a:t>CV ≥ 400 c/</a:t>
            </a:r>
            <a:r>
              <a:rPr lang="es-AR" sz="1500" dirty="0" err="1" smtClean="0">
                <a:ea typeface="ＭＳ Ｐゴシック" pitchFamily="-1" charset="-128"/>
              </a:rPr>
              <a:t>mL</a:t>
            </a:r>
            <a:r>
              <a:rPr lang="es-AR" sz="1500" dirty="0" smtClean="0">
                <a:ea typeface="ＭＳ Ｐゴシック" pitchFamily="-1" charset="-128"/>
              </a:rPr>
              <a:t> a su ultima visita (a S8 o después)</a:t>
            </a:r>
          </a:p>
          <a:p>
            <a:pPr>
              <a:spcBef>
                <a:spcPts val="0"/>
              </a:spcBef>
            </a:pPr>
            <a:r>
              <a:rPr lang="es-AR" b="1" dirty="0" smtClean="0">
                <a:latin typeface="+mj-lt"/>
                <a:ea typeface="ＭＳ Ｐゴシック" pitchFamily="-1" charset="-128"/>
              </a:rPr>
              <a:t>Criterios para test de resistencia</a:t>
            </a:r>
          </a:p>
          <a:p>
            <a:pPr lvl="1">
              <a:spcBef>
                <a:spcPts val="0"/>
              </a:spcBef>
            </a:pPr>
            <a:r>
              <a:rPr lang="es-AR" sz="1500" dirty="0" smtClean="0">
                <a:ea typeface="ＭＳ Ｐゴシック" pitchFamily="-1" charset="-128"/>
              </a:rPr>
              <a:t>Fallo virológico o CV </a:t>
            </a:r>
            <a:r>
              <a:rPr lang="es-AR" sz="1500" u="sng" dirty="0" smtClean="0">
                <a:ea typeface="ＭＳ Ｐゴシック" pitchFamily="-1" charset="-128"/>
              </a:rPr>
              <a:t>&gt;</a:t>
            </a:r>
            <a:r>
              <a:rPr lang="es-AR" sz="1500" dirty="0" smtClean="0">
                <a:ea typeface="ＭＳ Ｐゴシック" pitchFamily="-1" charset="-128"/>
              </a:rPr>
              <a:t> 400 c/</a:t>
            </a:r>
            <a:r>
              <a:rPr lang="es-AR" sz="1500" dirty="0" err="1" smtClean="0">
                <a:ea typeface="ＭＳ Ｐゴシック" pitchFamily="-1" charset="-128"/>
              </a:rPr>
              <a:t>mL</a:t>
            </a:r>
            <a:r>
              <a:rPr lang="es-AR" sz="1500" dirty="0" smtClean="0">
                <a:ea typeface="ＭＳ Ｐゴシック" pitchFamily="-1" charset="-128"/>
              </a:rPr>
              <a:t> a la discontinuación del estudio</a:t>
            </a:r>
            <a:br>
              <a:rPr lang="es-AR" sz="1500" dirty="0" smtClean="0">
                <a:ea typeface="ＭＳ Ｐゴシック" pitchFamily="-1" charset="-128"/>
              </a:rPr>
            </a:br>
            <a:r>
              <a:rPr lang="es-AR" sz="1500" dirty="0" smtClean="0">
                <a:ea typeface="ＭＳ Ｐゴシック" pitchFamily="-1" charset="-128"/>
              </a:rPr>
              <a:t>(a S8 o después de tomar la droga en estudio) 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74126223"/>
              </p:ext>
            </p:extLst>
          </p:nvPr>
        </p:nvGraphicFramePr>
        <p:xfrm>
          <a:off x="251520" y="3861048"/>
          <a:ext cx="8497192" cy="2301240"/>
        </p:xfrm>
        <a:graphic>
          <a:graphicData uri="http://schemas.openxmlformats.org/drawingml/2006/table">
            <a:tbl>
              <a:tblPr/>
              <a:tblGrid>
                <a:gridCol w="236160"/>
                <a:gridCol w="271729"/>
                <a:gridCol w="4964719"/>
                <a:gridCol w="1584176"/>
                <a:gridCol w="1440408"/>
              </a:tblGrid>
              <a:tr h="41285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  <a:b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5608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Análisis por desarrollo de resistencia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(4%)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(5%)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6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de resistencia primaria emergentes a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integrasa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6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de resistencia emergentes a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transcriptasa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78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NNRTI mutation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179512" y="6135687"/>
            <a:ext cx="66332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Q148R</a:t>
            </a: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, n</a:t>
            </a: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1, </a:t>
            </a: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N155H, n = 1,</a:t>
            </a: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E92Q, n </a:t>
            </a: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</a:t>
            </a: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7, T66I, n = 1 </a:t>
            </a: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K103N, n = 7, K101E, n = 3, V108I, n = 1, Y188F/H/K, n = 1, G190A, n = 1</a:t>
            </a:r>
            <a:endParaRPr lang="en-GB" sz="12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1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</a:t>
            </a:r>
            <a:endParaRPr lang="en-GB" sz="11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8" name="Grouper 17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915816" y="3486587"/>
            <a:ext cx="3007078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</a:rPr>
              <a:t>Datos de resistencia a S48</a:t>
            </a:r>
            <a:endParaRPr lang="es-AR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9523165"/>
              </p:ext>
            </p:extLst>
          </p:nvPr>
        </p:nvGraphicFramePr>
        <p:xfrm>
          <a:off x="468313" y="1685024"/>
          <a:ext cx="8208143" cy="4552259"/>
        </p:xfrm>
        <a:graphic>
          <a:graphicData uri="http://schemas.openxmlformats.org/drawingml/2006/table">
            <a:tbl>
              <a:tblPr/>
              <a:tblGrid>
                <a:gridCol w="2735535"/>
                <a:gridCol w="684076"/>
                <a:gridCol w="684076"/>
                <a:gridCol w="684076"/>
                <a:gridCol w="684076"/>
                <a:gridCol w="684076"/>
                <a:gridCol w="684076"/>
                <a:gridCol w="684076"/>
                <a:gridCol w="684076"/>
              </a:tblGrid>
              <a:tr h="6459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EFVFTC/TDF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52289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S0-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S0-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Emergencia de resistencia,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Resistencia a INSTI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E92Q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N155H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Q148R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T66I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Resistencia a 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M184V/I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K65R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207963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Resistencia a NNRTI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K103N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899592" y="6553451"/>
            <a:ext cx="8215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1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1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2014;65:e118-121 ; </a:t>
            </a:r>
            <a:r>
              <a:rPr lang="en-US" sz="11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White KL. Antiviral Therapy 2015, </a:t>
            </a:r>
            <a:r>
              <a:rPr lang="en-US" sz="11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ePub</a:t>
            </a:r>
            <a:r>
              <a:rPr lang="en-US" sz="11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ahead of print</a:t>
            </a:r>
            <a:r>
              <a:rPr lang="en-GB" sz="11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endParaRPr lang="en-GB" sz="11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0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2785440" y="1219758"/>
            <a:ext cx="3368530" cy="40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l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200" b="1" i="0" smtClean="0">
                <a:solidFill>
                  <a:srgbClr val="CC3300"/>
                </a:solidFill>
                <a:latin typeface="Calibri" pitchFamily="-1" charset="0"/>
              </a:rPr>
              <a:t>Datos de resistencia a S144</a:t>
            </a:r>
            <a:endParaRPr lang="es-AR" sz="2200" b="1" i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890626"/>
              </p:ext>
            </p:extLst>
          </p:nvPr>
        </p:nvGraphicFramePr>
        <p:xfrm>
          <a:off x="468312" y="1836293"/>
          <a:ext cx="8207375" cy="4613800"/>
        </p:xfrm>
        <a:graphic>
          <a:graphicData uri="http://schemas.openxmlformats.org/drawingml/2006/table">
            <a:tbl>
              <a:tblPr/>
              <a:tblGrid>
                <a:gridCol w="488705"/>
                <a:gridCol w="3697116"/>
                <a:gridCol w="1995484"/>
                <a:gridCol w="2026070"/>
              </a:tblGrid>
              <a:tr h="25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 FTC/TDF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(5%)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Malestar general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Injuria hepática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Hipersensibilidad a la droga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Infección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Neoplasias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Desordenes neuropsiquiatricos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Incremento de creatinina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Falla renal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Síndrome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Fanconi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Disnea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o exantema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Otros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 (4.9%)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 (6.8%)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387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a semana 144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(6.0%)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26 (7.4%)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251521" y="1180181"/>
            <a:ext cx="8535292" cy="466725"/>
          </a:xfrm>
        </p:spPr>
        <p:txBody>
          <a:bodyPr/>
          <a:lstStyle/>
          <a:p>
            <a:pPr marL="0" indent="0" algn="ctr">
              <a:lnSpc>
                <a:spcPts val="2280"/>
              </a:lnSpc>
              <a:spcBef>
                <a:spcPts val="0"/>
              </a:spcBef>
              <a:buNone/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derivados del tratamiento </a:t>
            </a:r>
            <a:b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que llevaron a discontinuación temprana de la droga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4" name="Grouper 13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-US-236-0102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1524000" y="6553451"/>
            <a:ext cx="75907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Sax PE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2012;379: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2439-48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Zolopa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A, JAIDS 2013;63:96-100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Wohl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DA, JAIDS 2014;65:e118-121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GS-US-236-0102: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EFV/FTC/TDF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1349</Words>
  <Application>Microsoft Office PowerPoint</Application>
  <PresentationFormat>Affichage à l'écran (4:3)</PresentationFormat>
  <Paragraphs>482</Paragraphs>
  <Slides>12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ARV_trials_2014</vt:lpstr>
      <vt:lpstr>Comparación de inhibidores de la integrasa vs EFV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  <vt:lpstr>Estudio GS-US-236-0102: EVG/c/FTC/TDF QD vs EFV/FTC/TDF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104</cp:revision>
  <dcterms:created xsi:type="dcterms:W3CDTF">2014-09-16T06:36:11Z</dcterms:created>
  <dcterms:modified xsi:type="dcterms:W3CDTF">2015-05-04T16:48:01Z</dcterms:modified>
</cp:coreProperties>
</file>