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5"/>
  </p:notesMasterIdLst>
  <p:sldIdLst>
    <p:sldId id="272" r:id="rId2"/>
    <p:sldId id="257" r:id="rId3"/>
    <p:sldId id="258" r:id="rId4"/>
    <p:sldId id="259" r:id="rId5"/>
    <p:sldId id="267" r:id="rId6"/>
    <p:sldId id="270" r:id="rId7"/>
    <p:sldId id="260" r:id="rId8"/>
    <p:sldId id="269" r:id="rId9"/>
    <p:sldId id="264" r:id="rId10"/>
    <p:sldId id="265" r:id="rId11"/>
    <p:sldId id="266" r:id="rId12"/>
    <p:sldId id="271" r:id="rId13"/>
    <p:sldId id="262" r:id="rId14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François RAFFI" initials="FR" lastIdx="9" clrIdx="0"/>
  <p:cmAuthor id="1" name="anton" initials="a" lastIdx="2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3300"/>
    <a:srgbClr val="C0C0C0"/>
    <a:srgbClr val="FF9933"/>
    <a:srgbClr val="FE7F00"/>
    <a:srgbClr val="333399"/>
    <a:srgbClr val="DDDDDD"/>
    <a:srgbClr val="000066"/>
    <a:srgbClr val="009900"/>
    <a:srgbClr val="00B200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1006" autoAdjust="0"/>
    <p:restoredTop sz="97993" autoAdjust="0"/>
  </p:normalViewPr>
  <p:slideViewPr>
    <p:cSldViewPr snapToObjects="1">
      <p:cViewPr varScale="1">
        <p:scale>
          <a:sx n="113" d="100"/>
          <a:sy n="113" d="100"/>
        </p:scale>
        <p:origin x="-2358" y="-108"/>
      </p:cViewPr>
      <p:guideLst>
        <p:guide orient="horz" pos="4319"/>
        <p:guide pos="5759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010ECD-B946-CB4A-8BB3-0315FBE2F8F0}" type="datetimeFigureOut">
              <a:rPr lang="fr-FR" smtClean="0"/>
              <a:pPr/>
              <a:t>24/09/2015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D959F4-DF48-F941-8737-148BEA9BF33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499078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altLang="fr-FR" smtClean="0">
              <a:ea typeface="ＭＳ Ｐゴシック" pitchFamily="34" charset="-128"/>
            </a:endParaRPr>
          </a:p>
        </p:txBody>
      </p:sp>
      <p:sp>
        <p:nvSpPr>
          <p:cNvPr id="16388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170" cy="260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/>
          <a:lstStyle/>
          <a:p>
            <a:pPr defTabSz="923215"/>
            <a:r>
              <a:rPr lang="fr-FR" altLang="fr-FR" sz="1300" dirty="0">
                <a:latin typeface="Trebuchet MS" pitchFamily="34" charset="0"/>
              </a:rPr>
              <a:t>ARV-trial.com</a:t>
            </a:r>
          </a:p>
        </p:txBody>
      </p:sp>
      <p:sp>
        <p:nvSpPr>
          <p:cNvPr id="16389" name="Rectangle 7"/>
          <p:cNvSpPr txBox="1">
            <a:spLocks noGrp="1" noChangeArrowheads="1"/>
          </p:cNvSpPr>
          <p:nvPr/>
        </p:nvSpPr>
        <p:spPr bwMode="auto">
          <a:xfrm>
            <a:off x="3614559" y="8424905"/>
            <a:ext cx="2968937" cy="45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/>
          <a:lstStyle/>
          <a:p>
            <a:pPr algn="r" defTabSz="851410"/>
            <a:fld id="{19488D4D-FE54-4A6C-BD3D-2D3443FFBE74}" type="slidenum">
              <a:rPr lang="fr-FR" altLang="fr-FR" sz="1200"/>
              <a:pPr algn="r" defTabSz="851410"/>
              <a:t>1</a:t>
            </a:fld>
            <a:endParaRPr lang="fr-FR" altLang="fr-FR" sz="1200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13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71364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170" cy="260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>
            <a:prstTxWarp prst="textNoShape">
              <a:avLst/>
            </a:prstTxWarp>
          </a:bodyPr>
          <a:lstStyle/>
          <a:p>
            <a:pPr defTabSz="923215"/>
            <a:r>
              <a:rPr lang="fr-FR" sz="1300" dirty="0" err="1">
                <a:latin typeface="Trebuchet MS" pitchFamily="-1" charset="0"/>
              </a:rPr>
              <a:t>ARV-trial.com</a:t>
            </a:r>
            <a:endParaRPr lang="fr-FR" sz="1300" dirty="0">
              <a:latin typeface="Trebuchet MS" pitchFamily="-1" charset="0"/>
            </a:endParaRPr>
          </a:p>
        </p:txBody>
      </p:sp>
      <p:sp>
        <p:nvSpPr>
          <p:cNvPr id="271365" name="Rectangle 7"/>
          <p:cNvSpPr txBox="1">
            <a:spLocks noGrp="1" noChangeArrowheads="1"/>
          </p:cNvSpPr>
          <p:nvPr/>
        </p:nvSpPr>
        <p:spPr bwMode="auto">
          <a:xfrm>
            <a:off x="3614559" y="8424905"/>
            <a:ext cx="2968937" cy="45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>
            <a:prstTxWarp prst="textNoShape">
              <a:avLst/>
            </a:prstTxWarp>
          </a:bodyPr>
          <a:lstStyle/>
          <a:p>
            <a:pPr algn="r" defTabSz="851410"/>
            <a:fld id="{51BBB3C3-479F-F74A-8A5F-5BCF43A2533F}" type="slidenum">
              <a:rPr lang="fr-FR" sz="1200"/>
              <a:pPr algn="r" defTabSz="851410"/>
              <a:t>10</a:t>
            </a:fld>
            <a:endParaRPr lang="fr-FR" sz="1200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45764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170" cy="260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>
            <a:prstTxWarp prst="textNoShape">
              <a:avLst/>
            </a:prstTxWarp>
          </a:bodyPr>
          <a:lstStyle/>
          <a:p>
            <a:pPr defTabSz="923215" fontAlgn="base">
              <a:spcBef>
                <a:spcPct val="0"/>
              </a:spcBef>
              <a:spcAft>
                <a:spcPct val="0"/>
              </a:spcAft>
            </a:pPr>
            <a:r>
              <a:rPr lang="fr-FR" sz="1300" dirty="0" err="1">
                <a:solidFill>
                  <a:prstClr val="black"/>
                </a:solidFill>
                <a:latin typeface="Trebuchet MS" pitchFamily="-1" charset="0"/>
                <a:ea typeface="ＭＳ Ｐゴシック" pitchFamily="-1" charset="-128"/>
                <a:cs typeface="ＭＳ Ｐゴシック" pitchFamily="-1" charset="-128"/>
              </a:rPr>
              <a:t>ARV-trial.com</a:t>
            </a:r>
            <a:endParaRPr lang="fr-FR" sz="1300" dirty="0">
              <a:solidFill>
                <a:prstClr val="black"/>
              </a:solidFill>
              <a:latin typeface="Trebuchet MS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45765" name="Rectangle 7"/>
          <p:cNvSpPr txBox="1">
            <a:spLocks noGrp="1" noChangeArrowheads="1"/>
          </p:cNvSpPr>
          <p:nvPr/>
        </p:nvSpPr>
        <p:spPr bwMode="auto">
          <a:xfrm>
            <a:off x="3614559" y="8424905"/>
            <a:ext cx="2968937" cy="45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>
            <a:prstTxWarp prst="textNoShape">
              <a:avLst/>
            </a:prstTxWarp>
          </a:bodyPr>
          <a:lstStyle/>
          <a:p>
            <a:pPr algn="r" defTabSz="851410" fontAlgn="base">
              <a:spcBef>
                <a:spcPct val="0"/>
              </a:spcBef>
              <a:spcAft>
                <a:spcPct val="0"/>
              </a:spcAft>
            </a:pPr>
            <a:fld id="{E26E9A7A-16C4-8D4C-92B1-498CD72DE977}" type="slidenum">
              <a:rPr lang="fr-FR" sz="1200">
                <a:solidFill>
                  <a:prstClr val="black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pPr algn="r" defTabSz="851410" fontAlgn="base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fr-FR" sz="1200" dirty="0">
              <a:solidFill>
                <a:prstClr val="black"/>
              </a:solidFill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5524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170" cy="260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>
            <a:prstTxWarp prst="textNoShape">
              <a:avLst/>
            </a:prstTxWarp>
          </a:bodyPr>
          <a:lstStyle/>
          <a:p>
            <a:pPr defTabSz="923215" fontAlgn="base">
              <a:spcBef>
                <a:spcPct val="0"/>
              </a:spcBef>
              <a:spcAft>
                <a:spcPct val="0"/>
              </a:spcAft>
            </a:pPr>
            <a:r>
              <a:rPr lang="fr-FR" sz="1300" dirty="0" err="1">
                <a:solidFill>
                  <a:prstClr val="black"/>
                </a:solidFill>
                <a:latin typeface="Trebuchet MS" pitchFamily="-1" charset="0"/>
                <a:ea typeface="ＭＳ Ｐゴシック" pitchFamily="-1" charset="-128"/>
                <a:cs typeface="ＭＳ Ｐゴシック" pitchFamily="-1" charset="-128"/>
              </a:rPr>
              <a:t>ARV-trial.com</a:t>
            </a:r>
            <a:endParaRPr lang="fr-FR" sz="1300" dirty="0">
              <a:solidFill>
                <a:prstClr val="black"/>
              </a:solidFill>
              <a:latin typeface="Trebuchet MS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5525" name="Rectangle 7"/>
          <p:cNvSpPr txBox="1">
            <a:spLocks noGrp="1" noChangeArrowheads="1"/>
          </p:cNvSpPr>
          <p:nvPr/>
        </p:nvSpPr>
        <p:spPr bwMode="auto">
          <a:xfrm>
            <a:off x="3614559" y="8424905"/>
            <a:ext cx="2968937" cy="45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>
            <a:prstTxWarp prst="textNoShape">
              <a:avLst/>
            </a:prstTxWarp>
          </a:bodyPr>
          <a:lstStyle/>
          <a:p>
            <a:pPr algn="r" defTabSz="851410" fontAlgn="base">
              <a:spcBef>
                <a:spcPct val="0"/>
              </a:spcBef>
              <a:spcAft>
                <a:spcPct val="0"/>
              </a:spcAft>
            </a:pPr>
            <a:fld id="{ABD13AC1-ED3F-2A4B-9921-15F23555C253}" type="slidenum">
              <a:rPr lang="fr-FR" sz="1200">
                <a:solidFill>
                  <a:prstClr val="black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pPr algn="r" defTabSz="851410"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fr-FR" sz="1200" dirty="0">
              <a:solidFill>
                <a:prstClr val="black"/>
              </a:solidFill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75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7572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170" cy="260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>
            <a:prstTxWarp prst="textNoShape">
              <a:avLst/>
            </a:prstTxWarp>
          </a:bodyPr>
          <a:lstStyle/>
          <a:p>
            <a:pPr defTabSz="923215" fontAlgn="base">
              <a:spcBef>
                <a:spcPct val="0"/>
              </a:spcBef>
              <a:spcAft>
                <a:spcPct val="0"/>
              </a:spcAft>
            </a:pPr>
            <a:r>
              <a:rPr lang="fr-FR" sz="1300" dirty="0" err="1">
                <a:solidFill>
                  <a:prstClr val="black"/>
                </a:solidFill>
                <a:latin typeface="Trebuchet MS" pitchFamily="-1" charset="0"/>
                <a:ea typeface="ＭＳ Ｐゴシック" pitchFamily="-1" charset="-128"/>
                <a:cs typeface="ＭＳ Ｐゴシック" pitchFamily="-1" charset="-128"/>
              </a:rPr>
              <a:t>ARV-trial.com</a:t>
            </a:r>
            <a:endParaRPr lang="fr-FR" sz="1300" dirty="0">
              <a:solidFill>
                <a:prstClr val="black"/>
              </a:solidFill>
              <a:latin typeface="Trebuchet MS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7573" name="Rectangle 7"/>
          <p:cNvSpPr txBox="1">
            <a:spLocks noGrp="1" noChangeArrowheads="1"/>
          </p:cNvSpPr>
          <p:nvPr/>
        </p:nvSpPr>
        <p:spPr bwMode="auto">
          <a:xfrm>
            <a:off x="3614559" y="8424905"/>
            <a:ext cx="2968937" cy="45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>
            <a:prstTxWarp prst="textNoShape">
              <a:avLst/>
            </a:prstTxWarp>
          </a:bodyPr>
          <a:lstStyle/>
          <a:p>
            <a:pPr algn="r" defTabSz="851410" fontAlgn="base">
              <a:spcBef>
                <a:spcPct val="0"/>
              </a:spcBef>
              <a:spcAft>
                <a:spcPct val="0"/>
              </a:spcAft>
            </a:pPr>
            <a:fld id="{880136FD-DA54-CE44-8A56-02770BFDE739}" type="slidenum">
              <a:rPr lang="fr-FR" sz="1200">
                <a:solidFill>
                  <a:prstClr val="black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pPr algn="r" defTabSz="851410"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fr-FR" sz="1200" dirty="0">
              <a:solidFill>
                <a:prstClr val="black"/>
              </a:solidFill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96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9620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170" cy="260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>
            <a:prstTxWarp prst="textNoShape">
              <a:avLst/>
            </a:prstTxWarp>
          </a:bodyPr>
          <a:lstStyle/>
          <a:p>
            <a:pPr defTabSz="923215" fontAlgn="base">
              <a:spcBef>
                <a:spcPct val="0"/>
              </a:spcBef>
              <a:spcAft>
                <a:spcPct val="0"/>
              </a:spcAft>
            </a:pPr>
            <a:r>
              <a:rPr lang="fr-FR" sz="1300" dirty="0" err="1">
                <a:solidFill>
                  <a:prstClr val="black"/>
                </a:solidFill>
                <a:latin typeface="Trebuchet MS" pitchFamily="-1" charset="0"/>
                <a:ea typeface="ＭＳ Ｐゴシック" pitchFamily="-1" charset="-128"/>
                <a:cs typeface="ＭＳ Ｐゴシック" pitchFamily="-1" charset="-128"/>
              </a:rPr>
              <a:t>ARV-trial.com</a:t>
            </a:r>
            <a:endParaRPr lang="fr-FR" sz="1300" dirty="0">
              <a:solidFill>
                <a:prstClr val="black"/>
              </a:solidFill>
              <a:latin typeface="Trebuchet MS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9621" name="Rectangle 7"/>
          <p:cNvSpPr txBox="1">
            <a:spLocks noGrp="1" noChangeArrowheads="1"/>
          </p:cNvSpPr>
          <p:nvPr/>
        </p:nvSpPr>
        <p:spPr bwMode="auto">
          <a:xfrm>
            <a:off x="3614559" y="8424905"/>
            <a:ext cx="2968937" cy="45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>
            <a:prstTxWarp prst="textNoShape">
              <a:avLst/>
            </a:prstTxWarp>
          </a:bodyPr>
          <a:lstStyle/>
          <a:p>
            <a:pPr algn="r" defTabSz="851410" fontAlgn="base">
              <a:spcBef>
                <a:spcPct val="0"/>
              </a:spcBef>
              <a:spcAft>
                <a:spcPct val="0"/>
              </a:spcAft>
            </a:pPr>
            <a:fld id="{739ECD3C-8BBF-4A4E-8234-D11AD2556071}" type="slidenum">
              <a:rPr lang="fr-FR" sz="1200">
                <a:solidFill>
                  <a:prstClr val="black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pPr algn="r" defTabSz="851410"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fr-FR" sz="1200" dirty="0">
              <a:solidFill>
                <a:prstClr val="black"/>
              </a:solidFill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96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9620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170" cy="260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>
            <a:prstTxWarp prst="textNoShape">
              <a:avLst/>
            </a:prstTxWarp>
          </a:bodyPr>
          <a:lstStyle/>
          <a:p>
            <a:pPr defTabSz="923215" fontAlgn="base">
              <a:spcBef>
                <a:spcPct val="0"/>
              </a:spcBef>
              <a:spcAft>
                <a:spcPct val="0"/>
              </a:spcAft>
            </a:pPr>
            <a:r>
              <a:rPr lang="fr-FR" sz="1300" dirty="0" err="1">
                <a:solidFill>
                  <a:prstClr val="black"/>
                </a:solidFill>
                <a:latin typeface="Trebuchet MS" pitchFamily="-1" charset="0"/>
                <a:ea typeface="ＭＳ Ｐゴシック" pitchFamily="-1" charset="-128"/>
                <a:cs typeface="ＭＳ Ｐゴシック" pitchFamily="-1" charset="-128"/>
              </a:rPr>
              <a:t>ARV-trial.com</a:t>
            </a:r>
            <a:endParaRPr lang="fr-FR" sz="1300" dirty="0">
              <a:solidFill>
                <a:prstClr val="black"/>
              </a:solidFill>
              <a:latin typeface="Trebuchet MS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9621" name="Rectangle 7"/>
          <p:cNvSpPr txBox="1">
            <a:spLocks noGrp="1" noChangeArrowheads="1"/>
          </p:cNvSpPr>
          <p:nvPr/>
        </p:nvSpPr>
        <p:spPr bwMode="auto">
          <a:xfrm>
            <a:off x="3614559" y="8424905"/>
            <a:ext cx="2968937" cy="45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>
            <a:prstTxWarp prst="textNoShape">
              <a:avLst/>
            </a:prstTxWarp>
          </a:bodyPr>
          <a:lstStyle/>
          <a:p>
            <a:pPr algn="r" defTabSz="851410" fontAlgn="base">
              <a:spcBef>
                <a:spcPct val="0"/>
              </a:spcBef>
              <a:spcAft>
                <a:spcPct val="0"/>
              </a:spcAft>
            </a:pPr>
            <a:fld id="{739ECD3C-8BBF-4A4E-8234-D11AD2556071}" type="slidenum">
              <a:rPr lang="fr-FR" sz="1200">
                <a:solidFill>
                  <a:prstClr val="black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pPr algn="r" defTabSz="851410"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fr-FR" sz="1200" dirty="0">
              <a:solidFill>
                <a:prstClr val="black"/>
              </a:solidFill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96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9620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170" cy="260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>
            <a:prstTxWarp prst="textNoShape">
              <a:avLst/>
            </a:prstTxWarp>
          </a:bodyPr>
          <a:lstStyle/>
          <a:p>
            <a:pPr defTabSz="923215" fontAlgn="base">
              <a:spcBef>
                <a:spcPct val="0"/>
              </a:spcBef>
              <a:spcAft>
                <a:spcPct val="0"/>
              </a:spcAft>
            </a:pPr>
            <a:r>
              <a:rPr lang="fr-FR" sz="1300" dirty="0" err="1">
                <a:solidFill>
                  <a:prstClr val="black"/>
                </a:solidFill>
                <a:latin typeface="Trebuchet MS" pitchFamily="-1" charset="0"/>
                <a:ea typeface="ＭＳ Ｐゴシック" pitchFamily="-1" charset="-128"/>
                <a:cs typeface="ＭＳ Ｐゴシック" pitchFamily="-1" charset="-128"/>
              </a:rPr>
              <a:t>ARV-trial.com</a:t>
            </a:r>
            <a:endParaRPr lang="fr-FR" sz="1300" dirty="0">
              <a:solidFill>
                <a:prstClr val="black"/>
              </a:solidFill>
              <a:latin typeface="Trebuchet MS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9621" name="Rectangle 7"/>
          <p:cNvSpPr txBox="1">
            <a:spLocks noGrp="1" noChangeArrowheads="1"/>
          </p:cNvSpPr>
          <p:nvPr/>
        </p:nvSpPr>
        <p:spPr bwMode="auto">
          <a:xfrm>
            <a:off x="3614559" y="8424905"/>
            <a:ext cx="2968937" cy="45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>
            <a:prstTxWarp prst="textNoShape">
              <a:avLst/>
            </a:prstTxWarp>
          </a:bodyPr>
          <a:lstStyle/>
          <a:p>
            <a:pPr algn="r" defTabSz="851410" fontAlgn="base">
              <a:spcBef>
                <a:spcPct val="0"/>
              </a:spcBef>
              <a:spcAft>
                <a:spcPct val="0"/>
              </a:spcAft>
            </a:pPr>
            <a:fld id="{739ECD3C-8BBF-4A4E-8234-D11AD2556071}" type="slidenum">
              <a:rPr lang="fr-FR" sz="1200">
                <a:solidFill>
                  <a:prstClr val="black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pPr algn="r" defTabSz="851410"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fr-FR" sz="1200" dirty="0">
              <a:solidFill>
                <a:prstClr val="black"/>
              </a:solidFill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16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41668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170" cy="260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>
            <a:prstTxWarp prst="textNoShape">
              <a:avLst/>
            </a:prstTxWarp>
          </a:bodyPr>
          <a:lstStyle/>
          <a:p>
            <a:pPr defTabSz="923215" fontAlgn="base">
              <a:spcBef>
                <a:spcPct val="0"/>
              </a:spcBef>
              <a:spcAft>
                <a:spcPct val="0"/>
              </a:spcAft>
            </a:pPr>
            <a:r>
              <a:rPr lang="fr-FR" sz="1300" dirty="0" err="1">
                <a:solidFill>
                  <a:prstClr val="black"/>
                </a:solidFill>
                <a:latin typeface="Trebuchet MS" pitchFamily="-1" charset="0"/>
                <a:ea typeface="ＭＳ Ｐゴシック" pitchFamily="-1" charset="-128"/>
                <a:cs typeface="ＭＳ Ｐゴシック" pitchFamily="-1" charset="-128"/>
              </a:rPr>
              <a:t>ARV-trial.com</a:t>
            </a:r>
            <a:endParaRPr lang="fr-FR" sz="1300" dirty="0">
              <a:solidFill>
                <a:prstClr val="black"/>
              </a:solidFill>
              <a:latin typeface="Trebuchet MS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41669" name="Rectangle 7"/>
          <p:cNvSpPr txBox="1">
            <a:spLocks noGrp="1" noChangeArrowheads="1"/>
          </p:cNvSpPr>
          <p:nvPr/>
        </p:nvSpPr>
        <p:spPr bwMode="auto">
          <a:xfrm>
            <a:off x="3614559" y="8424905"/>
            <a:ext cx="2968937" cy="45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>
            <a:prstTxWarp prst="textNoShape">
              <a:avLst/>
            </a:prstTxWarp>
          </a:bodyPr>
          <a:lstStyle/>
          <a:p>
            <a:pPr algn="r" defTabSz="851410" fontAlgn="base">
              <a:spcBef>
                <a:spcPct val="0"/>
              </a:spcBef>
              <a:spcAft>
                <a:spcPct val="0"/>
              </a:spcAft>
            </a:pPr>
            <a:fld id="{4CFF0558-E68C-6248-A050-03188FB81B99}" type="slidenum">
              <a:rPr lang="fr-FR" sz="1200">
                <a:solidFill>
                  <a:prstClr val="black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pPr algn="r" defTabSz="851410"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fr-FR" sz="1200" dirty="0">
              <a:solidFill>
                <a:prstClr val="black"/>
              </a:solidFill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16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41668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170" cy="260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>
            <a:prstTxWarp prst="textNoShape">
              <a:avLst/>
            </a:prstTxWarp>
          </a:bodyPr>
          <a:lstStyle/>
          <a:p>
            <a:pPr defTabSz="923215" fontAlgn="base">
              <a:spcBef>
                <a:spcPct val="0"/>
              </a:spcBef>
              <a:spcAft>
                <a:spcPct val="0"/>
              </a:spcAft>
            </a:pPr>
            <a:r>
              <a:rPr lang="fr-FR" sz="1300" dirty="0" err="1">
                <a:solidFill>
                  <a:prstClr val="black"/>
                </a:solidFill>
                <a:latin typeface="Trebuchet MS" pitchFamily="-1" charset="0"/>
                <a:ea typeface="ＭＳ Ｐゴシック" pitchFamily="-1" charset="-128"/>
                <a:cs typeface="ＭＳ Ｐゴシック" pitchFamily="-1" charset="-128"/>
              </a:rPr>
              <a:t>ARV-trial.com</a:t>
            </a:r>
            <a:endParaRPr lang="fr-FR" sz="1300" dirty="0">
              <a:solidFill>
                <a:prstClr val="black"/>
              </a:solidFill>
              <a:latin typeface="Trebuchet MS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41669" name="Rectangle 7"/>
          <p:cNvSpPr txBox="1">
            <a:spLocks noGrp="1" noChangeArrowheads="1"/>
          </p:cNvSpPr>
          <p:nvPr/>
        </p:nvSpPr>
        <p:spPr bwMode="auto">
          <a:xfrm>
            <a:off x="3614559" y="8424905"/>
            <a:ext cx="2968937" cy="45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>
            <a:prstTxWarp prst="textNoShape">
              <a:avLst/>
            </a:prstTxWarp>
          </a:bodyPr>
          <a:lstStyle/>
          <a:p>
            <a:pPr algn="r" defTabSz="851410" fontAlgn="base">
              <a:spcBef>
                <a:spcPct val="0"/>
              </a:spcBef>
              <a:spcAft>
                <a:spcPct val="0"/>
              </a:spcAft>
            </a:pPr>
            <a:fld id="{4CFF0558-E68C-6248-A050-03188FB81B99}" type="slidenum">
              <a:rPr lang="fr-FR" sz="1200">
                <a:solidFill>
                  <a:prstClr val="black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pPr algn="r" defTabSz="851410"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fr-FR" sz="1200" dirty="0">
              <a:solidFill>
                <a:prstClr val="black"/>
              </a:solidFill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13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71364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170" cy="260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>
            <a:prstTxWarp prst="textNoShape">
              <a:avLst/>
            </a:prstTxWarp>
          </a:bodyPr>
          <a:lstStyle/>
          <a:p>
            <a:pPr defTabSz="923215"/>
            <a:r>
              <a:rPr lang="fr-FR" sz="1300" dirty="0" err="1">
                <a:latin typeface="Trebuchet MS" pitchFamily="-1" charset="0"/>
              </a:rPr>
              <a:t>ARV-trial.com</a:t>
            </a:r>
            <a:endParaRPr lang="fr-FR" sz="1300" dirty="0">
              <a:latin typeface="Trebuchet MS" pitchFamily="-1" charset="0"/>
            </a:endParaRPr>
          </a:p>
        </p:txBody>
      </p:sp>
      <p:sp>
        <p:nvSpPr>
          <p:cNvPr id="271365" name="Rectangle 7"/>
          <p:cNvSpPr txBox="1">
            <a:spLocks noGrp="1" noChangeArrowheads="1"/>
          </p:cNvSpPr>
          <p:nvPr/>
        </p:nvSpPr>
        <p:spPr bwMode="auto">
          <a:xfrm>
            <a:off x="3614559" y="8424905"/>
            <a:ext cx="2968937" cy="45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>
            <a:prstTxWarp prst="textNoShape">
              <a:avLst/>
            </a:prstTxWarp>
          </a:bodyPr>
          <a:lstStyle/>
          <a:p>
            <a:pPr algn="r" defTabSz="851410"/>
            <a:fld id="{51BBB3C3-479F-F74A-8A5F-5BCF43A2533F}" type="slidenum">
              <a:rPr lang="fr-FR" sz="1200"/>
              <a:pPr algn="r" defTabSz="851410"/>
              <a:t>9</a:t>
            </a:fld>
            <a:endParaRPr lang="fr-FR" sz="1200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800" y="44450"/>
            <a:ext cx="8193088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800" y="1409700"/>
            <a:ext cx="9024938" cy="530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Cliquez pour modifier les styles du texte du masque</a:t>
            </a:r>
          </a:p>
          <a:p>
            <a:pPr lvl="1"/>
            <a:r>
              <a:rPr lang="en-US"/>
              <a:t>Deuxième niveau</a:t>
            </a:r>
          </a:p>
          <a:p>
            <a:pPr lvl="2"/>
            <a:r>
              <a:rPr lang="en-US"/>
              <a:t>Troisième niveau</a:t>
            </a:r>
          </a:p>
          <a:p>
            <a:pPr lvl="3"/>
            <a:r>
              <a:rPr lang="en-US"/>
              <a:t>Quatrième niveau</a:t>
            </a:r>
          </a:p>
          <a:p>
            <a:pPr lvl="4"/>
            <a:r>
              <a:rPr lang="en-US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+mj-lt"/>
          <a:ea typeface="ＭＳ Ｐゴシック" pitchFamily="-109" charset="-128"/>
          <a:cs typeface="ＭＳ Ｐゴシック" pitchFamily="-109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Font typeface="Wingdings" pitchFamily="-1" charset="2"/>
        <a:buChar char="§"/>
        <a:defRPr sz="2000">
          <a:solidFill>
            <a:srgbClr val="CC3300"/>
          </a:solidFill>
          <a:latin typeface="+mn-lt"/>
          <a:ea typeface="ＭＳ Ｐゴシック" pitchFamily="-109" charset="-128"/>
          <a:cs typeface="ＭＳ Ｐゴシック" pitchFamily="-109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2800">
          <a:solidFill>
            <a:srgbClr val="000066"/>
          </a:solidFill>
          <a:latin typeface="+mn-lt"/>
          <a:ea typeface="ＭＳ Ｐゴシック" pitchFamily="-109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•"/>
        <a:defRPr sz="1600">
          <a:solidFill>
            <a:srgbClr val="000066"/>
          </a:solidFill>
          <a:latin typeface="+mn-lt"/>
          <a:ea typeface="ＭＳ Ｐゴシック" pitchFamily="-109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1400">
          <a:solidFill>
            <a:srgbClr val="000066"/>
          </a:solidFill>
          <a:latin typeface="+mn-lt"/>
          <a:ea typeface="ＭＳ Ｐゴシック" pitchFamily="-109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re 1"/>
          <p:cNvSpPr>
            <a:spLocks noGrp="1"/>
          </p:cNvSpPr>
          <p:nvPr>
            <p:ph type="title"/>
          </p:nvPr>
        </p:nvSpPr>
        <p:spPr>
          <a:xfrm>
            <a:off x="50800" y="44450"/>
            <a:ext cx="8872330" cy="1106488"/>
          </a:xfrm>
        </p:spPr>
        <p:txBody>
          <a:bodyPr/>
          <a:lstStyle/>
          <a:p>
            <a:r>
              <a:rPr lang="es-ES" altLang="fr-FR" sz="3200" dirty="0" smtClean="0">
                <a:ea typeface="ＭＳ Ｐゴシック" pitchFamily="34" charset="-128"/>
              </a:rPr>
              <a:t>Comparación inhibidores de la </a:t>
            </a:r>
            <a:r>
              <a:rPr lang="es-ES" altLang="fr-FR" sz="3200" dirty="0" err="1" smtClean="0">
                <a:ea typeface="ＭＳ Ｐゴシック" pitchFamily="34" charset="-128"/>
              </a:rPr>
              <a:t>integrasa</a:t>
            </a:r>
            <a:r>
              <a:rPr lang="es-ES" altLang="fr-FR" sz="3200" dirty="0" smtClean="0">
                <a:ea typeface="ＭＳ Ｐゴシック" pitchFamily="34" charset="-128"/>
              </a:rPr>
              <a:t> vs IP</a:t>
            </a:r>
            <a:endParaRPr lang="fr-FR" altLang="fr-FR" sz="3200" dirty="0" smtClean="0">
              <a:ea typeface="ＭＳ Ｐゴシック" pitchFamily="34" charset="-128"/>
            </a:endParaRPr>
          </a:p>
        </p:txBody>
      </p:sp>
      <p:sp>
        <p:nvSpPr>
          <p:cNvPr id="2051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altLang="fr-FR" sz="2800" b="1" dirty="0" smtClean="0">
                <a:solidFill>
                  <a:srgbClr val="C0C0C0"/>
                </a:solidFill>
                <a:latin typeface="Calibri" pitchFamily="34" charset="0"/>
                <a:ea typeface="ＭＳ Ｐゴシック" pitchFamily="34" charset="-128"/>
              </a:rPr>
              <a:t>FLAMINGO</a:t>
            </a:r>
          </a:p>
          <a:p>
            <a:r>
              <a:rPr lang="fr-FR" altLang="fr-FR" sz="2800" b="1" dirty="0" smtClean="0">
                <a:latin typeface="Calibri" pitchFamily="34" charset="0"/>
                <a:ea typeface="ＭＳ Ｐゴシック" pitchFamily="34" charset="-128"/>
              </a:rPr>
              <a:t>GS-236-0103</a:t>
            </a:r>
            <a:endParaRPr lang="fr-FR" sz="2800" b="1" dirty="0">
              <a:solidFill>
                <a:srgbClr val="C0C0C0"/>
              </a:solidFill>
              <a:latin typeface="Calibri" pitchFamily="-84" charset="0"/>
              <a:ea typeface="ＭＳ Ｐゴシック" pitchFamily="-84" charset="-128"/>
            </a:endParaRPr>
          </a:p>
          <a:p>
            <a:r>
              <a:rPr lang="fr-FR" sz="2800" b="1">
                <a:solidFill>
                  <a:srgbClr val="C0C0C0"/>
                </a:solidFill>
                <a:latin typeface="Calibri" pitchFamily="-84" charset="0"/>
                <a:ea typeface="ＭＳ Ｐゴシック" pitchFamily="-84" charset="-128"/>
              </a:rPr>
              <a:t>ACTG </a:t>
            </a:r>
            <a:r>
              <a:rPr lang="fr-FR" sz="2800" b="1" smtClean="0">
                <a:solidFill>
                  <a:srgbClr val="C0C0C0"/>
                </a:solidFill>
                <a:latin typeface="Calibri" pitchFamily="-84" charset="0"/>
                <a:ea typeface="ＭＳ Ｐゴシック" pitchFamily="-84" charset="-128"/>
              </a:rPr>
              <a:t>A5257</a:t>
            </a:r>
            <a:r>
              <a:rPr lang="fr-FR" altLang="fr-FR" sz="2800" b="1" smtClean="0">
                <a:solidFill>
                  <a:srgbClr val="C0C0C0"/>
                </a:solidFill>
                <a:latin typeface="Calibri" pitchFamily="34" charset="0"/>
                <a:ea typeface="ＭＳ Ｐゴシック" pitchFamily="34" charset="-128"/>
              </a:rPr>
              <a:t> </a:t>
            </a:r>
            <a:endParaRPr lang="fr-FR" altLang="fr-FR" sz="2800" b="1" dirty="0" smtClean="0">
              <a:solidFill>
                <a:srgbClr val="C0C0C0"/>
              </a:solidFill>
              <a:latin typeface="Calibri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0434" name="Group 9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6249906"/>
              </p:ext>
            </p:extLst>
          </p:nvPr>
        </p:nvGraphicFramePr>
        <p:xfrm>
          <a:off x="295275" y="2030448"/>
          <a:ext cx="8700093" cy="1899800"/>
        </p:xfrm>
        <a:graphic>
          <a:graphicData uri="http://schemas.openxmlformats.org/drawingml/2006/table">
            <a:tbl>
              <a:tblPr/>
              <a:tblGrid>
                <a:gridCol w="3844677"/>
                <a:gridCol w="2435864"/>
                <a:gridCol w="2419552"/>
              </a:tblGrid>
              <a:tr h="26488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AR" sz="16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8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EVG/c/FTC/TDF</a:t>
                      </a:r>
                      <a:endParaRPr kumimoji="0" lang="es-AR" sz="1800" b="1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8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ATV/r + FTC/TDF</a:t>
                      </a:r>
                      <a:endParaRPr kumimoji="0" lang="es-AR" sz="1800" b="1" i="0" u="none" strike="noStrike" cap="none" normalizeH="0" baseline="0" noProof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200"/>
                    </a:solidFill>
                  </a:tcPr>
                </a:tc>
              </a:tr>
              <a:tr h="26488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Diarrea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77 (22%)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97 (27%)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6488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Nauseas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70 (20%)</a:t>
                      </a:r>
                      <a:endParaRPr kumimoji="0" lang="es-A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69 (19%)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6488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Infección de vía aerea superior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54 (15%)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58 (16%)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6488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Cefalea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53 (15%)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44 (12%)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6488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Fatiga</a:t>
                      </a:r>
                      <a:endParaRPr kumimoji="0" lang="es-A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50 (14%)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45 (13%)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64886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Ictericia ocular</a:t>
                      </a:r>
                      <a:endParaRPr kumimoji="0" lang="es-A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2 (1%)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51 (14%)</a:t>
                      </a:r>
                      <a:endParaRPr kumimoji="0" lang="es-A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70431" name="Espace réservé du contenu 2"/>
          <p:cNvSpPr>
            <a:spLocks noGrp="1"/>
          </p:cNvSpPr>
          <p:nvPr>
            <p:ph idx="4294967295"/>
          </p:nvPr>
        </p:nvSpPr>
        <p:spPr>
          <a:xfrm>
            <a:off x="39688" y="1173289"/>
            <a:ext cx="9024937" cy="788119"/>
          </a:xfrm>
        </p:spPr>
        <p:txBody>
          <a:bodyPr/>
          <a:lstStyle/>
          <a:p>
            <a:pPr>
              <a:lnSpc>
                <a:spcPts val="2400"/>
              </a:lnSpc>
              <a:spcBef>
                <a:spcPts val="0"/>
              </a:spcBef>
            </a:pPr>
            <a:r>
              <a:rPr lang="es-AR" sz="2400" b="1" dirty="0" smtClean="0"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Eventos adversos derivados del tratamiento que ocurrieron </a:t>
            </a:r>
            <a:br>
              <a:rPr lang="es-AR" sz="2400" b="1" dirty="0" smtClean="0"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</a:br>
            <a:r>
              <a:rPr lang="es-AR" sz="2400" b="1" dirty="0" smtClean="0"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en &gt; 10% de los pacientes en cualquier grupo (semana 48)</a:t>
            </a:r>
            <a:endParaRPr lang="es-AR" sz="1800" dirty="0"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8" name="ZoneTexte 69"/>
          <p:cNvSpPr txBox="1">
            <a:spLocks noChangeArrowheads="1"/>
          </p:cNvSpPr>
          <p:nvPr/>
        </p:nvSpPr>
        <p:spPr bwMode="auto">
          <a:xfrm>
            <a:off x="6292850" y="6530975"/>
            <a:ext cx="27432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200" i="1" dirty="0" err="1" smtClean="0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DeJesus</a:t>
            </a:r>
            <a:r>
              <a:rPr lang="en-GB" sz="1200" i="1" dirty="0" smtClean="0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 E. </a:t>
            </a:r>
            <a:r>
              <a:rPr lang="en-GB" sz="1200" i="1" dirty="0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Lancet </a:t>
            </a:r>
            <a:r>
              <a:rPr lang="en-GB" sz="1200" i="1" dirty="0" smtClean="0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2012;379:2429-38</a:t>
            </a:r>
            <a:endParaRPr lang="en-GB" sz="1200" i="1" dirty="0">
              <a:solidFill>
                <a:srgbClr val="CC0000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graphicFrame>
        <p:nvGraphicFramePr>
          <p:cNvPr id="10" name="Group 9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9830239"/>
              </p:ext>
            </p:extLst>
          </p:nvPr>
        </p:nvGraphicFramePr>
        <p:xfrm>
          <a:off x="284755" y="4509120"/>
          <a:ext cx="8710613" cy="1806200"/>
        </p:xfrm>
        <a:graphic>
          <a:graphicData uri="http://schemas.openxmlformats.org/drawingml/2006/table">
            <a:tbl>
              <a:tblPr/>
              <a:tblGrid>
                <a:gridCol w="4287245"/>
                <a:gridCol w="1800200"/>
                <a:gridCol w="1735157"/>
                <a:gridCol w="888011"/>
              </a:tblGrid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AR" sz="18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8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EVG/c/FTC/TDF</a:t>
                      </a:r>
                      <a:endParaRPr kumimoji="0" lang="es-AR" sz="1800" b="1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8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ATV/r + FTC/TDF</a:t>
                      </a:r>
                      <a:endParaRPr kumimoji="0" lang="es-AR" sz="1800" b="1" i="0" u="none" strike="noStrike" cap="none" normalizeH="0" baseline="0" noProof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2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8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p</a:t>
                      </a:r>
                      <a:endParaRPr kumimoji="0" lang="es-AR" sz="1800" b="1" i="0" u="none" strike="noStrike" cap="none" normalizeH="0" baseline="0" noProof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alibri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64886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Mediana de cambio de triglicéridos (mg/</a:t>
                      </a:r>
                      <a:r>
                        <a:rPr kumimoji="0" lang="es-AR" sz="1400" b="1" i="0" u="none" strike="noStrike" cap="none" normalizeH="0" baseline="0" noProof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dL</a:t>
                      </a: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)</a:t>
                      </a:r>
                      <a:endParaRPr kumimoji="0" lang="es-A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0.09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0.26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0.006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64886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Mediana de cambio de creatinine (</a:t>
                      </a: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Symbol"/>
                          <a:ea typeface="ＭＳ Ｐゴシック" charset="-128"/>
                          <a:cs typeface="ＭＳ Ｐゴシック" charset="-128"/>
                        </a:rPr>
                        <a:t>m</a:t>
                      </a: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mo/L) (IQR)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11 (5 ; 18)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7 (1 ; 15)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&lt; 0.001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64886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Mediana de cambio GFR (</a:t>
                      </a:r>
                      <a:r>
                        <a:rPr kumimoji="0" lang="es-AR" sz="1400" b="1" i="0" u="none" strike="noStrike" cap="none" normalizeH="0" baseline="0" noProof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mL</a:t>
                      </a: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/min),  (IQR)</a:t>
                      </a:r>
                      <a:endParaRPr kumimoji="0" lang="es-A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- 12.7 (- 21.8 ; 4.3)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- 9.5 (- 17.9 ; 0.2)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&lt; 0.001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64886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kern="1200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Elevación de ALT </a:t>
                      </a:r>
                      <a:endParaRPr kumimoji="0" lang="es-AR" sz="1400" b="1" i="0" u="none" strike="noStrike" kern="1200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15.3%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21.6%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0.041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64886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Elevación de bilirrubina severa/ amenaza </a:t>
                      </a:r>
                      <a:b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</a:b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para la vida</a:t>
                      </a:r>
                      <a:endParaRPr kumimoji="0" lang="es-A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0.6%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58.2%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&lt; 0.001</a:t>
                      </a:r>
                      <a:endParaRPr kumimoji="0" lang="es-A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3" name="Espace réservé du contenu 2"/>
          <p:cNvSpPr txBox="1">
            <a:spLocks/>
          </p:cNvSpPr>
          <p:nvPr/>
        </p:nvSpPr>
        <p:spPr bwMode="auto">
          <a:xfrm>
            <a:off x="119063" y="4005064"/>
            <a:ext cx="9024937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CC3300"/>
              </a:buClr>
              <a:buSzTx/>
              <a:buFont typeface="Wingdings" pitchFamily="-1" charset="2"/>
              <a:buChar char="§"/>
              <a:tabLst/>
              <a:defRPr/>
            </a:pPr>
            <a:r>
              <a:rPr kumimoji="0" lang="es-AR" sz="2400" b="1" i="0" u="none" strike="noStrike" kern="0" cap="none" spc="0" normalizeH="0" baseline="0" dirty="0" smtClean="0">
                <a:ln>
                  <a:noFill/>
                </a:ln>
                <a:solidFill>
                  <a:srgbClr val="CC3300"/>
                </a:solidFill>
                <a:effectLst/>
                <a:uLnTx/>
                <a:uFillTx/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Resultados de laboratorio a semana 48</a:t>
            </a:r>
            <a:endParaRPr kumimoji="0" lang="es-AR" sz="1800" b="0" i="0" u="none" strike="noStrike" kern="0" cap="none" spc="0" normalizeH="0" baseline="0" dirty="0">
              <a:ln>
                <a:noFill/>
              </a:ln>
              <a:solidFill>
                <a:srgbClr val="CC3300"/>
              </a:solidFill>
              <a:effectLst/>
              <a:uLnTx/>
              <a:uFillTx/>
              <a:latin typeface="+mn-lt"/>
              <a:ea typeface="ＭＳ Ｐゴシック" pitchFamily="-1" charset="-128"/>
              <a:cs typeface="ＭＳ Ｐゴシック" pitchFamily="-1" charset="-128"/>
            </a:endParaRPr>
          </a:p>
        </p:txBody>
      </p:sp>
      <p:grpSp>
        <p:nvGrpSpPr>
          <p:cNvPr id="14" name="Grouper 41"/>
          <p:cNvGrpSpPr/>
          <p:nvPr/>
        </p:nvGrpSpPr>
        <p:grpSpPr>
          <a:xfrm>
            <a:off x="0" y="6570663"/>
            <a:ext cx="1187624" cy="288111"/>
            <a:chOff x="0" y="6570663"/>
            <a:chExt cx="1393200" cy="288111"/>
          </a:xfrm>
        </p:grpSpPr>
        <p:sp>
          <p:nvSpPr>
            <p:cNvPr id="15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1393200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 b="1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16" name="ZoneTexte 23"/>
            <p:cNvSpPr txBox="1">
              <a:spLocks noChangeArrowheads="1"/>
            </p:cNvSpPr>
            <p:nvPr/>
          </p:nvSpPr>
          <p:spPr bwMode="auto">
            <a:xfrm>
              <a:off x="58767" y="6581775"/>
              <a:ext cx="1289477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200" b="1" i="1" dirty="0" smtClean="0">
                  <a:solidFill>
                    <a:srgbClr val="333399"/>
                  </a:solidFill>
                  <a:latin typeface="Cambria" pitchFamily="-1" charset="0"/>
                  <a:ea typeface="ＭＳ Ｐゴシック" pitchFamily="-1" charset="-128"/>
                  <a:cs typeface="ＭＳ Ｐゴシック" pitchFamily="-1" charset="-128"/>
                </a:rPr>
                <a:t>GS-236-0103</a:t>
              </a:r>
              <a:endParaRPr lang="en-GB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</p:grpSp>
      <p:sp>
        <p:nvSpPr>
          <p:cNvPr id="12" name="Rectangle 27"/>
          <p:cNvSpPr>
            <a:spLocks noGrp="1" noChangeArrowheads="1"/>
          </p:cNvSpPr>
          <p:nvPr>
            <p:ph type="title"/>
          </p:nvPr>
        </p:nvSpPr>
        <p:spPr>
          <a:xfrm>
            <a:off x="50799" y="44450"/>
            <a:ext cx="8736013" cy="1106488"/>
          </a:xfrm>
        </p:spPr>
        <p:txBody>
          <a:bodyPr/>
          <a:lstStyle/>
          <a:p>
            <a:r>
              <a:rPr lang="en-GB" sz="3200" dirty="0" err="1" smtClean="0">
                <a:ea typeface="ＭＳ Ｐゴシック" pitchFamily="-1" charset="-128"/>
                <a:cs typeface="ＭＳ Ｐゴシック" pitchFamily="-1" charset="-128"/>
              </a:rPr>
              <a:t>Estudio</a:t>
            </a:r>
            <a: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  <a:t> GS-236-</a:t>
            </a:r>
            <a:r>
              <a:rPr lang="fr-FR" sz="3200" dirty="0" smtClean="0">
                <a:ea typeface="ＭＳ Ｐゴシック" pitchFamily="-1" charset="-128"/>
                <a:cs typeface="ＭＳ Ｐゴシック" pitchFamily="-1" charset="-128"/>
              </a:rPr>
              <a:t>0103</a:t>
            </a:r>
            <a: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  <a:t>: EVG/c/FTC/TDF </a:t>
            </a:r>
            <a:r>
              <a:rPr lang="en-GB" sz="3200" dirty="0">
                <a:ea typeface="ＭＳ Ｐゴシック" pitchFamily="-1" charset="-128"/>
                <a:cs typeface="ＭＳ Ｐゴシック" pitchFamily="-1" charset="-128"/>
              </a:rPr>
              <a:t>QD </a:t>
            </a:r>
            <a:r>
              <a:rPr lang="en-GB" sz="3200" dirty="0" err="1">
                <a:ea typeface="ＭＳ Ｐゴシック" pitchFamily="-1" charset="-128"/>
                <a:cs typeface="ＭＳ Ｐゴシック" pitchFamily="-1" charset="-128"/>
              </a:rPr>
              <a:t>vs</a:t>
            </a:r>
            <a: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  <a:t> ATV</a:t>
            </a:r>
            <a:r>
              <a:rPr lang="en-GB" sz="3200" dirty="0">
                <a:ea typeface="ＭＳ Ｐゴシック" pitchFamily="-1" charset="-128"/>
                <a:cs typeface="ＭＳ Ｐゴシック" pitchFamily="-1" charset="-128"/>
              </a:rPr>
              <a:t>/</a:t>
            </a:r>
            <a: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  <a:t>r </a:t>
            </a:r>
            <a:b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</a:br>
            <a: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  <a:t>+ FTC/TDF QD</a:t>
            </a:r>
            <a:endParaRPr lang="en-GB" sz="3200" dirty="0"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2708581" y="4800600"/>
            <a:ext cx="372454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AR" sz="2000" b="1" dirty="0" smtClean="0">
                <a:solidFill>
                  <a:srgbClr val="CC3300"/>
                </a:solidFill>
                <a:latin typeface="+mj-lt"/>
              </a:rPr>
              <a:t>Discontinuación por evento renal</a:t>
            </a:r>
          </a:p>
        </p:txBody>
      </p:sp>
      <p:graphicFrame>
        <p:nvGraphicFramePr>
          <p:cNvPr id="15" name="Group 9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4750877"/>
              </p:ext>
            </p:extLst>
          </p:nvPr>
        </p:nvGraphicFramePr>
        <p:xfrm>
          <a:off x="478435" y="5248788"/>
          <a:ext cx="7947515" cy="1085600"/>
        </p:xfrm>
        <a:graphic>
          <a:graphicData uri="http://schemas.openxmlformats.org/drawingml/2006/table">
            <a:tbl>
              <a:tblPr/>
              <a:tblGrid>
                <a:gridCol w="3393952"/>
                <a:gridCol w="809341"/>
                <a:gridCol w="871598"/>
                <a:gridCol w="734633"/>
                <a:gridCol w="647473"/>
                <a:gridCol w="709730"/>
                <a:gridCol w="780788"/>
              </a:tblGrid>
              <a:tr h="20882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A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6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EVG/c/FTC/TDF</a:t>
                      </a:r>
                      <a:endParaRPr kumimoji="0" lang="es-AR" sz="1600" b="1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33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6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ATV/r + FTC/TDF</a:t>
                      </a:r>
                      <a:endParaRPr kumimoji="0" lang="es-AR" sz="1600" b="1" i="0" u="none" strike="noStrike" cap="none" normalizeH="0" baseline="0" noProof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20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808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8080"/>
                    </a:solidFill>
                  </a:tcPr>
                </a:tc>
              </a:tr>
              <a:tr h="20882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AR" sz="12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S48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Calibri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S96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Calibri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S144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Calibri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S48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Calibri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S96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Calibri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S144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Calibri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08828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Discontinuación por evento renal</a:t>
                      </a:r>
                      <a:endParaRPr kumimoji="0" lang="es-A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2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1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2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1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1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6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08828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Tubulopatía</a:t>
                      </a: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 proximal renal</a:t>
                      </a:r>
                      <a:endParaRPr kumimoji="0" lang="es-A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0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0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0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0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0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3</a:t>
                      </a:r>
                      <a:endParaRPr kumimoji="0" lang="es-A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6" name="ZoneTexte 69"/>
          <p:cNvSpPr txBox="1">
            <a:spLocks noChangeArrowheads="1"/>
          </p:cNvSpPr>
          <p:nvPr/>
        </p:nvSpPr>
        <p:spPr bwMode="auto">
          <a:xfrm>
            <a:off x="1150787" y="6568331"/>
            <a:ext cx="794751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200" i="1" dirty="0" err="1" smtClean="0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DeJesus</a:t>
            </a:r>
            <a:r>
              <a:rPr lang="en-GB" sz="1200" i="1" dirty="0" smtClean="0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 E. Lancet 2012;379:2429-38 ; </a:t>
            </a:r>
            <a:r>
              <a:rPr lang="en-GB" sz="1200" i="1" dirty="0" err="1" smtClean="0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Rockstroh</a:t>
            </a:r>
            <a:r>
              <a:rPr lang="en-GB" sz="1200" i="1" dirty="0" smtClean="0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 JK, JAIDS 2013; 62:483-6 ; </a:t>
            </a:r>
            <a:r>
              <a:rPr lang="en-GB" sz="1200" i="1" dirty="0" err="1" smtClean="0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Clumeck</a:t>
            </a:r>
            <a:r>
              <a:rPr lang="en-GB" sz="1200" i="1" dirty="0" smtClean="0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 N, JAIDS 2014;65:e121-4 </a:t>
            </a:r>
            <a:endParaRPr lang="en-GB" sz="1200" i="1" dirty="0">
              <a:solidFill>
                <a:srgbClr val="CC0000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grpSp>
        <p:nvGrpSpPr>
          <p:cNvPr id="9" name="Grouper 41"/>
          <p:cNvGrpSpPr/>
          <p:nvPr/>
        </p:nvGrpSpPr>
        <p:grpSpPr>
          <a:xfrm>
            <a:off x="0" y="6570663"/>
            <a:ext cx="1187624" cy="288111"/>
            <a:chOff x="0" y="6570663"/>
            <a:chExt cx="1393200" cy="288111"/>
          </a:xfrm>
        </p:grpSpPr>
        <p:sp>
          <p:nvSpPr>
            <p:cNvPr id="14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1393200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 b="1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17" name="ZoneTexte 23"/>
            <p:cNvSpPr txBox="1">
              <a:spLocks noChangeArrowheads="1"/>
            </p:cNvSpPr>
            <p:nvPr/>
          </p:nvSpPr>
          <p:spPr bwMode="auto">
            <a:xfrm>
              <a:off x="58767" y="6581775"/>
              <a:ext cx="1289477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200" b="1" i="1" dirty="0" smtClean="0">
                  <a:solidFill>
                    <a:srgbClr val="333399"/>
                  </a:solidFill>
                  <a:latin typeface="Cambria" pitchFamily="-1" charset="0"/>
                  <a:ea typeface="ＭＳ Ｐゴシック" pitchFamily="-1" charset="-128"/>
                  <a:cs typeface="ＭＳ Ｐゴシック" pitchFamily="-1" charset="-128"/>
                </a:rPr>
                <a:t>GS-236-0103</a:t>
              </a:r>
              <a:endParaRPr lang="en-GB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</p:grpSp>
      <p:sp>
        <p:nvSpPr>
          <p:cNvPr id="583" name="Rectangle 582"/>
          <p:cNvSpPr/>
          <p:nvPr/>
        </p:nvSpPr>
        <p:spPr>
          <a:xfrm>
            <a:off x="354986" y="1152176"/>
            <a:ext cx="843174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AR" sz="2000" b="1" dirty="0" smtClean="0">
                <a:solidFill>
                  <a:srgbClr val="CC3300"/>
                </a:solidFill>
                <a:latin typeface="+mj-lt"/>
              </a:rPr>
              <a:t>Mediana de cambio en la concentración de </a:t>
            </a:r>
            <a:r>
              <a:rPr lang="es-AR" sz="2000" b="1" dirty="0" err="1" smtClean="0">
                <a:solidFill>
                  <a:srgbClr val="CC3300"/>
                </a:solidFill>
                <a:latin typeface="+mj-lt"/>
              </a:rPr>
              <a:t>creatinina</a:t>
            </a:r>
            <a:r>
              <a:rPr lang="es-AR" sz="2000" b="1" dirty="0" smtClean="0">
                <a:solidFill>
                  <a:srgbClr val="CC3300"/>
                </a:solidFill>
                <a:latin typeface="+mj-lt"/>
              </a:rPr>
              <a:t> (</a:t>
            </a:r>
            <a:r>
              <a:rPr lang="es-AR" sz="2000" b="1" dirty="0" err="1" smtClean="0">
                <a:solidFill>
                  <a:srgbClr val="CC3300"/>
                </a:solidFill>
                <a:latin typeface="Symbol"/>
              </a:rPr>
              <a:t>m</a:t>
            </a:r>
            <a:r>
              <a:rPr lang="es-AR" sz="2000" b="1" dirty="0" err="1" smtClean="0">
                <a:solidFill>
                  <a:srgbClr val="CC3300"/>
                </a:solidFill>
                <a:latin typeface="+mj-lt"/>
              </a:rPr>
              <a:t>mol</a:t>
            </a:r>
            <a:r>
              <a:rPr lang="es-AR" sz="2000" b="1" dirty="0" smtClean="0">
                <a:solidFill>
                  <a:srgbClr val="CC3300"/>
                </a:solidFill>
                <a:latin typeface="+mj-lt"/>
              </a:rPr>
              <a:t>/L) desde el basal</a:t>
            </a:r>
          </a:p>
        </p:txBody>
      </p:sp>
      <p:grpSp>
        <p:nvGrpSpPr>
          <p:cNvPr id="115" name="Groupe 114"/>
          <p:cNvGrpSpPr/>
          <p:nvPr/>
        </p:nvGrpSpPr>
        <p:grpSpPr>
          <a:xfrm>
            <a:off x="1620530" y="1583927"/>
            <a:ext cx="6541506" cy="2988073"/>
            <a:chOff x="1620530" y="1583927"/>
            <a:chExt cx="6541506" cy="2988073"/>
          </a:xfrm>
        </p:grpSpPr>
        <p:sp>
          <p:nvSpPr>
            <p:cNvPr id="2048" name="Freeform 1269"/>
            <p:cNvSpPr>
              <a:spLocks/>
            </p:cNvSpPr>
            <p:nvPr/>
          </p:nvSpPr>
          <p:spPr bwMode="auto">
            <a:xfrm>
              <a:off x="5308600" y="2377101"/>
              <a:ext cx="107950" cy="107950"/>
            </a:xfrm>
            <a:custGeom>
              <a:avLst/>
              <a:gdLst>
                <a:gd name="T0" fmla="*/ 68 w 68"/>
                <a:gd name="T1" fmla="*/ 34 h 68"/>
                <a:gd name="T2" fmla="*/ 65 w 68"/>
                <a:gd name="T3" fmla="*/ 21 h 68"/>
                <a:gd name="T4" fmla="*/ 58 w 68"/>
                <a:gd name="T5" fmla="*/ 10 h 68"/>
                <a:gd name="T6" fmla="*/ 47 w 68"/>
                <a:gd name="T7" fmla="*/ 3 h 68"/>
                <a:gd name="T8" fmla="*/ 35 w 68"/>
                <a:gd name="T9" fmla="*/ 0 h 68"/>
                <a:gd name="T10" fmla="*/ 21 w 68"/>
                <a:gd name="T11" fmla="*/ 3 h 68"/>
                <a:gd name="T12" fmla="*/ 10 w 68"/>
                <a:gd name="T13" fmla="*/ 10 h 68"/>
                <a:gd name="T14" fmla="*/ 3 w 68"/>
                <a:gd name="T15" fmla="*/ 21 h 68"/>
                <a:gd name="T16" fmla="*/ 0 w 68"/>
                <a:gd name="T17" fmla="*/ 34 h 68"/>
                <a:gd name="T18" fmla="*/ 3 w 68"/>
                <a:gd name="T19" fmla="*/ 47 h 68"/>
                <a:gd name="T20" fmla="*/ 10 w 68"/>
                <a:gd name="T21" fmla="*/ 58 h 68"/>
                <a:gd name="T22" fmla="*/ 21 w 68"/>
                <a:gd name="T23" fmla="*/ 66 h 68"/>
                <a:gd name="T24" fmla="*/ 35 w 68"/>
                <a:gd name="T25" fmla="*/ 68 h 68"/>
                <a:gd name="T26" fmla="*/ 47 w 68"/>
                <a:gd name="T27" fmla="*/ 66 h 68"/>
                <a:gd name="T28" fmla="*/ 58 w 68"/>
                <a:gd name="T29" fmla="*/ 58 h 68"/>
                <a:gd name="T30" fmla="*/ 65 w 68"/>
                <a:gd name="T31" fmla="*/ 47 h 68"/>
                <a:gd name="T32" fmla="*/ 68 w 68"/>
                <a:gd name="T33" fmla="*/ 34 h 68"/>
                <a:gd name="T34" fmla="*/ 68 w 68"/>
                <a:gd name="T35" fmla="*/ 34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8" h="68">
                  <a:moveTo>
                    <a:pt x="68" y="34"/>
                  </a:moveTo>
                  <a:lnTo>
                    <a:pt x="65" y="21"/>
                  </a:lnTo>
                  <a:lnTo>
                    <a:pt x="58" y="10"/>
                  </a:lnTo>
                  <a:lnTo>
                    <a:pt x="47" y="3"/>
                  </a:lnTo>
                  <a:lnTo>
                    <a:pt x="35" y="0"/>
                  </a:lnTo>
                  <a:lnTo>
                    <a:pt x="21" y="3"/>
                  </a:lnTo>
                  <a:lnTo>
                    <a:pt x="10" y="10"/>
                  </a:lnTo>
                  <a:lnTo>
                    <a:pt x="3" y="21"/>
                  </a:lnTo>
                  <a:lnTo>
                    <a:pt x="0" y="34"/>
                  </a:lnTo>
                  <a:lnTo>
                    <a:pt x="3" y="47"/>
                  </a:lnTo>
                  <a:lnTo>
                    <a:pt x="10" y="58"/>
                  </a:lnTo>
                  <a:lnTo>
                    <a:pt x="21" y="66"/>
                  </a:lnTo>
                  <a:lnTo>
                    <a:pt x="35" y="68"/>
                  </a:lnTo>
                  <a:lnTo>
                    <a:pt x="47" y="66"/>
                  </a:lnTo>
                  <a:lnTo>
                    <a:pt x="58" y="58"/>
                  </a:lnTo>
                  <a:lnTo>
                    <a:pt x="65" y="47"/>
                  </a:lnTo>
                  <a:lnTo>
                    <a:pt x="68" y="34"/>
                  </a:lnTo>
                  <a:lnTo>
                    <a:pt x="68" y="34"/>
                  </a:lnTo>
                  <a:close/>
                </a:path>
              </a:pathLst>
            </a:custGeom>
            <a:solidFill>
              <a:srgbClr val="FF9933"/>
            </a:solidFill>
            <a:ln w="0">
              <a:solidFill>
                <a:srgbClr val="FF66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906" name="Line 1127"/>
            <p:cNvSpPr>
              <a:spLocks noChangeShapeType="1"/>
            </p:cNvSpPr>
            <p:nvPr/>
          </p:nvSpPr>
          <p:spPr bwMode="auto">
            <a:xfrm flipH="1">
              <a:off x="2184400" y="3035914"/>
              <a:ext cx="209550" cy="349250"/>
            </a:xfrm>
            <a:prstGeom prst="line">
              <a:avLst/>
            </a:prstGeom>
            <a:noFill/>
            <a:ln w="6350">
              <a:solidFill>
                <a:srgbClr val="009FC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981" name="Line 1202"/>
            <p:cNvSpPr>
              <a:spLocks noChangeShapeType="1"/>
            </p:cNvSpPr>
            <p:nvPr/>
          </p:nvSpPr>
          <p:spPr bwMode="auto">
            <a:xfrm flipV="1">
              <a:off x="1982788" y="1670664"/>
              <a:ext cx="0" cy="2541588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982" name="Line 1203"/>
            <p:cNvSpPr>
              <a:spLocks noChangeShapeType="1"/>
            </p:cNvSpPr>
            <p:nvPr/>
          </p:nvSpPr>
          <p:spPr bwMode="auto">
            <a:xfrm flipH="1">
              <a:off x="1982788" y="4212251"/>
              <a:ext cx="5221288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983" name="Line 1204"/>
            <p:cNvSpPr>
              <a:spLocks noChangeShapeType="1"/>
            </p:cNvSpPr>
            <p:nvPr/>
          </p:nvSpPr>
          <p:spPr bwMode="auto">
            <a:xfrm flipH="1">
              <a:off x="1973263" y="4212251"/>
              <a:ext cx="9525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984" name="Line 1205"/>
            <p:cNvSpPr>
              <a:spLocks noChangeShapeType="1"/>
            </p:cNvSpPr>
            <p:nvPr/>
          </p:nvSpPr>
          <p:spPr bwMode="auto">
            <a:xfrm flipV="1">
              <a:off x="6600825" y="4212251"/>
              <a:ext cx="0" cy="5080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985" name="Line 1206"/>
            <p:cNvSpPr>
              <a:spLocks noChangeShapeType="1"/>
            </p:cNvSpPr>
            <p:nvPr/>
          </p:nvSpPr>
          <p:spPr bwMode="auto">
            <a:xfrm flipV="1">
              <a:off x="6400800" y="4212251"/>
              <a:ext cx="0" cy="5080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986" name="Line 1207"/>
            <p:cNvSpPr>
              <a:spLocks noChangeShapeType="1"/>
            </p:cNvSpPr>
            <p:nvPr/>
          </p:nvSpPr>
          <p:spPr bwMode="auto">
            <a:xfrm flipV="1">
              <a:off x="6200775" y="4212251"/>
              <a:ext cx="0" cy="5080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987" name="Line 1208"/>
            <p:cNvSpPr>
              <a:spLocks noChangeShapeType="1"/>
            </p:cNvSpPr>
            <p:nvPr/>
          </p:nvSpPr>
          <p:spPr bwMode="auto">
            <a:xfrm flipV="1">
              <a:off x="6999288" y="4212251"/>
              <a:ext cx="0" cy="5080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988" name="Line 1209"/>
            <p:cNvSpPr>
              <a:spLocks noChangeShapeType="1"/>
            </p:cNvSpPr>
            <p:nvPr/>
          </p:nvSpPr>
          <p:spPr bwMode="auto">
            <a:xfrm flipV="1">
              <a:off x="6800850" y="4212251"/>
              <a:ext cx="0" cy="5080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989" name="Line 1210"/>
            <p:cNvSpPr>
              <a:spLocks noChangeShapeType="1"/>
            </p:cNvSpPr>
            <p:nvPr/>
          </p:nvSpPr>
          <p:spPr bwMode="auto">
            <a:xfrm flipV="1">
              <a:off x="5597525" y="4212251"/>
              <a:ext cx="0" cy="5080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990" name="Line 1211"/>
            <p:cNvSpPr>
              <a:spLocks noChangeShapeType="1"/>
            </p:cNvSpPr>
            <p:nvPr/>
          </p:nvSpPr>
          <p:spPr bwMode="auto">
            <a:xfrm flipV="1">
              <a:off x="5194300" y="4212251"/>
              <a:ext cx="0" cy="5080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991" name="Line 1212"/>
            <p:cNvSpPr>
              <a:spLocks noChangeShapeType="1"/>
            </p:cNvSpPr>
            <p:nvPr/>
          </p:nvSpPr>
          <p:spPr bwMode="auto">
            <a:xfrm flipV="1">
              <a:off x="5397500" y="4212251"/>
              <a:ext cx="0" cy="5080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992" name="Line 1213"/>
            <p:cNvSpPr>
              <a:spLocks noChangeShapeType="1"/>
            </p:cNvSpPr>
            <p:nvPr/>
          </p:nvSpPr>
          <p:spPr bwMode="auto">
            <a:xfrm flipV="1">
              <a:off x="5795963" y="4212251"/>
              <a:ext cx="0" cy="5080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993" name="Line 1214"/>
            <p:cNvSpPr>
              <a:spLocks noChangeShapeType="1"/>
            </p:cNvSpPr>
            <p:nvPr/>
          </p:nvSpPr>
          <p:spPr bwMode="auto">
            <a:xfrm flipV="1">
              <a:off x="5995988" y="4212251"/>
              <a:ext cx="0" cy="5080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994" name="Line 1215"/>
            <p:cNvSpPr>
              <a:spLocks noChangeShapeType="1"/>
            </p:cNvSpPr>
            <p:nvPr/>
          </p:nvSpPr>
          <p:spPr bwMode="auto">
            <a:xfrm flipH="1">
              <a:off x="1935163" y="1673839"/>
              <a:ext cx="38100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995" name="Line 1216"/>
            <p:cNvSpPr>
              <a:spLocks noChangeShapeType="1"/>
            </p:cNvSpPr>
            <p:nvPr/>
          </p:nvSpPr>
          <p:spPr bwMode="auto">
            <a:xfrm flipH="1">
              <a:off x="1935163" y="2096114"/>
              <a:ext cx="38100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996" name="Line 1217"/>
            <p:cNvSpPr>
              <a:spLocks noChangeShapeType="1"/>
            </p:cNvSpPr>
            <p:nvPr/>
          </p:nvSpPr>
          <p:spPr bwMode="auto">
            <a:xfrm flipH="1">
              <a:off x="1935163" y="2516801"/>
              <a:ext cx="38100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997" name="Line 1218"/>
            <p:cNvSpPr>
              <a:spLocks noChangeShapeType="1"/>
            </p:cNvSpPr>
            <p:nvPr/>
          </p:nvSpPr>
          <p:spPr bwMode="auto">
            <a:xfrm flipH="1">
              <a:off x="1935163" y="2940664"/>
              <a:ext cx="38100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998" name="Line 1219"/>
            <p:cNvSpPr>
              <a:spLocks noChangeShapeType="1"/>
            </p:cNvSpPr>
            <p:nvPr/>
          </p:nvSpPr>
          <p:spPr bwMode="auto">
            <a:xfrm flipV="1">
              <a:off x="2376488" y="4212251"/>
              <a:ext cx="0" cy="5080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999" name="Line 1220"/>
            <p:cNvSpPr>
              <a:spLocks noChangeShapeType="1"/>
            </p:cNvSpPr>
            <p:nvPr/>
          </p:nvSpPr>
          <p:spPr bwMode="auto">
            <a:xfrm flipV="1">
              <a:off x="2176463" y="4212251"/>
              <a:ext cx="0" cy="5080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000" name="Line 1221"/>
            <p:cNvSpPr>
              <a:spLocks noChangeShapeType="1"/>
            </p:cNvSpPr>
            <p:nvPr/>
          </p:nvSpPr>
          <p:spPr bwMode="auto">
            <a:xfrm flipV="1">
              <a:off x="2978150" y="4212251"/>
              <a:ext cx="0" cy="5080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001" name="Line 1222"/>
            <p:cNvSpPr>
              <a:spLocks noChangeShapeType="1"/>
            </p:cNvSpPr>
            <p:nvPr/>
          </p:nvSpPr>
          <p:spPr bwMode="auto">
            <a:xfrm flipV="1">
              <a:off x="2576513" y="4212251"/>
              <a:ext cx="0" cy="5080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002" name="Line 1223"/>
            <p:cNvSpPr>
              <a:spLocks noChangeShapeType="1"/>
            </p:cNvSpPr>
            <p:nvPr/>
          </p:nvSpPr>
          <p:spPr bwMode="auto">
            <a:xfrm flipV="1">
              <a:off x="2778125" y="4212251"/>
              <a:ext cx="0" cy="5080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003" name="Line 1224"/>
            <p:cNvSpPr>
              <a:spLocks noChangeShapeType="1"/>
            </p:cNvSpPr>
            <p:nvPr/>
          </p:nvSpPr>
          <p:spPr bwMode="auto">
            <a:xfrm flipH="1">
              <a:off x="1935163" y="3367701"/>
              <a:ext cx="38100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004" name="Line 1225"/>
            <p:cNvSpPr>
              <a:spLocks noChangeShapeType="1"/>
            </p:cNvSpPr>
            <p:nvPr/>
          </p:nvSpPr>
          <p:spPr bwMode="auto">
            <a:xfrm flipV="1">
              <a:off x="1982788" y="4212251"/>
              <a:ext cx="0" cy="5080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005" name="Line 1226"/>
            <p:cNvSpPr>
              <a:spLocks noChangeShapeType="1"/>
            </p:cNvSpPr>
            <p:nvPr/>
          </p:nvSpPr>
          <p:spPr bwMode="auto">
            <a:xfrm flipH="1">
              <a:off x="1935163" y="3785214"/>
              <a:ext cx="38100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006" name="Line 1227"/>
            <p:cNvSpPr>
              <a:spLocks noChangeShapeType="1"/>
            </p:cNvSpPr>
            <p:nvPr/>
          </p:nvSpPr>
          <p:spPr bwMode="auto">
            <a:xfrm flipH="1">
              <a:off x="1935163" y="4212251"/>
              <a:ext cx="38100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007" name="Line 1228"/>
            <p:cNvSpPr>
              <a:spLocks noChangeShapeType="1"/>
            </p:cNvSpPr>
            <p:nvPr/>
          </p:nvSpPr>
          <p:spPr bwMode="auto">
            <a:xfrm flipV="1">
              <a:off x="4391025" y="4212251"/>
              <a:ext cx="0" cy="5080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008" name="Line 1229"/>
            <p:cNvSpPr>
              <a:spLocks noChangeShapeType="1"/>
            </p:cNvSpPr>
            <p:nvPr/>
          </p:nvSpPr>
          <p:spPr bwMode="auto">
            <a:xfrm flipV="1">
              <a:off x="4191000" y="4212251"/>
              <a:ext cx="0" cy="5080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009" name="Line 1230"/>
            <p:cNvSpPr>
              <a:spLocks noChangeShapeType="1"/>
            </p:cNvSpPr>
            <p:nvPr/>
          </p:nvSpPr>
          <p:spPr bwMode="auto">
            <a:xfrm flipV="1">
              <a:off x="4991100" y="4212251"/>
              <a:ext cx="0" cy="5080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010" name="Line 1231"/>
            <p:cNvSpPr>
              <a:spLocks noChangeShapeType="1"/>
            </p:cNvSpPr>
            <p:nvPr/>
          </p:nvSpPr>
          <p:spPr bwMode="auto">
            <a:xfrm flipV="1">
              <a:off x="4591050" y="4212251"/>
              <a:ext cx="0" cy="5080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011" name="Line 1232"/>
            <p:cNvSpPr>
              <a:spLocks noChangeShapeType="1"/>
            </p:cNvSpPr>
            <p:nvPr/>
          </p:nvSpPr>
          <p:spPr bwMode="auto">
            <a:xfrm flipV="1">
              <a:off x="4791075" y="4212251"/>
              <a:ext cx="0" cy="5080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012" name="Line 1233"/>
            <p:cNvSpPr>
              <a:spLocks noChangeShapeType="1"/>
            </p:cNvSpPr>
            <p:nvPr/>
          </p:nvSpPr>
          <p:spPr bwMode="auto">
            <a:xfrm flipV="1">
              <a:off x="3182938" y="4212251"/>
              <a:ext cx="0" cy="5080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013" name="Line 1234"/>
            <p:cNvSpPr>
              <a:spLocks noChangeShapeType="1"/>
            </p:cNvSpPr>
            <p:nvPr/>
          </p:nvSpPr>
          <p:spPr bwMode="auto">
            <a:xfrm flipV="1">
              <a:off x="3381375" y="4212251"/>
              <a:ext cx="0" cy="5080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014" name="Line 1235"/>
            <p:cNvSpPr>
              <a:spLocks noChangeShapeType="1"/>
            </p:cNvSpPr>
            <p:nvPr/>
          </p:nvSpPr>
          <p:spPr bwMode="auto">
            <a:xfrm flipV="1">
              <a:off x="3781425" y="4212251"/>
              <a:ext cx="0" cy="5080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015" name="Line 1236"/>
            <p:cNvSpPr>
              <a:spLocks noChangeShapeType="1"/>
            </p:cNvSpPr>
            <p:nvPr/>
          </p:nvSpPr>
          <p:spPr bwMode="auto">
            <a:xfrm flipV="1">
              <a:off x="3581400" y="4212251"/>
              <a:ext cx="0" cy="5080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016" name="Line 1237"/>
            <p:cNvSpPr>
              <a:spLocks noChangeShapeType="1"/>
            </p:cNvSpPr>
            <p:nvPr/>
          </p:nvSpPr>
          <p:spPr bwMode="auto">
            <a:xfrm flipV="1">
              <a:off x="3981450" y="4212251"/>
              <a:ext cx="0" cy="5080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017" name="Line 1238"/>
            <p:cNvSpPr>
              <a:spLocks noChangeShapeType="1"/>
            </p:cNvSpPr>
            <p:nvPr/>
          </p:nvSpPr>
          <p:spPr bwMode="auto">
            <a:xfrm flipH="1">
              <a:off x="1978114" y="3370876"/>
              <a:ext cx="5238750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021" name="Freeform 1242"/>
            <p:cNvSpPr>
              <a:spLocks/>
            </p:cNvSpPr>
            <p:nvPr/>
          </p:nvSpPr>
          <p:spPr bwMode="auto">
            <a:xfrm>
              <a:off x="2951163" y="2886689"/>
              <a:ext cx="107950" cy="107950"/>
            </a:xfrm>
            <a:custGeom>
              <a:avLst/>
              <a:gdLst>
                <a:gd name="T0" fmla="*/ 58 w 68"/>
                <a:gd name="T1" fmla="*/ 58 h 68"/>
                <a:gd name="T2" fmla="*/ 65 w 68"/>
                <a:gd name="T3" fmla="*/ 47 h 68"/>
                <a:gd name="T4" fmla="*/ 68 w 68"/>
                <a:gd name="T5" fmla="*/ 35 h 68"/>
                <a:gd name="T6" fmla="*/ 65 w 68"/>
                <a:gd name="T7" fmla="*/ 21 h 68"/>
                <a:gd name="T8" fmla="*/ 58 w 68"/>
                <a:gd name="T9" fmla="*/ 10 h 68"/>
                <a:gd name="T10" fmla="*/ 47 w 68"/>
                <a:gd name="T11" fmla="*/ 3 h 68"/>
                <a:gd name="T12" fmla="*/ 33 w 68"/>
                <a:gd name="T13" fmla="*/ 0 h 68"/>
                <a:gd name="T14" fmla="*/ 21 w 68"/>
                <a:gd name="T15" fmla="*/ 3 h 68"/>
                <a:gd name="T16" fmla="*/ 10 w 68"/>
                <a:gd name="T17" fmla="*/ 10 h 68"/>
                <a:gd name="T18" fmla="*/ 2 w 68"/>
                <a:gd name="T19" fmla="*/ 21 h 68"/>
                <a:gd name="T20" fmla="*/ 0 w 68"/>
                <a:gd name="T21" fmla="*/ 35 h 68"/>
                <a:gd name="T22" fmla="*/ 2 w 68"/>
                <a:gd name="T23" fmla="*/ 47 h 68"/>
                <a:gd name="T24" fmla="*/ 10 w 68"/>
                <a:gd name="T25" fmla="*/ 58 h 68"/>
                <a:gd name="T26" fmla="*/ 21 w 68"/>
                <a:gd name="T27" fmla="*/ 66 h 68"/>
                <a:gd name="T28" fmla="*/ 33 w 68"/>
                <a:gd name="T29" fmla="*/ 68 h 68"/>
                <a:gd name="T30" fmla="*/ 47 w 68"/>
                <a:gd name="T31" fmla="*/ 66 h 68"/>
                <a:gd name="T32" fmla="*/ 58 w 68"/>
                <a:gd name="T33" fmla="*/ 58 h 68"/>
                <a:gd name="T34" fmla="*/ 58 w 68"/>
                <a:gd name="T35" fmla="*/ 58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8" h="68">
                  <a:moveTo>
                    <a:pt x="58" y="58"/>
                  </a:moveTo>
                  <a:lnTo>
                    <a:pt x="65" y="47"/>
                  </a:lnTo>
                  <a:lnTo>
                    <a:pt x="68" y="35"/>
                  </a:lnTo>
                  <a:lnTo>
                    <a:pt x="65" y="21"/>
                  </a:lnTo>
                  <a:lnTo>
                    <a:pt x="58" y="10"/>
                  </a:lnTo>
                  <a:lnTo>
                    <a:pt x="47" y="3"/>
                  </a:lnTo>
                  <a:lnTo>
                    <a:pt x="33" y="0"/>
                  </a:lnTo>
                  <a:lnTo>
                    <a:pt x="21" y="3"/>
                  </a:lnTo>
                  <a:lnTo>
                    <a:pt x="10" y="10"/>
                  </a:lnTo>
                  <a:lnTo>
                    <a:pt x="2" y="21"/>
                  </a:lnTo>
                  <a:lnTo>
                    <a:pt x="0" y="35"/>
                  </a:lnTo>
                  <a:lnTo>
                    <a:pt x="2" y="47"/>
                  </a:lnTo>
                  <a:lnTo>
                    <a:pt x="10" y="58"/>
                  </a:lnTo>
                  <a:lnTo>
                    <a:pt x="21" y="66"/>
                  </a:lnTo>
                  <a:lnTo>
                    <a:pt x="33" y="68"/>
                  </a:lnTo>
                  <a:lnTo>
                    <a:pt x="47" y="66"/>
                  </a:lnTo>
                  <a:lnTo>
                    <a:pt x="58" y="58"/>
                  </a:lnTo>
                  <a:lnTo>
                    <a:pt x="58" y="58"/>
                  </a:lnTo>
                  <a:close/>
                </a:path>
              </a:pathLst>
            </a:custGeom>
            <a:solidFill>
              <a:srgbClr val="009900"/>
            </a:solidFill>
            <a:ln w="0">
              <a:solidFill>
                <a:srgbClr val="0099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037" name="Line 1258"/>
            <p:cNvSpPr>
              <a:spLocks noChangeShapeType="1"/>
            </p:cNvSpPr>
            <p:nvPr/>
          </p:nvSpPr>
          <p:spPr bwMode="auto">
            <a:xfrm flipH="1">
              <a:off x="2598738" y="3027976"/>
              <a:ext cx="3175" cy="0"/>
            </a:xfrm>
            <a:prstGeom prst="line">
              <a:avLst/>
            </a:prstGeom>
            <a:noFill/>
            <a:ln w="11113">
              <a:solidFill>
                <a:srgbClr val="0099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038" name="Line 1259"/>
            <p:cNvSpPr>
              <a:spLocks noChangeShapeType="1"/>
            </p:cNvSpPr>
            <p:nvPr/>
          </p:nvSpPr>
          <p:spPr bwMode="auto">
            <a:xfrm flipH="1">
              <a:off x="2201863" y="3031151"/>
              <a:ext cx="198438" cy="334963"/>
            </a:xfrm>
            <a:prstGeom prst="line">
              <a:avLst/>
            </a:prstGeom>
            <a:noFill/>
            <a:ln w="11113">
              <a:solidFill>
                <a:srgbClr val="0099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039" name="Line 1260"/>
            <p:cNvSpPr>
              <a:spLocks noChangeShapeType="1"/>
            </p:cNvSpPr>
            <p:nvPr/>
          </p:nvSpPr>
          <p:spPr bwMode="auto">
            <a:xfrm flipH="1" flipV="1">
              <a:off x="2408238" y="3024801"/>
              <a:ext cx="190500" cy="3175"/>
            </a:xfrm>
            <a:prstGeom prst="line">
              <a:avLst/>
            </a:prstGeom>
            <a:noFill/>
            <a:ln w="11113">
              <a:solidFill>
                <a:srgbClr val="0099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049" name="Freeform 1270"/>
            <p:cNvSpPr>
              <a:spLocks/>
            </p:cNvSpPr>
            <p:nvPr/>
          </p:nvSpPr>
          <p:spPr bwMode="auto">
            <a:xfrm>
              <a:off x="6110288" y="2388214"/>
              <a:ext cx="109538" cy="106363"/>
            </a:xfrm>
            <a:custGeom>
              <a:avLst/>
              <a:gdLst>
                <a:gd name="T0" fmla="*/ 69 w 69"/>
                <a:gd name="T1" fmla="*/ 33 h 67"/>
                <a:gd name="T2" fmla="*/ 67 w 69"/>
                <a:gd name="T3" fmla="*/ 21 h 67"/>
                <a:gd name="T4" fmla="*/ 58 w 69"/>
                <a:gd name="T5" fmla="*/ 9 h 67"/>
                <a:gd name="T6" fmla="*/ 47 w 69"/>
                <a:gd name="T7" fmla="*/ 2 h 67"/>
                <a:gd name="T8" fmla="*/ 35 w 69"/>
                <a:gd name="T9" fmla="*/ 0 h 67"/>
                <a:gd name="T10" fmla="*/ 22 w 69"/>
                <a:gd name="T11" fmla="*/ 2 h 67"/>
                <a:gd name="T12" fmla="*/ 11 w 69"/>
                <a:gd name="T13" fmla="*/ 9 h 67"/>
                <a:gd name="T14" fmla="*/ 2 w 69"/>
                <a:gd name="T15" fmla="*/ 21 h 67"/>
                <a:gd name="T16" fmla="*/ 0 w 69"/>
                <a:gd name="T17" fmla="*/ 33 h 67"/>
                <a:gd name="T18" fmla="*/ 2 w 69"/>
                <a:gd name="T19" fmla="*/ 46 h 67"/>
                <a:gd name="T20" fmla="*/ 11 w 69"/>
                <a:gd name="T21" fmla="*/ 58 h 67"/>
                <a:gd name="T22" fmla="*/ 22 w 69"/>
                <a:gd name="T23" fmla="*/ 65 h 67"/>
                <a:gd name="T24" fmla="*/ 35 w 69"/>
                <a:gd name="T25" fmla="*/ 67 h 67"/>
                <a:gd name="T26" fmla="*/ 47 w 69"/>
                <a:gd name="T27" fmla="*/ 65 h 67"/>
                <a:gd name="T28" fmla="*/ 58 w 69"/>
                <a:gd name="T29" fmla="*/ 58 h 67"/>
                <a:gd name="T30" fmla="*/ 67 w 69"/>
                <a:gd name="T31" fmla="*/ 46 h 67"/>
                <a:gd name="T32" fmla="*/ 69 w 69"/>
                <a:gd name="T33" fmla="*/ 33 h 67"/>
                <a:gd name="T34" fmla="*/ 69 w 69"/>
                <a:gd name="T35" fmla="*/ 33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9" h="67">
                  <a:moveTo>
                    <a:pt x="69" y="33"/>
                  </a:moveTo>
                  <a:lnTo>
                    <a:pt x="67" y="21"/>
                  </a:lnTo>
                  <a:lnTo>
                    <a:pt x="58" y="9"/>
                  </a:lnTo>
                  <a:lnTo>
                    <a:pt x="47" y="2"/>
                  </a:lnTo>
                  <a:lnTo>
                    <a:pt x="35" y="0"/>
                  </a:lnTo>
                  <a:lnTo>
                    <a:pt x="22" y="2"/>
                  </a:lnTo>
                  <a:lnTo>
                    <a:pt x="11" y="9"/>
                  </a:lnTo>
                  <a:lnTo>
                    <a:pt x="2" y="21"/>
                  </a:lnTo>
                  <a:lnTo>
                    <a:pt x="0" y="33"/>
                  </a:lnTo>
                  <a:lnTo>
                    <a:pt x="2" y="46"/>
                  </a:lnTo>
                  <a:lnTo>
                    <a:pt x="11" y="58"/>
                  </a:lnTo>
                  <a:lnTo>
                    <a:pt x="22" y="65"/>
                  </a:lnTo>
                  <a:lnTo>
                    <a:pt x="35" y="67"/>
                  </a:lnTo>
                  <a:lnTo>
                    <a:pt x="47" y="65"/>
                  </a:lnTo>
                  <a:lnTo>
                    <a:pt x="58" y="58"/>
                  </a:lnTo>
                  <a:lnTo>
                    <a:pt x="67" y="46"/>
                  </a:lnTo>
                  <a:lnTo>
                    <a:pt x="69" y="33"/>
                  </a:lnTo>
                  <a:lnTo>
                    <a:pt x="69" y="33"/>
                  </a:lnTo>
                  <a:close/>
                </a:path>
              </a:pathLst>
            </a:custGeom>
            <a:solidFill>
              <a:srgbClr val="FF9933"/>
            </a:solidFill>
            <a:ln w="0">
              <a:solidFill>
                <a:srgbClr val="FF66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051" name="Freeform 1272"/>
            <p:cNvSpPr>
              <a:spLocks/>
            </p:cNvSpPr>
            <p:nvPr/>
          </p:nvSpPr>
          <p:spPr bwMode="auto">
            <a:xfrm>
              <a:off x="2147888" y="2431076"/>
              <a:ext cx="4821238" cy="935038"/>
            </a:xfrm>
            <a:custGeom>
              <a:avLst/>
              <a:gdLst>
                <a:gd name="T0" fmla="*/ 3037 w 3037"/>
                <a:gd name="T1" fmla="*/ 3 h 589"/>
                <a:gd name="T2" fmla="*/ 2026 w 3037"/>
                <a:gd name="T3" fmla="*/ 0 h 589"/>
                <a:gd name="T4" fmla="*/ 1518 w 3037"/>
                <a:gd name="T5" fmla="*/ 52 h 589"/>
                <a:gd name="T6" fmla="*/ 1012 w 3037"/>
                <a:gd name="T7" fmla="*/ 52 h 589"/>
                <a:gd name="T8" fmla="*/ 758 w 3037"/>
                <a:gd name="T9" fmla="*/ 58 h 589"/>
                <a:gd name="T10" fmla="*/ 506 w 3037"/>
                <a:gd name="T11" fmla="*/ 58 h 589"/>
                <a:gd name="T12" fmla="*/ 248 w 3037"/>
                <a:gd name="T13" fmla="*/ 111 h 589"/>
                <a:gd name="T14" fmla="*/ 122 w 3037"/>
                <a:gd name="T15" fmla="*/ 164 h 589"/>
                <a:gd name="T16" fmla="*/ 0 w 3037"/>
                <a:gd name="T17" fmla="*/ 589 h 5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037" h="589">
                  <a:moveTo>
                    <a:pt x="3037" y="3"/>
                  </a:moveTo>
                  <a:lnTo>
                    <a:pt x="2026" y="0"/>
                  </a:lnTo>
                  <a:lnTo>
                    <a:pt x="1518" y="52"/>
                  </a:lnTo>
                  <a:lnTo>
                    <a:pt x="1012" y="52"/>
                  </a:lnTo>
                  <a:lnTo>
                    <a:pt x="758" y="58"/>
                  </a:lnTo>
                  <a:lnTo>
                    <a:pt x="506" y="58"/>
                  </a:lnTo>
                  <a:lnTo>
                    <a:pt x="248" y="111"/>
                  </a:lnTo>
                  <a:lnTo>
                    <a:pt x="122" y="164"/>
                  </a:lnTo>
                  <a:lnTo>
                    <a:pt x="0" y="589"/>
                  </a:lnTo>
                </a:path>
              </a:pathLst>
            </a:custGeom>
            <a:noFill/>
            <a:ln w="19050">
              <a:solidFill>
                <a:srgbClr val="FE7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grpSp>
          <p:nvGrpSpPr>
            <p:cNvPr id="2304" name="Groupe 2303"/>
            <p:cNvGrpSpPr/>
            <p:nvPr/>
          </p:nvGrpSpPr>
          <p:grpSpPr>
            <a:xfrm>
              <a:off x="2843808" y="3625174"/>
              <a:ext cx="3671840" cy="349324"/>
              <a:chOff x="6516784" y="3603496"/>
              <a:chExt cx="3671840" cy="349324"/>
            </a:xfrm>
          </p:grpSpPr>
          <p:sp>
            <p:nvSpPr>
              <p:cNvPr id="2262" name="AutoShape 165"/>
              <p:cNvSpPr>
                <a:spLocks noChangeArrowheads="1"/>
              </p:cNvSpPr>
              <p:nvPr/>
            </p:nvSpPr>
            <p:spPr bwMode="auto">
              <a:xfrm>
                <a:off x="6516784" y="3613631"/>
                <a:ext cx="3671840" cy="328419"/>
              </a:xfrm>
              <a:prstGeom prst="roundRect">
                <a:avLst>
                  <a:gd name="adj" fmla="val 16667"/>
                </a:avLst>
              </a:prstGeom>
              <a:solidFill>
                <a:schemeClr val="bg1"/>
              </a:solidFill>
              <a:ln w="9525">
                <a:solidFill>
                  <a:srgbClr val="D0D0F0"/>
                </a:solidFill>
                <a:round/>
                <a:headEnd/>
                <a:tailEnd/>
              </a:ln>
              <a:effectLst>
                <a:prstShdw prst="shdw17" dist="17961" dir="2700000">
                  <a:srgbClr val="7D7D90">
                    <a:alpha val="74997"/>
                  </a:srgbClr>
                </a:prstShdw>
              </a:effectLst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 sz="2800">
                  <a:solidFill>
                    <a:srgbClr val="000066"/>
                  </a:solidFill>
                  <a:ea typeface="ＭＳ Ｐゴシック" pitchFamily="-1" charset="-128"/>
                  <a:cs typeface="ＭＳ Ｐゴシック" pitchFamily="-1" charset="-128"/>
                </a:endParaRPr>
              </a:p>
            </p:txBody>
          </p:sp>
          <p:sp>
            <p:nvSpPr>
              <p:cNvPr id="2263" name="Rectangle 3"/>
              <p:cNvSpPr>
                <a:spLocks noChangeArrowheads="1"/>
              </p:cNvSpPr>
              <p:nvPr/>
            </p:nvSpPr>
            <p:spPr bwMode="auto">
              <a:xfrm>
                <a:off x="6626321" y="3712056"/>
                <a:ext cx="177800" cy="144462"/>
              </a:xfrm>
              <a:prstGeom prst="rect">
                <a:avLst/>
              </a:prstGeom>
              <a:solidFill>
                <a:srgbClr val="FF9933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 sz="2400">
                  <a:solidFill>
                    <a:srgbClr val="000066"/>
                  </a:solidFill>
                  <a:ea typeface="ＭＳ Ｐゴシック" pitchFamily="-1" charset="-128"/>
                  <a:cs typeface="ＭＳ Ｐゴシック" pitchFamily="-1" charset="-128"/>
                </a:endParaRPr>
              </a:p>
            </p:txBody>
          </p:sp>
          <p:sp>
            <p:nvSpPr>
              <p:cNvPr id="2264" name="Rectangle 4"/>
              <p:cNvSpPr>
                <a:spLocks noChangeArrowheads="1"/>
              </p:cNvSpPr>
              <p:nvPr/>
            </p:nvSpPr>
            <p:spPr bwMode="auto">
              <a:xfrm>
                <a:off x="8453465" y="3713370"/>
                <a:ext cx="177800" cy="144463"/>
              </a:xfrm>
              <a:prstGeom prst="rect">
                <a:avLst/>
              </a:prstGeom>
              <a:solidFill>
                <a:srgbClr val="00B2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 sz="2400">
                  <a:solidFill>
                    <a:srgbClr val="000066"/>
                  </a:solidFill>
                  <a:ea typeface="ＭＳ Ｐゴシック" pitchFamily="-1" charset="-128"/>
                  <a:cs typeface="ＭＳ Ｐゴシック" pitchFamily="-1" charset="-128"/>
                </a:endParaRPr>
              </a:p>
            </p:txBody>
          </p:sp>
          <p:sp>
            <p:nvSpPr>
              <p:cNvPr id="2265" name="ZoneTexte 84"/>
              <p:cNvSpPr txBox="1">
                <a:spLocks noChangeArrowheads="1"/>
              </p:cNvSpPr>
              <p:nvPr/>
            </p:nvSpPr>
            <p:spPr bwMode="auto">
              <a:xfrm>
                <a:off x="6783484" y="3614266"/>
                <a:ext cx="1613070" cy="3385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GB" sz="1600" b="1" dirty="0" smtClean="0">
                    <a:solidFill>
                      <a:srgbClr val="000066"/>
                    </a:solidFill>
                    <a:latin typeface="Calibri" pitchFamily="-1" charset="0"/>
                    <a:ea typeface="ＭＳ Ｐゴシック" pitchFamily="-1" charset="-128"/>
                    <a:cs typeface="ＭＳ Ｐゴシック" pitchFamily="-1" charset="-128"/>
                  </a:rPr>
                  <a:t>EVCG/</a:t>
                </a:r>
                <a:r>
                  <a:rPr lang="en-GB" sz="1600" b="1" dirty="0" err="1" smtClean="0">
                    <a:solidFill>
                      <a:srgbClr val="000066"/>
                    </a:solidFill>
                    <a:latin typeface="Calibri" pitchFamily="-1" charset="0"/>
                    <a:ea typeface="ＭＳ Ｐゴシック" pitchFamily="-1" charset="-128"/>
                    <a:cs typeface="ＭＳ Ｐゴシック" pitchFamily="-1" charset="-128"/>
                  </a:rPr>
                  <a:t>c</a:t>
                </a:r>
                <a:r>
                  <a:rPr lang="en-GB" sz="1600" b="1" dirty="0" smtClean="0">
                    <a:solidFill>
                      <a:srgbClr val="000066"/>
                    </a:solidFill>
                    <a:latin typeface="Calibri" pitchFamily="-1" charset="0"/>
                    <a:ea typeface="ＭＳ Ｐゴシック" pitchFamily="-1" charset="-128"/>
                    <a:cs typeface="ＭＳ Ｐゴシック" pitchFamily="-1" charset="-128"/>
                  </a:rPr>
                  <a:t>/FTC/TDF</a:t>
                </a:r>
                <a:endParaRPr lang="en-GB" sz="1600" b="1" dirty="0">
                  <a:solidFill>
                    <a:srgbClr val="000066"/>
                  </a:solidFill>
                  <a:latin typeface="Calibri" pitchFamily="-1" charset="0"/>
                  <a:ea typeface="ＭＳ Ｐゴシック" pitchFamily="-1" charset="-128"/>
                  <a:cs typeface="ＭＳ Ｐゴシック" pitchFamily="-1" charset="-128"/>
                </a:endParaRPr>
              </a:p>
            </p:txBody>
          </p:sp>
          <p:sp>
            <p:nvSpPr>
              <p:cNvPr id="2266" name="ZoneTexte 85"/>
              <p:cNvSpPr txBox="1">
                <a:spLocks noChangeArrowheads="1"/>
              </p:cNvSpPr>
              <p:nvPr/>
            </p:nvSpPr>
            <p:spPr bwMode="auto">
              <a:xfrm>
                <a:off x="8610628" y="3603496"/>
                <a:ext cx="1577996" cy="3385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GB" sz="1600" b="1" dirty="0" smtClean="0">
                    <a:solidFill>
                      <a:srgbClr val="000066"/>
                    </a:solidFill>
                    <a:latin typeface="Calibri" pitchFamily="-1" charset="0"/>
                    <a:ea typeface="ＭＳ Ｐゴシック" pitchFamily="-1" charset="-128"/>
                    <a:cs typeface="ＭＳ Ｐゴシック" pitchFamily="-1" charset="-128"/>
                  </a:rPr>
                  <a:t>ATV/</a:t>
                </a:r>
                <a:r>
                  <a:rPr lang="en-GB" sz="1600" b="1" dirty="0" err="1" smtClean="0">
                    <a:solidFill>
                      <a:srgbClr val="000066"/>
                    </a:solidFill>
                    <a:latin typeface="Calibri" pitchFamily="-1" charset="0"/>
                    <a:ea typeface="ＭＳ Ｐゴシック" pitchFamily="-1" charset="-128"/>
                    <a:cs typeface="ＭＳ Ｐゴシック" pitchFamily="-1" charset="-128"/>
                  </a:rPr>
                  <a:t>r</a:t>
                </a:r>
                <a:r>
                  <a:rPr lang="en-GB" sz="1600" b="1" dirty="0" smtClean="0">
                    <a:solidFill>
                      <a:srgbClr val="000066"/>
                    </a:solidFill>
                    <a:latin typeface="Calibri" pitchFamily="-1" charset="0"/>
                    <a:ea typeface="ＭＳ Ｐゴシック" pitchFamily="-1" charset="-128"/>
                    <a:cs typeface="ＭＳ Ｐゴシック" pitchFamily="-1" charset="-128"/>
                  </a:rPr>
                  <a:t> + FTC/TDF</a:t>
                </a:r>
                <a:endParaRPr lang="en-GB" sz="1600" b="1" dirty="0">
                  <a:solidFill>
                    <a:srgbClr val="000066"/>
                  </a:solidFill>
                  <a:latin typeface="Calibri" pitchFamily="-1" charset="0"/>
                  <a:ea typeface="ＭＳ Ｐゴシック" pitchFamily="-1" charset="-128"/>
                  <a:cs typeface="ＭＳ Ｐゴシック" pitchFamily="-1" charset="-128"/>
                </a:endParaRPr>
              </a:p>
            </p:txBody>
          </p:sp>
        </p:grpSp>
        <p:sp>
          <p:nvSpPr>
            <p:cNvPr id="2268" name="Rectangle 135"/>
            <p:cNvSpPr>
              <a:spLocks noChangeArrowheads="1"/>
            </p:cNvSpPr>
            <p:nvPr/>
          </p:nvSpPr>
          <p:spPr bwMode="auto">
            <a:xfrm>
              <a:off x="1719916" y="3657202"/>
              <a:ext cx="158698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pPr algn="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400" b="1" dirty="0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-5</a:t>
              </a:r>
              <a:endParaRPr lang="en-GB" sz="1400" b="1" dirty="0">
                <a:solidFill>
                  <a:srgbClr val="000066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2269" name="Rectangle 136"/>
            <p:cNvSpPr>
              <a:spLocks noChangeArrowheads="1"/>
            </p:cNvSpPr>
            <p:nvPr/>
          </p:nvSpPr>
          <p:spPr bwMode="auto">
            <a:xfrm>
              <a:off x="1779228" y="2836251"/>
              <a:ext cx="99386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pPr algn="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400" b="1" dirty="0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5</a:t>
              </a:r>
              <a:endParaRPr lang="en-GB" sz="1400" b="1" dirty="0">
                <a:solidFill>
                  <a:srgbClr val="000066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2270" name="Rectangle 137"/>
            <p:cNvSpPr>
              <a:spLocks noChangeArrowheads="1"/>
            </p:cNvSpPr>
            <p:nvPr/>
          </p:nvSpPr>
          <p:spPr bwMode="auto">
            <a:xfrm>
              <a:off x="1679842" y="1583927"/>
              <a:ext cx="198772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pPr algn="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400" b="1" dirty="0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20</a:t>
              </a:r>
              <a:endParaRPr lang="en-GB" sz="1400" b="1" dirty="0">
                <a:solidFill>
                  <a:srgbClr val="000066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2271" name="Rectangle 138"/>
            <p:cNvSpPr>
              <a:spLocks noChangeArrowheads="1"/>
            </p:cNvSpPr>
            <p:nvPr/>
          </p:nvSpPr>
          <p:spPr bwMode="auto">
            <a:xfrm>
              <a:off x="1679842" y="2421382"/>
              <a:ext cx="198772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pPr algn="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400" b="1" dirty="0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10</a:t>
              </a:r>
              <a:endParaRPr lang="en-GB" sz="1400" b="1" dirty="0">
                <a:solidFill>
                  <a:srgbClr val="000066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2273" name="Rectangle 41"/>
            <p:cNvSpPr>
              <a:spLocks noChangeArrowheads="1"/>
            </p:cNvSpPr>
            <p:nvPr/>
          </p:nvSpPr>
          <p:spPr bwMode="auto">
            <a:xfrm>
              <a:off x="7076282" y="4233446"/>
              <a:ext cx="1085754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5000"/>
                </a:spcBef>
                <a:spcAft>
                  <a:spcPct val="0"/>
                </a:spcAft>
              </a:pPr>
              <a:r>
                <a:rPr lang="es-AR" sz="1600" b="1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Semanas</a:t>
              </a:r>
              <a:endParaRPr lang="es-AR" sz="1600" b="1">
                <a:solidFill>
                  <a:srgbClr val="000066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2275" name="Rectangle 135"/>
            <p:cNvSpPr>
              <a:spLocks noChangeArrowheads="1"/>
            </p:cNvSpPr>
            <p:nvPr/>
          </p:nvSpPr>
          <p:spPr bwMode="auto">
            <a:xfrm>
              <a:off x="1620530" y="4078503"/>
              <a:ext cx="258084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pPr algn="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400" b="1" dirty="0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-10</a:t>
              </a:r>
              <a:endParaRPr lang="en-GB" sz="1400" b="1" dirty="0">
                <a:solidFill>
                  <a:srgbClr val="000066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2276" name="Rectangle 135"/>
            <p:cNvSpPr>
              <a:spLocks noChangeArrowheads="1"/>
            </p:cNvSpPr>
            <p:nvPr/>
          </p:nvSpPr>
          <p:spPr bwMode="auto">
            <a:xfrm>
              <a:off x="1779228" y="3259979"/>
              <a:ext cx="99386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pPr algn="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400" b="1" dirty="0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0</a:t>
              </a:r>
              <a:endParaRPr lang="en-GB" sz="1400" b="1" dirty="0">
                <a:solidFill>
                  <a:srgbClr val="000066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2277" name="Rectangle 138"/>
            <p:cNvSpPr>
              <a:spLocks noChangeArrowheads="1"/>
            </p:cNvSpPr>
            <p:nvPr/>
          </p:nvSpPr>
          <p:spPr bwMode="auto">
            <a:xfrm>
              <a:off x="1679842" y="1987122"/>
              <a:ext cx="198772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pPr algn="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400" b="1" dirty="0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15</a:t>
              </a:r>
              <a:endParaRPr lang="en-GB" sz="1400" b="1" dirty="0">
                <a:solidFill>
                  <a:srgbClr val="000066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2279" name="Rectangle 135"/>
            <p:cNvSpPr>
              <a:spLocks noChangeArrowheads="1"/>
            </p:cNvSpPr>
            <p:nvPr/>
          </p:nvSpPr>
          <p:spPr bwMode="auto">
            <a:xfrm>
              <a:off x="2119210" y="4288831"/>
              <a:ext cx="99386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400" b="1" dirty="0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0</a:t>
              </a:r>
              <a:endParaRPr lang="en-GB" sz="1400" b="1" dirty="0">
                <a:solidFill>
                  <a:srgbClr val="000066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2280" name="Rectangle 135"/>
            <p:cNvSpPr>
              <a:spLocks noChangeArrowheads="1"/>
            </p:cNvSpPr>
            <p:nvPr/>
          </p:nvSpPr>
          <p:spPr bwMode="auto">
            <a:xfrm>
              <a:off x="2319994" y="4288831"/>
              <a:ext cx="99386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400" b="1" dirty="0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2</a:t>
              </a:r>
              <a:endParaRPr lang="en-GB" sz="1400" b="1" dirty="0">
                <a:solidFill>
                  <a:srgbClr val="000066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2281" name="Rectangle 135"/>
            <p:cNvSpPr>
              <a:spLocks noChangeArrowheads="1"/>
            </p:cNvSpPr>
            <p:nvPr/>
          </p:nvSpPr>
          <p:spPr bwMode="auto">
            <a:xfrm>
              <a:off x="2528398" y="4288831"/>
              <a:ext cx="99387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400" b="1" dirty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4</a:t>
              </a:r>
            </a:p>
          </p:txBody>
        </p:sp>
        <p:sp>
          <p:nvSpPr>
            <p:cNvPr id="2283" name="Rectangle 135"/>
            <p:cNvSpPr>
              <a:spLocks noChangeArrowheads="1"/>
            </p:cNvSpPr>
            <p:nvPr/>
          </p:nvSpPr>
          <p:spPr bwMode="auto">
            <a:xfrm>
              <a:off x="2929966" y="4288831"/>
              <a:ext cx="99387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400" b="1" dirty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8</a:t>
              </a:r>
            </a:p>
          </p:txBody>
        </p:sp>
        <p:sp>
          <p:nvSpPr>
            <p:cNvPr id="2285" name="Rectangle 135"/>
            <p:cNvSpPr>
              <a:spLocks noChangeArrowheads="1"/>
            </p:cNvSpPr>
            <p:nvPr/>
          </p:nvSpPr>
          <p:spPr bwMode="auto">
            <a:xfrm>
              <a:off x="3289461" y="4288831"/>
              <a:ext cx="198773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400" b="1" dirty="0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12</a:t>
              </a:r>
              <a:endParaRPr lang="en-GB" sz="1400" b="1" dirty="0">
                <a:solidFill>
                  <a:srgbClr val="000066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2287" name="Rectangle 135"/>
            <p:cNvSpPr>
              <a:spLocks noChangeArrowheads="1"/>
            </p:cNvSpPr>
            <p:nvPr/>
          </p:nvSpPr>
          <p:spPr bwMode="auto">
            <a:xfrm>
              <a:off x="3683409" y="4288831"/>
              <a:ext cx="198773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400" b="1" dirty="0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16</a:t>
              </a:r>
              <a:endParaRPr lang="en-GB" sz="1400" b="1" dirty="0">
                <a:solidFill>
                  <a:srgbClr val="000066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2291" name="Rectangle 135"/>
            <p:cNvSpPr>
              <a:spLocks noChangeArrowheads="1"/>
            </p:cNvSpPr>
            <p:nvPr/>
          </p:nvSpPr>
          <p:spPr bwMode="auto">
            <a:xfrm>
              <a:off x="4501785" y="4288831"/>
              <a:ext cx="198773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400" b="1" dirty="0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24</a:t>
              </a:r>
              <a:endParaRPr lang="en-GB" sz="1400" b="1" dirty="0">
                <a:solidFill>
                  <a:srgbClr val="000066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2295" name="Rectangle 135"/>
            <p:cNvSpPr>
              <a:spLocks noChangeArrowheads="1"/>
            </p:cNvSpPr>
            <p:nvPr/>
          </p:nvSpPr>
          <p:spPr bwMode="auto">
            <a:xfrm>
              <a:off x="5297301" y="4288831"/>
              <a:ext cx="198773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400" b="1" dirty="0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32</a:t>
              </a:r>
              <a:endParaRPr lang="en-GB" sz="1400" b="1" dirty="0">
                <a:solidFill>
                  <a:srgbClr val="000066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2299" name="Rectangle 135"/>
            <p:cNvSpPr>
              <a:spLocks noChangeArrowheads="1"/>
            </p:cNvSpPr>
            <p:nvPr/>
          </p:nvSpPr>
          <p:spPr bwMode="auto">
            <a:xfrm>
              <a:off x="6108057" y="4288831"/>
              <a:ext cx="198773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400" b="1" dirty="0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40</a:t>
              </a:r>
              <a:endParaRPr lang="en-GB" sz="1400" b="1" dirty="0">
                <a:solidFill>
                  <a:srgbClr val="000066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2303" name="Rectangle 135"/>
            <p:cNvSpPr>
              <a:spLocks noChangeArrowheads="1"/>
            </p:cNvSpPr>
            <p:nvPr/>
          </p:nvSpPr>
          <p:spPr bwMode="auto">
            <a:xfrm>
              <a:off x="6903573" y="4288831"/>
              <a:ext cx="198773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400" b="1" dirty="0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48</a:t>
              </a:r>
              <a:endParaRPr lang="en-GB" sz="1400" b="1" dirty="0">
                <a:solidFill>
                  <a:srgbClr val="000066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2305" name="Freeform 1261"/>
            <p:cNvSpPr>
              <a:spLocks/>
            </p:cNvSpPr>
            <p:nvPr/>
          </p:nvSpPr>
          <p:spPr bwMode="auto">
            <a:xfrm>
              <a:off x="2598738" y="2607289"/>
              <a:ext cx="4424363" cy="420688"/>
            </a:xfrm>
            <a:custGeom>
              <a:avLst/>
              <a:gdLst>
                <a:gd name="T0" fmla="*/ 2787 w 2787"/>
                <a:gd name="T1" fmla="*/ 0 h 265"/>
                <a:gd name="T2" fmla="*/ 2281 w 2787"/>
                <a:gd name="T3" fmla="*/ 106 h 265"/>
                <a:gd name="T4" fmla="*/ 1268 w 2787"/>
                <a:gd name="T5" fmla="*/ 105 h 265"/>
                <a:gd name="T6" fmla="*/ 759 w 2787"/>
                <a:gd name="T7" fmla="*/ 160 h 265"/>
                <a:gd name="T8" fmla="*/ 507 w 2787"/>
                <a:gd name="T9" fmla="*/ 211 h 265"/>
                <a:gd name="T10" fmla="*/ 255 w 2787"/>
                <a:gd name="T11" fmla="*/ 211 h 265"/>
                <a:gd name="T12" fmla="*/ 0 w 2787"/>
                <a:gd name="T13" fmla="*/ 265 h 2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787" h="265">
                  <a:moveTo>
                    <a:pt x="2787" y="0"/>
                  </a:moveTo>
                  <a:lnTo>
                    <a:pt x="2281" y="106"/>
                  </a:lnTo>
                  <a:lnTo>
                    <a:pt x="1268" y="105"/>
                  </a:lnTo>
                  <a:lnTo>
                    <a:pt x="759" y="160"/>
                  </a:lnTo>
                  <a:lnTo>
                    <a:pt x="507" y="211"/>
                  </a:lnTo>
                  <a:lnTo>
                    <a:pt x="255" y="211"/>
                  </a:lnTo>
                  <a:lnTo>
                    <a:pt x="0" y="265"/>
                  </a:lnTo>
                </a:path>
              </a:pathLst>
            </a:custGeom>
            <a:noFill/>
            <a:ln w="19050">
              <a:solidFill>
                <a:srgbClr val="0099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307" name="Freeform 1248"/>
            <p:cNvSpPr>
              <a:spLocks/>
            </p:cNvSpPr>
            <p:nvPr/>
          </p:nvSpPr>
          <p:spPr bwMode="auto">
            <a:xfrm>
              <a:off x="6969125" y="2551726"/>
              <a:ext cx="107950" cy="107950"/>
            </a:xfrm>
            <a:custGeom>
              <a:avLst/>
              <a:gdLst>
                <a:gd name="T0" fmla="*/ 58 w 68"/>
                <a:gd name="T1" fmla="*/ 58 h 68"/>
                <a:gd name="T2" fmla="*/ 65 w 68"/>
                <a:gd name="T3" fmla="*/ 47 h 68"/>
                <a:gd name="T4" fmla="*/ 68 w 68"/>
                <a:gd name="T5" fmla="*/ 35 h 68"/>
                <a:gd name="T6" fmla="*/ 65 w 68"/>
                <a:gd name="T7" fmla="*/ 21 h 68"/>
                <a:gd name="T8" fmla="*/ 58 w 68"/>
                <a:gd name="T9" fmla="*/ 10 h 68"/>
                <a:gd name="T10" fmla="*/ 47 w 68"/>
                <a:gd name="T11" fmla="*/ 3 h 68"/>
                <a:gd name="T12" fmla="*/ 34 w 68"/>
                <a:gd name="T13" fmla="*/ 0 h 68"/>
                <a:gd name="T14" fmla="*/ 21 w 68"/>
                <a:gd name="T15" fmla="*/ 3 h 68"/>
                <a:gd name="T16" fmla="*/ 10 w 68"/>
                <a:gd name="T17" fmla="*/ 10 h 68"/>
                <a:gd name="T18" fmla="*/ 2 w 68"/>
                <a:gd name="T19" fmla="*/ 21 h 68"/>
                <a:gd name="T20" fmla="*/ 0 w 68"/>
                <a:gd name="T21" fmla="*/ 35 h 68"/>
                <a:gd name="T22" fmla="*/ 2 w 68"/>
                <a:gd name="T23" fmla="*/ 47 h 68"/>
                <a:gd name="T24" fmla="*/ 10 w 68"/>
                <a:gd name="T25" fmla="*/ 58 h 68"/>
                <a:gd name="T26" fmla="*/ 21 w 68"/>
                <a:gd name="T27" fmla="*/ 66 h 68"/>
                <a:gd name="T28" fmla="*/ 34 w 68"/>
                <a:gd name="T29" fmla="*/ 68 h 68"/>
                <a:gd name="T30" fmla="*/ 47 w 68"/>
                <a:gd name="T31" fmla="*/ 66 h 68"/>
                <a:gd name="T32" fmla="*/ 58 w 68"/>
                <a:gd name="T33" fmla="*/ 58 h 68"/>
                <a:gd name="T34" fmla="*/ 58 w 68"/>
                <a:gd name="T35" fmla="*/ 58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8" h="68">
                  <a:moveTo>
                    <a:pt x="58" y="58"/>
                  </a:moveTo>
                  <a:lnTo>
                    <a:pt x="65" y="47"/>
                  </a:lnTo>
                  <a:lnTo>
                    <a:pt x="68" y="35"/>
                  </a:lnTo>
                  <a:lnTo>
                    <a:pt x="65" y="21"/>
                  </a:lnTo>
                  <a:lnTo>
                    <a:pt x="58" y="10"/>
                  </a:lnTo>
                  <a:lnTo>
                    <a:pt x="47" y="3"/>
                  </a:lnTo>
                  <a:lnTo>
                    <a:pt x="34" y="0"/>
                  </a:lnTo>
                  <a:lnTo>
                    <a:pt x="21" y="3"/>
                  </a:lnTo>
                  <a:lnTo>
                    <a:pt x="10" y="10"/>
                  </a:lnTo>
                  <a:lnTo>
                    <a:pt x="2" y="21"/>
                  </a:lnTo>
                  <a:lnTo>
                    <a:pt x="0" y="35"/>
                  </a:lnTo>
                  <a:lnTo>
                    <a:pt x="2" y="47"/>
                  </a:lnTo>
                  <a:lnTo>
                    <a:pt x="10" y="58"/>
                  </a:lnTo>
                  <a:lnTo>
                    <a:pt x="21" y="66"/>
                  </a:lnTo>
                  <a:lnTo>
                    <a:pt x="34" y="68"/>
                  </a:lnTo>
                  <a:lnTo>
                    <a:pt x="47" y="66"/>
                  </a:lnTo>
                  <a:lnTo>
                    <a:pt x="58" y="58"/>
                  </a:lnTo>
                  <a:lnTo>
                    <a:pt x="58" y="58"/>
                  </a:lnTo>
                  <a:close/>
                </a:path>
              </a:pathLst>
            </a:custGeom>
            <a:solidFill>
              <a:srgbClr val="009900"/>
            </a:solidFill>
            <a:ln w="0">
              <a:solidFill>
                <a:srgbClr val="0099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308" name="Freeform 1271"/>
            <p:cNvSpPr>
              <a:spLocks/>
            </p:cNvSpPr>
            <p:nvPr/>
          </p:nvSpPr>
          <p:spPr bwMode="auto">
            <a:xfrm>
              <a:off x="6915150" y="2381864"/>
              <a:ext cx="107950" cy="107950"/>
            </a:xfrm>
            <a:custGeom>
              <a:avLst/>
              <a:gdLst>
                <a:gd name="T0" fmla="*/ 68 w 68"/>
                <a:gd name="T1" fmla="*/ 34 h 68"/>
                <a:gd name="T2" fmla="*/ 66 w 68"/>
                <a:gd name="T3" fmla="*/ 21 h 68"/>
                <a:gd name="T4" fmla="*/ 58 w 68"/>
                <a:gd name="T5" fmla="*/ 10 h 68"/>
                <a:gd name="T6" fmla="*/ 47 w 68"/>
                <a:gd name="T7" fmla="*/ 2 h 68"/>
                <a:gd name="T8" fmla="*/ 34 w 68"/>
                <a:gd name="T9" fmla="*/ 0 h 68"/>
                <a:gd name="T10" fmla="*/ 21 w 68"/>
                <a:gd name="T11" fmla="*/ 2 h 68"/>
                <a:gd name="T12" fmla="*/ 10 w 68"/>
                <a:gd name="T13" fmla="*/ 10 h 68"/>
                <a:gd name="T14" fmla="*/ 3 w 68"/>
                <a:gd name="T15" fmla="*/ 21 h 68"/>
                <a:gd name="T16" fmla="*/ 0 w 68"/>
                <a:gd name="T17" fmla="*/ 34 h 68"/>
                <a:gd name="T18" fmla="*/ 3 w 68"/>
                <a:gd name="T19" fmla="*/ 47 h 68"/>
                <a:gd name="T20" fmla="*/ 10 w 68"/>
                <a:gd name="T21" fmla="*/ 58 h 68"/>
                <a:gd name="T22" fmla="*/ 21 w 68"/>
                <a:gd name="T23" fmla="*/ 65 h 68"/>
                <a:gd name="T24" fmla="*/ 34 w 68"/>
                <a:gd name="T25" fmla="*/ 68 h 68"/>
                <a:gd name="T26" fmla="*/ 47 w 68"/>
                <a:gd name="T27" fmla="*/ 65 h 68"/>
                <a:gd name="T28" fmla="*/ 58 w 68"/>
                <a:gd name="T29" fmla="*/ 58 h 68"/>
                <a:gd name="T30" fmla="*/ 66 w 68"/>
                <a:gd name="T31" fmla="*/ 47 h 68"/>
                <a:gd name="T32" fmla="*/ 68 w 68"/>
                <a:gd name="T33" fmla="*/ 34 h 68"/>
                <a:gd name="T34" fmla="*/ 68 w 68"/>
                <a:gd name="T35" fmla="*/ 34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8" h="68">
                  <a:moveTo>
                    <a:pt x="68" y="34"/>
                  </a:moveTo>
                  <a:lnTo>
                    <a:pt x="66" y="21"/>
                  </a:lnTo>
                  <a:lnTo>
                    <a:pt x="58" y="10"/>
                  </a:lnTo>
                  <a:lnTo>
                    <a:pt x="47" y="2"/>
                  </a:lnTo>
                  <a:lnTo>
                    <a:pt x="34" y="0"/>
                  </a:lnTo>
                  <a:lnTo>
                    <a:pt x="21" y="2"/>
                  </a:lnTo>
                  <a:lnTo>
                    <a:pt x="10" y="10"/>
                  </a:lnTo>
                  <a:lnTo>
                    <a:pt x="3" y="21"/>
                  </a:lnTo>
                  <a:lnTo>
                    <a:pt x="0" y="34"/>
                  </a:lnTo>
                  <a:lnTo>
                    <a:pt x="3" y="47"/>
                  </a:lnTo>
                  <a:lnTo>
                    <a:pt x="10" y="58"/>
                  </a:lnTo>
                  <a:lnTo>
                    <a:pt x="21" y="65"/>
                  </a:lnTo>
                  <a:lnTo>
                    <a:pt x="34" y="68"/>
                  </a:lnTo>
                  <a:lnTo>
                    <a:pt x="47" y="65"/>
                  </a:lnTo>
                  <a:lnTo>
                    <a:pt x="58" y="58"/>
                  </a:lnTo>
                  <a:lnTo>
                    <a:pt x="66" y="47"/>
                  </a:lnTo>
                  <a:lnTo>
                    <a:pt x="68" y="34"/>
                  </a:lnTo>
                  <a:lnTo>
                    <a:pt x="68" y="34"/>
                  </a:lnTo>
                  <a:close/>
                </a:path>
              </a:pathLst>
            </a:custGeom>
            <a:solidFill>
              <a:srgbClr val="FF9933"/>
            </a:solidFill>
            <a:ln w="0">
              <a:solidFill>
                <a:srgbClr val="FF66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310" name="Freeform 1247"/>
            <p:cNvSpPr>
              <a:spLocks/>
            </p:cNvSpPr>
            <p:nvPr/>
          </p:nvSpPr>
          <p:spPr bwMode="auto">
            <a:xfrm>
              <a:off x="6165850" y="2720001"/>
              <a:ext cx="106363" cy="111125"/>
            </a:xfrm>
            <a:custGeom>
              <a:avLst/>
              <a:gdLst>
                <a:gd name="T0" fmla="*/ 58 w 67"/>
                <a:gd name="T1" fmla="*/ 59 h 70"/>
                <a:gd name="T2" fmla="*/ 65 w 67"/>
                <a:gd name="T3" fmla="*/ 47 h 70"/>
                <a:gd name="T4" fmla="*/ 67 w 67"/>
                <a:gd name="T5" fmla="*/ 35 h 70"/>
                <a:gd name="T6" fmla="*/ 65 w 67"/>
                <a:gd name="T7" fmla="*/ 23 h 70"/>
                <a:gd name="T8" fmla="*/ 58 w 67"/>
                <a:gd name="T9" fmla="*/ 12 h 70"/>
                <a:gd name="T10" fmla="*/ 46 w 67"/>
                <a:gd name="T11" fmla="*/ 3 h 70"/>
                <a:gd name="T12" fmla="*/ 34 w 67"/>
                <a:gd name="T13" fmla="*/ 0 h 70"/>
                <a:gd name="T14" fmla="*/ 21 w 67"/>
                <a:gd name="T15" fmla="*/ 3 h 70"/>
                <a:gd name="T16" fmla="*/ 9 w 67"/>
                <a:gd name="T17" fmla="*/ 12 h 70"/>
                <a:gd name="T18" fmla="*/ 2 w 67"/>
                <a:gd name="T19" fmla="*/ 23 h 70"/>
                <a:gd name="T20" fmla="*/ 0 w 67"/>
                <a:gd name="T21" fmla="*/ 35 h 70"/>
                <a:gd name="T22" fmla="*/ 2 w 67"/>
                <a:gd name="T23" fmla="*/ 47 h 70"/>
                <a:gd name="T24" fmla="*/ 9 w 67"/>
                <a:gd name="T25" fmla="*/ 59 h 70"/>
                <a:gd name="T26" fmla="*/ 21 w 67"/>
                <a:gd name="T27" fmla="*/ 67 h 70"/>
                <a:gd name="T28" fmla="*/ 34 w 67"/>
                <a:gd name="T29" fmla="*/ 70 h 70"/>
                <a:gd name="T30" fmla="*/ 46 w 67"/>
                <a:gd name="T31" fmla="*/ 67 h 70"/>
                <a:gd name="T32" fmla="*/ 58 w 67"/>
                <a:gd name="T33" fmla="*/ 59 h 70"/>
                <a:gd name="T34" fmla="*/ 58 w 67"/>
                <a:gd name="T35" fmla="*/ 59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7" h="70">
                  <a:moveTo>
                    <a:pt x="58" y="59"/>
                  </a:moveTo>
                  <a:lnTo>
                    <a:pt x="65" y="47"/>
                  </a:lnTo>
                  <a:lnTo>
                    <a:pt x="67" y="35"/>
                  </a:lnTo>
                  <a:lnTo>
                    <a:pt x="65" y="23"/>
                  </a:lnTo>
                  <a:lnTo>
                    <a:pt x="58" y="12"/>
                  </a:lnTo>
                  <a:lnTo>
                    <a:pt x="46" y="3"/>
                  </a:lnTo>
                  <a:lnTo>
                    <a:pt x="34" y="0"/>
                  </a:lnTo>
                  <a:lnTo>
                    <a:pt x="21" y="3"/>
                  </a:lnTo>
                  <a:lnTo>
                    <a:pt x="9" y="12"/>
                  </a:lnTo>
                  <a:lnTo>
                    <a:pt x="2" y="23"/>
                  </a:lnTo>
                  <a:lnTo>
                    <a:pt x="0" y="35"/>
                  </a:lnTo>
                  <a:lnTo>
                    <a:pt x="2" y="47"/>
                  </a:lnTo>
                  <a:lnTo>
                    <a:pt x="9" y="59"/>
                  </a:lnTo>
                  <a:lnTo>
                    <a:pt x="21" y="67"/>
                  </a:lnTo>
                  <a:lnTo>
                    <a:pt x="34" y="70"/>
                  </a:lnTo>
                  <a:lnTo>
                    <a:pt x="46" y="67"/>
                  </a:lnTo>
                  <a:lnTo>
                    <a:pt x="58" y="59"/>
                  </a:lnTo>
                  <a:lnTo>
                    <a:pt x="58" y="59"/>
                  </a:lnTo>
                  <a:close/>
                </a:path>
              </a:pathLst>
            </a:custGeom>
            <a:solidFill>
              <a:srgbClr val="009900"/>
            </a:solidFill>
            <a:ln w="0">
              <a:solidFill>
                <a:srgbClr val="0099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311" name="Freeform 1246"/>
            <p:cNvSpPr>
              <a:spLocks/>
            </p:cNvSpPr>
            <p:nvPr/>
          </p:nvSpPr>
          <p:spPr bwMode="auto">
            <a:xfrm>
              <a:off x="5360988" y="2720001"/>
              <a:ext cx="107950" cy="111125"/>
            </a:xfrm>
            <a:custGeom>
              <a:avLst/>
              <a:gdLst>
                <a:gd name="T0" fmla="*/ 58 w 68"/>
                <a:gd name="T1" fmla="*/ 59 h 70"/>
                <a:gd name="T2" fmla="*/ 66 w 68"/>
                <a:gd name="T3" fmla="*/ 47 h 70"/>
                <a:gd name="T4" fmla="*/ 68 w 68"/>
                <a:gd name="T5" fmla="*/ 35 h 70"/>
                <a:gd name="T6" fmla="*/ 66 w 68"/>
                <a:gd name="T7" fmla="*/ 23 h 70"/>
                <a:gd name="T8" fmla="*/ 58 w 68"/>
                <a:gd name="T9" fmla="*/ 12 h 70"/>
                <a:gd name="T10" fmla="*/ 47 w 68"/>
                <a:gd name="T11" fmla="*/ 3 h 70"/>
                <a:gd name="T12" fmla="*/ 34 w 68"/>
                <a:gd name="T13" fmla="*/ 0 h 70"/>
                <a:gd name="T14" fmla="*/ 21 w 68"/>
                <a:gd name="T15" fmla="*/ 3 h 70"/>
                <a:gd name="T16" fmla="*/ 10 w 68"/>
                <a:gd name="T17" fmla="*/ 12 h 70"/>
                <a:gd name="T18" fmla="*/ 3 w 68"/>
                <a:gd name="T19" fmla="*/ 23 h 70"/>
                <a:gd name="T20" fmla="*/ 0 w 68"/>
                <a:gd name="T21" fmla="*/ 35 h 70"/>
                <a:gd name="T22" fmla="*/ 3 w 68"/>
                <a:gd name="T23" fmla="*/ 47 h 70"/>
                <a:gd name="T24" fmla="*/ 10 w 68"/>
                <a:gd name="T25" fmla="*/ 59 h 70"/>
                <a:gd name="T26" fmla="*/ 21 w 68"/>
                <a:gd name="T27" fmla="*/ 67 h 70"/>
                <a:gd name="T28" fmla="*/ 34 w 68"/>
                <a:gd name="T29" fmla="*/ 70 h 70"/>
                <a:gd name="T30" fmla="*/ 47 w 68"/>
                <a:gd name="T31" fmla="*/ 67 h 70"/>
                <a:gd name="T32" fmla="*/ 58 w 68"/>
                <a:gd name="T33" fmla="*/ 59 h 70"/>
                <a:gd name="T34" fmla="*/ 58 w 68"/>
                <a:gd name="T35" fmla="*/ 59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8" h="70">
                  <a:moveTo>
                    <a:pt x="58" y="59"/>
                  </a:moveTo>
                  <a:lnTo>
                    <a:pt x="66" y="47"/>
                  </a:lnTo>
                  <a:lnTo>
                    <a:pt x="68" y="35"/>
                  </a:lnTo>
                  <a:lnTo>
                    <a:pt x="66" y="23"/>
                  </a:lnTo>
                  <a:lnTo>
                    <a:pt x="58" y="12"/>
                  </a:lnTo>
                  <a:lnTo>
                    <a:pt x="47" y="3"/>
                  </a:lnTo>
                  <a:lnTo>
                    <a:pt x="34" y="0"/>
                  </a:lnTo>
                  <a:lnTo>
                    <a:pt x="21" y="3"/>
                  </a:lnTo>
                  <a:lnTo>
                    <a:pt x="10" y="12"/>
                  </a:lnTo>
                  <a:lnTo>
                    <a:pt x="3" y="23"/>
                  </a:lnTo>
                  <a:lnTo>
                    <a:pt x="0" y="35"/>
                  </a:lnTo>
                  <a:lnTo>
                    <a:pt x="3" y="47"/>
                  </a:lnTo>
                  <a:lnTo>
                    <a:pt x="10" y="59"/>
                  </a:lnTo>
                  <a:lnTo>
                    <a:pt x="21" y="67"/>
                  </a:lnTo>
                  <a:lnTo>
                    <a:pt x="34" y="70"/>
                  </a:lnTo>
                  <a:lnTo>
                    <a:pt x="47" y="67"/>
                  </a:lnTo>
                  <a:lnTo>
                    <a:pt x="58" y="59"/>
                  </a:lnTo>
                  <a:lnTo>
                    <a:pt x="58" y="59"/>
                  </a:lnTo>
                  <a:close/>
                </a:path>
              </a:pathLst>
            </a:custGeom>
            <a:solidFill>
              <a:srgbClr val="009900"/>
            </a:solidFill>
            <a:ln w="0">
              <a:solidFill>
                <a:srgbClr val="0099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316" name="Freeform 1245"/>
            <p:cNvSpPr>
              <a:spLocks/>
            </p:cNvSpPr>
            <p:nvPr/>
          </p:nvSpPr>
          <p:spPr bwMode="auto">
            <a:xfrm>
              <a:off x="4556125" y="2718414"/>
              <a:ext cx="107950" cy="107950"/>
            </a:xfrm>
            <a:custGeom>
              <a:avLst/>
              <a:gdLst>
                <a:gd name="T0" fmla="*/ 58 w 68"/>
                <a:gd name="T1" fmla="*/ 58 h 68"/>
                <a:gd name="T2" fmla="*/ 65 w 68"/>
                <a:gd name="T3" fmla="*/ 47 h 68"/>
                <a:gd name="T4" fmla="*/ 68 w 68"/>
                <a:gd name="T5" fmla="*/ 35 h 68"/>
                <a:gd name="T6" fmla="*/ 65 w 68"/>
                <a:gd name="T7" fmla="*/ 21 h 68"/>
                <a:gd name="T8" fmla="*/ 58 w 68"/>
                <a:gd name="T9" fmla="*/ 10 h 68"/>
                <a:gd name="T10" fmla="*/ 47 w 68"/>
                <a:gd name="T11" fmla="*/ 3 h 68"/>
                <a:gd name="T12" fmla="*/ 35 w 68"/>
                <a:gd name="T13" fmla="*/ 0 h 68"/>
                <a:gd name="T14" fmla="*/ 21 w 68"/>
                <a:gd name="T15" fmla="*/ 3 h 68"/>
                <a:gd name="T16" fmla="*/ 10 w 68"/>
                <a:gd name="T17" fmla="*/ 10 h 68"/>
                <a:gd name="T18" fmla="*/ 2 w 68"/>
                <a:gd name="T19" fmla="*/ 21 h 68"/>
                <a:gd name="T20" fmla="*/ 0 w 68"/>
                <a:gd name="T21" fmla="*/ 35 h 68"/>
                <a:gd name="T22" fmla="*/ 2 w 68"/>
                <a:gd name="T23" fmla="*/ 47 h 68"/>
                <a:gd name="T24" fmla="*/ 10 w 68"/>
                <a:gd name="T25" fmla="*/ 58 h 68"/>
                <a:gd name="T26" fmla="*/ 21 w 68"/>
                <a:gd name="T27" fmla="*/ 66 h 68"/>
                <a:gd name="T28" fmla="*/ 35 w 68"/>
                <a:gd name="T29" fmla="*/ 68 h 68"/>
                <a:gd name="T30" fmla="*/ 47 w 68"/>
                <a:gd name="T31" fmla="*/ 66 h 68"/>
                <a:gd name="T32" fmla="*/ 58 w 68"/>
                <a:gd name="T33" fmla="*/ 58 h 68"/>
                <a:gd name="T34" fmla="*/ 58 w 68"/>
                <a:gd name="T35" fmla="*/ 58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8" h="68">
                  <a:moveTo>
                    <a:pt x="58" y="58"/>
                  </a:moveTo>
                  <a:lnTo>
                    <a:pt x="65" y="47"/>
                  </a:lnTo>
                  <a:lnTo>
                    <a:pt x="68" y="35"/>
                  </a:lnTo>
                  <a:lnTo>
                    <a:pt x="65" y="21"/>
                  </a:lnTo>
                  <a:lnTo>
                    <a:pt x="58" y="10"/>
                  </a:lnTo>
                  <a:lnTo>
                    <a:pt x="47" y="3"/>
                  </a:lnTo>
                  <a:lnTo>
                    <a:pt x="35" y="0"/>
                  </a:lnTo>
                  <a:lnTo>
                    <a:pt x="21" y="3"/>
                  </a:lnTo>
                  <a:lnTo>
                    <a:pt x="10" y="10"/>
                  </a:lnTo>
                  <a:lnTo>
                    <a:pt x="2" y="21"/>
                  </a:lnTo>
                  <a:lnTo>
                    <a:pt x="0" y="35"/>
                  </a:lnTo>
                  <a:lnTo>
                    <a:pt x="2" y="47"/>
                  </a:lnTo>
                  <a:lnTo>
                    <a:pt x="10" y="58"/>
                  </a:lnTo>
                  <a:lnTo>
                    <a:pt x="21" y="66"/>
                  </a:lnTo>
                  <a:lnTo>
                    <a:pt x="35" y="68"/>
                  </a:lnTo>
                  <a:lnTo>
                    <a:pt x="47" y="66"/>
                  </a:lnTo>
                  <a:lnTo>
                    <a:pt x="58" y="58"/>
                  </a:lnTo>
                  <a:lnTo>
                    <a:pt x="58" y="58"/>
                  </a:lnTo>
                  <a:close/>
                </a:path>
              </a:pathLst>
            </a:custGeom>
            <a:solidFill>
              <a:srgbClr val="009900"/>
            </a:solidFill>
            <a:ln w="0">
              <a:solidFill>
                <a:srgbClr val="0099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317" name="Freeform 1268"/>
            <p:cNvSpPr>
              <a:spLocks/>
            </p:cNvSpPr>
            <p:nvPr/>
          </p:nvSpPr>
          <p:spPr bwMode="auto">
            <a:xfrm>
              <a:off x="4505325" y="2459651"/>
              <a:ext cx="107950" cy="107950"/>
            </a:xfrm>
            <a:custGeom>
              <a:avLst/>
              <a:gdLst>
                <a:gd name="T0" fmla="*/ 68 w 68"/>
                <a:gd name="T1" fmla="*/ 34 h 68"/>
                <a:gd name="T2" fmla="*/ 65 w 68"/>
                <a:gd name="T3" fmla="*/ 21 h 68"/>
                <a:gd name="T4" fmla="*/ 58 w 68"/>
                <a:gd name="T5" fmla="*/ 10 h 68"/>
                <a:gd name="T6" fmla="*/ 47 w 68"/>
                <a:gd name="T7" fmla="*/ 3 h 68"/>
                <a:gd name="T8" fmla="*/ 33 w 68"/>
                <a:gd name="T9" fmla="*/ 0 h 68"/>
                <a:gd name="T10" fmla="*/ 21 w 68"/>
                <a:gd name="T11" fmla="*/ 3 h 68"/>
                <a:gd name="T12" fmla="*/ 10 w 68"/>
                <a:gd name="T13" fmla="*/ 10 h 68"/>
                <a:gd name="T14" fmla="*/ 2 w 68"/>
                <a:gd name="T15" fmla="*/ 21 h 68"/>
                <a:gd name="T16" fmla="*/ 0 w 68"/>
                <a:gd name="T17" fmla="*/ 34 h 68"/>
                <a:gd name="T18" fmla="*/ 2 w 68"/>
                <a:gd name="T19" fmla="*/ 47 h 68"/>
                <a:gd name="T20" fmla="*/ 10 w 68"/>
                <a:gd name="T21" fmla="*/ 58 h 68"/>
                <a:gd name="T22" fmla="*/ 21 w 68"/>
                <a:gd name="T23" fmla="*/ 66 h 68"/>
                <a:gd name="T24" fmla="*/ 33 w 68"/>
                <a:gd name="T25" fmla="*/ 68 h 68"/>
                <a:gd name="T26" fmla="*/ 47 w 68"/>
                <a:gd name="T27" fmla="*/ 66 h 68"/>
                <a:gd name="T28" fmla="*/ 58 w 68"/>
                <a:gd name="T29" fmla="*/ 58 h 68"/>
                <a:gd name="T30" fmla="*/ 65 w 68"/>
                <a:gd name="T31" fmla="*/ 47 h 68"/>
                <a:gd name="T32" fmla="*/ 68 w 68"/>
                <a:gd name="T33" fmla="*/ 34 h 68"/>
                <a:gd name="T34" fmla="*/ 68 w 68"/>
                <a:gd name="T35" fmla="*/ 34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8" h="68">
                  <a:moveTo>
                    <a:pt x="68" y="34"/>
                  </a:moveTo>
                  <a:lnTo>
                    <a:pt x="65" y="21"/>
                  </a:lnTo>
                  <a:lnTo>
                    <a:pt x="58" y="10"/>
                  </a:lnTo>
                  <a:lnTo>
                    <a:pt x="47" y="3"/>
                  </a:lnTo>
                  <a:lnTo>
                    <a:pt x="33" y="0"/>
                  </a:lnTo>
                  <a:lnTo>
                    <a:pt x="21" y="3"/>
                  </a:lnTo>
                  <a:lnTo>
                    <a:pt x="10" y="10"/>
                  </a:lnTo>
                  <a:lnTo>
                    <a:pt x="2" y="21"/>
                  </a:lnTo>
                  <a:lnTo>
                    <a:pt x="0" y="34"/>
                  </a:lnTo>
                  <a:lnTo>
                    <a:pt x="2" y="47"/>
                  </a:lnTo>
                  <a:lnTo>
                    <a:pt x="10" y="58"/>
                  </a:lnTo>
                  <a:lnTo>
                    <a:pt x="21" y="66"/>
                  </a:lnTo>
                  <a:lnTo>
                    <a:pt x="33" y="68"/>
                  </a:lnTo>
                  <a:lnTo>
                    <a:pt x="47" y="66"/>
                  </a:lnTo>
                  <a:lnTo>
                    <a:pt x="58" y="58"/>
                  </a:lnTo>
                  <a:lnTo>
                    <a:pt x="65" y="47"/>
                  </a:lnTo>
                  <a:lnTo>
                    <a:pt x="68" y="34"/>
                  </a:lnTo>
                  <a:lnTo>
                    <a:pt x="68" y="34"/>
                  </a:lnTo>
                  <a:close/>
                </a:path>
              </a:pathLst>
            </a:custGeom>
            <a:solidFill>
              <a:srgbClr val="FF9933"/>
            </a:solidFill>
            <a:ln w="0">
              <a:solidFill>
                <a:srgbClr val="FF66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318" name="Freeform 1244"/>
            <p:cNvSpPr>
              <a:spLocks/>
            </p:cNvSpPr>
            <p:nvPr/>
          </p:nvSpPr>
          <p:spPr bwMode="auto">
            <a:xfrm>
              <a:off x="3751263" y="2807314"/>
              <a:ext cx="106363" cy="107950"/>
            </a:xfrm>
            <a:custGeom>
              <a:avLst/>
              <a:gdLst>
                <a:gd name="T0" fmla="*/ 58 w 67"/>
                <a:gd name="T1" fmla="*/ 58 h 68"/>
                <a:gd name="T2" fmla="*/ 65 w 67"/>
                <a:gd name="T3" fmla="*/ 47 h 68"/>
                <a:gd name="T4" fmla="*/ 67 w 67"/>
                <a:gd name="T5" fmla="*/ 34 h 68"/>
                <a:gd name="T6" fmla="*/ 65 w 67"/>
                <a:gd name="T7" fmla="*/ 21 h 68"/>
                <a:gd name="T8" fmla="*/ 58 w 67"/>
                <a:gd name="T9" fmla="*/ 10 h 68"/>
                <a:gd name="T10" fmla="*/ 46 w 67"/>
                <a:gd name="T11" fmla="*/ 2 h 68"/>
                <a:gd name="T12" fmla="*/ 33 w 67"/>
                <a:gd name="T13" fmla="*/ 0 h 68"/>
                <a:gd name="T14" fmla="*/ 21 w 67"/>
                <a:gd name="T15" fmla="*/ 2 h 68"/>
                <a:gd name="T16" fmla="*/ 9 w 67"/>
                <a:gd name="T17" fmla="*/ 10 h 68"/>
                <a:gd name="T18" fmla="*/ 2 w 67"/>
                <a:gd name="T19" fmla="*/ 21 h 68"/>
                <a:gd name="T20" fmla="*/ 0 w 67"/>
                <a:gd name="T21" fmla="*/ 34 h 68"/>
                <a:gd name="T22" fmla="*/ 2 w 67"/>
                <a:gd name="T23" fmla="*/ 47 h 68"/>
                <a:gd name="T24" fmla="*/ 9 w 67"/>
                <a:gd name="T25" fmla="*/ 58 h 68"/>
                <a:gd name="T26" fmla="*/ 21 w 67"/>
                <a:gd name="T27" fmla="*/ 65 h 68"/>
                <a:gd name="T28" fmla="*/ 33 w 67"/>
                <a:gd name="T29" fmla="*/ 68 h 68"/>
                <a:gd name="T30" fmla="*/ 46 w 67"/>
                <a:gd name="T31" fmla="*/ 65 h 68"/>
                <a:gd name="T32" fmla="*/ 58 w 67"/>
                <a:gd name="T33" fmla="*/ 58 h 68"/>
                <a:gd name="T34" fmla="*/ 58 w 67"/>
                <a:gd name="T35" fmla="*/ 58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7" h="68">
                  <a:moveTo>
                    <a:pt x="58" y="58"/>
                  </a:moveTo>
                  <a:lnTo>
                    <a:pt x="65" y="47"/>
                  </a:lnTo>
                  <a:lnTo>
                    <a:pt x="67" y="34"/>
                  </a:lnTo>
                  <a:lnTo>
                    <a:pt x="65" y="21"/>
                  </a:lnTo>
                  <a:lnTo>
                    <a:pt x="58" y="10"/>
                  </a:lnTo>
                  <a:lnTo>
                    <a:pt x="46" y="2"/>
                  </a:lnTo>
                  <a:lnTo>
                    <a:pt x="33" y="0"/>
                  </a:lnTo>
                  <a:lnTo>
                    <a:pt x="21" y="2"/>
                  </a:lnTo>
                  <a:lnTo>
                    <a:pt x="9" y="10"/>
                  </a:lnTo>
                  <a:lnTo>
                    <a:pt x="2" y="21"/>
                  </a:lnTo>
                  <a:lnTo>
                    <a:pt x="0" y="34"/>
                  </a:lnTo>
                  <a:lnTo>
                    <a:pt x="2" y="47"/>
                  </a:lnTo>
                  <a:lnTo>
                    <a:pt x="9" y="58"/>
                  </a:lnTo>
                  <a:lnTo>
                    <a:pt x="21" y="65"/>
                  </a:lnTo>
                  <a:lnTo>
                    <a:pt x="33" y="68"/>
                  </a:lnTo>
                  <a:lnTo>
                    <a:pt x="46" y="65"/>
                  </a:lnTo>
                  <a:lnTo>
                    <a:pt x="58" y="58"/>
                  </a:lnTo>
                  <a:lnTo>
                    <a:pt x="58" y="58"/>
                  </a:lnTo>
                  <a:close/>
                </a:path>
              </a:pathLst>
            </a:custGeom>
            <a:solidFill>
              <a:srgbClr val="009900"/>
            </a:solidFill>
            <a:ln w="0">
              <a:solidFill>
                <a:srgbClr val="0099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319" name="Freeform 1267"/>
            <p:cNvSpPr>
              <a:spLocks/>
            </p:cNvSpPr>
            <p:nvPr/>
          </p:nvSpPr>
          <p:spPr bwMode="auto">
            <a:xfrm>
              <a:off x="3698875" y="2459651"/>
              <a:ext cx="107950" cy="107950"/>
            </a:xfrm>
            <a:custGeom>
              <a:avLst/>
              <a:gdLst>
                <a:gd name="T0" fmla="*/ 68 w 68"/>
                <a:gd name="T1" fmla="*/ 34 h 68"/>
                <a:gd name="T2" fmla="*/ 66 w 68"/>
                <a:gd name="T3" fmla="*/ 21 h 68"/>
                <a:gd name="T4" fmla="*/ 59 w 68"/>
                <a:gd name="T5" fmla="*/ 10 h 68"/>
                <a:gd name="T6" fmla="*/ 47 w 68"/>
                <a:gd name="T7" fmla="*/ 3 h 68"/>
                <a:gd name="T8" fmla="*/ 35 w 68"/>
                <a:gd name="T9" fmla="*/ 0 h 68"/>
                <a:gd name="T10" fmla="*/ 21 w 68"/>
                <a:gd name="T11" fmla="*/ 3 h 68"/>
                <a:gd name="T12" fmla="*/ 10 w 68"/>
                <a:gd name="T13" fmla="*/ 10 h 68"/>
                <a:gd name="T14" fmla="*/ 3 w 68"/>
                <a:gd name="T15" fmla="*/ 21 h 68"/>
                <a:gd name="T16" fmla="*/ 0 w 68"/>
                <a:gd name="T17" fmla="*/ 34 h 68"/>
                <a:gd name="T18" fmla="*/ 3 w 68"/>
                <a:gd name="T19" fmla="*/ 47 h 68"/>
                <a:gd name="T20" fmla="*/ 10 w 68"/>
                <a:gd name="T21" fmla="*/ 58 h 68"/>
                <a:gd name="T22" fmla="*/ 21 w 68"/>
                <a:gd name="T23" fmla="*/ 66 h 68"/>
                <a:gd name="T24" fmla="*/ 35 w 68"/>
                <a:gd name="T25" fmla="*/ 68 h 68"/>
                <a:gd name="T26" fmla="*/ 47 w 68"/>
                <a:gd name="T27" fmla="*/ 66 h 68"/>
                <a:gd name="T28" fmla="*/ 59 w 68"/>
                <a:gd name="T29" fmla="*/ 58 h 68"/>
                <a:gd name="T30" fmla="*/ 66 w 68"/>
                <a:gd name="T31" fmla="*/ 47 h 68"/>
                <a:gd name="T32" fmla="*/ 68 w 68"/>
                <a:gd name="T33" fmla="*/ 34 h 68"/>
                <a:gd name="T34" fmla="*/ 68 w 68"/>
                <a:gd name="T35" fmla="*/ 34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8" h="68">
                  <a:moveTo>
                    <a:pt x="68" y="34"/>
                  </a:moveTo>
                  <a:lnTo>
                    <a:pt x="66" y="21"/>
                  </a:lnTo>
                  <a:lnTo>
                    <a:pt x="59" y="10"/>
                  </a:lnTo>
                  <a:lnTo>
                    <a:pt x="47" y="3"/>
                  </a:lnTo>
                  <a:lnTo>
                    <a:pt x="35" y="0"/>
                  </a:lnTo>
                  <a:lnTo>
                    <a:pt x="21" y="3"/>
                  </a:lnTo>
                  <a:lnTo>
                    <a:pt x="10" y="10"/>
                  </a:lnTo>
                  <a:lnTo>
                    <a:pt x="3" y="21"/>
                  </a:lnTo>
                  <a:lnTo>
                    <a:pt x="0" y="34"/>
                  </a:lnTo>
                  <a:lnTo>
                    <a:pt x="3" y="47"/>
                  </a:lnTo>
                  <a:lnTo>
                    <a:pt x="10" y="58"/>
                  </a:lnTo>
                  <a:lnTo>
                    <a:pt x="21" y="66"/>
                  </a:lnTo>
                  <a:lnTo>
                    <a:pt x="35" y="68"/>
                  </a:lnTo>
                  <a:lnTo>
                    <a:pt x="47" y="66"/>
                  </a:lnTo>
                  <a:lnTo>
                    <a:pt x="59" y="58"/>
                  </a:lnTo>
                  <a:lnTo>
                    <a:pt x="66" y="47"/>
                  </a:lnTo>
                  <a:lnTo>
                    <a:pt x="68" y="34"/>
                  </a:lnTo>
                  <a:lnTo>
                    <a:pt x="68" y="34"/>
                  </a:lnTo>
                  <a:close/>
                </a:path>
              </a:pathLst>
            </a:custGeom>
            <a:solidFill>
              <a:srgbClr val="FF9933"/>
            </a:solidFill>
            <a:ln w="0">
              <a:solidFill>
                <a:srgbClr val="FF66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320" name="Freeform 1243"/>
            <p:cNvSpPr>
              <a:spLocks/>
            </p:cNvSpPr>
            <p:nvPr/>
          </p:nvSpPr>
          <p:spPr bwMode="auto">
            <a:xfrm>
              <a:off x="3351213" y="2886689"/>
              <a:ext cx="107950" cy="107950"/>
            </a:xfrm>
            <a:custGeom>
              <a:avLst/>
              <a:gdLst>
                <a:gd name="T0" fmla="*/ 57 w 68"/>
                <a:gd name="T1" fmla="*/ 58 h 68"/>
                <a:gd name="T2" fmla="*/ 65 w 68"/>
                <a:gd name="T3" fmla="*/ 47 h 68"/>
                <a:gd name="T4" fmla="*/ 68 w 68"/>
                <a:gd name="T5" fmla="*/ 35 h 68"/>
                <a:gd name="T6" fmla="*/ 65 w 68"/>
                <a:gd name="T7" fmla="*/ 21 h 68"/>
                <a:gd name="T8" fmla="*/ 57 w 68"/>
                <a:gd name="T9" fmla="*/ 10 h 68"/>
                <a:gd name="T10" fmla="*/ 47 w 68"/>
                <a:gd name="T11" fmla="*/ 3 h 68"/>
                <a:gd name="T12" fmla="*/ 33 w 68"/>
                <a:gd name="T13" fmla="*/ 0 h 68"/>
                <a:gd name="T14" fmla="*/ 21 w 68"/>
                <a:gd name="T15" fmla="*/ 3 h 68"/>
                <a:gd name="T16" fmla="*/ 10 w 68"/>
                <a:gd name="T17" fmla="*/ 10 h 68"/>
                <a:gd name="T18" fmla="*/ 1 w 68"/>
                <a:gd name="T19" fmla="*/ 21 h 68"/>
                <a:gd name="T20" fmla="*/ 0 w 68"/>
                <a:gd name="T21" fmla="*/ 35 h 68"/>
                <a:gd name="T22" fmla="*/ 1 w 68"/>
                <a:gd name="T23" fmla="*/ 47 h 68"/>
                <a:gd name="T24" fmla="*/ 10 w 68"/>
                <a:gd name="T25" fmla="*/ 58 h 68"/>
                <a:gd name="T26" fmla="*/ 21 w 68"/>
                <a:gd name="T27" fmla="*/ 66 h 68"/>
                <a:gd name="T28" fmla="*/ 33 w 68"/>
                <a:gd name="T29" fmla="*/ 68 h 68"/>
                <a:gd name="T30" fmla="*/ 47 w 68"/>
                <a:gd name="T31" fmla="*/ 66 h 68"/>
                <a:gd name="T32" fmla="*/ 57 w 68"/>
                <a:gd name="T33" fmla="*/ 58 h 68"/>
                <a:gd name="T34" fmla="*/ 57 w 68"/>
                <a:gd name="T35" fmla="*/ 58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8" h="68">
                  <a:moveTo>
                    <a:pt x="57" y="58"/>
                  </a:moveTo>
                  <a:lnTo>
                    <a:pt x="65" y="47"/>
                  </a:lnTo>
                  <a:lnTo>
                    <a:pt x="68" y="35"/>
                  </a:lnTo>
                  <a:lnTo>
                    <a:pt x="65" y="21"/>
                  </a:lnTo>
                  <a:lnTo>
                    <a:pt x="57" y="10"/>
                  </a:lnTo>
                  <a:lnTo>
                    <a:pt x="47" y="3"/>
                  </a:lnTo>
                  <a:lnTo>
                    <a:pt x="33" y="0"/>
                  </a:lnTo>
                  <a:lnTo>
                    <a:pt x="21" y="3"/>
                  </a:lnTo>
                  <a:lnTo>
                    <a:pt x="10" y="10"/>
                  </a:lnTo>
                  <a:lnTo>
                    <a:pt x="1" y="21"/>
                  </a:lnTo>
                  <a:lnTo>
                    <a:pt x="0" y="35"/>
                  </a:lnTo>
                  <a:lnTo>
                    <a:pt x="1" y="47"/>
                  </a:lnTo>
                  <a:lnTo>
                    <a:pt x="10" y="58"/>
                  </a:lnTo>
                  <a:lnTo>
                    <a:pt x="21" y="66"/>
                  </a:lnTo>
                  <a:lnTo>
                    <a:pt x="33" y="68"/>
                  </a:lnTo>
                  <a:lnTo>
                    <a:pt x="47" y="66"/>
                  </a:lnTo>
                  <a:lnTo>
                    <a:pt x="57" y="58"/>
                  </a:lnTo>
                  <a:lnTo>
                    <a:pt x="57" y="58"/>
                  </a:lnTo>
                  <a:close/>
                </a:path>
              </a:pathLst>
            </a:custGeom>
            <a:solidFill>
              <a:srgbClr val="009900"/>
            </a:solidFill>
            <a:ln w="0">
              <a:solidFill>
                <a:srgbClr val="0099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321" name="Freeform 1266"/>
            <p:cNvSpPr>
              <a:spLocks/>
            </p:cNvSpPr>
            <p:nvPr/>
          </p:nvSpPr>
          <p:spPr bwMode="auto">
            <a:xfrm>
              <a:off x="3297238" y="2469176"/>
              <a:ext cx="107950" cy="107950"/>
            </a:xfrm>
            <a:custGeom>
              <a:avLst/>
              <a:gdLst>
                <a:gd name="T0" fmla="*/ 68 w 68"/>
                <a:gd name="T1" fmla="*/ 34 h 68"/>
                <a:gd name="T2" fmla="*/ 66 w 68"/>
                <a:gd name="T3" fmla="*/ 21 h 68"/>
                <a:gd name="T4" fmla="*/ 58 w 68"/>
                <a:gd name="T5" fmla="*/ 10 h 68"/>
                <a:gd name="T6" fmla="*/ 47 w 68"/>
                <a:gd name="T7" fmla="*/ 3 h 68"/>
                <a:gd name="T8" fmla="*/ 34 w 68"/>
                <a:gd name="T9" fmla="*/ 0 h 68"/>
                <a:gd name="T10" fmla="*/ 21 w 68"/>
                <a:gd name="T11" fmla="*/ 3 h 68"/>
                <a:gd name="T12" fmla="*/ 10 w 68"/>
                <a:gd name="T13" fmla="*/ 10 h 68"/>
                <a:gd name="T14" fmla="*/ 3 w 68"/>
                <a:gd name="T15" fmla="*/ 21 h 68"/>
                <a:gd name="T16" fmla="*/ 0 w 68"/>
                <a:gd name="T17" fmla="*/ 34 h 68"/>
                <a:gd name="T18" fmla="*/ 3 w 68"/>
                <a:gd name="T19" fmla="*/ 47 h 68"/>
                <a:gd name="T20" fmla="*/ 10 w 68"/>
                <a:gd name="T21" fmla="*/ 58 h 68"/>
                <a:gd name="T22" fmla="*/ 21 w 68"/>
                <a:gd name="T23" fmla="*/ 66 h 68"/>
                <a:gd name="T24" fmla="*/ 34 w 68"/>
                <a:gd name="T25" fmla="*/ 68 h 68"/>
                <a:gd name="T26" fmla="*/ 47 w 68"/>
                <a:gd name="T27" fmla="*/ 66 h 68"/>
                <a:gd name="T28" fmla="*/ 58 w 68"/>
                <a:gd name="T29" fmla="*/ 58 h 68"/>
                <a:gd name="T30" fmla="*/ 66 w 68"/>
                <a:gd name="T31" fmla="*/ 47 h 68"/>
                <a:gd name="T32" fmla="*/ 68 w 68"/>
                <a:gd name="T33" fmla="*/ 34 h 68"/>
                <a:gd name="T34" fmla="*/ 68 w 68"/>
                <a:gd name="T35" fmla="*/ 34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8" h="68">
                  <a:moveTo>
                    <a:pt x="68" y="34"/>
                  </a:moveTo>
                  <a:lnTo>
                    <a:pt x="66" y="21"/>
                  </a:lnTo>
                  <a:lnTo>
                    <a:pt x="58" y="10"/>
                  </a:lnTo>
                  <a:lnTo>
                    <a:pt x="47" y="3"/>
                  </a:lnTo>
                  <a:lnTo>
                    <a:pt x="34" y="0"/>
                  </a:lnTo>
                  <a:lnTo>
                    <a:pt x="21" y="3"/>
                  </a:lnTo>
                  <a:lnTo>
                    <a:pt x="10" y="10"/>
                  </a:lnTo>
                  <a:lnTo>
                    <a:pt x="3" y="21"/>
                  </a:lnTo>
                  <a:lnTo>
                    <a:pt x="0" y="34"/>
                  </a:lnTo>
                  <a:lnTo>
                    <a:pt x="3" y="47"/>
                  </a:lnTo>
                  <a:lnTo>
                    <a:pt x="10" y="58"/>
                  </a:lnTo>
                  <a:lnTo>
                    <a:pt x="21" y="66"/>
                  </a:lnTo>
                  <a:lnTo>
                    <a:pt x="34" y="68"/>
                  </a:lnTo>
                  <a:lnTo>
                    <a:pt x="47" y="66"/>
                  </a:lnTo>
                  <a:lnTo>
                    <a:pt x="58" y="58"/>
                  </a:lnTo>
                  <a:lnTo>
                    <a:pt x="66" y="47"/>
                  </a:lnTo>
                  <a:lnTo>
                    <a:pt x="68" y="34"/>
                  </a:lnTo>
                  <a:lnTo>
                    <a:pt x="68" y="34"/>
                  </a:lnTo>
                  <a:close/>
                </a:path>
              </a:pathLst>
            </a:custGeom>
            <a:solidFill>
              <a:srgbClr val="FF9933"/>
            </a:solidFill>
            <a:ln w="0">
              <a:solidFill>
                <a:srgbClr val="FF66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323" name="Freeform 1265"/>
            <p:cNvSpPr>
              <a:spLocks/>
            </p:cNvSpPr>
            <p:nvPr/>
          </p:nvSpPr>
          <p:spPr bwMode="auto">
            <a:xfrm>
              <a:off x="2898775" y="2469176"/>
              <a:ext cx="106363" cy="107950"/>
            </a:xfrm>
            <a:custGeom>
              <a:avLst/>
              <a:gdLst>
                <a:gd name="T0" fmla="*/ 67 w 67"/>
                <a:gd name="T1" fmla="*/ 34 h 68"/>
                <a:gd name="T2" fmla="*/ 65 w 67"/>
                <a:gd name="T3" fmla="*/ 21 h 68"/>
                <a:gd name="T4" fmla="*/ 58 w 67"/>
                <a:gd name="T5" fmla="*/ 10 h 68"/>
                <a:gd name="T6" fmla="*/ 46 w 67"/>
                <a:gd name="T7" fmla="*/ 3 h 68"/>
                <a:gd name="T8" fmla="*/ 33 w 67"/>
                <a:gd name="T9" fmla="*/ 0 h 68"/>
                <a:gd name="T10" fmla="*/ 21 w 67"/>
                <a:gd name="T11" fmla="*/ 3 h 68"/>
                <a:gd name="T12" fmla="*/ 9 w 67"/>
                <a:gd name="T13" fmla="*/ 10 h 68"/>
                <a:gd name="T14" fmla="*/ 2 w 67"/>
                <a:gd name="T15" fmla="*/ 21 h 68"/>
                <a:gd name="T16" fmla="*/ 0 w 67"/>
                <a:gd name="T17" fmla="*/ 34 h 68"/>
                <a:gd name="T18" fmla="*/ 2 w 67"/>
                <a:gd name="T19" fmla="*/ 47 h 68"/>
                <a:gd name="T20" fmla="*/ 9 w 67"/>
                <a:gd name="T21" fmla="*/ 58 h 68"/>
                <a:gd name="T22" fmla="*/ 21 w 67"/>
                <a:gd name="T23" fmla="*/ 66 h 68"/>
                <a:gd name="T24" fmla="*/ 33 w 67"/>
                <a:gd name="T25" fmla="*/ 68 h 68"/>
                <a:gd name="T26" fmla="*/ 46 w 67"/>
                <a:gd name="T27" fmla="*/ 66 h 68"/>
                <a:gd name="T28" fmla="*/ 58 w 67"/>
                <a:gd name="T29" fmla="*/ 58 h 68"/>
                <a:gd name="T30" fmla="*/ 65 w 67"/>
                <a:gd name="T31" fmla="*/ 47 h 68"/>
                <a:gd name="T32" fmla="*/ 67 w 67"/>
                <a:gd name="T33" fmla="*/ 34 h 68"/>
                <a:gd name="T34" fmla="*/ 67 w 67"/>
                <a:gd name="T35" fmla="*/ 34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7" h="68">
                  <a:moveTo>
                    <a:pt x="67" y="34"/>
                  </a:moveTo>
                  <a:lnTo>
                    <a:pt x="65" y="21"/>
                  </a:lnTo>
                  <a:lnTo>
                    <a:pt x="58" y="10"/>
                  </a:lnTo>
                  <a:lnTo>
                    <a:pt x="46" y="3"/>
                  </a:lnTo>
                  <a:lnTo>
                    <a:pt x="33" y="0"/>
                  </a:lnTo>
                  <a:lnTo>
                    <a:pt x="21" y="3"/>
                  </a:lnTo>
                  <a:lnTo>
                    <a:pt x="9" y="10"/>
                  </a:lnTo>
                  <a:lnTo>
                    <a:pt x="2" y="21"/>
                  </a:lnTo>
                  <a:lnTo>
                    <a:pt x="0" y="34"/>
                  </a:lnTo>
                  <a:lnTo>
                    <a:pt x="2" y="47"/>
                  </a:lnTo>
                  <a:lnTo>
                    <a:pt x="9" y="58"/>
                  </a:lnTo>
                  <a:lnTo>
                    <a:pt x="21" y="66"/>
                  </a:lnTo>
                  <a:lnTo>
                    <a:pt x="33" y="68"/>
                  </a:lnTo>
                  <a:lnTo>
                    <a:pt x="46" y="66"/>
                  </a:lnTo>
                  <a:lnTo>
                    <a:pt x="58" y="58"/>
                  </a:lnTo>
                  <a:lnTo>
                    <a:pt x="65" y="47"/>
                  </a:lnTo>
                  <a:lnTo>
                    <a:pt x="67" y="34"/>
                  </a:lnTo>
                  <a:lnTo>
                    <a:pt x="67" y="34"/>
                  </a:lnTo>
                  <a:close/>
                </a:path>
              </a:pathLst>
            </a:custGeom>
            <a:solidFill>
              <a:srgbClr val="FF9933"/>
            </a:solidFill>
            <a:ln w="0">
              <a:solidFill>
                <a:srgbClr val="FF66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324" name="Freeform 1241"/>
            <p:cNvSpPr>
              <a:spLocks/>
            </p:cNvSpPr>
            <p:nvPr/>
          </p:nvSpPr>
          <p:spPr bwMode="auto">
            <a:xfrm>
              <a:off x="2543175" y="2972414"/>
              <a:ext cx="107950" cy="109538"/>
            </a:xfrm>
            <a:custGeom>
              <a:avLst/>
              <a:gdLst>
                <a:gd name="T0" fmla="*/ 58 w 68"/>
                <a:gd name="T1" fmla="*/ 58 h 69"/>
                <a:gd name="T2" fmla="*/ 66 w 68"/>
                <a:gd name="T3" fmla="*/ 46 h 69"/>
                <a:gd name="T4" fmla="*/ 68 w 68"/>
                <a:gd name="T5" fmla="*/ 34 h 69"/>
                <a:gd name="T6" fmla="*/ 66 w 68"/>
                <a:gd name="T7" fmla="*/ 22 h 69"/>
                <a:gd name="T8" fmla="*/ 58 w 68"/>
                <a:gd name="T9" fmla="*/ 11 h 69"/>
                <a:gd name="T10" fmla="*/ 47 w 68"/>
                <a:gd name="T11" fmla="*/ 2 h 69"/>
                <a:gd name="T12" fmla="*/ 35 w 68"/>
                <a:gd name="T13" fmla="*/ 0 h 69"/>
                <a:gd name="T14" fmla="*/ 21 w 68"/>
                <a:gd name="T15" fmla="*/ 2 h 69"/>
                <a:gd name="T16" fmla="*/ 10 w 68"/>
                <a:gd name="T17" fmla="*/ 11 h 69"/>
                <a:gd name="T18" fmla="*/ 3 w 68"/>
                <a:gd name="T19" fmla="*/ 22 h 69"/>
                <a:gd name="T20" fmla="*/ 0 w 68"/>
                <a:gd name="T21" fmla="*/ 34 h 69"/>
                <a:gd name="T22" fmla="*/ 3 w 68"/>
                <a:gd name="T23" fmla="*/ 46 h 69"/>
                <a:gd name="T24" fmla="*/ 10 w 68"/>
                <a:gd name="T25" fmla="*/ 58 h 69"/>
                <a:gd name="T26" fmla="*/ 21 w 68"/>
                <a:gd name="T27" fmla="*/ 66 h 69"/>
                <a:gd name="T28" fmla="*/ 35 w 68"/>
                <a:gd name="T29" fmla="*/ 69 h 69"/>
                <a:gd name="T30" fmla="*/ 47 w 68"/>
                <a:gd name="T31" fmla="*/ 66 h 69"/>
                <a:gd name="T32" fmla="*/ 58 w 68"/>
                <a:gd name="T33" fmla="*/ 58 h 69"/>
                <a:gd name="T34" fmla="*/ 58 w 68"/>
                <a:gd name="T35" fmla="*/ 58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8" h="69">
                  <a:moveTo>
                    <a:pt x="58" y="58"/>
                  </a:moveTo>
                  <a:lnTo>
                    <a:pt x="66" y="46"/>
                  </a:lnTo>
                  <a:lnTo>
                    <a:pt x="68" y="34"/>
                  </a:lnTo>
                  <a:lnTo>
                    <a:pt x="66" y="22"/>
                  </a:lnTo>
                  <a:lnTo>
                    <a:pt x="58" y="11"/>
                  </a:lnTo>
                  <a:lnTo>
                    <a:pt x="47" y="2"/>
                  </a:lnTo>
                  <a:lnTo>
                    <a:pt x="35" y="0"/>
                  </a:lnTo>
                  <a:lnTo>
                    <a:pt x="21" y="2"/>
                  </a:lnTo>
                  <a:lnTo>
                    <a:pt x="10" y="11"/>
                  </a:lnTo>
                  <a:lnTo>
                    <a:pt x="3" y="22"/>
                  </a:lnTo>
                  <a:lnTo>
                    <a:pt x="0" y="34"/>
                  </a:lnTo>
                  <a:lnTo>
                    <a:pt x="3" y="46"/>
                  </a:lnTo>
                  <a:lnTo>
                    <a:pt x="10" y="58"/>
                  </a:lnTo>
                  <a:lnTo>
                    <a:pt x="21" y="66"/>
                  </a:lnTo>
                  <a:lnTo>
                    <a:pt x="35" y="69"/>
                  </a:lnTo>
                  <a:lnTo>
                    <a:pt x="47" y="66"/>
                  </a:lnTo>
                  <a:lnTo>
                    <a:pt x="58" y="58"/>
                  </a:lnTo>
                  <a:lnTo>
                    <a:pt x="58" y="58"/>
                  </a:lnTo>
                  <a:close/>
                </a:path>
              </a:pathLst>
            </a:custGeom>
            <a:solidFill>
              <a:srgbClr val="009900"/>
            </a:solidFill>
            <a:ln w="0">
              <a:solidFill>
                <a:srgbClr val="0099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325" name="Freeform 1264"/>
            <p:cNvSpPr>
              <a:spLocks/>
            </p:cNvSpPr>
            <p:nvPr/>
          </p:nvSpPr>
          <p:spPr bwMode="auto">
            <a:xfrm>
              <a:off x="2486025" y="2551726"/>
              <a:ext cx="109538" cy="107950"/>
            </a:xfrm>
            <a:custGeom>
              <a:avLst/>
              <a:gdLst>
                <a:gd name="T0" fmla="*/ 69 w 69"/>
                <a:gd name="T1" fmla="*/ 35 h 68"/>
                <a:gd name="T2" fmla="*/ 67 w 69"/>
                <a:gd name="T3" fmla="*/ 21 h 68"/>
                <a:gd name="T4" fmla="*/ 58 w 69"/>
                <a:gd name="T5" fmla="*/ 10 h 68"/>
                <a:gd name="T6" fmla="*/ 47 w 69"/>
                <a:gd name="T7" fmla="*/ 3 h 68"/>
                <a:gd name="T8" fmla="*/ 35 w 69"/>
                <a:gd name="T9" fmla="*/ 0 h 68"/>
                <a:gd name="T10" fmla="*/ 23 w 69"/>
                <a:gd name="T11" fmla="*/ 3 h 68"/>
                <a:gd name="T12" fmla="*/ 11 w 69"/>
                <a:gd name="T13" fmla="*/ 10 h 68"/>
                <a:gd name="T14" fmla="*/ 3 w 69"/>
                <a:gd name="T15" fmla="*/ 21 h 68"/>
                <a:gd name="T16" fmla="*/ 0 w 69"/>
                <a:gd name="T17" fmla="*/ 35 h 68"/>
                <a:gd name="T18" fmla="*/ 3 w 69"/>
                <a:gd name="T19" fmla="*/ 47 h 68"/>
                <a:gd name="T20" fmla="*/ 11 w 69"/>
                <a:gd name="T21" fmla="*/ 58 h 68"/>
                <a:gd name="T22" fmla="*/ 23 w 69"/>
                <a:gd name="T23" fmla="*/ 66 h 68"/>
                <a:gd name="T24" fmla="*/ 35 w 69"/>
                <a:gd name="T25" fmla="*/ 68 h 68"/>
                <a:gd name="T26" fmla="*/ 47 w 69"/>
                <a:gd name="T27" fmla="*/ 66 h 68"/>
                <a:gd name="T28" fmla="*/ 58 w 69"/>
                <a:gd name="T29" fmla="*/ 58 h 68"/>
                <a:gd name="T30" fmla="*/ 67 w 69"/>
                <a:gd name="T31" fmla="*/ 47 h 68"/>
                <a:gd name="T32" fmla="*/ 69 w 69"/>
                <a:gd name="T33" fmla="*/ 35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69" h="68">
                  <a:moveTo>
                    <a:pt x="69" y="35"/>
                  </a:moveTo>
                  <a:lnTo>
                    <a:pt x="67" y="21"/>
                  </a:lnTo>
                  <a:lnTo>
                    <a:pt x="58" y="10"/>
                  </a:lnTo>
                  <a:lnTo>
                    <a:pt x="47" y="3"/>
                  </a:lnTo>
                  <a:lnTo>
                    <a:pt x="35" y="0"/>
                  </a:lnTo>
                  <a:lnTo>
                    <a:pt x="23" y="3"/>
                  </a:lnTo>
                  <a:lnTo>
                    <a:pt x="11" y="10"/>
                  </a:lnTo>
                  <a:lnTo>
                    <a:pt x="3" y="21"/>
                  </a:lnTo>
                  <a:lnTo>
                    <a:pt x="0" y="35"/>
                  </a:lnTo>
                  <a:lnTo>
                    <a:pt x="3" y="47"/>
                  </a:lnTo>
                  <a:lnTo>
                    <a:pt x="11" y="58"/>
                  </a:lnTo>
                  <a:lnTo>
                    <a:pt x="23" y="66"/>
                  </a:lnTo>
                  <a:lnTo>
                    <a:pt x="35" y="68"/>
                  </a:lnTo>
                  <a:lnTo>
                    <a:pt x="47" y="66"/>
                  </a:lnTo>
                  <a:lnTo>
                    <a:pt x="58" y="58"/>
                  </a:lnTo>
                  <a:lnTo>
                    <a:pt x="67" y="47"/>
                  </a:lnTo>
                  <a:lnTo>
                    <a:pt x="69" y="35"/>
                  </a:lnTo>
                  <a:close/>
                </a:path>
              </a:pathLst>
            </a:custGeom>
            <a:solidFill>
              <a:srgbClr val="FF9933"/>
            </a:solidFill>
            <a:ln w="0">
              <a:solidFill>
                <a:srgbClr val="FF66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326" name="Freeform 1240"/>
            <p:cNvSpPr>
              <a:spLocks/>
            </p:cNvSpPr>
            <p:nvPr/>
          </p:nvSpPr>
          <p:spPr bwMode="auto">
            <a:xfrm>
              <a:off x="2344738" y="2975589"/>
              <a:ext cx="107950" cy="107950"/>
            </a:xfrm>
            <a:custGeom>
              <a:avLst/>
              <a:gdLst>
                <a:gd name="T0" fmla="*/ 58 w 68"/>
                <a:gd name="T1" fmla="*/ 58 h 68"/>
                <a:gd name="T2" fmla="*/ 66 w 68"/>
                <a:gd name="T3" fmla="*/ 47 h 68"/>
                <a:gd name="T4" fmla="*/ 68 w 68"/>
                <a:gd name="T5" fmla="*/ 35 h 68"/>
                <a:gd name="T6" fmla="*/ 66 w 68"/>
                <a:gd name="T7" fmla="*/ 21 h 68"/>
                <a:gd name="T8" fmla="*/ 58 w 68"/>
                <a:gd name="T9" fmla="*/ 10 h 68"/>
                <a:gd name="T10" fmla="*/ 47 w 68"/>
                <a:gd name="T11" fmla="*/ 2 h 68"/>
                <a:gd name="T12" fmla="*/ 35 w 68"/>
                <a:gd name="T13" fmla="*/ 0 h 68"/>
                <a:gd name="T14" fmla="*/ 21 w 68"/>
                <a:gd name="T15" fmla="*/ 2 h 68"/>
                <a:gd name="T16" fmla="*/ 10 w 68"/>
                <a:gd name="T17" fmla="*/ 10 h 68"/>
                <a:gd name="T18" fmla="*/ 3 w 68"/>
                <a:gd name="T19" fmla="*/ 21 h 68"/>
                <a:gd name="T20" fmla="*/ 0 w 68"/>
                <a:gd name="T21" fmla="*/ 35 h 68"/>
                <a:gd name="T22" fmla="*/ 3 w 68"/>
                <a:gd name="T23" fmla="*/ 47 h 68"/>
                <a:gd name="T24" fmla="*/ 10 w 68"/>
                <a:gd name="T25" fmla="*/ 58 h 68"/>
                <a:gd name="T26" fmla="*/ 21 w 68"/>
                <a:gd name="T27" fmla="*/ 65 h 68"/>
                <a:gd name="T28" fmla="*/ 35 w 68"/>
                <a:gd name="T29" fmla="*/ 68 h 68"/>
                <a:gd name="T30" fmla="*/ 47 w 68"/>
                <a:gd name="T31" fmla="*/ 65 h 68"/>
                <a:gd name="T32" fmla="*/ 58 w 68"/>
                <a:gd name="T33" fmla="*/ 58 h 68"/>
                <a:gd name="T34" fmla="*/ 58 w 68"/>
                <a:gd name="T35" fmla="*/ 58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8" h="68">
                  <a:moveTo>
                    <a:pt x="58" y="58"/>
                  </a:moveTo>
                  <a:lnTo>
                    <a:pt x="66" y="47"/>
                  </a:lnTo>
                  <a:lnTo>
                    <a:pt x="68" y="35"/>
                  </a:lnTo>
                  <a:lnTo>
                    <a:pt x="66" y="21"/>
                  </a:lnTo>
                  <a:lnTo>
                    <a:pt x="58" y="10"/>
                  </a:lnTo>
                  <a:lnTo>
                    <a:pt x="47" y="2"/>
                  </a:lnTo>
                  <a:lnTo>
                    <a:pt x="35" y="0"/>
                  </a:lnTo>
                  <a:lnTo>
                    <a:pt x="21" y="2"/>
                  </a:lnTo>
                  <a:lnTo>
                    <a:pt x="10" y="10"/>
                  </a:lnTo>
                  <a:lnTo>
                    <a:pt x="3" y="21"/>
                  </a:lnTo>
                  <a:lnTo>
                    <a:pt x="0" y="35"/>
                  </a:lnTo>
                  <a:lnTo>
                    <a:pt x="3" y="47"/>
                  </a:lnTo>
                  <a:lnTo>
                    <a:pt x="10" y="58"/>
                  </a:lnTo>
                  <a:lnTo>
                    <a:pt x="21" y="65"/>
                  </a:lnTo>
                  <a:lnTo>
                    <a:pt x="35" y="68"/>
                  </a:lnTo>
                  <a:lnTo>
                    <a:pt x="47" y="65"/>
                  </a:lnTo>
                  <a:lnTo>
                    <a:pt x="58" y="58"/>
                  </a:lnTo>
                  <a:lnTo>
                    <a:pt x="58" y="58"/>
                  </a:lnTo>
                  <a:close/>
                </a:path>
              </a:pathLst>
            </a:custGeom>
            <a:solidFill>
              <a:srgbClr val="009900"/>
            </a:solidFill>
            <a:ln w="0">
              <a:solidFill>
                <a:srgbClr val="0099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327" name="Freeform 1263"/>
            <p:cNvSpPr>
              <a:spLocks/>
            </p:cNvSpPr>
            <p:nvPr/>
          </p:nvSpPr>
          <p:spPr bwMode="auto">
            <a:xfrm>
              <a:off x="2289175" y="2639039"/>
              <a:ext cx="107950" cy="107950"/>
            </a:xfrm>
            <a:custGeom>
              <a:avLst/>
              <a:gdLst>
                <a:gd name="T0" fmla="*/ 68 w 68"/>
                <a:gd name="T1" fmla="*/ 33 h 68"/>
                <a:gd name="T2" fmla="*/ 65 w 68"/>
                <a:gd name="T3" fmla="*/ 21 h 68"/>
                <a:gd name="T4" fmla="*/ 58 w 68"/>
                <a:gd name="T5" fmla="*/ 9 h 68"/>
                <a:gd name="T6" fmla="*/ 47 w 68"/>
                <a:gd name="T7" fmla="*/ 2 h 68"/>
                <a:gd name="T8" fmla="*/ 33 w 68"/>
                <a:gd name="T9" fmla="*/ 0 h 68"/>
                <a:gd name="T10" fmla="*/ 21 w 68"/>
                <a:gd name="T11" fmla="*/ 2 h 68"/>
                <a:gd name="T12" fmla="*/ 9 w 68"/>
                <a:gd name="T13" fmla="*/ 9 h 68"/>
                <a:gd name="T14" fmla="*/ 2 w 68"/>
                <a:gd name="T15" fmla="*/ 21 h 68"/>
                <a:gd name="T16" fmla="*/ 0 w 68"/>
                <a:gd name="T17" fmla="*/ 33 h 68"/>
                <a:gd name="T18" fmla="*/ 2 w 68"/>
                <a:gd name="T19" fmla="*/ 47 h 68"/>
                <a:gd name="T20" fmla="*/ 9 w 68"/>
                <a:gd name="T21" fmla="*/ 58 h 68"/>
                <a:gd name="T22" fmla="*/ 21 w 68"/>
                <a:gd name="T23" fmla="*/ 65 h 68"/>
                <a:gd name="T24" fmla="*/ 33 w 68"/>
                <a:gd name="T25" fmla="*/ 68 h 68"/>
                <a:gd name="T26" fmla="*/ 47 w 68"/>
                <a:gd name="T27" fmla="*/ 65 h 68"/>
                <a:gd name="T28" fmla="*/ 58 w 68"/>
                <a:gd name="T29" fmla="*/ 58 h 68"/>
                <a:gd name="T30" fmla="*/ 65 w 68"/>
                <a:gd name="T31" fmla="*/ 47 h 68"/>
                <a:gd name="T32" fmla="*/ 68 w 68"/>
                <a:gd name="T33" fmla="*/ 33 h 68"/>
                <a:gd name="T34" fmla="*/ 68 w 68"/>
                <a:gd name="T35" fmla="*/ 33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8" h="68">
                  <a:moveTo>
                    <a:pt x="68" y="33"/>
                  </a:moveTo>
                  <a:lnTo>
                    <a:pt x="65" y="21"/>
                  </a:lnTo>
                  <a:lnTo>
                    <a:pt x="58" y="9"/>
                  </a:lnTo>
                  <a:lnTo>
                    <a:pt x="47" y="2"/>
                  </a:lnTo>
                  <a:lnTo>
                    <a:pt x="33" y="0"/>
                  </a:lnTo>
                  <a:lnTo>
                    <a:pt x="21" y="2"/>
                  </a:lnTo>
                  <a:lnTo>
                    <a:pt x="9" y="9"/>
                  </a:lnTo>
                  <a:lnTo>
                    <a:pt x="2" y="21"/>
                  </a:lnTo>
                  <a:lnTo>
                    <a:pt x="0" y="33"/>
                  </a:lnTo>
                  <a:lnTo>
                    <a:pt x="2" y="47"/>
                  </a:lnTo>
                  <a:lnTo>
                    <a:pt x="9" y="58"/>
                  </a:lnTo>
                  <a:lnTo>
                    <a:pt x="21" y="65"/>
                  </a:lnTo>
                  <a:lnTo>
                    <a:pt x="33" y="68"/>
                  </a:lnTo>
                  <a:lnTo>
                    <a:pt x="47" y="65"/>
                  </a:lnTo>
                  <a:lnTo>
                    <a:pt x="58" y="58"/>
                  </a:lnTo>
                  <a:lnTo>
                    <a:pt x="65" y="47"/>
                  </a:lnTo>
                  <a:lnTo>
                    <a:pt x="68" y="33"/>
                  </a:lnTo>
                  <a:lnTo>
                    <a:pt x="68" y="33"/>
                  </a:lnTo>
                  <a:close/>
                </a:path>
              </a:pathLst>
            </a:custGeom>
            <a:solidFill>
              <a:srgbClr val="FF9933"/>
            </a:solidFill>
            <a:ln w="0">
              <a:solidFill>
                <a:srgbClr val="FF66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328" name="Freeform 1239"/>
            <p:cNvSpPr>
              <a:spLocks/>
            </p:cNvSpPr>
            <p:nvPr/>
          </p:nvSpPr>
          <p:spPr bwMode="auto">
            <a:xfrm>
              <a:off x="2135188" y="3312139"/>
              <a:ext cx="107950" cy="107950"/>
            </a:xfrm>
            <a:custGeom>
              <a:avLst/>
              <a:gdLst>
                <a:gd name="T0" fmla="*/ 58 w 68"/>
                <a:gd name="T1" fmla="*/ 58 h 68"/>
                <a:gd name="T2" fmla="*/ 66 w 68"/>
                <a:gd name="T3" fmla="*/ 47 h 68"/>
                <a:gd name="T4" fmla="*/ 68 w 68"/>
                <a:gd name="T5" fmla="*/ 34 h 68"/>
                <a:gd name="T6" fmla="*/ 66 w 68"/>
                <a:gd name="T7" fmla="*/ 21 h 68"/>
                <a:gd name="T8" fmla="*/ 58 w 68"/>
                <a:gd name="T9" fmla="*/ 10 h 68"/>
                <a:gd name="T10" fmla="*/ 47 w 68"/>
                <a:gd name="T11" fmla="*/ 3 h 68"/>
                <a:gd name="T12" fmla="*/ 34 w 68"/>
                <a:gd name="T13" fmla="*/ 0 h 68"/>
                <a:gd name="T14" fmla="*/ 21 w 68"/>
                <a:gd name="T15" fmla="*/ 3 h 68"/>
                <a:gd name="T16" fmla="*/ 10 w 68"/>
                <a:gd name="T17" fmla="*/ 10 h 68"/>
                <a:gd name="T18" fmla="*/ 3 w 68"/>
                <a:gd name="T19" fmla="*/ 21 h 68"/>
                <a:gd name="T20" fmla="*/ 0 w 68"/>
                <a:gd name="T21" fmla="*/ 34 h 68"/>
                <a:gd name="T22" fmla="*/ 3 w 68"/>
                <a:gd name="T23" fmla="*/ 47 h 68"/>
                <a:gd name="T24" fmla="*/ 10 w 68"/>
                <a:gd name="T25" fmla="*/ 58 h 68"/>
                <a:gd name="T26" fmla="*/ 21 w 68"/>
                <a:gd name="T27" fmla="*/ 66 h 68"/>
                <a:gd name="T28" fmla="*/ 34 w 68"/>
                <a:gd name="T29" fmla="*/ 68 h 68"/>
                <a:gd name="T30" fmla="*/ 47 w 68"/>
                <a:gd name="T31" fmla="*/ 66 h 68"/>
                <a:gd name="T32" fmla="*/ 58 w 68"/>
                <a:gd name="T33" fmla="*/ 58 h 68"/>
                <a:gd name="T34" fmla="*/ 58 w 68"/>
                <a:gd name="T35" fmla="*/ 58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8" h="68">
                  <a:moveTo>
                    <a:pt x="58" y="58"/>
                  </a:moveTo>
                  <a:lnTo>
                    <a:pt x="66" y="47"/>
                  </a:lnTo>
                  <a:lnTo>
                    <a:pt x="68" y="34"/>
                  </a:lnTo>
                  <a:lnTo>
                    <a:pt x="66" y="21"/>
                  </a:lnTo>
                  <a:lnTo>
                    <a:pt x="58" y="10"/>
                  </a:lnTo>
                  <a:lnTo>
                    <a:pt x="47" y="3"/>
                  </a:lnTo>
                  <a:lnTo>
                    <a:pt x="34" y="0"/>
                  </a:lnTo>
                  <a:lnTo>
                    <a:pt x="21" y="3"/>
                  </a:lnTo>
                  <a:lnTo>
                    <a:pt x="10" y="10"/>
                  </a:lnTo>
                  <a:lnTo>
                    <a:pt x="3" y="21"/>
                  </a:lnTo>
                  <a:lnTo>
                    <a:pt x="0" y="34"/>
                  </a:lnTo>
                  <a:lnTo>
                    <a:pt x="3" y="47"/>
                  </a:lnTo>
                  <a:lnTo>
                    <a:pt x="10" y="58"/>
                  </a:lnTo>
                  <a:lnTo>
                    <a:pt x="21" y="66"/>
                  </a:lnTo>
                  <a:lnTo>
                    <a:pt x="34" y="68"/>
                  </a:lnTo>
                  <a:lnTo>
                    <a:pt x="47" y="66"/>
                  </a:lnTo>
                  <a:lnTo>
                    <a:pt x="58" y="58"/>
                  </a:lnTo>
                  <a:lnTo>
                    <a:pt x="58" y="58"/>
                  </a:lnTo>
                  <a:close/>
                </a:path>
              </a:pathLst>
            </a:custGeom>
            <a:solidFill>
              <a:srgbClr val="009900"/>
            </a:solidFill>
            <a:ln w="0">
              <a:solidFill>
                <a:srgbClr val="0099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329" name="Freeform 1262"/>
            <p:cNvSpPr>
              <a:spLocks/>
            </p:cNvSpPr>
            <p:nvPr/>
          </p:nvSpPr>
          <p:spPr bwMode="auto">
            <a:xfrm>
              <a:off x="2093913" y="3312139"/>
              <a:ext cx="107950" cy="107950"/>
            </a:xfrm>
            <a:custGeom>
              <a:avLst/>
              <a:gdLst>
                <a:gd name="T0" fmla="*/ 68 w 68"/>
                <a:gd name="T1" fmla="*/ 34 h 68"/>
                <a:gd name="T2" fmla="*/ 66 w 68"/>
                <a:gd name="T3" fmla="*/ 21 h 68"/>
                <a:gd name="T4" fmla="*/ 58 w 68"/>
                <a:gd name="T5" fmla="*/ 10 h 68"/>
                <a:gd name="T6" fmla="*/ 47 w 68"/>
                <a:gd name="T7" fmla="*/ 3 h 68"/>
                <a:gd name="T8" fmla="*/ 34 w 68"/>
                <a:gd name="T9" fmla="*/ 0 h 68"/>
                <a:gd name="T10" fmla="*/ 21 w 68"/>
                <a:gd name="T11" fmla="*/ 3 h 68"/>
                <a:gd name="T12" fmla="*/ 10 w 68"/>
                <a:gd name="T13" fmla="*/ 10 h 68"/>
                <a:gd name="T14" fmla="*/ 3 w 68"/>
                <a:gd name="T15" fmla="*/ 21 h 68"/>
                <a:gd name="T16" fmla="*/ 0 w 68"/>
                <a:gd name="T17" fmla="*/ 34 h 68"/>
                <a:gd name="T18" fmla="*/ 3 w 68"/>
                <a:gd name="T19" fmla="*/ 47 h 68"/>
                <a:gd name="T20" fmla="*/ 10 w 68"/>
                <a:gd name="T21" fmla="*/ 58 h 68"/>
                <a:gd name="T22" fmla="*/ 21 w 68"/>
                <a:gd name="T23" fmla="*/ 66 h 68"/>
                <a:gd name="T24" fmla="*/ 34 w 68"/>
                <a:gd name="T25" fmla="*/ 68 h 68"/>
                <a:gd name="T26" fmla="*/ 47 w 68"/>
                <a:gd name="T27" fmla="*/ 66 h 68"/>
                <a:gd name="T28" fmla="*/ 58 w 68"/>
                <a:gd name="T29" fmla="*/ 58 h 68"/>
                <a:gd name="T30" fmla="*/ 66 w 68"/>
                <a:gd name="T31" fmla="*/ 47 h 68"/>
                <a:gd name="T32" fmla="*/ 68 w 68"/>
                <a:gd name="T33" fmla="*/ 34 h 68"/>
                <a:gd name="T34" fmla="*/ 68 w 68"/>
                <a:gd name="T35" fmla="*/ 34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8" h="68">
                  <a:moveTo>
                    <a:pt x="68" y="34"/>
                  </a:moveTo>
                  <a:lnTo>
                    <a:pt x="66" y="21"/>
                  </a:lnTo>
                  <a:lnTo>
                    <a:pt x="58" y="10"/>
                  </a:lnTo>
                  <a:lnTo>
                    <a:pt x="47" y="3"/>
                  </a:lnTo>
                  <a:lnTo>
                    <a:pt x="34" y="0"/>
                  </a:lnTo>
                  <a:lnTo>
                    <a:pt x="21" y="3"/>
                  </a:lnTo>
                  <a:lnTo>
                    <a:pt x="10" y="10"/>
                  </a:lnTo>
                  <a:lnTo>
                    <a:pt x="3" y="21"/>
                  </a:lnTo>
                  <a:lnTo>
                    <a:pt x="0" y="34"/>
                  </a:lnTo>
                  <a:lnTo>
                    <a:pt x="3" y="47"/>
                  </a:lnTo>
                  <a:lnTo>
                    <a:pt x="10" y="58"/>
                  </a:lnTo>
                  <a:lnTo>
                    <a:pt x="21" y="66"/>
                  </a:lnTo>
                  <a:lnTo>
                    <a:pt x="34" y="68"/>
                  </a:lnTo>
                  <a:lnTo>
                    <a:pt x="47" y="66"/>
                  </a:lnTo>
                  <a:lnTo>
                    <a:pt x="58" y="58"/>
                  </a:lnTo>
                  <a:lnTo>
                    <a:pt x="66" y="47"/>
                  </a:lnTo>
                  <a:lnTo>
                    <a:pt x="68" y="34"/>
                  </a:lnTo>
                  <a:lnTo>
                    <a:pt x="68" y="34"/>
                  </a:lnTo>
                  <a:close/>
                </a:path>
              </a:pathLst>
            </a:custGeom>
            <a:solidFill>
              <a:srgbClr val="FF9933"/>
            </a:solidFill>
            <a:ln w="0">
              <a:solidFill>
                <a:srgbClr val="FF66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330" name="Line 1257"/>
            <p:cNvSpPr>
              <a:spLocks noChangeShapeType="1"/>
            </p:cNvSpPr>
            <p:nvPr/>
          </p:nvSpPr>
          <p:spPr bwMode="auto">
            <a:xfrm>
              <a:off x="2393950" y="2432664"/>
              <a:ext cx="0" cy="1101725"/>
            </a:xfrm>
            <a:prstGeom prst="line">
              <a:avLst/>
            </a:prstGeom>
            <a:noFill/>
            <a:ln w="9525">
              <a:solidFill>
                <a:srgbClr val="0099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331" name="Line 1281"/>
            <p:cNvSpPr>
              <a:spLocks noChangeShapeType="1"/>
            </p:cNvSpPr>
            <p:nvPr/>
          </p:nvSpPr>
          <p:spPr bwMode="auto">
            <a:xfrm flipV="1">
              <a:off x="2344738" y="2177076"/>
              <a:ext cx="0" cy="1012825"/>
            </a:xfrm>
            <a:prstGeom prst="line">
              <a:avLst/>
            </a:prstGeom>
            <a:noFill/>
            <a:ln w="9525">
              <a:solidFill>
                <a:srgbClr val="FF66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332" name="Line 1256"/>
            <p:cNvSpPr>
              <a:spLocks noChangeShapeType="1"/>
            </p:cNvSpPr>
            <p:nvPr/>
          </p:nvSpPr>
          <p:spPr bwMode="auto">
            <a:xfrm>
              <a:off x="2595563" y="2599351"/>
              <a:ext cx="0" cy="849313"/>
            </a:xfrm>
            <a:prstGeom prst="line">
              <a:avLst/>
            </a:prstGeom>
            <a:noFill/>
            <a:ln w="9525">
              <a:solidFill>
                <a:srgbClr val="0099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333" name="Line 1279"/>
            <p:cNvSpPr>
              <a:spLocks noChangeShapeType="1"/>
            </p:cNvSpPr>
            <p:nvPr/>
          </p:nvSpPr>
          <p:spPr bwMode="auto">
            <a:xfrm>
              <a:off x="2544763" y="2100876"/>
              <a:ext cx="0" cy="1089025"/>
            </a:xfrm>
            <a:prstGeom prst="line">
              <a:avLst/>
            </a:prstGeom>
            <a:noFill/>
            <a:ln w="9525">
              <a:solidFill>
                <a:srgbClr val="FF66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334" name="Line 1255"/>
            <p:cNvSpPr>
              <a:spLocks noChangeShapeType="1"/>
            </p:cNvSpPr>
            <p:nvPr/>
          </p:nvSpPr>
          <p:spPr bwMode="auto">
            <a:xfrm>
              <a:off x="3001963" y="2527914"/>
              <a:ext cx="0" cy="922338"/>
            </a:xfrm>
            <a:prstGeom prst="line">
              <a:avLst/>
            </a:prstGeom>
            <a:noFill/>
            <a:ln w="9525">
              <a:solidFill>
                <a:srgbClr val="0099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335" name="Line 1280"/>
            <p:cNvSpPr>
              <a:spLocks noChangeShapeType="1"/>
            </p:cNvSpPr>
            <p:nvPr/>
          </p:nvSpPr>
          <p:spPr bwMode="auto">
            <a:xfrm flipV="1">
              <a:off x="2951163" y="2096114"/>
              <a:ext cx="0" cy="1012825"/>
            </a:xfrm>
            <a:prstGeom prst="line">
              <a:avLst/>
            </a:prstGeom>
            <a:noFill/>
            <a:ln w="9525">
              <a:solidFill>
                <a:srgbClr val="FF66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336" name="Line 1254"/>
            <p:cNvSpPr>
              <a:spLocks noChangeShapeType="1"/>
            </p:cNvSpPr>
            <p:nvPr/>
          </p:nvSpPr>
          <p:spPr bwMode="auto">
            <a:xfrm>
              <a:off x="3400425" y="2435839"/>
              <a:ext cx="0" cy="1012825"/>
            </a:xfrm>
            <a:prstGeom prst="line">
              <a:avLst/>
            </a:prstGeom>
            <a:noFill/>
            <a:ln w="9525">
              <a:solidFill>
                <a:srgbClr val="0099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337" name="Line 1277"/>
            <p:cNvSpPr>
              <a:spLocks noChangeShapeType="1"/>
            </p:cNvSpPr>
            <p:nvPr/>
          </p:nvSpPr>
          <p:spPr bwMode="auto">
            <a:xfrm flipV="1">
              <a:off x="3351213" y="1924664"/>
              <a:ext cx="0" cy="1101725"/>
            </a:xfrm>
            <a:prstGeom prst="line">
              <a:avLst/>
            </a:prstGeom>
            <a:noFill/>
            <a:ln w="9525">
              <a:solidFill>
                <a:srgbClr val="FF66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338" name="Line 1253"/>
            <p:cNvSpPr>
              <a:spLocks noChangeShapeType="1"/>
            </p:cNvSpPr>
            <p:nvPr/>
          </p:nvSpPr>
          <p:spPr bwMode="auto">
            <a:xfrm>
              <a:off x="3803650" y="2350114"/>
              <a:ext cx="0" cy="920750"/>
            </a:xfrm>
            <a:prstGeom prst="line">
              <a:avLst/>
            </a:prstGeom>
            <a:noFill/>
            <a:ln w="9525">
              <a:solidFill>
                <a:srgbClr val="0099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339" name="Line 1276"/>
            <p:cNvSpPr>
              <a:spLocks noChangeShapeType="1"/>
            </p:cNvSpPr>
            <p:nvPr/>
          </p:nvSpPr>
          <p:spPr bwMode="auto">
            <a:xfrm flipV="1">
              <a:off x="3752850" y="1924664"/>
              <a:ext cx="0" cy="1093788"/>
            </a:xfrm>
            <a:prstGeom prst="line">
              <a:avLst/>
            </a:prstGeom>
            <a:noFill/>
            <a:ln w="9525">
              <a:solidFill>
                <a:srgbClr val="FF66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340" name="Line 1252"/>
            <p:cNvSpPr>
              <a:spLocks noChangeShapeType="1"/>
            </p:cNvSpPr>
            <p:nvPr/>
          </p:nvSpPr>
          <p:spPr bwMode="auto">
            <a:xfrm>
              <a:off x="4606925" y="2183426"/>
              <a:ext cx="0" cy="1085850"/>
            </a:xfrm>
            <a:prstGeom prst="line">
              <a:avLst/>
            </a:prstGeom>
            <a:noFill/>
            <a:ln w="9525">
              <a:solidFill>
                <a:srgbClr val="0099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341" name="Line 1278"/>
            <p:cNvSpPr>
              <a:spLocks noChangeShapeType="1"/>
            </p:cNvSpPr>
            <p:nvPr/>
          </p:nvSpPr>
          <p:spPr bwMode="auto">
            <a:xfrm flipV="1">
              <a:off x="4556125" y="1923076"/>
              <a:ext cx="0" cy="1169988"/>
            </a:xfrm>
            <a:prstGeom prst="line">
              <a:avLst/>
            </a:prstGeom>
            <a:noFill/>
            <a:ln w="9525">
              <a:solidFill>
                <a:srgbClr val="FF66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342" name="Line 1273"/>
            <p:cNvSpPr>
              <a:spLocks noChangeShapeType="1"/>
            </p:cNvSpPr>
            <p:nvPr/>
          </p:nvSpPr>
          <p:spPr bwMode="auto">
            <a:xfrm flipV="1">
              <a:off x="5360988" y="1923076"/>
              <a:ext cx="0" cy="1093788"/>
            </a:xfrm>
            <a:prstGeom prst="line">
              <a:avLst/>
            </a:prstGeom>
            <a:noFill/>
            <a:ln w="9525">
              <a:solidFill>
                <a:srgbClr val="FF66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343" name="Line 1251"/>
            <p:cNvSpPr>
              <a:spLocks noChangeShapeType="1"/>
            </p:cNvSpPr>
            <p:nvPr/>
          </p:nvSpPr>
          <p:spPr bwMode="auto">
            <a:xfrm>
              <a:off x="5411788" y="2265976"/>
              <a:ext cx="0" cy="1100138"/>
            </a:xfrm>
            <a:prstGeom prst="line">
              <a:avLst/>
            </a:prstGeom>
            <a:noFill/>
            <a:ln w="9525">
              <a:solidFill>
                <a:srgbClr val="0099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344" name="Line 1275"/>
            <p:cNvSpPr>
              <a:spLocks noChangeShapeType="1"/>
            </p:cNvSpPr>
            <p:nvPr/>
          </p:nvSpPr>
          <p:spPr bwMode="auto">
            <a:xfrm>
              <a:off x="6169025" y="1764326"/>
              <a:ext cx="0" cy="1169988"/>
            </a:xfrm>
            <a:prstGeom prst="line">
              <a:avLst/>
            </a:prstGeom>
            <a:noFill/>
            <a:ln w="9525">
              <a:solidFill>
                <a:srgbClr val="FF66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345" name="Line 1250"/>
            <p:cNvSpPr>
              <a:spLocks noChangeShapeType="1"/>
            </p:cNvSpPr>
            <p:nvPr/>
          </p:nvSpPr>
          <p:spPr bwMode="auto">
            <a:xfrm>
              <a:off x="6216650" y="2188189"/>
              <a:ext cx="0" cy="1177925"/>
            </a:xfrm>
            <a:prstGeom prst="line">
              <a:avLst/>
            </a:prstGeom>
            <a:noFill/>
            <a:ln w="9525">
              <a:solidFill>
                <a:srgbClr val="0099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346" name="Line 1249"/>
            <p:cNvSpPr>
              <a:spLocks noChangeShapeType="1"/>
            </p:cNvSpPr>
            <p:nvPr/>
          </p:nvSpPr>
          <p:spPr bwMode="auto">
            <a:xfrm>
              <a:off x="7021513" y="2102464"/>
              <a:ext cx="0" cy="1174750"/>
            </a:xfrm>
            <a:prstGeom prst="line">
              <a:avLst/>
            </a:prstGeom>
            <a:noFill/>
            <a:ln w="9525">
              <a:solidFill>
                <a:srgbClr val="0099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347" name="Line 1274"/>
            <p:cNvSpPr>
              <a:spLocks noChangeShapeType="1"/>
            </p:cNvSpPr>
            <p:nvPr/>
          </p:nvSpPr>
          <p:spPr bwMode="auto">
            <a:xfrm>
              <a:off x="6972300" y="1837351"/>
              <a:ext cx="0" cy="1104900"/>
            </a:xfrm>
            <a:prstGeom prst="line">
              <a:avLst/>
            </a:prstGeom>
            <a:noFill/>
            <a:ln w="9525">
              <a:solidFill>
                <a:srgbClr val="FF66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  <p:sp>
        <p:nvSpPr>
          <p:cNvPr id="117" name="Rectangle 27"/>
          <p:cNvSpPr>
            <a:spLocks noGrp="1" noChangeArrowheads="1"/>
          </p:cNvSpPr>
          <p:nvPr>
            <p:ph type="title"/>
          </p:nvPr>
        </p:nvSpPr>
        <p:spPr>
          <a:xfrm>
            <a:off x="50799" y="44450"/>
            <a:ext cx="8736013" cy="1106488"/>
          </a:xfrm>
        </p:spPr>
        <p:txBody>
          <a:bodyPr/>
          <a:lstStyle/>
          <a:p>
            <a:r>
              <a:rPr lang="en-GB" sz="3200" dirty="0" err="1" smtClean="0">
                <a:ea typeface="ＭＳ Ｐゴシック" pitchFamily="-1" charset="-128"/>
                <a:cs typeface="ＭＳ Ｐゴシック" pitchFamily="-1" charset="-128"/>
              </a:rPr>
              <a:t>Estudio</a:t>
            </a:r>
            <a: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  <a:t> GS-236-</a:t>
            </a:r>
            <a:r>
              <a:rPr lang="fr-FR" sz="3200" dirty="0" smtClean="0">
                <a:ea typeface="ＭＳ Ｐゴシック" pitchFamily="-1" charset="-128"/>
                <a:cs typeface="ＭＳ Ｐゴシック" pitchFamily="-1" charset="-128"/>
              </a:rPr>
              <a:t>0103</a:t>
            </a:r>
            <a: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  <a:t>: EVG/c/FTC/TDF </a:t>
            </a:r>
            <a:r>
              <a:rPr lang="en-GB" sz="3200" dirty="0">
                <a:ea typeface="ＭＳ Ｐゴシック" pitchFamily="-1" charset="-128"/>
                <a:cs typeface="ＭＳ Ｐゴシック" pitchFamily="-1" charset="-128"/>
              </a:rPr>
              <a:t>QD </a:t>
            </a:r>
            <a:r>
              <a:rPr lang="en-GB" sz="3200" dirty="0" err="1">
                <a:ea typeface="ＭＳ Ｐゴシック" pitchFamily="-1" charset="-128"/>
                <a:cs typeface="ＭＳ Ｐゴシック" pitchFamily="-1" charset="-128"/>
              </a:rPr>
              <a:t>vs</a:t>
            </a:r>
            <a: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  <a:t> ATV</a:t>
            </a:r>
            <a:r>
              <a:rPr lang="en-GB" sz="3200" dirty="0">
                <a:ea typeface="ＭＳ Ｐゴシック" pitchFamily="-1" charset="-128"/>
                <a:cs typeface="ＭＳ Ｐゴシック" pitchFamily="-1" charset="-128"/>
              </a:rPr>
              <a:t>/</a:t>
            </a:r>
            <a: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  <a:t>r </a:t>
            </a:r>
            <a:b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</a:br>
            <a: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  <a:t>+ FTC/TDF QD</a:t>
            </a:r>
            <a:endParaRPr lang="en-GB" sz="3200" dirty="0"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2425991" y="4904817"/>
            <a:ext cx="428973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AR" sz="2000" b="1" smtClean="0">
                <a:solidFill>
                  <a:srgbClr val="CC3300"/>
                </a:solidFill>
                <a:latin typeface="+mj-lt"/>
              </a:rPr>
              <a:t>Discontinuaciones por eventos renales</a:t>
            </a:r>
          </a:p>
        </p:txBody>
      </p:sp>
      <p:graphicFrame>
        <p:nvGraphicFramePr>
          <p:cNvPr id="15" name="Group 9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6916763"/>
              </p:ext>
            </p:extLst>
          </p:nvPr>
        </p:nvGraphicFramePr>
        <p:xfrm>
          <a:off x="478435" y="5353005"/>
          <a:ext cx="7947515" cy="1085600"/>
        </p:xfrm>
        <a:graphic>
          <a:graphicData uri="http://schemas.openxmlformats.org/drawingml/2006/table">
            <a:tbl>
              <a:tblPr/>
              <a:tblGrid>
                <a:gridCol w="3393952"/>
                <a:gridCol w="809341"/>
                <a:gridCol w="871598"/>
                <a:gridCol w="734633"/>
                <a:gridCol w="647473"/>
                <a:gridCol w="709730"/>
                <a:gridCol w="780788"/>
              </a:tblGrid>
              <a:tr h="20882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A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6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EVG/c/FTC/TDF</a:t>
                      </a:r>
                      <a:endParaRPr kumimoji="0" lang="es-AR" sz="1600" b="1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33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6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ATV/r + FTC/TDF</a:t>
                      </a:r>
                      <a:endParaRPr kumimoji="0" lang="es-AR" sz="1600" b="1" i="0" u="none" strike="noStrike" cap="none" normalizeH="0" baseline="0" noProof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20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808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8080"/>
                    </a:solidFill>
                  </a:tcPr>
                </a:tc>
              </a:tr>
              <a:tr h="20882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AR" sz="12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S48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Calibri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S96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Calibri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S144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Calibri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S48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Calibri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S96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Calibri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S144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Calibri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08828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Discontinuación por evento renal</a:t>
                      </a:r>
                      <a:endParaRPr kumimoji="0" lang="es-A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2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1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2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1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1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6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08828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Tubulopatía</a:t>
                      </a: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 proximal renal</a:t>
                      </a:r>
                      <a:endParaRPr kumimoji="0" lang="es-A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0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0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0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0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0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3</a:t>
                      </a:r>
                      <a:endParaRPr kumimoji="0" lang="es-A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6" name="ZoneTexte 69"/>
          <p:cNvSpPr txBox="1">
            <a:spLocks noChangeArrowheads="1"/>
          </p:cNvSpPr>
          <p:nvPr/>
        </p:nvSpPr>
        <p:spPr bwMode="auto">
          <a:xfrm>
            <a:off x="1150787" y="6568331"/>
            <a:ext cx="794751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200" i="1" dirty="0" err="1" smtClean="0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DeJesus</a:t>
            </a:r>
            <a:r>
              <a:rPr lang="en-GB" sz="1200" i="1" dirty="0" smtClean="0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 E. Lancet 2012;379:2429-38 ; </a:t>
            </a:r>
            <a:r>
              <a:rPr lang="en-GB" sz="1200" i="1" dirty="0" err="1" smtClean="0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Rockstroh</a:t>
            </a:r>
            <a:r>
              <a:rPr lang="en-GB" sz="1200" i="1" dirty="0" smtClean="0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 JK, JAIDS 2013;62:483-6 ; </a:t>
            </a:r>
            <a:r>
              <a:rPr lang="en-GB" sz="1200" i="1" dirty="0" err="1" smtClean="0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Clumeck</a:t>
            </a:r>
            <a:r>
              <a:rPr lang="en-GB" sz="1200" i="1" dirty="0" smtClean="0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 N, JAIDS 2014;65:e121-4 </a:t>
            </a:r>
            <a:endParaRPr lang="en-GB" sz="1200" i="1" dirty="0">
              <a:solidFill>
                <a:srgbClr val="CC0000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grpSp>
        <p:nvGrpSpPr>
          <p:cNvPr id="9" name="Grouper 41"/>
          <p:cNvGrpSpPr/>
          <p:nvPr/>
        </p:nvGrpSpPr>
        <p:grpSpPr>
          <a:xfrm>
            <a:off x="0" y="6570663"/>
            <a:ext cx="1187624" cy="288111"/>
            <a:chOff x="0" y="6570663"/>
            <a:chExt cx="1393200" cy="288111"/>
          </a:xfrm>
        </p:grpSpPr>
        <p:sp>
          <p:nvSpPr>
            <p:cNvPr id="14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1393200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 b="1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17" name="ZoneTexte 23"/>
            <p:cNvSpPr txBox="1">
              <a:spLocks noChangeArrowheads="1"/>
            </p:cNvSpPr>
            <p:nvPr/>
          </p:nvSpPr>
          <p:spPr bwMode="auto">
            <a:xfrm>
              <a:off x="58767" y="6581775"/>
              <a:ext cx="1289477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200" b="1" i="1" dirty="0" smtClean="0">
                  <a:solidFill>
                    <a:srgbClr val="333399"/>
                  </a:solidFill>
                  <a:latin typeface="Cambria" pitchFamily="-1" charset="0"/>
                  <a:ea typeface="ＭＳ Ｐゴシック" pitchFamily="-1" charset="-128"/>
                  <a:cs typeface="ＭＳ Ｐゴシック" pitchFamily="-1" charset="-128"/>
                </a:rPr>
                <a:t>GS-236-0103</a:t>
              </a:r>
              <a:endParaRPr lang="en-GB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</p:grpSp>
      <p:sp>
        <p:nvSpPr>
          <p:cNvPr id="583" name="Rectangle 582"/>
          <p:cNvSpPr/>
          <p:nvPr/>
        </p:nvSpPr>
        <p:spPr>
          <a:xfrm>
            <a:off x="2586641" y="1228690"/>
            <a:ext cx="464965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AR" sz="2000" b="1" dirty="0" smtClean="0">
                <a:solidFill>
                  <a:srgbClr val="CC3300"/>
                </a:solidFill>
                <a:latin typeface="+mj-lt"/>
              </a:rPr>
              <a:t>Proporción de pacientes con CV &lt; 50 c/</a:t>
            </a:r>
            <a:r>
              <a:rPr lang="es-AR" sz="2000" b="1" dirty="0" err="1" smtClean="0">
                <a:solidFill>
                  <a:srgbClr val="CC3300"/>
                </a:solidFill>
                <a:latin typeface="+mj-lt"/>
              </a:rPr>
              <a:t>mL</a:t>
            </a:r>
            <a:endParaRPr lang="es-AR" sz="2000" b="1" dirty="0" smtClean="0">
              <a:solidFill>
                <a:srgbClr val="CC3300"/>
              </a:solidFill>
              <a:latin typeface="+mj-lt"/>
            </a:endParaRPr>
          </a:p>
        </p:txBody>
      </p:sp>
      <p:grpSp>
        <p:nvGrpSpPr>
          <p:cNvPr id="122" name="Groupe 121"/>
          <p:cNvGrpSpPr/>
          <p:nvPr/>
        </p:nvGrpSpPr>
        <p:grpSpPr>
          <a:xfrm>
            <a:off x="1152192" y="1560061"/>
            <a:ext cx="5940088" cy="3328918"/>
            <a:chOff x="1152192" y="1560061"/>
            <a:chExt cx="5940088" cy="3328918"/>
          </a:xfrm>
        </p:grpSpPr>
        <p:sp>
          <p:nvSpPr>
            <p:cNvPr id="2" name="Forme libre 1"/>
            <p:cNvSpPr/>
            <p:nvPr/>
          </p:nvSpPr>
          <p:spPr bwMode="auto">
            <a:xfrm>
              <a:off x="2773680" y="1840230"/>
              <a:ext cx="4122420" cy="2114550"/>
            </a:xfrm>
            <a:custGeom>
              <a:avLst/>
              <a:gdLst>
                <a:gd name="connsiteX0" fmla="*/ 0 w 4122420"/>
                <a:gd name="connsiteY0" fmla="*/ 2114550 h 2114550"/>
                <a:gd name="connsiteX1" fmla="*/ 167640 w 4122420"/>
                <a:gd name="connsiteY1" fmla="*/ 1546860 h 2114550"/>
                <a:gd name="connsiteX2" fmla="*/ 346710 w 4122420"/>
                <a:gd name="connsiteY2" fmla="*/ 765810 h 2114550"/>
                <a:gd name="connsiteX3" fmla="*/ 685800 w 4122420"/>
                <a:gd name="connsiteY3" fmla="*/ 358140 h 2114550"/>
                <a:gd name="connsiteX4" fmla="*/ 1021080 w 4122420"/>
                <a:gd name="connsiteY4" fmla="*/ 160020 h 2114550"/>
                <a:gd name="connsiteX5" fmla="*/ 1383030 w 4122420"/>
                <a:gd name="connsiteY5" fmla="*/ 114300 h 2114550"/>
                <a:gd name="connsiteX6" fmla="*/ 2068830 w 4122420"/>
                <a:gd name="connsiteY6" fmla="*/ 121920 h 2114550"/>
                <a:gd name="connsiteX7" fmla="*/ 2735580 w 4122420"/>
                <a:gd name="connsiteY7" fmla="*/ 72390 h 2114550"/>
                <a:gd name="connsiteX8" fmla="*/ 3436620 w 4122420"/>
                <a:gd name="connsiteY8" fmla="*/ 72390 h 2114550"/>
                <a:gd name="connsiteX9" fmla="*/ 4122420 w 4122420"/>
                <a:gd name="connsiteY9" fmla="*/ 0 h 2114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122420" h="2114550">
                  <a:moveTo>
                    <a:pt x="0" y="2114550"/>
                  </a:moveTo>
                  <a:lnTo>
                    <a:pt x="167640" y="1546860"/>
                  </a:lnTo>
                  <a:lnTo>
                    <a:pt x="346710" y="765810"/>
                  </a:lnTo>
                  <a:lnTo>
                    <a:pt x="685800" y="358140"/>
                  </a:lnTo>
                  <a:lnTo>
                    <a:pt x="1021080" y="160020"/>
                  </a:lnTo>
                  <a:lnTo>
                    <a:pt x="1383030" y="114300"/>
                  </a:lnTo>
                  <a:lnTo>
                    <a:pt x="2068830" y="121920"/>
                  </a:lnTo>
                  <a:lnTo>
                    <a:pt x="2735580" y="72390"/>
                  </a:lnTo>
                  <a:lnTo>
                    <a:pt x="3436620" y="72390"/>
                  </a:lnTo>
                  <a:lnTo>
                    <a:pt x="4122420" y="0"/>
                  </a:lnTo>
                </a:path>
              </a:pathLst>
            </a:custGeom>
            <a:noFill/>
            <a:ln w="19050" cap="flat" cmpd="sng" algn="ctr">
              <a:solidFill>
                <a:srgbClr val="FF66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AR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pitchFamily="-109" charset="0"/>
                <a:ea typeface="ＭＳ Ｐゴシック" pitchFamily="-109" charset="-128"/>
                <a:cs typeface="ＭＳ Ｐゴシック" pitchFamily="-109" charset="-128"/>
              </a:endParaRPr>
            </a:p>
          </p:txBody>
        </p:sp>
        <p:sp>
          <p:nvSpPr>
            <p:cNvPr id="162" name="Line 1202"/>
            <p:cNvSpPr>
              <a:spLocks noChangeShapeType="1"/>
            </p:cNvSpPr>
            <p:nvPr/>
          </p:nvSpPr>
          <p:spPr bwMode="auto">
            <a:xfrm flipV="1">
              <a:off x="2663080" y="1628800"/>
              <a:ext cx="0" cy="2352484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AR" sz="1600"/>
            </a:p>
          </p:txBody>
        </p:sp>
        <p:sp>
          <p:nvSpPr>
            <p:cNvPr id="163" name="Line 1203"/>
            <p:cNvSpPr>
              <a:spLocks noChangeShapeType="1"/>
            </p:cNvSpPr>
            <p:nvPr/>
          </p:nvSpPr>
          <p:spPr bwMode="auto">
            <a:xfrm flipH="1">
              <a:off x="2663080" y="3981284"/>
              <a:ext cx="4429200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AR" sz="1600"/>
            </a:p>
          </p:txBody>
        </p:sp>
        <p:sp>
          <p:nvSpPr>
            <p:cNvPr id="164" name="Line 1204"/>
            <p:cNvSpPr>
              <a:spLocks noChangeShapeType="1"/>
            </p:cNvSpPr>
            <p:nvPr/>
          </p:nvSpPr>
          <p:spPr bwMode="auto">
            <a:xfrm flipH="1">
              <a:off x="2653555" y="3981284"/>
              <a:ext cx="9525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AR" sz="1600"/>
            </a:p>
          </p:txBody>
        </p:sp>
        <p:sp>
          <p:nvSpPr>
            <p:cNvPr id="167" name="Line 1207"/>
            <p:cNvSpPr>
              <a:spLocks noChangeShapeType="1"/>
            </p:cNvSpPr>
            <p:nvPr/>
          </p:nvSpPr>
          <p:spPr bwMode="auto">
            <a:xfrm flipV="1">
              <a:off x="6561797" y="3981284"/>
              <a:ext cx="0" cy="5080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AR" sz="1600"/>
            </a:p>
          </p:txBody>
        </p:sp>
        <p:sp>
          <p:nvSpPr>
            <p:cNvPr id="168" name="Line 1208"/>
            <p:cNvSpPr>
              <a:spLocks noChangeShapeType="1"/>
            </p:cNvSpPr>
            <p:nvPr/>
          </p:nvSpPr>
          <p:spPr bwMode="auto">
            <a:xfrm flipV="1">
              <a:off x="6904514" y="3981284"/>
              <a:ext cx="0" cy="5080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AR" sz="1600"/>
            </a:p>
          </p:txBody>
        </p:sp>
        <p:sp>
          <p:nvSpPr>
            <p:cNvPr id="170" name="Line 1210"/>
            <p:cNvSpPr>
              <a:spLocks noChangeShapeType="1"/>
            </p:cNvSpPr>
            <p:nvPr/>
          </p:nvSpPr>
          <p:spPr bwMode="auto">
            <a:xfrm flipV="1">
              <a:off x="6220564" y="3981284"/>
              <a:ext cx="0" cy="5080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AR" sz="1600"/>
            </a:p>
          </p:txBody>
        </p:sp>
        <p:sp>
          <p:nvSpPr>
            <p:cNvPr id="171" name="Line 1211"/>
            <p:cNvSpPr>
              <a:spLocks noChangeShapeType="1"/>
            </p:cNvSpPr>
            <p:nvPr/>
          </p:nvSpPr>
          <p:spPr bwMode="auto">
            <a:xfrm flipV="1">
              <a:off x="5874592" y="3981284"/>
              <a:ext cx="0" cy="5080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AR" sz="1600"/>
            </a:p>
          </p:txBody>
        </p:sp>
        <p:sp>
          <p:nvSpPr>
            <p:cNvPr id="172" name="Line 1212"/>
            <p:cNvSpPr>
              <a:spLocks noChangeShapeType="1"/>
            </p:cNvSpPr>
            <p:nvPr/>
          </p:nvSpPr>
          <p:spPr bwMode="auto">
            <a:xfrm flipV="1">
              <a:off x="6045180" y="3981284"/>
              <a:ext cx="0" cy="5080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AR" sz="1600"/>
            </a:p>
          </p:txBody>
        </p:sp>
        <p:sp>
          <p:nvSpPr>
            <p:cNvPr id="173" name="Line 1213"/>
            <p:cNvSpPr>
              <a:spLocks noChangeShapeType="1"/>
            </p:cNvSpPr>
            <p:nvPr/>
          </p:nvSpPr>
          <p:spPr bwMode="auto">
            <a:xfrm flipV="1">
              <a:off x="6387440" y="3981284"/>
              <a:ext cx="0" cy="5080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AR" sz="1600"/>
            </a:p>
          </p:txBody>
        </p:sp>
        <p:sp>
          <p:nvSpPr>
            <p:cNvPr id="174" name="Line 1214"/>
            <p:cNvSpPr>
              <a:spLocks noChangeShapeType="1"/>
            </p:cNvSpPr>
            <p:nvPr/>
          </p:nvSpPr>
          <p:spPr bwMode="auto">
            <a:xfrm flipV="1">
              <a:off x="6734780" y="3981284"/>
              <a:ext cx="0" cy="5080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AR" sz="1600"/>
            </a:p>
          </p:txBody>
        </p:sp>
        <p:sp>
          <p:nvSpPr>
            <p:cNvPr id="176" name="Line 1216"/>
            <p:cNvSpPr>
              <a:spLocks noChangeShapeType="1"/>
            </p:cNvSpPr>
            <p:nvPr/>
          </p:nvSpPr>
          <p:spPr bwMode="auto">
            <a:xfrm flipH="1">
              <a:off x="2615455" y="1653664"/>
              <a:ext cx="38100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AR" sz="1600"/>
            </a:p>
          </p:txBody>
        </p:sp>
        <p:sp>
          <p:nvSpPr>
            <p:cNvPr id="177" name="Line 1217"/>
            <p:cNvSpPr>
              <a:spLocks noChangeShapeType="1"/>
            </p:cNvSpPr>
            <p:nvPr/>
          </p:nvSpPr>
          <p:spPr bwMode="auto">
            <a:xfrm flipH="1">
              <a:off x="2615455" y="2112199"/>
              <a:ext cx="38100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AR" sz="1600"/>
            </a:p>
          </p:txBody>
        </p:sp>
        <p:sp>
          <p:nvSpPr>
            <p:cNvPr id="178" name="Line 1218"/>
            <p:cNvSpPr>
              <a:spLocks noChangeShapeType="1"/>
            </p:cNvSpPr>
            <p:nvPr/>
          </p:nvSpPr>
          <p:spPr bwMode="auto">
            <a:xfrm flipH="1">
              <a:off x="2615455" y="2582649"/>
              <a:ext cx="38100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AR" sz="1600"/>
            </a:p>
          </p:txBody>
        </p:sp>
        <p:sp>
          <p:nvSpPr>
            <p:cNvPr id="179" name="Line 1219"/>
            <p:cNvSpPr>
              <a:spLocks noChangeShapeType="1"/>
            </p:cNvSpPr>
            <p:nvPr/>
          </p:nvSpPr>
          <p:spPr bwMode="auto">
            <a:xfrm flipV="1">
              <a:off x="2969770" y="3981284"/>
              <a:ext cx="0" cy="5080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AR" sz="1600"/>
            </a:p>
          </p:txBody>
        </p:sp>
        <p:sp>
          <p:nvSpPr>
            <p:cNvPr id="180" name="Line 1220"/>
            <p:cNvSpPr>
              <a:spLocks noChangeShapeType="1"/>
            </p:cNvSpPr>
            <p:nvPr/>
          </p:nvSpPr>
          <p:spPr bwMode="auto">
            <a:xfrm flipV="1">
              <a:off x="2796595" y="3981284"/>
              <a:ext cx="0" cy="5080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AR" sz="1600"/>
            </a:p>
          </p:txBody>
        </p:sp>
        <p:sp>
          <p:nvSpPr>
            <p:cNvPr id="181" name="Line 1221"/>
            <p:cNvSpPr>
              <a:spLocks noChangeShapeType="1"/>
            </p:cNvSpPr>
            <p:nvPr/>
          </p:nvSpPr>
          <p:spPr bwMode="auto">
            <a:xfrm flipV="1">
              <a:off x="3479486" y="3981284"/>
              <a:ext cx="0" cy="5080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AR" sz="1600"/>
            </a:p>
          </p:txBody>
        </p:sp>
        <p:sp>
          <p:nvSpPr>
            <p:cNvPr id="182" name="Line 1222"/>
            <p:cNvSpPr>
              <a:spLocks noChangeShapeType="1"/>
            </p:cNvSpPr>
            <p:nvPr/>
          </p:nvSpPr>
          <p:spPr bwMode="auto">
            <a:xfrm flipV="1">
              <a:off x="3138606" y="3981284"/>
              <a:ext cx="0" cy="5080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AR" sz="1600"/>
            </a:p>
          </p:txBody>
        </p:sp>
        <p:sp>
          <p:nvSpPr>
            <p:cNvPr id="183" name="Line 1223"/>
            <p:cNvSpPr>
              <a:spLocks noChangeShapeType="1"/>
            </p:cNvSpPr>
            <p:nvPr/>
          </p:nvSpPr>
          <p:spPr bwMode="auto">
            <a:xfrm flipV="1">
              <a:off x="3310146" y="3981284"/>
              <a:ext cx="0" cy="5080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AR" sz="1600"/>
            </a:p>
          </p:txBody>
        </p:sp>
        <p:sp>
          <p:nvSpPr>
            <p:cNvPr id="184" name="Line 1224"/>
            <p:cNvSpPr>
              <a:spLocks noChangeShapeType="1"/>
            </p:cNvSpPr>
            <p:nvPr/>
          </p:nvSpPr>
          <p:spPr bwMode="auto">
            <a:xfrm flipH="1">
              <a:off x="2615455" y="3045366"/>
              <a:ext cx="38100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AR" sz="1600"/>
            </a:p>
          </p:txBody>
        </p:sp>
        <p:sp>
          <p:nvSpPr>
            <p:cNvPr id="185" name="Line 1225"/>
            <p:cNvSpPr>
              <a:spLocks noChangeShapeType="1"/>
            </p:cNvSpPr>
            <p:nvPr/>
          </p:nvSpPr>
          <p:spPr bwMode="auto">
            <a:xfrm flipV="1">
              <a:off x="2663080" y="3981284"/>
              <a:ext cx="0" cy="5080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AR" sz="1600"/>
            </a:p>
          </p:txBody>
        </p:sp>
        <p:sp>
          <p:nvSpPr>
            <p:cNvPr id="186" name="Line 1226"/>
            <p:cNvSpPr>
              <a:spLocks noChangeShapeType="1"/>
            </p:cNvSpPr>
            <p:nvPr/>
          </p:nvSpPr>
          <p:spPr bwMode="auto">
            <a:xfrm flipH="1">
              <a:off x="2615455" y="3513607"/>
              <a:ext cx="38100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AR" sz="1600"/>
            </a:p>
          </p:txBody>
        </p:sp>
        <p:sp>
          <p:nvSpPr>
            <p:cNvPr id="187" name="Line 1227"/>
            <p:cNvSpPr>
              <a:spLocks noChangeShapeType="1"/>
            </p:cNvSpPr>
            <p:nvPr/>
          </p:nvSpPr>
          <p:spPr bwMode="auto">
            <a:xfrm flipH="1">
              <a:off x="2615455" y="3981284"/>
              <a:ext cx="38100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AR" sz="1600"/>
            </a:p>
          </p:txBody>
        </p:sp>
        <p:sp>
          <p:nvSpPr>
            <p:cNvPr id="188" name="Line 1228"/>
            <p:cNvSpPr>
              <a:spLocks noChangeShapeType="1"/>
            </p:cNvSpPr>
            <p:nvPr/>
          </p:nvSpPr>
          <p:spPr bwMode="auto">
            <a:xfrm flipV="1">
              <a:off x="5019288" y="3981284"/>
              <a:ext cx="0" cy="5080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AR" sz="1600"/>
            </a:p>
          </p:txBody>
        </p:sp>
        <p:sp>
          <p:nvSpPr>
            <p:cNvPr id="189" name="Line 1229"/>
            <p:cNvSpPr>
              <a:spLocks noChangeShapeType="1"/>
            </p:cNvSpPr>
            <p:nvPr/>
          </p:nvSpPr>
          <p:spPr bwMode="auto">
            <a:xfrm flipV="1">
              <a:off x="4844622" y="3981284"/>
              <a:ext cx="0" cy="5080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AR" sz="1600"/>
            </a:p>
          </p:txBody>
        </p:sp>
        <p:sp>
          <p:nvSpPr>
            <p:cNvPr id="190" name="Line 1230"/>
            <p:cNvSpPr>
              <a:spLocks noChangeShapeType="1"/>
            </p:cNvSpPr>
            <p:nvPr/>
          </p:nvSpPr>
          <p:spPr bwMode="auto">
            <a:xfrm flipV="1">
              <a:off x="5530964" y="3981284"/>
              <a:ext cx="0" cy="5080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AR" sz="1600"/>
            </a:p>
          </p:txBody>
        </p:sp>
        <p:sp>
          <p:nvSpPr>
            <p:cNvPr id="191" name="Line 1231"/>
            <p:cNvSpPr>
              <a:spLocks noChangeShapeType="1"/>
            </p:cNvSpPr>
            <p:nvPr/>
          </p:nvSpPr>
          <p:spPr bwMode="auto">
            <a:xfrm flipV="1">
              <a:off x="5191244" y="3981284"/>
              <a:ext cx="0" cy="5080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AR" sz="1600"/>
            </a:p>
          </p:txBody>
        </p:sp>
        <p:sp>
          <p:nvSpPr>
            <p:cNvPr id="192" name="Line 1232"/>
            <p:cNvSpPr>
              <a:spLocks noChangeShapeType="1"/>
            </p:cNvSpPr>
            <p:nvPr/>
          </p:nvSpPr>
          <p:spPr bwMode="auto">
            <a:xfrm flipV="1">
              <a:off x="5364088" y="3981284"/>
              <a:ext cx="0" cy="5080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AR" sz="1600"/>
            </a:p>
          </p:txBody>
        </p:sp>
        <p:sp>
          <p:nvSpPr>
            <p:cNvPr id="194" name="Line 1234"/>
            <p:cNvSpPr>
              <a:spLocks noChangeShapeType="1"/>
            </p:cNvSpPr>
            <p:nvPr/>
          </p:nvSpPr>
          <p:spPr bwMode="auto">
            <a:xfrm flipV="1">
              <a:off x="3828499" y="3981284"/>
              <a:ext cx="0" cy="5080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AR" sz="1600"/>
            </a:p>
          </p:txBody>
        </p:sp>
        <p:sp>
          <p:nvSpPr>
            <p:cNvPr id="195" name="Line 1235"/>
            <p:cNvSpPr>
              <a:spLocks noChangeShapeType="1"/>
            </p:cNvSpPr>
            <p:nvPr/>
          </p:nvSpPr>
          <p:spPr bwMode="auto">
            <a:xfrm flipV="1">
              <a:off x="4165960" y="3981284"/>
              <a:ext cx="0" cy="5080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AR" sz="1600"/>
            </a:p>
          </p:txBody>
        </p:sp>
        <p:sp>
          <p:nvSpPr>
            <p:cNvPr id="196" name="Line 1236"/>
            <p:cNvSpPr>
              <a:spLocks noChangeShapeType="1"/>
            </p:cNvSpPr>
            <p:nvPr/>
          </p:nvSpPr>
          <p:spPr bwMode="auto">
            <a:xfrm flipV="1">
              <a:off x="4340736" y="3981284"/>
              <a:ext cx="0" cy="5080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AR" sz="1600"/>
            </a:p>
          </p:txBody>
        </p:sp>
        <p:sp>
          <p:nvSpPr>
            <p:cNvPr id="197" name="Line 1237"/>
            <p:cNvSpPr>
              <a:spLocks noChangeShapeType="1"/>
            </p:cNvSpPr>
            <p:nvPr/>
          </p:nvSpPr>
          <p:spPr bwMode="auto">
            <a:xfrm flipV="1">
              <a:off x="4503802" y="3981284"/>
              <a:ext cx="0" cy="5080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AR" sz="1600"/>
            </a:p>
          </p:txBody>
        </p:sp>
        <p:sp>
          <p:nvSpPr>
            <p:cNvPr id="198" name="Rectangle 135"/>
            <p:cNvSpPr>
              <a:spLocks noChangeArrowheads="1"/>
            </p:cNvSpPr>
            <p:nvPr/>
          </p:nvSpPr>
          <p:spPr bwMode="auto">
            <a:xfrm>
              <a:off x="2388988" y="3429729"/>
              <a:ext cx="169918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pPr algn="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AR" sz="1200" b="1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20</a:t>
              </a:r>
              <a:endParaRPr lang="es-AR" sz="1200" b="1">
                <a:solidFill>
                  <a:srgbClr val="000066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199" name="Rectangle 136"/>
            <p:cNvSpPr>
              <a:spLocks noChangeArrowheads="1"/>
            </p:cNvSpPr>
            <p:nvPr/>
          </p:nvSpPr>
          <p:spPr bwMode="auto">
            <a:xfrm>
              <a:off x="2388988" y="2493625"/>
              <a:ext cx="169918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pPr algn="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AR" sz="1200" b="1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60</a:t>
              </a:r>
              <a:endParaRPr lang="es-AR" sz="1200" b="1">
                <a:solidFill>
                  <a:srgbClr val="000066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201" name="Rectangle 138"/>
            <p:cNvSpPr>
              <a:spLocks noChangeArrowheads="1"/>
            </p:cNvSpPr>
            <p:nvPr/>
          </p:nvSpPr>
          <p:spPr bwMode="auto">
            <a:xfrm>
              <a:off x="2388988" y="2032169"/>
              <a:ext cx="169918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pPr algn="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AR" sz="1200" b="1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80</a:t>
              </a:r>
              <a:endParaRPr lang="es-AR" sz="1200" b="1">
                <a:solidFill>
                  <a:srgbClr val="000066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202" name="Rectangle 41"/>
            <p:cNvSpPr>
              <a:spLocks noChangeArrowheads="1"/>
            </p:cNvSpPr>
            <p:nvPr/>
          </p:nvSpPr>
          <p:spPr bwMode="auto">
            <a:xfrm>
              <a:off x="4332349" y="4235631"/>
              <a:ext cx="1021433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5000"/>
                </a:spcBef>
                <a:spcAft>
                  <a:spcPct val="0"/>
                </a:spcAft>
              </a:pPr>
              <a:r>
                <a:rPr lang="es-AR" sz="1400" b="1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Semanas </a:t>
              </a:r>
              <a:endParaRPr lang="es-AR" sz="1400" b="1">
                <a:solidFill>
                  <a:srgbClr val="000066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203" name="Rectangle 135"/>
            <p:cNvSpPr>
              <a:spLocks noChangeArrowheads="1"/>
            </p:cNvSpPr>
            <p:nvPr/>
          </p:nvSpPr>
          <p:spPr bwMode="auto">
            <a:xfrm>
              <a:off x="2473947" y="3862925"/>
              <a:ext cx="84959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pPr algn="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AR" sz="1200" b="1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0</a:t>
              </a:r>
              <a:endParaRPr lang="es-AR" sz="1200" b="1">
                <a:solidFill>
                  <a:srgbClr val="000066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204" name="Rectangle 135"/>
            <p:cNvSpPr>
              <a:spLocks noChangeArrowheads="1"/>
            </p:cNvSpPr>
            <p:nvPr/>
          </p:nvSpPr>
          <p:spPr bwMode="auto">
            <a:xfrm>
              <a:off x="2388988" y="2953033"/>
              <a:ext cx="169918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pPr algn="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AR" sz="1200" b="1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40</a:t>
              </a:r>
              <a:endParaRPr lang="es-AR" sz="1200" b="1">
                <a:solidFill>
                  <a:srgbClr val="000066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205" name="Rectangle 138"/>
            <p:cNvSpPr>
              <a:spLocks noChangeArrowheads="1"/>
            </p:cNvSpPr>
            <p:nvPr/>
          </p:nvSpPr>
          <p:spPr bwMode="auto">
            <a:xfrm>
              <a:off x="2304029" y="1560061"/>
              <a:ext cx="254877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pPr algn="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AR" sz="1200" b="1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100</a:t>
              </a:r>
              <a:endParaRPr lang="es-AR" sz="1200" b="1">
                <a:solidFill>
                  <a:srgbClr val="000066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206" name="Rectangle 137"/>
            <p:cNvSpPr>
              <a:spLocks noChangeArrowheads="1"/>
            </p:cNvSpPr>
            <p:nvPr/>
          </p:nvSpPr>
          <p:spPr bwMode="auto">
            <a:xfrm rot="16200000">
              <a:off x="944246" y="2505752"/>
              <a:ext cx="1992533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AR" sz="1200" b="1" dirty="0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Cambio de concentración </a:t>
              </a:r>
              <a:br>
                <a:rPr lang="es-AR" sz="1200" b="1" dirty="0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</a:br>
              <a:r>
                <a:rPr lang="es-AR" sz="1200" b="1" dirty="0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de </a:t>
              </a:r>
              <a:r>
                <a:rPr lang="es-AR" sz="1200" b="1" dirty="0" err="1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creatinina</a:t>
              </a:r>
              <a:r>
                <a:rPr lang="es-AR" sz="1200" b="1" dirty="0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 sérica (mol/L)</a:t>
              </a:r>
              <a:endParaRPr lang="es-AR" sz="1200" b="1" dirty="0">
                <a:solidFill>
                  <a:srgbClr val="000066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207" name="Rectangle 135"/>
            <p:cNvSpPr>
              <a:spLocks noChangeArrowheads="1"/>
            </p:cNvSpPr>
            <p:nvPr/>
          </p:nvSpPr>
          <p:spPr bwMode="auto">
            <a:xfrm>
              <a:off x="2751635" y="4073253"/>
              <a:ext cx="84960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AR" sz="1200" b="1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0</a:t>
              </a:r>
              <a:endParaRPr lang="es-AR" sz="1200" b="1">
                <a:solidFill>
                  <a:srgbClr val="000066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208" name="Rectangle 135"/>
            <p:cNvSpPr>
              <a:spLocks noChangeArrowheads="1"/>
            </p:cNvSpPr>
            <p:nvPr/>
          </p:nvSpPr>
          <p:spPr bwMode="auto">
            <a:xfrm>
              <a:off x="2923029" y="4073253"/>
              <a:ext cx="84960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AR" sz="1200" b="1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2</a:t>
              </a:r>
              <a:endParaRPr lang="es-AR" sz="1200" b="1">
                <a:solidFill>
                  <a:srgbClr val="000066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209" name="Rectangle 135"/>
            <p:cNvSpPr>
              <a:spLocks noChangeArrowheads="1"/>
            </p:cNvSpPr>
            <p:nvPr/>
          </p:nvSpPr>
          <p:spPr bwMode="auto">
            <a:xfrm>
              <a:off x="3097704" y="4073253"/>
              <a:ext cx="84960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AR" sz="1200" b="1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4</a:t>
              </a:r>
              <a:endParaRPr lang="es-AR" sz="1200" b="1">
                <a:solidFill>
                  <a:srgbClr val="000066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210" name="Rectangle 135"/>
            <p:cNvSpPr>
              <a:spLocks noChangeArrowheads="1"/>
            </p:cNvSpPr>
            <p:nvPr/>
          </p:nvSpPr>
          <p:spPr bwMode="auto">
            <a:xfrm>
              <a:off x="3438515" y="4073253"/>
              <a:ext cx="84960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AR" sz="1200" b="1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8</a:t>
              </a:r>
              <a:endParaRPr lang="es-AR" sz="1200" b="1">
                <a:solidFill>
                  <a:srgbClr val="000066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211" name="Rectangle 135"/>
            <p:cNvSpPr>
              <a:spLocks noChangeArrowheads="1"/>
            </p:cNvSpPr>
            <p:nvPr/>
          </p:nvSpPr>
          <p:spPr bwMode="auto">
            <a:xfrm>
              <a:off x="3751012" y="4073253"/>
              <a:ext cx="169918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AR" sz="1200" b="1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12</a:t>
              </a:r>
              <a:endParaRPr lang="es-AR" sz="1200" b="1">
                <a:solidFill>
                  <a:srgbClr val="000066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212" name="Rectangle 135"/>
            <p:cNvSpPr>
              <a:spLocks noChangeArrowheads="1"/>
            </p:cNvSpPr>
            <p:nvPr/>
          </p:nvSpPr>
          <p:spPr bwMode="auto">
            <a:xfrm>
              <a:off x="4082371" y="4073253"/>
              <a:ext cx="169918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AR" sz="1200" b="1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16</a:t>
              </a:r>
              <a:endParaRPr lang="es-AR" sz="1200" b="1">
                <a:solidFill>
                  <a:srgbClr val="000066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213" name="Rectangle 135"/>
            <p:cNvSpPr>
              <a:spLocks noChangeArrowheads="1"/>
            </p:cNvSpPr>
            <p:nvPr/>
          </p:nvSpPr>
          <p:spPr bwMode="auto">
            <a:xfrm>
              <a:off x="4762934" y="4073253"/>
              <a:ext cx="169918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AR" sz="1200" b="1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24</a:t>
              </a:r>
              <a:endParaRPr lang="es-AR" sz="1200" b="1">
                <a:solidFill>
                  <a:srgbClr val="000066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214" name="Rectangle 135"/>
            <p:cNvSpPr>
              <a:spLocks noChangeArrowheads="1"/>
            </p:cNvSpPr>
            <p:nvPr/>
          </p:nvSpPr>
          <p:spPr bwMode="auto">
            <a:xfrm>
              <a:off x="5450523" y="4073253"/>
              <a:ext cx="169918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AR" sz="1200" b="1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32</a:t>
              </a:r>
              <a:endParaRPr lang="es-AR" sz="1200" b="1">
                <a:solidFill>
                  <a:srgbClr val="000066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215" name="Rectangle 135"/>
            <p:cNvSpPr>
              <a:spLocks noChangeArrowheads="1"/>
            </p:cNvSpPr>
            <p:nvPr/>
          </p:nvSpPr>
          <p:spPr bwMode="auto">
            <a:xfrm>
              <a:off x="6483506" y="4073253"/>
              <a:ext cx="169918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AR" sz="1200" b="1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40</a:t>
              </a:r>
              <a:endParaRPr lang="es-AR" sz="1200" b="1">
                <a:solidFill>
                  <a:srgbClr val="000066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216" name="Rectangle 135"/>
            <p:cNvSpPr>
              <a:spLocks noChangeArrowheads="1"/>
            </p:cNvSpPr>
            <p:nvPr/>
          </p:nvSpPr>
          <p:spPr bwMode="auto">
            <a:xfrm>
              <a:off x="6823226" y="4073253"/>
              <a:ext cx="169918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AR" sz="1200" b="1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48</a:t>
              </a:r>
              <a:endParaRPr lang="es-AR" sz="1200" b="1">
                <a:solidFill>
                  <a:srgbClr val="000066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217" name="Line 1221"/>
            <p:cNvSpPr>
              <a:spLocks noChangeShapeType="1"/>
            </p:cNvSpPr>
            <p:nvPr/>
          </p:nvSpPr>
          <p:spPr bwMode="auto">
            <a:xfrm flipV="1">
              <a:off x="3653676" y="3981284"/>
              <a:ext cx="0" cy="5080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AR" sz="1600"/>
            </a:p>
          </p:txBody>
        </p:sp>
        <p:sp>
          <p:nvSpPr>
            <p:cNvPr id="218" name="Line 1235"/>
            <p:cNvSpPr>
              <a:spLocks noChangeShapeType="1"/>
            </p:cNvSpPr>
            <p:nvPr/>
          </p:nvSpPr>
          <p:spPr bwMode="auto">
            <a:xfrm flipV="1">
              <a:off x="3995780" y="3981284"/>
              <a:ext cx="0" cy="5080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AR" sz="1600"/>
            </a:p>
          </p:txBody>
        </p:sp>
        <p:sp>
          <p:nvSpPr>
            <p:cNvPr id="219" name="Line 1228"/>
            <p:cNvSpPr>
              <a:spLocks noChangeShapeType="1"/>
            </p:cNvSpPr>
            <p:nvPr/>
          </p:nvSpPr>
          <p:spPr bwMode="auto">
            <a:xfrm flipV="1">
              <a:off x="4678928" y="3981284"/>
              <a:ext cx="0" cy="5080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AR" sz="1600"/>
            </a:p>
          </p:txBody>
        </p:sp>
        <p:sp>
          <p:nvSpPr>
            <p:cNvPr id="220" name="Line 1230"/>
            <p:cNvSpPr>
              <a:spLocks noChangeShapeType="1"/>
            </p:cNvSpPr>
            <p:nvPr/>
          </p:nvSpPr>
          <p:spPr bwMode="auto">
            <a:xfrm flipV="1">
              <a:off x="5706348" y="3981284"/>
              <a:ext cx="0" cy="5080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AR" sz="1600"/>
            </a:p>
          </p:txBody>
        </p:sp>
        <p:sp>
          <p:nvSpPr>
            <p:cNvPr id="221" name="Rectangle 135"/>
            <p:cNvSpPr>
              <a:spLocks noChangeArrowheads="1"/>
            </p:cNvSpPr>
            <p:nvPr/>
          </p:nvSpPr>
          <p:spPr bwMode="auto">
            <a:xfrm>
              <a:off x="5106284" y="4073253"/>
              <a:ext cx="169918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AR" sz="1200" b="1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28</a:t>
              </a:r>
              <a:endParaRPr lang="es-AR" sz="1200" b="1">
                <a:solidFill>
                  <a:srgbClr val="000066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222" name="Rectangle 135"/>
            <p:cNvSpPr>
              <a:spLocks noChangeArrowheads="1"/>
            </p:cNvSpPr>
            <p:nvPr/>
          </p:nvSpPr>
          <p:spPr bwMode="auto">
            <a:xfrm>
              <a:off x="5789632" y="4073253"/>
              <a:ext cx="169918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AR" sz="1200" b="1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36</a:t>
              </a:r>
              <a:endParaRPr lang="es-AR" sz="1200" b="1">
                <a:solidFill>
                  <a:srgbClr val="000066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223" name="Rectangle 135"/>
            <p:cNvSpPr>
              <a:spLocks noChangeArrowheads="1"/>
            </p:cNvSpPr>
            <p:nvPr/>
          </p:nvSpPr>
          <p:spPr bwMode="auto">
            <a:xfrm>
              <a:off x="6135604" y="4073253"/>
              <a:ext cx="169918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AR" sz="1200" b="1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40</a:t>
              </a:r>
              <a:endParaRPr lang="es-AR" sz="1200" b="1">
                <a:solidFill>
                  <a:srgbClr val="000066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224" name="Rectangle 135"/>
            <p:cNvSpPr>
              <a:spLocks noChangeArrowheads="1"/>
            </p:cNvSpPr>
            <p:nvPr/>
          </p:nvSpPr>
          <p:spPr bwMode="auto">
            <a:xfrm>
              <a:off x="4418842" y="4073253"/>
              <a:ext cx="169918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AR" sz="1200" b="1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20</a:t>
              </a:r>
              <a:endParaRPr lang="es-AR" sz="1200" b="1">
                <a:solidFill>
                  <a:srgbClr val="000066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225" name="Line 1226"/>
            <p:cNvSpPr>
              <a:spLocks noChangeShapeType="1"/>
            </p:cNvSpPr>
            <p:nvPr/>
          </p:nvSpPr>
          <p:spPr bwMode="auto">
            <a:xfrm flipH="1">
              <a:off x="2615455" y="3744747"/>
              <a:ext cx="38100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AR" sz="1600"/>
            </a:p>
          </p:txBody>
        </p:sp>
        <p:sp>
          <p:nvSpPr>
            <p:cNvPr id="226" name="Line 1218"/>
            <p:cNvSpPr>
              <a:spLocks noChangeShapeType="1"/>
            </p:cNvSpPr>
            <p:nvPr/>
          </p:nvSpPr>
          <p:spPr bwMode="auto">
            <a:xfrm flipH="1">
              <a:off x="2615455" y="2346429"/>
              <a:ext cx="38100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AR" sz="1600"/>
            </a:p>
          </p:txBody>
        </p:sp>
        <p:sp>
          <p:nvSpPr>
            <p:cNvPr id="227" name="Line 1218"/>
            <p:cNvSpPr>
              <a:spLocks noChangeShapeType="1"/>
            </p:cNvSpPr>
            <p:nvPr/>
          </p:nvSpPr>
          <p:spPr bwMode="auto">
            <a:xfrm flipH="1">
              <a:off x="2615455" y="2813789"/>
              <a:ext cx="38100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AR" sz="1600"/>
            </a:p>
          </p:txBody>
        </p:sp>
        <p:sp>
          <p:nvSpPr>
            <p:cNvPr id="228" name="Line 1218"/>
            <p:cNvSpPr>
              <a:spLocks noChangeShapeType="1"/>
            </p:cNvSpPr>
            <p:nvPr/>
          </p:nvSpPr>
          <p:spPr bwMode="auto">
            <a:xfrm flipH="1">
              <a:off x="2615455" y="3276069"/>
              <a:ext cx="38100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AR" sz="1600"/>
            </a:p>
          </p:txBody>
        </p:sp>
        <p:sp>
          <p:nvSpPr>
            <p:cNvPr id="229" name="Line 1217"/>
            <p:cNvSpPr>
              <a:spLocks noChangeShapeType="1"/>
            </p:cNvSpPr>
            <p:nvPr/>
          </p:nvSpPr>
          <p:spPr bwMode="auto">
            <a:xfrm flipH="1">
              <a:off x="2617995" y="1883599"/>
              <a:ext cx="38100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AR" sz="1600"/>
            </a:p>
          </p:txBody>
        </p:sp>
        <p:sp>
          <p:nvSpPr>
            <p:cNvPr id="237" name="AutoShape 165"/>
            <p:cNvSpPr>
              <a:spLocks noChangeArrowheads="1"/>
            </p:cNvSpPr>
            <p:nvPr/>
          </p:nvSpPr>
          <p:spPr bwMode="auto">
            <a:xfrm>
              <a:off x="5076056" y="2677527"/>
              <a:ext cx="2008874" cy="592137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rgbClr val="D0D0F0"/>
              </a:solidFill>
              <a:round/>
              <a:headEnd/>
              <a:tailEnd/>
            </a:ln>
            <a:effectLst>
              <a:prstShdw prst="shdw17" dist="17961" dir="2700000">
                <a:srgbClr val="7D7D90">
                  <a:alpha val="74997"/>
                </a:srgbClr>
              </a:prst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s-AR" sz="240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" name="Rectangle 3"/>
            <p:cNvSpPr>
              <a:spLocks noChangeArrowheads="1"/>
            </p:cNvSpPr>
            <p:nvPr/>
          </p:nvSpPr>
          <p:spPr bwMode="auto">
            <a:xfrm>
              <a:off x="5185593" y="2775952"/>
              <a:ext cx="177800" cy="144462"/>
            </a:xfrm>
            <a:prstGeom prst="rect">
              <a:avLst/>
            </a:prstGeom>
            <a:solidFill>
              <a:srgbClr val="FF9933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s-AR" sz="200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9" name="Rectangle 4"/>
            <p:cNvSpPr>
              <a:spLocks noChangeArrowheads="1"/>
            </p:cNvSpPr>
            <p:nvPr/>
          </p:nvSpPr>
          <p:spPr bwMode="auto">
            <a:xfrm>
              <a:off x="5185593" y="3041064"/>
              <a:ext cx="177800" cy="144463"/>
            </a:xfrm>
            <a:prstGeom prst="rect">
              <a:avLst/>
            </a:prstGeom>
            <a:solidFill>
              <a:srgbClr val="00B2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s-AR" sz="200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40" name="ZoneTexte 84"/>
            <p:cNvSpPr txBox="1">
              <a:spLocks noChangeArrowheads="1"/>
            </p:cNvSpPr>
            <p:nvPr/>
          </p:nvSpPr>
          <p:spPr bwMode="auto">
            <a:xfrm>
              <a:off x="5342756" y="2655302"/>
              <a:ext cx="1613070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AR" sz="1600" b="1" smtClean="0">
                  <a:solidFill>
                    <a:srgbClr val="333399"/>
                  </a:solidFill>
                  <a:latin typeface="Calibri" pitchFamily="-1" charset="0"/>
                  <a:ea typeface="ＭＳ Ｐゴシック" pitchFamily="-1" charset="-128"/>
                  <a:cs typeface="ＭＳ Ｐゴシック" pitchFamily="-1" charset="-128"/>
                </a:rPr>
                <a:t>EVCG/c/FTC/TDF</a:t>
              </a:r>
              <a:endParaRPr lang="es-AR" sz="1600" b="1">
                <a:solidFill>
                  <a:srgbClr val="333399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41" name="ZoneTexte 85"/>
            <p:cNvSpPr txBox="1">
              <a:spLocks noChangeArrowheads="1"/>
            </p:cNvSpPr>
            <p:nvPr/>
          </p:nvSpPr>
          <p:spPr bwMode="auto">
            <a:xfrm>
              <a:off x="5342756" y="2915652"/>
              <a:ext cx="1577996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AR" sz="1600" b="1" smtClean="0">
                  <a:solidFill>
                    <a:srgbClr val="333399"/>
                  </a:solidFill>
                  <a:latin typeface="Calibri" pitchFamily="-1" charset="0"/>
                  <a:ea typeface="ＭＳ Ｐゴシック" pitchFamily="-1" charset="-128"/>
                  <a:cs typeface="ＭＳ Ｐゴシック" pitchFamily="-1" charset="-128"/>
                </a:rPr>
                <a:t>ATV/r + FTC/TDF</a:t>
              </a:r>
              <a:endParaRPr lang="es-AR" sz="1600" b="1">
                <a:solidFill>
                  <a:srgbClr val="333399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42" name="Freeform 1271"/>
            <p:cNvSpPr>
              <a:spLocks/>
            </p:cNvSpPr>
            <p:nvPr/>
          </p:nvSpPr>
          <p:spPr bwMode="auto">
            <a:xfrm>
              <a:off x="6822131" y="1778360"/>
              <a:ext cx="107950" cy="107950"/>
            </a:xfrm>
            <a:custGeom>
              <a:avLst/>
              <a:gdLst>
                <a:gd name="T0" fmla="*/ 68 w 68"/>
                <a:gd name="T1" fmla="*/ 34 h 68"/>
                <a:gd name="T2" fmla="*/ 66 w 68"/>
                <a:gd name="T3" fmla="*/ 21 h 68"/>
                <a:gd name="T4" fmla="*/ 58 w 68"/>
                <a:gd name="T5" fmla="*/ 10 h 68"/>
                <a:gd name="T6" fmla="*/ 47 w 68"/>
                <a:gd name="T7" fmla="*/ 2 h 68"/>
                <a:gd name="T8" fmla="*/ 34 w 68"/>
                <a:gd name="T9" fmla="*/ 0 h 68"/>
                <a:gd name="T10" fmla="*/ 21 w 68"/>
                <a:gd name="T11" fmla="*/ 2 h 68"/>
                <a:gd name="T12" fmla="*/ 10 w 68"/>
                <a:gd name="T13" fmla="*/ 10 h 68"/>
                <a:gd name="T14" fmla="*/ 3 w 68"/>
                <a:gd name="T15" fmla="*/ 21 h 68"/>
                <a:gd name="T16" fmla="*/ 0 w 68"/>
                <a:gd name="T17" fmla="*/ 34 h 68"/>
                <a:gd name="T18" fmla="*/ 3 w 68"/>
                <a:gd name="T19" fmla="*/ 47 h 68"/>
                <a:gd name="T20" fmla="*/ 10 w 68"/>
                <a:gd name="T21" fmla="*/ 58 h 68"/>
                <a:gd name="T22" fmla="*/ 21 w 68"/>
                <a:gd name="T23" fmla="*/ 65 h 68"/>
                <a:gd name="T24" fmla="*/ 34 w 68"/>
                <a:gd name="T25" fmla="*/ 68 h 68"/>
                <a:gd name="T26" fmla="*/ 47 w 68"/>
                <a:gd name="T27" fmla="*/ 65 h 68"/>
                <a:gd name="T28" fmla="*/ 58 w 68"/>
                <a:gd name="T29" fmla="*/ 58 h 68"/>
                <a:gd name="T30" fmla="*/ 66 w 68"/>
                <a:gd name="T31" fmla="*/ 47 h 68"/>
                <a:gd name="T32" fmla="*/ 68 w 68"/>
                <a:gd name="T33" fmla="*/ 34 h 68"/>
                <a:gd name="T34" fmla="*/ 68 w 68"/>
                <a:gd name="T35" fmla="*/ 34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8" h="68">
                  <a:moveTo>
                    <a:pt x="68" y="34"/>
                  </a:moveTo>
                  <a:lnTo>
                    <a:pt x="66" y="21"/>
                  </a:lnTo>
                  <a:lnTo>
                    <a:pt x="58" y="10"/>
                  </a:lnTo>
                  <a:lnTo>
                    <a:pt x="47" y="2"/>
                  </a:lnTo>
                  <a:lnTo>
                    <a:pt x="34" y="0"/>
                  </a:lnTo>
                  <a:lnTo>
                    <a:pt x="21" y="2"/>
                  </a:lnTo>
                  <a:lnTo>
                    <a:pt x="10" y="10"/>
                  </a:lnTo>
                  <a:lnTo>
                    <a:pt x="3" y="21"/>
                  </a:lnTo>
                  <a:lnTo>
                    <a:pt x="0" y="34"/>
                  </a:lnTo>
                  <a:lnTo>
                    <a:pt x="3" y="47"/>
                  </a:lnTo>
                  <a:lnTo>
                    <a:pt x="10" y="58"/>
                  </a:lnTo>
                  <a:lnTo>
                    <a:pt x="21" y="65"/>
                  </a:lnTo>
                  <a:lnTo>
                    <a:pt x="34" y="68"/>
                  </a:lnTo>
                  <a:lnTo>
                    <a:pt x="47" y="65"/>
                  </a:lnTo>
                  <a:lnTo>
                    <a:pt x="58" y="58"/>
                  </a:lnTo>
                  <a:lnTo>
                    <a:pt x="66" y="47"/>
                  </a:lnTo>
                  <a:lnTo>
                    <a:pt x="68" y="34"/>
                  </a:lnTo>
                  <a:lnTo>
                    <a:pt x="68" y="34"/>
                  </a:lnTo>
                  <a:close/>
                </a:path>
              </a:pathLst>
            </a:custGeom>
            <a:solidFill>
              <a:srgbClr val="FF9933"/>
            </a:solidFill>
            <a:ln w="0">
              <a:solidFill>
                <a:srgbClr val="FE7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AR" sz="1600"/>
            </a:p>
          </p:txBody>
        </p:sp>
        <p:sp>
          <p:nvSpPr>
            <p:cNvPr id="2027" name="Freeform 1248"/>
            <p:cNvSpPr>
              <a:spLocks/>
            </p:cNvSpPr>
            <p:nvPr/>
          </p:nvSpPr>
          <p:spPr bwMode="auto">
            <a:xfrm>
              <a:off x="6863914" y="1886310"/>
              <a:ext cx="107950" cy="107950"/>
            </a:xfrm>
            <a:custGeom>
              <a:avLst/>
              <a:gdLst>
                <a:gd name="T0" fmla="*/ 58 w 68"/>
                <a:gd name="T1" fmla="*/ 58 h 68"/>
                <a:gd name="T2" fmla="*/ 65 w 68"/>
                <a:gd name="T3" fmla="*/ 47 h 68"/>
                <a:gd name="T4" fmla="*/ 68 w 68"/>
                <a:gd name="T5" fmla="*/ 35 h 68"/>
                <a:gd name="T6" fmla="*/ 65 w 68"/>
                <a:gd name="T7" fmla="*/ 21 h 68"/>
                <a:gd name="T8" fmla="*/ 58 w 68"/>
                <a:gd name="T9" fmla="*/ 10 h 68"/>
                <a:gd name="T10" fmla="*/ 47 w 68"/>
                <a:gd name="T11" fmla="*/ 3 h 68"/>
                <a:gd name="T12" fmla="*/ 34 w 68"/>
                <a:gd name="T13" fmla="*/ 0 h 68"/>
                <a:gd name="T14" fmla="*/ 21 w 68"/>
                <a:gd name="T15" fmla="*/ 3 h 68"/>
                <a:gd name="T16" fmla="*/ 10 w 68"/>
                <a:gd name="T17" fmla="*/ 10 h 68"/>
                <a:gd name="T18" fmla="*/ 2 w 68"/>
                <a:gd name="T19" fmla="*/ 21 h 68"/>
                <a:gd name="T20" fmla="*/ 0 w 68"/>
                <a:gd name="T21" fmla="*/ 35 h 68"/>
                <a:gd name="T22" fmla="*/ 2 w 68"/>
                <a:gd name="T23" fmla="*/ 47 h 68"/>
                <a:gd name="T24" fmla="*/ 10 w 68"/>
                <a:gd name="T25" fmla="*/ 58 h 68"/>
                <a:gd name="T26" fmla="*/ 21 w 68"/>
                <a:gd name="T27" fmla="*/ 66 h 68"/>
                <a:gd name="T28" fmla="*/ 34 w 68"/>
                <a:gd name="T29" fmla="*/ 68 h 68"/>
                <a:gd name="T30" fmla="*/ 47 w 68"/>
                <a:gd name="T31" fmla="*/ 66 h 68"/>
                <a:gd name="T32" fmla="*/ 58 w 68"/>
                <a:gd name="T33" fmla="*/ 58 h 68"/>
                <a:gd name="T34" fmla="*/ 58 w 68"/>
                <a:gd name="T35" fmla="*/ 58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8" h="68">
                  <a:moveTo>
                    <a:pt x="58" y="58"/>
                  </a:moveTo>
                  <a:lnTo>
                    <a:pt x="65" y="47"/>
                  </a:lnTo>
                  <a:lnTo>
                    <a:pt x="68" y="35"/>
                  </a:lnTo>
                  <a:lnTo>
                    <a:pt x="65" y="21"/>
                  </a:lnTo>
                  <a:lnTo>
                    <a:pt x="58" y="10"/>
                  </a:lnTo>
                  <a:lnTo>
                    <a:pt x="47" y="3"/>
                  </a:lnTo>
                  <a:lnTo>
                    <a:pt x="34" y="0"/>
                  </a:lnTo>
                  <a:lnTo>
                    <a:pt x="21" y="3"/>
                  </a:lnTo>
                  <a:lnTo>
                    <a:pt x="10" y="10"/>
                  </a:lnTo>
                  <a:lnTo>
                    <a:pt x="2" y="21"/>
                  </a:lnTo>
                  <a:lnTo>
                    <a:pt x="0" y="35"/>
                  </a:lnTo>
                  <a:lnTo>
                    <a:pt x="2" y="47"/>
                  </a:lnTo>
                  <a:lnTo>
                    <a:pt x="10" y="58"/>
                  </a:lnTo>
                  <a:lnTo>
                    <a:pt x="21" y="66"/>
                  </a:lnTo>
                  <a:lnTo>
                    <a:pt x="34" y="68"/>
                  </a:lnTo>
                  <a:lnTo>
                    <a:pt x="47" y="66"/>
                  </a:lnTo>
                  <a:lnTo>
                    <a:pt x="58" y="58"/>
                  </a:lnTo>
                  <a:lnTo>
                    <a:pt x="58" y="58"/>
                  </a:lnTo>
                  <a:close/>
                </a:path>
              </a:pathLst>
            </a:custGeom>
            <a:solidFill>
              <a:srgbClr val="009900"/>
            </a:solidFill>
            <a:ln w="0">
              <a:solidFill>
                <a:srgbClr val="0099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AR" sz="1600"/>
            </a:p>
          </p:txBody>
        </p:sp>
        <p:sp>
          <p:nvSpPr>
            <p:cNvPr id="245" name="Freeform 1271"/>
            <p:cNvSpPr>
              <a:spLocks/>
            </p:cNvSpPr>
            <p:nvPr/>
          </p:nvSpPr>
          <p:spPr bwMode="auto">
            <a:xfrm>
              <a:off x="6143951" y="1858370"/>
              <a:ext cx="107950" cy="107950"/>
            </a:xfrm>
            <a:custGeom>
              <a:avLst/>
              <a:gdLst>
                <a:gd name="T0" fmla="*/ 68 w 68"/>
                <a:gd name="T1" fmla="*/ 34 h 68"/>
                <a:gd name="T2" fmla="*/ 66 w 68"/>
                <a:gd name="T3" fmla="*/ 21 h 68"/>
                <a:gd name="T4" fmla="*/ 58 w 68"/>
                <a:gd name="T5" fmla="*/ 10 h 68"/>
                <a:gd name="T6" fmla="*/ 47 w 68"/>
                <a:gd name="T7" fmla="*/ 2 h 68"/>
                <a:gd name="T8" fmla="*/ 34 w 68"/>
                <a:gd name="T9" fmla="*/ 0 h 68"/>
                <a:gd name="T10" fmla="*/ 21 w 68"/>
                <a:gd name="T11" fmla="*/ 2 h 68"/>
                <a:gd name="T12" fmla="*/ 10 w 68"/>
                <a:gd name="T13" fmla="*/ 10 h 68"/>
                <a:gd name="T14" fmla="*/ 3 w 68"/>
                <a:gd name="T15" fmla="*/ 21 h 68"/>
                <a:gd name="T16" fmla="*/ 0 w 68"/>
                <a:gd name="T17" fmla="*/ 34 h 68"/>
                <a:gd name="T18" fmla="*/ 3 w 68"/>
                <a:gd name="T19" fmla="*/ 47 h 68"/>
                <a:gd name="T20" fmla="*/ 10 w 68"/>
                <a:gd name="T21" fmla="*/ 58 h 68"/>
                <a:gd name="T22" fmla="*/ 21 w 68"/>
                <a:gd name="T23" fmla="*/ 65 h 68"/>
                <a:gd name="T24" fmla="*/ 34 w 68"/>
                <a:gd name="T25" fmla="*/ 68 h 68"/>
                <a:gd name="T26" fmla="*/ 47 w 68"/>
                <a:gd name="T27" fmla="*/ 65 h 68"/>
                <a:gd name="T28" fmla="*/ 58 w 68"/>
                <a:gd name="T29" fmla="*/ 58 h 68"/>
                <a:gd name="T30" fmla="*/ 66 w 68"/>
                <a:gd name="T31" fmla="*/ 47 h 68"/>
                <a:gd name="T32" fmla="*/ 68 w 68"/>
                <a:gd name="T33" fmla="*/ 34 h 68"/>
                <a:gd name="T34" fmla="*/ 68 w 68"/>
                <a:gd name="T35" fmla="*/ 34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8" h="68">
                  <a:moveTo>
                    <a:pt x="68" y="34"/>
                  </a:moveTo>
                  <a:lnTo>
                    <a:pt x="66" y="21"/>
                  </a:lnTo>
                  <a:lnTo>
                    <a:pt x="58" y="10"/>
                  </a:lnTo>
                  <a:lnTo>
                    <a:pt x="47" y="2"/>
                  </a:lnTo>
                  <a:lnTo>
                    <a:pt x="34" y="0"/>
                  </a:lnTo>
                  <a:lnTo>
                    <a:pt x="21" y="2"/>
                  </a:lnTo>
                  <a:lnTo>
                    <a:pt x="10" y="10"/>
                  </a:lnTo>
                  <a:lnTo>
                    <a:pt x="3" y="21"/>
                  </a:lnTo>
                  <a:lnTo>
                    <a:pt x="0" y="34"/>
                  </a:lnTo>
                  <a:lnTo>
                    <a:pt x="3" y="47"/>
                  </a:lnTo>
                  <a:lnTo>
                    <a:pt x="10" y="58"/>
                  </a:lnTo>
                  <a:lnTo>
                    <a:pt x="21" y="65"/>
                  </a:lnTo>
                  <a:lnTo>
                    <a:pt x="34" y="68"/>
                  </a:lnTo>
                  <a:lnTo>
                    <a:pt x="47" y="65"/>
                  </a:lnTo>
                  <a:lnTo>
                    <a:pt x="58" y="58"/>
                  </a:lnTo>
                  <a:lnTo>
                    <a:pt x="66" y="47"/>
                  </a:lnTo>
                  <a:lnTo>
                    <a:pt x="68" y="34"/>
                  </a:lnTo>
                  <a:lnTo>
                    <a:pt x="68" y="34"/>
                  </a:lnTo>
                  <a:close/>
                </a:path>
              </a:pathLst>
            </a:custGeom>
            <a:solidFill>
              <a:srgbClr val="FF9933"/>
            </a:solidFill>
            <a:ln w="0">
              <a:solidFill>
                <a:srgbClr val="FE7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AR" sz="1600"/>
            </a:p>
          </p:txBody>
        </p:sp>
        <p:sp>
          <p:nvSpPr>
            <p:cNvPr id="246" name="Freeform 1271"/>
            <p:cNvSpPr>
              <a:spLocks/>
            </p:cNvSpPr>
            <p:nvPr/>
          </p:nvSpPr>
          <p:spPr bwMode="auto">
            <a:xfrm>
              <a:off x="5454341" y="1858370"/>
              <a:ext cx="107950" cy="107950"/>
            </a:xfrm>
            <a:custGeom>
              <a:avLst/>
              <a:gdLst>
                <a:gd name="T0" fmla="*/ 68 w 68"/>
                <a:gd name="T1" fmla="*/ 34 h 68"/>
                <a:gd name="T2" fmla="*/ 66 w 68"/>
                <a:gd name="T3" fmla="*/ 21 h 68"/>
                <a:gd name="T4" fmla="*/ 58 w 68"/>
                <a:gd name="T5" fmla="*/ 10 h 68"/>
                <a:gd name="T6" fmla="*/ 47 w 68"/>
                <a:gd name="T7" fmla="*/ 2 h 68"/>
                <a:gd name="T8" fmla="*/ 34 w 68"/>
                <a:gd name="T9" fmla="*/ 0 h 68"/>
                <a:gd name="T10" fmla="*/ 21 w 68"/>
                <a:gd name="T11" fmla="*/ 2 h 68"/>
                <a:gd name="T12" fmla="*/ 10 w 68"/>
                <a:gd name="T13" fmla="*/ 10 h 68"/>
                <a:gd name="T14" fmla="*/ 3 w 68"/>
                <a:gd name="T15" fmla="*/ 21 h 68"/>
                <a:gd name="T16" fmla="*/ 0 w 68"/>
                <a:gd name="T17" fmla="*/ 34 h 68"/>
                <a:gd name="T18" fmla="*/ 3 w 68"/>
                <a:gd name="T19" fmla="*/ 47 h 68"/>
                <a:gd name="T20" fmla="*/ 10 w 68"/>
                <a:gd name="T21" fmla="*/ 58 h 68"/>
                <a:gd name="T22" fmla="*/ 21 w 68"/>
                <a:gd name="T23" fmla="*/ 65 h 68"/>
                <a:gd name="T24" fmla="*/ 34 w 68"/>
                <a:gd name="T25" fmla="*/ 68 h 68"/>
                <a:gd name="T26" fmla="*/ 47 w 68"/>
                <a:gd name="T27" fmla="*/ 65 h 68"/>
                <a:gd name="T28" fmla="*/ 58 w 68"/>
                <a:gd name="T29" fmla="*/ 58 h 68"/>
                <a:gd name="T30" fmla="*/ 66 w 68"/>
                <a:gd name="T31" fmla="*/ 47 h 68"/>
                <a:gd name="T32" fmla="*/ 68 w 68"/>
                <a:gd name="T33" fmla="*/ 34 h 68"/>
                <a:gd name="T34" fmla="*/ 68 w 68"/>
                <a:gd name="T35" fmla="*/ 34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8" h="68">
                  <a:moveTo>
                    <a:pt x="68" y="34"/>
                  </a:moveTo>
                  <a:lnTo>
                    <a:pt x="66" y="21"/>
                  </a:lnTo>
                  <a:lnTo>
                    <a:pt x="58" y="10"/>
                  </a:lnTo>
                  <a:lnTo>
                    <a:pt x="47" y="2"/>
                  </a:lnTo>
                  <a:lnTo>
                    <a:pt x="34" y="0"/>
                  </a:lnTo>
                  <a:lnTo>
                    <a:pt x="21" y="2"/>
                  </a:lnTo>
                  <a:lnTo>
                    <a:pt x="10" y="10"/>
                  </a:lnTo>
                  <a:lnTo>
                    <a:pt x="3" y="21"/>
                  </a:lnTo>
                  <a:lnTo>
                    <a:pt x="0" y="34"/>
                  </a:lnTo>
                  <a:lnTo>
                    <a:pt x="3" y="47"/>
                  </a:lnTo>
                  <a:lnTo>
                    <a:pt x="10" y="58"/>
                  </a:lnTo>
                  <a:lnTo>
                    <a:pt x="21" y="65"/>
                  </a:lnTo>
                  <a:lnTo>
                    <a:pt x="34" y="68"/>
                  </a:lnTo>
                  <a:lnTo>
                    <a:pt x="47" y="65"/>
                  </a:lnTo>
                  <a:lnTo>
                    <a:pt x="58" y="58"/>
                  </a:lnTo>
                  <a:lnTo>
                    <a:pt x="66" y="47"/>
                  </a:lnTo>
                  <a:lnTo>
                    <a:pt x="68" y="34"/>
                  </a:lnTo>
                  <a:lnTo>
                    <a:pt x="68" y="34"/>
                  </a:lnTo>
                  <a:close/>
                </a:path>
              </a:pathLst>
            </a:custGeom>
            <a:solidFill>
              <a:srgbClr val="FF9933"/>
            </a:solidFill>
            <a:ln w="0">
              <a:solidFill>
                <a:srgbClr val="FF66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AR" sz="1600"/>
            </a:p>
          </p:txBody>
        </p:sp>
        <p:sp>
          <p:nvSpPr>
            <p:cNvPr id="247" name="Freeform 1271"/>
            <p:cNvSpPr>
              <a:spLocks/>
            </p:cNvSpPr>
            <p:nvPr/>
          </p:nvSpPr>
          <p:spPr bwMode="auto">
            <a:xfrm>
              <a:off x="4772351" y="1900280"/>
              <a:ext cx="107950" cy="107950"/>
            </a:xfrm>
            <a:custGeom>
              <a:avLst/>
              <a:gdLst>
                <a:gd name="T0" fmla="*/ 68 w 68"/>
                <a:gd name="T1" fmla="*/ 34 h 68"/>
                <a:gd name="T2" fmla="*/ 66 w 68"/>
                <a:gd name="T3" fmla="*/ 21 h 68"/>
                <a:gd name="T4" fmla="*/ 58 w 68"/>
                <a:gd name="T5" fmla="*/ 10 h 68"/>
                <a:gd name="T6" fmla="*/ 47 w 68"/>
                <a:gd name="T7" fmla="*/ 2 h 68"/>
                <a:gd name="T8" fmla="*/ 34 w 68"/>
                <a:gd name="T9" fmla="*/ 0 h 68"/>
                <a:gd name="T10" fmla="*/ 21 w 68"/>
                <a:gd name="T11" fmla="*/ 2 h 68"/>
                <a:gd name="T12" fmla="*/ 10 w 68"/>
                <a:gd name="T13" fmla="*/ 10 h 68"/>
                <a:gd name="T14" fmla="*/ 3 w 68"/>
                <a:gd name="T15" fmla="*/ 21 h 68"/>
                <a:gd name="T16" fmla="*/ 0 w 68"/>
                <a:gd name="T17" fmla="*/ 34 h 68"/>
                <a:gd name="T18" fmla="*/ 3 w 68"/>
                <a:gd name="T19" fmla="*/ 47 h 68"/>
                <a:gd name="T20" fmla="*/ 10 w 68"/>
                <a:gd name="T21" fmla="*/ 58 h 68"/>
                <a:gd name="T22" fmla="*/ 21 w 68"/>
                <a:gd name="T23" fmla="*/ 65 h 68"/>
                <a:gd name="T24" fmla="*/ 34 w 68"/>
                <a:gd name="T25" fmla="*/ 68 h 68"/>
                <a:gd name="T26" fmla="*/ 47 w 68"/>
                <a:gd name="T27" fmla="*/ 65 h 68"/>
                <a:gd name="T28" fmla="*/ 58 w 68"/>
                <a:gd name="T29" fmla="*/ 58 h 68"/>
                <a:gd name="T30" fmla="*/ 66 w 68"/>
                <a:gd name="T31" fmla="*/ 47 h 68"/>
                <a:gd name="T32" fmla="*/ 68 w 68"/>
                <a:gd name="T33" fmla="*/ 34 h 68"/>
                <a:gd name="T34" fmla="*/ 68 w 68"/>
                <a:gd name="T35" fmla="*/ 34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8" h="68">
                  <a:moveTo>
                    <a:pt x="68" y="34"/>
                  </a:moveTo>
                  <a:lnTo>
                    <a:pt x="66" y="21"/>
                  </a:lnTo>
                  <a:lnTo>
                    <a:pt x="58" y="10"/>
                  </a:lnTo>
                  <a:lnTo>
                    <a:pt x="47" y="2"/>
                  </a:lnTo>
                  <a:lnTo>
                    <a:pt x="34" y="0"/>
                  </a:lnTo>
                  <a:lnTo>
                    <a:pt x="21" y="2"/>
                  </a:lnTo>
                  <a:lnTo>
                    <a:pt x="10" y="10"/>
                  </a:lnTo>
                  <a:lnTo>
                    <a:pt x="3" y="21"/>
                  </a:lnTo>
                  <a:lnTo>
                    <a:pt x="0" y="34"/>
                  </a:lnTo>
                  <a:lnTo>
                    <a:pt x="3" y="47"/>
                  </a:lnTo>
                  <a:lnTo>
                    <a:pt x="10" y="58"/>
                  </a:lnTo>
                  <a:lnTo>
                    <a:pt x="21" y="65"/>
                  </a:lnTo>
                  <a:lnTo>
                    <a:pt x="34" y="68"/>
                  </a:lnTo>
                  <a:lnTo>
                    <a:pt x="47" y="65"/>
                  </a:lnTo>
                  <a:lnTo>
                    <a:pt x="58" y="58"/>
                  </a:lnTo>
                  <a:lnTo>
                    <a:pt x="66" y="47"/>
                  </a:lnTo>
                  <a:lnTo>
                    <a:pt x="68" y="34"/>
                  </a:lnTo>
                  <a:lnTo>
                    <a:pt x="68" y="34"/>
                  </a:lnTo>
                  <a:close/>
                </a:path>
              </a:pathLst>
            </a:custGeom>
            <a:solidFill>
              <a:srgbClr val="FF9933"/>
            </a:solidFill>
            <a:ln w="0">
              <a:solidFill>
                <a:srgbClr val="FF66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AR" sz="1600"/>
            </a:p>
          </p:txBody>
        </p:sp>
        <p:sp>
          <p:nvSpPr>
            <p:cNvPr id="248" name="Freeform 1271"/>
            <p:cNvSpPr>
              <a:spLocks/>
            </p:cNvSpPr>
            <p:nvPr/>
          </p:nvSpPr>
          <p:spPr bwMode="auto">
            <a:xfrm>
              <a:off x="4082741" y="1904090"/>
              <a:ext cx="107950" cy="107950"/>
            </a:xfrm>
            <a:custGeom>
              <a:avLst/>
              <a:gdLst>
                <a:gd name="T0" fmla="*/ 68 w 68"/>
                <a:gd name="T1" fmla="*/ 34 h 68"/>
                <a:gd name="T2" fmla="*/ 66 w 68"/>
                <a:gd name="T3" fmla="*/ 21 h 68"/>
                <a:gd name="T4" fmla="*/ 58 w 68"/>
                <a:gd name="T5" fmla="*/ 10 h 68"/>
                <a:gd name="T6" fmla="*/ 47 w 68"/>
                <a:gd name="T7" fmla="*/ 2 h 68"/>
                <a:gd name="T8" fmla="*/ 34 w 68"/>
                <a:gd name="T9" fmla="*/ 0 h 68"/>
                <a:gd name="T10" fmla="*/ 21 w 68"/>
                <a:gd name="T11" fmla="*/ 2 h 68"/>
                <a:gd name="T12" fmla="*/ 10 w 68"/>
                <a:gd name="T13" fmla="*/ 10 h 68"/>
                <a:gd name="T14" fmla="*/ 3 w 68"/>
                <a:gd name="T15" fmla="*/ 21 h 68"/>
                <a:gd name="T16" fmla="*/ 0 w 68"/>
                <a:gd name="T17" fmla="*/ 34 h 68"/>
                <a:gd name="T18" fmla="*/ 3 w 68"/>
                <a:gd name="T19" fmla="*/ 47 h 68"/>
                <a:gd name="T20" fmla="*/ 10 w 68"/>
                <a:gd name="T21" fmla="*/ 58 h 68"/>
                <a:gd name="T22" fmla="*/ 21 w 68"/>
                <a:gd name="T23" fmla="*/ 65 h 68"/>
                <a:gd name="T24" fmla="*/ 34 w 68"/>
                <a:gd name="T25" fmla="*/ 68 h 68"/>
                <a:gd name="T26" fmla="*/ 47 w 68"/>
                <a:gd name="T27" fmla="*/ 65 h 68"/>
                <a:gd name="T28" fmla="*/ 58 w 68"/>
                <a:gd name="T29" fmla="*/ 58 h 68"/>
                <a:gd name="T30" fmla="*/ 66 w 68"/>
                <a:gd name="T31" fmla="*/ 47 h 68"/>
                <a:gd name="T32" fmla="*/ 68 w 68"/>
                <a:gd name="T33" fmla="*/ 34 h 68"/>
                <a:gd name="T34" fmla="*/ 68 w 68"/>
                <a:gd name="T35" fmla="*/ 34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8" h="68">
                  <a:moveTo>
                    <a:pt x="68" y="34"/>
                  </a:moveTo>
                  <a:lnTo>
                    <a:pt x="66" y="21"/>
                  </a:lnTo>
                  <a:lnTo>
                    <a:pt x="58" y="10"/>
                  </a:lnTo>
                  <a:lnTo>
                    <a:pt x="47" y="2"/>
                  </a:lnTo>
                  <a:lnTo>
                    <a:pt x="34" y="0"/>
                  </a:lnTo>
                  <a:lnTo>
                    <a:pt x="21" y="2"/>
                  </a:lnTo>
                  <a:lnTo>
                    <a:pt x="10" y="10"/>
                  </a:lnTo>
                  <a:lnTo>
                    <a:pt x="3" y="21"/>
                  </a:lnTo>
                  <a:lnTo>
                    <a:pt x="0" y="34"/>
                  </a:lnTo>
                  <a:lnTo>
                    <a:pt x="3" y="47"/>
                  </a:lnTo>
                  <a:lnTo>
                    <a:pt x="10" y="58"/>
                  </a:lnTo>
                  <a:lnTo>
                    <a:pt x="21" y="65"/>
                  </a:lnTo>
                  <a:lnTo>
                    <a:pt x="34" y="68"/>
                  </a:lnTo>
                  <a:lnTo>
                    <a:pt x="47" y="65"/>
                  </a:lnTo>
                  <a:lnTo>
                    <a:pt x="58" y="58"/>
                  </a:lnTo>
                  <a:lnTo>
                    <a:pt x="66" y="47"/>
                  </a:lnTo>
                  <a:lnTo>
                    <a:pt x="68" y="34"/>
                  </a:lnTo>
                  <a:lnTo>
                    <a:pt x="68" y="34"/>
                  </a:lnTo>
                  <a:close/>
                </a:path>
              </a:pathLst>
            </a:custGeom>
            <a:solidFill>
              <a:srgbClr val="FF9933"/>
            </a:solidFill>
            <a:ln w="0">
              <a:solidFill>
                <a:srgbClr val="FE7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AR" sz="1600"/>
            </a:p>
          </p:txBody>
        </p:sp>
        <p:sp>
          <p:nvSpPr>
            <p:cNvPr id="249" name="Freeform 1271"/>
            <p:cNvSpPr>
              <a:spLocks/>
            </p:cNvSpPr>
            <p:nvPr/>
          </p:nvSpPr>
          <p:spPr bwMode="auto">
            <a:xfrm>
              <a:off x="3743651" y="1953620"/>
              <a:ext cx="107950" cy="107950"/>
            </a:xfrm>
            <a:custGeom>
              <a:avLst/>
              <a:gdLst>
                <a:gd name="T0" fmla="*/ 68 w 68"/>
                <a:gd name="T1" fmla="*/ 34 h 68"/>
                <a:gd name="T2" fmla="*/ 66 w 68"/>
                <a:gd name="T3" fmla="*/ 21 h 68"/>
                <a:gd name="T4" fmla="*/ 58 w 68"/>
                <a:gd name="T5" fmla="*/ 10 h 68"/>
                <a:gd name="T6" fmla="*/ 47 w 68"/>
                <a:gd name="T7" fmla="*/ 2 h 68"/>
                <a:gd name="T8" fmla="*/ 34 w 68"/>
                <a:gd name="T9" fmla="*/ 0 h 68"/>
                <a:gd name="T10" fmla="*/ 21 w 68"/>
                <a:gd name="T11" fmla="*/ 2 h 68"/>
                <a:gd name="T12" fmla="*/ 10 w 68"/>
                <a:gd name="T13" fmla="*/ 10 h 68"/>
                <a:gd name="T14" fmla="*/ 3 w 68"/>
                <a:gd name="T15" fmla="*/ 21 h 68"/>
                <a:gd name="T16" fmla="*/ 0 w 68"/>
                <a:gd name="T17" fmla="*/ 34 h 68"/>
                <a:gd name="T18" fmla="*/ 3 w 68"/>
                <a:gd name="T19" fmla="*/ 47 h 68"/>
                <a:gd name="T20" fmla="*/ 10 w 68"/>
                <a:gd name="T21" fmla="*/ 58 h 68"/>
                <a:gd name="T22" fmla="*/ 21 w 68"/>
                <a:gd name="T23" fmla="*/ 65 h 68"/>
                <a:gd name="T24" fmla="*/ 34 w 68"/>
                <a:gd name="T25" fmla="*/ 68 h 68"/>
                <a:gd name="T26" fmla="*/ 47 w 68"/>
                <a:gd name="T27" fmla="*/ 65 h 68"/>
                <a:gd name="T28" fmla="*/ 58 w 68"/>
                <a:gd name="T29" fmla="*/ 58 h 68"/>
                <a:gd name="T30" fmla="*/ 66 w 68"/>
                <a:gd name="T31" fmla="*/ 47 h 68"/>
                <a:gd name="T32" fmla="*/ 68 w 68"/>
                <a:gd name="T33" fmla="*/ 34 h 68"/>
                <a:gd name="T34" fmla="*/ 68 w 68"/>
                <a:gd name="T35" fmla="*/ 34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8" h="68">
                  <a:moveTo>
                    <a:pt x="68" y="34"/>
                  </a:moveTo>
                  <a:lnTo>
                    <a:pt x="66" y="21"/>
                  </a:lnTo>
                  <a:lnTo>
                    <a:pt x="58" y="10"/>
                  </a:lnTo>
                  <a:lnTo>
                    <a:pt x="47" y="2"/>
                  </a:lnTo>
                  <a:lnTo>
                    <a:pt x="34" y="0"/>
                  </a:lnTo>
                  <a:lnTo>
                    <a:pt x="21" y="2"/>
                  </a:lnTo>
                  <a:lnTo>
                    <a:pt x="10" y="10"/>
                  </a:lnTo>
                  <a:lnTo>
                    <a:pt x="3" y="21"/>
                  </a:lnTo>
                  <a:lnTo>
                    <a:pt x="0" y="34"/>
                  </a:lnTo>
                  <a:lnTo>
                    <a:pt x="3" y="47"/>
                  </a:lnTo>
                  <a:lnTo>
                    <a:pt x="10" y="58"/>
                  </a:lnTo>
                  <a:lnTo>
                    <a:pt x="21" y="65"/>
                  </a:lnTo>
                  <a:lnTo>
                    <a:pt x="34" y="68"/>
                  </a:lnTo>
                  <a:lnTo>
                    <a:pt x="47" y="65"/>
                  </a:lnTo>
                  <a:lnTo>
                    <a:pt x="58" y="58"/>
                  </a:lnTo>
                  <a:lnTo>
                    <a:pt x="66" y="47"/>
                  </a:lnTo>
                  <a:lnTo>
                    <a:pt x="68" y="34"/>
                  </a:lnTo>
                  <a:lnTo>
                    <a:pt x="68" y="34"/>
                  </a:lnTo>
                  <a:close/>
                </a:path>
              </a:pathLst>
            </a:custGeom>
            <a:solidFill>
              <a:srgbClr val="FF9933"/>
            </a:solidFill>
            <a:ln w="0">
              <a:solidFill>
                <a:srgbClr val="FE7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AR" sz="1600"/>
            </a:p>
          </p:txBody>
        </p:sp>
        <p:sp>
          <p:nvSpPr>
            <p:cNvPr id="250" name="Freeform 1271"/>
            <p:cNvSpPr>
              <a:spLocks/>
            </p:cNvSpPr>
            <p:nvPr/>
          </p:nvSpPr>
          <p:spPr bwMode="auto">
            <a:xfrm>
              <a:off x="3404561" y="2136500"/>
              <a:ext cx="107950" cy="107950"/>
            </a:xfrm>
            <a:custGeom>
              <a:avLst/>
              <a:gdLst>
                <a:gd name="T0" fmla="*/ 68 w 68"/>
                <a:gd name="T1" fmla="*/ 34 h 68"/>
                <a:gd name="T2" fmla="*/ 66 w 68"/>
                <a:gd name="T3" fmla="*/ 21 h 68"/>
                <a:gd name="T4" fmla="*/ 58 w 68"/>
                <a:gd name="T5" fmla="*/ 10 h 68"/>
                <a:gd name="T6" fmla="*/ 47 w 68"/>
                <a:gd name="T7" fmla="*/ 2 h 68"/>
                <a:gd name="T8" fmla="*/ 34 w 68"/>
                <a:gd name="T9" fmla="*/ 0 h 68"/>
                <a:gd name="T10" fmla="*/ 21 w 68"/>
                <a:gd name="T11" fmla="*/ 2 h 68"/>
                <a:gd name="T12" fmla="*/ 10 w 68"/>
                <a:gd name="T13" fmla="*/ 10 h 68"/>
                <a:gd name="T14" fmla="*/ 3 w 68"/>
                <a:gd name="T15" fmla="*/ 21 h 68"/>
                <a:gd name="T16" fmla="*/ 0 w 68"/>
                <a:gd name="T17" fmla="*/ 34 h 68"/>
                <a:gd name="T18" fmla="*/ 3 w 68"/>
                <a:gd name="T19" fmla="*/ 47 h 68"/>
                <a:gd name="T20" fmla="*/ 10 w 68"/>
                <a:gd name="T21" fmla="*/ 58 h 68"/>
                <a:gd name="T22" fmla="*/ 21 w 68"/>
                <a:gd name="T23" fmla="*/ 65 h 68"/>
                <a:gd name="T24" fmla="*/ 34 w 68"/>
                <a:gd name="T25" fmla="*/ 68 h 68"/>
                <a:gd name="T26" fmla="*/ 47 w 68"/>
                <a:gd name="T27" fmla="*/ 65 h 68"/>
                <a:gd name="T28" fmla="*/ 58 w 68"/>
                <a:gd name="T29" fmla="*/ 58 h 68"/>
                <a:gd name="T30" fmla="*/ 66 w 68"/>
                <a:gd name="T31" fmla="*/ 47 h 68"/>
                <a:gd name="T32" fmla="*/ 68 w 68"/>
                <a:gd name="T33" fmla="*/ 34 h 68"/>
                <a:gd name="T34" fmla="*/ 68 w 68"/>
                <a:gd name="T35" fmla="*/ 34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8" h="68">
                  <a:moveTo>
                    <a:pt x="68" y="34"/>
                  </a:moveTo>
                  <a:lnTo>
                    <a:pt x="66" y="21"/>
                  </a:lnTo>
                  <a:lnTo>
                    <a:pt x="58" y="10"/>
                  </a:lnTo>
                  <a:lnTo>
                    <a:pt x="47" y="2"/>
                  </a:lnTo>
                  <a:lnTo>
                    <a:pt x="34" y="0"/>
                  </a:lnTo>
                  <a:lnTo>
                    <a:pt x="21" y="2"/>
                  </a:lnTo>
                  <a:lnTo>
                    <a:pt x="10" y="10"/>
                  </a:lnTo>
                  <a:lnTo>
                    <a:pt x="3" y="21"/>
                  </a:lnTo>
                  <a:lnTo>
                    <a:pt x="0" y="34"/>
                  </a:lnTo>
                  <a:lnTo>
                    <a:pt x="3" y="47"/>
                  </a:lnTo>
                  <a:lnTo>
                    <a:pt x="10" y="58"/>
                  </a:lnTo>
                  <a:lnTo>
                    <a:pt x="21" y="65"/>
                  </a:lnTo>
                  <a:lnTo>
                    <a:pt x="34" y="68"/>
                  </a:lnTo>
                  <a:lnTo>
                    <a:pt x="47" y="65"/>
                  </a:lnTo>
                  <a:lnTo>
                    <a:pt x="58" y="58"/>
                  </a:lnTo>
                  <a:lnTo>
                    <a:pt x="66" y="47"/>
                  </a:lnTo>
                  <a:lnTo>
                    <a:pt x="68" y="34"/>
                  </a:lnTo>
                  <a:lnTo>
                    <a:pt x="68" y="34"/>
                  </a:lnTo>
                  <a:close/>
                </a:path>
              </a:pathLst>
            </a:custGeom>
            <a:solidFill>
              <a:srgbClr val="FF9933"/>
            </a:solidFill>
            <a:ln w="0">
              <a:solidFill>
                <a:srgbClr val="FE7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AR" sz="1600"/>
            </a:p>
          </p:txBody>
        </p:sp>
        <p:sp>
          <p:nvSpPr>
            <p:cNvPr id="251" name="Freeform 1271"/>
            <p:cNvSpPr>
              <a:spLocks/>
            </p:cNvSpPr>
            <p:nvPr/>
          </p:nvSpPr>
          <p:spPr bwMode="auto">
            <a:xfrm>
              <a:off x="3054041" y="2555600"/>
              <a:ext cx="107950" cy="107950"/>
            </a:xfrm>
            <a:custGeom>
              <a:avLst/>
              <a:gdLst>
                <a:gd name="T0" fmla="*/ 68 w 68"/>
                <a:gd name="T1" fmla="*/ 34 h 68"/>
                <a:gd name="T2" fmla="*/ 66 w 68"/>
                <a:gd name="T3" fmla="*/ 21 h 68"/>
                <a:gd name="T4" fmla="*/ 58 w 68"/>
                <a:gd name="T5" fmla="*/ 10 h 68"/>
                <a:gd name="T6" fmla="*/ 47 w 68"/>
                <a:gd name="T7" fmla="*/ 2 h 68"/>
                <a:gd name="T8" fmla="*/ 34 w 68"/>
                <a:gd name="T9" fmla="*/ 0 h 68"/>
                <a:gd name="T10" fmla="*/ 21 w 68"/>
                <a:gd name="T11" fmla="*/ 2 h 68"/>
                <a:gd name="T12" fmla="*/ 10 w 68"/>
                <a:gd name="T13" fmla="*/ 10 h 68"/>
                <a:gd name="T14" fmla="*/ 3 w 68"/>
                <a:gd name="T15" fmla="*/ 21 h 68"/>
                <a:gd name="T16" fmla="*/ 0 w 68"/>
                <a:gd name="T17" fmla="*/ 34 h 68"/>
                <a:gd name="T18" fmla="*/ 3 w 68"/>
                <a:gd name="T19" fmla="*/ 47 h 68"/>
                <a:gd name="T20" fmla="*/ 10 w 68"/>
                <a:gd name="T21" fmla="*/ 58 h 68"/>
                <a:gd name="T22" fmla="*/ 21 w 68"/>
                <a:gd name="T23" fmla="*/ 65 h 68"/>
                <a:gd name="T24" fmla="*/ 34 w 68"/>
                <a:gd name="T25" fmla="*/ 68 h 68"/>
                <a:gd name="T26" fmla="*/ 47 w 68"/>
                <a:gd name="T27" fmla="*/ 65 h 68"/>
                <a:gd name="T28" fmla="*/ 58 w 68"/>
                <a:gd name="T29" fmla="*/ 58 h 68"/>
                <a:gd name="T30" fmla="*/ 66 w 68"/>
                <a:gd name="T31" fmla="*/ 47 h 68"/>
                <a:gd name="T32" fmla="*/ 68 w 68"/>
                <a:gd name="T33" fmla="*/ 34 h 68"/>
                <a:gd name="T34" fmla="*/ 68 w 68"/>
                <a:gd name="T35" fmla="*/ 34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8" h="68">
                  <a:moveTo>
                    <a:pt x="68" y="34"/>
                  </a:moveTo>
                  <a:lnTo>
                    <a:pt x="66" y="21"/>
                  </a:lnTo>
                  <a:lnTo>
                    <a:pt x="58" y="10"/>
                  </a:lnTo>
                  <a:lnTo>
                    <a:pt x="47" y="2"/>
                  </a:lnTo>
                  <a:lnTo>
                    <a:pt x="34" y="0"/>
                  </a:lnTo>
                  <a:lnTo>
                    <a:pt x="21" y="2"/>
                  </a:lnTo>
                  <a:lnTo>
                    <a:pt x="10" y="10"/>
                  </a:lnTo>
                  <a:lnTo>
                    <a:pt x="3" y="21"/>
                  </a:lnTo>
                  <a:lnTo>
                    <a:pt x="0" y="34"/>
                  </a:lnTo>
                  <a:lnTo>
                    <a:pt x="3" y="47"/>
                  </a:lnTo>
                  <a:lnTo>
                    <a:pt x="10" y="58"/>
                  </a:lnTo>
                  <a:lnTo>
                    <a:pt x="21" y="65"/>
                  </a:lnTo>
                  <a:lnTo>
                    <a:pt x="34" y="68"/>
                  </a:lnTo>
                  <a:lnTo>
                    <a:pt x="47" y="65"/>
                  </a:lnTo>
                  <a:lnTo>
                    <a:pt x="58" y="58"/>
                  </a:lnTo>
                  <a:lnTo>
                    <a:pt x="66" y="47"/>
                  </a:lnTo>
                  <a:lnTo>
                    <a:pt x="68" y="34"/>
                  </a:lnTo>
                  <a:lnTo>
                    <a:pt x="68" y="34"/>
                  </a:lnTo>
                  <a:close/>
                </a:path>
              </a:pathLst>
            </a:custGeom>
            <a:solidFill>
              <a:srgbClr val="FF9933"/>
            </a:solidFill>
            <a:ln w="0">
              <a:solidFill>
                <a:srgbClr val="FE7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AR" sz="1600"/>
            </a:p>
          </p:txBody>
        </p:sp>
        <p:sp>
          <p:nvSpPr>
            <p:cNvPr id="252" name="Freeform 1271"/>
            <p:cNvSpPr>
              <a:spLocks/>
            </p:cNvSpPr>
            <p:nvPr/>
          </p:nvSpPr>
          <p:spPr bwMode="auto">
            <a:xfrm>
              <a:off x="2890211" y="3321410"/>
              <a:ext cx="107950" cy="107950"/>
            </a:xfrm>
            <a:custGeom>
              <a:avLst/>
              <a:gdLst>
                <a:gd name="T0" fmla="*/ 68 w 68"/>
                <a:gd name="T1" fmla="*/ 34 h 68"/>
                <a:gd name="T2" fmla="*/ 66 w 68"/>
                <a:gd name="T3" fmla="*/ 21 h 68"/>
                <a:gd name="T4" fmla="*/ 58 w 68"/>
                <a:gd name="T5" fmla="*/ 10 h 68"/>
                <a:gd name="T6" fmla="*/ 47 w 68"/>
                <a:gd name="T7" fmla="*/ 2 h 68"/>
                <a:gd name="T8" fmla="*/ 34 w 68"/>
                <a:gd name="T9" fmla="*/ 0 h 68"/>
                <a:gd name="T10" fmla="*/ 21 w 68"/>
                <a:gd name="T11" fmla="*/ 2 h 68"/>
                <a:gd name="T12" fmla="*/ 10 w 68"/>
                <a:gd name="T13" fmla="*/ 10 h 68"/>
                <a:gd name="T14" fmla="*/ 3 w 68"/>
                <a:gd name="T15" fmla="*/ 21 h 68"/>
                <a:gd name="T16" fmla="*/ 0 w 68"/>
                <a:gd name="T17" fmla="*/ 34 h 68"/>
                <a:gd name="T18" fmla="*/ 3 w 68"/>
                <a:gd name="T19" fmla="*/ 47 h 68"/>
                <a:gd name="T20" fmla="*/ 10 w 68"/>
                <a:gd name="T21" fmla="*/ 58 h 68"/>
                <a:gd name="T22" fmla="*/ 21 w 68"/>
                <a:gd name="T23" fmla="*/ 65 h 68"/>
                <a:gd name="T24" fmla="*/ 34 w 68"/>
                <a:gd name="T25" fmla="*/ 68 h 68"/>
                <a:gd name="T26" fmla="*/ 47 w 68"/>
                <a:gd name="T27" fmla="*/ 65 h 68"/>
                <a:gd name="T28" fmla="*/ 58 w 68"/>
                <a:gd name="T29" fmla="*/ 58 h 68"/>
                <a:gd name="T30" fmla="*/ 66 w 68"/>
                <a:gd name="T31" fmla="*/ 47 h 68"/>
                <a:gd name="T32" fmla="*/ 68 w 68"/>
                <a:gd name="T33" fmla="*/ 34 h 68"/>
                <a:gd name="T34" fmla="*/ 68 w 68"/>
                <a:gd name="T35" fmla="*/ 34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8" h="68">
                  <a:moveTo>
                    <a:pt x="68" y="34"/>
                  </a:moveTo>
                  <a:lnTo>
                    <a:pt x="66" y="21"/>
                  </a:lnTo>
                  <a:lnTo>
                    <a:pt x="58" y="10"/>
                  </a:lnTo>
                  <a:lnTo>
                    <a:pt x="47" y="2"/>
                  </a:lnTo>
                  <a:lnTo>
                    <a:pt x="34" y="0"/>
                  </a:lnTo>
                  <a:lnTo>
                    <a:pt x="21" y="2"/>
                  </a:lnTo>
                  <a:lnTo>
                    <a:pt x="10" y="10"/>
                  </a:lnTo>
                  <a:lnTo>
                    <a:pt x="3" y="21"/>
                  </a:lnTo>
                  <a:lnTo>
                    <a:pt x="0" y="34"/>
                  </a:lnTo>
                  <a:lnTo>
                    <a:pt x="3" y="47"/>
                  </a:lnTo>
                  <a:lnTo>
                    <a:pt x="10" y="58"/>
                  </a:lnTo>
                  <a:lnTo>
                    <a:pt x="21" y="65"/>
                  </a:lnTo>
                  <a:lnTo>
                    <a:pt x="34" y="68"/>
                  </a:lnTo>
                  <a:lnTo>
                    <a:pt x="47" y="65"/>
                  </a:lnTo>
                  <a:lnTo>
                    <a:pt x="58" y="58"/>
                  </a:lnTo>
                  <a:lnTo>
                    <a:pt x="66" y="47"/>
                  </a:lnTo>
                  <a:lnTo>
                    <a:pt x="68" y="34"/>
                  </a:lnTo>
                  <a:lnTo>
                    <a:pt x="68" y="34"/>
                  </a:lnTo>
                  <a:close/>
                </a:path>
              </a:pathLst>
            </a:custGeom>
            <a:solidFill>
              <a:srgbClr val="FF9933"/>
            </a:solidFill>
            <a:ln w="0">
              <a:solidFill>
                <a:srgbClr val="FE7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AR" sz="1600"/>
            </a:p>
          </p:txBody>
        </p:sp>
        <p:sp>
          <p:nvSpPr>
            <p:cNvPr id="253" name="Freeform 1271"/>
            <p:cNvSpPr>
              <a:spLocks/>
            </p:cNvSpPr>
            <p:nvPr/>
          </p:nvSpPr>
          <p:spPr bwMode="auto">
            <a:xfrm>
              <a:off x="2711141" y="3904340"/>
              <a:ext cx="107950" cy="107950"/>
            </a:xfrm>
            <a:custGeom>
              <a:avLst/>
              <a:gdLst>
                <a:gd name="T0" fmla="*/ 68 w 68"/>
                <a:gd name="T1" fmla="*/ 34 h 68"/>
                <a:gd name="T2" fmla="*/ 66 w 68"/>
                <a:gd name="T3" fmla="*/ 21 h 68"/>
                <a:gd name="T4" fmla="*/ 58 w 68"/>
                <a:gd name="T5" fmla="*/ 10 h 68"/>
                <a:gd name="T6" fmla="*/ 47 w 68"/>
                <a:gd name="T7" fmla="*/ 2 h 68"/>
                <a:gd name="T8" fmla="*/ 34 w 68"/>
                <a:gd name="T9" fmla="*/ 0 h 68"/>
                <a:gd name="T10" fmla="*/ 21 w 68"/>
                <a:gd name="T11" fmla="*/ 2 h 68"/>
                <a:gd name="T12" fmla="*/ 10 w 68"/>
                <a:gd name="T13" fmla="*/ 10 h 68"/>
                <a:gd name="T14" fmla="*/ 3 w 68"/>
                <a:gd name="T15" fmla="*/ 21 h 68"/>
                <a:gd name="T16" fmla="*/ 0 w 68"/>
                <a:gd name="T17" fmla="*/ 34 h 68"/>
                <a:gd name="T18" fmla="*/ 3 w 68"/>
                <a:gd name="T19" fmla="*/ 47 h 68"/>
                <a:gd name="T20" fmla="*/ 10 w 68"/>
                <a:gd name="T21" fmla="*/ 58 h 68"/>
                <a:gd name="T22" fmla="*/ 21 w 68"/>
                <a:gd name="T23" fmla="*/ 65 h 68"/>
                <a:gd name="T24" fmla="*/ 34 w 68"/>
                <a:gd name="T25" fmla="*/ 68 h 68"/>
                <a:gd name="T26" fmla="*/ 47 w 68"/>
                <a:gd name="T27" fmla="*/ 65 h 68"/>
                <a:gd name="T28" fmla="*/ 58 w 68"/>
                <a:gd name="T29" fmla="*/ 58 h 68"/>
                <a:gd name="T30" fmla="*/ 66 w 68"/>
                <a:gd name="T31" fmla="*/ 47 h 68"/>
                <a:gd name="T32" fmla="*/ 68 w 68"/>
                <a:gd name="T33" fmla="*/ 34 h 68"/>
                <a:gd name="T34" fmla="*/ 68 w 68"/>
                <a:gd name="T35" fmla="*/ 34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8" h="68">
                  <a:moveTo>
                    <a:pt x="68" y="34"/>
                  </a:moveTo>
                  <a:lnTo>
                    <a:pt x="66" y="21"/>
                  </a:lnTo>
                  <a:lnTo>
                    <a:pt x="58" y="10"/>
                  </a:lnTo>
                  <a:lnTo>
                    <a:pt x="47" y="2"/>
                  </a:lnTo>
                  <a:lnTo>
                    <a:pt x="34" y="0"/>
                  </a:lnTo>
                  <a:lnTo>
                    <a:pt x="21" y="2"/>
                  </a:lnTo>
                  <a:lnTo>
                    <a:pt x="10" y="10"/>
                  </a:lnTo>
                  <a:lnTo>
                    <a:pt x="3" y="21"/>
                  </a:lnTo>
                  <a:lnTo>
                    <a:pt x="0" y="34"/>
                  </a:lnTo>
                  <a:lnTo>
                    <a:pt x="3" y="47"/>
                  </a:lnTo>
                  <a:lnTo>
                    <a:pt x="10" y="58"/>
                  </a:lnTo>
                  <a:lnTo>
                    <a:pt x="21" y="65"/>
                  </a:lnTo>
                  <a:lnTo>
                    <a:pt x="34" y="68"/>
                  </a:lnTo>
                  <a:lnTo>
                    <a:pt x="47" y="65"/>
                  </a:lnTo>
                  <a:lnTo>
                    <a:pt x="58" y="58"/>
                  </a:lnTo>
                  <a:lnTo>
                    <a:pt x="66" y="47"/>
                  </a:lnTo>
                  <a:lnTo>
                    <a:pt x="68" y="34"/>
                  </a:lnTo>
                  <a:lnTo>
                    <a:pt x="68" y="34"/>
                  </a:lnTo>
                  <a:close/>
                </a:path>
              </a:pathLst>
            </a:custGeom>
            <a:solidFill>
              <a:srgbClr val="FF9933"/>
            </a:solidFill>
            <a:ln w="0">
              <a:solidFill>
                <a:srgbClr val="FE7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AR" sz="1600"/>
            </a:p>
          </p:txBody>
        </p:sp>
        <p:sp>
          <p:nvSpPr>
            <p:cNvPr id="254" name="Freeform 1248"/>
            <p:cNvSpPr>
              <a:spLocks/>
            </p:cNvSpPr>
            <p:nvPr/>
          </p:nvSpPr>
          <p:spPr bwMode="auto">
            <a:xfrm>
              <a:off x="6181924" y="1947270"/>
              <a:ext cx="107950" cy="107950"/>
            </a:xfrm>
            <a:custGeom>
              <a:avLst/>
              <a:gdLst>
                <a:gd name="T0" fmla="*/ 58 w 68"/>
                <a:gd name="T1" fmla="*/ 58 h 68"/>
                <a:gd name="T2" fmla="*/ 65 w 68"/>
                <a:gd name="T3" fmla="*/ 47 h 68"/>
                <a:gd name="T4" fmla="*/ 68 w 68"/>
                <a:gd name="T5" fmla="*/ 35 h 68"/>
                <a:gd name="T6" fmla="*/ 65 w 68"/>
                <a:gd name="T7" fmla="*/ 21 h 68"/>
                <a:gd name="T8" fmla="*/ 58 w 68"/>
                <a:gd name="T9" fmla="*/ 10 h 68"/>
                <a:gd name="T10" fmla="*/ 47 w 68"/>
                <a:gd name="T11" fmla="*/ 3 h 68"/>
                <a:gd name="T12" fmla="*/ 34 w 68"/>
                <a:gd name="T13" fmla="*/ 0 h 68"/>
                <a:gd name="T14" fmla="*/ 21 w 68"/>
                <a:gd name="T15" fmla="*/ 3 h 68"/>
                <a:gd name="T16" fmla="*/ 10 w 68"/>
                <a:gd name="T17" fmla="*/ 10 h 68"/>
                <a:gd name="T18" fmla="*/ 2 w 68"/>
                <a:gd name="T19" fmla="*/ 21 h 68"/>
                <a:gd name="T20" fmla="*/ 0 w 68"/>
                <a:gd name="T21" fmla="*/ 35 h 68"/>
                <a:gd name="T22" fmla="*/ 2 w 68"/>
                <a:gd name="T23" fmla="*/ 47 h 68"/>
                <a:gd name="T24" fmla="*/ 10 w 68"/>
                <a:gd name="T25" fmla="*/ 58 h 68"/>
                <a:gd name="T26" fmla="*/ 21 w 68"/>
                <a:gd name="T27" fmla="*/ 66 h 68"/>
                <a:gd name="T28" fmla="*/ 34 w 68"/>
                <a:gd name="T29" fmla="*/ 68 h 68"/>
                <a:gd name="T30" fmla="*/ 47 w 68"/>
                <a:gd name="T31" fmla="*/ 66 h 68"/>
                <a:gd name="T32" fmla="*/ 58 w 68"/>
                <a:gd name="T33" fmla="*/ 58 h 68"/>
                <a:gd name="T34" fmla="*/ 58 w 68"/>
                <a:gd name="T35" fmla="*/ 58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8" h="68">
                  <a:moveTo>
                    <a:pt x="58" y="58"/>
                  </a:moveTo>
                  <a:lnTo>
                    <a:pt x="65" y="47"/>
                  </a:lnTo>
                  <a:lnTo>
                    <a:pt x="68" y="35"/>
                  </a:lnTo>
                  <a:lnTo>
                    <a:pt x="65" y="21"/>
                  </a:lnTo>
                  <a:lnTo>
                    <a:pt x="58" y="10"/>
                  </a:lnTo>
                  <a:lnTo>
                    <a:pt x="47" y="3"/>
                  </a:lnTo>
                  <a:lnTo>
                    <a:pt x="34" y="0"/>
                  </a:lnTo>
                  <a:lnTo>
                    <a:pt x="21" y="3"/>
                  </a:lnTo>
                  <a:lnTo>
                    <a:pt x="10" y="10"/>
                  </a:lnTo>
                  <a:lnTo>
                    <a:pt x="2" y="21"/>
                  </a:lnTo>
                  <a:lnTo>
                    <a:pt x="0" y="35"/>
                  </a:lnTo>
                  <a:lnTo>
                    <a:pt x="2" y="47"/>
                  </a:lnTo>
                  <a:lnTo>
                    <a:pt x="10" y="58"/>
                  </a:lnTo>
                  <a:lnTo>
                    <a:pt x="21" y="66"/>
                  </a:lnTo>
                  <a:lnTo>
                    <a:pt x="34" y="68"/>
                  </a:lnTo>
                  <a:lnTo>
                    <a:pt x="47" y="66"/>
                  </a:lnTo>
                  <a:lnTo>
                    <a:pt x="58" y="58"/>
                  </a:lnTo>
                  <a:lnTo>
                    <a:pt x="58" y="58"/>
                  </a:lnTo>
                  <a:close/>
                </a:path>
              </a:pathLst>
            </a:custGeom>
            <a:solidFill>
              <a:srgbClr val="009900"/>
            </a:solidFill>
            <a:ln w="0">
              <a:solidFill>
                <a:srgbClr val="0099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AR" sz="1600"/>
            </a:p>
          </p:txBody>
        </p:sp>
        <p:sp>
          <p:nvSpPr>
            <p:cNvPr id="255" name="Freeform 1248"/>
            <p:cNvSpPr>
              <a:spLocks/>
            </p:cNvSpPr>
            <p:nvPr/>
          </p:nvSpPr>
          <p:spPr bwMode="auto">
            <a:xfrm>
              <a:off x="5499934" y="1878690"/>
              <a:ext cx="107950" cy="107950"/>
            </a:xfrm>
            <a:custGeom>
              <a:avLst/>
              <a:gdLst>
                <a:gd name="T0" fmla="*/ 58 w 68"/>
                <a:gd name="T1" fmla="*/ 58 h 68"/>
                <a:gd name="T2" fmla="*/ 65 w 68"/>
                <a:gd name="T3" fmla="*/ 47 h 68"/>
                <a:gd name="T4" fmla="*/ 68 w 68"/>
                <a:gd name="T5" fmla="*/ 35 h 68"/>
                <a:gd name="T6" fmla="*/ 65 w 68"/>
                <a:gd name="T7" fmla="*/ 21 h 68"/>
                <a:gd name="T8" fmla="*/ 58 w 68"/>
                <a:gd name="T9" fmla="*/ 10 h 68"/>
                <a:gd name="T10" fmla="*/ 47 w 68"/>
                <a:gd name="T11" fmla="*/ 3 h 68"/>
                <a:gd name="T12" fmla="*/ 34 w 68"/>
                <a:gd name="T13" fmla="*/ 0 h 68"/>
                <a:gd name="T14" fmla="*/ 21 w 68"/>
                <a:gd name="T15" fmla="*/ 3 h 68"/>
                <a:gd name="T16" fmla="*/ 10 w 68"/>
                <a:gd name="T17" fmla="*/ 10 h 68"/>
                <a:gd name="T18" fmla="*/ 2 w 68"/>
                <a:gd name="T19" fmla="*/ 21 h 68"/>
                <a:gd name="T20" fmla="*/ 0 w 68"/>
                <a:gd name="T21" fmla="*/ 35 h 68"/>
                <a:gd name="T22" fmla="*/ 2 w 68"/>
                <a:gd name="T23" fmla="*/ 47 h 68"/>
                <a:gd name="T24" fmla="*/ 10 w 68"/>
                <a:gd name="T25" fmla="*/ 58 h 68"/>
                <a:gd name="T26" fmla="*/ 21 w 68"/>
                <a:gd name="T27" fmla="*/ 66 h 68"/>
                <a:gd name="T28" fmla="*/ 34 w 68"/>
                <a:gd name="T29" fmla="*/ 68 h 68"/>
                <a:gd name="T30" fmla="*/ 47 w 68"/>
                <a:gd name="T31" fmla="*/ 66 h 68"/>
                <a:gd name="T32" fmla="*/ 58 w 68"/>
                <a:gd name="T33" fmla="*/ 58 h 68"/>
                <a:gd name="T34" fmla="*/ 58 w 68"/>
                <a:gd name="T35" fmla="*/ 58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8" h="68">
                  <a:moveTo>
                    <a:pt x="58" y="58"/>
                  </a:moveTo>
                  <a:lnTo>
                    <a:pt x="65" y="47"/>
                  </a:lnTo>
                  <a:lnTo>
                    <a:pt x="68" y="35"/>
                  </a:lnTo>
                  <a:lnTo>
                    <a:pt x="65" y="21"/>
                  </a:lnTo>
                  <a:lnTo>
                    <a:pt x="58" y="10"/>
                  </a:lnTo>
                  <a:lnTo>
                    <a:pt x="47" y="3"/>
                  </a:lnTo>
                  <a:lnTo>
                    <a:pt x="34" y="0"/>
                  </a:lnTo>
                  <a:lnTo>
                    <a:pt x="21" y="3"/>
                  </a:lnTo>
                  <a:lnTo>
                    <a:pt x="10" y="10"/>
                  </a:lnTo>
                  <a:lnTo>
                    <a:pt x="2" y="21"/>
                  </a:lnTo>
                  <a:lnTo>
                    <a:pt x="0" y="35"/>
                  </a:lnTo>
                  <a:lnTo>
                    <a:pt x="2" y="47"/>
                  </a:lnTo>
                  <a:lnTo>
                    <a:pt x="10" y="58"/>
                  </a:lnTo>
                  <a:lnTo>
                    <a:pt x="21" y="66"/>
                  </a:lnTo>
                  <a:lnTo>
                    <a:pt x="34" y="68"/>
                  </a:lnTo>
                  <a:lnTo>
                    <a:pt x="47" y="66"/>
                  </a:lnTo>
                  <a:lnTo>
                    <a:pt x="58" y="58"/>
                  </a:lnTo>
                  <a:lnTo>
                    <a:pt x="58" y="58"/>
                  </a:lnTo>
                  <a:close/>
                </a:path>
              </a:pathLst>
            </a:custGeom>
            <a:solidFill>
              <a:srgbClr val="009900"/>
            </a:solidFill>
            <a:ln w="0">
              <a:solidFill>
                <a:srgbClr val="0099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AR" sz="1600"/>
            </a:p>
          </p:txBody>
        </p:sp>
        <p:sp>
          <p:nvSpPr>
            <p:cNvPr id="256" name="Freeform 1248"/>
            <p:cNvSpPr>
              <a:spLocks/>
            </p:cNvSpPr>
            <p:nvPr/>
          </p:nvSpPr>
          <p:spPr bwMode="auto">
            <a:xfrm>
              <a:off x="4806514" y="1901550"/>
              <a:ext cx="107950" cy="107950"/>
            </a:xfrm>
            <a:custGeom>
              <a:avLst/>
              <a:gdLst>
                <a:gd name="T0" fmla="*/ 58 w 68"/>
                <a:gd name="T1" fmla="*/ 58 h 68"/>
                <a:gd name="T2" fmla="*/ 65 w 68"/>
                <a:gd name="T3" fmla="*/ 47 h 68"/>
                <a:gd name="T4" fmla="*/ 68 w 68"/>
                <a:gd name="T5" fmla="*/ 35 h 68"/>
                <a:gd name="T6" fmla="*/ 65 w 68"/>
                <a:gd name="T7" fmla="*/ 21 h 68"/>
                <a:gd name="T8" fmla="*/ 58 w 68"/>
                <a:gd name="T9" fmla="*/ 10 h 68"/>
                <a:gd name="T10" fmla="*/ 47 w 68"/>
                <a:gd name="T11" fmla="*/ 3 h 68"/>
                <a:gd name="T12" fmla="*/ 34 w 68"/>
                <a:gd name="T13" fmla="*/ 0 h 68"/>
                <a:gd name="T14" fmla="*/ 21 w 68"/>
                <a:gd name="T15" fmla="*/ 3 h 68"/>
                <a:gd name="T16" fmla="*/ 10 w 68"/>
                <a:gd name="T17" fmla="*/ 10 h 68"/>
                <a:gd name="T18" fmla="*/ 2 w 68"/>
                <a:gd name="T19" fmla="*/ 21 h 68"/>
                <a:gd name="T20" fmla="*/ 0 w 68"/>
                <a:gd name="T21" fmla="*/ 35 h 68"/>
                <a:gd name="T22" fmla="*/ 2 w 68"/>
                <a:gd name="T23" fmla="*/ 47 h 68"/>
                <a:gd name="T24" fmla="*/ 10 w 68"/>
                <a:gd name="T25" fmla="*/ 58 h 68"/>
                <a:gd name="T26" fmla="*/ 21 w 68"/>
                <a:gd name="T27" fmla="*/ 66 h 68"/>
                <a:gd name="T28" fmla="*/ 34 w 68"/>
                <a:gd name="T29" fmla="*/ 68 h 68"/>
                <a:gd name="T30" fmla="*/ 47 w 68"/>
                <a:gd name="T31" fmla="*/ 66 h 68"/>
                <a:gd name="T32" fmla="*/ 58 w 68"/>
                <a:gd name="T33" fmla="*/ 58 h 68"/>
                <a:gd name="T34" fmla="*/ 58 w 68"/>
                <a:gd name="T35" fmla="*/ 58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8" h="68">
                  <a:moveTo>
                    <a:pt x="58" y="58"/>
                  </a:moveTo>
                  <a:lnTo>
                    <a:pt x="65" y="47"/>
                  </a:lnTo>
                  <a:lnTo>
                    <a:pt x="68" y="35"/>
                  </a:lnTo>
                  <a:lnTo>
                    <a:pt x="65" y="21"/>
                  </a:lnTo>
                  <a:lnTo>
                    <a:pt x="58" y="10"/>
                  </a:lnTo>
                  <a:lnTo>
                    <a:pt x="47" y="3"/>
                  </a:lnTo>
                  <a:lnTo>
                    <a:pt x="34" y="0"/>
                  </a:lnTo>
                  <a:lnTo>
                    <a:pt x="21" y="3"/>
                  </a:lnTo>
                  <a:lnTo>
                    <a:pt x="10" y="10"/>
                  </a:lnTo>
                  <a:lnTo>
                    <a:pt x="2" y="21"/>
                  </a:lnTo>
                  <a:lnTo>
                    <a:pt x="0" y="35"/>
                  </a:lnTo>
                  <a:lnTo>
                    <a:pt x="2" y="47"/>
                  </a:lnTo>
                  <a:lnTo>
                    <a:pt x="10" y="58"/>
                  </a:lnTo>
                  <a:lnTo>
                    <a:pt x="21" y="66"/>
                  </a:lnTo>
                  <a:lnTo>
                    <a:pt x="34" y="68"/>
                  </a:lnTo>
                  <a:lnTo>
                    <a:pt x="47" y="66"/>
                  </a:lnTo>
                  <a:lnTo>
                    <a:pt x="58" y="58"/>
                  </a:lnTo>
                  <a:lnTo>
                    <a:pt x="58" y="58"/>
                  </a:lnTo>
                  <a:close/>
                </a:path>
              </a:pathLst>
            </a:custGeom>
            <a:solidFill>
              <a:srgbClr val="009900"/>
            </a:solidFill>
            <a:ln w="0">
              <a:solidFill>
                <a:srgbClr val="0099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AR" sz="1600"/>
            </a:p>
          </p:txBody>
        </p:sp>
        <p:sp>
          <p:nvSpPr>
            <p:cNvPr id="257" name="Freeform 1248"/>
            <p:cNvSpPr>
              <a:spLocks/>
            </p:cNvSpPr>
            <p:nvPr/>
          </p:nvSpPr>
          <p:spPr bwMode="auto">
            <a:xfrm>
              <a:off x="4135954" y="2225400"/>
              <a:ext cx="107950" cy="107950"/>
            </a:xfrm>
            <a:custGeom>
              <a:avLst/>
              <a:gdLst>
                <a:gd name="T0" fmla="*/ 58 w 68"/>
                <a:gd name="T1" fmla="*/ 58 h 68"/>
                <a:gd name="T2" fmla="*/ 65 w 68"/>
                <a:gd name="T3" fmla="*/ 47 h 68"/>
                <a:gd name="T4" fmla="*/ 68 w 68"/>
                <a:gd name="T5" fmla="*/ 35 h 68"/>
                <a:gd name="T6" fmla="*/ 65 w 68"/>
                <a:gd name="T7" fmla="*/ 21 h 68"/>
                <a:gd name="T8" fmla="*/ 58 w 68"/>
                <a:gd name="T9" fmla="*/ 10 h 68"/>
                <a:gd name="T10" fmla="*/ 47 w 68"/>
                <a:gd name="T11" fmla="*/ 3 h 68"/>
                <a:gd name="T12" fmla="*/ 34 w 68"/>
                <a:gd name="T13" fmla="*/ 0 h 68"/>
                <a:gd name="T14" fmla="*/ 21 w 68"/>
                <a:gd name="T15" fmla="*/ 3 h 68"/>
                <a:gd name="T16" fmla="*/ 10 w 68"/>
                <a:gd name="T17" fmla="*/ 10 h 68"/>
                <a:gd name="T18" fmla="*/ 2 w 68"/>
                <a:gd name="T19" fmla="*/ 21 h 68"/>
                <a:gd name="T20" fmla="*/ 0 w 68"/>
                <a:gd name="T21" fmla="*/ 35 h 68"/>
                <a:gd name="T22" fmla="*/ 2 w 68"/>
                <a:gd name="T23" fmla="*/ 47 h 68"/>
                <a:gd name="T24" fmla="*/ 10 w 68"/>
                <a:gd name="T25" fmla="*/ 58 h 68"/>
                <a:gd name="T26" fmla="*/ 21 w 68"/>
                <a:gd name="T27" fmla="*/ 66 h 68"/>
                <a:gd name="T28" fmla="*/ 34 w 68"/>
                <a:gd name="T29" fmla="*/ 68 h 68"/>
                <a:gd name="T30" fmla="*/ 47 w 68"/>
                <a:gd name="T31" fmla="*/ 66 h 68"/>
                <a:gd name="T32" fmla="*/ 58 w 68"/>
                <a:gd name="T33" fmla="*/ 58 h 68"/>
                <a:gd name="T34" fmla="*/ 58 w 68"/>
                <a:gd name="T35" fmla="*/ 58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8" h="68">
                  <a:moveTo>
                    <a:pt x="58" y="58"/>
                  </a:moveTo>
                  <a:lnTo>
                    <a:pt x="65" y="47"/>
                  </a:lnTo>
                  <a:lnTo>
                    <a:pt x="68" y="35"/>
                  </a:lnTo>
                  <a:lnTo>
                    <a:pt x="65" y="21"/>
                  </a:lnTo>
                  <a:lnTo>
                    <a:pt x="58" y="10"/>
                  </a:lnTo>
                  <a:lnTo>
                    <a:pt x="47" y="3"/>
                  </a:lnTo>
                  <a:lnTo>
                    <a:pt x="34" y="0"/>
                  </a:lnTo>
                  <a:lnTo>
                    <a:pt x="21" y="3"/>
                  </a:lnTo>
                  <a:lnTo>
                    <a:pt x="10" y="10"/>
                  </a:lnTo>
                  <a:lnTo>
                    <a:pt x="2" y="21"/>
                  </a:lnTo>
                  <a:lnTo>
                    <a:pt x="0" y="35"/>
                  </a:lnTo>
                  <a:lnTo>
                    <a:pt x="2" y="47"/>
                  </a:lnTo>
                  <a:lnTo>
                    <a:pt x="10" y="58"/>
                  </a:lnTo>
                  <a:lnTo>
                    <a:pt x="21" y="66"/>
                  </a:lnTo>
                  <a:lnTo>
                    <a:pt x="34" y="68"/>
                  </a:lnTo>
                  <a:lnTo>
                    <a:pt x="47" y="66"/>
                  </a:lnTo>
                  <a:lnTo>
                    <a:pt x="58" y="58"/>
                  </a:lnTo>
                  <a:lnTo>
                    <a:pt x="58" y="58"/>
                  </a:lnTo>
                  <a:close/>
                </a:path>
              </a:pathLst>
            </a:custGeom>
            <a:solidFill>
              <a:srgbClr val="009900"/>
            </a:solidFill>
            <a:ln w="0">
              <a:solidFill>
                <a:srgbClr val="0099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AR" sz="1600"/>
            </a:p>
          </p:txBody>
        </p:sp>
        <p:sp>
          <p:nvSpPr>
            <p:cNvPr id="258" name="Freeform 1248"/>
            <p:cNvSpPr>
              <a:spLocks/>
            </p:cNvSpPr>
            <p:nvPr/>
          </p:nvSpPr>
          <p:spPr bwMode="auto">
            <a:xfrm>
              <a:off x="3781624" y="2583540"/>
              <a:ext cx="107950" cy="107950"/>
            </a:xfrm>
            <a:custGeom>
              <a:avLst/>
              <a:gdLst>
                <a:gd name="T0" fmla="*/ 58 w 68"/>
                <a:gd name="T1" fmla="*/ 58 h 68"/>
                <a:gd name="T2" fmla="*/ 65 w 68"/>
                <a:gd name="T3" fmla="*/ 47 h 68"/>
                <a:gd name="T4" fmla="*/ 68 w 68"/>
                <a:gd name="T5" fmla="*/ 35 h 68"/>
                <a:gd name="T6" fmla="*/ 65 w 68"/>
                <a:gd name="T7" fmla="*/ 21 h 68"/>
                <a:gd name="T8" fmla="*/ 58 w 68"/>
                <a:gd name="T9" fmla="*/ 10 h 68"/>
                <a:gd name="T10" fmla="*/ 47 w 68"/>
                <a:gd name="T11" fmla="*/ 3 h 68"/>
                <a:gd name="T12" fmla="*/ 34 w 68"/>
                <a:gd name="T13" fmla="*/ 0 h 68"/>
                <a:gd name="T14" fmla="*/ 21 w 68"/>
                <a:gd name="T15" fmla="*/ 3 h 68"/>
                <a:gd name="T16" fmla="*/ 10 w 68"/>
                <a:gd name="T17" fmla="*/ 10 h 68"/>
                <a:gd name="T18" fmla="*/ 2 w 68"/>
                <a:gd name="T19" fmla="*/ 21 h 68"/>
                <a:gd name="T20" fmla="*/ 0 w 68"/>
                <a:gd name="T21" fmla="*/ 35 h 68"/>
                <a:gd name="T22" fmla="*/ 2 w 68"/>
                <a:gd name="T23" fmla="*/ 47 h 68"/>
                <a:gd name="T24" fmla="*/ 10 w 68"/>
                <a:gd name="T25" fmla="*/ 58 h 68"/>
                <a:gd name="T26" fmla="*/ 21 w 68"/>
                <a:gd name="T27" fmla="*/ 66 h 68"/>
                <a:gd name="T28" fmla="*/ 34 w 68"/>
                <a:gd name="T29" fmla="*/ 68 h 68"/>
                <a:gd name="T30" fmla="*/ 47 w 68"/>
                <a:gd name="T31" fmla="*/ 66 h 68"/>
                <a:gd name="T32" fmla="*/ 58 w 68"/>
                <a:gd name="T33" fmla="*/ 58 h 68"/>
                <a:gd name="T34" fmla="*/ 58 w 68"/>
                <a:gd name="T35" fmla="*/ 58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8" h="68">
                  <a:moveTo>
                    <a:pt x="58" y="58"/>
                  </a:moveTo>
                  <a:lnTo>
                    <a:pt x="65" y="47"/>
                  </a:lnTo>
                  <a:lnTo>
                    <a:pt x="68" y="35"/>
                  </a:lnTo>
                  <a:lnTo>
                    <a:pt x="65" y="21"/>
                  </a:lnTo>
                  <a:lnTo>
                    <a:pt x="58" y="10"/>
                  </a:lnTo>
                  <a:lnTo>
                    <a:pt x="47" y="3"/>
                  </a:lnTo>
                  <a:lnTo>
                    <a:pt x="34" y="0"/>
                  </a:lnTo>
                  <a:lnTo>
                    <a:pt x="21" y="3"/>
                  </a:lnTo>
                  <a:lnTo>
                    <a:pt x="10" y="10"/>
                  </a:lnTo>
                  <a:lnTo>
                    <a:pt x="2" y="21"/>
                  </a:lnTo>
                  <a:lnTo>
                    <a:pt x="0" y="35"/>
                  </a:lnTo>
                  <a:lnTo>
                    <a:pt x="2" y="47"/>
                  </a:lnTo>
                  <a:lnTo>
                    <a:pt x="10" y="58"/>
                  </a:lnTo>
                  <a:lnTo>
                    <a:pt x="21" y="66"/>
                  </a:lnTo>
                  <a:lnTo>
                    <a:pt x="34" y="68"/>
                  </a:lnTo>
                  <a:lnTo>
                    <a:pt x="47" y="66"/>
                  </a:lnTo>
                  <a:lnTo>
                    <a:pt x="58" y="58"/>
                  </a:lnTo>
                  <a:lnTo>
                    <a:pt x="58" y="58"/>
                  </a:lnTo>
                  <a:close/>
                </a:path>
              </a:pathLst>
            </a:custGeom>
            <a:solidFill>
              <a:srgbClr val="009900"/>
            </a:solidFill>
            <a:ln w="0">
              <a:solidFill>
                <a:srgbClr val="0099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AR" sz="1600"/>
            </a:p>
          </p:txBody>
        </p:sp>
        <p:sp>
          <p:nvSpPr>
            <p:cNvPr id="259" name="Freeform 1248"/>
            <p:cNvSpPr>
              <a:spLocks/>
            </p:cNvSpPr>
            <p:nvPr/>
          </p:nvSpPr>
          <p:spPr bwMode="auto">
            <a:xfrm>
              <a:off x="3431104" y="3109320"/>
              <a:ext cx="107950" cy="107950"/>
            </a:xfrm>
            <a:custGeom>
              <a:avLst/>
              <a:gdLst>
                <a:gd name="T0" fmla="*/ 58 w 68"/>
                <a:gd name="T1" fmla="*/ 58 h 68"/>
                <a:gd name="T2" fmla="*/ 65 w 68"/>
                <a:gd name="T3" fmla="*/ 47 h 68"/>
                <a:gd name="T4" fmla="*/ 68 w 68"/>
                <a:gd name="T5" fmla="*/ 35 h 68"/>
                <a:gd name="T6" fmla="*/ 65 w 68"/>
                <a:gd name="T7" fmla="*/ 21 h 68"/>
                <a:gd name="T8" fmla="*/ 58 w 68"/>
                <a:gd name="T9" fmla="*/ 10 h 68"/>
                <a:gd name="T10" fmla="*/ 47 w 68"/>
                <a:gd name="T11" fmla="*/ 3 h 68"/>
                <a:gd name="T12" fmla="*/ 34 w 68"/>
                <a:gd name="T13" fmla="*/ 0 h 68"/>
                <a:gd name="T14" fmla="*/ 21 w 68"/>
                <a:gd name="T15" fmla="*/ 3 h 68"/>
                <a:gd name="T16" fmla="*/ 10 w 68"/>
                <a:gd name="T17" fmla="*/ 10 h 68"/>
                <a:gd name="T18" fmla="*/ 2 w 68"/>
                <a:gd name="T19" fmla="*/ 21 h 68"/>
                <a:gd name="T20" fmla="*/ 0 w 68"/>
                <a:gd name="T21" fmla="*/ 35 h 68"/>
                <a:gd name="T22" fmla="*/ 2 w 68"/>
                <a:gd name="T23" fmla="*/ 47 h 68"/>
                <a:gd name="T24" fmla="*/ 10 w 68"/>
                <a:gd name="T25" fmla="*/ 58 h 68"/>
                <a:gd name="T26" fmla="*/ 21 w 68"/>
                <a:gd name="T27" fmla="*/ 66 h 68"/>
                <a:gd name="T28" fmla="*/ 34 w 68"/>
                <a:gd name="T29" fmla="*/ 68 h 68"/>
                <a:gd name="T30" fmla="*/ 47 w 68"/>
                <a:gd name="T31" fmla="*/ 66 h 68"/>
                <a:gd name="T32" fmla="*/ 58 w 68"/>
                <a:gd name="T33" fmla="*/ 58 h 68"/>
                <a:gd name="T34" fmla="*/ 58 w 68"/>
                <a:gd name="T35" fmla="*/ 58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8" h="68">
                  <a:moveTo>
                    <a:pt x="58" y="58"/>
                  </a:moveTo>
                  <a:lnTo>
                    <a:pt x="65" y="47"/>
                  </a:lnTo>
                  <a:lnTo>
                    <a:pt x="68" y="35"/>
                  </a:lnTo>
                  <a:lnTo>
                    <a:pt x="65" y="21"/>
                  </a:lnTo>
                  <a:lnTo>
                    <a:pt x="58" y="10"/>
                  </a:lnTo>
                  <a:lnTo>
                    <a:pt x="47" y="3"/>
                  </a:lnTo>
                  <a:lnTo>
                    <a:pt x="34" y="0"/>
                  </a:lnTo>
                  <a:lnTo>
                    <a:pt x="21" y="3"/>
                  </a:lnTo>
                  <a:lnTo>
                    <a:pt x="10" y="10"/>
                  </a:lnTo>
                  <a:lnTo>
                    <a:pt x="2" y="21"/>
                  </a:lnTo>
                  <a:lnTo>
                    <a:pt x="0" y="35"/>
                  </a:lnTo>
                  <a:lnTo>
                    <a:pt x="2" y="47"/>
                  </a:lnTo>
                  <a:lnTo>
                    <a:pt x="10" y="58"/>
                  </a:lnTo>
                  <a:lnTo>
                    <a:pt x="21" y="66"/>
                  </a:lnTo>
                  <a:lnTo>
                    <a:pt x="34" y="68"/>
                  </a:lnTo>
                  <a:lnTo>
                    <a:pt x="47" y="66"/>
                  </a:lnTo>
                  <a:lnTo>
                    <a:pt x="58" y="58"/>
                  </a:lnTo>
                  <a:lnTo>
                    <a:pt x="58" y="58"/>
                  </a:lnTo>
                  <a:close/>
                </a:path>
              </a:pathLst>
            </a:custGeom>
            <a:solidFill>
              <a:srgbClr val="009900"/>
            </a:solidFill>
            <a:ln w="0">
              <a:solidFill>
                <a:srgbClr val="0099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AR" sz="1600"/>
            </a:p>
          </p:txBody>
        </p:sp>
        <p:sp>
          <p:nvSpPr>
            <p:cNvPr id="260" name="Freeform 1248"/>
            <p:cNvSpPr>
              <a:spLocks/>
            </p:cNvSpPr>
            <p:nvPr/>
          </p:nvSpPr>
          <p:spPr bwMode="auto">
            <a:xfrm>
              <a:off x="3095824" y="3718920"/>
              <a:ext cx="107950" cy="107950"/>
            </a:xfrm>
            <a:custGeom>
              <a:avLst/>
              <a:gdLst>
                <a:gd name="T0" fmla="*/ 58 w 68"/>
                <a:gd name="T1" fmla="*/ 58 h 68"/>
                <a:gd name="T2" fmla="*/ 65 w 68"/>
                <a:gd name="T3" fmla="*/ 47 h 68"/>
                <a:gd name="T4" fmla="*/ 68 w 68"/>
                <a:gd name="T5" fmla="*/ 35 h 68"/>
                <a:gd name="T6" fmla="*/ 65 w 68"/>
                <a:gd name="T7" fmla="*/ 21 h 68"/>
                <a:gd name="T8" fmla="*/ 58 w 68"/>
                <a:gd name="T9" fmla="*/ 10 h 68"/>
                <a:gd name="T10" fmla="*/ 47 w 68"/>
                <a:gd name="T11" fmla="*/ 3 h 68"/>
                <a:gd name="T12" fmla="*/ 34 w 68"/>
                <a:gd name="T13" fmla="*/ 0 h 68"/>
                <a:gd name="T14" fmla="*/ 21 w 68"/>
                <a:gd name="T15" fmla="*/ 3 h 68"/>
                <a:gd name="T16" fmla="*/ 10 w 68"/>
                <a:gd name="T17" fmla="*/ 10 h 68"/>
                <a:gd name="T18" fmla="*/ 2 w 68"/>
                <a:gd name="T19" fmla="*/ 21 h 68"/>
                <a:gd name="T20" fmla="*/ 0 w 68"/>
                <a:gd name="T21" fmla="*/ 35 h 68"/>
                <a:gd name="T22" fmla="*/ 2 w 68"/>
                <a:gd name="T23" fmla="*/ 47 h 68"/>
                <a:gd name="T24" fmla="*/ 10 w 68"/>
                <a:gd name="T25" fmla="*/ 58 h 68"/>
                <a:gd name="T26" fmla="*/ 21 w 68"/>
                <a:gd name="T27" fmla="*/ 66 h 68"/>
                <a:gd name="T28" fmla="*/ 34 w 68"/>
                <a:gd name="T29" fmla="*/ 68 h 68"/>
                <a:gd name="T30" fmla="*/ 47 w 68"/>
                <a:gd name="T31" fmla="*/ 66 h 68"/>
                <a:gd name="T32" fmla="*/ 58 w 68"/>
                <a:gd name="T33" fmla="*/ 58 h 68"/>
                <a:gd name="T34" fmla="*/ 58 w 68"/>
                <a:gd name="T35" fmla="*/ 58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8" h="68">
                  <a:moveTo>
                    <a:pt x="58" y="58"/>
                  </a:moveTo>
                  <a:lnTo>
                    <a:pt x="65" y="47"/>
                  </a:lnTo>
                  <a:lnTo>
                    <a:pt x="68" y="35"/>
                  </a:lnTo>
                  <a:lnTo>
                    <a:pt x="65" y="21"/>
                  </a:lnTo>
                  <a:lnTo>
                    <a:pt x="58" y="10"/>
                  </a:lnTo>
                  <a:lnTo>
                    <a:pt x="47" y="3"/>
                  </a:lnTo>
                  <a:lnTo>
                    <a:pt x="34" y="0"/>
                  </a:lnTo>
                  <a:lnTo>
                    <a:pt x="21" y="3"/>
                  </a:lnTo>
                  <a:lnTo>
                    <a:pt x="10" y="10"/>
                  </a:lnTo>
                  <a:lnTo>
                    <a:pt x="2" y="21"/>
                  </a:lnTo>
                  <a:lnTo>
                    <a:pt x="0" y="35"/>
                  </a:lnTo>
                  <a:lnTo>
                    <a:pt x="2" y="47"/>
                  </a:lnTo>
                  <a:lnTo>
                    <a:pt x="10" y="58"/>
                  </a:lnTo>
                  <a:lnTo>
                    <a:pt x="21" y="66"/>
                  </a:lnTo>
                  <a:lnTo>
                    <a:pt x="34" y="68"/>
                  </a:lnTo>
                  <a:lnTo>
                    <a:pt x="47" y="66"/>
                  </a:lnTo>
                  <a:lnTo>
                    <a:pt x="58" y="58"/>
                  </a:lnTo>
                  <a:lnTo>
                    <a:pt x="58" y="58"/>
                  </a:lnTo>
                  <a:close/>
                </a:path>
              </a:pathLst>
            </a:custGeom>
            <a:solidFill>
              <a:srgbClr val="009900"/>
            </a:solidFill>
            <a:ln w="0">
              <a:solidFill>
                <a:srgbClr val="0099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AR" sz="1600"/>
            </a:p>
          </p:txBody>
        </p:sp>
        <p:sp>
          <p:nvSpPr>
            <p:cNvPr id="261" name="Freeform 1248"/>
            <p:cNvSpPr>
              <a:spLocks/>
            </p:cNvSpPr>
            <p:nvPr/>
          </p:nvSpPr>
          <p:spPr bwMode="auto">
            <a:xfrm>
              <a:off x="2928184" y="3894180"/>
              <a:ext cx="107950" cy="107950"/>
            </a:xfrm>
            <a:custGeom>
              <a:avLst/>
              <a:gdLst>
                <a:gd name="T0" fmla="*/ 58 w 68"/>
                <a:gd name="T1" fmla="*/ 58 h 68"/>
                <a:gd name="T2" fmla="*/ 65 w 68"/>
                <a:gd name="T3" fmla="*/ 47 h 68"/>
                <a:gd name="T4" fmla="*/ 68 w 68"/>
                <a:gd name="T5" fmla="*/ 35 h 68"/>
                <a:gd name="T6" fmla="*/ 65 w 68"/>
                <a:gd name="T7" fmla="*/ 21 h 68"/>
                <a:gd name="T8" fmla="*/ 58 w 68"/>
                <a:gd name="T9" fmla="*/ 10 h 68"/>
                <a:gd name="T10" fmla="*/ 47 w 68"/>
                <a:gd name="T11" fmla="*/ 3 h 68"/>
                <a:gd name="T12" fmla="*/ 34 w 68"/>
                <a:gd name="T13" fmla="*/ 0 h 68"/>
                <a:gd name="T14" fmla="*/ 21 w 68"/>
                <a:gd name="T15" fmla="*/ 3 h 68"/>
                <a:gd name="T16" fmla="*/ 10 w 68"/>
                <a:gd name="T17" fmla="*/ 10 h 68"/>
                <a:gd name="T18" fmla="*/ 2 w 68"/>
                <a:gd name="T19" fmla="*/ 21 h 68"/>
                <a:gd name="T20" fmla="*/ 0 w 68"/>
                <a:gd name="T21" fmla="*/ 35 h 68"/>
                <a:gd name="T22" fmla="*/ 2 w 68"/>
                <a:gd name="T23" fmla="*/ 47 h 68"/>
                <a:gd name="T24" fmla="*/ 10 w 68"/>
                <a:gd name="T25" fmla="*/ 58 h 68"/>
                <a:gd name="T26" fmla="*/ 21 w 68"/>
                <a:gd name="T27" fmla="*/ 66 h 68"/>
                <a:gd name="T28" fmla="*/ 34 w 68"/>
                <a:gd name="T29" fmla="*/ 68 h 68"/>
                <a:gd name="T30" fmla="*/ 47 w 68"/>
                <a:gd name="T31" fmla="*/ 66 h 68"/>
                <a:gd name="T32" fmla="*/ 58 w 68"/>
                <a:gd name="T33" fmla="*/ 58 h 68"/>
                <a:gd name="T34" fmla="*/ 58 w 68"/>
                <a:gd name="T35" fmla="*/ 58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8" h="68">
                  <a:moveTo>
                    <a:pt x="58" y="58"/>
                  </a:moveTo>
                  <a:lnTo>
                    <a:pt x="65" y="47"/>
                  </a:lnTo>
                  <a:lnTo>
                    <a:pt x="68" y="35"/>
                  </a:lnTo>
                  <a:lnTo>
                    <a:pt x="65" y="21"/>
                  </a:lnTo>
                  <a:lnTo>
                    <a:pt x="58" y="10"/>
                  </a:lnTo>
                  <a:lnTo>
                    <a:pt x="47" y="3"/>
                  </a:lnTo>
                  <a:lnTo>
                    <a:pt x="34" y="0"/>
                  </a:lnTo>
                  <a:lnTo>
                    <a:pt x="21" y="3"/>
                  </a:lnTo>
                  <a:lnTo>
                    <a:pt x="10" y="10"/>
                  </a:lnTo>
                  <a:lnTo>
                    <a:pt x="2" y="21"/>
                  </a:lnTo>
                  <a:lnTo>
                    <a:pt x="0" y="35"/>
                  </a:lnTo>
                  <a:lnTo>
                    <a:pt x="2" y="47"/>
                  </a:lnTo>
                  <a:lnTo>
                    <a:pt x="10" y="58"/>
                  </a:lnTo>
                  <a:lnTo>
                    <a:pt x="21" y="66"/>
                  </a:lnTo>
                  <a:lnTo>
                    <a:pt x="34" y="68"/>
                  </a:lnTo>
                  <a:lnTo>
                    <a:pt x="47" y="66"/>
                  </a:lnTo>
                  <a:lnTo>
                    <a:pt x="58" y="58"/>
                  </a:lnTo>
                  <a:lnTo>
                    <a:pt x="58" y="58"/>
                  </a:lnTo>
                  <a:close/>
                </a:path>
              </a:pathLst>
            </a:custGeom>
            <a:solidFill>
              <a:srgbClr val="009900"/>
            </a:solidFill>
            <a:ln w="0">
              <a:solidFill>
                <a:srgbClr val="0099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AR" sz="1600"/>
            </a:p>
          </p:txBody>
        </p:sp>
        <p:sp>
          <p:nvSpPr>
            <p:cNvPr id="262" name="Freeform 1248"/>
            <p:cNvSpPr>
              <a:spLocks/>
            </p:cNvSpPr>
            <p:nvPr/>
          </p:nvSpPr>
          <p:spPr bwMode="auto">
            <a:xfrm>
              <a:off x="2779594" y="3917040"/>
              <a:ext cx="107950" cy="107950"/>
            </a:xfrm>
            <a:custGeom>
              <a:avLst/>
              <a:gdLst>
                <a:gd name="T0" fmla="*/ 58 w 68"/>
                <a:gd name="T1" fmla="*/ 58 h 68"/>
                <a:gd name="T2" fmla="*/ 65 w 68"/>
                <a:gd name="T3" fmla="*/ 47 h 68"/>
                <a:gd name="T4" fmla="*/ 68 w 68"/>
                <a:gd name="T5" fmla="*/ 35 h 68"/>
                <a:gd name="T6" fmla="*/ 65 w 68"/>
                <a:gd name="T7" fmla="*/ 21 h 68"/>
                <a:gd name="T8" fmla="*/ 58 w 68"/>
                <a:gd name="T9" fmla="*/ 10 h 68"/>
                <a:gd name="T10" fmla="*/ 47 w 68"/>
                <a:gd name="T11" fmla="*/ 3 h 68"/>
                <a:gd name="T12" fmla="*/ 34 w 68"/>
                <a:gd name="T13" fmla="*/ 0 h 68"/>
                <a:gd name="T14" fmla="*/ 21 w 68"/>
                <a:gd name="T15" fmla="*/ 3 h 68"/>
                <a:gd name="T16" fmla="*/ 10 w 68"/>
                <a:gd name="T17" fmla="*/ 10 h 68"/>
                <a:gd name="T18" fmla="*/ 2 w 68"/>
                <a:gd name="T19" fmla="*/ 21 h 68"/>
                <a:gd name="T20" fmla="*/ 0 w 68"/>
                <a:gd name="T21" fmla="*/ 35 h 68"/>
                <a:gd name="T22" fmla="*/ 2 w 68"/>
                <a:gd name="T23" fmla="*/ 47 h 68"/>
                <a:gd name="T24" fmla="*/ 10 w 68"/>
                <a:gd name="T25" fmla="*/ 58 h 68"/>
                <a:gd name="T26" fmla="*/ 21 w 68"/>
                <a:gd name="T27" fmla="*/ 66 h 68"/>
                <a:gd name="T28" fmla="*/ 34 w 68"/>
                <a:gd name="T29" fmla="*/ 68 h 68"/>
                <a:gd name="T30" fmla="*/ 47 w 68"/>
                <a:gd name="T31" fmla="*/ 66 h 68"/>
                <a:gd name="T32" fmla="*/ 58 w 68"/>
                <a:gd name="T33" fmla="*/ 58 h 68"/>
                <a:gd name="T34" fmla="*/ 58 w 68"/>
                <a:gd name="T35" fmla="*/ 58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8" h="68">
                  <a:moveTo>
                    <a:pt x="58" y="58"/>
                  </a:moveTo>
                  <a:lnTo>
                    <a:pt x="65" y="47"/>
                  </a:lnTo>
                  <a:lnTo>
                    <a:pt x="68" y="35"/>
                  </a:lnTo>
                  <a:lnTo>
                    <a:pt x="65" y="21"/>
                  </a:lnTo>
                  <a:lnTo>
                    <a:pt x="58" y="10"/>
                  </a:lnTo>
                  <a:lnTo>
                    <a:pt x="47" y="3"/>
                  </a:lnTo>
                  <a:lnTo>
                    <a:pt x="34" y="0"/>
                  </a:lnTo>
                  <a:lnTo>
                    <a:pt x="21" y="3"/>
                  </a:lnTo>
                  <a:lnTo>
                    <a:pt x="10" y="10"/>
                  </a:lnTo>
                  <a:lnTo>
                    <a:pt x="2" y="21"/>
                  </a:lnTo>
                  <a:lnTo>
                    <a:pt x="0" y="35"/>
                  </a:lnTo>
                  <a:lnTo>
                    <a:pt x="2" y="47"/>
                  </a:lnTo>
                  <a:lnTo>
                    <a:pt x="10" y="58"/>
                  </a:lnTo>
                  <a:lnTo>
                    <a:pt x="21" y="66"/>
                  </a:lnTo>
                  <a:lnTo>
                    <a:pt x="34" y="68"/>
                  </a:lnTo>
                  <a:lnTo>
                    <a:pt x="47" y="66"/>
                  </a:lnTo>
                  <a:lnTo>
                    <a:pt x="58" y="58"/>
                  </a:lnTo>
                  <a:lnTo>
                    <a:pt x="58" y="58"/>
                  </a:lnTo>
                  <a:close/>
                </a:path>
              </a:pathLst>
            </a:custGeom>
            <a:solidFill>
              <a:srgbClr val="009900"/>
            </a:solidFill>
            <a:ln w="0">
              <a:solidFill>
                <a:srgbClr val="0099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AR" sz="1600"/>
            </a:p>
          </p:txBody>
        </p:sp>
        <p:sp>
          <p:nvSpPr>
            <p:cNvPr id="3" name="Forme libre 2"/>
            <p:cNvSpPr/>
            <p:nvPr/>
          </p:nvSpPr>
          <p:spPr bwMode="auto">
            <a:xfrm>
              <a:off x="2823210" y="1931670"/>
              <a:ext cx="4091940" cy="2045970"/>
            </a:xfrm>
            <a:custGeom>
              <a:avLst/>
              <a:gdLst>
                <a:gd name="connsiteX0" fmla="*/ 0 w 4091940"/>
                <a:gd name="connsiteY0" fmla="*/ 2045970 h 2045970"/>
                <a:gd name="connsiteX1" fmla="*/ 175260 w 4091940"/>
                <a:gd name="connsiteY1" fmla="*/ 2011680 h 2045970"/>
                <a:gd name="connsiteX2" fmla="*/ 323850 w 4091940"/>
                <a:gd name="connsiteY2" fmla="*/ 1844040 h 2045970"/>
                <a:gd name="connsiteX3" fmla="*/ 674370 w 4091940"/>
                <a:gd name="connsiteY3" fmla="*/ 1230630 h 2045970"/>
                <a:gd name="connsiteX4" fmla="*/ 1005840 w 4091940"/>
                <a:gd name="connsiteY4" fmla="*/ 708660 h 2045970"/>
                <a:gd name="connsiteX5" fmla="*/ 1375410 w 4091940"/>
                <a:gd name="connsiteY5" fmla="*/ 346710 h 2045970"/>
                <a:gd name="connsiteX6" fmla="*/ 2042160 w 4091940"/>
                <a:gd name="connsiteY6" fmla="*/ 22860 h 2045970"/>
                <a:gd name="connsiteX7" fmla="*/ 2739390 w 4091940"/>
                <a:gd name="connsiteY7" fmla="*/ 3810 h 2045970"/>
                <a:gd name="connsiteX8" fmla="*/ 3409950 w 4091940"/>
                <a:gd name="connsiteY8" fmla="*/ 80010 h 2045970"/>
                <a:gd name="connsiteX9" fmla="*/ 4091940 w 4091940"/>
                <a:gd name="connsiteY9" fmla="*/ 0 h 2045970"/>
                <a:gd name="connsiteX10" fmla="*/ 4091940 w 4091940"/>
                <a:gd name="connsiteY10" fmla="*/ 0 h 20459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091940" h="2045970">
                  <a:moveTo>
                    <a:pt x="0" y="2045970"/>
                  </a:moveTo>
                  <a:lnTo>
                    <a:pt x="175260" y="2011680"/>
                  </a:lnTo>
                  <a:lnTo>
                    <a:pt x="323850" y="1844040"/>
                  </a:lnTo>
                  <a:lnTo>
                    <a:pt x="674370" y="1230630"/>
                  </a:lnTo>
                  <a:lnTo>
                    <a:pt x="1005840" y="708660"/>
                  </a:lnTo>
                  <a:lnTo>
                    <a:pt x="1375410" y="346710"/>
                  </a:lnTo>
                  <a:lnTo>
                    <a:pt x="2042160" y="22860"/>
                  </a:lnTo>
                  <a:lnTo>
                    <a:pt x="2739390" y="3810"/>
                  </a:lnTo>
                  <a:lnTo>
                    <a:pt x="3409950" y="80010"/>
                  </a:lnTo>
                  <a:lnTo>
                    <a:pt x="4091940" y="0"/>
                  </a:lnTo>
                  <a:lnTo>
                    <a:pt x="4091940" y="0"/>
                  </a:lnTo>
                </a:path>
              </a:pathLst>
            </a:custGeom>
            <a:noFill/>
            <a:ln w="19050" cap="flat" cmpd="sng" algn="ctr">
              <a:solidFill>
                <a:srgbClr val="0099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AR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pitchFamily="-109" charset="0"/>
                <a:ea typeface="ＭＳ Ｐゴシック" pitchFamily="-109" charset="-128"/>
                <a:cs typeface="ＭＳ Ｐゴシック" pitchFamily="-109" charset="-128"/>
              </a:endParaRPr>
            </a:p>
          </p:txBody>
        </p:sp>
        <p:sp>
          <p:nvSpPr>
            <p:cNvPr id="265" name="Rectangle 135"/>
            <p:cNvSpPr>
              <a:spLocks noChangeArrowheads="1"/>
            </p:cNvSpPr>
            <p:nvPr/>
          </p:nvSpPr>
          <p:spPr bwMode="auto">
            <a:xfrm>
              <a:off x="2613624" y="4529238"/>
              <a:ext cx="235642" cy="1692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AR" sz="1100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353</a:t>
              </a:r>
              <a:endParaRPr lang="es-AR" sz="1100">
                <a:solidFill>
                  <a:srgbClr val="000066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266" name="Rectangle 135"/>
            <p:cNvSpPr>
              <a:spLocks noChangeArrowheads="1"/>
            </p:cNvSpPr>
            <p:nvPr/>
          </p:nvSpPr>
          <p:spPr bwMode="auto">
            <a:xfrm>
              <a:off x="2840067" y="4529238"/>
              <a:ext cx="235642" cy="1692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AR" sz="1100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353</a:t>
              </a:r>
              <a:endParaRPr lang="es-AR" sz="1100">
                <a:solidFill>
                  <a:srgbClr val="000066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267" name="Rectangle 135"/>
            <p:cNvSpPr>
              <a:spLocks noChangeArrowheads="1"/>
            </p:cNvSpPr>
            <p:nvPr/>
          </p:nvSpPr>
          <p:spPr bwMode="auto">
            <a:xfrm>
              <a:off x="3067477" y="4529238"/>
              <a:ext cx="235642" cy="1692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AR" sz="1100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353</a:t>
              </a:r>
              <a:endParaRPr lang="es-AR" sz="1100">
                <a:solidFill>
                  <a:srgbClr val="000066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275" name="Rectangle 135"/>
            <p:cNvSpPr>
              <a:spLocks noChangeArrowheads="1"/>
            </p:cNvSpPr>
            <p:nvPr/>
          </p:nvSpPr>
          <p:spPr bwMode="auto">
            <a:xfrm>
              <a:off x="3366237" y="4529238"/>
              <a:ext cx="235642" cy="1692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AR" sz="1100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353</a:t>
              </a:r>
              <a:endParaRPr lang="es-AR" sz="1100">
                <a:solidFill>
                  <a:srgbClr val="000066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276" name="Rectangle 135"/>
            <p:cNvSpPr>
              <a:spLocks noChangeArrowheads="1"/>
            </p:cNvSpPr>
            <p:nvPr/>
          </p:nvSpPr>
          <p:spPr bwMode="auto">
            <a:xfrm>
              <a:off x="3700353" y="4529238"/>
              <a:ext cx="235642" cy="1692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AR" sz="1100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353</a:t>
              </a:r>
              <a:endParaRPr lang="es-AR" sz="1100">
                <a:solidFill>
                  <a:srgbClr val="000066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277" name="Rectangle 135"/>
            <p:cNvSpPr>
              <a:spLocks noChangeArrowheads="1"/>
            </p:cNvSpPr>
            <p:nvPr/>
          </p:nvSpPr>
          <p:spPr bwMode="auto">
            <a:xfrm>
              <a:off x="4037489" y="4529238"/>
              <a:ext cx="235642" cy="1692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AR" sz="1100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353</a:t>
              </a:r>
              <a:endParaRPr lang="es-AR" sz="1100">
                <a:solidFill>
                  <a:srgbClr val="000066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278" name="Rectangle 135"/>
            <p:cNvSpPr>
              <a:spLocks noChangeArrowheads="1"/>
            </p:cNvSpPr>
            <p:nvPr/>
          </p:nvSpPr>
          <p:spPr bwMode="auto">
            <a:xfrm>
              <a:off x="4723618" y="4529238"/>
              <a:ext cx="235642" cy="1692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AR" sz="1100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353</a:t>
              </a:r>
              <a:endParaRPr lang="es-AR" sz="1100">
                <a:solidFill>
                  <a:srgbClr val="000066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279" name="Rectangle 135"/>
            <p:cNvSpPr>
              <a:spLocks noChangeArrowheads="1"/>
            </p:cNvSpPr>
            <p:nvPr/>
          </p:nvSpPr>
          <p:spPr bwMode="auto">
            <a:xfrm>
              <a:off x="5398611" y="4529238"/>
              <a:ext cx="235642" cy="1692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AR" sz="1100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353</a:t>
              </a:r>
              <a:endParaRPr lang="es-AR" sz="1100">
                <a:solidFill>
                  <a:srgbClr val="000066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280" name="Rectangle 135"/>
            <p:cNvSpPr>
              <a:spLocks noChangeArrowheads="1"/>
            </p:cNvSpPr>
            <p:nvPr/>
          </p:nvSpPr>
          <p:spPr bwMode="auto">
            <a:xfrm>
              <a:off x="6088711" y="4529238"/>
              <a:ext cx="235642" cy="1692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AR" sz="1100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353</a:t>
              </a:r>
              <a:endParaRPr lang="es-AR" sz="1100">
                <a:solidFill>
                  <a:srgbClr val="000066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281" name="Rectangle 135"/>
            <p:cNvSpPr>
              <a:spLocks noChangeArrowheads="1"/>
            </p:cNvSpPr>
            <p:nvPr/>
          </p:nvSpPr>
          <p:spPr bwMode="auto">
            <a:xfrm>
              <a:off x="6800830" y="4529238"/>
              <a:ext cx="235642" cy="1692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AR" sz="1100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353</a:t>
              </a:r>
              <a:endParaRPr lang="es-AR" sz="1100">
                <a:solidFill>
                  <a:srgbClr val="000066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282" name="Rectangle 135"/>
            <p:cNvSpPr>
              <a:spLocks noChangeArrowheads="1"/>
            </p:cNvSpPr>
            <p:nvPr/>
          </p:nvSpPr>
          <p:spPr bwMode="auto">
            <a:xfrm>
              <a:off x="2613624" y="4719702"/>
              <a:ext cx="235642" cy="1692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AR" sz="1100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355</a:t>
              </a:r>
              <a:endParaRPr lang="es-AR" sz="1100">
                <a:solidFill>
                  <a:srgbClr val="000066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283" name="Rectangle 135"/>
            <p:cNvSpPr>
              <a:spLocks noChangeArrowheads="1"/>
            </p:cNvSpPr>
            <p:nvPr/>
          </p:nvSpPr>
          <p:spPr bwMode="auto">
            <a:xfrm>
              <a:off x="2840067" y="4719702"/>
              <a:ext cx="235642" cy="1692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AR" sz="1100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355</a:t>
              </a:r>
              <a:endParaRPr lang="es-AR" sz="1100">
                <a:solidFill>
                  <a:srgbClr val="000066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284" name="Rectangle 135"/>
            <p:cNvSpPr>
              <a:spLocks noChangeArrowheads="1"/>
            </p:cNvSpPr>
            <p:nvPr/>
          </p:nvSpPr>
          <p:spPr bwMode="auto">
            <a:xfrm>
              <a:off x="3067477" y="4719702"/>
              <a:ext cx="235642" cy="1692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AR" sz="1100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355</a:t>
              </a:r>
              <a:endParaRPr lang="es-AR" sz="1100">
                <a:solidFill>
                  <a:srgbClr val="000066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285" name="Rectangle 135"/>
            <p:cNvSpPr>
              <a:spLocks noChangeArrowheads="1"/>
            </p:cNvSpPr>
            <p:nvPr/>
          </p:nvSpPr>
          <p:spPr bwMode="auto">
            <a:xfrm>
              <a:off x="3366237" y="4719702"/>
              <a:ext cx="235642" cy="1692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AR" sz="1100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355</a:t>
              </a:r>
              <a:endParaRPr lang="es-AR" sz="1100">
                <a:solidFill>
                  <a:srgbClr val="000066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286" name="Rectangle 135"/>
            <p:cNvSpPr>
              <a:spLocks noChangeArrowheads="1"/>
            </p:cNvSpPr>
            <p:nvPr/>
          </p:nvSpPr>
          <p:spPr bwMode="auto">
            <a:xfrm>
              <a:off x="3700353" y="4719702"/>
              <a:ext cx="235642" cy="1692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AR" sz="1100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355</a:t>
              </a:r>
              <a:endParaRPr lang="es-AR" sz="1100">
                <a:solidFill>
                  <a:srgbClr val="000066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287" name="Rectangle 135"/>
            <p:cNvSpPr>
              <a:spLocks noChangeArrowheads="1"/>
            </p:cNvSpPr>
            <p:nvPr/>
          </p:nvSpPr>
          <p:spPr bwMode="auto">
            <a:xfrm>
              <a:off x="4037489" y="4719702"/>
              <a:ext cx="235642" cy="1692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AR" sz="1100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355</a:t>
              </a:r>
              <a:endParaRPr lang="es-AR" sz="1100">
                <a:solidFill>
                  <a:srgbClr val="000066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288" name="Rectangle 135"/>
            <p:cNvSpPr>
              <a:spLocks noChangeArrowheads="1"/>
            </p:cNvSpPr>
            <p:nvPr/>
          </p:nvSpPr>
          <p:spPr bwMode="auto">
            <a:xfrm>
              <a:off x="4723618" y="4719702"/>
              <a:ext cx="235642" cy="1692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AR" sz="1100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355</a:t>
              </a:r>
              <a:endParaRPr lang="es-AR" sz="1100">
                <a:solidFill>
                  <a:srgbClr val="000066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289" name="Rectangle 135"/>
            <p:cNvSpPr>
              <a:spLocks noChangeArrowheads="1"/>
            </p:cNvSpPr>
            <p:nvPr/>
          </p:nvSpPr>
          <p:spPr bwMode="auto">
            <a:xfrm>
              <a:off x="5398611" y="4719702"/>
              <a:ext cx="235642" cy="1692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AR" sz="1100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355</a:t>
              </a:r>
              <a:endParaRPr lang="es-AR" sz="1100">
                <a:solidFill>
                  <a:srgbClr val="000066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290" name="Rectangle 135"/>
            <p:cNvSpPr>
              <a:spLocks noChangeArrowheads="1"/>
            </p:cNvSpPr>
            <p:nvPr/>
          </p:nvSpPr>
          <p:spPr bwMode="auto">
            <a:xfrm>
              <a:off x="6088711" y="4719702"/>
              <a:ext cx="235642" cy="1692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AR" sz="1100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355</a:t>
              </a:r>
              <a:endParaRPr lang="es-AR" sz="1100">
                <a:solidFill>
                  <a:srgbClr val="000066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291" name="Rectangle 135"/>
            <p:cNvSpPr>
              <a:spLocks noChangeArrowheads="1"/>
            </p:cNvSpPr>
            <p:nvPr/>
          </p:nvSpPr>
          <p:spPr bwMode="auto">
            <a:xfrm>
              <a:off x="6800830" y="4719702"/>
              <a:ext cx="235642" cy="1692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AR" sz="1100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355</a:t>
              </a:r>
              <a:endParaRPr lang="es-AR" sz="1100">
                <a:solidFill>
                  <a:srgbClr val="000066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292" name="Rectangle 135"/>
            <p:cNvSpPr>
              <a:spLocks noChangeArrowheads="1"/>
            </p:cNvSpPr>
            <p:nvPr/>
          </p:nvSpPr>
          <p:spPr bwMode="auto">
            <a:xfrm>
              <a:off x="1349928" y="4529238"/>
              <a:ext cx="1146148" cy="1692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AR" sz="1100" b="1" smtClean="0">
                  <a:solidFill>
                    <a:srgbClr val="000066"/>
                  </a:solidFill>
                  <a:ea typeface="ＭＳ Ｐゴシック" pitchFamily="-1" charset="-128"/>
                  <a:cs typeface="ＭＳ Ｐゴシック" pitchFamily="-1" charset="-128"/>
                </a:rPr>
                <a:t>EVCG/c/FTC/TDF</a:t>
              </a:r>
              <a:endParaRPr lang="es-AR" sz="1100" b="1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94" name="Rectangle 135"/>
            <p:cNvSpPr>
              <a:spLocks noChangeArrowheads="1"/>
            </p:cNvSpPr>
            <p:nvPr/>
          </p:nvSpPr>
          <p:spPr bwMode="auto">
            <a:xfrm>
              <a:off x="1349928" y="4719702"/>
              <a:ext cx="1125308" cy="1692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AR" sz="1100" b="1" smtClean="0">
                  <a:solidFill>
                    <a:srgbClr val="000066"/>
                  </a:solidFill>
                  <a:ea typeface="ＭＳ Ｐゴシック" pitchFamily="-1" charset="-128"/>
                  <a:cs typeface="ＭＳ Ｐゴシック" pitchFamily="-1" charset="-128"/>
                </a:rPr>
                <a:t>ATV/r + FTC/TDF</a:t>
              </a:r>
              <a:endParaRPr lang="es-AR" sz="1100" b="1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95" name="Rectangle 135"/>
            <p:cNvSpPr>
              <a:spLocks noChangeArrowheads="1"/>
            </p:cNvSpPr>
            <p:nvPr/>
          </p:nvSpPr>
          <p:spPr bwMode="auto">
            <a:xfrm>
              <a:off x="1152192" y="4320270"/>
              <a:ext cx="1426760" cy="1692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AR" sz="1100" b="1" smtClean="0">
                  <a:solidFill>
                    <a:srgbClr val="000066"/>
                  </a:solidFill>
                  <a:ea typeface="ＭＳ Ｐゴシック" pitchFamily="-1" charset="-128"/>
                  <a:cs typeface="ＭＳ Ｐゴシック" pitchFamily="-1" charset="-128"/>
                </a:rPr>
                <a:t>Numero de pacientes</a:t>
              </a:r>
              <a:endParaRPr lang="es-AR" sz="1100" b="1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</p:grpSp>
      <p:sp>
        <p:nvSpPr>
          <p:cNvPr id="123" name="Rectangle 27"/>
          <p:cNvSpPr>
            <a:spLocks noGrp="1" noChangeArrowheads="1"/>
          </p:cNvSpPr>
          <p:nvPr>
            <p:ph type="title"/>
          </p:nvPr>
        </p:nvSpPr>
        <p:spPr>
          <a:xfrm>
            <a:off x="50799" y="44450"/>
            <a:ext cx="8736013" cy="1106488"/>
          </a:xfrm>
        </p:spPr>
        <p:txBody>
          <a:bodyPr/>
          <a:lstStyle/>
          <a:p>
            <a:r>
              <a:rPr lang="en-GB" sz="3200" dirty="0" err="1" smtClean="0">
                <a:ea typeface="ＭＳ Ｐゴシック" pitchFamily="-1" charset="-128"/>
                <a:cs typeface="ＭＳ Ｐゴシック" pitchFamily="-1" charset="-128"/>
              </a:rPr>
              <a:t>Estudio</a:t>
            </a:r>
            <a: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  <a:t> GS-236-</a:t>
            </a:r>
            <a:r>
              <a:rPr lang="fr-FR" sz="3200" dirty="0" smtClean="0">
                <a:ea typeface="ＭＳ Ｐゴシック" pitchFamily="-1" charset="-128"/>
                <a:cs typeface="ＭＳ Ｐゴシック" pitchFamily="-1" charset="-128"/>
              </a:rPr>
              <a:t>0103</a:t>
            </a:r>
            <a: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  <a:t>: EVG/c/FTC/TDF </a:t>
            </a:r>
            <a:r>
              <a:rPr lang="en-GB" sz="3200" dirty="0">
                <a:ea typeface="ＭＳ Ｐゴシック" pitchFamily="-1" charset="-128"/>
                <a:cs typeface="ＭＳ Ｐゴシック" pitchFamily="-1" charset="-128"/>
              </a:rPr>
              <a:t>QD </a:t>
            </a:r>
            <a:r>
              <a:rPr lang="en-GB" sz="3200" dirty="0" err="1">
                <a:ea typeface="ＭＳ Ｐゴシック" pitchFamily="-1" charset="-128"/>
                <a:cs typeface="ＭＳ Ｐゴシック" pitchFamily="-1" charset="-128"/>
              </a:rPr>
              <a:t>vs</a:t>
            </a:r>
            <a: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  <a:t> ATV</a:t>
            </a:r>
            <a:r>
              <a:rPr lang="en-GB" sz="3200" dirty="0">
                <a:ea typeface="ＭＳ Ｐゴシック" pitchFamily="-1" charset="-128"/>
                <a:cs typeface="ＭＳ Ｐゴシック" pitchFamily="-1" charset="-128"/>
              </a:rPr>
              <a:t>/</a:t>
            </a:r>
            <a: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  <a:t>r </a:t>
            </a:r>
            <a:b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</a:br>
            <a: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  <a:t>+ FTC/TDF QD</a:t>
            </a:r>
            <a:endParaRPr lang="en-GB" sz="3200" dirty="0">
              <a:ea typeface="ＭＳ Ｐゴシック" pitchFamily="-1" charset="-128"/>
              <a:cs typeface="ＭＳ Ｐゴシック" pitchFamily="-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64793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740" name="Espace réservé du contenu 2"/>
          <p:cNvSpPr>
            <a:spLocks noGrp="1"/>
          </p:cNvSpPr>
          <p:nvPr>
            <p:ph idx="4294967295"/>
          </p:nvPr>
        </p:nvSpPr>
        <p:spPr>
          <a:xfrm>
            <a:off x="0" y="1151650"/>
            <a:ext cx="9036050" cy="5303838"/>
          </a:xfrm>
        </p:spPr>
        <p:txBody>
          <a:bodyPr/>
          <a:lstStyle/>
          <a:p>
            <a:pPr>
              <a:spcBef>
                <a:spcPts val="302"/>
              </a:spcBef>
            </a:pPr>
            <a:r>
              <a:rPr lang="es-AR" sz="2800" b="1" dirty="0" smtClean="0"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Resumen (resultados a semana 48)</a:t>
            </a:r>
          </a:p>
          <a:p>
            <a:pPr lvl="1">
              <a:spcBef>
                <a:spcPts val="302"/>
              </a:spcBef>
            </a:pPr>
            <a:r>
              <a:rPr lang="es-AR" sz="1800" dirty="0" smtClean="0">
                <a:ea typeface="ＭＳ Ｐゴシック" pitchFamily="-1" charset="-128"/>
              </a:rPr>
              <a:t>EVG/c/FTC/TDFQD fue virológicamente no inferior a ATV/r + FTC/TDF</a:t>
            </a:r>
            <a:endParaRPr lang="es-AR" sz="1800" baseline="30000" dirty="0" smtClean="0">
              <a:ea typeface="ＭＳ Ｐゴシック" pitchFamily="-1" charset="-128"/>
            </a:endParaRPr>
          </a:p>
          <a:p>
            <a:pPr lvl="1">
              <a:spcBef>
                <a:spcPts val="302"/>
              </a:spcBef>
            </a:pPr>
            <a:r>
              <a:rPr lang="es-AR" sz="1800" dirty="0" smtClean="0">
                <a:ea typeface="ＭＳ Ｐゴシック" pitchFamily="-1" charset="-128"/>
              </a:rPr>
              <a:t>Similar tasa de respuesta virológica de los 2 regímenes en diferentes subgrupos de pacientes incluyendo aquellos con alta CV al enrolamiento</a:t>
            </a:r>
          </a:p>
          <a:p>
            <a:pPr lvl="1">
              <a:spcBef>
                <a:spcPts val="302"/>
              </a:spcBef>
            </a:pPr>
            <a:r>
              <a:rPr lang="es-AR" sz="1800" dirty="0" smtClean="0">
                <a:ea typeface="ＭＳ Ｐゴシック" pitchFamily="-1" charset="-128"/>
              </a:rPr>
              <a:t>La discontinuación por eventos adversos fue menor con EVG/c/FTC/TDF: </a:t>
            </a:r>
            <a:br>
              <a:rPr lang="es-AR" sz="1800" dirty="0" smtClean="0">
                <a:ea typeface="ＭＳ Ｐゴシック" pitchFamily="-1" charset="-128"/>
              </a:rPr>
            </a:br>
            <a:r>
              <a:rPr lang="es-AR" sz="1800" dirty="0" smtClean="0">
                <a:ea typeface="ＭＳ Ｐゴシック" pitchFamily="-1" charset="-128"/>
              </a:rPr>
              <a:t>3.7% vs 5.1%</a:t>
            </a:r>
          </a:p>
          <a:p>
            <a:pPr lvl="1">
              <a:spcBef>
                <a:spcPts val="302"/>
              </a:spcBef>
            </a:pPr>
            <a:r>
              <a:rPr lang="es-AR" sz="1800" dirty="0" smtClean="0">
                <a:ea typeface="ＭＳ Ｐゴシック" pitchFamily="-1" charset="-128"/>
              </a:rPr>
              <a:t>Desarrollo de mutaciones mayores de resistencia ocurrieron en </a:t>
            </a:r>
          </a:p>
          <a:p>
            <a:pPr lvl="1">
              <a:spcBef>
                <a:spcPts val="302"/>
              </a:spcBef>
            </a:pPr>
            <a:r>
              <a:rPr lang="es-AR" sz="1800" dirty="0" smtClean="0">
                <a:ea typeface="ＭＳ Ｐゴシック" pitchFamily="-1" charset="-128"/>
              </a:rPr>
              <a:t>5 pacientes con EVG/c/FTC/TDF: 4 con mutaciones de </a:t>
            </a:r>
            <a:r>
              <a:rPr lang="es-AR" sz="1800" dirty="0" err="1" smtClean="0">
                <a:ea typeface="ＭＳ Ｐゴシック" pitchFamily="-1" charset="-128"/>
              </a:rPr>
              <a:t>integrasa</a:t>
            </a:r>
            <a:r>
              <a:rPr lang="es-AR" sz="1800" dirty="0" smtClean="0">
                <a:ea typeface="ＭＳ Ｐゴシック" pitchFamily="-1" charset="-128"/>
              </a:rPr>
              <a:t> </a:t>
            </a:r>
            <a:br>
              <a:rPr lang="es-AR" sz="1800" dirty="0" smtClean="0">
                <a:ea typeface="ＭＳ Ｐゴシック" pitchFamily="-1" charset="-128"/>
              </a:rPr>
            </a:br>
            <a:r>
              <a:rPr lang="es-AR" sz="1800" dirty="0" smtClean="0">
                <a:ea typeface="ＭＳ Ｐゴシック" pitchFamily="-1" charset="-128"/>
              </a:rPr>
              <a:t>(3/4 tuvieron también mutaciones de NRTI), 1 con mutación de RT (M184V)</a:t>
            </a:r>
          </a:p>
          <a:p>
            <a:pPr lvl="2">
              <a:spcBef>
                <a:spcPts val="302"/>
              </a:spcBef>
            </a:pPr>
            <a:r>
              <a:rPr lang="es-AR" sz="1800" dirty="0" smtClean="0">
                <a:ea typeface="ＭＳ Ｐゴシック" pitchFamily="-1" charset="-128"/>
              </a:rPr>
              <a:t>Ninguno con ATV/r + FTC/TDF</a:t>
            </a:r>
          </a:p>
          <a:p>
            <a:pPr lvl="1">
              <a:spcBef>
                <a:spcPts val="302"/>
              </a:spcBef>
            </a:pPr>
            <a:r>
              <a:rPr lang="es-AR" sz="1800" dirty="0" smtClean="0">
                <a:ea typeface="ＭＳ Ｐゴシック" pitchFamily="-1" charset="-128"/>
              </a:rPr>
              <a:t>La incidencia de eventos adversos fue similar excepto por </a:t>
            </a:r>
            <a:r>
              <a:rPr lang="es-AR" sz="1800" dirty="0" err="1" smtClean="0">
                <a:ea typeface="ＭＳ Ｐゴシック" pitchFamily="-1" charset="-128"/>
              </a:rPr>
              <a:t>ictercia</a:t>
            </a:r>
            <a:r>
              <a:rPr lang="es-AR" sz="1800" dirty="0" smtClean="0">
                <a:ea typeface="ＭＳ Ｐゴシック" pitchFamily="-1" charset="-128"/>
              </a:rPr>
              <a:t> </a:t>
            </a:r>
          </a:p>
          <a:p>
            <a:pPr lvl="1">
              <a:spcBef>
                <a:spcPts val="302"/>
              </a:spcBef>
            </a:pPr>
            <a:r>
              <a:rPr lang="es-AR" sz="1800" dirty="0" smtClean="0">
                <a:ea typeface="ＭＳ Ｐゴシック" pitchFamily="-1" charset="-128"/>
              </a:rPr>
              <a:t>La mediana de incremento de </a:t>
            </a:r>
            <a:r>
              <a:rPr lang="es-AR" sz="1800" dirty="0" err="1" smtClean="0">
                <a:ea typeface="ＭＳ Ｐゴシック" pitchFamily="-1" charset="-128"/>
              </a:rPr>
              <a:t>creatinina</a:t>
            </a:r>
            <a:r>
              <a:rPr lang="es-AR" sz="1800" dirty="0" smtClean="0">
                <a:ea typeface="ＭＳ Ｐゴシック" pitchFamily="-1" charset="-128"/>
              </a:rPr>
              <a:t> acompañada de disminución </a:t>
            </a:r>
            <a:br>
              <a:rPr lang="es-AR" sz="1800" dirty="0" smtClean="0">
                <a:ea typeface="ＭＳ Ｐゴシック" pitchFamily="-1" charset="-128"/>
              </a:rPr>
            </a:br>
            <a:r>
              <a:rPr lang="es-AR" sz="1800" dirty="0" smtClean="0">
                <a:ea typeface="ＭＳ Ｐゴシック" pitchFamily="-1" charset="-128"/>
              </a:rPr>
              <a:t>de la tasa de filtrado glomerular:</a:t>
            </a:r>
            <a:r>
              <a:rPr lang="es-AR" sz="1800" dirty="0" smtClean="0"/>
              <a:t> </a:t>
            </a:r>
          </a:p>
          <a:p>
            <a:pPr lvl="2">
              <a:spcBef>
                <a:spcPts val="302"/>
              </a:spcBef>
            </a:pPr>
            <a:r>
              <a:rPr lang="es-AR" dirty="0" smtClean="0"/>
              <a:t>Ocurrió en ambas ramas a las semana 2</a:t>
            </a:r>
          </a:p>
          <a:p>
            <a:pPr lvl="2">
              <a:spcBef>
                <a:spcPts val="302"/>
              </a:spcBef>
            </a:pPr>
            <a:r>
              <a:rPr lang="es-AR" dirty="0" smtClean="0"/>
              <a:t>Generalmente se estabilizó a la semana 8 y no cambió hasta la semana </a:t>
            </a:r>
          </a:p>
          <a:p>
            <a:pPr lvl="2">
              <a:spcBef>
                <a:spcPts val="302"/>
              </a:spcBef>
            </a:pPr>
            <a:r>
              <a:rPr lang="es-AR" dirty="0" smtClean="0"/>
              <a:t>Mediana de cambio: + 11 </a:t>
            </a:r>
            <a:r>
              <a:rPr lang="es-AR" dirty="0" err="1" smtClean="0"/>
              <a:t>μmol</a:t>
            </a:r>
            <a:r>
              <a:rPr lang="es-AR" dirty="0" smtClean="0"/>
              <a:t>/L vs + 7 </a:t>
            </a:r>
            <a:r>
              <a:rPr lang="es-AR" dirty="0" err="1" smtClean="0"/>
              <a:t>μmol</a:t>
            </a:r>
            <a:r>
              <a:rPr lang="es-AR" dirty="0" smtClean="0"/>
              <a:t>/L ; p &lt; 0.001</a:t>
            </a:r>
            <a:endParaRPr lang="es-AR" dirty="0" smtClean="0">
              <a:ea typeface="ＭＳ Ｐゴシック" pitchFamily="-1" charset="-128"/>
            </a:endParaRPr>
          </a:p>
        </p:txBody>
      </p:sp>
      <p:sp>
        <p:nvSpPr>
          <p:cNvPr id="9" name="ZoneTexte 69"/>
          <p:cNvSpPr txBox="1">
            <a:spLocks noChangeArrowheads="1"/>
          </p:cNvSpPr>
          <p:nvPr/>
        </p:nvSpPr>
        <p:spPr bwMode="auto">
          <a:xfrm>
            <a:off x="6292850" y="6530975"/>
            <a:ext cx="27432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200" i="1" dirty="0" err="1" smtClean="0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DeJesus</a:t>
            </a:r>
            <a:r>
              <a:rPr lang="en-GB" sz="1200" i="1" dirty="0" smtClean="0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 E. </a:t>
            </a:r>
            <a:r>
              <a:rPr lang="en-GB" sz="1200" i="1" dirty="0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Lancet </a:t>
            </a:r>
            <a:r>
              <a:rPr lang="en-GB" sz="1200" i="1" dirty="0" smtClean="0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2012;379:2429-38</a:t>
            </a:r>
            <a:endParaRPr lang="en-GB" sz="1200" i="1" dirty="0">
              <a:solidFill>
                <a:srgbClr val="CC0000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grpSp>
        <p:nvGrpSpPr>
          <p:cNvPr id="8" name="Grouper 41"/>
          <p:cNvGrpSpPr/>
          <p:nvPr/>
        </p:nvGrpSpPr>
        <p:grpSpPr>
          <a:xfrm>
            <a:off x="0" y="6570663"/>
            <a:ext cx="1187624" cy="288111"/>
            <a:chOff x="0" y="6570663"/>
            <a:chExt cx="1393200" cy="288111"/>
          </a:xfrm>
        </p:grpSpPr>
        <p:sp>
          <p:nvSpPr>
            <p:cNvPr id="14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1393200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 b="1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15" name="ZoneTexte 23"/>
            <p:cNvSpPr txBox="1">
              <a:spLocks noChangeArrowheads="1"/>
            </p:cNvSpPr>
            <p:nvPr/>
          </p:nvSpPr>
          <p:spPr bwMode="auto">
            <a:xfrm>
              <a:off x="58767" y="6581775"/>
              <a:ext cx="1289477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200" b="1" i="1" dirty="0" smtClean="0">
                  <a:solidFill>
                    <a:srgbClr val="333399"/>
                  </a:solidFill>
                  <a:latin typeface="Cambria" pitchFamily="-1" charset="0"/>
                  <a:ea typeface="ＭＳ Ｐゴシック" pitchFamily="-1" charset="-128"/>
                  <a:cs typeface="ＭＳ Ｐゴシック" pitchFamily="-1" charset="-128"/>
                </a:rPr>
                <a:t>GS-236-0103</a:t>
              </a:r>
              <a:endParaRPr lang="en-GB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</p:grpSp>
      <p:sp>
        <p:nvSpPr>
          <p:cNvPr id="12" name="Rectangle 27"/>
          <p:cNvSpPr>
            <a:spLocks noGrp="1" noChangeArrowheads="1"/>
          </p:cNvSpPr>
          <p:nvPr>
            <p:ph type="title"/>
          </p:nvPr>
        </p:nvSpPr>
        <p:spPr>
          <a:xfrm>
            <a:off x="50799" y="44450"/>
            <a:ext cx="8736013" cy="1106488"/>
          </a:xfrm>
        </p:spPr>
        <p:txBody>
          <a:bodyPr/>
          <a:lstStyle/>
          <a:p>
            <a:r>
              <a:rPr lang="en-GB" sz="3200" dirty="0" err="1" smtClean="0">
                <a:ea typeface="ＭＳ Ｐゴシック" pitchFamily="-1" charset="-128"/>
                <a:cs typeface="ＭＳ Ｐゴシック" pitchFamily="-1" charset="-128"/>
              </a:rPr>
              <a:t>Estudio</a:t>
            </a:r>
            <a: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  <a:t> GS-236-</a:t>
            </a:r>
            <a:r>
              <a:rPr lang="fr-FR" sz="3200" dirty="0" smtClean="0">
                <a:ea typeface="ＭＳ Ｐゴシック" pitchFamily="-1" charset="-128"/>
                <a:cs typeface="ＭＳ Ｐゴシック" pitchFamily="-1" charset="-128"/>
              </a:rPr>
              <a:t>0103</a:t>
            </a:r>
            <a: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  <a:t>: EVG/c/FTC/TDF </a:t>
            </a:r>
            <a:r>
              <a:rPr lang="en-GB" sz="3200" dirty="0">
                <a:ea typeface="ＭＳ Ｐゴシック" pitchFamily="-1" charset="-128"/>
                <a:cs typeface="ＭＳ Ｐゴシック" pitchFamily="-1" charset="-128"/>
              </a:rPr>
              <a:t>QD </a:t>
            </a:r>
            <a:r>
              <a:rPr lang="en-GB" sz="3200" dirty="0" err="1">
                <a:ea typeface="ＭＳ Ｐゴシック" pitchFamily="-1" charset="-128"/>
                <a:cs typeface="ＭＳ Ｐゴシック" pitchFamily="-1" charset="-128"/>
              </a:rPr>
              <a:t>vs</a:t>
            </a:r>
            <a: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  <a:t> ATV</a:t>
            </a:r>
            <a:r>
              <a:rPr lang="en-GB" sz="3200" dirty="0">
                <a:ea typeface="ＭＳ Ｐゴシック" pitchFamily="-1" charset="-128"/>
                <a:cs typeface="ＭＳ Ｐゴシック" pitchFamily="-1" charset="-128"/>
              </a:rPr>
              <a:t>/</a:t>
            </a:r>
            <a: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  <a:t>r </a:t>
            </a:r>
            <a:b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</a:br>
            <a: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  <a:t>+ FTC/TDF QD</a:t>
            </a:r>
            <a:endParaRPr lang="en-GB" sz="3200" dirty="0"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498" name="ZoneTexte 69"/>
          <p:cNvSpPr txBox="1">
            <a:spLocks noChangeArrowheads="1"/>
          </p:cNvSpPr>
          <p:nvPr/>
        </p:nvSpPr>
        <p:spPr bwMode="auto">
          <a:xfrm>
            <a:off x="6292850" y="6530975"/>
            <a:ext cx="27432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200" i="1" dirty="0" err="1" smtClean="0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DeJesus</a:t>
            </a:r>
            <a:r>
              <a:rPr lang="en-GB" sz="1200" i="1" dirty="0" smtClean="0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 E. </a:t>
            </a:r>
            <a:r>
              <a:rPr lang="en-GB" sz="1200" i="1" dirty="0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Lancet </a:t>
            </a:r>
            <a:r>
              <a:rPr lang="en-GB" sz="1200" i="1" dirty="0" smtClean="0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2012;379:2429-38</a:t>
            </a:r>
            <a:endParaRPr lang="en-GB" sz="1200" i="1" dirty="0">
              <a:solidFill>
                <a:srgbClr val="CC0000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8" name="Espace réservé du contenu 2"/>
          <p:cNvSpPr txBox="1">
            <a:spLocks/>
          </p:cNvSpPr>
          <p:nvPr/>
        </p:nvSpPr>
        <p:spPr bwMode="auto">
          <a:xfrm>
            <a:off x="34925" y="1125538"/>
            <a:ext cx="18113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 defTabSz="91440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Font typeface="Wingdings" pitchFamily="-109" charset="2"/>
              <a:buChar char="§"/>
              <a:defRPr/>
            </a:pPr>
            <a:r>
              <a:rPr lang="es-AR" sz="2800" b="1" kern="0" smtClean="0">
                <a:solidFill>
                  <a:srgbClr val="CC3300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Diseño</a:t>
            </a:r>
            <a:endParaRPr lang="es-AR" sz="2800" b="1" kern="0">
              <a:solidFill>
                <a:srgbClr val="CC3300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cxnSp>
        <p:nvCxnSpPr>
          <p:cNvPr id="234501" name="Connecteur droit 66"/>
          <p:cNvCxnSpPr>
            <a:cxnSpLocks noChangeShapeType="1"/>
          </p:cNvCxnSpPr>
          <p:nvPr/>
        </p:nvCxnSpPr>
        <p:spPr bwMode="auto">
          <a:xfrm rot="5400000">
            <a:off x="2738735" y="2585244"/>
            <a:ext cx="400050" cy="1588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</p:spPr>
      </p:cxnSp>
      <p:sp>
        <p:nvSpPr>
          <p:cNvPr id="234502" name="Espace réservé du contenu 2"/>
          <p:cNvSpPr>
            <a:spLocks/>
          </p:cNvSpPr>
          <p:nvPr/>
        </p:nvSpPr>
        <p:spPr bwMode="auto">
          <a:xfrm>
            <a:off x="34925" y="4840288"/>
            <a:ext cx="8963025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 defTabSz="91440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Font typeface="Wingdings" pitchFamily="-1" charset="2"/>
              <a:buChar char="§"/>
            </a:pPr>
            <a:r>
              <a:rPr lang="es-AR" sz="2800" b="1" dirty="0" smtClean="0">
                <a:solidFill>
                  <a:srgbClr val="CC330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Objetivo</a:t>
            </a:r>
          </a:p>
          <a:p>
            <a:pPr marL="800100" lvl="1" indent="-342900" defTabSz="91440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Font typeface="Arial" pitchFamily="-1" charset="0"/>
              <a:buChar char="–"/>
            </a:pPr>
            <a:r>
              <a:rPr lang="es-AR" dirty="0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No inferioridad de EVG/c/FTC/TDF a S48: % CV &lt; 50 c/</a:t>
            </a:r>
            <a:r>
              <a:rPr lang="es-AR" dirty="0" err="1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mL</a:t>
            </a:r>
            <a:r>
              <a:rPr lang="es-AR" dirty="0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 por intención de tratar, análisis </a:t>
            </a:r>
            <a:r>
              <a:rPr lang="es-AR" dirty="0" err="1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snapshot</a:t>
            </a:r>
            <a:r>
              <a:rPr lang="es-AR" dirty="0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 (margen inferior de IC95% de dos colas para la diferencia= -12%, poder= 95%)</a:t>
            </a:r>
            <a:endParaRPr lang="es-AR" b="1" dirty="0">
              <a:solidFill>
                <a:srgbClr val="000066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graphicFrame>
        <p:nvGraphicFramePr>
          <p:cNvPr id="207880" name="Group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5600241"/>
              </p:ext>
            </p:extLst>
          </p:nvPr>
        </p:nvGraphicFramePr>
        <p:xfrm>
          <a:off x="3863008" y="2420938"/>
          <a:ext cx="3533398" cy="908177"/>
        </p:xfrm>
        <a:graphic>
          <a:graphicData uri="http://schemas.openxmlformats.org/drawingml/2006/table">
            <a:tbl>
              <a:tblPr/>
              <a:tblGrid>
                <a:gridCol w="3533398"/>
              </a:tblGrid>
              <a:tr h="377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EVG/c/FTC/TDF 150/150/200/300 </a:t>
                      </a: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mg QD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33"/>
                    </a:solidFill>
                  </a:tcPr>
                </a:tc>
              </a:tr>
              <a:tr h="377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ATV/</a:t>
                      </a:r>
                      <a:r>
                        <a:rPr kumimoji="0" lang="en-GB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r</a:t>
                      </a: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+ TDF/FTC placebo</a:t>
                      </a:r>
                      <a:endParaRPr kumimoji="0" lang="en-GB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07888" name="Group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6891273"/>
              </p:ext>
            </p:extLst>
          </p:nvPr>
        </p:nvGraphicFramePr>
        <p:xfrm>
          <a:off x="3863008" y="3433763"/>
          <a:ext cx="3533397" cy="733425"/>
        </p:xfrm>
        <a:graphic>
          <a:graphicData uri="http://schemas.openxmlformats.org/drawingml/2006/table">
            <a:tbl>
              <a:tblPr/>
              <a:tblGrid>
                <a:gridCol w="3533397"/>
              </a:tblGrid>
              <a:tr h="368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ATV/</a:t>
                      </a:r>
                      <a:r>
                        <a:rPr kumimoji="0" lang="en-GB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r</a:t>
                      </a: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300</a:t>
                      </a: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/100 mg</a:t>
                      </a: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+ TDF/FTC QD</a:t>
                      </a:r>
                      <a:endParaRPr kumimoji="0" lang="en-GB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200"/>
                    </a:solidFill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EVG/</a:t>
                      </a:r>
                      <a:r>
                        <a:rPr kumimoji="0" lang="en-GB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c</a:t>
                      </a: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/FTC/TDF placebo</a:t>
                      </a:r>
                      <a:endParaRPr kumimoji="0" lang="en-GB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34519" name="Oval 170"/>
          <p:cNvSpPr>
            <a:spLocks noChangeArrowheads="1"/>
          </p:cNvSpPr>
          <p:nvPr/>
        </p:nvSpPr>
        <p:spPr bwMode="auto">
          <a:xfrm>
            <a:off x="2168029" y="1371600"/>
            <a:ext cx="1539875" cy="1014413"/>
          </a:xfrm>
          <a:prstGeom prst="ellipse">
            <a:avLst/>
          </a:prstGeom>
          <a:solidFill>
            <a:srgbClr val="E5E5F7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989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s-AR" sz="1400" b="1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Randomización*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s-AR" sz="1400" b="1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1 : 1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s-AR" sz="1400" b="1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Doble ciego</a:t>
            </a:r>
            <a:endParaRPr lang="es-AR" sz="1400" b="1">
              <a:solidFill>
                <a:srgbClr val="000066"/>
              </a:solidFill>
              <a:latin typeface="Calibri" pitchFamily="-1" charset="0"/>
              <a:ea typeface="Arial" pitchFamily="-1" charset="0"/>
              <a:cs typeface="Arial" pitchFamily="-1" charset="0"/>
            </a:endParaRPr>
          </a:p>
        </p:txBody>
      </p:sp>
      <p:sp>
        <p:nvSpPr>
          <p:cNvPr id="234520" name="AutoShape 162"/>
          <p:cNvSpPr>
            <a:spLocks noChangeArrowheads="1"/>
          </p:cNvSpPr>
          <p:nvPr/>
        </p:nvSpPr>
        <p:spPr bwMode="auto">
          <a:xfrm>
            <a:off x="206973" y="2556392"/>
            <a:ext cx="2586653" cy="1464231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s-AR" sz="1600" b="1" u="sng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&gt;</a:t>
            </a:r>
            <a:r>
              <a:rPr lang="es-AR" sz="16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 18 años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s-AR" sz="1600" b="1" dirty="0" err="1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Naïve</a:t>
            </a:r>
            <a:r>
              <a:rPr lang="es-AR" sz="16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 ARV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s-AR" sz="16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CV </a:t>
            </a:r>
            <a:r>
              <a:rPr lang="es-AR" sz="1600" b="1" u="sng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&gt;</a:t>
            </a:r>
            <a:r>
              <a:rPr lang="es-AR" sz="16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 5,000 c/</a:t>
            </a:r>
            <a:r>
              <a:rPr lang="es-AR" sz="1600" b="1" dirty="0" err="1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mL</a:t>
            </a:r>
            <a:endParaRPr lang="es-AR" sz="1600" b="1" dirty="0" smtClean="0">
              <a:solidFill>
                <a:srgbClr val="000066"/>
              </a:solidFill>
              <a:latin typeface="Calibri" pitchFamily="-1" charset="0"/>
              <a:ea typeface="Arial" pitchFamily="-1" charset="0"/>
              <a:cs typeface="Arial" pitchFamily="-1" charset="0"/>
            </a:endParaRP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s-AR" sz="16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Cualquier recuento de CD4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s-AR" sz="1600" b="1" dirty="0" err="1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eGFR</a:t>
            </a:r>
            <a:r>
              <a:rPr lang="es-AR" sz="16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 &gt; 70 </a:t>
            </a:r>
            <a:r>
              <a:rPr lang="es-AR" sz="1600" b="1" dirty="0" err="1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mL</a:t>
            </a:r>
            <a:r>
              <a:rPr lang="es-AR" sz="16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/min</a:t>
            </a:r>
            <a:endParaRPr lang="es-AR" sz="1600" b="1" dirty="0">
              <a:solidFill>
                <a:srgbClr val="000066"/>
              </a:solidFill>
              <a:latin typeface="Calibri" pitchFamily="-1" charset="0"/>
              <a:ea typeface="Arial" pitchFamily="-1" charset="0"/>
              <a:cs typeface="Arial" pitchFamily="-1" charset="0"/>
            </a:endParaRPr>
          </a:p>
        </p:txBody>
      </p:sp>
      <p:sp>
        <p:nvSpPr>
          <p:cNvPr id="234521" name="ZoneTexte 71"/>
          <p:cNvSpPr txBox="1">
            <a:spLocks noChangeArrowheads="1"/>
          </p:cNvSpPr>
          <p:nvPr/>
        </p:nvSpPr>
        <p:spPr bwMode="auto">
          <a:xfrm>
            <a:off x="269032" y="4292600"/>
            <a:ext cx="740337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s-AR" sz="1400" dirty="0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*La </a:t>
            </a:r>
            <a:r>
              <a:rPr lang="es-AR" sz="1400" dirty="0" err="1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randomización</a:t>
            </a:r>
            <a:r>
              <a:rPr lang="es-AR" sz="1400" dirty="0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 fue estratificada por CV (</a:t>
            </a:r>
            <a:r>
              <a:rPr lang="es-AR" sz="1400" u="sng" dirty="0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&lt;</a:t>
            </a:r>
            <a:r>
              <a:rPr lang="es-AR" sz="1400" dirty="0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 o &gt; 100,000 c/</a:t>
            </a:r>
            <a:r>
              <a:rPr lang="es-AR" sz="1400" dirty="0" err="1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mL</a:t>
            </a:r>
            <a:r>
              <a:rPr lang="es-AR" sz="1400" dirty="0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) al </a:t>
            </a:r>
            <a:r>
              <a:rPr lang="es-AR" sz="1400" dirty="0" err="1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screening</a:t>
            </a:r>
            <a:endParaRPr lang="es-AR" sz="1400" baseline="30000" dirty="0">
              <a:solidFill>
                <a:srgbClr val="000066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4522" name="Rectangle 27"/>
          <p:cNvSpPr>
            <a:spLocks noGrp="1" noChangeArrowheads="1"/>
          </p:cNvSpPr>
          <p:nvPr>
            <p:ph type="title"/>
          </p:nvPr>
        </p:nvSpPr>
        <p:spPr>
          <a:xfrm>
            <a:off x="50799" y="44450"/>
            <a:ext cx="8736013" cy="1106488"/>
          </a:xfrm>
        </p:spPr>
        <p:txBody>
          <a:bodyPr/>
          <a:lstStyle/>
          <a:p>
            <a:r>
              <a:rPr lang="en-GB" sz="3200" dirty="0" err="1" smtClean="0">
                <a:ea typeface="ＭＳ Ｐゴシック" pitchFamily="-1" charset="-128"/>
                <a:cs typeface="ＭＳ Ｐゴシック" pitchFamily="-1" charset="-128"/>
              </a:rPr>
              <a:t>Estudio</a:t>
            </a:r>
            <a: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  <a:t> GS-236-</a:t>
            </a:r>
            <a:r>
              <a:rPr lang="fr-FR" sz="3200" dirty="0" smtClean="0">
                <a:ea typeface="ＭＳ Ｐゴシック" pitchFamily="-1" charset="-128"/>
                <a:cs typeface="ＭＳ Ｐゴシック" pitchFamily="-1" charset="-128"/>
              </a:rPr>
              <a:t>0103</a:t>
            </a:r>
            <a: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  <a:t>: EVG/c/FTC/TDF </a:t>
            </a:r>
            <a:r>
              <a:rPr lang="en-GB" sz="3200" dirty="0">
                <a:ea typeface="ＭＳ Ｐゴシック" pitchFamily="-1" charset="-128"/>
                <a:cs typeface="ＭＳ Ｐゴシック" pitchFamily="-1" charset="-128"/>
              </a:rPr>
              <a:t>QD </a:t>
            </a:r>
            <a:r>
              <a:rPr lang="en-GB" sz="3200" dirty="0" err="1">
                <a:ea typeface="ＭＳ Ｐゴシック" pitchFamily="-1" charset="-128"/>
                <a:cs typeface="ＭＳ Ｐゴシック" pitchFamily="-1" charset="-128"/>
              </a:rPr>
              <a:t>vs</a:t>
            </a:r>
            <a: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  <a:t> ATV</a:t>
            </a:r>
            <a:r>
              <a:rPr lang="en-GB" sz="3200" dirty="0">
                <a:ea typeface="ＭＳ Ｐゴシック" pitchFamily="-1" charset="-128"/>
                <a:cs typeface="ＭＳ Ｐゴシック" pitchFamily="-1" charset="-128"/>
              </a:rPr>
              <a:t>/</a:t>
            </a:r>
            <a: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  <a:t>r </a:t>
            </a:r>
            <a:b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</a:br>
            <a: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  <a:t>+ FTC/TDF QD</a:t>
            </a:r>
            <a:endParaRPr lang="en-GB" sz="3200" dirty="0">
              <a:ea typeface="ＭＳ Ｐゴシック" pitchFamily="-1" charset="-128"/>
              <a:cs typeface="ＭＳ Ｐゴシック" pitchFamily="-1" charset="-128"/>
            </a:endParaRPr>
          </a:p>
        </p:txBody>
      </p:sp>
      <p:cxnSp>
        <p:nvCxnSpPr>
          <p:cNvPr id="234523" name="AutoShape 60"/>
          <p:cNvCxnSpPr>
            <a:cxnSpLocks noChangeShapeType="1"/>
          </p:cNvCxnSpPr>
          <p:nvPr/>
        </p:nvCxnSpPr>
        <p:spPr bwMode="auto">
          <a:xfrm rot="10800000" flipH="1" flipV="1">
            <a:off x="3814748" y="2794000"/>
            <a:ext cx="1587" cy="993775"/>
          </a:xfrm>
          <a:prstGeom prst="bentConnector3">
            <a:avLst>
              <a:gd name="adj1" fmla="val -48000000"/>
            </a:avLst>
          </a:prstGeom>
          <a:noFill/>
          <a:ln w="38100">
            <a:solidFill>
              <a:schemeClr val="accent2"/>
            </a:solidFill>
            <a:miter lim="800000"/>
            <a:headEnd type="triangle" w="med" len="med"/>
            <a:tailEnd type="triangle" w="med" len="med"/>
          </a:ln>
        </p:spPr>
      </p:cxnSp>
      <p:sp>
        <p:nvSpPr>
          <p:cNvPr id="234524" name="Line 63"/>
          <p:cNvSpPr>
            <a:spLocks noChangeShapeType="1"/>
          </p:cNvSpPr>
          <p:nvPr/>
        </p:nvSpPr>
        <p:spPr bwMode="auto">
          <a:xfrm>
            <a:off x="2793626" y="3284538"/>
            <a:ext cx="244834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s-AR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4525" name="Rectangle 9"/>
          <p:cNvSpPr>
            <a:spLocks noChangeArrowheads="1"/>
          </p:cNvSpPr>
          <p:nvPr/>
        </p:nvSpPr>
        <p:spPr bwMode="auto">
          <a:xfrm>
            <a:off x="3036238" y="3460750"/>
            <a:ext cx="826769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s-AR" sz="1600" b="1" smtClean="0">
                <a:solidFill>
                  <a:srgbClr val="C00000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N = 355</a:t>
            </a:r>
            <a:endParaRPr lang="es-AR" sz="1600" b="1">
              <a:solidFill>
                <a:srgbClr val="C00000"/>
              </a:solidFill>
              <a:latin typeface="Calibri" pitchFamily="-1" charset="0"/>
              <a:ea typeface="Arial" pitchFamily="-1" charset="0"/>
              <a:cs typeface="Arial" pitchFamily="-1" charset="0"/>
            </a:endParaRPr>
          </a:p>
        </p:txBody>
      </p:sp>
      <p:sp>
        <p:nvSpPr>
          <p:cNvPr id="234526" name="Rectangle 8"/>
          <p:cNvSpPr>
            <a:spLocks noChangeArrowheads="1"/>
          </p:cNvSpPr>
          <p:nvPr/>
        </p:nvSpPr>
        <p:spPr bwMode="auto">
          <a:xfrm>
            <a:off x="3036238" y="2466975"/>
            <a:ext cx="826769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s-AR" sz="1600" b="1" smtClean="0">
                <a:solidFill>
                  <a:srgbClr val="C00000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N = 353</a:t>
            </a:r>
            <a:endParaRPr lang="es-AR" sz="1600" b="1">
              <a:solidFill>
                <a:srgbClr val="C00000"/>
              </a:solidFill>
              <a:latin typeface="Calibri" pitchFamily="-1" charset="0"/>
              <a:ea typeface="Arial" pitchFamily="-1" charset="0"/>
              <a:cs typeface="Arial" pitchFamily="-1" charset="0"/>
            </a:endParaRPr>
          </a:p>
        </p:txBody>
      </p:sp>
      <p:sp>
        <p:nvSpPr>
          <p:cNvPr id="28781" name="Oval 109"/>
          <p:cNvSpPr>
            <a:spLocks noChangeArrowheads="1"/>
          </p:cNvSpPr>
          <p:nvPr/>
        </p:nvSpPr>
        <p:spPr bwMode="auto">
          <a:xfrm>
            <a:off x="7096145" y="1447800"/>
            <a:ext cx="576263" cy="527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accent1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AR" sz="1600" b="1" smtClean="0">
                <a:solidFill>
                  <a:srgbClr val="0066FF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S48</a:t>
            </a:r>
            <a:endParaRPr lang="es-AR" sz="1600">
              <a:solidFill>
                <a:srgbClr val="0066FF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28782" name="Oval 110"/>
          <p:cNvSpPr>
            <a:spLocks noChangeArrowheads="1"/>
          </p:cNvSpPr>
          <p:nvPr/>
        </p:nvSpPr>
        <p:spPr bwMode="auto">
          <a:xfrm>
            <a:off x="8421688" y="1447800"/>
            <a:ext cx="576262" cy="527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accent1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AR" sz="1600" b="1" smtClean="0">
                <a:solidFill>
                  <a:srgbClr val="0066FF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S192</a:t>
            </a:r>
            <a:endParaRPr lang="es-AR" sz="1600">
              <a:solidFill>
                <a:srgbClr val="0066FF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234533" name="Line 172"/>
          <p:cNvSpPr>
            <a:spLocks noChangeShapeType="1"/>
          </p:cNvSpPr>
          <p:nvPr/>
        </p:nvSpPr>
        <p:spPr bwMode="auto">
          <a:xfrm>
            <a:off x="8720138" y="1987550"/>
            <a:ext cx="0" cy="2151063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s-AR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4534" name="Line 172"/>
          <p:cNvSpPr>
            <a:spLocks noChangeShapeType="1"/>
          </p:cNvSpPr>
          <p:nvPr/>
        </p:nvSpPr>
        <p:spPr bwMode="auto">
          <a:xfrm>
            <a:off x="7415233" y="1987550"/>
            <a:ext cx="0" cy="2151063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s-AR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grpSp>
        <p:nvGrpSpPr>
          <p:cNvPr id="4" name="Group 37"/>
          <p:cNvGrpSpPr>
            <a:grpSpLocks/>
          </p:cNvGrpSpPr>
          <p:nvPr/>
        </p:nvGrpSpPr>
        <p:grpSpPr bwMode="auto">
          <a:xfrm>
            <a:off x="7396405" y="2800350"/>
            <a:ext cx="1303200" cy="974725"/>
            <a:chOff x="4502" y="1764"/>
            <a:chExt cx="646" cy="614"/>
          </a:xfrm>
        </p:grpSpPr>
        <p:sp>
          <p:nvSpPr>
            <p:cNvPr id="234531" name="Line 31"/>
            <p:cNvSpPr>
              <a:spLocks noChangeShapeType="1"/>
            </p:cNvSpPr>
            <p:nvPr/>
          </p:nvSpPr>
          <p:spPr bwMode="auto">
            <a:xfrm flipV="1">
              <a:off x="4502" y="1764"/>
              <a:ext cx="646" cy="0"/>
            </a:xfrm>
            <a:prstGeom prst="line">
              <a:avLst/>
            </a:prstGeom>
            <a:noFill/>
            <a:ln w="38100">
              <a:solidFill>
                <a:srgbClr val="333399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s-AR" sz="2400" i="1">
                <a:solidFill>
                  <a:srgbClr val="FFFFFF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4532" name="Line 31"/>
            <p:cNvSpPr>
              <a:spLocks noChangeShapeType="1"/>
            </p:cNvSpPr>
            <p:nvPr/>
          </p:nvSpPr>
          <p:spPr bwMode="auto">
            <a:xfrm flipV="1">
              <a:off x="4502" y="2378"/>
              <a:ext cx="646" cy="0"/>
            </a:xfrm>
            <a:prstGeom prst="line">
              <a:avLst/>
            </a:prstGeom>
            <a:noFill/>
            <a:ln w="38100">
              <a:solidFill>
                <a:srgbClr val="333399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s-AR" sz="2400" i="1">
                <a:solidFill>
                  <a:srgbClr val="FFFFFF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</p:grpSp>
      <p:grpSp>
        <p:nvGrpSpPr>
          <p:cNvPr id="28" name="Grouper 41"/>
          <p:cNvGrpSpPr/>
          <p:nvPr/>
        </p:nvGrpSpPr>
        <p:grpSpPr>
          <a:xfrm>
            <a:off x="0" y="6570663"/>
            <a:ext cx="1187624" cy="288111"/>
            <a:chOff x="0" y="6570663"/>
            <a:chExt cx="1393200" cy="288111"/>
          </a:xfrm>
        </p:grpSpPr>
        <p:sp>
          <p:nvSpPr>
            <p:cNvPr id="29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1393200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 b="1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30" name="ZoneTexte 23"/>
            <p:cNvSpPr txBox="1">
              <a:spLocks noChangeArrowheads="1"/>
            </p:cNvSpPr>
            <p:nvPr/>
          </p:nvSpPr>
          <p:spPr bwMode="auto">
            <a:xfrm>
              <a:off x="58767" y="6581775"/>
              <a:ext cx="1289477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200" b="1" i="1" dirty="0" smtClean="0">
                  <a:solidFill>
                    <a:srgbClr val="333399"/>
                  </a:solidFill>
                  <a:latin typeface="Cambria" pitchFamily="-1" charset="0"/>
                  <a:ea typeface="ＭＳ Ｐゴシック" pitchFamily="-1" charset="-128"/>
                  <a:cs typeface="ＭＳ Ｐゴシック" pitchFamily="-1" charset="-128"/>
                </a:rPr>
                <a:t>GS-236-0103</a:t>
              </a:r>
              <a:endParaRPr lang="en-GB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6621" name="Group 77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4048882196"/>
              </p:ext>
            </p:extLst>
          </p:nvPr>
        </p:nvGraphicFramePr>
        <p:xfrm>
          <a:off x="395287" y="1700216"/>
          <a:ext cx="8353426" cy="4608503"/>
        </p:xfrm>
        <a:graphic>
          <a:graphicData uri="http://schemas.openxmlformats.org/drawingml/2006/table">
            <a:tbl>
              <a:tblPr/>
              <a:tblGrid>
                <a:gridCol w="433387"/>
                <a:gridCol w="3944939"/>
                <a:gridCol w="2070100"/>
                <a:gridCol w="1905000"/>
              </a:tblGrid>
              <a:tr h="60741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s-AR" sz="14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8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EVG/c/FTC/TDF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8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353</a:t>
                      </a:r>
                      <a:endParaRPr kumimoji="0" lang="es-AR" sz="1800" b="1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8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ATV/r + FTC/TDF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8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355</a:t>
                      </a:r>
                      <a:endParaRPr kumimoji="0" lang="es-AR" sz="1800" b="1" i="0" u="none" strike="noStrike" cap="none" normalizeH="0" baseline="0" noProof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200"/>
                    </a:solidFill>
                  </a:tcPr>
                </a:tc>
              </a:tr>
              <a:tr h="307776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Edad, años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38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39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7776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Mujeres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8%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11%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07776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CV (log</a:t>
                      </a:r>
                      <a:r>
                        <a:rPr kumimoji="0" lang="es-AR" sz="1400" b="1" i="0" u="none" strike="noStrike" cap="none" normalizeH="0" baseline="-2500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10</a:t>
                      </a: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c/mL), media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4.8±0.61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4.8±0.62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7776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CV &gt;100,000 c/</a:t>
                      </a:r>
                      <a:r>
                        <a:rPr kumimoji="0" lang="es-AR" sz="1400" b="1" i="0" u="none" strike="noStrike" cap="none" normalizeH="0" baseline="0" noProof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mL</a:t>
                      </a:r>
                      <a:endParaRPr kumimoji="0" lang="es-A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42%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40%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07776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Recuento de CD4 </a:t>
                      </a:r>
                      <a:r>
                        <a:rPr kumimoji="0" lang="es-AR" sz="1400" b="1" i="0" u="none" strike="noStrike" cap="none" normalizeH="0" baseline="0" noProof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cell</a:t>
                      </a: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(/mm</a:t>
                      </a:r>
                      <a:r>
                        <a:rPr kumimoji="0" lang="es-AR" sz="1400" b="1" i="0" u="none" strike="noStrike" cap="none" normalizeH="0" baseline="3000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</a:t>
                      </a: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), mediana</a:t>
                      </a:r>
                      <a:endParaRPr kumimoji="0" lang="es-A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351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366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7776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CD4 </a:t>
                      </a:r>
                      <a:r>
                        <a:rPr kumimoji="0" lang="es-AR" sz="1400" b="1" i="0" u="sng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&lt;</a:t>
                      </a: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200 /mm</a:t>
                      </a:r>
                      <a:r>
                        <a:rPr kumimoji="0" lang="es-AR" sz="1400" b="1" i="0" u="none" strike="noStrike" cap="none" normalizeH="0" baseline="3000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</a:t>
                      </a:r>
                      <a:endParaRPr kumimoji="0" lang="es-A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15%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11%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07776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Coinfección</a:t>
                      </a: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hepatitis B / hepatitis C </a:t>
                      </a:r>
                      <a:endParaRPr kumimoji="0" lang="es-A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1% / 5%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2% / 3%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7776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Discontinuación a S48</a:t>
                      </a:r>
                      <a:endParaRPr kumimoji="0" lang="es-A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9.3%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11.3%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0777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Por falta de eficacia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4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1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777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Por eventos adversos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13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18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777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Pérdida de seguimiento</a:t>
                      </a:r>
                      <a:endParaRPr kumimoji="0" lang="es-A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7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7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777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Falta de adherencia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5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5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7776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Discontinuación a S96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14%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15%</a:t>
                      </a:r>
                      <a:endParaRPr kumimoji="0" lang="es-A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</a:tbl>
          </a:graphicData>
        </a:graphic>
      </p:graphicFrame>
      <p:sp>
        <p:nvSpPr>
          <p:cNvPr id="236614" name="Rectangle 6"/>
          <p:cNvSpPr>
            <a:spLocks noChangeArrowheads="1"/>
          </p:cNvSpPr>
          <p:nvPr/>
        </p:nvSpPr>
        <p:spPr bwMode="auto">
          <a:xfrm>
            <a:off x="1196443" y="1295400"/>
            <a:ext cx="7162800" cy="3168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 defTabSz="914400" fontAlgn="base">
              <a:lnSpc>
                <a:spcPts val="1525"/>
              </a:lnSpc>
              <a:spcBef>
                <a:spcPct val="20000"/>
              </a:spcBef>
              <a:spcAft>
                <a:spcPct val="0"/>
              </a:spcAft>
            </a:pPr>
            <a:r>
              <a:rPr lang="es-AR" sz="2400" b="1" dirty="0" smtClean="0">
                <a:solidFill>
                  <a:srgbClr val="CC330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Características basales y disposición de los pacientes</a:t>
            </a:r>
            <a:endParaRPr lang="es-AR" sz="2400" b="1" dirty="0">
              <a:solidFill>
                <a:srgbClr val="CC3300"/>
              </a:solidFill>
              <a:latin typeface="Calibri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11" name="ZoneTexte 69"/>
          <p:cNvSpPr txBox="1">
            <a:spLocks noChangeArrowheads="1"/>
          </p:cNvSpPr>
          <p:nvPr/>
        </p:nvSpPr>
        <p:spPr bwMode="auto">
          <a:xfrm>
            <a:off x="3050595" y="6530975"/>
            <a:ext cx="598545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200" i="1" dirty="0" err="1" smtClean="0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DeJesus</a:t>
            </a:r>
            <a:r>
              <a:rPr lang="en-GB" sz="1200" i="1" dirty="0" smtClean="0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 E. </a:t>
            </a:r>
            <a:r>
              <a:rPr lang="en-GB" sz="1200" i="1" dirty="0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Lancet </a:t>
            </a:r>
            <a:r>
              <a:rPr lang="en-GB" sz="1200" i="1" dirty="0" smtClean="0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2012;379:2429-38 ; </a:t>
            </a:r>
            <a:r>
              <a:rPr lang="en-GB" sz="1200" i="1" dirty="0" err="1" smtClean="0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Rockstroh</a:t>
            </a:r>
            <a:r>
              <a:rPr lang="en-GB" sz="1200" i="1" dirty="0" smtClean="0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 JK, JAIDS 2013;62:483-6</a:t>
            </a:r>
            <a:endParaRPr lang="en-GB" sz="1200" i="1" dirty="0">
              <a:solidFill>
                <a:srgbClr val="CC0000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grpSp>
        <p:nvGrpSpPr>
          <p:cNvPr id="9" name="Grouper 41"/>
          <p:cNvGrpSpPr/>
          <p:nvPr/>
        </p:nvGrpSpPr>
        <p:grpSpPr>
          <a:xfrm>
            <a:off x="0" y="6570663"/>
            <a:ext cx="1187624" cy="288111"/>
            <a:chOff x="0" y="6570663"/>
            <a:chExt cx="1393200" cy="288111"/>
          </a:xfrm>
        </p:grpSpPr>
        <p:sp>
          <p:nvSpPr>
            <p:cNvPr id="10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1393200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 b="1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12" name="ZoneTexte 23"/>
            <p:cNvSpPr txBox="1">
              <a:spLocks noChangeArrowheads="1"/>
            </p:cNvSpPr>
            <p:nvPr/>
          </p:nvSpPr>
          <p:spPr bwMode="auto">
            <a:xfrm>
              <a:off x="58767" y="6581775"/>
              <a:ext cx="1289477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200" b="1" i="1" dirty="0" smtClean="0">
                  <a:solidFill>
                    <a:srgbClr val="333399"/>
                  </a:solidFill>
                  <a:latin typeface="Cambria" pitchFamily="-1" charset="0"/>
                  <a:ea typeface="ＭＳ Ｐゴシック" pitchFamily="-1" charset="-128"/>
                  <a:cs typeface="ＭＳ Ｐゴシック" pitchFamily="-1" charset="-128"/>
                </a:rPr>
                <a:t>GS-236-0103</a:t>
              </a:r>
              <a:endParaRPr lang="en-GB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</p:grpSp>
      <p:sp>
        <p:nvSpPr>
          <p:cNvPr id="15" name="Rectangle 27"/>
          <p:cNvSpPr>
            <a:spLocks noGrp="1" noChangeArrowheads="1"/>
          </p:cNvSpPr>
          <p:nvPr>
            <p:ph type="title"/>
          </p:nvPr>
        </p:nvSpPr>
        <p:spPr>
          <a:xfrm>
            <a:off x="50799" y="44450"/>
            <a:ext cx="8736013" cy="1106488"/>
          </a:xfrm>
        </p:spPr>
        <p:txBody>
          <a:bodyPr/>
          <a:lstStyle/>
          <a:p>
            <a:r>
              <a:rPr lang="en-GB" sz="3200" dirty="0" err="1" smtClean="0">
                <a:ea typeface="ＭＳ Ｐゴシック" pitchFamily="-1" charset="-128"/>
                <a:cs typeface="ＭＳ Ｐゴシック" pitchFamily="-1" charset="-128"/>
              </a:rPr>
              <a:t>Estudio</a:t>
            </a:r>
            <a: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  <a:t> GS-236-</a:t>
            </a:r>
            <a:r>
              <a:rPr lang="fr-FR" sz="3200" dirty="0" smtClean="0">
                <a:ea typeface="ＭＳ Ｐゴシック" pitchFamily="-1" charset="-128"/>
                <a:cs typeface="ＭＳ Ｐゴシック" pitchFamily="-1" charset="-128"/>
              </a:rPr>
              <a:t>0103</a:t>
            </a:r>
            <a: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  <a:t>: EVG/c/FTC/TDF </a:t>
            </a:r>
            <a:r>
              <a:rPr lang="en-GB" sz="3200" dirty="0">
                <a:ea typeface="ＭＳ Ｐゴシック" pitchFamily="-1" charset="-128"/>
                <a:cs typeface="ＭＳ Ｐゴシック" pitchFamily="-1" charset="-128"/>
              </a:rPr>
              <a:t>QD </a:t>
            </a:r>
            <a:r>
              <a:rPr lang="en-GB" sz="3200" dirty="0" err="1">
                <a:ea typeface="ＭＳ Ｐゴシック" pitchFamily="-1" charset="-128"/>
                <a:cs typeface="ＭＳ Ｐゴシック" pitchFamily="-1" charset="-128"/>
              </a:rPr>
              <a:t>vs</a:t>
            </a:r>
            <a: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  <a:t> ATV</a:t>
            </a:r>
            <a:r>
              <a:rPr lang="en-GB" sz="3200" dirty="0">
                <a:ea typeface="ＭＳ Ｐゴシック" pitchFamily="-1" charset="-128"/>
                <a:cs typeface="ＭＳ Ｐゴシック" pitchFamily="-1" charset="-128"/>
              </a:rPr>
              <a:t>/</a:t>
            </a:r>
            <a: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  <a:t>r </a:t>
            </a:r>
            <a:b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</a:br>
            <a: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  <a:t>+ FTC/TDF QD</a:t>
            </a:r>
            <a:endParaRPr lang="en-GB" sz="3200" dirty="0"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611" name="Text Box 2"/>
          <p:cNvSpPr txBox="1">
            <a:spLocks noChangeArrowheads="1"/>
          </p:cNvSpPr>
          <p:nvPr/>
        </p:nvSpPr>
        <p:spPr bwMode="auto">
          <a:xfrm>
            <a:off x="2152174" y="1128713"/>
            <a:ext cx="482696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s-AR" sz="2800" b="1" smtClean="0">
                <a:solidFill>
                  <a:srgbClr val="CC330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Respuesta al tratamiento a S48</a:t>
            </a:r>
            <a:endParaRPr lang="es-AR" sz="2800" b="1">
              <a:solidFill>
                <a:srgbClr val="CC3300"/>
              </a:solidFill>
              <a:latin typeface="Calibri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44" name="ZoneTexte 69"/>
          <p:cNvSpPr txBox="1">
            <a:spLocks noChangeArrowheads="1"/>
          </p:cNvSpPr>
          <p:nvPr/>
        </p:nvSpPr>
        <p:spPr bwMode="auto">
          <a:xfrm>
            <a:off x="6292850" y="6530975"/>
            <a:ext cx="27432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200" i="1" dirty="0" err="1" smtClean="0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DeJesus</a:t>
            </a:r>
            <a:r>
              <a:rPr lang="en-GB" sz="1200" i="1" dirty="0" smtClean="0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 E. </a:t>
            </a:r>
            <a:r>
              <a:rPr lang="en-GB" sz="1200" i="1" dirty="0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Lancet </a:t>
            </a:r>
            <a:r>
              <a:rPr lang="en-GB" sz="1200" i="1" dirty="0" smtClean="0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2012;379:2429-38</a:t>
            </a:r>
            <a:endParaRPr lang="en-GB" sz="1200" i="1" dirty="0">
              <a:solidFill>
                <a:srgbClr val="CC0000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grpSp>
        <p:nvGrpSpPr>
          <p:cNvPr id="40" name="Grouper 41"/>
          <p:cNvGrpSpPr/>
          <p:nvPr/>
        </p:nvGrpSpPr>
        <p:grpSpPr>
          <a:xfrm>
            <a:off x="0" y="6570663"/>
            <a:ext cx="1187624" cy="288111"/>
            <a:chOff x="0" y="6570663"/>
            <a:chExt cx="1393200" cy="288111"/>
          </a:xfrm>
        </p:grpSpPr>
        <p:sp>
          <p:nvSpPr>
            <p:cNvPr id="41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1393200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 b="1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42" name="ZoneTexte 23"/>
            <p:cNvSpPr txBox="1">
              <a:spLocks noChangeArrowheads="1"/>
            </p:cNvSpPr>
            <p:nvPr/>
          </p:nvSpPr>
          <p:spPr bwMode="auto">
            <a:xfrm>
              <a:off x="58767" y="6581775"/>
              <a:ext cx="1289477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200" b="1" i="1" dirty="0" smtClean="0">
                  <a:solidFill>
                    <a:srgbClr val="333399"/>
                  </a:solidFill>
                  <a:latin typeface="Cambria" pitchFamily="-1" charset="0"/>
                  <a:ea typeface="ＭＳ Ｐゴシック" pitchFamily="-1" charset="-128"/>
                  <a:cs typeface="ＭＳ Ｐゴシック" pitchFamily="-1" charset="-128"/>
                </a:rPr>
                <a:t>GS-236-0103</a:t>
              </a:r>
              <a:endParaRPr lang="en-GB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</p:grpSp>
      <p:sp>
        <p:nvSpPr>
          <p:cNvPr id="53" name="Text Box 179"/>
          <p:cNvSpPr txBox="1">
            <a:spLocks noChangeArrowheads="1"/>
          </p:cNvSpPr>
          <p:nvPr/>
        </p:nvSpPr>
        <p:spPr bwMode="auto">
          <a:xfrm>
            <a:off x="5322012" y="4411095"/>
            <a:ext cx="3651176" cy="11649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5000"/>
              </a:spcBef>
              <a:spcAft>
                <a:spcPct val="0"/>
              </a:spcAft>
            </a:pPr>
            <a:r>
              <a:rPr lang="es-AR" sz="1700" dirty="0" smtClean="0">
                <a:solidFill>
                  <a:srgbClr val="000066"/>
                </a:solidFill>
                <a:ea typeface="Arial" pitchFamily="-1" charset="0"/>
                <a:cs typeface="Arial" pitchFamily="-1" charset="0"/>
              </a:rPr>
              <a:t>Media de incremento de CD4/mm</a:t>
            </a:r>
            <a:r>
              <a:rPr lang="es-AR" sz="1700" baseline="30000" dirty="0" smtClean="0">
                <a:solidFill>
                  <a:srgbClr val="000066"/>
                </a:solidFill>
                <a:ea typeface="Arial" pitchFamily="-1" charset="0"/>
                <a:cs typeface="Arial" pitchFamily="-1" charset="0"/>
              </a:rPr>
              <a:t>3 </a:t>
            </a:r>
            <a:r>
              <a:rPr lang="es-AR" sz="1700" dirty="0" smtClean="0">
                <a:solidFill>
                  <a:srgbClr val="000066"/>
                </a:solidFill>
                <a:ea typeface="Arial" pitchFamily="-1" charset="0"/>
                <a:cs typeface="Arial" pitchFamily="-1" charset="0"/>
              </a:rPr>
              <a:t> a S48 :</a:t>
            </a:r>
          </a:p>
          <a:p>
            <a:pPr defTabSz="914400" fontAlgn="base">
              <a:spcBef>
                <a:spcPct val="5000"/>
              </a:spcBef>
              <a:spcAft>
                <a:spcPct val="0"/>
              </a:spcAft>
            </a:pPr>
            <a:r>
              <a:rPr lang="es-AR" sz="1700" dirty="0" smtClean="0">
                <a:solidFill>
                  <a:srgbClr val="000066"/>
                </a:solidFill>
                <a:ea typeface="Arial" pitchFamily="-1" charset="0"/>
                <a:cs typeface="Arial" pitchFamily="-1" charset="0"/>
              </a:rPr>
              <a:t>+ 207 (EVG/c/FTC/TDF) vs</a:t>
            </a:r>
          </a:p>
          <a:p>
            <a:pPr defTabSz="914400" fontAlgn="base">
              <a:spcBef>
                <a:spcPct val="5000"/>
              </a:spcBef>
              <a:spcAft>
                <a:spcPct val="0"/>
              </a:spcAft>
            </a:pPr>
            <a:r>
              <a:rPr lang="es-AR" sz="1700" dirty="0" smtClean="0">
                <a:solidFill>
                  <a:srgbClr val="000066"/>
                </a:solidFill>
                <a:ea typeface="Arial" pitchFamily="-1" charset="0"/>
                <a:cs typeface="Arial" pitchFamily="-1" charset="0"/>
              </a:rPr>
              <a:t>+ 211 (ATV/r + FTC/TDF)</a:t>
            </a:r>
            <a:endParaRPr lang="es-AR" sz="1700" dirty="0">
              <a:solidFill>
                <a:srgbClr val="000066"/>
              </a:solidFill>
              <a:ea typeface="Arial" pitchFamily="-1" charset="0"/>
              <a:cs typeface="Arial" pitchFamily="-1" charset="0"/>
            </a:endParaRPr>
          </a:p>
        </p:txBody>
      </p:sp>
      <p:sp>
        <p:nvSpPr>
          <p:cNvPr id="54" name="Text Box 134"/>
          <p:cNvSpPr txBox="1">
            <a:spLocks noChangeArrowheads="1"/>
          </p:cNvSpPr>
          <p:nvPr/>
        </p:nvSpPr>
        <p:spPr bwMode="auto">
          <a:xfrm>
            <a:off x="5322012" y="2885969"/>
            <a:ext cx="3420865" cy="16619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5000"/>
              </a:spcBef>
              <a:spcAft>
                <a:spcPct val="0"/>
              </a:spcAft>
            </a:pPr>
            <a:r>
              <a:rPr lang="es-AR" sz="1700" dirty="0" smtClean="0">
                <a:solidFill>
                  <a:srgbClr val="000066"/>
                </a:solidFill>
                <a:ea typeface="Arial" pitchFamily="-1" charset="0"/>
                <a:cs typeface="Arial" pitchFamily="-1" charset="0"/>
              </a:rPr>
              <a:t>La supresión viral fue alta en ambas ramas de tratamiento para varios subgrupos incluyendo pacientes con CV viral</a:t>
            </a:r>
            <a:br>
              <a:rPr lang="es-AR" sz="1700" dirty="0" smtClean="0">
                <a:solidFill>
                  <a:srgbClr val="000066"/>
                </a:solidFill>
                <a:ea typeface="Arial" pitchFamily="-1" charset="0"/>
                <a:cs typeface="Arial" pitchFamily="-1" charset="0"/>
              </a:rPr>
            </a:br>
            <a:r>
              <a:rPr lang="es-AR" sz="1700" dirty="0" smtClean="0">
                <a:solidFill>
                  <a:srgbClr val="000066"/>
                </a:solidFill>
                <a:ea typeface="Arial" pitchFamily="-1" charset="0"/>
                <a:cs typeface="Arial" pitchFamily="-1" charset="0"/>
              </a:rPr>
              <a:t> &gt; 100 000 c/</a:t>
            </a:r>
            <a:r>
              <a:rPr lang="es-AR" sz="1700" dirty="0" err="1" smtClean="0">
                <a:solidFill>
                  <a:srgbClr val="000066"/>
                </a:solidFill>
                <a:ea typeface="Arial" pitchFamily="-1" charset="0"/>
                <a:cs typeface="Arial" pitchFamily="-1" charset="0"/>
              </a:rPr>
              <a:t>mL</a:t>
            </a:r>
            <a:r>
              <a:rPr lang="es-AR" sz="1700" dirty="0" smtClean="0">
                <a:solidFill>
                  <a:srgbClr val="000066"/>
                </a:solidFill>
                <a:ea typeface="Arial" pitchFamily="-1" charset="0"/>
                <a:cs typeface="Arial" pitchFamily="-1" charset="0"/>
              </a:rPr>
              <a:t> al basal</a:t>
            </a:r>
            <a:br>
              <a:rPr lang="es-AR" sz="1700" dirty="0" smtClean="0">
                <a:solidFill>
                  <a:srgbClr val="000066"/>
                </a:solidFill>
                <a:ea typeface="Arial" pitchFamily="-1" charset="0"/>
                <a:cs typeface="Arial" pitchFamily="-1" charset="0"/>
              </a:rPr>
            </a:br>
            <a:endParaRPr lang="es-AR" sz="1700" dirty="0">
              <a:solidFill>
                <a:srgbClr val="000066"/>
              </a:solidFill>
              <a:ea typeface="Arial" pitchFamily="-1" charset="0"/>
              <a:cs typeface="Arial" pitchFamily="-1" charset="0"/>
            </a:endParaRPr>
          </a:p>
        </p:txBody>
      </p:sp>
      <p:grpSp>
        <p:nvGrpSpPr>
          <p:cNvPr id="45" name="Groupe 44"/>
          <p:cNvGrpSpPr/>
          <p:nvPr/>
        </p:nvGrpSpPr>
        <p:grpSpPr>
          <a:xfrm>
            <a:off x="209636" y="1700808"/>
            <a:ext cx="6864356" cy="4686757"/>
            <a:chOff x="209636" y="1700808"/>
            <a:chExt cx="6864356" cy="4686757"/>
          </a:xfrm>
        </p:grpSpPr>
        <p:sp>
          <p:nvSpPr>
            <p:cNvPr id="238615" name="Rectangle 133"/>
            <p:cNvSpPr>
              <a:spLocks noChangeArrowheads="1"/>
            </p:cNvSpPr>
            <p:nvPr/>
          </p:nvSpPr>
          <p:spPr bwMode="auto">
            <a:xfrm>
              <a:off x="922103" y="2903539"/>
              <a:ext cx="793627" cy="2444750"/>
            </a:xfrm>
            <a:prstGeom prst="rect">
              <a:avLst/>
            </a:prstGeom>
            <a:solidFill>
              <a:srgbClr val="FF9933"/>
            </a:solidFill>
            <a:ln w="127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s-AR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16" name="Rectangle 135"/>
            <p:cNvSpPr>
              <a:spLocks noChangeArrowheads="1"/>
            </p:cNvSpPr>
            <p:nvPr/>
          </p:nvSpPr>
          <p:spPr bwMode="auto">
            <a:xfrm>
              <a:off x="309023" y="4559529"/>
              <a:ext cx="198772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pPr algn="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AR" sz="1400" b="1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25</a:t>
              </a:r>
              <a:endParaRPr lang="es-AR" sz="1400" b="1">
                <a:solidFill>
                  <a:srgbClr val="000066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238617" name="Rectangle 136"/>
            <p:cNvSpPr>
              <a:spLocks noChangeArrowheads="1"/>
            </p:cNvSpPr>
            <p:nvPr/>
          </p:nvSpPr>
          <p:spPr bwMode="auto">
            <a:xfrm>
              <a:off x="309023" y="3867379"/>
              <a:ext cx="198772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pPr algn="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AR" sz="1400" b="1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50</a:t>
              </a:r>
              <a:endParaRPr lang="es-AR" sz="1400" b="1">
                <a:solidFill>
                  <a:srgbClr val="000066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238618" name="Rectangle 137"/>
            <p:cNvSpPr>
              <a:spLocks noChangeArrowheads="1"/>
            </p:cNvSpPr>
            <p:nvPr/>
          </p:nvSpPr>
          <p:spPr bwMode="auto">
            <a:xfrm>
              <a:off x="209636" y="2486254"/>
              <a:ext cx="298159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pPr algn="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AR" sz="1400" b="1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100</a:t>
              </a:r>
              <a:endParaRPr lang="es-AR" sz="1400" b="1">
                <a:solidFill>
                  <a:srgbClr val="000066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238619" name="Rectangle 138"/>
            <p:cNvSpPr>
              <a:spLocks noChangeArrowheads="1"/>
            </p:cNvSpPr>
            <p:nvPr/>
          </p:nvSpPr>
          <p:spPr bwMode="auto">
            <a:xfrm>
              <a:off x="309023" y="3176816"/>
              <a:ext cx="198772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pPr algn="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AR" sz="1400" b="1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75</a:t>
              </a:r>
              <a:endParaRPr lang="es-AR" sz="1400" b="1">
                <a:solidFill>
                  <a:srgbClr val="000066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238620" name="Line 139"/>
            <p:cNvSpPr>
              <a:spLocks noChangeShapeType="1"/>
            </p:cNvSpPr>
            <p:nvPr/>
          </p:nvSpPr>
          <p:spPr bwMode="auto">
            <a:xfrm>
              <a:off x="562490" y="4667250"/>
              <a:ext cx="119871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s-AR" sz="2400" i="1">
                <a:solidFill>
                  <a:srgbClr val="FFFFFF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21" name="Line 140"/>
            <p:cNvSpPr>
              <a:spLocks noChangeShapeType="1"/>
            </p:cNvSpPr>
            <p:nvPr/>
          </p:nvSpPr>
          <p:spPr bwMode="auto">
            <a:xfrm>
              <a:off x="562490" y="3976688"/>
              <a:ext cx="119871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s-AR" sz="2400" i="1">
                <a:solidFill>
                  <a:srgbClr val="FFFFFF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22" name="Line 141"/>
            <p:cNvSpPr>
              <a:spLocks noChangeShapeType="1"/>
            </p:cNvSpPr>
            <p:nvPr/>
          </p:nvSpPr>
          <p:spPr bwMode="auto">
            <a:xfrm>
              <a:off x="562490" y="2592388"/>
              <a:ext cx="119871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s-AR" sz="2400" i="1">
                <a:solidFill>
                  <a:srgbClr val="FFFFFF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23" name="Line 142"/>
            <p:cNvSpPr>
              <a:spLocks noChangeShapeType="1"/>
            </p:cNvSpPr>
            <p:nvPr/>
          </p:nvSpPr>
          <p:spPr bwMode="auto">
            <a:xfrm>
              <a:off x="562490" y="3282950"/>
              <a:ext cx="119871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s-AR" sz="2400" i="1">
                <a:solidFill>
                  <a:srgbClr val="FFFFFF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24" name="Line 143"/>
            <p:cNvSpPr>
              <a:spLocks noChangeShapeType="1"/>
            </p:cNvSpPr>
            <p:nvPr/>
          </p:nvSpPr>
          <p:spPr bwMode="auto">
            <a:xfrm>
              <a:off x="680295" y="2582863"/>
              <a:ext cx="2066" cy="2860675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s-AR" sz="2400" i="1">
                <a:solidFill>
                  <a:srgbClr val="FFFFFF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25" name="Rectangle 144"/>
            <p:cNvSpPr>
              <a:spLocks noChangeArrowheads="1"/>
            </p:cNvSpPr>
            <p:nvPr/>
          </p:nvSpPr>
          <p:spPr bwMode="auto">
            <a:xfrm>
              <a:off x="1071040" y="2537472"/>
              <a:ext cx="532518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AR" sz="1400" b="1" smtClean="0">
                  <a:solidFill>
                    <a:srgbClr val="FE7F00"/>
                  </a:solidFill>
                  <a:ea typeface="Arial" pitchFamily="-1" charset="0"/>
                  <a:cs typeface="Arial" pitchFamily="-1" charset="0"/>
                </a:rPr>
                <a:t>89.5</a:t>
              </a:r>
              <a:endParaRPr lang="es-AR" sz="1400" b="1">
                <a:solidFill>
                  <a:srgbClr val="FE7F00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238626" name="Rectangle 145"/>
            <p:cNvSpPr>
              <a:spLocks noChangeArrowheads="1"/>
            </p:cNvSpPr>
            <p:nvPr/>
          </p:nvSpPr>
          <p:spPr bwMode="auto">
            <a:xfrm>
              <a:off x="1856398" y="2586620"/>
              <a:ext cx="532518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AR" sz="1400" b="1" smtClean="0">
                  <a:solidFill>
                    <a:srgbClr val="00B200"/>
                  </a:solidFill>
                  <a:ea typeface="Arial" pitchFamily="-1" charset="0"/>
                  <a:cs typeface="Arial" pitchFamily="-1" charset="0"/>
                </a:rPr>
                <a:t>86.8</a:t>
              </a:r>
              <a:endParaRPr lang="es-AR" sz="1400" b="1">
                <a:solidFill>
                  <a:srgbClr val="00B200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238628" name="Rectangle 151"/>
            <p:cNvSpPr>
              <a:spLocks noChangeArrowheads="1"/>
            </p:cNvSpPr>
            <p:nvPr/>
          </p:nvSpPr>
          <p:spPr bwMode="auto">
            <a:xfrm>
              <a:off x="1707463" y="2955925"/>
              <a:ext cx="793627" cy="2392363"/>
            </a:xfrm>
            <a:prstGeom prst="rect">
              <a:avLst/>
            </a:prstGeom>
            <a:solidFill>
              <a:srgbClr val="00B200"/>
            </a:solidFill>
            <a:ln w="127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s-AR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29" name="ZoneTexte 86"/>
            <p:cNvSpPr txBox="1">
              <a:spLocks noChangeArrowheads="1"/>
            </p:cNvSpPr>
            <p:nvPr/>
          </p:nvSpPr>
          <p:spPr bwMode="auto">
            <a:xfrm>
              <a:off x="792721" y="5668137"/>
              <a:ext cx="1831376" cy="7194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s-AR" sz="1500" dirty="0" smtClean="0">
                  <a:solidFill>
                    <a:srgbClr val="000066"/>
                  </a:solidFill>
                  <a:ea typeface="ＭＳ Ｐゴシック" pitchFamily="-1" charset="-128"/>
                  <a:cs typeface="ＭＳ Ｐゴシック" pitchFamily="-1" charset="-128"/>
                </a:rPr>
                <a:t>Diferencia ajustada</a:t>
              </a:r>
              <a:endParaRPr lang="es-AR" sz="1500" dirty="0" smtClean="0">
                <a:solidFill>
                  <a:srgbClr val="000066"/>
                </a:solidFill>
                <a:ea typeface="Arial" pitchFamily="-1" charset="0"/>
                <a:cs typeface="Arial" pitchFamily="-1" charset="0"/>
                <a:sym typeface="Symbol" pitchFamily="-1" charset="2"/>
              </a:endParaRPr>
            </a:p>
            <a:p>
              <a:pPr algn="ctr" defTabSz="914400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s-AR" sz="1500" dirty="0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  <a:sym typeface="Symbol" pitchFamily="-1" charset="2"/>
                </a:rPr>
                <a:t>(IC95%)</a:t>
              </a:r>
              <a:r>
                <a:rPr lang="es-AR" sz="1500" dirty="0" smtClean="0">
                  <a:solidFill>
                    <a:srgbClr val="000066"/>
                  </a:solidFill>
                  <a:ea typeface="ＭＳ Ｐゴシック" pitchFamily="-1" charset="-128"/>
                  <a:cs typeface="ＭＳ Ｐゴシック" pitchFamily="-1" charset="-128"/>
                </a:rPr>
                <a:t>=</a:t>
              </a:r>
            </a:p>
            <a:p>
              <a:pPr algn="ctr" defTabSz="914400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s-AR" sz="1500" dirty="0" smtClean="0">
                  <a:solidFill>
                    <a:srgbClr val="000066"/>
                  </a:solidFill>
                  <a:ea typeface="ＭＳ Ｐゴシック" pitchFamily="-1" charset="-128"/>
                  <a:cs typeface="ＭＳ Ｐゴシック" pitchFamily="-1" charset="-128"/>
                </a:rPr>
                <a:t> 3.0 % (- 1.9 ; 7.8)</a:t>
              </a:r>
              <a:endParaRPr lang="es-AR" sz="1500" dirty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30" name="Rectangle 133"/>
            <p:cNvSpPr>
              <a:spLocks noChangeArrowheads="1"/>
            </p:cNvSpPr>
            <p:nvPr/>
          </p:nvSpPr>
          <p:spPr bwMode="auto">
            <a:xfrm>
              <a:off x="3127312" y="2697481"/>
              <a:ext cx="793627" cy="2650808"/>
            </a:xfrm>
            <a:prstGeom prst="rect">
              <a:avLst/>
            </a:prstGeom>
            <a:solidFill>
              <a:srgbClr val="FF9933"/>
            </a:solidFill>
            <a:ln w="127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s-AR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31" name="Rectangle 144"/>
            <p:cNvSpPr>
              <a:spLocks noChangeArrowheads="1"/>
            </p:cNvSpPr>
            <p:nvPr/>
          </p:nvSpPr>
          <p:spPr bwMode="auto">
            <a:xfrm>
              <a:off x="3263849" y="2344242"/>
              <a:ext cx="532518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AR" sz="1400" b="1" smtClean="0">
                  <a:solidFill>
                    <a:srgbClr val="FE7F00"/>
                  </a:solidFill>
                  <a:ea typeface="Arial" pitchFamily="-1" charset="0"/>
                  <a:cs typeface="Arial" pitchFamily="-1" charset="0"/>
                </a:rPr>
                <a:t>97.5</a:t>
              </a:r>
              <a:endParaRPr lang="es-AR" sz="1400" b="1">
                <a:solidFill>
                  <a:srgbClr val="FE7F00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238632" name="Rectangle 145"/>
            <p:cNvSpPr>
              <a:spLocks noChangeArrowheads="1"/>
            </p:cNvSpPr>
            <p:nvPr/>
          </p:nvSpPr>
          <p:spPr bwMode="auto">
            <a:xfrm>
              <a:off x="4032674" y="2312304"/>
              <a:ext cx="532518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AR" sz="1400" b="1" smtClean="0">
                  <a:solidFill>
                    <a:srgbClr val="00B200"/>
                  </a:solidFill>
                  <a:ea typeface="Arial" pitchFamily="-1" charset="0"/>
                  <a:cs typeface="Arial" pitchFamily="-1" charset="0"/>
                </a:rPr>
                <a:t>97.7</a:t>
              </a:r>
              <a:endParaRPr lang="es-AR" sz="1400" b="1">
                <a:solidFill>
                  <a:srgbClr val="00B200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238633" name="Rectangle 151"/>
            <p:cNvSpPr>
              <a:spLocks noChangeArrowheads="1"/>
            </p:cNvSpPr>
            <p:nvPr/>
          </p:nvSpPr>
          <p:spPr bwMode="auto">
            <a:xfrm>
              <a:off x="3912672" y="2667000"/>
              <a:ext cx="793627" cy="2681288"/>
            </a:xfrm>
            <a:prstGeom prst="rect">
              <a:avLst/>
            </a:prstGeom>
            <a:solidFill>
              <a:srgbClr val="00B200"/>
            </a:solidFill>
            <a:ln w="127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s-AR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35" name="ZoneTexte 86"/>
            <p:cNvSpPr txBox="1">
              <a:spLocks noChangeArrowheads="1"/>
            </p:cNvSpPr>
            <p:nvPr/>
          </p:nvSpPr>
          <p:spPr bwMode="auto">
            <a:xfrm>
              <a:off x="2967203" y="5668137"/>
              <a:ext cx="1898277" cy="7155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s-AR" sz="1500" dirty="0" smtClean="0">
                  <a:solidFill>
                    <a:srgbClr val="000066"/>
                  </a:solidFill>
                  <a:ea typeface="ＭＳ Ｐゴシック" pitchFamily="-1" charset="-128"/>
                  <a:cs typeface="ＭＳ Ｐゴシック" pitchFamily="-1" charset="-128"/>
                </a:rPr>
                <a:t>Diferencia ajustada</a:t>
              </a:r>
              <a:endParaRPr lang="es-AR" sz="1500" dirty="0" smtClean="0">
                <a:solidFill>
                  <a:srgbClr val="000066"/>
                </a:solidFill>
                <a:ea typeface="Arial" pitchFamily="-1" charset="0"/>
                <a:cs typeface="Arial" pitchFamily="-1" charset="0"/>
                <a:sym typeface="Symbol" pitchFamily="-1" charset="2"/>
              </a:endParaRPr>
            </a:p>
            <a:p>
              <a:pPr algn="ctr" defTabSz="914400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s-AR" sz="1500" dirty="0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  <a:sym typeface="Symbol" pitchFamily="-1" charset="2"/>
                </a:rPr>
                <a:t>(IC95%)</a:t>
              </a:r>
              <a:r>
                <a:rPr lang="es-AR" sz="1500" dirty="0" smtClean="0">
                  <a:solidFill>
                    <a:srgbClr val="000066"/>
                  </a:solidFill>
                  <a:ea typeface="ＭＳ Ｐゴシック" pitchFamily="-1" charset="-128"/>
                  <a:cs typeface="ＭＳ Ｐゴシック" pitchFamily="-1" charset="-128"/>
                </a:rPr>
                <a:t>=</a:t>
              </a:r>
            </a:p>
            <a:p>
              <a:pPr algn="ctr" defTabSz="914400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s-AR" sz="1500" dirty="0" smtClean="0">
                  <a:solidFill>
                    <a:srgbClr val="000066"/>
                  </a:solidFill>
                  <a:ea typeface="ＭＳ Ｐゴシック" pitchFamily="-1" charset="-128"/>
                  <a:cs typeface="ＭＳ Ｐゴシック" pitchFamily="-1" charset="-128"/>
                </a:rPr>
                <a:t>= -0.1 % (- 2.6 ; 2.4)</a:t>
              </a:r>
              <a:endParaRPr lang="es-AR" sz="1500" dirty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36" name="Line 146"/>
            <p:cNvSpPr>
              <a:spLocks noChangeShapeType="1"/>
            </p:cNvSpPr>
            <p:nvPr/>
          </p:nvSpPr>
          <p:spPr bwMode="auto">
            <a:xfrm>
              <a:off x="562490" y="5359400"/>
              <a:ext cx="4515822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s-AR" sz="2400" i="1">
                <a:solidFill>
                  <a:srgbClr val="FFFFFF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42" name="Rectangle 40"/>
            <p:cNvSpPr>
              <a:spLocks noChangeArrowheads="1"/>
            </p:cNvSpPr>
            <p:nvPr/>
          </p:nvSpPr>
          <p:spPr bwMode="auto">
            <a:xfrm>
              <a:off x="960609" y="5368925"/>
              <a:ext cx="1495601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5000"/>
                </a:spcBef>
                <a:spcAft>
                  <a:spcPct val="0"/>
                </a:spcAft>
              </a:pPr>
              <a:r>
                <a:rPr lang="es-AR" sz="1600" b="1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ITT, snapshot</a:t>
              </a:r>
              <a:endParaRPr lang="es-AR" sz="1600" b="1">
                <a:solidFill>
                  <a:srgbClr val="000066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238643" name="Rectangle 41"/>
            <p:cNvSpPr>
              <a:spLocks noChangeArrowheads="1"/>
            </p:cNvSpPr>
            <p:nvPr/>
          </p:nvSpPr>
          <p:spPr bwMode="auto">
            <a:xfrm>
              <a:off x="3151553" y="5368925"/>
              <a:ext cx="1529586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5000"/>
                </a:spcBef>
                <a:spcAft>
                  <a:spcPct val="0"/>
                </a:spcAft>
              </a:pPr>
              <a:r>
                <a:rPr lang="es-AR" sz="1600" b="1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Por protocolo</a:t>
              </a:r>
              <a:endParaRPr lang="es-AR" sz="1600" b="1">
                <a:solidFill>
                  <a:srgbClr val="000066"/>
                </a:solidFill>
                <a:ea typeface="Arial" pitchFamily="-1" charset="0"/>
                <a:cs typeface="Arial" pitchFamily="-1" charset="0"/>
              </a:endParaRPr>
            </a:p>
          </p:txBody>
        </p:sp>
        <p:grpSp>
          <p:nvGrpSpPr>
            <p:cNvPr id="55" name="Groupe 54"/>
            <p:cNvGrpSpPr/>
            <p:nvPr/>
          </p:nvGrpSpPr>
          <p:grpSpPr>
            <a:xfrm>
              <a:off x="5018070" y="2070094"/>
              <a:ext cx="2055922" cy="629682"/>
              <a:chOff x="2439988" y="1995488"/>
              <a:chExt cx="2055922" cy="629682"/>
            </a:xfrm>
          </p:grpSpPr>
          <p:sp>
            <p:nvSpPr>
              <p:cNvPr id="56" name="AutoShape 165"/>
              <p:cNvSpPr>
                <a:spLocks noChangeArrowheads="1"/>
              </p:cNvSpPr>
              <p:nvPr/>
            </p:nvSpPr>
            <p:spPr bwMode="auto">
              <a:xfrm>
                <a:off x="2439988" y="2017713"/>
                <a:ext cx="2001600" cy="592137"/>
              </a:xfrm>
              <a:prstGeom prst="roundRect">
                <a:avLst>
                  <a:gd name="adj" fmla="val 16667"/>
                </a:avLst>
              </a:prstGeom>
              <a:solidFill>
                <a:schemeClr val="bg1"/>
              </a:solidFill>
              <a:ln w="9525">
                <a:solidFill>
                  <a:srgbClr val="D0D0F0"/>
                </a:solidFill>
                <a:round/>
                <a:headEnd/>
                <a:tailEnd/>
              </a:ln>
              <a:effectLst>
                <a:prstShdw prst="shdw17" dist="17961" dir="2700000">
                  <a:srgbClr val="7D7D90">
                    <a:alpha val="74997"/>
                  </a:srgbClr>
                </a:prstShdw>
              </a:effectLst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s-AR" sz="2800">
                  <a:solidFill>
                    <a:srgbClr val="000066"/>
                  </a:solidFill>
                  <a:ea typeface="ＭＳ Ｐゴシック" pitchFamily="-1" charset="-128"/>
                  <a:cs typeface="ＭＳ Ｐゴシック" pitchFamily="-1" charset="-128"/>
                </a:endParaRPr>
              </a:p>
            </p:txBody>
          </p:sp>
          <p:sp>
            <p:nvSpPr>
              <p:cNvPr id="57" name="Rectangle 3"/>
              <p:cNvSpPr>
                <a:spLocks noChangeArrowheads="1"/>
              </p:cNvSpPr>
              <p:nvPr/>
            </p:nvSpPr>
            <p:spPr bwMode="auto">
              <a:xfrm>
                <a:off x="2549525" y="2116138"/>
                <a:ext cx="177800" cy="144462"/>
              </a:xfrm>
              <a:prstGeom prst="rect">
                <a:avLst/>
              </a:prstGeom>
              <a:solidFill>
                <a:srgbClr val="FF9933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s-AR" sz="2400">
                  <a:solidFill>
                    <a:srgbClr val="000066"/>
                  </a:solidFill>
                  <a:ea typeface="ＭＳ Ｐゴシック" pitchFamily="-1" charset="-128"/>
                  <a:cs typeface="ＭＳ Ｐゴシック" pitchFamily="-1" charset="-128"/>
                </a:endParaRPr>
              </a:p>
            </p:txBody>
          </p:sp>
          <p:sp>
            <p:nvSpPr>
              <p:cNvPr id="58" name="Rectangle 4"/>
              <p:cNvSpPr>
                <a:spLocks noChangeArrowheads="1"/>
              </p:cNvSpPr>
              <p:nvPr/>
            </p:nvSpPr>
            <p:spPr bwMode="auto">
              <a:xfrm>
                <a:off x="2549525" y="2381250"/>
                <a:ext cx="177800" cy="144463"/>
              </a:xfrm>
              <a:prstGeom prst="rect">
                <a:avLst/>
              </a:prstGeom>
              <a:solidFill>
                <a:srgbClr val="00B2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s-AR" sz="2400">
                  <a:solidFill>
                    <a:srgbClr val="000066"/>
                  </a:solidFill>
                  <a:ea typeface="ＭＳ Ｐゴシック" pitchFamily="-1" charset="-128"/>
                  <a:cs typeface="ＭＳ Ｐゴシック" pitchFamily="-1" charset="-128"/>
                </a:endParaRPr>
              </a:p>
            </p:txBody>
          </p:sp>
          <p:sp>
            <p:nvSpPr>
              <p:cNvPr id="59" name="ZoneTexte 84"/>
              <p:cNvSpPr txBox="1">
                <a:spLocks noChangeArrowheads="1"/>
              </p:cNvSpPr>
              <p:nvPr/>
            </p:nvSpPr>
            <p:spPr bwMode="auto">
              <a:xfrm>
                <a:off x="2706688" y="1995488"/>
                <a:ext cx="1789222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s-AR" b="1" smtClean="0">
                    <a:solidFill>
                      <a:srgbClr val="333399"/>
                    </a:solidFill>
                    <a:latin typeface="Calibri" pitchFamily="-1" charset="0"/>
                    <a:ea typeface="ＭＳ Ｐゴシック" pitchFamily="-1" charset="-128"/>
                    <a:cs typeface="ＭＳ Ｐゴシック" pitchFamily="-1" charset="-128"/>
                  </a:rPr>
                  <a:t>EVCG/c/FTC/TDF</a:t>
                </a:r>
                <a:endParaRPr lang="es-AR" b="1">
                  <a:solidFill>
                    <a:srgbClr val="333399"/>
                  </a:solidFill>
                  <a:latin typeface="Calibri" pitchFamily="-1" charset="0"/>
                  <a:ea typeface="ＭＳ Ｐゴシック" pitchFamily="-1" charset="-128"/>
                  <a:cs typeface="ＭＳ Ｐゴシック" pitchFamily="-1" charset="-128"/>
                </a:endParaRPr>
              </a:p>
            </p:txBody>
          </p:sp>
          <p:sp>
            <p:nvSpPr>
              <p:cNvPr id="60" name="ZoneTexte 85"/>
              <p:cNvSpPr txBox="1">
                <a:spLocks noChangeArrowheads="1"/>
              </p:cNvSpPr>
              <p:nvPr/>
            </p:nvSpPr>
            <p:spPr bwMode="auto">
              <a:xfrm>
                <a:off x="2706688" y="2255838"/>
                <a:ext cx="1749322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s-AR" b="1" smtClean="0">
                    <a:solidFill>
                      <a:srgbClr val="333399"/>
                    </a:solidFill>
                    <a:latin typeface="Calibri" pitchFamily="-1" charset="0"/>
                    <a:ea typeface="ＭＳ Ｐゴシック" pitchFamily="-1" charset="-128"/>
                    <a:cs typeface="ＭＳ Ｐゴシック" pitchFamily="-1" charset="-128"/>
                  </a:rPr>
                  <a:t>ATV/r + FTC/TDF</a:t>
                </a:r>
                <a:endParaRPr lang="es-AR" b="1">
                  <a:solidFill>
                    <a:srgbClr val="333399"/>
                  </a:solidFill>
                  <a:latin typeface="Calibri" pitchFamily="-1" charset="0"/>
                  <a:ea typeface="ＭＳ Ｐゴシック" pitchFamily="-1" charset="-128"/>
                  <a:cs typeface="ＭＳ Ｐゴシック" pitchFamily="-1" charset="-128"/>
                </a:endParaRPr>
              </a:p>
            </p:txBody>
          </p:sp>
        </p:grpSp>
        <p:sp>
          <p:nvSpPr>
            <p:cNvPr id="61" name="Text Box 134"/>
            <p:cNvSpPr txBox="1">
              <a:spLocks noChangeArrowheads="1"/>
            </p:cNvSpPr>
            <p:nvPr/>
          </p:nvSpPr>
          <p:spPr bwMode="auto">
            <a:xfrm>
              <a:off x="1196851" y="1700808"/>
              <a:ext cx="3159125" cy="3488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lnSpc>
                  <a:spcPct val="80000"/>
                </a:lnSpc>
                <a:spcBef>
                  <a:spcPct val="5000"/>
                </a:spcBef>
                <a:spcAft>
                  <a:spcPct val="0"/>
                </a:spcAft>
              </a:pPr>
              <a:r>
                <a:rPr lang="es-AR" sz="2000" b="1" smtClean="0">
                  <a:solidFill>
                    <a:srgbClr val="333399"/>
                  </a:solidFill>
                  <a:latin typeface="Calibri" pitchFamily="-1" charset="0"/>
                  <a:ea typeface="Arial" pitchFamily="-1" charset="0"/>
                  <a:cs typeface="Arial" pitchFamily="-1" charset="0"/>
                </a:rPr>
                <a:t>CV &lt; 50 c/mL</a:t>
              </a:r>
              <a:endParaRPr lang="es-AR" sz="2000" b="1">
                <a:solidFill>
                  <a:srgbClr val="333399"/>
                </a:solidFill>
                <a:latin typeface="Calibri" pitchFamily="-1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62" name="Rectangle 40"/>
            <p:cNvSpPr>
              <a:spLocks noChangeArrowheads="1"/>
            </p:cNvSpPr>
            <p:nvPr/>
          </p:nvSpPr>
          <p:spPr bwMode="auto">
            <a:xfrm>
              <a:off x="1271983" y="2039466"/>
              <a:ext cx="925754" cy="5970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5000"/>
                </a:spcBef>
                <a:spcAft>
                  <a:spcPct val="0"/>
                </a:spcAft>
              </a:pPr>
              <a:r>
                <a:rPr lang="es-AR" sz="1600" dirty="0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Análisis</a:t>
              </a:r>
            </a:p>
            <a:p>
              <a:pPr algn="ctr" defTabSz="914400" fontAlgn="base">
                <a:spcBef>
                  <a:spcPct val="5000"/>
                </a:spcBef>
                <a:spcAft>
                  <a:spcPct val="0"/>
                </a:spcAft>
              </a:pPr>
              <a:r>
                <a:rPr lang="es-AR" sz="1600" dirty="0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primario</a:t>
              </a:r>
              <a:endParaRPr lang="es-AR" dirty="0">
                <a:solidFill>
                  <a:srgbClr val="000066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69" name="Text Box 148"/>
            <p:cNvSpPr txBox="1">
              <a:spLocks noChangeArrowheads="1"/>
            </p:cNvSpPr>
            <p:nvPr/>
          </p:nvSpPr>
          <p:spPr bwMode="auto">
            <a:xfrm>
              <a:off x="255271" y="2106613"/>
              <a:ext cx="38985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AR" smtClean="0">
                  <a:solidFill>
                    <a:srgbClr val="000066"/>
                  </a:solidFill>
                  <a:ea typeface="ＭＳ Ｐゴシック" pitchFamily="-1" charset="-128"/>
                  <a:cs typeface="ＭＳ Ｐゴシック" pitchFamily="-1" charset="-128"/>
                </a:rPr>
                <a:t>%</a:t>
              </a:r>
              <a:endParaRPr lang="es-AR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43" name="Rectangle 135"/>
            <p:cNvSpPr>
              <a:spLocks noChangeArrowheads="1"/>
            </p:cNvSpPr>
            <p:nvPr/>
          </p:nvSpPr>
          <p:spPr bwMode="auto">
            <a:xfrm>
              <a:off x="408409" y="5227841"/>
              <a:ext cx="99386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pPr algn="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AR" sz="1400" b="1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0</a:t>
              </a:r>
              <a:endParaRPr lang="es-AR" sz="1400" b="1">
                <a:solidFill>
                  <a:srgbClr val="000066"/>
                </a:solidFill>
                <a:ea typeface="Arial" pitchFamily="-1" charset="0"/>
                <a:cs typeface="Arial" pitchFamily="-1" charset="0"/>
              </a:endParaRPr>
            </a:p>
          </p:txBody>
        </p:sp>
      </p:grpSp>
      <p:sp>
        <p:nvSpPr>
          <p:cNvPr id="47" name="Rectangle 27"/>
          <p:cNvSpPr>
            <a:spLocks noGrp="1" noChangeArrowheads="1"/>
          </p:cNvSpPr>
          <p:nvPr>
            <p:ph type="title"/>
          </p:nvPr>
        </p:nvSpPr>
        <p:spPr>
          <a:xfrm>
            <a:off x="50799" y="44450"/>
            <a:ext cx="8736013" cy="1106488"/>
          </a:xfrm>
        </p:spPr>
        <p:txBody>
          <a:bodyPr/>
          <a:lstStyle/>
          <a:p>
            <a:r>
              <a:rPr lang="en-GB" sz="3200" dirty="0" err="1" smtClean="0">
                <a:ea typeface="ＭＳ Ｐゴシック" pitchFamily="-1" charset="-128"/>
                <a:cs typeface="ＭＳ Ｐゴシック" pitchFamily="-1" charset="-128"/>
              </a:rPr>
              <a:t>Estudio</a:t>
            </a:r>
            <a: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  <a:t> GS-236-</a:t>
            </a:r>
            <a:r>
              <a:rPr lang="fr-FR" sz="3200" dirty="0" smtClean="0">
                <a:ea typeface="ＭＳ Ｐゴシック" pitchFamily="-1" charset="-128"/>
                <a:cs typeface="ＭＳ Ｐゴシック" pitchFamily="-1" charset="-128"/>
              </a:rPr>
              <a:t>0103</a:t>
            </a:r>
            <a: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  <a:t>: EVG/c/FTC/TDF </a:t>
            </a:r>
            <a:r>
              <a:rPr lang="en-GB" sz="3200" dirty="0">
                <a:ea typeface="ＭＳ Ｐゴシック" pitchFamily="-1" charset="-128"/>
                <a:cs typeface="ＭＳ Ｐゴシック" pitchFamily="-1" charset="-128"/>
              </a:rPr>
              <a:t>QD </a:t>
            </a:r>
            <a:r>
              <a:rPr lang="en-GB" sz="3200" dirty="0" err="1">
                <a:ea typeface="ＭＳ Ｐゴシック" pitchFamily="-1" charset="-128"/>
                <a:cs typeface="ＭＳ Ｐゴシック" pitchFamily="-1" charset="-128"/>
              </a:rPr>
              <a:t>vs</a:t>
            </a:r>
            <a: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  <a:t> ATV</a:t>
            </a:r>
            <a:r>
              <a:rPr lang="en-GB" sz="3200" dirty="0">
                <a:ea typeface="ＭＳ Ｐゴシック" pitchFamily="-1" charset="-128"/>
                <a:cs typeface="ＭＳ Ｐゴシック" pitchFamily="-1" charset="-128"/>
              </a:rPr>
              <a:t>/</a:t>
            </a:r>
            <a: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  <a:t>r </a:t>
            </a:r>
            <a:b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</a:br>
            <a: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  <a:t>+ FTC/TDF QD</a:t>
            </a:r>
            <a:endParaRPr lang="en-GB" sz="3200" dirty="0"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611" name="Text Box 2"/>
          <p:cNvSpPr txBox="1">
            <a:spLocks noChangeArrowheads="1"/>
          </p:cNvSpPr>
          <p:nvPr/>
        </p:nvSpPr>
        <p:spPr bwMode="auto">
          <a:xfrm>
            <a:off x="554122" y="1128713"/>
            <a:ext cx="802307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s-AR" sz="2800" b="1" smtClean="0">
                <a:solidFill>
                  <a:srgbClr val="CC330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Respuesta al tratamiento a semana 96 y semana 144</a:t>
            </a:r>
            <a:endParaRPr lang="es-AR" sz="2800" b="1">
              <a:solidFill>
                <a:srgbClr val="CC3300"/>
              </a:solidFill>
              <a:latin typeface="Calibri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8615" name="Rectangle 133"/>
          <p:cNvSpPr>
            <a:spLocks noChangeArrowheads="1"/>
          </p:cNvSpPr>
          <p:nvPr/>
        </p:nvSpPr>
        <p:spPr bwMode="auto">
          <a:xfrm>
            <a:off x="872994" y="3211513"/>
            <a:ext cx="609600" cy="2274554"/>
          </a:xfrm>
          <a:prstGeom prst="rect">
            <a:avLst/>
          </a:prstGeom>
          <a:solidFill>
            <a:srgbClr val="FF9933"/>
          </a:solidFill>
          <a:ln w="127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s-AR">
              <a:solidFill>
                <a:srgbClr val="000066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8616" name="Rectangle 135"/>
          <p:cNvSpPr>
            <a:spLocks noChangeArrowheads="1"/>
          </p:cNvSpPr>
          <p:nvPr/>
        </p:nvSpPr>
        <p:spPr bwMode="auto">
          <a:xfrm>
            <a:off x="349546" y="4697308"/>
            <a:ext cx="198772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>
            <a:prstTxWarp prst="textNoShape">
              <a:avLst/>
            </a:prstTxWarp>
            <a:spAutoFit/>
          </a:bodyPr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es-AR" sz="1400" b="1" smtClean="0">
                <a:solidFill>
                  <a:srgbClr val="000066"/>
                </a:solidFill>
                <a:ea typeface="Arial" pitchFamily="-1" charset="0"/>
                <a:cs typeface="Arial" pitchFamily="-1" charset="0"/>
              </a:rPr>
              <a:t>25</a:t>
            </a:r>
            <a:endParaRPr lang="es-AR" sz="1400" b="1">
              <a:solidFill>
                <a:srgbClr val="000066"/>
              </a:solidFill>
              <a:ea typeface="Arial" pitchFamily="-1" charset="0"/>
              <a:cs typeface="Arial" pitchFamily="-1" charset="0"/>
            </a:endParaRPr>
          </a:p>
        </p:txBody>
      </p:sp>
      <p:sp>
        <p:nvSpPr>
          <p:cNvPr id="238617" name="Rectangle 136"/>
          <p:cNvSpPr>
            <a:spLocks noChangeArrowheads="1"/>
          </p:cNvSpPr>
          <p:nvPr/>
        </p:nvSpPr>
        <p:spPr bwMode="auto">
          <a:xfrm>
            <a:off x="349546" y="4005158"/>
            <a:ext cx="198772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>
            <a:prstTxWarp prst="textNoShape">
              <a:avLst/>
            </a:prstTxWarp>
            <a:spAutoFit/>
          </a:bodyPr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es-AR" sz="1400" b="1" smtClean="0">
                <a:solidFill>
                  <a:srgbClr val="000066"/>
                </a:solidFill>
                <a:ea typeface="Arial" pitchFamily="-1" charset="0"/>
                <a:cs typeface="Arial" pitchFamily="-1" charset="0"/>
              </a:rPr>
              <a:t>50</a:t>
            </a:r>
            <a:endParaRPr lang="es-AR" sz="1400" b="1">
              <a:solidFill>
                <a:srgbClr val="000066"/>
              </a:solidFill>
              <a:ea typeface="Arial" pitchFamily="-1" charset="0"/>
              <a:cs typeface="Arial" pitchFamily="-1" charset="0"/>
            </a:endParaRPr>
          </a:p>
        </p:txBody>
      </p:sp>
      <p:sp>
        <p:nvSpPr>
          <p:cNvPr id="238618" name="Rectangle 137"/>
          <p:cNvSpPr>
            <a:spLocks noChangeArrowheads="1"/>
          </p:cNvSpPr>
          <p:nvPr/>
        </p:nvSpPr>
        <p:spPr bwMode="auto">
          <a:xfrm>
            <a:off x="250159" y="2624033"/>
            <a:ext cx="298159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>
            <a:prstTxWarp prst="textNoShape">
              <a:avLst/>
            </a:prstTxWarp>
            <a:spAutoFit/>
          </a:bodyPr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es-AR" sz="1400" b="1" smtClean="0">
                <a:solidFill>
                  <a:srgbClr val="000066"/>
                </a:solidFill>
                <a:ea typeface="Arial" pitchFamily="-1" charset="0"/>
                <a:cs typeface="Arial" pitchFamily="-1" charset="0"/>
              </a:rPr>
              <a:t>100</a:t>
            </a:r>
            <a:endParaRPr lang="es-AR" sz="1400" b="1">
              <a:solidFill>
                <a:srgbClr val="000066"/>
              </a:solidFill>
              <a:ea typeface="Arial" pitchFamily="-1" charset="0"/>
              <a:cs typeface="Arial" pitchFamily="-1" charset="0"/>
            </a:endParaRPr>
          </a:p>
        </p:txBody>
      </p:sp>
      <p:sp>
        <p:nvSpPr>
          <p:cNvPr id="238619" name="Rectangle 138"/>
          <p:cNvSpPr>
            <a:spLocks noChangeArrowheads="1"/>
          </p:cNvSpPr>
          <p:nvPr/>
        </p:nvSpPr>
        <p:spPr bwMode="auto">
          <a:xfrm>
            <a:off x="349546" y="3314595"/>
            <a:ext cx="198772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>
            <a:prstTxWarp prst="textNoShape">
              <a:avLst/>
            </a:prstTxWarp>
            <a:spAutoFit/>
          </a:bodyPr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es-AR" sz="1400" b="1" smtClean="0">
                <a:solidFill>
                  <a:srgbClr val="000066"/>
                </a:solidFill>
                <a:ea typeface="Arial" pitchFamily="-1" charset="0"/>
                <a:cs typeface="Arial" pitchFamily="-1" charset="0"/>
              </a:rPr>
              <a:t>75</a:t>
            </a:r>
            <a:endParaRPr lang="es-AR" sz="1400" b="1">
              <a:solidFill>
                <a:srgbClr val="000066"/>
              </a:solidFill>
              <a:ea typeface="Arial" pitchFamily="-1" charset="0"/>
              <a:cs typeface="Arial" pitchFamily="-1" charset="0"/>
            </a:endParaRPr>
          </a:p>
        </p:txBody>
      </p:sp>
      <p:sp>
        <p:nvSpPr>
          <p:cNvPr id="238620" name="Line 139"/>
          <p:cNvSpPr>
            <a:spLocks noChangeShapeType="1"/>
          </p:cNvSpPr>
          <p:nvPr/>
        </p:nvSpPr>
        <p:spPr bwMode="auto">
          <a:xfrm>
            <a:off x="596769" y="4805029"/>
            <a:ext cx="92075" cy="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s-AR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8621" name="Line 140"/>
          <p:cNvSpPr>
            <a:spLocks noChangeShapeType="1"/>
          </p:cNvSpPr>
          <p:nvPr/>
        </p:nvSpPr>
        <p:spPr bwMode="auto">
          <a:xfrm>
            <a:off x="596769" y="4114467"/>
            <a:ext cx="92075" cy="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s-AR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8622" name="Line 141"/>
          <p:cNvSpPr>
            <a:spLocks noChangeShapeType="1"/>
          </p:cNvSpPr>
          <p:nvPr/>
        </p:nvSpPr>
        <p:spPr bwMode="auto">
          <a:xfrm>
            <a:off x="596769" y="2730167"/>
            <a:ext cx="92075" cy="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s-AR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8623" name="Line 142"/>
          <p:cNvSpPr>
            <a:spLocks noChangeShapeType="1"/>
          </p:cNvSpPr>
          <p:nvPr/>
        </p:nvSpPr>
        <p:spPr bwMode="auto">
          <a:xfrm>
            <a:off x="596769" y="3420729"/>
            <a:ext cx="92075" cy="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s-AR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8624" name="Line 143"/>
          <p:cNvSpPr>
            <a:spLocks noChangeShapeType="1"/>
          </p:cNvSpPr>
          <p:nvPr/>
        </p:nvSpPr>
        <p:spPr bwMode="auto">
          <a:xfrm>
            <a:off x="687257" y="2720642"/>
            <a:ext cx="1587" cy="2860675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s-AR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8625" name="Rectangle 144"/>
          <p:cNvSpPr>
            <a:spLocks noChangeArrowheads="1"/>
          </p:cNvSpPr>
          <p:nvPr/>
        </p:nvSpPr>
        <p:spPr bwMode="auto">
          <a:xfrm>
            <a:off x="905554" y="2857442"/>
            <a:ext cx="53409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tIns="91440" bIns="91440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s-AR" sz="1400" b="1" smtClean="0">
                <a:solidFill>
                  <a:srgbClr val="FE7F00"/>
                </a:solidFill>
                <a:ea typeface="Arial" pitchFamily="-1" charset="0"/>
                <a:cs typeface="Arial" pitchFamily="-1" charset="0"/>
              </a:rPr>
              <a:t>83.3</a:t>
            </a:r>
            <a:endParaRPr lang="es-AR" sz="1400" b="1">
              <a:solidFill>
                <a:srgbClr val="FE7F00"/>
              </a:solidFill>
              <a:ea typeface="Arial" pitchFamily="-1" charset="0"/>
              <a:cs typeface="Arial" pitchFamily="-1" charset="0"/>
            </a:endParaRPr>
          </a:p>
        </p:txBody>
      </p:sp>
      <p:sp>
        <p:nvSpPr>
          <p:cNvPr id="238626" name="Rectangle 145"/>
          <p:cNvSpPr>
            <a:spLocks noChangeArrowheads="1"/>
          </p:cNvSpPr>
          <p:nvPr/>
        </p:nvSpPr>
        <p:spPr bwMode="auto">
          <a:xfrm>
            <a:off x="1508804" y="2889512"/>
            <a:ext cx="53409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tIns="91440" bIns="91440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s-AR" sz="1400" b="1" smtClean="0">
                <a:solidFill>
                  <a:srgbClr val="00B200"/>
                </a:solidFill>
                <a:ea typeface="Arial" pitchFamily="-1" charset="0"/>
                <a:cs typeface="Arial" pitchFamily="-1" charset="0"/>
              </a:rPr>
              <a:t>82.3</a:t>
            </a:r>
            <a:endParaRPr lang="es-AR" sz="1400" b="1">
              <a:solidFill>
                <a:srgbClr val="00B200"/>
              </a:solidFill>
              <a:ea typeface="Arial" pitchFamily="-1" charset="0"/>
              <a:cs typeface="Arial" pitchFamily="-1" charset="0"/>
            </a:endParaRPr>
          </a:p>
        </p:txBody>
      </p:sp>
      <p:sp>
        <p:nvSpPr>
          <p:cNvPr id="238627" name="Text Box 148"/>
          <p:cNvSpPr txBox="1">
            <a:spLocks noChangeArrowheads="1"/>
          </p:cNvSpPr>
          <p:nvPr/>
        </p:nvSpPr>
        <p:spPr bwMode="auto">
          <a:xfrm>
            <a:off x="258632" y="2244392"/>
            <a:ext cx="387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s-AR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%</a:t>
            </a:r>
            <a:endParaRPr lang="es-AR">
              <a:solidFill>
                <a:srgbClr val="000066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8628" name="Rectangle 151"/>
          <p:cNvSpPr>
            <a:spLocks noChangeArrowheads="1"/>
          </p:cNvSpPr>
          <p:nvPr/>
        </p:nvSpPr>
        <p:spPr bwMode="auto">
          <a:xfrm>
            <a:off x="1476244" y="3239264"/>
            <a:ext cx="609600" cy="2246803"/>
          </a:xfrm>
          <a:prstGeom prst="rect">
            <a:avLst/>
          </a:prstGeom>
          <a:solidFill>
            <a:srgbClr val="00B200"/>
          </a:solidFill>
          <a:ln w="127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s-AR">
              <a:solidFill>
                <a:srgbClr val="000066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8629" name="ZoneTexte 86"/>
          <p:cNvSpPr txBox="1">
            <a:spLocks noChangeArrowheads="1"/>
          </p:cNvSpPr>
          <p:nvPr/>
        </p:nvSpPr>
        <p:spPr bwMode="auto">
          <a:xfrm>
            <a:off x="511655" y="5769832"/>
            <a:ext cx="1831376" cy="719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s-AR" sz="1500" dirty="0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Diferencia ajustada</a:t>
            </a:r>
            <a:endParaRPr lang="es-AR" sz="1500" dirty="0" smtClean="0">
              <a:solidFill>
                <a:srgbClr val="000066"/>
              </a:solidFill>
              <a:ea typeface="Arial" pitchFamily="-1" charset="0"/>
              <a:cs typeface="Arial" pitchFamily="-1" charset="0"/>
              <a:sym typeface="Symbol" pitchFamily="-1" charset="2"/>
            </a:endParaRPr>
          </a:p>
          <a:p>
            <a:pPr algn="ctr" defTabSz="9144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s-AR" sz="1500" dirty="0" smtClean="0">
                <a:solidFill>
                  <a:srgbClr val="000066"/>
                </a:solidFill>
                <a:ea typeface="Arial" pitchFamily="-1" charset="0"/>
                <a:cs typeface="Arial" pitchFamily="-1" charset="0"/>
                <a:sym typeface="Symbol" pitchFamily="-1" charset="2"/>
              </a:rPr>
              <a:t>(IC95%) </a:t>
            </a:r>
            <a:r>
              <a:rPr lang="es-AR" sz="1500" dirty="0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=</a:t>
            </a:r>
          </a:p>
          <a:p>
            <a:pPr algn="ctr" defTabSz="9144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s-AR" sz="1500" dirty="0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 1.1 % (- 4.5 ; 6.7)</a:t>
            </a:r>
            <a:endParaRPr lang="es-AR" sz="1500" dirty="0">
              <a:solidFill>
                <a:srgbClr val="000066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8630" name="Rectangle 133"/>
          <p:cNvSpPr>
            <a:spLocks noChangeArrowheads="1"/>
          </p:cNvSpPr>
          <p:nvPr/>
        </p:nvSpPr>
        <p:spPr bwMode="auto">
          <a:xfrm>
            <a:off x="2566857" y="3095292"/>
            <a:ext cx="609600" cy="2390775"/>
          </a:xfrm>
          <a:prstGeom prst="rect">
            <a:avLst/>
          </a:prstGeom>
          <a:solidFill>
            <a:srgbClr val="FF9933"/>
          </a:solidFill>
          <a:ln w="127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s-AR">
              <a:solidFill>
                <a:srgbClr val="000066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8631" name="Rectangle 144"/>
          <p:cNvSpPr>
            <a:spLocks noChangeArrowheads="1"/>
          </p:cNvSpPr>
          <p:nvPr/>
        </p:nvSpPr>
        <p:spPr bwMode="auto">
          <a:xfrm>
            <a:off x="2589891" y="2758742"/>
            <a:ext cx="53409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tIns="91440" bIns="91440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s-AR" sz="1400" b="1" smtClean="0">
                <a:solidFill>
                  <a:srgbClr val="FE7F00"/>
                </a:solidFill>
                <a:ea typeface="Arial" pitchFamily="-1" charset="0"/>
                <a:cs typeface="Arial" pitchFamily="-1" charset="0"/>
              </a:rPr>
              <a:t>86.7</a:t>
            </a:r>
            <a:endParaRPr lang="es-AR" sz="1400" b="1">
              <a:solidFill>
                <a:srgbClr val="FE7F00"/>
              </a:solidFill>
              <a:ea typeface="Arial" pitchFamily="-1" charset="0"/>
              <a:cs typeface="Arial" pitchFamily="-1" charset="0"/>
            </a:endParaRPr>
          </a:p>
        </p:txBody>
      </p:sp>
      <p:sp>
        <p:nvSpPr>
          <p:cNvPr id="238632" name="Rectangle 145"/>
          <p:cNvSpPr>
            <a:spLocks noChangeArrowheads="1"/>
          </p:cNvSpPr>
          <p:nvPr/>
        </p:nvSpPr>
        <p:spPr bwMode="auto">
          <a:xfrm>
            <a:off x="3180441" y="2790072"/>
            <a:ext cx="53409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tIns="91440" bIns="91440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s-AR" sz="1400" b="1" smtClean="0">
                <a:solidFill>
                  <a:srgbClr val="00B200"/>
                </a:solidFill>
                <a:ea typeface="Arial" pitchFamily="-1" charset="0"/>
                <a:cs typeface="Arial" pitchFamily="-1" charset="0"/>
              </a:rPr>
              <a:t>85.4</a:t>
            </a:r>
            <a:endParaRPr lang="es-AR" sz="1400" b="1">
              <a:solidFill>
                <a:srgbClr val="00B200"/>
              </a:solidFill>
              <a:ea typeface="Arial" pitchFamily="-1" charset="0"/>
              <a:cs typeface="Arial" pitchFamily="-1" charset="0"/>
            </a:endParaRPr>
          </a:p>
        </p:txBody>
      </p:sp>
      <p:sp>
        <p:nvSpPr>
          <p:cNvPr id="238633" name="Rectangle 151"/>
          <p:cNvSpPr>
            <a:spLocks noChangeArrowheads="1"/>
          </p:cNvSpPr>
          <p:nvPr/>
        </p:nvSpPr>
        <p:spPr bwMode="auto">
          <a:xfrm>
            <a:off x="3170107" y="3136900"/>
            <a:ext cx="609600" cy="2349167"/>
          </a:xfrm>
          <a:prstGeom prst="rect">
            <a:avLst/>
          </a:prstGeom>
          <a:solidFill>
            <a:srgbClr val="00B200"/>
          </a:solidFill>
          <a:ln w="127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s-AR">
              <a:solidFill>
                <a:srgbClr val="000066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8635" name="ZoneTexte 86"/>
          <p:cNvSpPr txBox="1">
            <a:spLocks noChangeArrowheads="1"/>
          </p:cNvSpPr>
          <p:nvPr/>
        </p:nvSpPr>
        <p:spPr bwMode="auto">
          <a:xfrm>
            <a:off x="2314143" y="5769832"/>
            <a:ext cx="1831376" cy="719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s-AR" sz="1500" dirty="0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Diferencia ajustada</a:t>
            </a:r>
            <a:endParaRPr lang="es-AR" sz="1500" dirty="0" smtClean="0">
              <a:solidFill>
                <a:srgbClr val="000066"/>
              </a:solidFill>
              <a:ea typeface="Arial" pitchFamily="-1" charset="0"/>
              <a:cs typeface="Arial" pitchFamily="-1" charset="0"/>
              <a:sym typeface="Symbol" pitchFamily="-1" charset="2"/>
            </a:endParaRPr>
          </a:p>
          <a:p>
            <a:pPr algn="ctr" defTabSz="9144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s-AR" sz="1500" dirty="0" smtClean="0">
                <a:solidFill>
                  <a:srgbClr val="000066"/>
                </a:solidFill>
                <a:ea typeface="Arial" pitchFamily="-1" charset="0"/>
                <a:cs typeface="Arial" pitchFamily="-1" charset="0"/>
                <a:sym typeface="Symbol" pitchFamily="-1" charset="2"/>
              </a:rPr>
              <a:t>(IC95%) </a:t>
            </a:r>
            <a:r>
              <a:rPr lang="es-AR" sz="1500" dirty="0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=</a:t>
            </a:r>
          </a:p>
          <a:p>
            <a:pPr algn="ctr" defTabSz="9144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s-AR" sz="1500" dirty="0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1.4 % (- 3.8 ; 6.5)</a:t>
            </a:r>
            <a:endParaRPr lang="es-AR" sz="1500" dirty="0">
              <a:solidFill>
                <a:srgbClr val="000066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8636" name="Line 146"/>
          <p:cNvSpPr>
            <a:spLocks noChangeShapeType="1"/>
          </p:cNvSpPr>
          <p:nvPr/>
        </p:nvSpPr>
        <p:spPr bwMode="auto">
          <a:xfrm>
            <a:off x="596769" y="5497179"/>
            <a:ext cx="3468688" cy="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s-AR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8642" name="Rectangle 40"/>
          <p:cNvSpPr>
            <a:spLocks noChangeArrowheads="1"/>
          </p:cNvSpPr>
          <p:nvPr/>
        </p:nvSpPr>
        <p:spPr bwMode="auto">
          <a:xfrm>
            <a:off x="679532" y="5506704"/>
            <a:ext cx="149562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5000"/>
              </a:spcBef>
              <a:spcAft>
                <a:spcPct val="0"/>
              </a:spcAft>
            </a:pPr>
            <a:r>
              <a:rPr lang="es-AR" sz="1600" b="1" smtClean="0">
                <a:solidFill>
                  <a:srgbClr val="000066"/>
                </a:solidFill>
                <a:ea typeface="Arial" pitchFamily="-1" charset="0"/>
                <a:cs typeface="Arial" pitchFamily="-1" charset="0"/>
              </a:rPr>
              <a:t>ITT, snapshot</a:t>
            </a:r>
            <a:endParaRPr lang="es-AR" sz="1600" b="1">
              <a:solidFill>
                <a:srgbClr val="000066"/>
              </a:solidFill>
              <a:ea typeface="Arial" pitchFamily="-1" charset="0"/>
              <a:cs typeface="Arial" pitchFamily="-1" charset="0"/>
            </a:endParaRPr>
          </a:p>
        </p:txBody>
      </p:sp>
      <p:sp>
        <p:nvSpPr>
          <p:cNvPr id="238643" name="Rectangle 41"/>
          <p:cNvSpPr>
            <a:spLocks noChangeArrowheads="1"/>
          </p:cNvSpPr>
          <p:nvPr/>
        </p:nvSpPr>
        <p:spPr bwMode="auto">
          <a:xfrm>
            <a:off x="2672978" y="5506704"/>
            <a:ext cx="111370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5000"/>
              </a:spcBef>
              <a:spcAft>
                <a:spcPct val="0"/>
              </a:spcAft>
            </a:pPr>
            <a:r>
              <a:rPr lang="es-AR" sz="1600" b="1" smtClean="0">
                <a:solidFill>
                  <a:srgbClr val="000066"/>
                </a:solidFill>
                <a:ea typeface="Arial" pitchFamily="-1" charset="0"/>
                <a:cs typeface="Arial" pitchFamily="-1" charset="0"/>
              </a:rPr>
              <a:t>ITT, M = F</a:t>
            </a:r>
            <a:endParaRPr lang="es-AR" sz="1600" b="1">
              <a:solidFill>
                <a:srgbClr val="000066"/>
              </a:solidFill>
              <a:ea typeface="Arial" pitchFamily="-1" charset="0"/>
              <a:cs typeface="Arial" pitchFamily="-1" charset="0"/>
            </a:endParaRPr>
          </a:p>
        </p:txBody>
      </p:sp>
      <p:sp>
        <p:nvSpPr>
          <p:cNvPr id="40" name="ZoneTexte 69"/>
          <p:cNvSpPr txBox="1">
            <a:spLocks noChangeArrowheads="1"/>
          </p:cNvSpPr>
          <p:nvPr/>
        </p:nvSpPr>
        <p:spPr bwMode="auto">
          <a:xfrm>
            <a:off x="3407389" y="6530975"/>
            <a:ext cx="562866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200" i="1" dirty="0" err="1" smtClean="0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Rockstroh</a:t>
            </a:r>
            <a:r>
              <a:rPr lang="en-GB" sz="1200" i="1" dirty="0" smtClean="0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 JK, JAIDS 2013;62:483-6 ; </a:t>
            </a:r>
            <a:r>
              <a:rPr lang="en-GB" sz="1200" i="1" dirty="0" err="1" smtClean="0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Clumeck</a:t>
            </a:r>
            <a:r>
              <a:rPr lang="en-GB" sz="1200" i="1" dirty="0" smtClean="0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 N, JAIDS 2014;65:e121-4</a:t>
            </a:r>
            <a:endParaRPr lang="en-GB" sz="1200" i="1" dirty="0">
              <a:solidFill>
                <a:srgbClr val="CC0000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43" name="Rectangle 133"/>
          <p:cNvSpPr>
            <a:spLocks noChangeArrowheads="1"/>
          </p:cNvSpPr>
          <p:nvPr/>
        </p:nvSpPr>
        <p:spPr bwMode="auto">
          <a:xfrm>
            <a:off x="5427786" y="3348038"/>
            <a:ext cx="609600" cy="2128885"/>
          </a:xfrm>
          <a:prstGeom prst="rect">
            <a:avLst/>
          </a:prstGeom>
          <a:solidFill>
            <a:srgbClr val="FF9933"/>
          </a:solidFill>
          <a:ln w="127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s-AR">
              <a:solidFill>
                <a:srgbClr val="000066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46" name="Rectangle 135"/>
          <p:cNvSpPr>
            <a:spLocks noChangeArrowheads="1"/>
          </p:cNvSpPr>
          <p:nvPr/>
        </p:nvSpPr>
        <p:spPr bwMode="auto">
          <a:xfrm>
            <a:off x="4915740" y="4688164"/>
            <a:ext cx="198772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>
            <a:prstTxWarp prst="textNoShape">
              <a:avLst/>
            </a:prstTxWarp>
            <a:spAutoFit/>
          </a:bodyPr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es-AR" sz="1400" b="1" smtClean="0">
                <a:solidFill>
                  <a:srgbClr val="000066"/>
                </a:solidFill>
                <a:ea typeface="Arial" pitchFamily="-1" charset="0"/>
                <a:cs typeface="Arial" pitchFamily="-1" charset="0"/>
              </a:rPr>
              <a:t>25</a:t>
            </a:r>
            <a:endParaRPr lang="es-AR" sz="1400" b="1">
              <a:solidFill>
                <a:srgbClr val="000066"/>
              </a:solidFill>
              <a:ea typeface="Arial" pitchFamily="-1" charset="0"/>
              <a:cs typeface="Arial" pitchFamily="-1" charset="0"/>
            </a:endParaRPr>
          </a:p>
        </p:txBody>
      </p:sp>
      <p:sp>
        <p:nvSpPr>
          <p:cNvPr id="49" name="Rectangle 136"/>
          <p:cNvSpPr>
            <a:spLocks noChangeArrowheads="1"/>
          </p:cNvSpPr>
          <p:nvPr/>
        </p:nvSpPr>
        <p:spPr bwMode="auto">
          <a:xfrm>
            <a:off x="4915740" y="3996014"/>
            <a:ext cx="198772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>
            <a:prstTxWarp prst="textNoShape">
              <a:avLst/>
            </a:prstTxWarp>
            <a:spAutoFit/>
          </a:bodyPr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es-AR" sz="1400" b="1" smtClean="0">
                <a:solidFill>
                  <a:srgbClr val="000066"/>
                </a:solidFill>
                <a:ea typeface="Arial" pitchFamily="-1" charset="0"/>
                <a:cs typeface="Arial" pitchFamily="-1" charset="0"/>
              </a:rPr>
              <a:t>50</a:t>
            </a:r>
            <a:endParaRPr lang="es-AR" sz="1400" b="1">
              <a:solidFill>
                <a:srgbClr val="000066"/>
              </a:solidFill>
              <a:ea typeface="Arial" pitchFamily="-1" charset="0"/>
              <a:cs typeface="Arial" pitchFamily="-1" charset="0"/>
            </a:endParaRPr>
          </a:p>
        </p:txBody>
      </p:sp>
      <p:sp>
        <p:nvSpPr>
          <p:cNvPr id="50" name="Rectangle 137"/>
          <p:cNvSpPr>
            <a:spLocks noChangeArrowheads="1"/>
          </p:cNvSpPr>
          <p:nvPr/>
        </p:nvSpPr>
        <p:spPr bwMode="auto">
          <a:xfrm>
            <a:off x="4816353" y="2614889"/>
            <a:ext cx="298159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>
            <a:prstTxWarp prst="textNoShape">
              <a:avLst/>
            </a:prstTxWarp>
            <a:spAutoFit/>
          </a:bodyPr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es-AR" sz="1400" b="1" smtClean="0">
                <a:solidFill>
                  <a:srgbClr val="000066"/>
                </a:solidFill>
                <a:ea typeface="Arial" pitchFamily="-1" charset="0"/>
                <a:cs typeface="Arial" pitchFamily="-1" charset="0"/>
              </a:rPr>
              <a:t>100</a:t>
            </a:r>
            <a:endParaRPr lang="es-AR" sz="1400" b="1">
              <a:solidFill>
                <a:srgbClr val="000066"/>
              </a:solidFill>
              <a:ea typeface="Arial" pitchFamily="-1" charset="0"/>
              <a:cs typeface="Arial" pitchFamily="-1" charset="0"/>
            </a:endParaRPr>
          </a:p>
        </p:txBody>
      </p:sp>
      <p:sp>
        <p:nvSpPr>
          <p:cNvPr id="51" name="Rectangle 138"/>
          <p:cNvSpPr>
            <a:spLocks noChangeArrowheads="1"/>
          </p:cNvSpPr>
          <p:nvPr/>
        </p:nvSpPr>
        <p:spPr bwMode="auto">
          <a:xfrm>
            <a:off x="4915740" y="3305451"/>
            <a:ext cx="198772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>
            <a:prstTxWarp prst="textNoShape">
              <a:avLst/>
            </a:prstTxWarp>
            <a:spAutoFit/>
          </a:bodyPr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es-AR" sz="1400" b="1" smtClean="0">
                <a:solidFill>
                  <a:srgbClr val="000066"/>
                </a:solidFill>
                <a:ea typeface="Arial" pitchFamily="-1" charset="0"/>
                <a:cs typeface="Arial" pitchFamily="-1" charset="0"/>
              </a:rPr>
              <a:t>75</a:t>
            </a:r>
            <a:endParaRPr lang="es-AR" sz="1400" b="1">
              <a:solidFill>
                <a:srgbClr val="000066"/>
              </a:solidFill>
              <a:ea typeface="Arial" pitchFamily="-1" charset="0"/>
              <a:cs typeface="Arial" pitchFamily="-1" charset="0"/>
            </a:endParaRPr>
          </a:p>
        </p:txBody>
      </p:sp>
      <p:sp>
        <p:nvSpPr>
          <p:cNvPr id="52" name="Line 139"/>
          <p:cNvSpPr>
            <a:spLocks noChangeShapeType="1"/>
          </p:cNvSpPr>
          <p:nvPr/>
        </p:nvSpPr>
        <p:spPr bwMode="auto">
          <a:xfrm>
            <a:off x="5151561" y="4795885"/>
            <a:ext cx="92075" cy="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s-AR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53" name="Line 140"/>
          <p:cNvSpPr>
            <a:spLocks noChangeShapeType="1"/>
          </p:cNvSpPr>
          <p:nvPr/>
        </p:nvSpPr>
        <p:spPr bwMode="auto">
          <a:xfrm>
            <a:off x="5151561" y="4105323"/>
            <a:ext cx="92075" cy="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s-AR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54" name="Line 141"/>
          <p:cNvSpPr>
            <a:spLocks noChangeShapeType="1"/>
          </p:cNvSpPr>
          <p:nvPr/>
        </p:nvSpPr>
        <p:spPr bwMode="auto">
          <a:xfrm>
            <a:off x="5151561" y="2721023"/>
            <a:ext cx="92075" cy="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s-AR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55" name="Line 142"/>
          <p:cNvSpPr>
            <a:spLocks noChangeShapeType="1"/>
          </p:cNvSpPr>
          <p:nvPr/>
        </p:nvSpPr>
        <p:spPr bwMode="auto">
          <a:xfrm>
            <a:off x="5151561" y="3411585"/>
            <a:ext cx="92075" cy="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s-AR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56" name="Line 143"/>
          <p:cNvSpPr>
            <a:spLocks noChangeShapeType="1"/>
          </p:cNvSpPr>
          <p:nvPr/>
        </p:nvSpPr>
        <p:spPr bwMode="auto">
          <a:xfrm>
            <a:off x="5242049" y="2711498"/>
            <a:ext cx="1587" cy="2860675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s-AR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57" name="Rectangle 144"/>
          <p:cNvSpPr>
            <a:spLocks noChangeArrowheads="1"/>
          </p:cNvSpPr>
          <p:nvPr/>
        </p:nvSpPr>
        <p:spPr bwMode="auto">
          <a:xfrm>
            <a:off x="5460346" y="2996952"/>
            <a:ext cx="53409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tIns="91440" bIns="91440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s-AR" sz="1400" b="1" smtClean="0">
                <a:solidFill>
                  <a:srgbClr val="FE7F00"/>
                </a:solidFill>
                <a:ea typeface="Arial" pitchFamily="-1" charset="0"/>
                <a:cs typeface="Arial" pitchFamily="-1" charset="0"/>
              </a:rPr>
              <a:t>77.6</a:t>
            </a:r>
            <a:endParaRPr lang="es-AR" sz="1400" b="1">
              <a:solidFill>
                <a:srgbClr val="FE7F00"/>
              </a:solidFill>
              <a:ea typeface="Arial" pitchFamily="-1" charset="0"/>
              <a:cs typeface="Arial" pitchFamily="-1" charset="0"/>
            </a:endParaRPr>
          </a:p>
        </p:txBody>
      </p:sp>
      <p:sp>
        <p:nvSpPr>
          <p:cNvPr id="58" name="Rectangle 145"/>
          <p:cNvSpPr>
            <a:spLocks noChangeArrowheads="1"/>
          </p:cNvSpPr>
          <p:nvPr/>
        </p:nvSpPr>
        <p:spPr bwMode="auto">
          <a:xfrm>
            <a:off x="6063596" y="3100898"/>
            <a:ext cx="53409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tIns="91440" bIns="91440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s-AR" sz="1400" b="1" smtClean="0">
                <a:solidFill>
                  <a:srgbClr val="00B200"/>
                </a:solidFill>
                <a:ea typeface="Arial" pitchFamily="-1" charset="0"/>
                <a:cs typeface="Arial" pitchFamily="-1" charset="0"/>
              </a:rPr>
              <a:t>74.6</a:t>
            </a:r>
            <a:endParaRPr lang="es-AR" sz="1400" b="1">
              <a:solidFill>
                <a:srgbClr val="00B200"/>
              </a:solidFill>
              <a:ea typeface="Arial" pitchFamily="-1" charset="0"/>
              <a:cs typeface="Arial" pitchFamily="-1" charset="0"/>
            </a:endParaRPr>
          </a:p>
        </p:txBody>
      </p:sp>
      <p:sp>
        <p:nvSpPr>
          <p:cNvPr id="59" name="Text Box 148"/>
          <p:cNvSpPr txBox="1">
            <a:spLocks noChangeArrowheads="1"/>
          </p:cNvSpPr>
          <p:nvPr/>
        </p:nvSpPr>
        <p:spPr bwMode="auto">
          <a:xfrm>
            <a:off x="4813424" y="2235248"/>
            <a:ext cx="387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s-AR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%</a:t>
            </a:r>
            <a:endParaRPr lang="es-AR">
              <a:solidFill>
                <a:srgbClr val="000066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60" name="Rectangle 151"/>
          <p:cNvSpPr>
            <a:spLocks noChangeArrowheads="1"/>
          </p:cNvSpPr>
          <p:nvPr/>
        </p:nvSpPr>
        <p:spPr bwMode="auto">
          <a:xfrm>
            <a:off x="6031036" y="3438525"/>
            <a:ext cx="609600" cy="2038398"/>
          </a:xfrm>
          <a:prstGeom prst="rect">
            <a:avLst/>
          </a:prstGeom>
          <a:solidFill>
            <a:srgbClr val="00B200"/>
          </a:solidFill>
          <a:ln w="127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s-AR">
              <a:solidFill>
                <a:srgbClr val="000066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61" name="ZoneTexte 86"/>
          <p:cNvSpPr txBox="1">
            <a:spLocks noChangeArrowheads="1"/>
          </p:cNvSpPr>
          <p:nvPr/>
        </p:nvSpPr>
        <p:spPr bwMode="auto">
          <a:xfrm>
            <a:off x="5082330" y="5760688"/>
            <a:ext cx="1831376" cy="719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s-AR" sz="1500" dirty="0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Diferencia ajustada</a:t>
            </a:r>
            <a:endParaRPr lang="es-AR" sz="1500" dirty="0" smtClean="0">
              <a:solidFill>
                <a:srgbClr val="000066"/>
              </a:solidFill>
              <a:ea typeface="Arial" pitchFamily="-1" charset="0"/>
              <a:cs typeface="Arial" pitchFamily="-1" charset="0"/>
              <a:sym typeface="Symbol" pitchFamily="-1" charset="2"/>
            </a:endParaRPr>
          </a:p>
          <a:p>
            <a:pPr algn="ctr" defTabSz="9144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s-AR" sz="1500" dirty="0" smtClean="0">
                <a:solidFill>
                  <a:srgbClr val="000066"/>
                </a:solidFill>
                <a:ea typeface="Arial" pitchFamily="-1" charset="0"/>
                <a:cs typeface="Arial" pitchFamily="-1" charset="0"/>
                <a:sym typeface="Symbol" pitchFamily="-1" charset="2"/>
              </a:rPr>
              <a:t>(IC95%) </a:t>
            </a:r>
            <a:r>
              <a:rPr lang="es-AR" sz="1500" dirty="0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=</a:t>
            </a:r>
          </a:p>
          <a:p>
            <a:pPr algn="ctr" defTabSz="9144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s-AR" sz="1500" dirty="0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 3.1 % (- 3.2 ; 9.4)</a:t>
            </a:r>
            <a:endParaRPr lang="es-AR" sz="1500" dirty="0">
              <a:solidFill>
                <a:srgbClr val="000066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62" name="Rectangle 133"/>
          <p:cNvSpPr>
            <a:spLocks noChangeArrowheads="1"/>
          </p:cNvSpPr>
          <p:nvPr/>
        </p:nvSpPr>
        <p:spPr bwMode="auto">
          <a:xfrm>
            <a:off x="7121649" y="3257552"/>
            <a:ext cx="609600" cy="2219371"/>
          </a:xfrm>
          <a:prstGeom prst="rect">
            <a:avLst/>
          </a:prstGeom>
          <a:solidFill>
            <a:srgbClr val="FF9933"/>
          </a:solidFill>
          <a:ln w="127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s-AR">
              <a:solidFill>
                <a:srgbClr val="000066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63" name="Rectangle 151"/>
          <p:cNvSpPr>
            <a:spLocks noChangeArrowheads="1"/>
          </p:cNvSpPr>
          <p:nvPr/>
        </p:nvSpPr>
        <p:spPr bwMode="auto">
          <a:xfrm>
            <a:off x="7724899" y="3317923"/>
            <a:ext cx="609600" cy="2159000"/>
          </a:xfrm>
          <a:prstGeom prst="rect">
            <a:avLst/>
          </a:prstGeom>
          <a:solidFill>
            <a:srgbClr val="00B200"/>
          </a:solidFill>
          <a:ln w="127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s-AR">
              <a:solidFill>
                <a:srgbClr val="000066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64" name="ZoneTexte 86"/>
          <p:cNvSpPr txBox="1">
            <a:spLocks noChangeArrowheads="1"/>
          </p:cNvSpPr>
          <p:nvPr/>
        </p:nvSpPr>
        <p:spPr bwMode="auto">
          <a:xfrm>
            <a:off x="6884343" y="5760688"/>
            <a:ext cx="1831376" cy="719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s-AR" sz="1500" dirty="0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Diferencia ajustada</a:t>
            </a:r>
            <a:endParaRPr lang="es-AR" sz="1500" dirty="0" smtClean="0">
              <a:solidFill>
                <a:srgbClr val="000066"/>
              </a:solidFill>
              <a:ea typeface="Arial" pitchFamily="-1" charset="0"/>
              <a:cs typeface="Arial" pitchFamily="-1" charset="0"/>
              <a:sym typeface="Symbol" pitchFamily="-1" charset="2"/>
            </a:endParaRPr>
          </a:p>
          <a:p>
            <a:pPr algn="ctr" defTabSz="9144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s-AR" sz="1500" dirty="0" smtClean="0">
                <a:solidFill>
                  <a:srgbClr val="000066"/>
                </a:solidFill>
                <a:ea typeface="Arial" pitchFamily="-1" charset="0"/>
                <a:cs typeface="Arial" pitchFamily="-1" charset="0"/>
                <a:sym typeface="Symbol" pitchFamily="-1" charset="2"/>
              </a:rPr>
              <a:t>(IC95%) </a:t>
            </a:r>
            <a:r>
              <a:rPr lang="es-AR" sz="1500" dirty="0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=</a:t>
            </a:r>
          </a:p>
          <a:p>
            <a:pPr algn="ctr" defTabSz="9144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s-AR" sz="1500" dirty="0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2.3 % (- 3.6 ; 8.2)</a:t>
            </a:r>
            <a:endParaRPr lang="es-AR" sz="1500" dirty="0">
              <a:solidFill>
                <a:srgbClr val="000066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65" name="Line 146"/>
          <p:cNvSpPr>
            <a:spLocks noChangeShapeType="1"/>
          </p:cNvSpPr>
          <p:nvPr/>
        </p:nvSpPr>
        <p:spPr bwMode="auto">
          <a:xfrm>
            <a:off x="5151561" y="5488035"/>
            <a:ext cx="3468688" cy="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s-AR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71" name="Rectangle 40"/>
          <p:cNvSpPr>
            <a:spLocks noChangeArrowheads="1"/>
          </p:cNvSpPr>
          <p:nvPr/>
        </p:nvSpPr>
        <p:spPr bwMode="auto">
          <a:xfrm>
            <a:off x="5250207" y="5497560"/>
            <a:ext cx="149562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5000"/>
              </a:spcBef>
              <a:spcAft>
                <a:spcPct val="0"/>
              </a:spcAft>
            </a:pPr>
            <a:r>
              <a:rPr lang="es-AR" sz="1600" b="1" smtClean="0">
                <a:solidFill>
                  <a:srgbClr val="000066"/>
                </a:solidFill>
                <a:ea typeface="Arial" pitchFamily="-1" charset="0"/>
                <a:cs typeface="Arial" pitchFamily="-1" charset="0"/>
              </a:rPr>
              <a:t>ITT, snapshot</a:t>
            </a:r>
            <a:endParaRPr lang="es-AR" sz="1600" b="1">
              <a:solidFill>
                <a:srgbClr val="000066"/>
              </a:solidFill>
              <a:ea typeface="Arial" pitchFamily="-1" charset="0"/>
              <a:cs typeface="Arial" pitchFamily="-1" charset="0"/>
            </a:endParaRPr>
          </a:p>
        </p:txBody>
      </p:sp>
      <p:sp>
        <p:nvSpPr>
          <p:cNvPr id="72" name="Rectangle 41"/>
          <p:cNvSpPr>
            <a:spLocks noChangeArrowheads="1"/>
          </p:cNvSpPr>
          <p:nvPr/>
        </p:nvSpPr>
        <p:spPr bwMode="auto">
          <a:xfrm>
            <a:off x="7243178" y="5497560"/>
            <a:ext cx="111370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5000"/>
              </a:spcBef>
              <a:spcAft>
                <a:spcPct val="0"/>
              </a:spcAft>
            </a:pPr>
            <a:r>
              <a:rPr lang="es-AR" sz="1600" b="1" smtClean="0">
                <a:solidFill>
                  <a:srgbClr val="000066"/>
                </a:solidFill>
                <a:ea typeface="Arial" pitchFamily="-1" charset="0"/>
                <a:cs typeface="Arial" pitchFamily="-1" charset="0"/>
              </a:rPr>
              <a:t>ITT, M = F</a:t>
            </a:r>
            <a:endParaRPr lang="es-AR" sz="1600" b="1">
              <a:solidFill>
                <a:srgbClr val="000066"/>
              </a:solidFill>
              <a:ea typeface="Arial" pitchFamily="-1" charset="0"/>
              <a:cs typeface="Arial" pitchFamily="-1" charset="0"/>
            </a:endParaRPr>
          </a:p>
        </p:txBody>
      </p:sp>
      <p:sp>
        <p:nvSpPr>
          <p:cNvPr id="73" name="Rectangle 144"/>
          <p:cNvSpPr>
            <a:spLocks noChangeArrowheads="1"/>
          </p:cNvSpPr>
          <p:nvPr/>
        </p:nvSpPr>
        <p:spPr bwMode="auto">
          <a:xfrm>
            <a:off x="7147420" y="2912306"/>
            <a:ext cx="53251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tIns="91440" bIns="91440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s-AR" sz="1400" b="1" smtClean="0">
                <a:solidFill>
                  <a:srgbClr val="FE7F00"/>
                </a:solidFill>
                <a:ea typeface="Arial" pitchFamily="-1" charset="0"/>
                <a:cs typeface="Arial" pitchFamily="-1" charset="0"/>
              </a:rPr>
              <a:t>81.0</a:t>
            </a:r>
            <a:endParaRPr lang="es-AR" sz="1400" b="1">
              <a:solidFill>
                <a:srgbClr val="FE7F00"/>
              </a:solidFill>
              <a:ea typeface="Arial" pitchFamily="-1" charset="0"/>
              <a:cs typeface="Arial" pitchFamily="-1" charset="0"/>
            </a:endParaRPr>
          </a:p>
        </p:txBody>
      </p:sp>
      <p:sp>
        <p:nvSpPr>
          <p:cNvPr id="74" name="Rectangle 145"/>
          <p:cNvSpPr>
            <a:spLocks noChangeArrowheads="1"/>
          </p:cNvSpPr>
          <p:nvPr/>
        </p:nvSpPr>
        <p:spPr bwMode="auto">
          <a:xfrm>
            <a:off x="7735233" y="2967085"/>
            <a:ext cx="53409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tIns="91440" bIns="91440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s-AR" sz="1400" b="1" smtClean="0">
                <a:solidFill>
                  <a:srgbClr val="00B200"/>
                </a:solidFill>
                <a:ea typeface="Arial" pitchFamily="-1" charset="0"/>
                <a:cs typeface="Arial" pitchFamily="-1" charset="0"/>
              </a:rPr>
              <a:t>78.9</a:t>
            </a:r>
            <a:endParaRPr lang="es-AR" sz="1400" b="1">
              <a:solidFill>
                <a:srgbClr val="00B200"/>
              </a:solidFill>
              <a:ea typeface="Arial" pitchFamily="-1" charset="0"/>
              <a:cs typeface="Arial" pitchFamily="-1" charset="0"/>
            </a:endParaRPr>
          </a:p>
        </p:txBody>
      </p:sp>
      <p:grpSp>
        <p:nvGrpSpPr>
          <p:cNvPr id="75" name="Grouper 41"/>
          <p:cNvGrpSpPr/>
          <p:nvPr/>
        </p:nvGrpSpPr>
        <p:grpSpPr>
          <a:xfrm>
            <a:off x="0" y="6570663"/>
            <a:ext cx="1187624" cy="288111"/>
            <a:chOff x="0" y="6570663"/>
            <a:chExt cx="1393200" cy="288111"/>
          </a:xfrm>
        </p:grpSpPr>
        <p:sp>
          <p:nvSpPr>
            <p:cNvPr id="76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1393200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 b="1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77" name="ZoneTexte 23"/>
            <p:cNvSpPr txBox="1">
              <a:spLocks noChangeArrowheads="1"/>
            </p:cNvSpPr>
            <p:nvPr/>
          </p:nvSpPr>
          <p:spPr bwMode="auto">
            <a:xfrm>
              <a:off x="58767" y="6581775"/>
              <a:ext cx="1289477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200" b="1" i="1" dirty="0" smtClean="0">
                  <a:solidFill>
                    <a:srgbClr val="333399"/>
                  </a:solidFill>
                  <a:latin typeface="Cambria" pitchFamily="-1" charset="0"/>
                  <a:ea typeface="ＭＳ Ｐゴシック" pitchFamily="-1" charset="-128"/>
                  <a:cs typeface="ＭＳ Ｐゴシック" pitchFamily="-1" charset="-128"/>
                </a:rPr>
                <a:t>GS-236-0103</a:t>
              </a:r>
              <a:endParaRPr lang="en-GB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</p:grpSp>
      <p:sp>
        <p:nvSpPr>
          <p:cNvPr id="78" name="Line 142"/>
          <p:cNvSpPr>
            <a:spLocks noChangeShapeType="1"/>
          </p:cNvSpPr>
          <p:nvPr/>
        </p:nvSpPr>
        <p:spPr bwMode="auto">
          <a:xfrm>
            <a:off x="568973" y="3282615"/>
            <a:ext cx="119871" cy="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s-AR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79" name="Line 142"/>
          <p:cNvSpPr>
            <a:spLocks noChangeShapeType="1"/>
          </p:cNvSpPr>
          <p:nvPr/>
        </p:nvSpPr>
        <p:spPr bwMode="auto">
          <a:xfrm>
            <a:off x="568973" y="3144503"/>
            <a:ext cx="119871" cy="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s-AR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80" name="Line 142"/>
          <p:cNvSpPr>
            <a:spLocks noChangeShapeType="1"/>
          </p:cNvSpPr>
          <p:nvPr/>
        </p:nvSpPr>
        <p:spPr bwMode="auto">
          <a:xfrm>
            <a:off x="568973" y="3006391"/>
            <a:ext cx="119871" cy="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s-AR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81" name="Line 142"/>
          <p:cNvSpPr>
            <a:spLocks noChangeShapeType="1"/>
          </p:cNvSpPr>
          <p:nvPr/>
        </p:nvSpPr>
        <p:spPr bwMode="auto">
          <a:xfrm>
            <a:off x="568973" y="2868279"/>
            <a:ext cx="119871" cy="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s-AR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grpSp>
        <p:nvGrpSpPr>
          <p:cNvPr id="95" name="Groupe 94"/>
          <p:cNvGrpSpPr/>
          <p:nvPr/>
        </p:nvGrpSpPr>
        <p:grpSpPr>
          <a:xfrm>
            <a:off x="2033432" y="2070094"/>
            <a:ext cx="2055922" cy="629682"/>
            <a:chOff x="7009505" y="1995488"/>
            <a:chExt cx="2055922" cy="629682"/>
          </a:xfrm>
        </p:grpSpPr>
        <p:sp>
          <p:nvSpPr>
            <p:cNvPr id="96" name="AutoShape 165"/>
            <p:cNvSpPr>
              <a:spLocks noChangeArrowheads="1"/>
            </p:cNvSpPr>
            <p:nvPr/>
          </p:nvSpPr>
          <p:spPr bwMode="auto">
            <a:xfrm>
              <a:off x="7009505" y="2017713"/>
              <a:ext cx="2008874" cy="592137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rgbClr val="D0D0F0"/>
              </a:solidFill>
              <a:round/>
              <a:headEnd/>
              <a:tailEnd/>
            </a:ln>
            <a:effectLst>
              <a:prstShdw prst="shdw17" dist="17961" dir="2700000">
                <a:srgbClr val="7D7D90">
                  <a:alpha val="74997"/>
                </a:srgbClr>
              </a:prst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s-AR" sz="280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97" name="Rectangle 3"/>
            <p:cNvSpPr>
              <a:spLocks noChangeArrowheads="1"/>
            </p:cNvSpPr>
            <p:nvPr/>
          </p:nvSpPr>
          <p:spPr bwMode="auto">
            <a:xfrm>
              <a:off x="7119042" y="2116138"/>
              <a:ext cx="177800" cy="144462"/>
            </a:xfrm>
            <a:prstGeom prst="rect">
              <a:avLst/>
            </a:prstGeom>
            <a:solidFill>
              <a:srgbClr val="FF9933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s-AR" sz="240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98" name="Rectangle 4"/>
            <p:cNvSpPr>
              <a:spLocks noChangeArrowheads="1"/>
            </p:cNvSpPr>
            <p:nvPr/>
          </p:nvSpPr>
          <p:spPr bwMode="auto">
            <a:xfrm>
              <a:off x="7119042" y="2381250"/>
              <a:ext cx="177800" cy="144463"/>
            </a:xfrm>
            <a:prstGeom prst="rect">
              <a:avLst/>
            </a:prstGeom>
            <a:solidFill>
              <a:srgbClr val="00B2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s-AR" sz="240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99" name="ZoneTexte 84"/>
            <p:cNvSpPr txBox="1">
              <a:spLocks noChangeArrowheads="1"/>
            </p:cNvSpPr>
            <p:nvPr/>
          </p:nvSpPr>
          <p:spPr bwMode="auto">
            <a:xfrm>
              <a:off x="7276205" y="1995488"/>
              <a:ext cx="1789222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AR" b="1" smtClean="0">
                  <a:solidFill>
                    <a:srgbClr val="333399"/>
                  </a:solidFill>
                  <a:latin typeface="Calibri" pitchFamily="-1" charset="0"/>
                  <a:ea typeface="ＭＳ Ｐゴシック" pitchFamily="-1" charset="-128"/>
                  <a:cs typeface="ＭＳ Ｐゴシック" pitchFamily="-1" charset="-128"/>
                </a:rPr>
                <a:t>EVCG/c/FTC/TDF</a:t>
              </a:r>
              <a:endParaRPr lang="es-AR" b="1">
                <a:solidFill>
                  <a:srgbClr val="333399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100" name="ZoneTexte 85"/>
            <p:cNvSpPr txBox="1">
              <a:spLocks noChangeArrowheads="1"/>
            </p:cNvSpPr>
            <p:nvPr/>
          </p:nvSpPr>
          <p:spPr bwMode="auto">
            <a:xfrm>
              <a:off x="7276205" y="2255838"/>
              <a:ext cx="1749322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AR" b="1" smtClean="0">
                  <a:solidFill>
                    <a:srgbClr val="333399"/>
                  </a:solidFill>
                  <a:latin typeface="Calibri" pitchFamily="-1" charset="0"/>
                  <a:ea typeface="ＭＳ Ｐゴシック" pitchFamily="-1" charset="-128"/>
                  <a:cs typeface="ＭＳ Ｐゴシック" pitchFamily="-1" charset="-128"/>
                </a:rPr>
                <a:t>ATV/r + FTC/TDF</a:t>
              </a:r>
              <a:endParaRPr lang="es-AR" b="1">
                <a:solidFill>
                  <a:srgbClr val="333399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</p:grpSp>
      <p:sp>
        <p:nvSpPr>
          <p:cNvPr id="101" name="Text Box 134"/>
          <p:cNvSpPr txBox="1">
            <a:spLocks noChangeArrowheads="1"/>
          </p:cNvSpPr>
          <p:nvPr/>
        </p:nvSpPr>
        <p:spPr bwMode="auto">
          <a:xfrm>
            <a:off x="626642" y="1669238"/>
            <a:ext cx="3532187" cy="34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prstTxWarp prst="textNoShape">
              <a:avLst/>
            </a:prstTxWarp>
            <a:spAutoFit/>
          </a:bodyPr>
          <a:lstStyle/>
          <a:p>
            <a:pPr algn="ctr" defTabSz="914400" fontAlgn="base">
              <a:lnSpc>
                <a:spcPct val="80000"/>
              </a:lnSpc>
              <a:spcBef>
                <a:spcPct val="5000"/>
              </a:spcBef>
              <a:spcAft>
                <a:spcPct val="0"/>
              </a:spcAft>
            </a:pPr>
            <a:r>
              <a:rPr lang="es-AR" sz="2000" b="1" dirty="0" smtClean="0">
                <a:solidFill>
                  <a:srgbClr val="333399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CV &lt; 50 c/</a:t>
            </a:r>
            <a:r>
              <a:rPr lang="es-AR" sz="2000" b="1" dirty="0" err="1" smtClean="0">
                <a:solidFill>
                  <a:srgbClr val="333399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mL</a:t>
            </a:r>
            <a:r>
              <a:rPr lang="es-AR" sz="2000" b="1" dirty="0" smtClean="0">
                <a:solidFill>
                  <a:srgbClr val="333399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 a S96 </a:t>
            </a:r>
            <a:endParaRPr lang="es-AR" sz="2000" b="1" dirty="0">
              <a:solidFill>
                <a:srgbClr val="333399"/>
              </a:solidFill>
              <a:latin typeface="Calibri" pitchFamily="-1" charset="0"/>
              <a:ea typeface="Arial" pitchFamily="-1" charset="0"/>
              <a:cs typeface="Arial" pitchFamily="-1" charset="0"/>
            </a:endParaRPr>
          </a:p>
        </p:txBody>
      </p:sp>
      <p:sp>
        <p:nvSpPr>
          <p:cNvPr id="102" name="Text Box 134"/>
          <p:cNvSpPr txBox="1">
            <a:spLocks noChangeArrowheads="1"/>
          </p:cNvSpPr>
          <p:nvPr/>
        </p:nvSpPr>
        <p:spPr bwMode="auto">
          <a:xfrm>
            <a:off x="5058149" y="1669238"/>
            <a:ext cx="3619397" cy="34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prstTxWarp prst="textNoShape">
              <a:avLst/>
            </a:prstTxWarp>
            <a:spAutoFit/>
          </a:bodyPr>
          <a:lstStyle/>
          <a:p>
            <a:pPr algn="ctr" defTabSz="914400" fontAlgn="base">
              <a:lnSpc>
                <a:spcPct val="80000"/>
              </a:lnSpc>
              <a:spcBef>
                <a:spcPct val="5000"/>
              </a:spcBef>
              <a:spcAft>
                <a:spcPct val="0"/>
              </a:spcAft>
            </a:pPr>
            <a:r>
              <a:rPr lang="es-AR" sz="2000" b="1" dirty="0" smtClean="0">
                <a:solidFill>
                  <a:srgbClr val="333399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CV &lt; 50 c/</a:t>
            </a:r>
            <a:r>
              <a:rPr lang="es-AR" sz="2000" b="1" dirty="0" err="1" smtClean="0">
                <a:solidFill>
                  <a:srgbClr val="333399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mL</a:t>
            </a:r>
            <a:r>
              <a:rPr lang="es-AR" sz="2000" b="1" dirty="0" smtClean="0">
                <a:solidFill>
                  <a:srgbClr val="333399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 a S144 </a:t>
            </a:r>
            <a:endParaRPr lang="es-AR" sz="2000" b="1" dirty="0">
              <a:solidFill>
                <a:srgbClr val="333399"/>
              </a:solidFill>
              <a:latin typeface="Calibri" pitchFamily="-1" charset="0"/>
              <a:ea typeface="Arial" pitchFamily="-1" charset="0"/>
              <a:cs typeface="Arial" pitchFamily="-1" charset="0"/>
            </a:endParaRPr>
          </a:p>
        </p:txBody>
      </p:sp>
      <p:grpSp>
        <p:nvGrpSpPr>
          <p:cNvPr id="114" name="Groupe 113"/>
          <p:cNvGrpSpPr/>
          <p:nvPr/>
        </p:nvGrpSpPr>
        <p:grpSpPr>
          <a:xfrm>
            <a:off x="6516784" y="2070094"/>
            <a:ext cx="2055922" cy="629682"/>
            <a:chOff x="7009505" y="1995488"/>
            <a:chExt cx="2055922" cy="629682"/>
          </a:xfrm>
        </p:grpSpPr>
        <p:sp>
          <p:nvSpPr>
            <p:cNvPr id="115" name="AutoShape 165"/>
            <p:cNvSpPr>
              <a:spLocks noChangeArrowheads="1"/>
            </p:cNvSpPr>
            <p:nvPr/>
          </p:nvSpPr>
          <p:spPr bwMode="auto">
            <a:xfrm>
              <a:off x="7009505" y="2017713"/>
              <a:ext cx="2008874" cy="592137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rgbClr val="D0D0F0"/>
              </a:solidFill>
              <a:round/>
              <a:headEnd/>
              <a:tailEnd/>
            </a:ln>
            <a:effectLst>
              <a:prstShdw prst="shdw17" dist="17961" dir="2700000">
                <a:srgbClr val="7D7D90">
                  <a:alpha val="74997"/>
                </a:srgbClr>
              </a:prst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s-AR" sz="280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116" name="Rectangle 3"/>
            <p:cNvSpPr>
              <a:spLocks noChangeArrowheads="1"/>
            </p:cNvSpPr>
            <p:nvPr/>
          </p:nvSpPr>
          <p:spPr bwMode="auto">
            <a:xfrm>
              <a:off x="7119042" y="2116138"/>
              <a:ext cx="177800" cy="144462"/>
            </a:xfrm>
            <a:prstGeom prst="rect">
              <a:avLst/>
            </a:prstGeom>
            <a:solidFill>
              <a:srgbClr val="FF9933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s-AR" sz="240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117" name="Rectangle 4"/>
            <p:cNvSpPr>
              <a:spLocks noChangeArrowheads="1"/>
            </p:cNvSpPr>
            <p:nvPr/>
          </p:nvSpPr>
          <p:spPr bwMode="auto">
            <a:xfrm>
              <a:off x="7119042" y="2381250"/>
              <a:ext cx="177800" cy="144463"/>
            </a:xfrm>
            <a:prstGeom prst="rect">
              <a:avLst/>
            </a:prstGeom>
            <a:solidFill>
              <a:srgbClr val="00B2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s-AR" sz="240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118" name="ZoneTexte 84"/>
            <p:cNvSpPr txBox="1">
              <a:spLocks noChangeArrowheads="1"/>
            </p:cNvSpPr>
            <p:nvPr/>
          </p:nvSpPr>
          <p:spPr bwMode="auto">
            <a:xfrm>
              <a:off x="7276205" y="1995488"/>
              <a:ext cx="1789222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AR" b="1" smtClean="0">
                  <a:solidFill>
                    <a:srgbClr val="333399"/>
                  </a:solidFill>
                  <a:latin typeface="Calibri" pitchFamily="-1" charset="0"/>
                  <a:ea typeface="ＭＳ Ｐゴシック" pitchFamily="-1" charset="-128"/>
                  <a:cs typeface="ＭＳ Ｐゴシック" pitchFamily="-1" charset="-128"/>
                </a:rPr>
                <a:t>EVCG/c/FTC/TDF</a:t>
              </a:r>
              <a:endParaRPr lang="es-AR" b="1">
                <a:solidFill>
                  <a:srgbClr val="333399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119" name="ZoneTexte 85"/>
            <p:cNvSpPr txBox="1">
              <a:spLocks noChangeArrowheads="1"/>
            </p:cNvSpPr>
            <p:nvPr/>
          </p:nvSpPr>
          <p:spPr bwMode="auto">
            <a:xfrm>
              <a:off x="7276205" y="2255838"/>
              <a:ext cx="1749322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AR" b="1" smtClean="0">
                  <a:solidFill>
                    <a:srgbClr val="333399"/>
                  </a:solidFill>
                  <a:latin typeface="Calibri" pitchFamily="-1" charset="0"/>
                  <a:ea typeface="ＭＳ Ｐゴシック" pitchFamily="-1" charset="-128"/>
                  <a:cs typeface="ＭＳ Ｐゴシック" pitchFamily="-1" charset="-128"/>
                </a:rPr>
                <a:t>ATV/r + FTC/TDF</a:t>
              </a:r>
              <a:endParaRPr lang="es-AR" b="1">
                <a:solidFill>
                  <a:srgbClr val="333399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</p:grpSp>
      <p:sp>
        <p:nvSpPr>
          <p:cNvPr id="82" name="Rectangle 135"/>
          <p:cNvSpPr>
            <a:spLocks noChangeArrowheads="1"/>
          </p:cNvSpPr>
          <p:nvPr/>
        </p:nvSpPr>
        <p:spPr bwMode="auto">
          <a:xfrm>
            <a:off x="448932" y="5375156"/>
            <a:ext cx="99386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>
            <a:prstTxWarp prst="textNoShape">
              <a:avLst/>
            </a:prstTxWarp>
            <a:spAutoFit/>
          </a:bodyPr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es-AR" sz="1400" b="1" smtClean="0">
                <a:solidFill>
                  <a:srgbClr val="000066"/>
                </a:solidFill>
                <a:ea typeface="Arial" pitchFamily="-1" charset="0"/>
                <a:cs typeface="Arial" pitchFamily="-1" charset="0"/>
              </a:rPr>
              <a:t>0</a:t>
            </a:r>
            <a:endParaRPr lang="es-AR" sz="1400" b="1">
              <a:solidFill>
                <a:srgbClr val="000066"/>
              </a:solidFill>
              <a:ea typeface="Arial" pitchFamily="-1" charset="0"/>
              <a:cs typeface="Arial" pitchFamily="-1" charset="0"/>
            </a:endParaRPr>
          </a:p>
        </p:txBody>
      </p:sp>
      <p:sp>
        <p:nvSpPr>
          <p:cNvPr id="83" name="Rectangle 135"/>
          <p:cNvSpPr>
            <a:spLocks noChangeArrowheads="1"/>
          </p:cNvSpPr>
          <p:nvPr/>
        </p:nvSpPr>
        <p:spPr bwMode="auto">
          <a:xfrm>
            <a:off x="5015126" y="5380267"/>
            <a:ext cx="99386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>
            <a:prstTxWarp prst="textNoShape">
              <a:avLst/>
            </a:prstTxWarp>
            <a:spAutoFit/>
          </a:bodyPr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es-AR" sz="1400" b="1" smtClean="0">
                <a:solidFill>
                  <a:srgbClr val="000066"/>
                </a:solidFill>
                <a:ea typeface="Arial" pitchFamily="-1" charset="0"/>
                <a:cs typeface="Arial" pitchFamily="-1" charset="0"/>
              </a:rPr>
              <a:t>0</a:t>
            </a:r>
            <a:endParaRPr lang="es-AR" sz="1400" b="1">
              <a:solidFill>
                <a:srgbClr val="000066"/>
              </a:solidFill>
              <a:ea typeface="Arial" pitchFamily="-1" charset="0"/>
              <a:cs typeface="Arial" pitchFamily="-1" charset="0"/>
            </a:endParaRPr>
          </a:p>
        </p:txBody>
      </p:sp>
      <p:sp>
        <p:nvSpPr>
          <p:cNvPr id="85" name="Rectangle 27"/>
          <p:cNvSpPr>
            <a:spLocks noGrp="1" noChangeArrowheads="1"/>
          </p:cNvSpPr>
          <p:nvPr>
            <p:ph type="title"/>
          </p:nvPr>
        </p:nvSpPr>
        <p:spPr>
          <a:xfrm>
            <a:off x="50799" y="44450"/>
            <a:ext cx="8736013" cy="1106488"/>
          </a:xfrm>
        </p:spPr>
        <p:txBody>
          <a:bodyPr/>
          <a:lstStyle/>
          <a:p>
            <a:r>
              <a:rPr lang="en-GB" sz="3200" dirty="0" err="1" smtClean="0">
                <a:ea typeface="ＭＳ Ｐゴシック" pitchFamily="-1" charset="-128"/>
                <a:cs typeface="ＭＳ Ｐゴシック" pitchFamily="-1" charset="-128"/>
              </a:rPr>
              <a:t>Estudio</a:t>
            </a:r>
            <a: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  <a:t> GS-236-</a:t>
            </a:r>
            <a:r>
              <a:rPr lang="fr-FR" sz="3200" dirty="0" smtClean="0">
                <a:ea typeface="ＭＳ Ｐゴシック" pitchFamily="-1" charset="-128"/>
                <a:cs typeface="ＭＳ Ｐゴシック" pitchFamily="-1" charset="-128"/>
              </a:rPr>
              <a:t>0103</a:t>
            </a:r>
            <a: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  <a:t>: EVG/c/FTC/TDF </a:t>
            </a:r>
            <a:r>
              <a:rPr lang="en-GB" sz="3200" dirty="0">
                <a:ea typeface="ＭＳ Ｐゴシック" pitchFamily="-1" charset="-128"/>
                <a:cs typeface="ＭＳ Ｐゴシック" pitchFamily="-1" charset="-128"/>
              </a:rPr>
              <a:t>QD </a:t>
            </a:r>
            <a:r>
              <a:rPr lang="en-GB" sz="3200" dirty="0" err="1">
                <a:ea typeface="ＭＳ Ｐゴシック" pitchFamily="-1" charset="-128"/>
                <a:cs typeface="ＭＳ Ｐゴシック" pitchFamily="-1" charset="-128"/>
              </a:rPr>
              <a:t>vs</a:t>
            </a:r>
            <a: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  <a:t> ATV</a:t>
            </a:r>
            <a:r>
              <a:rPr lang="en-GB" sz="3200" dirty="0">
                <a:ea typeface="ＭＳ Ｐゴシック" pitchFamily="-1" charset="-128"/>
                <a:cs typeface="ＭＳ Ｐゴシック" pitchFamily="-1" charset="-128"/>
              </a:rPr>
              <a:t>/</a:t>
            </a:r>
            <a: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  <a:t>r </a:t>
            </a:r>
            <a:b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</a:br>
            <a: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  <a:t>+ FTC/TDF QD</a:t>
            </a:r>
            <a:endParaRPr lang="en-GB" sz="3200" dirty="0"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611" name="Text Box 2"/>
          <p:cNvSpPr txBox="1">
            <a:spLocks noChangeArrowheads="1"/>
          </p:cNvSpPr>
          <p:nvPr/>
        </p:nvSpPr>
        <p:spPr bwMode="auto">
          <a:xfrm>
            <a:off x="1523796" y="1128713"/>
            <a:ext cx="608371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s-AR" sz="2800" b="1" dirty="0" smtClean="0">
                <a:solidFill>
                  <a:srgbClr val="CC330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Respuesta al tratamiento a semana 144</a:t>
            </a:r>
            <a:endParaRPr lang="es-AR" sz="2800" b="1" dirty="0">
              <a:solidFill>
                <a:srgbClr val="CC3300"/>
              </a:solidFill>
              <a:latin typeface="Calibri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graphicFrame>
        <p:nvGraphicFramePr>
          <p:cNvPr id="50" name="Tableau 4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5251315"/>
              </p:ext>
            </p:extLst>
          </p:nvPr>
        </p:nvGraphicFramePr>
        <p:xfrm>
          <a:off x="548326" y="2025537"/>
          <a:ext cx="8055924" cy="12791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91626"/>
                <a:gridCol w="2232149"/>
                <a:gridCol w="2232149"/>
              </a:tblGrid>
              <a:tr h="441056">
                <a:tc>
                  <a:txBody>
                    <a:bodyPr/>
                    <a:lstStyle/>
                    <a:p>
                      <a:pPr algn="ctr"/>
                      <a:endParaRPr lang="es-AR" sz="1400" b="1" noProof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160"/>
                        </a:lnSpc>
                      </a:pPr>
                      <a:r>
                        <a:rPr lang="es-AR" sz="1800" b="1" noProof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EVG/c/FTC/TDF</a:t>
                      </a:r>
                      <a:endParaRPr lang="es-AR" sz="1800" b="1" noProof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160"/>
                        </a:lnSpc>
                      </a:pPr>
                      <a:r>
                        <a:rPr lang="es-AR" sz="1800" b="1" noProof="0" smtClean="0">
                          <a:solidFill>
                            <a:schemeClr val="bg1"/>
                          </a:solidFill>
                          <a:latin typeface="+mj-lt"/>
                        </a:rPr>
                        <a:t>ATV/r + FTC/TDF</a:t>
                      </a:r>
                      <a:endParaRPr lang="es-AR" sz="1800" b="1" noProof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200"/>
                    </a:solidFill>
                  </a:tcPr>
                </a:tc>
              </a:tr>
              <a:tr h="368732">
                <a:tc>
                  <a:txBody>
                    <a:bodyPr/>
                    <a:lstStyle/>
                    <a:p>
                      <a:r>
                        <a:rPr lang="es-AR" sz="1600" b="1" noProof="0" dirty="0" smtClean="0">
                          <a:solidFill>
                            <a:srgbClr val="000066"/>
                          </a:solidFill>
                        </a:rPr>
                        <a:t>Fallo virológico</a:t>
                      </a:r>
                      <a:endParaRPr lang="es-AR" sz="16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1600" b="1" noProof="0" dirty="0" smtClean="0">
                          <a:solidFill>
                            <a:srgbClr val="000066"/>
                          </a:solidFill>
                        </a:rPr>
                        <a:t>7.9 %</a:t>
                      </a:r>
                      <a:endParaRPr lang="es-AR" sz="16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1600" b="1" noProof="0" dirty="0" smtClean="0">
                          <a:solidFill>
                            <a:srgbClr val="000066"/>
                          </a:solidFill>
                        </a:rPr>
                        <a:t>7.3 %</a:t>
                      </a:r>
                      <a:endParaRPr lang="es-AR" sz="16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69350">
                <a:tc>
                  <a:txBody>
                    <a:bodyPr/>
                    <a:lstStyle/>
                    <a:p>
                      <a:r>
                        <a:rPr lang="es-AR" sz="1600" b="1" noProof="0" dirty="0" smtClean="0">
                          <a:solidFill>
                            <a:srgbClr val="000066"/>
                          </a:solidFill>
                        </a:rPr>
                        <a:t>Media</a:t>
                      </a:r>
                      <a:r>
                        <a:rPr lang="es-AR" sz="1600" b="1" baseline="0" noProof="0" dirty="0" smtClean="0">
                          <a:solidFill>
                            <a:srgbClr val="000066"/>
                          </a:solidFill>
                        </a:rPr>
                        <a:t> de incremento de</a:t>
                      </a:r>
                      <a:r>
                        <a:rPr lang="es-AR" sz="1600" b="1" noProof="0" dirty="0" smtClean="0">
                          <a:solidFill>
                            <a:srgbClr val="000066"/>
                          </a:solidFill>
                        </a:rPr>
                        <a:t> CD4/mm</a:t>
                      </a:r>
                      <a:r>
                        <a:rPr lang="es-AR" sz="1600" b="1" baseline="30000" noProof="0" dirty="0" smtClean="0">
                          <a:solidFill>
                            <a:srgbClr val="000066"/>
                          </a:solidFill>
                        </a:rPr>
                        <a:t>3</a:t>
                      </a:r>
                      <a:endParaRPr lang="es-AR" sz="16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1600" b="1" noProof="0" smtClean="0">
                          <a:solidFill>
                            <a:srgbClr val="000066"/>
                          </a:solidFill>
                        </a:rPr>
                        <a:t>+ 280</a:t>
                      </a:r>
                      <a:endParaRPr lang="es-AR" sz="1600" b="1" noProof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1600" b="1" noProof="0" dirty="0" smtClean="0">
                          <a:solidFill>
                            <a:srgbClr val="000066"/>
                          </a:solidFill>
                        </a:rPr>
                        <a:t>+ 293</a:t>
                      </a:r>
                      <a:endParaRPr lang="es-AR" sz="16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1" name="Text Box 134"/>
          <p:cNvSpPr txBox="1">
            <a:spLocks noChangeArrowheads="1"/>
          </p:cNvSpPr>
          <p:nvPr/>
        </p:nvSpPr>
        <p:spPr bwMode="auto">
          <a:xfrm>
            <a:off x="548327" y="3318083"/>
            <a:ext cx="8238486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5000"/>
              </a:spcBef>
              <a:spcAft>
                <a:spcPct val="0"/>
              </a:spcAft>
            </a:pPr>
            <a:r>
              <a:rPr lang="es-AR" sz="1600" dirty="0" smtClean="0">
                <a:solidFill>
                  <a:srgbClr val="000066"/>
                </a:solidFill>
                <a:ea typeface="Arial" pitchFamily="-1" charset="0"/>
                <a:cs typeface="Arial" pitchFamily="-1" charset="0"/>
              </a:rPr>
              <a:t>No se observaron diferencias en el éxito terapéutico para varios subgrupos incluyendo pacientes con CV basal &gt; 100 000 c/</a:t>
            </a:r>
            <a:r>
              <a:rPr lang="es-AR" sz="1600" dirty="0" err="1" smtClean="0">
                <a:solidFill>
                  <a:srgbClr val="000066"/>
                </a:solidFill>
                <a:ea typeface="Arial" pitchFamily="-1" charset="0"/>
                <a:cs typeface="Arial" pitchFamily="-1" charset="0"/>
              </a:rPr>
              <a:t>mL</a:t>
            </a:r>
            <a:r>
              <a:rPr lang="es-AR" sz="1600" dirty="0" smtClean="0">
                <a:solidFill>
                  <a:srgbClr val="000066"/>
                </a:solidFill>
                <a:ea typeface="Arial" pitchFamily="-1" charset="0"/>
                <a:cs typeface="Arial" pitchFamily="-1" charset="0"/>
              </a:rPr>
              <a:t>, excepto para adherencia </a:t>
            </a:r>
            <a:r>
              <a:rPr lang="es-AR" sz="1600" u="sng" dirty="0" smtClean="0">
                <a:solidFill>
                  <a:srgbClr val="000066"/>
                </a:solidFill>
                <a:ea typeface="Arial" pitchFamily="-1" charset="0"/>
                <a:cs typeface="Arial" pitchFamily="-1" charset="0"/>
              </a:rPr>
              <a:t>&gt;</a:t>
            </a:r>
            <a:r>
              <a:rPr lang="es-AR" sz="1600" dirty="0" smtClean="0">
                <a:solidFill>
                  <a:srgbClr val="000066"/>
                </a:solidFill>
                <a:ea typeface="Arial" pitchFamily="-1" charset="0"/>
                <a:cs typeface="Arial" pitchFamily="-1" charset="0"/>
              </a:rPr>
              <a:t> 95 % (a favor de EVG/c/FTC/TDF)</a:t>
            </a:r>
            <a:endParaRPr lang="es-AR" sz="1600" dirty="0">
              <a:solidFill>
                <a:srgbClr val="000066"/>
              </a:solidFill>
              <a:ea typeface="Arial" pitchFamily="-1" charset="0"/>
              <a:cs typeface="Arial" pitchFamily="-1" charset="0"/>
            </a:endParaRPr>
          </a:p>
        </p:txBody>
      </p:sp>
      <p:graphicFrame>
        <p:nvGraphicFramePr>
          <p:cNvPr id="41" name="Group 9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9762885"/>
              </p:ext>
            </p:extLst>
          </p:nvPr>
        </p:nvGraphicFramePr>
        <p:xfrm>
          <a:off x="548326" y="4632192"/>
          <a:ext cx="8055923" cy="1456065"/>
        </p:xfrm>
        <a:graphic>
          <a:graphicData uri="http://schemas.openxmlformats.org/drawingml/2006/table">
            <a:tbl>
              <a:tblPr/>
              <a:tblGrid>
                <a:gridCol w="1736383"/>
                <a:gridCol w="1110670"/>
                <a:gridCol w="1224261"/>
                <a:gridCol w="1072806"/>
                <a:gridCol w="997078"/>
                <a:gridCol w="959215"/>
                <a:gridCol w="955510"/>
              </a:tblGrid>
              <a:tr h="444037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AR" sz="16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216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8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EVG/c/FTC/TDF</a:t>
                      </a:r>
                      <a:endParaRPr kumimoji="0" lang="es-AR" sz="1800" b="1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33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216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8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ATV/r + FTC/TDF</a:t>
                      </a:r>
                      <a:endParaRPr kumimoji="0" lang="es-AR" sz="1800" b="1" i="0" u="none" strike="noStrike" cap="none" normalizeH="0" baseline="0" noProof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20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808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8080"/>
                    </a:solidFill>
                  </a:tcPr>
                </a:tc>
              </a:tr>
              <a:tr h="350246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6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S48</a:t>
                      </a:r>
                      <a:endParaRPr kumimoji="0" lang="es-AR" sz="1600" b="1" i="0" u="none" strike="noStrike" cap="none" normalizeH="0" baseline="0" noProof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Calibri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6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S96</a:t>
                      </a:r>
                      <a:endParaRPr kumimoji="0" lang="es-AR" sz="1600" b="1" i="0" u="none" strike="noStrike" cap="none" normalizeH="0" baseline="0" noProof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Calibri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6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S144</a:t>
                      </a:r>
                      <a:endParaRPr kumimoji="0" lang="es-AR" sz="1600" b="1" i="0" u="none" strike="noStrike" cap="none" normalizeH="0" baseline="0" noProof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Calibri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6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S48</a:t>
                      </a:r>
                      <a:endParaRPr kumimoji="0" lang="es-AR" sz="1600" b="1" i="0" u="none" strike="noStrike" cap="none" normalizeH="0" baseline="0" noProof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Calibri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6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S96</a:t>
                      </a:r>
                      <a:endParaRPr kumimoji="0" lang="es-AR" sz="16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Calibri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6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S144</a:t>
                      </a:r>
                      <a:endParaRPr kumimoji="0" lang="es-AR" sz="1600" b="1" i="0" u="none" strike="noStrike" cap="none" normalizeH="0" baseline="0" noProof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Calibri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30891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6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Comuna lumbar</a:t>
                      </a:r>
                      <a:endParaRPr kumimoji="0" lang="es-AR" sz="16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6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- 2.63 %</a:t>
                      </a:r>
                      <a:endParaRPr kumimoji="0" lang="es-AR" sz="16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6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- 1.96 %</a:t>
                      </a:r>
                      <a:endParaRPr kumimoji="0" lang="es-AR" sz="16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6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- 1.43%*</a:t>
                      </a:r>
                      <a:endParaRPr kumimoji="0" lang="es-AR" sz="16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6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- 3.33 %</a:t>
                      </a:r>
                      <a:endParaRPr kumimoji="0" lang="es-AR" sz="16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6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- 3.54 %</a:t>
                      </a:r>
                      <a:endParaRPr kumimoji="0" lang="es-AR" sz="16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6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-3.68%*</a:t>
                      </a:r>
                      <a:endParaRPr kumimoji="0" lang="es-AR" sz="16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30891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6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Cadera</a:t>
                      </a:r>
                      <a:endParaRPr kumimoji="0" lang="es-AR" sz="16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6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- 3.06 %</a:t>
                      </a:r>
                      <a:endParaRPr kumimoji="0" lang="es-AR" sz="16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6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- 3.16 %</a:t>
                      </a:r>
                      <a:endParaRPr kumimoji="0" lang="es-AR" sz="16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6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- 2.83%</a:t>
                      </a:r>
                      <a:endParaRPr kumimoji="0" lang="es-AR" sz="16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6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- 3.88 %</a:t>
                      </a:r>
                      <a:endParaRPr kumimoji="0" lang="es-AR" sz="16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6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- 4.19 %</a:t>
                      </a:r>
                      <a:endParaRPr kumimoji="0" lang="es-AR" sz="16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6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-3.77%</a:t>
                      </a:r>
                      <a:endParaRPr kumimoji="0" lang="es-AR" sz="16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2" name="ZoneTexte 51"/>
          <p:cNvSpPr txBox="1"/>
          <p:nvPr/>
        </p:nvSpPr>
        <p:spPr>
          <a:xfrm>
            <a:off x="548326" y="6088257"/>
            <a:ext cx="11047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1400" smtClean="0">
                <a:solidFill>
                  <a:srgbClr val="000066"/>
                </a:solidFill>
              </a:rPr>
              <a:t>* p = 0.018 </a:t>
            </a:r>
            <a:endParaRPr lang="es-AR" sz="1400">
              <a:solidFill>
                <a:srgbClr val="000066"/>
              </a:solidFill>
            </a:endParaRPr>
          </a:p>
        </p:txBody>
      </p:sp>
      <p:sp>
        <p:nvSpPr>
          <p:cNvPr id="53" name="ZoneTexte 69"/>
          <p:cNvSpPr txBox="1">
            <a:spLocks noChangeArrowheads="1"/>
          </p:cNvSpPr>
          <p:nvPr/>
        </p:nvSpPr>
        <p:spPr bwMode="auto">
          <a:xfrm>
            <a:off x="1150787" y="6568331"/>
            <a:ext cx="794751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200" i="1" dirty="0" err="1" smtClean="0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DeJesus</a:t>
            </a:r>
            <a:r>
              <a:rPr lang="en-GB" sz="1200" i="1" dirty="0" smtClean="0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 E. Lancet 2012;379:2429-38 ; </a:t>
            </a:r>
            <a:r>
              <a:rPr lang="en-GB" sz="1200" i="1" dirty="0" err="1" smtClean="0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Rockstroh</a:t>
            </a:r>
            <a:r>
              <a:rPr lang="en-GB" sz="1200" i="1" dirty="0" smtClean="0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 JK, JAIDS 2013;62:483-6 ; </a:t>
            </a:r>
            <a:r>
              <a:rPr lang="en-GB" sz="1200" i="1" dirty="0" err="1" smtClean="0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Clumeck</a:t>
            </a:r>
            <a:r>
              <a:rPr lang="en-GB" sz="1200" i="1" dirty="0" smtClean="0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 N, JAIDS 2014;65:e121-4 </a:t>
            </a:r>
            <a:endParaRPr lang="en-GB" sz="1200" i="1" dirty="0">
              <a:solidFill>
                <a:srgbClr val="CC0000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grpSp>
        <p:nvGrpSpPr>
          <p:cNvPr id="14" name="Grouper 41"/>
          <p:cNvGrpSpPr/>
          <p:nvPr/>
        </p:nvGrpSpPr>
        <p:grpSpPr>
          <a:xfrm>
            <a:off x="0" y="6570663"/>
            <a:ext cx="1187624" cy="288111"/>
            <a:chOff x="0" y="6570663"/>
            <a:chExt cx="1393200" cy="288111"/>
          </a:xfrm>
        </p:grpSpPr>
        <p:sp>
          <p:nvSpPr>
            <p:cNvPr id="15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1393200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 b="1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16" name="ZoneTexte 23"/>
            <p:cNvSpPr txBox="1">
              <a:spLocks noChangeArrowheads="1"/>
            </p:cNvSpPr>
            <p:nvPr/>
          </p:nvSpPr>
          <p:spPr bwMode="auto">
            <a:xfrm>
              <a:off x="58767" y="6581775"/>
              <a:ext cx="1289477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200" b="1" i="1" dirty="0" smtClean="0">
                  <a:solidFill>
                    <a:srgbClr val="333399"/>
                  </a:solidFill>
                  <a:latin typeface="Cambria" pitchFamily="-1" charset="0"/>
                  <a:ea typeface="ＭＳ Ｐゴシック" pitchFamily="-1" charset="-128"/>
                  <a:cs typeface="ＭＳ Ｐゴシック" pitchFamily="-1" charset="-128"/>
                </a:rPr>
                <a:t>GS-236-0103</a:t>
              </a:r>
              <a:endParaRPr lang="en-GB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</p:grpSp>
      <p:sp>
        <p:nvSpPr>
          <p:cNvPr id="17" name="Rectangle 16"/>
          <p:cNvSpPr/>
          <p:nvPr/>
        </p:nvSpPr>
        <p:spPr>
          <a:xfrm>
            <a:off x="1900610" y="4191000"/>
            <a:ext cx="532892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AR" sz="2000" b="1" dirty="0" smtClean="0">
                <a:solidFill>
                  <a:srgbClr val="333399"/>
                </a:solidFill>
                <a:latin typeface="+mj-lt"/>
              </a:rPr>
              <a:t>Media de disminución de densidad mineral ósea</a:t>
            </a:r>
            <a:endParaRPr lang="es-AR" sz="2000" b="1" dirty="0">
              <a:solidFill>
                <a:srgbClr val="333399"/>
              </a:solidFill>
              <a:latin typeface="+mj-lt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222396" y="1575080"/>
            <a:ext cx="268535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AR" sz="2000" b="1" dirty="0" smtClean="0">
                <a:solidFill>
                  <a:srgbClr val="333399"/>
                </a:solidFill>
                <a:latin typeface="+mj-lt"/>
              </a:rPr>
              <a:t>Resultados secundarios</a:t>
            </a:r>
            <a:endParaRPr lang="es-AR" sz="2000" b="1" dirty="0">
              <a:solidFill>
                <a:srgbClr val="333399"/>
              </a:solidFill>
              <a:latin typeface="+mj-lt"/>
            </a:endParaRPr>
          </a:p>
        </p:txBody>
      </p:sp>
      <p:sp>
        <p:nvSpPr>
          <p:cNvPr id="20" name="Rectangle 27"/>
          <p:cNvSpPr>
            <a:spLocks noGrp="1" noChangeArrowheads="1"/>
          </p:cNvSpPr>
          <p:nvPr>
            <p:ph type="title"/>
          </p:nvPr>
        </p:nvSpPr>
        <p:spPr>
          <a:xfrm>
            <a:off x="50799" y="44450"/>
            <a:ext cx="8736013" cy="1106488"/>
          </a:xfrm>
        </p:spPr>
        <p:txBody>
          <a:bodyPr/>
          <a:lstStyle/>
          <a:p>
            <a:r>
              <a:rPr lang="en-GB" sz="3200" dirty="0" err="1" smtClean="0">
                <a:ea typeface="ＭＳ Ｐゴシック" pitchFamily="-1" charset="-128"/>
                <a:cs typeface="ＭＳ Ｐゴシック" pitchFamily="-1" charset="-128"/>
              </a:rPr>
              <a:t>Estudio</a:t>
            </a:r>
            <a: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  <a:t> GS-236-</a:t>
            </a:r>
            <a:r>
              <a:rPr lang="fr-FR" sz="3200" dirty="0" smtClean="0">
                <a:ea typeface="ＭＳ Ｐゴシック" pitchFamily="-1" charset="-128"/>
                <a:cs typeface="ＭＳ Ｐゴシック" pitchFamily="-1" charset="-128"/>
              </a:rPr>
              <a:t>0103</a:t>
            </a:r>
            <a: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  <a:t>: EVG/c/FTC/TDF </a:t>
            </a:r>
            <a:r>
              <a:rPr lang="en-GB" sz="3200" dirty="0">
                <a:ea typeface="ＭＳ Ｐゴシック" pitchFamily="-1" charset="-128"/>
                <a:cs typeface="ＭＳ Ｐゴシック" pitchFamily="-1" charset="-128"/>
              </a:rPr>
              <a:t>QD </a:t>
            </a:r>
            <a:r>
              <a:rPr lang="en-GB" sz="3200" dirty="0" err="1">
                <a:ea typeface="ＭＳ Ｐゴシック" pitchFamily="-1" charset="-128"/>
                <a:cs typeface="ＭＳ Ｐゴシック" pitchFamily="-1" charset="-128"/>
              </a:rPr>
              <a:t>vs</a:t>
            </a:r>
            <a: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  <a:t> ATV</a:t>
            </a:r>
            <a:r>
              <a:rPr lang="en-GB" sz="3200" dirty="0">
                <a:ea typeface="ＭＳ Ｐゴシック" pitchFamily="-1" charset="-128"/>
                <a:cs typeface="ＭＳ Ｐゴシック" pitchFamily="-1" charset="-128"/>
              </a:rPr>
              <a:t>/</a:t>
            </a:r>
            <a: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  <a:t>r </a:t>
            </a:r>
            <a:b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</a:br>
            <a: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  <a:t>+ FTC/TDF QD</a:t>
            </a:r>
            <a:endParaRPr lang="en-GB" sz="3200" dirty="0"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644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50800" y="1124744"/>
            <a:ext cx="9024938" cy="2367934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s-AR" sz="2400" b="1" dirty="0" smtClean="0"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Definición de fallo virológico</a:t>
            </a:r>
          </a:p>
          <a:p>
            <a:pPr lvl="1">
              <a:spcBef>
                <a:spcPts val="0"/>
              </a:spcBef>
            </a:pPr>
            <a:r>
              <a:rPr lang="es-AR" sz="1600" dirty="0" smtClean="0">
                <a:ea typeface="ＭＳ Ｐゴシック" pitchFamily="-1" charset="-128"/>
              </a:rPr>
              <a:t>Respuesta virológica </a:t>
            </a:r>
            <a:r>
              <a:rPr lang="es-AR" sz="1600" dirty="0" err="1" smtClean="0">
                <a:ea typeface="ＭＳ Ｐゴシック" pitchFamily="-1" charset="-128"/>
              </a:rPr>
              <a:t>suboptima</a:t>
            </a:r>
            <a:r>
              <a:rPr lang="es-AR" sz="1600" dirty="0" smtClean="0">
                <a:ea typeface="ＭＳ Ｐゴシック" pitchFamily="-1" charset="-128"/>
              </a:rPr>
              <a:t>: 2 visitas consecutivas con CV ≥ 50 c/</a:t>
            </a:r>
            <a:r>
              <a:rPr lang="es-AR" sz="1600" dirty="0" err="1" smtClean="0">
                <a:ea typeface="ＭＳ Ｐゴシック" pitchFamily="-1" charset="-128"/>
              </a:rPr>
              <a:t>mL</a:t>
            </a:r>
            <a:r>
              <a:rPr lang="es-AR" sz="1600" dirty="0" smtClean="0">
                <a:ea typeface="ＭＳ Ｐゴシック" pitchFamily="-1" charset="-128"/>
              </a:rPr>
              <a:t/>
            </a:r>
            <a:br>
              <a:rPr lang="es-AR" sz="1600" dirty="0" smtClean="0">
                <a:ea typeface="ＭＳ Ｐゴシック" pitchFamily="-1" charset="-128"/>
              </a:rPr>
            </a:br>
            <a:r>
              <a:rPr lang="es-AR" sz="1600" dirty="0" smtClean="0">
                <a:ea typeface="ＭＳ Ｐゴシック" pitchFamily="-1" charset="-128"/>
              </a:rPr>
              <a:t>y &lt; 1 log</a:t>
            </a:r>
            <a:r>
              <a:rPr lang="es-AR" sz="1600" baseline="-25000" dirty="0" smtClean="0">
                <a:ea typeface="ＭＳ Ｐゴシック" pitchFamily="-1" charset="-128"/>
              </a:rPr>
              <a:t>10 </a:t>
            </a:r>
            <a:r>
              <a:rPr lang="es-AR" sz="1600" dirty="0" smtClean="0">
                <a:ea typeface="ＭＳ Ｐゴシック" pitchFamily="-1" charset="-128"/>
              </a:rPr>
              <a:t>luego del basal en o después de S8</a:t>
            </a:r>
          </a:p>
          <a:p>
            <a:pPr lvl="1">
              <a:spcBef>
                <a:spcPts val="0"/>
              </a:spcBef>
            </a:pPr>
            <a:r>
              <a:rPr lang="es-AR" sz="1600" dirty="0" smtClean="0">
                <a:ea typeface="ＭＳ Ｐゴシック" pitchFamily="-1" charset="-128"/>
              </a:rPr>
              <a:t>Rebote virológico (2 visitas consecutivas con CV ≥ 400 c/</a:t>
            </a:r>
            <a:r>
              <a:rPr lang="es-AR" sz="1600" dirty="0" err="1" smtClean="0">
                <a:ea typeface="ＭＳ Ｐゴシック" pitchFamily="-1" charset="-128"/>
              </a:rPr>
              <a:t>mL</a:t>
            </a:r>
            <a:r>
              <a:rPr lang="es-AR" sz="1600" dirty="0" smtClean="0">
                <a:ea typeface="ＭＳ Ｐゴシック" pitchFamily="-1" charset="-128"/>
              </a:rPr>
              <a:t> luego de alcanzar </a:t>
            </a:r>
            <a:br>
              <a:rPr lang="es-AR" sz="1600" dirty="0" smtClean="0">
                <a:ea typeface="ＭＳ Ｐゴシック" pitchFamily="-1" charset="-128"/>
              </a:rPr>
            </a:br>
            <a:r>
              <a:rPr lang="es-AR" sz="1600" dirty="0" smtClean="0">
                <a:ea typeface="ＭＳ Ｐゴシック" pitchFamily="-1" charset="-128"/>
              </a:rPr>
              <a:t>CV &lt; 50 c/</a:t>
            </a:r>
            <a:r>
              <a:rPr lang="es-AR" sz="1600" dirty="0" err="1" smtClean="0">
                <a:ea typeface="ＭＳ Ｐゴシック" pitchFamily="-1" charset="-128"/>
              </a:rPr>
              <a:t>mL</a:t>
            </a:r>
            <a:r>
              <a:rPr lang="es-AR" sz="1600" dirty="0" smtClean="0">
                <a:ea typeface="ＭＳ Ｐゴシック" pitchFamily="-1" charset="-128"/>
              </a:rPr>
              <a:t>, o &gt;1 log</a:t>
            </a:r>
            <a:r>
              <a:rPr lang="es-AR" sz="1600" baseline="-25000" dirty="0" smtClean="0">
                <a:ea typeface="ＭＳ Ｐゴシック" pitchFamily="-1" charset="-128"/>
              </a:rPr>
              <a:t>10</a:t>
            </a:r>
            <a:r>
              <a:rPr lang="es-AR" sz="1600" dirty="0" smtClean="0">
                <a:ea typeface="ＭＳ Ｐゴシック" pitchFamily="-1" charset="-128"/>
              </a:rPr>
              <a:t> de incremento del nadir) </a:t>
            </a:r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s-AR" sz="1600" dirty="0" smtClean="0">
                <a:ea typeface="ＭＳ Ｐゴシック" pitchFamily="-1" charset="-128"/>
              </a:rPr>
              <a:t>CV ≥ 400 c/</a:t>
            </a:r>
            <a:r>
              <a:rPr lang="es-AR" sz="1600" dirty="0" err="1" smtClean="0">
                <a:ea typeface="ＭＳ Ｐゴシック" pitchFamily="-1" charset="-128"/>
              </a:rPr>
              <a:t>mL</a:t>
            </a:r>
            <a:r>
              <a:rPr lang="es-AR" sz="1600" dirty="0" smtClean="0">
                <a:ea typeface="ＭＳ Ｐゴシック" pitchFamily="-1" charset="-128"/>
              </a:rPr>
              <a:t> en la ultima visita (a semana 8 o después)</a:t>
            </a:r>
          </a:p>
          <a:p>
            <a:pPr>
              <a:spcBef>
                <a:spcPts val="0"/>
              </a:spcBef>
            </a:pPr>
            <a:r>
              <a:rPr lang="es-AR" sz="2400" b="1" dirty="0" smtClean="0">
                <a:latin typeface="+mj-lt"/>
                <a:ea typeface="ＭＳ Ｐゴシック" pitchFamily="-1" charset="-128"/>
              </a:rPr>
              <a:t>Criterios para test de resistencia</a:t>
            </a:r>
          </a:p>
          <a:p>
            <a:pPr lvl="1">
              <a:spcBef>
                <a:spcPts val="0"/>
              </a:spcBef>
            </a:pPr>
            <a:r>
              <a:rPr lang="es-AR" sz="1600" dirty="0" smtClean="0">
                <a:ea typeface="ＭＳ Ｐゴシック" pitchFamily="-1" charset="-128"/>
              </a:rPr>
              <a:t>Fallo virológico o CV </a:t>
            </a:r>
            <a:r>
              <a:rPr lang="es-AR" sz="1600" u="sng" dirty="0" smtClean="0">
                <a:ea typeface="ＭＳ Ｐゴシック" pitchFamily="-1" charset="-128"/>
              </a:rPr>
              <a:t>&gt;</a:t>
            </a:r>
            <a:r>
              <a:rPr lang="es-AR" sz="1600" dirty="0" smtClean="0">
                <a:ea typeface="ＭＳ Ｐゴシック" pitchFamily="-1" charset="-128"/>
              </a:rPr>
              <a:t> 400 c/</a:t>
            </a:r>
            <a:r>
              <a:rPr lang="es-AR" sz="1600" dirty="0" err="1" smtClean="0">
                <a:ea typeface="ＭＳ Ｐゴシック" pitchFamily="-1" charset="-128"/>
              </a:rPr>
              <a:t>mL</a:t>
            </a:r>
            <a:r>
              <a:rPr lang="es-AR" sz="1600" dirty="0" smtClean="0">
                <a:ea typeface="ＭＳ Ｐゴシック" pitchFamily="-1" charset="-128"/>
              </a:rPr>
              <a:t> a al momento de la discontinuación del estudio </a:t>
            </a:r>
            <a:br>
              <a:rPr lang="es-AR" sz="1600" dirty="0" smtClean="0">
                <a:ea typeface="ＭＳ Ｐゴシック" pitchFamily="-1" charset="-128"/>
              </a:rPr>
            </a:br>
            <a:r>
              <a:rPr lang="es-AR" sz="1600" dirty="0" smtClean="0">
                <a:ea typeface="ＭＳ Ｐゴシック" pitchFamily="-1" charset="-128"/>
              </a:rPr>
              <a:t>(a la semana 8 o después de estar recibiendo la droga en estudio)</a:t>
            </a:r>
          </a:p>
        </p:txBody>
      </p:sp>
      <p:graphicFrame>
        <p:nvGraphicFramePr>
          <p:cNvPr id="210094" name="Group 174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072229437"/>
              </p:ext>
            </p:extLst>
          </p:nvPr>
        </p:nvGraphicFramePr>
        <p:xfrm>
          <a:off x="250826" y="4015700"/>
          <a:ext cx="8497886" cy="2293620"/>
        </p:xfrm>
        <a:graphic>
          <a:graphicData uri="http://schemas.openxmlformats.org/drawingml/2006/table">
            <a:tbl>
              <a:tblPr/>
              <a:tblGrid>
                <a:gridCol w="391700"/>
                <a:gridCol w="863973"/>
                <a:gridCol w="4145621"/>
                <a:gridCol w="1548296"/>
                <a:gridCol w="1548296"/>
              </a:tblGrid>
              <a:tr h="491402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s-AR" sz="16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EVG/c/FTC/TDF</a:t>
                      </a:r>
                      <a:b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353</a:t>
                      </a:r>
                      <a:endParaRPr kumimoji="0" lang="es-A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ATV/r + FTC/TDF</a:t>
                      </a:r>
                      <a:b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355</a:t>
                      </a:r>
                      <a:endParaRPr kumimoji="0" lang="es-A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200"/>
                    </a:solidFill>
                  </a:tcPr>
                </a:tc>
              </a:tr>
              <a:tr h="258633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Análisis por desarrollo de resistencia</a:t>
                      </a:r>
                      <a:endParaRPr kumimoji="0" lang="es-AR" sz="12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12 (3.4%)</a:t>
                      </a:r>
                      <a:endParaRPr kumimoji="0" lang="es-AR" sz="12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8 (2.3%)</a:t>
                      </a:r>
                      <a:endParaRPr kumimoji="0" lang="es-AR" sz="12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5863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s-AR" sz="12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Mutaciones emergentes de resistencia primaria a la </a:t>
                      </a:r>
                      <a:r>
                        <a:rPr kumimoji="0" lang="es-AR" sz="1200" b="1" i="0" u="none" strike="noStrike" cap="none" normalizeH="0" baseline="0" noProof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integrasa</a:t>
                      </a:r>
                      <a:endParaRPr kumimoji="0" lang="es-AR" sz="12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4*, **</a:t>
                      </a:r>
                      <a:endParaRPr kumimoji="0" lang="es-AR" sz="12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-</a:t>
                      </a:r>
                      <a:endParaRPr kumimoji="0" lang="es-AR" sz="12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5863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s-AR" sz="12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Mutaciones emergentes de resistencia primaria a la </a:t>
                      </a:r>
                      <a:r>
                        <a:rPr kumimoji="0" lang="es-AR" sz="1200" b="1" i="0" u="none" strike="noStrike" cap="none" normalizeH="0" baseline="0" noProof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transcriptasa</a:t>
                      </a:r>
                      <a:r>
                        <a:rPr kumimoji="0" lang="es-AR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reversa</a:t>
                      </a:r>
                      <a:endParaRPr kumimoji="0" lang="es-AR" sz="12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</a:t>
                      </a:r>
                      <a:endParaRPr kumimoji="0" lang="es-AR" sz="12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endParaRPr kumimoji="0" lang="es-AR" sz="12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47200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s-AR" sz="12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s-AR" sz="12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s-AR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M184V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s-AR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K65R</a:t>
                      </a: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</a:t>
                      </a:r>
                      <a:endParaRPr kumimoji="0" lang="es-AR" sz="12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-</a:t>
                      </a:r>
                      <a:endParaRPr kumimoji="0" lang="es-AR" sz="12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5863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s-AR" sz="12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s-AR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Mutaciones emergentes de resistencia primaria a la proteasa</a:t>
                      </a: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-</a:t>
                      </a:r>
                      <a:endParaRPr kumimoji="0" lang="es-AR" sz="12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endParaRPr kumimoji="0" lang="es-AR" sz="12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240686" name="ZoneTexte 10"/>
          <p:cNvSpPr txBox="1">
            <a:spLocks noChangeArrowheads="1"/>
          </p:cNvSpPr>
          <p:nvPr/>
        </p:nvSpPr>
        <p:spPr bwMode="auto">
          <a:xfrm>
            <a:off x="306131" y="6320353"/>
            <a:ext cx="822898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s-AR" sz="1200" dirty="0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* Q148R, N = 2, N155H, N = 1, T66I + E92Q + N155H, N = 1 ; ** 1 presentaba también M184V + K65R y2 M184V   </a:t>
            </a:r>
            <a:endParaRPr lang="es-AR" sz="1200" dirty="0">
              <a:solidFill>
                <a:srgbClr val="000066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11" name="ZoneTexte 69"/>
          <p:cNvSpPr txBox="1">
            <a:spLocks noChangeArrowheads="1"/>
          </p:cNvSpPr>
          <p:nvPr/>
        </p:nvSpPr>
        <p:spPr bwMode="auto">
          <a:xfrm>
            <a:off x="6292850" y="6530975"/>
            <a:ext cx="27432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200" i="1" dirty="0" err="1" smtClean="0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DeJesus</a:t>
            </a:r>
            <a:r>
              <a:rPr lang="en-GB" sz="1200" i="1" dirty="0" smtClean="0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 E. </a:t>
            </a:r>
            <a:r>
              <a:rPr lang="en-GB" sz="1200" i="1" dirty="0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Lancet </a:t>
            </a:r>
            <a:r>
              <a:rPr lang="en-GB" sz="1200" i="1" dirty="0" smtClean="0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2012;379:2429-38</a:t>
            </a:r>
            <a:endParaRPr lang="en-GB" sz="1200" i="1" dirty="0">
              <a:solidFill>
                <a:srgbClr val="CC0000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grpSp>
        <p:nvGrpSpPr>
          <p:cNvPr id="17" name="Grouper 41"/>
          <p:cNvGrpSpPr/>
          <p:nvPr/>
        </p:nvGrpSpPr>
        <p:grpSpPr>
          <a:xfrm>
            <a:off x="0" y="6570663"/>
            <a:ext cx="1187624" cy="288111"/>
            <a:chOff x="0" y="6570663"/>
            <a:chExt cx="1393200" cy="288111"/>
          </a:xfrm>
        </p:grpSpPr>
        <p:sp>
          <p:nvSpPr>
            <p:cNvPr id="18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1393200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 b="1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19" name="ZoneTexte 23"/>
            <p:cNvSpPr txBox="1">
              <a:spLocks noChangeArrowheads="1"/>
            </p:cNvSpPr>
            <p:nvPr/>
          </p:nvSpPr>
          <p:spPr bwMode="auto">
            <a:xfrm>
              <a:off x="58767" y="6581775"/>
              <a:ext cx="1289477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200" b="1" i="1" dirty="0" smtClean="0">
                  <a:solidFill>
                    <a:srgbClr val="333399"/>
                  </a:solidFill>
                  <a:latin typeface="Cambria" pitchFamily="-1" charset="0"/>
                  <a:ea typeface="ＭＳ Ｐゴシック" pitchFamily="-1" charset="-128"/>
                  <a:cs typeface="ＭＳ Ｐゴシック" pitchFamily="-1" charset="-128"/>
                </a:rPr>
                <a:t>GS-236-0103</a:t>
              </a:r>
              <a:endParaRPr lang="en-GB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</p:grp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2843808" y="3645024"/>
            <a:ext cx="2949094" cy="3744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marL="381000" indent="-381000" algn="ctr">
              <a:lnSpc>
                <a:spcPct val="90000"/>
              </a:lnSpc>
              <a:spcBef>
                <a:spcPct val="20000"/>
              </a:spcBef>
              <a:buClr>
                <a:srgbClr val="CC3300"/>
              </a:buClr>
            </a:pPr>
            <a:r>
              <a:rPr lang="es-AR" sz="2000" b="1" dirty="0" smtClean="0">
                <a:solidFill>
                  <a:srgbClr val="333399"/>
                </a:solidFill>
                <a:latin typeface="Calibri" pitchFamily="-1" charset="0"/>
              </a:rPr>
              <a:t>Datos de resistencia a S48</a:t>
            </a:r>
            <a:endParaRPr lang="es-AR" sz="2000" b="1" dirty="0">
              <a:solidFill>
                <a:srgbClr val="333399"/>
              </a:solidFill>
              <a:latin typeface="Calibri" pitchFamily="-1" charset="0"/>
            </a:endParaRPr>
          </a:p>
        </p:txBody>
      </p:sp>
      <p:sp>
        <p:nvSpPr>
          <p:cNvPr id="14" name="Rectangle 27"/>
          <p:cNvSpPr>
            <a:spLocks noGrp="1" noChangeArrowheads="1"/>
          </p:cNvSpPr>
          <p:nvPr>
            <p:ph type="title"/>
          </p:nvPr>
        </p:nvSpPr>
        <p:spPr>
          <a:xfrm>
            <a:off x="50799" y="44450"/>
            <a:ext cx="8736013" cy="1106488"/>
          </a:xfrm>
        </p:spPr>
        <p:txBody>
          <a:bodyPr/>
          <a:lstStyle/>
          <a:p>
            <a:r>
              <a:rPr lang="en-GB" sz="3200" dirty="0" err="1" smtClean="0">
                <a:ea typeface="ＭＳ Ｐゴシック" pitchFamily="-1" charset="-128"/>
                <a:cs typeface="ＭＳ Ｐゴシック" pitchFamily="-1" charset="-128"/>
              </a:rPr>
              <a:t>Estudio</a:t>
            </a:r>
            <a: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  <a:t> GS-236-</a:t>
            </a:r>
            <a:r>
              <a:rPr lang="fr-FR" sz="3200" dirty="0" smtClean="0">
                <a:ea typeface="ＭＳ Ｐゴシック" pitchFamily="-1" charset="-128"/>
                <a:cs typeface="ＭＳ Ｐゴシック" pitchFamily="-1" charset="-128"/>
              </a:rPr>
              <a:t>0103</a:t>
            </a:r>
            <a: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  <a:t>: EVG/c/FTC/TDF </a:t>
            </a:r>
            <a:r>
              <a:rPr lang="en-GB" sz="3200" dirty="0">
                <a:ea typeface="ＭＳ Ｐゴシック" pitchFamily="-1" charset="-128"/>
                <a:cs typeface="ＭＳ Ｐゴシック" pitchFamily="-1" charset="-128"/>
              </a:rPr>
              <a:t>QD </a:t>
            </a:r>
            <a:r>
              <a:rPr lang="en-GB" sz="3200" dirty="0" err="1">
                <a:ea typeface="ＭＳ Ｐゴシック" pitchFamily="-1" charset="-128"/>
                <a:cs typeface="ＭＳ Ｐゴシック" pitchFamily="-1" charset="-128"/>
              </a:rPr>
              <a:t>vs</a:t>
            </a:r>
            <a: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  <a:t> ATV</a:t>
            </a:r>
            <a:r>
              <a:rPr lang="en-GB" sz="3200" dirty="0">
                <a:ea typeface="ＭＳ Ｐゴシック" pitchFamily="-1" charset="-128"/>
                <a:cs typeface="ＭＳ Ｐゴシック" pitchFamily="-1" charset="-128"/>
              </a:rPr>
              <a:t>/</a:t>
            </a:r>
            <a: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  <a:t>r </a:t>
            </a:r>
            <a:b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</a:br>
            <a: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  <a:t>+ FTC/TDF QD</a:t>
            </a:r>
            <a:endParaRPr lang="en-GB" sz="3200" dirty="0"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0094" name="Group 174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568426064"/>
              </p:ext>
            </p:extLst>
          </p:nvPr>
        </p:nvGraphicFramePr>
        <p:xfrm>
          <a:off x="539552" y="1772657"/>
          <a:ext cx="8207373" cy="4053840"/>
        </p:xfrm>
        <a:graphic>
          <a:graphicData uri="http://schemas.openxmlformats.org/drawingml/2006/table">
            <a:tbl>
              <a:tblPr/>
              <a:tblGrid>
                <a:gridCol w="2289387"/>
                <a:gridCol w="701965"/>
                <a:gridCol w="691669"/>
                <a:gridCol w="759697"/>
                <a:gridCol w="805662"/>
                <a:gridCol w="701965"/>
                <a:gridCol w="691669"/>
                <a:gridCol w="759697"/>
                <a:gridCol w="805662"/>
              </a:tblGrid>
              <a:tr h="281616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s-AR" sz="16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6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EVG/c/FTC/TDF</a:t>
                      </a:r>
                      <a:br>
                        <a:rPr kumimoji="0" lang="es-AR" sz="16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s-AR" sz="16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353</a:t>
                      </a:r>
                      <a:endParaRPr kumimoji="0" lang="es-AR" sz="1600" b="1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33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008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008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0080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6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ATV/r + FTC/TDF</a:t>
                      </a:r>
                      <a:br>
                        <a:rPr kumimoji="0" lang="es-AR" sz="16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s-AR" sz="16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355</a:t>
                      </a:r>
                      <a:endParaRPr kumimoji="0" lang="es-AR" sz="1600" b="1" i="0" u="none" strike="noStrike" cap="none" normalizeH="0" baseline="0" noProof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20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660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660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6600"/>
                    </a:solidFill>
                  </a:tcPr>
                </a:tc>
              </a:tr>
              <a:tr h="227975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Total</a:t>
                      </a:r>
                      <a:endParaRPr kumimoji="0" lang="es-AR" sz="12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D0-</a:t>
                      </a:r>
                      <a:br>
                        <a:rPr kumimoji="0" lang="es-AR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s-AR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SS48</a:t>
                      </a:r>
                      <a:endParaRPr kumimoji="0" lang="es-AR" sz="12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S48-</a:t>
                      </a:r>
                      <a:br>
                        <a:rPr kumimoji="0" lang="es-AR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s-AR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S96</a:t>
                      </a:r>
                      <a:endParaRPr kumimoji="0" lang="es-AR" sz="12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S96-</a:t>
                      </a:r>
                      <a:br>
                        <a:rPr kumimoji="0" lang="es-AR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s-AR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S144</a:t>
                      </a:r>
                      <a:endParaRPr kumimoji="0" lang="es-AR" sz="12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Total</a:t>
                      </a:r>
                      <a:endParaRPr kumimoji="0" lang="es-AR" sz="12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D0-</a:t>
                      </a:r>
                      <a:br>
                        <a:rPr kumimoji="0" lang="es-AR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s-AR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S48</a:t>
                      </a:r>
                      <a:endParaRPr kumimoji="0" lang="es-AR" sz="12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S48-</a:t>
                      </a:r>
                      <a:br>
                        <a:rPr kumimoji="0" lang="es-AR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s-AR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S96</a:t>
                      </a:r>
                      <a:endParaRPr kumimoji="0" lang="es-AR" sz="12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S96-</a:t>
                      </a:r>
                      <a:br>
                        <a:rPr kumimoji="0" lang="es-AR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s-AR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S144</a:t>
                      </a:r>
                      <a:endParaRPr kumimoji="0" lang="es-AR" sz="12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1341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s-AR" sz="12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uLnTx/>
                          <a:uFillTx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Emergencia de resistencia, 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8</a:t>
                      </a:r>
                      <a:endParaRPr kumimoji="0" lang="es-AR" sz="12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5*</a:t>
                      </a:r>
                      <a:endParaRPr kumimoji="0" lang="es-AR" sz="12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</a:t>
                      </a:r>
                      <a:endParaRPr kumimoji="0" lang="es-AR" sz="12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2**</a:t>
                      </a:r>
                      <a:endParaRPr kumimoji="0" lang="es-AR" sz="12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</a:t>
                      </a:r>
                      <a:endParaRPr kumimoji="0" lang="es-AR" sz="12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endParaRPr kumimoji="0" lang="es-AR" sz="12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endParaRPr kumimoji="0" lang="es-AR" sz="12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9933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>
                          <a:tab pos="182563" algn="l"/>
                        </a:tabLst>
                      </a:pPr>
                      <a:r>
                        <a:rPr kumimoji="0" lang="es-AR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Resistencia a INSTI </a:t>
                      </a:r>
                      <a:endParaRPr kumimoji="0" lang="es-AR" sz="12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</a:t>
                      </a:r>
                      <a:endParaRPr kumimoji="0" lang="es-AR" sz="12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</a:t>
                      </a:r>
                      <a:endParaRPr kumimoji="0" lang="es-AR" sz="12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</a:t>
                      </a:r>
                      <a:endParaRPr kumimoji="0" lang="es-AR" sz="12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</a:t>
                      </a:r>
                      <a:endParaRPr kumimoji="0" lang="es-AR" sz="12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-</a:t>
                      </a:r>
                      <a:endParaRPr kumimoji="0" lang="es-AR" sz="12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s-AR" sz="12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s-AR" sz="12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s-AR" sz="12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1341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>
                          <a:tab pos="476250" algn="l"/>
                        </a:tabLst>
                        <a:defRPr/>
                      </a:pPr>
                      <a:r>
                        <a:rPr kumimoji="0" lang="es-AR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	E92Q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</a:t>
                      </a:r>
                      <a:endParaRPr kumimoji="0" lang="es-AR" sz="12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</a:t>
                      </a:r>
                      <a:endParaRPr kumimoji="0" lang="es-AR" sz="12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</a:t>
                      </a:r>
                      <a:endParaRPr kumimoji="0" lang="es-AR" sz="12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endParaRPr kumimoji="0" lang="es-AR" sz="12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s-AR" sz="12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s-AR" sz="12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s-AR" sz="12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s-AR" sz="12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341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>
                          <a:tab pos="484188" algn="l"/>
                        </a:tabLst>
                        <a:defRPr/>
                      </a:pPr>
                      <a:r>
                        <a:rPr kumimoji="0" lang="es-AR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	N155H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</a:t>
                      </a:r>
                      <a:endParaRPr kumimoji="0" lang="es-AR" sz="12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</a:t>
                      </a:r>
                      <a:endParaRPr kumimoji="0" lang="es-AR" sz="12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endParaRPr kumimoji="0" lang="es-AR" sz="12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endParaRPr kumimoji="0" lang="es-AR" sz="12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s-AR" sz="12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s-AR" sz="12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s-AR" sz="12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s-AR" sz="12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341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>
                          <a:tab pos="484188" algn="l"/>
                        </a:tabLst>
                        <a:defRPr/>
                      </a:pPr>
                      <a:r>
                        <a:rPr kumimoji="0" lang="es-AR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	Q148R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</a:t>
                      </a:r>
                      <a:endParaRPr kumimoji="0" lang="es-AR" sz="12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</a:t>
                      </a:r>
                      <a:endParaRPr kumimoji="0" lang="es-AR" sz="12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endParaRPr kumimoji="0" lang="es-AR" sz="12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endParaRPr kumimoji="0" lang="es-AR" sz="12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s-AR" sz="12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s-AR" sz="12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s-AR" sz="12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s-AR" sz="12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341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>
                          <a:tab pos="484188" algn="l"/>
                        </a:tabLst>
                        <a:defRPr/>
                      </a:pPr>
                      <a:r>
                        <a:rPr kumimoji="0" lang="es-AR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	T66I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</a:t>
                      </a:r>
                      <a:endParaRPr kumimoji="0" lang="es-AR" sz="12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</a:t>
                      </a:r>
                      <a:endParaRPr kumimoji="0" lang="es-AR" sz="12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endParaRPr kumimoji="0" lang="es-AR" sz="12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endParaRPr kumimoji="0" lang="es-AR" sz="12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s-AR" sz="12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s-AR" sz="12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s-AR" sz="12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s-AR" sz="12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341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>
                          <a:tab pos="503238" algn="l"/>
                        </a:tabLst>
                        <a:defRPr/>
                      </a:pPr>
                      <a:r>
                        <a:rPr kumimoji="0" lang="es-AR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	T97A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</a:t>
                      </a:r>
                      <a:endParaRPr kumimoji="0" lang="es-AR" sz="12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endParaRPr kumimoji="0" lang="es-AR" sz="12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endParaRPr kumimoji="0" lang="es-AR" sz="12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</a:t>
                      </a:r>
                      <a:endParaRPr kumimoji="0" lang="es-AR" sz="12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s-AR" sz="12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s-AR" sz="12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s-AR" sz="12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s-AR" sz="12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9933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>
                          <a:tab pos="182563" algn="l"/>
                        </a:tabLst>
                        <a:defRPr/>
                      </a:pPr>
                      <a:r>
                        <a:rPr kumimoji="0" lang="es-AR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Resistencia a NRTI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7</a:t>
                      </a:r>
                      <a:endParaRPr kumimoji="0" lang="es-AR" sz="12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</a:t>
                      </a:r>
                      <a:endParaRPr kumimoji="0" lang="es-AR" sz="12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</a:t>
                      </a:r>
                      <a:endParaRPr kumimoji="0" lang="es-AR" sz="12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</a:t>
                      </a:r>
                      <a:endParaRPr kumimoji="0" lang="es-AR" sz="12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</a:t>
                      </a:r>
                      <a:endParaRPr kumimoji="0" lang="es-AR" sz="12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endParaRPr kumimoji="0" lang="es-AR" sz="12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endParaRPr kumimoji="0" lang="es-AR" sz="12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</a:t>
                      </a:r>
                      <a:endParaRPr kumimoji="0" lang="es-AR" sz="12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1341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>
                          <a:tab pos="520700" algn="l"/>
                        </a:tabLst>
                        <a:defRPr/>
                      </a:pPr>
                      <a:r>
                        <a:rPr kumimoji="0" lang="es-AR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	M184V/I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7</a:t>
                      </a:r>
                      <a:endParaRPr kumimoji="0" lang="es-AR" sz="12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</a:t>
                      </a:r>
                      <a:endParaRPr kumimoji="0" lang="es-AR" sz="12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</a:t>
                      </a:r>
                      <a:endParaRPr kumimoji="0" lang="es-AR" sz="12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</a:t>
                      </a:r>
                      <a:endParaRPr kumimoji="0" lang="es-AR" sz="12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s-AR" sz="12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s-AR" sz="12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s-AR" sz="12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</a:t>
                      </a:r>
                      <a:endParaRPr kumimoji="0" lang="es-AR" sz="12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341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>
                          <a:tab pos="503238" algn="l"/>
                        </a:tabLst>
                        <a:defRPr/>
                      </a:pPr>
                      <a:r>
                        <a:rPr kumimoji="0" lang="es-AR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	K65R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</a:t>
                      </a:r>
                      <a:endParaRPr kumimoji="0" lang="es-AR" sz="12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</a:t>
                      </a:r>
                      <a:endParaRPr kumimoji="0" lang="es-AR" sz="12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endParaRPr kumimoji="0" lang="es-AR" sz="12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endParaRPr kumimoji="0" lang="es-AR" sz="12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s-AR" sz="12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s-AR" sz="12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s-AR" sz="12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endParaRPr kumimoji="0" lang="es-AR" sz="12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341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>
                          <a:tab pos="182563" algn="l"/>
                        </a:tabLst>
                        <a:defRPr/>
                      </a:pPr>
                      <a:r>
                        <a:rPr kumimoji="0" lang="es-AR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Mutación a proteasa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-</a:t>
                      </a:r>
                      <a:endParaRPr kumimoji="0" lang="es-AR" sz="12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s-AR" sz="12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s-AR" sz="12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s-AR" sz="12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endParaRPr kumimoji="0" lang="es-AR" sz="12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s-AR" sz="12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s-AR" sz="12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s-AR" sz="12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</a:tbl>
          </a:graphicData>
        </a:graphic>
      </p:graphicFrame>
      <p:sp>
        <p:nvSpPr>
          <p:cNvPr id="16" name="Rectangle 10"/>
          <p:cNvSpPr>
            <a:spLocks noChangeArrowheads="1"/>
          </p:cNvSpPr>
          <p:nvPr/>
        </p:nvSpPr>
        <p:spPr bwMode="auto">
          <a:xfrm>
            <a:off x="755576" y="1294954"/>
            <a:ext cx="7344816" cy="4247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marL="381000" indent="-381000" algn="ctr">
              <a:lnSpc>
                <a:spcPct val="90000"/>
              </a:lnSpc>
              <a:spcBef>
                <a:spcPct val="20000"/>
              </a:spcBef>
              <a:buClr>
                <a:srgbClr val="CC3300"/>
              </a:buClr>
            </a:pPr>
            <a:r>
              <a:rPr lang="es-AR" sz="2400" b="1" i="0" dirty="0" smtClean="0">
                <a:solidFill>
                  <a:srgbClr val="CC3300"/>
                </a:solidFill>
                <a:latin typeface="Calibri" pitchFamily="-1" charset="0"/>
              </a:rPr>
              <a:t>Datos de resistencia a semana 144</a:t>
            </a:r>
            <a:endParaRPr lang="es-AR" sz="2400" b="1" i="0" dirty="0">
              <a:solidFill>
                <a:srgbClr val="CC3300"/>
              </a:solidFill>
              <a:latin typeface="Calibri" pitchFamily="-1" charset="0"/>
            </a:endParaRPr>
          </a:p>
        </p:txBody>
      </p:sp>
      <p:sp>
        <p:nvSpPr>
          <p:cNvPr id="17" name="ZoneTexte 69"/>
          <p:cNvSpPr txBox="1">
            <a:spLocks noChangeArrowheads="1"/>
          </p:cNvSpPr>
          <p:nvPr/>
        </p:nvSpPr>
        <p:spPr bwMode="auto">
          <a:xfrm>
            <a:off x="3407389" y="6530975"/>
            <a:ext cx="562866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200" i="1" dirty="0" err="1" smtClean="0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Rockstroh</a:t>
            </a:r>
            <a:r>
              <a:rPr lang="en-GB" sz="1200" i="1" dirty="0" smtClean="0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 JK, JAIDS 2013 62:483-6 ; </a:t>
            </a:r>
            <a:r>
              <a:rPr lang="en-GB" sz="1200" i="1" dirty="0" err="1" smtClean="0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Clumeck</a:t>
            </a:r>
            <a:r>
              <a:rPr lang="en-GB" sz="1200" i="1" dirty="0" smtClean="0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 N, JAIDS 2014;65:e121-4</a:t>
            </a:r>
            <a:endParaRPr lang="en-GB" sz="1200" i="1" dirty="0">
              <a:solidFill>
                <a:srgbClr val="CC0000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19" name="ZoneTexte 18"/>
          <p:cNvSpPr txBox="1"/>
          <p:nvPr/>
        </p:nvSpPr>
        <p:spPr>
          <a:xfrm>
            <a:off x="539552" y="5888305"/>
            <a:ext cx="344562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>
                <a:solidFill>
                  <a:srgbClr val="000066"/>
                </a:solidFill>
              </a:rPr>
              <a:t>*  Resistencia a INSTI + INRTI, * N = 3, ** N = 1</a:t>
            </a:r>
            <a:endParaRPr lang="fr-FR" sz="1200" dirty="0">
              <a:solidFill>
                <a:srgbClr val="000066"/>
              </a:solidFill>
            </a:endParaRPr>
          </a:p>
        </p:txBody>
      </p:sp>
      <p:grpSp>
        <p:nvGrpSpPr>
          <p:cNvPr id="10" name="Grouper 41"/>
          <p:cNvGrpSpPr/>
          <p:nvPr/>
        </p:nvGrpSpPr>
        <p:grpSpPr>
          <a:xfrm>
            <a:off x="0" y="6570663"/>
            <a:ext cx="1187624" cy="288111"/>
            <a:chOff x="0" y="6570663"/>
            <a:chExt cx="1393200" cy="288111"/>
          </a:xfrm>
        </p:grpSpPr>
        <p:sp>
          <p:nvSpPr>
            <p:cNvPr id="11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1393200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 b="1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13" name="ZoneTexte 23"/>
            <p:cNvSpPr txBox="1">
              <a:spLocks noChangeArrowheads="1"/>
            </p:cNvSpPr>
            <p:nvPr/>
          </p:nvSpPr>
          <p:spPr bwMode="auto">
            <a:xfrm>
              <a:off x="58767" y="6581775"/>
              <a:ext cx="1289477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200" b="1" i="1" dirty="0" smtClean="0">
                  <a:solidFill>
                    <a:srgbClr val="333399"/>
                  </a:solidFill>
                  <a:latin typeface="Cambria" pitchFamily="-1" charset="0"/>
                  <a:ea typeface="ＭＳ Ｐゴシック" pitchFamily="-1" charset="-128"/>
                  <a:cs typeface="ＭＳ Ｐゴシック" pitchFamily="-1" charset="-128"/>
                </a:rPr>
                <a:t>GS-236-0103</a:t>
              </a:r>
              <a:endParaRPr lang="en-GB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</p:grpSp>
      <p:sp>
        <p:nvSpPr>
          <p:cNvPr id="15" name="Rectangle 27"/>
          <p:cNvSpPr>
            <a:spLocks noGrp="1" noChangeArrowheads="1"/>
          </p:cNvSpPr>
          <p:nvPr>
            <p:ph type="title"/>
          </p:nvPr>
        </p:nvSpPr>
        <p:spPr>
          <a:xfrm>
            <a:off x="50799" y="44450"/>
            <a:ext cx="8736013" cy="1106488"/>
          </a:xfrm>
        </p:spPr>
        <p:txBody>
          <a:bodyPr/>
          <a:lstStyle/>
          <a:p>
            <a:r>
              <a:rPr lang="en-GB" sz="3200" dirty="0" err="1" smtClean="0">
                <a:ea typeface="ＭＳ Ｐゴシック" pitchFamily="-1" charset="-128"/>
                <a:cs typeface="ＭＳ Ｐゴシック" pitchFamily="-1" charset="-128"/>
              </a:rPr>
              <a:t>Estudio</a:t>
            </a:r>
            <a: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  <a:t> GS-236-</a:t>
            </a:r>
            <a:r>
              <a:rPr lang="fr-FR" sz="3200" dirty="0" smtClean="0">
                <a:ea typeface="ＭＳ Ｐゴシック" pitchFamily="-1" charset="-128"/>
                <a:cs typeface="ＭＳ Ｐゴシック" pitchFamily="-1" charset="-128"/>
              </a:rPr>
              <a:t>0103</a:t>
            </a:r>
            <a: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  <a:t>: EVG/c/FTC/TDF </a:t>
            </a:r>
            <a:r>
              <a:rPr lang="en-GB" sz="3200" dirty="0">
                <a:ea typeface="ＭＳ Ｐゴシック" pitchFamily="-1" charset="-128"/>
                <a:cs typeface="ＭＳ Ｐゴシック" pitchFamily="-1" charset="-128"/>
              </a:rPr>
              <a:t>QD </a:t>
            </a:r>
            <a:r>
              <a:rPr lang="en-GB" sz="3200" dirty="0" err="1">
                <a:ea typeface="ＭＳ Ｐゴシック" pitchFamily="-1" charset="-128"/>
                <a:cs typeface="ＭＳ Ｐゴシック" pitchFamily="-1" charset="-128"/>
              </a:rPr>
              <a:t>vs</a:t>
            </a:r>
            <a: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  <a:t> ATV</a:t>
            </a:r>
            <a:r>
              <a:rPr lang="en-GB" sz="3200" dirty="0">
                <a:ea typeface="ＭＳ Ｐゴシック" pitchFamily="-1" charset="-128"/>
                <a:cs typeface="ＭＳ Ｐゴシック" pitchFamily="-1" charset="-128"/>
              </a:rPr>
              <a:t>/</a:t>
            </a:r>
            <a: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  <a:t>r </a:t>
            </a:r>
            <a:b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</a:br>
            <a: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  <a:t>+ FTC/TDF QD</a:t>
            </a:r>
            <a:endParaRPr lang="en-GB" sz="3200" dirty="0"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0434" name="Group 9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4977118"/>
              </p:ext>
            </p:extLst>
          </p:nvPr>
        </p:nvGraphicFramePr>
        <p:xfrm>
          <a:off x="468313" y="1856121"/>
          <a:ext cx="8207375" cy="4656600"/>
        </p:xfrm>
        <a:graphic>
          <a:graphicData uri="http://schemas.openxmlformats.org/drawingml/2006/table">
            <a:tbl>
              <a:tblPr/>
              <a:tblGrid>
                <a:gridCol w="488705"/>
                <a:gridCol w="3697116"/>
                <a:gridCol w="1995484"/>
                <a:gridCol w="2026070"/>
              </a:tblGrid>
              <a:tr h="255393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AR" sz="18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8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EVG/c/FTC/TDF</a:t>
                      </a:r>
                      <a:endParaRPr kumimoji="0" lang="es-AR" sz="1800" b="1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8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ATV/r + FTC/TDF</a:t>
                      </a:r>
                      <a:endParaRPr kumimoji="0" lang="es-AR" sz="1800" b="1" i="0" u="none" strike="noStrike" cap="none" normalizeH="0" baseline="0" noProof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200"/>
                    </a:solidFill>
                  </a:tcPr>
                </a:tc>
              </a:tr>
              <a:tr h="255393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Total a semana 48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13 (3.7%)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18 (5.1%)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5539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kern="1200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Ictericia Ocular / Ictericia</a:t>
                      </a:r>
                      <a:endParaRPr kumimoji="0" lang="es-AR" sz="1400" b="1" i="0" u="none" strike="noStrike" kern="1200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0 / 0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4 / 2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5539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Desordenes gastrointestinales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4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5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5539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Desordenes generales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3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2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5539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Hipersensibilidad a drogas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1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0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5539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Infección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1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2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5539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Sobredosis</a:t>
                      </a:r>
                      <a:endParaRPr kumimoji="0" lang="es-A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0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1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5539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Aumento de aminotransferasa 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2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0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5539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Aumento de </a:t>
                      </a:r>
                      <a:r>
                        <a:rPr kumimoji="0" lang="es-AR" sz="1400" b="1" i="0" u="none" strike="noStrike" cap="none" normalizeH="0" baseline="0" noProof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creatinina</a:t>
                      </a:r>
                      <a:endParaRPr kumimoji="0" lang="es-A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1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0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5539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Nefrotoxicidad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0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1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03716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Dolor de piernas o rabdomiolisis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2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0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5539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kern="1200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Neoplasias</a:t>
                      </a:r>
                      <a:endParaRPr kumimoji="0" lang="es-AR" sz="1400" b="1" i="0" u="none" strike="noStrike" kern="1200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1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1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5539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Desordenes neuropsiquiatricos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4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3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5539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Rash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2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4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5539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Otros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3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0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55393">
                <a:tc gridSpan="2"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Total a semana 96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15 (4.2%)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21 (5.9%)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55393">
                <a:tc gridSpan="2"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Total a semana 144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21 (5.9%)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30 (8.5%)</a:t>
                      </a:r>
                      <a:endParaRPr kumimoji="0" lang="es-A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8" name="ZoneTexte 69"/>
          <p:cNvSpPr txBox="1">
            <a:spLocks noChangeArrowheads="1"/>
          </p:cNvSpPr>
          <p:nvPr/>
        </p:nvSpPr>
        <p:spPr bwMode="auto">
          <a:xfrm>
            <a:off x="1150787" y="6568331"/>
            <a:ext cx="794751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200" i="1" dirty="0" err="1" smtClean="0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DeJesus</a:t>
            </a:r>
            <a:r>
              <a:rPr lang="en-GB" sz="1200" i="1" dirty="0" smtClean="0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 E. Lancet 2012;379:2429-38 ; </a:t>
            </a:r>
            <a:r>
              <a:rPr lang="en-GB" sz="1200" i="1" dirty="0" err="1" smtClean="0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Rockstroh</a:t>
            </a:r>
            <a:r>
              <a:rPr lang="en-GB" sz="1200" i="1" dirty="0" smtClean="0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 JK, JAIDS 2013;62:483-6 ; </a:t>
            </a:r>
            <a:r>
              <a:rPr lang="en-GB" sz="1200" i="1" dirty="0" err="1" smtClean="0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Clumeck</a:t>
            </a:r>
            <a:r>
              <a:rPr lang="en-GB" sz="1200" i="1" dirty="0" smtClean="0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 N, JAIDS 2014;65:e121-4 </a:t>
            </a:r>
            <a:endParaRPr lang="en-GB" sz="1200" i="1" dirty="0">
              <a:solidFill>
                <a:srgbClr val="CC0000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grpSp>
        <p:nvGrpSpPr>
          <p:cNvPr id="13" name="Grouper 41"/>
          <p:cNvGrpSpPr/>
          <p:nvPr/>
        </p:nvGrpSpPr>
        <p:grpSpPr>
          <a:xfrm>
            <a:off x="0" y="6570663"/>
            <a:ext cx="1187624" cy="288111"/>
            <a:chOff x="0" y="6570663"/>
            <a:chExt cx="1393200" cy="288111"/>
          </a:xfrm>
        </p:grpSpPr>
        <p:sp>
          <p:nvSpPr>
            <p:cNvPr id="14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1393200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 b="1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15" name="ZoneTexte 23"/>
            <p:cNvSpPr txBox="1">
              <a:spLocks noChangeArrowheads="1"/>
            </p:cNvSpPr>
            <p:nvPr/>
          </p:nvSpPr>
          <p:spPr bwMode="auto">
            <a:xfrm>
              <a:off x="58767" y="6581775"/>
              <a:ext cx="1289477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200" b="1" i="1" dirty="0" smtClean="0">
                  <a:solidFill>
                    <a:srgbClr val="333399"/>
                  </a:solidFill>
                  <a:latin typeface="Cambria" pitchFamily="-1" charset="0"/>
                  <a:ea typeface="ＭＳ Ｐゴシック" pitchFamily="-1" charset="-128"/>
                  <a:cs typeface="ＭＳ Ｐゴシック" pitchFamily="-1" charset="-128"/>
                </a:rPr>
                <a:t>GS-236-0103</a:t>
              </a:r>
              <a:endParaRPr lang="en-GB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</p:grpSp>
      <p:sp>
        <p:nvSpPr>
          <p:cNvPr id="16" name="Espace réservé du contenu 2"/>
          <p:cNvSpPr txBox="1">
            <a:spLocks/>
          </p:cNvSpPr>
          <p:nvPr/>
        </p:nvSpPr>
        <p:spPr bwMode="auto">
          <a:xfrm>
            <a:off x="39688" y="1180181"/>
            <a:ext cx="9024937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Font typeface="Wingdings" pitchFamily="-1" charset="2"/>
              <a:buChar char="§"/>
              <a:defRPr sz="2000">
                <a:solidFill>
                  <a:srgbClr val="CC3300"/>
                </a:solidFill>
                <a:latin typeface="+mn-lt"/>
                <a:ea typeface="ＭＳ Ｐゴシック" pitchFamily="-109" charset="-128"/>
                <a:cs typeface="ＭＳ Ｐゴシック" pitchFamily="-109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9pPr>
          </a:lstStyle>
          <a:p>
            <a:pPr algn="ctr" defTabSz="914400">
              <a:lnSpc>
                <a:spcPts val="2280"/>
              </a:lnSpc>
              <a:spcBef>
                <a:spcPts val="0"/>
              </a:spcBef>
              <a:buNone/>
            </a:pPr>
            <a:r>
              <a:rPr lang="es-AR" b="1" kern="0" dirty="0" smtClean="0"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Eventos adversos que llevaron a la discontinuación prematura del tratamiento</a:t>
            </a:r>
            <a:endParaRPr lang="es-AR" sz="1600" kern="0" dirty="0"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11" name="Rectangle 27"/>
          <p:cNvSpPr>
            <a:spLocks noGrp="1" noChangeArrowheads="1"/>
          </p:cNvSpPr>
          <p:nvPr>
            <p:ph type="title"/>
          </p:nvPr>
        </p:nvSpPr>
        <p:spPr>
          <a:xfrm>
            <a:off x="50799" y="44450"/>
            <a:ext cx="8736013" cy="1106488"/>
          </a:xfrm>
        </p:spPr>
        <p:txBody>
          <a:bodyPr/>
          <a:lstStyle/>
          <a:p>
            <a:r>
              <a:rPr lang="en-GB" sz="3200" dirty="0" err="1" smtClean="0">
                <a:ea typeface="ＭＳ Ｐゴシック" pitchFamily="-1" charset="-128"/>
                <a:cs typeface="ＭＳ Ｐゴシック" pitchFamily="-1" charset="-128"/>
              </a:rPr>
              <a:t>Estudio</a:t>
            </a:r>
            <a: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  <a:t> GS-236-</a:t>
            </a:r>
            <a:r>
              <a:rPr lang="fr-FR" sz="3200" dirty="0" smtClean="0">
                <a:ea typeface="ＭＳ Ｐゴシック" pitchFamily="-1" charset="-128"/>
                <a:cs typeface="ＭＳ Ｐゴシック" pitchFamily="-1" charset="-128"/>
              </a:rPr>
              <a:t>0103</a:t>
            </a:r>
            <a: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  <a:t>: EVG/c/FTC/TDF </a:t>
            </a:r>
            <a:r>
              <a:rPr lang="en-GB" sz="3200" dirty="0">
                <a:ea typeface="ＭＳ Ｐゴシック" pitchFamily="-1" charset="-128"/>
                <a:cs typeface="ＭＳ Ｐゴシック" pitchFamily="-1" charset="-128"/>
              </a:rPr>
              <a:t>QD </a:t>
            </a:r>
            <a:r>
              <a:rPr lang="en-GB" sz="3200" dirty="0" err="1">
                <a:ea typeface="ＭＳ Ｐゴシック" pitchFamily="-1" charset="-128"/>
                <a:cs typeface="ＭＳ Ｐゴシック" pitchFamily="-1" charset="-128"/>
              </a:rPr>
              <a:t>vs</a:t>
            </a:r>
            <a: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  <a:t> ATV</a:t>
            </a:r>
            <a:r>
              <a:rPr lang="en-GB" sz="3200" dirty="0">
                <a:ea typeface="ＭＳ Ｐゴシック" pitchFamily="-1" charset="-128"/>
                <a:cs typeface="ＭＳ Ｐゴシック" pitchFamily="-1" charset="-128"/>
              </a:rPr>
              <a:t>/</a:t>
            </a:r>
            <a: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  <a:t>r </a:t>
            </a:r>
            <a:b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</a:br>
            <a: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  <a:t>+ FTC/TDF QD</a:t>
            </a:r>
            <a:endParaRPr lang="en-GB" sz="3200" dirty="0"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RV_trials_2014">
  <a:themeElements>
    <a:clrScheme name="ARV_trials_2010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RV_trials_2010">
      <a:majorFont>
        <a:latin typeface="Calibri"/>
        <a:ea typeface=""/>
        <a:cs typeface=""/>
      </a:majorFont>
      <a:minorFont>
        <a:latin typeface="Arial"/>
        <a:ea typeface=""/>
        <a:cs typeface="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lnDef>
  </a:objectDefaults>
  <a:extraClrSchemeLst>
    <a:extraClrScheme>
      <a:clrScheme name="ARV_trials_201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</TotalTime>
  <Words>1538</Words>
  <Application>Microsoft Office PowerPoint</Application>
  <PresentationFormat>Affichage à l'écran (4:3)</PresentationFormat>
  <Paragraphs>562</Paragraphs>
  <Slides>13</Slides>
  <Notes>11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13</vt:i4>
      </vt:variant>
    </vt:vector>
  </HeadingPairs>
  <TitlesOfParts>
    <vt:vector size="14" baseType="lpstr">
      <vt:lpstr>ARV_trials_2014</vt:lpstr>
      <vt:lpstr>Comparación inhibidores de la integrasa vs IP</vt:lpstr>
      <vt:lpstr>Estudio GS-236-0103: EVG/c/FTC/TDF QD vs ATV/r  + FTC/TDF QD</vt:lpstr>
      <vt:lpstr>Estudio GS-236-0103: EVG/c/FTC/TDF QD vs ATV/r  + FTC/TDF QD</vt:lpstr>
      <vt:lpstr>Estudio GS-236-0103: EVG/c/FTC/TDF QD vs ATV/r  + FTC/TDF QD</vt:lpstr>
      <vt:lpstr>Estudio GS-236-0103: EVG/c/FTC/TDF QD vs ATV/r  + FTC/TDF QD</vt:lpstr>
      <vt:lpstr>Estudio GS-236-0103: EVG/c/FTC/TDF QD vs ATV/r  + FTC/TDF QD</vt:lpstr>
      <vt:lpstr>Estudio GS-236-0103: EVG/c/FTC/TDF QD vs ATV/r  + FTC/TDF QD</vt:lpstr>
      <vt:lpstr>Estudio GS-236-0103: EVG/c/FTC/TDF QD vs ATV/r  + FTC/TDF QD</vt:lpstr>
      <vt:lpstr>Estudio GS-236-0103: EVG/c/FTC/TDF QD vs ATV/r  + FTC/TDF QD</vt:lpstr>
      <vt:lpstr>Estudio GS-236-0103: EVG/c/FTC/TDF QD vs ATV/r  + FTC/TDF QD</vt:lpstr>
      <vt:lpstr>Estudio GS-236-0103: EVG/c/FTC/TDF QD vs ATV/r  + FTC/TDF QD</vt:lpstr>
      <vt:lpstr>Estudio GS-236-0103: EVG/c/FTC/TDF QD vs ATV/r  + FTC/TDF QD</vt:lpstr>
      <vt:lpstr>Estudio GS-236-0103: EVG/c/FTC/TDF QD vs ATV/r  + FTC/TDF QD</vt:lpstr>
    </vt:vector>
  </TitlesOfParts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ARV-trials 2014</dc:title>
  <dc:creator>www.arv-trial.com</dc:creator>
  <cp:lastModifiedBy>Utilisateur</cp:lastModifiedBy>
  <cp:revision>117</cp:revision>
  <dcterms:created xsi:type="dcterms:W3CDTF">2014-09-16T06:39:37Z</dcterms:created>
  <dcterms:modified xsi:type="dcterms:W3CDTF">2015-09-24T09:09:03Z</dcterms:modified>
</cp:coreProperties>
</file>