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85" r:id="rId4"/>
  </p:sldMasterIdLst>
  <p:notesMasterIdLst>
    <p:notesMasterId r:id="rId13"/>
  </p:notesMasterIdLst>
  <p:handoutMasterIdLst>
    <p:handoutMasterId r:id="rId14"/>
  </p:handoutMasterIdLst>
  <p:sldIdLst>
    <p:sldId id="954" r:id="rId5"/>
    <p:sldId id="947" r:id="rId6"/>
    <p:sldId id="948" r:id="rId7"/>
    <p:sldId id="949" r:id="rId8"/>
    <p:sldId id="950" r:id="rId9"/>
    <p:sldId id="951" r:id="rId10"/>
    <p:sldId id="952" r:id="rId11"/>
    <p:sldId id="953" r:id="rId12"/>
  </p:sldIdLst>
  <p:sldSz cx="9144000" cy="6858000" type="screen4x3"/>
  <p:notesSz cx="7099300" cy="10234613"/>
  <p:custDataLst>
    <p:tags r:id="rId15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333399"/>
    <a:srgbClr val="CC3300"/>
    <a:srgbClr val="FF00FF"/>
    <a:srgbClr val="800080"/>
    <a:srgbClr val="FF66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2" autoAdjust="0"/>
  </p:normalViewPr>
  <p:slideViewPr>
    <p:cSldViewPr snapToGrid="0" snapToObjects="1" showGuides="1">
      <p:cViewPr>
        <p:scale>
          <a:sx n="100" d="100"/>
          <a:sy n="100" d="100"/>
        </p:scale>
        <p:origin x="-1848" y="-234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/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279DFEB9-883E-438D-8B4E-25A3F3F0B3AC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652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C6B6540-EC37-477E-AB07-E8B8EC4C01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301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61221637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38" tIns="49520" rIns="99038" bIns="49520"/>
          <a:lstStyle/>
          <a:p>
            <a:pPr defTabSz="455613"/>
            <a:endParaRPr lang="en-US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73" tIns="49986" rIns="99973" bIns="49986"/>
          <a:lstStyle/>
          <a:p>
            <a:pPr algn="l" defTabSz="996950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44" tIns="46021" rIns="92044" bIns="46021" anchor="b"/>
          <a:lstStyle/>
          <a:p>
            <a:pPr algn="r" defTabSz="920750"/>
            <a:fld id="{4B3E5F29-3C6D-4A99-8359-33A78D028DCE}" type="slidenum">
              <a:rPr lang="fr-FR" sz="1300" i="0">
                <a:solidFill>
                  <a:srgbClr val="000000"/>
                </a:solidFill>
              </a:rPr>
              <a:pPr algn="r" defTabSz="920750"/>
              <a:t>1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EF44E7D-DD88-46E0-8660-09610BBBA361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5CEB796-6579-4E51-8F17-DF69DEE2C9A1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598DDF8-D0DF-4BC4-8591-3F83C7E55F58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CC8CB99-D346-49E1-AF30-718D78D60100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946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46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72C1991-0D86-4A31-97C8-30F7299C11D0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DB308AA-253A-458A-943F-539124C2BEB5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15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150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4B47E8E-B6FF-42C9-B94E-F7EBBE7F1A76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1.jpe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 idx="4294967295"/>
          </p:nvPr>
        </p:nvSpPr>
        <p:spPr>
          <a:xfrm>
            <a:off x="0" y="44450"/>
            <a:ext cx="8193088" cy="1106488"/>
          </a:xfrm>
        </p:spPr>
        <p:txBody>
          <a:bodyPr/>
          <a:lstStyle/>
          <a:p>
            <a:pPr eaLnBrk="1" hangingPunct="1"/>
            <a:r>
              <a:rPr lang="es-AR" sz="3200" smtClean="0">
                <a:ea typeface="ＭＳ Ｐゴシック" pitchFamily="-107" charset="-128"/>
              </a:rPr>
              <a:t>Comparación combinaciones de INTR</a:t>
            </a:r>
          </a:p>
        </p:txBody>
      </p:sp>
      <p:sp>
        <p:nvSpPr>
          <p:cNvPr id="306179" name="Espace réservé du contenu 2"/>
          <p:cNvSpPr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i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ZDV/3TC vs TDF + FTC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934</a:t>
            </a: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ABC/3TC vs TDF/FTC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HEAT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ACTG A5202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ASSERT</a:t>
            </a: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285750" lvl="0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lvl="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i="0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FTC/TDF vs FTC/TAF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 err="1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Studies</a:t>
            </a:r>
            <a:r>
              <a:rPr lang="fr-FR" sz="2600" b="1" i="0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GS-US-292-0104 and GS-US-292-0111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endParaRPr lang="fr-FR" sz="2600" b="1" i="0" dirty="0" smtClean="0">
              <a:solidFill>
                <a:srgbClr val="000066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endParaRPr lang="fr-FR" sz="1800" i="0" dirty="0">
              <a:solidFill>
                <a:srgbClr val="CC3300"/>
              </a:solidFill>
              <a:latin typeface="Arial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8610600" cy="1106488"/>
          </a:xfrm>
        </p:spPr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934: zidovudina/lamivudina en combinación fija vs tenofovir + emtricitabina </a:t>
            </a:r>
          </a:p>
        </p:txBody>
      </p:sp>
      <p:sp>
        <p:nvSpPr>
          <p:cNvPr id="6147" name="Espace réservé du contenu 2"/>
          <p:cNvSpPr>
            <a:spLocks noGrp="1"/>
          </p:cNvSpPr>
          <p:nvPr>
            <p:ph type="body" idx="4294967295"/>
          </p:nvPr>
        </p:nvSpPr>
        <p:spPr>
          <a:xfrm>
            <a:off x="50800" y="1100138"/>
            <a:ext cx="1811338" cy="579437"/>
          </a:xfrm>
        </p:spPr>
        <p:txBody>
          <a:bodyPr/>
          <a:lstStyle/>
          <a:p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Diseño</a:t>
            </a:r>
          </a:p>
        </p:txBody>
      </p:sp>
      <p:sp>
        <p:nvSpPr>
          <p:cNvPr id="6148" name="Rectangle 9"/>
          <p:cNvSpPr>
            <a:spLocks noChangeArrowheads="1"/>
          </p:cNvSpPr>
          <p:nvPr/>
        </p:nvSpPr>
        <p:spPr bwMode="auto">
          <a:xfrm>
            <a:off x="3454400" y="3322638"/>
            <a:ext cx="8270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b="1" i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254</a:t>
            </a:r>
          </a:p>
        </p:txBody>
      </p:sp>
      <p:sp>
        <p:nvSpPr>
          <p:cNvPr id="6149" name="Line 31"/>
          <p:cNvSpPr>
            <a:spLocks noChangeShapeType="1"/>
          </p:cNvSpPr>
          <p:nvPr/>
        </p:nvSpPr>
        <p:spPr bwMode="auto">
          <a:xfrm flipV="1">
            <a:off x="7054850" y="2665413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50" name="Line 33"/>
          <p:cNvSpPr>
            <a:spLocks noChangeShapeType="1"/>
          </p:cNvSpPr>
          <p:nvPr/>
        </p:nvSpPr>
        <p:spPr bwMode="auto">
          <a:xfrm flipV="1">
            <a:off x="7054850" y="3659188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3454400" y="2287588"/>
            <a:ext cx="8270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b="1" i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255</a:t>
            </a:r>
          </a:p>
        </p:txBody>
      </p:sp>
      <p:cxnSp>
        <p:nvCxnSpPr>
          <p:cNvPr id="6152" name="Connecteur droit 66"/>
          <p:cNvCxnSpPr>
            <a:cxnSpLocks noChangeShapeType="1"/>
          </p:cNvCxnSpPr>
          <p:nvPr/>
        </p:nvCxnSpPr>
        <p:spPr bwMode="auto">
          <a:xfrm rot="5400000">
            <a:off x="3150394" y="2423319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6153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7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Gallant JE. NEJM 2006;354:251-60</a:t>
            </a:r>
          </a:p>
        </p:txBody>
      </p:sp>
      <p:sp>
        <p:nvSpPr>
          <p:cNvPr id="6154" name="ZoneTexte 71"/>
          <p:cNvSpPr txBox="1">
            <a:spLocks noChangeArrowheads="1"/>
          </p:cNvSpPr>
          <p:nvPr/>
        </p:nvSpPr>
        <p:spPr bwMode="auto">
          <a:xfrm>
            <a:off x="401638" y="4557713"/>
            <a:ext cx="70802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i="0">
                <a:solidFill>
                  <a:srgbClr val="000066"/>
                </a:solidFill>
              </a:rPr>
              <a:t>*Randomización estratificada según el recuento de CD4 &lt; 200 o </a:t>
            </a:r>
            <a:r>
              <a:rPr lang="es-ES" sz="1600" i="0" u="sng">
                <a:solidFill>
                  <a:srgbClr val="000066"/>
                </a:solidFill>
              </a:rPr>
              <a:t>&gt;</a:t>
            </a:r>
            <a:r>
              <a:rPr lang="es-ES" sz="1600" i="0">
                <a:solidFill>
                  <a:srgbClr val="000066"/>
                </a:solidFill>
              </a:rPr>
              <a:t> 200/mm</a:t>
            </a:r>
            <a:r>
              <a:rPr lang="es-ES" sz="1600" i="0" baseline="300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6155" name="Espace réservé du contenu 2"/>
          <p:cNvSpPr>
            <a:spLocks/>
          </p:cNvSpPr>
          <p:nvPr/>
        </p:nvSpPr>
        <p:spPr bwMode="auto">
          <a:xfrm>
            <a:off x="50800" y="5013325"/>
            <a:ext cx="861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>
                <a:solidFill>
                  <a:srgbClr val="000066"/>
                </a:solidFill>
              </a:rPr>
              <a:t>No inferioridad de TDF + FTC + EFV vs ZDV/3TC + EFV en semana 48: </a:t>
            </a:r>
            <a:br>
              <a:rPr lang="es-ES" sz="1800" i="0">
                <a:solidFill>
                  <a:srgbClr val="000066"/>
                </a:solidFill>
              </a:rPr>
            </a:br>
            <a:r>
              <a:rPr lang="es-ES" sz="1800" i="0">
                <a:solidFill>
                  <a:srgbClr val="000066"/>
                </a:solidFill>
              </a:rPr>
              <a:t>% HIV RNA &lt; 400 c/mL, algoritmo TLOVR* (margen inferior del IC95% para la diferencia= -13%, poder del 85%)</a:t>
            </a:r>
          </a:p>
        </p:txBody>
      </p:sp>
      <p:graphicFrame>
        <p:nvGraphicFramePr>
          <p:cNvPr id="21566" name="Group 62"/>
          <p:cNvGraphicFramePr>
            <a:graphicFrameLocks noGrp="1"/>
          </p:cNvGraphicFramePr>
          <p:nvPr/>
        </p:nvGraphicFramePr>
        <p:xfrm>
          <a:off x="4240213" y="2057400"/>
          <a:ext cx="2773362" cy="1133475"/>
        </p:xfrm>
        <a:graphic>
          <a:graphicData uri="http://schemas.openxmlformats.org/drawingml/2006/table">
            <a:tbl>
              <a:tblPr/>
              <a:tblGrid>
                <a:gridCol w="2265362"/>
                <a:gridCol w="5080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 300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FTC 200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 600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565" name="Group 61"/>
          <p:cNvGraphicFramePr>
            <a:graphicFrameLocks noGrp="1"/>
          </p:cNvGraphicFramePr>
          <p:nvPr/>
        </p:nvGraphicFramePr>
        <p:xfrm>
          <a:off x="4214813" y="3292475"/>
          <a:ext cx="2798762" cy="733425"/>
        </p:xfrm>
        <a:graphic>
          <a:graphicData uri="http://schemas.openxmlformats.org/drawingml/2006/table">
            <a:tbl>
              <a:tblPr/>
              <a:tblGrid>
                <a:gridCol w="2263775"/>
                <a:gridCol w="53498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ZDV/3TC 300/150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 600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1" name="Oval 170"/>
          <p:cNvSpPr>
            <a:spLocks noChangeArrowheads="1"/>
          </p:cNvSpPr>
          <p:nvPr/>
        </p:nvSpPr>
        <p:spPr bwMode="auto">
          <a:xfrm>
            <a:off x="2387600" y="1196975"/>
            <a:ext cx="1938338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20651" name="Oval 171"/>
          <p:cNvSpPr>
            <a:spLocks noChangeArrowheads="1"/>
          </p:cNvSpPr>
          <p:nvPr/>
        </p:nvSpPr>
        <p:spPr bwMode="auto">
          <a:xfrm>
            <a:off x="7013575" y="141605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6183" name="Line 172"/>
          <p:cNvSpPr>
            <a:spLocks noChangeShapeType="1"/>
          </p:cNvSpPr>
          <p:nvPr/>
        </p:nvSpPr>
        <p:spPr bwMode="auto">
          <a:xfrm>
            <a:off x="7308850" y="1978025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653" name="Oval 173"/>
          <p:cNvSpPr>
            <a:spLocks noChangeArrowheads="1"/>
          </p:cNvSpPr>
          <p:nvPr/>
        </p:nvSpPr>
        <p:spPr bwMode="auto">
          <a:xfrm>
            <a:off x="8085138" y="141605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S144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6185" name="Line 174"/>
          <p:cNvSpPr>
            <a:spLocks noChangeShapeType="1"/>
          </p:cNvSpPr>
          <p:nvPr/>
        </p:nvSpPr>
        <p:spPr bwMode="auto">
          <a:xfrm>
            <a:off x="8396288" y="1978025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6186" name="AutoShape 162"/>
          <p:cNvSpPr>
            <a:spLocks noChangeArrowheads="1"/>
          </p:cNvSpPr>
          <p:nvPr/>
        </p:nvSpPr>
        <p:spPr bwMode="auto">
          <a:xfrm>
            <a:off x="373063" y="2516188"/>
            <a:ext cx="2743200" cy="12271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517 pacientes  naïve</a:t>
            </a:r>
          </a:p>
          <a:p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&gt; 10,000 c/mL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límite de  CD4 </a:t>
            </a:r>
          </a:p>
        </p:txBody>
      </p:sp>
      <p:grpSp>
        <p:nvGrpSpPr>
          <p:cNvPr id="6187" name="Group 47"/>
          <p:cNvGrpSpPr>
            <a:grpSpLocks/>
          </p:cNvGrpSpPr>
          <p:nvPr/>
        </p:nvGrpSpPr>
        <p:grpSpPr bwMode="auto">
          <a:xfrm>
            <a:off x="0" y="6570663"/>
            <a:ext cx="992188" cy="287337"/>
            <a:chOff x="0" y="4139"/>
            <a:chExt cx="625" cy="181"/>
          </a:xfrm>
        </p:grpSpPr>
        <p:sp>
          <p:nvSpPr>
            <p:cNvPr id="619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193" name="ZoneTexte 23"/>
            <p:cNvSpPr txBox="1">
              <a:spLocks noChangeArrowheads="1"/>
            </p:cNvSpPr>
            <p:nvPr/>
          </p:nvSpPr>
          <p:spPr bwMode="auto">
            <a:xfrm>
              <a:off x="0" y="4146"/>
              <a:ext cx="6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Estudio 934</a:t>
              </a:r>
            </a:p>
          </p:txBody>
        </p:sp>
      </p:grpSp>
      <p:cxnSp>
        <p:nvCxnSpPr>
          <p:cNvPr id="6188" name="AutoShape 60"/>
          <p:cNvCxnSpPr>
            <a:cxnSpLocks noChangeShapeType="1"/>
          </p:cNvCxnSpPr>
          <p:nvPr/>
        </p:nvCxnSpPr>
        <p:spPr bwMode="auto">
          <a:xfrm rot="10800000" flipH="1" flipV="1">
            <a:off x="4257675" y="2665413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6189" name="Line 63"/>
          <p:cNvSpPr>
            <a:spLocks noChangeShapeType="1"/>
          </p:cNvSpPr>
          <p:nvPr/>
        </p:nvSpPr>
        <p:spPr bwMode="auto">
          <a:xfrm>
            <a:off x="3116263" y="3162300"/>
            <a:ext cx="3317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1122363" y="6461125"/>
            <a:ext cx="4756150" cy="3048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eaLnBrk="1" hangingPunct="1">
              <a:defRPr/>
            </a:pPr>
            <a:r>
              <a:rPr lang="es-ES" sz="1400" dirty="0" smtClean="0">
                <a:solidFill>
                  <a:srgbClr val="000066"/>
                </a:solidFill>
              </a:rPr>
              <a:t>* TLOVR : tiempo hasta la pérdida de respuesta virológica</a:t>
            </a:r>
          </a:p>
        </p:txBody>
      </p:sp>
      <p:sp>
        <p:nvSpPr>
          <p:cNvPr id="6191" name="25 CuadroTexto"/>
          <p:cNvSpPr txBox="1">
            <a:spLocks noChangeArrowheads="1"/>
          </p:cNvSpPr>
          <p:nvPr/>
        </p:nvSpPr>
        <p:spPr bwMode="auto">
          <a:xfrm>
            <a:off x="4159250" y="4025900"/>
            <a:ext cx="34305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>
                <a:solidFill>
                  <a:srgbClr val="000066"/>
                </a:solidFill>
              </a:rPr>
              <a:t>QD: 1 vez al día</a:t>
            </a:r>
          </a:p>
          <a:p>
            <a:pPr algn="l"/>
            <a:r>
              <a:rPr lang="es-ES" sz="1400">
                <a:solidFill>
                  <a:srgbClr val="000066"/>
                </a:solidFill>
              </a:rPr>
              <a:t>BID: 2 veces al día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6529" name="Group 65"/>
          <p:cNvGraphicFramePr>
            <a:graphicFrameLocks noGrp="1"/>
          </p:cNvGraphicFramePr>
          <p:nvPr>
            <p:ph idx="4294967295"/>
          </p:nvPr>
        </p:nvGraphicFramePr>
        <p:xfrm>
          <a:off x="323850" y="1651000"/>
          <a:ext cx="8507413" cy="3760814"/>
        </p:xfrm>
        <a:graphic>
          <a:graphicData uri="http://schemas.openxmlformats.org/drawingml/2006/table">
            <a:tbl>
              <a:tblPr/>
              <a:tblGrid>
                <a:gridCol w="4468813"/>
                <a:gridCol w="2019300"/>
                <a:gridCol w="2019300"/>
              </a:tblGrid>
              <a:tr h="36790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 + FTC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ZDV/3TC cf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79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Randomizados, n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258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259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elegibles tratados, n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255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254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Edad, mediana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36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5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Raza: Blanca/Negra/Otros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56% / 25% / 19%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61% / 20% / 19%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5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&gt; 100,000 c/mL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5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 CD4/mm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233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241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42%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5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11%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Mutaciones de resistencia a INNTR basales, n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11*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11*</a:t>
                      </a: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2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934: zidovudina/lamivudina en combinación fija vs tenofovir + emtricitabina</a:t>
            </a:r>
          </a:p>
        </p:txBody>
      </p:sp>
      <p:sp>
        <p:nvSpPr>
          <p:cNvPr id="7225" name="ZoneTexte 6"/>
          <p:cNvSpPr txBox="1">
            <a:spLocks noChangeArrowheads="1"/>
          </p:cNvSpPr>
          <p:nvPr/>
        </p:nvSpPr>
        <p:spPr bwMode="auto">
          <a:xfrm>
            <a:off x="6432550" y="6545263"/>
            <a:ext cx="257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Gallant JE. NEJM 2006;354:251-60</a:t>
            </a:r>
          </a:p>
        </p:txBody>
      </p:sp>
      <p:sp>
        <p:nvSpPr>
          <p:cNvPr id="7226" name="Rectangle 8"/>
          <p:cNvSpPr>
            <a:spLocks noChangeArrowheads="1"/>
          </p:cNvSpPr>
          <p:nvPr/>
        </p:nvSpPr>
        <p:spPr bwMode="auto">
          <a:xfrm>
            <a:off x="228600" y="5410200"/>
            <a:ext cx="3625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* Excluidos del análisis del objetivo primario</a:t>
            </a:r>
          </a:p>
        </p:txBody>
      </p:sp>
      <p:sp>
        <p:nvSpPr>
          <p:cNvPr id="7227" name="ZoneTexte 9"/>
          <p:cNvSpPr txBox="1">
            <a:spLocks noChangeArrowheads="1"/>
          </p:cNvSpPr>
          <p:nvPr/>
        </p:nvSpPr>
        <p:spPr bwMode="auto">
          <a:xfrm>
            <a:off x="387350" y="5715000"/>
            <a:ext cx="844391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600" i="0">
                <a:solidFill>
                  <a:srgbClr val="000066"/>
                </a:solidFill>
              </a:rPr>
              <a:t>Nota: TDF, FTC y EFV administrados sin indicación de ingesta o ayuno y preferiblemente al acostarse; sustitución de EFV por NVP permitida en caso de intolerancia a EFV; 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no considerado como fallo de tratamiento</a:t>
            </a:r>
          </a:p>
        </p:txBody>
      </p:sp>
      <p:grpSp>
        <p:nvGrpSpPr>
          <p:cNvPr id="7228" name="Group 63"/>
          <p:cNvGrpSpPr>
            <a:grpSpLocks/>
          </p:cNvGrpSpPr>
          <p:nvPr/>
        </p:nvGrpSpPr>
        <p:grpSpPr bwMode="auto">
          <a:xfrm>
            <a:off x="0" y="6570663"/>
            <a:ext cx="992188" cy="287337"/>
            <a:chOff x="0" y="4139"/>
            <a:chExt cx="625" cy="181"/>
          </a:xfrm>
        </p:grpSpPr>
        <p:sp>
          <p:nvSpPr>
            <p:cNvPr id="723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32" name="ZoneTexte 23"/>
            <p:cNvSpPr txBox="1">
              <a:spLocks noChangeArrowheads="1"/>
            </p:cNvSpPr>
            <p:nvPr/>
          </p:nvSpPr>
          <p:spPr bwMode="auto">
            <a:xfrm>
              <a:off x="0" y="4146"/>
              <a:ext cx="6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Estudio 934</a:t>
              </a:r>
            </a:p>
          </p:txBody>
        </p:sp>
      </p:grpSp>
      <p:sp>
        <p:nvSpPr>
          <p:cNvPr id="7229" name="Rectangle 6"/>
          <p:cNvSpPr>
            <a:spLocks noChangeArrowheads="1"/>
          </p:cNvSpPr>
          <p:nvPr/>
        </p:nvSpPr>
        <p:spPr bwMode="auto">
          <a:xfrm>
            <a:off x="971550" y="1276350"/>
            <a:ext cx="7162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Características basales</a:t>
            </a:r>
          </a:p>
        </p:txBody>
      </p:sp>
      <p:sp>
        <p:nvSpPr>
          <p:cNvPr id="7230" name="10 CuadroTexto"/>
          <p:cNvSpPr txBox="1">
            <a:spLocks noChangeArrowheads="1"/>
          </p:cNvSpPr>
          <p:nvPr/>
        </p:nvSpPr>
        <p:spPr bwMode="auto">
          <a:xfrm>
            <a:off x="5567363" y="5408613"/>
            <a:ext cx="3263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400">
                <a:solidFill>
                  <a:srgbClr val="0066FF"/>
                </a:solidFill>
              </a:rPr>
              <a:t>cf: combinación fija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31938" y="1154113"/>
            <a:ext cx="60467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en semana 48</a:t>
            </a:r>
          </a:p>
        </p:txBody>
      </p:sp>
      <p:sp>
        <p:nvSpPr>
          <p:cNvPr id="8195" name="ZoneTexte 6"/>
          <p:cNvSpPr txBox="1">
            <a:spLocks noChangeArrowheads="1"/>
          </p:cNvSpPr>
          <p:nvPr/>
        </p:nvSpPr>
        <p:spPr bwMode="auto">
          <a:xfrm>
            <a:off x="6432550" y="6545263"/>
            <a:ext cx="257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Gallant JE. NEJM 2006;354:251-60</a:t>
            </a:r>
          </a:p>
        </p:txBody>
      </p:sp>
      <p:grpSp>
        <p:nvGrpSpPr>
          <p:cNvPr id="8196" name="Group 82"/>
          <p:cNvGrpSpPr>
            <a:grpSpLocks/>
          </p:cNvGrpSpPr>
          <p:nvPr/>
        </p:nvGrpSpPr>
        <p:grpSpPr bwMode="auto">
          <a:xfrm>
            <a:off x="0" y="6570663"/>
            <a:ext cx="992188" cy="287337"/>
            <a:chOff x="0" y="4139"/>
            <a:chExt cx="625" cy="181"/>
          </a:xfrm>
        </p:grpSpPr>
        <p:sp>
          <p:nvSpPr>
            <p:cNvPr id="8274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75" name="ZoneTexte 23"/>
            <p:cNvSpPr txBox="1">
              <a:spLocks noChangeArrowheads="1"/>
            </p:cNvSpPr>
            <p:nvPr/>
          </p:nvSpPr>
          <p:spPr bwMode="auto">
            <a:xfrm>
              <a:off x="0" y="4146"/>
              <a:ext cx="6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Estudio 934</a:t>
              </a:r>
            </a:p>
          </p:txBody>
        </p:sp>
      </p:grpSp>
      <p:sp>
        <p:nvSpPr>
          <p:cNvPr id="8197" name="Rectangle 8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934: zidovudina/lamivudina en combinación fija vs tenofovir + emtricitabina</a:t>
            </a:r>
          </a:p>
        </p:txBody>
      </p:sp>
      <p:grpSp>
        <p:nvGrpSpPr>
          <p:cNvPr id="8198" name="Groupe 82"/>
          <p:cNvGrpSpPr>
            <a:grpSpLocks/>
          </p:cNvGrpSpPr>
          <p:nvPr/>
        </p:nvGrpSpPr>
        <p:grpSpPr bwMode="auto">
          <a:xfrm>
            <a:off x="684213" y="1768475"/>
            <a:ext cx="8348662" cy="4727575"/>
            <a:chOff x="684213" y="1768475"/>
            <a:chExt cx="8348662" cy="4727575"/>
          </a:xfrm>
        </p:grpSpPr>
        <p:sp>
          <p:nvSpPr>
            <p:cNvPr id="8200" name="Text Box 67"/>
            <p:cNvSpPr txBox="1">
              <a:spLocks noChangeArrowheads="1"/>
            </p:cNvSpPr>
            <p:nvPr/>
          </p:nvSpPr>
          <p:spPr bwMode="auto">
            <a:xfrm>
              <a:off x="3608388" y="5553075"/>
              <a:ext cx="239712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s-ES" sz="1600" i="0">
                <a:solidFill>
                  <a:srgbClr val="000066"/>
                </a:solidFill>
              </a:endParaRPr>
            </a:p>
          </p:txBody>
        </p:sp>
        <p:sp>
          <p:nvSpPr>
            <p:cNvPr id="8201" name="Text Box 74"/>
            <p:cNvSpPr txBox="1">
              <a:spLocks noChangeArrowheads="1"/>
            </p:cNvSpPr>
            <p:nvPr/>
          </p:nvSpPr>
          <p:spPr bwMode="auto">
            <a:xfrm>
              <a:off x="7456488" y="5489575"/>
              <a:ext cx="1111250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>
                  <a:solidFill>
                    <a:srgbClr val="000066"/>
                  </a:solidFill>
                </a:rPr>
                <a:t>(p = 0.002)</a:t>
              </a:r>
            </a:p>
          </p:txBody>
        </p:sp>
        <p:sp>
          <p:nvSpPr>
            <p:cNvPr id="8202" name="AutoShape 165"/>
            <p:cNvSpPr>
              <a:spLocks noChangeArrowheads="1"/>
            </p:cNvSpPr>
            <p:nvPr/>
          </p:nvSpPr>
          <p:spPr bwMode="auto">
            <a:xfrm>
              <a:off x="2990850" y="1938338"/>
              <a:ext cx="302736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03" name="Text Box 57"/>
            <p:cNvSpPr txBox="1">
              <a:spLocks noChangeArrowheads="1"/>
            </p:cNvSpPr>
            <p:nvPr/>
          </p:nvSpPr>
          <p:spPr bwMode="auto">
            <a:xfrm>
              <a:off x="839788" y="5013325"/>
              <a:ext cx="2147887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 &lt; 400 c/mL</a:t>
              </a:r>
            </a:p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TLOVR</a:t>
              </a:r>
            </a:p>
          </p:txBody>
        </p:sp>
        <p:sp>
          <p:nvSpPr>
            <p:cNvPr id="8204" name="Text Box 58"/>
            <p:cNvSpPr txBox="1">
              <a:spLocks noChangeArrowheads="1"/>
            </p:cNvSpPr>
            <p:nvPr/>
          </p:nvSpPr>
          <p:spPr bwMode="auto">
            <a:xfrm>
              <a:off x="2611438" y="5013325"/>
              <a:ext cx="2392362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 &lt; 50 c/mL</a:t>
              </a:r>
            </a:p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TLOVR</a:t>
              </a:r>
            </a:p>
          </p:txBody>
        </p:sp>
        <p:sp>
          <p:nvSpPr>
            <p:cNvPr id="8205" name="Text Box 76"/>
            <p:cNvSpPr txBox="1">
              <a:spLocks noChangeArrowheads="1"/>
            </p:cNvSpPr>
            <p:nvPr/>
          </p:nvSpPr>
          <p:spPr bwMode="auto">
            <a:xfrm>
              <a:off x="684213" y="1952625"/>
              <a:ext cx="533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8206" name="Rectangle 3"/>
            <p:cNvSpPr>
              <a:spLocks noChangeArrowheads="1"/>
            </p:cNvSpPr>
            <p:nvPr/>
          </p:nvSpPr>
          <p:spPr bwMode="auto">
            <a:xfrm>
              <a:off x="3132138" y="2036763"/>
              <a:ext cx="177800" cy="144462"/>
            </a:xfrm>
            <a:prstGeom prst="rect">
              <a:avLst/>
            </a:prstGeom>
            <a:solidFill>
              <a:srgbClr val="3366CC"/>
            </a:solidFill>
            <a:ln w="9525">
              <a:solidFill>
                <a:srgbClr val="3366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8207" name="Rectangle 4"/>
            <p:cNvSpPr>
              <a:spLocks noChangeArrowheads="1"/>
            </p:cNvSpPr>
            <p:nvPr/>
          </p:nvSpPr>
          <p:spPr bwMode="auto">
            <a:xfrm>
              <a:off x="4657725" y="2035175"/>
              <a:ext cx="177800" cy="144463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8208" name="Text Box 62"/>
            <p:cNvSpPr txBox="1">
              <a:spLocks noChangeArrowheads="1"/>
            </p:cNvSpPr>
            <p:nvPr/>
          </p:nvSpPr>
          <p:spPr bwMode="auto">
            <a:xfrm>
              <a:off x="6731000" y="5013325"/>
              <a:ext cx="2301875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Media del incremento </a:t>
              </a:r>
              <a:br>
                <a:rPr lang="es-ES" sz="1400" b="1" i="0">
                  <a:solidFill>
                    <a:srgbClr val="000066"/>
                  </a:solidFill>
                </a:rPr>
              </a:br>
              <a:r>
                <a:rPr lang="es-ES" sz="1400" b="1" i="0">
                  <a:solidFill>
                    <a:srgbClr val="000066"/>
                  </a:solidFill>
                </a:rPr>
                <a:t>de CD4</a:t>
              </a:r>
              <a:endParaRPr lang="es-ES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8209" name="Text Box 77"/>
            <p:cNvSpPr txBox="1">
              <a:spLocks noChangeArrowheads="1"/>
            </p:cNvSpPr>
            <p:nvPr/>
          </p:nvSpPr>
          <p:spPr bwMode="auto">
            <a:xfrm>
              <a:off x="6419850" y="1952625"/>
              <a:ext cx="7127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800" i="0">
                  <a:solidFill>
                    <a:srgbClr val="000066"/>
                  </a:solidFill>
                </a:rPr>
                <a:t>/mm</a:t>
              </a:r>
              <a:r>
                <a:rPr lang="es-ES" sz="1800" i="0" baseline="300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8210" name="ZoneTexte 84"/>
            <p:cNvSpPr txBox="1">
              <a:spLocks noChangeArrowheads="1"/>
            </p:cNvSpPr>
            <p:nvPr/>
          </p:nvSpPr>
          <p:spPr bwMode="auto">
            <a:xfrm>
              <a:off x="3276600" y="1916113"/>
              <a:ext cx="11557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>
                  <a:solidFill>
                    <a:srgbClr val="333399"/>
                  </a:solidFill>
                  <a:latin typeface="Calibri" pitchFamily="34" charset="0"/>
                </a:rPr>
                <a:t>TDF + FTC </a:t>
              </a:r>
            </a:p>
          </p:txBody>
        </p:sp>
        <p:sp>
          <p:nvSpPr>
            <p:cNvPr id="8211" name="ZoneTexte 85"/>
            <p:cNvSpPr txBox="1">
              <a:spLocks noChangeArrowheads="1"/>
            </p:cNvSpPr>
            <p:nvPr/>
          </p:nvSpPr>
          <p:spPr bwMode="auto">
            <a:xfrm>
              <a:off x="4838700" y="1917700"/>
              <a:ext cx="1020763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>
                  <a:solidFill>
                    <a:srgbClr val="333399"/>
                  </a:solidFill>
                  <a:latin typeface="Calibri" pitchFamily="34" charset="0"/>
                </a:rPr>
                <a:t>ZDV/3TC</a:t>
              </a:r>
            </a:p>
          </p:txBody>
        </p:sp>
        <p:sp>
          <p:nvSpPr>
            <p:cNvPr id="8212" name="ZoneTexte 87"/>
            <p:cNvSpPr txBox="1">
              <a:spLocks noChangeArrowheads="1"/>
            </p:cNvSpPr>
            <p:nvPr/>
          </p:nvSpPr>
          <p:spPr bwMode="auto">
            <a:xfrm>
              <a:off x="857250" y="1768475"/>
              <a:ext cx="1873250" cy="825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  <a:latin typeface="Calibri" pitchFamily="34" charset="0"/>
                </a:rPr>
                <a:t>Puntos finales primarios</a:t>
              </a:r>
              <a:br>
                <a:rPr lang="es-ES" sz="1600" i="0">
                  <a:solidFill>
                    <a:srgbClr val="000066"/>
                  </a:solidFill>
                  <a:latin typeface="Calibri" pitchFamily="34" charset="0"/>
                </a:rPr>
              </a:br>
              <a:endParaRPr lang="es-ES" sz="1600" i="0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213" name="Text Box 58"/>
            <p:cNvSpPr txBox="1">
              <a:spLocks noChangeArrowheads="1"/>
            </p:cNvSpPr>
            <p:nvPr/>
          </p:nvSpPr>
          <p:spPr bwMode="auto">
            <a:xfrm>
              <a:off x="4714875" y="5013325"/>
              <a:ext cx="2017713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HIV RNA &lt; 50 c/mL</a:t>
              </a:r>
            </a:p>
            <a:p>
              <a:pPr>
                <a:lnSpc>
                  <a:spcPct val="90000"/>
                </a:lnSpc>
              </a:pPr>
              <a:r>
                <a:rPr lang="es-ES" sz="1400" b="1" i="0">
                  <a:solidFill>
                    <a:srgbClr val="000066"/>
                  </a:solidFill>
                </a:rPr>
                <a:t>ITT</a:t>
              </a:r>
            </a:p>
          </p:txBody>
        </p:sp>
        <p:sp>
          <p:nvSpPr>
            <p:cNvPr id="8214" name="Rectangle 83"/>
            <p:cNvSpPr>
              <a:spLocks noChangeArrowheads="1"/>
            </p:cNvSpPr>
            <p:nvPr/>
          </p:nvSpPr>
          <p:spPr bwMode="auto">
            <a:xfrm>
              <a:off x="7335838" y="2547938"/>
              <a:ext cx="588962" cy="2416175"/>
            </a:xfrm>
            <a:prstGeom prst="rect">
              <a:avLst/>
            </a:prstGeom>
            <a:solidFill>
              <a:srgbClr val="3366CC"/>
            </a:solidFill>
            <a:ln w="4763">
              <a:solidFill>
                <a:srgbClr val="3366C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15" name="Rectangle 84"/>
            <p:cNvSpPr>
              <a:spLocks noChangeArrowheads="1"/>
            </p:cNvSpPr>
            <p:nvPr/>
          </p:nvSpPr>
          <p:spPr bwMode="auto">
            <a:xfrm>
              <a:off x="7934325" y="2949575"/>
              <a:ext cx="588963" cy="2014538"/>
            </a:xfrm>
            <a:prstGeom prst="rect">
              <a:avLst/>
            </a:prstGeom>
            <a:solidFill>
              <a:srgbClr val="FF6600"/>
            </a:solidFill>
            <a:ln w="4763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16" name="Line 85"/>
            <p:cNvSpPr>
              <a:spLocks noChangeShapeType="1"/>
            </p:cNvSpPr>
            <p:nvPr/>
          </p:nvSpPr>
          <p:spPr bwMode="auto">
            <a:xfrm>
              <a:off x="7058025" y="2417763"/>
              <a:ext cx="0" cy="254635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17" name="Line 86"/>
            <p:cNvSpPr>
              <a:spLocks noChangeShapeType="1"/>
            </p:cNvSpPr>
            <p:nvPr/>
          </p:nvSpPr>
          <p:spPr bwMode="auto">
            <a:xfrm>
              <a:off x="7023100" y="4964113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18" name="Line 87"/>
            <p:cNvSpPr>
              <a:spLocks noChangeShapeType="1"/>
            </p:cNvSpPr>
            <p:nvPr/>
          </p:nvSpPr>
          <p:spPr bwMode="auto">
            <a:xfrm>
              <a:off x="7023100" y="4454525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19" name="Line 88"/>
            <p:cNvSpPr>
              <a:spLocks noChangeShapeType="1"/>
            </p:cNvSpPr>
            <p:nvPr/>
          </p:nvSpPr>
          <p:spPr bwMode="auto">
            <a:xfrm>
              <a:off x="7023100" y="3943350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20" name="Line 89"/>
            <p:cNvSpPr>
              <a:spLocks noChangeShapeType="1"/>
            </p:cNvSpPr>
            <p:nvPr/>
          </p:nvSpPr>
          <p:spPr bwMode="auto">
            <a:xfrm>
              <a:off x="7023100" y="3440113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21" name="Line 90"/>
            <p:cNvSpPr>
              <a:spLocks noChangeShapeType="1"/>
            </p:cNvSpPr>
            <p:nvPr/>
          </p:nvSpPr>
          <p:spPr bwMode="auto">
            <a:xfrm>
              <a:off x="7023100" y="2928938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22" name="Line 91"/>
            <p:cNvSpPr>
              <a:spLocks noChangeShapeType="1"/>
            </p:cNvSpPr>
            <p:nvPr/>
          </p:nvSpPr>
          <p:spPr bwMode="auto">
            <a:xfrm>
              <a:off x="7023100" y="2417763"/>
              <a:ext cx="349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23" name="Line 92"/>
            <p:cNvSpPr>
              <a:spLocks noChangeShapeType="1"/>
            </p:cNvSpPr>
            <p:nvPr/>
          </p:nvSpPr>
          <p:spPr bwMode="auto">
            <a:xfrm>
              <a:off x="7058025" y="4964113"/>
              <a:ext cx="17795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24" name="Line 93"/>
            <p:cNvSpPr>
              <a:spLocks noChangeShapeType="1"/>
            </p:cNvSpPr>
            <p:nvPr/>
          </p:nvSpPr>
          <p:spPr bwMode="auto">
            <a:xfrm flipV="1">
              <a:off x="7058025" y="496411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25" name="Line 94"/>
            <p:cNvSpPr>
              <a:spLocks noChangeShapeType="1"/>
            </p:cNvSpPr>
            <p:nvPr/>
          </p:nvSpPr>
          <p:spPr bwMode="auto">
            <a:xfrm flipV="1">
              <a:off x="8848725" y="496411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26" name="Rectangle 95"/>
            <p:cNvSpPr>
              <a:spLocks noChangeArrowheads="1"/>
            </p:cNvSpPr>
            <p:nvPr/>
          </p:nvSpPr>
          <p:spPr bwMode="auto">
            <a:xfrm>
              <a:off x="7456488" y="2327275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190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8227" name="Rectangle 96"/>
            <p:cNvSpPr>
              <a:spLocks noChangeArrowheads="1"/>
            </p:cNvSpPr>
            <p:nvPr/>
          </p:nvSpPr>
          <p:spPr bwMode="auto">
            <a:xfrm>
              <a:off x="8081963" y="2716213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158</a:t>
              </a:r>
              <a:endParaRPr lang="es-ES" sz="1400" i="0">
                <a:solidFill>
                  <a:srgbClr val="FF6600"/>
                </a:solidFill>
              </a:endParaRPr>
            </a:p>
          </p:txBody>
        </p:sp>
        <p:sp>
          <p:nvSpPr>
            <p:cNvPr id="8228" name="Rectangle 97"/>
            <p:cNvSpPr>
              <a:spLocks noChangeArrowheads="1"/>
            </p:cNvSpPr>
            <p:nvPr/>
          </p:nvSpPr>
          <p:spPr bwMode="auto">
            <a:xfrm>
              <a:off x="6840538" y="4864100"/>
              <a:ext cx="100012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8229" name="Rectangle 98"/>
            <p:cNvSpPr>
              <a:spLocks noChangeArrowheads="1"/>
            </p:cNvSpPr>
            <p:nvPr/>
          </p:nvSpPr>
          <p:spPr bwMode="auto">
            <a:xfrm>
              <a:off x="6743700" y="43529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8230" name="Rectangle 99"/>
            <p:cNvSpPr>
              <a:spLocks noChangeArrowheads="1"/>
            </p:cNvSpPr>
            <p:nvPr/>
          </p:nvSpPr>
          <p:spPr bwMode="auto">
            <a:xfrm>
              <a:off x="6743700" y="38417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8231" name="Rectangle 100"/>
            <p:cNvSpPr>
              <a:spLocks noChangeArrowheads="1"/>
            </p:cNvSpPr>
            <p:nvPr/>
          </p:nvSpPr>
          <p:spPr bwMode="auto">
            <a:xfrm>
              <a:off x="6645275" y="3338513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120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8232" name="Rectangle 101"/>
            <p:cNvSpPr>
              <a:spLocks noChangeArrowheads="1"/>
            </p:cNvSpPr>
            <p:nvPr/>
          </p:nvSpPr>
          <p:spPr bwMode="auto">
            <a:xfrm>
              <a:off x="6645275" y="282733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160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8233" name="Rectangle 102"/>
            <p:cNvSpPr>
              <a:spLocks noChangeArrowheads="1"/>
            </p:cNvSpPr>
            <p:nvPr/>
          </p:nvSpPr>
          <p:spPr bwMode="auto">
            <a:xfrm>
              <a:off x="6645275" y="2317750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200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8234" name="Rectangle 135"/>
            <p:cNvSpPr>
              <a:spLocks noChangeArrowheads="1"/>
            </p:cNvSpPr>
            <p:nvPr/>
          </p:nvSpPr>
          <p:spPr bwMode="auto">
            <a:xfrm>
              <a:off x="1554163" y="2827338"/>
              <a:ext cx="501650" cy="2128837"/>
            </a:xfrm>
            <a:prstGeom prst="rect">
              <a:avLst/>
            </a:prstGeom>
            <a:solidFill>
              <a:srgbClr val="3366CC"/>
            </a:solidFill>
            <a:ln w="9525">
              <a:solidFill>
                <a:srgbClr val="3366C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35" name="Rectangle 136"/>
            <p:cNvSpPr>
              <a:spLocks noChangeArrowheads="1"/>
            </p:cNvSpPr>
            <p:nvPr/>
          </p:nvSpPr>
          <p:spPr bwMode="auto">
            <a:xfrm>
              <a:off x="3314700" y="2927350"/>
              <a:ext cx="503238" cy="2028825"/>
            </a:xfrm>
            <a:prstGeom prst="rect">
              <a:avLst/>
            </a:prstGeom>
            <a:solidFill>
              <a:srgbClr val="3366CC"/>
            </a:solidFill>
            <a:ln w="9525">
              <a:solidFill>
                <a:srgbClr val="3366C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36" name="Rectangle 137"/>
            <p:cNvSpPr>
              <a:spLocks noChangeArrowheads="1"/>
            </p:cNvSpPr>
            <p:nvPr/>
          </p:nvSpPr>
          <p:spPr bwMode="auto">
            <a:xfrm>
              <a:off x="5013325" y="2998788"/>
              <a:ext cx="501650" cy="1957387"/>
            </a:xfrm>
            <a:prstGeom prst="rect">
              <a:avLst/>
            </a:prstGeom>
            <a:solidFill>
              <a:srgbClr val="3366CC"/>
            </a:solidFill>
            <a:ln w="9525">
              <a:solidFill>
                <a:srgbClr val="3366C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37" name="Rectangle 138"/>
            <p:cNvSpPr>
              <a:spLocks noChangeArrowheads="1"/>
            </p:cNvSpPr>
            <p:nvPr/>
          </p:nvSpPr>
          <p:spPr bwMode="auto">
            <a:xfrm>
              <a:off x="2060575" y="3106738"/>
              <a:ext cx="493713" cy="184943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38" name="Rectangle 139"/>
            <p:cNvSpPr>
              <a:spLocks noChangeArrowheads="1"/>
            </p:cNvSpPr>
            <p:nvPr/>
          </p:nvSpPr>
          <p:spPr bwMode="auto">
            <a:xfrm>
              <a:off x="3821113" y="3178175"/>
              <a:ext cx="492125" cy="177800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39" name="Rectangle 140"/>
            <p:cNvSpPr>
              <a:spLocks noChangeArrowheads="1"/>
            </p:cNvSpPr>
            <p:nvPr/>
          </p:nvSpPr>
          <p:spPr bwMode="auto">
            <a:xfrm>
              <a:off x="5524500" y="3228975"/>
              <a:ext cx="493713" cy="172720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8240" name="Line 141"/>
            <p:cNvSpPr>
              <a:spLocks noChangeShapeType="1"/>
            </p:cNvSpPr>
            <p:nvPr/>
          </p:nvSpPr>
          <p:spPr bwMode="auto">
            <a:xfrm>
              <a:off x="1182688" y="2417763"/>
              <a:ext cx="0" cy="253841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1" name="Line 142"/>
            <p:cNvSpPr>
              <a:spLocks noChangeShapeType="1"/>
            </p:cNvSpPr>
            <p:nvPr/>
          </p:nvSpPr>
          <p:spPr bwMode="auto">
            <a:xfrm>
              <a:off x="1116013" y="49561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2" name="Line 143"/>
            <p:cNvSpPr>
              <a:spLocks noChangeShapeType="1"/>
            </p:cNvSpPr>
            <p:nvPr/>
          </p:nvSpPr>
          <p:spPr bwMode="auto">
            <a:xfrm>
              <a:off x="1116013" y="44481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3" name="Line 144"/>
            <p:cNvSpPr>
              <a:spLocks noChangeShapeType="1"/>
            </p:cNvSpPr>
            <p:nvPr/>
          </p:nvSpPr>
          <p:spPr bwMode="auto">
            <a:xfrm>
              <a:off x="1116013" y="39385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4" name="Line 145"/>
            <p:cNvSpPr>
              <a:spLocks noChangeShapeType="1"/>
            </p:cNvSpPr>
            <p:nvPr/>
          </p:nvSpPr>
          <p:spPr bwMode="auto">
            <a:xfrm>
              <a:off x="1116013" y="34369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5" name="Line 146"/>
            <p:cNvSpPr>
              <a:spLocks noChangeShapeType="1"/>
            </p:cNvSpPr>
            <p:nvPr/>
          </p:nvSpPr>
          <p:spPr bwMode="auto">
            <a:xfrm>
              <a:off x="1116013" y="29273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6" name="Line 147"/>
            <p:cNvSpPr>
              <a:spLocks noChangeShapeType="1"/>
            </p:cNvSpPr>
            <p:nvPr/>
          </p:nvSpPr>
          <p:spPr bwMode="auto">
            <a:xfrm>
              <a:off x="1116013" y="24177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7" name="Line 148"/>
            <p:cNvSpPr>
              <a:spLocks noChangeShapeType="1"/>
            </p:cNvSpPr>
            <p:nvPr/>
          </p:nvSpPr>
          <p:spPr bwMode="auto">
            <a:xfrm>
              <a:off x="1182688" y="4956175"/>
              <a:ext cx="520700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8" name="Line 149"/>
            <p:cNvSpPr>
              <a:spLocks noChangeShapeType="1"/>
            </p:cNvSpPr>
            <p:nvPr/>
          </p:nvSpPr>
          <p:spPr bwMode="auto">
            <a:xfrm flipV="1">
              <a:off x="1182688" y="49561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49" name="Line 150"/>
            <p:cNvSpPr>
              <a:spLocks noChangeShapeType="1"/>
            </p:cNvSpPr>
            <p:nvPr/>
          </p:nvSpPr>
          <p:spPr bwMode="auto">
            <a:xfrm flipV="1">
              <a:off x="2917825" y="49561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50" name="Line 151"/>
            <p:cNvSpPr>
              <a:spLocks noChangeShapeType="1"/>
            </p:cNvSpPr>
            <p:nvPr/>
          </p:nvSpPr>
          <p:spPr bwMode="auto">
            <a:xfrm flipV="1">
              <a:off x="4654550" y="49561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51" name="Line 152"/>
            <p:cNvSpPr>
              <a:spLocks noChangeShapeType="1"/>
            </p:cNvSpPr>
            <p:nvPr/>
          </p:nvSpPr>
          <p:spPr bwMode="auto">
            <a:xfrm flipV="1">
              <a:off x="6389688" y="49561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52" name="Rectangle 153"/>
            <p:cNvSpPr>
              <a:spLocks noChangeArrowheads="1"/>
            </p:cNvSpPr>
            <p:nvPr/>
          </p:nvSpPr>
          <p:spPr bwMode="auto">
            <a:xfrm>
              <a:off x="1706563" y="25685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84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53" name="Rectangle 154"/>
            <p:cNvSpPr>
              <a:spLocks noChangeArrowheads="1"/>
            </p:cNvSpPr>
            <p:nvPr/>
          </p:nvSpPr>
          <p:spPr bwMode="auto">
            <a:xfrm>
              <a:off x="3467100" y="26685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54" name="Rectangle 155"/>
            <p:cNvSpPr>
              <a:spLocks noChangeArrowheads="1"/>
            </p:cNvSpPr>
            <p:nvPr/>
          </p:nvSpPr>
          <p:spPr bwMode="auto">
            <a:xfrm>
              <a:off x="5165725" y="27416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77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55" name="Rectangle 156"/>
            <p:cNvSpPr>
              <a:spLocks noChangeArrowheads="1"/>
            </p:cNvSpPr>
            <p:nvPr/>
          </p:nvSpPr>
          <p:spPr bwMode="auto">
            <a:xfrm>
              <a:off x="2208213" y="28479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73</a:t>
              </a:r>
              <a:endParaRPr lang="es-ES" sz="1800" i="0">
                <a:solidFill>
                  <a:srgbClr val="FF6600"/>
                </a:solidFill>
              </a:endParaRPr>
            </a:p>
          </p:txBody>
        </p:sp>
        <p:sp>
          <p:nvSpPr>
            <p:cNvPr id="8256" name="Rectangle 157"/>
            <p:cNvSpPr>
              <a:spLocks noChangeArrowheads="1"/>
            </p:cNvSpPr>
            <p:nvPr/>
          </p:nvSpPr>
          <p:spPr bwMode="auto">
            <a:xfrm>
              <a:off x="3968750" y="29194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70</a:t>
              </a:r>
              <a:endParaRPr lang="es-ES" sz="1800" i="0">
                <a:solidFill>
                  <a:srgbClr val="FF6600"/>
                </a:solidFill>
              </a:endParaRPr>
            </a:p>
          </p:txBody>
        </p:sp>
        <p:sp>
          <p:nvSpPr>
            <p:cNvPr id="8257" name="Rectangle 158"/>
            <p:cNvSpPr>
              <a:spLocks noChangeArrowheads="1"/>
            </p:cNvSpPr>
            <p:nvPr/>
          </p:nvSpPr>
          <p:spPr bwMode="auto">
            <a:xfrm>
              <a:off x="5672138" y="29686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68</a:t>
              </a:r>
              <a:endParaRPr lang="es-ES" sz="1800" i="0">
                <a:solidFill>
                  <a:srgbClr val="FF6600"/>
                </a:solidFill>
              </a:endParaRPr>
            </a:p>
          </p:txBody>
        </p:sp>
        <p:sp>
          <p:nvSpPr>
            <p:cNvPr id="8258" name="Rectangle 159"/>
            <p:cNvSpPr>
              <a:spLocks noChangeArrowheads="1"/>
            </p:cNvSpPr>
            <p:nvPr/>
          </p:nvSpPr>
          <p:spPr bwMode="auto">
            <a:xfrm>
              <a:off x="944563" y="4857750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59" name="Rectangle 160"/>
            <p:cNvSpPr>
              <a:spLocks noChangeArrowheads="1"/>
            </p:cNvSpPr>
            <p:nvPr/>
          </p:nvSpPr>
          <p:spPr bwMode="auto">
            <a:xfrm>
              <a:off x="846138" y="43465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60" name="Rectangle 161"/>
            <p:cNvSpPr>
              <a:spLocks noChangeArrowheads="1"/>
            </p:cNvSpPr>
            <p:nvPr/>
          </p:nvSpPr>
          <p:spPr bwMode="auto">
            <a:xfrm>
              <a:off x="846138" y="38385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61" name="Rectangle 162"/>
            <p:cNvSpPr>
              <a:spLocks noChangeArrowheads="1"/>
            </p:cNvSpPr>
            <p:nvPr/>
          </p:nvSpPr>
          <p:spPr bwMode="auto">
            <a:xfrm>
              <a:off x="846138" y="33369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62" name="Rectangle 163"/>
            <p:cNvSpPr>
              <a:spLocks noChangeArrowheads="1"/>
            </p:cNvSpPr>
            <p:nvPr/>
          </p:nvSpPr>
          <p:spPr bwMode="auto">
            <a:xfrm>
              <a:off x="846138" y="28273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63" name="Rectangle 164"/>
            <p:cNvSpPr>
              <a:spLocks noChangeArrowheads="1"/>
            </p:cNvSpPr>
            <p:nvPr/>
          </p:nvSpPr>
          <p:spPr bwMode="auto">
            <a:xfrm>
              <a:off x="747713" y="2317750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8264" name="Text Box 65"/>
            <p:cNvSpPr txBox="1">
              <a:spLocks noChangeArrowheads="1"/>
            </p:cNvSpPr>
            <p:nvPr/>
          </p:nvSpPr>
          <p:spPr bwMode="auto">
            <a:xfrm>
              <a:off x="3346450" y="46164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244</a:t>
              </a:r>
            </a:p>
          </p:txBody>
        </p:sp>
        <p:sp>
          <p:nvSpPr>
            <p:cNvPr id="8265" name="Text Box 66"/>
            <p:cNvSpPr txBox="1">
              <a:spLocks noChangeArrowheads="1"/>
            </p:cNvSpPr>
            <p:nvPr/>
          </p:nvSpPr>
          <p:spPr bwMode="auto">
            <a:xfrm>
              <a:off x="3862388" y="4616450"/>
              <a:ext cx="4365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243</a:t>
              </a:r>
            </a:p>
          </p:txBody>
        </p:sp>
        <p:sp>
          <p:nvSpPr>
            <p:cNvPr id="8266" name="Text Box 65"/>
            <p:cNvSpPr txBox="1">
              <a:spLocks noChangeArrowheads="1"/>
            </p:cNvSpPr>
            <p:nvPr/>
          </p:nvSpPr>
          <p:spPr bwMode="auto">
            <a:xfrm>
              <a:off x="1585913" y="4616450"/>
              <a:ext cx="4365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244</a:t>
              </a:r>
            </a:p>
          </p:txBody>
        </p:sp>
        <p:sp>
          <p:nvSpPr>
            <p:cNvPr id="8267" name="Text Box 66"/>
            <p:cNvSpPr txBox="1">
              <a:spLocks noChangeArrowheads="1"/>
            </p:cNvSpPr>
            <p:nvPr/>
          </p:nvSpPr>
          <p:spPr bwMode="auto">
            <a:xfrm>
              <a:off x="2101850" y="46164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243</a:t>
              </a:r>
            </a:p>
          </p:txBody>
        </p:sp>
        <p:sp>
          <p:nvSpPr>
            <p:cNvPr id="8268" name="Text Box 65"/>
            <p:cNvSpPr txBox="1">
              <a:spLocks noChangeArrowheads="1"/>
            </p:cNvSpPr>
            <p:nvPr/>
          </p:nvSpPr>
          <p:spPr bwMode="auto">
            <a:xfrm>
              <a:off x="5045075" y="46164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255</a:t>
              </a:r>
            </a:p>
          </p:txBody>
        </p:sp>
        <p:sp>
          <p:nvSpPr>
            <p:cNvPr id="8269" name="Text Box 66"/>
            <p:cNvSpPr txBox="1">
              <a:spLocks noChangeArrowheads="1"/>
            </p:cNvSpPr>
            <p:nvPr/>
          </p:nvSpPr>
          <p:spPr bwMode="auto">
            <a:xfrm>
              <a:off x="5551488" y="4616450"/>
              <a:ext cx="4365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254</a:t>
              </a:r>
            </a:p>
          </p:txBody>
        </p:sp>
        <p:sp>
          <p:nvSpPr>
            <p:cNvPr id="8270" name="ZoneTexte 80"/>
            <p:cNvSpPr txBox="1">
              <a:spLocks noChangeArrowheads="1"/>
            </p:cNvSpPr>
            <p:nvPr/>
          </p:nvSpPr>
          <p:spPr bwMode="auto">
            <a:xfrm>
              <a:off x="1181100" y="4616450"/>
              <a:ext cx="40005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8271" name="ZoneTexte 86"/>
            <p:cNvSpPr txBox="1">
              <a:spLocks noChangeArrowheads="1"/>
            </p:cNvSpPr>
            <p:nvPr/>
          </p:nvSpPr>
          <p:spPr bwMode="auto">
            <a:xfrm>
              <a:off x="1417638" y="5489575"/>
              <a:ext cx="1296987" cy="1006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>
                  <a:solidFill>
                    <a:srgbClr val="000066"/>
                  </a:solidFill>
                </a:rPr>
                <a:t>IC95% para 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la </a:t>
              </a:r>
              <a:r>
                <a:rPr lang="es-ES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>
                <a:solidFill>
                  <a:srgbClr val="000066"/>
                </a:solidFill>
              </a:endParaRPr>
            </a:p>
            <a:p>
              <a:r>
                <a:rPr lang="es-ES" sz="1500" i="0">
                  <a:solidFill>
                    <a:srgbClr val="000066"/>
                  </a:solidFill>
                </a:rPr>
                <a:t>= 4 ; 19 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(p = 0.002) </a:t>
              </a:r>
            </a:p>
          </p:txBody>
        </p:sp>
        <p:sp>
          <p:nvSpPr>
            <p:cNvPr id="8272" name="ZoneTexte 88"/>
            <p:cNvSpPr txBox="1">
              <a:spLocks noChangeArrowheads="1"/>
            </p:cNvSpPr>
            <p:nvPr/>
          </p:nvSpPr>
          <p:spPr bwMode="auto">
            <a:xfrm>
              <a:off x="3198813" y="5489575"/>
              <a:ext cx="1296987" cy="1006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>
                  <a:solidFill>
                    <a:srgbClr val="000066"/>
                  </a:solidFill>
                </a:rPr>
                <a:t>IC95% para 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la </a:t>
              </a:r>
              <a:r>
                <a:rPr lang="es-ES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= 2 ; 17 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(p = 0.02) </a:t>
              </a:r>
            </a:p>
          </p:txBody>
        </p:sp>
        <p:sp>
          <p:nvSpPr>
            <p:cNvPr id="8273" name="ZoneTexte 102"/>
            <p:cNvSpPr txBox="1">
              <a:spLocks noChangeArrowheads="1"/>
            </p:cNvSpPr>
            <p:nvPr/>
          </p:nvSpPr>
          <p:spPr bwMode="auto">
            <a:xfrm>
              <a:off x="5008563" y="5489575"/>
              <a:ext cx="1296987" cy="1006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500" i="0">
                  <a:solidFill>
                    <a:srgbClr val="000066"/>
                  </a:solidFill>
                </a:rPr>
                <a:t>IC95% para 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la </a:t>
              </a:r>
              <a:r>
                <a:rPr lang="es-ES" sz="1500" i="0">
                  <a:solidFill>
                    <a:srgbClr val="000066"/>
                  </a:solidFill>
                  <a:sym typeface="Symbol" pitchFamily="18" charset="2"/>
                </a:rPr>
                <a:t>diferencia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= 1 ; 16 </a:t>
              </a:r>
            </a:p>
            <a:p>
              <a:r>
                <a:rPr lang="es-ES" sz="1500" i="0">
                  <a:solidFill>
                    <a:srgbClr val="000066"/>
                  </a:solidFill>
                </a:rPr>
                <a:t>(p = 0.03) </a:t>
              </a:r>
            </a:p>
          </p:txBody>
        </p:sp>
      </p:grpSp>
      <p:sp>
        <p:nvSpPr>
          <p:cNvPr id="8199" name="81 CuadroTexto"/>
          <p:cNvSpPr txBox="1">
            <a:spLocks noChangeArrowheads="1"/>
          </p:cNvSpPr>
          <p:nvPr/>
        </p:nvSpPr>
        <p:spPr bwMode="auto">
          <a:xfrm>
            <a:off x="1252538" y="6481763"/>
            <a:ext cx="24114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600">
                <a:solidFill>
                  <a:srgbClr val="0066FF"/>
                </a:solidFill>
              </a:rPr>
              <a:t>ITT: intención de tratar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934: zidovudina/lamivudina en combinación fija vs tenofovir + emtricitabina</a:t>
            </a:r>
          </a:p>
        </p:txBody>
      </p:sp>
      <p:sp>
        <p:nvSpPr>
          <p:cNvPr id="9219" name="Espace réservé du contenu 4"/>
          <p:cNvSpPr>
            <a:spLocks noGrp="1"/>
          </p:cNvSpPr>
          <p:nvPr>
            <p:ph type="body" idx="4294967295"/>
          </p:nvPr>
        </p:nvSpPr>
        <p:spPr>
          <a:xfrm>
            <a:off x="50800" y="1196975"/>
            <a:ext cx="9024938" cy="530383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Seguridad y tolerabilidad: TDF + FTC vs ZDV/3TC</a:t>
            </a:r>
            <a:r>
              <a:rPr lang="es-ES" sz="2400" b="1" smtClean="0">
                <a:latin typeface="Calibri" pitchFamily="34" charset="0"/>
                <a:ea typeface="ＭＳ Ｐゴシック" pitchFamily="-107" charset="-128"/>
              </a:rPr>
              <a:t/>
            </a:r>
            <a:br>
              <a:rPr lang="es-ES" sz="2400" b="1" smtClean="0">
                <a:latin typeface="Calibri" pitchFamily="34" charset="0"/>
                <a:ea typeface="ＭＳ Ｐゴシック" pitchFamily="-107" charset="-128"/>
              </a:rPr>
            </a:br>
            <a:endParaRPr lang="es-ES" b="1" smtClean="0">
              <a:latin typeface="Calibri" pitchFamily="34" charset="0"/>
              <a:ea typeface="ＭＳ Ｐゴシック" pitchFamily="-107" charset="-128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Frecuencia similar de eventos adversos clínicos </a:t>
            </a:r>
            <a:r>
              <a:rPr lang="es-ES" sz="1800" smtClean="0">
                <a:ea typeface="ＭＳ Ｐゴシック" pitchFamily="-107" charset="-128"/>
              </a:rPr>
              <a:t>grado 2 al 4</a:t>
            </a: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 y alteraciones </a:t>
            </a:r>
            <a:b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de laboratorio</a:t>
            </a:r>
            <a:r>
              <a:rPr lang="es-ES" sz="1800" smtClean="0">
                <a:ea typeface="ＭＳ Ｐゴシック" pitchFamily="-107" charset="-128"/>
              </a:rPr>
              <a:t> grado 2 al 4 </a:t>
            </a: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en ambos grupos</a:t>
            </a:r>
            <a:r>
              <a:rPr lang="es-ES" sz="1800" smtClean="0">
                <a:ea typeface="ＭＳ Ｐゴシック" pitchFamily="-107" charset="-128"/>
              </a:rPr>
              <a:t>, 63% vs 63% y 56% vs 57%, respectivamente</a:t>
            </a:r>
            <a:br>
              <a:rPr lang="es-ES" sz="1800" smtClean="0">
                <a:ea typeface="ＭＳ Ｐゴシック" pitchFamily="-107" charset="-128"/>
              </a:rPr>
            </a:br>
            <a:endParaRPr lang="es-ES" sz="1800" smtClean="0">
              <a:ea typeface="ＭＳ Ｐゴシック" pitchFamily="-107" charset="-128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Significativamente más interrupciones por eventos adversos en el grupo ZDV/3TC: </a:t>
            </a:r>
            <a:r>
              <a:rPr lang="es-ES" sz="1800" smtClean="0">
                <a:ea typeface="ＭＳ Ｐゴシック" pitchFamily="-107" charset="-128"/>
              </a:rPr>
              <a:t>9% vs 4% (p = 0.02); principalmente por anemia (n = 14 vs 0)</a:t>
            </a:r>
            <a:br>
              <a:rPr lang="es-ES" sz="1800" smtClean="0">
                <a:ea typeface="ＭＳ Ｐゴシック" pitchFamily="-107" charset="-128"/>
              </a:rPr>
            </a:br>
            <a:endParaRPr lang="es-ES" sz="1800" smtClean="0">
              <a:ea typeface="ＭＳ Ｐゴシック" pitchFamily="-107" charset="-128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La seguridad renal </a:t>
            </a:r>
            <a:r>
              <a:rPr lang="es-ES" sz="1800" smtClean="0">
                <a:ea typeface="ＭＳ Ｐゴシック" pitchFamily="-107" charset="-128"/>
              </a:rPr>
              <a:t>fue </a:t>
            </a: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similar</a:t>
            </a:r>
            <a:r>
              <a:rPr lang="es-ES" sz="1800" smtClean="0">
                <a:ea typeface="ＭＳ Ｐゴシック" pitchFamily="-107" charset="-128"/>
              </a:rPr>
              <a:t> en ambos grupos y ningún paciente suspendió debido a eventos renales. Cambio en mediana TFG (MDRD) en S48 fue similar en ambos grupos (&lt; - 1 mL/min/1.73 m</a:t>
            </a:r>
            <a:r>
              <a:rPr lang="es-ES" sz="1800" baseline="30000" smtClean="0">
                <a:ea typeface="ＭＳ Ｐゴシック" pitchFamily="-107" charset="-128"/>
              </a:rPr>
              <a:t>2</a:t>
            </a:r>
            <a:r>
              <a:rPr lang="es-ES" sz="1800" smtClean="0">
                <a:ea typeface="ＭＳ Ｐゴシック" pitchFamily="-107" charset="-128"/>
              </a:rPr>
              <a:t>). No hubo síndrome de Fanconi</a:t>
            </a:r>
            <a:br>
              <a:rPr lang="es-ES" sz="1800" smtClean="0">
                <a:ea typeface="ＭＳ Ｐゴシック" pitchFamily="-107" charset="-128"/>
              </a:rPr>
            </a:br>
            <a:endParaRPr lang="es-ES" sz="1800" smtClean="0">
              <a:ea typeface="ＭＳ Ｐゴシック" pitchFamily="-107" charset="-128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Media de aumento de colesterol, LDL-colesterol y HDL-colesterol significativamente menor en el grupo TDF + FTC</a:t>
            </a:r>
            <a:r>
              <a:rPr lang="es-ES" sz="1800" smtClean="0">
                <a:ea typeface="ＭＳ Ｐゴシック" pitchFamily="-107" charset="-128"/>
              </a:rPr>
              <a:t>; aumento de triglicéridos modesto y sin diferencias entre grupos</a:t>
            </a:r>
            <a:br>
              <a:rPr lang="es-ES" sz="1800" smtClean="0">
                <a:ea typeface="ＭＳ Ｐゴシック" pitchFamily="-107" charset="-128"/>
              </a:rPr>
            </a:br>
            <a:endParaRPr lang="es-ES" sz="1800" smtClean="0">
              <a:ea typeface="ＭＳ Ｐゴシック" pitchFamily="-107" charset="-128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En semana 48, </a:t>
            </a:r>
            <a:r>
              <a:rPr lang="es-ES" sz="1800" smtClean="0">
                <a:ea typeface="ＭＳ Ｐゴシック" pitchFamily="-107" charset="-128"/>
              </a:rPr>
              <a:t>subestudio DEXA en 100 pacientes (no en evaluación basal): </a:t>
            </a:r>
            <a: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  <a:t>significativamente menos  grasa total de miembros con ZDV/3TC </a:t>
            </a:r>
            <a:br>
              <a:rPr lang="es-ES" sz="1800" smtClean="0">
                <a:solidFill>
                  <a:srgbClr val="3366CC"/>
                </a:solidFill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(media 6.9 vs 8.9 kg; p = 0.03)</a:t>
            </a:r>
          </a:p>
        </p:txBody>
      </p:sp>
      <p:sp>
        <p:nvSpPr>
          <p:cNvPr id="9220" name="ZoneTexte 6"/>
          <p:cNvSpPr txBox="1">
            <a:spLocks noChangeArrowheads="1"/>
          </p:cNvSpPr>
          <p:nvPr/>
        </p:nvSpPr>
        <p:spPr bwMode="auto">
          <a:xfrm>
            <a:off x="6432550" y="6545263"/>
            <a:ext cx="257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Gallant JE. NEJM 2006;354:251-60</a:t>
            </a:r>
          </a:p>
        </p:txBody>
      </p:sp>
      <p:grpSp>
        <p:nvGrpSpPr>
          <p:cNvPr id="9221" name="Group 7"/>
          <p:cNvGrpSpPr>
            <a:grpSpLocks/>
          </p:cNvGrpSpPr>
          <p:nvPr/>
        </p:nvGrpSpPr>
        <p:grpSpPr bwMode="auto">
          <a:xfrm>
            <a:off x="0" y="6570663"/>
            <a:ext cx="992188" cy="287337"/>
            <a:chOff x="0" y="4139"/>
            <a:chExt cx="625" cy="181"/>
          </a:xfrm>
        </p:grpSpPr>
        <p:sp>
          <p:nvSpPr>
            <p:cNvPr id="922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23" name="ZoneTexte 23"/>
            <p:cNvSpPr txBox="1">
              <a:spLocks noChangeArrowheads="1"/>
            </p:cNvSpPr>
            <p:nvPr/>
          </p:nvSpPr>
          <p:spPr bwMode="auto">
            <a:xfrm>
              <a:off x="0" y="4146"/>
              <a:ext cx="6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Estudio 934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934: zidovudina/lamivudina en combinación fija vs tenofovir + emtricitabina</a:t>
            </a:r>
          </a:p>
        </p:txBody>
      </p:sp>
      <p:sp>
        <p:nvSpPr>
          <p:cNvPr id="10243" name="Rectangle 59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087438"/>
            <a:ext cx="9024938" cy="24161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Datos de resistencia</a:t>
            </a:r>
          </a:p>
          <a:p>
            <a:pPr lvl="1"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Se realizó análisis genotípico en pacientes sin resistencia basal a INNTR si </a:t>
            </a:r>
          </a:p>
          <a:p>
            <a:pPr lvl="2">
              <a:spcBef>
                <a:spcPct val="0"/>
              </a:spcBef>
              <a:buClr>
                <a:srgbClr val="000066"/>
              </a:buClr>
              <a:buFontTx/>
              <a:buAutoNum type="arabicParenR"/>
            </a:pPr>
            <a:r>
              <a:rPr lang="es-ES" sz="1800" smtClean="0">
                <a:ea typeface="ＭＳ Ｐゴシック" pitchFamily="-107" charset="-128"/>
              </a:rPr>
              <a:t>Rebote viral (2 HIV RNA &gt; 400 c/mL consecutivas después de alcanzar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&lt; 400 c/mL</a:t>
            </a:r>
          </a:p>
          <a:p>
            <a:pPr lvl="2">
              <a:spcBef>
                <a:spcPct val="0"/>
              </a:spcBef>
              <a:buClr>
                <a:srgbClr val="000066"/>
              </a:buClr>
              <a:buFontTx/>
              <a:buAutoNum type="arabicParenR"/>
            </a:pPr>
            <a:r>
              <a:rPr lang="es-ES" sz="1800" smtClean="0">
                <a:ea typeface="ＭＳ Ｐゴシック" pitchFamily="-107" charset="-128"/>
              </a:rPr>
              <a:t>HIV RNA &gt; 400 c/mL en S48</a:t>
            </a:r>
          </a:p>
          <a:p>
            <a:pPr lvl="2">
              <a:spcBef>
                <a:spcPct val="0"/>
              </a:spcBef>
              <a:buClr>
                <a:srgbClr val="000066"/>
              </a:buClr>
              <a:buFontTx/>
              <a:buAutoNum type="arabicParenR"/>
            </a:pPr>
            <a:r>
              <a:rPr lang="es-ES" sz="1800" smtClean="0">
                <a:ea typeface="ＭＳ Ｐゴシック" pitchFamily="-107" charset="-128"/>
              </a:rPr>
              <a:t>Suspensión antes de S48 con HIV RNA &gt; 400 c/mL en la última visita</a:t>
            </a:r>
          </a:p>
          <a:p>
            <a:pPr lvl="1">
              <a:spcBef>
                <a:spcPct val="0"/>
              </a:spcBef>
              <a:buClr>
                <a:srgbClr val="FF3300"/>
              </a:buClr>
              <a:buFont typeface="Arial Unicode MS" pitchFamily="34" charset="-128"/>
              <a:buChar char="–"/>
            </a:pPr>
            <a:r>
              <a:rPr lang="es-ES" sz="1800" smtClean="0">
                <a:ea typeface="ＭＳ Ｐゴシック" pitchFamily="-107" charset="-128"/>
              </a:rPr>
              <a:t>Pacientes con resistencia basal (11 en cada grupo) fueron excluidos de este análisis de resistencia</a:t>
            </a:r>
          </a:p>
        </p:txBody>
      </p:sp>
      <p:graphicFrame>
        <p:nvGraphicFramePr>
          <p:cNvPr id="452666" name="Group 58"/>
          <p:cNvGraphicFramePr>
            <a:graphicFrameLocks noGrp="1"/>
          </p:cNvGraphicFramePr>
          <p:nvPr>
            <p:ph idx="4294967295"/>
          </p:nvPr>
        </p:nvGraphicFramePr>
        <p:xfrm>
          <a:off x="295275" y="3556000"/>
          <a:ext cx="8496300" cy="2804160"/>
        </p:xfrm>
        <a:graphic>
          <a:graphicData uri="http://schemas.openxmlformats.org/drawingml/2006/table">
            <a:tbl>
              <a:tblPr/>
              <a:tblGrid>
                <a:gridCol w="330200"/>
                <a:gridCol w="3716338"/>
                <a:gridCol w="2225675"/>
                <a:gridCol w="2224087"/>
              </a:tblGrid>
              <a:tr h="4476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 + FTC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244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ZDV/3TC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243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3653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en análisis genotípico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53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De tipo salvaje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653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Alguna mutación de resistencia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M184V/I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TAM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Mutación de resistencia a EFV**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Mutación de resistencia a EFV + M184V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291" name="ZoneTexte 10"/>
          <p:cNvSpPr txBox="1">
            <a:spLocks noChangeArrowheads="1"/>
          </p:cNvSpPr>
          <p:nvPr/>
        </p:nvSpPr>
        <p:spPr bwMode="auto">
          <a:xfrm>
            <a:off x="209550" y="6329363"/>
            <a:ext cx="6088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* 1 fallo técnico; ** La mutación K103N se desarrolló en 21 de 25 pacientes</a:t>
            </a:r>
          </a:p>
        </p:txBody>
      </p:sp>
      <p:sp>
        <p:nvSpPr>
          <p:cNvPr id="10292" name="ZoneTexte 6"/>
          <p:cNvSpPr txBox="1">
            <a:spLocks noChangeArrowheads="1"/>
          </p:cNvSpPr>
          <p:nvPr/>
        </p:nvSpPr>
        <p:spPr bwMode="auto">
          <a:xfrm>
            <a:off x="6432550" y="6545263"/>
            <a:ext cx="257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Gallant JE. NEJM 2006;354:251-60</a:t>
            </a:r>
          </a:p>
        </p:txBody>
      </p:sp>
      <p:grpSp>
        <p:nvGrpSpPr>
          <p:cNvPr id="10293" name="Group 55"/>
          <p:cNvGrpSpPr>
            <a:grpSpLocks/>
          </p:cNvGrpSpPr>
          <p:nvPr/>
        </p:nvGrpSpPr>
        <p:grpSpPr bwMode="auto">
          <a:xfrm>
            <a:off x="0" y="6570663"/>
            <a:ext cx="992188" cy="287337"/>
            <a:chOff x="0" y="4139"/>
            <a:chExt cx="625" cy="181"/>
          </a:xfrm>
        </p:grpSpPr>
        <p:sp>
          <p:nvSpPr>
            <p:cNvPr id="10294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95" name="ZoneTexte 23"/>
            <p:cNvSpPr txBox="1">
              <a:spLocks noChangeArrowheads="1"/>
            </p:cNvSpPr>
            <p:nvPr/>
          </p:nvSpPr>
          <p:spPr bwMode="auto">
            <a:xfrm>
              <a:off x="0" y="4146"/>
              <a:ext cx="6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Estudio 934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934: zidovudina/lamivudina en combinación fija vs tenofovir + emtricitabina</a:t>
            </a:r>
          </a:p>
        </p:txBody>
      </p:sp>
      <p:sp>
        <p:nvSpPr>
          <p:cNvPr id="11267" name="Rectangle 55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58875"/>
            <a:ext cx="9024938" cy="5303838"/>
          </a:xfrm>
        </p:spPr>
        <p:txBody>
          <a:bodyPr/>
          <a:lstStyle/>
          <a:p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Estudio extendido a 3 años de seguimiento (S144)</a:t>
            </a:r>
          </a:p>
          <a:p>
            <a:pPr lvl="1"/>
            <a:r>
              <a:rPr lang="es-ES" sz="1800" smtClean="0">
                <a:ea typeface="ＭＳ Ｐゴシック" pitchFamily="-107" charset="-128"/>
              </a:rPr>
              <a:t>En semana 96, pacientes con TDF + FTC se cambiaron TDF/FTC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en combinación fija</a:t>
            </a:r>
          </a:p>
        </p:txBody>
      </p:sp>
      <p:sp>
        <p:nvSpPr>
          <p:cNvPr id="11268" name="ZoneTexte 6"/>
          <p:cNvSpPr txBox="1">
            <a:spLocks noChangeArrowheads="1"/>
          </p:cNvSpPr>
          <p:nvPr/>
        </p:nvSpPr>
        <p:spPr bwMode="auto">
          <a:xfrm>
            <a:off x="6659563" y="6543675"/>
            <a:ext cx="23479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Arribas JR. JAIDS 2008;47:74-8</a:t>
            </a:r>
          </a:p>
        </p:txBody>
      </p:sp>
      <p:graphicFrame>
        <p:nvGraphicFramePr>
          <p:cNvPr id="43130" name="Group 122"/>
          <p:cNvGraphicFramePr>
            <a:graphicFrameLocks noGrp="1"/>
          </p:cNvGraphicFramePr>
          <p:nvPr/>
        </p:nvGraphicFramePr>
        <p:xfrm>
          <a:off x="323850" y="2382838"/>
          <a:ext cx="8535988" cy="3386140"/>
        </p:xfrm>
        <a:graphic>
          <a:graphicData uri="http://schemas.openxmlformats.org/drawingml/2006/table">
            <a:tbl>
              <a:tblPr/>
              <a:tblGrid>
                <a:gridCol w="5327650"/>
                <a:gridCol w="1116013"/>
                <a:gridCol w="1116012"/>
                <a:gridCol w="976313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Resultados en semana 144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ZDV/3TC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&lt; 400 c/mL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&lt; 50 c/mL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Aumento de CD4 (/mm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Suspensión por fallo virológico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Suspensión por eventos adversos*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TFG (MDRD) S144 menos basal (mL/min/1.73m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 de grasa total de miembros (DEXA)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7.9 kg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5.4 kg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316" name="ZoneTexte 8"/>
          <p:cNvSpPr txBox="1">
            <a:spLocks noChangeArrowheads="1"/>
          </p:cNvSpPr>
          <p:nvPr/>
        </p:nvSpPr>
        <p:spPr bwMode="auto">
          <a:xfrm>
            <a:off x="250825" y="5838825"/>
            <a:ext cx="3711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* No hubo suspensiones por eventos renales</a:t>
            </a:r>
          </a:p>
        </p:txBody>
      </p:sp>
      <p:grpSp>
        <p:nvGrpSpPr>
          <p:cNvPr id="11317" name="Group 55"/>
          <p:cNvGrpSpPr>
            <a:grpSpLocks/>
          </p:cNvGrpSpPr>
          <p:nvPr/>
        </p:nvGrpSpPr>
        <p:grpSpPr bwMode="auto">
          <a:xfrm>
            <a:off x="0" y="6570663"/>
            <a:ext cx="992188" cy="287337"/>
            <a:chOff x="0" y="4139"/>
            <a:chExt cx="625" cy="181"/>
          </a:xfrm>
        </p:grpSpPr>
        <p:sp>
          <p:nvSpPr>
            <p:cNvPr id="1131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319" name="ZoneTexte 23"/>
            <p:cNvSpPr txBox="1">
              <a:spLocks noChangeArrowheads="1"/>
            </p:cNvSpPr>
            <p:nvPr/>
          </p:nvSpPr>
          <p:spPr bwMode="auto">
            <a:xfrm>
              <a:off x="0" y="4146"/>
              <a:ext cx="6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Estudio 934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934: zidovudina/lamivudina en combinación fija vs tenofovir + emtricitabina</a:t>
            </a:r>
          </a:p>
        </p:txBody>
      </p:sp>
      <p:sp>
        <p:nvSpPr>
          <p:cNvPr id="1229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12838"/>
            <a:ext cx="8940800" cy="4838700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Conclusiones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TDF + FTC + EFV es no inferior a ZDV/3TC + EFV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Mayores tasas de respuesta virológica con TDF + FTC + EFV comparado con ZDV/3TC + EFV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Respuesta de CD4 significativamente mayor con TDF + FTC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Mayor tolerabilidad de TDF + FTC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Este estudio muestra resultados superiores en el grupo tenofovir-emtricitabina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En semana 144, TDF/FTC + EFV demuestra durabilidad superior de la supresión de la carga viral y un mejor perfil morfológico y de seguridad en comparación con ZDV/3TC y EFV</a:t>
            </a:r>
          </a:p>
        </p:txBody>
      </p:sp>
      <p:sp>
        <p:nvSpPr>
          <p:cNvPr id="12292" name="ZoneTexte 9"/>
          <p:cNvSpPr txBox="1">
            <a:spLocks noChangeArrowheads="1"/>
          </p:cNvSpPr>
          <p:nvPr/>
        </p:nvSpPr>
        <p:spPr bwMode="auto">
          <a:xfrm>
            <a:off x="4191000" y="6545263"/>
            <a:ext cx="4824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Gallant JE. NEJM 2006;354:251-60; Arribas JR. JAIDS 2008;47:74-8</a:t>
            </a:r>
          </a:p>
        </p:txBody>
      </p:sp>
      <p:grpSp>
        <p:nvGrpSpPr>
          <p:cNvPr id="12293" name="Group 7"/>
          <p:cNvGrpSpPr>
            <a:grpSpLocks/>
          </p:cNvGrpSpPr>
          <p:nvPr/>
        </p:nvGrpSpPr>
        <p:grpSpPr bwMode="auto">
          <a:xfrm>
            <a:off x="0" y="6570663"/>
            <a:ext cx="992188" cy="287337"/>
            <a:chOff x="0" y="4139"/>
            <a:chExt cx="625" cy="181"/>
          </a:xfrm>
        </p:grpSpPr>
        <p:sp>
          <p:nvSpPr>
            <p:cNvPr id="12294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295" name="ZoneTexte 23"/>
            <p:cNvSpPr txBox="1">
              <a:spLocks noChangeArrowheads="1"/>
            </p:cNvSpPr>
            <p:nvPr/>
          </p:nvSpPr>
          <p:spPr bwMode="auto">
            <a:xfrm>
              <a:off x="0" y="4146"/>
              <a:ext cx="6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Estudio 934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33352</TotalTime>
  <Words>836</Words>
  <Application>Microsoft Office PowerPoint</Application>
  <PresentationFormat>Affichage à l'écran (4:3)</PresentationFormat>
  <Paragraphs>250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ARV_trials_2010</vt:lpstr>
      <vt:lpstr>1_ARV_trials_2010</vt:lpstr>
      <vt:lpstr>2_ARV_trials_2010</vt:lpstr>
      <vt:lpstr>ARV_trials_2014</vt:lpstr>
      <vt:lpstr>Comparación combinaciones de INTR</vt:lpstr>
      <vt:lpstr>Estudio 934: zidovudina/lamivudina en combinación fija vs tenofovir + emtricitabina </vt:lpstr>
      <vt:lpstr>Estudio 934: zidovudina/lamivudina en combinación fija vs tenofovir + emtricitabina</vt:lpstr>
      <vt:lpstr>Estudio 934: zidovudina/lamivudina en combinación fija vs tenofovir + emtricitabina</vt:lpstr>
      <vt:lpstr>Estudio 934: zidovudina/lamivudina en combinación fija vs tenofovir + emtricitabina</vt:lpstr>
      <vt:lpstr>Estudio 934: zidovudina/lamivudina en combinación fija vs tenofovir + emtricitabina</vt:lpstr>
      <vt:lpstr>Estudio 934: zidovudina/lamivudina en combinación fija vs tenofovir + emtricitabina</vt:lpstr>
      <vt:lpstr>Estudio 934: zidovudina/lamivudina en combinación fija vs tenofovir + emtricitabina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1591</cp:revision>
  <cp:lastPrinted>2009-11-19T07:51:26Z</cp:lastPrinted>
  <dcterms:created xsi:type="dcterms:W3CDTF">2010-03-17T20:56:56Z</dcterms:created>
  <dcterms:modified xsi:type="dcterms:W3CDTF">2015-09-24T08:53:44Z</dcterms:modified>
</cp:coreProperties>
</file>