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74" r:id="rId2"/>
    <p:sldId id="268" r:id="rId3"/>
    <p:sldId id="258" r:id="rId4"/>
    <p:sldId id="275" r:id="rId5"/>
    <p:sldId id="276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DDDDD"/>
    <a:srgbClr val="333399"/>
    <a:srgbClr val="C0C0C0"/>
    <a:srgbClr val="000066"/>
    <a:srgbClr val="990000"/>
    <a:srgbClr val="FF00FF"/>
    <a:srgbClr val="CC3300"/>
    <a:srgbClr val="7BEB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762" autoAdjust="0"/>
    <p:restoredTop sz="94660"/>
  </p:normalViewPr>
  <p:slideViewPr>
    <p:cSldViewPr snapToObjects="1">
      <p:cViewPr varScale="1">
        <p:scale>
          <a:sx n="76" d="100"/>
          <a:sy n="76" d="100"/>
        </p:scale>
        <p:origin x="102" y="61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07/09/2016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8933A13-E2F4-4380-A4AE-D3C02AD4832E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366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noProof="0" dirty="0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611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altLang="fr-FR" sz="3200" dirty="0">
                <a:ea typeface="ＭＳ Ｐゴシック"/>
                <a:cs typeface="ＭＳ Ｐゴシック"/>
              </a:rPr>
              <a:t>NRTI-sparing</a:t>
            </a:r>
          </a:p>
        </p:txBody>
      </p:sp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SPARTAN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PROGRESS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RADAR</a:t>
            </a:r>
          </a:p>
          <a:p>
            <a:r>
              <a:rPr lang="en-US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NEAT001/ANRS 14</a:t>
            </a:r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3</a:t>
            </a:r>
          </a:p>
          <a:p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A4001078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VEMAN</a:t>
            </a:r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 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MODERN</a:t>
            </a:r>
            <a:endParaRPr lang="fr-FR" altLang="fr-FR" sz="28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228440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pPr eaLnBrk="1" hangingPunct="1"/>
            <a:r>
              <a:rPr lang="fr-FR" sz="3200" dirty="0" err="1">
                <a:ea typeface="MS PGothic" charset="0"/>
                <a:cs typeface="Arial" charset="0"/>
              </a:rPr>
              <a:t>Estudio</a:t>
            </a:r>
            <a:r>
              <a:rPr lang="fr-FR" sz="3200" dirty="0">
                <a:ea typeface="MS PGothic" charset="0"/>
                <a:cs typeface="Arial" charset="0"/>
              </a:rPr>
              <a:t> A4001078: ATV/r + MVC vs ATV/r + TDF/FTC 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74675" y="1226997"/>
            <a:ext cx="2251010" cy="444500"/>
          </a:xfrm>
        </p:spPr>
        <p:txBody>
          <a:bodyPr/>
          <a:lstStyle/>
          <a:p>
            <a:pPr eaLnBrk="1" hangingPunct="1"/>
            <a:r>
              <a:rPr lang="es-ES" sz="2800" b="1" dirty="0">
                <a:latin typeface="+mj-lt"/>
                <a:ea typeface="MS PGothic" charset="0"/>
              </a:rPr>
              <a:t>Diseño</a:t>
            </a:r>
          </a:p>
          <a:p>
            <a:pPr eaLnBrk="1" hangingPunct="1"/>
            <a:endParaRPr lang="es-ES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348847" y="2095500"/>
            <a:ext cx="3182538" cy="2051999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es-ES" sz="1600" b="1" baseline="0" dirty="0">
                <a:solidFill>
                  <a:srgbClr val="000066"/>
                </a:solidFill>
                <a:latin typeface="+mj-lt"/>
              </a:rPr>
              <a:t>≥ 16 </a:t>
            </a:r>
            <a:r>
              <a:rPr lang="es-ES" sz="1600" b="1" dirty="0">
                <a:solidFill>
                  <a:srgbClr val="000066"/>
                </a:solidFill>
                <a:latin typeface="+mj-lt"/>
              </a:rPr>
              <a:t>años</a:t>
            </a:r>
            <a:endParaRPr lang="es-ES" sz="1600" b="1" baseline="0" dirty="0">
              <a:solidFill>
                <a:srgbClr val="000066"/>
              </a:solidFill>
              <a:latin typeface="+mj-lt"/>
            </a:endParaRP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HIV+</a:t>
            </a:r>
          </a:p>
          <a:p>
            <a:pPr algn="ctr" eaLnBrk="1" hangingPunct="1"/>
            <a:r>
              <a:rPr lang="es-ES" sz="1600" b="1" dirty="0" err="1">
                <a:solidFill>
                  <a:srgbClr val="000066"/>
                </a:solidFill>
                <a:latin typeface="+mj-lt"/>
              </a:rPr>
              <a:t>Naive</a:t>
            </a:r>
            <a:r>
              <a:rPr lang="es-ES" sz="1600" b="1" dirty="0">
                <a:solidFill>
                  <a:srgbClr val="000066"/>
                </a:solidFill>
                <a:latin typeface="+mj-lt"/>
              </a:rPr>
              <a:t> de ARV</a:t>
            </a: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HIV-1 RNA ≥ 1 000 c/</a:t>
            </a:r>
            <a:r>
              <a:rPr lang="es-ES" sz="1600" b="1" dirty="0" err="1">
                <a:solidFill>
                  <a:srgbClr val="000066"/>
                </a:solidFill>
                <a:latin typeface="+mj-lt"/>
              </a:rPr>
              <a:t>mL</a:t>
            </a:r>
            <a:endParaRPr lang="es-ES" sz="1600" b="1" dirty="0">
              <a:solidFill>
                <a:srgbClr val="000066"/>
              </a:solidFill>
              <a:latin typeface="+mj-lt"/>
            </a:endParaRP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CD4 ≥ 100/mm</a:t>
            </a:r>
            <a:r>
              <a:rPr lang="es-ES" sz="1600" b="1" baseline="30000" dirty="0">
                <a:solidFill>
                  <a:srgbClr val="000066"/>
                </a:solidFill>
                <a:latin typeface="+mj-lt"/>
              </a:rPr>
              <a:t>3</a:t>
            </a: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CCR5-tropico (</a:t>
            </a:r>
            <a:r>
              <a:rPr lang="es-ES" sz="1600" b="1" dirty="0" err="1">
                <a:solidFill>
                  <a:srgbClr val="000066"/>
                </a:solidFill>
                <a:latin typeface="+mj-lt"/>
              </a:rPr>
              <a:t>Trofile</a:t>
            </a:r>
            <a:r>
              <a:rPr lang="es-ES" sz="1600" b="1" dirty="0">
                <a:solidFill>
                  <a:srgbClr val="000066"/>
                </a:solidFill>
                <a:latin typeface="+mj-lt"/>
              </a:rPr>
              <a:t>®)</a:t>
            </a: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No resistencia a TDF, FTC o ATV</a:t>
            </a: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Coinfectados con HBV excluidos</a:t>
            </a: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372616"/>
            <a:ext cx="3498014" cy="449927"/>
          </a:xfrm>
          <a:prstGeom prst="rect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ATV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/r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3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00/100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Q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D +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MVC 150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 QD</a:t>
            </a: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36806"/>
            <a:ext cx="3498014" cy="449927"/>
          </a:xfrm>
          <a:prstGeom prst="rect">
            <a:avLst/>
          </a:prstGeom>
          <a:solidFill>
            <a:srgbClr val="990000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AT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V/r + TDF/FTC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32830" y="2248891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60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31007" y="3596819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61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3840251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281414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" sz="1400" b="1" dirty="0" err="1">
                <a:solidFill>
                  <a:srgbClr val="000066"/>
                </a:solidFill>
                <a:latin typeface="Calibri" pitchFamily="34" charset="0"/>
              </a:rPr>
              <a:t>Randomización</a:t>
            </a:r>
            <a:endParaRPr lang="es-ES" sz="1400" b="1" dirty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34" charset="0"/>
              </a:rPr>
              <a:t>Etiqueta abierta</a:t>
            </a:r>
          </a:p>
        </p:txBody>
      </p:sp>
      <p:grpSp>
        <p:nvGrpSpPr>
          <p:cNvPr id="90" name="Grouper 89"/>
          <p:cNvGrpSpPr/>
          <p:nvPr/>
        </p:nvGrpSpPr>
        <p:grpSpPr>
          <a:xfrm>
            <a:off x="3531385" y="2568119"/>
            <a:ext cx="1576952" cy="990600"/>
            <a:chOff x="3087656" y="2629315"/>
            <a:chExt cx="1576952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087656" y="3153190"/>
              <a:ext cx="935999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382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8780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34925" y="4248979"/>
            <a:ext cx="9066213" cy="257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Objetivo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Endpoint </a:t>
            </a:r>
            <a:r>
              <a:rPr lang="es-ES" dirty="0">
                <a:solidFill>
                  <a:srgbClr val="000066"/>
                </a:solidFill>
              </a:rPr>
              <a:t>primario: % con HIV RNA &lt; 50 c/</a:t>
            </a:r>
            <a:r>
              <a:rPr lang="es-ES" dirty="0" err="1">
                <a:solidFill>
                  <a:srgbClr val="000066"/>
                </a:solidFill>
              </a:rPr>
              <a:t>mL</a:t>
            </a:r>
            <a:r>
              <a:rPr lang="es-ES" dirty="0">
                <a:solidFill>
                  <a:srgbClr val="000066"/>
                </a:solidFill>
              </a:rPr>
              <a:t> a S48 (ITT, pérdida, discontinuación = fallo), no poder para mostrar diferencia 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es-ES" dirty="0">
                <a:solidFill>
                  <a:srgbClr val="000066"/>
                </a:solidFill>
              </a:rPr>
              <a:t>Fallo definido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por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protocolo</a:t>
            </a:r>
            <a:r>
              <a:rPr lang="en-US" dirty="0">
                <a:solidFill>
                  <a:srgbClr val="000066"/>
                </a:solidFill>
              </a:rPr>
              <a:t>: &lt; 1.0 log</a:t>
            </a:r>
            <a:r>
              <a:rPr lang="en-US" baseline="-25000" dirty="0">
                <a:solidFill>
                  <a:srgbClr val="000066"/>
                </a:solidFill>
              </a:rPr>
              <a:t>10</a:t>
            </a:r>
            <a:r>
              <a:rPr lang="en-US" dirty="0">
                <a:solidFill>
                  <a:srgbClr val="000066"/>
                </a:solidFill>
              </a:rPr>
              <a:t> c/mL de </a:t>
            </a:r>
            <a:r>
              <a:rPr lang="es-ES" dirty="0">
                <a:solidFill>
                  <a:srgbClr val="000066"/>
                </a:solidFill>
              </a:rPr>
              <a:t>descenso de la carga </a:t>
            </a:r>
            <a:r>
              <a:rPr lang="en-US" dirty="0">
                <a:solidFill>
                  <a:srgbClr val="000066"/>
                </a:solidFill>
              </a:rPr>
              <a:t>viral basal a S4 o </a:t>
            </a:r>
            <a:r>
              <a:rPr lang="es-ES" dirty="0">
                <a:solidFill>
                  <a:srgbClr val="000066"/>
                </a:solidFill>
              </a:rPr>
              <a:t>fallo en alcanzar </a:t>
            </a:r>
            <a:r>
              <a:rPr lang="en-US" dirty="0">
                <a:solidFill>
                  <a:srgbClr val="000066"/>
                </a:solidFill>
              </a:rPr>
              <a:t>CV &lt; 400 c/mL a S24; o </a:t>
            </a:r>
            <a:r>
              <a:rPr lang="es-ES" dirty="0">
                <a:solidFill>
                  <a:srgbClr val="000066"/>
                </a:solidFill>
              </a:rPr>
              <a:t>rebote en carga </a:t>
            </a:r>
            <a:br>
              <a:rPr lang="es-ES" dirty="0">
                <a:solidFill>
                  <a:srgbClr val="000066"/>
                </a:solidFill>
              </a:rPr>
            </a:br>
            <a:r>
              <a:rPr lang="en-US" dirty="0">
                <a:solidFill>
                  <a:srgbClr val="000066"/>
                </a:solidFill>
              </a:rPr>
              <a:t>viral &gt; 1 000 c/mL en dos </a:t>
            </a:r>
            <a:r>
              <a:rPr lang="es-ES" dirty="0">
                <a:solidFill>
                  <a:srgbClr val="000066"/>
                </a:solidFill>
              </a:rPr>
              <a:t>muestras consecutivas ≤ 14 días en pacientes que habían alcanzado niveles &lt; 400 c/</a:t>
            </a:r>
            <a:r>
              <a:rPr lang="es-ES" dirty="0" err="1">
                <a:solidFill>
                  <a:srgbClr val="000066"/>
                </a:solidFill>
              </a:rPr>
              <a:t>mL</a:t>
            </a:r>
            <a:r>
              <a:rPr lang="es-ES" dirty="0">
                <a:solidFill>
                  <a:srgbClr val="000066"/>
                </a:solidFill>
              </a:rPr>
              <a:t> en 2 visitas consecutivas 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216165"/>
              </p:ext>
            </p:extLst>
          </p:nvPr>
        </p:nvGraphicFramePr>
        <p:xfrm>
          <a:off x="383371" y="1932236"/>
          <a:ext cx="8278421" cy="4377083"/>
        </p:xfrm>
        <a:graphic>
          <a:graphicData uri="http://schemas.openxmlformats.org/drawingml/2006/table">
            <a:tbl>
              <a:tblPr/>
              <a:tblGrid>
                <a:gridCol w="4300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6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Edad, años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Mujeres,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HIV RNA, log</a:t>
                      </a:r>
                      <a:r>
                        <a:rPr kumimoji="0" lang="es-ES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copias/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1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Discontinuación a S48,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Por eventos adversos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Por falta de eficacia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81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Cambio de ATV/r por ictericia,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Cambio a DRV/r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Cambio a LPV/r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53507" y="1513847"/>
            <a:ext cx="742795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Características basales (media), y disposición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pPr eaLnBrk="1" hangingPunct="1"/>
            <a:r>
              <a:rPr lang="fr-FR" sz="3200" dirty="0" err="1">
                <a:ea typeface="MS PGothic" charset="0"/>
                <a:cs typeface="Arial" charset="0"/>
              </a:rPr>
              <a:t>Estudio</a:t>
            </a:r>
            <a:r>
              <a:rPr lang="fr-FR" sz="3200" dirty="0">
                <a:ea typeface="MS PGothic" charset="0"/>
                <a:cs typeface="Arial" charset="0"/>
              </a:rPr>
              <a:t> A4001078: ATV/r + MVC vs ATV/r + TDF/FTC 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496" y="6093296"/>
            <a:ext cx="84724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>
                <a:solidFill>
                  <a:srgbClr val="000066"/>
                </a:solidFill>
              </a:rPr>
              <a:t>Mediana de cambio de CD4 desde el basal a S48: + 173 para MVC vs + 187 para TDF/FTC</a:t>
            </a:r>
          </a:p>
        </p:txBody>
      </p:sp>
      <p:sp>
        <p:nvSpPr>
          <p:cNvPr id="26" name="Text Box 76"/>
          <p:cNvSpPr txBox="1">
            <a:spLocks noChangeArrowheads="1"/>
          </p:cNvSpPr>
          <p:nvPr/>
        </p:nvSpPr>
        <p:spPr bwMode="auto">
          <a:xfrm>
            <a:off x="215099" y="1150938"/>
            <a:ext cx="84931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914400" eaLnBrk="1" hangingPunct="1"/>
            <a:r>
              <a:rPr lang="es-ES" altLang="fr-FR" sz="2400" b="1" dirty="0">
                <a:solidFill>
                  <a:srgbClr val="CC3300"/>
                </a:solidFill>
                <a:latin typeface="+mj-lt"/>
              </a:rPr>
              <a:t>HIV-1 RNA &lt; 50 c/</a:t>
            </a:r>
            <a:r>
              <a:rPr lang="es-ES" altLang="fr-FR" sz="2400" b="1" dirty="0" err="1">
                <a:solidFill>
                  <a:srgbClr val="CC3300"/>
                </a:solidFill>
                <a:latin typeface="+mj-lt"/>
              </a:rPr>
              <a:t>mL</a:t>
            </a:r>
            <a:r>
              <a:rPr lang="es-ES" altLang="fr-FR" sz="2400" b="1" dirty="0">
                <a:solidFill>
                  <a:srgbClr val="CC3300"/>
                </a:solidFill>
                <a:latin typeface="+mj-lt"/>
              </a:rPr>
              <a:t> a S48, ITT, pérdida/discontinuación = fallo </a:t>
            </a:r>
          </a:p>
        </p:txBody>
      </p:sp>
      <p:sp>
        <p:nvSpPr>
          <p:cNvPr id="80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81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  <p:sp>
        <p:nvSpPr>
          <p:cNvPr id="83" name="Titre 82"/>
          <p:cNvSpPr>
            <a:spLocks noGrp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fr-FR" sz="3200" dirty="0" err="1">
                <a:ea typeface="MS PGothic" charset="0"/>
                <a:cs typeface="Arial" charset="0"/>
              </a:rPr>
              <a:t>Estudio</a:t>
            </a:r>
            <a:r>
              <a:rPr lang="fr-FR" sz="3200" dirty="0">
                <a:ea typeface="MS PGothic" charset="0"/>
                <a:cs typeface="Arial" charset="0"/>
              </a:rPr>
              <a:t> A4001078: ATV/r + MVC vs ATV/r + TDF/FTC </a:t>
            </a:r>
            <a:endParaRPr lang="fr-FR" sz="3200" dirty="0"/>
          </a:p>
        </p:txBody>
      </p:sp>
      <p:sp>
        <p:nvSpPr>
          <p:cNvPr id="86" name="Espace réservé du contenu 84"/>
          <p:cNvSpPr txBox="1">
            <a:spLocks/>
          </p:cNvSpPr>
          <p:nvPr/>
        </p:nvSpPr>
        <p:spPr bwMode="auto">
          <a:xfrm>
            <a:off x="5446868" y="2790605"/>
            <a:ext cx="3517620" cy="22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174625" indent="-174625" defTabSz="914400"/>
            <a:r>
              <a:rPr lang="es-ES" sz="1600" kern="0" dirty="0">
                <a:solidFill>
                  <a:srgbClr val="000066"/>
                </a:solidFill>
              </a:rPr>
              <a:t>Análisis de genotipo: </a:t>
            </a:r>
            <a:r>
              <a:rPr lang="en-US" sz="1600" kern="0" dirty="0">
                <a:solidFill>
                  <a:srgbClr val="000066"/>
                </a:solidFill>
              </a:rPr>
              <a:t>3 </a:t>
            </a:r>
            <a:r>
              <a:rPr lang="es-ES" sz="1600" kern="0" dirty="0">
                <a:solidFill>
                  <a:srgbClr val="000066"/>
                </a:solidFill>
              </a:rPr>
              <a:t>pacientes en cada grupo </a:t>
            </a:r>
            <a:r>
              <a:rPr lang="en-US" sz="1600" kern="0" dirty="0">
                <a:solidFill>
                  <a:srgbClr val="000066"/>
                </a:solidFill>
              </a:rPr>
              <a:t>con C</a:t>
            </a:r>
            <a:r>
              <a:rPr lang="es-ES" sz="1600" kern="0" dirty="0">
                <a:solidFill>
                  <a:srgbClr val="000066"/>
                </a:solidFill>
              </a:rPr>
              <a:t>V</a:t>
            </a:r>
            <a:r>
              <a:rPr lang="en-US" sz="1600" kern="0" dirty="0">
                <a:solidFill>
                  <a:srgbClr val="000066"/>
                </a:solidFill>
              </a:rPr>
              <a:t> ≥ 500 c/mL al </a:t>
            </a:r>
            <a:r>
              <a:rPr lang="es-ES" sz="1600" kern="0" dirty="0">
                <a:solidFill>
                  <a:srgbClr val="000066"/>
                </a:solidFill>
              </a:rPr>
              <a:t>momento de la discontinuación</a:t>
            </a:r>
            <a:endParaRPr lang="en-US" sz="1600" kern="0" dirty="0">
              <a:solidFill>
                <a:srgbClr val="000066"/>
              </a:solidFill>
            </a:endParaRPr>
          </a:p>
          <a:p>
            <a:pPr marL="534988" lvl="1" indent="-174625" defTabSz="914400"/>
            <a:r>
              <a:rPr lang="es-ES" sz="1600" kern="0" dirty="0"/>
              <a:t>Sin resistencia a ningún componente </a:t>
            </a:r>
          </a:p>
          <a:p>
            <a:pPr marL="534988" lvl="1" indent="-174625" defTabSz="914400"/>
            <a:r>
              <a:rPr lang="es-ES" sz="1600" kern="0" dirty="0"/>
              <a:t>Sin cambio de tropismo en el grupo MVC 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683568" y="1543629"/>
            <a:ext cx="5040564" cy="4383641"/>
            <a:chOff x="683568" y="1543629"/>
            <a:chExt cx="5040564" cy="4383641"/>
          </a:xfrm>
        </p:grpSpPr>
        <p:grpSp>
          <p:nvGrpSpPr>
            <p:cNvPr id="82" name="Groupe 81"/>
            <p:cNvGrpSpPr/>
            <p:nvPr/>
          </p:nvGrpSpPr>
          <p:grpSpPr>
            <a:xfrm>
              <a:off x="1835696" y="1700808"/>
              <a:ext cx="3888436" cy="376511"/>
              <a:chOff x="4622075" y="1268760"/>
              <a:chExt cx="2315049" cy="376511"/>
            </a:xfrm>
          </p:grpSpPr>
          <p:sp>
            <p:nvSpPr>
              <p:cNvPr id="67" name="Rectangle 3"/>
              <p:cNvSpPr>
                <a:spLocks noChangeArrowheads="1"/>
              </p:cNvSpPr>
              <p:nvPr/>
            </p:nvSpPr>
            <p:spPr bwMode="auto">
              <a:xfrm>
                <a:off x="4622075" y="1396589"/>
                <a:ext cx="177800" cy="144462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defTabSz="914400" eaLnBrk="1" hangingPunct="1"/>
                <a:endParaRPr lang="en-GB" alt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68" name="Rectangle 4"/>
              <p:cNvSpPr>
                <a:spLocks noChangeArrowheads="1"/>
              </p:cNvSpPr>
              <p:nvPr/>
            </p:nvSpPr>
            <p:spPr bwMode="auto">
              <a:xfrm>
                <a:off x="5736763" y="1386235"/>
                <a:ext cx="177800" cy="144463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defTabSz="914400" eaLnBrk="1" hangingPunct="1"/>
                <a:endParaRPr lang="en-GB" alt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69" name="ZoneTexte 84"/>
              <p:cNvSpPr txBox="1">
                <a:spLocks noChangeArrowheads="1"/>
              </p:cNvSpPr>
              <p:nvPr/>
            </p:nvSpPr>
            <p:spPr bwMode="auto">
              <a:xfrm>
                <a:off x="4766688" y="1275939"/>
                <a:ext cx="86867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b="1" dirty="0">
                    <a:solidFill>
                      <a:srgbClr val="333399"/>
                    </a:solidFill>
                    <a:latin typeface="Calibri" pitchFamily="34" charset="0"/>
                  </a:rPr>
                  <a:t>ATV/r + MVC</a:t>
                </a:r>
              </a:p>
            </p:txBody>
          </p:sp>
          <p:sp>
            <p:nvSpPr>
              <p:cNvPr id="70" name="ZoneTexte 85"/>
              <p:cNvSpPr txBox="1">
                <a:spLocks noChangeArrowheads="1"/>
              </p:cNvSpPr>
              <p:nvPr/>
            </p:nvSpPr>
            <p:spPr bwMode="auto">
              <a:xfrm>
                <a:off x="5880343" y="1268760"/>
                <a:ext cx="105678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b="1" dirty="0">
                    <a:solidFill>
                      <a:srgbClr val="333399"/>
                    </a:solidFill>
                    <a:latin typeface="Calibri" pitchFamily="34" charset="0"/>
                  </a:rPr>
                  <a:t>ATV/r + TDF/FTC</a:t>
                </a:r>
              </a:p>
            </p:txBody>
          </p:sp>
        </p:grpSp>
        <p:sp>
          <p:nvSpPr>
            <p:cNvPr id="12" name="Rectangle 123"/>
            <p:cNvSpPr>
              <a:spLocks noChangeArrowheads="1"/>
            </p:cNvSpPr>
            <p:nvPr/>
          </p:nvSpPr>
          <p:spPr bwMode="auto">
            <a:xfrm>
              <a:off x="1698551" y="2695780"/>
              <a:ext cx="584200" cy="257086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fr-FR" altLang="fr-FR">
                <a:solidFill>
                  <a:srgbClr val="333399"/>
                </a:solidFill>
              </a:endParaRPr>
            </a:p>
          </p:txBody>
        </p:sp>
        <p:sp>
          <p:nvSpPr>
            <p:cNvPr id="13" name="Rectangle 124"/>
            <p:cNvSpPr>
              <a:spLocks noChangeArrowheads="1"/>
            </p:cNvSpPr>
            <p:nvPr/>
          </p:nvSpPr>
          <p:spPr bwMode="auto">
            <a:xfrm>
              <a:off x="3788190" y="2938668"/>
              <a:ext cx="585788" cy="232798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fr-FR" altLang="fr-FR">
                <a:solidFill>
                  <a:srgbClr val="333399"/>
                </a:solidFill>
              </a:endParaRPr>
            </a:p>
          </p:txBody>
        </p:sp>
        <p:sp>
          <p:nvSpPr>
            <p:cNvPr id="16" name="Rectangle 127"/>
            <p:cNvSpPr>
              <a:spLocks noChangeArrowheads="1"/>
            </p:cNvSpPr>
            <p:nvPr/>
          </p:nvSpPr>
          <p:spPr bwMode="auto">
            <a:xfrm>
              <a:off x="2279830" y="2329067"/>
              <a:ext cx="566738" cy="2937581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fr-FR" altLang="fr-FR">
                <a:solidFill>
                  <a:srgbClr val="333399"/>
                </a:solidFill>
              </a:endParaRPr>
            </a:p>
          </p:txBody>
        </p:sp>
        <p:sp>
          <p:nvSpPr>
            <p:cNvPr id="17" name="Rectangle 128"/>
            <p:cNvSpPr>
              <a:spLocks noChangeArrowheads="1"/>
            </p:cNvSpPr>
            <p:nvPr/>
          </p:nvSpPr>
          <p:spPr bwMode="auto">
            <a:xfrm>
              <a:off x="4369215" y="2664030"/>
              <a:ext cx="566738" cy="2602619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fr-FR" altLang="fr-FR">
                <a:solidFill>
                  <a:srgbClr val="333399"/>
                </a:solidFill>
              </a:endParaRP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3919982" y="2682405"/>
              <a:ext cx="32220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GB" altLang="fr-FR" sz="1400" b="1" dirty="0">
                  <a:solidFill>
                    <a:srgbClr val="333399"/>
                  </a:solidFill>
                  <a:latin typeface="+mj-lt"/>
                </a:rPr>
                <a:t>68.8</a:t>
              </a:r>
              <a:endParaRPr lang="en-GB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" name="Rectangle 25"/>
            <p:cNvSpPr>
              <a:spLocks noChangeArrowheads="1"/>
            </p:cNvSpPr>
            <p:nvPr/>
          </p:nvSpPr>
          <p:spPr bwMode="auto">
            <a:xfrm>
              <a:off x="4491482" y="2396609"/>
              <a:ext cx="32220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GB" altLang="fr-FR" sz="1400" b="1" dirty="0">
                  <a:solidFill>
                    <a:srgbClr val="333399"/>
                  </a:solidFill>
                  <a:latin typeface="+mj-lt"/>
                </a:rPr>
                <a:t>77.3</a:t>
              </a:r>
              <a:endParaRPr lang="en-GB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2" name="Text Box 57"/>
            <p:cNvSpPr txBox="1">
              <a:spLocks noChangeArrowheads="1"/>
            </p:cNvSpPr>
            <p:nvPr/>
          </p:nvSpPr>
          <p:spPr bwMode="auto">
            <a:xfrm>
              <a:off x="1323652" y="5319083"/>
              <a:ext cx="192296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s-ES" altLang="fr-FR" sz="1400" b="1" dirty="0">
                  <a:solidFill>
                    <a:srgbClr val="333399"/>
                  </a:solidFill>
                </a:rPr>
                <a:t>&lt; 100 000 copias/</a:t>
              </a:r>
              <a:r>
                <a:rPr lang="es-ES" altLang="fr-FR" sz="1400" b="1" dirty="0" err="1">
                  <a:solidFill>
                    <a:srgbClr val="333399"/>
                  </a:solidFill>
                </a:rPr>
                <a:t>mL</a:t>
              </a:r>
              <a:endParaRPr lang="es-ES" altLang="fr-FR" sz="1400" b="1" dirty="0">
                <a:solidFill>
                  <a:srgbClr val="333399"/>
                </a:solidFill>
              </a:endParaRPr>
            </a:p>
          </p:txBody>
        </p:sp>
        <p:sp>
          <p:nvSpPr>
            <p:cNvPr id="24" name="Line 150"/>
            <p:cNvSpPr>
              <a:spLocks noChangeShapeType="1"/>
            </p:cNvSpPr>
            <p:nvPr/>
          </p:nvSpPr>
          <p:spPr bwMode="auto">
            <a:xfrm flipV="1">
              <a:off x="3330061" y="5272745"/>
              <a:ext cx="0" cy="67116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27" name="Line 141"/>
            <p:cNvSpPr>
              <a:spLocks noChangeShapeType="1"/>
            </p:cNvSpPr>
            <p:nvPr/>
          </p:nvSpPr>
          <p:spPr bwMode="auto">
            <a:xfrm>
              <a:off x="1118543" y="1910188"/>
              <a:ext cx="0" cy="342967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29" name="Line 143"/>
            <p:cNvSpPr>
              <a:spLocks noChangeShapeType="1"/>
            </p:cNvSpPr>
            <p:nvPr/>
          </p:nvSpPr>
          <p:spPr bwMode="auto">
            <a:xfrm>
              <a:off x="1051868" y="4595492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30" name="Line 144"/>
            <p:cNvSpPr>
              <a:spLocks noChangeShapeType="1"/>
            </p:cNvSpPr>
            <p:nvPr/>
          </p:nvSpPr>
          <p:spPr bwMode="auto">
            <a:xfrm>
              <a:off x="1051868" y="3922237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31" name="Line 145"/>
            <p:cNvSpPr>
              <a:spLocks noChangeShapeType="1"/>
            </p:cNvSpPr>
            <p:nvPr/>
          </p:nvSpPr>
          <p:spPr bwMode="auto">
            <a:xfrm>
              <a:off x="1051868" y="325947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32" name="Line 146"/>
            <p:cNvSpPr>
              <a:spLocks noChangeShapeType="1"/>
            </p:cNvSpPr>
            <p:nvPr/>
          </p:nvSpPr>
          <p:spPr bwMode="auto">
            <a:xfrm>
              <a:off x="1051868" y="258621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33" name="Line 147"/>
            <p:cNvSpPr>
              <a:spLocks noChangeShapeType="1"/>
            </p:cNvSpPr>
            <p:nvPr/>
          </p:nvSpPr>
          <p:spPr bwMode="auto">
            <a:xfrm>
              <a:off x="1051868" y="1912961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35" name="Rectangle 159"/>
            <p:cNvSpPr>
              <a:spLocks noChangeArrowheads="1"/>
            </p:cNvSpPr>
            <p:nvPr/>
          </p:nvSpPr>
          <p:spPr bwMode="auto">
            <a:xfrm>
              <a:off x="882341" y="5160996"/>
              <a:ext cx="993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defTabSz="914400" eaLnBrk="1" hangingPunct="1"/>
              <a:r>
                <a:rPr lang="en-GB" altLang="fr-FR" sz="1400" dirty="0">
                  <a:solidFill>
                    <a:srgbClr val="333399"/>
                  </a:solidFill>
                </a:rPr>
                <a:t>0</a:t>
              </a:r>
              <a:endParaRPr lang="en-GB" altLang="fr-FR" dirty="0">
                <a:solidFill>
                  <a:srgbClr val="333399"/>
                </a:solidFill>
              </a:endParaRPr>
            </a:p>
          </p:txBody>
        </p:sp>
        <p:sp>
          <p:nvSpPr>
            <p:cNvPr id="36" name="Rectangle 160"/>
            <p:cNvSpPr>
              <a:spLocks noChangeArrowheads="1"/>
            </p:cNvSpPr>
            <p:nvPr/>
          </p:nvSpPr>
          <p:spPr bwMode="auto">
            <a:xfrm>
              <a:off x="782955" y="4497836"/>
              <a:ext cx="19877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defTabSz="914400" eaLnBrk="1" hangingPunct="1"/>
              <a:r>
                <a:rPr lang="en-GB" altLang="fr-FR" sz="1400" dirty="0">
                  <a:solidFill>
                    <a:srgbClr val="333399"/>
                  </a:solidFill>
                </a:rPr>
                <a:t>20</a:t>
              </a:r>
              <a:endParaRPr lang="en-GB" altLang="fr-FR" dirty="0">
                <a:solidFill>
                  <a:srgbClr val="333399"/>
                </a:solidFill>
              </a:endParaRPr>
            </a:p>
          </p:txBody>
        </p:sp>
        <p:sp>
          <p:nvSpPr>
            <p:cNvPr id="37" name="Rectangle 161"/>
            <p:cNvSpPr>
              <a:spLocks noChangeArrowheads="1"/>
            </p:cNvSpPr>
            <p:nvPr/>
          </p:nvSpPr>
          <p:spPr bwMode="auto">
            <a:xfrm>
              <a:off x="782955" y="3820583"/>
              <a:ext cx="19877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defTabSz="914400" eaLnBrk="1" hangingPunct="1"/>
              <a:r>
                <a:rPr lang="en-GB" altLang="fr-FR" sz="1400">
                  <a:solidFill>
                    <a:srgbClr val="333399"/>
                  </a:solidFill>
                </a:rPr>
                <a:t>40</a:t>
              </a:r>
              <a:endParaRPr lang="en-GB" altLang="fr-FR">
                <a:solidFill>
                  <a:srgbClr val="333399"/>
                </a:solidFill>
              </a:endParaRPr>
            </a:p>
          </p:txBody>
        </p:sp>
        <p:sp>
          <p:nvSpPr>
            <p:cNvPr id="38" name="Rectangle 162"/>
            <p:cNvSpPr>
              <a:spLocks noChangeArrowheads="1"/>
            </p:cNvSpPr>
            <p:nvPr/>
          </p:nvSpPr>
          <p:spPr bwMode="auto">
            <a:xfrm>
              <a:off x="782955" y="3151720"/>
              <a:ext cx="19877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defTabSz="914400" eaLnBrk="1" hangingPunct="1"/>
              <a:r>
                <a:rPr lang="en-GB" altLang="fr-FR" sz="1400" dirty="0">
                  <a:solidFill>
                    <a:srgbClr val="333399"/>
                  </a:solidFill>
                </a:rPr>
                <a:t>60</a:t>
              </a:r>
              <a:endParaRPr lang="en-GB" altLang="fr-FR" dirty="0">
                <a:solidFill>
                  <a:srgbClr val="333399"/>
                </a:solidFill>
              </a:endParaRPr>
            </a:p>
          </p:txBody>
        </p:sp>
        <p:sp>
          <p:nvSpPr>
            <p:cNvPr id="39" name="Rectangle 163"/>
            <p:cNvSpPr>
              <a:spLocks noChangeArrowheads="1"/>
            </p:cNvSpPr>
            <p:nvPr/>
          </p:nvSpPr>
          <p:spPr bwMode="auto">
            <a:xfrm>
              <a:off x="782955" y="2484561"/>
              <a:ext cx="19877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defTabSz="914400" eaLnBrk="1" hangingPunct="1"/>
              <a:r>
                <a:rPr lang="en-GB" altLang="fr-FR" sz="1400">
                  <a:solidFill>
                    <a:srgbClr val="333399"/>
                  </a:solidFill>
                </a:rPr>
                <a:t>80</a:t>
              </a:r>
              <a:endParaRPr lang="en-GB" altLang="fr-FR">
                <a:solidFill>
                  <a:srgbClr val="333399"/>
                </a:solidFill>
              </a:endParaRPr>
            </a:p>
          </p:txBody>
        </p:sp>
        <p:sp>
          <p:nvSpPr>
            <p:cNvPr id="40" name="Rectangle 164"/>
            <p:cNvSpPr>
              <a:spLocks noChangeArrowheads="1"/>
            </p:cNvSpPr>
            <p:nvPr/>
          </p:nvSpPr>
          <p:spPr bwMode="auto">
            <a:xfrm>
              <a:off x="683568" y="1808304"/>
              <a:ext cx="29815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defTabSz="914400" eaLnBrk="1" hangingPunct="1"/>
              <a:r>
                <a:rPr lang="en-GB" altLang="fr-FR" sz="1400" dirty="0">
                  <a:solidFill>
                    <a:srgbClr val="333399"/>
                  </a:solidFill>
                </a:rPr>
                <a:t>100</a:t>
              </a:r>
              <a:endParaRPr lang="en-GB" altLang="fr-FR" dirty="0">
                <a:solidFill>
                  <a:srgbClr val="333399"/>
                </a:solidFill>
              </a:endParaRPr>
            </a:p>
          </p:txBody>
        </p:sp>
        <p:sp>
          <p:nvSpPr>
            <p:cNvPr id="45" name="Rectangle 23"/>
            <p:cNvSpPr>
              <a:spLocks noChangeArrowheads="1"/>
            </p:cNvSpPr>
            <p:nvPr/>
          </p:nvSpPr>
          <p:spPr bwMode="auto">
            <a:xfrm>
              <a:off x="1829549" y="2420661"/>
              <a:ext cx="32220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GB" altLang="fr-FR" sz="1400" b="1" dirty="0">
                  <a:solidFill>
                    <a:srgbClr val="333399"/>
                  </a:solidFill>
                  <a:latin typeface="+mj-lt"/>
                </a:rPr>
                <a:t>76.7</a:t>
              </a:r>
              <a:endParaRPr lang="en-GB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6" name="Rectangle 25"/>
            <p:cNvSpPr>
              <a:spLocks noChangeArrowheads="1"/>
            </p:cNvSpPr>
            <p:nvPr/>
          </p:nvSpPr>
          <p:spPr bwMode="auto">
            <a:xfrm>
              <a:off x="2402097" y="2053348"/>
              <a:ext cx="32220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GB" altLang="fr-FR" sz="1400" b="1" dirty="0">
                  <a:solidFill>
                    <a:srgbClr val="333399"/>
                  </a:solidFill>
                  <a:latin typeface="+mj-lt"/>
                </a:rPr>
                <a:t>87.2</a:t>
              </a:r>
              <a:endParaRPr lang="en-GB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6" name="ZoneTexte 81"/>
            <p:cNvSpPr txBox="1">
              <a:spLocks noChangeArrowheads="1"/>
            </p:cNvSpPr>
            <p:nvPr/>
          </p:nvSpPr>
          <p:spPr bwMode="auto">
            <a:xfrm>
              <a:off x="1182639" y="4941168"/>
              <a:ext cx="41870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eaLnBrk="1" hangingPunct="1"/>
              <a:r>
                <a:rPr lang="en-GB" altLang="fr-FR" sz="1400" dirty="0">
                  <a:solidFill>
                    <a:srgbClr val="333399"/>
                  </a:solidFill>
                </a:rPr>
                <a:t>N=</a:t>
              </a:r>
            </a:p>
          </p:txBody>
        </p:sp>
        <p:sp>
          <p:nvSpPr>
            <p:cNvPr id="57" name="ZoneTexte 82"/>
            <p:cNvSpPr txBox="1">
              <a:spLocks noChangeArrowheads="1"/>
            </p:cNvSpPr>
            <p:nvPr/>
          </p:nvSpPr>
          <p:spPr bwMode="auto">
            <a:xfrm>
              <a:off x="1798932" y="4735936"/>
              <a:ext cx="3834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eaLnBrk="1" hangingPunct="1"/>
              <a:br>
                <a:rPr lang="en-GB" altLang="fr-FR" sz="1400" b="1" dirty="0">
                  <a:solidFill>
                    <a:schemeClr val="bg1"/>
                  </a:solidFill>
                </a:rPr>
              </a:br>
              <a:r>
                <a:rPr lang="en-GB" altLang="fr-FR" sz="1400" b="1" dirty="0">
                  <a:solidFill>
                    <a:schemeClr val="bg1"/>
                  </a:solidFill>
                </a:rPr>
                <a:t>43</a:t>
              </a:r>
            </a:p>
          </p:txBody>
        </p:sp>
        <p:sp>
          <p:nvSpPr>
            <p:cNvPr id="71" name="Text Box 57"/>
            <p:cNvSpPr txBox="1">
              <a:spLocks noChangeArrowheads="1"/>
            </p:cNvSpPr>
            <p:nvPr/>
          </p:nvSpPr>
          <p:spPr bwMode="auto">
            <a:xfrm>
              <a:off x="3426899" y="5319083"/>
              <a:ext cx="192296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s-ES" altLang="fr-FR" sz="1400" b="1" u="sng" dirty="0">
                  <a:solidFill>
                    <a:srgbClr val="333399"/>
                  </a:solidFill>
                </a:rPr>
                <a:t>&gt;</a:t>
              </a:r>
              <a:r>
                <a:rPr lang="es-ES" altLang="fr-FR" sz="1400" b="1" dirty="0">
                  <a:solidFill>
                    <a:srgbClr val="333399"/>
                  </a:solidFill>
                </a:rPr>
                <a:t> 100 000 copias/</a:t>
              </a:r>
              <a:r>
                <a:rPr lang="es-ES" altLang="fr-FR" sz="1400" b="1" dirty="0" err="1">
                  <a:solidFill>
                    <a:srgbClr val="333399"/>
                  </a:solidFill>
                </a:rPr>
                <a:t>mL</a:t>
              </a:r>
              <a:endParaRPr lang="es-ES" altLang="fr-FR" sz="1400" b="1" dirty="0">
                <a:solidFill>
                  <a:srgbClr val="333399"/>
                </a:solidFill>
              </a:endParaRPr>
            </a:p>
          </p:txBody>
        </p:sp>
        <p:sp>
          <p:nvSpPr>
            <p:cNvPr id="72" name="ZoneTexte 82"/>
            <p:cNvSpPr txBox="1">
              <a:spLocks noChangeArrowheads="1"/>
            </p:cNvSpPr>
            <p:nvPr/>
          </p:nvSpPr>
          <p:spPr bwMode="auto">
            <a:xfrm>
              <a:off x="2371480" y="4735936"/>
              <a:ext cx="3834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eaLnBrk="1" hangingPunct="1"/>
              <a:br>
                <a:rPr lang="en-GB" altLang="fr-FR" sz="1400" b="1" dirty="0">
                  <a:solidFill>
                    <a:schemeClr val="bg1"/>
                  </a:solidFill>
                </a:rPr>
              </a:br>
              <a:r>
                <a:rPr lang="en-GB" altLang="fr-FR" sz="1400" b="1" dirty="0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73" name="ZoneTexte 82"/>
            <p:cNvSpPr txBox="1">
              <a:spLocks noChangeArrowheads="1"/>
            </p:cNvSpPr>
            <p:nvPr/>
          </p:nvSpPr>
          <p:spPr bwMode="auto">
            <a:xfrm>
              <a:off x="3889365" y="4951379"/>
              <a:ext cx="38436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eaLnBrk="1" hangingPunct="1"/>
              <a:r>
                <a:rPr lang="en-GB" altLang="fr-FR" sz="1400" b="1" dirty="0">
                  <a:solidFill>
                    <a:schemeClr val="bg1"/>
                  </a:solidFill>
                </a:rPr>
                <a:t>16</a:t>
              </a:r>
            </a:p>
          </p:txBody>
        </p:sp>
        <p:sp>
          <p:nvSpPr>
            <p:cNvPr id="74" name="ZoneTexte 82"/>
            <p:cNvSpPr txBox="1">
              <a:spLocks noChangeArrowheads="1"/>
            </p:cNvSpPr>
            <p:nvPr/>
          </p:nvSpPr>
          <p:spPr bwMode="auto">
            <a:xfrm>
              <a:off x="4460865" y="4735936"/>
              <a:ext cx="3834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eaLnBrk="1" hangingPunct="1"/>
              <a:br>
                <a:rPr lang="en-GB" altLang="fr-FR" sz="1400" b="1" dirty="0">
                  <a:solidFill>
                    <a:schemeClr val="bg1"/>
                  </a:solidFill>
                </a:rPr>
              </a:br>
              <a:r>
                <a:rPr lang="en-GB" altLang="fr-FR" sz="1400" b="1" dirty="0">
                  <a:solidFill>
                    <a:schemeClr val="bg1"/>
                  </a:solidFill>
                </a:rPr>
                <a:t>22</a:t>
              </a:r>
            </a:p>
          </p:txBody>
        </p:sp>
        <p:sp>
          <p:nvSpPr>
            <p:cNvPr id="75" name="Text Box 57"/>
            <p:cNvSpPr txBox="1">
              <a:spLocks noChangeArrowheads="1"/>
            </p:cNvSpPr>
            <p:nvPr/>
          </p:nvSpPr>
          <p:spPr bwMode="auto">
            <a:xfrm>
              <a:off x="2806647" y="5588716"/>
              <a:ext cx="105139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GB" altLang="fr-FR" sz="1600" b="1" dirty="0">
                  <a:solidFill>
                    <a:srgbClr val="333399"/>
                  </a:solidFill>
                </a:rPr>
                <a:t>CV basal</a:t>
              </a:r>
            </a:p>
          </p:txBody>
        </p:sp>
        <p:sp>
          <p:nvSpPr>
            <p:cNvPr id="78" name="Line 12"/>
            <p:cNvSpPr>
              <a:spLocks noChangeShapeType="1"/>
            </p:cNvSpPr>
            <p:nvPr/>
          </p:nvSpPr>
          <p:spPr bwMode="auto">
            <a:xfrm flipV="1">
              <a:off x="1042343" y="5270843"/>
              <a:ext cx="4419383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9" name="Line 150"/>
            <p:cNvSpPr>
              <a:spLocks noChangeShapeType="1"/>
            </p:cNvSpPr>
            <p:nvPr/>
          </p:nvSpPr>
          <p:spPr bwMode="auto">
            <a:xfrm flipV="1">
              <a:off x="5446868" y="5272745"/>
              <a:ext cx="0" cy="67116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928588" y="1543629"/>
              <a:ext cx="36710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 eaLnBrk="1" hangingPunct="1"/>
              <a:r>
                <a:rPr lang="en-GB" altLang="fr-FR" sz="1600" dirty="0">
                  <a:solidFill>
                    <a:srgbClr val="333399"/>
                  </a:solidFill>
                </a:rPr>
                <a:t>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895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488357"/>
              </p:ext>
            </p:extLst>
          </p:nvPr>
        </p:nvGraphicFramePr>
        <p:xfrm>
          <a:off x="422418" y="1681759"/>
          <a:ext cx="8278421" cy="4771577"/>
        </p:xfrm>
        <a:graphic>
          <a:graphicData uri="http://schemas.openxmlformats.org/drawingml/2006/table">
            <a:tbl>
              <a:tblPr/>
              <a:tblGrid>
                <a:gridCol w="3933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Discontinuación por eventos adversos, 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V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ómitos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</a:t>
                      </a:r>
                      <a:r>
                        <a:rPr kumimoji="0" lang="en-GB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ictericia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7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Evento adverso en  ≥ 10% of pacientes,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Hiperbilirrubinemia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Diarrea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Infección de 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via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aérea superior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Náuseas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Vómitos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Cefaleas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76.7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54.1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Eventos adversos grado 3-4,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48.3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Eventos adversos serios,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Atribuidos a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ATV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 (</a:t>
                      </a:r>
                      <a:r>
                        <a:rPr kumimoji="0" lang="en-GB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nefrolitiasis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Hiperbilirrubinemia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grado 3 / grado 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50.8 / 15.3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47.5 / 4.9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ALAT grado 3-4 / ASAT grado 3-4,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5.1 / 3.4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1.6 / 3.2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57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Cambio en la media 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clearance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de creatinina desde el basal (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Cockroft-Gault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formula), 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/min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53507" y="1357292"/>
            <a:ext cx="742795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Seguridad a S48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fr-FR" sz="3200" dirty="0" err="1">
                <a:ea typeface="MS PGothic" charset="0"/>
                <a:cs typeface="Arial" charset="0"/>
              </a:rPr>
              <a:t>Estudio</a:t>
            </a:r>
            <a:r>
              <a:rPr lang="fr-FR" sz="3200" dirty="0">
                <a:ea typeface="MS PGothic" charset="0"/>
                <a:cs typeface="Arial" charset="0"/>
              </a:rPr>
              <a:t> A4001078: ATV/r + MVC vs ATV/r + TDF/FTC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05583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fr-FR" sz="3200" dirty="0" err="1">
                <a:ea typeface="MS PGothic" charset="0"/>
                <a:cs typeface="Arial" charset="0"/>
              </a:rPr>
              <a:t>Estudio</a:t>
            </a:r>
            <a:r>
              <a:rPr lang="fr-FR" sz="3200" dirty="0">
                <a:ea typeface="MS PGothic" charset="0"/>
                <a:cs typeface="Arial" charset="0"/>
              </a:rPr>
              <a:t> A4001078: ATV/r + MVC vs ATV/r + TDF/FTC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752"/>
            <a:ext cx="8913688" cy="5303838"/>
          </a:xfrm>
        </p:spPr>
        <p:txBody>
          <a:bodyPr/>
          <a:lstStyle/>
          <a:p>
            <a:r>
              <a:rPr lang="es-ES" sz="2800" b="1" dirty="0">
                <a:latin typeface="+mj-lt"/>
              </a:rPr>
              <a:t>Conclusiones</a:t>
            </a:r>
            <a:endParaRPr lang="es-ES" sz="2400" b="1" dirty="0">
              <a:latin typeface="+mj-lt"/>
            </a:endParaRPr>
          </a:p>
          <a:p>
            <a:pPr lvl="1"/>
            <a:r>
              <a:rPr lang="en-US" sz="2000" dirty="0"/>
              <a:t>Este </a:t>
            </a:r>
            <a:r>
              <a:rPr lang="es-ES" sz="2000" dirty="0"/>
              <a:t>estudio</a:t>
            </a:r>
            <a:r>
              <a:rPr lang="en-US" sz="2000" dirty="0"/>
              <a:t> de </a:t>
            </a:r>
            <a:r>
              <a:rPr lang="es-ES" sz="2000" dirty="0"/>
              <a:t>etiqueta abierta en pacientes </a:t>
            </a:r>
            <a:r>
              <a:rPr lang="en-US" sz="2000" dirty="0" err="1"/>
              <a:t>na</a:t>
            </a:r>
            <a:r>
              <a:rPr lang="nl-NL" sz="2000" dirty="0" err="1"/>
              <a:t>ï</a:t>
            </a:r>
            <a:r>
              <a:rPr lang="en-US" sz="2000" dirty="0" err="1"/>
              <a:t>ve</a:t>
            </a:r>
            <a:r>
              <a:rPr lang="en-US" sz="2000" dirty="0"/>
              <a:t> con virus CCR5- </a:t>
            </a:r>
            <a:r>
              <a:rPr lang="es-ES" sz="2000" dirty="0"/>
              <a:t>trópico mostró que una gran proporción </a:t>
            </a:r>
            <a:r>
              <a:rPr lang="en-US" sz="2000" dirty="0"/>
              <a:t>de </a:t>
            </a:r>
            <a:r>
              <a:rPr lang="es-ES" sz="2000" dirty="0"/>
              <a:t>pacientes en el grupo </a:t>
            </a:r>
            <a:r>
              <a:rPr lang="en-US" sz="2000" dirty="0"/>
              <a:t>MVC y en el de TDF/FTC </a:t>
            </a:r>
            <a:r>
              <a:rPr lang="es-ES" sz="2000" dirty="0"/>
              <a:t>alcanzaron y mantuvieron supresión viral a 48 semanas de tratamiento </a:t>
            </a:r>
          </a:p>
          <a:p>
            <a:pPr lvl="2"/>
            <a:r>
              <a:rPr lang="es-ES" sz="1800" dirty="0"/>
              <a:t>Bajo potencial de resistencia o pérdida de susceptibilidad a las drogas de estudio al fallo de tratamiento </a:t>
            </a:r>
          </a:p>
          <a:p>
            <a:pPr lvl="1"/>
            <a:r>
              <a:rPr lang="es-ES" sz="2000" dirty="0"/>
              <a:t>Cuando se estratifica por carga viral basal, el número de pacientes que alcanzaron </a:t>
            </a:r>
            <a:r>
              <a:rPr lang="en-US" sz="2000" dirty="0"/>
              <a:t>CV &lt; 50 c/mL a S48 </a:t>
            </a:r>
            <a:r>
              <a:rPr lang="es-ES" sz="2000" dirty="0"/>
              <a:t>fue mayor en la rama </a:t>
            </a:r>
            <a:r>
              <a:rPr lang="en-US" sz="2000" dirty="0"/>
              <a:t>TDF/FTC </a:t>
            </a:r>
            <a:br>
              <a:rPr lang="en-US" sz="2000" dirty="0"/>
            </a:br>
            <a:r>
              <a:rPr lang="en-US" sz="2000" dirty="0"/>
              <a:t>+ ATV/r que en el </a:t>
            </a:r>
            <a:r>
              <a:rPr lang="es-ES" sz="2000" dirty="0"/>
              <a:t>grupo</a:t>
            </a:r>
            <a:r>
              <a:rPr lang="en-US" sz="2000" dirty="0"/>
              <a:t> de MVC + ATV/r </a:t>
            </a:r>
          </a:p>
          <a:p>
            <a:pPr lvl="1"/>
            <a:r>
              <a:rPr lang="en-US" sz="2000" dirty="0"/>
              <a:t>El </a:t>
            </a:r>
            <a:r>
              <a:rPr lang="es-ES" sz="2000" dirty="0"/>
              <a:t>recuento de CD4 se incrementó </a:t>
            </a:r>
            <a:r>
              <a:rPr lang="en-US" sz="2000" dirty="0"/>
              <a:t>del basal en ambos </a:t>
            </a:r>
            <a:r>
              <a:rPr lang="es-ES" sz="2000" dirty="0"/>
              <a:t>grupos</a:t>
            </a:r>
          </a:p>
          <a:p>
            <a:pPr lvl="1"/>
            <a:r>
              <a:rPr lang="es-ES" sz="2000" dirty="0"/>
              <a:t>La frecuencia de </a:t>
            </a:r>
            <a:r>
              <a:rPr lang="es-ES" sz="2000" dirty="0" err="1"/>
              <a:t>hiperbilirrubinemia</a:t>
            </a:r>
            <a:r>
              <a:rPr lang="es-ES" sz="2000" dirty="0"/>
              <a:t> que limitó el tratamiento fue mejor de la esperada </a:t>
            </a:r>
          </a:p>
          <a:p>
            <a:pPr lvl="1"/>
            <a:r>
              <a:rPr lang="es-ES" sz="2000" dirty="0"/>
              <a:t>Limitaciones</a:t>
            </a:r>
          </a:p>
          <a:p>
            <a:pPr lvl="2"/>
            <a:r>
              <a:rPr lang="es-ES" sz="1800" dirty="0"/>
              <a:t>Falta de poder para establecer no inferioridad 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21577</TotalTime>
  <Words>595</Words>
  <Application>Microsoft Office PowerPoint</Application>
  <PresentationFormat>Affichage à l'écran (4:3)</PresentationFormat>
  <Paragraphs>162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Cambria</vt:lpstr>
      <vt:lpstr>Trebuchet MS</vt:lpstr>
      <vt:lpstr>Wingdings</vt:lpstr>
      <vt:lpstr>ARV_trials_2016</vt:lpstr>
      <vt:lpstr>NRTI-sparing</vt:lpstr>
      <vt:lpstr>Estudio A4001078: ATV/r + MVC vs ATV/r + TDF/FTC </vt:lpstr>
      <vt:lpstr>Estudio A4001078: ATV/r + MVC vs ATV/r + TDF/FTC </vt:lpstr>
      <vt:lpstr>Estudio A4001078: ATV/r + MVC vs ATV/r + TDF/FTC </vt:lpstr>
      <vt:lpstr>Estudio A4001078: ATV/r + MVC vs ATV/r + TDF/FTC </vt:lpstr>
      <vt:lpstr>Estudio A4001078: ATV/r + MVC vs ATV/r + TDF/FTC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Pilar</cp:lastModifiedBy>
  <cp:revision>162</cp:revision>
  <dcterms:created xsi:type="dcterms:W3CDTF">2015-05-20T09:45:14Z</dcterms:created>
  <dcterms:modified xsi:type="dcterms:W3CDTF">2016-09-07T14:04:44Z</dcterms:modified>
</cp:coreProperties>
</file>