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1024" r:id="rId4"/>
    <p:sldId id="1019" r:id="rId5"/>
    <p:sldId id="1020" r:id="rId6"/>
    <p:sldId id="1021" r:id="rId7"/>
    <p:sldId id="1022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C0C0C0"/>
    <a:srgbClr val="FF00FF"/>
    <a:srgbClr val="800080"/>
    <a:srgbClr val="FF66FF"/>
    <a:srgbClr val="660033"/>
    <a:srgbClr val="008000"/>
    <a:srgbClr val="0066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4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64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2DEB3D48-01D8-4229-97BC-FE9B2C13A7B6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16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B362B62-8151-4389-8D20-574EF610B6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09231154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algn="l"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41C7B7EF-3C85-4D05-BA6C-2EADF807F002}" type="slidenum">
              <a:rPr lang="fr-FR" sz="1300" i="0">
                <a:solidFill>
                  <a:srgbClr val="000000"/>
                </a:solidFill>
              </a:rPr>
              <a:pPr algn="r" defTabSz="922338"/>
              <a:t>2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algn="l"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533B00BC-4D70-4CEA-8B6A-04E134015D4B}" type="slidenum">
              <a:rPr lang="fr-FR" sz="1300" i="0">
                <a:solidFill>
                  <a:srgbClr val="000000"/>
                </a:solidFill>
              </a:rPr>
              <a:pPr algn="r" defTabSz="922338"/>
              <a:t>3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algn="l"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38D3BA10-0197-4A28-BD58-F5DB12F04B7C}" type="slidenum">
              <a:rPr lang="fr-FR" sz="1300" i="0">
                <a:solidFill>
                  <a:srgbClr val="000000"/>
                </a:solidFill>
              </a:rPr>
              <a:pPr algn="r" defTabSz="922338"/>
              <a:t>4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algn="l"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95F96C47-0886-4BA6-B57E-C31B9F943A74}" type="slidenum">
              <a:rPr lang="fr-FR" sz="1300" i="0">
                <a:solidFill>
                  <a:srgbClr val="000000"/>
                </a:solidFill>
              </a:rPr>
              <a:pPr algn="r" defTabSz="922338"/>
              <a:t>5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422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Flexner C. CID 2010; 50:1041-52</a:t>
            </a:r>
          </a:p>
        </p:txBody>
      </p:sp>
      <p:grpSp>
        <p:nvGrpSpPr>
          <p:cNvPr id="5123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3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39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5124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sz="3200" smtClean="0"/>
              <a:t>ACTG A5073: LPV/r QD vs BID,</a:t>
            </a:r>
            <a:br>
              <a:rPr lang="es-ES" sz="3200" smtClean="0"/>
            </a:br>
            <a:r>
              <a:rPr lang="es-ES" sz="3200" smtClean="0"/>
              <a:t>en combinacion con FTC + (d4T-XR o TDF)</a:t>
            </a:r>
          </a:p>
        </p:txBody>
      </p:sp>
      <p:sp>
        <p:nvSpPr>
          <p:cNvPr id="5125" name="AutoShape 162"/>
          <p:cNvSpPr>
            <a:spLocks noChangeArrowheads="1"/>
          </p:cNvSpPr>
          <p:nvPr/>
        </p:nvSpPr>
        <p:spPr bwMode="auto">
          <a:xfrm>
            <a:off x="341313" y="2274888"/>
            <a:ext cx="3171825" cy="1185862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Pacientes HIV+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13 años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 o expuestos 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dias  a ARV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2,000 c/mL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límite de  CD4 ce</a:t>
            </a:r>
          </a:p>
        </p:txBody>
      </p:sp>
      <p:sp>
        <p:nvSpPr>
          <p:cNvPr id="5126" name="AutoShape 14"/>
          <p:cNvSpPr>
            <a:spLocks noChangeArrowheads="1"/>
          </p:cNvSpPr>
          <p:nvPr/>
        </p:nvSpPr>
        <p:spPr bwMode="auto">
          <a:xfrm>
            <a:off x="5202238" y="2141538"/>
            <a:ext cx="3773487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FFFFFF"/>
                </a:solidFill>
                <a:latin typeface="Calibri" pitchFamily="34" charset="0"/>
              </a:rPr>
              <a:t>LPV/r 800/200 mg QD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FFFFFF"/>
                </a:solidFill>
                <a:latin typeface="Calibri" pitchFamily="34" charset="0"/>
              </a:rPr>
              <a:t>FTC 200 mg  + (d4T-XR or TDF) QD</a:t>
            </a:r>
          </a:p>
        </p:txBody>
      </p:sp>
      <p:sp>
        <p:nvSpPr>
          <p:cNvPr id="5127" name="AutoShape 14"/>
          <p:cNvSpPr>
            <a:spLocks noChangeArrowheads="1"/>
          </p:cNvSpPr>
          <p:nvPr/>
        </p:nvSpPr>
        <p:spPr bwMode="auto">
          <a:xfrm>
            <a:off x="5202238" y="2932113"/>
            <a:ext cx="3773487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LPV/r 400/100 mg BID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FTC 200 mg + (d4T-XR or TDF) QD</a:t>
            </a:r>
          </a:p>
        </p:txBody>
      </p:sp>
      <p:cxnSp>
        <p:nvCxnSpPr>
          <p:cNvPr id="5128" name="AutoShape 27"/>
          <p:cNvCxnSpPr>
            <a:cxnSpLocks noChangeShapeType="1"/>
          </p:cNvCxnSpPr>
          <p:nvPr/>
        </p:nvCxnSpPr>
        <p:spPr bwMode="auto">
          <a:xfrm rot="10800000" flipH="1" flipV="1">
            <a:off x="5207000" y="2449513"/>
            <a:ext cx="1588" cy="801687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4295775" y="2919413"/>
            <a:ext cx="820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159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273550" y="2114550"/>
            <a:ext cx="866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161 </a:t>
            </a:r>
          </a:p>
        </p:txBody>
      </p:sp>
      <p:cxnSp>
        <p:nvCxnSpPr>
          <p:cNvPr id="5131" name="Connecteur droit 66"/>
          <p:cNvCxnSpPr>
            <a:cxnSpLocks noChangeShapeType="1"/>
          </p:cNvCxnSpPr>
          <p:nvPr/>
        </p:nvCxnSpPr>
        <p:spPr bwMode="auto">
          <a:xfrm rot="5400000">
            <a:off x="3644107" y="22613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2" name="Oval 170"/>
          <p:cNvSpPr>
            <a:spLocks noChangeArrowheads="1"/>
          </p:cNvSpPr>
          <p:nvPr/>
        </p:nvSpPr>
        <p:spPr bwMode="auto">
          <a:xfrm>
            <a:off x="2916238" y="1249363"/>
            <a:ext cx="1800225" cy="777875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abiertal</a:t>
            </a:r>
          </a:p>
        </p:txBody>
      </p:sp>
      <p:sp>
        <p:nvSpPr>
          <p:cNvPr id="5133" name="Line 34"/>
          <p:cNvSpPr>
            <a:spLocks noChangeShapeType="1"/>
          </p:cNvSpPr>
          <p:nvPr/>
        </p:nvSpPr>
        <p:spPr bwMode="auto">
          <a:xfrm>
            <a:off x="3513138" y="2860675"/>
            <a:ext cx="7413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4" name="Espace réservé du contenu 2"/>
          <p:cNvSpPr txBox="1">
            <a:spLocks/>
          </p:cNvSpPr>
          <p:nvPr/>
        </p:nvSpPr>
        <p:spPr bwMode="auto">
          <a:xfrm>
            <a:off x="5080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35" name="Rectangle 3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4456113"/>
            <a:ext cx="9024938" cy="2114550"/>
          </a:xfrm>
        </p:spPr>
        <p:txBody>
          <a:bodyPr/>
          <a:lstStyle/>
          <a:p>
            <a:pPr eaLnBrk="1" hangingPunct="1">
              <a:spcBef>
                <a:spcPts val="75"/>
              </a:spcBef>
            </a:pPr>
            <a:r>
              <a:rPr lang="es-ES" sz="2400" b="1" dirty="0" smtClean="0">
                <a:latin typeface="Calibri" pitchFamily="34" charset="0"/>
              </a:rPr>
              <a:t>Objetivos</a:t>
            </a:r>
          </a:p>
          <a:p>
            <a:pPr lvl="1" eaLnBrk="1" hangingPunct="1">
              <a:spcBef>
                <a:spcPts val="75"/>
              </a:spcBef>
            </a:pPr>
            <a:r>
              <a:rPr lang="es-ES" sz="1800" dirty="0" smtClean="0">
                <a:cs typeface="Arial" charset="0"/>
              </a:rPr>
              <a:t>Primario:  Respuesta virológica sostenida a S 48 por curva </a:t>
            </a:r>
            <a:r>
              <a:rPr lang="es-ES" sz="1800" dirty="0" err="1" smtClean="0">
                <a:cs typeface="Arial" charset="0"/>
              </a:rPr>
              <a:t>deKaplan-Meier</a:t>
            </a:r>
            <a:endParaRPr lang="es-ES" sz="1800" dirty="0" smtClean="0">
              <a:cs typeface="Arial" charset="0"/>
            </a:endParaRPr>
          </a:p>
          <a:p>
            <a:pPr lvl="1" eaLnBrk="1" hangingPunct="1">
              <a:spcBef>
                <a:spcPts val="75"/>
              </a:spcBef>
            </a:pPr>
            <a:r>
              <a:rPr lang="es-ES" sz="1600" dirty="0" smtClean="0">
                <a:cs typeface="Arial" charset="0"/>
              </a:rPr>
              <a:t>Respuesta virológica sostenida = HIV RNA</a:t>
            </a:r>
            <a:r>
              <a:rPr lang="es-ES" sz="1600" u="sng" dirty="0" smtClean="0">
                <a:cs typeface="Arial" charset="0"/>
              </a:rPr>
              <a:t>&lt;</a:t>
            </a:r>
            <a:r>
              <a:rPr lang="es-ES" sz="1600" dirty="0" smtClean="0">
                <a:cs typeface="Arial" charset="0"/>
              </a:rPr>
              <a:t> 200 c/</a:t>
            </a:r>
            <a:r>
              <a:rPr lang="es-ES" sz="1600" dirty="0" err="1" smtClean="0">
                <a:cs typeface="Arial" charset="0"/>
              </a:rPr>
              <a:t>mL</a:t>
            </a:r>
            <a:r>
              <a:rPr lang="es-ES" sz="1600" dirty="0" smtClean="0">
                <a:cs typeface="Arial" charset="0"/>
              </a:rPr>
              <a:t> a S 48 después de carga viral en el estudio &lt; 200 c/ml;  o HIV RNA </a:t>
            </a:r>
            <a:r>
              <a:rPr lang="es-ES" sz="1600" u="sng" dirty="0" smtClean="0">
                <a:cs typeface="Arial" charset="0"/>
              </a:rPr>
              <a:t>&lt;</a:t>
            </a:r>
            <a:r>
              <a:rPr lang="es-ES" sz="1600" dirty="0" smtClean="0">
                <a:cs typeface="Arial" charset="0"/>
              </a:rPr>
              <a:t> 200 c/</a:t>
            </a:r>
            <a:r>
              <a:rPr lang="es-ES" sz="1600" dirty="0" err="1" smtClean="0">
                <a:cs typeface="Arial" charset="0"/>
              </a:rPr>
              <a:t>mL</a:t>
            </a:r>
            <a:r>
              <a:rPr lang="es-ES" sz="1600" dirty="0" smtClean="0">
                <a:cs typeface="Arial" charset="0"/>
              </a:rPr>
              <a:t>  en o después de semana 24 ; o carga viral  </a:t>
            </a:r>
            <a:r>
              <a:rPr lang="es-ES" sz="1600" u="sng" dirty="0" smtClean="0">
                <a:cs typeface="Arial" charset="0"/>
              </a:rPr>
              <a:t>&lt;</a:t>
            </a:r>
            <a:r>
              <a:rPr lang="es-ES" sz="1600" dirty="0" smtClean="0">
                <a:cs typeface="Arial" charset="0"/>
              </a:rPr>
              <a:t> 200 c/</a:t>
            </a:r>
            <a:r>
              <a:rPr lang="es-ES" sz="1600" dirty="0" err="1" smtClean="0">
                <a:cs typeface="Arial" charset="0"/>
              </a:rPr>
              <a:t>mL</a:t>
            </a:r>
            <a:r>
              <a:rPr lang="es-ES" sz="1600" dirty="0" smtClean="0">
                <a:cs typeface="Arial" charset="0"/>
              </a:rPr>
              <a:t> a S48 (sin requerimiento de confirmación)</a:t>
            </a:r>
          </a:p>
          <a:p>
            <a:pPr lvl="1" eaLnBrk="1" hangingPunct="1">
              <a:spcBef>
                <a:spcPts val="75"/>
              </a:spcBef>
            </a:pPr>
            <a:r>
              <a:rPr lang="es-ES" sz="1800" dirty="0" smtClean="0">
                <a:cs typeface="Arial" charset="0"/>
              </a:rPr>
              <a:t>Intervalo  </a:t>
            </a:r>
            <a:r>
              <a:rPr lang="es-ES" sz="1800" u="sng" dirty="0" smtClean="0">
                <a:cs typeface="Arial" charset="0"/>
              </a:rPr>
              <a:t>&lt;</a:t>
            </a:r>
            <a:r>
              <a:rPr lang="es-ES" sz="1800" dirty="0" smtClean="0">
                <a:cs typeface="Arial" charset="0"/>
              </a:rPr>
              <a:t> 0.2 para el IC95% de 2 colas para la diferencia en respuesta virológica sostenida</a:t>
            </a:r>
          </a:p>
        </p:txBody>
      </p:sp>
      <p:sp>
        <p:nvSpPr>
          <p:cNvPr id="5136" name="ZoneTexte 71"/>
          <p:cNvSpPr txBox="1">
            <a:spLocks noChangeArrowheads="1"/>
          </p:cNvSpPr>
          <p:nvPr/>
        </p:nvSpPr>
        <p:spPr bwMode="auto">
          <a:xfrm>
            <a:off x="506413" y="3608388"/>
            <a:ext cx="800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800" i="0">
                <a:solidFill>
                  <a:srgbClr val="000066"/>
                </a:solidFill>
              </a:rPr>
              <a:t>*Randomización estratificada por HIV RNA &lt; 100,000 c/mL o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100,000 c/mL</a:t>
            </a:r>
            <a:endParaRPr lang="es-ES" sz="1800" i="0" baseline="30000">
              <a:solidFill>
                <a:srgbClr val="000066"/>
              </a:solidFill>
            </a:endParaRPr>
          </a:p>
        </p:txBody>
      </p:sp>
      <p:sp>
        <p:nvSpPr>
          <p:cNvPr id="5137" name="ZoneTexte 18"/>
          <p:cNvSpPr txBox="1">
            <a:spLocks noChangeArrowheads="1"/>
          </p:cNvSpPr>
          <p:nvPr/>
        </p:nvSpPr>
        <p:spPr bwMode="auto">
          <a:xfrm>
            <a:off x="114300" y="4006850"/>
            <a:ext cx="89614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s-ES" sz="1600" i="0">
                <a:solidFill>
                  <a:srgbClr val="000066"/>
                </a:solidFill>
              </a:rPr>
              <a:t>El estudio incluyٕó una tercera rama con LPV/r QD + FTC + (d4T-XR or TDF) administrada bajo DOT en 82 pacientes, no  incluída en la comparación de las otras ramas.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738" name="Group 2"/>
          <p:cNvGraphicFramePr>
            <a:graphicFrameLocks noGrp="1"/>
          </p:cNvGraphicFramePr>
          <p:nvPr>
            <p:ph idx="4294967295"/>
          </p:nvPr>
        </p:nvGraphicFramePr>
        <p:xfrm>
          <a:off x="433388" y="1706563"/>
          <a:ext cx="8261350" cy="4119561"/>
        </p:xfrm>
        <a:graphic>
          <a:graphicData uri="http://schemas.openxmlformats.org/drawingml/2006/table">
            <a:tbl>
              <a:tblPr/>
              <a:tblGrid>
                <a:gridCol w="481012"/>
                <a:gridCol w="3200400"/>
                <a:gridCol w="2286000"/>
                <a:gridCol w="2293938"/>
              </a:tblGrid>
              <a:tr h="32314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QD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BID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80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Edad mediana , años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39.3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38.2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34% / 32% / 34%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27% / 36% / 37%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80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NRTI : d4T-XR / TDF*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62% / 38%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60% / 40%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53%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HCV Ab+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previa a  S48, n (%)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 (32%)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 (26%)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toxicidad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virológico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05" name="ZoneTexte 9"/>
          <p:cNvSpPr txBox="1">
            <a:spLocks noChangeArrowheads="1"/>
          </p:cNvSpPr>
          <p:nvPr/>
        </p:nvSpPr>
        <p:spPr bwMode="auto">
          <a:xfrm>
            <a:off x="1700213" y="6248400"/>
            <a:ext cx="4222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  <a:cs typeface="Arial" charset="0"/>
              </a:rPr>
              <a:t>Nota: LPV/r fue administrado en cápsulas blandas</a:t>
            </a:r>
          </a:p>
        </p:txBody>
      </p:sp>
      <p:sp>
        <p:nvSpPr>
          <p:cNvPr id="6206" name="Rectangle 8"/>
          <p:cNvSpPr>
            <a:spLocks noChangeArrowheads="1"/>
          </p:cNvSpPr>
          <p:nvPr/>
        </p:nvSpPr>
        <p:spPr bwMode="auto">
          <a:xfrm>
            <a:off x="433388" y="1255713"/>
            <a:ext cx="82613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Disposición de pacientes y características basales</a:t>
            </a:r>
          </a:p>
        </p:txBody>
      </p:sp>
      <p:sp>
        <p:nvSpPr>
          <p:cNvPr id="6207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422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Flexner C. CID 2010; 50:1041-52</a:t>
            </a:r>
          </a:p>
        </p:txBody>
      </p:sp>
      <p:grpSp>
        <p:nvGrpSpPr>
          <p:cNvPr id="6208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1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12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6209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sz="3200" smtClean="0"/>
              <a:t>ACTG A5073: LPV/r QD vs BID,</a:t>
            </a:r>
            <a:br>
              <a:rPr lang="es-ES" sz="3200" smtClean="0"/>
            </a:br>
            <a:r>
              <a:rPr lang="es-ES" sz="3200" smtClean="0"/>
              <a:t>en combinación con FTC + (d4T-XR or TDF)</a:t>
            </a:r>
          </a:p>
        </p:txBody>
      </p:sp>
      <p:sp>
        <p:nvSpPr>
          <p:cNvPr id="6210" name="ZoneTexte 14"/>
          <p:cNvSpPr txBox="1">
            <a:spLocks noChangeArrowheads="1"/>
          </p:cNvSpPr>
          <p:nvPr/>
        </p:nvSpPr>
        <p:spPr bwMode="auto">
          <a:xfrm>
            <a:off x="411163" y="5837238"/>
            <a:ext cx="3282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600" i="0">
                <a:solidFill>
                  <a:srgbClr val="000066"/>
                </a:solidFill>
              </a:rPr>
              <a:t>* d4T-XR : 100 mg ; TDF : 300 mg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0786" name="Group 2"/>
          <p:cNvGraphicFramePr>
            <a:graphicFrameLocks noGrp="1"/>
          </p:cNvGraphicFramePr>
          <p:nvPr>
            <p:ph idx="4294967295"/>
          </p:nvPr>
        </p:nvGraphicFramePr>
        <p:xfrm>
          <a:off x="433388" y="2012950"/>
          <a:ext cx="8261350" cy="3543303"/>
        </p:xfrm>
        <a:graphic>
          <a:graphicData uri="http://schemas.openxmlformats.org/drawingml/2006/table">
            <a:tbl>
              <a:tblPr/>
              <a:tblGrid>
                <a:gridCol w="593725"/>
                <a:gridCol w="2054225"/>
                <a:gridCol w="1998662"/>
                <a:gridCol w="1568450"/>
                <a:gridCol w="2046288"/>
              </a:tblGrid>
              <a:tr h="323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QD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BID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Diferencia BID-QD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Intención de tratar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Total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0.78 (0.70-0.84)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0.81 (0.73-0.86)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0.03 (-0.07 ; 0.12)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58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100,00 c/mL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0.80 (0.69-0.88)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0.72 (0.59-0.81)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- 0.09 (- 0.23 ; 0.06)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0.76 (0.64-0.84)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0.89 (0.79-0.94)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0.13 (0.01 ; 0.25)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En-tratamiento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Total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0.85 (0.7-0.90)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0.85 (0.78-0.90)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 (-0.09 ; 0.09)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100,00 c/mL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0.86 (0.75-0.93)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0.80 (0.67-0.88)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-0.07 (-0.20 ; 0.07)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0.84 (0.73-0.91)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0.90 (0.80-0.95)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0.06 (-0.06 ; 0.17)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Regimen Completado*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Total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0.61 (0.53-0.68)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0.66 (0.58-0.73)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 (-0.05 ; 0.16)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42" name="Rectangle 8"/>
          <p:cNvSpPr>
            <a:spLocks noChangeArrowheads="1"/>
          </p:cNvSpPr>
          <p:nvPr/>
        </p:nvSpPr>
        <p:spPr bwMode="auto">
          <a:xfrm>
            <a:off x="112713" y="1223963"/>
            <a:ext cx="8913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825"/>
              </a:lnSpc>
              <a:spcBef>
                <a:spcPct val="20000"/>
              </a:spcBef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Probabilidad estimada de respuesta virológica</a:t>
            </a:r>
          </a:p>
          <a:p>
            <a:pPr>
              <a:lnSpc>
                <a:spcPts val="1825"/>
              </a:lnSpc>
              <a:spcBef>
                <a:spcPct val="20000"/>
              </a:spcBef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 sostenida (IC 95% ) a S48</a:t>
            </a:r>
          </a:p>
        </p:txBody>
      </p:sp>
      <p:sp>
        <p:nvSpPr>
          <p:cNvPr id="7243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422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Flexner C. CID 2010; 50:1041-52</a:t>
            </a:r>
          </a:p>
        </p:txBody>
      </p:sp>
      <p:grpSp>
        <p:nvGrpSpPr>
          <p:cNvPr id="7244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47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48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7245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sz="3200" smtClean="0"/>
              <a:t>ACTG A5073: LPV/r QD vs BID,</a:t>
            </a:r>
            <a:br>
              <a:rPr lang="es-ES" sz="3200" smtClean="0"/>
            </a:br>
            <a:r>
              <a:rPr lang="es-ES" sz="3200" smtClean="0"/>
              <a:t>en combinación con FTC + (d4T-XR o TDF)</a:t>
            </a:r>
          </a:p>
        </p:txBody>
      </p:sp>
      <p:sp>
        <p:nvSpPr>
          <p:cNvPr id="7246" name="ZoneTexte 10"/>
          <p:cNvSpPr txBox="1">
            <a:spLocks noChangeArrowheads="1"/>
          </p:cNvSpPr>
          <p:nvPr/>
        </p:nvSpPr>
        <p:spPr bwMode="auto">
          <a:xfrm>
            <a:off x="222250" y="5834063"/>
            <a:ext cx="8837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457200"/>
            <a:r>
              <a:rPr lang="es-ES" sz="1600" i="0">
                <a:solidFill>
                  <a:srgbClr val="000066"/>
                </a:solidFill>
              </a:rPr>
              <a:t>* Fallo virológico o discontinuación del régimen inicialmente randomizado de LPV/r, lo que ocurriera primero. No diferencia entre grupo, tanto global como en los 2 estratos de carga viral.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422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Flexner C. CID 2010; 50:1041-52</a:t>
            </a:r>
          </a:p>
        </p:txBody>
      </p:sp>
      <p:grpSp>
        <p:nvGrpSpPr>
          <p:cNvPr id="8195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19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199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8196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sz="3200" smtClean="0"/>
              <a:t>ACTG A5073: LPV/r QD vs BID,</a:t>
            </a:r>
            <a:br>
              <a:rPr lang="es-ES" sz="3200" smtClean="0"/>
            </a:br>
            <a:r>
              <a:rPr lang="es-ES" sz="3200" smtClean="0"/>
              <a:t>en combinación con FTC + (d4T-XR or TDF)</a:t>
            </a:r>
          </a:p>
        </p:txBody>
      </p:sp>
      <p:sp>
        <p:nvSpPr>
          <p:cNvPr id="8197" name="Espace réservé du contenu 14"/>
          <p:cNvSpPr>
            <a:spLocks noGrp="1"/>
          </p:cNvSpPr>
          <p:nvPr>
            <p:ph idx="4294967295"/>
          </p:nvPr>
        </p:nvSpPr>
        <p:spPr>
          <a:xfrm>
            <a:off x="50800" y="1311275"/>
            <a:ext cx="9093200" cy="4821238"/>
          </a:xfrm>
        </p:spPr>
        <p:txBody>
          <a:bodyPr/>
          <a:lstStyle/>
          <a:p>
            <a:pPr eaLnBrk="1" hangingPunct="1">
              <a:spcBef>
                <a:spcPts val="200"/>
              </a:spcBef>
            </a:pPr>
            <a:r>
              <a:rPr lang="es-ES" smtClean="0">
                <a:latin typeface="Calibri" pitchFamily="34" charset="0"/>
              </a:rPr>
              <a:t>Emergencia de mutaciones de resistencia mutations a IP en fallo virológico:</a:t>
            </a:r>
          </a:p>
          <a:p>
            <a:pPr lvl="1" eaLnBrk="1" hangingPunct="1">
              <a:spcBef>
                <a:spcPts val="200"/>
              </a:spcBef>
            </a:pPr>
            <a:r>
              <a:rPr lang="es-ES" sz="1800" smtClean="0"/>
              <a:t>Baja incidencia y no diferencia entre rama QD (2/35 fallos) y BID (3/26 fallos)</a:t>
            </a:r>
          </a:p>
          <a:p>
            <a:pPr eaLnBrk="1" hangingPunct="1">
              <a:spcBef>
                <a:spcPts val="200"/>
              </a:spcBef>
            </a:pPr>
            <a:r>
              <a:rPr lang="es-ES" smtClean="0">
                <a:latin typeface="Calibri" pitchFamily="34" charset="0"/>
              </a:rPr>
              <a:t>Eventos clínicos grado 3 or 4  y anomalías de laboratorio</a:t>
            </a:r>
          </a:p>
          <a:p>
            <a:pPr lvl="1" eaLnBrk="1" hangingPunct="1">
              <a:spcBef>
                <a:spcPts val="200"/>
              </a:spcBef>
            </a:pPr>
            <a:r>
              <a:rPr lang="es-ES" sz="1800" smtClean="0"/>
              <a:t>Sin diferencias significativas en tiempo a eventos entre QD y BID</a:t>
            </a:r>
          </a:p>
          <a:p>
            <a:pPr eaLnBrk="1" hangingPunct="1">
              <a:spcBef>
                <a:spcPts val="200"/>
              </a:spcBef>
            </a:pPr>
            <a:r>
              <a:rPr lang="es-ES" smtClean="0">
                <a:latin typeface="Calibri" pitchFamily="34" charset="0"/>
              </a:rPr>
              <a:t>Adherencia (monitoreo electrónico)</a:t>
            </a:r>
          </a:p>
          <a:p>
            <a:pPr lvl="1" eaLnBrk="1" hangingPunct="1">
              <a:spcBef>
                <a:spcPts val="200"/>
              </a:spcBef>
            </a:pPr>
            <a:r>
              <a:rPr lang="es-ES" sz="1800" smtClean="0"/>
              <a:t>Significativamente mayor en rama BID durante las primeras 24 semanas y entre semanas 24 y 48</a:t>
            </a:r>
          </a:p>
          <a:p>
            <a:pPr eaLnBrk="1" hangingPunct="1">
              <a:spcBef>
                <a:spcPts val="200"/>
              </a:spcBef>
            </a:pPr>
            <a:r>
              <a:rPr lang="es-ES" smtClean="0">
                <a:latin typeface="Calibri" pitchFamily="34" charset="0"/>
              </a:rPr>
              <a:t>LopinavirC</a:t>
            </a:r>
            <a:r>
              <a:rPr lang="es-ES" baseline="-25000" smtClean="0">
                <a:latin typeface="Calibri" pitchFamily="34" charset="0"/>
              </a:rPr>
              <a:t>valle </a:t>
            </a:r>
            <a:r>
              <a:rPr lang="es-ES" smtClean="0">
                <a:latin typeface="Calibri" pitchFamily="34" charset="0"/>
              </a:rPr>
              <a:t>a semanas 16 y 48</a:t>
            </a:r>
          </a:p>
          <a:p>
            <a:pPr lvl="2" eaLnBrk="1" hangingPunct="1">
              <a:spcBef>
                <a:spcPts val="200"/>
              </a:spcBef>
            </a:pPr>
            <a:r>
              <a:rPr lang="es-ES" sz="1800" smtClean="0"/>
              <a:t>Significativamente menor y mas variable en rama QD</a:t>
            </a:r>
          </a:p>
          <a:p>
            <a:pPr lvl="2" eaLnBrk="1" hangingPunct="1">
              <a:spcBef>
                <a:spcPts val="200"/>
              </a:spcBef>
            </a:pPr>
            <a:r>
              <a:rPr lang="es-ES" sz="1800" smtClean="0"/>
              <a:t>A S48, mediana C</a:t>
            </a:r>
            <a:r>
              <a:rPr lang="es-ES" sz="1800" baseline="-25000" smtClean="0"/>
              <a:t>valle</a:t>
            </a:r>
            <a:r>
              <a:rPr lang="es-ES" sz="1800" smtClean="0"/>
              <a:t> : 3.4 </a:t>
            </a:r>
            <a:r>
              <a:rPr lang="es-ES" sz="1800" smtClean="0">
                <a:latin typeface="Symbol" pitchFamily="18" charset="2"/>
              </a:rPr>
              <a:t>m</a:t>
            </a:r>
            <a:r>
              <a:rPr lang="es-ES" sz="1800" smtClean="0"/>
              <a:t>g/mL para QD vs 5.6 </a:t>
            </a:r>
            <a:r>
              <a:rPr lang="es-ES" sz="1800" smtClean="0">
                <a:latin typeface="Symbol" pitchFamily="18" charset="2"/>
              </a:rPr>
              <a:t>m</a:t>
            </a:r>
            <a:r>
              <a:rPr lang="es-ES" sz="1800" smtClean="0"/>
              <a:t>g/mL para BID</a:t>
            </a:r>
          </a:p>
          <a:p>
            <a:pPr eaLnBrk="1" hangingPunct="1">
              <a:spcBef>
                <a:spcPts val="200"/>
              </a:spcBef>
            </a:pPr>
            <a:r>
              <a:rPr lang="es-ES" sz="2400" smtClean="0">
                <a:latin typeface="Calibri" pitchFamily="34" charset="0"/>
              </a:rPr>
              <a:t>Conclusiones</a:t>
            </a:r>
          </a:p>
          <a:p>
            <a:pPr lvl="1" eaLnBrk="1" hangingPunct="1">
              <a:spcBef>
                <a:spcPts val="200"/>
              </a:spcBef>
            </a:pPr>
            <a:r>
              <a:rPr lang="es-ES" sz="2000" smtClean="0"/>
              <a:t>Globalmente, LPV/r QD y BID tuvieron resultados similares</a:t>
            </a:r>
          </a:p>
          <a:p>
            <a:pPr lvl="1" eaLnBrk="1" hangingPunct="1">
              <a:spcBef>
                <a:spcPts val="200"/>
              </a:spcBef>
            </a:pPr>
            <a:r>
              <a:rPr lang="es-ES" sz="2000" smtClean="0"/>
              <a:t>Pacientes con carga viral </a:t>
            </a:r>
            <a:r>
              <a:rPr lang="es-ES" sz="2000" u="sng" smtClean="0"/>
              <a:t>&gt;</a:t>
            </a:r>
            <a:r>
              <a:rPr lang="es-ES" sz="2000" smtClean="0"/>
              <a:t> 100,000 copias/mL tuvieron mejor respuesta virológica con LPV/r BID</a:t>
            </a: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33328</TotalTime>
  <Words>707</Words>
  <Application>Microsoft Office PowerPoint</Application>
  <PresentationFormat>Affichage à l'écran (4:3)</PresentationFormat>
  <Paragraphs>142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ARV_trials_2010</vt:lpstr>
      <vt:lpstr>1_ARV_trials_2010</vt:lpstr>
      <vt:lpstr>2_ARV_trials_2010</vt:lpstr>
      <vt:lpstr>Comparación de IP vs IP</vt:lpstr>
      <vt:lpstr>ACTG A5073: LPV/r QD vs BID, en combinacion con FTC + (d4T-XR o TDF)</vt:lpstr>
      <vt:lpstr>ACTG A5073: LPV/r QD vs BID, en combinación con FTC + (d4T-XR or TDF)</vt:lpstr>
      <vt:lpstr>ACTG A5073: LPV/r QD vs BID, en combinación con FTC + (d4T-XR o TDF)</vt:lpstr>
      <vt:lpstr>ACTG A5073: LPV/r QD vs BID, en combinación con FTC + (d4T-XR or TDF)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2015-09-24T08:33:18Z</dcterms:modified>
</cp:coreProperties>
</file>