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theme/theme5.xml" ContentType="application/vnd.openxmlformats-officedocument.theme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Masters/slideMaster2.xml" ContentType="application/vnd.openxmlformats-officedocument.presentationml.slideMaster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slideLayouts/slideLayout16.xml" ContentType="application/vnd.openxmlformats-officedocument.presentationml.slideLayout+xml"/>
  <Override PartName="/ppt/slideLayouts/slideLayout25.xml" ContentType="application/vnd.openxmlformats-officedocument.presentationml.slideLayout+xml"/>
  <Override PartName="/ppt/presentation.xml" ContentType="application/vnd.openxmlformats-officedocument.presentationml.presentation.main+xml"/>
  <Override PartName="/ppt/tags/tag1.xml" ContentType="application/vnd.openxmlformats-officedocument.presentationml.tags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3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  <p:sldMasterId id="2147483650" r:id="rId2"/>
    <p:sldMasterId id="2147483651" r:id="rId3"/>
  </p:sldMasterIdLst>
  <p:notesMasterIdLst>
    <p:notesMasterId r:id="rId15"/>
  </p:notesMasterIdLst>
  <p:handoutMasterIdLst>
    <p:handoutMasterId r:id="rId16"/>
  </p:handoutMasterIdLst>
  <p:sldIdLst>
    <p:sldId id="994" r:id="rId4"/>
    <p:sldId id="984" r:id="rId5"/>
    <p:sldId id="985" r:id="rId6"/>
    <p:sldId id="986" r:id="rId7"/>
    <p:sldId id="987" r:id="rId8"/>
    <p:sldId id="988" r:id="rId9"/>
    <p:sldId id="989" r:id="rId10"/>
    <p:sldId id="990" r:id="rId11"/>
    <p:sldId id="991" r:id="rId12"/>
    <p:sldId id="992" r:id="rId13"/>
    <p:sldId id="993" r:id="rId14"/>
  </p:sldIdLst>
  <p:sldSz cx="9144000" cy="6858000" type="screen4x3"/>
  <p:notesSz cx="7099300" cy="10234613"/>
  <p:custDataLst>
    <p:tags r:id="rId17"/>
  </p:custDataLst>
  <p:defaultTextStyle>
    <a:defPPr>
      <a:defRPr lang="fr-FR"/>
    </a:defPPr>
    <a:lvl1pPr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6pPr>
    <a:lvl7pPr marL="27432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7pPr>
    <a:lvl8pPr marL="32004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8pPr>
    <a:lvl9pPr marL="3657600" algn="l" defTabSz="914400" rtl="0" eaLnBrk="1" latinLnBrk="0" hangingPunct="1">
      <a:defRPr sz="2400" i="1" kern="1200">
        <a:solidFill>
          <a:schemeClr val="bg1"/>
        </a:solidFill>
        <a:latin typeface="Arial" charset="0"/>
        <a:ea typeface="ＭＳ Ｐゴシック" pitchFamily="-107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rgbClr val="FF0000"/>
    </p:penClr>
  </p:showPr>
  <p:clrMru>
    <a:srgbClr val="000066"/>
    <a:srgbClr val="CC3300"/>
    <a:srgbClr val="C0C0C0"/>
    <a:srgbClr val="FF00FF"/>
    <a:srgbClr val="800080"/>
    <a:srgbClr val="FF66FF"/>
    <a:srgbClr val="660033"/>
    <a:srgbClr val="008000"/>
    <a:srgbClr val="0066CC"/>
    <a:srgbClr val="3399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 horzBarState="maximized">
    <p:restoredLeft sz="15620"/>
    <p:restoredTop sz="94660"/>
  </p:normalViewPr>
  <p:slideViewPr>
    <p:cSldViewPr snapToGrid="0" snapToObjects="1" showGuides="1">
      <p:cViewPr>
        <p:scale>
          <a:sx n="75" d="100"/>
          <a:sy n="75" d="100"/>
        </p:scale>
        <p:origin x="-1140" y="-366"/>
      </p:cViewPr>
      <p:guideLst>
        <p:guide orient="horz" pos="4319"/>
        <p:guide pos="8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 showGuides="1">
      <p:cViewPr>
        <p:scale>
          <a:sx n="66" d="100"/>
          <a:sy n="66" d="100"/>
        </p:scale>
        <p:origin x="-1746" y="252"/>
      </p:cViewPr>
      <p:guideLst>
        <p:guide orient="horz" pos="3224"/>
        <p:guide pos="2237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21" Type="http://schemas.openxmlformats.org/officeDocument/2006/relationships/tableStyles" Target="tableStyle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ags" Target="tags/tag1.xml"/><Relationship Id="rId2" Type="http://schemas.openxmlformats.org/officeDocument/2006/relationships/slideMaster" Target="slideMasters/slideMaster2.xml"/><Relationship Id="rId16" Type="http://schemas.openxmlformats.org/officeDocument/2006/relationships/handoutMaster" Target="handoutMasters/handout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7.xml"/><Relationship Id="rId19" Type="http://schemas.openxmlformats.org/officeDocument/2006/relationships/viewProps" Target="viewProps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389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l"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3316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61" tIns="46030" rIns="92061" bIns="46030" anchor="b"/>
          <a:lstStyle>
            <a:lvl1pPr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922338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922338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r" eaLnBrk="1" hangingPunct="1">
              <a:defRPr/>
            </a:pPr>
            <a:fld id="{CB75A9FC-7070-4037-A469-FB546065300E}" type="slidenum">
              <a:rPr lang="fr-FR" sz="1300" i="0" smtClean="0">
                <a:solidFill>
                  <a:schemeClr val="tx1"/>
                </a:solidFill>
              </a:rPr>
              <a:pPr algn="r" eaLnBrk="1" hangingPunct="1">
                <a:defRPr/>
              </a:pPr>
              <a:t>‹N°›</a:t>
            </a:fld>
            <a:endParaRPr lang="fr-FR" sz="1300" i="0" smtClean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2188" y="768350"/>
            <a:ext cx="5116512" cy="383698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843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887413" y="4860925"/>
            <a:ext cx="5326062" cy="46053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noProof="0" smtClean="0"/>
              <a:t>Cliquez pour modifier les styles du texte du masque</a:t>
            </a:r>
          </a:p>
          <a:p>
            <a:pPr lvl="1"/>
            <a:r>
              <a:rPr lang="fr-FR" noProof="0" smtClean="0"/>
              <a:t>Deuxième niveau</a:t>
            </a:r>
          </a:p>
          <a:p>
            <a:pPr lvl="2"/>
            <a:r>
              <a:rPr lang="fr-FR" noProof="0" smtClean="0"/>
              <a:t>Troisième niveau</a:t>
            </a:r>
          </a:p>
          <a:p>
            <a:pPr lvl="3"/>
            <a:r>
              <a:rPr lang="fr-FR" noProof="0" smtClean="0"/>
              <a:t>Quatrième niveau</a:t>
            </a:r>
          </a:p>
          <a:p>
            <a:pPr lvl="4"/>
            <a:r>
              <a:rPr lang="fr-FR" noProof="0" smtClean="0"/>
              <a:t>Cinquième niveau</a:t>
            </a:r>
          </a:p>
        </p:txBody>
      </p:sp>
      <p:sp>
        <p:nvSpPr>
          <p:cNvPr id="1843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2725" y="9720263"/>
            <a:ext cx="3074988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500" tIns="47750" rIns="95500" bIns="47750" numCol="1" anchor="b" anchorCtr="0" compatLnSpc="1">
            <a:prstTxWarp prst="textNoShape">
              <a:avLst/>
            </a:prstTxWarp>
          </a:bodyPr>
          <a:lstStyle>
            <a:lvl1pPr algn="r" defTabSz="955675">
              <a:defRPr sz="1300" i="0"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5EB465FF-57AD-4A83-88FC-DEB27CBDFA54}" type="slidenum">
              <a:rPr lang="fr-FR"/>
              <a:pPr>
                <a:defRPr/>
              </a:pPr>
              <a:t>‹N°›</a:t>
            </a:fld>
            <a:endParaRPr lang="fr-FR"/>
          </a:p>
        </p:txBody>
      </p:sp>
      <p:sp>
        <p:nvSpPr>
          <p:cNvPr id="148485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9992" tIns="49996" rIns="99992" bIns="49996"/>
          <a:lstStyle>
            <a:lvl1pPr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1pPr>
            <a:lvl2pPr marL="742950" indent="-28575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2pPr>
            <a:lvl3pPr marL="11430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3pPr>
            <a:lvl4pPr marL="16002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4pPr>
            <a:lvl5pPr marL="2057400" indent="-228600" defTabSz="1000125" eaLnBrk="0" hangingPunct="0"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5pPr>
            <a:lvl6pPr marL="25146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6pPr>
            <a:lvl7pPr marL="29718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7pPr>
            <a:lvl8pPr marL="34290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8pPr>
            <a:lvl9pPr marL="3886200" indent="-228600" algn="ctr" defTabSz="1000125" eaLnBrk="0" fontAlgn="base" hangingPunct="0">
              <a:spcBef>
                <a:spcPct val="0"/>
              </a:spcBef>
              <a:spcAft>
                <a:spcPct val="0"/>
              </a:spcAft>
              <a:defRPr sz="2400" i="1">
                <a:solidFill>
                  <a:schemeClr val="bg1"/>
                </a:solidFill>
                <a:latin typeface="Arial" charset="0"/>
                <a:ea typeface="ＭＳ Ｐゴシック" pitchFamily="-107" charset="-128"/>
              </a:defRPr>
            </a:lvl9pPr>
          </a:lstStyle>
          <a:p>
            <a:pPr algn="l" eaLnBrk="1" hangingPunct="1">
              <a:defRPr/>
            </a:pPr>
            <a:r>
              <a:rPr lang="fr-FR" sz="1400" i="0" smtClean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ftr="0" dt="0"/>
  <p:notesStyle>
    <a:lvl1pPr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ＭＳ Ｐゴシック" pitchFamily="-109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000" kern="1200">
        <a:solidFill>
          <a:schemeClr val="tx1"/>
        </a:solidFill>
        <a:latin typeface="Arial" charset="0"/>
        <a:ea typeface="ＭＳ Ｐゴシック" pitchFamily="-109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63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altLang="fr-FR" smtClean="0">
              <a:ea typeface="ＭＳ Ｐゴシック" pitchFamily="34" charset="-128"/>
            </a:endParaRPr>
          </a:p>
        </p:txBody>
      </p:sp>
      <p:sp>
        <p:nvSpPr>
          <p:cNvPr id="16388" name="Rectangle 8"/>
          <p:cNvSpPr txBox="1">
            <a:spLocks noGrp="1" noChangeArrowheads="1"/>
          </p:cNvSpPr>
          <p:nvPr/>
        </p:nvSpPr>
        <p:spPr bwMode="auto">
          <a:xfrm>
            <a:off x="0" y="1"/>
            <a:ext cx="3321050" cy="2920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83" tIns="49991" rIns="99983" bIns="49991"/>
          <a:lstStyle/>
          <a:p>
            <a:pPr defTabSz="1000026"/>
            <a:r>
              <a:rPr lang="fr-FR" altLang="fr-FR" sz="1400" dirty="0">
                <a:latin typeface="Trebuchet MS" pitchFamily="34" charset="0"/>
              </a:rPr>
              <a:t>ARV-trial.com</a:t>
            </a:r>
          </a:p>
        </p:txBody>
      </p:sp>
      <p:sp>
        <p:nvSpPr>
          <p:cNvPr id="16389" name="Rectangle 7"/>
          <p:cNvSpPr txBox="1">
            <a:spLocks noGrp="1" noChangeArrowheads="1"/>
          </p:cNvSpPr>
          <p:nvPr/>
        </p:nvSpPr>
        <p:spPr bwMode="auto">
          <a:xfrm>
            <a:off x="3741738" y="9429751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53" tIns="46025" rIns="92053" bIns="46025" anchor="b"/>
          <a:lstStyle/>
          <a:p>
            <a:pPr algn="r" defTabSz="922247"/>
            <a:fld id="{19488D4D-FE54-4A6C-BD3D-2D3443FFBE74}" type="slidenum">
              <a:rPr lang="fr-FR" altLang="fr-FR" sz="1300"/>
              <a:pPr algn="r" defTabSz="922247"/>
              <a:t>1</a:t>
            </a:fld>
            <a:endParaRPr lang="fr-FR" altLang="fr-FR" sz="1300" dirty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9938"/>
            <a:ext cx="5114925" cy="3836987"/>
          </a:xfrm>
          <a:ln/>
        </p:spPr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44563" y="4860925"/>
            <a:ext cx="5210175" cy="4603750"/>
          </a:xfrm>
          <a:noFill/>
          <a:ln/>
        </p:spPr>
        <p:txBody>
          <a:bodyPr lIns="96057" tIns="48028" rIns="96057" bIns="48028"/>
          <a:lstStyle/>
          <a:p>
            <a:pPr>
              <a:lnSpc>
                <a:spcPct val="95000"/>
              </a:lnSpc>
              <a:spcBef>
                <a:spcPct val="25000"/>
              </a:spcBef>
            </a:pPr>
            <a:endParaRPr lang="en-GB" smtClean="0">
              <a:ea typeface="ＭＳ Ｐゴシック" pitchFamily="-107" charset="-128"/>
              <a:cs typeface="Arial" charset="0"/>
            </a:endParaRPr>
          </a:p>
        </p:txBody>
      </p:sp>
      <p:sp>
        <p:nvSpPr>
          <p:cNvPr id="2560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560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84C0AB71-BDFD-4FD4-958F-2B45EB5E73B4}" type="slidenum">
              <a:rPr lang="fr-FR" sz="1300" i="0">
                <a:solidFill>
                  <a:schemeClr val="tx1"/>
                </a:solidFill>
              </a:rPr>
              <a:pPr algn="r" defTabSz="922338"/>
              <a:t>10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  <a:cs typeface="Arial" charset="0"/>
            </a:endParaRPr>
          </a:p>
        </p:txBody>
      </p:sp>
      <p:sp>
        <p:nvSpPr>
          <p:cNvPr id="2662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662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42FCC93B-EE30-44F5-8108-96B67C0E13D1}" type="slidenum">
              <a:rPr lang="fr-FR" sz="1300" i="0">
                <a:solidFill>
                  <a:schemeClr val="tx1"/>
                </a:solidFill>
              </a:rPr>
              <a:pPr algn="r" defTabSz="922338"/>
              <a:t>11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741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741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1B2AD72B-9952-4E11-9AB3-15124CF96674}" type="slidenum">
              <a:rPr lang="fr-FR" sz="1300" i="0">
                <a:solidFill>
                  <a:schemeClr val="tx1"/>
                </a:solidFill>
              </a:rPr>
              <a:pPr algn="r" defTabSz="922338"/>
              <a:t>2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843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843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858EB3DF-C820-458B-BE41-B1E41B7869A0}" type="slidenum">
              <a:rPr lang="fr-FR" sz="1300" i="0">
                <a:solidFill>
                  <a:schemeClr val="tx1"/>
                </a:solidFill>
              </a:rPr>
              <a:pPr algn="r" defTabSz="922338"/>
              <a:t>3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</a:endParaRPr>
          </a:p>
        </p:txBody>
      </p:sp>
      <p:sp>
        <p:nvSpPr>
          <p:cNvPr id="1946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1946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2C4D9635-0356-4984-B6A4-1C74147C731D}" type="slidenum">
              <a:rPr lang="fr-FR" sz="1300" i="0">
                <a:solidFill>
                  <a:schemeClr val="tx1"/>
                </a:solidFill>
              </a:rPr>
              <a:pPr algn="r" defTabSz="922338"/>
              <a:t>4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  <a:cs typeface="Arial" charset="0"/>
            </a:endParaRPr>
          </a:p>
        </p:txBody>
      </p:sp>
      <p:sp>
        <p:nvSpPr>
          <p:cNvPr id="20484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0485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B994FE76-DBFF-4639-B256-CD84E391C206}" type="slidenum">
              <a:rPr lang="fr-FR" sz="1300" i="0">
                <a:solidFill>
                  <a:schemeClr val="tx1"/>
                </a:solidFill>
              </a:rPr>
              <a:pPr algn="r" defTabSz="922338"/>
              <a:t>5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  <a:cs typeface="Arial" charset="0"/>
            </a:endParaRPr>
          </a:p>
        </p:txBody>
      </p:sp>
      <p:sp>
        <p:nvSpPr>
          <p:cNvPr id="21508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1509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6F554F56-36D4-45B9-A3E7-F3CBFF819E84}" type="slidenum">
              <a:rPr lang="fr-FR" sz="1300" i="0">
                <a:solidFill>
                  <a:schemeClr val="tx1"/>
                </a:solidFill>
              </a:rPr>
              <a:pPr algn="r" defTabSz="922338"/>
              <a:t>6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  <a:cs typeface="Arial" charset="0"/>
            </a:endParaRPr>
          </a:p>
        </p:txBody>
      </p:sp>
      <p:sp>
        <p:nvSpPr>
          <p:cNvPr id="22532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2533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F3929D39-9C6E-4816-B86B-96175ED5EA05}" type="slidenum">
              <a:rPr lang="fr-FR" sz="1300" i="0">
                <a:solidFill>
                  <a:schemeClr val="tx1"/>
                </a:solidFill>
              </a:rPr>
              <a:pPr algn="r" defTabSz="922338"/>
              <a:t>7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  <a:cs typeface="Arial" charset="0"/>
            </a:endParaRPr>
          </a:p>
        </p:txBody>
      </p:sp>
      <p:sp>
        <p:nvSpPr>
          <p:cNvPr id="23556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3557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CFF7D9D0-7C55-4F36-9A2A-50D71DD65132}" type="slidenum">
              <a:rPr lang="fr-FR" sz="1300" i="0">
                <a:solidFill>
                  <a:schemeClr val="tx1"/>
                </a:solidFill>
              </a:rPr>
              <a:pPr algn="r" defTabSz="922338"/>
              <a:t>8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92188" y="768350"/>
            <a:ext cx="5114925" cy="3836988"/>
          </a:xfrm>
          <a:ln/>
        </p:spPr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smtClean="0">
              <a:ea typeface="ＭＳ Ｐゴシック" pitchFamily="-107" charset="-128"/>
              <a:cs typeface="Arial" charset="0"/>
            </a:endParaRPr>
          </a:p>
        </p:txBody>
      </p:sp>
      <p:sp>
        <p:nvSpPr>
          <p:cNvPr id="24580" name="Rectangle 8"/>
          <p:cNvSpPr txBox="1">
            <a:spLocks noGrp="1" noChangeArrowheads="1"/>
          </p:cNvSpPr>
          <p:nvPr/>
        </p:nvSpPr>
        <p:spPr bwMode="auto">
          <a:xfrm>
            <a:off x="0" y="0"/>
            <a:ext cx="3321050" cy="292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9992" tIns="49996" rIns="99992" bIns="49996"/>
          <a:lstStyle/>
          <a:p>
            <a:pPr algn="l" defTabSz="1000125"/>
            <a:r>
              <a:rPr lang="fr-FR" sz="1400" i="0">
                <a:solidFill>
                  <a:schemeClr val="tx1"/>
                </a:solidFill>
                <a:latin typeface="Trebuchet MS" pitchFamily="34" charset="0"/>
              </a:rPr>
              <a:t>ARV-trial.com</a:t>
            </a:r>
          </a:p>
        </p:txBody>
      </p:sp>
      <p:sp>
        <p:nvSpPr>
          <p:cNvPr id="24581" name="Rectangle 7"/>
          <p:cNvSpPr txBox="1">
            <a:spLocks noGrp="1" noChangeArrowheads="1"/>
          </p:cNvSpPr>
          <p:nvPr/>
        </p:nvSpPr>
        <p:spPr bwMode="auto">
          <a:xfrm>
            <a:off x="3741738" y="9429750"/>
            <a:ext cx="3073400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61" tIns="46030" rIns="92061" bIns="46030" anchor="b"/>
          <a:lstStyle/>
          <a:p>
            <a:pPr algn="r" defTabSz="922338"/>
            <a:fld id="{BB7E6168-1EC3-4FD6-881F-E89635DA5E57}" type="slidenum">
              <a:rPr lang="fr-FR" sz="1300" i="0">
                <a:solidFill>
                  <a:schemeClr val="tx1"/>
                </a:solidFill>
              </a:rPr>
              <a:pPr algn="r" defTabSz="922338"/>
              <a:t>9</a:t>
            </a:fld>
            <a:endParaRPr lang="fr-FR" sz="1300" i="0">
              <a:solidFill>
                <a:schemeClr val="tx1"/>
              </a:solidFill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Modifiez le style des sous-titres du masque</a:t>
            </a:r>
            <a:endParaRPr lang="fr-FR"/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19900" y="44450"/>
            <a:ext cx="2255838" cy="666908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50800" y="44450"/>
            <a:ext cx="6616700" cy="666908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50800" y="1409700"/>
            <a:ext cx="4435475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38675" y="1409700"/>
            <a:ext cx="4437063" cy="530383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0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5.xml"/><Relationship Id="rId7" Type="http://schemas.openxmlformats.org/officeDocument/2006/relationships/slideLayout" Target="../slideLayouts/slideLayout29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4.xml"/><Relationship Id="rId1" Type="http://schemas.openxmlformats.org/officeDocument/2006/relationships/slideLayout" Target="../slideLayouts/slideLayout23.xml"/><Relationship Id="rId6" Type="http://schemas.openxmlformats.org/officeDocument/2006/relationships/slideLayout" Target="../slideLayouts/slideLayout28.xml"/><Relationship Id="rId11" Type="http://schemas.openxmlformats.org/officeDocument/2006/relationships/slideLayout" Target="../slideLayouts/slideLayout33.xml"/><Relationship Id="rId5" Type="http://schemas.openxmlformats.org/officeDocument/2006/relationships/slideLayout" Target="../slideLayouts/slideLayout27.xml"/><Relationship Id="rId10" Type="http://schemas.openxmlformats.org/officeDocument/2006/relationships/slideLayout" Target="../slideLayouts/slideLayout32.xml"/><Relationship Id="rId4" Type="http://schemas.openxmlformats.org/officeDocument/2006/relationships/slideLayout" Target="../slideLayouts/slideLayout26.xml"/><Relationship Id="rId9" Type="http://schemas.openxmlformats.org/officeDocument/2006/relationships/slideLayout" Target="../slideLayouts/slideLayout3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1" r:id="rId2"/>
    <p:sldLayoutId id="2147483660" r:id="rId3"/>
    <p:sldLayoutId id="2147483659" r:id="rId4"/>
    <p:sldLayoutId id="2147483658" r:id="rId5"/>
    <p:sldLayoutId id="2147483657" r:id="rId6"/>
    <p:sldLayoutId id="2147483656" r:id="rId7"/>
    <p:sldLayoutId id="2147483655" r:id="rId8"/>
    <p:sldLayoutId id="2147483654" r:id="rId9"/>
    <p:sldLayoutId id="2147483653" r:id="rId10"/>
    <p:sldLayoutId id="2147483652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ＭＳ Ｐゴシック" pitchFamily="-109" charset="-128"/>
          <a:cs typeface="ＭＳ Ｐゴシック" pitchFamily="-109" charset="-128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  <a:ea typeface="ＭＳ Ｐゴシック" pitchFamily="-109" charset="-128"/>
          <a:cs typeface="ＭＳ Ｐゴシック" pitchFamily="-109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-109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ＭＳ Ｐゴシック" pitchFamily="-109" charset="-128"/>
          <a:cs typeface="ＭＳ Ｐゴシック" pitchFamily="-109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ＭＳ Ｐゴシック" pitchFamily="-109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ＭＳ Ｐゴシック" pitchFamily="-109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ＭＳ Ｐゴシック" pitchFamily="-109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ＭＳ Ｐゴシック" pitchFamily="-109" charset="-128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2" r:id="rId2"/>
    <p:sldLayoutId id="2147483671" r:id="rId3"/>
    <p:sldLayoutId id="2147483670" r:id="rId4"/>
    <p:sldLayoutId id="2147483669" r:id="rId5"/>
    <p:sldLayoutId id="2147483668" r:id="rId6"/>
    <p:sldLayoutId id="2147483667" r:id="rId7"/>
    <p:sldLayoutId id="2147483666" r:id="rId8"/>
    <p:sldLayoutId id="2147483665" r:id="rId9"/>
    <p:sldLayoutId id="2147483664" r:id="rId10"/>
    <p:sldLayoutId id="2147483663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50800" y="44450"/>
            <a:ext cx="8193088" cy="1106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50800" y="1409700"/>
            <a:ext cx="9024938" cy="5303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Cliquez pour modifier les styles du texte du masque</a:t>
            </a:r>
          </a:p>
          <a:p>
            <a:pPr lvl="1"/>
            <a:r>
              <a:rPr lang="en-US" smtClean="0"/>
              <a:t>Deuxième niveau</a:t>
            </a:r>
          </a:p>
          <a:p>
            <a:pPr lvl="2"/>
            <a:r>
              <a:rPr lang="en-US" smtClean="0"/>
              <a:t>Troisième niveau</a:t>
            </a:r>
          </a:p>
          <a:p>
            <a:pPr lvl="3"/>
            <a:r>
              <a:rPr lang="en-US" smtClean="0"/>
              <a:t>Quatrième niveau</a:t>
            </a:r>
          </a:p>
          <a:p>
            <a:pPr lvl="4"/>
            <a:r>
              <a:rPr lang="en-US" smtClean="0"/>
              <a:t>Cinquième niveau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4" r:id="rId1"/>
    <p:sldLayoutId id="2147483683" r:id="rId2"/>
    <p:sldLayoutId id="2147483682" r:id="rId3"/>
    <p:sldLayoutId id="2147483681" r:id="rId4"/>
    <p:sldLayoutId id="2147483680" r:id="rId5"/>
    <p:sldLayoutId id="2147483679" r:id="rId6"/>
    <p:sldLayoutId id="2147483678" r:id="rId7"/>
    <p:sldLayoutId id="2147483677" r:id="rId8"/>
    <p:sldLayoutId id="2147483676" r:id="rId9"/>
    <p:sldLayoutId id="2147483675" r:id="rId10"/>
    <p:sldLayoutId id="2147483674" r:id="rId11"/>
  </p:sldLayoutIdLst>
  <p:txStyles>
    <p:titleStyle>
      <a:lvl1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5pPr>
      <a:lvl6pPr marL="4572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6pPr>
      <a:lvl7pPr marL="9144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7pPr>
      <a:lvl8pPr marL="13716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8pPr>
      <a:lvl9pPr marL="1828800" algn="l" rtl="0" fontAlgn="base">
        <a:spcBef>
          <a:spcPct val="0"/>
        </a:spcBef>
        <a:spcAft>
          <a:spcPct val="0"/>
        </a:spcAft>
        <a:defRPr sz="2800" b="1">
          <a:solidFill>
            <a:srgbClr val="333399"/>
          </a:solidFill>
          <a:latin typeface="Calibri" pitchFamily="34" charset="0"/>
          <a:ea typeface="ＭＳ Ｐゴシック" pitchFamily="-107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Font typeface="Wingdings" pitchFamily="2" charset="2"/>
        <a:buChar char="§"/>
        <a:defRPr sz="2000">
          <a:solidFill>
            <a:srgbClr val="CC3300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2800">
          <a:solidFill>
            <a:srgbClr val="000066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•"/>
        <a:defRPr sz="1600">
          <a:solidFill>
            <a:srgbClr val="000066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–"/>
        <a:defRPr sz="1400">
          <a:solidFill>
            <a:srgbClr val="000066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CC3300"/>
        </a:buClr>
        <a:buChar char="»"/>
        <a:defRPr sz="1400">
          <a:solidFill>
            <a:srgbClr val="000066"/>
          </a:solidFill>
          <a:latin typeface="+mn-lt"/>
          <a:ea typeface="+mn-ea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altLang="fr-FR" sz="3200" smtClean="0">
                <a:ea typeface="ＭＳ Ｐゴシック" pitchFamily="34" charset="-128"/>
              </a:rPr>
              <a:t>Comparación de INNTR vs IP/r</a:t>
            </a:r>
          </a:p>
        </p:txBody>
      </p:sp>
      <p:sp>
        <p:nvSpPr>
          <p:cNvPr id="2051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AR" altLang="fr-FR" sz="2800" b="1" dirty="0" smtClean="0">
                <a:latin typeface="Calibri" pitchFamily="34" charset="0"/>
                <a:ea typeface="ＭＳ Ｐゴシック" pitchFamily="34" charset="-128"/>
              </a:rPr>
              <a:t>EFV vs LPV/r vs EFV + LPV/r </a:t>
            </a:r>
          </a:p>
          <a:p>
            <a:pPr lvl="1"/>
            <a:r>
              <a:rPr lang="es-AR" altLang="fr-FR" b="1" dirty="0" smtClean="0">
                <a:latin typeface="Calibri" pitchFamily="34" charset="0"/>
                <a:ea typeface="ＭＳ Ｐゴシック" pitchFamily="34" charset="-128"/>
              </a:rPr>
              <a:t>A5142</a:t>
            </a:r>
          </a:p>
          <a:p>
            <a:pPr lvl="1"/>
            <a:r>
              <a:rPr lang="es-AR" altLang="fr-FR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Estudio mexicano</a:t>
            </a:r>
          </a:p>
          <a:p>
            <a:r>
              <a:rPr lang="es-AR" altLang="fr-FR" sz="28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NVP vs ATV/r </a:t>
            </a:r>
          </a:p>
          <a:p>
            <a:pPr lvl="1"/>
            <a:r>
              <a:rPr lang="es-AR" altLang="fr-FR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ARTEN </a:t>
            </a:r>
          </a:p>
          <a:p>
            <a:r>
              <a:rPr lang="es-AR" altLang="fr-FR" sz="2800" b="1" dirty="0" smtClean="0">
                <a:solidFill>
                  <a:srgbClr val="C0C0C0"/>
                </a:solidFill>
                <a:latin typeface="+mj-lt"/>
                <a:ea typeface="ＭＳ Ｐゴシック" pitchFamily="34" charset="-128"/>
              </a:rPr>
              <a:t>EFV vs ATV/r </a:t>
            </a:r>
          </a:p>
          <a:p>
            <a:pPr lvl="1"/>
            <a:r>
              <a:rPr lang="es-AR" altLang="fr-FR" b="1" dirty="0" smtClean="0">
                <a:solidFill>
                  <a:srgbClr val="C0C0C0"/>
                </a:solidFill>
                <a:latin typeface="Calibri" pitchFamily="34" charset="0"/>
                <a:ea typeface="ＭＳ Ｐゴシック" pitchFamily="34" charset="-128"/>
              </a:rPr>
              <a:t>A5202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Rectangle 98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mtClean="0">
                <a:ea typeface="ＭＳ Ｐゴシック" pitchFamily="-107" charset="-128"/>
              </a:rPr>
              <a:t>ACTG A5142: [(EFV vs LPV/r) + 2 INTR] vs EFV + LPV/r</a:t>
            </a:r>
          </a:p>
        </p:txBody>
      </p:sp>
      <p:graphicFrame>
        <p:nvGraphicFramePr>
          <p:cNvPr id="536669" name="Group 93"/>
          <p:cNvGraphicFramePr>
            <a:graphicFrameLocks noGrp="1"/>
          </p:cNvGraphicFramePr>
          <p:nvPr>
            <p:ph idx="4294967295"/>
          </p:nvPr>
        </p:nvGraphicFramePr>
        <p:xfrm>
          <a:off x="304800" y="1692275"/>
          <a:ext cx="8515350" cy="4292831"/>
        </p:xfrm>
        <a:graphic>
          <a:graphicData uri="http://schemas.openxmlformats.org/drawingml/2006/table">
            <a:tbl>
              <a:tblPr/>
              <a:tblGrid>
                <a:gridCol w="325438"/>
                <a:gridCol w="3179762"/>
                <a:gridCol w="1235075"/>
                <a:gridCol w="1457325"/>
                <a:gridCol w="1079500"/>
                <a:gridCol w="1238250"/>
              </a:tblGrid>
              <a:tr h="476176">
                <a:tc gridSpan="2"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FFFFFF"/>
                        </a:solidFill>
                        <a:effectLst/>
                        <a:latin typeface="Trebuchet MS" pitchFamily="34" charset="0"/>
                        <a:ea typeface="ＭＳ Ｐゴシック" pitchFamily="-107" charset="-128"/>
                      </a:endParaRP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EFV + 2 NRTI </a:t>
                      </a:r>
                      <a:r>
                        <a:rPr kumimoji="0" lang="es-E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(1)</a:t>
                      </a: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/>
                      </a:r>
                      <a:b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</a:t>
                      </a: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= 250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LPV/r + 2 NRTI </a:t>
                      </a:r>
                      <a:r>
                        <a:rPr kumimoji="0" lang="es-E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(2)</a:t>
                      </a: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/>
                      </a:r>
                      <a:b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</a:t>
                      </a: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= 253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LPV/r + EFV </a:t>
                      </a:r>
                      <a:r>
                        <a:rPr kumimoji="0" lang="es-E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(3)</a:t>
                      </a: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/>
                      </a:r>
                      <a:b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</a:t>
                      </a: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= 250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p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299992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Fallo virológico, n (%)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60 (24%)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94 (37%)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73 (29%)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0786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Genotipo disponible, n 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46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78 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56 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605306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&gt;</a:t>
                      </a: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1 mutación mayor, n (%)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22 (48%)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16 (21%)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39 (70%)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0.03 (1 vs 3)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 0.001 (3 vs 2)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0.002 (1 vs 2)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6659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Cualquier mutación para INTR, n (%)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14 (30%)  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15 (19%)  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 (11%) 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0.02 (1 vs 3)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52930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M184V, n (%)</a:t>
                      </a:r>
                    </a:p>
                  </a:txBody>
                  <a:tcPr marL="36000" marR="36000" marT="35994" marB="3599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 (17%)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13 (17%)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 (2%)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0.01 (1 vs 3)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15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 0.01 (3 vs 2)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96817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K65R, n (%)</a:t>
                      </a:r>
                    </a:p>
                  </a:txBody>
                  <a:tcPr marL="36000" marR="36000" marT="35994" marB="3599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 (7%)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0.05 (1 vs 2)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55548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TAMs *, n (%)</a:t>
                      </a:r>
                    </a:p>
                  </a:txBody>
                  <a:tcPr marL="36000" marR="36000" marT="35994" marB="3599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 (4%)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 (1%)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 (4%)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-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3251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Cualquier mutación para INNTR , n (%) 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20 (43%)  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 (3%)  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37 (66%)  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0.03 (1 vs 3)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334911">
                <a:tc>
                  <a:txBody>
                    <a:bodyPr/>
                    <a:lstStyle/>
                    <a:p>
                      <a:pPr marL="342900" marR="0" lvl="0" indent="-34290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K103N, n (%)</a:t>
                      </a:r>
                    </a:p>
                  </a:txBody>
                  <a:tcPr marL="36000" marR="36000" marT="35994" marB="35994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11 (24%)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31 (55%)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9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0.02 (1 vs 3)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312690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Mutación mayor para proteasa **, n (%)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 (4%)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-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27534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Mutación asociada a 2 clases de droga, n (%)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12 (26%)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 (1%)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 (7%)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0.01 (1 vs 3)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ts val="14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0" algn="l"/>
                          <a:tab pos="355600" algn="l"/>
                          <a:tab pos="711200" algn="l"/>
                          <a:tab pos="1066800" algn="l"/>
                          <a:tab pos="1422400" algn="l"/>
                          <a:tab pos="1778000" algn="l"/>
                          <a:tab pos="2133600" algn="l"/>
                          <a:tab pos="2489200" algn="l"/>
                          <a:tab pos="2844800" algn="l"/>
                          <a:tab pos="3200400" algn="l"/>
                          <a:tab pos="3556000" algn="l"/>
                          <a:tab pos="3911600" algn="l"/>
                          <a:tab pos="4267200" algn="l"/>
                        </a:tabLst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 0.001 (1 vs 2)</a:t>
                      </a:r>
                    </a:p>
                  </a:txBody>
                  <a:tcPr marL="36000" marR="36000" marT="35994" marB="35994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3399" name="Text Box 104"/>
          <p:cNvSpPr txBox="1">
            <a:spLocks noChangeArrowheads="1"/>
          </p:cNvSpPr>
          <p:nvPr/>
        </p:nvSpPr>
        <p:spPr bwMode="auto">
          <a:xfrm>
            <a:off x="336550" y="6108700"/>
            <a:ext cx="7334250" cy="203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lnSpc>
                <a:spcPts val="1600"/>
              </a:lnSpc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</a:tabLst>
            </a:pPr>
            <a:r>
              <a:rPr lang="es-ES" sz="1200" i="0">
                <a:solidFill>
                  <a:srgbClr val="000066"/>
                </a:solidFill>
              </a:rPr>
              <a:t>* 41L, 67N, 70R, 210W, 215Y/F y 219Q/E; ** 30N, 32I, 33F, 46I, 47A/V, 48V, 50L/V, 82A/F/L/S/T, 84V y 90M</a:t>
            </a:r>
          </a:p>
        </p:txBody>
      </p:sp>
      <p:grpSp>
        <p:nvGrpSpPr>
          <p:cNvPr id="13400" name="Group 92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3403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3404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A5142</a:t>
              </a:r>
            </a:p>
          </p:txBody>
        </p:sp>
      </p:grpSp>
      <p:sp>
        <p:nvSpPr>
          <p:cNvPr id="13401" name="ZoneTexte 11"/>
          <p:cNvSpPr txBox="1">
            <a:spLocks noChangeArrowheads="1"/>
          </p:cNvSpPr>
          <p:nvPr/>
        </p:nvSpPr>
        <p:spPr bwMode="auto">
          <a:xfrm>
            <a:off x="809625" y="1190625"/>
            <a:ext cx="7491413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s-ES" b="1" i="0">
                <a:solidFill>
                  <a:srgbClr val="CC3300"/>
                </a:solidFill>
                <a:latin typeface="Calibri" pitchFamily="34" charset="0"/>
              </a:rPr>
              <a:t>Mutaciones de resistencia al momento del fallo virológico</a:t>
            </a:r>
          </a:p>
        </p:txBody>
      </p:sp>
      <p:sp>
        <p:nvSpPr>
          <p:cNvPr id="13402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200">
                <a:solidFill>
                  <a:srgbClr val="CC0000"/>
                </a:solidFill>
              </a:rPr>
              <a:t>Riddler SA. NEJM 2008;358:2095-2106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r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mtClean="0">
                <a:ea typeface="ＭＳ Ｐゴシック" pitchFamily="-107" charset="-128"/>
              </a:rPr>
              <a:t>ACTG A5142: [(EFV vs LPV/r) + 2 INTR] vs EFV + LPV/r</a:t>
            </a:r>
          </a:p>
        </p:txBody>
      </p:sp>
      <p:sp>
        <p:nvSpPr>
          <p:cNvPr id="14339" name="Rectangle 2"/>
          <p:cNvSpPr>
            <a:spLocks noGrp="1" noChangeArrowheads="1"/>
          </p:cNvSpPr>
          <p:nvPr>
            <p:ph type="body" idx="4294967295"/>
          </p:nvPr>
        </p:nvSpPr>
        <p:spPr>
          <a:xfrm>
            <a:off x="50800" y="1268413"/>
            <a:ext cx="9024938" cy="5535612"/>
          </a:xfrm>
        </p:spPr>
        <p:txBody>
          <a:bodyPr/>
          <a:lstStyle/>
          <a:p>
            <a:pPr>
              <a:spcBef>
                <a:spcPct val="0"/>
              </a:spcBef>
            </a:pPr>
            <a:r>
              <a:rPr lang="es-ES" sz="2400" b="1" smtClean="0">
                <a:latin typeface="Calibri" pitchFamily="34" charset="0"/>
                <a:ea typeface="ＭＳ Ｐゴシック" pitchFamily="-107" charset="-128"/>
              </a:rPr>
              <a:t>Resumen - Conclusiones</a:t>
            </a:r>
            <a:endParaRPr lang="es-ES" sz="2400" smtClean="0">
              <a:solidFill>
                <a:srgbClr val="000066"/>
              </a:solidFill>
              <a:ea typeface="ＭＳ Ｐゴシック" pitchFamily="-107" charset="-128"/>
            </a:endParaRPr>
          </a:p>
          <a:p>
            <a:pPr>
              <a:spcBef>
                <a:spcPct val="0"/>
              </a:spcBef>
              <a:buFont typeface="Arial" charset="0"/>
              <a:buChar char="–"/>
            </a:pPr>
            <a:r>
              <a:rPr lang="es-ES" sz="1600" smtClean="0">
                <a:solidFill>
                  <a:srgbClr val="000066"/>
                </a:solidFill>
                <a:ea typeface="ＭＳ Ｐゴシック" pitchFamily="-107" charset="-128"/>
              </a:rPr>
              <a:t>Estudio randomizado a 96-semanas comparando 3 regímenes para terapia inicial de HIV</a:t>
            </a:r>
          </a:p>
          <a:p>
            <a:pPr>
              <a:spcBef>
                <a:spcPct val="0"/>
              </a:spcBef>
              <a:buFont typeface="Arial" charset="0"/>
              <a:buChar char="–"/>
            </a:pPr>
            <a:r>
              <a:rPr lang="es-ES" sz="1600" smtClean="0">
                <a:solidFill>
                  <a:srgbClr val="000066"/>
                </a:solidFill>
                <a:ea typeface="ＭＳ Ｐゴシック" pitchFamily="-107" charset="-128"/>
              </a:rPr>
              <a:t>Menos fallo virológico con EFV + 2 INTR que con LPV/r + 2 INTR</a:t>
            </a:r>
          </a:p>
          <a:p>
            <a:pPr>
              <a:spcBef>
                <a:spcPct val="0"/>
              </a:spcBef>
              <a:buFont typeface="Arial" charset="0"/>
              <a:buChar char="–"/>
            </a:pPr>
            <a:r>
              <a:rPr lang="es-ES" sz="1600" smtClean="0">
                <a:solidFill>
                  <a:srgbClr val="000066"/>
                </a:solidFill>
                <a:ea typeface="ＭＳ Ｐゴシック" pitchFamily="-107" charset="-128"/>
              </a:rPr>
              <a:t>Régimen ahorrador de INTR de EFV + LPV/r: eficacia virológica similar a EFV + 2 INTR pero más frecuencia de resistencia INNTR y alteraciones lipídicas</a:t>
            </a:r>
          </a:p>
          <a:p>
            <a:pPr>
              <a:spcBef>
                <a:spcPct val="0"/>
              </a:spcBef>
              <a:buFont typeface="Arial" charset="0"/>
              <a:buChar char="–"/>
            </a:pPr>
            <a:r>
              <a:rPr lang="es-ES" sz="1600" smtClean="0">
                <a:solidFill>
                  <a:srgbClr val="000066"/>
                </a:solidFill>
                <a:ea typeface="ＭＳ Ｐゴシック" pitchFamily="-107" charset="-128"/>
              </a:rPr>
              <a:t>Tendencia no significativa hacia un menor tiempo hasta fallo del régimen con LPV/r + 2 INTR comparado con EFV + 2 INTR</a:t>
            </a:r>
          </a:p>
          <a:p>
            <a:pPr>
              <a:spcBef>
                <a:spcPct val="0"/>
              </a:spcBef>
              <a:buFont typeface="Arial" charset="0"/>
              <a:buChar char="–"/>
            </a:pPr>
            <a:r>
              <a:rPr lang="es-ES" sz="1600" smtClean="0">
                <a:solidFill>
                  <a:srgbClr val="000066"/>
                </a:solidFill>
                <a:ea typeface="ＭＳ Ｐゴシック" pitchFamily="-107" charset="-128"/>
              </a:rPr>
              <a:t>Sin diferencia significativa entre los 3 grupos en el tiempo hasta toxicidad limitante por tratamiento</a:t>
            </a:r>
          </a:p>
          <a:p>
            <a:pPr>
              <a:spcBef>
                <a:spcPct val="0"/>
              </a:spcBef>
              <a:buFont typeface="Arial" charset="0"/>
              <a:buChar char="–"/>
            </a:pPr>
            <a:r>
              <a:rPr lang="es-ES" sz="1600" smtClean="0">
                <a:solidFill>
                  <a:srgbClr val="000066"/>
                </a:solidFill>
                <a:ea typeface="ＭＳ Ｐゴシック" pitchFamily="-107" charset="-128"/>
              </a:rPr>
              <a:t>Menores incrementos de recuento de CD4 con EFV + 2 INTR comparado con los 2 grupos de LPV/r</a:t>
            </a:r>
            <a:endParaRPr lang="es-ES" altLang="ja-JP" sz="1600" smtClean="0">
              <a:solidFill>
                <a:srgbClr val="000066"/>
              </a:solidFill>
              <a:ea typeface="ＭＳ Ｐゴシック" pitchFamily="-107" charset="-128"/>
            </a:endParaRPr>
          </a:p>
          <a:p>
            <a:pPr>
              <a:spcBef>
                <a:spcPct val="0"/>
              </a:spcBef>
              <a:buFont typeface="Arial" charset="0"/>
              <a:buChar char="–"/>
            </a:pPr>
            <a:r>
              <a:rPr lang="es-ES" altLang="ja-JP" sz="1600" smtClean="0">
                <a:solidFill>
                  <a:srgbClr val="000066"/>
                </a:solidFill>
                <a:ea typeface="ＭＳ Ｐゴシック" pitchFamily="-107" charset="-128"/>
              </a:rPr>
              <a:t>Emergencia de resistencia a INTR sin diferencia significativa entre EFV + 2 INTR y LPV/r </a:t>
            </a:r>
            <a:br>
              <a:rPr lang="es-ES" altLang="ja-JP" sz="1600" smtClean="0">
                <a:solidFill>
                  <a:srgbClr val="000066"/>
                </a:solidFill>
                <a:ea typeface="ＭＳ Ｐゴシック" pitchFamily="-107" charset="-128"/>
              </a:rPr>
            </a:br>
            <a:r>
              <a:rPr lang="es-ES" altLang="ja-JP" sz="1600" smtClean="0">
                <a:solidFill>
                  <a:srgbClr val="000066"/>
                </a:solidFill>
                <a:ea typeface="ＭＳ Ｐゴシック" pitchFamily="-107" charset="-128"/>
              </a:rPr>
              <a:t>+ 2 INTR; mutaciones a 2 clases droga significativamente más frecuentes con EFV + 2 INTR; fallo de EFV + INTR asociado con alta frecuencia de resistencia a INNTR; fallo de LPV/r </a:t>
            </a:r>
            <a:br>
              <a:rPr lang="es-ES" altLang="ja-JP" sz="1600" smtClean="0">
                <a:solidFill>
                  <a:srgbClr val="000066"/>
                </a:solidFill>
                <a:ea typeface="ＭＳ Ｐゴシック" pitchFamily="-107" charset="-128"/>
              </a:rPr>
            </a:br>
            <a:r>
              <a:rPr lang="es-ES" altLang="ja-JP" sz="1600" smtClean="0">
                <a:solidFill>
                  <a:srgbClr val="000066"/>
                </a:solidFill>
                <a:ea typeface="ＭＳ Ｐゴシック" pitchFamily="-107" charset="-128"/>
              </a:rPr>
              <a:t>+ 2 INTR no asociado con resistencia a LPV</a:t>
            </a:r>
          </a:p>
          <a:p>
            <a:pPr>
              <a:spcBef>
                <a:spcPct val="0"/>
              </a:spcBef>
              <a:buFont typeface="Arial" charset="0"/>
              <a:buChar char="–"/>
            </a:pPr>
            <a:r>
              <a:rPr lang="es-ES" altLang="ja-JP" sz="1600" smtClean="0">
                <a:solidFill>
                  <a:srgbClr val="000066"/>
                </a:solidFill>
                <a:ea typeface="ＭＳ Ｐゴシック" pitchFamily="-107" charset="-128"/>
              </a:rPr>
              <a:t>Este estudio muestra moderada superioridad en eficacia de EFV + 2 INTR comparado con </a:t>
            </a:r>
            <a:br>
              <a:rPr lang="es-ES" altLang="ja-JP" sz="1600" smtClean="0">
                <a:solidFill>
                  <a:srgbClr val="000066"/>
                </a:solidFill>
                <a:ea typeface="ＭＳ Ｐゴシック" pitchFamily="-107" charset="-128"/>
              </a:rPr>
            </a:br>
            <a:r>
              <a:rPr lang="es-ES" altLang="ja-JP" sz="1600" smtClean="0">
                <a:solidFill>
                  <a:srgbClr val="000066"/>
                </a:solidFill>
                <a:ea typeface="ＭＳ Ｐゴシック" pitchFamily="-107" charset="-128"/>
              </a:rPr>
              <a:t>LPV/r + 2 INTR para terapia inicial de la infección por HIV-1</a:t>
            </a:r>
          </a:p>
          <a:p>
            <a:pPr>
              <a:spcBef>
                <a:spcPct val="0"/>
              </a:spcBef>
              <a:buFont typeface="Arial" charset="0"/>
              <a:buChar char="–"/>
            </a:pPr>
            <a:r>
              <a:rPr lang="es-ES" sz="1600" smtClean="0">
                <a:solidFill>
                  <a:srgbClr val="000066"/>
                </a:solidFill>
                <a:ea typeface="ＭＳ Ｐゴシック" pitchFamily="-107" charset="-128"/>
              </a:rPr>
              <a:t>Los resultados resaltan la complejidad para elegir la terapia inicial con la necesidad de tomar en consideración muchos factores, incluyendo respuesta virológica e inmunológica, tolerabilidad, toxicidad a corto y largo plazo, y las consecuencias de resistencia asociadas con el fallo virológico</a:t>
            </a:r>
          </a:p>
        </p:txBody>
      </p:sp>
      <p:grpSp>
        <p:nvGrpSpPr>
          <p:cNvPr id="14340" name="Group 8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4342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4343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A5142</a:t>
              </a:r>
            </a:p>
          </p:txBody>
        </p:sp>
      </p:grpSp>
      <p:sp>
        <p:nvSpPr>
          <p:cNvPr id="14341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200">
                <a:solidFill>
                  <a:srgbClr val="CC0000"/>
                </a:solidFill>
              </a:rPr>
              <a:t>Riddler SA. NEJM 2008;358:2095-2106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r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mtClean="0">
                <a:ea typeface="ＭＳ Ｐゴシック" pitchFamily="-107" charset="-128"/>
              </a:rPr>
              <a:t>ACTG A5142: [(EFV vs LPV/r) + 2 INTR] vs EFV + LPV/r</a:t>
            </a:r>
          </a:p>
        </p:txBody>
      </p:sp>
      <p:sp>
        <p:nvSpPr>
          <p:cNvPr id="5123" name="Line 12"/>
          <p:cNvSpPr>
            <a:spLocks noChangeShapeType="1"/>
          </p:cNvSpPr>
          <p:nvPr/>
        </p:nvSpPr>
        <p:spPr bwMode="auto">
          <a:xfrm>
            <a:off x="7700963" y="3967163"/>
            <a:ext cx="113823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stealth" w="med" len="med"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5124" name="Line 13"/>
          <p:cNvSpPr>
            <a:spLocks noChangeShapeType="1"/>
          </p:cNvSpPr>
          <p:nvPr/>
        </p:nvSpPr>
        <p:spPr bwMode="auto">
          <a:xfrm>
            <a:off x="7700963" y="3211513"/>
            <a:ext cx="113823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stealth" w="med" len="med"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5125" name="AutoShape 14"/>
          <p:cNvSpPr>
            <a:spLocks noChangeArrowheads="1"/>
          </p:cNvSpPr>
          <p:nvPr/>
        </p:nvSpPr>
        <p:spPr bwMode="auto">
          <a:xfrm>
            <a:off x="4419600" y="2871788"/>
            <a:ext cx="3276600" cy="650875"/>
          </a:xfrm>
          <a:prstGeom prst="roundRect">
            <a:avLst>
              <a:gd name="adj" fmla="val 12458"/>
            </a:avLst>
          </a:prstGeom>
          <a:solidFill>
            <a:srgbClr val="008000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eaLnBrk="0" hangingPunct="0">
              <a:lnSpc>
                <a:spcPct val="95000"/>
              </a:lnSpc>
            </a:pPr>
            <a:r>
              <a:rPr lang="es-ES" sz="1800" b="1" i="0">
                <a:latin typeface="Calibri" pitchFamily="34" charset="0"/>
              </a:rPr>
              <a:t>LPV/r CGB 400/100 mg BID </a:t>
            </a:r>
          </a:p>
          <a:p>
            <a:pPr eaLnBrk="0" hangingPunct="0">
              <a:lnSpc>
                <a:spcPct val="95000"/>
              </a:lnSpc>
            </a:pPr>
            <a:r>
              <a:rPr lang="es-ES" sz="1800" b="1" i="0">
                <a:latin typeface="Calibri" pitchFamily="34" charset="0"/>
              </a:rPr>
              <a:t>+ 3TC + [d4T XR o TDF o ZDV]</a:t>
            </a:r>
          </a:p>
        </p:txBody>
      </p:sp>
      <p:sp>
        <p:nvSpPr>
          <p:cNvPr id="5126" name="Line 15"/>
          <p:cNvSpPr>
            <a:spLocks noChangeShapeType="1"/>
          </p:cNvSpPr>
          <p:nvPr/>
        </p:nvSpPr>
        <p:spPr bwMode="auto">
          <a:xfrm>
            <a:off x="7700963" y="2420938"/>
            <a:ext cx="1138237" cy="0"/>
          </a:xfrm>
          <a:prstGeom prst="line">
            <a:avLst/>
          </a:prstGeom>
          <a:noFill/>
          <a:ln w="38100">
            <a:solidFill>
              <a:srgbClr val="333399"/>
            </a:solidFill>
            <a:round/>
            <a:headEnd/>
            <a:tailEnd type="stealth" w="med" len="med"/>
          </a:ln>
        </p:spPr>
        <p:txBody>
          <a:bodyPr>
            <a:spAutoFit/>
          </a:bodyPr>
          <a:lstStyle/>
          <a:p>
            <a:endParaRPr lang="fr-FR"/>
          </a:p>
        </p:txBody>
      </p:sp>
      <p:sp>
        <p:nvSpPr>
          <p:cNvPr id="5127" name="Text Box 16"/>
          <p:cNvSpPr txBox="1">
            <a:spLocks noChangeArrowheads="1"/>
          </p:cNvSpPr>
          <p:nvPr/>
        </p:nvSpPr>
        <p:spPr bwMode="auto">
          <a:xfrm>
            <a:off x="217488" y="4473575"/>
            <a:ext cx="2227262" cy="21272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l">
              <a:buClr>
                <a:srgbClr val="008000"/>
              </a:buClr>
            </a:pPr>
            <a:r>
              <a:rPr lang="es-ES" sz="1400" i="0">
                <a:solidFill>
                  <a:srgbClr val="000066"/>
                </a:solidFill>
              </a:rPr>
              <a:t>* Estratificado de acuerdo a:</a:t>
            </a:r>
          </a:p>
        </p:txBody>
      </p:sp>
      <p:cxnSp>
        <p:nvCxnSpPr>
          <p:cNvPr id="5128" name="AutoShape 19"/>
          <p:cNvCxnSpPr>
            <a:cxnSpLocks noChangeShapeType="1"/>
            <a:stCxn id="5139" idx="3"/>
            <a:endCxn id="5125" idx="1"/>
          </p:cNvCxnSpPr>
          <p:nvPr/>
        </p:nvCxnSpPr>
        <p:spPr bwMode="auto">
          <a:xfrm>
            <a:off x="3103563" y="3195638"/>
            <a:ext cx="1316037" cy="1587"/>
          </a:xfrm>
          <a:prstGeom prst="straightConnector1">
            <a:avLst/>
          </a:prstGeom>
          <a:noFill/>
          <a:ln w="38100">
            <a:solidFill>
              <a:srgbClr val="333399"/>
            </a:solidFill>
            <a:round/>
            <a:headEnd/>
            <a:tailEnd type="triangle" w="med" len="med"/>
          </a:ln>
        </p:spPr>
      </p:cxnSp>
      <p:sp>
        <p:nvSpPr>
          <p:cNvPr id="5129" name="Espace réservé du contenu 2"/>
          <p:cNvSpPr txBox="1">
            <a:spLocks/>
          </p:cNvSpPr>
          <p:nvPr/>
        </p:nvSpPr>
        <p:spPr bwMode="auto">
          <a:xfrm>
            <a:off x="50800" y="1112838"/>
            <a:ext cx="1811338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l">
              <a:spcBef>
                <a:spcPct val="20000"/>
              </a:spcBef>
              <a:buClr>
                <a:srgbClr val="CC3300"/>
              </a:buClr>
              <a:buFont typeface="Wingdings" pitchFamily="2" charset="2"/>
              <a:buChar char="§"/>
            </a:pPr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Diseño</a:t>
            </a:r>
          </a:p>
        </p:txBody>
      </p:sp>
      <p:sp>
        <p:nvSpPr>
          <p:cNvPr id="38" name="Oval 173"/>
          <p:cNvSpPr>
            <a:spLocks noChangeArrowheads="1"/>
          </p:cNvSpPr>
          <p:nvPr/>
        </p:nvSpPr>
        <p:spPr bwMode="auto">
          <a:xfrm>
            <a:off x="8339138" y="1412875"/>
            <a:ext cx="576262" cy="527050"/>
          </a:xfrm>
          <a:prstGeom prst="ellipse">
            <a:avLst/>
          </a:prstGeom>
          <a:solidFill>
            <a:schemeClr val="bg1"/>
          </a:solidFill>
          <a:ln w="9525">
            <a:solidFill>
              <a:schemeClr val="accent1"/>
            </a:solidFill>
            <a:round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 wrap="none" anchor="ctr"/>
          <a:lstStyle/>
          <a:p>
            <a:pPr>
              <a:defRPr/>
            </a:pPr>
            <a:r>
              <a:rPr lang="en-GB" sz="1600" b="1" i="0" dirty="0">
                <a:solidFill>
                  <a:srgbClr val="0066FF"/>
                </a:solidFill>
                <a:latin typeface="Calibri" charset="0"/>
                <a:ea typeface="ＭＳ Ｐゴシック" charset="-128"/>
              </a:rPr>
              <a:t>S96</a:t>
            </a:r>
            <a:endParaRPr lang="en-GB" sz="1600" i="0" dirty="0">
              <a:solidFill>
                <a:srgbClr val="0066FF"/>
              </a:solidFill>
              <a:latin typeface="Calibri" charset="0"/>
              <a:ea typeface="ＭＳ Ｐゴシック" charset="-128"/>
            </a:endParaRPr>
          </a:p>
        </p:txBody>
      </p:sp>
      <p:sp>
        <p:nvSpPr>
          <p:cNvPr id="5131" name="Line 174"/>
          <p:cNvSpPr>
            <a:spLocks noChangeShapeType="1"/>
          </p:cNvSpPr>
          <p:nvPr/>
        </p:nvSpPr>
        <p:spPr bwMode="auto">
          <a:xfrm>
            <a:off x="8634413" y="1939925"/>
            <a:ext cx="0" cy="2216150"/>
          </a:xfrm>
          <a:prstGeom prst="line">
            <a:avLst/>
          </a:prstGeom>
          <a:noFill/>
          <a:ln w="12700">
            <a:solidFill>
              <a:srgbClr val="7E7ED4"/>
            </a:solidFill>
            <a:prstDash val="dash"/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5132" name="Rectangle 9"/>
          <p:cNvSpPr>
            <a:spLocks noChangeArrowheads="1"/>
          </p:cNvSpPr>
          <p:nvPr/>
        </p:nvSpPr>
        <p:spPr bwMode="auto">
          <a:xfrm>
            <a:off x="3561365" y="2100263"/>
            <a:ext cx="8274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 b="1" i="0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</a:t>
            </a:r>
            <a:r>
              <a:rPr lang="es-ES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= 250</a:t>
            </a:r>
          </a:p>
        </p:txBody>
      </p:sp>
      <p:sp>
        <p:nvSpPr>
          <p:cNvPr id="5133" name="Rectangle 10"/>
          <p:cNvSpPr>
            <a:spLocks noChangeArrowheads="1"/>
          </p:cNvSpPr>
          <p:nvPr/>
        </p:nvSpPr>
        <p:spPr bwMode="auto">
          <a:xfrm>
            <a:off x="3561365" y="2868613"/>
            <a:ext cx="8274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 b="1" i="0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</a:t>
            </a:r>
            <a:r>
              <a:rPr lang="es-ES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= 253</a:t>
            </a:r>
          </a:p>
        </p:txBody>
      </p:sp>
      <p:sp>
        <p:nvSpPr>
          <p:cNvPr id="5134" name="Rectangle 10"/>
          <p:cNvSpPr>
            <a:spLocks noChangeArrowheads="1"/>
          </p:cNvSpPr>
          <p:nvPr/>
        </p:nvSpPr>
        <p:spPr bwMode="auto">
          <a:xfrm>
            <a:off x="3561365" y="3670300"/>
            <a:ext cx="827471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s-ES" sz="1600" b="1" i="0" dirty="0" smtClean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N </a:t>
            </a:r>
            <a:r>
              <a:rPr lang="es-ES" sz="1600" b="1" i="0" dirty="0">
                <a:solidFill>
                  <a:srgbClr val="C00000"/>
                </a:solidFill>
                <a:latin typeface="Calibri" pitchFamily="34" charset="0"/>
                <a:cs typeface="Arial" charset="0"/>
              </a:rPr>
              <a:t>= 250</a:t>
            </a:r>
          </a:p>
        </p:txBody>
      </p:sp>
      <p:grpSp>
        <p:nvGrpSpPr>
          <p:cNvPr id="5135" name="Group 26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5146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5147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A5142</a:t>
              </a:r>
            </a:p>
          </p:txBody>
        </p:sp>
      </p:grpSp>
      <p:sp>
        <p:nvSpPr>
          <p:cNvPr id="5136" name="AutoShape 14"/>
          <p:cNvSpPr>
            <a:spLocks noChangeArrowheads="1"/>
          </p:cNvSpPr>
          <p:nvPr/>
        </p:nvSpPr>
        <p:spPr bwMode="auto">
          <a:xfrm>
            <a:off x="4419600" y="3662363"/>
            <a:ext cx="3276600" cy="650875"/>
          </a:xfrm>
          <a:prstGeom prst="roundRect">
            <a:avLst>
              <a:gd name="adj" fmla="val 12458"/>
            </a:avLst>
          </a:prstGeom>
          <a:solidFill>
            <a:srgbClr val="FF6600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eaLnBrk="0" hangingPunct="0">
              <a:lnSpc>
                <a:spcPct val="95000"/>
              </a:lnSpc>
            </a:pPr>
            <a:r>
              <a:rPr lang="es-ES" sz="1800" b="1" i="0">
                <a:latin typeface="Calibri" pitchFamily="34" charset="0"/>
              </a:rPr>
              <a:t>LPV/r CGB 533/133 mg BID </a:t>
            </a:r>
          </a:p>
          <a:p>
            <a:pPr eaLnBrk="0" hangingPunct="0">
              <a:lnSpc>
                <a:spcPct val="95000"/>
              </a:lnSpc>
            </a:pPr>
            <a:r>
              <a:rPr lang="es-ES" sz="1800" b="1" i="0">
                <a:latin typeface="Calibri" pitchFamily="34" charset="0"/>
              </a:rPr>
              <a:t>+ EFV 600 mg QD</a:t>
            </a:r>
          </a:p>
        </p:txBody>
      </p:sp>
      <p:sp>
        <p:nvSpPr>
          <p:cNvPr id="5137" name="AutoShape 14"/>
          <p:cNvSpPr>
            <a:spLocks noChangeArrowheads="1"/>
          </p:cNvSpPr>
          <p:nvPr/>
        </p:nvSpPr>
        <p:spPr bwMode="auto">
          <a:xfrm>
            <a:off x="4419600" y="2085975"/>
            <a:ext cx="3276600" cy="650875"/>
          </a:xfrm>
          <a:prstGeom prst="roundRect">
            <a:avLst>
              <a:gd name="adj" fmla="val 12458"/>
            </a:avLst>
          </a:prstGeom>
          <a:solidFill>
            <a:schemeClr val="bg2"/>
          </a:solidFill>
          <a:ln w="19050">
            <a:noFill/>
            <a:round/>
            <a:headEnd/>
            <a:tailEnd/>
          </a:ln>
        </p:spPr>
        <p:txBody>
          <a:bodyPr wrap="none" lIns="90488" tIns="44450" rIns="90488" bIns="44450" anchor="ctr"/>
          <a:lstStyle/>
          <a:p>
            <a:pPr eaLnBrk="0" hangingPunct="0">
              <a:lnSpc>
                <a:spcPct val="95000"/>
              </a:lnSpc>
            </a:pPr>
            <a:r>
              <a:rPr lang="es-ES" sz="1800" b="1" i="0">
                <a:latin typeface="Calibri" pitchFamily="34" charset="0"/>
              </a:rPr>
              <a:t>EFV 600 mg QD</a:t>
            </a:r>
            <a:br>
              <a:rPr lang="es-ES" sz="1800" b="1" i="0">
                <a:latin typeface="Calibri" pitchFamily="34" charset="0"/>
              </a:rPr>
            </a:br>
            <a:r>
              <a:rPr lang="es-ES" sz="1800" b="1" i="0">
                <a:latin typeface="Calibri" pitchFamily="34" charset="0"/>
              </a:rPr>
              <a:t>+ 3TC + [d4T XR o TDF o ZDV]</a:t>
            </a:r>
          </a:p>
        </p:txBody>
      </p:sp>
      <p:cxnSp>
        <p:nvCxnSpPr>
          <p:cNvPr id="5138" name="AutoShape 30"/>
          <p:cNvCxnSpPr>
            <a:cxnSpLocks noChangeShapeType="1"/>
            <a:stCxn id="5137" idx="1"/>
            <a:endCxn id="5136" idx="1"/>
          </p:cNvCxnSpPr>
          <p:nvPr/>
        </p:nvCxnSpPr>
        <p:spPr bwMode="auto">
          <a:xfrm rot="10800000" flipH="1" flipV="1">
            <a:off x="4419600" y="2411413"/>
            <a:ext cx="1588" cy="1576387"/>
          </a:xfrm>
          <a:prstGeom prst="bentConnector3">
            <a:avLst>
              <a:gd name="adj1" fmla="val -57600014"/>
            </a:avLst>
          </a:prstGeom>
          <a:noFill/>
          <a:ln w="38100">
            <a:solidFill>
              <a:schemeClr val="accent2"/>
            </a:solidFill>
            <a:miter lim="800000"/>
            <a:headEnd type="triangle" w="med" len="med"/>
            <a:tailEnd type="triangle" w="med" len="med"/>
          </a:ln>
        </p:spPr>
      </p:cxnSp>
      <p:sp>
        <p:nvSpPr>
          <p:cNvPr id="5139" name="AutoShape 162"/>
          <p:cNvSpPr>
            <a:spLocks noChangeArrowheads="1"/>
          </p:cNvSpPr>
          <p:nvPr/>
        </p:nvSpPr>
        <p:spPr bwMode="auto">
          <a:xfrm>
            <a:off x="360363" y="2735263"/>
            <a:ext cx="2743200" cy="920750"/>
          </a:xfrm>
          <a:prstGeom prst="roundRect">
            <a:avLst>
              <a:gd name="adj" fmla="val 16667"/>
            </a:avLst>
          </a:prstGeom>
          <a:solidFill>
            <a:srgbClr val="E2E2F6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88894">
                <a:alpha val="74997"/>
              </a:srgbClr>
            </a:prstShdw>
          </a:effectLst>
        </p:spPr>
        <p:txBody>
          <a:bodyPr wrap="none" anchor="ctr"/>
          <a:lstStyle/>
          <a:p>
            <a:pPr>
              <a:lnSpc>
                <a:spcPct val="80000"/>
              </a:lnSpc>
            </a:pPr>
            <a:r>
              <a:rPr lang="es-ES" sz="18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13 años</a:t>
            </a:r>
          </a:p>
          <a:p>
            <a:pPr>
              <a:lnSpc>
                <a:spcPct val="80000"/>
              </a:lnSpc>
            </a:pPr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Naïve de ARV</a:t>
            </a:r>
          </a:p>
          <a:p>
            <a:pPr>
              <a:lnSpc>
                <a:spcPct val="80000"/>
              </a:lnSpc>
            </a:pPr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HIV RNA </a:t>
            </a:r>
            <a:r>
              <a:rPr lang="es-ES" sz="1800" b="1" i="0" u="sng">
                <a:solidFill>
                  <a:srgbClr val="000066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 2,000 c/mL</a:t>
            </a:r>
          </a:p>
          <a:p>
            <a:pPr>
              <a:lnSpc>
                <a:spcPct val="80000"/>
              </a:lnSpc>
            </a:pPr>
            <a:r>
              <a: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Cualquier recuento de CD4</a:t>
            </a:r>
          </a:p>
        </p:txBody>
      </p:sp>
      <p:cxnSp>
        <p:nvCxnSpPr>
          <p:cNvPr id="5140" name="Connecteur droit 66"/>
          <p:cNvCxnSpPr>
            <a:cxnSpLocks noChangeShapeType="1"/>
          </p:cNvCxnSpPr>
          <p:nvPr/>
        </p:nvCxnSpPr>
        <p:spPr bwMode="auto">
          <a:xfrm rot="5400000">
            <a:off x="2905919" y="2436019"/>
            <a:ext cx="400050" cy="1588"/>
          </a:xfrm>
          <a:prstGeom prst="line">
            <a:avLst/>
          </a:prstGeom>
          <a:noFill/>
          <a:ln w="28575">
            <a:solidFill>
              <a:schemeClr val="accent2"/>
            </a:solidFill>
            <a:round/>
            <a:headEnd/>
            <a:tailEnd type="triangle" w="med" len="med"/>
          </a:ln>
        </p:spPr>
      </p:cxnSp>
      <p:sp>
        <p:nvSpPr>
          <p:cNvPr id="5141" name="Oval 170"/>
          <p:cNvSpPr>
            <a:spLocks noChangeArrowheads="1"/>
          </p:cNvSpPr>
          <p:nvPr/>
        </p:nvSpPr>
        <p:spPr bwMode="auto">
          <a:xfrm>
            <a:off x="2162175" y="1222375"/>
            <a:ext cx="1911350" cy="1014413"/>
          </a:xfrm>
          <a:prstGeom prst="ellipse">
            <a:avLst/>
          </a:prstGeom>
          <a:solidFill>
            <a:srgbClr val="E5E5F7"/>
          </a:solidFill>
          <a:ln w="9525">
            <a:noFill/>
            <a:round/>
            <a:headEnd/>
            <a:tailEnd/>
          </a:ln>
          <a:effectLst>
            <a:prstShdw prst="shdw17" dist="17961" dir="2700000">
              <a:srgbClr val="898994">
                <a:alpha val="74997"/>
              </a:srgbClr>
            </a:prstShdw>
          </a:effectLst>
        </p:spPr>
        <p:txBody>
          <a:bodyPr wrap="none" anchor="ctr"/>
          <a:lstStyle/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Randomización*</a:t>
            </a:r>
          </a:p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1:1:1</a:t>
            </a:r>
          </a:p>
          <a:p>
            <a:r>
              <a:rPr lang="es-ES" sz="1600" b="1" i="0">
                <a:solidFill>
                  <a:srgbClr val="000066"/>
                </a:solidFill>
                <a:latin typeface="Calibri" pitchFamily="34" charset="0"/>
                <a:cs typeface="Arial" charset="0"/>
              </a:rPr>
              <a:t>Etiqueta abierta</a:t>
            </a:r>
          </a:p>
        </p:txBody>
      </p:sp>
      <p:sp>
        <p:nvSpPr>
          <p:cNvPr id="5142" name="Rectangle 35"/>
          <p:cNvSpPr>
            <a:spLocks noChangeArrowheads="1"/>
          </p:cNvSpPr>
          <p:nvPr/>
        </p:nvSpPr>
        <p:spPr bwMode="auto">
          <a:xfrm>
            <a:off x="-160338" y="5232400"/>
            <a:ext cx="9304338" cy="1227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742950" lvl="1" indent="-285750" algn="l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s-ES" sz="1600" i="0" dirty="0" smtClean="0">
                <a:solidFill>
                  <a:srgbClr val="000066"/>
                </a:solidFill>
              </a:rPr>
              <a:t>3TC= </a:t>
            </a:r>
            <a:r>
              <a:rPr lang="es-ES" sz="1600" i="0" dirty="0">
                <a:solidFill>
                  <a:srgbClr val="000066"/>
                </a:solidFill>
              </a:rPr>
              <a:t>300 mg QD o 150 mg BID, en todos los pacientes</a:t>
            </a:r>
          </a:p>
          <a:p>
            <a:pPr marL="742950" lvl="1" indent="-285750" algn="l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s-ES" sz="1600" i="0" dirty="0" smtClean="0">
                <a:solidFill>
                  <a:srgbClr val="000066"/>
                </a:solidFill>
              </a:rPr>
              <a:t>2°INTR </a:t>
            </a:r>
            <a:r>
              <a:rPr lang="es-ES" sz="1600" i="0" dirty="0">
                <a:solidFill>
                  <a:srgbClr val="000066"/>
                </a:solidFill>
              </a:rPr>
              <a:t>(d4T XR 100 mg BID [75 mg si &lt; 60 kg] o TDF [300 mg QD] o ZDV 300 mg BID) seleccionado por el investigador antes de la </a:t>
            </a:r>
            <a:r>
              <a:rPr lang="es-ES" sz="1600" i="0" dirty="0" err="1">
                <a:solidFill>
                  <a:srgbClr val="000066"/>
                </a:solidFill>
              </a:rPr>
              <a:t>randomización</a:t>
            </a:r>
            <a:endParaRPr lang="es-ES" sz="1600" i="0" dirty="0">
              <a:solidFill>
                <a:srgbClr val="000066"/>
              </a:solidFill>
            </a:endParaRPr>
          </a:p>
          <a:p>
            <a:pPr marL="742950" lvl="1" indent="-285750" algn="l" eaLnBrk="0" hangingPunct="0">
              <a:spcBef>
                <a:spcPct val="20000"/>
              </a:spcBef>
              <a:buClr>
                <a:srgbClr val="CC3300"/>
              </a:buClr>
              <a:buFontTx/>
              <a:buChar char="–"/>
            </a:pPr>
            <a:r>
              <a:rPr lang="es-ES" sz="1600" i="0" dirty="0">
                <a:solidFill>
                  <a:srgbClr val="000066"/>
                </a:solidFill>
              </a:rPr>
              <a:t>Seguimiento = 96 semanas después de enrolar al último paciente</a:t>
            </a:r>
          </a:p>
        </p:txBody>
      </p:sp>
      <p:sp>
        <p:nvSpPr>
          <p:cNvPr id="69669" name="Rectangle 37"/>
          <p:cNvSpPr>
            <a:spLocks noChangeArrowheads="1"/>
          </p:cNvSpPr>
          <p:nvPr/>
        </p:nvSpPr>
        <p:spPr bwMode="auto">
          <a:xfrm>
            <a:off x="2555875" y="4437063"/>
            <a:ext cx="4572000" cy="668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>
            <a:prstShdw prst="shdw17" dist="17961" dir="2700000">
              <a:schemeClr val="accent1">
                <a:gamma/>
                <a:shade val="60000"/>
                <a:invGamma/>
                <a:alpha val="74998"/>
              </a:schemeClr>
            </a:prstShdw>
          </a:effectLst>
        </p:spPr>
        <p:txBody>
          <a:bodyPr>
            <a:spAutoFit/>
          </a:bodyPr>
          <a:lstStyle/>
          <a:p>
            <a:pPr algn="l">
              <a:lnSpc>
                <a:spcPct val="90000"/>
              </a:lnSpc>
              <a:buClr>
                <a:srgbClr val="CC3300"/>
              </a:buClr>
              <a:buFont typeface="Arial" charset="0"/>
              <a:buChar char="-"/>
              <a:defRPr/>
            </a:pPr>
            <a:r>
              <a:rPr lang="es-ES" sz="1400" i="0">
                <a:solidFill>
                  <a:srgbClr val="000066"/>
                </a:solidFill>
              </a:rPr>
              <a:t> HIV RNA &lt; o </a:t>
            </a:r>
            <a:r>
              <a:rPr lang="es-ES" sz="1400" i="0" u="sng">
                <a:solidFill>
                  <a:srgbClr val="000066"/>
                </a:solidFill>
              </a:rPr>
              <a:t>&gt;</a:t>
            </a:r>
            <a:r>
              <a:rPr lang="es-ES" sz="1400" i="0">
                <a:solidFill>
                  <a:srgbClr val="000066"/>
                </a:solidFill>
              </a:rPr>
              <a:t> 100,000 c/mL</a:t>
            </a:r>
          </a:p>
          <a:p>
            <a:pPr algn="l">
              <a:lnSpc>
                <a:spcPct val="90000"/>
              </a:lnSpc>
              <a:buClr>
                <a:srgbClr val="CC3300"/>
              </a:buClr>
              <a:buFont typeface="Arial" charset="0"/>
              <a:buChar char="-"/>
              <a:defRPr/>
            </a:pPr>
            <a:r>
              <a:rPr lang="es-ES" sz="1400" i="0">
                <a:solidFill>
                  <a:srgbClr val="000066"/>
                </a:solidFill>
              </a:rPr>
              <a:t> Coinfección por hepatitis crónica (B y/o C)</a:t>
            </a:r>
          </a:p>
          <a:p>
            <a:pPr algn="l">
              <a:lnSpc>
                <a:spcPct val="90000"/>
              </a:lnSpc>
              <a:buClr>
                <a:srgbClr val="CC3300"/>
              </a:buClr>
              <a:buFont typeface="Arial" charset="0"/>
              <a:buChar char="-"/>
              <a:defRPr/>
            </a:pPr>
            <a:r>
              <a:rPr lang="es-ES" sz="1400" i="0">
                <a:solidFill>
                  <a:srgbClr val="000066"/>
                </a:solidFill>
              </a:rPr>
              <a:t> Selección de INTR</a:t>
            </a:r>
          </a:p>
        </p:txBody>
      </p:sp>
      <p:sp>
        <p:nvSpPr>
          <p:cNvPr id="5144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200">
                <a:solidFill>
                  <a:srgbClr val="CC0000"/>
                </a:solidFill>
              </a:rPr>
              <a:t>Riddler SA. NEJM 2008;358:2095-2106 </a:t>
            </a:r>
          </a:p>
        </p:txBody>
      </p:sp>
      <p:sp>
        <p:nvSpPr>
          <p:cNvPr id="5145" name="26 CuadroTexto"/>
          <p:cNvSpPr txBox="1">
            <a:spLocks noChangeArrowheads="1"/>
          </p:cNvSpPr>
          <p:nvPr/>
        </p:nvSpPr>
        <p:spPr bwMode="auto">
          <a:xfrm>
            <a:off x="1101725" y="6459538"/>
            <a:ext cx="354488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400">
                <a:solidFill>
                  <a:srgbClr val="3399FF"/>
                </a:solidFill>
              </a:rPr>
              <a:t>XR: liberación extendida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r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mtClean="0">
                <a:ea typeface="ＭＳ Ｐゴシック" pitchFamily="-107" charset="-128"/>
              </a:rPr>
              <a:t>ACTG A5142: [(EFV vs LPV/r) + 2 INTR] vs EFV + LPV/r</a:t>
            </a:r>
          </a:p>
        </p:txBody>
      </p:sp>
      <p:sp>
        <p:nvSpPr>
          <p:cNvPr id="6147" name="Espace réservé du contenu 4"/>
          <p:cNvSpPr>
            <a:spLocks noGrp="1"/>
          </p:cNvSpPr>
          <p:nvPr>
            <p:ph idx="4294967295"/>
          </p:nvPr>
        </p:nvSpPr>
        <p:spPr>
          <a:xfrm>
            <a:off x="50800" y="1162050"/>
            <a:ext cx="9024938" cy="5303838"/>
          </a:xfrm>
        </p:spPr>
        <p:txBody>
          <a:bodyPr/>
          <a:lstStyle/>
          <a:p>
            <a:pPr>
              <a:lnSpc>
                <a:spcPct val="95000"/>
              </a:lnSpc>
            </a:pPr>
            <a:r>
              <a:rPr lang="es-ES" sz="2600" b="1" smtClean="0">
                <a:latin typeface="Calibri" pitchFamily="34" charset="0"/>
                <a:ea typeface="ＭＳ Ｐゴシック" pitchFamily="-107" charset="-128"/>
              </a:rPr>
              <a:t>Objetivos</a:t>
            </a:r>
          </a:p>
          <a:p>
            <a:pPr lvl="1">
              <a:lnSpc>
                <a:spcPct val="95000"/>
              </a:lnSpc>
            </a:pPr>
            <a:r>
              <a:rPr lang="es-ES" sz="1500" smtClean="0">
                <a:ea typeface="ＭＳ Ｐゴシック" pitchFamily="-107" charset="-128"/>
              </a:rPr>
              <a:t>Tiempo hasta el fallo virológico: falta de supresión de HIV RNA en 1 log</a:t>
            </a:r>
            <a:r>
              <a:rPr lang="es-ES" sz="1500" baseline="-25000" smtClean="0">
                <a:ea typeface="ＭＳ Ｐゴシック" pitchFamily="-107" charset="-128"/>
              </a:rPr>
              <a:t>10</a:t>
            </a:r>
            <a:r>
              <a:rPr lang="es-ES" sz="1500" smtClean="0">
                <a:ea typeface="ＭＳ Ｐゴシック" pitchFamily="-107" charset="-128"/>
              </a:rPr>
              <a:t> c/mL o rebote antes de S32, o falta de supresión de HIV RNA a &lt; 200 c/mL, o rebote después de S32. Se requirió confirmación de fallo virológico dentro de las 4 semanas. Si faltaba la muestra de confirmación, se incluyó el caso como fallo</a:t>
            </a:r>
          </a:p>
          <a:p>
            <a:pPr lvl="1">
              <a:lnSpc>
                <a:spcPct val="95000"/>
              </a:lnSpc>
            </a:pPr>
            <a:r>
              <a:rPr lang="es-ES" sz="1500" smtClean="0">
                <a:ea typeface="ＭＳ Ｐゴシック" pitchFamily="-107" charset="-128"/>
              </a:rPr>
              <a:t>Tiempo hasta el fallo del régimen: el primero de ya sea fallo virológico o suspensión relacionada a toxicidad de cualquier componente de el régimen de tratamiento randomizado inicialmente</a:t>
            </a:r>
          </a:p>
          <a:p>
            <a:pPr>
              <a:lnSpc>
                <a:spcPct val="95000"/>
              </a:lnSpc>
            </a:pPr>
            <a:r>
              <a:rPr lang="es-ES" sz="2600" b="1" smtClean="0">
                <a:latin typeface="Calibri" pitchFamily="34" charset="0"/>
                <a:ea typeface="ＭＳ Ｐゴシック" pitchFamily="-107" charset="-128"/>
              </a:rPr>
              <a:t>Análisis</a:t>
            </a:r>
          </a:p>
          <a:p>
            <a:pPr lvl="1">
              <a:lnSpc>
                <a:spcPct val="95000"/>
              </a:lnSpc>
            </a:pPr>
            <a:r>
              <a:rPr lang="es-ES" sz="1500" smtClean="0">
                <a:ea typeface="ＭＳ Ｐゴシック" pitchFamily="-107" charset="-128"/>
              </a:rPr>
              <a:t>Análisis por ITT estratificado de acuerdo a los 3 factores de randomización, incluyendo todos los pacientes que recibieron al menos una dosis de la droga en estudio</a:t>
            </a:r>
          </a:p>
          <a:p>
            <a:pPr lvl="1">
              <a:lnSpc>
                <a:spcPct val="95000"/>
              </a:lnSpc>
            </a:pPr>
            <a:r>
              <a:rPr lang="es-ES" sz="1500" smtClean="0">
                <a:ea typeface="ＭＳ Ｐゴシック" pitchFamily="-107" charset="-128"/>
              </a:rPr>
              <a:t>Si suspensión por intolerancia, el seguimiento continuó para la ocurrencia de fallo virológico</a:t>
            </a:r>
          </a:p>
          <a:p>
            <a:pPr lvl="1">
              <a:lnSpc>
                <a:spcPct val="95000"/>
              </a:lnSpc>
            </a:pPr>
            <a:r>
              <a:rPr lang="es-ES" sz="1500" smtClean="0">
                <a:ea typeface="ＭＳ Ｐゴシック" pitchFamily="-107" charset="-128"/>
              </a:rPr>
              <a:t>Si no hubo fallo virológico o del régimen, los datos fueron censados en la última visita del estudio</a:t>
            </a:r>
          </a:p>
          <a:p>
            <a:pPr lvl="1">
              <a:lnSpc>
                <a:spcPct val="95000"/>
              </a:lnSpc>
            </a:pPr>
            <a:r>
              <a:rPr lang="es-ES" sz="1500" smtClean="0">
                <a:ea typeface="ＭＳ Ｐゴシック" pitchFamily="-107" charset="-128"/>
              </a:rPr>
              <a:t>Datos faltantes debido a evaluaciones faltantes, pérdida de seguimiento, o censo fueron ignorados</a:t>
            </a:r>
          </a:p>
          <a:p>
            <a:pPr lvl="1">
              <a:lnSpc>
                <a:spcPct val="95000"/>
              </a:lnSpc>
            </a:pPr>
            <a:r>
              <a:rPr lang="es-ES" sz="1500" smtClean="0">
                <a:ea typeface="ＭＳ Ｐゴシック" pitchFamily="-107" charset="-128"/>
              </a:rPr>
              <a:t>Poder de 85% para detectar una reducción de 56% en el riesgo de fallo virológico</a:t>
            </a:r>
          </a:p>
          <a:p>
            <a:pPr lvl="1">
              <a:lnSpc>
                <a:spcPct val="95000"/>
              </a:lnSpc>
            </a:pPr>
            <a:r>
              <a:rPr lang="es-ES" sz="1500" smtClean="0">
                <a:ea typeface="ＭＳ Ｐゴシック" pitchFamily="-107" charset="-128"/>
              </a:rPr>
              <a:t>Poder de 90% para detectar una reducción de 52% en el riesgo de fallo de régimen</a:t>
            </a:r>
          </a:p>
          <a:p>
            <a:pPr lvl="1">
              <a:lnSpc>
                <a:spcPct val="95000"/>
              </a:lnSpc>
            </a:pPr>
            <a:r>
              <a:rPr lang="es-ES" sz="1500" smtClean="0">
                <a:ea typeface="ＭＳ Ｐゴシック" pitchFamily="-107" charset="-128"/>
              </a:rPr>
              <a:t>Puntos finales primarios evaluados con Kaplan-Meier (significancia estadística de razones de riesgo entre grupos de estudio: p &lt; 0.014)</a:t>
            </a:r>
          </a:p>
        </p:txBody>
      </p:sp>
      <p:grpSp>
        <p:nvGrpSpPr>
          <p:cNvPr id="6148" name="Group 7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6150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6151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A5142</a:t>
              </a:r>
            </a:p>
          </p:txBody>
        </p:sp>
      </p:grpSp>
      <p:sp>
        <p:nvSpPr>
          <p:cNvPr id="6149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200">
                <a:solidFill>
                  <a:srgbClr val="CC0000"/>
                </a:solidFill>
              </a:rPr>
              <a:t>Riddler SA. NEJM 2008;358:2095-2106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r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mtClean="0">
                <a:ea typeface="ＭＳ Ｐゴシック" pitchFamily="-107" charset="-128"/>
              </a:rPr>
              <a:t>ACTG A5142: [(EFV vs LPV/r) + 2 INTR] vs EFV + LPV/r</a:t>
            </a:r>
          </a:p>
        </p:txBody>
      </p:sp>
      <p:graphicFrame>
        <p:nvGraphicFramePr>
          <p:cNvPr id="524392" name="Group 104"/>
          <p:cNvGraphicFramePr>
            <a:graphicFrameLocks noGrp="1"/>
          </p:cNvGraphicFramePr>
          <p:nvPr/>
        </p:nvGraphicFramePr>
        <p:xfrm>
          <a:off x="50800" y="1606550"/>
          <a:ext cx="8994775" cy="3903667"/>
        </p:xfrm>
        <a:graphic>
          <a:graphicData uri="http://schemas.openxmlformats.org/drawingml/2006/table">
            <a:tbl>
              <a:tblPr/>
              <a:tblGrid>
                <a:gridCol w="3251200"/>
                <a:gridCol w="1422400"/>
                <a:gridCol w="1409700"/>
                <a:gridCol w="1422400"/>
                <a:gridCol w="1489075"/>
              </a:tblGrid>
              <a:tr h="72248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Variable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EFV + 2 NRTI</a:t>
                      </a:r>
                      <a:b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= 250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LPV/r + 2 NRTI</a:t>
                      </a:r>
                      <a:b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= 253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EFV + LPV/r</a:t>
                      </a:r>
                      <a:b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= 250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9933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Todos </a:t>
                      </a:r>
                      <a:br>
                        <a:rPr kumimoji="0" lang="es-E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5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los pacientes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/>
                      </a:r>
                      <a:b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</a:t>
                      </a:r>
                      <a:r>
                        <a:rPr kumimoji="0" lang="es-ES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= 753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635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Mediana de edad, años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39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37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Mujeres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19%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23%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18%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20%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35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Raza Blanca/Negra/Otra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40%/38%/22%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35%/46%/19%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35%/41%/24%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36%/42%/22%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Recuento de CD4(/mm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),mediana*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195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190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189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191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35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     CD4 &lt; 200/mm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51%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54%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51%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52%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819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ts val="1525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Wingdings" pitchFamily="2" charset="2"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HIV RNA (log</a:t>
                      </a:r>
                      <a:r>
                        <a:rPr kumimoji="0" lang="es-ES" sz="1400" b="1" i="0" u="none" strike="noStrike" cap="none" normalizeH="0" baseline="-25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10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c/mL), mediana *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4.8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4.8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4.9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4.8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35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      HIV RNA </a:t>
                      </a:r>
                      <a:r>
                        <a:rPr kumimoji="0" lang="es-ES" sz="1400" b="1" i="0" u="sng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&gt;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 100,000 c/mL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36%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37%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42%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38%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HBsAg+ o HCV Ab+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14%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13%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14%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14%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635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INTR seleccionado, además de 3TC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	ZDV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42%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42%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42%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42%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	d4T XR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24%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25%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24%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24%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6356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>
                          <a:tab pos="355600" algn="l"/>
                        </a:tabLst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	TDF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34%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34%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34%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34%</a:t>
                      </a:r>
                    </a:p>
                  </a:txBody>
                  <a:tcPr marT="45727" marB="45727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7257" name="Rectangle 94"/>
          <p:cNvSpPr>
            <a:spLocks noChangeArrowheads="1"/>
          </p:cNvSpPr>
          <p:nvPr/>
        </p:nvSpPr>
        <p:spPr bwMode="auto">
          <a:xfrm>
            <a:off x="139700" y="5516563"/>
            <a:ext cx="89709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400" i="0">
                <a:solidFill>
                  <a:srgbClr val="000066"/>
                </a:solidFill>
              </a:rPr>
              <a:t>* Media de 2 mediciones obtenidas en visitas antes del ingreso y al ingreso al estudio</a:t>
            </a:r>
          </a:p>
          <a:p>
            <a:pPr algn="l"/>
            <a:r>
              <a:rPr lang="es-ES" sz="1400" i="0">
                <a:solidFill>
                  <a:srgbClr val="000066"/>
                </a:solidFill>
              </a:rPr>
              <a:t>Sin diferencias significativas entre los grupos de estudio en características basales</a:t>
            </a:r>
          </a:p>
        </p:txBody>
      </p:sp>
      <p:sp>
        <p:nvSpPr>
          <p:cNvPr id="7258" name="Rectangle 10"/>
          <p:cNvSpPr>
            <a:spLocks noChangeArrowheads="1"/>
          </p:cNvSpPr>
          <p:nvPr/>
        </p:nvSpPr>
        <p:spPr bwMode="auto">
          <a:xfrm>
            <a:off x="139700" y="5949950"/>
            <a:ext cx="8970963" cy="51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400" i="0">
                <a:solidFill>
                  <a:srgbClr val="000066"/>
                </a:solidFill>
              </a:rPr>
              <a:t>Mediana de seguimiento = 112 semanas; 78% de pacientes completaron el protocolo. </a:t>
            </a:r>
          </a:p>
          <a:p>
            <a:pPr algn="l"/>
            <a:r>
              <a:rPr lang="es-ES" sz="1400" i="0">
                <a:solidFill>
                  <a:srgbClr val="000066"/>
                </a:solidFill>
              </a:rPr>
              <a:t>Sin diferencias entre grupos de estudio en duración de seguimiento y en razones de pérdida de seguimiento</a:t>
            </a:r>
          </a:p>
        </p:txBody>
      </p:sp>
      <p:grpSp>
        <p:nvGrpSpPr>
          <p:cNvPr id="7259" name="Group 95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7262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7263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A5142</a:t>
              </a:r>
            </a:p>
          </p:txBody>
        </p:sp>
      </p:grpSp>
      <p:sp>
        <p:nvSpPr>
          <p:cNvPr id="7260" name="ZoneTexte 11"/>
          <p:cNvSpPr txBox="1">
            <a:spLocks noChangeArrowheads="1"/>
          </p:cNvSpPr>
          <p:nvPr/>
        </p:nvSpPr>
        <p:spPr bwMode="auto">
          <a:xfrm>
            <a:off x="2806700" y="1082675"/>
            <a:ext cx="351155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2800" b="1" i="0">
                <a:solidFill>
                  <a:srgbClr val="CC3300"/>
                </a:solidFill>
                <a:latin typeface="Calibri" pitchFamily="34" charset="0"/>
              </a:rPr>
              <a:t>Características basales</a:t>
            </a:r>
          </a:p>
        </p:txBody>
      </p:sp>
      <p:sp>
        <p:nvSpPr>
          <p:cNvPr id="7261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200">
                <a:solidFill>
                  <a:srgbClr val="CC0000"/>
                </a:solidFill>
              </a:rPr>
              <a:t>Riddler SA. NEJM 2008;358:2095-2106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AutoShape 165"/>
          <p:cNvSpPr>
            <a:spLocks noChangeArrowheads="1"/>
          </p:cNvSpPr>
          <p:nvPr/>
        </p:nvSpPr>
        <p:spPr bwMode="auto">
          <a:xfrm>
            <a:off x="333375" y="5365750"/>
            <a:ext cx="8729663" cy="706438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l"/>
            <a:endParaRPr lang="es-ES" sz="2800" i="0"/>
          </a:p>
        </p:txBody>
      </p:sp>
      <p:sp>
        <p:nvSpPr>
          <p:cNvPr id="8195" name="Rectangle 64"/>
          <p:cNvSpPr>
            <a:spLocks noChangeArrowheads="1"/>
          </p:cNvSpPr>
          <p:nvPr/>
        </p:nvSpPr>
        <p:spPr bwMode="auto">
          <a:xfrm>
            <a:off x="777875" y="5365750"/>
            <a:ext cx="43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4D4D4D"/>
                </a:solidFill>
              </a:rPr>
              <a:t>250</a:t>
            </a:r>
          </a:p>
        </p:txBody>
      </p:sp>
      <p:sp>
        <p:nvSpPr>
          <p:cNvPr id="8196" name="Rectangle 65"/>
          <p:cNvSpPr>
            <a:spLocks noChangeArrowheads="1"/>
          </p:cNvSpPr>
          <p:nvPr/>
        </p:nvSpPr>
        <p:spPr bwMode="auto">
          <a:xfrm>
            <a:off x="1373188" y="5365750"/>
            <a:ext cx="436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4D4D4D"/>
                </a:solidFill>
              </a:rPr>
              <a:t>210</a:t>
            </a:r>
          </a:p>
        </p:txBody>
      </p:sp>
      <p:sp>
        <p:nvSpPr>
          <p:cNvPr id="8197" name="Rectangle 66"/>
          <p:cNvSpPr>
            <a:spLocks noChangeArrowheads="1"/>
          </p:cNvSpPr>
          <p:nvPr/>
        </p:nvSpPr>
        <p:spPr bwMode="auto">
          <a:xfrm>
            <a:off x="1939925" y="5365750"/>
            <a:ext cx="43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4D4D4D"/>
                </a:solidFill>
              </a:rPr>
              <a:t>186</a:t>
            </a:r>
          </a:p>
        </p:txBody>
      </p:sp>
      <p:sp>
        <p:nvSpPr>
          <p:cNvPr id="8198" name="Rectangle 67"/>
          <p:cNvSpPr>
            <a:spLocks noChangeArrowheads="1"/>
          </p:cNvSpPr>
          <p:nvPr/>
        </p:nvSpPr>
        <p:spPr bwMode="auto">
          <a:xfrm>
            <a:off x="2535238" y="5365750"/>
            <a:ext cx="436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4D4D4D"/>
                </a:solidFill>
              </a:rPr>
              <a:t>173</a:t>
            </a:r>
          </a:p>
        </p:txBody>
      </p:sp>
      <p:sp>
        <p:nvSpPr>
          <p:cNvPr id="8199" name="Rectangle 68"/>
          <p:cNvSpPr>
            <a:spLocks noChangeArrowheads="1"/>
          </p:cNvSpPr>
          <p:nvPr/>
        </p:nvSpPr>
        <p:spPr bwMode="auto">
          <a:xfrm>
            <a:off x="3136900" y="5365750"/>
            <a:ext cx="43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4D4D4D"/>
                </a:solidFill>
              </a:rPr>
              <a:t>142</a:t>
            </a:r>
          </a:p>
        </p:txBody>
      </p:sp>
      <p:sp>
        <p:nvSpPr>
          <p:cNvPr id="8200" name="Rectangle 69"/>
          <p:cNvSpPr>
            <a:spLocks noChangeArrowheads="1"/>
          </p:cNvSpPr>
          <p:nvPr/>
        </p:nvSpPr>
        <p:spPr bwMode="auto">
          <a:xfrm>
            <a:off x="3768725" y="5365750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4D4D4D"/>
                </a:solidFill>
              </a:rPr>
              <a:t>73</a:t>
            </a:r>
          </a:p>
        </p:txBody>
      </p:sp>
      <p:sp>
        <p:nvSpPr>
          <p:cNvPr id="8201" name="Rectangle 70"/>
          <p:cNvSpPr>
            <a:spLocks noChangeArrowheads="1"/>
          </p:cNvSpPr>
          <p:nvPr/>
        </p:nvSpPr>
        <p:spPr bwMode="auto">
          <a:xfrm>
            <a:off x="4351338" y="5365750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4D4D4D"/>
                </a:solidFill>
              </a:rPr>
              <a:t>19</a:t>
            </a:r>
          </a:p>
        </p:txBody>
      </p:sp>
      <p:sp>
        <p:nvSpPr>
          <p:cNvPr id="8202" name="Rectangle 71"/>
          <p:cNvSpPr>
            <a:spLocks noChangeArrowheads="1"/>
          </p:cNvSpPr>
          <p:nvPr/>
        </p:nvSpPr>
        <p:spPr bwMode="auto">
          <a:xfrm>
            <a:off x="777875" y="5575300"/>
            <a:ext cx="43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8000"/>
                </a:solidFill>
              </a:rPr>
              <a:t>253</a:t>
            </a:r>
          </a:p>
        </p:txBody>
      </p:sp>
      <p:sp>
        <p:nvSpPr>
          <p:cNvPr id="8203" name="Rectangle 72"/>
          <p:cNvSpPr>
            <a:spLocks noChangeArrowheads="1"/>
          </p:cNvSpPr>
          <p:nvPr/>
        </p:nvSpPr>
        <p:spPr bwMode="auto">
          <a:xfrm>
            <a:off x="1373188" y="5575300"/>
            <a:ext cx="436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8000"/>
                </a:solidFill>
              </a:rPr>
              <a:t>210</a:t>
            </a:r>
          </a:p>
        </p:txBody>
      </p:sp>
      <p:sp>
        <p:nvSpPr>
          <p:cNvPr id="8204" name="Rectangle 73"/>
          <p:cNvSpPr>
            <a:spLocks noChangeArrowheads="1"/>
          </p:cNvSpPr>
          <p:nvPr/>
        </p:nvSpPr>
        <p:spPr bwMode="auto">
          <a:xfrm>
            <a:off x="1939925" y="5575300"/>
            <a:ext cx="43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8000"/>
                </a:solidFill>
              </a:rPr>
              <a:t>185</a:t>
            </a:r>
          </a:p>
        </p:txBody>
      </p:sp>
      <p:sp>
        <p:nvSpPr>
          <p:cNvPr id="8205" name="Rectangle 74"/>
          <p:cNvSpPr>
            <a:spLocks noChangeArrowheads="1"/>
          </p:cNvSpPr>
          <p:nvPr/>
        </p:nvSpPr>
        <p:spPr bwMode="auto">
          <a:xfrm>
            <a:off x="2535238" y="5575300"/>
            <a:ext cx="436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8000"/>
                </a:solidFill>
              </a:rPr>
              <a:t>168</a:t>
            </a:r>
          </a:p>
        </p:txBody>
      </p:sp>
      <p:sp>
        <p:nvSpPr>
          <p:cNvPr id="8206" name="Rectangle 75"/>
          <p:cNvSpPr>
            <a:spLocks noChangeArrowheads="1"/>
          </p:cNvSpPr>
          <p:nvPr/>
        </p:nvSpPr>
        <p:spPr bwMode="auto">
          <a:xfrm>
            <a:off x="3136900" y="5575300"/>
            <a:ext cx="43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8000"/>
                </a:solidFill>
              </a:rPr>
              <a:t>140</a:t>
            </a:r>
          </a:p>
        </p:txBody>
      </p:sp>
      <p:sp>
        <p:nvSpPr>
          <p:cNvPr id="8207" name="Rectangle 76"/>
          <p:cNvSpPr>
            <a:spLocks noChangeArrowheads="1"/>
          </p:cNvSpPr>
          <p:nvPr/>
        </p:nvSpPr>
        <p:spPr bwMode="auto">
          <a:xfrm>
            <a:off x="3768725" y="5575300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8000"/>
                </a:solidFill>
              </a:rPr>
              <a:t>74</a:t>
            </a:r>
          </a:p>
        </p:txBody>
      </p:sp>
      <p:sp>
        <p:nvSpPr>
          <p:cNvPr id="8208" name="Rectangle 77"/>
          <p:cNvSpPr>
            <a:spLocks noChangeArrowheads="1"/>
          </p:cNvSpPr>
          <p:nvPr/>
        </p:nvSpPr>
        <p:spPr bwMode="auto">
          <a:xfrm>
            <a:off x="4351338" y="5575300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8000"/>
                </a:solidFill>
              </a:rPr>
              <a:t>14</a:t>
            </a:r>
          </a:p>
        </p:txBody>
      </p:sp>
      <p:sp>
        <p:nvSpPr>
          <p:cNvPr id="8209" name="Rectangle 78"/>
          <p:cNvSpPr>
            <a:spLocks noChangeArrowheads="1"/>
          </p:cNvSpPr>
          <p:nvPr/>
        </p:nvSpPr>
        <p:spPr bwMode="auto">
          <a:xfrm>
            <a:off x="777875" y="5797550"/>
            <a:ext cx="43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FF6600"/>
                </a:solidFill>
              </a:rPr>
              <a:t>250</a:t>
            </a:r>
          </a:p>
        </p:txBody>
      </p:sp>
      <p:sp>
        <p:nvSpPr>
          <p:cNvPr id="8210" name="Rectangle 79"/>
          <p:cNvSpPr>
            <a:spLocks noChangeArrowheads="1"/>
          </p:cNvSpPr>
          <p:nvPr/>
        </p:nvSpPr>
        <p:spPr bwMode="auto">
          <a:xfrm>
            <a:off x="1373188" y="5797550"/>
            <a:ext cx="436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FF6600"/>
                </a:solidFill>
              </a:rPr>
              <a:t>215</a:t>
            </a:r>
          </a:p>
        </p:txBody>
      </p:sp>
      <p:sp>
        <p:nvSpPr>
          <p:cNvPr id="8211" name="Rectangle 80"/>
          <p:cNvSpPr>
            <a:spLocks noChangeArrowheads="1"/>
          </p:cNvSpPr>
          <p:nvPr/>
        </p:nvSpPr>
        <p:spPr bwMode="auto">
          <a:xfrm>
            <a:off x="1939925" y="5797550"/>
            <a:ext cx="43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FF6600"/>
                </a:solidFill>
              </a:rPr>
              <a:t>189</a:t>
            </a:r>
          </a:p>
        </p:txBody>
      </p:sp>
      <p:sp>
        <p:nvSpPr>
          <p:cNvPr id="8212" name="Rectangle 81"/>
          <p:cNvSpPr>
            <a:spLocks noChangeArrowheads="1"/>
          </p:cNvSpPr>
          <p:nvPr/>
        </p:nvSpPr>
        <p:spPr bwMode="auto">
          <a:xfrm>
            <a:off x="2535238" y="5797550"/>
            <a:ext cx="436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FF6600"/>
                </a:solidFill>
              </a:rPr>
              <a:t>181</a:t>
            </a:r>
          </a:p>
        </p:txBody>
      </p:sp>
      <p:sp>
        <p:nvSpPr>
          <p:cNvPr id="8213" name="Rectangle 82"/>
          <p:cNvSpPr>
            <a:spLocks noChangeArrowheads="1"/>
          </p:cNvSpPr>
          <p:nvPr/>
        </p:nvSpPr>
        <p:spPr bwMode="auto">
          <a:xfrm>
            <a:off x="3136900" y="5797550"/>
            <a:ext cx="43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FF6600"/>
                </a:solidFill>
              </a:rPr>
              <a:t>149</a:t>
            </a:r>
          </a:p>
        </p:txBody>
      </p:sp>
      <p:sp>
        <p:nvSpPr>
          <p:cNvPr id="8214" name="Rectangle 83"/>
          <p:cNvSpPr>
            <a:spLocks noChangeArrowheads="1"/>
          </p:cNvSpPr>
          <p:nvPr/>
        </p:nvSpPr>
        <p:spPr bwMode="auto">
          <a:xfrm>
            <a:off x="3768725" y="5797550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FF6600"/>
                </a:solidFill>
              </a:rPr>
              <a:t>73</a:t>
            </a:r>
          </a:p>
        </p:txBody>
      </p:sp>
      <p:sp>
        <p:nvSpPr>
          <p:cNvPr id="8215" name="Rectangle 84"/>
          <p:cNvSpPr>
            <a:spLocks noChangeArrowheads="1"/>
          </p:cNvSpPr>
          <p:nvPr/>
        </p:nvSpPr>
        <p:spPr bwMode="auto">
          <a:xfrm>
            <a:off x="4351338" y="5797550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FF6600"/>
                </a:solidFill>
              </a:rPr>
              <a:t>17</a:t>
            </a:r>
          </a:p>
        </p:txBody>
      </p:sp>
      <p:sp>
        <p:nvSpPr>
          <p:cNvPr id="8216" name="Rectangle 87"/>
          <p:cNvSpPr>
            <a:spLocks noChangeArrowheads="1"/>
          </p:cNvSpPr>
          <p:nvPr/>
        </p:nvSpPr>
        <p:spPr bwMode="auto">
          <a:xfrm>
            <a:off x="390525" y="5797550"/>
            <a:ext cx="4283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 i="0" dirty="0" smtClean="0">
                <a:solidFill>
                  <a:srgbClr val="FF6600"/>
                </a:solidFill>
              </a:rPr>
              <a:t>N </a:t>
            </a:r>
            <a:r>
              <a:rPr lang="es-ES" sz="1200" i="0" dirty="0">
                <a:solidFill>
                  <a:srgbClr val="FF6600"/>
                </a:solidFill>
              </a:rPr>
              <a:t>=</a:t>
            </a:r>
          </a:p>
        </p:txBody>
      </p:sp>
      <p:sp>
        <p:nvSpPr>
          <p:cNvPr id="8217" name="Rectangle 107"/>
          <p:cNvSpPr>
            <a:spLocks noChangeArrowheads="1"/>
          </p:cNvSpPr>
          <p:nvPr/>
        </p:nvSpPr>
        <p:spPr bwMode="auto">
          <a:xfrm>
            <a:off x="5018088" y="5365750"/>
            <a:ext cx="436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4D4D4D"/>
                </a:solidFill>
              </a:rPr>
              <a:t>250</a:t>
            </a:r>
          </a:p>
        </p:txBody>
      </p:sp>
      <p:sp>
        <p:nvSpPr>
          <p:cNvPr id="8218" name="Rectangle 108"/>
          <p:cNvSpPr>
            <a:spLocks noChangeArrowheads="1"/>
          </p:cNvSpPr>
          <p:nvPr/>
        </p:nvSpPr>
        <p:spPr bwMode="auto">
          <a:xfrm>
            <a:off x="5622925" y="5365750"/>
            <a:ext cx="43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4D4D4D"/>
                </a:solidFill>
              </a:rPr>
              <a:t>188</a:t>
            </a:r>
          </a:p>
        </p:txBody>
      </p:sp>
      <p:sp>
        <p:nvSpPr>
          <p:cNvPr id="8219" name="Rectangle 109"/>
          <p:cNvSpPr>
            <a:spLocks noChangeArrowheads="1"/>
          </p:cNvSpPr>
          <p:nvPr/>
        </p:nvSpPr>
        <p:spPr bwMode="auto">
          <a:xfrm>
            <a:off x="6223000" y="5365750"/>
            <a:ext cx="43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4D4D4D"/>
                </a:solidFill>
              </a:rPr>
              <a:t>160</a:t>
            </a:r>
          </a:p>
        </p:txBody>
      </p:sp>
      <p:sp>
        <p:nvSpPr>
          <p:cNvPr id="8220" name="Rectangle 110"/>
          <p:cNvSpPr>
            <a:spLocks noChangeArrowheads="1"/>
          </p:cNvSpPr>
          <p:nvPr/>
        </p:nvSpPr>
        <p:spPr bwMode="auto">
          <a:xfrm>
            <a:off x="6832600" y="5365750"/>
            <a:ext cx="43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4D4D4D"/>
                </a:solidFill>
              </a:rPr>
              <a:t>142</a:t>
            </a:r>
          </a:p>
        </p:txBody>
      </p:sp>
      <p:sp>
        <p:nvSpPr>
          <p:cNvPr id="8221" name="Rectangle 111"/>
          <p:cNvSpPr>
            <a:spLocks noChangeArrowheads="1"/>
          </p:cNvSpPr>
          <p:nvPr/>
        </p:nvSpPr>
        <p:spPr bwMode="auto">
          <a:xfrm>
            <a:off x="7419975" y="5365750"/>
            <a:ext cx="43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4D4D4D"/>
                </a:solidFill>
              </a:rPr>
              <a:t>113</a:t>
            </a:r>
          </a:p>
        </p:txBody>
      </p:sp>
      <p:sp>
        <p:nvSpPr>
          <p:cNvPr id="8222" name="Rectangle 112"/>
          <p:cNvSpPr>
            <a:spLocks noChangeArrowheads="1"/>
          </p:cNvSpPr>
          <p:nvPr/>
        </p:nvSpPr>
        <p:spPr bwMode="auto">
          <a:xfrm>
            <a:off x="8061325" y="536575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4D4D4D"/>
                </a:solidFill>
              </a:rPr>
              <a:t>55</a:t>
            </a:r>
          </a:p>
        </p:txBody>
      </p:sp>
      <p:sp>
        <p:nvSpPr>
          <p:cNvPr id="8223" name="Rectangle 113"/>
          <p:cNvSpPr>
            <a:spLocks noChangeArrowheads="1"/>
          </p:cNvSpPr>
          <p:nvPr/>
        </p:nvSpPr>
        <p:spPr bwMode="auto">
          <a:xfrm>
            <a:off x="8661400" y="536575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4D4D4D"/>
                </a:solidFill>
              </a:rPr>
              <a:t>13</a:t>
            </a:r>
          </a:p>
        </p:txBody>
      </p:sp>
      <p:sp>
        <p:nvSpPr>
          <p:cNvPr id="8224" name="Rectangle 114"/>
          <p:cNvSpPr>
            <a:spLocks noChangeArrowheads="1"/>
          </p:cNvSpPr>
          <p:nvPr/>
        </p:nvSpPr>
        <p:spPr bwMode="auto">
          <a:xfrm>
            <a:off x="5018088" y="5575300"/>
            <a:ext cx="436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8000"/>
                </a:solidFill>
              </a:rPr>
              <a:t>253</a:t>
            </a:r>
          </a:p>
        </p:txBody>
      </p:sp>
      <p:sp>
        <p:nvSpPr>
          <p:cNvPr id="8225" name="Rectangle 115"/>
          <p:cNvSpPr>
            <a:spLocks noChangeArrowheads="1"/>
          </p:cNvSpPr>
          <p:nvPr/>
        </p:nvSpPr>
        <p:spPr bwMode="auto">
          <a:xfrm>
            <a:off x="5622925" y="5575300"/>
            <a:ext cx="43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8000"/>
                </a:solidFill>
              </a:rPr>
              <a:t>193</a:t>
            </a:r>
          </a:p>
        </p:txBody>
      </p:sp>
      <p:sp>
        <p:nvSpPr>
          <p:cNvPr id="8226" name="Rectangle 116"/>
          <p:cNvSpPr>
            <a:spLocks noChangeArrowheads="1"/>
          </p:cNvSpPr>
          <p:nvPr/>
        </p:nvSpPr>
        <p:spPr bwMode="auto">
          <a:xfrm>
            <a:off x="6223000" y="5575300"/>
            <a:ext cx="43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8000"/>
                </a:solidFill>
              </a:rPr>
              <a:t>159</a:t>
            </a:r>
          </a:p>
        </p:txBody>
      </p:sp>
      <p:sp>
        <p:nvSpPr>
          <p:cNvPr id="8227" name="Rectangle 117"/>
          <p:cNvSpPr>
            <a:spLocks noChangeArrowheads="1"/>
          </p:cNvSpPr>
          <p:nvPr/>
        </p:nvSpPr>
        <p:spPr bwMode="auto">
          <a:xfrm>
            <a:off x="6832600" y="5575300"/>
            <a:ext cx="43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8000"/>
                </a:solidFill>
              </a:rPr>
              <a:t>143</a:t>
            </a:r>
          </a:p>
        </p:txBody>
      </p:sp>
      <p:sp>
        <p:nvSpPr>
          <p:cNvPr id="8228" name="Rectangle 118"/>
          <p:cNvSpPr>
            <a:spLocks noChangeArrowheads="1"/>
          </p:cNvSpPr>
          <p:nvPr/>
        </p:nvSpPr>
        <p:spPr bwMode="auto">
          <a:xfrm>
            <a:off x="7419975" y="5575300"/>
            <a:ext cx="43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8000"/>
                </a:solidFill>
              </a:rPr>
              <a:t>116</a:t>
            </a:r>
          </a:p>
        </p:txBody>
      </p:sp>
      <p:sp>
        <p:nvSpPr>
          <p:cNvPr id="8229" name="Rectangle 119"/>
          <p:cNvSpPr>
            <a:spLocks noChangeArrowheads="1"/>
          </p:cNvSpPr>
          <p:nvPr/>
        </p:nvSpPr>
        <p:spPr bwMode="auto">
          <a:xfrm>
            <a:off x="8061325" y="55753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8000"/>
                </a:solidFill>
              </a:rPr>
              <a:t>52</a:t>
            </a:r>
          </a:p>
        </p:txBody>
      </p:sp>
      <p:sp>
        <p:nvSpPr>
          <p:cNvPr id="8230" name="Rectangle 120"/>
          <p:cNvSpPr>
            <a:spLocks noChangeArrowheads="1"/>
          </p:cNvSpPr>
          <p:nvPr/>
        </p:nvSpPr>
        <p:spPr bwMode="auto">
          <a:xfrm>
            <a:off x="8661400" y="55753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8000"/>
                </a:solidFill>
              </a:rPr>
              <a:t>11</a:t>
            </a:r>
          </a:p>
        </p:txBody>
      </p:sp>
      <p:sp>
        <p:nvSpPr>
          <p:cNvPr id="8231" name="Rectangle 121"/>
          <p:cNvSpPr>
            <a:spLocks noChangeArrowheads="1"/>
          </p:cNvSpPr>
          <p:nvPr/>
        </p:nvSpPr>
        <p:spPr bwMode="auto">
          <a:xfrm>
            <a:off x="5018088" y="5797550"/>
            <a:ext cx="436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FF6600"/>
                </a:solidFill>
              </a:rPr>
              <a:t>250</a:t>
            </a:r>
          </a:p>
        </p:txBody>
      </p:sp>
      <p:sp>
        <p:nvSpPr>
          <p:cNvPr id="8232" name="Rectangle 122"/>
          <p:cNvSpPr>
            <a:spLocks noChangeArrowheads="1"/>
          </p:cNvSpPr>
          <p:nvPr/>
        </p:nvSpPr>
        <p:spPr bwMode="auto">
          <a:xfrm>
            <a:off x="5622925" y="5797550"/>
            <a:ext cx="43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FF6600"/>
                </a:solidFill>
              </a:rPr>
              <a:t>195</a:t>
            </a:r>
          </a:p>
        </p:txBody>
      </p:sp>
      <p:sp>
        <p:nvSpPr>
          <p:cNvPr id="8233" name="Rectangle 123"/>
          <p:cNvSpPr>
            <a:spLocks noChangeArrowheads="1"/>
          </p:cNvSpPr>
          <p:nvPr/>
        </p:nvSpPr>
        <p:spPr bwMode="auto">
          <a:xfrm>
            <a:off x="6223000" y="5797550"/>
            <a:ext cx="43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FF6600"/>
                </a:solidFill>
              </a:rPr>
              <a:t>169</a:t>
            </a:r>
          </a:p>
        </p:txBody>
      </p:sp>
      <p:sp>
        <p:nvSpPr>
          <p:cNvPr id="8234" name="Rectangle 124"/>
          <p:cNvSpPr>
            <a:spLocks noChangeArrowheads="1"/>
          </p:cNvSpPr>
          <p:nvPr/>
        </p:nvSpPr>
        <p:spPr bwMode="auto">
          <a:xfrm>
            <a:off x="6832600" y="5797550"/>
            <a:ext cx="43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FF6600"/>
                </a:solidFill>
              </a:rPr>
              <a:t>155</a:t>
            </a:r>
          </a:p>
        </p:txBody>
      </p:sp>
      <p:sp>
        <p:nvSpPr>
          <p:cNvPr id="8235" name="Rectangle 125"/>
          <p:cNvSpPr>
            <a:spLocks noChangeArrowheads="1"/>
          </p:cNvSpPr>
          <p:nvPr/>
        </p:nvSpPr>
        <p:spPr bwMode="auto">
          <a:xfrm>
            <a:off x="7418388" y="5797550"/>
            <a:ext cx="436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FF6600"/>
                </a:solidFill>
              </a:rPr>
              <a:t>126</a:t>
            </a:r>
          </a:p>
        </p:txBody>
      </p:sp>
      <p:sp>
        <p:nvSpPr>
          <p:cNvPr id="8236" name="Rectangle 126"/>
          <p:cNvSpPr>
            <a:spLocks noChangeArrowheads="1"/>
          </p:cNvSpPr>
          <p:nvPr/>
        </p:nvSpPr>
        <p:spPr bwMode="auto">
          <a:xfrm>
            <a:off x="8061325" y="579755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FF6600"/>
                </a:solidFill>
              </a:rPr>
              <a:t>59</a:t>
            </a:r>
          </a:p>
        </p:txBody>
      </p:sp>
      <p:sp>
        <p:nvSpPr>
          <p:cNvPr id="8237" name="Rectangle 127"/>
          <p:cNvSpPr>
            <a:spLocks noChangeArrowheads="1"/>
          </p:cNvSpPr>
          <p:nvPr/>
        </p:nvSpPr>
        <p:spPr bwMode="auto">
          <a:xfrm>
            <a:off x="8661400" y="579755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FF6600"/>
                </a:solidFill>
              </a:rPr>
              <a:t>14</a:t>
            </a:r>
          </a:p>
        </p:txBody>
      </p:sp>
      <p:sp>
        <p:nvSpPr>
          <p:cNvPr id="8238" name="Titr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mtClean="0">
                <a:ea typeface="ＭＳ Ｐゴシック" pitchFamily="-107" charset="-128"/>
              </a:rPr>
              <a:t>ACTG A5142: [(EFV vs LPV/r) + 2 INTR] vs EFV + LPV/r</a:t>
            </a:r>
          </a:p>
        </p:txBody>
      </p:sp>
      <p:sp>
        <p:nvSpPr>
          <p:cNvPr id="8239" name="Rectangle 87"/>
          <p:cNvSpPr>
            <a:spLocks noChangeArrowheads="1"/>
          </p:cNvSpPr>
          <p:nvPr/>
        </p:nvSpPr>
        <p:spPr bwMode="auto">
          <a:xfrm>
            <a:off x="390525" y="5575300"/>
            <a:ext cx="4283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 i="0" dirty="0" smtClean="0">
                <a:solidFill>
                  <a:srgbClr val="008000"/>
                </a:solidFill>
              </a:rPr>
              <a:t>N </a:t>
            </a:r>
            <a:r>
              <a:rPr lang="es-ES" sz="1200" i="0" dirty="0">
                <a:solidFill>
                  <a:srgbClr val="008000"/>
                </a:solidFill>
              </a:rPr>
              <a:t>=</a:t>
            </a:r>
          </a:p>
        </p:txBody>
      </p:sp>
      <p:sp>
        <p:nvSpPr>
          <p:cNvPr id="8240" name="Rectangle 87"/>
          <p:cNvSpPr>
            <a:spLocks noChangeArrowheads="1"/>
          </p:cNvSpPr>
          <p:nvPr/>
        </p:nvSpPr>
        <p:spPr bwMode="auto">
          <a:xfrm>
            <a:off x="390525" y="5365750"/>
            <a:ext cx="4283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 i="0" dirty="0" smtClean="0">
                <a:solidFill>
                  <a:srgbClr val="4D4D4D"/>
                </a:solidFill>
              </a:rPr>
              <a:t>N </a:t>
            </a:r>
            <a:r>
              <a:rPr lang="es-ES" sz="1200" i="0" dirty="0">
                <a:solidFill>
                  <a:srgbClr val="4D4D4D"/>
                </a:solidFill>
              </a:rPr>
              <a:t>=</a:t>
            </a:r>
          </a:p>
        </p:txBody>
      </p:sp>
      <p:sp>
        <p:nvSpPr>
          <p:cNvPr id="8241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200">
                <a:solidFill>
                  <a:srgbClr val="CC0000"/>
                </a:solidFill>
              </a:rPr>
              <a:t>Riddler SA. NEJM 2008;358:2095-2106 </a:t>
            </a:r>
          </a:p>
        </p:txBody>
      </p:sp>
      <p:grpSp>
        <p:nvGrpSpPr>
          <p:cNvPr id="8242" name="Group 158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8347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8348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A5142</a:t>
              </a:r>
            </a:p>
          </p:txBody>
        </p:sp>
      </p:grpSp>
      <p:sp>
        <p:nvSpPr>
          <p:cNvPr id="8243" name="ZoneTexte 11"/>
          <p:cNvSpPr txBox="1">
            <a:spLocks noChangeArrowheads="1"/>
          </p:cNvSpPr>
          <p:nvPr/>
        </p:nvSpPr>
        <p:spPr bwMode="auto">
          <a:xfrm>
            <a:off x="885825" y="1295400"/>
            <a:ext cx="37877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</a:pPr>
            <a:r>
              <a:rPr lang="es-ES" sz="1800" b="1" i="0">
                <a:solidFill>
                  <a:srgbClr val="CC3300"/>
                </a:solidFill>
                <a:latin typeface="Calibri" pitchFamily="34" charset="0"/>
              </a:rPr>
              <a:t>Probabilidad de no fallo virológico (%)</a:t>
            </a:r>
          </a:p>
          <a:p>
            <a:pPr>
              <a:lnSpc>
                <a:spcPct val="70000"/>
              </a:lnSpc>
            </a:pPr>
            <a:r>
              <a:rPr lang="es-ES" sz="1800" b="1" i="0">
                <a:solidFill>
                  <a:srgbClr val="CC3300"/>
                </a:solidFill>
                <a:latin typeface="Calibri" pitchFamily="34" charset="0"/>
              </a:rPr>
              <a:t>Todos los pacientes</a:t>
            </a:r>
          </a:p>
        </p:txBody>
      </p:sp>
      <p:sp>
        <p:nvSpPr>
          <p:cNvPr id="8244" name="ZoneTexte 11"/>
          <p:cNvSpPr txBox="1">
            <a:spLocks noChangeArrowheads="1"/>
          </p:cNvSpPr>
          <p:nvPr/>
        </p:nvSpPr>
        <p:spPr bwMode="auto">
          <a:xfrm>
            <a:off x="5073650" y="1295400"/>
            <a:ext cx="3932238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70000"/>
              </a:lnSpc>
            </a:pPr>
            <a:r>
              <a:rPr lang="es-ES" sz="1800" b="1" i="0">
                <a:solidFill>
                  <a:srgbClr val="CC3300"/>
                </a:solidFill>
                <a:latin typeface="Calibri" pitchFamily="34" charset="0"/>
              </a:rPr>
              <a:t>Probabilidad de no fallo de régimen (%)</a:t>
            </a:r>
          </a:p>
          <a:p>
            <a:pPr>
              <a:lnSpc>
                <a:spcPct val="70000"/>
              </a:lnSpc>
            </a:pPr>
            <a:r>
              <a:rPr lang="es-ES" sz="1800" b="1" i="0">
                <a:solidFill>
                  <a:srgbClr val="CC3300"/>
                </a:solidFill>
                <a:latin typeface="Calibri" pitchFamily="34" charset="0"/>
              </a:rPr>
              <a:t>Todos los pacientes</a:t>
            </a:r>
          </a:p>
        </p:txBody>
      </p:sp>
      <p:sp>
        <p:nvSpPr>
          <p:cNvPr id="8245" name="Rectangle 179"/>
          <p:cNvSpPr>
            <a:spLocks noChangeArrowheads="1"/>
          </p:cNvSpPr>
          <p:nvPr/>
        </p:nvSpPr>
        <p:spPr bwMode="auto">
          <a:xfrm>
            <a:off x="5073650" y="1541463"/>
            <a:ext cx="3190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8246" name="ZoneTexte 174"/>
          <p:cNvSpPr txBox="1">
            <a:spLocks noChangeArrowheads="1"/>
          </p:cNvSpPr>
          <p:nvPr/>
        </p:nvSpPr>
        <p:spPr bwMode="auto">
          <a:xfrm>
            <a:off x="339725" y="6157913"/>
            <a:ext cx="68802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400" i="0">
                <a:solidFill>
                  <a:srgbClr val="000066"/>
                </a:solidFill>
              </a:rPr>
              <a:t>* Nivel de significancia del valor de p con ajuste por múltiples comparaciones = 0.014</a:t>
            </a:r>
          </a:p>
        </p:txBody>
      </p:sp>
      <p:sp>
        <p:nvSpPr>
          <p:cNvPr id="8247" name="Rectangle 3"/>
          <p:cNvSpPr>
            <a:spLocks noChangeArrowheads="1"/>
          </p:cNvSpPr>
          <p:nvPr/>
        </p:nvSpPr>
        <p:spPr bwMode="auto">
          <a:xfrm>
            <a:off x="3922713" y="4643438"/>
            <a:ext cx="825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Semanas</a:t>
            </a:r>
          </a:p>
        </p:txBody>
      </p:sp>
      <p:sp>
        <p:nvSpPr>
          <p:cNvPr id="8248" name="Line 6"/>
          <p:cNvSpPr>
            <a:spLocks noChangeShapeType="1"/>
          </p:cNvSpPr>
          <p:nvPr/>
        </p:nvSpPr>
        <p:spPr bwMode="auto">
          <a:xfrm flipV="1">
            <a:off x="3944938" y="4902200"/>
            <a:ext cx="1587" cy="76200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49" name="Line 8"/>
          <p:cNvSpPr>
            <a:spLocks noChangeShapeType="1"/>
          </p:cNvSpPr>
          <p:nvPr/>
        </p:nvSpPr>
        <p:spPr bwMode="auto">
          <a:xfrm>
            <a:off x="928688" y="2627313"/>
            <a:ext cx="76200" cy="15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50" name="Line 10"/>
          <p:cNvSpPr>
            <a:spLocks noChangeShapeType="1"/>
          </p:cNvSpPr>
          <p:nvPr/>
        </p:nvSpPr>
        <p:spPr bwMode="auto">
          <a:xfrm>
            <a:off x="928688" y="2243138"/>
            <a:ext cx="76200" cy="15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51" name="Line 12"/>
          <p:cNvSpPr>
            <a:spLocks noChangeShapeType="1"/>
          </p:cNvSpPr>
          <p:nvPr/>
        </p:nvSpPr>
        <p:spPr bwMode="auto">
          <a:xfrm>
            <a:off x="928688" y="3013075"/>
            <a:ext cx="76200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52" name="Line 13"/>
          <p:cNvSpPr>
            <a:spLocks noChangeShapeType="1"/>
          </p:cNvSpPr>
          <p:nvPr/>
        </p:nvSpPr>
        <p:spPr bwMode="auto">
          <a:xfrm flipV="1">
            <a:off x="2179638" y="4902200"/>
            <a:ext cx="1587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53" name="Line 15"/>
          <p:cNvSpPr>
            <a:spLocks noChangeShapeType="1"/>
          </p:cNvSpPr>
          <p:nvPr/>
        </p:nvSpPr>
        <p:spPr bwMode="auto">
          <a:xfrm flipV="1">
            <a:off x="2768600" y="4902200"/>
            <a:ext cx="0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54" name="Line 16"/>
          <p:cNvSpPr>
            <a:spLocks noChangeShapeType="1"/>
          </p:cNvSpPr>
          <p:nvPr/>
        </p:nvSpPr>
        <p:spPr bwMode="auto">
          <a:xfrm flipV="1">
            <a:off x="3355975" y="4902200"/>
            <a:ext cx="1588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55" name="Line 21"/>
          <p:cNvSpPr>
            <a:spLocks noChangeShapeType="1"/>
          </p:cNvSpPr>
          <p:nvPr/>
        </p:nvSpPr>
        <p:spPr bwMode="auto">
          <a:xfrm>
            <a:off x="928688" y="3398838"/>
            <a:ext cx="76200" cy="15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56" name="Line 22"/>
          <p:cNvSpPr>
            <a:spLocks noChangeShapeType="1"/>
          </p:cNvSpPr>
          <p:nvPr/>
        </p:nvSpPr>
        <p:spPr bwMode="auto">
          <a:xfrm>
            <a:off x="928688" y="4170363"/>
            <a:ext cx="77787" cy="15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57" name="Line 25"/>
          <p:cNvSpPr>
            <a:spLocks noChangeShapeType="1"/>
          </p:cNvSpPr>
          <p:nvPr/>
        </p:nvSpPr>
        <p:spPr bwMode="auto">
          <a:xfrm>
            <a:off x="928688" y="3784600"/>
            <a:ext cx="77787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58" name="Line 26"/>
          <p:cNvSpPr>
            <a:spLocks noChangeShapeType="1"/>
          </p:cNvSpPr>
          <p:nvPr/>
        </p:nvSpPr>
        <p:spPr bwMode="auto">
          <a:xfrm flipH="1">
            <a:off x="942975" y="4705350"/>
            <a:ext cx="63500" cy="61913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59" name="Line 27"/>
          <p:cNvSpPr>
            <a:spLocks noChangeShapeType="1"/>
          </p:cNvSpPr>
          <p:nvPr/>
        </p:nvSpPr>
        <p:spPr bwMode="auto">
          <a:xfrm flipH="1">
            <a:off x="949325" y="4759325"/>
            <a:ext cx="50800" cy="49213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60" name="Line 30"/>
          <p:cNvSpPr>
            <a:spLocks noChangeShapeType="1"/>
          </p:cNvSpPr>
          <p:nvPr/>
        </p:nvSpPr>
        <p:spPr bwMode="auto">
          <a:xfrm>
            <a:off x="928688" y="4556125"/>
            <a:ext cx="77787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61" name="Line 32"/>
          <p:cNvSpPr>
            <a:spLocks noChangeShapeType="1"/>
          </p:cNvSpPr>
          <p:nvPr/>
        </p:nvSpPr>
        <p:spPr bwMode="auto">
          <a:xfrm flipV="1">
            <a:off x="1003300" y="4899025"/>
            <a:ext cx="1588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62" name="Line 33"/>
          <p:cNvSpPr>
            <a:spLocks noChangeShapeType="1"/>
          </p:cNvSpPr>
          <p:nvPr/>
        </p:nvSpPr>
        <p:spPr bwMode="auto">
          <a:xfrm flipV="1">
            <a:off x="1592263" y="4902200"/>
            <a:ext cx="1587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63" name="Line 34"/>
          <p:cNvSpPr>
            <a:spLocks noChangeShapeType="1"/>
          </p:cNvSpPr>
          <p:nvPr/>
        </p:nvSpPr>
        <p:spPr bwMode="auto">
          <a:xfrm flipH="1">
            <a:off x="1006475" y="4652963"/>
            <a:ext cx="52388" cy="52387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64" name="Line 35"/>
          <p:cNvSpPr>
            <a:spLocks noChangeShapeType="1"/>
          </p:cNvSpPr>
          <p:nvPr/>
        </p:nvSpPr>
        <p:spPr bwMode="auto">
          <a:xfrm flipH="1">
            <a:off x="1000125" y="4694238"/>
            <a:ext cx="65088" cy="65087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65" name="Freeform 38"/>
          <p:cNvSpPr>
            <a:spLocks/>
          </p:cNvSpPr>
          <p:nvPr/>
        </p:nvSpPr>
        <p:spPr bwMode="auto">
          <a:xfrm>
            <a:off x="1003300" y="1857375"/>
            <a:ext cx="3405188" cy="1774825"/>
          </a:xfrm>
          <a:custGeom>
            <a:avLst/>
            <a:gdLst>
              <a:gd name="T0" fmla="*/ 2147483647 w 6994"/>
              <a:gd name="T1" fmla="*/ 2147483647 h 3645"/>
              <a:gd name="T2" fmla="*/ 2147483647 w 6994"/>
              <a:gd name="T3" fmla="*/ 2147483647 h 3645"/>
              <a:gd name="T4" fmla="*/ 2147483647 w 6994"/>
              <a:gd name="T5" fmla="*/ 2147483647 h 3645"/>
              <a:gd name="T6" fmla="*/ 2147483647 w 6994"/>
              <a:gd name="T7" fmla="*/ 2147483647 h 3645"/>
              <a:gd name="T8" fmla="*/ 2147483647 w 6994"/>
              <a:gd name="T9" fmla="*/ 2147483647 h 3645"/>
              <a:gd name="T10" fmla="*/ 2147483647 w 6994"/>
              <a:gd name="T11" fmla="*/ 2147483647 h 3645"/>
              <a:gd name="T12" fmla="*/ 2147483647 w 6994"/>
              <a:gd name="T13" fmla="*/ 2147483647 h 3645"/>
              <a:gd name="T14" fmla="*/ 2147483647 w 6994"/>
              <a:gd name="T15" fmla="*/ 2147483647 h 3645"/>
              <a:gd name="T16" fmla="*/ 2147483647 w 6994"/>
              <a:gd name="T17" fmla="*/ 2147483647 h 3645"/>
              <a:gd name="T18" fmla="*/ 2147483647 w 6994"/>
              <a:gd name="T19" fmla="*/ 2147483647 h 3645"/>
              <a:gd name="T20" fmla="*/ 2147483647 w 6994"/>
              <a:gd name="T21" fmla="*/ 2147483647 h 3645"/>
              <a:gd name="T22" fmla="*/ 2147483647 w 6994"/>
              <a:gd name="T23" fmla="*/ 2147483647 h 3645"/>
              <a:gd name="T24" fmla="*/ 2147483647 w 6994"/>
              <a:gd name="T25" fmla="*/ 2147483647 h 3645"/>
              <a:gd name="T26" fmla="*/ 2147483647 w 6994"/>
              <a:gd name="T27" fmla="*/ 2147483647 h 3645"/>
              <a:gd name="T28" fmla="*/ 2147483647 w 6994"/>
              <a:gd name="T29" fmla="*/ 2147483647 h 3645"/>
              <a:gd name="T30" fmla="*/ 2147483647 w 6994"/>
              <a:gd name="T31" fmla="*/ 2147483647 h 3645"/>
              <a:gd name="T32" fmla="*/ 2147483647 w 6994"/>
              <a:gd name="T33" fmla="*/ 2147483647 h 3645"/>
              <a:gd name="T34" fmla="*/ 2147483647 w 6994"/>
              <a:gd name="T35" fmla="*/ 2147483647 h 3645"/>
              <a:gd name="T36" fmla="*/ 2147483647 w 6994"/>
              <a:gd name="T37" fmla="*/ 2147483647 h 3645"/>
              <a:gd name="T38" fmla="*/ 2147483647 w 6994"/>
              <a:gd name="T39" fmla="*/ 2147483647 h 3645"/>
              <a:gd name="T40" fmla="*/ 2147483647 w 6994"/>
              <a:gd name="T41" fmla="*/ 2147483647 h 3645"/>
              <a:gd name="T42" fmla="*/ 2147483647 w 6994"/>
              <a:gd name="T43" fmla="*/ 2147483647 h 3645"/>
              <a:gd name="T44" fmla="*/ 2147483647 w 6994"/>
              <a:gd name="T45" fmla="*/ 2147483647 h 3645"/>
              <a:gd name="T46" fmla="*/ 2147483647 w 6994"/>
              <a:gd name="T47" fmla="*/ 2147483647 h 3645"/>
              <a:gd name="T48" fmla="*/ 2147483647 w 6994"/>
              <a:gd name="T49" fmla="*/ 2147483647 h 3645"/>
              <a:gd name="T50" fmla="*/ 2147483647 w 6994"/>
              <a:gd name="T51" fmla="*/ 2147483647 h 3645"/>
              <a:gd name="T52" fmla="*/ 2147483647 w 6994"/>
              <a:gd name="T53" fmla="*/ 2147483647 h 3645"/>
              <a:gd name="T54" fmla="*/ 2147483647 w 6994"/>
              <a:gd name="T55" fmla="*/ 2147483647 h 3645"/>
              <a:gd name="T56" fmla="*/ 2147483647 w 6994"/>
              <a:gd name="T57" fmla="*/ 2147483647 h 3645"/>
              <a:gd name="T58" fmla="*/ 2147483647 w 6994"/>
              <a:gd name="T59" fmla="*/ 2147483647 h 3645"/>
              <a:gd name="T60" fmla="*/ 2147483647 w 6994"/>
              <a:gd name="T61" fmla="*/ 2147483647 h 3645"/>
              <a:gd name="T62" fmla="*/ 2147483647 w 6994"/>
              <a:gd name="T63" fmla="*/ 2147483647 h 3645"/>
              <a:gd name="T64" fmla="*/ 2147483647 w 6994"/>
              <a:gd name="T65" fmla="*/ 2147483647 h 3645"/>
              <a:gd name="T66" fmla="*/ 2147483647 w 6994"/>
              <a:gd name="T67" fmla="*/ 2147483647 h 3645"/>
              <a:gd name="T68" fmla="*/ 2147483647 w 6994"/>
              <a:gd name="T69" fmla="*/ 2147483647 h 3645"/>
              <a:gd name="T70" fmla="*/ 2147483647 w 6994"/>
              <a:gd name="T71" fmla="*/ 2147483647 h 3645"/>
              <a:gd name="T72" fmla="*/ 2147483647 w 6994"/>
              <a:gd name="T73" fmla="*/ 2147483647 h 3645"/>
              <a:gd name="T74" fmla="*/ 2147483647 w 6994"/>
              <a:gd name="T75" fmla="*/ 2147483647 h 3645"/>
              <a:gd name="T76" fmla="*/ 2147483647 w 6994"/>
              <a:gd name="T77" fmla="*/ 2147483647 h 3645"/>
              <a:gd name="T78" fmla="*/ 2147483647 w 6994"/>
              <a:gd name="T79" fmla="*/ 2147483647 h 3645"/>
              <a:gd name="T80" fmla="*/ 2147483647 w 6994"/>
              <a:gd name="T81" fmla="*/ 2147483647 h 3645"/>
              <a:gd name="T82" fmla="*/ 2147483647 w 6994"/>
              <a:gd name="T83" fmla="*/ 2147483647 h 3645"/>
              <a:gd name="T84" fmla="*/ 2147483647 w 6994"/>
              <a:gd name="T85" fmla="*/ 2147483647 h 3645"/>
              <a:gd name="T86" fmla="*/ 2147483647 w 6994"/>
              <a:gd name="T87" fmla="*/ 2147483647 h 3645"/>
              <a:gd name="T88" fmla="*/ 2147483647 w 6994"/>
              <a:gd name="T89" fmla="*/ 2147483647 h 3645"/>
              <a:gd name="T90" fmla="*/ 2147483647 w 6994"/>
              <a:gd name="T91" fmla="*/ 2147483647 h 3645"/>
              <a:gd name="T92" fmla="*/ 2147483647 w 6994"/>
              <a:gd name="T93" fmla="*/ 2147483647 h 3645"/>
              <a:gd name="T94" fmla="*/ 2147483647 w 6994"/>
              <a:gd name="T95" fmla="*/ 2147483647 h 3645"/>
              <a:gd name="T96" fmla="*/ 2147483647 w 6994"/>
              <a:gd name="T97" fmla="*/ 2147483647 h 3645"/>
              <a:gd name="T98" fmla="*/ 2147483647 w 6994"/>
              <a:gd name="T99" fmla="*/ 2147483647 h 3645"/>
              <a:gd name="T100" fmla="*/ 2147483647 w 6994"/>
              <a:gd name="T101" fmla="*/ 2147483647 h 3645"/>
              <a:gd name="T102" fmla="*/ 2147483647 w 6994"/>
              <a:gd name="T103" fmla="*/ 2147483647 h 3645"/>
              <a:gd name="T104" fmla="*/ 2147483647 w 6994"/>
              <a:gd name="T105" fmla="*/ 2147483647 h 3645"/>
              <a:gd name="T106" fmla="*/ 2147483647 w 6994"/>
              <a:gd name="T107" fmla="*/ 2147483647 h 3645"/>
              <a:gd name="T108" fmla="*/ 2147483647 w 6994"/>
              <a:gd name="T109" fmla="*/ 2147483647 h 3645"/>
              <a:gd name="T110" fmla="*/ 2147483647 w 6994"/>
              <a:gd name="T111" fmla="*/ 2147483647 h 3645"/>
              <a:gd name="T112" fmla="*/ 2147483647 w 6994"/>
              <a:gd name="T113" fmla="*/ 2147483647 h 3645"/>
              <a:gd name="T114" fmla="*/ 2147483647 w 6994"/>
              <a:gd name="T115" fmla="*/ 0 h 3645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6994"/>
              <a:gd name="T175" fmla="*/ 0 h 3645"/>
              <a:gd name="T176" fmla="*/ 6994 w 6994"/>
              <a:gd name="T177" fmla="*/ 3645 h 3645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6994" h="3645">
                <a:moveTo>
                  <a:pt x="6994" y="3645"/>
                </a:moveTo>
                <a:lnTo>
                  <a:pt x="6994" y="3425"/>
                </a:lnTo>
                <a:lnTo>
                  <a:pt x="6844" y="3425"/>
                </a:lnTo>
                <a:lnTo>
                  <a:pt x="6844" y="3272"/>
                </a:lnTo>
                <a:lnTo>
                  <a:pt x="6443" y="3272"/>
                </a:lnTo>
                <a:lnTo>
                  <a:pt x="6443" y="3187"/>
                </a:lnTo>
                <a:lnTo>
                  <a:pt x="6340" y="3187"/>
                </a:lnTo>
                <a:lnTo>
                  <a:pt x="6340" y="3104"/>
                </a:lnTo>
                <a:lnTo>
                  <a:pt x="5989" y="3104"/>
                </a:lnTo>
                <a:lnTo>
                  <a:pt x="5989" y="3042"/>
                </a:lnTo>
                <a:lnTo>
                  <a:pt x="5640" y="3042"/>
                </a:lnTo>
                <a:lnTo>
                  <a:pt x="5640" y="2989"/>
                </a:lnTo>
                <a:lnTo>
                  <a:pt x="5534" y="2989"/>
                </a:lnTo>
                <a:lnTo>
                  <a:pt x="5534" y="2937"/>
                </a:lnTo>
                <a:lnTo>
                  <a:pt x="5335" y="2937"/>
                </a:lnTo>
                <a:lnTo>
                  <a:pt x="5335" y="2837"/>
                </a:lnTo>
                <a:lnTo>
                  <a:pt x="5083" y="2837"/>
                </a:lnTo>
                <a:lnTo>
                  <a:pt x="5083" y="2795"/>
                </a:lnTo>
                <a:lnTo>
                  <a:pt x="4933" y="2795"/>
                </a:lnTo>
                <a:lnTo>
                  <a:pt x="4933" y="2750"/>
                </a:lnTo>
                <a:lnTo>
                  <a:pt x="4884" y="2750"/>
                </a:lnTo>
                <a:lnTo>
                  <a:pt x="4884" y="2626"/>
                </a:lnTo>
                <a:lnTo>
                  <a:pt x="4479" y="2626"/>
                </a:lnTo>
                <a:lnTo>
                  <a:pt x="4479" y="2591"/>
                </a:lnTo>
                <a:lnTo>
                  <a:pt x="4430" y="2591"/>
                </a:lnTo>
                <a:lnTo>
                  <a:pt x="4430" y="2553"/>
                </a:lnTo>
                <a:lnTo>
                  <a:pt x="4327" y="2553"/>
                </a:lnTo>
                <a:lnTo>
                  <a:pt x="4327" y="2522"/>
                </a:lnTo>
                <a:lnTo>
                  <a:pt x="4227" y="2522"/>
                </a:lnTo>
                <a:lnTo>
                  <a:pt x="4227" y="2453"/>
                </a:lnTo>
                <a:lnTo>
                  <a:pt x="4078" y="2453"/>
                </a:lnTo>
                <a:lnTo>
                  <a:pt x="4078" y="2419"/>
                </a:lnTo>
                <a:lnTo>
                  <a:pt x="4028" y="2419"/>
                </a:lnTo>
                <a:lnTo>
                  <a:pt x="4028" y="2383"/>
                </a:lnTo>
                <a:lnTo>
                  <a:pt x="3973" y="2383"/>
                </a:lnTo>
                <a:lnTo>
                  <a:pt x="3973" y="2351"/>
                </a:lnTo>
                <a:lnTo>
                  <a:pt x="3873" y="2351"/>
                </a:lnTo>
                <a:lnTo>
                  <a:pt x="3873" y="2314"/>
                </a:lnTo>
                <a:lnTo>
                  <a:pt x="3823" y="2314"/>
                </a:lnTo>
                <a:lnTo>
                  <a:pt x="3823" y="2282"/>
                </a:lnTo>
                <a:lnTo>
                  <a:pt x="3723" y="2282"/>
                </a:lnTo>
                <a:lnTo>
                  <a:pt x="3723" y="2246"/>
                </a:lnTo>
                <a:lnTo>
                  <a:pt x="3624" y="2246"/>
                </a:lnTo>
                <a:lnTo>
                  <a:pt x="3624" y="2177"/>
                </a:lnTo>
                <a:lnTo>
                  <a:pt x="3222" y="2177"/>
                </a:lnTo>
                <a:lnTo>
                  <a:pt x="3222" y="2077"/>
                </a:lnTo>
                <a:lnTo>
                  <a:pt x="3170" y="2077"/>
                </a:lnTo>
                <a:lnTo>
                  <a:pt x="3170" y="2041"/>
                </a:lnTo>
                <a:lnTo>
                  <a:pt x="3017" y="2041"/>
                </a:lnTo>
                <a:lnTo>
                  <a:pt x="3017" y="2010"/>
                </a:lnTo>
                <a:lnTo>
                  <a:pt x="2818" y="2010"/>
                </a:lnTo>
                <a:lnTo>
                  <a:pt x="2818" y="1977"/>
                </a:lnTo>
                <a:lnTo>
                  <a:pt x="2619" y="1977"/>
                </a:lnTo>
                <a:lnTo>
                  <a:pt x="2619" y="1946"/>
                </a:lnTo>
                <a:lnTo>
                  <a:pt x="2569" y="1946"/>
                </a:lnTo>
                <a:lnTo>
                  <a:pt x="2569" y="1910"/>
                </a:lnTo>
                <a:lnTo>
                  <a:pt x="2516" y="1910"/>
                </a:lnTo>
                <a:lnTo>
                  <a:pt x="2516" y="1879"/>
                </a:lnTo>
                <a:lnTo>
                  <a:pt x="2416" y="1879"/>
                </a:lnTo>
                <a:lnTo>
                  <a:pt x="2416" y="1779"/>
                </a:lnTo>
                <a:lnTo>
                  <a:pt x="2364" y="1779"/>
                </a:lnTo>
                <a:lnTo>
                  <a:pt x="2364" y="1744"/>
                </a:lnTo>
                <a:lnTo>
                  <a:pt x="2264" y="1744"/>
                </a:lnTo>
                <a:lnTo>
                  <a:pt x="2264" y="1713"/>
                </a:lnTo>
                <a:lnTo>
                  <a:pt x="2214" y="1713"/>
                </a:lnTo>
                <a:lnTo>
                  <a:pt x="2214" y="1677"/>
                </a:lnTo>
                <a:lnTo>
                  <a:pt x="2112" y="1677"/>
                </a:lnTo>
                <a:lnTo>
                  <a:pt x="2112" y="1645"/>
                </a:lnTo>
                <a:lnTo>
                  <a:pt x="2062" y="1645"/>
                </a:lnTo>
                <a:lnTo>
                  <a:pt x="2062" y="1614"/>
                </a:lnTo>
                <a:lnTo>
                  <a:pt x="2012" y="1614"/>
                </a:lnTo>
                <a:lnTo>
                  <a:pt x="2012" y="1514"/>
                </a:lnTo>
                <a:lnTo>
                  <a:pt x="1962" y="1514"/>
                </a:lnTo>
                <a:lnTo>
                  <a:pt x="1962" y="1480"/>
                </a:lnTo>
                <a:lnTo>
                  <a:pt x="1912" y="1480"/>
                </a:lnTo>
                <a:lnTo>
                  <a:pt x="1912" y="1447"/>
                </a:lnTo>
                <a:lnTo>
                  <a:pt x="1813" y="1447"/>
                </a:lnTo>
                <a:lnTo>
                  <a:pt x="1813" y="1416"/>
                </a:lnTo>
                <a:lnTo>
                  <a:pt x="1660" y="1416"/>
                </a:lnTo>
                <a:lnTo>
                  <a:pt x="1660" y="1381"/>
                </a:lnTo>
                <a:lnTo>
                  <a:pt x="1611" y="1381"/>
                </a:lnTo>
                <a:lnTo>
                  <a:pt x="1611" y="1253"/>
                </a:lnTo>
                <a:lnTo>
                  <a:pt x="1409" y="1253"/>
                </a:lnTo>
                <a:lnTo>
                  <a:pt x="1409" y="1219"/>
                </a:lnTo>
                <a:lnTo>
                  <a:pt x="1256" y="1219"/>
                </a:lnTo>
                <a:lnTo>
                  <a:pt x="1256" y="1122"/>
                </a:lnTo>
                <a:lnTo>
                  <a:pt x="1157" y="1122"/>
                </a:lnTo>
                <a:lnTo>
                  <a:pt x="1157" y="1091"/>
                </a:lnTo>
                <a:lnTo>
                  <a:pt x="1107" y="1091"/>
                </a:lnTo>
                <a:lnTo>
                  <a:pt x="1107" y="1057"/>
                </a:lnTo>
                <a:lnTo>
                  <a:pt x="1057" y="1057"/>
                </a:lnTo>
                <a:lnTo>
                  <a:pt x="1057" y="1024"/>
                </a:lnTo>
                <a:lnTo>
                  <a:pt x="1007" y="1024"/>
                </a:lnTo>
                <a:lnTo>
                  <a:pt x="1007" y="927"/>
                </a:lnTo>
                <a:lnTo>
                  <a:pt x="907" y="927"/>
                </a:lnTo>
                <a:lnTo>
                  <a:pt x="907" y="865"/>
                </a:lnTo>
                <a:lnTo>
                  <a:pt x="856" y="865"/>
                </a:lnTo>
                <a:lnTo>
                  <a:pt x="856" y="830"/>
                </a:lnTo>
                <a:lnTo>
                  <a:pt x="806" y="830"/>
                </a:lnTo>
                <a:lnTo>
                  <a:pt x="806" y="702"/>
                </a:lnTo>
                <a:lnTo>
                  <a:pt x="752" y="702"/>
                </a:lnTo>
                <a:lnTo>
                  <a:pt x="752" y="671"/>
                </a:lnTo>
                <a:lnTo>
                  <a:pt x="702" y="671"/>
                </a:lnTo>
                <a:lnTo>
                  <a:pt x="702" y="640"/>
                </a:lnTo>
                <a:lnTo>
                  <a:pt x="653" y="640"/>
                </a:lnTo>
                <a:lnTo>
                  <a:pt x="653" y="609"/>
                </a:lnTo>
                <a:lnTo>
                  <a:pt x="603" y="609"/>
                </a:lnTo>
                <a:lnTo>
                  <a:pt x="603" y="510"/>
                </a:lnTo>
                <a:lnTo>
                  <a:pt x="453" y="510"/>
                </a:lnTo>
                <a:lnTo>
                  <a:pt x="453" y="382"/>
                </a:lnTo>
                <a:lnTo>
                  <a:pt x="401" y="382"/>
                </a:lnTo>
                <a:lnTo>
                  <a:pt x="401" y="126"/>
                </a:lnTo>
                <a:lnTo>
                  <a:pt x="351" y="126"/>
                </a:lnTo>
                <a:lnTo>
                  <a:pt x="351" y="62"/>
                </a:lnTo>
                <a:lnTo>
                  <a:pt x="201" y="62"/>
                </a:lnTo>
                <a:lnTo>
                  <a:pt x="201" y="0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66" name="Freeform 39"/>
          <p:cNvSpPr>
            <a:spLocks/>
          </p:cNvSpPr>
          <p:nvPr/>
        </p:nvSpPr>
        <p:spPr bwMode="auto">
          <a:xfrm>
            <a:off x="1003300" y="1857375"/>
            <a:ext cx="3530600" cy="1077913"/>
          </a:xfrm>
          <a:custGeom>
            <a:avLst/>
            <a:gdLst>
              <a:gd name="T0" fmla="*/ 2147483647 w 7252"/>
              <a:gd name="T1" fmla="*/ 2147483647 h 2215"/>
              <a:gd name="T2" fmla="*/ 2147483647 w 7252"/>
              <a:gd name="T3" fmla="*/ 2147483647 h 2215"/>
              <a:gd name="T4" fmla="*/ 2147483647 w 7252"/>
              <a:gd name="T5" fmla="*/ 2147483647 h 2215"/>
              <a:gd name="T6" fmla="*/ 2147483647 w 7252"/>
              <a:gd name="T7" fmla="*/ 2147483647 h 2215"/>
              <a:gd name="T8" fmla="*/ 2147483647 w 7252"/>
              <a:gd name="T9" fmla="*/ 2147483647 h 2215"/>
              <a:gd name="T10" fmla="*/ 2147483647 w 7252"/>
              <a:gd name="T11" fmla="*/ 2147483647 h 2215"/>
              <a:gd name="T12" fmla="*/ 2147483647 w 7252"/>
              <a:gd name="T13" fmla="*/ 2147483647 h 2215"/>
              <a:gd name="T14" fmla="*/ 2147483647 w 7252"/>
              <a:gd name="T15" fmla="*/ 2147483647 h 2215"/>
              <a:gd name="T16" fmla="*/ 2147483647 w 7252"/>
              <a:gd name="T17" fmla="*/ 2147483647 h 2215"/>
              <a:gd name="T18" fmla="*/ 2147483647 w 7252"/>
              <a:gd name="T19" fmla="*/ 2147483647 h 2215"/>
              <a:gd name="T20" fmla="*/ 2147483647 w 7252"/>
              <a:gd name="T21" fmla="*/ 2147483647 h 2215"/>
              <a:gd name="T22" fmla="*/ 2147483647 w 7252"/>
              <a:gd name="T23" fmla="*/ 2147483647 h 2215"/>
              <a:gd name="T24" fmla="*/ 2147483647 w 7252"/>
              <a:gd name="T25" fmla="*/ 2147483647 h 2215"/>
              <a:gd name="T26" fmla="*/ 2147483647 w 7252"/>
              <a:gd name="T27" fmla="*/ 2147483647 h 2215"/>
              <a:gd name="T28" fmla="*/ 2147483647 w 7252"/>
              <a:gd name="T29" fmla="*/ 2147483647 h 2215"/>
              <a:gd name="T30" fmla="*/ 2147483647 w 7252"/>
              <a:gd name="T31" fmla="*/ 2147483647 h 2215"/>
              <a:gd name="T32" fmla="*/ 2147483647 w 7252"/>
              <a:gd name="T33" fmla="*/ 2147483647 h 2215"/>
              <a:gd name="T34" fmla="*/ 2147483647 w 7252"/>
              <a:gd name="T35" fmla="*/ 2147483647 h 2215"/>
              <a:gd name="T36" fmla="*/ 2147483647 w 7252"/>
              <a:gd name="T37" fmla="*/ 2147483647 h 2215"/>
              <a:gd name="T38" fmla="*/ 2147483647 w 7252"/>
              <a:gd name="T39" fmla="*/ 2147483647 h 2215"/>
              <a:gd name="T40" fmla="*/ 2147483647 w 7252"/>
              <a:gd name="T41" fmla="*/ 2147483647 h 2215"/>
              <a:gd name="T42" fmla="*/ 2147483647 w 7252"/>
              <a:gd name="T43" fmla="*/ 2147483647 h 2215"/>
              <a:gd name="T44" fmla="*/ 2147483647 w 7252"/>
              <a:gd name="T45" fmla="*/ 2147483647 h 2215"/>
              <a:gd name="T46" fmla="*/ 2147483647 w 7252"/>
              <a:gd name="T47" fmla="*/ 2147483647 h 2215"/>
              <a:gd name="T48" fmla="*/ 2147483647 w 7252"/>
              <a:gd name="T49" fmla="*/ 2147483647 h 2215"/>
              <a:gd name="T50" fmla="*/ 2147483647 w 7252"/>
              <a:gd name="T51" fmla="*/ 2147483647 h 2215"/>
              <a:gd name="T52" fmla="*/ 2147483647 w 7252"/>
              <a:gd name="T53" fmla="*/ 2147483647 h 2215"/>
              <a:gd name="T54" fmla="*/ 2147483647 w 7252"/>
              <a:gd name="T55" fmla="*/ 2147483647 h 2215"/>
              <a:gd name="T56" fmla="*/ 2147483647 w 7252"/>
              <a:gd name="T57" fmla="*/ 2147483647 h 2215"/>
              <a:gd name="T58" fmla="*/ 2147483647 w 7252"/>
              <a:gd name="T59" fmla="*/ 2147483647 h 2215"/>
              <a:gd name="T60" fmla="*/ 2147483647 w 7252"/>
              <a:gd name="T61" fmla="*/ 2147483647 h 2215"/>
              <a:gd name="T62" fmla="*/ 2147483647 w 7252"/>
              <a:gd name="T63" fmla="*/ 2147483647 h 2215"/>
              <a:gd name="T64" fmla="*/ 2147483647 w 7252"/>
              <a:gd name="T65" fmla="*/ 2147483647 h 2215"/>
              <a:gd name="T66" fmla="*/ 2147483647 w 7252"/>
              <a:gd name="T67" fmla="*/ 2147483647 h 2215"/>
              <a:gd name="T68" fmla="*/ 2147483647 w 7252"/>
              <a:gd name="T69" fmla="*/ 2147483647 h 2215"/>
              <a:gd name="T70" fmla="*/ 2147483647 w 7252"/>
              <a:gd name="T71" fmla="*/ 2147483647 h 2215"/>
              <a:gd name="T72" fmla="*/ 2147483647 w 7252"/>
              <a:gd name="T73" fmla="*/ 2147483647 h 2215"/>
              <a:gd name="T74" fmla="*/ 2147483647 w 7252"/>
              <a:gd name="T75" fmla="*/ 2147483647 h 2215"/>
              <a:gd name="T76" fmla="*/ 2147483647 w 7252"/>
              <a:gd name="T77" fmla="*/ 2147483647 h 2215"/>
              <a:gd name="T78" fmla="*/ 2147483647 w 7252"/>
              <a:gd name="T79" fmla="*/ 2147483647 h 2215"/>
              <a:gd name="T80" fmla="*/ 2147483647 w 7252"/>
              <a:gd name="T81" fmla="*/ 2147483647 h 2215"/>
              <a:gd name="T82" fmla="*/ 2147483647 w 7252"/>
              <a:gd name="T83" fmla="*/ 2147483647 h 2215"/>
              <a:gd name="T84" fmla="*/ 0 w 7252"/>
              <a:gd name="T85" fmla="*/ 0 h 2215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w 7252"/>
              <a:gd name="T130" fmla="*/ 0 h 2215"/>
              <a:gd name="T131" fmla="*/ 7252 w 7252"/>
              <a:gd name="T132" fmla="*/ 2215 h 2215"/>
            </a:gdLst>
            <a:ahLst/>
            <a:cxnLst>
              <a:cxn ang="T86">
                <a:pos x="T0" y="T1"/>
              </a:cxn>
              <a:cxn ang="T87">
                <a:pos x="T2" y="T3"/>
              </a:cxn>
              <a:cxn ang="T88">
                <a:pos x="T4" y="T5"/>
              </a:cxn>
              <a:cxn ang="T89">
                <a:pos x="T6" y="T7"/>
              </a:cxn>
              <a:cxn ang="T90">
                <a:pos x="T8" y="T9"/>
              </a:cxn>
              <a:cxn ang="T91">
                <a:pos x="T10" y="T11"/>
              </a:cxn>
              <a:cxn ang="T92">
                <a:pos x="T12" y="T13"/>
              </a:cxn>
              <a:cxn ang="T93">
                <a:pos x="T14" y="T15"/>
              </a:cxn>
              <a:cxn ang="T94">
                <a:pos x="T16" y="T17"/>
              </a:cxn>
              <a:cxn ang="T95">
                <a:pos x="T18" y="T19"/>
              </a:cxn>
              <a:cxn ang="T96">
                <a:pos x="T20" y="T21"/>
              </a:cxn>
              <a:cxn ang="T97">
                <a:pos x="T22" y="T23"/>
              </a:cxn>
              <a:cxn ang="T98">
                <a:pos x="T24" y="T25"/>
              </a:cxn>
              <a:cxn ang="T99">
                <a:pos x="T26" y="T27"/>
              </a:cxn>
              <a:cxn ang="T100">
                <a:pos x="T28" y="T29"/>
              </a:cxn>
              <a:cxn ang="T101">
                <a:pos x="T30" y="T31"/>
              </a:cxn>
              <a:cxn ang="T102">
                <a:pos x="T32" y="T33"/>
              </a:cxn>
              <a:cxn ang="T103">
                <a:pos x="T34" y="T35"/>
              </a:cxn>
              <a:cxn ang="T104">
                <a:pos x="T36" y="T37"/>
              </a:cxn>
              <a:cxn ang="T105">
                <a:pos x="T38" y="T39"/>
              </a:cxn>
              <a:cxn ang="T106">
                <a:pos x="T40" y="T41"/>
              </a:cxn>
              <a:cxn ang="T107">
                <a:pos x="T42" y="T43"/>
              </a:cxn>
              <a:cxn ang="T108">
                <a:pos x="T44" y="T45"/>
              </a:cxn>
              <a:cxn ang="T109">
                <a:pos x="T46" y="T47"/>
              </a:cxn>
              <a:cxn ang="T110">
                <a:pos x="T48" y="T49"/>
              </a:cxn>
              <a:cxn ang="T111">
                <a:pos x="T50" y="T51"/>
              </a:cxn>
              <a:cxn ang="T112">
                <a:pos x="T52" y="T53"/>
              </a:cxn>
              <a:cxn ang="T113">
                <a:pos x="T54" y="T55"/>
              </a:cxn>
              <a:cxn ang="T114">
                <a:pos x="T56" y="T57"/>
              </a:cxn>
              <a:cxn ang="T115">
                <a:pos x="T58" y="T59"/>
              </a:cxn>
              <a:cxn ang="T116">
                <a:pos x="T60" y="T61"/>
              </a:cxn>
              <a:cxn ang="T117">
                <a:pos x="T62" y="T63"/>
              </a:cxn>
              <a:cxn ang="T118">
                <a:pos x="T64" y="T65"/>
              </a:cxn>
              <a:cxn ang="T119">
                <a:pos x="T66" y="T67"/>
              </a:cxn>
              <a:cxn ang="T120">
                <a:pos x="T68" y="T69"/>
              </a:cxn>
              <a:cxn ang="T121">
                <a:pos x="T70" y="T71"/>
              </a:cxn>
              <a:cxn ang="T122">
                <a:pos x="T72" y="T73"/>
              </a:cxn>
              <a:cxn ang="T123">
                <a:pos x="T74" y="T75"/>
              </a:cxn>
              <a:cxn ang="T124">
                <a:pos x="T76" y="T77"/>
              </a:cxn>
              <a:cxn ang="T125">
                <a:pos x="T78" y="T79"/>
              </a:cxn>
              <a:cxn ang="T126">
                <a:pos x="T80" y="T81"/>
              </a:cxn>
              <a:cxn ang="T127">
                <a:pos x="T82" y="T83"/>
              </a:cxn>
              <a:cxn ang="T128">
                <a:pos x="T84" y="T85"/>
              </a:cxn>
            </a:cxnLst>
            <a:rect l="T129" t="T130" r="T131" b="T132"/>
            <a:pathLst>
              <a:path w="7252" h="2215">
                <a:moveTo>
                  <a:pt x="7252" y="2215"/>
                </a:moveTo>
                <a:lnTo>
                  <a:pt x="6443" y="2215"/>
                </a:lnTo>
                <a:lnTo>
                  <a:pt x="6443" y="2108"/>
                </a:lnTo>
                <a:lnTo>
                  <a:pt x="5640" y="2108"/>
                </a:lnTo>
                <a:lnTo>
                  <a:pt x="5640" y="2046"/>
                </a:lnTo>
                <a:lnTo>
                  <a:pt x="5584" y="2046"/>
                </a:lnTo>
                <a:lnTo>
                  <a:pt x="5584" y="1987"/>
                </a:lnTo>
                <a:lnTo>
                  <a:pt x="5233" y="1987"/>
                </a:lnTo>
                <a:lnTo>
                  <a:pt x="5233" y="1937"/>
                </a:lnTo>
                <a:lnTo>
                  <a:pt x="4479" y="1937"/>
                </a:lnTo>
                <a:lnTo>
                  <a:pt x="4479" y="1859"/>
                </a:lnTo>
                <a:lnTo>
                  <a:pt x="4380" y="1859"/>
                </a:lnTo>
                <a:lnTo>
                  <a:pt x="4380" y="1820"/>
                </a:lnTo>
                <a:lnTo>
                  <a:pt x="4277" y="1820"/>
                </a:lnTo>
                <a:lnTo>
                  <a:pt x="4277" y="1782"/>
                </a:lnTo>
                <a:lnTo>
                  <a:pt x="4078" y="1782"/>
                </a:lnTo>
                <a:lnTo>
                  <a:pt x="4078" y="1744"/>
                </a:lnTo>
                <a:lnTo>
                  <a:pt x="4028" y="1744"/>
                </a:lnTo>
                <a:lnTo>
                  <a:pt x="4028" y="1707"/>
                </a:lnTo>
                <a:lnTo>
                  <a:pt x="3973" y="1707"/>
                </a:lnTo>
                <a:lnTo>
                  <a:pt x="3973" y="1673"/>
                </a:lnTo>
                <a:lnTo>
                  <a:pt x="3923" y="1673"/>
                </a:lnTo>
                <a:lnTo>
                  <a:pt x="3923" y="1635"/>
                </a:lnTo>
                <a:lnTo>
                  <a:pt x="3723" y="1635"/>
                </a:lnTo>
                <a:lnTo>
                  <a:pt x="3723" y="1598"/>
                </a:lnTo>
                <a:lnTo>
                  <a:pt x="3624" y="1598"/>
                </a:lnTo>
                <a:lnTo>
                  <a:pt x="3624" y="1558"/>
                </a:lnTo>
                <a:lnTo>
                  <a:pt x="3222" y="1558"/>
                </a:lnTo>
                <a:lnTo>
                  <a:pt x="3222" y="1526"/>
                </a:lnTo>
                <a:lnTo>
                  <a:pt x="2918" y="1526"/>
                </a:lnTo>
                <a:lnTo>
                  <a:pt x="2918" y="1487"/>
                </a:lnTo>
                <a:lnTo>
                  <a:pt x="2818" y="1487"/>
                </a:lnTo>
                <a:lnTo>
                  <a:pt x="2818" y="1416"/>
                </a:lnTo>
                <a:lnTo>
                  <a:pt x="2768" y="1416"/>
                </a:lnTo>
                <a:lnTo>
                  <a:pt x="2768" y="1381"/>
                </a:lnTo>
                <a:lnTo>
                  <a:pt x="2718" y="1381"/>
                </a:lnTo>
                <a:lnTo>
                  <a:pt x="2718" y="1343"/>
                </a:lnTo>
                <a:lnTo>
                  <a:pt x="2619" y="1343"/>
                </a:lnTo>
                <a:lnTo>
                  <a:pt x="2619" y="1309"/>
                </a:lnTo>
                <a:lnTo>
                  <a:pt x="2516" y="1309"/>
                </a:lnTo>
                <a:lnTo>
                  <a:pt x="2516" y="1271"/>
                </a:lnTo>
                <a:lnTo>
                  <a:pt x="2416" y="1271"/>
                </a:lnTo>
                <a:lnTo>
                  <a:pt x="2416" y="1238"/>
                </a:lnTo>
                <a:lnTo>
                  <a:pt x="2364" y="1238"/>
                </a:lnTo>
                <a:lnTo>
                  <a:pt x="2364" y="1164"/>
                </a:lnTo>
                <a:lnTo>
                  <a:pt x="2062" y="1164"/>
                </a:lnTo>
                <a:lnTo>
                  <a:pt x="2062" y="1126"/>
                </a:lnTo>
                <a:lnTo>
                  <a:pt x="2012" y="1126"/>
                </a:lnTo>
                <a:lnTo>
                  <a:pt x="2012" y="986"/>
                </a:lnTo>
                <a:lnTo>
                  <a:pt x="1962" y="986"/>
                </a:lnTo>
                <a:lnTo>
                  <a:pt x="1962" y="948"/>
                </a:lnTo>
                <a:lnTo>
                  <a:pt x="1660" y="948"/>
                </a:lnTo>
                <a:lnTo>
                  <a:pt x="1660" y="914"/>
                </a:lnTo>
                <a:lnTo>
                  <a:pt x="1611" y="914"/>
                </a:lnTo>
                <a:lnTo>
                  <a:pt x="1611" y="808"/>
                </a:lnTo>
                <a:lnTo>
                  <a:pt x="1558" y="808"/>
                </a:lnTo>
                <a:lnTo>
                  <a:pt x="1558" y="772"/>
                </a:lnTo>
                <a:lnTo>
                  <a:pt x="1508" y="772"/>
                </a:lnTo>
                <a:lnTo>
                  <a:pt x="1508" y="739"/>
                </a:lnTo>
                <a:lnTo>
                  <a:pt x="1256" y="739"/>
                </a:lnTo>
                <a:lnTo>
                  <a:pt x="1256" y="703"/>
                </a:lnTo>
                <a:lnTo>
                  <a:pt x="1206" y="703"/>
                </a:lnTo>
                <a:lnTo>
                  <a:pt x="1206" y="634"/>
                </a:lnTo>
                <a:lnTo>
                  <a:pt x="1057" y="634"/>
                </a:lnTo>
                <a:lnTo>
                  <a:pt x="1057" y="600"/>
                </a:lnTo>
                <a:lnTo>
                  <a:pt x="1007" y="600"/>
                </a:lnTo>
                <a:lnTo>
                  <a:pt x="1007" y="497"/>
                </a:lnTo>
                <a:lnTo>
                  <a:pt x="907" y="497"/>
                </a:lnTo>
                <a:lnTo>
                  <a:pt x="907" y="463"/>
                </a:lnTo>
                <a:lnTo>
                  <a:pt x="856" y="463"/>
                </a:lnTo>
                <a:lnTo>
                  <a:pt x="856" y="432"/>
                </a:lnTo>
                <a:lnTo>
                  <a:pt x="806" y="432"/>
                </a:lnTo>
                <a:lnTo>
                  <a:pt x="806" y="363"/>
                </a:lnTo>
                <a:lnTo>
                  <a:pt x="653" y="363"/>
                </a:lnTo>
                <a:lnTo>
                  <a:pt x="653" y="295"/>
                </a:lnTo>
                <a:lnTo>
                  <a:pt x="603" y="295"/>
                </a:lnTo>
                <a:lnTo>
                  <a:pt x="603" y="229"/>
                </a:lnTo>
                <a:lnTo>
                  <a:pt x="553" y="229"/>
                </a:lnTo>
                <a:lnTo>
                  <a:pt x="553" y="195"/>
                </a:lnTo>
                <a:lnTo>
                  <a:pt x="453" y="195"/>
                </a:lnTo>
                <a:lnTo>
                  <a:pt x="453" y="128"/>
                </a:lnTo>
                <a:lnTo>
                  <a:pt x="401" y="128"/>
                </a:lnTo>
                <a:lnTo>
                  <a:pt x="401" y="31"/>
                </a:lnTo>
                <a:lnTo>
                  <a:pt x="201" y="31"/>
                </a:lnTo>
                <a:lnTo>
                  <a:pt x="201" y="0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67" name="Freeform 40"/>
          <p:cNvSpPr>
            <a:spLocks/>
          </p:cNvSpPr>
          <p:nvPr/>
        </p:nvSpPr>
        <p:spPr bwMode="auto">
          <a:xfrm>
            <a:off x="1003300" y="1857375"/>
            <a:ext cx="3260725" cy="1427163"/>
          </a:xfrm>
          <a:custGeom>
            <a:avLst/>
            <a:gdLst>
              <a:gd name="T0" fmla="*/ 2147483647 w 6695"/>
              <a:gd name="T1" fmla="*/ 2147483647 h 2933"/>
              <a:gd name="T2" fmla="*/ 2147483647 w 6695"/>
              <a:gd name="T3" fmla="*/ 2147483647 h 2933"/>
              <a:gd name="T4" fmla="*/ 2147483647 w 6695"/>
              <a:gd name="T5" fmla="*/ 2147483647 h 2933"/>
              <a:gd name="T6" fmla="*/ 2147483647 w 6695"/>
              <a:gd name="T7" fmla="*/ 2147483647 h 2933"/>
              <a:gd name="T8" fmla="*/ 2147483647 w 6695"/>
              <a:gd name="T9" fmla="*/ 2147483647 h 2933"/>
              <a:gd name="T10" fmla="*/ 2147483647 w 6695"/>
              <a:gd name="T11" fmla="*/ 2147483647 h 2933"/>
              <a:gd name="T12" fmla="*/ 2147483647 w 6695"/>
              <a:gd name="T13" fmla="*/ 2147483647 h 2933"/>
              <a:gd name="T14" fmla="*/ 2147483647 w 6695"/>
              <a:gd name="T15" fmla="*/ 2147483647 h 2933"/>
              <a:gd name="T16" fmla="*/ 2147483647 w 6695"/>
              <a:gd name="T17" fmla="*/ 2147483647 h 2933"/>
              <a:gd name="T18" fmla="*/ 2147483647 w 6695"/>
              <a:gd name="T19" fmla="*/ 2147483647 h 2933"/>
              <a:gd name="T20" fmla="*/ 2147483647 w 6695"/>
              <a:gd name="T21" fmla="*/ 2147483647 h 2933"/>
              <a:gd name="T22" fmla="*/ 2147483647 w 6695"/>
              <a:gd name="T23" fmla="*/ 2147483647 h 2933"/>
              <a:gd name="T24" fmla="*/ 2147483647 w 6695"/>
              <a:gd name="T25" fmla="*/ 2147483647 h 2933"/>
              <a:gd name="T26" fmla="*/ 2147483647 w 6695"/>
              <a:gd name="T27" fmla="*/ 2147483647 h 2933"/>
              <a:gd name="T28" fmla="*/ 2147483647 w 6695"/>
              <a:gd name="T29" fmla="*/ 2147483647 h 2933"/>
              <a:gd name="T30" fmla="*/ 2147483647 w 6695"/>
              <a:gd name="T31" fmla="*/ 2147483647 h 2933"/>
              <a:gd name="T32" fmla="*/ 2147483647 w 6695"/>
              <a:gd name="T33" fmla="*/ 2147483647 h 2933"/>
              <a:gd name="T34" fmla="*/ 2147483647 w 6695"/>
              <a:gd name="T35" fmla="*/ 2147483647 h 2933"/>
              <a:gd name="T36" fmla="*/ 2147483647 w 6695"/>
              <a:gd name="T37" fmla="*/ 2147483647 h 2933"/>
              <a:gd name="T38" fmla="*/ 2147483647 w 6695"/>
              <a:gd name="T39" fmla="*/ 2147483647 h 2933"/>
              <a:gd name="T40" fmla="*/ 2147483647 w 6695"/>
              <a:gd name="T41" fmla="*/ 2147483647 h 2933"/>
              <a:gd name="T42" fmla="*/ 2147483647 w 6695"/>
              <a:gd name="T43" fmla="*/ 2147483647 h 2933"/>
              <a:gd name="T44" fmla="*/ 2147483647 w 6695"/>
              <a:gd name="T45" fmla="*/ 2147483647 h 2933"/>
              <a:gd name="T46" fmla="*/ 2147483647 w 6695"/>
              <a:gd name="T47" fmla="*/ 2147483647 h 2933"/>
              <a:gd name="T48" fmla="*/ 2147483647 w 6695"/>
              <a:gd name="T49" fmla="*/ 2147483647 h 2933"/>
              <a:gd name="T50" fmla="*/ 2147483647 w 6695"/>
              <a:gd name="T51" fmla="*/ 2147483647 h 2933"/>
              <a:gd name="T52" fmla="*/ 2147483647 w 6695"/>
              <a:gd name="T53" fmla="*/ 2147483647 h 2933"/>
              <a:gd name="T54" fmla="*/ 2147483647 w 6695"/>
              <a:gd name="T55" fmla="*/ 2147483647 h 2933"/>
              <a:gd name="T56" fmla="*/ 2147483647 w 6695"/>
              <a:gd name="T57" fmla="*/ 2147483647 h 2933"/>
              <a:gd name="T58" fmla="*/ 2147483647 w 6695"/>
              <a:gd name="T59" fmla="*/ 2147483647 h 2933"/>
              <a:gd name="T60" fmla="*/ 2147483647 w 6695"/>
              <a:gd name="T61" fmla="*/ 2147483647 h 2933"/>
              <a:gd name="T62" fmla="*/ 2147483647 w 6695"/>
              <a:gd name="T63" fmla="*/ 2147483647 h 2933"/>
              <a:gd name="T64" fmla="*/ 2147483647 w 6695"/>
              <a:gd name="T65" fmla="*/ 2147483647 h 2933"/>
              <a:gd name="T66" fmla="*/ 2147483647 w 6695"/>
              <a:gd name="T67" fmla="*/ 2147483647 h 2933"/>
              <a:gd name="T68" fmla="*/ 2147483647 w 6695"/>
              <a:gd name="T69" fmla="*/ 2147483647 h 2933"/>
              <a:gd name="T70" fmla="*/ 2147483647 w 6695"/>
              <a:gd name="T71" fmla="*/ 2147483647 h 2933"/>
              <a:gd name="T72" fmla="*/ 2147483647 w 6695"/>
              <a:gd name="T73" fmla="*/ 2147483647 h 2933"/>
              <a:gd name="T74" fmla="*/ 2147483647 w 6695"/>
              <a:gd name="T75" fmla="*/ 2147483647 h 2933"/>
              <a:gd name="T76" fmla="*/ 2147483647 w 6695"/>
              <a:gd name="T77" fmla="*/ 2147483647 h 2933"/>
              <a:gd name="T78" fmla="*/ 2147483647 w 6695"/>
              <a:gd name="T79" fmla="*/ 2147483647 h 2933"/>
              <a:gd name="T80" fmla="*/ 2147483647 w 6695"/>
              <a:gd name="T81" fmla="*/ 2147483647 h 2933"/>
              <a:gd name="T82" fmla="*/ 2147483647 w 6695"/>
              <a:gd name="T83" fmla="*/ 2147483647 h 2933"/>
              <a:gd name="T84" fmla="*/ 2147483647 w 6695"/>
              <a:gd name="T85" fmla="*/ 2147483647 h 2933"/>
              <a:gd name="T86" fmla="*/ 2147483647 w 6695"/>
              <a:gd name="T87" fmla="*/ 2147483647 h 2933"/>
              <a:gd name="T88" fmla="*/ 2147483647 w 6695"/>
              <a:gd name="T89" fmla="*/ 2147483647 h 2933"/>
              <a:gd name="T90" fmla="*/ 2147483647 w 6695"/>
              <a:gd name="T91" fmla="*/ 2147483647 h 2933"/>
              <a:gd name="T92" fmla="*/ 2147483647 w 6695"/>
              <a:gd name="T93" fmla="*/ 2147483647 h 2933"/>
              <a:gd name="T94" fmla="*/ 2147483647 w 6695"/>
              <a:gd name="T95" fmla="*/ 2147483647 h 2933"/>
              <a:gd name="T96" fmla="*/ 2147483647 w 6695"/>
              <a:gd name="T97" fmla="*/ 2147483647 h 2933"/>
              <a:gd name="T98" fmla="*/ 2147483647 w 6695"/>
              <a:gd name="T99" fmla="*/ 0 h 2933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w 6695"/>
              <a:gd name="T151" fmla="*/ 0 h 2933"/>
              <a:gd name="T152" fmla="*/ 6695 w 6695"/>
              <a:gd name="T153" fmla="*/ 2933 h 2933"/>
            </a:gdLst>
            <a:ahLst/>
            <a:cxnLst>
              <a:cxn ang="T100">
                <a:pos x="T0" y="T1"/>
              </a:cxn>
              <a:cxn ang="T101">
                <a:pos x="T2" y="T3"/>
              </a:cxn>
              <a:cxn ang="T102">
                <a:pos x="T4" y="T5"/>
              </a:cxn>
              <a:cxn ang="T103">
                <a:pos x="T6" y="T7"/>
              </a:cxn>
              <a:cxn ang="T104">
                <a:pos x="T8" y="T9"/>
              </a:cxn>
              <a:cxn ang="T105">
                <a:pos x="T10" y="T11"/>
              </a:cxn>
              <a:cxn ang="T106">
                <a:pos x="T12" y="T13"/>
              </a:cxn>
              <a:cxn ang="T107">
                <a:pos x="T14" y="T15"/>
              </a:cxn>
              <a:cxn ang="T108">
                <a:pos x="T16" y="T17"/>
              </a:cxn>
              <a:cxn ang="T109">
                <a:pos x="T18" y="T19"/>
              </a:cxn>
              <a:cxn ang="T110">
                <a:pos x="T20" y="T21"/>
              </a:cxn>
              <a:cxn ang="T111">
                <a:pos x="T22" y="T23"/>
              </a:cxn>
              <a:cxn ang="T112">
                <a:pos x="T24" y="T25"/>
              </a:cxn>
              <a:cxn ang="T113">
                <a:pos x="T26" y="T27"/>
              </a:cxn>
              <a:cxn ang="T114">
                <a:pos x="T28" y="T29"/>
              </a:cxn>
              <a:cxn ang="T115">
                <a:pos x="T30" y="T31"/>
              </a:cxn>
              <a:cxn ang="T116">
                <a:pos x="T32" y="T33"/>
              </a:cxn>
              <a:cxn ang="T117">
                <a:pos x="T34" y="T35"/>
              </a:cxn>
              <a:cxn ang="T118">
                <a:pos x="T36" y="T37"/>
              </a:cxn>
              <a:cxn ang="T119">
                <a:pos x="T38" y="T39"/>
              </a:cxn>
              <a:cxn ang="T120">
                <a:pos x="T40" y="T41"/>
              </a:cxn>
              <a:cxn ang="T121">
                <a:pos x="T42" y="T43"/>
              </a:cxn>
              <a:cxn ang="T122">
                <a:pos x="T44" y="T45"/>
              </a:cxn>
              <a:cxn ang="T123">
                <a:pos x="T46" y="T47"/>
              </a:cxn>
              <a:cxn ang="T124">
                <a:pos x="T48" y="T49"/>
              </a:cxn>
              <a:cxn ang="T125">
                <a:pos x="T50" y="T51"/>
              </a:cxn>
              <a:cxn ang="T126">
                <a:pos x="T52" y="T53"/>
              </a:cxn>
              <a:cxn ang="T127">
                <a:pos x="T54" y="T55"/>
              </a:cxn>
              <a:cxn ang="T128">
                <a:pos x="T56" y="T57"/>
              </a:cxn>
              <a:cxn ang="T129">
                <a:pos x="T58" y="T59"/>
              </a:cxn>
              <a:cxn ang="T130">
                <a:pos x="T60" y="T61"/>
              </a:cxn>
              <a:cxn ang="T131">
                <a:pos x="T62" y="T63"/>
              </a:cxn>
              <a:cxn ang="T132">
                <a:pos x="T64" y="T65"/>
              </a:cxn>
              <a:cxn ang="T133">
                <a:pos x="T66" y="T67"/>
              </a:cxn>
              <a:cxn ang="T134">
                <a:pos x="T68" y="T69"/>
              </a:cxn>
              <a:cxn ang="T135">
                <a:pos x="T70" y="T71"/>
              </a:cxn>
              <a:cxn ang="T136">
                <a:pos x="T72" y="T73"/>
              </a:cxn>
              <a:cxn ang="T137">
                <a:pos x="T74" y="T75"/>
              </a:cxn>
              <a:cxn ang="T138">
                <a:pos x="T76" y="T77"/>
              </a:cxn>
              <a:cxn ang="T139">
                <a:pos x="T78" y="T79"/>
              </a:cxn>
              <a:cxn ang="T140">
                <a:pos x="T80" y="T81"/>
              </a:cxn>
              <a:cxn ang="T141">
                <a:pos x="T82" y="T83"/>
              </a:cxn>
              <a:cxn ang="T142">
                <a:pos x="T84" y="T85"/>
              </a:cxn>
              <a:cxn ang="T143">
                <a:pos x="T86" y="T87"/>
              </a:cxn>
              <a:cxn ang="T144">
                <a:pos x="T88" y="T89"/>
              </a:cxn>
              <a:cxn ang="T145">
                <a:pos x="T90" y="T91"/>
              </a:cxn>
              <a:cxn ang="T146">
                <a:pos x="T92" y="T93"/>
              </a:cxn>
              <a:cxn ang="T147">
                <a:pos x="T94" y="T95"/>
              </a:cxn>
              <a:cxn ang="T148">
                <a:pos x="T96" y="T97"/>
              </a:cxn>
              <a:cxn ang="T149">
                <a:pos x="T98" y="T99"/>
              </a:cxn>
            </a:cxnLst>
            <a:rect l="T150" t="T151" r="T152" b="T153"/>
            <a:pathLst>
              <a:path w="6695" h="2933">
                <a:moveTo>
                  <a:pt x="6695" y="2933"/>
                </a:moveTo>
                <a:lnTo>
                  <a:pt x="6695" y="2799"/>
                </a:lnTo>
                <a:lnTo>
                  <a:pt x="6443" y="2799"/>
                </a:lnTo>
                <a:lnTo>
                  <a:pt x="6443" y="2700"/>
                </a:lnTo>
                <a:lnTo>
                  <a:pt x="6290" y="2700"/>
                </a:lnTo>
                <a:lnTo>
                  <a:pt x="6290" y="2609"/>
                </a:lnTo>
                <a:lnTo>
                  <a:pt x="6191" y="2609"/>
                </a:lnTo>
                <a:lnTo>
                  <a:pt x="6191" y="2519"/>
                </a:lnTo>
                <a:lnTo>
                  <a:pt x="5939" y="2519"/>
                </a:lnTo>
                <a:lnTo>
                  <a:pt x="5939" y="2450"/>
                </a:lnTo>
                <a:lnTo>
                  <a:pt x="5839" y="2450"/>
                </a:lnTo>
                <a:lnTo>
                  <a:pt x="5839" y="2382"/>
                </a:lnTo>
                <a:lnTo>
                  <a:pt x="5789" y="2382"/>
                </a:lnTo>
                <a:lnTo>
                  <a:pt x="5789" y="2312"/>
                </a:lnTo>
                <a:lnTo>
                  <a:pt x="5689" y="2312"/>
                </a:lnTo>
                <a:lnTo>
                  <a:pt x="5689" y="2248"/>
                </a:lnTo>
                <a:lnTo>
                  <a:pt x="5534" y="2248"/>
                </a:lnTo>
                <a:lnTo>
                  <a:pt x="5534" y="2193"/>
                </a:lnTo>
                <a:lnTo>
                  <a:pt x="5285" y="2193"/>
                </a:lnTo>
                <a:lnTo>
                  <a:pt x="5285" y="2139"/>
                </a:lnTo>
                <a:lnTo>
                  <a:pt x="4933" y="2139"/>
                </a:lnTo>
                <a:lnTo>
                  <a:pt x="4933" y="2099"/>
                </a:lnTo>
                <a:lnTo>
                  <a:pt x="4834" y="2099"/>
                </a:lnTo>
                <a:lnTo>
                  <a:pt x="4834" y="2058"/>
                </a:lnTo>
                <a:lnTo>
                  <a:pt x="4778" y="2058"/>
                </a:lnTo>
                <a:lnTo>
                  <a:pt x="4778" y="2019"/>
                </a:lnTo>
                <a:lnTo>
                  <a:pt x="4430" y="2019"/>
                </a:lnTo>
                <a:lnTo>
                  <a:pt x="4430" y="1949"/>
                </a:lnTo>
                <a:lnTo>
                  <a:pt x="4380" y="1949"/>
                </a:lnTo>
                <a:lnTo>
                  <a:pt x="4380" y="1910"/>
                </a:lnTo>
                <a:lnTo>
                  <a:pt x="4078" y="1910"/>
                </a:lnTo>
                <a:lnTo>
                  <a:pt x="4078" y="1875"/>
                </a:lnTo>
                <a:lnTo>
                  <a:pt x="4028" y="1875"/>
                </a:lnTo>
                <a:lnTo>
                  <a:pt x="4028" y="1839"/>
                </a:lnTo>
                <a:lnTo>
                  <a:pt x="3723" y="1839"/>
                </a:lnTo>
                <a:lnTo>
                  <a:pt x="3723" y="1804"/>
                </a:lnTo>
                <a:lnTo>
                  <a:pt x="3674" y="1804"/>
                </a:lnTo>
                <a:lnTo>
                  <a:pt x="3674" y="1732"/>
                </a:lnTo>
                <a:lnTo>
                  <a:pt x="3624" y="1732"/>
                </a:lnTo>
                <a:lnTo>
                  <a:pt x="3624" y="1557"/>
                </a:lnTo>
                <a:lnTo>
                  <a:pt x="3272" y="1557"/>
                </a:lnTo>
                <a:lnTo>
                  <a:pt x="3272" y="1523"/>
                </a:lnTo>
                <a:lnTo>
                  <a:pt x="2918" y="1523"/>
                </a:lnTo>
                <a:lnTo>
                  <a:pt x="2918" y="1487"/>
                </a:lnTo>
                <a:lnTo>
                  <a:pt x="2818" y="1487"/>
                </a:lnTo>
                <a:lnTo>
                  <a:pt x="2818" y="1418"/>
                </a:lnTo>
                <a:lnTo>
                  <a:pt x="2768" y="1418"/>
                </a:lnTo>
                <a:lnTo>
                  <a:pt x="2768" y="1386"/>
                </a:lnTo>
                <a:lnTo>
                  <a:pt x="2466" y="1386"/>
                </a:lnTo>
                <a:lnTo>
                  <a:pt x="2466" y="1347"/>
                </a:lnTo>
                <a:lnTo>
                  <a:pt x="2062" y="1347"/>
                </a:lnTo>
                <a:lnTo>
                  <a:pt x="2062" y="1312"/>
                </a:lnTo>
                <a:lnTo>
                  <a:pt x="2012" y="1312"/>
                </a:lnTo>
                <a:lnTo>
                  <a:pt x="2012" y="1281"/>
                </a:lnTo>
                <a:lnTo>
                  <a:pt x="1962" y="1281"/>
                </a:lnTo>
                <a:lnTo>
                  <a:pt x="1962" y="1245"/>
                </a:lnTo>
                <a:lnTo>
                  <a:pt x="1912" y="1245"/>
                </a:lnTo>
                <a:lnTo>
                  <a:pt x="1912" y="1212"/>
                </a:lnTo>
                <a:lnTo>
                  <a:pt x="1713" y="1212"/>
                </a:lnTo>
                <a:lnTo>
                  <a:pt x="1713" y="1143"/>
                </a:lnTo>
                <a:lnTo>
                  <a:pt x="1660" y="1143"/>
                </a:lnTo>
                <a:lnTo>
                  <a:pt x="1660" y="1107"/>
                </a:lnTo>
                <a:lnTo>
                  <a:pt x="1611" y="1107"/>
                </a:lnTo>
                <a:lnTo>
                  <a:pt x="1611" y="939"/>
                </a:lnTo>
                <a:lnTo>
                  <a:pt x="1558" y="939"/>
                </a:lnTo>
                <a:lnTo>
                  <a:pt x="1558" y="908"/>
                </a:lnTo>
                <a:lnTo>
                  <a:pt x="1508" y="908"/>
                </a:lnTo>
                <a:lnTo>
                  <a:pt x="1508" y="874"/>
                </a:lnTo>
                <a:lnTo>
                  <a:pt x="1359" y="874"/>
                </a:lnTo>
                <a:lnTo>
                  <a:pt x="1359" y="839"/>
                </a:lnTo>
                <a:lnTo>
                  <a:pt x="1256" y="839"/>
                </a:lnTo>
                <a:lnTo>
                  <a:pt x="1256" y="805"/>
                </a:lnTo>
                <a:lnTo>
                  <a:pt x="1206" y="805"/>
                </a:lnTo>
                <a:lnTo>
                  <a:pt x="1206" y="772"/>
                </a:lnTo>
                <a:lnTo>
                  <a:pt x="1107" y="772"/>
                </a:lnTo>
                <a:lnTo>
                  <a:pt x="1107" y="739"/>
                </a:lnTo>
                <a:lnTo>
                  <a:pt x="1057" y="739"/>
                </a:lnTo>
                <a:lnTo>
                  <a:pt x="1057" y="708"/>
                </a:lnTo>
                <a:lnTo>
                  <a:pt x="1007" y="708"/>
                </a:lnTo>
                <a:lnTo>
                  <a:pt x="1007" y="672"/>
                </a:lnTo>
                <a:lnTo>
                  <a:pt x="907" y="672"/>
                </a:lnTo>
                <a:lnTo>
                  <a:pt x="907" y="641"/>
                </a:lnTo>
                <a:lnTo>
                  <a:pt x="806" y="641"/>
                </a:lnTo>
                <a:lnTo>
                  <a:pt x="806" y="609"/>
                </a:lnTo>
                <a:lnTo>
                  <a:pt x="653" y="609"/>
                </a:lnTo>
                <a:lnTo>
                  <a:pt x="653" y="544"/>
                </a:lnTo>
                <a:lnTo>
                  <a:pt x="603" y="544"/>
                </a:lnTo>
                <a:lnTo>
                  <a:pt x="603" y="447"/>
                </a:lnTo>
                <a:lnTo>
                  <a:pt x="453" y="447"/>
                </a:lnTo>
                <a:lnTo>
                  <a:pt x="453" y="349"/>
                </a:lnTo>
                <a:lnTo>
                  <a:pt x="401" y="349"/>
                </a:lnTo>
                <a:lnTo>
                  <a:pt x="401" y="126"/>
                </a:lnTo>
                <a:lnTo>
                  <a:pt x="351" y="126"/>
                </a:lnTo>
                <a:lnTo>
                  <a:pt x="351" y="93"/>
                </a:lnTo>
                <a:lnTo>
                  <a:pt x="251" y="93"/>
                </a:lnTo>
                <a:lnTo>
                  <a:pt x="251" y="62"/>
                </a:lnTo>
                <a:lnTo>
                  <a:pt x="201" y="62"/>
                </a:lnTo>
                <a:lnTo>
                  <a:pt x="201" y="31"/>
                </a:lnTo>
                <a:lnTo>
                  <a:pt x="151" y="31"/>
                </a:lnTo>
                <a:lnTo>
                  <a:pt x="151" y="0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8268" name="Group 41"/>
          <p:cNvGrpSpPr>
            <a:grpSpLocks/>
          </p:cNvGrpSpPr>
          <p:nvPr/>
        </p:nvGrpSpPr>
        <p:grpSpPr bwMode="auto">
          <a:xfrm>
            <a:off x="1354138" y="4283075"/>
            <a:ext cx="319087" cy="401638"/>
            <a:chOff x="4441" y="2992"/>
            <a:chExt cx="219" cy="275"/>
          </a:xfrm>
        </p:grpSpPr>
        <p:sp>
          <p:nvSpPr>
            <p:cNvPr id="8344" name="Line 42"/>
            <p:cNvSpPr>
              <a:spLocks noChangeShapeType="1"/>
            </p:cNvSpPr>
            <p:nvPr/>
          </p:nvSpPr>
          <p:spPr bwMode="auto">
            <a:xfrm flipH="1">
              <a:off x="4441" y="2992"/>
              <a:ext cx="219" cy="1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345" name="Line 43"/>
            <p:cNvSpPr>
              <a:spLocks noChangeShapeType="1"/>
            </p:cNvSpPr>
            <p:nvPr/>
          </p:nvSpPr>
          <p:spPr bwMode="auto">
            <a:xfrm flipH="1">
              <a:off x="4441" y="3129"/>
              <a:ext cx="219" cy="1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346" name="Line 44"/>
            <p:cNvSpPr>
              <a:spLocks noChangeShapeType="1"/>
            </p:cNvSpPr>
            <p:nvPr/>
          </p:nvSpPr>
          <p:spPr bwMode="auto">
            <a:xfrm flipH="1">
              <a:off x="4441" y="3266"/>
              <a:ext cx="219" cy="1"/>
            </a:xfrm>
            <a:prstGeom prst="line">
              <a:avLst/>
            </a:prstGeom>
            <a:noFill/>
            <a:ln w="25400">
              <a:solidFill>
                <a:srgbClr val="E673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8269" name="Rectangle 45"/>
          <p:cNvSpPr>
            <a:spLocks noChangeArrowheads="1"/>
          </p:cNvSpPr>
          <p:nvPr/>
        </p:nvSpPr>
        <p:spPr bwMode="auto">
          <a:xfrm>
            <a:off x="860425" y="4970463"/>
            <a:ext cx="269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8270" name="Rectangle 46"/>
          <p:cNvSpPr>
            <a:spLocks noChangeArrowheads="1"/>
          </p:cNvSpPr>
          <p:nvPr/>
        </p:nvSpPr>
        <p:spPr bwMode="auto">
          <a:xfrm>
            <a:off x="1412875" y="4970463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24</a:t>
            </a:r>
          </a:p>
        </p:txBody>
      </p:sp>
      <p:sp>
        <p:nvSpPr>
          <p:cNvPr id="8271" name="Rectangle 47"/>
          <p:cNvSpPr>
            <a:spLocks noChangeArrowheads="1"/>
          </p:cNvSpPr>
          <p:nvPr/>
        </p:nvSpPr>
        <p:spPr bwMode="auto">
          <a:xfrm>
            <a:off x="1979613" y="4970463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48</a:t>
            </a:r>
          </a:p>
        </p:txBody>
      </p:sp>
      <p:sp>
        <p:nvSpPr>
          <p:cNvPr id="8272" name="Rectangle 48"/>
          <p:cNvSpPr>
            <a:spLocks noChangeArrowheads="1"/>
          </p:cNvSpPr>
          <p:nvPr/>
        </p:nvSpPr>
        <p:spPr bwMode="auto">
          <a:xfrm>
            <a:off x="2576513" y="4970463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72</a:t>
            </a:r>
          </a:p>
        </p:txBody>
      </p:sp>
      <p:sp>
        <p:nvSpPr>
          <p:cNvPr id="8273" name="Rectangle 49"/>
          <p:cNvSpPr>
            <a:spLocks noChangeArrowheads="1"/>
          </p:cNvSpPr>
          <p:nvPr/>
        </p:nvSpPr>
        <p:spPr bwMode="auto">
          <a:xfrm>
            <a:off x="3176588" y="4970463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96</a:t>
            </a:r>
          </a:p>
        </p:txBody>
      </p:sp>
      <p:sp>
        <p:nvSpPr>
          <p:cNvPr id="8274" name="Rectangle 50"/>
          <p:cNvSpPr>
            <a:spLocks noChangeArrowheads="1"/>
          </p:cNvSpPr>
          <p:nvPr/>
        </p:nvSpPr>
        <p:spPr bwMode="auto">
          <a:xfrm>
            <a:off x="3727450" y="4970463"/>
            <a:ext cx="436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120</a:t>
            </a:r>
          </a:p>
        </p:txBody>
      </p:sp>
      <p:sp>
        <p:nvSpPr>
          <p:cNvPr id="8275" name="Rectangle 51"/>
          <p:cNvSpPr>
            <a:spLocks noChangeArrowheads="1"/>
          </p:cNvSpPr>
          <p:nvPr/>
        </p:nvSpPr>
        <p:spPr bwMode="auto">
          <a:xfrm>
            <a:off x="4310063" y="4970463"/>
            <a:ext cx="4365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144</a:t>
            </a:r>
          </a:p>
        </p:txBody>
      </p:sp>
      <p:sp>
        <p:nvSpPr>
          <p:cNvPr id="8276" name="Rectangle 52"/>
          <p:cNvSpPr>
            <a:spLocks noChangeArrowheads="1"/>
          </p:cNvSpPr>
          <p:nvPr/>
        </p:nvSpPr>
        <p:spPr bwMode="auto">
          <a:xfrm>
            <a:off x="668338" y="4772025"/>
            <a:ext cx="269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8277" name="Rectangle 53"/>
          <p:cNvSpPr>
            <a:spLocks noChangeArrowheads="1"/>
          </p:cNvSpPr>
          <p:nvPr/>
        </p:nvSpPr>
        <p:spPr bwMode="auto">
          <a:xfrm>
            <a:off x="593725" y="43894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30</a:t>
            </a:r>
          </a:p>
        </p:txBody>
      </p:sp>
      <p:sp>
        <p:nvSpPr>
          <p:cNvPr id="8278" name="Rectangle 54"/>
          <p:cNvSpPr>
            <a:spLocks noChangeArrowheads="1"/>
          </p:cNvSpPr>
          <p:nvPr/>
        </p:nvSpPr>
        <p:spPr bwMode="auto">
          <a:xfrm>
            <a:off x="593725" y="4010025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8279" name="Rectangle 55"/>
          <p:cNvSpPr>
            <a:spLocks noChangeArrowheads="1"/>
          </p:cNvSpPr>
          <p:nvPr/>
        </p:nvSpPr>
        <p:spPr bwMode="auto">
          <a:xfrm>
            <a:off x="593725" y="3629025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50</a:t>
            </a:r>
          </a:p>
        </p:txBody>
      </p:sp>
      <p:sp>
        <p:nvSpPr>
          <p:cNvPr id="8280" name="Rectangle 56"/>
          <p:cNvSpPr>
            <a:spLocks noChangeArrowheads="1"/>
          </p:cNvSpPr>
          <p:nvPr/>
        </p:nvSpPr>
        <p:spPr bwMode="auto">
          <a:xfrm>
            <a:off x="593725" y="3248025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8281" name="Rectangle 57"/>
          <p:cNvSpPr>
            <a:spLocks noChangeArrowheads="1"/>
          </p:cNvSpPr>
          <p:nvPr/>
        </p:nvSpPr>
        <p:spPr bwMode="auto">
          <a:xfrm>
            <a:off x="593725" y="2868613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70</a:t>
            </a:r>
          </a:p>
        </p:txBody>
      </p:sp>
      <p:sp>
        <p:nvSpPr>
          <p:cNvPr id="8282" name="Rectangle 58"/>
          <p:cNvSpPr>
            <a:spLocks noChangeArrowheads="1"/>
          </p:cNvSpPr>
          <p:nvPr/>
        </p:nvSpPr>
        <p:spPr bwMode="auto">
          <a:xfrm>
            <a:off x="593725" y="2487613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8283" name="Rectangle 59"/>
          <p:cNvSpPr>
            <a:spLocks noChangeArrowheads="1"/>
          </p:cNvSpPr>
          <p:nvPr/>
        </p:nvSpPr>
        <p:spPr bwMode="auto">
          <a:xfrm>
            <a:off x="593725" y="2106613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90</a:t>
            </a:r>
          </a:p>
        </p:txBody>
      </p:sp>
      <p:sp>
        <p:nvSpPr>
          <p:cNvPr id="8284" name="Rectangle 61"/>
          <p:cNvSpPr>
            <a:spLocks noChangeArrowheads="1"/>
          </p:cNvSpPr>
          <p:nvPr/>
        </p:nvSpPr>
        <p:spPr bwMode="auto">
          <a:xfrm>
            <a:off x="1684338" y="4127500"/>
            <a:ext cx="11382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EFV + 2 NRTI</a:t>
            </a:r>
          </a:p>
        </p:txBody>
      </p:sp>
      <p:sp>
        <p:nvSpPr>
          <p:cNvPr id="8285" name="Rectangle 62"/>
          <p:cNvSpPr>
            <a:spLocks noChangeArrowheads="1"/>
          </p:cNvSpPr>
          <p:nvPr/>
        </p:nvSpPr>
        <p:spPr bwMode="auto">
          <a:xfrm>
            <a:off x="1684338" y="4348163"/>
            <a:ext cx="1222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LPV/r + 2 NRTI</a:t>
            </a:r>
          </a:p>
        </p:txBody>
      </p:sp>
      <p:sp>
        <p:nvSpPr>
          <p:cNvPr id="8286" name="Rectangle 63"/>
          <p:cNvSpPr>
            <a:spLocks noChangeArrowheads="1"/>
          </p:cNvSpPr>
          <p:nvPr/>
        </p:nvSpPr>
        <p:spPr bwMode="auto">
          <a:xfrm>
            <a:off x="1684338" y="4537075"/>
            <a:ext cx="1036637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EFV + LPV/r</a:t>
            </a:r>
          </a:p>
        </p:txBody>
      </p:sp>
      <p:sp>
        <p:nvSpPr>
          <p:cNvPr id="8287" name="Text Box 174"/>
          <p:cNvSpPr txBox="1">
            <a:spLocks noChangeArrowheads="1"/>
          </p:cNvSpPr>
          <p:nvPr/>
        </p:nvSpPr>
        <p:spPr bwMode="auto">
          <a:xfrm>
            <a:off x="1336675" y="3394075"/>
            <a:ext cx="18240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 b="1" i="0">
                <a:solidFill>
                  <a:srgbClr val="000066"/>
                </a:solidFill>
              </a:rPr>
              <a:t>p = 0.006 EFV vs LPV/r</a:t>
            </a:r>
          </a:p>
        </p:txBody>
      </p:sp>
      <p:sp>
        <p:nvSpPr>
          <p:cNvPr id="8288" name="Line 179"/>
          <p:cNvSpPr>
            <a:spLocks noChangeShapeType="1"/>
          </p:cNvSpPr>
          <p:nvPr/>
        </p:nvSpPr>
        <p:spPr bwMode="auto">
          <a:xfrm flipV="1">
            <a:off x="3948113" y="4902200"/>
            <a:ext cx="1587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89" name="Line 180"/>
          <p:cNvSpPr>
            <a:spLocks noChangeShapeType="1"/>
          </p:cNvSpPr>
          <p:nvPr/>
        </p:nvSpPr>
        <p:spPr bwMode="auto">
          <a:xfrm flipV="1">
            <a:off x="4533900" y="4902200"/>
            <a:ext cx="1588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90" name="Rectangle 178"/>
          <p:cNvSpPr>
            <a:spLocks noChangeArrowheads="1"/>
          </p:cNvSpPr>
          <p:nvPr/>
        </p:nvSpPr>
        <p:spPr bwMode="auto">
          <a:xfrm>
            <a:off x="831850" y="1541463"/>
            <a:ext cx="3190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8291" name="Freeform 176"/>
          <p:cNvSpPr>
            <a:spLocks/>
          </p:cNvSpPr>
          <p:nvPr/>
        </p:nvSpPr>
        <p:spPr bwMode="auto">
          <a:xfrm>
            <a:off x="1004888" y="1774825"/>
            <a:ext cx="3575050" cy="3117850"/>
          </a:xfrm>
          <a:custGeom>
            <a:avLst/>
            <a:gdLst>
              <a:gd name="T0" fmla="*/ 2147483647 w 2078"/>
              <a:gd name="T1" fmla="*/ 2147483647 h 296"/>
              <a:gd name="T2" fmla="*/ 0 w 2078"/>
              <a:gd name="T3" fmla="*/ 2147483647 h 296"/>
              <a:gd name="T4" fmla="*/ 0 w 2078"/>
              <a:gd name="T5" fmla="*/ 0 h 296"/>
              <a:gd name="T6" fmla="*/ 0 60000 65536"/>
              <a:gd name="T7" fmla="*/ 0 60000 65536"/>
              <a:gd name="T8" fmla="*/ 0 60000 65536"/>
              <a:gd name="T9" fmla="*/ 0 w 2078"/>
              <a:gd name="T10" fmla="*/ 0 h 296"/>
              <a:gd name="T11" fmla="*/ 2078 w 2078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8" h="296">
                <a:moveTo>
                  <a:pt x="2078" y="296"/>
                </a:moveTo>
                <a:cubicBezTo>
                  <a:pt x="1385" y="296"/>
                  <a:pt x="693" y="296"/>
                  <a:pt x="0" y="296"/>
                </a:cubicBezTo>
                <a:lnTo>
                  <a:pt x="0" y="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92" name="Line 10"/>
          <p:cNvSpPr>
            <a:spLocks noChangeShapeType="1"/>
          </p:cNvSpPr>
          <p:nvPr/>
        </p:nvSpPr>
        <p:spPr bwMode="auto">
          <a:xfrm>
            <a:off x="928688" y="1862138"/>
            <a:ext cx="76200" cy="15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293" name="Rectangle 59"/>
          <p:cNvSpPr>
            <a:spLocks noChangeArrowheads="1"/>
          </p:cNvSpPr>
          <p:nvPr/>
        </p:nvSpPr>
        <p:spPr bwMode="auto">
          <a:xfrm>
            <a:off x="509588" y="1725613"/>
            <a:ext cx="4365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8294" name="Rectangle 103"/>
          <p:cNvSpPr>
            <a:spLocks noChangeArrowheads="1"/>
          </p:cNvSpPr>
          <p:nvPr/>
        </p:nvSpPr>
        <p:spPr bwMode="auto">
          <a:xfrm>
            <a:off x="4783138" y="1727200"/>
            <a:ext cx="436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8295" name="Rectangle 88"/>
          <p:cNvSpPr>
            <a:spLocks noChangeArrowheads="1"/>
          </p:cNvSpPr>
          <p:nvPr/>
        </p:nvSpPr>
        <p:spPr bwMode="auto">
          <a:xfrm>
            <a:off x="5100638" y="4970463"/>
            <a:ext cx="269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8296" name="Rectangle 89"/>
          <p:cNvSpPr>
            <a:spLocks noChangeArrowheads="1"/>
          </p:cNvSpPr>
          <p:nvPr/>
        </p:nvSpPr>
        <p:spPr bwMode="auto">
          <a:xfrm>
            <a:off x="5662613" y="4970463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24</a:t>
            </a:r>
          </a:p>
        </p:txBody>
      </p:sp>
      <p:sp>
        <p:nvSpPr>
          <p:cNvPr id="8297" name="Rectangle 90"/>
          <p:cNvSpPr>
            <a:spLocks noChangeArrowheads="1"/>
          </p:cNvSpPr>
          <p:nvPr/>
        </p:nvSpPr>
        <p:spPr bwMode="auto">
          <a:xfrm>
            <a:off x="6262688" y="4970463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48</a:t>
            </a:r>
          </a:p>
        </p:txBody>
      </p:sp>
      <p:sp>
        <p:nvSpPr>
          <p:cNvPr id="8298" name="Rectangle 91"/>
          <p:cNvSpPr>
            <a:spLocks noChangeArrowheads="1"/>
          </p:cNvSpPr>
          <p:nvPr/>
        </p:nvSpPr>
        <p:spPr bwMode="auto">
          <a:xfrm>
            <a:off x="6872288" y="4970463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72</a:t>
            </a:r>
          </a:p>
        </p:txBody>
      </p:sp>
      <p:sp>
        <p:nvSpPr>
          <p:cNvPr id="8299" name="Rectangle 92"/>
          <p:cNvSpPr>
            <a:spLocks noChangeArrowheads="1"/>
          </p:cNvSpPr>
          <p:nvPr/>
        </p:nvSpPr>
        <p:spPr bwMode="auto">
          <a:xfrm>
            <a:off x="7459663" y="4970463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96</a:t>
            </a:r>
          </a:p>
        </p:txBody>
      </p:sp>
      <p:sp>
        <p:nvSpPr>
          <p:cNvPr id="8300" name="Rectangle 93"/>
          <p:cNvSpPr>
            <a:spLocks noChangeArrowheads="1"/>
          </p:cNvSpPr>
          <p:nvPr/>
        </p:nvSpPr>
        <p:spPr bwMode="auto">
          <a:xfrm>
            <a:off x="8020050" y="4970463"/>
            <a:ext cx="436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120</a:t>
            </a:r>
          </a:p>
        </p:txBody>
      </p:sp>
      <p:sp>
        <p:nvSpPr>
          <p:cNvPr id="8301" name="Rectangle 94"/>
          <p:cNvSpPr>
            <a:spLocks noChangeArrowheads="1"/>
          </p:cNvSpPr>
          <p:nvPr/>
        </p:nvSpPr>
        <p:spPr bwMode="auto">
          <a:xfrm>
            <a:off x="8618538" y="4970463"/>
            <a:ext cx="4365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144</a:t>
            </a:r>
          </a:p>
        </p:txBody>
      </p:sp>
      <p:sp>
        <p:nvSpPr>
          <p:cNvPr id="8302" name="Rectangle 95"/>
          <p:cNvSpPr>
            <a:spLocks noChangeArrowheads="1"/>
          </p:cNvSpPr>
          <p:nvPr/>
        </p:nvSpPr>
        <p:spPr bwMode="auto">
          <a:xfrm>
            <a:off x="4949825" y="4772025"/>
            <a:ext cx="269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8303" name="Rectangle 96"/>
          <p:cNvSpPr>
            <a:spLocks noChangeArrowheads="1"/>
          </p:cNvSpPr>
          <p:nvPr/>
        </p:nvSpPr>
        <p:spPr bwMode="auto">
          <a:xfrm>
            <a:off x="4875213" y="43894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30</a:t>
            </a:r>
          </a:p>
        </p:txBody>
      </p:sp>
      <p:sp>
        <p:nvSpPr>
          <p:cNvPr id="8304" name="Rectangle 97"/>
          <p:cNvSpPr>
            <a:spLocks noChangeArrowheads="1"/>
          </p:cNvSpPr>
          <p:nvPr/>
        </p:nvSpPr>
        <p:spPr bwMode="auto">
          <a:xfrm>
            <a:off x="4875213" y="4010025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8305" name="Rectangle 98"/>
          <p:cNvSpPr>
            <a:spLocks noChangeArrowheads="1"/>
          </p:cNvSpPr>
          <p:nvPr/>
        </p:nvSpPr>
        <p:spPr bwMode="auto">
          <a:xfrm>
            <a:off x="4875213" y="3629025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50</a:t>
            </a:r>
          </a:p>
        </p:txBody>
      </p:sp>
      <p:sp>
        <p:nvSpPr>
          <p:cNvPr id="8306" name="Rectangle 99"/>
          <p:cNvSpPr>
            <a:spLocks noChangeArrowheads="1"/>
          </p:cNvSpPr>
          <p:nvPr/>
        </p:nvSpPr>
        <p:spPr bwMode="auto">
          <a:xfrm>
            <a:off x="4875213" y="3248025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8307" name="Rectangle 100"/>
          <p:cNvSpPr>
            <a:spLocks noChangeArrowheads="1"/>
          </p:cNvSpPr>
          <p:nvPr/>
        </p:nvSpPr>
        <p:spPr bwMode="auto">
          <a:xfrm>
            <a:off x="4875213" y="2868613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70</a:t>
            </a:r>
          </a:p>
        </p:txBody>
      </p:sp>
      <p:sp>
        <p:nvSpPr>
          <p:cNvPr id="8308" name="Rectangle 101"/>
          <p:cNvSpPr>
            <a:spLocks noChangeArrowheads="1"/>
          </p:cNvSpPr>
          <p:nvPr/>
        </p:nvSpPr>
        <p:spPr bwMode="auto">
          <a:xfrm>
            <a:off x="4875213" y="2487613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8309" name="Rectangle 102"/>
          <p:cNvSpPr>
            <a:spLocks noChangeArrowheads="1"/>
          </p:cNvSpPr>
          <p:nvPr/>
        </p:nvSpPr>
        <p:spPr bwMode="auto">
          <a:xfrm>
            <a:off x="4875213" y="2106613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90</a:t>
            </a:r>
          </a:p>
        </p:txBody>
      </p:sp>
      <p:sp>
        <p:nvSpPr>
          <p:cNvPr id="8310" name="Rectangle 104"/>
          <p:cNvSpPr>
            <a:spLocks noChangeArrowheads="1"/>
          </p:cNvSpPr>
          <p:nvPr/>
        </p:nvSpPr>
        <p:spPr bwMode="auto">
          <a:xfrm>
            <a:off x="5943600" y="4127500"/>
            <a:ext cx="11382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EFV + 2 NRTI</a:t>
            </a:r>
          </a:p>
        </p:txBody>
      </p:sp>
      <p:sp>
        <p:nvSpPr>
          <p:cNvPr id="8311" name="Rectangle 105"/>
          <p:cNvSpPr>
            <a:spLocks noChangeArrowheads="1"/>
          </p:cNvSpPr>
          <p:nvPr/>
        </p:nvSpPr>
        <p:spPr bwMode="auto">
          <a:xfrm>
            <a:off x="5943600" y="4348163"/>
            <a:ext cx="122237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LPV/r + 2 NRTI</a:t>
            </a:r>
          </a:p>
        </p:txBody>
      </p:sp>
      <p:sp>
        <p:nvSpPr>
          <p:cNvPr id="8312" name="Rectangle 106"/>
          <p:cNvSpPr>
            <a:spLocks noChangeArrowheads="1"/>
          </p:cNvSpPr>
          <p:nvPr/>
        </p:nvSpPr>
        <p:spPr bwMode="auto">
          <a:xfrm>
            <a:off x="5943600" y="4537075"/>
            <a:ext cx="103663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EFV + LPV/r</a:t>
            </a:r>
          </a:p>
        </p:txBody>
      </p:sp>
      <p:sp>
        <p:nvSpPr>
          <p:cNvPr id="8313" name="Line 129"/>
          <p:cNvSpPr>
            <a:spLocks noChangeShapeType="1"/>
          </p:cNvSpPr>
          <p:nvPr/>
        </p:nvSpPr>
        <p:spPr bwMode="auto">
          <a:xfrm flipV="1">
            <a:off x="8247063" y="4889500"/>
            <a:ext cx="1587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14" name="Line 131"/>
          <p:cNvSpPr>
            <a:spLocks noChangeShapeType="1"/>
          </p:cNvSpPr>
          <p:nvPr/>
        </p:nvSpPr>
        <p:spPr bwMode="auto">
          <a:xfrm>
            <a:off x="5173663" y="3009900"/>
            <a:ext cx="77787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15" name="Line 133"/>
          <p:cNvSpPr>
            <a:spLocks noChangeShapeType="1"/>
          </p:cNvSpPr>
          <p:nvPr/>
        </p:nvSpPr>
        <p:spPr bwMode="auto">
          <a:xfrm>
            <a:off x="5173663" y="2627313"/>
            <a:ext cx="77787" cy="15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16" name="Line 135"/>
          <p:cNvSpPr>
            <a:spLocks noChangeShapeType="1"/>
          </p:cNvSpPr>
          <p:nvPr/>
        </p:nvSpPr>
        <p:spPr bwMode="auto">
          <a:xfrm>
            <a:off x="5173663" y="2243138"/>
            <a:ext cx="77787" cy="15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17" name="Line 136"/>
          <p:cNvSpPr>
            <a:spLocks noChangeShapeType="1"/>
          </p:cNvSpPr>
          <p:nvPr/>
        </p:nvSpPr>
        <p:spPr bwMode="auto">
          <a:xfrm>
            <a:off x="5249863" y="1860550"/>
            <a:ext cx="1587" cy="382588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18" name="Line 137"/>
          <p:cNvSpPr>
            <a:spLocks noChangeShapeType="1"/>
          </p:cNvSpPr>
          <p:nvPr/>
        </p:nvSpPr>
        <p:spPr bwMode="auto">
          <a:xfrm flipV="1">
            <a:off x="6448425" y="4889500"/>
            <a:ext cx="1588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19" name="Line 138"/>
          <p:cNvSpPr>
            <a:spLocks noChangeShapeType="1"/>
          </p:cNvSpPr>
          <p:nvPr/>
        </p:nvSpPr>
        <p:spPr bwMode="auto">
          <a:xfrm flipV="1">
            <a:off x="7048500" y="4889500"/>
            <a:ext cx="1588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20" name="Line 140"/>
          <p:cNvSpPr>
            <a:spLocks noChangeShapeType="1"/>
          </p:cNvSpPr>
          <p:nvPr/>
        </p:nvSpPr>
        <p:spPr bwMode="auto">
          <a:xfrm flipV="1">
            <a:off x="7646988" y="4889500"/>
            <a:ext cx="1587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21" name="Line 145"/>
          <p:cNvSpPr>
            <a:spLocks noChangeShapeType="1"/>
          </p:cNvSpPr>
          <p:nvPr/>
        </p:nvSpPr>
        <p:spPr bwMode="auto">
          <a:xfrm>
            <a:off x="5173663" y="4162425"/>
            <a:ext cx="79375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22" name="Line 146"/>
          <p:cNvSpPr>
            <a:spLocks noChangeShapeType="1"/>
          </p:cNvSpPr>
          <p:nvPr/>
        </p:nvSpPr>
        <p:spPr bwMode="auto">
          <a:xfrm>
            <a:off x="5173663" y="3395663"/>
            <a:ext cx="77787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23" name="Line 149"/>
          <p:cNvSpPr>
            <a:spLocks noChangeShapeType="1"/>
          </p:cNvSpPr>
          <p:nvPr/>
        </p:nvSpPr>
        <p:spPr bwMode="auto">
          <a:xfrm>
            <a:off x="5173663" y="3778250"/>
            <a:ext cx="79375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24" name="Line 150"/>
          <p:cNvSpPr>
            <a:spLocks noChangeShapeType="1"/>
          </p:cNvSpPr>
          <p:nvPr/>
        </p:nvSpPr>
        <p:spPr bwMode="auto">
          <a:xfrm flipH="1">
            <a:off x="5194300" y="4748213"/>
            <a:ext cx="52388" cy="49212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25" name="Line 152"/>
          <p:cNvSpPr>
            <a:spLocks noChangeShapeType="1"/>
          </p:cNvSpPr>
          <p:nvPr/>
        </p:nvSpPr>
        <p:spPr bwMode="auto">
          <a:xfrm>
            <a:off x="5248275" y="4889500"/>
            <a:ext cx="1588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26" name="Line 153"/>
          <p:cNvSpPr>
            <a:spLocks noChangeShapeType="1"/>
          </p:cNvSpPr>
          <p:nvPr/>
        </p:nvSpPr>
        <p:spPr bwMode="auto">
          <a:xfrm>
            <a:off x="5173663" y="4889500"/>
            <a:ext cx="74612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27" name="Line 154"/>
          <p:cNvSpPr>
            <a:spLocks noChangeShapeType="1"/>
          </p:cNvSpPr>
          <p:nvPr/>
        </p:nvSpPr>
        <p:spPr bwMode="auto">
          <a:xfrm flipH="1">
            <a:off x="5187950" y="4695825"/>
            <a:ext cx="65088" cy="603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28" name="Line 156"/>
          <p:cNvSpPr>
            <a:spLocks noChangeShapeType="1"/>
          </p:cNvSpPr>
          <p:nvPr/>
        </p:nvSpPr>
        <p:spPr bwMode="auto">
          <a:xfrm>
            <a:off x="5173663" y="4546600"/>
            <a:ext cx="79375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29" name="Line 157"/>
          <p:cNvSpPr>
            <a:spLocks noChangeShapeType="1"/>
          </p:cNvSpPr>
          <p:nvPr/>
        </p:nvSpPr>
        <p:spPr bwMode="auto">
          <a:xfrm flipV="1">
            <a:off x="5849938" y="4889500"/>
            <a:ext cx="1587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30" name="Line 158"/>
          <p:cNvSpPr>
            <a:spLocks noChangeShapeType="1"/>
          </p:cNvSpPr>
          <p:nvPr/>
        </p:nvSpPr>
        <p:spPr bwMode="auto">
          <a:xfrm flipH="1">
            <a:off x="5253038" y="4641850"/>
            <a:ext cx="53975" cy="539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31" name="Line 159"/>
          <p:cNvSpPr>
            <a:spLocks noChangeShapeType="1"/>
          </p:cNvSpPr>
          <p:nvPr/>
        </p:nvSpPr>
        <p:spPr bwMode="auto">
          <a:xfrm flipH="1">
            <a:off x="5246688" y="4683125"/>
            <a:ext cx="66675" cy="650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8332" name="Group 162"/>
          <p:cNvGrpSpPr>
            <a:grpSpLocks/>
          </p:cNvGrpSpPr>
          <p:nvPr/>
        </p:nvGrpSpPr>
        <p:grpSpPr bwMode="auto">
          <a:xfrm>
            <a:off x="5616575" y="4279900"/>
            <a:ext cx="323850" cy="400050"/>
            <a:chOff x="4441" y="2992"/>
            <a:chExt cx="219" cy="275"/>
          </a:xfrm>
        </p:grpSpPr>
        <p:sp>
          <p:nvSpPr>
            <p:cNvPr id="8341" name="Line 163"/>
            <p:cNvSpPr>
              <a:spLocks noChangeShapeType="1"/>
            </p:cNvSpPr>
            <p:nvPr/>
          </p:nvSpPr>
          <p:spPr bwMode="auto">
            <a:xfrm flipH="1">
              <a:off x="4441" y="2992"/>
              <a:ext cx="219" cy="1"/>
            </a:xfrm>
            <a:prstGeom prst="line">
              <a:avLst/>
            </a:prstGeom>
            <a:noFill/>
            <a:ln w="25400">
              <a:solidFill>
                <a:schemeClr val="bg2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342" name="Line 164"/>
            <p:cNvSpPr>
              <a:spLocks noChangeShapeType="1"/>
            </p:cNvSpPr>
            <p:nvPr/>
          </p:nvSpPr>
          <p:spPr bwMode="auto">
            <a:xfrm flipH="1">
              <a:off x="4441" y="3129"/>
              <a:ext cx="219" cy="1"/>
            </a:xfrm>
            <a:prstGeom prst="line">
              <a:avLst/>
            </a:prstGeom>
            <a:noFill/>
            <a:ln w="25400">
              <a:solidFill>
                <a:srgbClr val="0080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  <p:sp>
          <p:nvSpPr>
            <p:cNvPr id="8343" name="Line 165"/>
            <p:cNvSpPr>
              <a:spLocks noChangeShapeType="1"/>
            </p:cNvSpPr>
            <p:nvPr/>
          </p:nvSpPr>
          <p:spPr bwMode="auto">
            <a:xfrm flipH="1">
              <a:off x="4441" y="3266"/>
              <a:ext cx="219" cy="1"/>
            </a:xfrm>
            <a:prstGeom prst="line">
              <a:avLst/>
            </a:prstGeom>
            <a:noFill/>
            <a:ln w="25400">
              <a:solidFill>
                <a:srgbClr val="E67300"/>
              </a:solidFill>
              <a:round/>
              <a:headEnd/>
              <a:tailEnd/>
            </a:ln>
          </p:spPr>
          <p:txBody>
            <a:bodyPr/>
            <a:lstStyle/>
            <a:p>
              <a:endParaRPr lang="fr-FR"/>
            </a:p>
          </p:txBody>
        </p:sp>
      </p:grpSp>
      <p:sp>
        <p:nvSpPr>
          <p:cNvPr id="8333" name="Freeform 166"/>
          <p:cNvSpPr>
            <a:spLocks/>
          </p:cNvSpPr>
          <p:nvPr/>
        </p:nvSpPr>
        <p:spPr bwMode="auto">
          <a:xfrm>
            <a:off x="5249863" y="1860550"/>
            <a:ext cx="2846387" cy="1651000"/>
          </a:xfrm>
          <a:custGeom>
            <a:avLst/>
            <a:gdLst>
              <a:gd name="T0" fmla="*/ 2147483647 w 5751"/>
              <a:gd name="T1" fmla="*/ 2147483647 h 3411"/>
              <a:gd name="T2" fmla="*/ 2147483647 w 5751"/>
              <a:gd name="T3" fmla="*/ 2147483647 h 3411"/>
              <a:gd name="T4" fmla="*/ 2147483647 w 5751"/>
              <a:gd name="T5" fmla="*/ 2147483647 h 3411"/>
              <a:gd name="T6" fmla="*/ 2147483647 w 5751"/>
              <a:gd name="T7" fmla="*/ 2147483647 h 3411"/>
              <a:gd name="T8" fmla="*/ 2147483647 w 5751"/>
              <a:gd name="T9" fmla="*/ 2147483647 h 3411"/>
              <a:gd name="T10" fmla="*/ 2147483647 w 5751"/>
              <a:gd name="T11" fmla="*/ 2147483647 h 3411"/>
              <a:gd name="T12" fmla="*/ 2147483647 w 5751"/>
              <a:gd name="T13" fmla="*/ 2147483647 h 3411"/>
              <a:gd name="T14" fmla="*/ 2147483647 w 5751"/>
              <a:gd name="T15" fmla="*/ 2147483647 h 3411"/>
              <a:gd name="T16" fmla="*/ 2147483647 w 5751"/>
              <a:gd name="T17" fmla="*/ 2147483647 h 3411"/>
              <a:gd name="T18" fmla="*/ 2147483647 w 5751"/>
              <a:gd name="T19" fmla="*/ 2147483647 h 3411"/>
              <a:gd name="T20" fmla="*/ 2147483647 w 5751"/>
              <a:gd name="T21" fmla="*/ 2147483647 h 3411"/>
              <a:gd name="T22" fmla="*/ 2147483647 w 5751"/>
              <a:gd name="T23" fmla="*/ 2147483647 h 3411"/>
              <a:gd name="T24" fmla="*/ 2147483647 w 5751"/>
              <a:gd name="T25" fmla="*/ 2147483647 h 3411"/>
              <a:gd name="T26" fmla="*/ 2147483647 w 5751"/>
              <a:gd name="T27" fmla="*/ 2147483647 h 3411"/>
              <a:gd name="T28" fmla="*/ 2147483647 w 5751"/>
              <a:gd name="T29" fmla="*/ 2147483647 h 3411"/>
              <a:gd name="T30" fmla="*/ 2147483647 w 5751"/>
              <a:gd name="T31" fmla="*/ 2147483647 h 3411"/>
              <a:gd name="T32" fmla="*/ 2147483647 w 5751"/>
              <a:gd name="T33" fmla="*/ 2147483647 h 3411"/>
              <a:gd name="T34" fmla="*/ 2147483647 w 5751"/>
              <a:gd name="T35" fmla="*/ 2147483647 h 3411"/>
              <a:gd name="T36" fmla="*/ 2147483647 w 5751"/>
              <a:gd name="T37" fmla="*/ 2147483647 h 3411"/>
              <a:gd name="T38" fmla="*/ 2147483647 w 5751"/>
              <a:gd name="T39" fmla="*/ 2147483647 h 3411"/>
              <a:gd name="T40" fmla="*/ 2147483647 w 5751"/>
              <a:gd name="T41" fmla="*/ 2147483647 h 3411"/>
              <a:gd name="T42" fmla="*/ 2147483647 w 5751"/>
              <a:gd name="T43" fmla="*/ 2147483647 h 3411"/>
              <a:gd name="T44" fmla="*/ 2147483647 w 5751"/>
              <a:gd name="T45" fmla="*/ 2147483647 h 3411"/>
              <a:gd name="T46" fmla="*/ 2147483647 w 5751"/>
              <a:gd name="T47" fmla="*/ 2147483647 h 3411"/>
              <a:gd name="T48" fmla="*/ 2147483647 w 5751"/>
              <a:gd name="T49" fmla="*/ 2147483647 h 3411"/>
              <a:gd name="T50" fmla="*/ 2147483647 w 5751"/>
              <a:gd name="T51" fmla="*/ 2147483647 h 3411"/>
              <a:gd name="T52" fmla="*/ 2147483647 w 5751"/>
              <a:gd name="T53" fmla="*/ 2147483647 h 3411"/>
              <a:gd name="T54" fmla="*/ 2147483647 w 5751"/>
              <a:gd name="T55" fmla="*/ 2147483647 h 3411"/>
              <a:gd name="T56" fmla="*/ 2147483647 w 5751"/>
              <a:gd name="T57" fmla="*/ 2147483647 h 3411"/>
              <a:gd name="T58" fmla="*/ 2147483647 w 5751"/>
              <a:gd name="T59" fmla="*/ 2147483647 h 3411"/>
              <a:gd name="T60" fmla="*/ 2147483647 w 5751"/>
              <a:gd name="T61" fmla="*/ 2147483647 h 3411"/>
              <a:gd name="T62" fmla="*/ 2147483647 w 5751"/>
              <a:gd name="T63" fmla="*/ 2147483647 h 3411"/>
              <a:gd name="T64" fmla="*/ 2147483647 w 5751"/>
              <a:gd name="T65" fmla="*/ 2147483647 h 3411"/>
              <a:gd name="T66" fmla="*/ 2147483647 w 5751"/>
              <a:gd name="T67" fmla="*/ 2147483647 h 3411"/>
              <a:gd name="T68" fmla="*/ 2147483647 w 5751"/>
              <a:gd name="T69" fmla="*/ 2147483647 h 3411"/>
              <a:gd name="T70" fmla="*/ 2147483647 w 5751"/>
              <a:gd name="T71" fmla="*/ 2147483647 h 3411"/>
              <a:gd name="T72" fmla="*/ 2147483647 w 5751"/>
              <a:gd name="T73" fmla="*/ 2147483647 h 3411"/>
              <a:gd name="T74" fmla="*/ 2147483647 w 5751"/>
              <a:gd name="T75" fmla="*/ 2147483647 h 3411"/>
              <a:gd name="T76" fmla="*/ 2147483647 w 5751"/>
              <a:gd name="T77" fmla="*/ 2147483647 h 3411"/>
              <a:gd name="T78" fmla="*/ 2147483647 w 5751"/>
              <a:gd name="T79" fmla="*/ 2147483647 h 3411"/>
              <a:gd name="T80" fmla="*/ 2147483647 w 5751"/>
              <a:gd name="T81" fmla="*/ 2147483647 h 3411"/>
              <a:gd name="T82" fmla="*/ 2147483647 w 5751"/>
              <a:gd name="T83" fmla="*/ 2147483647 h 3411"/>
              <a:gd name="T84" fmla="*/ 2147483647 w 5751"/>
              <a:gd name="T85" fmla="*/ 2147483647 h 3411"/>
              <a:gd name="T86" fmla="*/ 2147483647 w 5751"/>
              <a:gd name="T87" fmla="*/ 2147483647 h 3411"/>
              <a:gd name="T88" fmla="*/ 2147483647 w 5751"/>
              <a:gd name="T89" fmla="*/ 2147483647 h 3411"/>
              <a:gd name="T90" fmla="*/ 2147483647 w 5751"/>
              <a:gd name="T91" fmla="*/ 2147483647 h 3411"/>
              <a:gd name="T92" fmla="*/ 2147483647 w 5751"/>
              <a:gd name="T93" fmla="*/ 2147483647 h 3411"/>
              <a:gd name="T94" fmla="*/ 2147483647 w 5751"/>
              <a:gd name="T95" fmla="*/ 2147483647 h 3411"/>
              <a:gd name="T96" fmla="*/ 2147483647 w 5751"/>
              <a:gd name="T97" fmla="*/ 2147483647 h 3411"/>
              <a:gd name="T98" fmla="*/ 2147483647 w 5751"/>
              <a:gd name="T99" fmla="*/ 2147483647 h 3411"/>
              <a:gd name="T100" fmla="*/ 2147483647 w 5751"/>
              <a:gd name="T101" fmla="*/ 2147483647 h 3411"/>
              <a:gd name="T102" fmla="*/ 2147483647 w 5751"/>
              <a:gd name="T103" fmla="*/ 2147483647 h 3411"/>
              <a:gd name="T104" fmla="*/ 2147483647 w 5751"/>
              <a:gd name="T105" fmla="*/ 2147483647 h 3411"/>
              <a:gd name="T106" fmla="*/ 2147483647 w 5751"/>
              <a:gd name="T107" fmla="*/ 2147483647 h 3411"/>
              <a:gd name="T108" fmla="*/ 2147483647 w 5751"/>
              <a:gd name="T109" fmla="*/ 2147483647 h 3411"/>
              <a:gd name="T110" fmla="*/ 2147483647 w 5751"/>
              <a:gd name="T111" fmla="*/ 2147483647 h 3411"/>
              <a:gd name="T112" fmla="*/ 0 w 5751"/>
              <a:gd name="T113" fmla="*/ 0 h 3411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5751"/>
              <a:gd name="T172" fmla="*/ 0 h 3411"/>
              <a:gd name="T173" fmla="*/ 5751 w 5751"/>
              <a:gd name="T174" fmla="*/ 3411 h 3411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5751" h="3411">
                <a:moveTo>
                  <a:pt x="5751" y="3411"/>
                </a:moveTo>
                <a:lnTo>
                  <a:pt x="5751" y="3338"/>
                </a:lnTo>
                <a:lnTo>
                  <a:pt x="5649" y="3338"/>
                </a:lnTo>
                <a:lnTo>
                  <a:pt x="5649" y="3276"/>
                </a:lnTo>
                <a:lnTo>
                  <a:pt x="5596" y="3276"/>
                </a:lnTo>
                <a:lnTo>
                  <a:pt x="5596" y="3216"/>
                </a:lnTo>
                <a:lnTo>
                  <a:pt x="5244" y="3216"/>
                </a:lnTo>
                <a:lnTo>
                  <a:pt x="5244" y="3166"/>
                </a:lnTo>
                <a:lnTo>
                  <a:pt x="4539" y="3166"/>
                </a:lnTo>
                <a:lnTo>
                  <a:pt x="4539" y="3123"/>
                </a:lnTo>
                <a:lnTo>
                  <a:pt x="4486" y="3123"/>
                </a:lnTo>
                <a:lnTo>
                  <a:pt x="4486" y="3049"/>
                </a:lnTo>
                <a:lnTo>
                  <a:pt x="4436" y="3049"/>
                </a:lnTo>
                <a:lnTo>
                  <a:pt x="4436" y="3011"/>
                </a:lnTo>
                <a:lnTo>
                  <a:pt x="4386" y="3011"/>
                </a:lnTo>
                <a:lnTo>
                  <a:pt x="4386" y="2973"/>
                </a:lnTo>
                <a:lnTo>
                  <a:pt x="4187" y="2973"/>
                </a:lnTo>
                <a:lnTo>
                  <a:pt x="4187" y="2936"/>
                </a:lnTo>
                <a:lnTo>
                  <a:pt x="3981" y="2936"/>
                </a:lnTo>
                <a:lnTo>
                  <a:pt x="3981" y="2899"/>
                </a:lnTo>
                <a:lnTo>
                  <a:pt x="3931" y="2899"/>
                </a:lnTo>
                <a:lnTo>
                  <a:pt x="3931" y="2864"/>
                </a:lnTo>
                <a:lnTo>
                  <a:pt x="3831" y="2864"/>
                </a:lnTo>
                <a:lnTo>
                  <a:pt x="3831" y="2825"/>
                </a:lnTo>
                <a:lnTo>
                  <a:pt x="3732" y="2825"/>
                </a:lnTo>
                <a:lnTo>
                  <a:pt x="3732" y="2787"/>
                </a:lnTo>
                <a:lnTo>
                  <a:pt x="3629" y="2787"/>
                </a:lnTo>
                <a:lnTo>
                  <a:pt x="3629" y="2755"/>
                </a:lnTo>
                <a:lnTo>
                  <a:pt x="3379" y="2755"/>
                </a:lnTo>
                <a:lnTo>
                  <a:pt x="3379" y="2716"/>
                </a:lnTo>
                <a:lnTo>
                  <a:pt x="3229" y="2716"/>
                </a:lnTo>
                <a:lnTo>
                  <a:pt x="3229" y="2644"/>
                </a:lnTo>
                <a:lnTo>
                  <a:pt x="2924" y="2644"/>
                </a:lnTo>
                <a:lnTo>
                  <a:pt x="2924" y="2571"/>
                </a:lnTo>
                <a:lnTo>
                  <a:pt x="2822" y="2571"/>
                </a:lnTo>
                <a:lnTo>
                  <a:pt x="2822" y="2462"/>
                </a:lnTo>
                <a:lnTo>
                  <a:pt x="2772" y="2462"/>
                </a:lnTo>
                <a:lnTo>
                  <a:pt x="2772" y="2428"/>
                </a:lnTo>
                <a:lnTo>
                  <a:pt x="2722" y="2428"/>
                </a:lnTo>
                <a:lnTo>
                  <a:pt x="2722" y="2390"/>
                </a:lnTo>
                <a:lnTo>
                  <a:pt x="2622" y="2390"/>
                </a:lnTo>
                <a:lnTo>
                  <a:pt x="2622" y="2319"/>
                </a:lnTo>
                <a:lnTo>
                  <a:pt x="2522" y="2319"/>
                </a:lnTo>
                <a:lnTo>
                  <a:pt x="2522" y="2282"/>
                </a:lnTo>
                <a:lnTo>
                  <a:pt x="2472" y="2282"/>
                </a:lnTo>
                <a:lnTo>
                  <a:pt x="2472" y="2211"/>
                </a:lnTo>
                <a:lnTo>
                  <a:pt x="2422" y="2211"/>
                </a:lnTo>
                <a:lnTo>
                  <a:pt x="2422" y="2138"/>
                </a:lnTo>
                <a:lnTo>
                  <a:pt x="2367" y="2138"/>
                </a:lnTo>
                <a:lnTo>
                  <a:pt x="2367" y="2064"/>
                </a:lnTo>
                <a:lnTo>
                  <a:pt x="2267" y="2064"/>
                </a:lnTo>
                <a:lnTo>
                  <a:pt x="2267" y="2029"/>
                </a:lnTo>
                <a:lnTo>
                  <a:pt x="2067" y="2029"/>
                </a:lnTo>
                <a:lnTo>
                  <a:pt x="2067" y="1989"/>
                </a:lnTo>
                <a:lnTo>
                  <a:pt x="2014" y="1989"/>
                </a:lnTo>
                <a:lnTo>
                  <a:pt x="2014" y="1849"/>
                </a:lnTo>
                <a:lnTo>
                  <a:pt x="1964" y="1849"/>
                </a:lnTo>
                <a:lnTo>
                  <a:pt x="1964" y="1811"/>
                </a:lnTo>
                <a:lnTo>
                  <a:pt x="1864" y="1811"/>
                </a:lnTo>
                <a:lnTo>
                  <a:pt x="1864" y="1777"/>
                </a:lnTo>
                <a:lnTo>
                  <a:pt x="1814" y="1777"/>
                </a:lnTo>
                <a:lnTo>
                  <a:pt x="1814" y="1740"/>
                </a:lnTo>
                <a:lnTo>
                  <a:pt x="1665" y="1740"/>
                </a:lnTo>
                <a:lnTo>
                  <a:pt x="1665" y="1671"/>
                </a:lnTo>
                <a:lnTo>
                  <a:pt x="1615" y="1671"/>
                </a:lnTo>
                <a:lnTo>
                  <a:pt x="1615" y="1564"/>
                </a:lnTo>
                <a:lnTo>
                  <a:pt x="1561" y="1564"/>
                </a:lnTo>
                <a:lnTo>
                  <a:pt x="1561" y="1528"/>
                </a:lnTo>
                <a:lnTo>
                  <a:pt x="1509" y="1528"/>
                </a:lnTo>
                <a:lnTo>
                  <a:pt x="1509" y="1493"/>
                </a:lnTo>
                <a:lnTo>
                  <a:pt x="1260" y="1493"/>
                </a:lnTo>
                <a:lnTo>
                  <a:pt x="1260" y="1456"/>
                </a:lnTo>
                <a:lnTo>
                  <a:pt x="1207" y="1456"/>
                </a:lnTo>
                <a:lnTo>
                  <a:pt x="1207" y="1387"/>
                </a:lnTo>
                <a:lnTo>
                  <a:pt x="1057" y="1387"/>
                </a:lnTo>
                <a:lnTo>
                  <a:pt x="1057" y="1354"/>
                </a:lnTo>
                <a:lnTo>
                  <a:pt x="1007" y="1354"/>
                </a:lnTo>
                <a:lnTo>
                  <a:pt x="1007" y="1182"/>
                </a:lnTo>
                <a:lnTo>
                  <a:pt x="907" y="1182"/>
                </a:lnTo>
                <a:lnTo>
                  <a:pt x="907" y="1150"/>
                </a:lnTo>
                <a:lnTo>
                  <a:pt x="857" y="1150"/>
                </a:lnTo>
                <a:lnTo>
                  <a:pt x="857" y="1113"/>
                </a:lnTo>
                <a:lnTo>
                  <a:pt x="807" y="1113"/>
                </a:lnTo>
                <a:lnTo>
                  <a:pt x="807" y="1081"/>
                </a:lnTo>
                <a:lnTo>
                  <a:pt x="753" y="1081"/>
                </a:lnTo>
                <a:lnTo>
                  <a:pt x="753" y="1045"/>
                </a:lnTo>
                <a:lnTo>
                  <a:pt x="653" y="1045"/>
                </a:lnTo>
                <a:lnTo>
                  <a:pt x="653" y="980"/>
                </a:lnTo>
                <a:lnTo>
                  <a:pt x="602" y="980"/>
                </a:lnTo>
                <a:lnTo>
                  <a:pt x="602" y="878"/>
                </a:lnTo>
                <a:lnTo>
                  <a:pt x="552" y="878"/>
                </a:lnTo>
                <a:lnTo>
                  <a:pt x="552" y="845"/>
                </a:lnTo>
                <a:lnTo>
                  <a:pt x="502" y="845"/>
                </a:lnTo>
                <a:lnTo>
                  <a:pt x="502" y="777"/>
                </a:lnTo>
                <a:lnTo>
                  <a:pt x="452" y="777"/>
                </a:lnTo>
                <a:lnTo>
                  <a:pt x="452" y="646"/>
                </a:lnTo>
                <a:lnTo>
                  <a:pt x="401" y="646"/>
                </a:lnTo>
                <a:lnTo>
                  <a:pt x="401" y="483"/>
                </a:lnTo>
                <a:lnTo>
                  <a:pt x="351" y="483"/>
                </a:lnTo>
                <a:lnTo>
                  <a:pt x="351" y="449"/>
                </a:lnTo>
                <a:lnTo>
                  <a:pt x="300" y="449"/>
                </a:lnTo>
                <a:lnTo>
                  <a:pt x="300" y="418"/>
                </a:lnTo>
                <a:lnTo>
                  <a:pt x="250" y="418"/>
                </a:lnTo>
                <a:lnTo>
                  <a:pt x="250" y="287"/>
                </a:lnTo>
                <a:lnTo>
                  <a:pt x="200" y="287"/>
                </a:lnTo>
                <a:lnTo>
                  <a:pt x="200" y="193"/>
                </a:lnTo>
                <a:lnTo>
                  <a:pt x="150" y="193"/>
                </a:lnTo>
                <a:lnTo>
                  <a:pt x="150" y="94"/>
                </a:lnTo>
                <a:lnTo>
                  <a:pt x="100" y="94"/>
                </a:lnTo>
                <a:lnTo>
                  <a:pt x="100" y="63"/>
                </a:lnTo>
                <a:lnTo>
                  <a:pt x="50" y="63"/>
                </a:lnTo>
                <a:lnTo>
                  <a:pt x="50" y="31"/>
                </a:lnTo>
                <a:lnTo>
                  <a:pt x="0" y="31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34" name="Freeform 167"/>
          <p:cNvSpPr>
            <a:spLocks/>
          </p:cNvSpPr>
          <p:nvPr/>
        </p:nvSpPr>
        <p:spPr bwMode="auto">
          <a:xfrm>
            <a:off x="5249863" y="1860550"/>
            <a:ext cx="3321050" cy="1960563"/>
          </a:xfrm>
          <a:custGeom>
            <a:avLst/>
            <a:gdLst>
              <a:gd name="T0" fmla="*/ 2147483647 w 6708"/>
              <a:gd name="T1" fmla="*/ 2147483647 h 4052"/>
              <a:gd name="T2" fmla="*/ 2147483647 w 6708"/>
              <a:gd name="T3" fmla="*/ 2147483647 h 4052"/>
              <a:gd name="T4" fmla="*/ 2147483647 w 6708"/>
              <a:gd name="T5" fmla="*/ 2147483647 h 4052"/>
              <a:gd name="T6" fmla="*/ 2147483647 w 6708"/>
              <a:gd name="T7" fmla="*/ 2147483647 h 4052"/>
              <a:gd name="T8" fmla="*/ 2147483647 w 6708"/>
              <a:gd name="T9" fmla="*/ 2147483647 h 4052"/>
              <a:gd name="T10" fmla="*/ 2147483647 w 6708"/>
              <a:gd name="T11" fmla="*/ 2147483647 h 4052"/>
              <a:gd name="T12" fmla="*/ 2147483647 w 6708"/>
              <a:gd name="T13" fmla="*/ 2147483647 h 4052"/>
              <a:gd name="T14" fmla="*/ 2147483647 w 6708"/>
              <a:gd name="T15" fmla="*/ 2147483647 h 4052"/>
              <a:gd name="T16" fmla="*/ 2147483647 w 6708"/>
              <a:gd name="T17" fmla="*/ 2147483647 h 4052"/>
              <a:gd name="T18" fmla="*/ 2147483647 w 6708"/>
              <a:gd name="T19" fmla="*/ 2147483647 h 4052"/>
              <a:gd name="T20" fmla="*/ 2147483647 w 6708"/>
              <a:gd name="T21" fmla="*/ 2147483647 h 4052"/>
              <a:gd name="T22" fmla="*/ 2147483647 w 6708"/>
              <a:gd name="T23" fmla="*/ 2147483647 h 4052"/>
              <a:gd name="T24" fmla="*/ 2147483647 w 6708"/>
              <a:gd name="T25" fmla="*/ 2147483647 h 4052"/>
              <a:gd name="T26" fmla="*/ 2147483647 w 6708"/>
              <a:gd name="T27" fmla="*/ 2147483647 h 4052"/>
              <a:gd name="T28" fmla="*/ 2147483647 w 6708"/>
              <a:gd name="T29" fmla="*/ 2147483647 h 4052"/>
              <a:gd name="T30" fmla="*/ 2147483647 w 6708"/>
              <a:gd name="T31" fmla="*/ 2147483647 h 4052"/>
              <a:gd name="T32" fmla="*/ 2147483647 w 6708"/>
              <a:gd name="T33" fmla="*/ 2147483647 h 4052"/>
              <a:gd name="T34" fmla="*/ 2147483647 w 6708"/>
              <a:gd name="T35" fmla="*/ 2147483647 h 4052"/>
              <a:gd name="T36" fmla="*/ 2147483647 w 6708"/>
              <a:gd name="T37" fmla="*/ 2147483647 h 4052"/>
              <a:gd name="T38" fmla="*/ 2147483647 w 6708"/>
              <a:gd name="T39" fmla="*/ 2147483647 h 4052"/>
              <a:gd name="T40" fmla="*/ 2147483647 w 6708"/>
              <a:gd name="T41" fmla="*/ 2147483647 h 4052"/>
              <a:gd name="T42" fmla="*/ 2147483647 w 6708"/>
              <a:gd name="T43" fmla="*/ 2147483647 h 4052"/>
              <a:gd name="T44" fmla="*/ 2147483647 w 6708"/>
              <a:gd name="T45" fmla="*/ 2147483647 h 4052"/>
              <a:gd name="T46" fmla="*/ 2147483647 w 6708"/>
              <a:gd name="T47" fmla="*/ 2147483647 h 4052"/>
              <a:gd name="T48" fmla="*/ 2147483647 w 6708"/>
              <a:gd name="T49" fmla="*/ 2147483647 h 4052"/>
              <a:gd name="T50" fmla="*/ 2147483647 w 6708"/>
              <a:gd name="T51" fmla="*/ 2147483647 h 4052"/>
              <a:gd name="T52" fmla="*/ 2147483647 w 6708"/>
              <a:gd name="T53" fmla="*/ 2147483647 h 4052"/>
              <a:gd name="T54" fmla="*/ 2147483647 w 6708"/>
              <a:gd name="T55" fmla="*/ 2147483647 h 4052"/>
              <a:gd name="T56" fmla="*/ 2147483647 w 6708"/>
              <a:gd name="T57" fmla="*/ 2147483647 h 4052"/>
              <a:gd name="T58" fmla="*/ 2147483647 w 6708"/>
              <a:gd name="T59" fmla="*/ 2147483647 h 4052"/>
              <a:gd name="T60" fmla="*/ 2147483647 w 6708"/>
              <a:gd name="T61" fmla="*/ 2147483647 h 4052"/>
              <a:gd name="T62" fmla="*/ 2147483647 w 6708"/>
              <a:gd name="T63" fmla="*/ 2147483647 h 4052"/>
              <a:gd name="T64" fmla="*/ 2147483647 w 6708"/>
              <a:gd name="T65" fmla="*/ 2147483647 h 4052"/>
              <a:gd name="T66" fmla="*/ 2147483647 w 6708"/>
              <a:gd name="T67" fmla="*/ 2147483647 h 4052"/>
              <a:gd name="T68" fmla="*/ 2147483647 w 6708"/>
              <a:gd name="T69" fmla="*/ 2147483647 h 4052"/>
              <a:gd name="T70" fmla="*/ 2147483647 w 6708"/>
              <a:gd name="T71" fmla="*/ 2147483647 h 4052"/>
              <a:gd name="T72" fmla="*/ 2147483647 w 6708"/>
              <a:gd name="T73" fmla="*/ 2147483647 h 4052"/>
              <a:gd name="T74" fmla="*/ 2147483647 w 6708"/>
              <a:gd name="T75" fmla="*/ 2147483647 h 4052"/>
              <a:gd name="T76" fmla="*/ 2147483647 w 6708"/>
              <a:gd name="T77" fmla="*/ 2147483647 h 4052"/>
              <a:gd name="T78" fmla="*/ 2147483647 w 6708"/>
              <a:gd name="T79" fmla="*/ 2147483647 h 4052"/>
              <a:gd name="T80" fmla="*/ 2147483647 w 6708"/>
              <a:gd name="T81" fmla="*/ 2147483647 h 4052"/>
              <a:gd name="T82" fmla="*/ 2147483647 w 6708"/>
              <a:gd name="T83" fmla="*/ 2147483647 h 4052"/>
              <a:gd name="T84" fmla="*/ 2147483647 w 6708"/>
              <a:gd name="T85" fmla="*/ 2147483647 h 4052"/>
              <a:gd name="T86" fmla="*/ 2147483647 w 6708"/>
              <a:gd name="T87" fmla="*/ 2147483647 h 4052"/>
              <a:gd name="T88" fmla="*/ 2147483647 w 6708"/>
              <a:gd name="T89" fmla="*/ 2147483647 h 4052"/>
              <a:gd name="T90" fmla="*/ 2147483647 w 6708"/>
              <a:gd name="T91" fmla="*/ 2147483647 h 4052"/>
              <a:gd name="T92" fmla="*/ 2147483647 w 6708"/>
              <a:gd name="T93" fmla="*/ 2147483647 h 4052"/>
              <a:gd name="T94" fmla="*/ 2147483647 w 6708"/>
              <a:gd name="T95" fmla="*/ 2147483647 h 4052"/>
              <a:gd name="T96" fmla="*/ 2147483647 w 6708"/>
              <a:gd name="T97" fmla="*/ 2147483647 h 4052"/>
              <a:gd name="T98" fmla="*/ 2147483647 w 6708"/>
              <a:gd name="T99" fmla="*/ 2147483647 h 4052"/>
              <a:gd name="T100" fmla="*/ 2147483647 w 6708"/>
              <a:gd name="T101" fmla="*/ 2147483647 h 4052"/>
              <a:gd name="T102" fmla="*/ 2147483647 w 6708"/>
              <a:gd name="T103" fmla="*/ 2147483647 h 4052"/>
              <a:gd name="T104" fmla="*/ 2147483647 w 6708"/>
              <a:gd name="T105" fmla="*/ 2147483647 h 4052"/>
              <a:gd name="T106" fmla="*/ 2147483647 w 6708"/>
              <a:gd name="T107" fmla="*/ 2147483647 h 4052"/>
              <a:gd name="T108" fmla="*/ 2147483647 w 6708"/>
              <a:gd name="T109" fmla="*/ 2147483647 h 4052"/>
              <a:gd name="T110" fmla="*/ 2147483647 w 6708"/>
              <a:gd name="T111" fmla="*/ 2147483647 h 4052"/>
              <a:gd name="T112" fmla="*/ 2147483647 w 6708"/>
              <a:gd name="T113" fmla="*/ 2147483647 h 4052"/>
              <a:gd name="T114" fmla="*/ 2147483647 w 6708"/>
              <a:gd name="T115" fmla="*/ 2147483647 h 4052"/>
              <a:gd name="T116" fmla="*/ 2147483647 w 6708"/>
              <a:gd name="T117" fmla="*/ 2147483647 h 4052"/>
              <a:gd name="T118" fmla="*/ 2147483647 w 6708"/>
              <a:gd name="T119" fmla="*/ 2147483647 h 4052"/>
              <a:gd name="T120" fmla="*/ 2147483647 w 6708"/>
              <a:gd name="T121" fmla="*/ 2147483647 h 4052"/>
              <a:gd name="T122" fmla="*/ 2147483647 w 6708"/>
              <a:gd name="T123" fmla="*/ 2147483647 h 4052"/>
              <a:gd name="T124" fmla="*/ 0 w 6708"/>
              <a:gd name="T125" fmla="*/ 0 h 4052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60000 65536"/>
              <a:gd name="T178" fmla="*/ 0 60000 65536"/>
              <a:gd name="T179" fmla="*/ 0 60000 65536"/>
              <a:gd name="T180" fmla="*/ 0 60000 65536"/>
              <a:gd name="T181" fmla="*/ 0 60000 65536"/>
              <a:gd name="T182" fmla="*/ 0 60000 65536"/>
              <a:gd name="T183" fmla="*/ 0 60000 65536"/>
              <a:gd name="T184" fmla="*/ 0 60000 65536"/>
              <a:gd name="T185" fmla="*/ 0 60000 65536"/>
              <a:gd name="T186" fmla="*/ 0 60000 65536"/>
              <a:gd name="T187" fmla="*/ 0 60000 65536"/>
              <a:gd name="T188" fmla="*/ 0 60000 65536"/>
              <a:gd name="T189" fmla="*/ 0 w 6708"/>
              <a:gd name="T190" fmla="*/ 0 h 4052"/>
              <a:gd name="T191" fmla="*/ 6708 w 6708"/>
              <a:gd name="T192" fmla="*/ 4052 h 4052"/>
            </a:gdLst>
            <a:ahLst/>
            <a:cxnLst>
              <a:cxn ang="T126">
                <a:pos x="T0" y="T1"/>
              </a:cxn>
              <a:cxn ang="T127">
                <a:pos x="T2" y="T3"/>
              </a:cxn>
              <a:cxn ang="T128">
                <a:pos x="T4" y="T5"/>
              </a:cxn>
              <a:cxn ang="T129">
                <a:pos x="T6" y="T7"/>
              </a:cxn>
              <a:cxn ang="T130">
                <a:pos x="T8" y="T9"/>
              </a:cxn>
              <a:cxn ang="T131">
                <a:pos x="T10" y="T11"/>
              </a:cxn>
              <a:cxn ang="T132">
                <a:pos x="T12" y="T13"/>
              </a:cxn>
              <a:cxn ang="T133">
                <a:pos x="T14" y="T15"/>
              </a:cxn>
              <a:cxn ang="T134">
                <a:pos x="T16" y="T17"/>
              </a:cxn>
              <a:cxn ang="T135">
                <a:pos x="T18" y="T19"/>
              </a:cxn>
              <a:cxn ang="T136">
                <a:pos x="T20" y="T21"/>
              </a:cxn>
              <a:cxn ang="T137">
                <a:pos x="T22" y="T23"/>
              </a:cxn>
              <a:cxn ang="T138">
                <a:pos x="T24" y="T25"/>
              </a:cxn>
              <a:cxn ang="T139">
                <a:pos x="T26" y="T27"/>
              </a:cxn>
              <a:cxn ang="T140">
                <a:pos x="T28" y="T29"/>
              </a:cxn>
              <a:cxn ang="T141">
                <a:pos x="T30" y="T31"/>
              </a:cxn>
              <a:cxn ang="T142">
                <a:pos x="T32" y="T33"/>
              </a:cxn>
              <a:cxn ang="T143">
                <a:pos x="T34" y="T35"/>
              </a:cxn>
              <a:cxn ang="T144">
                <a:pos x="T36" y="T37"/>
              </a:cxn>
              <a:cxn ang="T145">
                <a:pos x="T38" y="T39"/>
              </a:cxn>
              <a:cxn ang="T146">
                <a:pos x="T40" y="T41"/>
              </a:cxn>
              <a:cxn ang="T147">
                <a:pos x="T42" y="T43"/>
              </a:cxn>
              <a:cxn ang="T148">
                <a:pos x="T44" y="T45"/>
              </a:cxn>
              <a:cxn ang="T149">
                <a:pos x="T46" y="T47"/>
              </a:cxn>
              <a:cxn ang="T150">
                <a:pos x="T48" y="T49"/>
              </a:cxn>
              <a:cxn ang="T151">
                <a:pos x="T50" y="T51"/>
              </a:cxn>
              <a:cxn ang="T152">
                <a:pos x="T52" y="T53"/>
              </a:cxn>
              <a:cxn ang="T153">
                <a:pos x="T54" y="T55"/>
              </a:cxn>
              <a:cxn ang="T154">
                <a:pos x="T56" y="T57"/>
              </a:cxn>
              <a:cxn ang="T155">
                <a:pos x="T58" y="T59"/>
              </a:cxn>
              <a:cxn ang="T156">
                <a:pos x="T60" y="T61"/>
              </a:cxn>
              <a:cxn ang="T157">
                <a:pos x="T62" y="T63"/>
              </a:cxn>
              <a:cxn ang="T158">
                <a:pos x="T64" y="T65"/>
              </a:cxn>
              <a:cxn ang="T159">
                <a:pos x="T66" y="T67"/>
              </a:cxn>
              <a:cxn ang="T160">
                <a:pos x="T68" y="T69"/>
              </a:cxn>
              <a:cxn ang="T161">
                <a:pos x="T70" y="T71"/>
              </a:cxn>
              <a:cxn ang="T162">
                <a:pos x="T72" y="T73"/>
              </a:cxn>
              <a:cxn ang="T163">
                <a:pos x="T74" y="T75"/>
              </a:cxn>
              <a:cxn ang="T164">
                <a:pos x="T76" y="T77"/>
              </a:cxn>
              <a:cxn ang="T165">
                <a:pos x="T78" y="T79"/>
              </a:cxn>
              <a:cxn ang="T166">
                <a:pos x="T80" y="T81"/>
              </a:cxn>
              <a:cxn ang="T167">
                <a:pos x="T82" y="T83"/>
              </a:cxn>
              <a:cxn ang="T168">
                <a:pos x="T84" y="T85"/>
              </a:cxn>
              <a:cxn ang="T169">
                <a:pos x="T86" y="T87"/>
              </a:cxn>
              <a:cxn ang="T170">
                <a:pos x="T88" y="T89"/>
              </a:cxn>
              <a:cxn ang="T171">
                <a:pos x="T90" y="T91"/>
              </a:cxn>
              <a:cxn ang="T172">
                <a:pos x="T92" y="T93"/>
              </a:cxn>
              <a:cxn ang="T173">
                <a:pos x="T94" y="T95"/>
              </a:cxn>
              <a:cxn ang="T174">
                <a:pos x="T96" y="T97"/>
              </a:cxn>
              <a:cxn ang="T175">
                <a:pos x="T98" y="T99"/>
              </a:cxn>
              <a:cxn ang="T176">
                <a:pos x="T100" y="T101"/>
              </a:cxn>
              <a:cxn ang="T177">
                <a:pos x="T102" y="T103"/>
              </a:cxn>
              <a:cxn ang="T178">
                <a:pos x="T104" y="T105"/>
              </a:cxn>
              <a:cxn ang="T179">
                <a:pos x="T106" y="T107"/>
              </a:cxn>
              <a:cxn ang="T180">
                <a:pos x="T108" y="T109"/>
              </a:cxn>
              <a:cxn ang="T181">
                <a:pos x="T110" y="T111"/>
              </a:cxn>
              <a:cxn ang="T182">
                <a:pos x="T112" y="T113"/>
              </a:cxn>
              <a:cxn ang="T183">
                <a:pos x="T114" y="T115"/>
              </a:cxn>
              <a:cxn ang="T184">
                <a:pos x="T116" y="T117"/>
              </a:cxn>
              <a:cxn ang="T185">
                <a:pos x="T118" y="T119"/>
              </a:cxn>
              <a:cxn ang="T186">
                <a:pos x="T120" y="T121"/>
              </a:cxn>
              <a:cxn ang="T187">
                <a:pos x="T122" y="T123"/>
              </a:cxn>
              <a:cxn ang="T188">
                <a:pos x="T124" y="T125"/>
              </a:cxn>
            </a:cxnLst>
            <a:rect l="T189" t="T190" r="T191" b="T192"/>
            <a:pathLst>
              <a:path w="6708" h="4052">
                <a:moveTo>
                  <a:pt x="6708" y="4052"/>
                </a:moveTo>
                <a:lnTo>
                  <a:pt x="6708" y="3925"/>
                </a:lnTo>
                <a:lnTo>
                  <a:pt x="6456" y="3925"/>
                </a:lnTo>
                <a:lnTo>
                  <a:pt x="6456" y="3828"/>
                </a:lnTo>
                <a:lnTo>
                  <a:pt x="6303" y="3828"/>
                </a:lnTo>
                <a:lnTo>
                  <a:pt x="6303" y="3737"/>
                </a:lnTo>
                <a:lnTo>
                  <a:pt x="6204" y="3737"/>
                </a:lnTo>
                <a:lnTo>
                  <a:pt x="6204" y="3650"/>
                </a:lnTo>
                <a:lnTo>
                  <a:pt x="5951" y="3650"/>
                </a:lnTo>
                <a:lnTo>
                  <a:pt x="5951" y="3575"/>
                </a:lnTo>
                <a:lnTo>
                  <a:pt x="5851" y="3575"/>
                </a:lnTo>
                <a:lnTo>
                  <a:pt x="5851" y="3507"/>
                </a:lnTo>
                <a:lnTo>
                  <a:pt x="5701" y="3507"/>
                </a:lnTo>
                <a:lnTo>
                  <a:pt x="5701" y="3385"/>
                </a:lnTo>
                <a:lnTo>
                  <a:pt x="5649" y="3385"/>
                </a:lnTo>
                <a:lnTo>
                  <a:pt x="5649" y="3328"/>
                </a:lnTo>
                <a:lnTo>
                  <a:pt x="5546" y="3328"/>
                </a:lnTo>
                <a:lnTo>
                  <a:pt x="5546" y="3276"/>
                </a:lnTo>
                <a:lnTo>
                  <a:pt x="5294" y="3276"/>
                </a:lnTo>
                <a:lnTo>
                  <a:pt x="5294" y="3226"/>
                </a:lnTo>
                <a:lnTo>
                  <a:pt x="4944" y="3226"/>
                </a:lnTo>
                <a:lnTo>
                  <a:pt x="4944" y="3185"/>
                </a:lnTo>
                <a:lnTo>
                  <a:pt x="4841" y="3185"/>
                </a:lnTo>
                <a:lnTo>
                  <a:pt x="4841" y="3147"/>
                </a:lnTo>
                <a:lnTo>
                  <a:pt x="4789" y="3147"/>
                </a:lnTo>
                <a:lnTo>
                  <a:pt x="4789" y="3108"/>
                </a:lnTo>
                <a:lnTo>
                  <a:pt x="4589" y="3108"/>
                </a:lnTo>
                <a:lnTo>
                  <a:pt x="4589" y="3073"/>
                </a:lnTo>
                <a:lnTo>
                  <a:pt x="4486" y="3073"/>
                </a:lnTo>
                <a:lnTo>
                  <a:pt x="4486" y="3037"/>
                </a:lnTo>
                <a:lnTo>
                  <a:pt x="4436" y="3037"/>
                </a:lnTo>
                <a:lnTo>
                  <a:pt x="4436" y="2930"/>
                </a:lnTo>
                <a:lnTo>
                  <a:pt x="4386" y="2930"/>
                </a:lnTo>
                <a:lnTo>
                  <a:pt x="4386" y="2895"/>
                </a:lnTo>
                <a:lnTo>
                  <a:pt x="4087" y="2895"/>
                </a:lnTo>
                <a:lnTo>
                  <a:pt x="4087" y="2861"/>
                </a:lnTo>
                <a:lnTo>
                  <a:pt x="4034" y="2861"/>
                </a:lnTo>
                <a:lnTo>
                  <a:pt x="4034" y="2825"/>
                </a:lnTo>
                <a:lnTo>
                  <a:pt x="3831" y="2825"/>
                </a:lnTo>
                <a:lnTo>
                  <a:pt x="3831" y="2792"/>
                </a:lnTo>
                <a:lnTo>
                  <a:pt x="3732" y="2792"/>
                </a:lnTo>
                <a:lnTo>
                  <a:pt x="3732" y="2756"/>
                </a:lnTo>
                <a:lnTo>
                  <a:pt x="3679" y="2756"/>
                </a:lnTo>
                <a:lnTo>
                  <a:pt x="3679" y="2687"/>
                </a:lnTo>
                <a:lnTo>
                  <a:pt x="3629" y="2687"/>
                </a:lnTo>
                <a:lnTo>
                  <a:pt x="3629" y="2550"/>
                </a:lnTo>
                <a:lnTo>
                  <a:pt x="3379" y="2550"/>
                </a:lnTo>
                <a:lnTo>
                  <a:pt x="3379" y="2481"/>
                </a:lnTo>
                <a:lnTo>
                  <a:pt x="3279" y="2481"/>
                </a:lnTo>
                <a:lnTo>
                  <a:pt x="3279" y="2442"/>
                </a:lnTo>
                <a:lnTo>
                  <a:pt x="3229" y="2442"/>
                </a:lnTo>
                <a:lnTo>
                  <a:pt x="3229" y="2409"/>
                </a:lnTo>
                <a:lnTo>
                  <a:pt x="3174" y="2409"/>
                </a:lnTo>
                <a:lnTo>
                  <a:pt x="3174" y="2373"/>
                </a:lnTo>
                <a:lnTo>
                  <a:pt x="2924" y="2373"/>
                </a:lnTo>
                <a:lnTo>
                  <a:pt x="2924" y="2340"/>
                </a:lnTo>
                <a:lnTo>
                  <a:pt x="2822" y="2340"/>
                </a:lnTo>
                <a:lnTo>
                  <a:pt x="2822" y="2270"/>
                </a:lnTo>
                <a:lnTo>
                  <a:pt x="2772" y="2270"/>
                </a:lnTo>
                <a:lnTo>
                  <a:pt x="2772" y="2235"/>
                </a:lnTo>
                <a:lnTo>
                  <a:pt x="2472" y="2235"/>
                </a:lnTo>
                <a:lnTo>
                  <a:pt x="2472" y="2166"/>
                </a:lnTo>
                <a:lnTo>
                  <a:pt x="2422" y="2166"/>
                </a:lnTo>
                <a:lnTo>
                  <a:pt x="2422" y="2135"/>
                </a:lnTo>
                <a:lnTo>
                  <a:pt x="2067" y="2135"/>
                </a:lnTo>
                <a:lnTo>
                  <a:pt x="2067" y="2101"/>
                </a:lnTo>
                <a:lnTo>
                  <a:pt x="1964" y="2101"/>
                </a:lnTo>
                <a:lnTo>
                  <a:pt x="1964" y="2066"/>
                </a:lnTo>
                <a:lnTo>
                  <a:pt x="1914" y="2066"/>
                </a:lnTo>
                <a:lnTo>
                  <a:pt x="1914" y="2030"/>
                </a:lnTo>
                <a:lnTo>
                  <a:pt x="1814" y="2030"/>
                </a:lnTo>
                <a:lnTo>
                  <a:pt x="1814" y="1999"/>
                </a:lnTo>
                <a:lnTo>
                  <a:pt x="1715" y="1999"/>
                </a:lnTo>
                <a:lnTo>
                  <a:pt x="1715" y="1930"/>
                </a:lnTo>
                <a:lnTo>
                  <a:pt x="1665" y="1930"/>
                </a:lnTo>
                <a:lnTo>
                  <a:pt x="1665" y="1867"/>
                </a:lnTo>
                <a:lnTo>
                  <a:pt x="1615" y="1867"/>
                </a:lnTo>
                <a:lnTo>
                  <a:pt x="1615" y="1699"/>
                </a:lnTo>
                <a:lnTo>
                  <a:pt x="1561" y="1699"/>
                </a:lnTo>
                <a:lnTo>
                  <a:pt x="1561" y="1664"/>
                </a:lnTo>
                <a:lnTo>
                  <a:pt x="1509" y="1664"/>
                </a:lnTo>
                <a:lnTo>
                  <a:pt x="1509" y="1633"/>
                </a:lnTo>
                <a:lnTo>
                  <a:pt x="1309" y="1633"/>
                </a:lnTo>
                <a:lnTo>
                  <a:pt x="1309" y="1597"/>
                </a:lnTo>
                <a:lnTo>
                  <a:pt x="1207" y="1597"/>
                </a:lnTo>
                <a:lnTo>
                  <a:pt x="1207" y="1566"/>
                </a:lnTo>
                <a:lnTo>
                  <a:pt x="1107" y="1566"/>
                </a:lnTo>
                <a:lnTo>
                  <a:pt x="1107" y="1502"/>
                </a:lnTo>
                <a:lnTo>
                  <a:pt x="1057" y="1502"/>
                </a:lnTo>
                <a:lnTo>
                  <a:pt x="1057" y="1437"/>
                </a:lnTo>
                <a:lnTo>
                  <a:pt x="1007" y="1437"/>
                </a:lnTo>
                <a:lnTo>
                  <a:pt x="1007" y="1373"/>
                </a:lnTo>
                <a:lnTo>
                  <a:pt x="907" y="1373"/>
                </a:lnTo>
                <a:lnTo>
                  <a:pt x="907" y="1275"/>
                </a:lnTo>
                <a:lnTo>
                  <a:pt x="857" y="1275"/>
                </a:lnTo>
                <a:lnTo>
                  <a:pt x="857" y="1242"/>
                </a:lnTo>
                <a:lnTo>
                  <a:pt x="807" y="1242"/>
                </a:lnTo>
                <a:lnTo>
                  <a:pt x="807" y="1181"/>
                </a:lnTo>
                <a:lnTo>
                  <a:pt x="753" y="1181"/>
                </a:lnTo>
                <a:lnTo>
                  <a:pt x="753" y="1147"/>
                </a:lnTo>
                <a:lnTo>
                  <a:pt x="653" y="1147"/>
                </a:lnTo>
                <a:lnTo>
                  <a:pt x="653" y="1051"/>
                </a:lnTo>
                <a:lnTo>
                  <a:pt x="602" y="1051"/>
                </a:lnTo>
                <a:lnTo>
                  <a:pt x="602" y="954"/>
                </a:lnTo>
                <a:lnTo>
                  <a:pt x="552" y="954"/>
                </a:lnTo>
                <a:lnTo>
                  <a:pt x="552" y="892"/>
                </a:lnTo>
                <a:lnTo>
                  <a:pt x="502" y="892"/>
                </a:lnTo>
                <a:lnTo>
                  <a:pt x="502" y="857"/>
                </a:lnTo>
                <a:lnTo>
                  <a:pt x="452" y="857"/>
                </a:lnTo>
                <a:lnTo>
                  <a:pt x="452" y="727"/>
                </a:lnTo>
                <a:lnTo>
                  <a:pt x="401" y="727"/>
                </a:lnTo>
                <a:lnTo>
                  <a:pt x="401" y="505"/>
                </a:lnTo>
                <a:lnTo>
                  <a:pt x="351" y="505"/>
                </a:lnTo>
                <a:lnTo>
                  <a:pt x="351" y="474"/>
                </a:lnTo>
                <a:lnTo>
                  <a:pt x="250" y="474"/>
                </a:lnTo>
                <a:lnTo>
                  <a:pt x="250" y="349"/>
                </a:lnTo>
                <a:lnTo>
                  <a:pt x="200" y="349"/>
                </a:lnTo>
                <a:lnTo>
                  <a:pt x="200" y="218"/>
                </a:lnTo>
                <a:lnTo>
                  <a:pt x="150" y="218"/>
                </a:lnTo>
                <a:lnTo>
                  <a:pt x="150" y="125"/>
                </a:lnTo>
                <a:lnTo>
                  <a:pt x="100" y="125"/>
                </a:lnTo>
                <a:lnTo>
                  <a:pt x="100" y="94"/>
                </a:lnTo>
                <a:lnTo>
                  <a:pt x="50" y="94"/>
                </a:lnTo>
                <a:lnTo>
                  <a:pt x="50" y="63"/>
                </a:lnTo>
                <a:lnTo>
                  <a:pt x="0" y="63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35" name="Freeform 168"/>
          <p:cNvSpPr>
            <a:spLocks/>
          </p:cNvSpPr>
          <p:nvPr/>
        </p:nvSpPr>
        <p:spPr bwMode="auto">
          <a:xfrm>
            <a:off x="5249863" y="1860550"/>
            <a:ext cx="3470275" cy="2316163"/>
          </a:xfrm>
          <a:custGeom>
            <a:avLst/>
            <a:gdLst>
              <a:gd name="T0" fmla="*/ 2147483647 w 7011"/>
              <a:gd name="T1" fmla="*/ 2147483647 h 4790"/>
              <a:gd name="T2" fmla="*/ 2147483647 w 7011"/>
              <a:gd name="T3" fmla="*/ 2147483647 h 4790"/>
              <a:gd name="T4" fmla="*/ 2147483647 w 7011"/>
              <a:gd name="T5" fmla="*/ 2147483647 h 4790"/>
              <a:gd name="T6" fmla="*/ 2147483647 w 7011"/>
              <a:gd name="T7" fmla="*/ 2147483647 h 4790"/>
              <a:gd name="T8" fmla="*/ 2147483647 w 7011"/>
              <a:gd name="T9" fmla="*/ 2147483647 h 4790"/>
              <a:gd name="T10" fmla="*/ 2147483647 w 7011"/>
              <a:gd name="T11" fmla="*/ 2147483647 h 4790"/>
              <a:gd name="T12" fmla="*/ 2147483647 w 7011"/>
              <a:gd name="T13" fmla="*/ 2147483647 h 4790"/>
              <a:gd name="T14" fmla="*/ 2147483647 w 7011"/>
              <a:gd name="T15" fmla="*/ 2147483647 h 4790"/>
              <a:gd name="T16" fmla="*/ 2147483647 w 7011"/>
              <a:gd name="T17" fmla="*/ 2147483647 h 4790"/>
              <a:gd name="T18" fmla="*/ 2147483647 w 7011"/>
              <a:gd name="T19" fmla="*/ 2147483647 h 4790"/>
              <a:gd name="T20" fmla="*/ 2147483647 w 7011"/>
              <a:gd name="T21" fmla="*/ 2147483647 h 4790"/>
              <a:gd name="T22" fmla="*/ 2147483647 w 7011"/>
              <a:gd name="T23" fmla="*/ 2147483647 h 4790"/>
              <a:gd name="T24" fmla="*/ 2147483647 w 7011"/>
              <a:gd name="T25" fmla="*/ 2147483647 h 4790"/>
              <a:gd name="T26" fmla="*/ 2147483647 w 7011"/>
              <a:gd name="T27" fmla="*/ 2147483647 h 4790"/>
              <a:gd name="T28" fmla="*/ 2147483647 w 7011"/>
              <a:gd name="T29" fmla="*/ 2147483647 h 4790"/>
              <a:gd name="T30" fmla="*/ 2147483647 w 7011"/>
              <a:gd name="T31" fmla="*/ 2147483647 h 4790"/>
              <a:gd name="T32" fmla="*/ 2147483647 w 7011"/>
              <a:gd name="T33" fmla="*/ 2147483647 h 4790"/>
              <a:gd name="T34" fmla="*/ 2147483647 w 7011"/>
              <a:gd name="T35" fmla="*/ 2147483647 h 4790"/>
              <a:gd name="T36" fmla="*/ 2147483647 w 7011"/>
              <a:gd name="T37" fmla="*/ 2147483647 h 4790"/>
              <a:gd name="T38" fmla="*/ 2147483647 w 7011"/>
              <a:gd name="T39" fmla="*/ 2147483647 h 4790"/>
              <a:gd name="T40" fmla="*/ 2147483647 w 7011"/>
              <a:gd name="T41" fmla="*/ 2147483647 h 4790"/>
              <a:gd name="T42" fmla="*/ 2147483647 w 7011"/>
              <a:gd name="T43" fmla="*/ 2147483647 h 4790"/>
              <a:gd name="T44" fmla="*/ 2147483647 w 7011"/>
              <a:gd name="T45" fmla="*/ 2147483647 h 4790"/>
              <a:gd name="T46" fmla="*/ 2147483647 w 7011"/>
              <a:gd name="T47" fmla="*/ 2147483647 h 4790"/>
              <a:gd name="T48" fmla="*/ 2147483647 w 7011"/>
              <a:gd name="T49" fmla="*/ 2147483647 h 4790"/>
              <a:gd name="T50" fmla="*/ 2147483647 w 7011"/>
              <a:gd name="T51" fmla="*/ 2147483647 h 4790"/>
              <a:gd name="T52" fmla="*/ 2147483647 w 7011"/>
              <a:gd name="T53" fmla="*/ 2147483647 h 4790"/>
              <a:gd name="T54" fmla="*/ 2147483647 w 7011"/>
              <a:gd name="T55" fmla="*/ 2147483647 h 4790"/>
              <a:gd name="T56" fmla="*/ 2147483647 w 7011"/>
              <a:gd name="T57" fmla="*/ 2147483647 h 4790"/>
              <a:gd name="T58" fmla="*/ 2147483647 w 7011"/>
              <a:gd name="T59" fmla="*/ 2147483647 h 4790"/>
              <a:gd name="T60" fmla="*/ 2147483647 w 7011"/>
              <a:gd name="T61" fmla="*/ 2147483647 h 4790"/>
              <a:gd name="T62" fmla="*/ 2147483647 w 7011"/>
              <a:gd name="T63" fmla="*/ 2147483647 h 4790"/>
              <a:gd name="T64" fmla="*/ 2147483647 w 7011"/>
              <a:gd name="T65" fmla="*/ 2147483647 h 4790"/>
              <a:gd name="T66" fmla="*/ 2147483647 w 7011"/>
              <a:gd name="T67" fmla="*/ 2147483647 h 4790"/>
              <a:gd name="T68" fmla="*/ 2147483647 w 7011"/>
              <a:gd name="T69" fmla="*/ 2147483647 h 4790"/>
              <a:gd name="T70" fmla="*/ 2147483647 w 7011"/>
              <a:gd name="T71" fmla="*/ 2147483647 h 4790"/>
              <a:gd name="T72" fmla="*/ 2147483647 w 7011"/>
              <a:gd name="T73" fmla="*/ 2147483647 h 4790"/>
              <a:gd name="T74" fmla="*/ 2147483647 w 7011"/>
              <a:gd name="T75" fmla="*/ 2147483647 h 4790"/>
              <a:gd name="T76" fmla="*/ 2147483647 w 7011"/>
              <a:gd name="T77" fmla="*/ 2147483647 h 4790"/>
              <a:gd name="T78" fmla="*/ 2147483647 w 7011"/>
              <a:gd name="T79" fmla="*/ 2147483647 h 4790"/>
              <a:gd name="T80" fmla="*/ 2147483647 w 7011"/>
              <a:gd name="T81" fmla="*/ 2147483647 h 4790"/>
              <a:gd name="T82" fmla="*/ 2147483647 w 7011"/>
              <a:gd name="T83" fmla="*/ 2147483647 h 4790"/>
              <a:gd name="T84" fmla="*/ 2147483647 w 7011"/>
              <a:gd name="T85" fmla="*/ 2147483647 h 4790"/>
              <a:gd name="T86" fmla="*/ 2147483647 w 7011"/>
              <a:gd name="T87" fmla="*/ 2147483647 h 4790"/>
              <a:gd name="T88" fmla="*/ 2147483647 w 7011"/>
              <a:gd name="T89" fmla="*/ 2147483647 h 4790"/>
              <a:gd name="T90" fmla="*/ 2147483647 w 7011"/>
              <a:gd name="T91" fmla="*/ 2147483647 h 4790"/>
              <a:gd name="T92" fmla="*/ 2147483647 w 7011"/>
              <a:gd name="T93" fmla="*/ 2147483647 h 4790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w 7011"/>
              <a:gd name="T142" fmla="*/ 0 h 4790"/>
              <a:gd name="T143" fmla="*/ 7011 w 7011"/>
              <a:gd name="T144" fmla="*/ 4790 h 4790"/>
            </a:gdLst>
            <a:ahLst/>
            <a:cxnLst>
              <a:cxn ang="T94">
                <a:pos x="T0" y="T1"/>
              </a:cxn>
              <a:cxn ang="T95">
                <a:pos x="T2" y="T3"/>
              </a:cxn>
              <a:cxn ang="T96">
                <a:pos x="T4" y="T5"/>
              </a:cxn>
              <a:cxn ang="T97">
                <a:pos x="T6" y="T7"/>
              </a:cxn>
              <a:cxn ang="T98">
                <a:pos x="T8" y="T9"/>
              </a:cxn>
              <a:cxn ang="T99">
                <a:pos x="T10" y="T11"/>
              </a:cxn>
              <a:cxn ang="T100">
                <a:pos x="T12" y="T13"/>
              </a:cxn>
              <a:cxn ang="T101">
                <a:pos x="T14" y="T15"/>
              </a:cxn>
              <a:cxn ang="T102">
                <a:pos x="T16" y="T17"/>
              </a:cxn>
              <a:cxn ang="T103">
                <a:pos x="T18" y="T19"/>
              </a:cxn>
              <a:cxn ang="T104">
                <a:pos x="T20" y="T21"/>
              </a:cxn>
              <a:cxn ang="T105">
                <a:pos x="T22" y="T23"/>
              </a:cxn>
              <a:cxn ang="T106">
                <a:pos x="T24" y="T25"/>
              </a:cxn>
              <a:cxn ang="T107">
                <a:pos x="T26" y="T27"/>
              </a:cxn>
              <a:cxn ang="T108">
                <a:pos x="T28" y="T29"/>
              </a:cxn>
              <a:cxn ang="T109">
                <a:pos x="T30" y="T31"/>
              </a:cxn>
              <a:cxn ang="T110">
                <a:pos x="T32" y="T33"/>
              </a:cxn>
              <a:cxn ang="T111">
                <a:pos x="T34" y="T35"/>
              </a:cxn>
              <a:cxn ang="T112">
                <a:pos x="T36" y="T37"/>
              </a:cxn>
              <a:cxn ang="T113">
                <a:pos x="T38" y="T39"/>
              </a:cxn>
              <a:cxn ang="T114">
                <a:pos x="T40" y="T41"/>
              </a:cxn>
              <a:cxn ang="T115">
                <a:pos x="T42" y="T43"/>
              </a:cxn>
              <a:cxn ang="T116">
                <a:pos x="T44" y="T45"/>
              </a:cxn>
              <a:cxn ang="T117">
                <a:pos x="T46" y="T47"/>
              </a:cxn>
              <a:cxn ang="T118">
                <a:pos x="T48" y="T49"/>
              </a:cxn>
              <a:cxn ang="T119">
                <a:pos x="T50" y="T51"/>
              </a:cxn>
              <a:cxn ang="T120">
                <a:pos x="T52" y="T53"/>
              </a:cxn>
              <a:cxn ang="T121">
                <a:pos x="T54" y="T55"/>
              </a:cxn>
              <a:cxn ang="T122">
                <a:pos x="T56" y="T57"/>
              </a:cxn>
              <a:cxn ang="T123">
                <a:pos x="T58" y="T59"/>
              </a:cxn>
              <a:cxn ang="T124">
                <a:pos x="T60" y="T61"/>
              </a:cxn>
              <a:cxn ang="T125">
                <a:pos x="T62" y="T63"/>
              </a:cxn>
              <a:cxn ang="T126">
                <a:pos x="T64" y="T65"/>
              </a:cxn>
              <a:cxn ang="T127">
                <a:pos x="T66" y="T67"/>
              </a:cxn>
              <a:cxn ang="T128">
                <a:pos x="T68" y="T69"/>
              </a:cxn>
              <a:cxn ang="T129">
                <a:pos x="T70" y="T71"/>
              </a:cxn>
              <a:cxn ang="T130">
                <a:pos x="T72" y="T73"/>
              </a:cxn>
              <a:cxn ang="T131">
                <a:pos x="T74" y="T75"/>
              </a:cxn>
              <a:cxn ang="T132">
                <a:pos x="T76" y="T77"/>
              </a:cxn>
              <a:cxn ang="T133">
                <a:pos x="T78" y="T79"/>
              </a:cxn>
              <a:cxn ang="T134">
                <a:pos x="T80" y="T81"/>
              </a:cxn>
              <a:cxn ang="T135">
                <a:pos x="T82" y="T83"/>
              </a:cxn>
              <a:cxn ang="T136">
                <a:pos x="T84" y="T85"/>
              </a:cxn>
              <a:cxn ang="T137">
                <a:pos x="T86" y="T87"/>
              </a:cxn>
              <a:cxn ang="T138">
                <a:pos x="T88" y="T89"/>
              </a:cxn>
              <a:cxn ang="T139">
                <a:pos x="T90" y="T91"/>
              </a:cxn>
              <a:cxn ang="T140">
                <a:pos x="T92" y="T93"/>
              </a:cxn>
            </a:cxnLst>
            <a:rect l="T141" t="T142" r="T143" b="T144"/>
            <a:pathLst>
              <a:path w="7011" h="4790">
                <a:moveTo>
                  <a:pt x="7011" y="4790"/>
                </a:moveTo>
                <a:lnTo>
                  <a:pt x="7011" y="4578"/>
                </a:lnTo>
                <a:lnTo>
                  <a:pt x="6858" y="4578"/>
                </a:lnTo>
                <a:lnTo>
                  <a:pt x="6858" y="4438"/>
                </a:lnTo>
                <a:lnTo>
                  <a:pt x="6456" y="4438"/>
                </a:lnTo>
                <a:lnTo>
                  <a:pt x="6456" y="4342"/>
                </a:lnTo>
                <a:lnTo>
                  <a:pt x="6353" y="4342"/>
                </a:lnTo>
                <a:lnTo>
                  <a:pt x="6353" y="4261"/>
                </a:lnTo>
                <a:lnTo>
                  <a:pt x="6001" y="4261"/>
                </a:lnTo>
                <a:lnTo>
                  <a:pt x="6001" y="4192"/>
                </a:lnTo>
                <a:lnTo>
                  <a:pt x="5851" y="4192"/>
                </a:lnTo>
                <a:lnTo>
                  <a:pt x="5851" y="4126"/>
                </a:lnTo>
                <a:lnTo>
                  <a:pt x="5649" y="4126"/>
                </a:lnTo>
                <a:lnTo>
                  <a:pt x="5649" y="4073"/>
                </a:lnTo>
                <a:lnTo>
                  <a:pt x="5546" y="4073"/>
                </a:lnTo>
                <a:lnTo>
                  <a:pt x="5546" y="4018"/>
                </a:lnTo>
                <a:lnTo>
                  <a:pt x="5344" y="4018"/>
                </a:lnTo>
                <a:lnTo>
                  <a:pt x="5344" y="3916"/>
                </a:lnTo>
                <a:lnTo>
                  <a:pt x="5244" y="3916"/>
                </a:lnTo>
                <a:lnTo>
                  <a:pt x="5244" y="3868"/>
                </a:lnTo>
                <a:lnTo>
                  <a:pt x="5094" y="3868"/>
                </a:lnTo>
                <a:lnTo>
                  <a:pt x="5094" y="3825"/>
                </a:lnTo>
                <a:lnTo>
                  <a:pt x="4944" y="3825"/>
                </a:lnTo>
                <a:lnTo>
                  <a:pt x="4944" y="3781"/>
                </a:lnTo>
                <a:lnTo>
                  <a:pt x="4894" y="3781"/>
                </a:lnTo>
                <a:lnTo>
                  <a:pt x="4894" y="3619"/>
                </a:lnTo>
                <a:lnTo>
                  <a:pt x="4841" y="3619"/>
                </a:lnTo>
                <a:lnTo>
                  <a:pt x="4841" y="3581"/>
                </a:lnTo>
                <a:lnTo>
                  <a:pt x="4789" y="3581"/>
                </a:lnTo>
                <a:lnTo>
                  <a:pt x="4789" y="3544"/>
                </a:lnTo>
                <a:lnTo>
                  <a:pt x="4486" y="3544"/>
                </a:lnTo>
                <a:lnTo>
                  <a:pt x="4486" y="3507"/>
                </a:lnTo>
                <a:lnTo>
                  <a:pt x="4436" y="3507"/>
                </a:lnTo>
                <a:lnTo>
                  <a:pt x="4436" y="3473"/>
                </a:lnTo>
                <a:lnTo>
                  <a:pt x="4336" y="3473"/>
                </a:lnTo>
                <a:lnTo>
                  <a:pt x="4336" y="3438"/>
                </a:lnTo>
                <a:lnTo>
                  <a:pt x="4236" y="3438"/>
                </a:lnTo>
                <a:lnTo>
                  <a:pt x="4236" y="3369"/>
                </a:lnTo>
                <a:lnTo>
                  <a:pt x="4087" y="3369"/>
                </a:lnTo>
                <a:lnTo>
                  <a:pt x="4087" y="3335"/>
                </a:lnTo>
                <a:lnTo>
                  <a:pt x="4034" y="3335"/>
                </a:lnTo>
                <a:lnTo>
                  <a:pt x="4034" y="3299"/>
                </a:lnTo>
                <a:lnTo>
                  <a:pt x="3981" y="3299"/>
                </a:lnTo>
                <a:lnTo>
                  <a:pt x="3981" y="3266"/>
                </a:lnTo>
                <a:lnTo>
                  <a:pt x="3881" y="3266"/>
                </a:lnTo>
                <a:lnTo>
                  <a:pt x="3881" y="3230"/>
                </a:lnTo>
                <a:lnTo>
                  <a:pt x="3831" y="3230"/>
                </a:lnTo>
                <a:lnTo>
                  <a:pt x="3831" y="3197"/>
                </a:lnTo>
                <a:lnTo>
                  <a:pt x="3732" y="3197"/>
                </a:lnTo>
                <a:lnTo>
                  <a:pt x="3732" y="3161"/>
                </a:lnTo>
                <a:lnTo>
                  <a:pt x="3679" y="3161"/>
                </a:lnTo>
                <a:lnTo>
                  <a:pt x="3679" y="3130"/>
                </a:lnTo>
                <a:lnTo>
                  <a:pt x="3629" y="3130"/>
                </a:lnTo>
                <a:lnTo>
                  <a:pt x="3629" y="3061"/>
                </a:lnTo>
                <a:lnTo>
                  <a:pt x="3579" y="3061"/>
                </a:lnTo>
                <a:lnTo>
                  <a:pt x="3579" y="3027"/>
                </a:lnTo>
                <a:lnTo>
                  <a:pt x="3429" y="3027"/>
                </a:lnTo>
                <a:lnTo>
                  <a:pt x="3429" y="2992"/>
                </a:lnTo>
                <a:lnTo>
                  <a:pt x="3279" y="2992"/>
                </a:lnTo>
                <a:lnTo>
                  <a:pt x="3279" y="2959"/>
                </a:lnTo>
                <a:lnTo>
                  <a:pt x="3229" y="2959"/>
                </a:lnTo>
                <a:lnTo>
                  <a:pt x="3229" y="2856"/>
                </a:lnTo>
                <a:lnTo>
                  <a:pt x="3174" y="2856"/>
                </a:lnTo>
                <a:lnTo>
                  <a:pt x="3174" y="2825"/>
                </a:lnTo>
                <a:lnTo>
                  <a:pt x="3024" y="2825"/>
                </a:lnTo>
                <a:lnTo>
                  <a:pt x="3024" y="2792"/>
                </a:lnTo>
                <a:lnTo>
                  <a:pt x="2822" y="2792"/>
                </a:lnTo>
                <a:lnTo>
                  <a:pt x="2822" y="2725"/>
                </a:lnTo>
                <a:lnTo>
                  <a:pt x="2672" y="2725"/>
                </a:lnTo>
                <a:lnTo>
                  <a:pt x="2672" y="2690"/>
                </a:lnTo>
                <a:lnTo>
                  <a:pt x="2572" y="2690"/>
                </a:lnTo>
                <a:lnTo>
                  <a:pt x="2572" y="2656"/>
                </a:lnTo>
                <a:lnTo>
                  <a:pt x="2422" y="2656"/>
                </a:lnTo>
                <a:lnTo>
                  <a:pt x="2422" y="2625"/>
                </a:lnTo>
                <a:lnTo>
                  <a:pt x="2367" y="2625"/>
                </a:lnTo>
                <a:lnTo>
                  <a:pt x="2367" y="2559"/>
                </a:lnTo>
                <a:lnTo>
                  <a:pt x="2267" y="2559"/>
                </a:lnTo>
                <a:lnTo>
                  <a:pt x="2267" y="2525"/>
                </a:lnTo>
                <a:lnTo>
                  <a:pt x="2217" y="2525"/>
                </a:lnTo>
                <a:lnTo>
                  <a:pt x="2217" y="2459"/>
                </a:lnTo>
                <a:lnTo>
                  <a:pt x="2117" y="2459"/>
                </a:lnTo>
                <a:lnTo>
                  <a:pt x="2117" y="2423"/>
                </a:lnTo>
                <a:lnTo>
                  <a:pt x="2067" y="2423"/>
                </a:lnTo>
                <a:lnTo>
                  <a:pt x="2067" y="2392"/>
                </a:lnTo>
                <a:lnTo>
                  <a:pt x="2014" y="2392"/>
                </a:lnTo>
                <a:lnTo>
                  <a:pt x="2014" y="2257"/>
                </a:lnTo>
                <a:lnTo>
                  <a:pt x="1914" y="2257"/>
                </a:lnTo>
                <a:lnTo>
                  <a:pt x="1914" y="2192"/>
                </a:lnTo>
                <a:lnTo>
                  <a:pt x="1814" y="2192"/>
                </a:lnTo>
                <a:lnTo>
                  <a:pt x="1814" y="2161"/>
                </a:lnTo>
                <a:lnTo>
                  <a:pt x="1715" y="2161"/>
                </a:lnTo>
                <a:lnTo>
                  <a:pt x="1715" y="2126"/>
                </a:lnTo>
                <a:lnTo>
                  <a:pt x="1665" y="2126"/>
                </a:lnTo>
                <a:lnTo>
                  <a:pt x="1665" y="2095"/>
                </a:lnTo>
                <a:lnTo>
                  <a:pt x="1615" y="2095"/>
                </a:lnTo>
                <a:lnTo>
                  <a:pt x="1615" y="1961"/>
                </a:lnTo>
                <a:lnTo>
                  <a:pt x="1561" y="1961"/>
                </a:lnTo>
                <a:lnTo>
                  <a:pt x="1561" y="1930"/>
                </a:lnTo>
                <a:lnTo>
                  <a:pt x="1409" y="1930"/>
                </a:lnTo>
                <a:lnTo>
                  <a:pt x="1409" y="1768"/>
                </a:lnTo>
                <a:lnTo>
                  <a:pt x="1309" y="1768"/>
                </a:lnTo>
                <a:lnTo>
                  <a:pt x="1309" y="1733"/>
                </a:lnTo>
                <a:lnTo>
                  <a:pt x="1260" y="1733"/>
                </a:lnTo>
                <a:lnTo>
                  <a:pt x="1260" y="1671"/>
                </a:lnTo>
                <a:lnTo>
                  <a:pt x="1157" y="1671"/>
                </a:lnTo>
                <a:lnTo>
                  <a:pt x="1157" y="1634"/>
                </a:lnTo>
                <a:lnTo>
                  <a:pt x="1107" y="1634"/>
                </a:lnTo>
                <a:lnTo>
                  <a:pt x="1107" y="1605"/>
                </a:lnTo>
                <a:lnTo>
                  <a:pt x="1057" y="1605"/>
                </a:lnTo>
                <a:lnTo>
                  <a:pt x="1057" y="1574"/>
                </a:lnTo>
                <a:lnTo>
                  <a:pt x="1007" y="1574"/>
                </a:lnTo>
                <a:lnTo>
                  <a:pt x="1007" y="1475"/>
                </a:lnTo>
                <a:lnTo>
                  <a:pt x="907" y="1475"/>
                </a:lnTo>
                <a:lnTo>
                  <a:pt x="907" y="1409"/>
                </a:lnTo>
                <a:lnTo>
                  <a:pt x="857" y="1409"/>
                </a:lnTo>
                <a:lnTo>
                  <a:pt x="857" y="1312"/>
                </a:lnTo>
                <a:lnTo>
                  <a:pt x="807" y="1312"/>
                </a:lnTo>
                <a:lnTo>
                  <a:pt x="807" y="1182"/>
                </a:lnTo>
                <a:lnTo>
                  <a:pt x="753" y="1182"/>
                </a:lnTo>
                <a:lnTo>
                  <a:pt x="753" y="1151"/>
                </a:lnTo>
                <a:lnTo>
                  <a:pt x="703" y="1151"/>
                </a:lnTo>
                <a:lnTo>
                  <a:pt x="703" y="1119"/>
                </a:lnTo>
                <a:lnTo>
                  <a:pt x="653" y="1119"/>
                </a:lnTo>
                <a:lnTo>
                  <a:pt x="653" y="1085"/>
                </a:lnTo>
                <a:lnTo>
                  <a:pt x="602" y="1085"/>
                </a:lnTo>
                <a:lnTo>
                  <a:pt x="602" y="989"/>
                </a:lnTo>
                <a:lnTo>
                  <a:pt x="502" y="989"/>
                </a:lnTo>
                <a:lnTo>
                  <a:pt x="502" y="957"/>
                </a:lnTo>
                <a:lnTo>
                  <a:pt x="452" y="957"/>
                </a:lnTo>
                <a:lnTo>
                  <a:pt x="452" y="735"/>
                </a:lnTo>
                <a:lnTo>
                  <a:pt x="401" y="735"/>
                </a:lnTo>
                <a:lnTo>
                  <a:pt x="401" y="411"/>
                </a:lnTo>
                <a:lnTo>
                  <a:pt x="351" y="411"/>
                </a:lnTo>
                <a:lnTo>
                  <a:pt x="351" y="316"/>
                </a:lnTo>
                <a:lnTo>
                  <a:pt x="250" y="316"/>
                </a:lnTo>
                <a:lnTo>
                  <a:pt x="250" y="252"/>
                </a:lnTo>
                <a:lnTo>
                  <a:pt x="200" y="252"/>
                </a:lnTo>
                <a:lnTo>
                  <a:pt x="200" y="94"/>
                </a:lnTo>
                <a:lnTo>
                  <a:pt x="150" y="94"/>
                </a:lnTo>
                <a:lnTo>
                  <a:pt x="150" y="31"/>
                </a:lnTo>
                <a:lnTo>
                  <a:pt x="100" y="31"/>
                </a:lnTo>
                <a:lnTo>
                  <a:pt x="100" y="0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36" name="Line 169"/>
          <p:cNvSpPr>
            <a:spLocks noChangeShapeType="1"/>
          </p:cNvSpPr>
          <p:nvPr/>
        </p:nvSpPr>
        <p:spPr bwMode="auto">
          <a:xfrm>
            <a:off x="5157788" y="1860550"/>
            <a:ext cx="77787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37" name="Rectangle 171"/>
          <p:cNvSpPr>
            <a:spLocks noChangeArrowheads="1"/>
          </p:cNvSpPr>
          <p:nvPr/>
        </p:nvSpPr>
        <p:spPr bwMode="auto">
          <a:xfrm>
            <a:off x="8224838" y="4643438"/>
            <a:ext cx="825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Semanas</a:t>
            </a:r>
          </a:p>
        </p:txBody>
      </p:sp>
      <p:sp>
        <p:nvSpPr>
          <p:cNvPr id="8338" name="Text Box 175"/>
          <p:cNvSpPr txBox="1">
            <a:spLocks noChangeArrowheads="1"/>
          </p:cNvSpPr>
          <p:nvPr/>
        </p:nvSpPr>
        <p:spPr bwMode="auto">
          <a:xfrm>
            <a:off x="5410200" y="3597275"/>
            <a:ext cx="20462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 b="1" i="0">
                <a:solidFill>
                  <a:srgbClr val="000066"/>
                </a:solidFill>
              </a:rPr>
              <a:t>p no significativa * = 0,03 </a:t>
            </a:r>
            <a:br>
              <a:rPr lang="es-ES" sz="1200" b="1" i="0">
                <a:solidFill>
                  <a:srgbClr val="000066"/>
                </a:solidFill>
              </a:rPr>
            </a:br>
            <a:r>
              <a:rPr lang="es-ES" sz="1200" b="1" i="0">
                <a:solidFill>
                  <a:srgbClr val="000066"/>
                </a:solidFill>
              </a:rPr>
              <a:t>EFV vs LPV/r</a:t>
            </a:r>
          </a:p>
        </p:txBody>
      </p:sp>
      <p:sp>
        <p:nvSpPr>
          <p:cNvPr id="8339" name="Freeform 177"/>
          <p:cNvSpPr>
            <a:spLocks/>
          </p:cNvSpPr>
          <p:nvPr/>
        </p:nvSpPr>
        <p:spPr bwMode="auto">
          <a:xfrm>
            <a:off x="5246688" y="1771650"/>
            <a:ext cx="3575050" cy="3117850"/>
          </a:xfrm>
          <a:custGeom>
            <a:avLst/>
            <a:gdLst>
              <a:gd name="T0" fmla="*/ 2147483647 w 2078"/>
              <a:gd name="T1" fmla="*/ 2147483647 h 296"/>
              <a:gd name="T2" fmla="*/ 0 w 2078"/>
              <a:gd name="T3" fmla="*/ 2147483647 h 296"/>
              <a:gd name="T4" fmla="*/ 0 w 2078"/>
              <a:gd name="T5" fmla="*/ 0 h 296"/>
              <a:gd name="T6" fmla="*/ 0 60000 65536"/>
              <a:gd name="T7" fmla="*/ 0 60000 65536"/>
              <a:gd name="T8" fmla="*/ 0 60000 65536"/>
              <a:gd name="T9" fmla="*/ 0 w 2078"/>
              <a:gd name="T10" fmla="*/ 0 h 296"/>
              <a:gd name="T11" fmla="*/ 2078 w 2078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8" h="296">
                <a:moveTo>
                  <a:pt x="2078" y="296"/>
                </a:moveTo>
                <a:cubicBezTo>
                  <a:pt x="1385" y="296"/>
                  <a:pt x="693" y="296"/>
                  <a:pt x="0" y="296"/>
                </a:cubicBezTo>
                <a:lnTo>
                  <a:pt x="0" y="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8340" name="Line 129"/>
          <p:cNvSpPr>
            <a:spLocks noChangeShapeType="1"/>
          </p:cNvSpPr>
          <p:nvPr/>
        </p:nvSpPr>
        <p:spPr bwMode="auto">
          <a:xfrm flipV="1">
            <a:off x="8805863" y="4889500"/>
            <a:ext cx="1587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ZoneTexte 11"/>
          <p:cNvSpPr txBox="1">
            <a:spLocks noChangeArrowheads="1"/>
          </p:cNvSpPr>
          <p:nvPr/>
        </p:nvSpPr>
        <p:spPr bwMode="auto">
          <a:xfrm>
            <a:off x="5145088" y="1617663"/>
            <a:ext cx="3770312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es-ES" sz="1800" b="1" i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HIV RNA &lt; 100,000 c/mL en el cribado</a:t>
            </a:r>
          </a:p>
        </p:txBody>
      </p:sp>
      <p:sp>
        <p:nvSpPr>
          <p:cNvPr id="9219" name="Titr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mtClean="0">
                <a:ea typeface="ＭＳ Ｐゴシック" pitchFamily="-107" charset="-128"/>
              </a:rPr>
              <a:t>ACTG A5142: [(EFV vs LPV/r) + 2 INTR] vs EFV + LPV/r</a:t>
            </a:r>
          </a:p>
        </p:txBody>
      </p:sp>
      <p:grpSp>
        <p:nvGrpSpPr>
          <p:cNvPr id="9220" name="Group 158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9371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9372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A5142</a:t>
              </a:r>
            </a:p>
          </p:txBody>
        </p:sp>
      </p:grpSp>
      <p:sp>
        <p:nvSpPr>
          <p:cNvPr id="9221" name="ZoneTexte 11"/>
          <p:cNvSpPr txBox="1">
            <a:spLocks noChangeArrowheads="1"/>
          </p:cNvSpPr>
          <p:nvPr/>
        </p:nvSpPr>
        <p:spPr bwMode="auto">
          <a:xfrm>
            <a:off x="2066925" y="1122363"/>
            <a:ext cx="499427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 i="0">
                <a:solidFill>
                  <a:srgbClr val="CC3300"/>
                </a:solidFill>
                <a:latin typeface="Calibri" pitchFamily="34" charset="0"/>
              </a:rPr>
              <a:t>Probabilidad de no fallo virológico (%)</a:t>
            </a:r>
          </a:p>
        </p:txBody>
      </p:sp>
      <p:sp>
        <p:nvSpPr>
          <p:cNvPr id="9222" name="ZoneTexte 11"/>
          <p:cNvSpPr txBox="1">
            <a:spLocks noChangeArrowheads="1"/>
          </p:cNvSpPr>
          <p:nvPr/>
        </p:nvSpPr>
        <p:spPr bwMode="auto">
          <a:xfrm>
            <a:off x="882650" y="1617663"/>
            <a:ext cx="3770313" cy="28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>
            <a:spAutoFit/>
          </a:bodyPr>
          <a:lstStyle/>
          <a:p>
            <a:pPr>
              <a:lnSpc>
                <a:spcPct val="70000"/>
              </a:lnSpc>
              <a:spcBef>
                <a:spcPct val="5000"/>
              </a:spcBef>
            </a:pPr>
            <a:r>
              <a:rPr lang="es-ES" sz="1800" b="1" i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HIV RNA </a:t>
            </a:r>
            <a:r>
              <a:rPr lang="es-ES" sz="1800" b="1" i="0" u="sng">
                <a:solidFill>
                  <a:srgbClr val="333399"/>
                </a:solidFill>
                <a:latin typeface="Calibri" pitchFamily="34" charset="0"/>
                <a:cs typeface="Arial" charset="0"/>
              </a:rPr>
              <a:t>&gt;</a:t>
            </a:r>
            <a:r>
              <a:rPr lang="es-ES" sz="1800" b="1" i="0">
                <a:solidFill>
                  <a:srgbClr val="333399"/>
                </a:solidFill>
                <a:latin typeface="Calibri" pitchFamily="34" charset="0"/>
                <a:cs typeface="Arial" charset="0"/>
              </a:rPr>
              <a:t> 100,000 c/mL en el cribado</a:t>
            </a:r>
          </a:p>
        </p:txBody>
      </p:sp>
      <p:grpSp>
        <p:nvGrpSpPr>
          <p:cNvPr id="9223" name="Group 203"/>
          <p:cNvGrpSpPr>
            <a:grpSpLocks/>
          </p:cNvGrpSpPr>
          <p:nvPr/>
        </p:nvGrpSpPr>
        <p:grpSpPr bwMode="auto">
          <a:xfrm>
            <a:off x="1354138" y="4362450"/>
            <a:ext cx="5811837" cy="684213"/>
            <a:chOff x="853" y="2748"/>
            <a:chExt cx="3661" cy="431"/>
          </a:xfrm>
        </p:grpSpPr>
        <p:sp>
          <p:nvSpPr>
            <p:cNvPr id="9357" name="Rectangle 104"/>
            <p:cNvSpPr>
              <a:spLocks noChangeArrowheads="1"/>
            </p:cNvSpPr>
            <p:nvPr/>
          </p:nvSpPr>
          <p:spPr bwMode="auto">
            <a:xfrm>
              <a:off x="3744" y="2748"/>
              <a:ext cx="71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i="0">
                  <a:solidFill>
                    <a:srgbClr val="000066"/>
                  </a:solidFill>
                </a:rPr>
                <a:t>EFV + 2 NRTI</a:t>
              </a:r>
            </a:p>
          </p:txBody>
        </p:sp>
        <p:sp>
          <p:nvSpPr>
            <p:cNvPr id="9358" name="Rectangle 105"/>
            <p:cNvSpPr>
              <a:spLocks noChangeArrowheads="1"/>
            </p:cNvSpPr>
            <p:nvPr/>
          </p:nvSpPr>
          <p:spPr bwMode="auto">
            <a:xfrm>
              <a:off x="3744" y="2887"/>
              <a:ext cx="77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i="0">
                  <a:solidFill>
                    <a:srgbClr val="000066"/>
                  </a:solidFill>
                </a:rPr>
                <a:t>LPV/r + 2 NRTI</a:t>
              </a:r>
            </a:p>
          </p:txBody>
        </p:sp>
        <p:sp>
          <p:nvSpPr>
            <p:cNvPr id="9359" name="Rectangle 106"/>
            <p:cNvSpPr>
              <a:spLocks noChangeArrowheads="1"/>
            </p:cNvSpPr>
            <p:nvPr/>
          </p:nvSpPr>
          <p:spPr bwMode="auto">
            <a:xfrm>
              <a:off x="3744" y="3006"/>
              <a:ext cx="65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i="0">
                  <a:solidFill>
                    <a:srgbClr val="000066"/>
                  </a:solidFill>
                </a:rPr>
                <a:t>EFV + LPV/r</a:t>
              </a:r>
            </a:p>
          </p:txBody>
        </p:sp>
        <p:grpSp>
          <p:nvGrpSpPr>
            <p:cNvPr id="9360" name="Group 162"/>
            <p:cNvGrpSpPr>
              <a:grpSpLocks/>
            </p:cNvGrpSpPr>
            <p:nvPr/>
          </p:nvGrpSpPr>
          <p:grpSpPr bwMode="auto">
            <a:xfrm>
              <a:off x="3538" y="2844"/>
              <a:ext cx="204" cy="252"/>
              <a:chOff x="4441" y="2992"/>
              <a:chExt cx="219" cy="275"/>
            </a:xfrm>
          </p:grpSpPr>
          <p:sp>
            <p:nvSpPr>
              <p:cNvPr id="9368" name="Line 163"/>
              <p:cNvSpPr>
                <a:spLocks noChangeShapeType="1"/>
              </p:cNvSpPr>
              <p:nvPr/>
            </p:nvSpPr>
            <p:spPr bwMode="auto">
              <a:xfrm flipH="1">
                <a:off x="4441" y="2992"/>
                <a:ext cx="219" cy="1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369" name="Line 164"/>
              <p:cNvSpPr>
                <a:spLocks noChangeShapeType="1"/>
              </p:cNvSpPr>
              <p:nvPr/>
            </p:nvSpPr>
            <p:spPr bwMode="auto">
              <a:xfrm flipH="1">
                <a:off x="4441" y="3129"/>
                <a:ext cx="219" cy="1"/>
              </a:xfrm>
              <a:prstGeom prst="line">
                <a:avLst/>
              </a:prstGeom>
              <a:noFill/>
              <a:ln w="254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370" name="Line 165"/>
              <p:cNvSpPr>
                <a:spLocks noChangeShapeType="1"/>
              </p:cNvSpPr>
              <p:nvPr/>
            </p:nvSpPr>
            <p:spPr bwMode="auto">
              <a:xfrm flipH="1">
                <a:off x="4441" y="3266"/>
                <a:ext cx="219" cy="1"/>
              </a:xfrm>
              <a:prstGeom prst="line">
                <a:avLst/>
              </a:prstGeom>
              <a:noFill/>
              <a:ln w="25400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grpSp>
          <p:nvGrpSpPr>
            <p:cNvPr id="9361" name="Group 41"/>
            <p:cNvGrpSpPr>
              <a:grpSpLocks/>
            </p:cNvGrpSpPr>
            <p:nvPr/>
          </p:nvGrpSpPr>
          <p:grpSpPr bwMode="auto">
            <a:xfrm>
              <a:off x="853" y="2846"/>
              <a:ext cx="201" cy="253"/>
              <a:chOff x="4441" y="2992"/>
              <a:chExt cx="219" cy="275"/>
            </a:xfrm>
          </p:grpSpPr>
          <p:sp>
            <p:nvSpPr>
              <p:cNvPr id="9365" name="Line 42"/>
              <p:cNvSpPr>
                <a:spLocks noChangeShapeType="1"/>
              </p:cNvSpPr>
              <p:nvPr/>
            </p:nvSpPr>
            <p:spPr bwMode="auto">
              <a:xfrm flipH="1">
                <a:off x="4441" y="2992"/>
                <a:ext cx="219" cy="1"/>
              </a:xfrm>
              <a:prstGeom prst="line">
                <a:avLst/>
              </a:prstGeom>
              <a:noFill/>
              <a:ln w="25400">
                <a:solidFill>
                  <a:schemeClr val="bg2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366" name="Line 43"/>
              <p:cNvSpPr>
                <a:spLocks noChangeShapeType="1"/>
              </p:cNvSpPr>
              <p:nvPr/>
            </p:nvSpPr>
            <p:spPr bwMode="auto">
              <a:xfrm flipH="1">
                <a:off x="4441" y="3129"/>
                <a:ext cx="219" cy="1"/>
              </a:xfrm>
              <a:prstGeom prst="line">
                <a:avLst/>
              </a:prstGeom>
              <a:noFill/>
              <a:ln w="25400">
                <a:solidFill>
                  <a:srgbClr val="0080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  <p:sp>
            <p:nvSpPr>
              <p:cNvPr id="9367" name="Line 44"/>
              <p:cNvSpPr>
                <a:spLocks noChangeShapeType="1"/>
              </p:cNvSpPr>
              <p:nvPr/>
            </p:nvSpPr>
            <p:spPr bwMode="auto">
              <a:xfrm flipH="1">
                <a:off x="4441" y="3266"/>
                <a:ext cx="219" cy="1"/>
              </a:xfrm>
              <a:prstGeom prst="line">
                <a:avLst/>
              </a:prstGeom>
              <a:noFill/>
              <a:ln w="25400">
                <a:solidFill>
                  <a:srgbClr val="E67300"/>
                </a:solidFill>
                <a:round/>
                <a:headEnd/>
                <a:tailEnd/>
              </a:ln>
            </p:spPr>
            <p:txBody>
              <a:bodyPr/>
              <a:lstStyle/>
              <a:p>
                <a:endParaRPr lang="fr-FR"/>
              </a:p>
            </p:txBody>
          </p:sp>
        </p:grpSp>
        <p:sp>
          <p:nvSpPr>
            <p:cNvPr id="9362" name="Rectangle 61"/>
            <p:cNvSpPr>
              <a:spLocks noChangeArrowheads="1"/>
            </p:cNvSpPr>
            <p:nvPr/>
          </p:nvSpPr>
          <p:spPr bwMode="auto">
            <a:xfrm>
              <a:off x="1061" y="2748"/>
              <a:ext cx="717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i="0">
                  <a:solidFill>
                    <a:srgbClr val="000066"/>
                  </a:solidFill>
                </a:rPr>
                <a:t>EFV + 2 NRTI</a:t>
              </a:r>
            </a:p>
          </p:txBody>
        </p:sp>
        <p:sp>
          <p:nvSpPr>
            <p:cNvPr id="9363" name="Rectangle 62"/>
            <p:cNvSpPr>
              <a:spLocks noChangeArrowheads="1"/>
            </p:cNvSpPr>
            <p:nvPr/>
          </p:nvSpPr>
          <p:spPr bwMode="auto">
            <a:xfrm>
              <a:off x="1061" y="2887"/>
              <a:ext cx="770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i="0">
                  <a:solidFill>
                    <a:srgbClr val="000066"/>
                  </a:solidFill>
                </a:rPr>
                <a:t>LPV/r + 2 NRTI</a:t>
              </a:r>
            </a:p>
          </p:txBody>
        </p:sp>
        <p:sp>
          <p:nvSpPr>
            <p:cNvPr id="9364" name="Rectangle 63"/>
            <p:cNvSpPr>
              <a:spLocks noChangeArrowheads="1"/>
            </p:cNvSpPr>
            <p:nvPr/>
          </p:nvSpPr>
          <p:spPr bwMode="auto">
            <a:xfrm>
              <a:off x="1061" y="3006"/>
              <a:ext cx="653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i="0">
                  <a:solidFill>
                    <a:srgbClr val="000066"/>
                  </a:solidFill>
                </a:rPr>
                <a:t>EFV + LPV/r</a:t>
              </a:r>
            </a:p>
          </p:txBody>
        </p:sp>
      </p:grpSp>
      <p:sp>
        <p:nvSpPr>
          <p:cNvPr id="9224" name="AutoShape 165"/>
          <p:cNvSpPr>
            <a:spLocks noChangeArrowheads="1"/>
          </p:cNvSpPr>
          <p:nvPr/>
        </p:nvSpPr>
        <p:spPr bwMode="auto">
          <a:xfrm>
            <a:off x="333375" y="5600700"/>
            <a:ext cx="8729663" cy="706438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l"/>
            <a:endParaRPr lang="es-ES" sz="2800" i="0"/>
          </a:p>
        </p:txBody>
      </p:sp>
      <p:sp>
        <p:nvSpPr>
          <p:cNvPr id="9225" name="Rectangle 64"/>
          <p:cNvSpPr>
            <a:spLocks noChangeArrowheads="1"/>
          </p:cNvSpPr>
          <p:nvPr/>
        </p:nvSpPr>
        <p:spPr bwMode="auto">
          <a:xfrm>
            <a:off x="777875" y="5600700"/>
            <a:ext cx="43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4D4D4D"/>
                </a:solidFill>
              </a:rPr>
              <a:t>121</a:t>
            </a:r>
          </a:p>
        </p:txBody>
      </p:sp>
      <p:sp>
        <p:nvSpPr>
          <p:cNvPr id="9226" name="Rectangle 65"/>
          <p:cNvSpPr>
            <a:spLocks noChangeArrowheads="1"/>
          </p:cNvSpPr>
          <p:nvPr/>
        </p:nvSpPr>
        <p:spPr bwMode="auto">
          <a:xfrm>
            <a:off x="1373188" y="5600700"/>
            <a:ext cx="436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4D4D4D"/>
                </a:solidFill>
              </a:rPr>
              <a:t>108</a:t>
            </a:r>
          </a:p>
        </p:txBody>
      </p:sp>
      <p:sp>
        <p:nvSpPr>
          <p:cNvPr id="9227" name="Rectangle 66"/>
          <p:cNvSpPr>
            <a:spLocks noChangeArrowheads="1"/>
          </p:cNvSpPr>
          <p:nvPr/>
        </p:nvSpPr>
        <p:spPr bwMode="auto">
          <a:xfrm>
            <a:off x="1981200" y="56007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4D4D4D"/>
                </a:solidFill>
              </a:rPr>
              <a:t>96</a:t>
            </a:r>
          </a:p>
        </p:txBody>
      </p:sp>
      <p:sp>
        <p:nvSpPr>
          <p:cNvPr id="9228" name="Rectangle 67"/>
          <p:cNvSpPr>
            <a:spLocks noChangeArrowheads="1"/>
          </p:cNvSpPr>
          <p:nvPr/>
        </p:nvSpPr>
        <p:spPr bwMode="auto">
          <a:xfrm>
            <a:off x="2576513" y="56007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4D4D4D"/>
                </a:solidFill>
              </a:rPr>
              <a:t>90</a:t>
            </a:r>
          </a:p>
        </p:txBody>
      </p:sp>
      <p:sp>
        <p:nvSpPr>
          <p:cNvPr id="9229" name="Rectangle 68"/>
          <p:cNvSpPr>
            <a:spLocks noChangeArrowheads="1"/>
          </p:cNvSpPr>
          <p:nvPr/>
        </p:nvSpPr>
        <p:spPr bwMode="auto">
          <a:xfrm>
            <a:off x="3178175" y="56007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4D4D4D"/>
                </a:solidFill>
              </a:rPr>
              <a:t>76</a:t>
            </a:r>
          </a:p>
        </p:txBody>
      </p:sp>
      <p:sp>
        <p:nvSpPr>
          <p:cNvPr id="9230" name="Rectangle 69"/>
          <p:cNvSpPr>
            <a:spLocks noChangeArrowheads="1"/>
          </p:cNvSpPr>
          <p:nvPr/>
        </p:nvSpPr>
        <p:spPr bwMode="auto">
          <a:xfrm>
            <a:off x="3770313" y="56007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4D4D4D"/>
                </a:solidFill>
              </a:rPr>
              <a:t>40</a:t>
            </a:r>
          </a:p>
        </p:txBody>
      </p:sp>
      <p:sp>
        <p:nvSpPr>
          <p:cNvPr id="9231" name="Rectangle 70"/>
          <p:cNvSpPr>
            <a:spLocks noChangeArrowheads="1"/>
          </p:cNvSpPr>
          <p:nvPr/>
        </p:nvSpPr>
        <p:spPr bwMode="auto">
          <a:xfrm>
            <a:off x="4352925" y="56007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4D4D4D"/>
                </a:solidFill>
              </a:rPr>
              <a:t>11</a:t>
            </a:r>
          </a:p>
        </p:txBody>
      </p:sp>
      <p:sp>
        <p:nvSpPr>
          <p:cNvPr id="9232" name="Rectangle 71"/>
          <p:cNvSpPr>
            <a:spLocks noChangeArrowheads="1"/>
          </p:cNvSpPr>
          <p:nvPr/>
        </p:nvSpPr>
        <p:spPr bwMode="auto">
          <a:xfrm>
            <a:off x="779463" y="5810250"/>
            <a:ext cx="436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8000"/>
                </a:solidFill>
              </a:rPr>
              <a:t>128</a:t>
            </a:r>
          </a:p>
        </p:txBody>
      </p:sp>
      <p:sp>
        <p:nvSpPr>
          <p:cNvPr id="9233" name="Rectangle 72"/>
          <p:cNvSpPr>
            <a:spLocks noChangeArrowheads="1"/>
          </p:cNvSpPr>
          <p:nvPr/>
        </p:nvSpPr>
        <p:spPr bwMode="auto">
          <a:xfrm>
            <a:off x="1374775" y="5810250"/>
            <a:ext cx="43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8000"/>
                </a:solidFill>
              </a:rPr>
              <a:t>105</a:t>
            </a:r>
          </a:p>
        </p:txBody>
      </p:sp>
      <p:sp>
        <p:nvSpPr>
          <p:cNvPr id="9234" name="Rectangle 73"/>
          <p:cNvSpPr>
            <a:spLocks noChangeArrowheads="1"/>
          </p:cNvSpPr>
          <p:nvPr/>
        </p:nvSpPr>
        <p:spPr bwMode="auto">
          <a:xfrm>
            <a:off x="1982788" y="581025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8000"/>
                </a:solidFill>
              </a:rPr>
              <a:t>90</a:t>
            </a:r>
          </a:p>
        </p:txBody>
      </p:sp>
      <p:sp>
        <p:nvSpPr>
          <p:cNvPr id="9235" name="Rectangle 74"/>
          <p:cNvSpPr>
            <a:spLocks noChangeArrowheads="1"/>
          </p:cNvSpPr>
          <p:nvPr/>
        </p:nvSpPr>
        <p:spPr bwMode="auto">
          <a:xfrm>
            <a:off x="2578100" y="581025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8000"/>
                </a:solidFill>
              </a:rPr>
              <a:t>81</a:t>
            </a:r>
          </a:p>
        </p:txBody>
      </p:sp>
      <p:sp>
        <p:nvSpPr>
          <p:cNvPr id="9236" name="Rectangle 75"/>
          <p:cNvSpPr>
            <a:spLocks noChangeArrowheads="1"/>
          </p:cNvSpPr>
          <p:nvPr/>
        </p:nvSpPr>
        <p:spPr bwMode="auto">
          <a:xfrm>
            <a:off x="3179763" y="581025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8000"/>
                </a:solidFill>
              </a:rPr>
              <a:t>67</a:t>
            </a:r>
          </a:p>
        </p:txBody>
      </p:sp>
      <p:sp>
        <p:nvSpPr>
          <p:cNvPr id="9237" name="Rectangle 76"/>
          <p:cNvSpPr>
            <a:spLocks noChangeArrowheads="1"/>
          </p:cNvSpPr>
          <p:nvPr/>
        </p:nvSpPr>
        <p:spPr bwMode="auto">
          <a:xfrm>
            <a:off x="3770313" y="581025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8000"/>
                </a:solidFill>
              </a:rPr>
              <a:t>32</a:t>
            </a:r>
          </a:p>
        </p:txBody>
      </p:sp>
      <p:sp>
        <p:nvSpPr>
          <p:cNvPr id="9238" name="Rectangle 77"/>
          <p:cNvSpPr>
            <a:spLocks noChangeArrowheads="1"/>
          </p:cNvSpPr>
          <p:nvPr/>
        </p:nvSpPr>
        <p:spPr bwMode="auto">
          <a:xfrm>
            <a:off x="4394200" y="581025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8000"/>
                </a:solidFill>
              </a:rPr>
              <a:t>6</a:t>
            </a:r>
          </a:p>
        </p:txBody>
      </p:sp>
      <p:sp>
        <p:nvSpPr>
          <p:cNvPr id="9239" name="Rectangle 78"/>
          <p:cNvSpPr>
            <a:spLocks noChangeArrowheads="1"/>
          </p:cNvSpPr>
          <p:nvPr/>
        </p:nvSpPr>
        <p:spPr bwMode="auto">
          <a:xfrm>
            <a:off x="779463" y="6032500"/>
            <a:ext cx="436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FF6600"/>
                </a:solidFill>
              </a:rPr>
              <a:t>122</a:t>
            </a:r>
          </a:p>
        </p:txBody>
      </p:sp>
      <p:sp>
        <p:nvSpPr>
          <p:cNvPr id="9240" name="Rectangle 79"/>
          <p:cNvSpPr>
            <a:spLocks noChangeArrowheads="1"/>
          </p:cNvSpPr>
          <p:nvPr/>
        </p:nvSpPr>
        <p:spPr bwMode="auto">
          <a:xfrm>
            <a:off x="1374775" y="6032500"/>
            <a:ext cx="43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FF6600"/>
                </a:solidFill>
              </a:rPr>
              <a:t>102</a:t>
            </a:r>
          </a:p>
        </p:txBody>
      </p:sp>
      <p:sp>
        <p:nvSpPr>
          <p:cNvPr id="9241" name="Rectangle 80"/>
          <p:cNvSpPr>
            <a:spLocks noChangeArrowheads="1"/>
          </p:cNvSpPr>
          <p:nvPr/>
        </p:nvSpPr>
        <p:spPr bwMode="auto">
          <a:xfrm>
            <a:off x="1982788" y="60325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FF6600"/>
                </a:solidFill>
              </a:rPr>
              <a:t>86</a:t>
            </a:r>
          </a:p>
        </p:txBody>
      </p:sp>
      <p:sp>
        <p:nvSpPr>
          <p:cNvPr id="9242" name="Rectangle 81"/>
          <p:cNvSpPr>
            <a:spLocks noChangeArrowheads="1"/>
          </p:cNvSpPr>
          <p:nvPr/>
        </p:nvSpPr>
        <p:spPr bwMode="auto">
          <a:xfrm>
            <a:off x="2578100" y="60325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FF6600"/>
                </a:solidFill>
              </a:rPr>
              <a:t>81</a:t>
            </a:r>
          </a:p>
        </p:txBody>
      </p:sp>
      <p:sp>
        <p:nvSpPr>
          <p:cNvPr id="9243" name="Rectangle 82"/>
          <p:cNvSpPr>
            <a:spLocks noChangeArrowheads="1"/>
          </p:cNvSpPr>
          <p:nvPr/>
        </p:nvSpPr>
        <p:spPr bwMode="auto">
          <a:xfrm>
            <a:off x="3179763" y="60325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FF6600"/>
                </a:solidFill>
              </a:rPr>
              <a:t>66</a:t>
            </a:r>
          </a:p>
        </p:txBody>
      </p:sp>
      <p:sp>
        <p:nvSpPr>
          <p:cNvPr id="9244" name="Rectangle 83"/>
          <p:cNvSpPr>
            <a:spLocks noChangeArrowheads="1"/>
          </p:cNvSpPr>
          <p:nvPr/>
        </p:nvSpPr>
        <p:spPr bwMode="auto">
          <a:xfrm>
            <a:off x="3770313" y="60325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FF6600"/>
                </a:solidFill>
              </a:rPr>
              <a:t>35</a:t>
            </a:r>
          </a:p>
        </p:txBody>
      </p:sp>
      <p:sp>
        <p:nvSpPr>
          <p:cNvPr id="9245" name="Rectangle 84"/>
          <p:cNvSpPr>
            <a:spLocks noChangeArrowheads="1"/>
          </p:cNvSpPr>
          <p:nvPr/>
        </p:nvSpPr>
        <p:spPr bwMode="auto">
          <a:xfrm>
            <a:off x="4394200" y="60325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FF6600"/>
                </a:solidFill>
              </a:rPr>
              <a:t>9</a:t>
            </a:r>
          </a:p>
        </p:txBody>
      </p:sp>
      <p:sp>
        <p:nvSpPr>
          <p:cNvPr id="9246" name="Rectangle 87"/>
          <p:cNvSpPr>
            <a:spLocks noChangeArrowheads="1"/>
          </p:cNvSpPr>
          <p:nvPr/>
        </p:nvSpPr>
        <p:spPr bwMode="auto">
          <a:xfrm>
            <a:off x="390525" y="6032500"/>
            <a:ext cx="4283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 i="0" dirty="0" smtClean="0">
                <a:solidFill>
                  <a:srgbClr val="FF6600"/>
                </a:solidFill>
              </a:rPr>
              <a:t>N </a:t>
            </a:r>
            <a:r>
              <a:rPr lang="es-ES" sz="1200" i="0" dirty="0">
                <a:solidFill>
                  <a:srgbClr val="FF6600"/>
                </a:solidFill>
              </a:rPr>
              <a:t>=</a:t>
            </a:r>
          </a:p>
        </p:txBody>
      </p:sp>
      <p:sp>
        <p:nvSpPr>
          <p:cNvPr id="9247" name="Rectangle 107"/>
          <p:cNvSpPr>
            <a:spLocks noChangeArrowheads="1"/>
          </p:cNvSpPr>
          <p:nvPr/>
        </p:nvSpPr>
        <p:spPr bwMode="auto">
          <a:xfrm>
            <a:off x="5019675" y="5600700"/>
            <a:ext cx="43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4D4D4D"/>
                </a:solidFill>
              </a:rPr>
              <a:t>129</a:t>
            </a:r>
          </a:p>
        </p:txBody>
      </p:sp>
      <p:sp>
        <p:nvSpPr>
          <p:cNvPr id="9248" name="Rectangle 108"/>
          <p:cNvSpPr>
            <a:spLocks noChangeArrowheads="1"/>
          </p:cNvSpPr>
          <p:nvPr/>
        </p:nvSpPr>
        <p:spPr bwMode="auto">
          <a:xfrm>
            <a:off x="5624513" y="5600700"/>
            <a:ext cx="436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4D4D4D"/>
                </a:solidFill>
              </a:rPr>
              <a:t>102</a:t>
            </a:r>
          </a:p>
        </p:txBody>
      </p:sp>
      <p:sp>
        <p:nvSpPr>
          <p:cNvPr id="9249" name="Rectangle 109"/>
          <p:cNvSpPr>
            <a:spLocks noChangeArrowheads="1"/>
          </p:cNvSpPr>
          <p:nvPr/>
        </p:nvSpPr>
        <p:spPr bwMode="auto">
          <a:xfrm>
            <a:off x="6265863" y="56007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4D4D4D"/>
                </a:solidFill>
              </a:rPr>
              <a:t>90</a:t>
            </a:r>
          </a:p>
        </p:txBody>
      </p:sp>
      <p:sp>
        <p:nvSpPr>
          <p:cNvPr id="9250" name="Rectangle 110"/>
          <p:cNvSpPr>
            <a:spLocks noChangeArrowheads="1"/>
          </p:cNvSpPr>
          <p:nvPr/>
        </p:nvSpPr>
        <p:spPr bwMode="auto">
          <a:xfrm>
            <a:off x="6875463" y="56007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4D4D4D"/>
                </a:solidFill>
              </a:rPr>
              <a:t>83</a:t>
            </a:r>
          </a:p>
        </p:txBody>
      </p:sp>
      <p:sp>
        <p:nvSpPr>
          <p:cNvPr id="9251" name="Rectangle 111"/>
          <p:cNvSpPr>
            <a:spLocks noChangeArrowheads="1"/>
          </p:cNvSpPr>
          <p:nvPr/>
        </p:nvSpPr>
        <p:spPr bwMode="auto">
          <a:xfrm>
            <a:off x="7462838" y="56007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4D4D4D"/>
                </a:solidFill>
              </a:rPr>
              <a:t>66</a:t>
            </a:r>
          </a:p>
        </p:txBody>
      </p:sp>
      <p:sp>
        <p:nvSpPr>
          <p:cNvPr id="9252" name="Rectangle 112"/>
          <p:cNvSpPr>
            <a:spLocks noChangeArrowheads="1"/>
          </p:cNvSpPr>
          <p:nvPr/>
        </p:nvSpPr>
        <p:spPr bwMode="auto">
          <a:xfrm>
            <a:off x="8061325" y="56007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4D4D4D"/>
                </a:solidFill>
              </a:rPr>
              <a:t>33</a:t>
            </a:r>
          </a:p>
        </p:txBody>
      </p:sp>
      <p:sp>
        <p:nvSpPr>
          <p:cNvPr id="9253" name="Rectangle 113"/>
          <p:cNvSpPr>
            <a:spLocks noChangeArrowheads="1"/>
          </p:cNvSpPr>
          <p:nvPr/>
        </p:nvSpPr>
        <p:spPr bwMode="auto">
          <a:xfrm>
            <a:off x="8702675" y="56007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4D4D4D"/>
                </a:solidFill>
              </a:rPr>
              <a:t>8</a:t>
            </a:r>
          </a:p>
        </p:txBody>
      </p:sp>
      <p:sp>
        <p:nvSpPr>
          <p:cNvPr id="9254" name="Rectangle 114"/>
          <p:cNvSpPr>
            <a:spLocks noChangeArrowheads="1"/>
          </p:cNvSpPr>
          <p:nvPr/>
        </p:nvSpPr>
        <p:spPr bwMode="auto">
          <a:xfrm>
            <a:off x="5019675" y="5810250"/>
            <a:ext cx="43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8000"/>
                </a:solidFill>
              </a:rPr>
              <a:t>130</a:t>
            </a:r>
          </a:p>
        </p:txBody>
      </p:sp>
      <p:sp>
        <p:nvSpPr>
          <p:cNvPr id="9255" name="Rectangle 115"/>
          <p:cNvSpPr>
            <a:spLocks noChangeArrowheads="1"/>
          </p:cNvSpPr>
          <p:nvPr/>
        </p:nvSpPr>
        <p:spPr bwMode="auto">
          <a:xfrm>
            <a:off x="5624513" y="5810250"/>
            <a:ext cx="436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8000"/>
                </a:solidFill>
              </a:rPr>
              <a:t>105</a:t>
            </a:r>
          </a:p>
        </p:txBody>
      </p:sp>
      <p:sp>
        <p:nvSpPr>
          <p:cNvPr id="9256" name="Rectangle 116"/>
          <p:cNvSpPr>
            <a:spLocks noChangeArrowheads="1"/>
          </p:cNvSpPr>
          <p:nvPr/>
        </p:nvSpPr>
        <p:spPr bwMode="auto">
          <a:xfrm>
            <a:off x="6265863" y="581025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8000"/>
                </a:solidFill>
              </a:rPr>
              <a:t>95</a:t>
            </a:r>
          </a:p>
        </p:txBody>
      </p:sp>
      <p:sp>
        <p:nvSpPr>
          <p:cNvPr id="9257" name="Rectangle 117"/>
          <p:cNvSpPr>
            <a:spLocks noChangeArrowheads="1"/>
          </p:cNvSpPr>
          <p:nvPr/>
        </p:nvSpPr>
        <p:spPr bwMode="auto">
          <a:xfrm>
            <a:off x="6875463" y="581025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8000"/>
                </a:solidFill>
              </a:rPr>
              <a:t>87</a:t>
            </a:r>
          </a:p>
        </p:txBody>
      </p:sp>
      <p:sp>
        <p:nvSpPr>
          <p:cNvPr id="9258" name="Rectangle 118"/>
          <p:cNvSpPr>
            <a:spLocks noChangeArrowheads="1"/>
          </p:cNvSpPr>
          <p:nvPr/>
        </p:nvSpPr>
        <p:spPr bwMode="auto">
          <a:xfrm>
            <a:off x="7462838" y="581025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8000"/>
                </a:solidFill>
              </a:rPr>
              <a:t>73</a:t>
            </a:r>
          </a:p>
        </p:txBody>
      </p:sp>
      <p:sp>
        <p:nvSpPr>
          <p:cNvPr id="9259" name="Rectangle 119"/>
          <p:cNvSpPr>
            <a:spLocks noChangeArrowheads="1"/>
          </p:cNvSpPr>
          <p:nvPr/>
        </p:nvSpPr>
        <p:spPr bwMode="auto">
          <a:xfrm>
            <a:off x="8061325" y="581025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8000"/>
                </a:solidFill>
              </a:rPr>
              <a:t>42</a:t>
            </a:r>
          </a:p>
        </p:txBody>
      </p:sp>
      <p:sp>
        <p:nvSpPr>
          <p:cNvPr id="9260" name="Rectangle 120"/>
          <p:cNvSpPr>
            <a:spLocks noChangeArrowheads="1"/>
          </p:cNvSpPr>
          <p:nvPr/>
        </p:nvSpPr>
        <p:spPr bwMode="auto">
          <a:xfrm>
            <a:off x="8702675" y="581025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8000"/>
                </a:solidFill>
              </a:rPr>
              <a:t>8</a:t>
            </a:r>
          </a:p>
        </p:txBody>
      </p:sp>
      <p:sp>
        <p:nvSpPr>
          <p:cNvPr id="9261" name="Rectangle 121"/>
          <p:cNvSpPr>
            <a:spLocks noChangeArrowheads="1"/>
          </p:cNvSpPr>
          <p:nvPr/>
        </p:nvSpPr>
        <p:spPr bwMode="auto">
          <a:xfrm>
            <a:off x="5019675" y="6032500"/>
            <a:ext cx="43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FF6600"/>
                </a:solidFill>
              </a:rPr>
              <a:t>128</a:t>
            </a:r>
          </a:p>
        </p:txBody>
      </p:sp>
      <p:sp>
        <p:nvSpPr>
          <p:cNvPr id="9262" name="Rectangle 122"/>
          <p:cNvSpPr>
            <a:spLocks noChangeArrowheads="1"/>
          </p:cNvSpPr>
          <p:nvPr/>
        </p:nvSpPr>
        <p:spPr bwMode="auto">
          <a:xfrm>
            <a:off x="5624513" y="6032500"/>
            <a:ext cx="436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FF6600"/>
                </a:solidFill>
              </a:rPr>
              <a:t>113</a:t>
            </a:r>
          </a:p>
        </p:txBody>
      </p:sp>
      <p:sp>
        <p:nvSpPr>
          <p:cNvPr id="9263" name="Rectangle 123"/>
          <p:cNvSpPr>
            <a:spLocks noChangeArrowheads="1"/>
          </p:cNvSpPr>
          <p:nvPr/>
        </p:nvSpPr>
        <p:spPr bwMode="auto">
          <a:xfrm>
            <a:off x="6224588" y="6032500"/>
            <a:ext cx="436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FF6600"/>
                </a:solidFill>
              </a:rPr>
              <a:t>103</a:t>
            </a:r>
          </a:p>
        </p:txBody>
      </p:sp>
      <p:sp>
        <p:nvSpPr>
          <p:cNvPr id="9264" name="Rectangle 124"/>
          <p:cNvSpPr>
            <a:spLocks noChangeArrowheads="1"/>
          </p:cNvSpPr>
          <p:nvPr/>
        </p:nvSpPr>
        <p:spPr bwMode="auto">
          <a:xfrm>
            <a:off x="6834188" y="6032500"/>
            <a:ext cx="436562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FF6600"/>
                </a:solidFill>
              </a:rPr>
              <a:t>100</a:t>
            </a:r>
          </a:p>
        </p:txBody>
      </p:sp>
      <p:sp>
        <p:nvSpPr>
          <p:cNvPr id="9265" name="Rectangle 125"/>
          <p:cNvSpPr>
            <a:spLocks noChangeArrowheads="1"/>
          </p:cNvSpPr>
          <p:nvPr/>
        </p:nvSpPr>
        <p:spPr bwMode="auto">
          <a:xfrm>
            <a:off x="7461250" y="60325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FF6600"/>
                </a:solidFill>
              </a:rPr>
              <a:t>83</a:t>
            </a:r>
          </a:p>
        </p:txBody>
      </p:sp>
      <p:sp>
        <p:nvSpPr>
          <p:cNvPr id="9266" name="Rectangle 126"/>
          <p:cNvSpPr>
            <a:spLocks noChangeArrowheads="1"/>
          </p:cNvSpPr>
          <p:nvPr/>
        </p:nvSpPr>
        <p:spPr bwMode="auto">
          <a:xfrm>
            <a:off x="8061325" y="603250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FF6600"/>
                </a:solidFill>
              </a:rPr>
              <a:t>38</a:t>
            </a:r>
          </a:p>
        </p:txBody>
      </p:sp>
      <p:sp>
        <p:nvSpPr>
          <p:cNvPr id="9267" name="Rectangle 127"/>
          <p:cNvSpPr>
            <a:spLocks noChangeArrowheads="1"/>
          </p:cNvSpPr>
          <p:nvPr/>
        </p:nvSpPr>
        <p:spPr bwMode="auto">
          <a:xfrm>
            <a:off x="8702675" y="6032500"/>
            <a:ext cx="2682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FF6600"/>
                </a:solidFill>
              </a:rPr>
              <a:t>9</a:t>
            </a:r>
          </a:p>
        </p:txBody>
      </p:sp>
      <p:sp>
        <p:nvSpPr>
          <p:cNvPr id="9268" name="Rectangle 87"/>
          <p:cNvSpPr>
            <a:spLocks noChangeArrowheads="1"/>
          </p:cNvSpPr>
          <p:nvPr/>
        </p:nvSpPr>
        <p:spPr bwMode="auto">
          <a:xfrm>
            <a:off x="390525" y="5810250"/>
            <a:ext cx="4283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 i="0" dirty="0" smtClean="0">
                <a:solidFill>
                  <a:srgbClr val="008000"/>
                </a:solidFill>
              </a:rPr>
              <a:t>N </a:t>
            </a:r>
            <a:r>
              <a:rPr lang="es-ES" sz="1200" i="0" dirty="0">
                <a:solidFill>
                  <a:srgbClr val="008000"/>
                </a:solidFill>
              </a:rPr>
              <a:t>=</a:t>
            </a:r>
          </a:p>
        </p:txBody>
      </p:sp>
      <p:sp>
        <p:nvSpPr>
          <p:cNvPr id="9269" name="Rectangle 87"/>
          <p:cNvSpPr>
            <a:spLocks noChangeArrowheads="1"/>
          </p:cNvSpPr>
          <p:nvPr/>
        </p:nvSpPr>
        <p:spPr bwMode="auto">
          <a:xfrm>
            <a:off x="390525" y="5600700"/>
            <a:ext cx="428322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 i="0" dirty="0" smtClean="0">
                <a:solidFill>
                  <a:srgbClr val="4D4D4D"/>
                </a:solidFill>
              </a:rPr>
              <a:t>N </a:t>
            </a:r>
            <a:r>
              <a:rPr lang="es-ES" sz="1200" i="0" dirty="0">
                <a:solidFill>
                  <a:srgbClr val="4D4D4D"/>
                </a:solidFill>
              </a:rPr>
              <a:t>=</a:t>
            </a:r>
          </a:p>
        </p:txBody>
      </p:sp>
      <p:sp>
        <p:nvSpPr>
          <p:cNvPr id="9270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200">
                <a:solidFill>
                  <a:srgbClr val="CC0000"/>
                </a:solidFill>
              </a:rPr>
              <a:t>Riddler SA. NEJM 2008;358:2095-2106 </a:t>
            </a:r>
          </a:p>
        </p:txBody>
      </p:sp>
      <p:sp>
        <p:nvSpPr>
          <p:cNvPr id="9271" name="Rectangle 123"/>
          <p:cNvSpPr>
            <a:spLocks noChangeArrowheads="1"/>
          </p:cNvSpPr>
          <p:nvPr/>
        </p:nvSpPr>
        <p:spPr bwMode="auto">
          <a:xfrm>
            <a:off x="4794250" y="1927225"/>
            <a:ext cx="436563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9272" name="Rectangle 108"/>
          <p:cNvSpPr>
            <a:spLocks noChangeArrowheads="1"/>
          </p:cNvSpPr>
          <p:nvPr/>
        </p:nvSpPr>
        <p:spPr bwMode="auto">
          <a:xfrm>
            <a:off x="5129213" y="5170488"/>
            <a:ext cx="269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9273" name="Rectangle 109"/>
          <p:cNvSpPr>
            <a:spLocks noChangeArrowheads="1"/>
          </p:cNvSpPr>
          <p:nvPr/>
        </p:nvSpPr>
        <p:spPr bwMode="auto">
          <a:xfrm>
            <a:off x="5692775" y="5170488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24</a:t>
            </a:r>
          </a:p>
        </p:txBody>
      </p:sp>
      <p:sp>
        <p:nvSpPr>
          <p:cNvPr id="9274" name="Rectangle 110"/>
          <p:cNvSpPr>
            <a:spLocks noChangeArrowheads="1"/>
          </p:cNvSpPr>
          <p:nvPr/>
        </p:nvSpPr>
        <p:spPr bwMode="auto">
          <a:xfrm>
            <a:off x="6261100" y="5170488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48</a:t>
            </a:r>
          </a:p>
        </p:txBody>
      </p:sp>
      <p:sp>
        <p:nvSpPr>
          <p:cNvPr id="9275" name="Rectangle 111"/>
          <p:cNvSpPr>
            <a:spLocks noChangeArrowheads="1"/>
          </p:cNvSpPr>
          <p:nvPr/>
        </p:nvSpPr>
        <p:spPr bwMode="auto">
          <a:xfrm>
            <a:off x="6856413" y="5170488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72</a:t>
            </a:r>
          </a:p>
        </p:txBody>
      </p:sp>
      <p:sp>
        <p:nvSpPr>
          <p:cNvPr id="9276" name="Rectangle 112"/>
          <p:cNvSpPr>
            <a:spLocks noChangeArrowheads="1"/>
          </p:cNvSpPr>
          <p:nvPr/>
        </p:nvSpPr>
        <p:spPr bwMode="auto">
          <a:xfrm>
            <a:off x="7431088" y="5170488"/>
            <a:ext cx="355600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96</a:t>
            </a:r>
          </a:p>
        </p:txBody>
      </p:sp>
      <p:sp>
        <p:nvSpPr>
          <p:cNvPr id="9277" name="Rectangle 113"/>
          <p:cNvSpPr>
            <a:spLocks noChangeArrowheads="1"/>
          </p:cNvSpPr>
          <p:nvPr/>
        </p:nvSpPr>
        <p:spPr bwMode="auto">
          <a:xfrm>
            <a:off x="7981950" y="5170488"/>
            <a:ext cx="436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120</a:t>
            </a:r>
          </a:p>
        </p:txBody>
      </p:sp>
      <p:sp>
        <p:nvSpPr>
          <p:cNvPr id="9278" name="Rectangle 114"/>
          <p:cNvSpPr>
            <a:spLocks noChangeArrowheads="1"/>
          </p:cNvSpPr>
          <p:nvPr/>
        </p:nvSpPr>
        <p:spPr bwMode="auto">
          <a:xfrm>
            <a:off x="8578850" y="5170488"/>
            <a:ext cx="436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144</a:t>
            </a:r>
          </a:p>
        </p:txBody>
      </p:sp>
      <p:sp>
        <p:nvSpPr>
          <p:cNvPr id="9279" name="Rectangle 115"/>
          <p:cNvSpPr>
            <a:spLocks noChangeArrowheads="1"/>
          </p:cNvSpPr>
          <p:nvPr/>
        </p:nvSpPr>
        <p:spPr bwMode="auto">
          <a:xfrm>
            <a:off x="4960938" y="4972050"/>
            <a:ext cx="269875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9280" name="Rectangle 116"/>
          <p:cNvSpPr>
            <a:spLocks noChangeArrowheads="1"/>
          </p:cNvSpPr>
          <p:nvPr/>
        </p:nvSpPr>
        <p:spPr bwMode="auto">
          <a:xfrm>
            <a:off x="4884738" y="4589463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30</a:t>
            </a:r>
          </a:p>
        </p:txBody>
      </p:sp>
      <p:sp>
        <p:nvSpPr>
          <p:cNvPr id="9281" name="Rectangle 117"/>
          <p:cNvSpPr>
            <a:spLocks noChangeArrowheads="1"/>
          </p:cNvSpPr>
          <p:nvPr/>
        </p:nvSpPr>
        <p:spPr bwMode="auto">
          <a:xfrm>
            <a:off x="4884738" y="421005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9282" name="Rectangle 118"/>
          <p:cNvSpPr>
            <a:spLocks noChangeArrowheads="1"/>
          </p:cNvSpPr>
          <p:nvPr/>
        </p:nvSpPr>
        <p:spPr bwMode="auto">
          <a:xfrm>
            <a:off x="4884738" y="382905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50</a:t>
            </a:r>
          </a:p>
        </p:txBody>
      </p:sp>
      <p:sp>
        <p:nvSpPr>
          <p:cNvPr id="9283" name="Rectangle 119"/>
          <p:cNvSpPr>
            <a:spLocks noChangeArrowheads="1"/>
          </p:cNvSpPr>
          <p:nvPr/>
        </p:nvSpPr>
        <p:spPr bwMode="auto">
          <a:xfrm>
            <a:off x="4884738" y="344805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9284" name="Rectangle 120"/>
          <p:cNvSpPr>
            <a:spLocks noChangeArrowheads="1"/>
          </p:cNvSpPr>
          <p:nvPr/>
        </p:nvSpPr>
        <p:spPr bwMode="auto">
          <a:xfrm>
            <a:off x="4884738" y="30686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70</a:t>
            </a:r>
          </a:p>
        </p:txBody>
      </p:sp>
      <p:sp>
        <p:nvSpPr>
          <p:cNvPr id="9285" name="Rectangle 121"/>
          <p:cNvSpPr>
            <a:spLocks noChangeArrowheads="1"/>
          </p:cNvSpPr>
          <p:nvPr/>
        </p:nvSpPr>
        <p:spPr bwMode="auto">
          <a:xfrm>
            <a:off x="4884738" y="26876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9286" name="Rectangle 122"/>
          <p:cNvSpPr>
            <a:spLocks noChangeArrowheads="1"/>
          </p:cNvSpPr>
          <p:nvPr/>
        </p:nvSpPr>
        <p:spPr bwMode="auto">
          <a:xfrm>
            <a:off x="4884738" y="230663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90</a:t>
            </a:r>
          </a:p>
        </p:txBody>
      </p:sp>
      <p:sp>
        <p:nvSpPr>
          <p:cNvPr id="9287" name="Line 124"/>
          <p:cNvSpPr>
            <a:spLocks noChangeShapeType="1"/>
          </p:cNvSpPr>
          <p:nvPr/>
        </p:nvSpPr>
        <p:spPr bwMode="auto">
          <a:xfrm flipV="1">
            <a:off x="8202613" y="5110163"/>
            <a:ext cx="1587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88" name="Line 127"/>
          <p:cNvSpPr>
            <a:spLocks noChangeShapeType="1"/>
          </p:cNvSpPr>
          <p:nvPr/>
        </p:nvSpPr>
        <p:spPr bwMode="auto">
          <a:xfrm>
            <a:off x="5157788" y="3209925"/>
            <a:ext cx="76200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89" name="Line 129"/>
          <p:cNvSpPr>
            <a:spLocks noChangeShapeType="1"/>
          </p:cNvSpPr>
          <p:nvPr/>
        </p:nvSpPr>
        <p:spPr bwMode="auto">
          <a:xfrm>
            <a:off x="5157788" y="2822575"/>
            <a:ext cx="76200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90" name="Line 131"/>
          <p:cNvSpPr>
            <a:spLocks noChangeShapeType="1"/>
          </p:cNvSpPr>
          <p:nvPr/>
        </p:nvSpPr>
        <p:spPr bwMode="auto">
          <a:xfrm>
            <a:off x="5157788" y="2435225"/>
            <a:ext cx="76200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91" name="Line 132"/>
          <p:cNvSpPr>
            <a:spLocks noChangeShapeType="1"/>
          </p:cNvSpPr>
          <p:nvPr/>
        </p:nvSpPr>
        <p:spPr bwMode="auto">
          <a:xfrm flipV="1">
            <a:off x="6419850" y="5110163"/>
            <a:ext cx="1588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92" name="Line 133"/>
          <p:cNvSpPr>
            <a:spLocks noChangeShapeType="1"/>
          </p:cNvSpPr>
          <p:nvPr/>
        </p:nvSpPr>
        <p:spPr bwMode="auto">
          <a:xfrm flipV="1">
            <a:off x="7015163" y="5110163"/>
            <a:ext cx="1587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93" name="Line 135"/>
          <p:cNvSpPr>
            <a:spLocks noChangeShapeType="1"/>
          </p:cNvSpPr>
          <p:nvPr/>
        </p:nvSpPr>
        <p:spPr bwMode="auto">
          <a:xfrm flipV="1">
            <a:off x="7607300" y="5110163"/>
            <a:ext cx="1588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94" name="Line 137"/>
          <p:cNvSpPr>
            <a:spLocks noChangeShapeType="1"/>
          </p:cNvSpPr>
          <p:nvPr/>
        </p:nvSpPr>
        <p:spPr bwMode="auto">
          <a:xfrm>
            <a:off x="5157788" y="4375150"/>
            <a:ext cx="77787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95" name="Line 138"/>
          <p:cNvSpPr>
            <a:spLocks noChangeShapeType="1"/>
          </p:cNvSpPr>
          <p:nvPr/>
        </p:nvSpPr>
        <p:spPr bwMode="auto">
          <a:xfrm>
            <a:off x="5157788" y="3598863"/>
            <a:ext cx="76200" cy="15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96" name="Line 141"/>
          <p:cNvSpPr>
            <a:spLocks noChangeShapeType="1"/>
          </p:cNvSpPr>
          <p:nvPr/>
        </p:nvSpPr>
        <p:spPr bwMode="auto">
          <a:xfrm>
            <a:off x="5157788" y="3987800"/>
            <a:ext cx="77787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97" name="Line 142"/>
          <p:cNvSpPr>
            <a:spLocks noChangeShapeType="1"/>
          </p:cNvSpPr>
          <p:nvPr/>
        </p:nvSpPr>
        <p:spPr bwMode="auto">
          <a:xfrm flipH="1">
            <a:off x="5178425" y="4965700"/>
            <a:ext cx="50800" cy="508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98" name="Line 144"/>
          <p:cNvSpPr>
            <a:spLocks noChangeShapeType="1"/>
          </p:cNvSpPr>
          <p:nvPr/>
        </p:nvSpPr>
        <p:spPr bwMode="auto">
          <a:xfrm flipH="1" flipV="1">
            <a:off x="5232400" y="5110163"/>
            <a:ext cx="1588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299" name="Line 145"/>
          <p:cNvSpPr>
            <a:spLocks noChangeShapeType="1"/>
          </p:cNvSpPr>
          <p:nvPr/>
        </p:nvSpPr>
        <p:spPr bwMode="auto">
          <a:xfrm>
            <a:off x="5157788" y="5114925"/>
            <a:ext cx="74612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00" name="Line 146"/>
          <p:cNvSpPr>
            <a:spLocks noChangeShapeType="1"/>
          </p:cNvSpPr>
          <p:nvPr/>
        </p:nvSpPr>
        <p:spPr bwMode="auto">
          <a:xfrm flipH="1">
            <a:off x="5173663" y="4913313"/>
            <a:ext cx="61912" cy="61912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01" name="Line 148"/>
          <p:cNvSpPr>
            <a:spLocks noChangeShapeType="1"/>
          </p:cNvSpPr>
          <p:nvPr/>
        </p:nvSpPr>
        <p:spPr bwMode="auto">
          <a:xfrm>
            <a:off x="5157788" y="4762500"/>
            <a:ext cx="77787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02" name="Line 149"/>
          <p:cNvSpPr>
            <a:spLocks noChangeShapeType="1"/>
          </p:cNvSpPr>
          <p:nvPr/>
        </p:nvSpPr>
        <p:spPr bwMode="auto">
          <a:xfrm flipV="1">
            <a:off x="5827713" y="5110163"/>
            <a:ext cx="1587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03" name="Line 150"/>
          <p:cNvSpPr>
            <a:spLocks noChangeShapeType="1"/>
          </p:cNvSpPr>
          <p:nvPr/>
        </p:nvSpPr>
        <p:spPr bwMode="auto">
          <a:xfrm flipH="1">
            <a:off x="5235575" y="4859338"/>
            <a:ext cx="53975" cy="5397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04" name="Line 151"/>
          <p:cNvSpPr>
            <a:spLocks noChangeShapeType="1"/>
          </p:cNvSpPr>
          <p:nvPr/>
        </p:nvSpPr>
        <p:spPr bwMode="auto">
          <a:xfrm flipH="1">
            <a:off x="5229225" y="4900613"/>
            <a:ext cx="66675" cy="650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05" name="Freeform 157"/>
          <p:cNvSpPr>
            <a:spLocks/>
          </p:cNvSpPr>
          <p:nvPr/>
        </p:nvSpPr>
        <p:spPr bwMode="auto">
          <a:xfrm>
            <a:off x="5232400" y="2047875"/>
            <a:ext cx="3290888" cy="1206500"/>
          </a:xfrm>
          <a:custGeom>
            <a:avLst/>
            <a:gdLst>
              <a:gd name="T0" fmla="*/ 2147483647 w 6220"/>
              <a:gd name="T1" fmla="*/ 2147483647 h 2281"/>
              <a:gd name="T2" fmla="*/ 2147483647 w 6220"/>
              <a:gd name="T3" fmla="*/ 2147483647 h 2281"/>
              <a:gd name="T4" fmla="*/ 2147483647 w 6220"/>
              <a:gd name="T5" fmla="*/ 2147483647 h 2281"/>
              <a:gd name="T6" fmla="*/ 2147483647 w 6220"/>
              <a:gd name="T7" fmla="*/ 2147483647 h 2281"/>
              <a:gd name="T8" fmla="*/ 2147483647 w 6220"/>
              <a:gd name="T9" fmla="*/ 2147483647 h 2281"/>
              <a:gd name="T10" fmla="*/ 2147483647 w 6220"/>
              <a:gd name="T11" fmla="*/ 2147483647 h 2281"/>
              <a:gd name="T12" fmla="*/ 2147483647 w 6220"/>
              <a:gd name="T13" fmla="*/ 2147483647 h 2281"/>
              <a:gd name="T14" fmla="*/ 2147483647 w 6220"/>
              <a:gd name="T15" fmla="*/ 2147483647 h 2281"/>
              <a:gd name="T16" fmla="*/ 2147483647 w 6220"/>
              <a:gd name="T17" fmla="*/ 2147483647 h 2281"/>
              <a:gd name="T18" fmla="*/ 2147483647 w 6220"/>
              <a:gd name="T19" fmla="*/ 2147483647 h 2281"/>
              <a:gd name="T20" fmla="*/ 2147483647 w 6220"/>
              <a:gd name="T21" fmla="*/ 2147483647 h 2281"/>
              <a:gd name="T22" fmla="*/ 2147483647 w 6220"/>
              <a:gd name="T23" fmla="*/ 2147483647 h 2281"/>
              <a:gd name="T24" fmla="*/ 2147483647 w 6220"/>
              <a:gd name="T25" fmla="*/ 2147483647 h 2281"/>
              <a:gd name="T26" fmla="*/ 2147483647 w 6220"/>
              <a:gd name="T27" fmla="*/ 2147483647 h 2281"/>
              <a:gd name="T28" fmla="*/ 2147483647 w 6220"/>
              <a:gd name="T29" fmla="*/ 2147483647 h 2281"/>
              <a:gd name="T30" fmla="*/ 2147483647 w 6220"/>
              <a:gd name="T31" fmla="*/ 2147483647 h 2281"/>
              <a:gd name="T32" fmla="*/ 2147483647 w 6220"/>
              <a:gd name="T33" fmla="*/ 2147483647 h 2281"/>
              <a:gd name="T34" fmla="*/ 2147483647 w 6220"/>
              <a:gd name="T35" fmla="*/ 2147483647 h 2281"/>
              <a:gd name="T36" fmla="*/ 2147483647 w 6220"/>
              <a:gd name="T37" fmla="*/ 2147483647 h 2281"/>
              <a:gd name="T38" fmla="*/ 2147483647 w 6220"/>
              <a:gd name="T39" fmla="*/ 2147483647 h 2281"/>
              <a:gd name="T40" fmla="*/ 2147483647 w 6220"/>
              <a:gd name="T41" fmla="*/ 2147483647 h 2281"/>
              <a:gd name="T42" fmla="*/ 2147483647 w 6220"/>
              <a:gd name="T43" fmla="*/ 2147483647 h 2281"/>
              <a:gd name="T44" fmla="*/ 2147483647 w 6220"/>
              <a:gd name="T45" fmla="*/ 2147483647 h 2281"/>
              <a:gd name="T46" fmla="*/ 2147483647 w 6220"/>
              <a:gd name="T47" fmla="*/ 2147483647 h 2281"/>
              <a:gd name="T48" fmla="*/ 2147483647 w 6220"/>
              <a:gd name="T49" fmla="*/ 2147483647 h 2281"/>
              <a:gd name="T50" fmla="*/ 2147483647 w 6220"/>
              <a:gd name="T51" fmla="*/ 2147483647 h 2281"/>
              <a:gd name="T52" fmla="*/ 2147483647 w 6220"/>
              <a:gd name="T53" fmla="*/ 2147483647 h 2281"/>
              <a:gd name="T54" fmla="*/ 2147483647 w 6220"/>
              <a:gd name="T55" fmla="*/ 2147483647 h 2281"/>
              <a:gd name="T56" fmla="*/ 2147483647 w 6220"/>
              <a:gd name="T57" fmla="*/ 2147483647 h 2281"/>
              <a:gd name="T58" fmla="*/ 2147483647 w 6220"/>
              <a:gd name="T59" fmla="*/ 2147483647 h 2281"/>
              <a:gd name="T60" fmla="*/ 2147483647 w 6220"/>
              <a:gd name="T61" fmla="*/ 2147483647 h 2281"/>
              <a:gd name="T62" fmla="*/ 2147483647 w 6220"/>
              <a:gd name="T63" fmla="*/ 2147483647 h 2281"/>
              <a:gd name="T64" fmla="*/ 2147483647 w 6220"/>
              <a:gd name="T65" fmla="*/ 2147483647 h 2281"/>
              <a:gd name="T66" fmla="*/ 2147483647 w 6220"/>
              <a:gd name="T67" fmla="*/ 2147483647 h 2281"/>
              <a:gd name="T68" fmla="*/ 2147483647 w 6220"/>
              <a:gd name="T69" fmla="*/ 2147483647 h 2281"/>
              <a:gd name="T70" fmla="*/ 2147483647 w 6220"/>
              <a:gd name="T71" fmla="*/ 2147483647 h 2281"/>
              <a:gd name="T72" fmla="*/ 2147483647 w 6220"/>
              <a:gd name="T73" fmla="*/ 2147483647 h 2281"/>
              <a:gd name="T74" fmla="*/ 2147483647 w 6220"/>
              <a:gd name="T75" fmla="*/ 2147483647 h 2281"/>
              <a:gd name="T76" fmla="*/ 2147483647 w 6220"/>
              <a:gd name="T77" fmla="*/ 2147483647 h 2281"/>
              <a:gd name="T78" fmla="*/ 2147483647 w 6220"/>
              <a:gd name="T79" fmla="*/ 2147483647 h 2281"/>
              <a:gd name="T80" fmla="*/ 2147483647 w 6220"/>
              <a:gd name="T81" fmla="*/ 2147483647 h 2281"/>
              <a:gd name="T82" fmla="*/ 2147483647 w 6220"/>
              <a:gd name="T83" fmla="*/ 2147483647 h 2281"/>
              <a:gd name="T84" fmla="*/ 2147483647 w 6220"/>
              <a:gd name="T85" fmla="*/ 2147483647 h 2281"/>
              <a:gd name="T86" fmla="*/ 2147483647 w 6220"/>
              <a:gd name="T87" fmla="*/ 2147483647 h 2281"/>
              <a:gd name="T88" fmla="*/ 2147483647 w 6220"/>
              <a:gd name="T89" fmla="*/ 2147483647 h 2281"/>
              <a:gd name="T90" fmla="*/ 2147483647 w 6220"/>
              <a:gd name="T91" fmla="*/ 2147483647 h 2281"/>
              <a:gd name="T92" fmla="*/ 2147483647 w 6220"/>
              <a:gd name="T93" fmla="*/ 2147483647 h 2281"/>
              <a:gd name="T94" fmla="*/ 2147483647 w 6220"/>
              <a:gd name="T95" fmla="*/ 0 h 2281"/>
              <a:gd name="T96" fmla="*/ 0 w 6220"/>
              <a:gd name="T97" fmla="*/ 0 h 2281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w 6220"/>
              <a:gd name="T148" fmla="*/ 0 h 2281"/>
              <a:gd name="T149" fmla="*/ 6220 w 6220"/>
              <a:gd name="T150" fmla="*/ 2281 h 2281"/>
            </a:gdLst>
            <a:ahLst/>
            <a:cxnLst>
              <a:cxn ang="T98">
                <a:pos x="T0" y="T1"/>
              </a:cxn>
              <a:cxn ang="T99">
                <a:pos x="T2" y="T3"/>
              </a:cxn>
              <a:cxn ang="T100">
                <a:pos x="T4" y="T5"/>
              </a:cxn>
              <a:cxn ang="T101">
                <a:pos x="T6" y="T7"/>
              </a:cxn>
              <a:cxn ang="T102">
                <a:pos x="T8" y="T9"/>
              </a:cxn>
              <a:cxn ang="T103">
                <a:pos x="T10" y="T11"/>
              </a:cxn>
              <a:cxn ang="T104">
                <a:pos x="T12" y="T13"/>
              </a:cxn>
              <a:cxn ang="T105">
                <a:pos x="T14" y="T15"/>
              </a:cxn>
              <a:cxn ang="T106">
                <a:pos x="T16" y="T17"/>
              </a:cxn>
              <a:cxn ang="T107">
                <a:pos x="T18" y="T19"/>
              </a:cxn>
              <a:cxn ang="T108">
                <a:pos x="T20" y="T21"/>
              </a:cxn>
              <a:cxn ang="T109">
                <a:pos x="T22" y="T23"/>
              </a:cxn>
              <a:cxn ang="T110">
                <a:pos x="T24" y="T25"/>
              </a:cxn>
              <a:cxn ang="T111">
                <a:pos x="T26" y="T27"/>
              </a:cxn>
              <a:cxn ang="T112">
                <a:pos x="T28" y="T29"/>
              </a:cxn>
              <a:cxn ang="T113">
                <a:pos x="T30" y="T31"/>
              </a:cxn>
              <a:cxn ang="T114">
                <a:pos x="T32" y="T33"/>
              </a:cxn>
              <a:cxn ang="T115">
                <a:pos x="T34" y="T35"/>
              </a:cxn>
              <a:cxn ang="T116">
                <a:pos x="T36" y="T37"/>
              </a:cxn>
              <a:cxn ang="T117">
                <a:pos x="T38" y="T39"/>
              </a:cxn>
              <a:cxn ang="T118">
                <a:pos x="T40" y="T41"/>
              </a:cxn>
              <a:cxn ang="T119">
                <a:pos x="T42" y="T43"/>
              </a:cxn>
              <a:cxn ang="T120">
                <a:pos x="T44" y="T45"/>
              </a:cxn>
              <a:cxn ang="T121">
                <a:pos x="T46" y="T47"/>
              </a:cxn>
              <a:cxn ang="T122">
                <a:pos x="T48" y="T49"/>
              </a:cxn>
              <a:cxn ang="T123">
                <a:pos x="T50" y="T51"/>
              </a:cxn>
              <a:cxn ang="T124">
                <a:pos x="T52" y="T53"/>
              </a:cxn>
              <a:cxn ang="T125">
                <a:pos x="T54" y="T55"/>
              </a:cxn>
              <a:cxn ang="T126">
                <a:pos x="T56" y="T57"/>
              </a:cxn>
              <a:cxn ang="T127">
                <a:pos x="T58" y="T59"/>
              </a:cxn>
              <a:cxn ang="T128">
                <a:pos x="T60" y="T61"/>
              </a:cxn>
              <a:cxn ang="T129">
                <a:pos x="T62" y="T63"/>
              </a:cxn>
              <a:cxn ang="T130">
                <a:pos x="T64" y="T65"/>
              </a:cxn>
              <a:cxn ang="T131">
                <a:pos x="T66" y="T67"/>
              </a:cxn>
              <a:cxn ang="T132">
                <a:pos x="T68" y="T69"/>
              </a:cxn>
              <a:cxn ang="T133">
                <a:pos x="T70" y="T71"/>
              </a:cxn>
              <a:cxn ang="T134">
                <a:pos x="T72" y="T73"/>
              </a:cxn>
              <a:cxn ang="T135">
                <a:pos x="T74" y="T75"/>
              </a:cxn>
              <a:cxn ang="T136">
                <a:pos x="T76" y="T77"/>
              </a:cxn>
              <a:cxn ang="T137">
                <a:pos x="T78" y="T79"/>
              </a:cxn>
              <a:cxn ang="T138">
                <a:pos x="T80" y="T81"/>
              </a:cxn>
              <a:cxn ang="T139">
                <a:pos x="T82" y="T83"/>
              </a:cxn>
              <a:cxn ang="T140">
                <a:pos x="T84" y="T85"/>
              </a:cxn>
              <a:cxn ang="T141">
                <a:pos x="T86" y="T87"/>
              </a:cxn>
              <a:cxn ang="T142">
                <a:pos x="T88" y="T89"/>
              </a:cxn>
              <a:cxn ang="T143">
                <a:pos x="T90" y="T91"/>
              </a:cxn>
              <a:cxn ang="T144">
                <a:pos x="T92" y="T93"/>
              </a:cxn>
              <a:cxn ang="T145">
                <a:pos x="T94" y="T95"/>
              </a:cxn>
              <a:cxn ang="T146">
                <a:pos x="T96" y="T97"/>
              </a:cxn>
            </a:cxnLst>
            <a:rect l="T147" t="T148" r="T149" b="T150"/>
            <a:pathLst>
              <a:path w="6220" h="2281">
                <a:moveTo>
                  <a:pt x="6220" y="2281"/>
                </a:moveTo>
                <a:lnTo>
                  <a:pt x="6220" y="2044"/>
                </a:lnTo>
                <a:lnTo>
                  <a:pt x="5518" y="2044"/>
                </a:lnTo>
                <a:lnTo>
                  <a:pt x="5518" y="1916"/>
                </a:lnTo>
                <a:lnTo>
                  <a:pt x="5379" y="1916"/>
                </a:lnTo>
                <a:lnTo>
                  <a:pt x="5379" y="1791"/>
                </a:lnTo>
                <a:lnTo>
                  <a:pt x="5284" y="1791"/>
                </a:lnTo>
                <a:lnTo>
                  <a:pt x="5284" y="1674"/>
                </a:lnTo>
                <a:lnTo>
                  <a:pt x="4909" y="1674"/>
                </a:lnTo>
                <a:lnTo>
                  <a:pt x="4909" y="1581"/>
                </a:lnTo>
                <a:lnTo>
                  <a:pt x="4582" y="1581"/>
                </a:lnTo>
                <a:lnTo>
                  <a:pt x="4582" y="1507"/>
                </a:lnTo>
                <a:lnTo>
                  <a:pt x="4489" y="1507"/>
                </a:lnTo>
                <a:lnTo>
                  <a:pt x="4489" y="1434"/>
                </a:lnTo>
                <a:lnTo>
                  <a:pt x="4441" y="1434"/>
                </a:lnTo>
                <a:lnTo>
                  <a:pt x="4441" y="1364"/>
                </a:lnTo>
                <a:lnTo>
                  <a:pt x="4115" y="1364"/>
                </a:lnTo>
                <a:lnTo>
                  <a:pt x="4115" y="1298"/>
                </a:lnTo>
                <a:lnTo>
                  <a:pt x="4068" y="1298"/>
                </a:lnTo>
                <a:lnTo>
                  <a:pt x="4068" y="1235"/>
                </a:lnTo>
                <a:lnTo>
                  <a:pt x="3413" y="1235"/>
                </a:lnTo>
                <a:lnTo>
                  <a:pt x="3413" y="1166"/>
                </a:lnTo>
                <a:lnTo>
                  <a:pt x="3366" y="1166"/>
                </a:lnTo>
                <a:lnTo>
                  <a:pt x="3366" y="910"/>
                </a:lnTo>
                <a:lnTo>
                  <a:pt x="2618" y="910"/>
                </a:lnTo>
                <a:lnTo>
                  <a:pt x="2618" y="847"/>
                </a:lnTo>
                <a:lnTo>
                  <a:pt x="2572" y="847"/>
                </a:lnTo>
                <a:lnTo>
                  <a:pt x="2572" y="783"/>
                </a:lnTo>
                <a:lnTo>
                  <a:pt x="1777" y="783"/>
                </a:lnTo>
                <a:lnTo>
                  <a:pt x="1777" y="720"/>
                </a:lnTo>
                <a:lnTo>
                  <a:pt x="1592" y="720"/>
                </a:lnTo>
                <a:lnTo>
                  <a:pt x="1592" y="594"/>
                </a:lnTo>
                <a:lnTo>
                  <a:pt x="1497" y="594"/>
                </a:lnTo>
                <a:lnTo>
                  <a:pt x="1497" y="535"/>
                </a:lnTo>
                <a:lnTo>
                  <a:pt x="1448" y="535"/>
                </a:lnTo>
                <a:lnTo>
                  <a:pt x="1448" y="471"/>
                </a:lnTo>
                <a:lnTo>
                  <a:pt x="1029" y="471"/>
                </a:lnTo>
                <a:lnTo>
                  <a:pt x="1029" y="409"/>
                </a:lnTo>
                <a:lnTo>
                  <a:pt x="936" y="409"/>
                </a:lnTo>
                <a:lnTo>
                  <a:pt x="936" y="352"/>
                </a:lnTo>
                <a:lnTo>
                  <a:pt x="607" y="352"/>
                </a:lnTo>
                <a:lnTo>
                  <a:pt x="607" y="293"/>
                </a:lnTo>
                <a:lnTo>
                  <a:pt x="419" y="293"/>
                </a:lnTo>
                <a:lnTo>
                  <a:pt x="419" y="231"/>
                </a:lnTo>
                <a:lnTo>
                  <a:pt x="373" y="231"/>
                </a:lnTo>
                <a:lnTo>
                  <a:pt x="373" y="57"/>
                </a:lnTo>
                <a:lnTo>
                  <a:pt x="142" y="57"/>
                </a:lnTo>
                <a:lnTo>
                  <a:pt x="142" y="0"/>
                </a:lnTo>
                <a:lnTo>
                  <a:pt x="0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06" name="Freeform 158"/>
          <p:cNvSpPr>
            <a:spLocks/>
          </p:cNvSpPr>
          <p:nvPr/>
        </p:nvSpPr>
        <p:spPr bwMode="auto">
          <a:xfrm>
            <a:off x="5232400" y="2047875"/>
            <a:ext cx="3438525" cy="1944688"/>
          </a:xfrm>
          <a:custGeom>
            <a:avLst/>
            <a:gdLst>
              <a:gd name="T0" fmla="*/ 2147483647 w 6497"/>
              <a:gd name="T1" fmla="*/ 2147483647 h 3677"/>
              <a:gd name="T2" fmla="*/ 2147483647 w 6497"/>
              <a:gd name="T3" fmla="*/ 2147483647 h 3677"/>
              <a:gd name="T4" fmla="*/ 2147483647 w 6497"/>
              <a:gd name="T5" fmla="*/ 2147483647 h 3677"/>
              <a:gd name="T6" fmla="*/ 2147483647 w 6497"/>
              <a:gd name="T7" fmla="*/ 2147483647 h 3677"/>
              <a:gd name="T8" fmla="*/ 2147483647 w 6497"/>
              <a:gd name="T9" fmla="*/ 2147483647 h 3677"/>
              <a:gd name="T10" fmla="*/ 2147483647 w 6497"/>
              <a:gd name="T11" fmla="*/ 2147483647 h 3677"/>
              <a:gd name="T12" fmla="*/ 2147483647 w 6497"/>
              <a:gd name="T13" fmla="*/ 2147483647 h 3677"/>
              <a:gd name="T14" fmla="*/ 2147483647 w 6497"/>
              <a:gd name="T15" fmla="*/ 2147483647 h 3677"/>
              <a:gd name="T16" fmla="*/ 2147483647 w 6497"/>
              <a:gd name="T17" fmla="*/ 2147483647 h 3677"/>
              <a:gd name="T18" fmla="*/ 2147483647 w 6497"/>
              <a:gd name="T19" fmla="*/ 2147483647 h 3677"/>
              <a:gd name="T20" fmla="*/ 2147483647 w 6497"/>
              <a:gd name="T21" fmla="*/ 2147483647 h 3677"/>
              <a:gd name="T22" fmla="*/ 2147483647 w 6497"/>
              <a:gd name="T23" fmla="*/ 2147483647 h 3677"/>
              <a:gd name="T24" fmla="*/ 2147483647 w 6497"/>
              <a:gd name="T25" fmla="*/ 2147483647 h 3677"/>
              <a:gd name="T26" fmla="*/ 2147483647 w 6497"/>
              <a:gd name="T27" fmla="*/ 2147483647 h 3677"/>
              <a:gd name="T28" fmla="*/ 2147483647 w 6497"/>
              <a:gd name="T29" fmla="*/ 2147483647 h 3677"/>
              <a:gd name="T30" fmla="*/ 2147483647 w 6497"/>
              <a:gd name="T31" fmla="*/ 2147483647 h 3677"/>
              <a:gd name="T32" fmla="*/ 2147483647 w 6497"/>
              <a:gd name="T33" fmla="*/ 2147483647 h 3677"/>
              <a:gd name="T34" fmla="*/ 2147483647 w 6497"/>
              <a:gd name="T35" fmla="*/ 2147483647 h 3677"/>
              <a:gd name="T36" fmla="*/ 2147483647 w 6497"/>
              <a:gd name="T37" fmla="*/ 2147483647 h 3677"/>
              <a:gd name="T38" fmla="*/ 2147483647 w 6497"/>
              <a:gd name="T39" fmla="*/ 2147483647 h 3677"/>
              <a:gd name="T40" fmla="*/ 2147483647 w 6497"/>
              <a:gd name="T41" fmla="*/ 2147483647 h 3677"/>
              <a:gd name="T42" fmla="*/ 2147483647 w 6497"/>
              <a:gd name="T43" fmla="*/ 2147483647 h 3677"/>
              <a:gd name="T44" fmla="*/ 2147483647 w 6497"/>
              <a:gd name="T45" fmla="*/ 2147483647 h 3677"/>
              <a:gd name="T46" fmla="*/ 2147483647 w 6497"/>
              <a:gd name="T47" fmla="*/ 2147483647 h 3677"/>
              <a:gd name="T48" fmla="*/ 2147483647 w 6497"/>
              <a:gd name="T49" fmla="*/ 2147483647 h 3677"/>
              <a:gd name="T50" fmla="*/ 2147483647 w 6497"/>
              <a:gd name="T51" fmla="*/ 2147483647 h 3677"/>
              <a:gd name="T52" fmla="*/ 2147483647 w 6497"/>
              <a:gd name="T53" fmla="*/ 2147483647 h 3677"/>
              <a:gd name="T54" fmla="*/ 2147483647 w 6497"/>
              <a:gd name="T55" fmla="*/ 2147483647 h 3677"/>
              <a:gd name="T56" fmla="*/ 2147483647 w 6497"/>
              <a:gd name="T57" fmla="*/ 2147483647 h 3677"/>
              <a:gd name="T58" fmla="*/ 2147483647 w 6497"/>
              <a:gd name="T59" fmla="*/ 2147483647 h 3677"/>
              <a:gd name="T60" fmla="*/ 2147483647 w 6497"/>
              <a:gd name="T61" fmla="*/ 2147483647 h 3677"/>
              <a:gd name="T62" fmla="*/ 2147483647 w 6497"/>
              <a:gd name="T63" fmla="*/ 2147483647 h 3677"/>
              <a:gd name="T64" fmla="*/ 2147483647 w 6497"/>
              <a:gd name="T65" fmla="*/ 2147483647 h 3677"/>
              <a:gd name="T66" fmla="*/ 2147483647 w 6497"/>
              <a:gd name="T67" fmla="*/ 2147483647 h 3677"/>
              <a:gd name="T68" fmla="*/ 2147483647 w 6497"/>
              <a:gd name="T69" fmla="*/ 2147483647 h 3677"/>
              <a:gd name="T70" fmla="*/ 2147483647 w 6497"/>
              <a:gd name="T71" fmla="*/ 0 h 3677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6497"/>
              <a:gd name="T109" fmla="*/ 0 h 3677"/>
              <a:gd name="T110" fmla="*/ 6497 w 6497"/>
              <a:gd name="T111" fmla="*/ 3677 h 3677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6497" h="3677">
                <a:moveTo>
                  <a:pt x="6497" y="3677"/>
                </a:moveTo>
                <a:lnTo>
                  <a:pt x="6497" y="3342"/>
                </a:lnTo>
                <a:lnTo>
                  <a:pt x="6358" y="3342"/>
                </a:lnTo>
                <a:lnTo>
                  <a:pt x="6358" y="3136"/>
                </a:lnTo>
                <a:lnTo>
                  <a:pt x="5890" y="3136"/>
                </a:lnTo>
                <a:lnTo>
                  <a:pt x="5890" y="3012"/>
                </a:lnTo>
                <a:lnTo>
                  <a:pt x="5564" y="3012"/>
                </a:lnTo>
                <a:lnTo>
                  <a:pt x="5564" y="2909"/>
                </a:lnTo>
                <a:lnTo>
                  <a:pt x="5237" y="2909"/>
                </a:lnTo>
                <a:lnTo>
                  <a:pt x="5237" y="2819"/>
                </a:lnTo>
                <a:lnTo>
                  <a:pt x="5142" y="2819"/>
                </a:lnTo>
                <a:lnTo>
                  <a:pt x="5142" y="2728"/>
                </a:lnTo>
                <a:lnTo>
                  <a:pt x="4956" y="2728"/>
                </a:lnTo>
                <a:lnTo>
                  <a:pt x="4956" y="2549"/>
                </a:lnTo>
                <a:lnTo>
                  <a:pt x="4582" y="2549"/>
                </a:lnTo>
                <a:lnTo>
                  <a:pt x="4582" y="2473"/>
                </a:lnTo>
                <a:lnTo>
                  <a:pt x="4535" y="2473"/>
                </a:lnTo>
                <a:lnTo>
                  <a:pt x="4535" y="2400"/>
                </a:lnTo>
                <a:lnTo>
                  <a:pt x="4115" y="2400"/>
                </a:lnTo>
                <a:lnTo>
                  <a:pt x="4115" y="2336"/>
                </a:lnTo>
                <a:lnTo>
                  <a:pt x="4021" y="2336"/>
                </a:lnTo>
                <a:lnTo>
                  <a:pt x="4021" y="2275"/>
                </a:lnTo>
                <a:lnTo>
                  <a:pt x="3788" y="2275"/>
                </a:lnTo>
                <a:lnTo>
                  <a:pt x="3788" y="2211"/>
                </a:lnTo>
                <a:lnTo>
                  <a:pt x="3693" y="2211"/>
                </a:lnTo>
                <a:lnTo>
                  <a:pt x="3693" y="2149"/>
                </a:lnTo>
                <a:lnTo>
                  <a:pt x="3600" y="2149"/>
                </a:lnTo>
                <a:lnTo>
                  <a:pt x="3600" y="2085"/>
                </a:lnTo>
                <a:lnTo>
                  <a:pt x="3554" y="2085"/>
                </a:lnTo>
                <a:lnTo>
                  <a:pt x="3554" y="2027"/>
                </a:lnTo>
                <a:lnTo>
                  <a:pt x="3366" y="2027"/>
                </a:lnTo>
                <a:lnTo>
                  <a:pt x="3366" y="1962"/>
                </a:lnTo>
                <a:lnTo>
                  <a:pt x="2994" y="1962"/>
                </a:lnTo>
                <a:lnTo>
                  <a:pt x="2994" y="1840"/>
                </a:lnTo>
                <a:lnTo>
                  <a:pt x="2806" y="1840"/>
                </a:lnTo>
                <a:lnTo>
                  <a:pt x="2806" y="1780"/>
                </a:lnTo>
                <a:lnTo>
                  <a:pt x="2618" y="1780"/>
                </a:lnTo>
                <a:lnTo>
                  <a:pt x="2618" y="1719"/>
                </a:lnTo>
                <a:lnTo>
                  <a:pt x="2433" y="1719"/>
                </a:lnTo>
                <a:lnTo>
                  <a:pt x="2433" y="1656"/>
                </a:lnTo>
                <a:lnTo>
                  <a:pt x="2245" y="1656"/>
                </a:lnTo>
                <a:lnTo>
                  <a:pt x="2245" y="1595"/>
                </a:lnTo>
                <a:lnTo>
                  <a:pt x="2058" y="1595"/>
                </a:lnTo>
                <a:lnTo>
                  <a:pt x="2058" y="1535"/>
                </a:lnTo>
                <a:lnTo>
                  <a:pt x="1870" y="1535"/>
                </a:lnTo>
                <a:lnTo>
                  <a:pt x="1870" y="1474"/>
                </a:lnTo>
                <a:lnTo>
                  <a:pt x="1497" y="1474"/>
                </a:lnTo>
                <a:lnTo>
                  <a:pt x="1497" y="1356"/>
                </a:lnTo>
                <a:lnTo>
                  <a:pt x="1309" y="1356"/>
                </a:lnTo>
                <a:lnTo>
                  <a:pt x="1309" y="1293"/>
                </a:lnTo>
                <a:lnTo>
                  <a:pt x="1168" y="1293"/>
                </a:lnTo>
                <a:lnTo>
                  <a:pt x="1168" y="1175"/>
                </a:lnTo>
                <a:lnTo>
                  <a:pt x="1075" y="1175"/>
                </a:lnTo>
                <a:lnTo>
                  <a:pt x="1075" y="1117"/>
                </a:lnTo>
                <a:lnTo>
                  <a:pt x="983" y="1117"/>
                </a:lnTo>
                <a:lnTo>
                  <a:pt x="983" y="1056"/>
                </a:lnTo>
                <a:lnTo>
                  <a:pt x="936" y="1056"/>
                </a:lnTo>
                <a:lnTo>
                  <a:pt x="936" y="937"/>
                </a:lnTo>
                <a:lnTo>
                  <a:pt x="844" y="937"/>
                </a:lnTo>
                <a:lnTo>
                  <a:pt x="844" y="880"/>
                </a:lnTo>
                <a:lnTo>
                  <a:pt x="749" y="880"/>
                </a:lnTo>
                <a:lnTo>
                  <a:pt x="749" y="702"/>
                </a:lnTo>
                <a:lnTo>
                  <a:pt x="607" y="702"/>
                </a:lnTo>
                <a:lnTo>
                  <a:pt x="607" y="640"/>
                </a:lnTo>
                <a:lnTo>
                  <a:pt x="561" y="640"/>
                </a:lnTo>
                <a:lnTo>
                  <a:pt x="561" y="582"/>
                </a:lnTo>
                <a:lnTo>
                  <a:pt x="419" y="582"/>
                </a:lnTo>
                <a:lnTo>
                  <a:pt x="419" y="409"/>
                </a:lnTo>
                <a:lnTo>
                  <a:pt x="373" y="409"/>
                </a:lnTo>
                <a:lnTo>
                  <a:pt x="373" y="55"/>
                </a:lnTo>
                <a:lnTo>
                  <a:pt x="188" y="55"/>
                </a:lnTo>
                <a:lnTo>
                  <a:pt x="188" y="0"/>
                </a:lnTo>
                <a:lnTo>
                  <a:pt x="0" y="0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07" name="Freeform 159"/>
          <p:cNvSpPr>
            <a:spLocks/>
          </p:cNvSpPr>
          <p:nvPr/>
        </p:nvSpPr>
        <p:spPr bwMode="auto">
          <a:xfrm>
            <a:off x="5232400" y="2047875"/>
            <a:ext cx="2771775" cy="1227138"/>
          </a:xfrm>
          <a:custGeom>
            <a:avLst/>
            <a:gdLst>
              <a:gd name="T0" fmla="*/ 2147483647 w 5237"/>
              <a:gd name="T1" fmla="*/ 2147483647 h 2319"/>
              <a:gd name="T2" fmla="*/ 2147483647 w 5237"/>
              <a:gd name="T3" fmla="*/ 2147483647 h 2319"/>
              <a:gd name="T4" fmla="*/ 2147483647 w 5237"/>
              <a:gd name="T5" fmla="*/ 2147483647 h 2319"/>
              <a:gd name="T6" fmla="*/ 2147483647 w 5237"/>
              <a:gd name="T7" fmla="*/ 2147483647 h 2319"/>
              <a:gd name="T8" fmla="*/ 2147483647 w 5237"/>
              <a:gd name="T9" fmla="*/ 2147483647 h 2319"/>
              <a:gd name="T10" fmla="*/ 2147483647 w 5237"/>
              <a:gd name="T11" fmla="*/ 2147483647 h 2319"/>
              <a:gd name="T12" fmla="*/ 2147483647 w 5237"/>
              <a:gd name="T13" fmla="*/ 2147483647 h 2319"/>
              <a:gd name="T14" fmla="*/ 2147483647 w 5237"/>
              <a:gd name="T15" fmla="*/ 2147483647 h 2319"/>
              <a:gd name="T16" fmla="*/ 2147483647 w 5237"/>
              <a:gd name="T17" fmla="*/ 2147483647 h 2319"/>
              <a:gd name="T18" fmla="*/ 2147483647 w 5237"/>
              <a:gd name="T19" fmla="*/ 2147483647 h 2319"/>
              <a:gd name="T20" fmla="*/ 2147483647 w 5237"/>
              <a:gd name="T21" fmla="*/ 2147483647 h 2319"/>
              <a:gd name="T22" fmla="*/ 2147483647 w 5237"/>
              <a:gd name="T23" fmla="*/ 2147483647 h 2319"/>
              <a:gd name="T24" fmla="*/ 2147483647 w 5237"/>
              <a:gd name="T25" fmla="*/ 2147483647 h 2319"/>
              <a:gd name="T26" fmla="*/ 2147483647 w 5237"/>
              <a:gd name="T27" fmla="*/ 2147483647 h 2319"/>
              <a:gd name="T28" fmla="*/ 2147483647 w 5237"/>
              <a:gd name="T29" fmla="*/ 2147483647 h 2319"/>
              <a:gd name="T30" fmla="*/ 2147483647 w 5237"/>
              <a:gd name="T31" fmla="*/ 2147483647 h 2319"/>
              <a:gd name="T32" fmla="*/ 2147483647 w 5237"/>
              <a:gd name="T33" fmla="*/ 2147483647 h 2319"/>
              <a:gd name="T34" fmla="*/ 2147483647 w 5237"/>
              <a:gd name="T35" fmla="*/ 2147483647 h 2319"/>
              <a:gd name="T36" fmla="*/ 2147483647 w 5237"/>
              <a:gd name="T37" fmla="*/ 2147483647 h 2319"/>
              <a:gd name="T38" fmla="*/ 2147483647 w 5237"/>
              <a:gd name="T39" fmla="*/ 2147483647 h 2319"/>
              <a:gd name="T40" fmla="*/ 2147483647 w 5237"/>
              <a:gd name="T41" fmla="*/ 2147483647 h 2319"/>
              <a:gd name="T42" fmla="*/ 2147483647 w 5237"/>
              <a:gd name="T43" fmla="*/ 2147483647 h 2319"/>
              <a:gd name="T44" fmla="*/ 2147483647 w 5237"/>
              <a:gd name="T45" fmla="*/ 2147483647 h 2319"/>
              <a:gd name="T46" fmla="*/ 2147483647 w 5237"/>
              <a:gd name="T47" fmla="*/ 2147483647 h 2319"/>
              <a:gd name="T48" fmla="*/ 2147483647 w 5237"/>
              <a:gd name="T49" fmla="*/ 2147483647 h 2319"/>
              <a:gd name="T50" fmla="*/ 2147483647 w 5237"/>
              <a:gd name="T51" fmla="*/ 2147483647 h 2319"/>
              <a:gd name="T52" fmla="*/ 2147483647 w 5237"/>
              <a:gd name="T53" fmla="*/ 2147483647 h 2319"/>
              <a:gd name="T54" fmla="*/ 2147483647 w 5237"/>
              <a:gd name="T55" fmla="*/ 2147483647 h 2319"/>
              <a:gd name="T56" fmla="*/ 2147483647 w 5237"/>
              <a:gd name="T57" fmla="*/ 2147483647 h 2319"/>
              <a:gd name="T58" fmla="*/ 2147483647 w 5237"/>
              <a:gd name="T59" fmla="*/ 2147483647 h 2319"/>
              <a:gd name="T60" fmla="*/ 2147483647 w 5237"/>
              <a:gd name="T61" fmla="*/ 2147483647 h 2319"/>
              <a:gd name="T62" fmla="*/ 2147483647 w 5237"/>
              <a:gd name="T63" fmla="*/ 2147483647 h 2319"/>
              <a:gd name="T64" fmla="*/ 2147483647 w 5237"/>
              <a:gd name="T65" fmla="*/ 2147483647 h 2319"/>
              <a:gd name="T66" fmla="*/ 2147483647 w 5237"/>
              <a:gd name="T67" fmla="*/ 2147483647 h 2319"/>
              <a:gd name="T68" fmla="*/ 2147483647 w 5237"/>
              <a:gd name="T69" fmla="*/ 2147483647 h 2319"/>
              <a:gd name="T70" fmla="*/ 2147483647 w 5237"/>
              <a:gd name="T71" fmla="*/ 2147483647 h 2319"/>
              <a:gd name="T72" fmla="*/ 2147483647 w 5237"/>
              <a:gd name="T73" fmla="*/ 2147483647 h 2319"/>
              <a:gd name="T74" fmla="*/ 2147483647 w 5237"/>
              <a:gd name="T75" fmla="*/ 2147483647 h 2319"/>
              <a:gd name="T76" fmla="*/ 2147483647 w 5237"/>
              <a:gd name="T77" fmla="*/ 2147483647 h 2319"/>
              <a:gd name="T78" fmla="*/ 2147483647 w 5237"/>
              <a:gd name="T79" fmla="*/ 2147483647 h 2319"/>
              <a:gd name="T80" fmla="*/ 2147483647 w 5237"/>
              <a:gd name="T81" fmla="*/ 2147483647 h 2319"/>
              <a:gd name="T82" fmla="*/ 2147483647 w 5237"/>
              <a:gd name="T83" fmla="*/ 2147483647 h 2319"/>
              <a:gd name="T84" fmla="*/ 2147483647 w 5237"/>
              <a:gd name="T85" fmla="*/ 2147483647 h 2319"/>
              <a:gd name="T86" fmla="*/ 2147483647 w 5237"/>
              <a:gd name="T87" fmla="*/ 2147483647 h 2319"/>
              <a:gd name="T88" fmla="*/ 2147483647 w 5237"/>
              <a:gd name="T89" fmla="*/ 2147483647 h 2319"/>
              <a:gd name="T90" fmla="*/ 2147483647 w 5237"/>
              <a:gd name="T91" fmla="*/ 2147483647 h 2319"/>
              <a:gd name="T92" fmla="*/ 2147483647 w 5237"/>
              <a:gd name="T93" fmla="*/ 2147483647 h 2319"/>
              <a:gd name="T94" fmla="*/ 2147483647 w 5237"/>
              <a:gd name="T95" fmla="*/ 2147483647 h 2319"/>
              <a:gd name="T96" fmla="*/ 2147483647 w 5237"/>
              <a:gd name="T97" fmla="*/ 2147483647 h 2319"/>
              <a:gd name="T98" fmla="*/ 2147483647 w 5237"/>
              <a:gd name="T99" fmla="*/ 2147483647 h 2319"/>
              <a:gd name="T100" fmla="*/ 2147483647 w 5237"/>
              <a:gd name="T101" fmla="*/ 2147483647 h 2319"/>
              <a:gd name="T102" fmla="*/ 2147483647 w 5237"/>
              <a:gd name="T103" fmla="*/ 0 h 2319"/>
              <a:gd name="T104" fmla="*/ 0 w 5237"/>
              <a:gd name="T105" fmla="*/ 0 h 2319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5237"/>
              <a:gd name="T160" fmla="*/ 0 h 2319"/>
              <a:gd name="T161" fmla="*/ 5237 w 5237"/>
              <a:gd name="T162" fmla="*/ 2319 h 2319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5237" h="2319">
                <a:moveTo>
                  <a:pt x="5237" y="2319"/>
                </a:moveTo>
                <a:lnTo>
                  <a:pt x="5237" y="2203"/>
                </a:lnTo>
                <a:lnTo>
                  <a:pt x="5190" y="2203"/>
                </a:lnTo>
                <a:lnTo>
                  <a:pt x="5190" y="2090"/>
                </a:lnTo>
                <a:lnTo>
                  <a:pt x="4161" y="2090"/>
                </a:lnTo>
                <a:lnTo>
                  <a:pt x="4161" y="2019"/>
                </a:lnTo>
                <a:lnTo>
                  <a:pt x="4068" y="2019"/>
                </a:lnTo>
                <a:lnTo>
                  <a:pt x="4068" y="1949"/>
                </a:lnTo>
                <a:lnTo>
                  <a:pt x="3788" y="1949"/>
                </a:lnTo>
                <a:lnTo>
                  <a:pt x="3788" y="1883"/>
                </a:lnTo>
                <a:lnTo>
                  <a:pt x="3741" y="1883"/>
                </a:lnTo>
                <a:lnTo>
                  <a:pt x="3741" y="1814"/>
                </a:lnTo>
                <a:lnTo>
                  <a:pt x="3647" y="1814"/>
                </a:lnTo>
                <a:lnTo>
                  <a:pt x="3647" y="1747"/>
                </a:lnTo>
                <a:lnTo>
                  <a:pt x="3459" y="1747"/>
                </a:lnTo>
                <a:lnTo>
                  <a:pt x="3459" y="1676"/>
                </a:lnTo>
                <a:lnTo>
                  <a:pt x="2618" y="1676"/>
                </a:lnTo>
                <a:lnTo>
                  <a:pt x="2618" y="1544"/>
                </a:lnTo>
                <a:lnTo>
                  <a:pt x="2526" y="1544"/>
                </a:lnTo>
                <a:lnTo>
                  <a:pt x="2526" y="1477"/>
                </a:lnTo>
                <a:lnTo>
                  <a:pt x="2433" y="1477"/>
                </a:lnTo>
                <a:lnTo>
                  <a:pt x="2433" y="1412"/>
                </a:lnTo>
                <a:lnTo>
                  <a:pt x="2339" y="1412"/>
                </a:lnTo>
                <a:lnTo>
                  <a:pt x="2339" y="1347"/>
                </a:lnTo>
                <a:lnTo>
                  <a:pt x="2196" y="1347"/>
                </a:lnTo>
                <a:lnTo>
                  <a:pt x="2196" y="1281"/>
                </a:lnTo>
                <a:lnTo>
                  <a:pt x="1870" y="1281"/>
                </a:lnTo>
                <a:lnTo>
                  <a:pt x="1870" y="1146"/>
                </a:lnTo>
                <a:lnTo>
                  <a:pt x="1497" y="1146"/>
                </a:lnTo>
                <a:lnTo>
                  <a:pt x="1497" y="948"/>
                </a:lnTo>
                <a:lnTo>
                  <a:pt x="1448" y="948"/>
                </a:lnTo>
                <a:lnTo>
                  <a:pt x="1448" y="882"/>
                </a:lnTo>
                <a:lnTo>
                  <a:pt x="1168" y="882"/>
                </a:lnTo>
                <a:lnTo>
                  <a:pt x="1168" y="818"/>
                </a:lnTo>
                <a:lnTo>
                  <a:pt x="1121" y="818"/>
                </a:lnTo>
                <a:lnTo>
                  <a:pt x="1121" y="685"/>
                </a:lnTo>
                <a:lnTo>
                  <a:pt x="936" y="685"/>
                </a:lnTo>
                <a:lnTo>
                  <a:pt x="936" y="556"/>
                </a:lnTo>
                <a:lnTo>
                  <a:pt x="795" y="556"/>
                </a:lnTo>
                <a:lnTo>
                  <a:pt x="795" y="492"/>
                </a:lnTo>
                <a:lnTo>
                  <a:pt x="749" y="492"/>
                </a:lnTo>
                <a:lnTo>
                  <a:pt x="749" y="368"/>
                </a:lnTo>
                <a:lnTo>
                  <a:pt x="607" y="368"/>
                </a:lnTo>
                <a:lnTo>
                  <a:pt x="607" y="239"/>
                </a:lnTo>
                <a:lnTo>
                  <a:pt x="561" y="239"/>
                </a:lnTo>
                <a:lnTo>
                  <a:pt x="561" y="181"/>
                </a:lnTo>
                <a:lnTo>
                  <a:pt x="512" y="181"/>
                </a:lnTo>
                <a:lnTo>
                  <a:pt x="512" y="118"/>
                </a:lnTo>
                <a:lnTo>
                  <a:pt x="419" y="118"/>
                </a:lnTo>
                <a:lnTo>
                  <a:pt x="419" y="57"/>
                </a:lnTo>
                <a:lnTo>
                  <a:pt x="373" y="57"/>
                </a:lnTo>
                <a:lnTo>
                  <a:pt x="373" y="0"/>
                </a:lnTo>
                <a:lnTo>
                  <a:pt x="0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08" name="Rectangle 163"/>
          <p:cNvSpPr>
            <a:spLocks noChangeArrowheads="1"/>
          </p:cNvSpPr>
          <p:nvPr/>
        </p:nvSpPr>
        <p:spPr bwMode="auto">
          <a:xfrm>
            <a:off x="8224838" y="4818063"/>
            <a:ext cx="825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Semanas</a:t>
            </a:r>
          </a:p>
        </p:txBody>
      </p:sp>
      <p:sp>
        <p:nvSpPr>
          <p:cNvPr id="9309" name="Text Box 167"/>
          <p:cNvSpPr txBox="1">
            <a:spLocks noChangeArrowheads="1"/>
          </p:cNvSpPr>
          <p:nvPr/>
        </p:nvSpPr>
        <p:spPr bwMode="auto">
          <a:xfrm>
            <a:off x="5562600" y="3717925"/>
            <a:ext cx="2312988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 b="1" i="0">
                <a:solidFill>
                  <a:srgbClr val="000066"/>
                </a:solidFill>
              </a:rPr>
              <a:t>p = 0.02 EFV + LPV/r vs LPV/r</a:t>
            </a:r>
          </a:p>
        </p:txBody>
      </p:sp>
      <p:sp>
        <p:nvSpPr>
          <p:cNvPr id="9310" name="Rectangle 179"/>
          <p:cNvSpPr>
            <a:spLocks noChangeArrowheads="1"/>
          </p:cNvSpPr>
          <p:nvPr/>
        </p:nvSpPr>
        <p:spPr bwMode="auto">
          <a:xfrm>
            <a:off x="5073650" y="1776413"/>
            <a:ext cx="3190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9311" name="Freeform 180"/>
          <p:cNvSpPr>
            <a:spLocks/>
          </p:cNvSpPr>
          <p:nvPr/>
        </p:nvSpPr>
        <p:spPr bwMode="auto">
          <a:xfrm>
            <a:off x="5229225" y="2000250"/>
            <a:ext cx="3575050" cy="3117850"/>
          </a:xfrm>
          <a:custGeom>
            <a:avLst/>
            <a:gdLst>
              <a:gd name="T0" fmla="*/ 2147483647 w 2078"/>
              <a:gd name="T1" fmla="*/ 2147483647 h 296"/>
              <a:gd name="T2" fmla="*/ 0 w 2078"/>
              <a:gd name="T3" fmla="*/ 2147483647 h 296"/>
              <a:gd name="T4" fmla="*/ 0 w 2078"/>
              <a:gd name="T5" fmla="*/ 0 h 296"/>
              <a:gd name="T6" fmla="*/ 0 60000 65536"/>
              <a:gd name="T7" fmla="*/ 0 60000 65536"/>
              <a:gd name="T8" fmla="*/ 0 60000 65536"/>
              <a:gd name="T9" fmla="*/ 0 w 2078"/>
              <a:gd name="T10" fmla="*/ 0 h 296"/>
              <a:gd name="T11" fmla="*/ 2078 w 2078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8" h="296">
                <a:moveTo>
                  <a:pt x="2078" y="296"/>
                </a:moveTo>
                <a:cubicBezTo>
                  <a:pt x="1385" y="296"/>
                  <a:pt x="693" y="296"/>
                  <a:pt x="0" y="296"/>
                </a:cubicBezTo>
                <a:lnTo>
                  <a:pt x="0" y="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12" name="Line 131"/>
          <p:cNvSpPr>
            <a:spLocks noChangeShapeType="1"/>
          </p:cNvSpPr>
          <p:nvPr/>
        </p:nvSpPr>
        <p:spPr bwMode="auto">
          <a:xfrm>
            <a:off x="5157788" y="2047875"/>
            <a:ext cx="76200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13" name="Line 124"/>
          <p:cNvSpPr>
            <a:spLocks noChangeShapeType="1"/>
          </p:cNvSpPr>
          <p:nvPr/>
        </p:nvSpPr>
        <p:spPr bwMode="auto">
          <a:xfrm flipV="1">
            <a:off x="8802688" y="5110163"/>
            <a:ext cx="1587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14" name="Line 3"/>
          <p:cNvSpPr>
            <a:spLocks noChangeShapeType="1"/>
          </p:cNvSpPr>
          <p:nvPr/>
        </p:nvSpPr>
        <p:spPr bwMode="auto">
          <a:xfrm flipV="1">
            <a:off x="4003675" y="5108575"/>
            <a:ext cx="0" cy="74613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15" name="Line 6"/>
          <p:cNvSpPr>
            <a:spLocks noChangeShapeType="1"/>
          </p:cNvSpPr>
          <p:nvPr/>
        </p:nvSpPr>
        <p:spPr bwMode="auto">
          <a:xfrm>
            <a:off x="922338" y="3224213"/>
            <a:ext cx="80962" cy="15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16" name="Line 8"/>
          <p:cNvSpPr>
            <a:spLocks noChangeShapeType="1"/>
          </p:cNvSpPr>
          <p:nvPr/>
        </p:nvSpPr>
        <p:spPr bwMode="auto">
          <a:xfrm>
            <a:off x="922338" y="2841625"/>
            <a:ext cx="80962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17" name="Line 10"/>
          <p:cNvSpPr>
            <a:spLocks noChangeShapeType="1"/>
          </p:cNvSpPr>
          <p:nvPr/>
        </p:nvSpPr>
        <p:spPr bwMode="auto">
          <a:xfrm>
            <a:off x="922338" y="2454275"/>
            <a:ext cx="80962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18" name="Line 11"/>
          <p:cNvSpPr>
            <a:spLocks noChangeShapeType="1"/>
          </p:cNvSpPr>
          <p:nvPr/>
        </p:nvSpPr>
        <p:spPr bwMode="auto">
          <a:xfrm flipV="1">
            <a:off x="2201863" y="5108575"/>
            <a:ext cx="1587" cy="74613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19" name="Line 12"/>
          <p:cNvSpPr>
            <a:spLocks noChangeShapeType="1"/>
          </p:cNvSpPr>
          <p:nvPr/>
        </p:nvSpPr>
        <p:spPr bwMode="auto">
          <a:xfrm flipV="1">
            <a:off x="2801938" y="5108575"/>
            <a:ext cx="1587" cy="74613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20" name="Line 14"/>
          <p:cNvSpPr>
            <a:spLocks noChangeShapeType="1"/>
          </p:cNvSpPr>
          <p:nvPr/>
        </p:nvSpPr>
        <p:spPr bwMode="auto">
          <a:xfrm flipV="1">
            <a:off x="3402013" y="5108575"/>
            <a:ext cx="1587" cy="74613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21" name="Line 16"/>
          <p:cNvSpPr>
            <a:spLocks noChangeShapeType="1"/>
          </p:cNvSpPr>
          <p:nvPr/>
        </p:nvSpPr>
        <p:spPr bwMode="auto">
          <a:xfrm>
            <a:off x="922338" y="4378325"/>
            <a:ext cx="80962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22" name="Line 17"/>
          <p:cNvSpPr>
            <a:spLocks noChangeShapeType="1"/>
          </p:cNvSpPr>
          <p:nvPr/>
        </p:nvSpPr>
        <p:spPr bwMode="auto">
          <a:xfrm>
            <a:off x="922338" y="3609975"/>
            <a:ext cx="80962" cy="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23" name="Line 20"/>
          <p:cNvSpPr>
            <a:spLocks noChangeShapeType="1"/>
          </p:cNvSpPr>
          <p:nvPr/>
        </p:nvSpPr>
        <p:spPr bwMode="auto">
          <a:xfrm>
            <a:off x="922338" y="3994150"/>
            <a:ext cx="80962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24" name="Line 22"/>
          <p:cNvSpPr>
            <a:spLocks noChangeShapeType="1"/>
          </p:cNvSpPr>
          <p:nvPr/>
        </p:nvSpPr>
        <p:spPr bwMode="auto">
          <a:xfrm>
            <a:off x="1000125" y="5108575"/>
            <a:ext cx="1588" cy="74613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25" name="Line 24"/>
          <p:cNvSpPr>
            <a:spLocks noChangeShapeType="1"/>
          </p:cNvSpPr>
          <p:nvPr/>
        </p:nvSpPr>
        <p:spPr bwMode="auto">
          <a:xfrm flipH="1">
            <a:off x="938213" y="4911725"/>
            <a:ext cx="65087" cy="61913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26" name="Line 25"/>
          <p:cNvSpPr>
            <a:spLocks noChangeShapeType="1"/>
          </p:cNvSpPr>
          <p:nvPr/>
        </p:nvSpPr>
        <p:spPr bwMode="auto">
          <a:xfrm flipH="1">
            <a:off x="944563" y="4965700"/>
            <a:ext cx="53975" cy="49213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27" name="Line 27"/>
          <p:cNvSpPr>
            <a:spLocks noChangeShapeType="1"/>
          </p:cNvSpPr>
          <p:nvPr/>
        </p:nvSpPr>
        <p:spPr bwMode="auto">
          <a:xfrm>
            <a:off x="922338" y="4764088"/>
            <a:ext cx="80962" cy="15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28" name="Line 28"/>
          <p:cNvSpPr>
            <a:spLocks noChangeShapeType="1"/>
          </p:cNvSpPr>
          <p:nvPr/>
        </p:nvSpPr>
        <p:spPr bwMode="auto">
          <a:xfrm flipV="1">
            <a:off x="1600200" y="5108575"/>
            <a:ext cx="1588" cy="74613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29" name="Line 29"/>
          <p:cNvSpPr>
            <a:spLocks noChangeShapeType="1"/>
          </p:cNvSpPr>
          <p:nvPr/>
        </p:nvSpPr>
        <p:spPr bwMode="auto">
          <a:xfrm flipH="1">
            <a:off x="1003300" y="4859338"/>
            <a:ext cx="53975" cy="523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30" name="Line 30"/>
          <p:cNvSpPr>
            <a:spLocks noChangeShapeType="1"/>
          </p:cNvSpPr>
          <p:nvPr/>
        </p:nvSpPr>
        <p:spPr bwMode="auto">
          <a:xfrm flipH="1">
            <a:off x="998538" y="4900613"/>
            <a:ext cx="65087" cy="650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31" name="Freeform 39"/>
          <p:cNvSpPr>
            <a:spLocks/>
          </p:cNvSpPr>
          <p:nvPr/>
        </p:nvSpPr>
        <p:spPr bwMode="auto">
          <a:xfrm>
            <a:off x="1025525" y="2068513"/>
            <a:ext cx="3178175" cy="1525587"/>
          </a:xfrm>
          <a:custGeom>
            <a:avLst/>
            <a:gdLst>
              <a:gd name="T0" fmla="*/ 2147483647 w 6392"/>
              <a:gd name="T1" fmla="*/ 2147483647 h 3133"/>
              <a:gd name="T2" fmla="*/ 2147483647 w 6392"/>
              <a:gd name="T3" fmla="*/ 2147483647 h 3133"/>
              <a:gd name="T4" fmla="*/ 2147483647 w 6392"/>
              <a:gd name="T5" fmla="*/ 2147483647 h 3133"/>
              <a:gd name="T6" fmla="*/ 2147483647 w 6392"/>
              <a:gd name="T7" fmla="*/ 2147483647 h 3133"/>
              <a:gd name="T8" fmla="*/ 2147483647 w 6392"/>
              <a:gd name="T9" fmla="*/ 2147483647 h 3133"/>
              <a:gd name="T10" fmla="*/ 2147483647 w 6392"/>
              <a:gd name="T11" fmla="*/ 2147483647 h 3133"/>
              <a:gd name="T12" fmla="*/ 2147483647 w 6392"/>
              <a:gd name="T13" fmla="*/ 2147483647 h 3133"/>
              <a:gd name="T14" fmla="*/ 2147483647 w 6392"/>
              <a:gd name="T15" fmla="*/ 2147483647 h 3133"/>
              <a:gd name="T16" fmla="*/ 2147483647 w 6392"/>
              <a:gd name="T17" fmla="*/ 2147483647 h 3133"/>
              <a:gd name="T18" fmla="*/ 2147483647 w 6392"/>
              <a:gd name="T19" fmla="*/ 2147483647 h 3133"/>
              <a:gd name="T20" fmla="*/ 2147483647 w 6392"/>
              <a:gd name="T21" fmla="*/ 2147483647 h 3133"/>
              <a:gd name="T22" fmla="*/ 2147483647 w 6392"/>
              <a:gd name="T23" fmla="*/ 2147483647 h 3133"/>
              <a:gd name="T24" fmla="*/ 2147483647 w 6392"/>
              <a:gd name="T25" fmla="*/ 2147483647 h 3133"/>
              <a:gd name="T26" fmla="*/ 2147483647 w 6392"/>
              <a:gd name="T27" fmla="*/ 2147483647 h 3133"/>
              <a:gd name="T28" fmla="*/ 2147483647 w 6392"/>
              <a:gd name="T29" fmla="*/ 2147483647 h 3133"/>
              <a:gd name="T30" fmla="*/ 2147483647 w 6392"/>
              <a:gd name="T31" fmla="*/ 2147483647 h 3133"/>
              <a:gd name="T32" fmla="*/ 2147483647 w 6392"/>
              <a:gd name="T33" fmla="*/ 2147483647 h 3133"/>
              <a:gd name="T34" fmla="*/ 2147483647 w 6392"/>
              <a:gd name="T35" fmla="*/ 2147483647 h 3133"/>
              <a:gd name="T36" fmla="*/ 2147483647 w 6392"/>
              <a:gd name="T37" fmla="*/ 2147483647 h 3133"/>
              <a:gd name="T38" fmla="*/ 2147483647 w 6392"/>
              <a:gd name="T39" fmla="*/ 2147483647 h 3133"/>
              <a:gd name="T40" fmla="*/ 2147483647 w 6392"/>
              <a:gd name="T41" fmla="*/ 2147483647 h 3133"/>
              <a:gd name="T42" fmla="*/ 2147483647 w 6392"/>
              <a:gd name="T43" fmla="*/ 2147483647 h 3133"/>
              <a:gd name="T44" fmla="*/ 2147483647 w 6392"/>
              <a:gd name="T45" fmla="*/ 2147483647 h 3133"/>
              <a:gd name="T46" fmla="*/ 2147483647 w 6392"/>
              <a:gd name="T47" fmla="*/ 2147483647 h 3133"/>
              <a:gd name="T48" fmla="*/ 2147483647 w 6392"/>
              <a:gd name="T49" fmla="*/ 2147483647 h 3133"/>
              <a:gd name="T50" fmla="*/ 2147483647 w 6392"/>
              <a:gd name="T51" fmla="*/ 2147483647 h 3133"/>
              <a:gd name="T52" fmla="*/ 2147483647 w 6392"/>
              <a:gd name="T53" fmla="*/ 2147483647 h 3133"/>
              <a:gd name="T54" fmla="*/ 2147483647 w 6392"/>
              <a:gd name="T55" fmla="*/ 2147483647 h 3133"/>
              <a:gd name="T56" fmla="*/ 2147483647 w 6392"/>
              <a:gd name="T57" fmla="*/ 2147483647 h 3133"/>
              <a:gd name="T58" fmla="*/ 2147483647 w 6392"/>
              <a:gd name="T59" fmla="*/ 2147483647 h 3133"/>
              <a:gd name="T60" fmla="*/ 2147483647 w 6392"/>
              <a:gd name="T61" fmla="*/ 2147483647 h 3133"/>
              <a:gd name="T62" fmla="*/ 2147483647 w 6392"/>
              <a:gd name="T63" fmla="*/ 2147483647 h 3133"/>
              <a:gd name="T64" fmla="*/ 2147483647 w 6392"/>
              <a:gd name="T65" fmla="*/ 2147483647 h 3133"/>
              <a:gd name="T66" fmla="*/ 2147483647 w 6392"/>
              <a:gd name="T67" fmla="*/ 2147483647 h 3133"/>
              <a:gd name="T68" fmla="*/ 2147483647 w 6392"/>
              <a:gd name="T69" fmla="*/ 2147483647 h 3133"/>
              <a:gd name="T70" fmla="*/ 2147483647 w 6392"/>
              <a:gd name="T71" fmla="*/ 0 h 3133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w 6392"/>
              <a:gd name="T109" fmla="*/ 0 h 3133"/>
              <a:gd name="T110" fmla="*/ 6392 w 6392"/>
              <a:gd name="T111" fmla="*/ 3133 h 3133"/>
            </a:gdLst>
            <a:ahLst/>
            <a:cxnLst>
              <a:cxn ang="T72">
                <a:pos x="T0" y="T1"/>
              </a:cxn>
              <a:cxn ang="T73">
                <a:pos x="T2" y="T3"/>
              </a:cxn>
              <a:cxn ang="T74">
                <a:pos x="T4" y="T5"/>
              </a:cxn>
              <a:cxn ang="T75">
                <a:pos x="T6" y="T7"/>
              </a:cxn>
              <a:cxn ang="T76">
                <a:pos x="T8" y="T9"/>
              </a:cxn>
              <a:cxn ang="T77">
                <a:pos x="T10" y="T11"/>
              </a:cxn>
              <a:cxn ang="T78">
                <a:pos x="T12" y="T13"/>
              </a:cxn>
              <a:cxn ang="T79">
                <a:pos x="T14" y="T15"/>
              </a:cxn>
              <a:cxn ang="T80">
                <a:pos x="T16" y="T17"/>
              </a:cxn>
              <a:cxn ang="T81">
                <a:pos x="T18" y="T19"/>
              </a:cxn>
              <a:cxn ang="T82">
                <a:pos x="T20" y="T21"/>
              </a:cxn>
              <a:cxn ang="T83">
                <a:pos x="T22" y="T23"/>
              </a:cxn>
              <a:cxn ang="T84">
                <a:pos x="T24" y="T25"/>
              </a:cxn>
              <a:cxn ang="T85">
                <a:pos x="T26" y="T27"/>
              </a:cxn>
              <a:cxn ang="T86">
                <a:pos x="T28" y="T29"/>
              </a:cxn>
              <a:cxn ang="T87">
                <a:pos x="T30" y="T31"/>
              </a:cxn>
              <a:cxn ang="T88">
                <a:pos x="T32" y="T33"/>
              </a:cxn>
              <a:cxn ang="T89">
                <a:pos x="T34" y="T35"/>
              </a:cxn>
              <a:cxn ang="T90">
                <a:pos x="T36" y="T37"/>
              </a:cxn>
              <a:cxn ang="T91">
                <a:pos x="T38" y="T39"/>
              </a:cxn>
              <a:cxn ang="T92">
                <a:pos x="T40" y="T41"/>
              </a:cxn>
              <a:cxn ang="T93">
                <a:pos x="T42" y="T43"/>
              </a:cxn>
              <a:cxn ang="T94">
                <a:pos x="T44" y="T45"/>
              </a:cxn>
              <a:cxn ang="T95">
                <a:pos x="T46" y="T47"/>
              </a:cxn>
              <a:cxn ang="T96">
                <a:pos x="T48" y="T49"/>
              </a:cxn>
              <a:cxn ang="T97">
                <a:pos x="T50" y="T51"/>
              </a:cxn>
              <a:cxn ang="T98">
                <a:pos x="T52" y="T53"/>
              </a:cxn>
              <a:cxn ang="T99">
                <a:pos x="T54" y="T55"/>
              </a:cxn>
              <a:cxn ang="T100">
                <a:pos x="T56" y="T57"/>
              </a:cxn>
              <a:cxn ang="T101">
                <a:pos x="T58" y="T59"/>
              </a:cxn>
              <a:cxn ang="T102">
                <a:pos x="T60" y="T61"/>
              </a:cxn>
              <a:cxn ang="T103">
                <a:pos x="T62" y="T63"/>
              </a:cxn>
              <a:cxn ang="T104">
                <a:pos x="T64" y="T65"/>
              </a:cxn>
              <a:cxn ang="T105">
                <a:pos x="T66" y="T67"/>
              </a:cxn>
              <a:cxn ang="T106">
                <a:pos x="T68" y="T69"/>
              </a:cxn>
              <a:cxn ang="T107">
                <a:pos x="T70" y="T71"/>
              </a:cxn>
            </a:cxnLst>
            <a:rect l="T108" t="T109" r="T110" b="T111"/>
            <a:pathLst>
              <a:path w="6392" h="3133">
                <a:moveTo>
                  <a:pt x="6392" y="3133"/>
                </a:moveTo>
                <a:lnTo>
                  <a:pt x="6392" y="2923"/>
                </a:lnTo>
                <a:lnTo>
                  <a:pt x="5032" y="2923"/>
                </a:lnTo>
                <a:lnTo>
                  <a:pt x="5032" y="2829"/>
                </a:lnTo>
                <a:lnTo>
                  <a:pt x="4833" y="2829"/>
                </a:lnTo>
                <a:lnTo>
                  <a:pt x="4833" y="2658"/>
                </a:lnTo>
                <a:lnTo>
                  <a:pt x="4428" y="2658"/>
                </a:lnTo>
                <a:lnTo>
                  <a:pt x="4428" y="2581"/>
                </a:lnTo>
                <a:lnTo>
                  <a:pt x="4177" y="2581"/>
                </a:lnTo>
                <a:lnTo>
                  <a:pt x="4177" y="2444"/>
                </a:lnTo>
                <a:lnTo>
                  <a:pt x="3975" y="2444"/>
                </a:lnTo>
                <a:lnTo>
                  <a:pt x="3975" y="2372"/>
                </a:lnTo>
                <a:lnTo>
                  <a:pt x="3673" y="2372"/>
                </a:lnTo>
                <a:lnTo>
                  <a:pt x="3673" y="2304"/>
                </a:lnTo>
                <a:lnTo>
                  <a:pt x="3571" y="2304"/>
                </a:lnTo>
                <a:lnTo>
                  <a:pt x="3571" y="2235"/>
                </a:lnTo>
                <a:lnTo>
                  <a:pt x="3172" y="2235"/>
                </a:lnTo>
                <a:lnTo>
                  <a:pt x="3172" y="2166"/>
                </a:lnTo>
                <a:lnTo>
                  <a:pt x="3118" y="2166"/>
                </a:lnTo>
                <a:lnTo>
                  <a:pt x="3118" y="2099"/>
                </a:lnTo>
                <a:lnTo>
                  <a:pt x="2516" y="2099"/>
                </a:lnTo>
                <a:lnTo>
                  <a:pt x="2516" y="2030"/>
                </a:lnTo>
                <a:lnTo>
                  <a:pt x="2466" y="2030"/>
                </a:lnTo>
                <a:lnTo>
                  <a:pt x="2466" y="1964"/>
                </a:lnTo>
                <a:lnTo>
                  <a:pt x="2367" y="1964"/>
                </a:lnTo>
                <a:lnTo>
                  <a:pt x="2367" y="1829"/>
                </a:lnTo>
                <a:lnTo>
                  <a:pt x="2313" y="1829"/>
                </a:lnTo>
                <a:lnTo>
                  <a:pt x="2313" y="1765"/>
                </a:lnTo>
                <a:lnTo>
                  <a:pt x="2212" y="1765"/>
                </a:lnTo>
                <a:lnTo>
                  <a:pt x="2212" y="1698"/>
                </a:lnTo>
                <a:lnTo>
                  <a:pt x="2062" y="1698"/>
                </a:lnTo>
                <a:lnTo>
                  <a:pt x="2062" y="1629"/>
                </a:lnTo>
                <a:lnTo>
                  <a:pt x="2013" y="1629"/>
                </a:lnTo>
                <a:lnTo>
                  <a:pt x="2013" y="1563"/>
                </a:lnTo>
                <a:lnTo>
                  <a:pt x="1960" y="1563"/>
                </a:lnTo>
                <a:lnTo>
                  <a:pt x="1960" y="1433"/>
                </a:lnTo>
                <a:lnTo>
                  <a:pt x="1910" y="1433"/>
                </a:lnTo>
                <a:lnTo>
                  <a:pt x="1910" y="1365"/>
                </a:lnTo>
                <a:lnTo>
                  <a:pt x="1860" y="1365"/>
                </a:lnTo>
                <a:lnTo>
                  <a:pt x="1860" y="1302"/>
                </a:lnTo>
                <a:lnTo>
                  <a:pt x="1761" y="1302"/>
                </a:lnTo>
                <a:lnTo>
                  <a:pt x="1761" y="1235"/>
                </a:lnTo>
                <a:lnTo>
                  <a:pt x="1611" y="1235"/>
                </a:lnTo>
                <a:lnTo>
                  <a:pt x="1611" y="1169"/>
                </a:lnTo>
                <a:lnTo>
                  <a:pt x="1561" y="1169"/>
                </a:lnTo>
                <a:lnTo>
                  <a:pt x="1561" y="1038"/>
                </a:lnTo>
                <a:lnTo>
                  <a:pt x="1207" y="1038"/>
                </a:lnTo>
                <a:lnTo>
                  <a:pt x="1207" y="971"/>
                </a:lnTo>
                <a:lnTo>
                  <a:pt x="1055" y="971"/>
                </a:lnTo>
                <a:lnTo>
                  <a:pt x="1055" y="910"/>
                </a:lnTo>
                <a:lnTo>
                  <a:pt x="955" y="910"/>
                </a:lnTo>
                <a:lnTo>
                  <a:pt x="955" y="843"/>
                </a:lnTo>
                <a:lnTo>
                  <a:pt x="855" y="843"/>
                </a:lnTo>
                <a:lnTo>
                  <a:pt x="855" y="777"/>
                </a:lnTo>
                <a:lnTo>
                  <a:pt x="806" y="777"/>
                </a:lnTo>
                <a:lnTo>
                  <a:pt x="806" y="713"/>
                </a:lnTo>
                <a:lnTo>
                  <a:pt x="756" y="713"/>
                </a:lnTo>
                <a:lnTo>
                  <a:pt x="756" y="647"/>
                </a:lnTo>
                <a:lnTo>
                  <a:pt x="702" y="647"/>
                </a:lnTo>
                <a:lnTo>
                  <a:pt x="702" y="585"/>
                </a:lnTo>
                <a:lnTo>
                  <a:pt x="652" y="585"/>
                </a:lnTo>
                <a:lnTo>
                  <a:pt x="652" y="519"/>
                </a:lnTo>
                <a:lnTo>
                  <a:pt x="551" y="519"/>
                </a:lnTo>
                <a:lnTo>
                  <a:pt x="551" y="389"/>
                </a:lnTo>
                <a:lnTo>
                  <a:pt x="402" y="389"/>
                </a:lnTo>
                <a:lnTo>
                  <a:pt x="402" y="324"/>
                </a:lnTo>
                <a:lnTo>
                  <a:pt x="352" y="324"/>
                </a:lnTo>
                <a:lnTo>
                  <a:pt x="352" y="193"/>
                </a:lnTo>
                <a:lnTo>
                  <a:pt x="299" y="193"/>
                </a:lnTo>
                <a:lnTo>
                  <a:pt x="299" y="65"/>
                </a:lnTo>
                <a:lnTo>
                  <a:pt x="150" y="65"/>
                </a:lnTo>
                <a:lnTo>
                  <a:pt x="150" y="0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32" name="Freeform 40"/>
          <p:cNvSpPr>
            <a:spLocks/>
          </p:cNvSpPr>
          <p:nvPr/>
        </p:nvSpPr>
        <p:spPr bwMode="auto">
          <a:xfrm>
            <a:off x="1100138" y="2068513"/>
            <a:ext cx="3103562" cy="1644650"/>
          </a:xfrm>
          <a:custGeom>
            <a:avLst/>
            <a:gdLst>
              <a:gd name="T0" fmla="*/ 2147483647 w 6242"/>
              <a:gd name="T1" fmla="*/ 2147483647 h 3379"/>
              <a:gd name="T2" fmla="*/ 2147483647 w 6242"/>
              <a:gd name="T3" fmla="*/ 2147483647 h 3379"/>
              <a:gd name="T4" fmla="*/ 2147483647 w 6242"/>
              <a:gd name="T5" fmla="*/ 2147483647 h 3379"/>
              <a:gd name="T6" fmla="*/ 2147483647 w 6242"/>
              <a:gd name="T7" fmla="*/ 2147483647 h 3379"/>
              <a:gd name="T8" fmla="*/ 2147483647 w 6242"/>
              <a:gd name="T9" fmla="*/ 2147483647 h 3379"/>
              <a:gd name="T10" fmla="*/ 2147483647 w 6242"/>
              <a:gd name="T11" fmla="*/ 2147483647 h 3379"/>
              <a:gd name="T12" fmla="*/ 2147483647 w 6242"/>
              <a:gd name="T13" fmla="*/ 2147483647 h 3379"/>
              <a:gd name="T14" fmla="*/ 2147483647 w 6242"/>
              <a:gd name="T15" fmla="*/ 2147483647 h 3379"/>
              <a:gd name="T16" fmla="*/ 2147483647 w 6242"/>
              <a:gd name="T17" fmla="*/ 2147483647 h 3379"/>
              <a:gd name="T18" fmla="*/ 2147483647 w 6242"/>
              <a:gd name="T19" fmla="*/ 2147483647 h 3379"/>
              <a:gd name="T20" fmla="*/ 2147483647 w 6242"/>
              <a:gd name="T21" fmla="*/ 2147483647 h 3379"/>
              <a:gd name="T22" fmla="*/ 2147483647 w 6242"/>
              <a:gd name="T23" fmla="*/ 2147483647 h 3379"/>
              <a:gd name="T24" fmla="*/ 2147483647 w 6242"/>
              <a:gd name="T25" fmla="*/ 2147483647 h 3379"/>
              <a:gd name="T26" fmla="*/ 2147483647 w 6242"/>
              <a:gd name="T27" fmla="*/ 2147483647 h 3379"/>
              <a:gd name="T28" fmla="*/ 2147483647 w 6242"/>
              <a:gd name="T29" fmla="*/ 2147483647 h 3379"/>
              <a:gd name="T30" fmla="*/ 2147483647 w 6242"/>
              <a:gd name="T31" fmla="*/ 2147483647 h 3379"/>
              <a:gd name="T32" fmla="*/ 2147483647 w 6242"/>
              <a:gd name="T33" fmla="*/ 2147483647 h 3379"/>
              <a:gd name="T34" fmla="*/ 2147483647 w 6242"/>
              <a:gd name="T35" fmla="*/ 2147483647 h 3379"/>
              <a:gd name="T36" fmla="*/ 2147483647 w 6242"/>
              <a:gd name="T37" fmla="*/ 2147483647 h 3379"/>
              <a:gd name="T38" fmla="*/ 2147483647 w 6242"/>
              <a:gd name="T39" fmla="*/ 2147483647 h 3379"/>
              <a:gd name="T40" fmla="*/ 2147483647 w 6242"/>
              <a:gd name="T41" fmla="*/ 2147483647 h 3379"/>
              <a:gd name="T42" fmla="*/ 2147483647 w 6242"/>
              <a:gd name="T43" fmla="*/ 2147483647 h 3379"/>
              <a:gd name="T44" fmla="*/ 2147483647 w 6242"/>
              <a:gd name="T45" fmla="*/ 2147483647 h 3379"/>
              <a:gd name="T46" fmla="*/ 2147483647 w 6242"/>
              <a:gd name="T47" fmla="*/ 2147483647 h 3379"/>
              <a:gd name="T48" fmla="*/ 2147483647 w 6242"/>
              <a:gd name="T49" fmla="*/ 2147483647 h 3379"/>
              <a:gd name="T50" fmla="*/ 2147483647 w 6242"/>
              <a:gd name="T51" fmla="*/ 2147483647 h 3379"/>
              <a:gd name="T52" fmla="*/ 2147483647 w 6242"/>
              <a:gd name="T53" fmla="*/ 2147483647 h 3379"/>
              <a:gd name="T54" fmla="*/ 2147483647 w 6242"/>
              <a:gd name="T55" fmla="*/ 2147483647 h 3379"/>
              <a:gd name="T56" fmla="*/ 2147483647 w 6242"/>
              <a:gd name="T57" fmla="*/ 2147483647 h 3379"/>
              <a:gd name="T58" fmla="*/ 2147483647 w 6242"/>
              <a:gd name="T59" fmla="*/ 2147483647 h 3379"/>
              <a:gd name="T60" fmla="*/ 2147483647 w 6242"/>
              <a:gd name="T61" fmla="*/ 2147483647 h 3379"/>
              <a:gd name="T62" fmla="*/ 2147483647 w 6242"/>
              <a:gd name="T63" fmla="*/ 2147483647 h 3379"/>
              <a:gd name="T64" fmla="*/ 2147483647 w 6242"/>
              <a:gd name="T65" fmla="*/ 2147483647 h 3379"/>
              <a:gd name="T66" fmla="*/ 0 w 6242"/>
              <a:gd name="T67" fmla="*/ 0 h 3379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6242"/>
              <a:gd name="T103" fmla="*/ 0 h 3379"/>
              <a:gd name="T104" fmla="*/ 6242 w 6242"/>
              <a:gd name="T105" fmla="*/ 3379 h 3379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6242" h="3379">
                <a:moveTo>
                  <a:pt x="6242" y="3379"/>
                </a:moveTo>
                <a:lnTo>
                  <a:pt x="6242" y="3183"/>
                </a:lnTo>
                <a:lnTo>
                  <a:pt x="6089" y="3183"/>
                </a:lnTo>
                <a:lnTo>
                  <a:pt x="6089" y="3012"/>
                </a:lnTo>
                <a:lnTo>
                  <a:pt x="5988" y="3012"/>
                </a:lnTo>
                <a:lnTo>
                  <a:pt x="5988" y="2841"/>
                </a:lnTo>
                <a:lnTo>
                  <a:pt x="5638" y="2841"/>
                </a:lnTo>
                <a:lnTo>
                  <a:pt x="5638" y="2693"/>
                </a:lnTo>
                <a:lnTo>
                  <a:pt x="5335" y="2693"/>
                </a:lnTo>
                <a:lnTo>
                  <a:pt x="5335" y="2580"/>
                </a:lnTo>
                <a:lnTo>
                  <a:pt x="4226" y="2580"/>
                </a:lnTo>
                <a:lnTo>
                  <a:pt x="4226" y="2506"/>
                </a:lnTo>
                <a:lnTo>
                  <a:pt x="3878" y="2506"/>
                </a:lnTo>
                <a:lnTo>
                  <a:pt x="3878" y="2434"/>
                </a:lnTo>
                <a:lnTo>
                  <a:pt x="3825" y="2434"/>
                </a:lnTo>
                <a:lnTo>
                  <a:pt x="3825" y="2363"/>
                </a:lnTo>
                <a:lnTo>
                  <a:pt x="3523" y="2363"/>
                </a:lnTo>
                <a:lnTo>
                  <a:pt x="3523" y="2289"/>
                </a:lnTo>
                <a:lnTo>
                  <a:pt x="3472" y="2289"/>
                </a:lnTo>
                <a:lnTo>
                  <a:pt x="3472" y="2218"/>
                </a:lnTo>
                <a:lnTo>
                  <a:pt x="3421" y="2218"/>
                </a:lnTo>
                <a:lnTo>
                  <a:pt x="3421" y="2148"/>
                </a:lnTo>
                <a:lnTo>
                  <a:pt x="3072" y="2148"/>
                </a:lnTo>
                <a:lnTo>
                  <a:pt x="3072" y="2074"/>
                </a:lnTo>
                <a:lnTo>
                  <a:pt x="2718" y="2074"/>
                </a:lnTo>
                <a:lnTo>
                  <a:pt x="2718" y="2005"/>
                </a:lnTo>
                <a:lnTo>
                  <a:pt x="2616" y="2005"/>
                </a:lnTo>
                <a:lnTo>
                  <a:pt x="2616" y="1934"/>
                </a:lnTo>
                <a:lnTo>
                  <a:pt x="2267" y="1934"/>
                </a:lnTo>
                <a:lnTo>
                  <a:pt x="2267" y="1865"/>
                </a:lnTo>
                <a:lnTo>
                  <a:pt x="1863" y="1865"/>
                </a:lnTo>
                <a:lnTo>
                  <a:pt x="1863" y="1796"/>
                </a:lnTo>
                <a:lnTo>
                  <a:pt x="1810" y="1796"/>
                </a:lnTo>
                <a:lnTo>
                  <a:pt x="1810" y="1725"/>
                </a:lnTo>
                <a:lnTo>
                  <a:pt x="1760" y="1725"/>
                </a:lnTo>
                <a:lnTo>
                  <a:pt x="1760" y="1655"/>
                </a:lnTo>
                <a:lnTo>
                  <a:pt x="1461" y="1655"/>
                </a:lnTo>
                <a:lnTo>
                  <a:pt x="1461" y="1586"/>
                </a:lnTo>
                <a:lnTo>
                  <a:pt x="1411" y="1586"/>
                </a:lnTo>
                <a:lnTo>
                  <a:pt x="1411" y="1316"/>
                </a:lnTo>
                <a:lnTo>
                  <a:pt x="1308" y="1316"/>
                </a:lnTo>
                <a:lnTo>
                  <a:pt x="1308" y="1247"/>
                </a:lnTo>
                <a:lnTo>
                  <a:pt x="1157" y="1247"/>
                </a:lnTo>
                <a:lnTo>
                  <a:pt x="1157" y="1178"/>
                </a:lnTo>
                <a:lnTo>
                  <a:pt x="1057" y="1178"/>
                </a:lnTo>
                <a:lnTo>
                  <a:pt x="1057" y="1112"/>
                </a:lnTo>
                <a:lnTo>
                  <a:pt x="1007" y="1112"/>
                </a:lnTo>
                <a:lnTo>
                  <a:pt x="1007" y="1042"/>
                </a:lnTo>
                <a:lnTo>
                  <a:pt x="855" y="1042"/>
                </a:lnTo>
                <a:lnTo>
                  <a:pt x="855" y="979"/>
                </a:lnTo>
                <a:lnTo>
                  <a:pt x="705" y="979"/>
                </a:lnTo>
                <a:lnTo>
                  <a:pt x="705" y="912"/>
                </a:lnTo>
                <a:lnTo>
                  <a:pt x="606" y="912"/>
                </a:lnTo>
                <a:lnTo>
                  <a:pt x="606" y="846"/>
                </a:lnTo>
                <a:lnTo>
                  <a:pt x="451" y="846"/>
                </a:lnTo>
                <a:lnTo>
                  <a:pt x="451" y="781"/>
                </a:lnTo>
                <a:lnTo>
                  <a:pt x="401" y="781"/>
                </a:lnTo>
                <a:lnTo>
                  <a:pt x="401" y="585"/>
                </a:lnTo>
                <a:lnTo>
                  <a:pt x="252" y="585"/>
                </a:lnTo>
                <a:lnTo>
                  <a:pt x="252" y="451"/>
                </a:lnTo>
                <a:lnTo>
                  <a:pt x="202" y="451"/>
                </a:lnTo>
                <a:lnTo>
                  <a:pt x="202" y="193"/>
                </a:lnTo>
                <a:lnTo>
                  <a:pt x="149" y="193"/>
                </a:lnTo>
                <a:lnTo>
                  <a:pt x="149" y="128"/>
                </a:lnTo>
                <a:lnTo>
                  <a:pt x="50" y="128"/>
                </a:lnTo>
                <a:lnTo>
                  <a:pt x="50" y="65"/>
                </a:lnTo>
                <a:lnTo>
                  <a:pt x="0" y="65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33" name="Freeform 41"/>
          <p:cNvSpPr>
            <a:spLocks/>
          </p:cNvSpPr>
          <p:nvPr/>
        </p:nvSpPr>
        <p:spPr bwMode="auto">
          <a:xfrm>
            <a:off x="1001713" y="2068513"/>
            <a:ext cx="3603625" cy="941387"/>
          </a:xfrm>
          <a:custGeom>
            <a:avLst/>
            <a:gdLst>
              <a:gd name="T0" fmla="*/ 2147483647 w 7252"/>
              <a:gd name="T1" fmla="*/ 2147483647 h 1931"/>
              <a:gd name="T2" fmla="*/ 2147483647 w 7252"/>
              <a:gd name="T3" fmla="*/ 2147483647 h 1931"/>
              <a:gd name="T4" fmla="*/ 2147483647 w 7252"/>
              <a:gd name="T5" fmla="*/ 2147483647 h 1931"/>
              <a:gd name="T6" fmla="*/ 2147483647 w 7252"/>
              <a:gd name="T7" fmla="*/ 2147483647 h 1931"/>
              <a:gd name="T8" fmla="*/ 2147483647 w 7252"/>
              <a:gd name="T9" fmla="*/ 2147483647 h 1931"/>
              <a:gd name="T10" fmla="*/ 2147483647 w 7252"/>
              <a:gd name="T11" fmla="*/ 2147483647 h 1931"/>
              <a:gd name="T12" fmla="*/ 2147483647 w 7252"/>
              <a:gd name="T13" fmla="*/ 2147483647 h 1931"/>
              <a:gd name="T14" fmla="*/ 2147483647 w 7252"/>
              <a:gd name="T15" fmla="*/ 2147483647 h 1931"/>
              <a:gd name="T16" fmla="*/ 2147483647 w 7252"/>
              <a:gd name="T17" fmla="*/ 2147483647 h 1931"/>
              <a:gd name="T18" fmla="*/ 2147483647 w 7252"/>
              <a:gd name="T19" fmla="*/ 2147483647 h 1931"/>
              <a:gd name="T20" fmla="*/ 2147483647 w 7252"/>
              <a:gd name="T21" fmla="*/ 2147483647 h 1931"/>
              <a:gd name="T22" fmla="*/ 2147483647 w 7252"/>
              <a:gd name="T23" fmla="*/ 2147483647 h 1931"/>
              <a:gd name="T24" fmla="*/ 2147483647 w 7252"/>
              <a:gd name="T25" fmla="*/ 2147483647 h 1931"/>
              <a:gd name="T26" fmla="*/ 2147483647 w 7252"/>
              <a:gd name="T27" fmla="*/ 2147483647 h 1931"/>
              <a:gd name="T28" fmla="*/ 2147483647 w 7252"/>
              <a:gd name="T29" fmla="*/ 2147483647 h 1931"/>
              <a:gd name="T30" fmla="*/ 2147483647 w 7252"/>
              <a:gd name="T31" fmla="*/ 2147483647 h 1931"/>
              <a:gd name="T32" fmla="*/ 2147483647 w 7252"/>
              <a:gd name="T33" fmla="*/ 2147483647 h 1931"/>
              <a:gd name="T34" fmla="*/ 2147483647 w 7252"/>
              <a:gd name="T35" fmla="*/ 2147483647 h 1931"/>
              <a:gd name="T36" fmla="*/ 2147483647 w 7252"/>
              <a:gd name="T37" fmla="*/ 2147483647 h 1931"/>
              <a:gd name="T38" fmla="*/ 2147483647 w 7252"/>
              <a:gd name="T39" fmla="*/ 2147483647 h 1931"/>
              <a:gd name="T40" fmla="*/ 2147483647 w 7252"/>
              <a:gd name="T41" fmla="*/ 2147483647 h 1931"/>
              <a:gd name="T42" fmla="*/ 2147483647 w 7252"/>
              <a:gd name="T43" fmla="*/ 2147483647 h 1931"/>
              <a:gd name="T44" fmla="*/ 2147483647 w 7252"/>
              <a:gd name="T45" fmla="*/ 2147483647 h 1931"/>
              <a:gd name="T46" fmla="*/ 2147483647 w 7252"/>
              <a:gd name="T47" fmla="*/ 2147483647 h 1931"/>
              <a:gd name="T48" fmla="*/ 2147483647 w 7252"/>
              <a:gd name="T49" fmla="*/ 2147483647 h 1931"/>
              <a:gd name="T50" fmla="*/ 2147483647 w 7252"/>
              <a:gd name="T51" fmla="*/ 2147483647 h 1931"/>
              <a:gd name="T52" fmla="*/ 2147483647 w 7252"/>
              <a:gd name="T53" fmla="*/ 2147483647 h 1931"/>
              <a:gd name="T54" fmla="*/ 2147483647 w 7252"/>
              <a:gd name="T55" fmla="*/ 2147483647 h 1931"/>
              <a:gd name="T56" fmla="*/ 2147483647 w 7252"/>
              <a:gd name="T57" fmla="*/ 2147483647 h 1931"/>
              <a:gd name="T58" fmla="*/ 2147483647 w 7252"/>
              <a:gd name="T59" fmla="*/ 2147483647 h 1931"/>
              <a:gd name="T60" fmla="*/ 2147483647 w 7252"/>
              <a:gd name="T61" fmla="*/ 2147483647 h 1931"/>
              <a:gd name="T62" fmla="*/ 2147483647 w 7252"/>
              <a:gd name="T63" fmla="*/ 2147483647 h 1931"/>
              <a:gd name="T64" fmla="*/ 2147483647 w 7252"/>
              <a:gd name="T65" fmla="*/ 2147483647 h 1931"/>
              <a:gd name="T66" fmla="*/ 2147483647 w 7252"/>
              <a:gd name="T67" fmla="*/ 2147483647 h 1931"/>
              <a:gd name="T68" fmla="*/ 2147483647 w 7252"/>
              <a:gd name="T69" fmla="*/ 2147483647 h 1931"/>
              <a:gd name="T70" fmla="*/ 2147483647 w 7252"/>
              <a:gd name="T71" fmla="*/ 2147483647 h 1931"/>
              <a:gd name="T72" fmla="*/ 2147483647 w 7252"/>
              <a:gd name="T73" fmla="*/ 2147483647 h 1931"/>
              <a:gd name="T74" fmla="*/ 2147483647 w 7252"/>
              <a:gd name="T75" fmla="*/ 2147483647 h 1931"/>
              <a:gd name="T76" fmla="*/ 2147483647 w 7252"/>
              <a:gd name="T77" fmla="*/ 2147483647 h 1931"/>
              <a:gd name="T78" fmla="*/ 2147483647 w 7252"/>
              <a:gd name="T79" fmla="*/ 2147483647 h 1931"/>
              <a:gd name="T80" fmla="*/ 2147483647 w 7252"/>
              <a:gd name="T81" fmla="*/ 2147483647 h 1931"/>
              <a:gd name="T82" fmla="*/ 2147483647 w 7252"/>
              <a:gd name="T83" fmla="*/ 2147483647 h 1931"/>
              <a:gd name="T84" fmla="*/ 2147483647 w 7252"/>
              <a:gd name="T85" fmla="*/ 2147483647 h 1931"/>
              <a:gd name="T86" fmla="*/ 2147483647 w 7252"/>
              <a:gd name="T87" fmla="*/ 2147483647 h 1931"/>
              <a:gd name="T88" fmla="*/ 2147483647 w 7252"/>
              <a:gd name="T89" fmla="*/ 2147483647 h 1931"/>
              <a:gd name="T90" fmla="*/ 2147483647 w 7252"/>
              <a:gd name="T91" fmla="*/ 2147483647 h 1931"/>
              <a:gd name="T92" fmla="*/ 2147483647 w 7252"/>
              <a:gd name="T93" fmla="*/ 0 h 1931"/>
              <a:gd name="T94" fmla="*/ 0 w 7252"/>
              <a:gd name="T95" fmla="*/ 0 h 1931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w 7252"/>
              <a:gd name="T145" fmla="*/ 0 h 1931"/>
              <a:gd name="T146" fmla="*/ 7252 w 7252"/>
              <a:gd name="T147" fmla="*/ 1931 h 1931"/>
            </a:gdLst>
            <a:ahLst/>
            <a:cxnLst>
              <a:cxn ang="T96">
                <a:pos x="T0" y="T1"/>
              </a:cxn>
              <a:cxn ang="T97">
                <a:pos x="T2" y="T3"/>
              </a:cxn>
              <a:cxn ang="T98">
                <a:pos x="T4" y="T5"/>
              </a:cxn>
              <a:cxn ang="T99">
                <a:pos x="T6" y="T7"/>
              </a:cxn>
              <a:cxn ang="T100">
                <a:pos x="T8" y="T9"/>
              </a:cxn>
              <a:cxn ang="T101">
                <a:pos x="T10" y="T11"/>
              </a:cxn>
              <a:cxn ang="T102">
                <a:pos x="T12" y="T13"/>
              </a:cxn>
              <a:cxn ang="T103">
                <a:pos x="T14" y="T15"/>
              </a:cxn>
              <a:cxn ang="T104">
                <a:pos x="T16" y="T17"/>
              </a:cxn>
              <a:cxn ang="T105">
                <a:pos x="T18" y="T19"/>
              </a:cxn>
              <a:cxn ang="T106">
                <a:pos x="T20" y="T21"/>
              </a:cxn>
              <a:cxn ang="T107">
                <a:pos x="T22" y="T23"/>
              </a:cxn>
              <a:cxn ang="T108">
                <a:pos x="T24" y="T25"/>
              </a:cxn>
              <a:cxn ang="T109">
                <a:pos x="T26" y="T27"/>
              </a:cxn>
              <a:cxn ang="T110">
                <a:pos x="T28" y="T29"/>
              </a:cxn>
              <a:cxn ang="T111">
                <a:pos x="T30" y="T31"/>
              </a:cxn>
              <a:cxn ang="T112">
                <a:pos x="T32" y="T33"/>
              </a:cxn>
              <a:cxn ang="T113">
                <a:pos x="T34" y="T35"/>
              </a:cxn>
              <a:cxn ang="T114">
                <a:pos x="T36" y="T37"/>
              </a:cxn>
              <a:cxn ang="T115">
                <a:pos x="T38" y="T39"/>
              </a:cxn>
              <a:cxn ang="T116">
                <a:pos x="T40" y="T41"/>
              </a:cxn>
              <a:cxn ang="T117">
                <a:pos x="T42" y="T43"/>
              </a:cxn>
              <a:cxn ang="T118">
                <a:pos x="T44" y="T45"/>
              </a:cxn>
              <a:cxn ang="T119">
                <a:pos x="T46" y="T47"/>
              </a:cxn>
              <a:cxn ang="T120">
                <a:pos x="T48" y="T49"/>
              </a:cxn>
              <a:cxn ang="T121">
                <a:pos x="T50" y="T51"/>
              </a:cxn>
              <a:cxn ang="T122">
                <a:pos x="T52" y="T53"/>
              </a:cxn>
              <a:cxn ang="T123">
                <a:pos x="T54" y="T55"/>
              </a:cxn>
              <a:cxn ang="T124">
                <a:pos x="T56" y="T57"/>
              </a:cxn>
              <a:cxn ang="T125">
                <a:pos x="T58" y="T59"/>
              </a:cxn>
              <a:cxn ang="T126">
                <a:pos x="T60" y="T61"/>
              </a:cxn>
              <a:cxn ang="T127">
                <a:pos x="T62" y="T63"/>
              </a:cxn>
              <a:cxn ang="T128">
                <a:pos x="T64" y="T65"/>
              </a:cxn>
              <a:cxn ang="T129">
                <a:pos x="T66" y="T67"/>
              </a:cxn>
              <a:cxn ang="T130">
                <a:pos x="T68" y="T69"/>
              </a:cxn>
              <a:cxn ang="T131">
                <a:pos x="T70" y="T71"/>
              </a:cxn>
              <a:cxn ang="T132">
                <a:pos x="T72" y="T73"/>
              </a:cxn>
              <a:cxn ang="T133">
                <a:pos x="T74" y="T75"/>
              </a:cxn>
              <a:cxn ang="T134">
                <a:pos x="T76" y="T77"/>
              </a:cxn>
              <a:cxn ang="T135">
                <a:pos x="T78" y="T79"/>
              </a:cxn>
              <a:cxn ang="T136">
                <a:pos x="T80" y="T81"/>
              </a:cxn>
              <a:cxn ang="T137">
                <a:pos x="T82" y="T83"/>
              </a:cxn>
              <a:cxn ang="T138">
                <a:pos x="T84" y="T85"/>
              </a:cxn>
              <a:cxn ang="T139">
                <a:pos x="T86" y="T87"/>
              </a:cxn>
              <a:cxn ang="T140">
                <a:pos x="T88" y="T89"/>
              </a:cxn>
              <a:cxn ang="T141">
                <a:pos x="T90" y="T91"/>
              </a:cxn>
              <a:cxn ang="T142">
                <a:pos x="T92" y="T93"/>
              </a:cxn>
              <a:cxn ang="T143">
                <a:pos x="T94" y="T95"/>
              </a:cxn>
            </a:cxnLst>
            <a:rect l="T144" t="T145" r="T146" b="T147"/>
            <a:pathLst>
              <a:path w="7252" h="1931">
                <a:moveTo>
                  <a:pt x="7252" y="1931"/>
                </a:moveTo>
                <a:lnTo>
                  <a:pt x="6442" y="1931"/>
                </a:lnTo>
                <a:lnTo>
                  <a:pt x="6442" y="1725"/>
                </a:lnTo>
                <a:lnTo>
                  <a:pt x="5232" y="1725"/>
                </a:lnTo>
                <a:lnTo>
                  <a:pt x="5232" y="1620"/>
                </a:lnTo>
                <a:lnTo>
                  <a:pt x="4478" y="1620"/>
                </a:lnTo>
                <a:lnTo>
                  <a:pt x="4478" y="1542"/>
                </a:lnTo>
                <a:lnTo>
                  <a:pt x="4277" y="1542"/>
                </a:lnTo>
                <a:lnTo>
                  <a:pt x="4277" y="1468"/>
                </a:lnTo>
                <a:lnTo>
                  <a:pt x="3974" y="1468"/>
                </a:lnTo>
                <a:lnTo>
                  <a:pt x="3974" y="1392"/>
                </a:lnTo>
                <a:lnTo>
                  <a:pt x="3621" y="1392"/>
                </a:lnTo>
                <a:lnTo>
                  <a:pt x="3621" y="1321"/>
                </a:lnTo>
                <a:lnTo>
                  <a:pt x="3222" y="1321"/>
                </a:lnTo>
                <a:lnTo>
                  <a:pt x="3222" y="1247"/>
                </a:lnTo>
                <a:lnTo>
                  <a:pt x="2918" y="1247"/>
                </a:lnTo>
                <a:lnTo>
                  <a:pt x="2918" y="1176"/>
                </a:lnTo>
                <a:lnTo>
                  <a:pt x="2766" y="1176"/>
                </a:lnTo>
                <a:lnTo>
                  <a:pt x="2766" y="1104"/>
                </a:lnTo>
                <a:lnTo>
                  <a:pt x="2417" y="1104"/>
                </a:lnTo>
                <a:lnTo>
                  <a:pt x="2417" y="1032"/>
                </a:lnTo>
                <a:lnTo>
                  <a:pt x="2363" y="1032"/>
                </a:lnTo>
                <a:lnTo>
                  <a:pt x="2363" y="960"/>
                </a:lnTo>
                <a:lnTo>
                  <a:pt x="2063" y="960"/>
                </a:lnTo>
                <a:lnTo>
                  <a:pt x="2063" y="889"/>
                </a:lnTo>
                <a:lnTo>
                  <a:pt x="2010" y="889"/>
                </a:lnTo>
                <a:lnTo>
                  <a:pt x="2010" y="746"/>
                </a:lnTo>
                <a:lnTo>
                  <a:pt x="1960" y="746"/>
                </a:lnTo>
                <a:lnTo>
                  <a:pt x="1960" y="675"/>
                </a:lnTo>
                <a:lnTo>
                  <a:pt x="1661" y="675"/>
                </a:lnTo>
                <a:lnTo>
                  <a:pt x="1661" y="606"/>
                </a:lnTo>
                <a:lnTo>
                  <a:pt x="1508" y="606"/>
                </a:lnTo>
                <a:lnTo>
                  <a:pt x="1508" y="538"/>
                </a:lnTo>
                <a:lnTo>
                  <a:pt x="1055" y="538"/>
                </a:lnTo>
                <a:lnTo>
                  <a:pt x="1055" y="468"/>
                </a:lnTo>
                <a:lnTo>
                  <a:pt x="1005" y="468"/>
                </a:lnTo>
                <a:lnTo>
                  <a:pt x="1005" y="402"/>
                </a:lnTo>
                <a:lnTo>
                  <a:pt x="905" y="402"/>
                </a:lnTo>
                <a:lnTo>
                  <a:pt x="905" y="333"/>
                </a:lnTo>
                <a:lnTo>
                  <a:pt x="601" y="333"/>
                </a:lnTo>
                <a:lnTo>
                  <a:pt x="601" y="267"/>
                </a:lnTo>
                <a:lnTo>
                  <a:pt x="452" y="267"/>
                </a:lnTo>
                <a:lnTo>
                  <a:pt x="452" y="197"/>
                </a:lnTo>
                <a:lnTo>
                  <a:pt x="402" y="197"/>
                </a:lnTo>
                <a:lnTo>
                  <a:pt x="402" y="66"/>
                </a:lnTo>
                <a:lnTo>
                  <a:pt x="200" y="66"/>
                </a:lnTo>
                <a:lnTo>
                  <a:pt x="200" y="0"/>
                </a:lnTo>
                <a:lnTo>
                  <a:pt x="0" y="0"/>
                </a:lnTo>
              </a:path>
            </a:pathLst>
          </a:custGeom>
          <a:noFill/>
          <a:ln w="25400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34" name="Rectangle 42"/>
          <p:cNvSpPr>
            <a:spLocks noChangeArrowheads="1"/>
          </p:cNvSpPr>
          <p:nvPr/>
        </p:nvSpPr>
        <p:spPr bwMode="auto">
          <a:xfrm>
            <a:off x="874713" y="5195888"/>
            <a:ext cx="268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9335" name="Rectangle 43"/>
          <p:cNvSpPr>
            <a:spLocks noChangeArrowheads="1"/>
          </p:cNvSpPr>
          <p:nvPr/>
        </p:nvSpPr>
        <p:spPr bwMode="auto">
          <a:xfrm>
            <a:off x="1441450" y="519588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24</a:t>
            </a:r>
          </a:p>
        </p:txBody>
      </p:sp>
      <p:sp>
        <p:nvSpPr>
          <p:cNvPr id="9336" name="Rectangle 44"/>
          <p:cNvSpPr>
            <a:spLocks noChangeArrowheads="1"/>
          </p:cNvSpPr>
          <p:nvPr/>
        </p:nvSpPr>
        <p:spPr bwMode="auto">
          <a:xfrm>
            <a:off x="2012950" y="519588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48</a:t>
            </a:r>
          </a:p>
        </p:txBody>
      </p:sp>
      <p:sp>
        <p:nvSpPr>
          <p:cNvPr id="9337" name="Rectangle 45"/>
          <p:cNvSpPr>
            <a:spLocks noChangeArrowheads="1"/>
          </p:cNvSpPr>
          <p:nvPr/>
        </p:nvSpPr>
        <p:spPr bwMode="auto">
          <a:xfrm>
            <a:off x="2613025" y="519588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72</a:t>
            </a:r>
          </a:p>
        </p:txBody>
      </p:sp>
      <p:sp>
        <p:nvSpPr>
          <p:cNvPr id="9338" name="Rectangle 46"/>
          <p:cNvSpPr>
            <a:spLocks noChangeArrowheads="1"/>
          </p:cNvSpPr>
          <p:nvPr/>
        </p:nvSpPr>
        <p:spPr bwMode="auto">
          <a:xfrm>
            <a:off x="3190875" y="519588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96</a:t>
            </a:r>
          </a:p>
        </p:txBody>
      </p:sp>
      <p:sp>
        <p:nvSpPr>
          <p:cNvPr id="9339" name="Rectangle 47"/>
          <p:cNvSpPr>
            <a:spLocks noChangeArrowheads="1"/>
          </p:cNvSpPr>
          <p:nvPr/>
        </p:nvSpPr>
        <p:spPr bwMode="auto">
          <a:xfrm>
            <a:off x="3743325" y="5195888"/>
            <a:ext cx="436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120</a:t>
            </a:r>
          </a:p>
        </p:txBody>
      </p:sp>
      <p:sp>
        <p:nvSpPr>
          <p:cNvPr id="9340" name="Rectangle 48"/>
          <p:cNvSpPr>
            <a:spLocks noChangeArrowheads="1"/>
          </p:cNvSpPr>
          <p:nvPr/>
        </p:nvSpPr>
        <p:spPr bwMode="auto">
          <a:xfrm>
            <a:off x="4343400" y="5195888"/>
            <a:ext cx="43656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144</a:t>
            </a:r>
          </a:p>
        </p:txBody>
      </p:sp>
      <p:sp>
        <p:nvSpPr>
          <p:cNvPr id="9341" name="Rectangle 49"/>
          <p:cNvSpPr>
            <a:spLocks noChangeArrowheads="1"/>
          </p:cNvSpPr>
          <p:nvPr/>
        </p:nvSpPr>
        <p:spPr bwMode="auto">
          <a:xfrm>
            <a:off x="709613" y="4995863"/>
            <a:ext cx="268287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9342" name="Rectangle 50"/>
          <p:cNvSpPr>
            <a:spLocks noChangeArrowheads="1"/>
          </p:cNvSpPr>
          <p:nvPr/>
        </p:nvSpPr>
        <p:spPr bwMode="auto">
          <a:xfrm>
            <a:off x="631825" y="461168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30</a:t>
            </a:r>
          </a:p>
        </p:txBody>
      </p:sp>
      <p:sp>
        <p:nvSpPr>
          <p:cNvPr id="9343" name="Rectangle 51"/>
          <p:cNvSpPr>
            <a:spLocks noChangeArrowheads="1"/>
          </p:cNvSpPr>
          <p:nvPr/>
        </p:nvSpPr>
        <p:spPr bwMode="auto">
          <a:xfrm>
            <a:off x="631825" y="4230688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9344" name="Rectangle 52"/>
          <p:cNvSpPr>
            <a:spLocks noChangeArrowheads="1"/>
          </p:cNvSpPr>
          <p:nvPr/>
        </p:nvSpPr>
        <p:spPr bwMode="auto">
          <a:xfrm>
            <a:off x="631825" y="3846513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50</a:t>
            </a:r>
          </a:p>
        </p:txBody>
      </p:sp>
      <p:sp>
        <p:nvSpPr>
          <p:cNvPr id="9345" name="Rectangle 53"/>
          <p:cNvSpPr>
            <a:spLocks noChangeArrowheads="1"/>
          </p:cNvSpPr>
          <p:nvPr/>
        </p:nvSpPr>
        <p:spPr bwMode="auto">
          <a:xfrm>
            <a:off x="631825" y="3463925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9346" name="Rectangle 54"/>
          <p:cNvSpPr>
            <a:spLocks noChangeArrowheads="1"/>
          </p:cNvSpPr>
          <p:nvPr/>
        </p:nvSpPr>
        <p:spPr bwMode="auto">
          <a:xfrm>
            <a:off x="631825" y="3082925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70</a:t>
            </a:r>
          </a:p>
        </p:txBody>
      </p:sp>
      <p:sp>
        <p:nvSpPr>
          <p:cNvPr id="9347" name="Rectangle 55"/>
          <p:cNvSpPr>
            <a:spLocks noChangeArrowheads="1"/>
          </p:cNvSpPr>
          <p:nvPr/>
        </p:nvSpPr>
        <p:spPr bwMode="auto">
          <a:xfrm>
            <a:off x="631825" y="2698750"/>
            <a:ext cx="352425" cy="274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9348" name="Rectangle 56"/>
          <p:cNvSpPr>
            <a:spLocks noChangeArrowheads="1"/>
          </p:cNvSpPr>
          <p:nvPr/>
        </p:nvSpPr>
        <p:spPr bwMode="auto">
          <a:xfrm>
            <a:off x="631825" y="2316163"/>
            <a:ext cx="352425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90</a:t>
            </a:r>
          </a:p>
        </p:txBody>
      </p:sp>
      <p:sp>
        <p:nvSpPr>
          <p:cNvPr id="9349" name="Rectangle 57"/>
          <p:cNvSpPr>
            <a:spLocks noChangeArrowheads="1"/>
          </p:cNvSpPr>
          <p:nvPr/>
        </p:nvSpPr>
        <p:spPr bwMode="auto">
          <a:xfrm>
            <a:off x="541338" y="1935163"/>
            <a:ext cx="436562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9350" name="Rectangle 162"/>
          <p:cNvSpPr>
            <a:spLocks noChangeArrowheads="1"/>
          </p:cNvSpPr>
          <p:nvPr/>
        </p:nvSpPr>
        <p:spPr bwMode="auto">
          <a:xfrm>
            <a:off x="3937000" y="4811713"/>
            <a:ext cx="825500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200" i="0">
                <a:solidFill>
                  <a:srgbClr val="000066"/>
                </a:solidFill>
              </a:rPr>
              <a:t>Semanas</a:t>
            </a:r>
          </a:p>
        </p:txBody>
      </p:sp>
      <p:sp>
        <p:nvSpPr>
          <p:cNvPr id="9351" name="Text Box 166"/>
          <p:cNvSpPr txBox="1">
            <a:spLocks noChangeArrowheads="1"/>
          </p:cNvSpPr>
          <p:nvPr/>
        </p:nvSpPr>
        <p:spPr bwMode="auto">
          <a:xfrm>
            <a:off x="1181100" y="3355975"/>
            <a:ext cx="2211388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200" b="1" i="0">
                <a:solidFill>
                  <a:srgbClr val="000066"/>
                </a:solidFill>
              </a:rPr>
              <a:t>p = 0.01 EFV vs LPV/r</a:t>
            </a:r>
          </a:p>
          <a:p>
            <a:pPr algn="l"/>
            <a:r>
              <a:rPr lang="es-ES" sz="1200" b="1" i="0">
                <a:solidFill>
                  <a:srgbClr val="000066"/>
                </a:solidFill>
              </a:rPr>
              <a:t>p = 0.02 EFV vs EFV + LPV/r</a:t>
            </a:r>
          </a:p>
        </p:txBody>
      </p:sp>
      <p:sp>
        <p:nvSpPr>
          <p:cNvPr id="9352" name="Rectangle 178"/>
          <p:cNvSpPr>
            <a:spLocks noChangeArrowheads="1"/>
          </p:cNvSpPr>
          <p:nvPr/>
        </p:nvSpPr>
        <p:spPr bwMode="auto">
          <a:xfrm>
            <a:off x="831850" y="1776413"/>
            <a:ext cx="319088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200" i="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9353" name="Freeform 183"/>
          <p:cNvSpPr>
            <a:spLocks/>
          </p:cNvSpPr>
          <p:nvPr/>
        </p:nvSpPr>
        <p:spPr bwMode="auto">
          <a:xfrm>
            <a:off x="992188" y="2000250"/>
            <a:ext cx="3575050" cy="3117850"/>
          </a:xfrm>
          <a:custGeom>
            <a:avLst/>
            <a:gdLst>
              <a:gd name="T0" fmla="*/ 2147483647 w 2078"/>
              <a:gd name="T1" fmla="*/ 2147483647 h 296"/>
              <a:gd name="T2" fmla="*/ 0 w 2078"/>
              <a:gd name="T3" fmla="*/ 2147483647 h 296"/>
              <a:gd name="T4" fmla="*/ 0 w 2078"/>
              <a:gd name="T5" fmla="*/ 0 h 296"/>
              <a:gd name="T6" fmla="*/ 0 60000 65536"/>
              <a:gd name="T7" fmla="*/ 0 60000 65536"/>
              <a:gd name="T8" fmla="*/ 0 60000 65536"/>
              <a:gd name="T9" fmla="*/ 0 w 2078"/>
              <a:gd name="T10" fmla="*/ 0 h 296"/>
              <a:gd name="T11" fmla="*/ 2078 w 2078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8" h="296">
                <a:moveTo>
                  <a:pt x="2078" y="296"/>
                </a:moveTo>
                <a:cubicBezTo>
                  <a:pt x="1385" y="296"/>
                  <a:pt x="693" y="296"/>
                  <a:pt x="0" y="296"/>
                </a:cubicBezTo>
                <a:lnTo>
                  <a:pt x="0" y="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54" name="Line 124"/>
          <p:cNvSpPr>
            <a:spLocks noChangeShapeType="1"/>
          </p:cNvSpPr>
          <p:nvPr/>
        </p:nvSpPr>
        <p:spPr bwMode="auto">
          <a:xfrm flipV="1">
            <a:off x="4565650" y="5110163"/>
            <a:ext cx="1588" cy="7620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55" name="Line 131"/>
          <p:cNvSpPr>
            <a:spLocks noChangeShapeType="1"/>
          </p:cNvSpPr>
          <p:nvPr/>
        </p:nvSpPr>
        <p:spPr bwMode="auto">
          <a:xfrm>
            <a:off x="909638" y="2066925"/>
            <a:ext cx="76200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356" name="Line 22"/>
          <p:cNvSpPr>
            <a:spLocks noChangeShapeType="1"/>
          </p:cNvSpPr>
          <p:nvPr/>
        </p:nvSpPr>
        <p:spPr bwMode="auto">
          <a:xfrm rot="-5400000">
            <a:off x="955675" y="5076826"/>
            <a:ext cx="1587" cy="74612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AutoShape 165"/>
          <p:cNvSpPr>
            <a:spLocks noChangeArrowheads="1"/>
          </p:cNvSpPr>
          <p:nvPr/>
        </p:nvSpPr>
        <p:spPr bwMode="auto">
          <a:xfrm>
            <a:off x="1009650" y="5600700"/>
            <a:ext cx="5543550" cy="706438"/>
          </a:xfrm>
          <a:prstGeom prst="roundRect">
            <a:avLst>
              <a:gd name="adj" fmla="val 16667"/>
            </a:avLst>
          </a:prstGeom>
          <a:solidFill>
            <a:srgbClr val="F8F8F8"/>
          </a:solidFill>
          <a:ln w="9525">
            <a:solidFill>
              <a:srgbClr val="D0D0F0"/>
            </a:solidFill>
            <a:round/>
            <a:headEnd/>
            <a:tailEnd/>
          </a:ln>
          <a:effectLst>
            <a:prstShdw prst="shdw17" dist="17961" dir="2700000">
              <a:srgbClr val="7D7D90">
                <a:alpha val="74997"/>
              </a:srgbClr>
            </a:prstShdw>
          </a:effectLst>
        </p:spPr>
        <p:txBody>
          <a:bodyPr wrap="none" anchor="ctr"/>
          <a:lstStyle/>
          <a:p>
            <a:pPr algn="l"/>
            <a:endParaRPr lang="es-ES" sz="2800" i="0"/>
          </a:p>
        </p:txBody>
      </p:sp>
      <p:sp>
        <p:nvSpPr>
          <p:cNvPr id="10243" name="Rectangle 300"/>
          <p:cNvSpPr>
            <a:spLocks noChangeArrowheads="1"/>
          </p:cNvSpPr>
          <p:nvPr/>
        </p:nvSpPr>
        <p:spPr bwMode="auto">
          <a:xfrm>
            <a:off x="1585913" y="5588000"/>
            <a:ext cx="47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400" i="0">
                <a:solidFill>
                  <a:srgbClr val="4D4D4D"/>
                </a:solidFill>
              </a:rPr>
              <a:t>250</a:t>
            </a:r>
          </a:p>
        </p:txBody>
      </p:sp>
      <p:sp>
        <p:nvSpPr>
          <p:cNvPr id="10244" name="Rectangle 301"/>
          <p:cNvSpPr>
            <a:spLocks noChangeArrowheads="1"/>
          </p:cNvSpPr>
          <p:nvPr/>
        </p:nvSpPr>
        <p:spPr bwMode="auto">
          <a:xfrm>
            <a:off x="1963738" y="5588000"/>
            <a:ext cx="47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i="0">
                <a:solidFill>
                  <a:srgbClr val="4D4D4D"/>
                </a:solidFill>
              </a:rPr>
              <a:t>236</a:t>
            </a:r>
          </a:p>
        </p:txBody>
      </p:sp>
      <p:sp>
        <p:nvSpPr>
          <p:cNvPr id="10245" name="Rectangle 302"/>
          <p:cNvSpPr>
            <a:spLocks noChangeArrowheads="1"/>
          </p:cNvSpPr>
          <p:nvPr/>
        </p:nvSpPr>
        <p:spPr bwMode="auto">
          <a:xfrm>
            <a:off x="2703513" y="5588000"/>
            <a:ext cx="47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i="0">
                <a:solidFill>
                  <a:srgbClr val="4D4D4D"/>
                </a:solidFill>
              </a:rPr>
              <a:t>224</a:t>
            </a:r>
          </a:p>
        </p:txBody>
      </p:sp>
      <p:sp>
        <p:nvSpPr>
          <p:cNvPr id="10246" name="Rectangle 303"/>
          <p:cNvSpPr>
            <a:spLocks noChangeArrowheads="1"/>
          </p:cNvSpPr>
          <p:nvPr/>
        </p:nvSpPr>
        <p:spPr bwMode="auto">
          <a:xfrm>
            <a:off x="3811588" y="5588000"/>
            <a:ext cx="47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i="0">
                <a:solidFill>
                  <a:srgbClr val="4D4D4D"/>
                </a:solidFill>
              </a:rPr>
              <a:t>212</a:t>
            </a:r>
          </a:p>
        </p:txBody>
      </p:sp>
      <p:sp>
        <p:nvSpPr>
          <p:cNvPr id="10247" name="Rectangle 304"/>
          <p:cNvSpPr>
            <a:spLocks noChangeArrowheads="1"/>
          </p:cNvSpPr>
          <p:nvPr/>
        </p:nvSpPr>
        <p:spPr bwMode="auto">
          <a:xfrm>
            <a:off x="4922838" y="5588000"/>
            <a:ext cx="47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i="0">
                <a:solidFill>
                  <a:srgbClr val="4D4D4D"/>
                </a:solidFill>
              </a:rPr>
              <a:t>201</a:t>
            </a:r>
          </a:p>
        </p:txBody>
      </p:sp>
      <p:sp>
        <p:nvSpPr>
          <p:cNvPr id="10248" name="Rectangle 305"/>
          <p:cNvSpPr>
            <a:spLocks noChangeArrowheads="1"/>
          </p:cNvSpPr>
          <p:nvPr/>
        </p:nvSpPr>
        <p:spPr bwMode="auto">
          <a:xfrm>
            <a:off x="6029325" y="5588000"/>
            <a:ext cx="47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i="0">
                <a:solidFill>
                  <a:srgbClr val="4D4D4D"/>
                </a:solidFill>
              </a:rPr>
              <a:t>178</a:t>
            </a:r>
          </a:p>
        </p:txBody>
      </p:sp>
      <p:sp>
        <p:nvSpPr>
          <p:cNvPr id="10249" name="Rectangle 306"/>
          <p:cNvSpPr>
            <a:spLocks noChangeArrowheads="1"/>
          </p:cNvSpPr>
          <p:nvPr/>
        </p:nvSpPr>
        <p:spPr bwMode="auto">
          <a:xfrm>
            <a:off x="1585913" y="5800725"/>
            <a:ext cx="47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400" i="0">
                <a:solidFill>
                  <a:srgbClr val="008000"/>
                </a:solidFill>
              </a:rPr>
              <a:t>253</a:t>
            </a:r>
          </a:p>
        </p:txBody>
      </p:sp>
      <p:sp>
        <p:nvSpPr>
          <p:cNvPr id="10250" name="Rectangle 307"/>
          <p:cNvSpPr>
            <a:spLocks noChangeArrowheads="1"/>
          </p:cNvSpPr>
          <p:nvPr/>
        </p:nvSpPr>
        <p:spPr bwMode="auto">
          <a:xfrm>
            <a:off x="1963738" y="5800725"/>
            <a:ext cx="47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i="0">
                <a:solidFill>
                  <a:srgbClr val="008000"/>
                </a:solidFill>
              </a:rPr>
              <a:t>235</a:t>
            </a:r>
          </a:p>
        </p:txBody>
      </p:sp>
      <p:sp>
        <p:nvSpPr>
          <p:cNvPr id="10251" name="Rectangle 308"/>
          <p:cNvSpPr>
            <a:spLocks noChangeArrowheads="1"/>
          </p:cNvSpPr>
          <p:nvPr/>
        </p:nvSpPr>
        <p:spPr bwMode="auto">
          <a:xfrm>
            <a:off x="2703513" y="5800725"/>
            <a:ext cx="47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i="0">
                <a:solidFill>
                  <a:srgbClr val="008000"/>
                </a:solidFill>
              </a:rPr>
              <a:t>226</a:t>
            </a:r>
          </a:p>
        </p:txBody>
      </p:sp>
      <p:sp>
        <p:nvSpPr>
          <p:cNvPr id="10252" name="Rectangle 309"/>
          <p:cNvSpPr>
            <a:spLocks noChangeArrowheads="1"/>
          </p:cNvSpPr>
          <p:nvPr/>
        </p:nvSpPr>
        <p:spPr bwMode="auto">
          <a:xfrm>
            <a:off x="3811588" y="5800725"/>
            <a:ext cx="47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i="0">
                <a:solidFill>
                  <a:srgbClr val="008000"/>
                </a:solidFill>
              </a:rPr>
              <a:t>217</a:t>
            </a:r>
          </a:p>
        </p:txBody>
      </p:sp>
      <p:sp>
        <p:nvSpPr>
          <p:cNvPr id="10253" name="Rectangle 310"/>
          <p:cNvSpPr>
            <a:spLocks noChangeArrowheads="1"/>
          </p:cNvSpPr>
          <p:nvPr/>
        </p:nvSpPr>
        <p:spPr bwMode="auto">
          <a:xfrm>
            <a:off x="4922838" y="5800725"/>
            <a:ext cx="47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i="0">
                <a:solidFill>
                  <a:srgbClr val="008000"/>
                </a:solidFill>
              </a:rPr>
              <a:t>201</a:t>
            </a:r>
          </a:p>
        </p:txBody>
      </p:sp>
      <p:sp>
        <p:nvSpPr>
          <p:cNvPr id="10254" name="Rectangle 311"/>
          <p:cNvSpPr>
            <a:spLocks noChangeArrowheads="1"/>
          </p:cNvSpPr>
          <p:nvPr/>
        </p:nvSpPr>
        <p:spPr bwMode="auto">
          <a:xfrm>
            <a:off x="6029325" y="5800725"/>
            <a:ext cx="47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i="0">
                <a:solidFill>
                  <a:srgbClr val="008000"/>
                </a:solidFill>
              </a:rPr>
              <a:t>177</a:t>
            </a:r>
          </a:p>
        </p:txBody>
      </p:sp>
      <p:sp>
        <p:nvSpPr>
          <p:cNvPr id="10255" name="Rectangle 312"/>
          <p:cNvSpPr>
            <a:spLocks noChangeArrowheads="1"/>
          </p:cNvSpPr>
          <p:nvPr/>
        </p:nvSpPr>
        <p:spPr bwMode="auto">
          <a:xfrm>
            <a:off x="1585913" y="6021388"/>
            <a:ext cx="47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400" i="0">
                <a:solidFill>
                  <a:srgbClr val="FF6600"/>
                </a:solidFill>
              </a:rPr>
              <a:t>250</a:t>
            </a:r>
          </a:p>
        </p:txBody>
      </p:sp>
      <p:sp>
        <p:nvSpPr>
          <p:cNvPr id="10256" name="Rectangle 313"/>
          <p:cNvSpPr>
            <a:spLocks noChangeArrowheads="1"/>
          </p:cNvSpPr>
          <p:nvPr/>
        </p:nvSpPr>
        <p:spPr bwMode="auto">
          <a:xfrm>
            <a:off x="1963738" y="6021388"/>
            <a:ext cx="47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i="0">
                <a:solidFill>
                  <a:srgbClr val="FF6600"/>
                </a:solidFill>
              </a:rPr>
              <a:t>242</a:t>
            </a:r>
          </a:p>
        </p:txBody>
      </p:sp>
      <p:sp>
        <p:nvSpPr>
          <p:cNvPr id="10257" name="Rectangle 314"/>
          <p:cNvSpPr>
            <a:spLocks noChangeArrowheads="1"/>
          </p:cNvSpPr>
          <p:nvPr/>
        </p:nvSpPr>
        <p:spPr bwMode="auto">
          <a:xfrm>
            <a:off x="2703513" y="6021388"/>
            <a:ext cx="47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i="0">
                <a:solidFill>
                  <a:srgbClr val="FF6600"/>
                </a:solidFill>
              </a:rPr>
              <a:t>228</a:t>
            </a:r>
          </a:p>
        </p:txBody>
      </p:sp>
      <p:sp>
        <p:nvSpPr>
          <p:cNvPr id="10258" name="Rectangle 315"/>
          <p:cNvSpPr>
            <a:spLocks noChangeArrowheads="1"/>
          </p:cNvSpPr>
          <p:nvPr/>
        </p:nvSpPr>
        <p:spPr bwMode="auto">
          <a:xfrm>
            <a:off x="3811588" y="6021388"/>
            <a:ext cx="47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i="0">
                <a:solidFill>
                  <a:srgbClr val="FF6600"/>
                </a:solidFill>
              </a:rPr>
              <a:t>217</a:t>
            </a:r>
          </a:p>
        </p:txBody>
      </p:sp>
      <p:sp>
        <p:nvSpPr>
          <p:cNvPr id="10259" name="Rectangle 316"/>
          <p:cNvSpPr>
            <a:spLocks noChangeArrowheads="1"/>
          </p:cNvSpPr>
          <p:nvPr/>
        </p:nvSpPr>
        <p:spPr bwMode="auto">
          <a:xfrm>
            <a:off x="4922838" y="6021388"/>
            <a:ext cx="47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i="0">
                <a:solidFill>
                  <a:srgbClr val="FF6600"/>
                </a:solidFill>
              </a:rPr>
              <a:t>206</a:t>
            </a:r>
          </a:p>
        </p:txBody>
      </p:sp>
      <p:sp>
        <p:nvSpPr>
          <p:cNvPr id="10260" name="Rectangle 317"/>
          <p:cNvSpPr>
            <a:spLocks noChangeArrowheads="1"/>
          </p:cNvSpPr>
          <p:nvPr/>
        </p:nvSpPr>
        <p:spPr bwMode="auto">
          <a:xfrm>
            <a:off x="6029325" y="6021388"/>
            <a:ext cx="47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i="0">
                <a:solidFill>
                  <a:srgbClr val="FF6600"/>
                </a:solidFill>
              </a:rPr>
              <a:t>180</a:t>
            </a:r>
          </a:p>
        </p:txBody>
      </p:sp>
      <p:sp>
        <p:nvSpPr>
          <p:cNvPr id="10261" name="Text Box 322"/>
          <p:cNvSpPr txBox="1">
            <a:spLocks noChangeArrowheads="1"/>
          </p:cNvSpPr>
          <p:nvPr/>
        </p:nvSpPr>
        <p:spPr bwMode="auto">
          <a:xfrm>
            <a:off x="1635125" y="1393825"/>
            <a:ext cx="3429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400" i="0">
                <a:solidFill>
                  <a:srgbClr val="000066"/>
                </a:solidFill>
              </a:rPr>
              <a:t>%</a:t>
            </a:r>
          </a:p>
        </p:txBody>
      </p:sp>
      <p:sp>
        <p:nvSpPr>
          <p:cNvPr id="10262" name="Titr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mtClean="0">
                <a:ea typeface="ＭＳ Ｐゴシック" pitchFamily="-107" charset="-128"/>
              </a:rPr>
              <a:t>ACTG A5142: [(EFV vs LPV/r) + 2 INTR] vs EFV + LPV/r</a:t>
            </a:r>
          </a:p>
        </p:txBody>
      </p:sp>
      <p:sp>
        <p:nvSpPr>
          <p:cNvPr id="10263" name="Rectangle 87"/>
          <p:cNvSpPr>
            <a:spLocks noChangeArrowheads="1"/>
          </p:cNvSpPr>
          <p:nvPr/>
        </p:nvSpPr>
        <p:spPr bwMode="auto">
          <a:xfrm>
            <a:off x="1066800" y="6021388"/>
            <a:ext cx="4683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400" i="0" dirty="0" smtClean="0">
                <a:solidFill>
                  <a:srgbClr val="FF6600"/>
                </a:solidFill>
              </a:rPr>
              <a:t>N </a:t>
            </a:r>
            <a:r>
              <a:rPr lang="es-ES" sz="1400" i="0" dirty="0">
                <a:solidFill>
                  <a:srgbClr val="FF6600"/>
                </a:solidFill>
              </a:rPr>
              <a:t>=</a:t>
            </a:r>
          </a:p>
        </p:txBody>
      </p:sp>
      <p:sp>
        <p:nvSpPr>
          <p:cNvPr id="10264" name="Rectangle 87"/>
          <p:cNvSpPr>
            <a:spLocks noChangeArrowheads="1"/>
          </p:cNvSpPr>
          <p:nvPr/>
        </p:nvSpPr>
        <p:spPr bwMode="auto">
          <a:xfrm>
            <a:off x="1066800" y="5800725"/>
            <a:ext cx="4349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400" i="0" dirty="0" smtClean="0">
                <a:solidFill>
                  <a:srgbClr val="008000"/>
                </a:solidFill>
              </a:rPr>
              <a:t>N=</a:t>
            </a:r>
            <a:endParaRPr lang="es-ES" sz="1400" i="0" dirty="0">
              <a:solidFill>
                <a:srgbClr val="008000"/>
              </a:solidFill>
            </a:endParaRPr>
          </a:p>
        </p:txBody>
      </p:sp>
      <p:sp>
        <p:nvSpPr>
          <p:cNvPr id="10265" name="Rectangle 87"/>
          <p:cNvSpPr>
            <a:spLocks noChangeArrowheads="1"/>
          </p:cNvSpPr>
          <p:nvPr/>
        </p:nvSpPr>
        <p:spPr bwMode="auto">
          <a:xfrm>
            <a:off x="1066800" y="5588000"/>
            <a:ext cx="468398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400" i="0" dirty="0" smtClean="0">
                <a:solidFill>
                  <a:srgbClr val="4D4D4D"/>
                </a:solidFill>
              </a:rPr>
              <a:t>N </a:t>
            </a:r>
            <a:r>
              <a:rPr lang="es-ES" sz="1400" i="0" dirty="0">
                <a:solidFill>
                  <a:srgbClr val="4D4D4D"/>
                </a:solidFill>
              </a:rPr>
              <a:t>=</a:t>
            </a:r>
          </a:p>
        </p:txBody>
      </p:sp>
      <p:grpSp>
        <p:nvGrpSpPr>
          <p:cNvPr id="10266" name="Group 313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0551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552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A5142</a:t>
              </a:r>
            </a:p>
          </p:txBody>
        </p:sp>
      </p:grpSp>
      <p:sp>
        <p:nvSpPr>
          <p:cNvPr id="10267" name="ZoneTexte 11"/>
          <p:cNvSpPr txBox="1">
            <a:spLocks noChangeArrowheads="1"/>
          </p:cNvSpPr>
          <p:nvPr/>
        </p:nvSpPr>
        <p:spPr bwMode="auto">
          <a:xfrm>
            <a:off x="3271838" y="1152525"/>
            <a:ext cx="2562225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b="1" i="0">
                <a:solidFill>
                  <a:srgbClr val="CC3300"/>
                </a:solidFill>
                <a:latin typeface="Calibri" pitchFamily="34" charset="0"/>
              </a:rPr>
              <a:t>HIV RNA &lt; 50 c/mL</a:t>
            </a:r>
          </a:p>
        </p:txBody>
      </p:sp>
      <p:sp>
        <p:nvSpPr>
          <p:cNvPr id="10268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200">
                <a:solidFill>
                  <a:srgbClr val="CC0000"/>
                </a:solidFill>
              </a:rPr>
              <a:t>Riddler SA. NEJM 2008;358:2095-2106 </a:t>
            </a:r>
          </a:p>
        </p:txBody>
      </p:sp>
      <p:sp>
        <p:nvSpPr>
          <p:cNvPr id="10269" name="Line 4"/>
          <p:cNvSpPr>
            <a:spLocks noChangeShapeType="1"/>
          </p:cNvSpPr>
          <p:nvPr/>
        </p:nvSpPr>
        <p:spPr bwMode="auto">
          <a:xfrm flipV="1">
            <a:off x="5529263" y="5240338"/>
            <a:ext cx="1587" cy="730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70" name="Line 5"/>
          <p:cNvSpPr>
            <a:spLocks noChangeShapeType="1"/>
          </p:cNvSpPr>
          <p:nvPr/>
        </p:nvSpPr>
        <p:spPr bwMode="auto">
          <a:xfrm flipV="1">
            <a:off x="5529263" y="5233988"/>
            <a:ext cx="1587" cy="63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71" name="Line 6"/>
          <p:cNvSpPr>
            <a:spLocks noChangeShapeType="1"/>
          </p:cNvSpPr>
          <p:nvPr/>
        </p:nvSpPr>
        <p:spPr bwMode="auto">
          <a:xfrm flipV="1">
            <a:off x="5899150" y="5240338"/>
            <a:ext cx="1588" cy="730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72" name="Line 7"/>
          <p:cNvSpPr>
            <a:spLocks noChangeShapeType="1"/>
          </p:cNvSpPr>
          <p:nvPr/>
        </p:nvSpPr>
        <p:spPr bwMode="auto">
          <a:xfrm flipV="1">
            <a:off x="5899150" y="5233988"/>
            <a:ext cx="1588" cy="63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73" name="Line 9"/>
          <p:cNvSpPr>
            <a:spLocks noChangeShapeType="1"/>
          </p:cNvSpPr>
          <p:nvPr/>
        </p:nvSpPr>
        <p:spPr bwMode="auto">
          <a:xfrm flipV="1">
            <a:off x="6267450" y="5240338"/>
            <a:ext cx="1588" cy="730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74" name="Line 10"/>
          <p:cNvSpPr>
            <a:spLocks noChangeShapeType="1"/>
          </p:cNvSpPr>
          <p:nvPr/>
        </p:nvSpPr>
        <p:spPr bwMode="auto">
          <a:xfrm flipV="1">
            <a:off x="6267450" y="5233988"/>
            <a:ext cx="1588" cy="63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75" name="Line 12"/>
          <p:cNvSpPr>
            <a:spLocks noChangeShapeType="1"/>
          </p:cNvSpPr>
          <p:nvPr/>
        </p:nvSpPr>
        <p:spPr bwMode="auto">
          <a:xfrm flipV="1">
            <a:off x="4791075" y="5240338"/>
            <a:ext cx="1588" cy="730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76" name="Line 13"/>
          <p:cNvSpPr>
            <a:spLocks noChangeShapeType="1"/>
          </p:cNvSpPr>
          <p:nvPr/>
        </p:nvSpPr>
        <p:spPr bwMode="auto">
          <a:xfrm flipV="1">
            <a:off x="4791075" y="5233988"/>
            <a:ext cx="1588" cy="63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77" name="Line 15"/>
          <p:cNvSpPr>
            <a:spLocks noChangeShapeType="1"/>
          </p:cNvSpPr>
          <p:nvPr/>
        </p:nvSpPr>
        <p:spPr bwMode="auto">
          <a:xfrm flipV="1">
            <a:off x="4421188" y="5240338"/>
            <a:ext cx="1587" cy="730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78" name="Line 16"/>
          <p:cNvSpPr>
            <a:spLocks noChangeShapeType="1"/>
          </p:cNvSpPr>
          <p:nvPr/>
        </p:nvSpPr>
        <p:spPr bwMode="auto">
          <a:xfrm flipV="1">
            <a:off x="4421188" y="5233988"/>
            <a:ext cx="1587" cy="63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79" name="Line 17"/>
          <p:cNvSpPr>
            <a:spLocks noChangeShapeType="1"/>
          </p:cNvSpPr>
          <p:nvPr/>
        </p:nvSpPr>
        <p:spPr bwMode="auto">
          <a:xfrm flipV="1">
            <a:off x="5160963" y="5240338"/>
            <a:ext cx="1587" cy="730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80" name="Line 18"/>
          <p:cNvSpPr>
            <a:spLocks noChangeShapeType="1"/>
          </p:cNvSpPr>
          <p:nvPr/>
        </p:nvSpPr>
        <p:spPr bwMode="auto">
          <a:xfrm flipV="1">
            <a:off x="5160963" y="5233988"/>
            <a:ext cx="1587" cy="63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81" name="Line 20"/>
          <p:cNvSpPr>
            <a:spLocks noChangeShapeType="1"/>
          </p:cNvSpPr>
          <p:nvPr/>
        </p:nvSpPr>
        <p:spPr bwMode="auto">
          <a:xfrm flipV="1">
            <a:off x="3683000" y="5233988"/>
            <a:ext cx="1588" cy="63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82" name="Line 21"/>
          <p:cNvSpPr>
            <a:spLocks noChangeShapeType="1"/>
          </p:cNvSpPr>
          <p:nvPr/>
        </p:nvSpPr>
        <p:spPr bwMode="auto">
          <a:xfrm flipV="1">
            <a:off x="3683000" y="5240338"/>
            <a:ext cx="1588" cy="730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83" name="Line 22"/>
          <p:cNvSpPr>
            <a:spLocks noChangeShapeType="1"/>
          </p:cNvSpPr>
          <p:nvPr/>
        </p:nvSpPr>
        <p:spPr bwMode="auto">
          <a:xfrm flipV="1">
            <a:off x="4052888" y="5240338"/>
            <a:ext cx="1587" cy="730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84" name="Line 23"/>
          <p:cNvSpPr>
            <a:spLocks noChangeShapeType="1"/>
          </p:cNvSpPr>
          <p:nvPr/>
        </p:nvSpPr>
        <p:spPr bwMode="auto">
          <a:xfrm flipV="1">
            <a:off x="4052888" y="5233988"/>
            <a:ext cx="1587" cy="63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85" name="Line 26"/>
          <p:cNvSpPr>
            <a:spLocks noChangeShapeType="1"/>
          </p:cNvSpPr>
          <p:nvPr/>
        </p:nvSpPr>
        <p:spPr bwMode="auto">
          <a:xfrm>
            <a:off x="1758950" y="2062163"/>
            <a:ext cx="79375" cy="15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86" name="Line 29"/>
          <p:cNvSpPr>
            <a:spLocks noChangeShapeType="1"/>
          </p:cNvSpPr>
          <p:nvPr/>
        </p:nvSpPr>
        <p:spPr bwMode="auto">
          <a:xfrm>
            <a:off x="1758950" y="3121025"/>
            <a:ext cx="79375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87" name="Line 31"/>
          <p:cNvSpPr>
            <a:spLocks noChangeShapeType="1"/>
          </p:cNvSpPr>
          <p:nvPr/>
        </p:nvSpPr>
        <p:spPr bwMode="auto">
          <a:xfrm>
            <a:off x="1758950" y="3475038"/>
            <a:ext cx="79375" cy="15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88" name="Line 32"/>
          <p:cNvSpPr>
            <a:spLocks noChangeShapeType="1"/>
          </p:cNvSpPr>
          <p:nvPr/>
        </p:nvSpPr>
        <p:spPr bwMode="auto">
          <a:xfrm>
            <a:off x="1758950" y="2768600"/>
            <a:ext cx="79375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89" name="Line 33"/>
          <p:cNvSpPr>
            <a:spLocks noChangeShapeType="1"/>
          </p:cNvSpPr>
          <p:nvPr/>
        </p:nvSpPr>
        <p:spPr bwMode="auto">
          <a:xfrm>
            <a:off x="1758950" y="2414588"/>
            <a:ext cx="79375" cy="15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90" name="Line 36"/>
          <p:cNvSpPr>
            <a:spLocks noChangeShapeType="1"/>
          </p:cNvSpPr>
          <p:nvPr/>
        </p:nvSpPr>
        <p:spPr bwMode="auto">
          <a:xfrm>
            <a:off x="1758950" y="4533900"/>
            <a:ext cx="79375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91" name="Line 38"/>
          <p:cNvSpPr>
            <a:spLocks noChangeShapeType="1"/>
          </p:cNvSpPr>
          <p:nvPr/>
        </p:nvSpPr>
        <p:spPr bwMode="auto">
          <a:xfrm>
            <a:off x="1758950" y="4181475"/>
            <a:ext cx="79375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92" name="Line 39"/>
          <p:cNvSpPr>
            <a:spLocks noChangeShapeType="1"/>
          </p:cNvSpPr>
          <p:nvPr/>
        </p:nvSpPr>
        <p:spPr bwMode="auto">
          <a:xfrm>
            <a:off x="1758950" y="3827463"/>
            <a:ext cx="79375" cy="15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93" name="Line 43"/>
          <p:cNvSpPr>
            <a:spLocks noChangeShapeType="1"/>
          </p:cNvSpPr>
          <p:nvPr/>
        </p:nvSpPr>
        <p:spPr bwMode="auto">
          <a:xfrm flipV="1">
            <a:off x="2576513" y="5240338"/>
            <a:ext cx="1587" cy="730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94" name="Line 44"/>
          <p:cNvSpPr>
            <a:spLocks noChangeShapeType="1"/>
          </p:cNvSpPr>
          <p:nvPr/>
        </p:nvSpPr>
        <p:spPr bwMode="auto">
          <a:xfrm flipV="1">
            <a:off x="2576513" y="5233988"/>
            <a:ext cx="1587" cy="63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95" name="Line 45"/>
          <p:cNvSpPr>
            <a:spLocks noChangeShapeType="1"/>
          </p:cNvSpPr>
          <p:nvPr/>
        </p:nvSpPr>
        <p:spPr bwMode="auto">
          <a:xfrm flipV="1">
            <a:off x="2946400" y="5240338"/>
            <a:ext cx="1588" cy="730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96" name="Line 46"/>
          <p:cNvSpPr>
            <a:spLocks noChangeShapeType="1"/>
          </p:cNvSpPr>
          <p:nvPr/>
        </p:nvSpPr>
        <p:spPr bwMode="auto">
          <a:xfrm flipV="1">
            <a:off x="2946400" y="5233988"/>
            <a:ext cx="1588" cy="63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97" name="Line 48"/>
          <p:cNvSpPr>
            <a:spLocks noChangeShapeType="1"/>
          </p:cNvSpPr>
          <p:nvPr/>
        </p:nvSpPr>
        <p:spPr bwMode="auto">
          <a:xfrm flipV="1">
            <a:off x="3314700" y="5240338"/>
            <a:ext cx="1588" cy="730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98" name="Line 49"/>
          <p:cNvSpPr>
            <a:spLocks noChangeShapeType="1"/>
          </p:cNvSpPr>
          <p:nvPr/>
        </p:nvSpPr>
        <p:spPr bwMode="auto">
          <a:xfrm flipV="1">
            <a:off x="3314700" y="5233988"/>
            <a:ext cx="1588" cy="63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299" name="Line 50"/>
          <p:cNvSpPr>
            <a:spLocks noChangeShapeType="1"/>
          </p:cNvSpPr>
          <p:nvPr/>
        </p:nvSpPr>
        <p:spPr bwMode="auto">
          <a:xfrm flipV="1">
            <a:off x="2022475" y="5240338"/>
            <a:ext cx="1588" cy="7302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00" name="Line 51"/>
          <p:cNvSpPr>
            <a:spLocks noChangeShapeType="1"/>
          </p:cNvSpPr>
          <p:nvPr/>
        </p:nvSpPr>
        <p:spPr bwMode="auto">
          <a:xfrm flipV="1">
            <a:off x="2022475" y="5233988"/>
            <a:ext cx="1588" cy="6350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01" name="Line 52"/>
          <p:cNvSpPr>
            <a:spLocks noChangeShapeType="1"/>
          </p:cNvSpPr>
          <p:nvPr/>
        </p:nvSpPr>
        <p:spPr bwMode="auto">
          <a:xfrm flipV="1">
            <a:off x="2206625" y="5233988"/>
            <a:ext cx="1588" cy="6350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02" name="Line 53"/>
          <p:cNvSpPr>
            <a:spLocks noChangeShapeType="1"/>
          </p:cNvSpPr>
          <p:nvPr/>
        </p:nvSpPr>
        <p:spPr bwMode="auto">
          <a:xfrm flipV="1">
            <a:off x="2206625" y="5240338"/>
            <a:ext cx="1588" cy="73025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03" name="Line 55"/>
          <p:cNvSpPr>
            <a:spLocks noChangeShapeType="1"/>
          </p:cNvSpPr>
          <p:nvPr/>
        </p:nvSpPr>
        <p:spPr bwMode="auto">
          <a:xfrm flipV="1">
            <a:off x="1838325" y="5240338"/>
            <a:ext cx="1588" cy="73025"/>
          </a:xfrm>
          <a:prstGeom prst="line">
            <a:avLst/>
          </a:prstGeom>
          <a:noFill/>
          <a:ln w="12700">
            <a:solidFill>
              <a:srgbClr val="FFFFFF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04" name="Line 56"/>
          <p:cNvSpPr>
            <a:spLocks noChangeShapeType="1"/>
          </p:cNvSpPr>
          <p:nvPr/>
        </p:nvSpPr>
        <p:spPr bwMode="auto">
          <a:xfrm>
            <a:off x="1758950" y="4886325"/>
            <a:ext cx="79375" cy="1588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05" name="Line 57"/>
          <p:cNvSpPr>
            <a:spLocks noChangeShapeType="1"/>
          </p:cNvSpPr>
          <p:nvPr/>
        </p:nvSpPr>
        <p:spPr bwMode="auto">
          <a:xfrm>
            <a:off x="1758950" y="5240338"/>
            <a:ext cx="79375" cy="1587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06" name="Line 59"/>
          <p:cNvSpPr>
            <a:spLocks noChangeShapeType="1"/>
          </p:cNvSpPr>
          <p:nvPr/>
        </p:nvSpPr>
        <p:spPr bwMode="auto">
          <a:xfrm>
            <a:off x="1838325" y="5240338"/>
            <a:ext cx="184150" cy="1587"/>
          </a:xfrm>
          <a:prstGeom prst="line">
            <a:avLst/>
          </a:prstGeom>
          <a:noFill/>
          <a:ln w="1270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07" name="Line 63"/>
          <p:cNvSpPr>
            <a:spLocks noChangeShapeType="1"/>
          </p:cNvSpPr>
          <p:nvPr/>
        </p:nvSpPr>
        <p:spPr bwMode="auto">
          <a:xfrm flipH="1">
            <a:off x="3833813" y="3995738"/>
            <a:ext cx="333375" cy="1587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08" name="Line 64"/>
          <p:cNvSpPr>
            <a:spLocks noChangeShapeType="1"/>
          </p:cNvSpPr>
          <p:nvPr/>
        </p:nvSpPr>
        <p:spPr bwMode="auto">
          <a:xfrm flipH="1">
            <a:off x="3833813" y="4276725"/>
            <a:ext cx="333375" cy="1588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09" name="Line 65"/>
          <p:cNvSpPr>
            <a:spLocks noChangeShapeType="1"/>
          </p:cNvSpPr>
          <p:nvPr/>
        </p:nvSpPr>
        <p:spPr bwMode="auto">
          <a:xfrm flipH="1">
            <a:off x="3833813" y="4556125"/>
            <a:ext cx="333375" cy="1588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10" name="Freeform 66"/>
          <p:cNvSpPr>
            <a:spLocks/>
          </p:cNvSpPr>
          <p:nvPr/>
        </p:nvSpPr>
        <p:spPr bwMode="auto">
          <a:xfrm>
            <a:off x="3929063" y="4483100"/>
            <a:ext cx="142875" cy="144463"/>
          </a:xfrm>
          <a:custGeom>
            <a:avLst/>
            <a:gdLst>
              <a:gd name="T0" fmla="*/ 2147483647 w 270"/>
              <a:gd name="T1" fmla="*/ 2147483647 h 272"/>
              <a:gd name="T2" fmla="*/ 2147483647 w 270"/>
              <a:gd name="T3" fmla="*/ 2147483647 h 272"/>
              <a:gd name="T4" fmla="*/ 2147483647 w 270"/>
              <a:gd name="T5" fmla="*/ 2147483647 h 272"/>
              <a:gd name="T6" fmla="*/ 2147483647 w 270"/>
              <a:gd name="T7" fmla="*/ 2147483647 h 272"/>
              <a:gd name="T8" fmla="*/ 2147483647 w 270"/>
              <a:gd name="T9" fmla="*/ 2147483647 h 272"/>
              <a:gd name="T10" fmla="*/ 2147483647 w 270"/>
              <a:gd name="T11" fmla="*/ 2147483647 h 272"/>
              <a:gd name="T12" fmla="*/ 2147483647 w 270"/>
              <a:gd name="T13" fmla="*/ 2147483647 h 272"/>
              <a:gd name="T14" fmla="*/ 2147483647 w 270"/>
              <a:gd name="T15" fmla="*/ 2147483647 h 272"/>
              <a:gd name="T16" fmla="*/ 2147483647 w 270"/>
              <a:gd name="T17" fmla="*/ 2147483647 h 272"/>
              <a:gd name="T18" fmla="*/ 2147483647 w 270"/>
              <a:gd name="T19" fmla="*/ 2147483647 h 272"/>
              <a:gd name="T20" fmla="*/ 2147483647 w 270"/>
              <a:gd name="T21" fmla="*/ 2147483647 h 272"/>
              <a:gd name="T22" fmla="*/ 2147483647 w 270"/>
              <a:gd name="T23" fmla="*/ 0 h 272"/>
              <a:gd name="T24" fmla="*/ 2147483647 w 270"/>
              <a:gd name="T25" fmla="*/ 0 h 272"/>
              <a:gd name="T26" fmla="*/ 2147483647 w 270"/>
              <a:gd name="T27" fmla="*/ 0 h 272"/>
              <a:gd name="T28" fmla="*/ 2147483647 w 270"/>
              <a:gd name="T29" fmla="*/ 2147483647 h 272"/>
              <a:gd name="T30" fmla="*/ 2147483647 w 270"/>
              <a:gd name="T31" fmla="*/ 2147483647 h 272"/>
              <a:gd name="T32" fmla="*/ 2147483647 w 270"/>
              <a:gd name="T33" fmla="*/ 2147483647 h 272"/>
              <a:gd name="T34" fmla="*/ 2147483647 w 270"/>
              <a:gd name="T35" fmla="*/ 2147483647 h 272"/>
              <a:gd name="T36" fmla="*/ 2147483647 w 270"/>
              <a:gd name="T37" fmla="*/ 2147483647 h 272"/>
              <a:gd name="T38" fmla="*/ 2147483647 w 270"/>
              <a:gd name="T39" fmla="*/ 2147483647 h 272"/>
              <a:gd name="T40" fmla="*/ 2147483647 w 270"/>
              <a:gd name="T41" fmla="*/ 2147483647 h 272"/>
              <a:gd name="T42" fmla="*/ 2147483647 w 270"/>
              <a:gd name="T43" fmla="*/ 2147483647 h 272"/>
              <a:gd name="T44" fmla="*/ 0 w 270"/>
              <a:gd name="T45" fmla="*/ 2147483647 h 272"/>
              <a:gd name="T46" fmla="*/ 0 w 270"/>
              <a:gd name="T47" fmla="*/ 2147483647 h 272"/>
              <a:gd name="T48" fmla="*/ 0 w 270"/>
              <a:gd name="T49" fmla="*/ 2147483647 h 272"/>
              <a:gd name="T50" fmla="*/ 2147483647 w 270"/>
              <a:gd name="T51" fmla="*/ 2147483647 h 272"/>
              <a:gd name="T52" fmla="*/ 2147483647 w 270"/>
              <a:gd name="T53" fmla="*/ 2147483647 h 272"/>
              <a:gd name="T54" fmla="*/ 2147483647 w 270"/>
              <a:gd name="T55" fmla="*/ 2147483647 h 272"/>
              <a:gd name="T56" fmla="*/ 2147483647 w 270"/>
              <a:gd name="T57" fmla="*/ 2147483647 h 272"/>
              <a:gd name="T58" fmla="*/ 2147483647 w 270"/>
              <a:gd name="T59" fmla="*/ 2147483647 h 272"/>
              <a:gd name="T60" fmla="*/ 2147483647 w 270"/>
              <a:gd name="T61" fmla="*/ 2147483647 h 272"/>
              <a:gd name="T62" fmla="*/ 2147483647 w 270"/>
              <a:gd name="T63" fmla="*/ 2147483647 h 272"/>
              <a:gd name="T64" fmla="*/ 2147483647 w 270"/>
              <a:gd name="T65" fmla="*/ 2147483647 h 272"/>
              <a:gd name="T66" fmla="*/ 2147483647 w 270"/>
              <a:gd name="T67" fmla="*/ 2147483647 h 272"/>
              <a:gd name="T68" fmla="*/ 2147483647 w 270"/>
              <a:gd name="T69" fmla="*/ 2147483647 h 272"/>
              <a:gd name="T70" fmla="*/ 2147483647 w 270"/>
              <a:gd name="T71" fmla="*/ 2147483647 h 272"/>
              <a:gd name="T72" fmla="*/ 2147483647 w 270"/>
              <a:gd name="T73" fmla="*/ 2147483647 h 272"/>
              <a:gd name="T74" fmla="*/ 2147483647 w 270"/>
              <a:gd name="T75" fmla="*/ 2147483647 h 272"/>
              <a:gd name="T76" fmla="*/ 2147483647 w 270"/>
              <a:gd name="T77" fmla="*/ 2147483647 h 272"/>
              <a:gd name="T78" fmla="*/ 2147483647 w 270"/>
              <a:gd name="T79" fmla="*/ 2147483647 h 272"/>
              <a:gd name="T80" fmla="*/ 2147483647 w 270"/>
              <a:gd name="T81" fmla="*/ 2147483647 h 272"/>
              <a:gd name="T82" fmla="*/ 2147483647 w 270"/>
              <a:gd name="T83" fmla="*/ 2147483647 h 272"/>
              <a:gd name="T84" fmla="*/ 2147483647 w 270"/>
              <a:gd name="T85" fmla="*/ 2147483647 h 272"/>
              <a:gd name="T86" fmla="*/ 2147483647 w 270"/>
              <a:gd name="T87" fmla="*/ 2147483647 h 272"/>
              <a:gd name="T88" fmla="*/ 2147483647 w 270"/>
              <a:gd name="T89" fmla="*/ 2147483647 h 272"/>
              <a:gd name="T90" fmla="*/ 2147483647 w 270"/>
              <a:gd name="T91" fmla="*/ 2147483647 h 272"/>
              <a:gd name="T92" fmla="*/ 2147483647 w 270"/>
              <a:gd name="T93" fmla="*/ 2147483647 h 272"/>
              <a:gd name="T94" fmla="*/ 2147483647 w 270"/>
              <a:gd name="T95" fmla="*/ 2147483647 h 272"/>
              <a:gd name="T96" fmla="*/ 2147483647 w 270"/>
              <a:gd name="T97" fmla="*/ 2147483647 h 272"/>
              <a:gd name="T98" fmla="*/ 2147483647 w 270"/>
              <a:gd name="T99" fmla="*/ 2147483647 h 272"/>
              <a:gd name="T100" fmla="*/ 2147483647 w 270"/>
              <a:gd name="T101" fmla="*/ 2147483647 h 272"/>
              <a:gd name="T102" fmla="*/ 2147483647 w 270"/>
              <a:gd name="T103" fmla="*/ 2147483647 h 27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70"/>
              <a:gd name="T157" fmla="*/ 0 h 272"/>
              <a:gd name="T158" fmla="*/ 270 w 270"/>
              <a:gd name="T159" fmla="*/ 272 h 272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70" h="272">
                <a:moveTo>
                  <a:pt x="270" y="137"/>
                </a:moveTo>
                <a:lnTo>
                  <a:pt x="268" y="119"/>
                </a:lnTo>
                <a:lnTo>
                  <a:pt x="267" y="103"/>
                </a:lnTo>
                <a:lnTo>
                  <a:pt x="261" y="76"/>
                </a:lnTo>
                <a:lnTo>
                  <a:pt x="250" y="52"/>
                </a:lnTo>
                <a:lnTo>
                  <a:pt x="243" y="41"/>
                </a:lnTo>
                <a:lnTo>
                  <a:pt x="236" y="33"/>
                </a:lnTo>
                <a:lnTo>
                  <a:pt x="226" y="24"/>
                </a:lnTo>
                <a:lnTo>
                  <a:pt x="217" y="18"/>
                </a:lnTo>
                <a:lnTo>
                  <a:pt x="205" y="11"/>
                </a:lnTo>
                <a:lnTo>
                  <a:pt x="193" y="8"/>
                </a:lnTo>
                <a:lnTo>
                  <a:pt x="166" y="1"/>
                </a:lnTo>
                <a:lnTo>
                  <a:pt x="135" y="0"/>
                </a:lnTo>
                <a:lnTo>
                  <a:pt x="102" y="1"/>
                </a:lnTo>
                <a:lnTo>
                  <a:pt x="75" y="8"/>
                </a:lnTo>
                <a:lnTo>
                  <a:pt x="62" y="11"/>
                </a:lnTo>
                <a:lnTo>
                  <a:pt x="52" y="18"/>
                </a:lnTo>
                <a:lnTo>
                  <a:pt x="42" y="24"/>
                </a:lnTo>
                <a:lnTo>
                  <a:pt x="34" y="33"/>
                </a:lnTo>
                <a:lnTo>
                  <a:pt x="25" y="41"/>
                </a:lnTo>
                <a:lnTo>
                  <a:pt x="18" y="52"/>
                </a:lnTo>
                <a:lnTo>
                  <a:pt x="8" y="76"/>
                </a:lnTo>
                <a:lnTo>
                  <a:pt x="1" y="103"/>
                </a:lnTo>
                <a:lnTo>
                  <a:pt x="0" y="137"/>
                </a:lnTo>
                <a:lnTo>
                  <a:pt x="1" y="168"/>
                </a:lnTo>
                <a:lnTo>
                  <a:pt x="8" y="196"/>
                </a:lnTo>
                <a:lnTo>
                  <a:pt x="12" y="207"/>
                </a:lnTo>
                <a:lnTo>
                  <a:pt x="18" y="219"/>
                </a:lnTo>
                <a:lnTo>
                  <a:pt x="25" y="228"/>
                </a:lnTo>
                <a:lnTo>
                  <a:pt x="34" y="238"/>
                </a:lnTo>
                <a:lnTo>
                  <a:pt x="42" y="245"/>
                </a:lnTo>
                <a:lnTo>
                  <a:pt x="52" y="253"/>
                </a:lnTo>
                <a:lnTo>
                  <a:pt x="62" y="258"/>
                </a:lnTo>
                <a:lnTo>
                  <a:pt x="75" y="263"/>
                </a:lnTo>
                <a:lnTo>
                  <a:pt x="102" y="269"/>
                </a:lnTo>
                <a:lnTo>
                  <a:pt x="135" y="272"/>
                </a:lnTo>
                <a:lnTo>
                  <a:pt x="150" y="271"/>
                </a:lnTo>
                <a:lnTo>
                  <a:pt x="166" y="269"/>
                </a:lnTo>
                <a:lnTo>
                  <a:pt x="179" y="266"/>
                </a:lnTo>
                <a:lnTo>
                  <a:pt x="193" y="263"/>
                </a:lnTo>
                <a:lnTo>
                  <a:pt x="205" y="258"/>
                </a:lnTo>
                <a:lnTo>
                  <a:pt x="217" y="253"/>
                </a:lnTo>
                <a:lnTo>
                  <a:pt x="226" y="245"/>
                </a:lnTo>
                <a:lnTo>
                  <a:pt x="236" y="238"/>
                </a:lnTo>
                <a:lnTo>
                  <a:pt x="243" y="228"/>
                </a:lnTo>
                <a:lnTo>
                  <a:pt x="250" y="219"/>
                </a:lnTo>
                <a:lnTo>
                  <a:pt x="256" y="207"/>
                </a:lnTo>
                <a:lnTo>
                  <a:pt x="261" y="196"/>
                </a:lnTo>
                <a:lnTo>
                  <a:pt x="263" y="181"/>
                </a:lnTo>
                <a:lnTo>
                  <a:pt x="267" y="168"/>
                </a:lnTo>
                <a:lnTo>
                  <a:pt x="268" y="153"/>
                </a:lnTo>
                <a:lnTo>
                  <a:pt x="270" y="137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11" name="Freeform 67"/>
          <p:cNvSpPr>
            <a:spLocks/>
          </p:cNvSpPr>
          <p:nvPr/>
        </p:nvSpPr>
        <p:spPr bwMode="auto">
          <a:xfrm>
            <a:off x="3929063" y="4203700"/>
            <a:ext cx="142875" cy="144463"/>
          </a:xfrm>
          <a:custGeom>
            <a:avLst/>
            <a:gdLst>
              <a:gd name="T0" fmla="*/ 0 w 270"/>
              <a:gd name="T1" fmla="*/ 2147483647 h 273"/>
              <a:gd name="T2" fmla="*/ 0 w 270"/>
              <a:gd name="T3" fmla="*/ 2147483647 h 273"/>
              <a:gd name="T4" fmla="*/ 2147483647 w 270"/>
              <a:gd name="T5" fmla="*/ 2147483647 h 273"/>
              <a:gd name="T6" fmla="*/ 2147483647 w 270"/>
              <a:gd name="T7" fmla="*/ 2147483647 h 273"/>
              <a:gd name="T8" fmla="*/ 2147483647 w 270"/>
              <a:gd name="T9" fmla="*/ 2147483647 h 273"/>
              <a:gd name="T10" fmla="*/ 2147483647 w 270"/>
              <a:gd name="T11" fmla="*/ 2147483647 h 273"/>
              <a:gd name="T12" fmla="*/ 2147483647 w 270"/>
              <a:gd name="T13" fmla="*/ 2147483647 h 273"/>
              <a:gd name="T14" fmla="*/ 2147483647 w 270"/>
              <a:gd name="T15" fmla="*/ 2147483647 h 273"/>
              <a:gd name="T16" fmla="*/ 2147483647 w 270"/>
              <a:gd name="T17" fmla="*/ 2147483647 h 273"/>
              <a:gd name="T18" fmla="*/ 2147483647 w 270"/>
              <a:gd name="T19" fmla="*/ 2147483647 h 273"/>
              <a:gd name="T20" fmla="*/ 2147483647 w 270"/>
              <a:gd name="T21" fmla="*/ 2147483647 h 273"/>
              <a:gd name="T22" fmla="*/ 2147483647 w 270"/>
              <a:gd name="T23" fmla="*/ 2147483647 h 273"/>
              <a:gd name="T24" fmla="*/ 2147483647 w 270"/>
              <a:gd name="T25" fmla="*/ 2147483647 h 273"/>
              <a:gd name="T26" fmla="*/ 2147483647 w 270"/>
              <a:gd name="T27" fmla="*/ 2147483647 h 273"/>
              <a:gd name="T28" fmla="*/ 2147483647 w 270"/>
              <a:gd name="T29" fmla="*/ 2147483647 h 273"/>
              <a:gd name="T30" fmla="*/ 2147483647 w 270"/>
              <a:gd name="T31" fmla="*/ 2147483647 h 273"/>
              <a:gd name="T32" fmla="*/ 2147483647 w 270"/>
              <a:gd name="T33" fmla="*/ 2147483647 h 273"/>
              <a:gd name="T34" fmla="*/ 2147483647 w 270"/>
              <a:gd name="T35" fmla="*/ 2147483647 h 273"/>
              <a:gd name="T36" fmla="*/ 2147483647 w 270"/>
              <a:gd name="T37" fmla="*/ 2147483647 h 273"/>
              <a:gd name="T38" fmla="*/ 2147483647 w 270"/>
              <a:gd name="T39" fmla="*/ 2147483647 h 273"/>
              <a:gd name="T40" fmla="*/ 2147483647 w 270"/>
              <a:gd name="T41" fmla="*/ 2147483647 h 273"/>
              <a:gd name="T42" fmla="*/ 2147483647 w 270"/>
              <a:gd name="T43" fmla="*/ 2147483647 h 273"/>
              <a:gd name="T44" fmla="*/ 2147483647 w 270"/>
              <a:gd name="T45" fmla="*/ 2147483647 h 273"/>
              <a:gd name="T46" fmla="*/ 2147483647 w 270"/>
              <a:gd name="T47" fmla="*/ 2147483647 h 273"/>
              <a:gd name="T48" fmla="*/ 2147483647 w 270"/>
              <a:gd name="T49" fmla="*/ 2147483647 h 273"/>
              <a:gd name="T50" fmla="*/ 2147483647 w 270"/>
              <a:gd name="T51" fmla="*/ 2147483647 h 273"/>
              <a:gd name="T52" fmla="*/ 2147483647 w 270"/>
              <a:gd name="T53" fmla="*/ 2147483647 h 273"/>
              <a:gd name="T54" fmla="*/ 2147483647 w 270"/>
              <a:gd name="T55" fmla="*/ 2147483647 h 273"/>
              <a:gd name="T56" fmla="*/ 2147483647 w 270"/>
              <a:gd name="T57" fmla="*/ 2147483647 h 273"/>
              <a:gd name="T58" fmla="*/ 2147483647 w 270"/>
              <a:gd name="T59" fmla="*/ 2147483647 h 273"/>
              <a:gd name="T60" fmla="*/ 2147483647 w 270"/>
              <a:gd name="T61" fmla="*/ 2147483647 h 273"/>
              <a:gd name="T62" fmla="*/ 2147483647 w 270"/>
              <a:gd name="T63" fmla="*/ 2147483647 h 273"/>
              <a:gd name="T64" fmla="*/ 2147483647 w 270"/>
              <a:gd name="T65" fmla="*/ 2147483647 h 273"/>
              <a:gd name="T66" fmla="*/ 2147483647 w 270"/>
              <a:gd name="T67" fmla="*/ 2147483647 h 273"/>
              <a:gd name="T68" fmla="*/ 2147483647 w 270"/>
              <a:gd name="T69" fmla="*/ 2147483647 h 273"/>
              <a:gd name="T70" fmla="*/ 2147483647 w 270"/>
              <a:gd name="T71" fmla="*/ 2147483647 h 273"/>
              <a:gd name="T72" fmla="*/ 2147483647 w 270"/>
              <a:gd name="T73" fmla="*/ 2147483647 h 273"/>
              <a:gd name="T74" fmla="*/ 2147483647 w 270"/>
              <a:gd name="T75" fmla="*/ 2147483647 h 273"/>
              <a:gd name="T76" fmla="*/ 2147483647 w 270"/>
              <a:gd name="T77" fmla="*/ 2147483647 h 273"/>
              <a:gd name="T78" fmla="*/ 2147483647 w 270"/>
              <a:gd name="T79" fmla="*/ 2147483647 h 273"/>
              <a:gd name="T80" fmla="*/ 2147483647 w 270"/>
              <a:gd name="T81" fmla="*/ 0 h 273"/>
              <a:gd name="T82" fmla="*/ 2147483647 w 270"/>
              <a:gd name="T83" fmla="*/ 2147483647 h 273"/>
              <a:gd name="T84" fmla="*/ 2147483647 w 270"/>
              <a:gd name="T85" fmla="*/ 2147483647 h 273"/>
              <a:gd name="T86" fmla="*/ 2147483647 w 270"/>
              <a:gd name="T87" fmla="*/ 2147483647 h 273"/>
              <a:gd name="T88" fmla="*/ 2147483647 w 270"/>
              <a:gd name="T89" fmla="*/ 2147483647 h 273"/>
              <a:gd name="T90" fmla="*/ 2147483647 w 270"/>
              <a:gd name="T91" fmla="*/ 2147483647 h 273"/>
              <a:gd name="T92" fmla="*/ 2147483647 w 270"/>
              <a:gd name="T93" fmla="*/ 2147483647 h 273"/>
              <a:gd name="T94" fmla="*/ 2147483647 w 270"/>
              <a:gd name="T95" fmla="*/ 2147483647 h 273"/>
              <a:gd name="T96" fmla="*/ 2147483647 w 270"/>
              <a:gd name="T97" fmla="*/ 2147483647 h 273"/>
              <a:gd name="T98" fmla="*/ 2147483647 w 270"/>
              <a:gd name="T99" fmla="*/ 2147483647 h 273"/>
              <a:gd name="T100" fmla="*/ 0 w 270"/>
              <a:gd name="T101" fmla="*/ 2147483647 h 273"/>
              <a:gd name="T102" fmla="*/ 0 w 270"/>
              <a:gd name="T103" fmla="*/ 2147483647 h 273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70"/>
              <a:gd name="T157" fmla="*/ 0 h 273"/>
              <a:gd name="T158" fmla="*/ 270 w 270"/>
              <a:gd name="T159" fmla="*/ 273 h 273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70" h="273">
                <a:moveTo>
                  <a:pt x="0" y="138"/>
                </a:moveTo>
                <a:lnTo>
                  <a:pt x="1" y="169"/>
                </a:lnTo>
                <a:lnTo>
                  <a:pt x="8" y="196"/>
                </a:lnTo>
                <a:lnTo>
                  <a:pt x="12" y="208"/>
                </a:lnTo>
                <a:lnTo>
                  <a:pt x="18" y="219"/>
                </a:lnTo>
                <a:lnTo>
                  <a:pt x="25" y="229"/>
                </a:lnTo>
                <a:lnTo>
                  <a:pt x="34" y="239"/>
                </a:lnTo>
                <a:lnTo>
                  <a:pt x="42" y="245"/>
                </a:lnTo>
                <a:lnTo>
                  <a:pt x="52" y="253"/>
                </a:lnTo>
                <a:lnTo>
                  <a:pt x="62" y="258"/>
                </a:lnTo>
                <a:lnTo>
                  <a:pt x="75" y="264"/>
                </a:lnTo>
                <a:lnTo>
                  <a:pt x="102" y="270"/>
                </a:lnTo>
                <a:lnTo>
                  <a:pt x="135" y="273"/>
                </a:lnTo>
                <a:lnTo>
                  <a:pt x="150" y="271"/>
                </a:lnTo>
                <a:lnTo>
                  <a:pt x="166" y="270"/>
                </a:lnTo>
                <a:lnTo>
                  <a:pt x="179" y="266"/>
                </a:lnTo>
                <a:lnTo>
                  <a:pt x="193" y="264"/>
                </a:lnTo>
                <a:lnTo>
                  <a:pt x="205" y="258"/>
                </a:lnTo>
                <a:lnTo>
                  <a:pt x="217" y="253"/>
                </a:lnTo>
                <a:lnTo>
                  <a:pt x="226" y="245"/>
                </a:lnTo>
                <a:lnTo>
                  <a:pt x="236" y="239"/>
                </a:lnTo>
                <a:lnTo>
                  <a:pt x="243" y="229"/>
                </a:lnTo>
                <a:lnTo>
                  <a:pt x="250" y="219"/>
                </a:lnTo>
                <a:lnTo>
                  <a:pt x="256" y="208"/>
                </a:lnTo>
                <a:lnTo>
                  <a:pt x="261" y="196"/>
                </a:lnTo>
                <a:lnTo>
                  <a:pt x="263" y="182"/>
                </a:lnTo>
                <a:lnTo>
                  <a:pt x="267" y="169"/>
                </a:lnTo>
                <a:lnTo>
                  <a:pt x="268" y="153"/>
                </a:lnTo>
                <a:lnTo>
                  <a:pt x="270" y="138"/>
                </a:lnTo>
                <a:lnTo>
                  <a:pt x="268" y="120"/>
                </a:lnTo>
                <a:lnTo>
                  <a:pt x="267" y="104"/>
                </a:lnTo>
                <a:lnTo>
                  <a:pt x="261" y="77"/>
                </a:lnTo>
                <a:lnTo>
                  <a:pt x="250" y="52"/>
                </a:lnTo>
                <a:lnTo>
                  <a:pt x="243" y="42"/>
                </a:lnTo>
                <a:lnTo>
                  <a:pt x="236" y="34"/>
                </a:lnTo>
                <a:lnTo>
                  <a:pt x="226" y="25"/>
                </a:lnTo>
                <a:lnTo>
                  <a:pt x="217" y="18"/>
                </a:lnTo>
                <a:lnTo>
                  <a:pt x="205" y="12"/>
                </a:lnTo>
                <a:lnTo>
                  <a:pt x="193" y="8"/>
                </a:lnTo>
                <a:lnTo>
                  <a:pt x="166" y="2"/>
                </a:lnTo>
                <a:lnTo>
                  <a:pt x="135" y="0"/>
                </a:lnTo>
                <a:lnTo>
                  <a:pt x="102" y="2"/>
                </a:lnTo>
                <a:lnTo>
                  <a:pt x="75" y="8"/>
                </a:lnTo>
                <a:lnTo>
                  <a:pt x="62" y="12"/>
                </a:lnTo>
                <a:lnTo>
                  <a:pt x="52" y="18"/>
                </a:lnTo>
                <a:lnTo>
                  <a:pt x="42" y="25"/>
                </a:lnTo>
                <a:lnTo>
                  <a:pt x="34" y="34"/>
                </a:lnTo>
                <a:lnTo>
                  <a:pt x="25" y="42"/>
                </a:lnTo>
                <a:lnTo>
                  <a:pt x="18" y="52"/>
                </a:lnTo>
                <a:lnTo>
                  <a:pt x="8" y="77"/>
                </a:lnTo>
                <a:lnTo>
                  <a:pt x="1" y="104"/>
                </a:lnTo>
                <a:lnTo>
                  <a:pt x="0" y="138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12" name="Freeform 68"/>
          <p:cNvSpPr>
            <a:spLocks/>
          </p:cNvSpPr>
          <p:nvPr/>
        </p:nvSpPr>
        <p:spPr bwMode="auto">
          <a:xfrm>
            <a:off x="3929063" y="3922713"/>
            <a:ext cx="142875" cy="144462"/>
          </a:xfrm>
          <a:custGeom>
            <a:avLst/>
            <a:gdLst>
              <a:gd name="T0" fmla="*/ 2147483647 w 270"/>
              <a:gd name="T1" fmla="*/ 2147483647 h 272"/>
              <a:gd name="T2" fmla="*/ 2147483647 w 270"/>
              <a:gd name="T3" fmla="*/ 2147483647 h 272"/>
              <a:gd name="T4" fmla="*/ 2147483647 w 270"/>
              <a:gd name="T5" fmla="*/ 2147483647 h 272"/>
              <a:gd name="T6" fmla="*/ 2147483647 w 270"/>
              <a:gd name="T7" fmla="*/ 2147483647 h 272"/>
              <a:gd name="T8" fmla="*/ 2147483647 w 270"/>
              <a:gd name="T9" fmla="*/ 2147483647 h 272"/>
              <a:gd name="T10" fmla="*/ 2147483647 w 270"/>
              <a:gd name="T11" fmla="*/ 2147483647 h 272"/>
              <a:gd name="T12" fmla="*/ 2147483647 w 270"/>
              <a:gd name="T13" fmla="*/ 2147483647 h 272"/>
              <a:gd name="T14" fmla="*/ 2147483647 w 270"/>
              <a:gd name="T15" fmla="*/ 2147483647 h 272"/>
              <a:gd name="T16" fmla="*/ 2147483647 w 270"/>
              <a:gd name="T17" fmla="*/ 2147483647 h 272"/>
              <a:gd name="T18" fmla="*/ 2147483647 w 270"/>
              <a:gd name="T19" fmla="*/ 2147483647 h 272"/>
              <a:gd name="T20" fmla="*/ 2147483647 w 270"/>
              <a:gd name="T21" fmla="*/ 2147483647 h 272"/>
              <a:gd name="T22" fmla="*/ 2147483647 w 270"/>
              <a:gd name="T23" fmla="*/ 0 h 272"/>
              <a:gd name="T24" fmla="*/ 2147483647 w 270"/>
              <a:gd name="T25" fmla="*/ 0 h 272"/>
              <a:gd name="T26" fmla="*/ 2147483647 w 270"/>
              <a:gd name="T27" fmla="*/ 0 h 272"/>
              <a:gd name="T28" fmla="*/ 2147483647 w 270"/>
              <a:gd name="T29" fmla="*/ 2147483647 h 272"/>
              <a:gd name="T30" fmla="*/ 2147483647 w 270"/>
              <a:gd name="T31" fmla="*/ 2147483647 h 272"/>
              <a:gd name="T32" fmla="*/ 2147483647 w 270"/>
              <a:gd name="T33" fmla="*/ 2147483647 h 272"/>
              <a:gd name="T34" fmla="*/ 2147483647 w 270"/>
              <a:gd name="T35" fmla="*/ 2147483647 h 272"/>
              <a:gd name="T36" fmla="*/ 2147483647 w 270"/>
              <a:gd name="T37" fmla="*/ 2147483647 h 272"/>
              <a:gd name="T38" fmla="*/ 2147483647 w 270"/>
              <a:gd name="T39" fmla="*/ 2147483647 h 272"/>
              <a:gd name="T40" fmla="*/ 2147483647 w 270"/>
              <a:gd name="T41" fmla="*/ 2147483647 h 272"/>
              <a:gd name="T42" fmla="*/ 2147483647 w 270"/>
              <a:gd name="T43" fmla="*/ 2147483647 h 272"/>
              <a:gd name="T44" fmla="*/ 0 w 270"/>
              <a:gd name="T45" fmla="*/ 2147483647 h 272"/>
              <a:gd name="T46" fmla="*/ 0 w 270"/>
              <a:gd name="T47" fmla="*/ 2147483647 h 272"/>
              <a:gd name="T48" fmla="*/ 0 w 270"/>
              <a:gd name="T49" fmla="*/ 2147483647 h 272"/>
              <a:gd name="T50" fmla="*/ 2147483647 w 270"/>
              <a:gd name="T51" fmla="*/ 2147483647 h 272"/>
              <a:gd name="T52" fmla="*/ 2147483647 w 270"/>
              <a:gd name="T53" fmla="*/ 2147483647 h 272"/>
              <a:gd name="T54" fmla="*/ 2147483647 w 270"/>
              <a:gd name="T55" fmla="*/ 2147483647 h 272"/>
              <a:gd name="T56" fmla="*/ 2147483647 w 270"/>
              <a:gd name="T57" fmla="*/ 2147483647 h 272"/>
              <a:gd name="T58" fmla="*/ 2147483647 w 270"/>
              <a:gd name="T59" fmla="*/ 2147483647 h 272"/>
              <a:gd name="T60" fmla="*/ 2147483647 w 270"/>
              <a:gd name="T61" fmla="*/ 2147483647 h 272"/>
              <a:gd name="T62" fmla="*/ 2147483647 w 270"/>
              <a:gd name="T63" fmla="*/ 2147483647 h 272"/>
              <a:gd name="T64" fmla="*/ 2147483647 w 270"/>
              <a:gd name="T65" fmla="*/ 2147483647 h 272"/>
              <a:gd name="T66" fmla="*/ 2147483647 w 270"/>
              <a:gd name="T67" fmla="*/ 2147483647 h 272"/>
              <a:gd name="T68" fmla="*/ 2147483647 w 270"/>
              <a:gd name="T69" fmla="*/ 2147483647 h 272"/>
              <a:gd name="T70" fmla="*/ 2147483647 w 270"/>
              <a:gd name="T71" fmla="*/ 2147483647 h 272"/>
              <a:gd name="T72" fmla="*/ 2147483647 w 270"/>
              <a:gd name="T73" fmla="*/ 2147483647 h 272"/>
              <a:gd name="T74" fmla="*/ 2147483647 w 270"/>
              <a:gd name="T75" fmla="*/ 2147483647 h 272"/>
              <a:gd name="T76" fmla="*/ 2147483647 w 270"/>
              <a:gd name="T77" fmla="*/ 2147483647 h 272"/>
              <a:gd name="T78" fmla="*/ 2147483647 w 270"/>
              <a:gd name="T79" fmla="*/ 2147483647 h 272"/>
              <a:gd name="T80" fmla="*/ 2147483647 w 270"/>
              <a:gd name="T81" fmla="*/ 2147483647 h 272"/>
              <a:gd name="T82" fmla="*/ 2147483647 w 270"/>
              <a:gd name="T83" fmla="*/ 2147483647 h 272"/>
              <a:gd name="T84" fmla="*/ 2147483647 w 270"/>
              <a:gd name="T85" fmla="*/ 2147483647 h 272"/>
              <a:gd name="T86" fmla="*/ 2147483647 w 270"/>
              <a:gd name="T87" fmla="*/ 2147483647 h 272"/>
              <a:gd name="T88" fmla="*/ 2147483647 w 270"/>
              <a:gd name="T89" fmla="*/ 2147483647 h 272"/>
              <a:gd name="T90" fmla="*/ 2147483647 w 270"/>
              <a:gd name="T91" fmla="*/ 2147483647 h 272"/>
              <a:gd name="T92" fmla="*/ 2147483647 w 270"/>
              <a:gd name="T93" fmla="*/ 2147483647 h 272"/>
              <a:gd name="T94" fmla="*/ 2147483647 w 270"/>
              <a:gd name="T95" fmla="*/ 2147483647 h 272"/>
              <a:gd name="T96" fmla="*/ 2147483647 w 270"/>
              <a:gd name="T97" fmla="*/ 2147483647 h 272"/>
              <a:gd name="T98" fmla="*/ 2147483647 w 270"/>
              <a:gd name="T99" fmla="*/ 2147483647 h 272"/>
              <a:gd name="T100" fmla="*/ 2147483647 w 270"/>
              <a:gd name="T101" fmla="*/ 2147483647 h 272"/>
              <a:gd name="T102" fmla="*/ 2147483647 w 270"/>
              <a:gd name="T103" fmla="*/ 2147483647 h 272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w 270"/>
              <a:gd name="T157" fmla="*/ 0 h 272"/>
              <a:gd name="T158" fmla="*/ 270 w 270"/>
              <a:gd name="T159" fmla="*/ 272 h 272"/>
            </a:gdLst>
            <a:ahLst/>
            <a:cxnLst>
              <a:cxn ang="T104">
                <a:pos x="T0" y="T1"/>
              </a:cxn>
              <a:cxn ang="T105">
                <a:pos x="T2" y="T3"/>
              </a:cxn>
              <a:cxn ang="T106">
                <a:pos x="T4" y="T5"/>
              </a:cxn>
              <a:cxn ang="T107">
                <a:pos x="T6" y="T7"/>
              </a:cxn>
              <a:cxn ang="T108">
                <a:pos x="T8" y="T9"/>
              </a:cxn>
              <a:cxn ang="T109">
                <a:pos x="T10" y="T11"/>
              </a:cxn>
              <a:cxn ang="T110">
                <a:pos x="T12" y="T13"/>
              </a:cxn>
              <a:cxn ang="T111">
                <a:pos x="T14" y="T15"/>
              </a:cxn>
              <a:cxn ang="T112">
                <a:pos x="T16" y="T17"/>
              </a:cxn>
              <a:cxn ang="T113">
                <a:pos x="T18" y="T19"/>
              </a:cxn>
              <a:cxn ang="T114">
                <a:pos x="T20" y="T21"/>
              </a:cxn>
              <a:cxn ang="T115">
                <a:pos x="T22" y="T23"/>
              </a:cxn>
              <a:cxn ang="T116">
                <a:pos x="T24" y="T25"/>
              </a:cxn>
              <a:cxn ang="T117">
                <a:pos x="T26" y="T27"/>
              </a:cxn>
              <a:cxn ang="T118">
                <a:pos x="T28" y="T29"/>
              </a:cxn>
              <a:cxn ang="T119">
                <a:pos x="T30" y="T31"/>
              </a:cxn>
              <a:cxn ang="T120">
                <a:pos x="T32" y="T33"/>
              </a:cxn>
              <a:cxn ang="T121">
                <a:pos x="T34" y="T35"/>
              </a:cxn>
              <a:cxn ang="T122">
                <a:pos x="T36" y="T37"/>
              </a:cxn>
              <a:cxn ang="T123">
                <a:pos x="T38" y="T39"/>
              </a:cxn>
              <a:cxn ang="T124">
                <a:pos x="T40" y="T41"/>
              </a:cxn>
              <a:cxn ang="T125">
                <a:pos x="T42" y="T43"/>
              </a:cxn>
              <a:cxn ang="T126">
                <a:pos x="T44" y="T45"/>
              </a:cxn>
              <a:cxn ang="T127">
                <a:pos x="T46" y="T47"/>
              </a:cxn>
              <a:cxn ang="T128">
                <a:pos x="T48" y="T49"/>
              </a:cxn>
              <a:cxn ang="T129">
                <a:pos x="T50" y="T51"/>
              </a:cxn>
              <a:cxn ang="T130">
                <a:pos x="T52" y="T53"/>
              </a:cxn>
              <a:cxn ang="T131">
                <a:pos x="T54" y="T55"/>
              </a:cxn>
              <a:cxn ang="T132">
                <a:pos x="T56" y="T57"/>
              </a:cxn>
              <a:cxn ang="T133">
                <a:pos x="T58" y="T59"/>
              </a:cxn>
              <a:cxn ang="T134">
                <a:pos x="T60" y="T61"/>
              </a:cxn>
              <a:cxn ang="T135">
                <a:pos x="T62" y="T63"/>
              </a:cxn>
              <a:cxn ang="T136">
                <a:pos x="T64" y="T65"/>
              </a:cxn>
              <a:cxn ang="T137">
                <a:pos x="T66" y="T67"/>
              </a:cxn>
              <a:cxn ang="T138">
                <a:pos x="T68" y="T69"/>
              </a:cxn>
              <a:cxn ang="T139">
                <a:pos x="T70" y="T71"/>
              </a:cxn>
              <a:cxn ang="T140">
                <a:pos x="T72" y="T73"/>
              </a:cxn>
              <a:cxn ang="T141">
                <a:pos x="T74" y="T75"/>
              </a:cxn>
              <a:cxn ang="T142">
                <a:pos x="T76" y="T77"/>
              </a:cxn>
              <a:cxn ang="T143">
                <a:pos x="T78" y="T79"/>
              </a:cxn>
              <a:cxn ang="T144">
                <a:pos x="T80" y="T81"/>
              </a:cxn>
              <a:cxn ang="T145">
                <a:pos x="T82" y="T83"/>
              </a:cxn>
              <a:cxn ang="T146">
                <a:pos x="T84" y="T85"/>
              </a:cxn>
              <a:cxn ang="T147">
                <a:pos x="T86" y="T87"/>
              </a:cxn>
              <a:cxn ang="T148">
                <a:pos x="T88" y="T89"/>
              </a:cxn>
              <a:cxn ang="T149">
                <a:pos x="T90" y="T91"/>
              </a:cxn>
              <a:cxn ang="T150">
                <a:pos x="T92" y="T93"/>
              </a:cxn>
              <a:cxn ang="T151">
                <a:pos x="T94" y="T95"/>
              </a:cxn>
              <a:cxn ang="T152">
                <a:pos x="T96" y="T97"/>
              </a:cxn>
              <a:cxn ang="T153">
                <a:pos x="T98" y="T99"/>
              </a:cxn>
              <a:cxn ang="T154">
                <a:pos x="T100" y="T101"/>
              </a:cxn>
              <a:cxn ang="T155">
                <a:pos x="T102" y="T103"/>
              </a:cxn>
            </a:cxnLst>
            <a:rect l="T156" t="T157" r="T158" b="T159"/>
            <a:pathLst>
              <a:path w="270" h="272">
                <a:moveTo>
                  <a:pt x="270" y="137"/>
                </a:moveTo>
                <a:lnTo>
                  <a:pt x="268" y="119"/>
                </a:lnTo>
                <a:lnTo>
                  <a:pt x="267" y="104"/>
                </a:lnTo>
                <a:lnTo>
                  <a:pt x="261" y="76"/>
                </a:lnTo>
                <a:lnTo>
                  <a:pt x="250" y="52"/>
                </a:lnTo>
                <a:lnTo>
                  <a:pt x="243" y="41"/>
                </a:lnTo>
                <a:lnTo>
                  <a:pt x="236" y="34"/>
                </a:lnTo>
                <a:lnTo>
                  <a:pt x="226" y="24"/>
                </a:lnTo>
                <a:lnTo>
                  <a:pt x="217" y="18"/>
                </a:lnTo>
                <a:lnTo>
                  <a:pt x="205" y="12"/>
                </a:lnTo>
                <a:lnTo>
                  <a:pt x="193" y="8"/>
                </a:lnTo>
                <a:lnTo>
                  <a:pt x="166" y="1"/>
                </a:lnTo>
                <a:lnTo>
                  <a:pt x="135" y="0"/>
                </a:lnTo>
                <a:lnTo>
                  <a:pt x="102" y="1"/>
                </a:lnTo>
                <a:lnTo>
                  <a:pt x="75" y="8"/>
                </a:lnTo>
                <a:lnTo>
                  <a:pt x="62" y="12"/>
                </a:lnTo>
                <a:lnTo>
                  <a:pt x="52" y="18"/>
                </a:lnTo>
                <a:lnTo>
                  <a:pt x="42" y="24"/>
                </a:lnTo>
                <a:lnTo>
                  <a:pt x="34" y="34"/>
                </a:lnTo>
                <a:lnTo>
                  <a:pt x="25" y="41"/>
                </a:lnTo>
                <a:lnTo>
                  <a:pt x="18" y="52"/>
                </a:lnTo>
                <a:lnTo>
                  <a:pt x="8" y="76"/>
                </a:lnTo>
                <a:lnTo>
                  <a:pt x="1" y="104"/>
                </a:lnTo>
                <a:lnTo>
                  <a:pt x="0" y="137"/>
                </a:lnTo>
                <a:lnTo>
                  <a:pt x="1" y="168"/>
                </a:lnTo>
                <a:lnTo>
                  <a:pt x="8" y="196"/>
                </a:lnTo>
                <a:lnTo>
                  <a:pt x="12" y="207"/>
                </a:lnTo>
                <a:lnTo>
                  <a:pt x="18" y="219"/>
                </a:lnTo>
                <a:lnTo>
                  <a:pt x="25" y="228"/>
                </a:lnTo>
                <a:lnTo>
                  <a:pt x="34" y="238"/>
                </a:lnTo>
                <a:lnTo>
                  <a:pt x="42" y="245"/>
                </a:lnTo>
                <a:lnTo>
                  <a:pt x="52" y="253"/>
                </a:lnTo>
                <a:lnTo>
                  <a:pt x="62" y="258"/>
                </a:lnTo>
                <a:lnTo>
                  <a:pt x="75" y="263"/>
                </a:lnTo>
                <a:lnTo>
                  <a:pt x="102" y="270"/>
                </a:lnTo>
                <a:lnTo>
                  <a:pt x="135" y="272"/>
                </a:lnTo>
                <a:lnTo>
                  <a:pt x="150" y="271"/>
                </a:lnTo>
                <a:lnTo>
                  <a:pt x="166" y="270"/>
                </a:lnTo>
                <a:lnTo>
                  <a:pt x="179" y="266"/>
                </a:lnTo>
                <a:lnTo>
                  <a:pt x="193" y="263"/>
                </a:lnTo>
                <a:lnTo>
                  <a:pt x="205" y="258"/>
                </a:lnTo>
                <a:lnTo>
                  <a:pt x="217" y="253"/>
                </a:lnTo>
                <a:lnTo>
                  <a:pt x="226" y="245"/>
                </a:lnTo>
                <a:lnTo>
                  <a:pt x="236" y="238"/>
                </a:lnTo>
                <a:lnTo>
                  <a:pt x="243" y="228"/>
                </a:lnTo>
                <a:lnTo>
                  <a:pt x="250" y="219"/>
                </a:lnTo>
                <a:lnTo>
                  <a:pt x="256" y="207"/>
                </a:lnTo>
                <a:lnTo>
                  <a:pt x="261" y="196"/>
                </a:lnTo>
                <a:lnTo>
                  <a:pt x="263" y="181"/>
                </a:lnTo>
                <a:lnTo>
                  <a:pt x="267" y="168"/>
                </a:lnTo>
                <a:lnTo>
                  <a:pt x="268" y="153"/>
                </a:lnTo>
                <a:lnTo>
                  <a:pt x="270" y="137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13" name="Freeform 69"/>
          <p:cNvSpPr>
            <a:spLocks/>
          </p:cNvSpPr>
          <p:nvPr/>
        </p:nvSpPr>
        <p:spPr bwMode="auto">
          <a:xfrm>
            <a:off x="5457825" y="2212975"/>
            <a:ext cx="144463" cy="100013"/>
          </a:xfrm>
          <a:custGeom>
            <a:avLst/>
            <a:gdLst>
              <a:gd name="T0" fmla="*/ 2147483647 w 272"/>
              <a:gd name="T1" fmla="*/ 2147483647 h 189"/>
              <a:gd name="T2" fmla="*/ 0 w 272"/>
              <a:gd name="T3" fmla="*/ 2147483647 h 189"/>
              <a:gd name="T4" fmla="*/ 0 w 272"/>
              <a:gd name="T5" fmla="*/ 2147483647 h 189"/>
              <a:gd name="T6" fmla="*/ 0 w 272"/>
              <a:gd name="T7" fmla="*/ 2147483647 h 189"/>
              <a:gd name="T8" fmla="*/ 2147483647 w 272"/>
              <a:gd name="T9" fmla="*/ 2147483647 h 189"/>
              <a:gd name="T10" fmla="*/ 2147483647 w 272"/>
              <a:gd name="T11" fmla="*/ 2147483647 h 189"/>
              <a:gd name="T12" fmla="*/ 2147483647 w 272"/>
              <a:gd name="T13" fmla="*/ 2147483647 h 189"/>
              <a:gd name="T14" fmla="*/ 2147483647 w 272"/>
              <a:gd name="T15" fmla="*/ 2147483647 h 189"/>
              <a:gd name="T16" fmla="*/ 2147483647 w 272"/>
              <a:gd name="T17" fmla="*/ 2147483647 h 189"/>
              <a:gd name="T18" fmla="*/ 2147483647 w 272"/>
              <a:gd name="T19" fmla="*/ 2147483647 h 189"/>
              <a:gd name="T20" fmla="*/ 2147483647 w 272"/>
              <a:gd name="T21" fmla="*/ 2147483647 h 189"/>
              <a:gd name="T22" fmla="*/ 2147483647 w 272"/>
              <a:gd name="T23" fmla="*/ 0 h 189"/>
              <a:gd name="T24" fmla="*/ 2147483647 w 272"/>
              <a:gd name="T25" fmla="*/ 0 h 189"/>
              <a:gd name="T26" fmla="*/ 2147483647 w 272"/>
              <a:gd name="T27" fmla="*/ 0 h 189"/>
              <a:gd name="T28" fmla="*/ 2147483647 w 272"/>
              <a:gd name="T29" fmla="*/ 2147483647 h 189"/>
              <a:gd name="T30" fmla="*/ 2147483647 w 272"/>
              <a:gd name="T31" fmla="*/ 2147483647 h 189"/>
              <a:gd name="T32" fmla="*/ 2147483647 w 272"/>
              <a:gd name="T33" fmla="*/ 2147483647 h 189"/>
              <a:gd name="T34" fmla="*/ 2147483647 w 272"/>
              <a:gd name="T35" fmla="*/ 2147483647 h 189"/>
              <a:gd name="T36" fmla="*/ 2147483647 w 272"/>
              <a:gd name="T37" fmla="*/ 2147483647 h 189"/>
              <a:gd name="T38" fmla="*/ 2147483647 w 272"/>
              <a:gd name="T39" fmla="*/ 2147483647 h 189"/>
              <a:gd name="T40" fmla="*/ 2147483647 w 272"/>
              <a:gd name="T41" fmla="*/ 2147483647 h 189"/>
              <a:gd name="T42" fmla="*/ 2147483647 w 272"/>
              <a:gd name="T43" fmla="*/ 2147483647 h 189"/>
              <a:gd name="T44" fmla="*/ 2147483647 w 272"/>
              <a:gd name="T45" fmla="*/ 2147483647 h 189"/>
              <a:gd name="T46" fmla="*/ 2147483647 w 272"/>
              <a:gd name="T47" fmla="*/ 2147483647 h 189"/>
              <a:gd name="T48" fmla="*/ 2147483647 w 272"/>
              <a:gd name="T49" fmla="*/ 2147483647 h 189"/>
              <a:gd name="T50" fmla="*/ 2147483647 w 272"/>
              <a:gd name="T51" fmla="*/ 2147483647 h 18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72"/>
              <a:gd name="T79" fmla="*/ 0 h 189"/>
              <a:gd name="T80" fmla="*/ 272 w 272"/>
              <a:gd name="T81" fmla="*/ 189 h 18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72" h="189">
                <a:moveTo>
                  <a:pt x="8" y="189"/>
                </a:moveTo>
                <a:lnTo>
                  <a:pt x="1" y="164"/>
                </a:lnTo>
                <a:lnTo>
                  <a:pt x="0" y="137"/>
                </a:lnTo>
                <a:lnTo>
                  <a:pt x="1" y="103"/>
                </a:lnTo>
                <a:lnTo>
                  <a:pt x="8" y="76"/>
                </a:lnTo>
                <a:lnTo>
                  <a:pt x="18" y="51"/>
                </a:lnTo>
                <a:lnTo>
                  <a:pt x="24" y="41"/>
                </a:lnTo>
                <a:lnTo>
                  <a:pt x="34" y="33"/>
                </a:lnTo>
                <a:lnTo>
                  <a:pt x="41" y="24"/>
                </a:lnTo>
                <a:lnTo>
                  <a:pt x="52" y="18"/>
                </a:lnTo>
                <a:lnTo>
                  <a:pt x="76" y="7"/>
                </a:lnTo>
                <a:lnTo>
                  <a:pt x="104" y="1"/>
                </a:lnTo>
                <a:lnTo>
                  <a:pt x="137" y="0"/>
                </a:lnTo>
                <a:lnTo>
                  <a:pt x="168" y="1"/>
                </a:lnTo>
                <a:lnTo>
                  <a:pt x="196" y="7"/>
                </a:lnTo>
                <a:lnTo>
                  <a:pt x="207" y="11"/>
                </a:lnTo>
                <a:lnTo>
                  <a:pt x="219" y="18"/>
                </a:lnTo>
                <a:lnTo>
                  <a:pt x="228" y="24"/>
                </a:lnTo>
                <a:lnTo>
                  <a:pt x="238" y="33"/>
                </a:lnTo>
                <a:lnTo>
                  <a:pt x="245" y="41"/>
                </a:lnTo>
                <a:lnTo>
                  <a:pt x="253" y="51"/>
                </a:lnTo>
                <a:lnTo>
                  <a:pt x="263" y="76"/>
                </a:lnTo>
                <a:lnTo>
                  <a:pt x="270" y="103"/>
                </a:lnTo>
                <a:lnTo>
                  <a:pt x="271" y="119"/>
                </a:lnTo>
                <a:lnTo>
                  <a:pt x="272" y="137"/>
                </a:lnTo>
                <a:lnTo>
                  <a:pt x="272" y="149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14" name="Freeform 70"/>
          <p:cNvSpPr>
            <a:spLocks/>
          </p:cNvSpPr>
          <p:nvPr/>
        </p:nvSpPr>
        <p:spPr bwMode="auto">
          <a:xfrm>
            <a:off x="5462588" y="2290763"/>
            <a:ext cx="139700" cy="65087"/>
          </a:xfrm>
          <a:custGeom>
            <a:avLst/>
            <a:gdLst>
              <a:gd name="T0" fmla="*/ 0 w 264"/>
              <a:gd name="T1" fmla="*/ 2147483647 h 123"/>
              <a:gd name="T2" fmla="*/ 2147483647 w 264"/>
              <a:gd name="T3" fmla="*/ 2147483647 h 123"/>
              <a:gd name="T4" fmla="*/ 2147483647 w 264"/>
              <a:gd name="T5" fmla="*/ 2147483647 h 123"/>
              <a:gd name="T6" fmla="*/ 2147483647 w 264"/>
              <a:gd name="T7" fmla="*/ 2147483647 h 123"/>
              <a:gd name="T8" fmla="*/ 2147483647 w 264"/>
              <a:gd name="T9" fmla="*/ 2147483647 h 123"/>
              <a:gd name="T10" fmla="*/ 2147483647 w 264"/>
              <a:gd name="T11" fmla="*/ 2147483647 h 123"/>
              <a:gd name="T12" fmla="*/ 2147483647 w 264"/>
              <a:gd name="T13" fmla="*/ 2147483647 h 123"/>
              <a:gd name="T14" fmla="*/ 2147483647 w 264"/>
              <a:gd name="T15" fmla="*/ 2147483647 h 123"/>
              <a:gd name="T16" fmla="*/ 2147483647 w 264"/>
              <a:gd name="T17" fmla="*/ 2147483647 h 123"/>
              <a:gd name="T18" fmla="*/ 2147483647 w 264"/>
              <a:gd name="T19" fmla="*/ 2147483647 h 123"/>
              <a:gd name="T20" fmla="*/ 2147483647 w 264"/>
              <a:gd name="T21" fmla="*/ 2147483647 h 123"/>
              <a:gd name="T22" fmla="*/ 2147483647 w 264"/>
              <a:gd name="T23" fmla="*/ 2147483647 h 123"/>
              <a:gd name="T24" fmla="*/ 2147483647 w 264"/>
              <a:gd name="T25" fmla="*/ 2147483647 h 123"/>
              <a:gd name="T26" fmla="*/ 2147483647 w 264"/>
              <a:gd name="T27" fmla="*/ 2147483647 h 123"/>
              <a:gd name="T28" fmla="*/ 2147483647 w 264"/>
              <a:gd name="T29" fmla="*/ 2147483647 h 123"/>
              <a:gd name="T30" fmla="*/ 2147483647 w 264"/>
              <a:gd name="T31" fmla="*/ 2147483647 h 123"/>
              <a:gd name="T32" fmla="*/ 2147483647 w 264"/>
              <a:gd name="T33" fmla="*/ 2147483647 h 123"/>
              <a:gd name="T34" fmla="*/ 2147483647 w 264"/>
              <a:gd name="T35" fmla="*/ 2147483647 h 123"/>
              <a:gd name="T36" fmla="*/ 2147483647 w 264"/>
              <a:gd name="T37" fmla="*/ 2147483647 h 123"/>
              <a:gd name="T38" fmla="*/ 2147483647 w 264"/>
              <a:gd name="T39" fmla="*/ 2147483647 h 123"/>
              <a:gd name="T40" fmla="*/ 2147483647 w 264"/>
              <a:gd name="T41" fmla="*/ 2147483647 h 123"/>
              <a:gd name="T42" fmla="*/ 2147483647 w 264"/>
              <a:gd name="T43" fmla="*/ 2147483647 h 123"/>
              <a:gd name="T44" fmla="*/ 2147483647 w 264"/>
              <a:gd name="T45" fmla="*/ 2147483647 h 123"/>
              <a:gd name="T46" fmla="*/ 2147483647 w 264"/>
              <a:gd name="T47" fmla="*/ 2147483647 h 123"/>
              <a:gd name="T48" fmla="*/ 2147483647 w 264"/>
              <a:gd name="T49" fmla="*/ 2147483647 h 123"/>
              <a:gd name="T50" fmla="*/ 2147483647 w 264"/>
              <a:gd name="T51" fmla="*/ 2147483647 h 123"/>
              <a:gd name="T52" fmla="*/ 2147483647 w 264"/>
              <a:gd name="T53" fmla="*/ 2147483647 h 123"/>
              <a:gd name="T54" fmla="*/ 2147483647 w 264"/>
              <a:gd name="T55" fmla="*/ 2147483647 h 123"/>
              <a:gd name="T56" fmla="*/ 2147483647 w 264"/>
              <a:gd name="T57" fmla="*/ 2147483647 h 123"/>
              <a:gd name="T58" fmla="*/ 2147483647 w 264"/>
              <a:gd name="T59" fmla="*/ 2147483647 h 123"/>
              <a:gd name="T60" fmla="*/ 2147483647 w 264"/>
              <a:gd name="T61" fmla="*/ 2147483647 h 123"/>
              <a:gd name="T62" fmla="*/ 2147483647 w 264"/>
              <a:gd name="T63" fmla="*/ 2147483647 h 123"/>
              <a:gd name="T64" fmla="*/ 2147483647 w 264"/>
              <a:gd name="T65" fmla="*/ 2147483647 h 123"/>
              <a:gd name="T66" fmla="*/ 2147483647 w 264"/>
              <a:gd name="T67" fmla="*/ 2147483647 h 123"/>
              <a:gd name="T68" fmla="*/ 2147483647 w 264"/>
              <a:gd name="T69" fmla="*/ 0 h 12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64"/>
              <a:gd name="T106" fmla="*/ 0 h 123"/>
              <a:gd name="T107" fmla="*/ 264 w 264"/>
              <a:gd name="T108" fmla="*/ 123 h 12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64" h="123">
                <a:moveTo>
                  <a:pt x="0" y="40"/>
                </a:moveTo>
                <a:lnTo>
                  <a:pt x="6" y="59"/>
                </a:lnTo>
                <a:lnTo>
                  <a:pt x="15" y="76"/>
                </a:lnTo>
                <a:lnTo>
                  <a:pt x="27" y="90"/>
                </a:lnTo>
                <a:lnTo>
                  <a:pt x="33" y="96"/>
                </a:lnTo>
                <a:lnTo>
                  <a:pt x="42" y="102"/>
                </a:lnTo>
                <a:lnTo>
                  <a:pt x="59" y="111"/>
                </a:lnTo>
                <a:lnTo>
                  <a:pt x="68" y="114"/>
                </a:lnTo>
                <a:lnTo>
                  <a:pt x="80" y="118"/>
                </a:lnTo>
                <a:lnTo>
                  <a:pt x="102" y="121"/>
                </a:lnTo>
                <a:lnTo>
                  <a:pt x="129" y="123"/>
                </a:lnTo>
                <a:lnTo>
                  <a:pt x="132" y="121"/>
                </a:lnTo>
                <a:lnTo>
                  <a:pt x="136" y="121"/>
                </a:lnTo>
                <a:lnTo>
                  <a:pt x="144" y="121"/>
                </a:lnTo>
                <a:lnTo>
                  <a:pt x="159" y="120"/>
                </a:lnTo>
                <a:lnTo>
                  <a:pt x="172" y="118"/>
                </a:lnTo>
                <a:lnTo>
                  <a:pt x="186" y="115"/>
                </a:lnTo>
                <a:lnTo>
                  <a:pt x="197" y="110"/>
                </a:lnTo>
                <a:lnTo>
                  <a:pt x="208" y="105"/>
                </a:lnTo>
                <a:lnTo>
                  <a:pt x="210" y="102"/>
                </a:lnTo>
                <a:lnTo>
                  <a:pt x="212" y="101"/>
                </a:lnTo>
                <a:lnTo>
                  <a:pt x="218" y="98"/>
                </a:lnTo>
                <a:lnTo>
                  <a:pt x="228" y="92"/>
                </a:lnTo>
                <a:lnTo>
                  <a:pt x="230" y="86"/>
                </a:lnTo>
                <a:lnTo>
                  <a:pt x="232" y="84"/>
                </a:lnTo>
                <a:lnTo>
                  <a:pt x="234" y="83"/>
                </a:lnTo>
                <a:lnTo>
                  <a:pt x="242" y="74"/>
                </a:lnTo>
                <a:lnTo>
                  <a:pt x="247" y="63"/>
                </a:lnTo>
                <a:lnTo>
                  <a:pt x="254" y="53"/>
                </a:lnTo>
                <a:lnTo>
                  <a:pt x="256" y="40"/>
                </a:lnTo>
                <a:lnTo>
                  <a:pt x="260" y="27"/>
                </a:lnTo>
                <a:lnTo>
                  <a:pt x="260" y="19"/>
                </a:lnTo>
                <a:lnTo>
                  <a:pt x="260" y="15"/>
                </a:lnTo>
                <a:lnTo>
                  <a:pt x="262" y="13"/>
                </a:lnTo>
                <a:lnTo>
                  <a:pt x="264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15" name="Freeform 71"/>
          <p:cNvSpPr>
            <a:spLocks/>
          </p:cNvSpPr>
          <p:nvPr/>
        </p:nvSpPr>
        <p:spPr bwMode="auto">
          <a:xfrm>
            <a:off x="5462588" y="2284413"/>
            <a:ext cx="139700" cy="28575"/>
          </a:xfrm>
          <a:custGeom>
            <a:avLst/>
            <a:gdLst>
              <a:gd name="T0" fmla="*/ 2147483647 w 264"/>
              <a:gd name="T1" fmla="*/ 2147483647 h 52"/>
              <a:gd name="T2" fmla="*/ 2147483647 w 264"/>
              <a:gd name="T3" fmla="*/ 0 h 52"/>
              <a:gd name="T4" fmla="*/ 0 w 264"/>
              <a:gd name="T5" fmla="*/ 2147483647 h 52"/>
              <a:gd name="T6" fmla="*/ 0 60000 65536"/>
              <a:gd name="T7" fmla="*/ 0 60000 65536"/>
              <a:gd name="T8" fmla="*/ 0 60000 65536"/>
              <a:gd name="T9" fmla="*/ 0 w 264"/>
              <a:gd name="T10" fmla="*/ 0 h 52"/>
              <a:gd name="T11" fmla="*/ 264 w 264"/>
              <a:gd name="T12" fmla="*/ 52 h 5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4" h="52">
                <a:moveTo>
                  <a:pt x="264" y="12"/>
                </a:moveTo>
                <a:lnTo>
                  <a:pt x="127" y="0"/>
                </a:lnTo>
                <a:lnTo>
                  <a:pt x="0" y="52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16" name="Freeform 72"/>
          <p:cNvSpPr>
            <a:spLocks/>
          </p:cNvSpPr>
          <p:nvPr/>
        </p:nvSpPr>
        <p:spPr bwMode="auto">
          <a:xfrm>
            <a:off x="5827713" y="2308225"/>
            <a:ext cx="142875" cy="76200"/>
          </a:xfrm>
          <a:custGeom>
            <a:avLst/>
            <a:gdLst>
              <a:gd name="T0" fmla="*/ 0 w 269"/>
              <a:gd name="T1" fmla="*/ 0 h 146"/>
              <a:gd name="T2" fmla="*/ 0 w 269"/>
              <a:gd name="T3" fmla="*/ 2147483647 h 146"/>
              <a:gd name="T4" fmla="*/ 0 w 269"/>
              <a:gd name="T5" fmla="*/ 2147483647 h 146"/>
              <a:gd name="T6" fmla="*/ 2147483647 w 269"/>
              <a:gd name="T7" fmla="*/ 2147483647 h 146"/>
              <a:gd name="T8" fmla="*/ 2147483647 w 269"/>
              <a:gd name="T9" fmla="*/ 2147483647 h 146"/>
              <a:gd name="T10" fmla="*/ 2147483647 w 269"/>
              <a:gd name="T11" fmla="*/ 2147483647 h 146"/>
              <a:gd name="T12" fmla="*/ 2147483647 w 269"/>
              <a:gd name="T13" fmla="*/ 2147483647 h 146"/>
              <a:gd name="T14" fmla="*/ 2147483647 w 269"/>
              <a:gd name="T15" fmla="*/ 2147483647 h 146"/>
              <a:gd name="T16" fmla="*/ 2147483647 w 269"/>
              <a:gd name="T17" fmla="*/ 2147483647 h 146"/>
              <a:gd name="T18" fmla="*/ 2147483647 w 269"/>
              <a:gd name="T19" fmla="*/ 2147483647 h 146"/>
              <a:gd name="T20" fmla="*/ 2147483647 w 269"/>
              <a:gd name="T21" fmla="*/ 2147483647 h 146"/>
              <a:gd name="T22" fmla="*/ 2147483647 w 269"/>
              <a:gd name="T23" fmla="*/ 2147483647 h 146"/>
              <a:gd name="T24" fmla="*/ 2147483647 w 269"/>
              <a:gd name="T25" fmla="*/ 2147483647 h 146"/>
              <a:gd name="T26" fmla="*/ 2147483647 w 269"/>
              <a:gd name="T27" fmla="*/ 2147483647 h 146"/>
              <a:gd name="T28" fmla="*/ 2147483647 w 269"/>
              <a:gd name="T29" fmla="*/ 2147483647 h 146"/>
              <a:gd name="T30" fmla="*/ 2147483647 w 269"/>
              <a:gd name="T31" fmla="*/ 2147483647 h 146"/>
              <a:gd name="T32" fmla="*/ 2147483647 w 269"/>
              <a:gd name="T33" fmla="*/ 2147483647 h 146"/>
              <a:gd name="T34" fmla="*/ 2147483647 w 269"/>
              <a:gd name="T35" fmla="*/ 2147483647 h 146"/>
              <a:gd name="T36" fmla="*/ 2147483647 w 269"/>
              <a:gd name="T37" fmla="*/ 2147483647 h 146"/>
              <a:gd name="T38" fmla="*/ 2147483647 w 269"/>
              <a:gd name="T39" fmla="*/ 2147483647 h 146"/>
              <a:gd name="T40" fmla="*/ 2147483647 w 269"/>
              <a:gd name="T41" fmla="*/ 2147483647 h 146"/>
              <a:gd name="T42" fmla="*/ 2147483647 w 269"/>
              <a:gd name="T43" fmla="*/ 2147483647 h 146"/>
              <a:gd name="T44" fmla="*/ 2147483647 w 269"/>
              <a:gd name="T45" fmla="*/ 2147483647 h 146"/>
              <a:gd name="T46" fmla="*/ 2147483647 w 269"/>
              <a:gd name="T47" fmla="*/ 2147483647 h 146"/>
              <a:gd name="T48" fmla="*/ 2147483647 w 269"/>
              <a:gd name="T49" fmla="*/ 2147483647 h 146"/>
              <a:gd name="T50" fmla="*/ 2147483647 w 269"/>
              <a:gd name="T51" fmla="*/ 2147483647 h 146"/>
              <a:gd name="T52" fmla="*/ 2147483647 w 269"/>
              <a:gd name="T53" fmla="*/ 2147483647 h 146"/>
              <a:gd name="T54" fmla="*/ 2147483647 w 269"/>
              <a:gd name="T55" fmla="*/ 2147483647 h 146"/>
              <a:gd name="T56" fmla="*/ 2147483647 w 269"/>
              <a:gd name="T57" fmla="*/ 2147483647 h 146"/>
              <a:gd name="T58" fmla="*/ 2147483647 w 269"/>
              <a:gd name="T59" fmla="*/ 2147483647 h 146"/>
              <a:gd name="T60" fmla="*/ 2147483647 w 269"/>
              <a:gd name="T61" fmla="*/ 2147483647 h 146"/>
              <a:gd name="T62" fmla="*/ 2147483647 w 269"/>
              <a:gd name="T63" fmla="*/ 2147483647 h 146"/>
              <a:gd name="T64" fmla="*/ 2147483647 w 269"/>
              <a:gd name="T65" fmla="*/ 2147483647 h 146"/>
              <a:gd name="T66" fmla="*/ 2147483647 w 269"/>
              <a:gd name="T67" fmla="*/ 2147483647 h 14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69"/>
              <a:gd name="T103" fmla="*/ 0 h 146"/>
              <a:gd name="T104" fmla="*/ 269 w 269"/>
              <a:gd name="T105" fmla="*/ 146 h 14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69" h="146">
                <a:moveTo>
                  <a:pt x="0" y="0"/>
                </a:moveTo>
                <a:lnTo>
                  <a:pt x="0" y="11"/>
                </a:lnTo>
                <a:lnTo>
                  <a:pt x="1" y="43"/>
                </a:lnTo>
                <a:lnTo>
                  <a:pt x="7" y="70"/>
                </a:lnTo>
                <a:lnTo>
                  <a:pt x="11" y="81"/>
                </a:lnTo>
                <a:lnTo>
                  <a:pt x="18" y="93"/>
                </a:lnTo>
                <a:lnTo>
                  <a:pt x="24" y="102"/>
                </a:lnTo>
                <a:lnTo>
                  <a:pt x="33" y="113"/>
                </a:lnTo>
                <a:lnTo>
                  <a:pt x="41" y="119"/>
                </a:lnTo>
                <a:lnTo>
                  <a:pt x="51" y="127"/>
                </a:lnTo>
                <a:lnTo>
                  <a:pt x="62" y="132"/>
                </a:lnTo>
                <a:lnTo>
                  <a:pt x="75" y="137"/>
                </a:lnTo>
                <a:lnTo>
                  <a:pt x="102" y="144"/>
                </a:lnTo>
                <a:lnTo>
                  <a:pt x="134" y="146"/>
                </a:lnTo>
                <a:lnTo>
                  <a:pt x="137" y="145"/>
                </a:lnTo>
                <a:lnTo>
                  <a:pt x="141" y="145"/>
                </a:lnTo>
                <a:lnTo>
                  <a:pt x="149" y="145"/>
                </a:lnTo>
                <a:lnTo>
                  <a:pt x="164" y="144"/>
                </a:lnTo>
                <a:lnTo>
                  <a:pt x="177" y="140"/>
                </a:lnTo>
                <a:lnTo>
                  <a:pt x="192" y="137"/>
                </a:lnTo>
                <a:lnTo>
                  <a:pt x="203" y="132"/>
                </a:lnTo>
                <a:lnTo>
                  <a:pt x="215" y="127"/>
                </a:lnTo>
                <a:lnTo>
                  <a:pt x="216" y="124"/>
                </a:lnTo>
                <a:lnTo>
                  <a:pt x="219" y="123"/>
                </a:lnTo>
                <a:lnTo>
                  <a:pt x="224" y="120"/>
                </a:lnTo>
                <a:lnTo>
                  <a:pt x="234" y="114"/>
                </a:lnTo>
                <a:lnTo>
                  <a:pt x="241" y="103"/>
                </a:lnTo>
                <a:lnTo>
                  <a:pt x="249" y="94"/>
                </a:lnTo>
                <a:lnTo>
                  <a:pt x="254" y="83"/>
                </a:lnTo>
                <a:lnTo>
                  <a:pt x="259" y="72"/>
                </a:lnTo>
                <a:lnTo>
                  <a:pt x="262" y="59"/>
                </a:lnTo>
                <a:lnTo>
                  <a:pt x="265" y="46"/>
                </a:lnTo>
                <a:lnTo>
                  <a:pt x="267" y="31"/>
                </a:lnTo>
                <a:lnTo>
                  <a:pt x="269" y="17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17" name="Line 73"/>
          <p:cNvSpPr>
            <a:spLocks noChangeShapeType="1"/>
          </p:cNvSpPr>
          <p:nvPr/>
        </p:nvSpPr>
        <p:spPr bwMode="auto">
          <a:xfrm>
            <a:off x="5602288" y="2290763"/>
            <a:ext cx="225425" cy="17462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18" name="Freeform 74"/>
          <p:cNvSpPr>
            <a:spLocks/>
          </p:cNvSpPr>
          <p:nvPr/>
        </p:nvSpPr>
        <p:spPr bwMode="auto">
          <a:xfrm>
            <a:off x="6196013" y="2262188"/>
            <a:ext cx="142875" cy="142875"/>
          </a:xfrm>
          <a:custGeom>
            <a:avLst/>
            <a:gdLst>
              <a:gd name="T0" fmla="*/ 0 w 271"/>
              <a:gd name="T1" fmla="*/ 2147483647 h 272"/>
              <a:gd name="T2" fmla="*/ 0 w 271"/>
              <a:gd name="T3" fmla="*/ 2147483647 h 272"/>
              <a:gd name="T4" fmla="*/ 0 w 271"/>
              <a:gd name="T5" fmla="*/ 2147483647 h 272"/>
              <a:gd name="T6" fmla="*/ 2147483647 w 271"/>
              <a:gd name="T7" fmla="*/ 2147483647 h 272"/>
              <a:gd name="T8" fmla="*/ 2147483647 w 271"/>
              <a:gd name="T9" fmla="*/ 2147483647 h 272"/>
              <a:gd name="T10" fmla="*/ 2147483647 w 271"/>
              <a:gd name="T11" fmla="*/ 2147483647 h 272"/>
              <a:gd name="T12" fmla="*/ 2147483647 w 271"/>
              <a:gd name="T13" fmla="*/ 2147483647 h 272"/>
              <a:gd name="T14" fmla="*/ 2147483647 w 271"/>
              <a:gd name="T15" fmla="*/ 2147483647 h 272"/>
              <a:gd name="T16" fmla="*/ 2147483647 w 271"/>
              <a:gd name="T17" fmla="*/ 2147483647 h 272"/>
              <a:gd name="T18" fmla="*/ 2147483647 w 271"/>
              <a:gd name="T19" fmla="*/ 2147483647 h 272"/>
              <a:gd name="T20" fmla="*/ 2147483647 w 271"/>
              <a:gd name="T21" fmla="*/ 2147483647 h 272"/>
              <a:gd name="T22" fmla="*/ 2147483647 w 271"/>
              <a:gd name="T23" fmla="*/ 2147483647 h 272"/>
              <a:gd name="T24" fmla="*/ 2147483647 w 271"/>
              <a:gd name="T25" fmla="*/ 2147483647 h 272"/>
              <a:gd name="T26" fmla="*/ 2147483647 w 271"/>
              <a:gd name="T27" fmla="*/ 2147483647 h 272"/>
              <a:gd name="T28" fmla="*/ 2147483647 w 271"/>
              <a:gd name="T29" fmla="*/ 2147483647 h 272"/>
              <a:gd name="T30" fmla="*/ 2147483647 w 271"/>
              <a:gd name="T31" fmla="*/ 2147483647 h 272"/>
              <a:gd name="T32" fmla="*/ 2147483647 w 271"/>
              <a:gd name="T33" fmla="*/ 2147483647 h 272"/>
              <a:gd name="T34" fmla="*/ 2147483647 w 271"/>
              <a:gd name="T35" fmla="*/ 2147483647 h 272"/>
              <a:gd name="T36" fmla="*/ 2147483647 w 271"/>
              <a:gd name="T37" fmla="*/ 2147483647 h 272"/>
              <a:gd name="T38" fmla="*/ 2147483647 w 271"/>
              <a:gd name="T39" fmla="*/ 2147483647 h 272"/>
              <a:gd name="T40" fmla="*/ 2147483647 w 271"/>
              <a:gd name="T41" fmla="*/ 2147483647 h 272"/>
              <a:gd name="T42" fmla="*/ 2147483647 w 271"/>
              <a:gd name="T43" fmla="*/ 2147483647 h 272"/>
              <a:gd name="T44" fmla="*/ 2147483647 w 271"/>
              <a:gd name="T45" fmla="*/ 2147483647 h 272"/>
              <a:gd name="T46" fmla="*/ 2147483647 w 271"/>
              <a:gd name="T47" fmla="*/ 2147483647 h 272"/>
              <a:gd name="T48" fmla="*/ 2147483647 w 271"/>
              <a:gd name="T49" fmla="*/ 2147483647 h 272"/>
              <a:gd name="T50" fmla="*/ 2147483647 w 271"/>
              <a:gd name="T51" fmla="*/ 2147483647 h 272"/>
              <a:gd name="T52" fmla="*/ 2147483647 w 271"/>
              <a:gd name="T53" fmla="*/ 2147483647 h 272"/>
              <a:gd name="T54" fmla="*/ 2147483647 w 271"/>
              <a:gd name="T55" fmla="*/ 2147483647 h 272"/>
              <a:gd name="T56" fmla="*/ 2147483647 w 271"/>
              <a:gd name="T57" fmla="*/ 2147483647 h 272"/>
              <a:gd name="T58" fmla="*/ 2147483647 w 271"/>
              <a:gd name="T59" fmla="*/ 2147483647 h 272"/>
              <a:gd name="T60" fmla="*/ 2147483647 w 271"/>
              <a:gd name="T61" fmla="*/ 2147483647 h 272"/>
              <a:gd name="T62" fmla="*/ 2147483647 w 271"/>
              <a:gd name="T63" fmla="*/ 2147483647 h 272"/>
              <a:gd name="T64" fmla="*/ 2147483647 w 271"/>
              <a:gd name="T65" fmla="*/ 2147483647 h 272"/>
              <a:gd name="T66" fmla="*/ 2147483647 w 271"/>
              <a:gd name="T67" fmla="*/ 2147483647 h 272"/>
              <a:gd name="T68" fmla="*/ 2147483647 w 271"/>
              <a:gd name="T69" fmla="*/ 2147483647 h 272"/>
              <a:gd name="T70" fmla="*/ 2147483647 w 271"/>
              <a:gd name="T71" fmla="*/ 2147483647 h 272"/>
              <a:gd name="T72" fmla="*/ 2147483647 w 271"/>
              <a:gd name="T73" fmla="*/ 2147483647 h 272"/>
              <a:gd name="T74" fmla="*/ 2147483647 w 271"/>
              <a:gd name="T75" fmla="*/ 2147483647 h 272"/>
              <a:gd name="T76" fmla="*/ 2147483647 w 271"/>
              <a:gd name="T77" fmla="*/ 2147483647 h 272"/>
              <a:gd name="T78" fmla="*/ 2147483647 w 271"/>
              <a:gd name="T79" fmla="*/ 2147483647 h 272"/>
              <a:gd name="T80" fmla="*/ 2147483647 w 271"/>
              <a:gd name="T81" fmla="*/ 2147483647 h 272"/>
              <a:gd name="T82" fmla="*/ 2147483647 w 271"/>
              <a:gd name="T83" fmla="*/ 2147483647 h 272"/>
              <a:gd name="T84" fmla="*/ 2147483647 w 271"/>
              <a:gd name="T85" fmla="*/ 2147483647 h 272"/>
              <a:gd name="T86" fmla="*/ 2147483647 w 271"/>
              <a:gd name="T87" fmla="*/ 0 h 272"/>
              <a:gd name="T88" fmla="*/ 2147483647 w 271"/>
              <a:gd name="T89" fmla="*/ 0 h 272"/>
              <a:gd name="T90" fmla="*/ 2147483647 w 271"/>
              <a:gd name="T91" fmla="*/ 0 h 272"/>
              <a:gd name="T92" fmla="*/ 2147483647 w 271"/>
              <a:gd name="T93" fmla="*/ 2147483647 h 272"/>
              <a:gd name="T94" fmla="*/ 2147483647 w 271"/>
              <a:gd name="T95" fmla="*/ 2147483647 h 272"/>
              <a:gd name="T96" fmla="*/ 2147483647 w 271"/>
              <a:gd name="T97" fmla="*/ 2147483647 h 272"/>
              <a:gd name="T98" fmla="*/ 2147483647 w 271"/>
              <a:gd name="T99" fmla="*/ 2147483647 h 272"/>
              <a:gd name="T100" fmla="*/ 2147483647 w 271"/>
              <a:gd name="T101" fmla="*/ 2147483647 h 272"/>
              <a:gd name="T102" fmla="*/ 2147483647 w 271"/>
              <a:gd name="T103" fmla="*/ 2147483647 h 272"/>
              <a:gd name="T104" fmla="*/ 0 w 271"/>
              <a:gd name="T105" fmla="*/ 2147483647 h 272"/>
              <a:gd name="T106" fmla="*/ 0 w 271"/>
              <a:gd name="T107" fmla="*/ 2147483647 h 272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w 271"/>
              <a:gd name="T163" fmla="*/ 0 h 272"/>
              <a:gd name="T164" fmla="*/ 271 w 271"/>
              <a:gd name="T165" fmla="*/ 272 h 272"/>
            </a:gdLst>
            <a:ahLst/>
            <a:cxnLst>
              <a:cxn ang="T108">
                <a:pos x="T0" y="T1"/>
              </a:cxn>
              <a:cxn ang="T109">
                <a:pos x="T2" y="T3"/>
              </a:cxn>
              <a:cxn ang="T110">
                <a:pos x="T4" y="T5"/>
              </a:cxn>
              <a:cxn ang="T111">
                <a:pos x="T6" y="T7"/>
              </a:cxn>
              <a:cxn ang="T112">
                <a:pos x="T8" y="T9"/>
              </a:cxn>
              <a:cxn ang="T113">
                <a:pos x="T10" y="T11"/>
              </a:cxn>
              <a:cxn ang="T114">
                <a:pos x="T12" y="T13"/>
              </a:cxn>
              <a:cxn ang="T115">
                <a:pos x="T14" y="T15"/>
              </a:cxn>
              <a:cxn ang="T116">
                <a:pos x="T16" y="T17"/>
              </a:cxn>
              <a:cxn ang="T117">
                <a:pos x="T18" y="T19"/>
              </a:cxn>
              <a:cxn ang="T118">
                <a:pos x="T20" y="T21"/>
              </a:cxn>
              <a:cxn ang="T119">
                <a:pos x="T22" y="T23"/>
              </a:cxn>
              <a:cxn ang="T120">
                <a:pos x="T24" y="T25"/>
              </a:cxn>
              <a:cxn ang="T121">
                <a:pos x="T26" y="T27"/>
              </a:cxn>
              <a:cxn ang="T122">
                <a:pos x="T28" y="T29"/>
              </a:cxn>
              <a:cxn ang="T123">
                <a:pos x="T30" y="T31"/>
              </a:cxn>
              <a:cxn ang="T124">
                <a:pos x="T32" y="T33"/>
              </a:cxn>
              <a:cxn ang="T125">
                <a:pos x="T34" y="T35"/>
              </a:cxn>
              <a:cxn ang="T126">
                <a:pos x="T36" y="T37"/>
              </a:cxn>
              <a:cxn ang="T127">
                <a:pos x="T38" y="T39"/>
              </a:cxn>
              <a:cxn ang="T128">
                <a:pos x="T40" y="T41"/>
              </a:cxn>
              <a:cxn ang="T129">
                <a:pos x="T42" y="T43"/>
              </a:cxn>
              <a:cxn ang="T130">
                <a:pos x="T44" y="T45"/>
              </a:cxn>
              <a:cxn ang="T131">
                <a:pos x="T46" y="T47"/>
              </a:cxn>
              <a:cxn ang="T132">
                <a:pos x="T48" y="T49"/>
              </a:cxn>
              <a:cxn ang="T133">
                <a:pos x="T50" y="T51"/>
              </a:cxn>
              <a:cxn ang="T134">
                <a:pos x="T52" y="T53"/>
              </a:cxn>
              <a:cxn ang="T135">
                <a:pos x="T54" y="T55"/>
              </a:cxn>
              <a:cxn ang="T136">
                <a:pos x="T56" y="T57"/>
              </a:cxn>
              <a:cxn ang="T137">
                <a:pos x="T58" y="T59"/>
              </a:cxn>
              <a:cxn ang="T138">
                <a:pos x="T60" y="T61"/>
              </a:cxn>
              <a:cxn ang="T139">
                <a:pos x="T62" y="T63"/>
              </a:cxn>
              <a:cxn ang="T140">
                <a:pos x="T64" y="T65"/>
              </a:cxn>
              <a:cxn ang="T141">
                <a:pos x="T66" y="T67"/>
              </a:cxn>
              <a:cxn ang="T142">
                <a:pos x="T68" y="T69"/>
              </a:cxn>
              <a:cxn ang="T143">
                <a:pos x="T70" y="T71"/>
              </a:cxn>
              <a:cxn ang="T144">
                <a:pos x="T72" y="T73"/>
              </a:cxn>
              <a:cxn ang="T145">
                <a:pos x="T74" y="T75"/>
              </a:cxn>
              <a:cxn ang="T146">
                <a:pos x="T76" y="T77"/>
              </a:cxn>
              <a:cxn ang="T147">
                <a:pos x="T78" y="T79"/>
              </a:cxn>
              <a:cxn ang="T148">
                <a:pos x="T80" y="T81"/>
              </a:cxn>
              <a:cxn ang="T149">
                <a:pos x="T82" y="T83"/>
              </a:cxn>
              <a:cxn ang="T150">
                <a:pos x="T84" y="T85"/>
              </a:cxn>
              <a:cxn ang="T151">
                <a:pos x="T86" y="T87"/>
              </a:cxn>
              <a:cxn ang="T152">
                <a:pos x="T88" y="T89"/>
              </a:cxn>
              <a:cxn ang="T153">
                <a:pos x="T90" y="T91"/>
              </a:cxn>
              <a:cxn ang="T154">
                <a:pos x="T92" y="T93"/>
              </a:cxn>
              <a:cxn ang="T155">
                <a:pos x="T94" y="T95"/>
              </a:cxn>
              <a:cxn ang="T156">
                <a:pos x="T96" y="T97"/>
              </a:cxn>
              <a:cxn ang="T157">
                <a:pos x="T98" y="T99"/>
              </a:cxn>
              <a:cxn ang="T158">
                <a:pos x="T100" y="T101"/>
              </a:cxn>
              <a:cxn ang="T159">
                <a:pos x="T102" y="T103"/>
              </a:cxn>
              <a:cxn ang="T160">
                <a:pos x="T104" y="T105"/>
              </a:cxn>
              <a:cxn ang="T161">
                <a:pos x="T106" y="T107"/>
              </a:cxn>
            </a:cxnLst>
            <a:rect l="T162" t="T163" r="T164" b="T165"/>
            <a:pathLst>
              <a:path w="271" h="272">
                <a:moveTo>
                  <a:pt x="0" y="126"/>
                </a:moveTo>
                <a:lnTo>
                  <a:pt x="0" y="135"/>
                </a:lnTo>
                <a:lnTo>
                  <a:pt x="1" y="166"/>
                </a:lnTo>
                <a:lnTo>
                  <a:pt x="8" y="194"/>
                </a:lnTo>
                <a:lnTo>
                  <a:pt x="11" y="206"/>
                </a:lnTo>
                <a:lnTo>
                  <a:pt x="18" y="218"/>
                </a:lnTo>
                <a:lnTo>
                  <a:pt x="24" y="227"/>
                </a:lnTo>
                <a:lnTo>
                  <a:pt x="34" y="237"/>
                </a:lnTo>
                <a:lnTo>
                  <a:pt x="41" y="244"/>
                </a:lnTo>
                <a:lnTo>
                  <a:pt x="52" y="251"/>
                </a:lnTo>
                <a:lnTo>
                  <a:pt x="62" y="257"/>
                </a:lnTo>
                <a:lnTo>
                  <a:pt x="75" y="263"/>
                </a:lnTo>
                <a:lnTo>
                  <a:pt x="102" y="270"/>
                </a:lnTo>
                <a:lnTo>
                  <a:pt x="118" y="271"/>
                </a:lnTo>
                <a:lnTo>
                  <a:pt x="136" y="272"/>
                </a:lnTo>
                <a:lnTo>
                  <a:pt x="152" y="271"/>
                </a:lnTo>
                <a:lnTo>
                  <a:pt x="167" y="270"/>
                </a:lnTo>
                <a:lnTo>
                  <a:pt x="180" y="266"/>
                </a:lnTo>
                <a:lnTo>
                  <a:pt x="194" y="263"/>
                </a:lnTo>
                <a:lnTo>
                  <a:pt x="200" y="259"/>
                </a:lnTo>
                <a:lnTo>
                  <a:pt x="206" y="257"/>
                </a:lnTo>
                <a:lnTo>
                  <a:pt x="218" y="251"/>
                </a:lnTo>
                <a:lnTo>
                  <a:pt x="227" y="244"/>
                </a:lnTo>
                <a:lnTo>
                  <a:pt x="237" y="237"/>
                </a:lnTo>
                <a:lnTo>
                  <a:pt x="244" y="227"/>
                </a:lnTo>
                <a:lnTo>
                  <a:pt x="251" y="218"/>
                </a:lnTo>
                <a:lnTo>
                  <a:pt x="257" y="206"/>
                </a:lnTo>
                <a:lnTo>
                  <a:pt x="262" y="194"/>
                </a:lnTo>
                <a:lnTo>
                  <a:pt x="264" y="180"/>
                </a:lnTo>
                <a:lnTo>
                  <a:pt x="266" y="172"/>
                </a:lnTo>
                <a:lnTo>
                  <a:pt x="268" y="166"/>
                </a:lnTo>
                <a:lnTo>
                  <a:pt x="270" y="150"/>
                </a:lnTo>
                <a:lnTo>
                  <a:pt x="271" y="135"/>
                </a:lnTo>
                <a:lnTo>
                  <a:pt x="268" y="102"/>
                </a:lnTo>
                <a:lnTo>
                  <a:pt x="262" y="75"/>
                </a:lnTo>
                <a:lnTo>
                  <a:pt x="257" y="62"/>
                </a:lnTo>
                <a:lnTo>
                  <a:pt x="251" y="52"/>
                </a:lnTo>
                <a:lnTo>
                  <a:pt x="244" y="41"/>
                </a:lnTo>
                <a:lnTo>
                  <a:pt x="237" y="34"/>
                </a:lnTo>
                <a:lnTo>
                  <a:pt x="227" y="24"/>
                </a:lnTo>
                <a:lnTo>
                  <a:pt x="218" y="18"/>
                </a:lnTo>
                <a:lnTo>
                  <a:pt x="206" y="12"/>
                </a:lnTo>
                <a:lnTo>
                  <a:pt x="194" y="8"/>
                </a:lnTo>
                <a:lnTo>
                  <a:pt x="167" y="1"/>
                </a:lnTo>
                <a:lnTo>
                  <a:pt x="136" y="0"/>
                </a:lnTo>
                <a:lnTo>
                  <a:pt x="104" y="1"/>
                </a:lnTo>
                <a:lnTo>
                  <a:pt x="78" y="8"/>
                </a:lnTo>
                <a:lnTo>
                  <a:pt x="54" y="17"/>
                </a:lnTo>
                <a:lnTo>
                  <a:pt x="36" y="31"/>
                </a:lnTo>
                <a:lnTo>
                  <a:pt x="21" y="48"/>
                </a:lnTo>
                <a:lnTo>
                  <a:pt x="10" y="70"/>
                </a:lnTo>
                <a:lnTo>
                  <a:pt x="2" y="95"/>
                </a:lnTo>
                <a:lnTo>
                  <a:pt x="0" y="109"/>
                </a:lnTo>
                <a:lnTo>
                  <a:pt x="0" y="126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19" name="Line 75"/>
          <p:cNvSpPr>
            <a:spLocks noChangeShapeType="1"/>
          </p:cNvSpPr>
          <p:nvPr/>
        </p:nvSpPr>
        <p:spPr bwMode="auto">
          <a:xfrm flipH="1" flipV="1">
            <a:off x="6196013" y="2328863"/>
            <a:ext cx="71437" cy="3175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20" name="Line 76"/>
          <p:cNvSpPr>
            <a:spLocks noChangeShapeType="1"/>
          </p:cNvSpPr>
          <p:nvPr/>
        </p:nvSpPr>
        <p:spPr bwMode="auto">
          <a:xfrm>
            <a:off x="5970588" y="2316163"/>
            <a:ext cx="225425" cy="12700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21" name="Freeform 77"/>
          <p:cNvSpPr>
            <a:spLocks/>
          </p:cNvSpPr>
          <p:nvPr/>
        </p:nvSpPr>
        <p:spPr bwMode="auto">
          <a:xfrm>
            <a:off x="5827713" y="2241550"/>
            <a:ext cx="142875" cy="74613"/>
          </a:xfrm>
          <a:custGeom>
            <a:avLst/>
            <a:gdLst>
              <a:gd name="T0" fmla="*/ 2147483647 w 269"/>
              <a:gd name="T1" fmla="*/ 2147483647 h 143"/>
              <a:gd name="T2" fmla="*/ 2147483647 w 269"/>
              <a:gd name="T3" fmla="*/ 2147483647 h 143"/>
              <a:gd name="T4" fmla="*/ 2147483647 w 269"/>
              <a:gd name="T5" fmla="*/ 2147483647 h 143"/>
              <a:gd name="T6" fmla="*/ 2147483647 w 269"/>
              <a:gd name="T7" fmla="*/ 2147483647 h 143"/>
              <a:gd name="T8" fmla="*/ 2147483647 w 269"/>
              <a:gd name="T9" fmla="*/ 2147483647 h 143"/>
              <a:gd name="T10" fmla="*/ 2147483647 w 269"/>
              <a:gd name="T11" fmla="*/ 2147483647 h 143"/>
              <a:gd name="T12" fmla="*/ 2147483647 w 269"/>
              <a:gd name="T13" fmla="*/ 2147483647 h 143"/>
              <a:gd name="T14" fmla="*/ 2147483647 w 269"/>
              <a:gd name="T15" fmla="*/ 2147483647 h 143"/>
              <a:gd name="T16" fmla="*/ 2147483647 w 269"/>
              <a:gd name="T17" fmla="*/ 2147483647 h 143"/>
              <a:gd name="T18" fmla="*/ 2147483647 w 269"/>
              <a:gd name="T19" fmla="*/ 2147483647 h 143"/>
              <a:gd name="T20" fmla="*/ 2147483647 w 269"/>
              <a:gd name="T21" fmla="*/ 2147483647 h 143"/>
              <a:gd name="T22" fmla="*/ 2147483647 w 269"/>
              <a:gd name="T23" fmla="*/ 2147483647 h 143"/>
              <a:gd name="T24" fmla="*/ 2147483647 w 269"/>
              <a:gd name="T25" fmla="*/ 0 h 143"/>
              <a:gd name="T26" fmla="*/ 2147483647 w 269"/>
              <a:gd name="T27" fmla="*/ 0 h 143"/>
              <a:gd name="T28" fmla="*/ 2147483647 w 269"/>
              <a:gd name="T29" fmla="*/ 0 h 143"/>
              <a:gd name="T30" fmla="*/ 2147483647 w 269"/>
              <a:gd name="T31" fmla="*/ 2147483647 h 143"/>
              <a:gd name="T32" fmla="*/ 2147483647 w 269"/>
              <a:gd name="T33" fmla="*/ 2147483647 h 143"/>
              <a:gd name="T34" fmla="*/ 2147483647 w 269"/>
              <a:gd name="T35" fmla="*/ 2147483647 h 143"/>
              <a:gd name="T36" fmla="*/ 2147483647 w 269"/>
              <a:gd name="T37" fmla="*/ 2147483647 h 143"/>
              <a:gd name="T38" fmla="*/ 2147483647 w 269"/>
              <a:gd name="T39" fmla="*/ 2147483647 h 143"/>
              <a:gd name="T40" fmla="*/ 2147483647 w 269"/>
              <a:gd name="T41" fmla="*/ 2147483647 h 143"/>
              <a:gd name="T42" fmla="*/ 0 w 269"/>
              <a:gd name="T43" fmla="*/ 2147483647 h 143"/>
              <a:gd name="T44" fmla="*/ 0 w 269"/>
              <a:gd name="T45" fmla="*/ 2147483647 h 14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69"/>
              <a:gd name="T70" fmla="*/ 0 h 143"/>
              <a:gd name="T71" fmla="*/ 269 w 269"/>
              <a:gd name="T72" fmla="*/ 143 h 14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69" h="143">
                <a:moveTo>
                  <a:pt x="269" y="143"/>
                </a:moveTo>
                <a:lnTo>
                  <a:pt x="269" y="137"/>
                </a:lnTo>
                <a:lnTo>
                  <a:pt x="268" y="119"/>
                </a:lnTo>
                <a:lnTo>
                  <a:pt x="267" y="104"/>
                </a:lnTo>
                <a:lnTo>
                  <a:pt x="260" y="76"/>
                </a:lnTo>
                <a:lnTo>
                  <a:pt x="250" y="52"/>
                </a:lnTo>
                <a:lnTo>
                  <a:pt x="242" y="41"/>
                </a:lnTo>
                <a:lnTo>
                  <a:pt x="236" y="34"/>
                </a:lnTo>
                <a:lnTo>
                  <a:pt x="225" y="25"/>
                </a:lnTo>
                <a:lnTo>
                  <a:pt x="216" y="18"/>
                </a:lnTo>
                <a:lnTo>
                  <a:pt x="205" y="12"/>
                </a:lnTo>
                <a:lnTo>
                  <a:pt x="193" y="8"/>
                </a:lnTo>
                <a:lnTo>
                  <a:pt x="166" y="1"/>
                </a:lnTo>
                <a:lnTo>
                  <a:pt x="134" y="0"/>
                </a:lnTo>
                <a:lnTo>
                  <a:pt x="103" y="1"/>
                </a:lnTo>
                <a:lnTo>
                  <a:pt x="77" y="8"/>
                </a:lnTo>
                <a:lnTo>
                  <a:pt x="55" y="17"/>
                </a:lnTo>
                <a:lnTo>
                  <a:pt x="37" y="31"/>
                </a:lnTo>
                <a:lnTo>
                  <a:pt x="22" y="48"/>
                </a:lnTo>
                <a:lnTo>
                  <a:pt x="10" y="70"/>
                </a:lnTo>
                <a:lnTo>
                  <a:pt x="2" y="95"/>
                </a:lnTo>
                <a:lnTo>
                  <a:pt x="0" y="109"/>
                </a:lnTo>
                <a:lnTo>
                  <a:pt x="0" y="126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22" name="Line 78"/>
          <p:cNvSpPr>
            <a:spLocks noChangeShapeType="1"/>
          </p:cNvSpPr>
          <p:nvPr/>
        </p:nvSpPr>
        <p:spPr bwMode="auto">
          <a:xfrm flipH="1" flipV="1">
            <a:off x="5827713" y="2308225"/>
            <a:ext cx="142875" cy="7938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23" name="Freeform 79"/>
          <p:cNvSpPr>
            <a:spLocks/>
          </p:cNvSpPr>
          <p:nvPr/>
        </p:nvSpPr>
        <p:spPr bwMode="auto">
          <a:xfrm>
            <a:off x="3979863" y="2262188"/>
            <a:ext cx="144462" cy="100012"/>
          </a:xfrm>
          <a:custGeom>
            <a:avLst/>
            <a:gdLst>
              <a:gd name="T0" fmla="*/ 2147483647 w 271"/>
              <a:gd name="T1" fmla="*/ 2147483647 h 190"/>
              <a:gd name="T2" fmla="*/ 2147483647 w 271"/>
              <a:gd name="T3" fmla="*/ 2147483647 h 190"/>
              <a:gd name="T4" fmla="*/ 2147483647 w 271"/>
              <a:gd name="T5" fmla="*/ 2147483647 h 190"/>
              <a:gd name="T6" fmla="*/ 0 w 271"/>
              <a:gd name="T7" fmla="*/ 2147483647 h 190"/>
              <a:gd name="T8" fmla="*/ 2147483647 w 271"/>
              <a:gd name="T9" fmla="*/ 2147483647 h 190"/>
              <a:gd name="T10" fmla="*/ 2147483647 w 271"/>
              <a:gd name="T11" fmla="*/ 2147483647 h 190"/>
              <a:gd name="T12" fmla="*/ 2147483647 w 271"/>
              <a:gd name="T13" fmla="*/ 2147483647 h 190"/>
              <a:gd name="T14" fmla="*/ 2147483647 w 271"/>
              <a:gd name="T15" fmla="*/ 2147483647 h 190"/>
              <a:gd name="T16" fmla="*/ 2147483647 w 271"/>
              <a:gd name="T17" fmla="*/ 2147483647 h 190"/>
              <a:gd name="T18" fmla="*/ 2147483647 w 271"/>
              <a:gd name="T19" fmla="*/ 2147483647 h 190"/>
              <a:gd name="T20" fmla="*/ 2147483647 w 271"/>
              <a:gd name="T21" fmla="*/ 2147483647 h 190"/>
              <a:gd name="T22" fmla="*/ 2147483647 w 271"/>
              <a:gd name="T23" fmla="*/ 2147483647 h 190"/>
              <a:gd name="T24" fmla="*/ 2147483647 w 271"/>
              <a:gd name="T25" fmla="*/ 2147483647 h 190"/>
              <a:gd name="T26" fmla="*/ 2147483647 w 271"/>
              <a:gd name="T27" fmla="*/ 2147483647 h 190"/>
              <a:gd name="T28" fmla="*/ 2147483647 w 271"/>
              <a:gd name="T29" fmla="*/ 0 h 190"/>
              <a:gd name="T30" fmla="*/ 2147483647 w 271"/>
              <a:gd name="T31" fmla="*/ 0 h 190"/>
              <a:gd name="T32" fmla="*/ 2147483647 w 271"/>
              <a:gd name="T33" fmla="*/ 0 h 190"/>
              <a:gd name="T34" fmla="*/ 2147483647 w 271"/>
              <a:gd name="T35" fmla="*/ 2147483647 h 190"/>
              <a:gd name="T36" fmla="*/ 2147483647 w 271"/>
              <a:gd name="T37" fmla="*/ 2147483647 h 190"/>
              <a:gd name="T38" fmla="*/ 2147483647 w 271"/>
              <a:gd name="T39" fmla="*/ 2147483647 h 190"/>
              <a:gd name="T40" fmla="*/ 2147483647 w 271"/>
              <a:gd name="T41" fmla="*/ 2147483647 h 190"/>
              <a:gd name="T42" fmla="*/ 2147483647 w 271"/>
              <a:gd name="T43" fmla="*/ 2147483647 h 190"/>
              <a:gd name="T44" fmla="*/ 2147483647 w 271"/>
              <a:gd name="T45" fmla="*/ 2147483647 h 190"/>
              <a:gd name="T46" fmla="*/ 2147483647 w 271"/>
              <a:gd name="T47" fmla="*/ 2147483647 h 190"/>
              <a:gd name="T48" fmla="*/ 2147483647 w 271"/>
              <a:gd name="T49" fmla="*/ 2147483647 h 190"/>
              <a:gd name="T50" fmla="*/ 2147483647 w 271"/>
              <a:gd name="T51" fmla="*/ 2147483647 h 190"/>
              <a:gd name="T52" fmla="*/ 2147483647 w 271"/>
              <a:gd name="T53" fmla="*/ 2147483647 h 190"/>
              <a:gd name="T54" fmla="*/ 2147483647 w 271"/>
              <a:gd name="T55" fmla="*/ 2147483647 h 190"/>
              <a:gd name="T56" fmla="*/ 2147483647 w 271"/>
              <a:gd name="T57" fmla="*/ 2147483647 h 190"/>
              <a:gd name="T58" fmla="*/ 2147483647 w 271"/>
              <a:gd name="T59" fmla="*/ 2147483647 h 190"/>
              <a:gd name="T60" fmla="*/ 2147483647 w 271"/>
              <a:gd name="T61" fmla="*/ 2147483647 h 190"/>
              <a:gd name="T62" fmla="*/ 2147483647 w 271"/>
              <a:gd name="T63" fmla="*/ 2147483647 h 190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71"/>
              <a:gd name="T97" fmla="*/ 0 h 190"/>
              <a:gd name="T98" fmla="*/ 271 w 271"/>
              <a:gd name="T99" fmla="*/ 190 h 190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71" h="190">
                <a:moveTo>
                  <a:pt x="7" y="190"/>
                </a:moveTo>
                <a:lnTo>
                  <a:pt x="3" y="176"/>
                </a:lnTo>
                <a:lnTo>
                  <a:pt x="2" y="163"/>
                </a:lnTo>
                <a:lnTo>
                  <a:pt x="0" y="135"/>
                </a:lnTo>
                <a:lnTo>
                  <a:pt x="2" y="102"/>
                </a:lnTo>
                <a:lnTo>
                  <a:pt x="8" y="75"/>
                </a:lnTo>
                <a:lnTo>
                  <a:pt x="12" y="62"/>
                </a:lnTo>
                <a:lnTo>
                  <a:pt x="19" y="52"/>
                </a:lnTo>
                <a:lnTo>
                  <a:pt x="25" y="41"/>
                </a:lnTo>
                <a:lnTo>
                  <a:pt x="34" y="34"/>
                </a:lnTo>
                <a:lnTo>
                  <a:pt x="42" y="24"/>
                </a:lnTo>
                <a:lnTo>
                  <a:pt x="52" y="18"/>
                </a:lnTo>
                <a:lnTo>
                  <a:pt x="63" y="12"/>
                </a:lnTo>
                <a:lnTo>
                  <a:pt x="76" y="8"/>
                </a:lnTo>
                <a:lnTo>
                  <a:pt x="103" y="1"/>
                </a:lnTo>
                <a:lnTo>
                  <a:pt x="137" y="0"/>
                </a:lnTo>
                <a:lnTo>
                  <a:pt x="168" y="1"/>
                </a:lnTo>
                <a:lnTo>
                  <a:pt x="195" y="8"/>
                </a:lnTo>
                <a:lnTo>
                  <a:pt x="207" y="12"/>
                </a:lnTo>
                <a:lnTo>
                  <a:pt x="218" y="18"/>
                </a:lnTo>
                <a:lnTo>
                  <a:pt x="227" y="24"/>
                </a:lnTo>
                <a:lnTo>
                  <a:pt x="238" y="34"/>
                </a:lnTo>
                <a:lnTo>
                  <a:pt x="244" y="41"/>
                </a:lnTo>
                <a:lnTo>
                  <a:pt x="252" y="52"/>
                </a:lnTo>
                <a:lnTo>
                  <a:pt x="257" y="62"/>
                </a:lnTo>
                <a:lnTo>
                  <a:pt x="262" y="75"/>
                </a:lnTo>
                <a:lnTo>
                  <a:pt x="269" y="102"/>
                </a:lnTo>
                <a:lnTo>
                  <a:pt x="271" y="135"/>
                </a:lnTo>
                <a:lnTo>
                  <a:pt x="270" y="140"/>
                </a:lnTo>
                <a:lnTo>
                  <a:pt x="270" y="146"/>
                </a:lnTo>
                <a:lnTo>
                  <a:pt x="270" y="159"/>
                </a:lnTo>
                <a:lnTo>
                  <a:pt x="268" y="181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24" name="Freeform 80"/>
          <p:cNvSpPr>
            <a:spLocks/>
          </p:cNvSpPr>
          <p:nvPr/>
        </p:nvSpPr>
        <p:spPr bwMode="auto">
          <a:xfrm>
            <a:off x="3984625" y="2332038"/>
            <a:ext cx="138113" cy="30162"/>
          </a:xfrm>
          <a:custGeom>
            <a:avLst/>
            <a:gdLst>
              <a:gd name="T0" fmla="*/ 2147483647 w 261"/>
              <a:gd name="T1" fmla="*/ 2147483647 h 57"/>
              <a:gd name="T2" fmla="*/ 2147483647 w 261"/>
              <a:gd name="T3" fmla="*/ 0 h 57"/>
              <a:gd name="T4" fmla="*/ 0 w 261"/>
              <a:gd name="T5" fmla="*/ 2147483647 h 57"/>
              <a:gd name="T6" fmla="*/ 0 60000 65536"/>
              <a:gd name="T7" fmla="*/ 0 60000 65536"/>
              <a:gd name="T8" fmla="*/ 0 60000 65536"/>
              <a:gd name="T9" fmla="*/ 0 w 261"/>
              <a:gd name="T10" fmla="*/ 0 h 57"/>
              <a:gd name="T11" fmla="*/ 261 w 261"/>
              <a:gd name="T12" fmla="*/ 57 h 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1" h="57">
                <a:moveTo>
                  <a:pt x="261" y="48"/>
                </a:moveTo>
                <a:lnTo>
                  <a:pt x="128" y="0"/>
                </a:lnTo>
                <a:lnTo>
                  <a:pt x="0" y="57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25" name="Freeform 81"/>
          <p:cNvSpPr>
            <a:spLocks/>
          </p:cNvSpPr>
          <p:nvPr/>
        </p:nvSpPr>
        <p:spPr bwMode="auto">
          <a:xfrm>
            <a:off x="4719638" y="2222500"/>
            <a:ext cx="144462" cy="101600"/>
          </a:xfrm>
          <a:custGeom>
            <a:avLst/>
            <a:gdLst>
              <a:gd name="T0" fmla="*/ 2147483647 w 273"/>
              <a:gd name="T1" fmla="*/ 2147483647 h 194"/>
              <a:gd name="T2" fmla="*/ 2147483647 w 273"/>
              <a:gd name="T3" fmla="*/ 2147483647 h 194"/>
              <a:gd name="T4" fmla="*/ 2147483647 w 273"/>
              <a:gd name="T5" fmla="*/ 2147483647 h 194"/>
              <a:gd name="T6" fmla="*/ 2147483647 w 273"/>
              <a:gd name="T7" fmla="*/ 2147483647 h 194"/>
              <a:gd name="T8" fmla="*/ 2147483647 w 273"/>
              <a:gd name="T9" fmla="*/ 2147483647 h 194"/>
              <a:gd name="T10" fmla="*/ 2147483647 w 273"/>
              <a:gd name="T11" fmla="*/ 2147483647 h 194"/>
              <a:gd name="T12" fmla="*/ 2147483647 w 273"/>
              <a:gd name="T13" fmla="*/ 2147483647 h 194"/>
              <a:gd name="T14" fmla="*/ 2147483647 w 273"/>
              <a:gd name="T15" fmla="*/ 2147483647 h 194"/>
              <a:gd name="T16" fmla="*/ 2147483647 w 273"/>
              <a:gd name="T17" fmla="*/ 2147483647 h 194"/>
              <a:gd name="T18" fmla="*/ 2147483647 w 273"/>
              <a:gd name="T19" fmla="*/ 2147483647 h 194"/>
              <a:gd name="T20" fmla="*/ 2147483647 w 273"/>
              <a:gd name="T21" fmla="*/ 2147483647 h 194"/>
              <a:gd name="T22" fmla="*/ 2147483647 w 273"/>
              <a:gd name="T23" fmla="*/ 2147483647 h 194"/>
              <a:gd name="T24" fmla="*/ 2147483647 w 273"/>
              <a:gd name="T25" fmla="*/ 2147483647 h 194"/>
              <a:gd name="T26" fmla="*/ 2147483647 w 273"/>
              <a:gd name="T27" fmla="*/ 2147483647 h 194"/>
              <a:gd name="T28" fmla="*/ 2147483647 w 273"/>
              <a:gd name="T29" fmla="*/ 2147483647 h 194"/>
              <a:gd name="T30" fmla="*/ 2147483647 w 273"/>
              <a:gd name="T31" fmla="*/ 2147483647 h 194"/>
              <a:gd name="T32" fmla="*/ 2147483647 w 273"/>
              <a:gd name="T33" fmla="*/ 2147483647 h 194"/>
              <a:gd name="T34" fmla="*/ 2147483647 w 273"/>
              <a:gd name="T35" fmla="*/ 0 h 194"/>
              <a:gd name="T36" fmla="*/ 2147483647 w 273"/>
              <a:gd name="T37" fmla="*/ 0 h 194"/>
              <a:gd name="T38" fmla="*/ 2147483647 w 273"/>
              <a:gd name="T39" fmla="*/ 0 h 194"/>
              <a:gd name="T40" fmla="*/ 2147483647 w 273"/>
              <a:gd name="T41" fmla="*/ 2147483647 h 194"/>
              <a:gd name="T42" fmla="*/ 2147483647 w 273"/>
              <a:gd name="T43" fmla="*/ 2147483647 h 194"/>
              <a:gd name="T44" fmla="*/ 2147483647 w 273"/>
              <a:gd name="T45" fmla="*/ 2147483647 h 194"/>
              <a:gd name="T46" fmla="*/ 2147483647 w 273"/>
              <a:gd name="T47" fmla="*/ 2147483647 h 194"/>
              <a:gd name="T48" fmla="*/ 2147483647 w 273"/>
              <a:gd name="T49" fmla="*/ 2147483647 h 194"/>
              <a:gd name="T50" fmla="*/ 2147483647 w 273"/>
              <a:gd name="T51" fmla="*/ 2147483647 h 194"/>
              <a:gd name="T52" fmla="*/ 2147483647 w 273"/>
              <a:gd name="T53" fmla="*/ 2147483647 h 194"/>
              <a:gd name="T54" fmla="*/ 2147483647 w 273"/>
              <a:gd name="T55" fmla="*/ 2147483647 h 194"/>
              <a:gd name="T56" fmla="*/ 2147483647 w 273"/>
              <a:gd name="T57" fmla="*/ 2147483647 h 194"/>
              <a:gd name="T58" fmla="*/ 2147483647 w 273"/>
              <a:gd name="T59" fmla="*/ 2147483647 h 194"/>
              <a:gd name="T60" fmla="*/ 0 w 273"/>
              <a:gd name="T61" fmla="*/ 2147483647 h 194"/>
              <a:gd name="T62" fmla="*/ 2147483647 w 273"/>
              <a:gd name="T63" fmla="*/ 2147483647 h 194"/>
              <a:gd name="T64" fmla="*/ 2147483647 w 273"/>
              <a:gd name="T65" fmla="*/ 2147483647 h 194"/>
              <a:gd name="T66" fmla="*/ 2147483647 w 273"/>
              <a:gd name="T67" fmla="*/ 2147483647 h 194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73"/>
              <a:gd name="T103" fmla="*/ 0 h 194"/>
              <a:gd name="T104" fmla="*/ 273 w 273"/>
              <a:gd name="T105" fmla="*/ 194 h 194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73" h="194">
                <a:moveTo>
                  <a:pt x="266" y="188"/>
                </a:moveTo>
                <a:lnTo>
                  <a:pt x="267" y="175"/>
                </a:lnTo>
                <a:lnTo>
                  <a:pt x="270" y="162"/>
                </a:lnTo>
                <a:lnTo>
                  <a:pt x="270" y="154"/>
                </a:lnTo>
                <a:lnTo>
                  <a:pt x="270" y="150"/>
                </a:lnTo>
                <a:lnTo>
                  <a:pt x="271" y="147"/>
                </a:lnTo>
                <a:lnTo>
                  <a:pt x="273" y="134"/>
                </a:lnTo>
                <a:lnTo>
                  <a:pt x="270" y="102"/>
                </a:lnTo>
                <a:lnTo>
                  <a:pt x="264" y="75"/>
                </a:lnTo>
                <a:lnTo>
                  <a:pt x="257" y="62"/>
                </a:lnTo>
                <a:lnTo>
                  <a:pt x="252" y="52"/>
                </a:lnTo>
                <a:lnTo>
                  <a:pt x="244" y="41"/>
                </a:lnTo>
                <a:lnTo>
                  <a:pt x="238" y="33"/>
                </a:lnTo>
                <a:lnTo>
                  <a:pt x="227" y="24"/>
                </a:lnTo>
                <a:lnTo>
                  <a:pt x="218" y="18"/>
                </a:lnTo>
                <a:lnTo>
                  <a:pt x="206" y="11"/>
                </a:lnTo>
                <a:lnTo>
                  <a:pt x="195" y="7"/>
                </a:lnTo>
                <a:lnTo>
                  <a:pt x="166" y="1"/>
                </a:lnTo>
                <a:lnTo>
                  <a:pt x="135" y="0"/>
                </a:lnTo>
                <a:lnTo>
                  <a:pt x="103" y="1"/>
                </a:lnTo>
                <a:lnTo>
                  <a:pt x="75" y="7"/>
                </a:lnTo>
                <a:lnTo>
                  <a:pt x="63" y="11"/>
                </a:lnTo>
                <a:lnTo>
                  <a:pt x="52" y="18"/>
                </a:lnTo>
                <a:lnTo>
                  <a:pt x="42" y="24"/>
                </a:lnTo>
                <a:lnTo>
                  <a:pt x="34" y="33"/>
                </a:lnTo>
                <a:lnTo>
                  <a:pt x="25" y="41"/>
                </a:lnTo>
                <a:lnTo>
                  <a:pt x="18" y="52"/>
                </a:lnTo>
                <a:lnTo>
                  <a:pt x="12" y="62"/>
                </a:lnTo>
                <a:lnTo>
                  <a:pt x="8" y="75"/>
                </a:lnTo>
                <a:lnTo>
                  <a:pt x="2" y="102"/>
                </a:lnTo>
                <a:lnTo>
                  <a:pt x="0" y="134"/>
                </a:lnTo>
                <a:lnTo>
                  <a:pt x="2" y="166"/>
                </a:lnTo>
                <a:lnTo>
                  <a:pt x="4" y="180"/>
                </a:lnTo>
                <a:lnTo>
                  <a:pt x="9" y="194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26" name="Freeform 82"/>
          <p:cNvSpPr>
            <a:spLocks/>
          </p:cNvSpPr>
          <p:nvPr/>
        </p:nvSpPr>
        <p:spPr bwMode="auto">
          <a:xfrm>
            <a:off x="4724400" y="2293938"/>
            <a:ext cx="136525" cy="30162"/>
          </a:xfrm>
          <a:custGeom>
            <a:avLst/>
            <a:gdLst>
              <a:gd name="T0" fmla="*/ 2147483647 w 257"/>
              <a:gd name="T1" fmla="*/ 2147483647 h 57"/>
              <a:gd name="T2" fmla="*/ 2147483647 w 257"/>
              <a:gd name="T3" fmla="*/ 0 h 57"/>
              <a:gd name="T4" fmla="*/ 0 w 257"/>
              <a:gd name="T5" fmla="*/ 2147483647 h 57"/>
              <a:gd name="T6" fmla="*/ 0 60000 65536"/>
              <a:gd name="T7" fmla="*/ 0 60000 65536"/>
              <a:gd name="T8" fmla="*/ 0 60000 65536"/>
              <a:gd name="T9" fmla="*/ 0 w 257"/>
              <a:gd name="T10" fmla="*/ 0 h 57"/>
              <a:gd name="T11" fmla="*/ 257 w 257"/>
              <a:gd name="T12" fmla="*/ 57 h 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7" h="57">
                <a:moveTo>
                  <a:pt x="257" y="51"/>
                </a:moveTo>
                <a:lnTo>
                  <a:pt x="125" y="0"/>
                </a:lnTo>
                <a:lnTo>
                  <a:pt x="0" y="57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27" name="Freeform 83"/>
          <p:cNvSpPr>
            <a:spLocks/>
          </p:cNvSpPr>
          <p:nvPr/>
        </p:nvSpPr>
        <p:spPr bwMode="auto">
          <a:xfrm>
            <a:off x="4724400" y="2320925"/>
            <a:ext cx="136525" cy="42863"/>
          </a:xfrm>
          <a:custGeom>
            <a:avLst/>
            <a:gdLst>
              <a:gd name="T0" fmla="*/ 0 w 257"/>
              <a:gd name="T1" fmla="*/ 2147483647 h 81"/>
              <a:gd name="T2" fmla="*/ 2147483647 w 257"/>
              <a:gd name="T3" fmla="*/ 2147483647 h 81"/>
              <a:gd name="T4" fmla="*/ 2147483647 w 257"/>
              <a:gd name="T5" fmla="*/ 2147483647 h 81"/>
              <a:gd name="T6" fmla="*/ 2147483647 w 257"/>
              <a:gd name="T7" fmla="*/ 2147483647 h 81"/>
              <a:gd name="T8" fmla="*/ 2147483647 w 257"/>
              <a:gd name="T9" fmla="*/ 2147483647 h 81"/>
              <a:gd name="T10" fmla="*/ 2147483647 w 257"/>
              <a:gd name="T11" fmla="*/ 2147483647 h 81"/>
              <a:gd name="T12" fmla="*/ 2147483647 w 257"/>
              <a:gd name="T13" fmla="*/ 2147483647 h 81"/>
              <a:gd name="T14" fmla="*/ 2147483647 w 257"/>
              <a:gd name="T15" fmla="*/ 2147483647 h 81"/>
              <a:gd name="T16" fmla="*/ 2147483647 w 257"/>
              <a:gd name="T17" fmla="*/ 2147483647 h 81"/>
              <a:gd name="T18" fmla="*/ 2147483647 w 257"/>
              <a:gd name="T19" fmla="*/ 2147483647 h 81"/>
              <a:gd name="T20" fmla="*/ 2147483647 w 257"/>
              <a:gd name="T21" fmla="*/ 2147483647 h 81"/>
              <a:gd name="T22" fmla="*/ 2147483647 w 257"/>
              <a:gd name="T23" fmla="*/ 2147483647 h 81"/>
              <a:gd name="T24" fmla="*/ 2147483647 w 257"/>
              <a:gd name="T25" fmla="*/ 2147483647 h 81"/>
              <a:gd name="T26" fmla="*/ 2147483647 w 257"/>
              <a:gd name="T27" fmla="*/ 2147483647 h 81"/>
              <a:gd name="T28" fmla="*/ 2147483647 w 257"/>
              <a:gd name="T29" fmla="*/ 2147483647 h 81"/>
              <a:gd name="T30" fmla="*/ 2147483647 w 257"/>
              <a:gd name="T31" fmla="*/ 2147483647 h 81"/>
              <a:gd name="T32" fmla="*/ 2147483647 w 257"/>
              <a:gd name="T33" fmla="*/ 2147483647 h 81"/>
              <a:gd name="T34" fmla="*/ 2147483647 w 257"/>
              <a:gd name="T35" fmla="*/ 2147483647 h 81"/>
              <a:gd name="T36" fmla="*/ 2147483647 w 257"/>
              <a:gd name="T37" fmla="*/ 2147483647 h 81"/>
              <a:gd name="T38" fmla="*/ 2147483647 w 257"/>
              <a:gd name="T39" fmla="*/ 2147483647 h 81"/>
              <a:gd name="T40" fmla="*/ 2147483647 w 257"/>
              <a:gd name="T41" fmla="*/ 2147483647 h 81"/>
              <a:gd name="T42" fmla="*/ 2147483647 w 257"/>
              <a:gd name="T43" fmla="*/ 2147483647 h 81"/>
              <a:gd name="T44" fmla="*/ 2147483647 w 257"/>
              <a:gd name="T45" fmla="*/ 2147483647 h 81"/>
              <a:gd name="T46" fmla="*/ 2147483647 w 257"/>
              <a:gd name="T47" fmla="*/ 2147483647 h 81"/>
              <a:gd name="T48" fmla="*/ 2147483647 w 257"/>
              <a:gd name="T49" fmla="*/ 2147483647 h 81"/>
              <a:gd name="T50" fmla="*/ 2147483647 w 257"/>
              <a:gd name="T51" fmla="*/ 2147483647 h 81"/>
              <a:gd name="T52" fmla="*/ 2147483647 w 257"/>
              <a:gd name="T53" fmla="*/ 2147483647 h 81"/>
              <a:gd name="T54" fmla="*/ 2147483647 w 257"/>
              <a:gd name="T55" fmla="*/ 2147483647 h 81"/>
              <a:gd name="T56" fmla="*/ 2147483647 w 257"/>
              <a:gd name="T57" fmla="*/ 2147483647 h 81"/>
              <a:gd name="T58" fmla="*/ 2147483647 w 257"/>
              <a:gd name="T59" fmla="*/ 0 h 8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57"/>
              <a:gd name="T91" fmla="*/ 0 h 81"/>
              <a:gd name="T92" fmla="*/ 257 w 257"/>
              <a:gd name="T93" fmla="*/ 81 h 8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57" h="81">
                <a:moveTo>
                  <a:pt x="0" y="6"/>
                </a:moveTo>
                <a:lnTo>
                  <a:pt x="7" y="23"/>
                </a:lnTo>
                <a:lnTo>
                  <a:pt x="17" y="39"/>
                </a:lnTo>
                <a:lnTo>
                  <a:pt x="29" y="50"/>
                </a:lnTo>
                <a:lnTo>
                  <a:pt x="44" y="62"/>
                </a:lnTo>
                <a:lnTo>
                  <a:pt x="60" y="70"/>
                </a:lnTo>
                <a:lnTo>
                  <a:pt x="79" y="76"/>
                </a:lnTo>
                <a:lnTo>
                  <a:pt x="102" y="80"/>
                </a:lnTo>
                <a:lnTo>
                  <a:pt x="126" y="81"/>
                </a:lnTo>
                <a:lnTo>
                  <a:pt x="131" y="80"/>
                </a:lnTo>
                <a:lnTo>
                  <a:pt x="138" y="80"/>
                </a:lnTo>
                <a:lnTo>
                  <a:pt x="151" y="80"/>
                </a:lnTo>
                <a:lnTo>
                  <a:pt x="161" y="77"/>
                </a:lnTo>
                <a:lnTo>
                  <a:pt x="166" y="76"/>
                </a:lnTo>
                <a:lnTo>
                  <a:pt x="173" y="76"/>
                </a:lnTo>
                <a:lnTo>
                  <a:pt x="177" y="74"/>
                </a:lnTo>
                <a:lnTo>
                  <a:pt x="182" y="72"/>
                </a:lnTo>
                <a:lnTo>
                  <a:pt x="192" y="70"/>
                </a:lnTo>
                <a:lnTo>
                  <a:pt x="201" y="64"/>
                </a:lnTo>
                <a:lnTo>
                  <a:pt x="212" y="61"/>
                </a:lnTo>
                <a:lnTo>
                  <a:pt x="214" y="57"/>
                </a:lnTo>
                <a:lnTo>
                  <a:pt x="218" y="54"/>
                </a:lnTo>
                <a:lnTo>
                  <a:pt x="226" y="49"/>
                </a:lnTo>
                <a:lnTo>
                  <a:pt x="233" y="41"/>
                </a:lnTo>
                <a:lnTo>
                  <a:pt x="235" y="37"/>
                </a:lnTo>
                <a:lnTo>
                  <a:pt x="239" y="35"/>
                </a:lnTo>
                <a:lnTo>
                  <a:pt x="240" y="29"/>
                </a:lnTo>
                <a:lnTo>
                  <a:pt x="243" y="26"/>
                </a:lnTo>
                <a:lnTo>
                  <a:pt x="248" y="18"/>
                </a:lnTo>
                <a:lnTo>
                  <a:pt x="257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28" name="Freeform 84"/>
          <p:cNvSpPr>
            <a:spLocks/>
          </p:cNvSpPr>
          <p:nvPr/>
        </p:nvSpPr>
        <p:spPr bwMode="auto">
          <a:xfrm>
            <a:off x="5087938" y="2405063"/>
            <a:ext cx="144462" cy="96837"/>
          </a:xfrm>
          <a:custGeom>
            <a:avLst/>
            <a:gdLst>
              <a:gd name="T0" fmla="*/ 2147483647 w 271"/>
              <a:gd name="T1" fmla="*/ 2147483647 h 183"/>
              <a:gd name="T2" fmla="*/ 0 w 271"/>
              <a:gd name="T3" fmla="*/ 2147483647 h 183"/>
              <a:gd name="T4" fmla="*/ 0 w 271"/>
              <a:gd name="T5" fmla="*/ 2147483647 h 183"/>
              <a:gd name="T6" fmla="*/ 0 w 271"/>
              <a:gd name="T7" fmla="*/ 2147483647 h 183"/>
              <a:gd name="T8" fmla="*/ 2147483647 w 271"/>
              <a:gd name="T9" fmla="*/ 2147483647 h 183"/>
              <a:gd name="T10" fmla="*/ 2147483647 w 271"/>
              <a:gd name="T11" fmla="*/ 2147483647 h 183"/>
              <a:gd name="T12" fmla="*/ 2147483647 w 271"/>
              <a:gd name="T13" fmla="*/ 2147483647 h 183"/>
              <a:gd name="T14" fmla="*/ 2147483647 w 271"/>
              <a:gd name="T15" fmla="*/ 2147483647 h 183"/>
              <a:gd name="T16" fmla="*/ 2147483647 w 271"/>
              <a:gd name="T17" fmla="*/ 2147483647 h 183"/>
              <a:gd name="T18" fmla="*/ 2147483647 w 271"/>
              <a:gd name="T19" fmla="*/ 2147483647 h 183"/>
              <a:gd name="T20" fmla="*/ 2147483647 w 271"/>
              <a:gd name="T21" fmla="*/ 2147483647 h 183"/>
              <a:gd name="T22" fmla="*/ 2147483647 w 271"/>
              <a:gd name="T23" fmla="*/ 2147483647 h 183"/>
              <a:gd name="T24" fmla="*/ 2147483647 w 271"/>
              <a:gd name="T25" fmla="*/ 2147483647 h 183"/>
              <a:gd name="T26" fmla="*/ 2147483647 w 271"/>
              <a:gd name="T27" fmla="*/ 2147483647 h 183"/>
              <a:gd name="T28" fmla="*/ 2147483647 w 271"/>
              <a:gd name="T29" fmla="*/ 2147483647 h 183"/>
              <a:gd name="T30" fmla="*/ 2147483647 w 271"/>
              <a:gd name="T31" fmla="*/ 2147483647 h 183"/>
              <a:gd name="T32" fmla="*/ 2147483647 w 271"/>
              <a:gd name="T33" fmla="*/ 2147483647 h 183"/>
              <a:gd name="T34" fmla="*/ 2147483647 w 271"/>
              <a:gd name="T35" fmla="*/ 2147483647 h 183"/>
              <a:gd name="T36" fmla="*/ 2147483647 w 271"/>
              <a:gd name="T37" fmla="*/ 2147483647 h 183"/>
              <a:gd name="T38" fmla="*/ 2147483647 w 271"/>
              <a:gd name="T39" fmla="*/ 2147483647 h 183"/>
              <a:gd name="T40" fmla="*/ 2147483647 w 271"/>
              <a:gd name="T41" fmla="*/ 2147483647 h 183"/>
              <a:gd name="T42" fmla="*/ 2147483647 w 271"/>
              <a:gd name="T43" fmla="*/ 2147483647 h 183"/>
              <a:gd name="T44" fmla="*/ 2147483647 w 271"/>
              <a:gd name="T45" fmla="*/ 2147483647 h 183"/>
              <a:gd name="T46" fmla="*/ 2147483647 w 271"/>
              <a:gd name="T47" fmla="*/ 2147483647 h 183"/>
              <a:gd name="T48" fmla="*/ 2147483647 w 271"/>
              <a:gd name="T49" fmla="*/ 2147483647 h 183"/>
              <a:gd name="T50" fmla="*/ 2147483647 w 271"/>
              <a:gd name="T51" fmla="*/ 2147483647 h 183"/>
              <a:gd name="T52" fmla="*/ 2147483647 w 271"/>
              <a:gd name="T53" fmla="*/ 2147483647 h 183"/>
              <a:gd name="T54" fmla="*/ 2147483647 w 271"/>
              <a:gd name="T55" fmla="*/ 2147483647 h 183"/>
              <a:gd name="T56" fmla="*/ 2147483647 w 271"/>
              <a:gd name="T57" fmla="*/ 2147483647 h 183"/>
              <a:gd name="T58" fmla="*/ 2147483647 w 271"/>
              <a:gd name="T59" fmla="*/ 2147483647 h 183"/>
              <a:gd name="T60" fmla="*/ 2147483647 w 271"/>
              <a:gd name="T61" fmla="*/ 2147483647 h 183"/>
              <a:gd name="T62" fmla="*/ 2147483647 w 271"/>
              <a:gd name="T63" fmla="*/ 2147483647 h 183"/>
              <a:gd name="T64" fmla="*/ 2147483647 w 271"/>
              <a:gd name="T65" fmla="*/ 2147483647 h 183"/>
              <a:gd name="T66" fmla="*/ 2147483647 w 271"/>
              <a:gd name="T67" fmla="*/ 2147483647 h 183"/>
              <a:gd name="T68" fmla="*/ 2147483647 w 271"/>
              <a:gd name="T69" fmla="*/ 0 h 183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1"/>
              <a:gd name="T106" fmla="*/ 0 h 183"/>
              <a:gd name="T107" fmla="*/ 271 w 271"/>
              <a:gd name="T108" fmla="*/ 183 h 183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1" h="183">
                <a:moveTo>
                  <a:pt x="4" y="3"/>
                </a:moveTo>
                <a:lnTo>
                  <a:pt x="0" y="23"/>
                </a:lnTo>
                <a:lnTo>
                  <a:pt x="0" y="48"/>
                </a:lnTo>
                <a:lnTo>
                  <a:pt x="1" y="79"/>
                </a:lnTo>
                <a:lnTo>
                  <a:pt x="8" y="106"/>
                </a:lnTo>
                <a:lnTo>
                  <a:pt x="11" y="118"/>
                </a:lnTo>
                <a:lnTo>
                  <a:pt x="18" y="130"/>
                </a:lnTo>
                <a:lnTo>
                  <a:pt x="24" y="139"/>
                </a:lnTo>
                <a:lnTo>
                  <a:pt x="33" y="149"/>
                </a:lnTo>
                <a:lnTo>
                  <a:pt x="41" y="156"/>
                </a:lnTo>
                <a:lnTo>
                  <a:pt x="52" y="163"/>
                </a:lnTo>
                <a:lnTo>
                  <a:pt x="62" y="169"/>
                </a:lnTo>
                <a:lnTo>
                  <a:pt x="75" y="174"/>
                </a:lnTo>
                <a:lnTo>
                  <a:pt x="102" y="180"/>
                </a:lnTo>
                <a:lnTo>
                  <a:pt x="135" y="183"/>
                </a:lnTo>
                <a:lnTo>
                  <a:pt x="150" y="182"/>
                </a:lnTo>
                <a:lnTo>
                  <a:pt x="166" y="180"/>
                </a:lnTo>
                <a:lnTo>
                  <a:pt x="179" y="176"/>
                </a:lnTo>
                <a:lnTo>
                  <a:pt x="193" y="174"/>
                </a:lnTo>
                <a:lnTo>
                  <a:pt x="205" y="169"/>
                </a:lnTo>
                <a:lnTo>
                  <a:pt x="216" y="163"/>
                </a:lnTo>
                <a:lnTo>
                  <a:pt x="225" y="156"/>
                </a:lnTo>
                <a:lnTo>
                  <a:pt x="236" y="149"/>
                </a:lnTo>
                <a:lnTo>
                  <a:pt x="242" y="139"/>
                </a:lnTo>
                <a:lnTo>
                  <a:pt x="250" y="130"/>
                </a:lnTo>
                <a:lnTo>
                  <a:pt x="255" y="118"/>
                </a:lnTo>
                <a:lnTo>
                  <a:pt x="258" y="112"/>
                </a:lnTo>
                <a:lnTo>
                  <a:pt x="262" y="106"/>
                </a:lnTo>
                <a:lnTo>
                  <a:pt x="264" y="92"/>
                </a:lnTo>
                <a:lnTo>
                  <a:pt x="268" y="79"/>
                </a:lnTo>
                <a:lnTo>
                  <a:pt x="270" y="64"/>
                </a:lnTo>
                <a:lnTo>
                  <a:pt x="271" y="48"/>
                </a:lnTo>
                <a:lnTo>
                  <a:pt x="270" y="34"/>
                </a:lnTo>
                <a:lnTo>
                  <a:pt x="270" y="22"/>
                </a:lnTo>
                <a:lnTo>
                  <a:pt x="267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29" name="Freeform 85"/>
          <p:cNvSpPr>
            <a:spLocks/>
          </p:cNvSpPr>
          <p:nvPr/>
        </p:nvSpPr>
        <p:spPr bwMode="auto">
          <a:xfrm>
            <a:off x="5091113" y="2405063"/>
            <a:ext cx="138112" cy="26987"/>
          </a:xfrm>
          <a:custGeom>
            <a:avLst/>
            <a:gdLst>
              <a:gd name="T0" fmla="*/ 2147483647 w 263"/>
              <a:gd name="T1" fmla="*/ 0 h 51"/>
              <a:gd name="T2" fmla="*/ 2147483647 w 263"/>
              <a:gd name="T3" fmla="*/ 2147483647 h 51"/>
              <a:gd name="T4" fmla="*/ 0 w 263"/>
              <a:gd name="T5" fmla="*/ 2147483647 h 51"/>
              <a:gd name="T6" fmla="*/ 0 60000 65536"/>
              <a:gd name="T7" fmla="*/ 0 60000 65536"/>
              <a:gd name="T8" fmla="*/ 0 60000 65536"/>
              <a:gd name="T9" fmla="*/ 0 w 263"/>
              <a:gd name="T10" fmla="*/ 0 h 51"/>
              <a:gd name="T11" fmla="*/ 263 w 263"/>
              <a:gd name="T12" fmla="*/ 51 h 51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3" h="51">
                <a:moveTo>
                  <a:pt x="263" y="0"/>
                </a:moveTo>
                <a:lnTo>
                  <a:pt x="132" y="51"/>
                </a:lnTo>
                <a:lnTo>
                  <a:pt x="0" y="3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30" name="Freeform 86"/>
          <p:cNvSpPr>
            <a:spLocks/>
          </p:cNvSpPr>
          <p:nvPr/>
        </p:nvSpPr>
        <p:spPr bwMode="auto">
          <a:xfrm>
            <a:off x="4351338" y="2435225"/>
            <a:ext cx="136525" cy="30163"/>
          </a:xfrm>
          <a:custGeom>
            <a:avLst/>
            <a:gdLst>
              <a:gd name="T0" fmla="*/ 2147483647 w 258"/>
              <a:gd name="T1" fmla="*/ 0 h 58"/>
              <a:gd name="T2" fmla="*/ 2147483647 w 258"/>
              <a:gd name="T3" fmla="*/ 2147483647 h 58"/>
              <a:gd name="T4" fmla="*/ 0 w 258"/>
              <a:gd name="T5" fmla="*/ 2147483647 h 58"/>
              <a:gd name="T6" fmla="*/ 0 60000 65536"/>
              <a:gd name="T7" fmla="*/ 0 60000 65536"/>
              <a:gd name="T8" fmla="*/ 0 60000 65536"/>
              <a:gd name="T9" fmla="*/ 0 w 258"/>
              <a:gd name="T10" fmla="*/ 0 h 58"/>
              <a:gd name="T11" fmla="*/ 258 w 258"/>
              <a:gd name="T12" fmla="*/ 58 h 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58" h="58">
                <a:moveTo>
                  <a:pt x="258" y="0"/>
                </a:moveTo>
                <a:lnTo>
                  <a:pt x="131" y="58"/>
                </a:lnTo>
                <a:lnTo>
                  <a:pt x="0" y="1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31" name="Freeform 87"/>
          <p:cNvSpPr>
            <a:spLocks/>
          </p:cNvSpPr>
          <p:nvPr/>
        </p:nvSpPr>
        <p:spPr bwMode="auto">
          <a:xfrm>
            <a:off x="4348163" y="2435225"/>
            <a:ext cx="144462" cy="103188"/>
          </a:xfrm>
          <a:custGeom>
            <a:avLst/>
            <a:gdLst>
              <a:gd name="T0" fmla="*/ 2147483647 w 272"/>
              <a:gd name="T1" fmla="*/ 2147483647 h 194"/>
              <a:gd name="T2" fmla="*/ 0 w 272"/>
              <a:gd name="T3" fmla="*/ 2147483647 h 194"/>
              <a:gd name="T4" fmla="*/ 0 w 272"/>
              <a:gd name="T5" fmla="*/ 2147483647 h 194"/>
              <a:gd name="T6" fmla="*/ 0 w 272"/>
              <a:gd name="T7" fmla="*/ 2147483647 h 194"/>
              <a:gd name="T8" fmla="*/ 2147483647 w 272"/>
              <a:gd name="T9" fmla="*/ 2147483647 h 194"/>
              <a:gd name="T10" fmla="*/ 2147483647 w 272"/>
              <a:gd name="T11" fmla="*/ 2147483647 h 194"/>
              <a:gd name="T12" fmla="*/ 2147483647 w 272"/>
              <a:gd name="T13" fmla="*/ 2147483647 h 194"/>
              <a:gd name="T14" fmla="*/ 2147483647 w 272"/>
              <a:gd name="T15" fmla="*/ 2147483647 h 194"/>
              <a:gd name="T16" fmla="*/ 2147483647 w 272"/>
              <a:gd name="T17" fmla="*/ 2147483647 h 194"/>
              <a:gd name="T18" fmla="*/ 2147483647 w 272"/>
              <a:gd name="T19" fmla="*/ 2147483647 h 194"/>
              <a:gd name="T20" fmla="*/ 2147483647 w 272"/>
              <a:gd name="T21" fmla="*/ 2147483647 h 194"/>
              <a:gd name="T22" fmla="*/ 2147483647 w 272"/>
              <a:gd name="T23" fmla="*/ 2147483647 h 194"/>
              <a:gd name="T24" fmla="*/ 2147483647 w 272"/>
              <a:gd name="T25" fmla="*/ 2147483647 h 194"/>
              <a:gd name="T26" fmla="*/ 2147483647 w 272"/>
              <a:gd name="T27" fmla="*/ 2147483647 h 194"/>
              <a:gd name="T28" fmla="*/ 2147483647 w 272"/>
              <a:gd name="T29" fmla="*/ 2147483647 h 194"/>
              <a:gd name="T30" fmla="*/ 2147483647 w 272"/>
              <a:gd name="T31" fmla="*/ 2147483647 h 194"/>
              <a:gd name="T32" fmla="*/ 2147483647 w 272"/>
              <a:gd name="T33" fmla="*/ 2147483647 h 194"/>
              <a:gd name="T34" fmla="*/ 2147483647 w 272"/>
              <a:gd name="T35" fmla="*/ 2147483647 h 194"/>
              <a:gd name="T36" fmla="*/ 2147483647 w 272"/>
              <a:gd name="T37" fmla="*/ 2147483647 h 194"/>
              <a:gd name="T38" fmla="*/ 2147483647 w 272"/>
              <a:gd name="T39" fmla="*/ 2147483647 h 194"/>
              <a:gd name="T40" fmla="*/ 2147483647 w 272"/>
              <a:gd name="T41" fmla="*/ 2147483647 h 194"/>
              <a:gd name="T42" fmla="*/ 2147483647 w 272"/>
              <a:gd name="T43" fmla="*/ 2147483647 h 194"/>
              <a:gd name="T44" fmla="*/ 2147483647 w 272"/>
              <a:gd name="T45" fmla="*/ 2147483647 h 194"/>
              <a:gd name="T46" fmla="*/ 2147483647 w 272"/>
              <a:gd name="T47" fmla="*/ 2147483647 h 194"/>
              <a:gd name="T48" fmla="*/ 2147483647 w 272"/>
              <a:gd name="T49" fmla="*/ 2147483647 h 194"/>
              <a:gd name="T50" fmla="*/ 2147483647 w 272"/>
              <a:gd name="T51" fmla="*/ 2147483647 h 194"/>
              <a:gd name="T52" fmla="*/ 2147483647 w 272"/>
              <a:gd name="T53" fmla="*/ 2147483647 h 194"/>
              <a:gd name="T54" fmla="*/ 2147483647 w 272"/>
              <a:gd name="T55" fmla="*/ 2147483647 h 194"/>
              <a:gd name="T56" fmla="*/ 2147483647 w 272"/>
              <a:gd name="T57" fmla="*/ 2147483647 h 194"/>
              <a:gd name="T58" fmla="*/ 2147483647 w 272"/>
              <a:gd name="T59" fmla="*/ 2147483647 h 194"/>
              <a:gd name="T60" fmla="*/ 2147483647 w 272"/>
              <a:gd name="T61" fmla="*/ 2147483647 h 194"/>
              <a:gd name="T62" fmla="*/ 2147483647 w 272"/>
              <a:gd name="T63" fmla="*/ 2147483647 h 194"/>
              <a:gd name="T64" fmla="*/ 2147483647 w 272"/>
              <a:gd name="T65" fmla="*/ 2147483647 h 194"/>
              <a:gd name="T66" fmla="*/ 2147483647 w 272"/>
              <a:gd name="T67" fmla="*/ 2147483647 h 194"/>
              <a:gd name="T68" fmla="*/ 2147483647 w 272"/>
              <a:gd name="T69" fmla="*/ 0 h 194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2"/>
              <a:gd name="T106" fmla="*/ 0 h 194"/>
              <a:gd name="T107" fmla="*/ 272 w 272"/>
              <a:gd name="T108" fmla="*/ 194 h 194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2" h="194">
                <a:moveTo>
                  <a:pt x="6" y="10"/>
                </a:moveTo>
                <a:lnTo>
                  <a:pt x="1" y="32"/>
                </a:lnTo>
                <a:lnTo>
                  <a:pt x="0" y="58"/>
                </a:lnTo>
                <a:lnTo>
                  <a:pt x="1" y="89"/>
                </a:lnTo>
                <a:lnTo>
                  <a:pt x="7" y="117"/>
                </a:lnTo>
                <a:lnTo>
                  <a:pt x="11" y="128"/>
                </a:lnTo>
                <a:lnTo>
                  <a:pt x="18" y="140"/>
                </a:lnTo>
                <a:lnTo>
                  <a:pt x="24" y="149"/>
                </a:lnTo>
                <a:lnTo>
                  <a:pt x="33" y="159"/>
                </a:lnTo>
                <a:lnTo>
                  <a:pt x="41" y="166"/>
                </a:lnTo>
                <a:lnTo>
                  <a:pt x="51" y="174"/>
                </a:lnTo>
                <a:lnTo>
                  <a:pt x="76" y="185"/>
                </a:lnTo>
                <a:lnTo>
                  <a:pt x="103" y="192"/>
                </a:lnTo>
                <a:lnTo>
                  <a:pt x="119" y="193"/>
                </a:lnTo>
                <a:lnTo>
                  <a:pt x="137" y="194"/>
                </a:lnTo>
                <a:lnTo>
                  <a:pt x="153" y="193"/>
                </a:lnTo>
                <a:lnTo>
                  <a:pt x="168" y="192"/>
                </a:lnTo>
                <a:lnTo>
                  <a:pt x="181" y="188"/>
                </a:lnTo>
                <a:lnTo>
                  <a:pt x="195" y="185"/>
                </a:lnTo>
                <a:lnTo>
                  <a:pt x="201" y="181"/>
                </a:lnTo>
                <a:lnTo>
                  <a:pt x="207" y="179"/>
                </a:lnTo>
                <a:lnTo>
                  <a:pt x="219" y="174"/>
                </a:lnTo>
                <a:lnTo>
                  <a:pt x="228" y="166"/>
                </a:lnTo>
                <a:lnTo>
                  <a:pt x="238" y="159"/>
                </a:lnTo>
                <a:lnTo>
                  <a:pt x="245" y="149"/>
                </a:lnTo>
                <a:lnTo>
                  <a:pt x="253" y="140"/>
                </a:lnTo>
                <a:lnTo>
                  <a:pt x="258" y="128"/>
                </a:lnTo>
                <a:lnTo>
                  <a:pt x="263" y="117"/>
                </a:lnTo>
                <a:lnTo>
                  <a:pt x="265" y="102"/>
                </a:lnTo>
                <a:lnTo>
                  <a:pt x="269" y="89"/>
                </a:lnTo>
                <a:lnTo>
                  <a:pt x="271" y="74"/>
                </a:lnTo>
                <a:lnTo>
                  <a:pt x="272" y="58"/>
                </a:lnTo>
                <a:lnTo>
                  <a:pt x="269" y="26"/>
                </a:lnTo>
                <a:lnTo>
                  <a:pt x="267" y="12"/>
                </a:lnTo>
                <a:lnTo>
                  <a:pt x="264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32" name="Freeform 88"/>
          <p:cNvSpPr>
            <a:spLocks/>
          </p:cNvSpPr>
          <p:nvPr/>
        </p:nvSpPr>
        <p:spPr bwMode="auto">
          <a:xfrm>
            <a:off x="3611563" y="2462213"/>
            <a:ext cx="142875" cy="101600"/>
          </a:xfrm>
          <a:custGeom>
            <a:avLst/>
            <a:gdLst>
              <a:gd name="T0" fmla="*/ 0 w 268"/>
              <a:gd name="T1" fmla="*/ 2147483647 h 190"/>
              <a:gd name="T2" fmla="*/ 2147483647 w 268"/>
              <a:gd name="T3" fmla="*/ 2147483647 h 190"/>
              <a:gd name="T4" fmla="*/ 2147483647 w 268"/>
              <a:gd name="T5" fmla="*/ 2147483647 h 190"/>
              <a:gd name="T6" fmla="*/ 2147483647 w 268"/>
              <a:gd name="T7" fmla="*/ 2147483647 h 190"/>
              <a:gd name="T8" fmla="*/ 2147483647 w 268"/>
              <a:gd name="T9" fmla="*/ 2147483647 h 190"/>
              <a:gd name="T10" fmla="*/ 2147483647 w 268"/>
              <a:gd name="T11" fmla="*/ 2147483647 h 190"/>
              <a:gd name="T12" fmla="*/ 2147483647 w 268"/>
              <a:gd name="T13" fmla="*/ 2147483647 h 190"/>
              <a:gd name="T14" fmla="*/ 2147483647 w 268"/>
              <a:gd name="T15" fmla="*/ 2147483647 h 190"/>
              <a:gd name="T16" fmla="*/ 2147483647 w 268"/>
              <a:gd name="T17" fmla="*/ 2147483647 h 190"/>
              <a:gd name="T18" fmla="*/ 2147483647 w 268"/>
              <a:gd name="T19" fmla="*/ 2147483647 h 190"/>
              <a:gd name="T20" fmla="*/ 2147483647 w 268"/>
              <a:gd name="T21" fmla="*/ 2147483647 h 190"/>
              <a:gd name="T22" fmla="*/ 2147483647 w 268"/>
              <a:gd name="T23" fmla="*/ 2147483647 h 190"/>
              <a:gd name="T24" fmla="*/ 2147483647 w 268"/>
              <a:gd name="T25" fmla="*/ 2147483647 h 190"/>
              <a:gd name="T26" fmla="*/ 2147483647 w 268"/>
              <a:gd name="T27" fmla="*/ 2147483647 h 190"/>
              <a:gd name="T28" fmla="*/ 2147483647 w 268"/>
              <a:gd name="T29" fmla="*/ 2147483647 h 190"/>
              <a:gd name="T30" fmla="*/ 2147483647 w 268"/>
              <a:gd name="T31" fmla="*/ 2147483647 h 190"/>
              <a:gd name="T32" fmla="*/ 2147483647 w 268"/>
              <a:gd name="T33" fmla="*/ 2147483647 h 190"/>
              <a:gd name="T34" fmla="*/ 2147483647 w 268"/>
              <a:gd name="T35" fmla="*/ 2147483647 h 190"/>
              <a:gd name="T36" fmla="*/ 2147483647 w 268"/>
              <a:gd name="T37" fmla="*/ 2147483647 h 190"/>
              <a:gd name="T38" fmla="*/ 2147483647 w 268"/>
              <a:gd name="T39" fmla="*/ 2147483647 h 190"/>
              <a:gd name="T40" fmla="*/ 2147483647 w 268"/>
              <a:gd name="T41" fmla="*/ 2147483647 h 190"/>
              <a:gd name="T42" fmla="*/ 2147483647 w 268"/>
              <a:gd name="T43" fmla="*/ 2147483647 h 190"/>
              <a:gd name="T44" fmla="*/ 2147483647 w 268"/>
              <a:gd name="T45" fmla="*/ 2147483647 h 190"/>
              <a:gd name="T46" fmla="*/ 2147483647 w 268"/>
              <a:gd name="T47" fmla="*/ 2147483647 h 190"/>
              <a:gd name="T48" fmla="*/ 2147483647 w 268"/>
              <a:gd name="T49" fmla="*/ 2147483647 h 190"/>
              <a:gd name="T50" fmla="*/ 2147483647 w 268"/>
              <a:gd name="T51" fmla="*/ 2147483647 h 190"/>
              <a:gd name="T52" fmla="*/ 2147483647 w 268"/>
              <a:gd name="T53" fmla="*/ 2147483647 h 190"/>
              <a:gd name="T54" fmla="*/ 2147483647 w 268"/>
              <a:gd name="T55" fmla="*/ 2147483647 h 190"/>
              <a:gd name="T56" fmla="*/ 2147483647 w 268"/>
              <a:gd name="T57" fmla="*/ 2147483647 h 190"/>
              <a:gd name="T58" fmla="*/ 2147483647 w 268"/>
              <a:gd name="T59" fmla="*/ 2147483647 h 190"/>
              <a:gd name="T60" fmla="*/ 2147483647 w 268"/>
              <a:gd name="T61" fmla="*/ 2147483647 h 190"/>
              <a:gd name="T62" fmla="*/ 2147483647 w 268"/>
              <a:gd name="T63" fmla="*/ 2147483647 h 190"/>
              <a:gd name="T64" fmla="*/ 2147483647 w 268"/>
              <a:gd name="T65" fmla="*/ 0 h 19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268"/>
              <a:gd name="T100" fmla="*/ 0 h 190"/>
              <a:gd name="T101" fmla="*/ 268 w 268"/>
              <a:gd name="T102" fmla="*/ 190 h 19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268" h="190">
                <a:moveTo>
                  <a:pt x="0" y="101"/>
                </a:moveTo>
                <a:lnTo>
                  <a:pt x="6" y="120"/>
                </a:lnTo>
                <a:lnTo>
                  <a:pt x="15" y="138"/>
                </a:lnTo>
                <a:lnTo>
                  <a:pt x="27" y="153"/>
                </a:lnTo>
                <a:lnTo>
                  <a:pt x="34" y="159"/>
                </a:lnTo>
                <a:lnTo>
                  <a:pt x="43" y="167"/>
                </a:lnTo>
                <a:lnTo>
                  <a:pt x="60" y="176"/>
                </a:lnTo>
                <a:lnTo>
                  <a:pt x="69" y="180"/>
                </a:lnTo>
                <a:lnTo>
                  <a:pt x="80" y="184"/>
                </a:lnTo>
                <a:lnTo>
                  <a:pt x="91" y="185"/>
                </a:lnTo>
                <a:lnTo>
                  <a:pt x="104" y="188"/>
                </a:lnTo>
                <a:lnTo>
                  <a:pt x="131" y="190"/>
                </a:lnTo>
                <a:lnTo>
                  <a:pt x="146" y="189"/>
                </a:lnTo>
                <a:lnTo>
                  <a:pt x="162" y="188"/>
                </a:lnTo>
                <a:lnTo>
                  <a:pt x="169" y="185"/>
                </a:lnTo>
                <a:lnTo>
                  <a:pt x="176" y="184"/>
                </a:lnTo>
                <a:lnTo>
                  <a:pt x="191" y="181"/>
                </a:lnTo>
                <a:lnTo>
                  <a:pt x="202" y="176"/>
                </a:lnTo>
                <a:lnTo>
                  <a:pt x="214" y="171"/>
                </a:lnTo>
                <a:lnTo>
                  <a:pt x="223" y="163"/>
                </a:lnTo>
                <a:lnTo>
                  <a:pt x="233" y="157"/>
                </a:lnTo>
                <a:lnTo>
                  <a:pt x="240" y="146"/>
                </a:lnTo>
                <a:lnTo>
                  <a:pt x="248" y="137"/>
                </a:lnTo>
                <a:lnTo>
                  <a:pt x="253" y="126"/>
                </a:lnTo>
                <a:lnTo>
                  <a:pt x="255" y="119"/>
                </a:lnTo>
                <a:lnTo>
                  <a:pt x="259" y="114"/>
                </a:lnTo>
                <a:lnTo>
                  <a:pt x="262" y="100"/>
                </a:lnTo>
                <a:lnTo>
                  <a:pt x="266" y="87"/>
                </a:lnTo>
                <a:lnTo>
                  <a:pt x="267" y="71"/>
                </a:lnTo>
                <a:lnTo>
                  <a:pt x="268" y="55"/>
                </a:lnTo>
                <a:lnTo>
                  <a:pt x="267" y="39"/>
                </a:lnTo>
                <a:lnTo>
                  <a:pt x="266" y="24"/>
                </a:lnTo>
                <a:lnTo>
                  <a:pt x="261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33" name="Freeform 89"/>
          <p:cNvSpPr>
            <a:spLocks/>
          </p:cNvSpPr>
          <p:nvPr/>
        </p:nvSpPr>
        <p:spPr bwMode="auto">
          <a:xfrm>
            <a:off x="3609975" y="2419350"/>
            <a:ext cx="139700" cy="96838"/>
          </a:xfrm>
          <a:custGeom>
            <a:avLst/>
            <a:gdLst>
              <a:gd name="T0" fmla="*/ 2147483647 w 265"/>
              <a:gd name="T1" fmla="*/ 2147483647 h 182"/>
              <a:gd name="T2" fmla="*/ 0 w 265"/>
              <a:gd name="T3" fmla="*/ 2147483647 h 182"/>
              <a:gd name="T4" fmla="*/ 0 w 265"/>
              <a:gd name="T5" fmla="*/ 2147483647 h 182"/>
              <a:gd name="T6" fmla="*/ 0 w 265"/>
              <a:gd name="T7" fmla="*/ 2147483647 h 182"/>
              <a:gd name="T8" fmla="*/ 2147483647 w 265"/>
              <a:gd name="T9" fmla="*/ 2147483647 h 182"/>
              <a:gd name="T10" fmla="*/ 2147483647 w 265"/>
              <a:gd name="T11" fmla="*/ 2147483647 h 182"/>
              <a:gd name="T12" fmla="*/ 2147483647 w 265"/>
              <a:gd name="T13" fmla="*/ 2147483647 h 182"/>
              <a:gd name="T14" fmla="*/ 2147483647 w 265"/>
              <a:gd name="T15" fmla="*/ 2147483647 h 182"/>
              <a:gd name="T16" fmla="*/ 2147483647 w 265"/>
              <a:gd name="T17" fmla="*/ 2147483647 h 182"/>
              <a:gd name="T18" fmla="*/ 2147483647 w 265"/>
              <a:gd name="T19" fmla="*/ 2147483647 h 182"/>
              <a:gd name="T20" fmla="*/ 2147483647 w 265"/>
              <a:gd name="T21" fmla="*/ 2147483647 h 182"/>
              <a:gd name="T22" fmla="*/ 2147483647 w 265"/>
              <a:gd name="T23" fmla="*/ 2147483647 h 182"/>
              <a:gd name="T24" fmla="*/ 2147483647 w 265"/>
              <a:gd name="T25" fmla="*/ 2147483647 h 182"/>
              <a:gd name="T26" fmla="*/ 2147483647 w 265"/>
              <a:gd name="T27" fmla="*/ 2147483647 h 182"/>
              <a:gd name="T28" fmla="*/ 2147483647 w 265"/>
              <a:gd name="T29" fmla="*/ 0 h 182"/>
              <a:gd name="T30" fmla="*/ 2147483647 w 265"/>
              <a:gd name="T31" fmla="*/ 0 h 182"/>
              <a:gd name="T32" fmla="*/ 2147483647 w 265"/>
              <a:gd name="T33" fmla="*/ 2147483647 h 182"/>
              <a:gd name="T34" fmla="*/ 2147483647 w 265"/>
              <a:gd name="T35" fmla="*/ 2147483647 h 182"/>
              <a:gd name="T36" fmla="*/ 2147483647 w 265"/>
              <a:gd name="T37" fmla="*/ 2147483647 h 182"/>
              <a:gd name="T38" fmla="*/ 2147483647 w 265"/>
              <a:gd name="T39" fmla="*/ 2147483647 h 182"/>
              <a:gd name="T40" fmla="*/ 2147483647 w 265"/>
              <a:gd name="T41" fmla="*/ 2147483647 h 182"/>
              <a:gd name="T42" fmla="*/ 2147483647 w 265"/>
              <a:gd name="T43" fmla="*/ 2147483647 h 182"/>
              <a:gd name="T44" fmla="*/ 2147483647 w 265"/>
              <a:gd name="T45" fmla="*/ 2147483647 h 18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65"/>
              <a:gd name="T70" fmla="*/ 0 h 182"/>
              <a:gd name="T71" fmla="*/ 265 w 265"/>
              <a:gd name="T72" fmla="*/ 182 h 18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65" h="182">
                <a:moveTo>
                  <a:pt x="4" y="182"/>
                </a:moveTo>
                <a:lnTo>
                  <a:pt x="0" y="160"/>
                </a:lnTo>
                <a:lnTo>
                  <a:pt x="0" y="136"/>
                </a:lnTo>
                <a:lnTo>
                  <a:pt x="1" y="103"/>
                </a:lnTo>
                <a:lnTo>
                  <a:pt x="8" y="76"/>
                </a:lnTo>
                <a:lnTo>
                  <a:pt x="12" y="63"/>
                </a:lnTo>
                <a:lnTo>
                  <a:pt x="18" y="52"/>
                </a:lnTo>
                <a:lnTo>
                  <a:pt x="25" y="42"/>
                </a:lnTo>
                <a:lnTo>
                  <a:pt x="34" y="34"/>
                </a:lnTo>
                <a:lnTo>
                  <a:pt x="42" y="25"/>
                </a:lnTo>
                <a:lnTo>
                  <a:pt x="52" y="19"/>
                </a:lnTo>
                <a:lnTo>
                  <a:pt x="62" y="12"/>
                </a:lnTo>
                <a:lnTo>
                  <a:pt x="75" y="8"/>
                </a:lnTo>
                <a:lnTo>
                  <a:pt x="102" y="2"/>
                </a:lnTo>
                <a:lnTo>
                  <a:pt x="135" y="0"/>
                </a:lnTo>
                <a:lnTo>
                  <a:pt x="160" y="0"/>
                </a:lnTo>
                <a:lnTo>
                  <a:pt x="182" y="4"/>
                </a:lnTo>
                <a:lnTo>
                  <a:pt x="201" y="11"/>
                </a:lnTo>
                <a:lnTo>
                  <a:pt x="219" y="20"/>
                </a:lnTo>
                <a:lnTo>
                  <a:pt x="233" y="30"/>
                </a:lnTo>
                <a:lnTo>
                  <a:pt x="246" y="44"/>
                </a:lnTo>
                <a:lnTo>
                  <a:pt x="256" y="61"/>
                </a:lnTo>
                <a:lnTo>
                  <a:pt x="265" y="81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34" name="Line 90"/>
          <p:cNvSpPr>
            <a:spLocks noChangeShapeType="1"/>
          </p:cNvSpPr>
          <p:nvPr/>
        </p:nvSpPr>
        <p:spPr bwMode="auto">
          <a:xfrm flipH="1">
            <a:off x="3611563" y="2462213"/>
            <a:ext cx="138112" cy="53975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35" name="Line 91"/>
          <p:cNvSpPr>
            <a:spLocks noChangeShapeType="1"/>
          </p:cNvSpPr>
          <p:nvPr/>
        </p:nvSpPr>
        <p:spPr bwMode="auto">
          <a:xfrm flipV="1">
            <a:off x="4487863" y="2324100"/>
            <a:ext cx="236537" cy="111125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36" name="Freeform 92"/>
          <p:cNvSpPr>
            <a:spLocks/>
          </p:cNvSpPr>
          <p:nvPr/>
        </p:nvSpPr>
        <p:spPr bwMode="auto">
          <a:xfrm>
            <a:off x="5091113" y="2359025"/>
            <a:ext cx="138112" cy="47625"/>
          </a:xfrm>
          <a:custGeom>
            <a:avLst/>
            <a:gdLst>
              <a:gd name="T0" fmla="*/ 2147483647 w 263"/>
              <a:gd name="T1" fmla="*/ 2147483647 h 90"/>
              <a:gd name="T2" fmla="*/ 2147483647 w 263"/>
              <a:gd name="T3" fmla="*/ 2147483647 h 90"/>
              <a:gd name="T4" fmla="*/ 2147483647 w 263"/>
              <a:gd name="T5" fmla="*/ 2147483647 h 90"/>
              <a:gd name="T6" fmla="*/ 2147483647 w 263"/>
              <a:gd name="T7" fmla="*/ 2147483647 h 90"/>
              <a:gd name="T8" fmla="*/ 2147483647 w 263"/>
              <a:gd name="T9" fmla="*/ 2147483647 h 90"/>
              <a:gd name="T10" fmla="*/ 2147483647 w 263"/>
              <a:gd name="T11" fmla="*/ 2147483647 h 90"/>
              <a:gd name="T12" fmla="*/ 2147483647 w 263"/>
              <a:gd name="T13" fmla="*/ 2147483647 h 90"/>
              <a:gd name="T14" fmla="*/ 2147483647 w 263"/>
              <a:gd name="T15" fmla="*/ 2147483647 h 90"/>
              <a:gd name="T16" fmla="*/ 2147483647 w 263"/>
              <a:gd name="T17" fmla="*/ 2147483647 h 90"/>
              <a:gd name="T18" fmla="*/ 2147483647 w 263"/>
              <a:gd name="T19" fmla="*/ 0 h 90"/>
              <a:gd name="T20" fmla="*/ 2147483647 w 263"/>
              <a:gd name="T21" fmla="*/ 2147483647 h 90"/>
              <a:gd name="T22" fmla="*/ 2147483647 w 263"/>
              <a:gd name="T23" fmla="*/ 2147483647 h 90"/>
              <a:gd name="T24" fmla="*/ 2147483647 w 263"/>
              <a:gd name="T25" fmla="*/ 2147483647 h 90"/>
              <a:gd name="T26" fmla="*/ 2147483647 w 263"/>
              <a:gd name="T27" fmla="*/ 2147483647 h 90"/>
              <a:gd name="T28" fmla="*/ 2147483647 w 263"/>
              <a:gd name="T29" fmla="*/ 2147483647 h 90"/>
              <a:gd name="T30" fmla="*/ 2147483647 w 263"/>
              <a:gd name="T31" fmla="*/ 2147483647 h 90"/>
              <a:gd name="T32" fmla="*/ 2147483647 w 263"/>
              <a:gd name="T33" fmla="*/ 2147483647 h 90"/>
              <a:gd name="T34" fmla="*/ 0 w 263"/>
              <a:gd name="T35" fmla="*/ 2147483647 h 90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w 263"/>
              <a:gd name="T55" fmla="*/ 0 h 90"/>
              <a:gd name="T56" fmla="*/ 263 w 263"/>
              <a:gd name="T57" fmla="*/ 90 h 90"/>
            </a:gdLst>
            <a:ahLst/>
            <a:cxnLst>
              <a:cxn ang="T36">
                <a:pos x="T0" y="T1"/>
              </a:cxn>
              <a:cxn ang="T37">
                <a:pos x="T2" y="T3"/>
              </a:cxn>
              <a:cxn ang="T38">
                <a:pos x="T4" y="T5"/>
              </a:cxn>
              <a:cxn ang="T39">
                <a:pos x="T6" y="T7"/>
              </a:cxn>
              <a:cxn ang="T40">
                <a:pos x="T8" y="T9"/>
              </a:cxn>
              <a:cxn ang="T41">
                <a:pos x="T10" y="T11"/>
              </a:cxn>
              <a:cxn ang="T42">
                <a:pos x="T12" y="T13"/>
              </a:cxn>
              <a:cxn ang="T43">
                <a:pos x="T14" y="T15"/>
              </a:cxn>
              <a:cxn ang="T44">
                <a:pos x="T16" y="T17"/>
              </a:cxn>
              <a:cxn ang="T45">
                <a:pos x="T18" y="T19"/>
              </a:cxn>
              <a:cxn ang="T46">
                <a:pos x="T20" y="T21"/>
              </a:cxn>
              <a:cxn ang="T47">
                <a:pos x="T22" y="T23"/>
              </a:cxn>
              <a:cxn ang="T48">
                <a:pos x="T24" y="T25"/>
              </a:cxn>
              <a:cxn ang="T49">
                <a:pos x="T26" y="T27"/>
              </a:cxn>
              <a:cxn ang="T50">
                <a:pos x="T28" y="T29"/>
              </a:cxn>
              <a:cxn ang="T51">
                <a:pos x="T30" y="T31"/>
              </a:cxn>
              <a:cxn ang="T52">
                <a:pos x="T32" y="T33"/>
              </a:cxn>
              <a:cxn ang="T53">
                <a:pos x="T34" y="T35"/>
              </a:cxn>
            </a:cxnLst>
            <a:rect l="T54" t="T55" r="T56" b="T57"/>
            <a:pathLst>
              <a:path w="263" h="90">
                <a:moveTo>
                  <a:pt x="263" y="87"/>
                </a:moveTo>
                <a:lnTo>
                  <a:pt x="254" y="65"/>
                </a:lnTo>
                <a:lnTo>
                  <a:pt x="245" y="48"/>
                </a:lnTo>
                <a:lnTo>
                  <a:pt x="238" y="39"/>
                </a:lnTo>
                <a:lnTo>
                  <a:pt x="232" y="33"/>
                </a:lnTo>
                <a:lnTo>
                  <a:pt x="218" y="21"/>
                </a:lnTo>
                <a:lnTo>
                  <a:pt x="198" y="12"/>
                </a:lnTo>
                <a:lnTo>
                  <a:pt x="179" y="5"/>
                </a:lnTo>
                <a:lnTo>
                  <a:pt x="155" y="2"/>
                </a:lnTo>
                <a:lnTo>
                  <a:pt x="131" y="0"/>
                </a:lnTo>
                <a:lnTo>
                  <a:pt x="103" y="2"/>
                </a:lnTo>
                <a:lnTo>
                  <a:pt x="80" y="5"/>
                </a:lnTo>
                <a:lnTo>
                  <a:pt x="59" y="12"/>
                </a:lnTo>
                <a:lnTo>
                  <a:pt x="42" y="22"/>
                </a:lnTo>
                <a:lnTo>
                  <a:pt x="27" y="34"/>
                </a:lnTo>
                <a:lnTo>
                  <a:pt x="15" y="50"/>
                </a:lnTo>
                <a:lnTo>
                  <a:pt x="6" y="68"/>
                </a:lnTo>
                <a:lnTo>
                  <a:pt x="0" y="9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37" name="Line 93"/>
          <p:cNvSpPr>
            <a:spLocks noChangeShapeType="1"/>
          </p:cNvSpPr>
          <p:nvPr/>
        </p:nvSpPr>
        <p:spPr bwMode="auto">
          <a:xfrm>
            <a:off x="4860925" y="2320925"/>
            <a:ext cx="230188" cy="85725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38" name="Freeform 94"/>
          <p:cNvSpPr>
            <a:spLocks/>
          </p:cNvSpPr>
          <p:nvPr/>
        </p:nvSpPr>
        <p:spPr bwMode="auto">
          <a:xfrm>
            <a:off x="4351338" y="2393950"/>
            <a:ext cx="136525" cy="46038"/>
          </a:xfrm>
          <a:custGeom>
            <a:avLst/>
            <a:gdLst>
              <a:gd name="T0" fmla="*/ 2147483647 w 258"/>
              <a:gd name="T1" fmla="*/ 2147483647 h 88"/>
              <a:gd name="T2" fmla="*/ 2147483647 w 258"/>
              <a:gd name="T3" fmla="*/ 2147483647 h 88"/>
              <a:gd name="T4" fmla="*/ 2147483647 w 258"/>
              <a:gd name="T5" fmla="*/ 2147483647 h 88"/>
              <a:gd name="T6" fmla="*/ 2147483647 w 258"/>
              <a:gd name="T7" fmla="*/ 2147483647 h 88"/>
              <a:gd name="T8" fmla="*/ 2147483647 w 258"/>
              <a:gd name="T9" fmla="*/ 2147483647 h 88"/>
              <a:gd name="T10" fmla="*/ 2147483647 w 258"/>
              <a:gd name="T11" fmla="*/ 2147483647 h 88"/>
              <a:gd name="T12" fmla="*/ 2147483647 w 258"/>
              <a:gd name="T13" fmla="*/ 2147483647 h 88"/>
              <a:gd name="T14" fmla="*/ 2147483647 w 258"/>
              <a:gd name="T15" fmla="*/ 0 h 88"/>
              <a:gd name="T16" fmla="*/ 2147483647 w 258"/>
              <a:gd name="T17" fmla="*/ 0 h 88"/>
              <a:gd name="T18" fmla="*/ 2147483647 w 258"/>
              <a:gd name="T19" fmla="*/ 0 h 88"/>
              <a:gd name="T20" fmla="*/ 2147483647 w 258"/>
              <a:gd name="T21" fmla="*/ 2147483647 h 88"/>
              <a:gd name="T22" fmla="*/ 2147483647 w 258"/>
              <a:gd name="T23" fmla="*/ 2147483647 h 88"/>
              <a:gd name="T24" fmla="*/ 2147483647 w 258"/>
              <a:gd name="T25" fmla="*/ 2147483647 h 88"/>
              <a:gd name="T26" fmla="*/ 2147483647 w 258"/>
              <a:gd name="T27" fmla="*/ 2147483647 h 88"/>
              <a:gd name="T28" fmla="*/ 2147483647 w 258"/>
              <a:gd name="T29" fmla="*/ 2147483647 h 88"/>
              <a:gd name="T30" fmla="*/ 2147483647 w 258"/>
              <a:gd name="T31" fmla="*/ 2147483647 h 88"/>
              <a:gd name="T32" fmla="*/ 0 w 258"/>
              <a:gd name="T33" fmla="*/ 2147483647 h 88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58"/>
              <a:gd name="T52" fmla="*/ 0 h 88"/>
              <a:gd name="T53" fmla="*/ 258 w 258"/>
              <a:gd name="T54" fmla="*/ 88 h 88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58" h="88">
                <a:moveTo>
                  <a:pt x="258" y="78"/>
                </a:moveTo>
                <a:lnTo>
                  <a:pt x="249" y="58"/>
                </a:lnTo>
                <a:lnTo>
                  <a:pt x="240" y="43"/>
                </a:lnTo>
                <a:lnTo>
                  <a:pt x="227" y="29"/>
                </a:lnTo>
                <a:lnTo>
                  <a:pt x="213" y="20"/>
                </a:lnTo>
                <a:lnTo>
                  <a:pt x="196" y="10"/>
                </a:lnTo>
                <a:lnTo>
                  <a:pt x="176" y="4"/>
                </a:lnTo>
                <a:lnTo>
                  <a:pt x="154" y="0"/>
                </a:lnTo>
                <a:lnTo>
                  <a:pt x="131" y="0"/>
                </a:lnTo>
                <a:lnTo>
                  <a:pt x="104" y="1"/>
                </a:lnTo>
                <a:lnTo>
                  <a:pt x="80" y="5"/>
                </a:lnTo>
                <a:lnTo>
                  <a:pt x="60" y="12"/>
                </a:lnTo>
                <a:lnTo>
                  <a:pt x="43" y="22"/>
                </a:lnTo>
                <a:lnTo>
                  <a:pt x="27" y="34"/>
                </a:lnTo>
                <a:lnTo>
                  <a:pt x="16" y="49"/>
                </a:lnTo>
                <a:lnTo>
                  <a:pt x="7" y="66"/>
                </a:lnTo>
                <a:lnTo>
                  <a:pt x="0" y="88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39" name="Freeform 95"/>
          <p:cNvSpPr>
            <a:spLocks/>
          </p:cNvSpPr>
          <p:nvPr/>
        </p:nvSpPr>
        <p:spPr bwMode="auto">
          <a:xfrm>
            <a:off x="3984625" y="2357438"/>
            <a:ext cx="138113" cy="47625"/>
          </a:xfrm>
          <a:custGeom>
            <a:avLst/>
            <a:gdLst>
              <a:gd name="T0" fmla="*/ 0 w 261"/>
              <a:gd name="T1" fmla="*/ 2147483647 h 91"/>
              <a:gd name="T2" fmla="*/ 2147483647 w 261"/>
              <a:gd name="T3" fmla="*/ 2147483647 h 91"/>
              <a:gd name="T4" fmla="*/ 2147483647 w 261"/>
              <a:gd name="T5" fmla="*/ 2147483647 h 91"/>
              <a:gd name="T6" fmla="*/ 2147483647 w 261"/>
              <a:gd name="T7" fmla="*/ 2147483647 h 91"/>
              <a:gd name="T8" fmla="*/ 2147483647 w 261"/>
              <a:gd name="T9" fmla="*/ 2147483647 h 91"/>
              <a:gd name="T10" fmla="*/ 2147483647 w 261"/>
              <a:gd name="T11" fmla="*/ 2147483647 h 91"/>
              <a:gd name="T12" fmla="*/ 2147483647 w 261"/>
              <a:gd name="T13" fmla="*/ 2147483647 h 91"/>
              <a:gd name="T14" fmla="*/ 2147483647 w 261"/>
              <a:gd name="T15" fmla="*/ 2147483647 h 91"/>
              <a:gd name="T16" fmla="*/ 2147483647 w 261"/>
              <a:gd name="T17" fmla="*/ 2147483647 h 91"/>
              <a:gd name="T18" fmla="*/ 2147483647 w 261"/>
              <a:gd name="T19" fmla="*/ 2147483647 h 91"/>
              <a:gd name="T20" fmla="*/ 2147483647 w 261"/>
              <a:gd name="T21" fmla="*/ 2147483647 h 91"/>
              <a:gd name="T22" fmla="*/ 2147483647 w 261"/>
              <a:gd name="T23" fmla="*/ 2147483647 h 91"/>
              <a:gd name="T24" fmla="*/ 2147483647 w 261"/>
              <a:gd name="T25" fmla="*/ 2147483647 h 91"/>
              <a:gd name="T26" fmla="*/ 2147483647 w 261"/>
              <a:gd name="T27" fmla="*/ 2147483647 h 91"/>
              <a:gd name="T28" fmla="*/ 2147483647 w 261"/>
              <a:gd name="T29" fmla="*/ 2147483647 h 91"/>
              <a:gd name="T30" fmla="*/ 2147483647 w 261"/>
              <a:gd name="T31" fmla="*/ 2147483647 h 91"/>
              <a:gd name="T32" fmla="*/ 2147483647 w 261"/>
              <a:gd name="T33" fmla="*/ 2147483647 h 91"/>
              <a:gd name="T34" fmla="*/ 2147483647 w 261"/>
              <a:gd name="T35" fmla="*/ 2147483647 h 91"/>
              <a:gd name="T36" fmla="*/ 2147483647 w 261"/>
              <a:gd name="T37" fmla="*/ 2147483647 h 91"/>
              <a:gd name="T38" fmla="*/ 2147483647 w 261"/>
              <a:gd name="T39" fmla="*/ 2147483647 h 91"/>
              <a:gd name="T40" fmla="*/ 2147483647 w 261"/>
              <a:gd name="T41" fmla="*/ 2147483647 h 91"/>
              <a:gd name="T42" fmla="*/ 2147483647 w 261"/>
              <a:gd name="T43" fmla="*/ 2147483647 h 91"/>
              <a:gd name="T44" fmla="*/ 2147483647 w 261"/>
              <a:gd name="T45" fmla="*/ 2147483647 h 91"/>
              <a:gd name="T46" fmla="*/ 2147483647 w 261"/>
              <a:gd name="T47" fmla="*/ 2147483647 h 91"/>
              <a:gd name="T48" fmla="*/ 2147483647 w 261"/>
              <a:gd name="T49" fmla="*/ 2147483647 h 91"/>
              <a:gd name="T50" fmla="*/ 2147483647 w 261"/>
              <a:gd name="T51" fmla="*/ 2147483647 h 91"/>
              <a:gd name="T52" fmla="*/ 2147483647 w 261"/>
              <a:gd name="T53" fmla="*/ 2147483647 h 91"/>
              <a:gd name="T54" fmla="*/ 2147483647 w 261"/>
              <a:gd name="T55" fmla="*/ 2147483647 h 91"/>
              <a:gd name="T56" fmla="*/ 2147483647 w 261"/>
              <a:gd name="T57" fmla="*/ 2147483647 h 91"/>
              <a:gd name="T58" fmla="*/ 2147483647 w 261"/>
              <a:gd name="T59" fmla="*/ 0 h 91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61"/>
              <a:gd name="T91" fmla="*/ 0 h 91"/>
              <a:gd name="T92" fmla="*/ 261 w 261"/>
              <a:gd name="T93" fmla="*/ 91 h 91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61" h="91">
                <a:moveTo>
                  <a:pt x="0" y="9"/>
                </a:moveTo>
                <a:lnTo>
                  <a:pt x="6" y="28"/>
                </a:lnTo>
                <a:lnTo>
                  <a:pt x="15" y="44"/>
                </a:lnTo>
                <a:lnTo>
                  <a:pt x="27" y="59"/>
                </a:lnTo>
                <a:lnTo>
                  <a:pt x="44" y="70"/>
                </a:lnTo>
                <a:lnTo>
                  <a:pt x="61" y="79"/>
                </a:lnTo>
                <a:lnTo>
                  <a:pt x="80" y="86"/>
                </a:lnTo>
                <a:lnTo>
                  <a:pt x="102" y="90"/>
                </a:lnTo>
                <a:lnTo>
                  <a:pt x="130" y="91"/>
                </a:lnTo>
                <a:lnTo>
                  <a:pt x="135" y="90"/>
                </a:lnTo>
                <a:lnTo>
                  <a:pt x="141" y="90"/>
                </a:lnTo>
                <a:lnTo>
                  <a:pt x="154" y="89"/>
                </a:lnTo>
                <a:lnTo>
                  <a:pt x="166" y="86"/>
                </a:lnTo>
                <a:lnTo>
                  <a:pt x="171" y="85"/>
                </a:lnTo>
                <a:lnTo>
                  <a:pt x="178" y="85"/>
                </a:lnTo>
                <a:lnTo>
                  <a:pt x="181" y="82"/>
                </a:lnTo>
                <a:lnTo>
                  <a:pt x="187" y="81"/>
                </a:lnTo>
                <a:lnTo>
                  <a:pt x="197" y="77"/>
                </a:lnTo>
                <a:lnTo>
                  <a:pt x="206" y="72"/>
                </a:lnTo>
                <a:lnTo>
                  <a:pt x="216" y="68"/>
                </a:lnTo>
                <a:lnTo>
                  <a:pt x="223" y="60"/>
                </a:lnTo>
                <a:lnTo>
                  <a:pt x="231" y="54"/>
                </a:lnTo>
                <a:lnTo>
                  <a:pt x="237" y="46"/>
                </a:lnTo>
                <a:lnTo>
                  <a:pt x="240" y="42"/>
                </a:lnTo>
                <a:lnTo>
                  <a:pt x="244" y="39"/>
                </a:lnTo>
                <a:lnTo>
                  <a:pt x="248" y="29"/>
                </a:lnTo>
                <a:lnTo>
                  <a:pt x="253" y="20"/>
                </a:lnTo>
                <a:lnTo>
                  <a:pt x="257" y="9"/>
                </a:lnTo>
                <a:lnTo>
                  <a:pt x="258" y="4"/>
                </a:lnTo>
                <a:lnTo>
                  <a:pt x="261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40" name="Line 96"/>
          <p:cNvSpPr>
            <a:spLocks noChangeShapeType="1"/>
          </p:cNvSpPr>
          <p:nvPr/>
        </p:nvSpPr>
        <p:spPr bwMode="auto">
          <a:xfrm>
            <a:off x="4122738" y="2357438"/>
            <a:ext cx="228600" cy="82550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41" name="Line 97"/>
          <p:cNvSpPr>
            <a:spLocks noChangeShapeType="1"/>
          </p:cNvSpPr>
          <p:nvPr/>
        </p:nvSpPr>
        <p:spPr bwMode="auto">
          <a:xfrm flipV="1">
            <a:off x="3749675" y="2362200"/>
            <a:ext cx="234950" cy="100013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42" name="Line 98"/>
          <p:cNvSpPr>
            <a:spLocks noChangeShapeType="1"/>
          </p:cNvSpPr>
          <p:nvPr/>
        </p:nvSpPr>
        <p:spPr bwMode="auto">
          <a:xfrm flipV="1">
            <a:off x="5229225" y="2312988"/>
            <a:ext cx="233363" cy="92075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43" name="Freeform 99"/>
          <p:cNvSpPr>
            <a:spLocks/>
          </p:cNvSpPr>
          <p:nvPr/>
        </p:nvSpPr>
        <p:spPr bwMode="auto">
          <a:xfrm>
            <a:off x="3255963" y="2593975"/>
            <a:ext cx="127000" cy="73025"/>
          </a:xfrm>
          <a:custGeom>
            <a:avLst/>
            <a:gdLst>
              <a:gd name="T0" fmla="*/ 2147483647 w 240"/>
              <a:gd name="T1" fmla="*/ 0 h 139"/>
              <a:gd name="T2" fmla="*/ 2147483647 w 240"/>
              <a:gd name="T3" fmla="*/ 2147483647 h 139"/>
              <a:gd name="T4" fmla="*/ 0 w 240"/>
              <a:gd name="T5" fmla="*/ 2147483647 h 139"/>
              <a:gd name="T6" fmla="*/ 0 60000 65536"/>
              <a:gd name="T7" fmla="*/ 0 60000 65536"/>
              <a:gd name="T8" fmla="*/ 0 60000 65536"/>
              <a:gd name="T9" fmla="*/ 0 w 240"/>
              <a:gd name="T10" fmla="*/ 0 h 139"/>
              <a:gd name="T11" fmla="*/ 240 w 240"/>
              <a:gd name="T12" fmla="*/ 139 h 1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0" h="139">
                <a:moveTo>
                  <a:pt x="240" y="0"/>
                </a:moveTo>
                <a:lnTo>
                  <a:pt x="105" y="46"/>
                </a:lnTo>
                <a:lnTo>
                  <a:pt x="0" y="139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44" name="Freeform 100"/>
          <p:cNvSpPr>
            <a:spLocks/>
          </p:cNvSpPr>
          <p:nvPr/>
        </p:nvSpPr>
        <p:spPr bwMode="auto">
          <a:xfrm>
            <a:off x="3241675" y="2546350"/>
            <a:ext cx="141288" cy="120650"/>
          </a:xfrm>
          <a:custGeom>
            <a:avLst/>
            <a:gdLst>
              <a:gd name="T0" fmla="*/ 2147483647 w 267"/>
              <a:gd name="T1" fmla="*/ 2147483647 h 228"/>
              <a:gd name="T2" fmla="*/ 2147483647 w 267"/>
              <a:gd name="T3" fmla="*/ 2147483647 h 228"/>
              <a:gd name="T4" fmla="*/ 2147483647 w 267"/>
              <a:gd name="T5" fmla="*/ 2147483647 h 228"/>
              <a:gd name="T6" fmla="*/ 2147483647 w 267"/>
              <a:gd name="T7" fmla="*/ 2147483647 h 228"/>
              <a:gd name="T8" fmla="*/ 2147483647 w 267"/>
              <a:gd name="T9" fmla="*/ 2147483647 h 228"/>
              <a:gd name="T10" fmla="*/ 2147483647 w 267"/>
              <a:gd name="T11" fmla="*/ 2147483647 h 228"/>
              <a:gd name="T12" fmla="*/ 2147483647 w 267"/>
              <a:gd name="T13" fmla="*/ 2147483647 h 228"/>
              <a:gd name="T14" fmla="*/ 2147483647 w 267"/>
              <a:gd name="T15" fmla="*/ 2147483647 h 228"/>
              <a:gd name="T16" fmla="*/ 2147483647 w 267"/>
              <a:gd name="T17" fmla="*/ 2147483647 h 228"/>
              <a:gd name="T18" fmla="*/ 2147483647 w 267"/>
              <a:gd name="T19" fmla="*/ 2147483647 h 228"/>
              <a:gd name="T20" fmla="*/ 2147483647 w 267"/>
              <a:gd name="T21" fmla="*/ 0 h 228"/>
              <a:gd name="T22" fmla="*/ 2147483647 w 267"/>
              <a:gd name="T23" fmla="*/ 0 h 228"/>
              <a:gd name="T24" fmla="*/ 2147483647 w 267"/>
              <a:gd name="T25" fmla="*/ 0 h 228"/>
              <a:gd name="T26" fmla="*/ 2147483647 w 267"/>
              <a:gd name="T27" fmla="*/ 2147483647 h 228"/>
              <a:gd name="T28" fmla="*/ 2147483647 w 267"/>
              <a:gd name="T29" fmla="*/ 2147483647 h 228"/>
              <a:gd name="T30" fmla="*/ 2147483647 w 267"/>
              <a:gd name="T31" fmla="*/ 2147483647 h 228"/>
              <a:gd name="T32" fmla="*/ 2147483647 w 267"/>
              <a:gd name="T33" fmla="*/ 2147483647 h 228"/>
              <a:gd name="T34" fmla="*/ 2147483647 w 267"/>
              <a:gd name="T35" fmla="*/ 2147483647 h 228"/>
              <a:gd name="T36" fmla="*/ 2147483647 w 267"/>
              <a:gd name="T37" fmla="*/ 2147483647 h 228"/>
              <a:gd name="T38" fmla="*/ 2147483647 w 267"/>
              <a:gd name="T39" fmla="*/ 2147483647 h 228"/>
              <a:gd name="T40" fmla="*/ 2147483647 w 267"/>
              <a:gd name="T41" fmla="*/ 2147483647 h 228"/>
              <a:gd name="T42" fmla="*/ 2147483647 w 267"/>
              <a:gd name="T43" fmla="*/ 2147483647 h 228"/>
              <a:gd name="T44" fmla="*/ 0 w 267"/>
              <a:gd name="T45" fmla="*/ 2147483647 h 228"/>
              <a:gd name="T46" fmla="*/ 0 w 267"/>
              <a:gd name="T47" fmla="*/ 2147483647 h 228"/>
              <a:gd name="T48" fmla="*/ 0 w 267"/>
              <a:gd name="T49" fmla="*/ 2147483647 h 228"/>
              <a:gd name="T50" fmla="*/ 2147483647 w 267"/>
              <a:gd name="T51" fmla="*/ 2147483647 h 228"/>
              <a:gd name="T52" fmla="*/ 2147483647 w 267"/>
              <a:gd name="T53" fmla="*/ 2147483647 h 228"/>
              <a:gd name="T54" fmla="*/ 2147483647 w 267"/>
              <a:gd name="T55" fmla="*/ 2147483647 h 228"/>
              <a:gd name="T56" fmla="*/ 2147483647 w 267"/>
              <a:gd name="T57" fmla="*/ 2147483647 h 228"/>
              <a:gd name="T58" fmla="*/ 2147483647 w 267"/>
              <a:gd name="T59" fmla="*/ 2147483647 h 228"/>
              <a:gd name="T60" fmla="*/ 2147483647 w 267"/>
              <a:gd name="T61" fmla="*/ 2147483647 h 228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67"/>
              <a:gd name="T94" fmla="*/ 0 h 228"/>
              <a:gd name="T95" fmla="*/ 267 w 267"/>
              <a:gd name="T96" fmla="*/ 228 h 228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67" h="228">
                <a:moveTo>
                  <a:pt x="267" y="89"/>
                </a:moveTo>
                <a:lnTo>
                  <a:pt x="259" y="67"/>
                </a:lnTo>
                <a:lnTo>
                  <a:pt x="254" y="57"/>
                </a:lnTo>
                <a:lnTo>
                  <a:pt x="250" y="49"/>
                </a:lnTo>
                <a:lnTo>
                  <a:pt x="244" y="40"/>
                </a:lnTo>
                <a:lnTo>
                  <a:pt x="237" y="34"/>
                </a:lnTo>
                <a:lnTo>
                  <a:pt x="223" y="22"/>
                </a:lnTo>
                <a:lnTo>
                  <a:pt x="213" y="15"/>
                </a:lnTo>
                <a:lnTo>
                  <a:pt x="203" y="12"/>
                </a:lnTo>
                <a:lnTo>
                  <a:pt x="184" y="5"/>
                </a:lnTo>
                <a:lnTo>
                  <a:pt x="159" y="1"/>
                </a:lnTo>
                <a:lnTo>
                  <a:pt x="135" y="0"/>
                </a:lnTo>
                <a:lnTo>
                  <a:pt x="102" y="1"/>
                </a:lnTo>
                <a:lnTo>
                  <a:pt x="75" y="8"/>
                </a:lnTo>
                <a:lnTo>
                  <a:pt x="62" y="12"/>
                </a:lnTo>
                <a:lnTo>
                  <a:pt x="52" y="18"/>
                </a:lnTo>
                <a:lnTo>
                  <a:pt x="41" y="25"/>
                </a:lnTo>
                <a:lnTo>
                  <a:pt x="34" y="34"/>
                </a:lnTo>
                <a:lnTo>
                  <a:pt x="24" y="41"/>
                </a:lnTo>
                <a:lnTo>
                  <a:pt x="18" y="52"/>
                </a:lnTo>
                <a:lnTo>
                  <a:pt x="12" y="62"/>
                </a:lnTo>
                <a:lnTo>
                  <a:pt x="8" y="75"/>
                </a:lnTo>
                <a:lnTo>
                  <a:pt x="1" y="102"/>
                </a:lnTo>
                <a:lnTo>
                  <a:pt x="0" y="135"/>
                </a:lnTo>
                <a:lnTo>
                  <a:pt x="1" y="162"/>
                </a:lnTo>
                <a:lnTo>
                  <a:pt x="2" y="175"/>
                </a:lnTo>
                <a:lnTo>
                  <a:pt x="6" y="188"/>
                </a:lnTo>
                <a:lnTo>
                  <a:pt x="9" y="198"/>
                </a:lnTo>
                <a:lnTo>
                  <a:pt x="14" y="209"/>
                </a:lnTo>
                <a:lnTo>
                  <a:pt x="19" y="218"/>
                </a:lnTo>
                <a:lnTo>
                  <a:pt x="27" y="228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45" name="Freeform 101"/>
          <p:cNvSpPr>
            <a:spLocks/>
          </p:cNvSpPr>
          <p:nvPr/>
        </p:nvSpPr>
        <p:spPr bwMode="auto">
          <a:xfrm>
            <a:off x="3255963" y="2593975"/>
            <a:ext cx="130175" cy="96838"/>
          </a:xfrm>
          <a:custGeom>
            <a:avLst/>
            <a:gdLst>
              <a:gd name="T0" fmla="*/ 0 w 245"/>
              <a:gd name="T1" fmla="*/ 2147483647 h 183"/>
              <a:gd name="T2" fmla="*/ 2147483647 w 245"/>
              <a:gd name="T3" fmla="*/ 2147483647 h 183"/>
              <a:gd name="T4" fmla="*/ 2147483647 w 245"/>
              <a:gd name="T5" fmla="*/ 2147483647 h 183"/>
              <a:gd name="T6" fmla="*/ 2147483647 w 245"/>
              <a:gd name="T7" fmla="*/ 2147483647 h 183"/>
              <a:gd name="T8" fmla="*/ 2147483647 w 245"/>
              <a:gd name="T9" fmla="*/ 2147483647 h 183"/>
              <a:gd name="T10" fmla="*/ 2147483647 w 245"/>
              <a:gd name="T11" fmla="*/ 2147483647 h 183"/>
              <a:gd name="T12" fmla="*/ 2147483647 w 245"/>
              <a:gd name="T13" fmla="*/ 2147483647 h 183"/>
              <a:gd name="T14" fmla="*/ 2147483647 w 245"/>
              <a:gd name="T15" fmla="*/ 2147483647 h 183"/>
              <a:gd name="T16" fmla="*/ 2147483647 w 245"/>
              <a:gd name="T17" fmla="*/ 2147483647 h 183"/>
              <a:gd name="T18" fmla="*/ 2147483647 w 245"/>
              <a:gd name="T19" fmla="*/ 2147483647 h 183"/>
              <a:gd name="T20" fmla="*/ 2147483647 w 245"/>
              <a:gd name="T21" fmla="*/ 2147483647 h 183"/>
              <a:gd name="T22" fmla="*/ 2147483647 w 245"/>
              <a:gd name="T23" fmla="*/ 2147483647 h 183"/>
              <a:gd name="T24" fmla="*/ 2147483647 w 245"/>
              <a:gd name="T25" fmla="*/ 2147483647 h 183"/>
              <a:gd name="T26" fmla="*/ 2147483647 w 245"/>
              <a:gd name="T27" fmla="*/ 2147483647 h 183"/>
              <a:gd name="T28" fmla="*/ 2147483647 w 245"/>
              <a:gd name="T29" fmla="*/ 2147483647 h 183"/>
              <a:gd name="T30" fmla="*/ 2147483647 w 245"/>
              <a:gd name="T31" fmla="*/ 2147483647 h 183"/>
              <a:gd name="T32" fmla="*/ 2147483647 w 245"/>
              <a:gd name="T33" fmla="*/ 2147483647 h 183"/>
              <a:gd name="T34" fmla="*/ 2147483647 w 245"/>
              <a:gd name="T35" fmla="*/ 2147483647 h 183"/>
              <a:gd name="T36" fmla="*/ 2147483647 w 245"/>
              <a:gd name="T37" fmla="*/ 2147483647 h 183"/>
              <a:gd name="T38" fmla="*/ 2147483647 w 245"/>
              <a:gd name="T39" fmla="*/ 2147483647 h 183"/>
              <a:gd name="T40" fmla="*/ 2147483647 w 245"/>
              <a:gd name="T41" fmla="*/ 2147483647 h 183"/>
              <a:gd name="T42" fmla="*/ 2147483647 w 245"/>
              <a:gd name="T43" fmla="*/ 2147483647 h 183"/>
              <a:gd name="T44" fmla="*/ 2147483647 w 245"/>
              <a:gd name="T45" fmla="*/ 2147483647 h 183"/>
              <a:gd name="T46" fmla="*/ 2147483647 w 245"/>
              <a:gd name="T47" fmla="*/ 2147483647 h 183"/>
              <a:gd name="T48" fmla="*/ 2147483647 w 245"/>
              <a:gd name="T49" fmla="*/ 2147483647 h 183"/>
              <a:gd name="T50" fmla="*/ 2147483647 w 245"/>
              <a:gd name="T51" fmla="*/ 2147483647 h 183"/>
              <a:gd name="T52" fmla="*/ 2147483647 w 245"/>
              <a:gd name="T53" fmla="*/ 2147483647 h 183"/>
              <a:gd name="T54" fmla="*/ 2147483647 w 245"/>
              <a:gd name="T55" fmla="*/ 2147483647 h 183"/>
              <a:gd name="T56" fmla="*/ 2147483647 w 245"/>
              <a:gd name="T57" fmla="*/ 2147483647 h 183"/>
              <a:gd name="T58" fmla="*/ 2147483647 w 245"/>
              <a:gd name="T59" fmla="*/ 2147483647 h 183"/>
              <a:gd name="T60" fmla="*/ 2147483647 w 245"/>
              <a:gd name="T61" fmla="*/ 0 h 18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45"/>
              <a:gd name="T94" fmla="*/ 0 h 183"/>
              <a:gd name="T95" fmla="*/ 245 w 245"/>
              <a:gd name="T96" fmla="*/ 183 h 183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45" h="183">
                <a:moveTo>
                  <a:pt x="0" y="139"/>
                </a:moveTo>
                <a:lnTo>
                  <a:pt x="8" y="148"/>
                </a:lnTo>
                <a:lnTo>
                  <a:pt x="18" y="157"/>
                </a:lnTo>
                <a:lnTo>
                  <a:pt x="29" y="165"/>
                </a:lnTo>
                <a:lnTo>
                  <a:pt x="43" y="172"/>
                </a:lnTo>
                <a:lnTo>
                  <a:pt x="56" y="175"/>
                </a:lnTo>
                <a:lnTo>
                  <a:pt x="71" y="179"/>
                </a:lnTo>
                <a:lnTo>
                  <a:pt x="88" y="182"/>
                </a:lnTo>
                <a:lnTo>
                  <a:pt x="108" y="183"/>
                </a:lnTo>
                <a:lnTo>
                  <a:pt x="123" y="182"/>
                </a:lnTo>
                <a:lnTo>
                  <a:pt x="139" y="181"/>
                </a:lnTo>
                <a:lnTo>
                  <a:pt x="145" y="178"/>
                </a:lnTo>
                <a:lnTo>
                  <a:pt x="153" y="177"/>
                </a:lnTo>
                <a:lnTo>
                  <a:pt x="167" y="174"/>
                </a:lnTo>
                <a:lnTo>
                  <a:pt x="173" y="170"/>
                </a:lnTo>
                <a:lnTo>
                  <a:pt x="179" y="168"/>
                </a:lnTo>
                <a:lnTo>
                  <a:pt x="191" y="162"/>
                </a:lnTo>
                <a:lnTo>
                  <a:pt x="200" y="155"/>
                </a:lnTo>
                <a:lnTo>
                  <a:pt x="210" y="148"/>
                </a:lnTo>
                <a:lnTo>
                  <a:pt x="217" y="138"/>
                </a:lnTo>
                <a:lnTo>
                  <a:pt x="224" y="129"/>
                </a:lnTo>
                <a:lnTo>
                  <a:pt x="230" y="117"/>
                </a:lnTo>
                <a:lnTo>
                  <a:pt x="232" y="111"/>
                </a:lnTo>
                <a:lnTo>
                  <a:pt x="236" y="105"/>
                </a:lnTo>
                <a:lnTo>
                  <a:pt x="239" y="91"/>
                </a:lnTo>
                <a:lnTo>
                  <a:pt x="240" y="83"/>
                </a:lnTo>
                <a:lnTo>
                  <a:pt x="243" y="77"/>
                </a:lnTo>
                <a:lnTo>
                  <a:pt x="244" y="61"/>
                </a:lnTo>
                <a:lnTo>
                  <a:pt x="245" y="46"/>
                </a:lnTo>
                <a:lnTo>
                  <a:pt x="244" y="21"/>
                </a:lnTo>
                <a:lnTo>
                  <a:pt x="240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46" name="Freeform 102"/>
          <p:cNvSpPr>
            <a:spLocks/>
          </p:cNvSpPr>
          <p:nvPr/>
        </p:nvSpPr>
        <p:spPr bwMode="auto">
          <a:xfrm>
            <a:off x="2870200" y="2868613"/>
            <a:ext cx="131763" cy="128587"/>
          </a:xfrm>
          <a:custGeom>
            <a:avLst/>
            <a:gdLst>
              <a:gd name="T0" fmla="*/ 2147483647 w 248"/>
              <a:gd name="T1" fmla="*/ 2147483647 h 245"/>
              <a:gd name="T2" fmla="*/ 2147483647 w 248"/>
              <a:gd name="T3" fmla="*/ 2147483647 h 245"/>
              <a:gd name="T4" fmla="*/ 2147483647 w 248"/>
              <a:gd name="T5" fmla="*/ 2147483647 h 245"/>
              <a:gd name="T6" fmla="*/ 2147483647 w 248"/>
              <a:gd name="T7" fmla="*/ 2147483647 h 245"/>
              <a:gd name="T8" fmla="*/ 2147483647 w 248"/>
              <a:gd name="T9" fmla="*/ 2147483647 h 245"/>
              <a:gd name="T10" fmla="*/ 2147483647 w 248"/>
              <a:gd name="T11" fmla="*/ 2147483647 h 245"/>
              <a:gd name="T12" fmla="*/ 2147483647 w 248"/>
              <a:gd name="T13" fmla="*/ 2147483647 h 245"/>
              <a:gd name="T14" fmla="*/ 2147483647 w 248"/>
              <a:gd name="T15" fmla="*/ 0 h 245"/>
              <a:gd name="T16" fmla="*/ 2147483647 w 248"/>
              <a:gd name="T17" fmla="*/ 0 h 245"/>
              <a:gd name="T18" fmla="*/ 2147483647 w 248"/>
              <a:gd name="T19" fmla="*/ 0 h 245"/>
              <a:gd name="T20" fmla="*/ 2147483647 w 248"/>
              <a:gd name="T21" fmla="*/ 2147483647 h 245"/>
              <a:gd name="T22" fmla="*/ 2147483647 w 248"/>
              <a:gd name="T23" fmla="*/ 2147483647 h 245"/>
              <a:gd name="T24" fmla="*/ 2147483647 w 248"/>
              <a:gd name="T25" fmla="*/ 2147483647 h 245"/>
              <a:gd name="T26" fmla="*/ 2147483647 w 248"/>
              <a:gd name="T27" fmla="*/ 2147483647 h 245"/>
              <a:gd name="T28" fmla="*/ 2147483647 w 248"/>
              <a:gd name="T29" fmla="*/ 2147483647 h 245"/>
              <a:gd name="T30" fmla="*/ 2147483647 w 248"/>
              <a:gd name="T31" fmla="*/ 2147483647 h 245"/>
              <a:gd name="T32" fmla="*/ 2147483647 w 248"/>
              <a:gd name="T33" fmla="*/ 2147483647 h 245"/>
              <a:gd name="T34" fmla="*/ 0 w 248"/>
              <a:gd name="T35" fmla="*/ 2147483647 h 245"/>
              <a:gd name="T36" fmla="*/ 0 w 248"/>
              <a:gd name="T37" fmla="*/ 2147483647 h 245"/>
              <a:gd name="T38" fmla="*/ 0 w 248"/>
              <a:gd name="T39" fmla="*/ 2147483647 h 245"/>
              <a:gd name="T40" fmla="*/ 2147483647 w 248"/>
              <a:gd name="T41" fmla="*/ 2147483647 h 245"/>
              <a:gd name="T42" fmla="*/ 2147483647 w 248"/>
              <a:gd name="T43" fmla="*/ 2147483647 h 245"/>
              <a:gd name="T44" fmla="*/ 2147483647 w 248"/>
              <a:gd name="T45" fmla="*/ 2147483647 h 245"/>
              <a:gd name="T46" fmla="*/ 2147483647 w 248"/>
              <a:gd name="T47" fmla="*/ 2147483647 h 245"/>
              <a:gd name="T48" fmla="*/ 2147483647 w 248"/>
              <a:gd name="T49" fmla="*/ 2147483647 h 245"/>
              <a:gd name="T50" fmla="*/ 2147483647 w 248"/>
              <a:gd name="T51" fmla="*/ 2147483647 h 245"/>
              <a:gd name="T52" fmla="*/ 2147483647 w 248"/>
              <a:gd name="T53" fmla="*/ 2147483647 h 245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48"/>
              <a:gd name="T82" fmla="*/ 0 h 245"/>
              <a:gd name="T83" fmla="*/ 248 w 248"/>
              <a:gd name="T84" fmla="*/ 245 h 245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48" h="245">
                <a:moveTo>
                  <a:pt x="248" y="44"/>
                </a:moveTo>
                <a:lnTo>
                  <a:pt x="237" y="32"/>
                </a:lnTo>
                <a:lnTo>
                  <a:pt x="227" y="23"/>
                </a:lnTo>
                <a:lnTo>
                  <a:pt x="214" y="16"/>
                </a:lnTo>
                <a:lnTo>
                  <a:pt x="202" y="10"/>
                </a:lnTo>
                <a:lnTo>
                  <a:pt x="187" y="5"/>
                </a:lnTo>
                <a:lnTo>
                  <a:pt x="171" y="3"/>
                </a:lnTo>
                <a:lnTo>
                  <a:pt x="154" y="0"/>
                </a:lnTo>
                <a:lnTo>
                  <a:pt x="137" y="0"/>
                </a:lnTo>
                <a:lnTo>
                  <a:pt x="104" y="1"/>
                </a:lnTo>
                <a:lnTo>
                  <a:pt x="76" y="8"/>
                </a:lnTo>
                <a:lnTo>
                  <a:pt x="52" y="18"/>
                </a:lnTo>
                <a:lnTo>
                  <a:pt x="41" y="25"/>
                </a:lnTo>
                <a:lnTo>
                  <a:pt x="34" y="34"/>
                </a:lnTo>
                <a:lnTo>
                  <a:pt x="25" y="41"/>
                </a:lnTo>
                <a:lnTo>
                  <a:pt x="18" y="52"/>
                </a:lnTo>
                <a:lnTo>
                  <a:pt x="8" y="76"/>
                </a:lnTo>
                <a:lnTo>
                  <a:pt x="1" y="104"/>
                </a:lnTo>
                <a:lnTo>
                  <a:pt x="0" y="137"/>
                </a:lnTo>
                <a:lnTo>
                  <a:pt x="0" y="154"/>
                </a:lnTo>
                <a:lnTo>
                  <a:pt x="2" y="171"/>
                </a:lnTo>
                <a:lnTo>
                  <a:pt x="5" y="185"/>
                </a:lnTo>
                <a:lnTo>
                  <a:pt x="10" y="200"/>
                </a:lnTo>
                <a:lnTo>
                  <a:pt x="15" y="211"/>
                </a:lnTo>
                <a:lnTo>
                  <a:pt x="23" y="224"/>
                </a:lnTo>
                <a:lnTo>
                  <a:pt x="31" y="235"/>
                </a:lnTo>
                <a:lnTo>
                  <a:pt x="41" y="245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47" name="Freeform 103"/>
          <p:cNvSpPr>
            <a:spLocks/>
          </p:cNvSpPr>
          <p:nvPr/>
        </p:nvSpPr>
        <p:spPr bwMode="auto">
          <a:xfrm>
            <a:off x="2892425" y="2890838"/>
            <a:ext cx="122238" cy="120650"/>
          </a:xfrm>
          <a:custGeom>
            <a:avLst/>
            <a:gdLst>
              <a:gd name="T0" fmla="*/ 0 w 231"/>
              <a:gd name="T1" fmla="*/ 2147483647 h 228"/>
              <a:gd name="T2" fmla="*/ 2147483647 w 231"/>
              <a:gd name="T3" fmla="*/ 2147483647 h 228"/>
              <a:gd name="T4" fmla="*/ 2147483647 w 231"/>
              <a:gd name="T5" fmla="*/ 2147483647 h 228"/>
              <a:gd name="T6" fmla="*/ 2147483647 w 231"/>
              <a:gd name="T7" fmla="*/ 2147483647 h 228"/>
              <a:gd name="T8" fmla="*/ 2147483647 w 231"/>
              <a:gd name="T9" fmla="*/ 2147483647 h 228"/>
              <a:gd name="T10" fmla="*/ 2147483647 w 231"/>
              <a:gd name="T11" fmla="*/ 2147483647 h 228"/>
              <a:gd name="T12" fmla="*/ 2147483647 w 231"/>
              <a:gd name="T13" fmla="*/ 2147483647 h 228"/>
              <a:gd name="T14" fmla="*/ 2147483647 w 231"/>
              <a:gd name="T15" fmla="*/ 2147483647 h 228"/>
              <a:gd name="T16" fmla="*/ 2147483647 w 231"/>
              <a:gd name="T17" fmla="*/ 2147483647 h 228"/>
              <a:gd name="T18" fmla="*/ 2147483647 w 231"/>
              <a:gd name="T19" fmla="*/ 2147483647 h 228"/>
              <a:gd name="T20" fmla="*/ 2147483647 w 231"/>
              <a:gd name="T21" fmla="*/ 2147483647 h 228"/>
              <a:gd name="T22" fmla="*/ 2147483647 w 231"/>
              <a:gd name="T23" fmla="*/ 2147483647 h 228"/>
              <a:gd name="T24" fmla="*/ 2147483647 w 231"/>
              <a:gd name="T25" fmla="*/ 2147483647 h 228"/>
              <a:gd name="T26" fmla="*/ 2147483647 w 231"/>
              <a:gd name="T27" fmla="*/ 2147483647 h 228"/>
              <a:gd name="T28" fmla="*/ 2147483647 w 231"/>
              <a:gd name="T29" fmla="*/ 2147483647 h 228"/>
              <a:gd name="T30" fmla="*/ 2147483647 w 231"/>
              <a:gd name="T31" fmla="*/ 2147483647 h 228"/>
              <a:gd name="T32" fmla="*/ 2147483647 w 231"/>
              <a:gd name="T33" fmla="*/ 2147483647 h 228"/>
              <a:gd name="T34" fmla="*/ 2147483647 w 231"/>
              <a:gd name="T35" fmla="*/ 2147483647 h 228"/>
              <a:gd name="T36" fmla="*/ 2147483647 w 231"/>
              <a:gd name="T37" fmla="*/ 2147483647 h 228"/>
              <a:gd name="T38" fmla="*/ 2147483647 w 231"/>
              <a:gd name="T39" fmla="*/ 2147483647 h 228"/>
              <a:gd name="T40" fmla="*/ 2147483647 w 231"/>
              <a:gd name="T41" fmla="*/ 2147483647 h 228"/>
              <a:gd name="T42" fmla="*/ 2147483647 w 231"/>
              <a:gd name="T43" fmla="*/ 2147483647 h 228"/>
              <a:gd name="T44" fmla="*/ 2147483647 w 231"/>
              <a:gd name="T45" fmla="*/ 2147483647 h 228"/>
              <a:gd name="T46" fmla="*/ 2147483647 w 231"/>
              <a:gd name="T47" fmla="*/ 2147483647 h 228"/>
              <a:gd name="T48" fmla="*/ 2147483647 w 231"/>
              <a:gd name="T49" fmla="*/ 2147483647 h 228"/>
              <a:gd name="T50" fmla="*/ 2147483647 w 231"/>
              <a:gd name="T51" fmla="*/ 2147483647 h 228"/>
              <a:gd name="T52" fmla="*/ 2147483647 w 231"/>
              <a:gd name="T53" fmla="*/ 2147483647 h 228"/>
              <a:gd name="T54" fmla="*/ 2147483647 w 231"/>
              <a:gd name="T55" fmla="*/ 2147483647 h 228"/>
              <a:gd name="T56" fmla="*/ 2147483647 w 231"/>
              <a:gd name="T57" fmla="*/ 0 h 228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31"/>
              <a:gd name="T88" fmla="*/ 0 h 228"/>
              <a:gd name="T89" fmla="*/ 231 w 231"/>
              <a:gd name="T90" fmla="*/ 228 h 228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31" h="228">
                <a:moveTo>
                  <a:pt x="0" y="201"/>
                </a:moveTo>
                <a:lnTo>
                  <a:pt x="8" y="206"/>
                </a:lnTo>
                <a:lnTo>
                  <a:pt x="19" y="211"/>
                </a:lnTo>
                <a:lnTo>
                  <a:pt x="41" y="220"/>
                </a:lnTo>
                <a:lnTo>
                  <a:pt x="52" y="223"/>
                </a:lnTo>
                <a:lnTo>
                  <a:pt x="67" y="226"/>
                </a:lnTo>
                <a:lnTo>
                  <a:pt x="96" y="228"/>
                </a:lnTo>
                <a:lnTo>
                  <a:pt x="112" y="227"/>
                </a:lnTo>
                <a:lnTo>
                  <a:pt x="127" y="226"/>
                </a:lnTo>
                <a:lnTo>
                  <a:pt x="140" y="222"/>
                </a:lnTo>
                <a:lnTo>
                  <a:pt x="155" y="219"/>
                </a:lnTo>
                <a:lnTo>
                  <a:pt x="166" y="214"/>
                </a:lnTo>
                <a:lnTo>
                  <a:pt x="178" y="209"/>
                </a:lnTo>
                <a:lnTo>
                  <a:pt x="187" y="201"/>
                </a:lnTo>
                <a:lnTo>
                  <a:pt x="198" y="195"/>
                </a:lnTo>
                <a:lnTo>
                  <a:pt x="204" y="184"/>
                </a:lnTo>
                <a:lnTo>
                  <a:pt x="212" y="175"/>
                </a:lnTo>
                <a:lnTo>
                  <a:pt x="217" y="163"/>
                </a:lnTo>
                <a:lnTo>
                  <a:pt x="222" y="152"/>
                </a:lnTo>
                <a:lnTo>
                  <a:pt x="225" y="138"/>
                </a:lnTo>
                <a:lnTo>
                  <a:pt x="229" y="125"/>
                </a:lnTo>
                <a:lnTo>
                  <a:pt x="230" y="109"/>
                </a:lnTo>
                <a:lnTo>
                  <a:pt x="231" y="93"/>
                </a:lnTo>
                <a:lnTo>
                  <a:pt x="230" y="78"/>
                </a:lnTo>
                <a:lnTo>
                  <a:pt x="229" y="65"/>
                </a:lnTo>
                <a:lnTo>
                  <a:pt x="225" y="40"/>
                </a:lnTo>
                <a:lnTo>
                  <a:pt x="216" y="18"/>
                </a:lnTo>
                <a:lnTo>
                  <a:pt x="210" y="8"/>
                </a:lnTo>
                <a:lnTo>
                  <a:pt x="207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48" name="Line 104"/>
          <p:cNvSpPr>
            <a:spLocks noChangeShapeType="1"/>
          </p:cNvSpPr>
          <p:nvPr/>
        </p:nvSpPr>
        <p:spPr bwMode="auto">
          <a:xfrm flipV="1">
            <a:off x="3001963" y="2667000"/>
            <a:ext cx="254000" cy="223838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49" name="Freeform 105"/>
          <p:cNvSpPr>
            <a:spLocks/>
          </p:cNvSpPr>
          <p:nvPr/>
        </p:nvSpPr>
        <p:spPr bwMode="auto">
          <a:xfrm>
            <a:off x="2730500" y="3087688"/>
            <a:ext cx="100013" cy="128587"/>
          </a:xfrm>
          <a:custGeom>
            <a:avLst/>
            <a:gdLst>
              <a:gd name="T0" fmla="*/ 0 w 190"/>
              <a:gd name="T1" fmla="*/ 2147483647 h 243"/>
              <a:gd name="T2" fmla="*/ 2147483647 w 190"/>
              <a:gd name="T3" fmla="*/ 2147483647 h 243"/>
              <a:gd name="T4" fmla="*/ 2147483647 w 190"/>
              <a:gd name="T5" fmla="*/ 2147483647 h 243"/>
              <a:gd name="T6" fmla="*/ 2147483647 w 190"/>
              <a:gd name="T7" fmla="*/ 2147483647 h 243"/>
              <a:gd name="T8" fmla="*/ 2147483647 w 190"/>
              <a:gd name="T9" fmla="*/ 2147483647 h 243"/>
              <a:gd name="T10" fmla="*/ 2147483647 w 190"/>
              <a:gd name="T11" fmla="*/ 2147483647 h 243"/>
              <a:gd name="T12" fmla="*/ 2147483647 w 190"/>
              <a:gd name="T13" fmla="*/ 2147483647 h 243"/>
              <a:gd name="T14" fmla="*/ 2147483647 w 190"/>
              <a:gd name="T15" fmla="*/ 2147483647 h 243"/>
              <a:gd name="T16" fmla="*/ 2147483647 w 190"/>
              <a:gd name="T17" fmla="*/ 2147483647 h 243"/>
              <a:gd name="T18" fmla="*/ 2147483647 w 190"/>
              <a:gd name="T19" fmla="*/ 2147483647 h 243"/>
              <a:gd name="T20" fmla="*/ 2147483647 w 190"/>
              <a:gd name="T21" fmla="*/ 2147483647 h 243"/>
              <a:gd name="T22" fmla="*/ 2147483647 w 190"/>
              <a:gd name="T23" fmla="*/ 2147483647 h 243"/>
              <a:gd name="T24" fmla="*/ 2147483647 w 190"/>
              <a:gd name="T25" fmla="*/ 2147483647 h 243"/>
              <a:gd name="T26" fmla="*/ 2147483647 w 190"/>
              <a:gd name="T27" fmla="*/ 2147483647 h 243"/>
              <a:gd name="T28" fmla="*/ 2147483647 w 190"/>
              <a:gd name="T29" fmla="*/ 2147483647 h 243"/>
              <a:gd name="T30" fmla="*/ 2147483647 w 190"/>
              <a:gd name="T31" fmla="*/ 2147483647 h 243"/>
              <a:gd name="T32" fmla="*/ 2147483647 w 190"/>
              <a:gd name="T33" fmla="*/ 2147483647 h 243"/>
              <a:gd name="T34" fmla="*/ 2147483647 w 190"/>
              <a:gd name="T35" fmla="*/ 2147483647 h 243"/>
              <a:gd name="T36" fmla="*/ 2147483647 w 190"/>
              <a:gd name="T37" fmla="*/ 2147483647 h 243"/>
              <a:gd name="T38" fmla="*/ 2147483647 w 190"/>
              <a:gd name="T39" fmla="*/ 2147483647 h 243"/>
              <a:gd name="T40" fmla="*/ 2147483647 w 190"/>
              <a:gd name="T41" fmla="*/ 2147483647 h 243"/>
              <a:gd name="T42" fmla="*/ 2147483647 w 190"/>
              <a:gd name="T43" fmla="*/ 2147483647 h 243"/>
              <a:gd name="T44" fmla="*/ 2147483647 w 190"/>
              <a:gd name="T45" fmla="*/ 2147483647 h 243"/>
              <a:gd name="T46" fmla="*/ 2147483647 w 190"/>
              <a:gd name="T47" fmla="*/ 2147483647 h 243"/>
              <a:gd name="T48" fmla="*/ 2147483647 w 190"/>
              <a:gd name="T49" fmla="*/ 2147483647 h 243"/>
              <a:gd name="T50" fmla="*/ 2147483647 w 190"/>
              <a:gd name="T51" fmla="*/ 2147483647 h 243"/>
              <a:gd name="T52" fmla="*/ 2147483647 w 190"/>
              <a:gd name="T53" fmla="*/ 2147483647 h 243"/>
              <a:gd name="T54" fmla="*/ 2147483647 w 190"/>
              <a:gd name="T55" fmla="*/ 2147483647 h 243"/>
              <a:gd name="T56" fmla="*/ 2147483647 w 190"/>
              <a:gd name="T57" fmla="*/ 2147483647 h 243"/>
              <a:gd name="T58" fmla="*/ 2147483647 w 190"/>
              <a:gd name="T59" fmla="*/ 0 h 243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90"/>
              <a:gd name="T91" fmla="*/ 0 h 243"/>
              <a:gd name="T92" fmla="*/ 190 w 190"/>
              <a:gd name="T93" fmla="*/ 243 h 243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90" h="243">
                <a:moveTo>
                  <a:pt x="0" y="236"/>
                </a:moveTo>
                <a:lnTo>
                  <a:pt x="11" y="237"/>
                </a:lnTo>
                <a:lnTo>
                  <a:pt x="24" y="240"/>
                </a:lnTo>
                <a:lnTo>
                  <a:pt x="38" y="241"/>
                </a:lnTo>
                <a:lnTo>
                  <a:pt x="55" y="243"/>
                </a:lnTo>
                <a:lnTo>
                  <a:pt x="70" y="241"/>
                </a:lnTo>
                <a:lnTo>
                  <a:pt x="86" y="240"/>
                </a:lnTo>
                <a:lnTo>
                  <a:pt x="99" y="236"/>
                </a:lnTo>
                <a:lnTo>
                  <a:pt x="113" y="234"/>
                </a:lnTo>
                <a:lnTo>
                  <a:pt x="118" y="230"/>
                </a:lnTo>
                <a:lnTo>
                  <a:pt x="125" y="227"/>
                </a:lnTo>
                <a:lnTo>
                  <a:pt x="136" y="222"/>
                </a:lnTo>
                <a:lnTo>
                  <a:pt x="146" y="214"/>
                </a:lnTo>
                <a:lnTo>
                  <a:pt x="156" y="208"/>
                </a:lnTo>
                <a:lnTo>
                  <a:pt x="162" y="197"/>
                </a:lnTo>
                <a:lnTo>
                  <a:pt x="170" y="188"/>
                </a:lnTo>
                <a:lnTo>
                  <a:pt x="175" y="177"/>
                </a:lnTo>
                <a:lnTo>
                  <a:pt x="181" y="165"/>
                </a:lnTo>
                <a:lnTo>
                  <a:pt x="183" y="151"/>
                </a:lnTo>
                <a:lnTo>
                  <a:pt x="184" y="143"/>
                </a:lnTo>
                <a:lnTo>
                  <a:pt x="187" y="136"/>
                </a:lnTo>
                <a:lnTo>
                  <a:pt x="188" y="121"/>
                </a:lnTo>
                <a:lnTo>
                  <a:pt x="190" y="105"/>
                </a:lnTo>
                <a:lnTo>
                  <a:pt x="187" y="70"/>
                </a:lnTo>
                <a:lnTo>
                  <a:pt x="183" y="55"/>
                </a:lnTo>
                <a:lnTo>
                  <a:pt x="179" y="42"/>
                </a:lnTo>
                <a:lnTo>
                  <a:pt x="173" y="29"/>
                </a:lnTo>
                <a:lnTo>
                  <a:pt x="166" y="18"/>
                </a:lnTo>
                <a:lnTo>
                  <a:pt x="159" y="8"/>
                </a:lnTo>
                <a:lnTo>
                  <a:pt x="151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50" name="Line 106"/>
          <p:cNvSpPr>
            <a:spLocks noChangeShapeType="1"/>
          </p:cNvSpPr>
          <p:nvPr/>
        </p:nvSpPr>
        <p:spPr bwMode="auto">
          <a:xfrm flipV="1">
            <a:off x="2809875" y="2997200"/>
            <a:ext cx="82550" cy="90488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51" name="Freeform 107"/>
          <p:cNvSpPr>
            <a:spLocks/>
          </p:cNvSpPr>
          <p:nvPr/>
        </p:nvSpPr>
        <p:spPr bwMode="auto">
          <a:xfrm>
            <a:off x="2686050" y="3071813"/>
            <a:ext cx="123825" cy="141287"/>
          </a:xfrm>
          <a:custGeom>
            <a:avLst/>
            <a:gdLst>
              <a:gd name="T0" fmla="*/ 2147483647 w 234"/>
              <a:gd name="T1" fmla="*/ 2147483647 h 266"/>
              <a:gd name="T2" fmla="*/ 2147483647 w 234"/>
              <a:gd name="T3" fmla="*/ 2147483647 h 266"/>
              <a:gd name="T4" fmla="*/ 2147483647 w 234"/>
              <a:gd name="T5" fmla="*/ 2147483647 h 266"/>
              <a:gd name="T6" fmla="*/ 2147483647 w 234"/>
              <a:gd name="T7" fmla="*/ 2147483647 h 266"/>
              <a:gd name="T8" fmla="*/ 2147483647 w 234"/>
              <a:gd name="T9" fmla="*/ 2147483647 h 266"/>
              <a:gd name="T10" fmla="*/ 2147483647 w 234"/>
              <a:gd name="T11" fmla="*/ 0 h 266"/>
              <a:gd name="T12" fmla="*/ 2147483647 w 234"/>
              <a:gd name="T13" fmla="*/ 2147483647 h 266"/>
              <a:gd name="T14" fmla="*/ 2147483647 w 234"/>
              <a:gd name="T15" fmla="*/ 2147483647 h 266"/>
              <a:gd name="T16" fmla="*/ 2147483647 w 234"/>
              <a:gd name="T17" fmla="*/ 2147483647 h 266"/>
              <a:gd name="T18" fmla="*/ 2147483647 w 234"/>
              <a:gd name="T19" fmla="*/ 2147483647 h 266"/>
              <a:gd name="T20" fmla="*/ 2147483647 w 234"/>
              <a:gd name="T21" fmla="*/ 2147483647 h 266"/>
              <a:gd name="T22" fmla="*/ 2147483647 w 234"/>
              <a:gd name="T23" fmla="*/ 2147483647 h 266"/>
              <a:gd name="T24" fmla="*/ 2147483647 w 234"/>
              <a:gd name="T25" fmla="*/ 2147483647 h 266"/>
              <a:gd name="T26" fmla="*/ 2147483647 w 234"/>
              <a:gd name="T27" fmla="*/ 2147483647 h 266"/>
              <a:gd name="T28" fmla="*/ 2147483647 w 234"/>
              <a:gd name="T29" fmla="*/ 2147483647 h 266"/>
              <a:gd name="T30" fmla="*/ 2147483647 w 234"/>
              <a:gd name="T31" fmla="*/ 2147483647 h 266"/>
              <a:gd name="T32" fmla="*/ 0 w 234"/>
              <a:gd name="T33" fmla="*/ 2147483647 h 266"/>
              <a:gd name="T34" fmla="*/ 2147483647 w 234"/>
              <a:gd name="T35" fmla="*/ 2147483647 h 266"/>
              <a:gd name="T36" fmla="*/ 2147483647 w 234"/>
              <a:gd name="T37" fmla="*/ 2147483647 h 266"/>
              <a:gd name="T38" fmla="*/ 2147483647 w 234"/>
              <a:gd name="T39" fmla="*/ 2147483647 h 266"/>
              <a:gd name="T40" fmla="*/ 2147483647 w 234"/>
              <a:gd name="T41" fmla="*/ 2147483647 h 266"/>
              <a:gd name="T42" fmla="*/ 2147483647 w 234"/>
              <a:gd name="T43" fmla="*/ 2147483647 h 266"/>
              <a:gd name="T44" fmla="*/ 2147483647 w 234"/>
              <a:gd name="T45" fmla="*/ 2147483647 h 266"/>
              <a:gd name="T46" fmla="*/ 2147483647 w 234"/>
              <a:gd name="T47" fmla="*/ 2147483647 h 266"/>
              <a:gd name="T48" fmla="*/ 2147483647 w 234"/>
              <a:gd name="T49" fmla="*/ 2147483647 h 26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34"/>
              <a:gd name="T76" fmla="*/ 0 h 266"/>
              <a:gd name="T77" fmla="*/ 234 w 234"/>
              <a:gd name="T78" fmla="*/ 266 h 266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34" h="266">
                <a:moveTo>
                  <a:pt x="234" y="30"/>
                </a:moveTo>
                <a:lnTo>
                  <a:pt x="213" y="16"/>
                </a:lnTo>
                <a:lnTo>
                  <a:pt x="191" y="7"/>
                </a:lnTo>
                <a:lnTo>
                  <a:pt x="178" y="3"/>
                </a:lnTo>
                <a:lnTo>
                  <a:pt x="165" y="2"/>
                </a:lnTo>
                <a:lnTo>
                  <a:pt x="138" y="0"/>
                </a:lnTo>
                <a:lnTo>
                  <a:pt x="104" y="2"/>
                </a:lnTo>
                <a:lnTo>
                  <a:pt x="77" y="8"/>
                </a:lnTo>
                <a:lnTo>
                  <a:pt x="52" y="19"/>
                </a:lnTo>
                <a:lnTo>
                  <a:pt x="42" y="25"/>
                </a:lnTo>
                <a:lnTo>
                  <a:pt x="34" y="34"/>
                </a:lnTo>
                <a:lnTo>
                  <a:pt x="25" y="42"/>
                </a:lnTo>
                <a:lnTo>
                  <a:pt x="18" y="52"/>
                </a:lnTo>
                <a:lnTo>
                  <a:pt x="12" y="63"/>
                </a:lnTo>
                <a:lnTo>
                  <a:pt x="8" y="76"/>
                </a:lnTo>
                <a:lnTo>
                  <a:pt x="2" y="103"/>
                </a:lnTo>
                <a:lnTo>
                  <a:pt x="0" y="135"/>
                </a:lnTo>
                <a:lnTo>
                  <a:pt x="2" y="160"/>
                </a:lnTo>
                <a:lnTo>
                  <a:pt x="5" y="182"/>
                </a:lnTo>
                <a:lnTo>
                  <a:pt x="12" y="201"/>
                </a:lnTo>
                <a:lnTo>
                  <a:pt x="21" y="219"/>
                </a:lnTo>
                <a:lnTo>
                  <a:pt x="33" y="234"/>
                </a:lnTo>
                <a:lnTo>
                  <a:pt x="47" y="248"/>
                </a:lnTo>
                <a:lnTo>
                  <a:pt x="64" y="257"/>
                </a:lnTo>
                <a:lnTo>
                  <a:pt x="83" y="266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52" name="Freeform 108"/>
          <p:cNvSpPr>
            <a:spLocks/>
          </p:cNvSpPr>
          <p:nvPr/>
        </p:nvSpPr>
        <p:spPr bwMode="auto">
          <a:xfrm>
            <a:off x="2730500" y="3087688"/>
            <a:ext cx="79375" cy="125412"/>
          </a:xfrm>
          <a:custGeom>
            <a:avLst/>
            <a:gdLst>
              <a:gd name="T0" fmla="*/ 2147483647 w 151"/>
              <a:gd name="T1" fmla="*/ 0 h 236"/>
              <a:gd name="T2" fmla="*/ 2147483647 w 151"/>
              <a:gd name="T3" fmla="*/ 2147483647 h 236"/>
              <a:gd name="T4" fmla="*/ 0 w 151"/>
              <a:gd name="T5" fmla="*/ 2147483647 h 236"/>
              <a:gd name="T6" fmla="*/ 0 60000 65536"/>
              <a:gd name="T7" fmla="*/ 0 60000 65536"/>
              <a:gd name="T8" fmla="*/ 0 60000 65536"/>
              <a:gd name="T9" fmla="*/ 0 w 151"/>
              <a:gd name="T10" fmla="*/ 0 h 236"/>
              <a:gd name="T11" fmla="*/ 151 w 151"/>
              <a:gd name="T12" fmla="*/ 236 h 23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51" h="236">
                <a:moveTo>
                  <a:pt x="151" y="0"/>
                </a:moveTo>
                <a:lnTo>
                  <a:pt x="52" y="108"/>
                </a:lnTo>
                <a:lnTo>
                  <a:pt x="0" y="236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53" name="Freeform 109"/>
          <p:cNvSpPr>
            <a:spLocks/>
          </p:cNvSpPr>
          <p:nvPr/>
        </p:nvSpPr>
        <p:spPr bwMode="auto">
          <a:xfrm>
            <a:off x="2501900" y="3516313"/>
            <a:ext cx="100013" cy="141287"/>
          </a:xfrm>
          <a:custGeom>
            <a:avLst/>
            <a:gdLst>
              <a:gd name="T0" fmla="*/ 2147483647 w 189"/>
              <a:gd name="T1" fmla="*/ 2147483647 h 267"/>
              <a:gd name="T2" fmla="*/ 2147483647 w 189"/>
              <a:gd name="T3" fmla="*/ 2147483647 h 267"/>
              <a:gd name="T4" fmla="*/ 2147483647 w 189"/>
              <a:gd name="T5" fmla="*/ 2147483647 h 267"/>
              <a:gd name="T6" fmla="*/ 2147483647 w 189"/>
              <a:gd name="T7" fmla="*/ 2147483647 h 267"/>
              <a:gd name="T8" fmla="*/ 2147483647 w 189"/>
              <a:gd name="T9" fmla="*/ 2147483647 h 267"/>
              <a:gd name="T10" fmla="*/ 2147483647 w 189"/>
              <a:gd name="T11" fmla="*/ 2147483647 h 267"/>
              <a:gd name="T12" fmla="*/ 2147483647 w 189"/>
              <a:gd name="T13" fmla="*/ 2147483647 h 267"/>
              <a:gd name="T14" fmla="*/ 2147483647 w 189"/>
              <a:gd name="T15" fmla="*/ 2147483647 h 267"/>
              <a:gd name="T16" fmla="*/ 2147483647 w 189"/>
              <a:gd name="T17" fmla="*/ 2147483647 h 267"/>
              <a:gd name="T18" fmla="*/ 0 w 189"/>
              <a:gd name="T19" fmla="*/ 2147483647 h 267"/>
              <a:gd name="T20" fmla="*/ 0 w 189"/>
              <a:gd name="T21" fmla="*/ 2147483647 h 267"/>
              <a:gd name="T22" fmla="*/ 0 w 189"/>
              <a:gd name="T23" fmla="*/ 2147483647 h 267"/>
              <a:gd name="T24" fmla="*/ 2147483647 w 189"/>
              <a:gd name="T25" fmla="*/ 2147483647 h 267"/>
              <a:gd name="T26" fmla="*/ 2147483647 w 189"/>
              <a:gd name="T27" fmla="*/ 2147483647 h 267"/>
              <a:gd name="T28" fmla="*/ 2147483647 w 189"/>
              <a:gd name="T29" fmla="*/ 2147483647 h 267"/>
              <a:gd name="T30" fmla="*/ 2147483647 w 189"/>
              <a:gd name="T31" fmla="*/ 2147483647 h 267"/>
              <a:gd name="T32" fmla="*/ 2147483647 w 189"/>
              <a:gd name="T33" fmla="*/ 2147483647 h 267"/>
              <a:gd name="T34" fmla="*/ 2147483647 w 189"/>
              <a:gd name="T35" fmla="*/ 2147483647 h 267"/>
              <a:gd name="T36" fmla="*/ 2147483647 w 189"/>
              <a:gd name="T37" fmla="*/ 2147483647 h 267"/>
              <a:gd name="T38" fmla="*/ 2147483647 w 189"/>
              <a:gd name="T39" fmla="*/ 2147483647 h 267"/>
              <a:gd name="T40" fmla="*/ 2147483647 w 189"/>
              <a:gd name="T41" fmla="*/ 0 h 267"/>
              <a:gd name="T42" fmla="*/ 2147483647 w 189"/>
              <a:gd name="T43" fmla="*/ 0 h 267"/>
              <a:gd name="T44" fmla="*/ 2147483647 w 189"/>
              <a:gd name="T45" fmla="*/ 0 h 267"/>
              <a:gd name="T46" fmla="*/ 2147483647 w 189"/>
              <a:gd name="T47" fmla="*/ 2147483647 h 267"/>
              <a:gd name="T48" fmla="*/ 2147483647 w 189"/>
              <a:gd name="T49" fmla="*/ 2147483647 h 267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89"/>
              <a:gd name="T76" fmla="*/ 0 h 267"/>
              <a:gd name="T77" fmla="*/ 189 w 189"/>
              <a:gd name="T78" fmla="*/ 267 h 267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89" h="267">
                <a:moveTo>
                  <a:pt x="96" y="267"/>
                </a:moveTo>
                <a:lnTo>
                  <a:pt x="83" y="263"/>
                </a:lnTo>
                <a:lnTo>
                  <a:pt x="72" y="259"/>
                </a:lnTo>
                <a:lnTo>
                  <a:pt x="53" y="250"/>
                </a:lnTo>
                <a:lnTo>
                  <a:pt x="36" y="237"/>
                </a:lnTo>
                <a:lnTo>
                  <a:pt x="28" y="229"/>
                </a:lnTo>
                <a:lnTo>
                  <a:pt x="23" y="223"/>
                </a:lnTo>
                <a:lnTo>
                  <a:pt x="11" y="204"/>
                </a:lnTo>
                <a:lnTo>
                  <a:pt x="5" y="184"/>
                </a:lnTo>
                <a:lnTo>
                  <a:pt x="1" y="159"/>
                </a:lnTo>
                <a:lnTo>
                  <a:pt x="0" y="135"/>
                </a:lnTo>
                <a:lnTo>
                  <a:pt x="1" y="102"/>
                </a:lnTo>
                <a:lnTo>
                  <a:pt x="7" y="75"/>
                </a:lnTo>
                <a:lnTo>
                  <a:pt x="11" y="62"/>
                </a:lnTo>
                <a:lnTo>
                  <a:pt x="18" y="52"/>
                </a:lnTo>
                <a:lnTo>
                  <a:pt x="24" y="41"/>
                </a:lnTo>
                <a:lnTo>
                  <a:pt x="33" y="34"/>
                </a:lnTo>
                <a:lnTo>
                  <a:pt x="41" y="25"/>
                </a:lnTo>
                <a:lnTo>
                  <a:pt x="52" y="18"/>
                </a:lnTo>
                <a:lnTo>
                  <a:pt x="76" y="8"/>
                </a:lnTo>
                <a:lnTo>
                  <a:pt x="103" y="1"/>
                </a:lnTo>
                <a:lnTo>
                  <a:pt x="137" y="0"/>
                </a:lnTo>
                <a:lnTo>
                  <a:pt x="164" y="1"/>
                </a:lnTo>
                <a:lnTo>
                  <a:pt x="176" y="3"/>
                </a:lnTo>
                <a:lnTo>
                  <a:pt x="189" y="6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54" name="Freeform 110"/>
          <p:cNvSpPr>
            <a:spLocks/>
          </p:cNvSpPr>
          <p:nvPr/>
        </p:nvSpPr>
        <p:spPr bwMode="auto">
          <a:xfrm>
            <a:off x="2552700" y="3519488"/>
            <a:ext cx="93663" cy="139700"/>
          </a:xfrm>
          <a:custGeom>
            <a:avLst/>
            <a:gdLst>
              <a:gd name="T0" fmla="*/ 0 w 176"/>
              <a:gd name="T1" fmla="*/ 2147483647 h 264"/>
              <a:gd name="T2" fmla="*/ 2147483647 w 176"/>
              <a:gd name="T3" fmla="*/ 2147483647 h 264"/>
              <a:gd name="T4" fmla="*/ 2147483647 w 176"/>
              <a:gd name="T5" fmla="*/ 2147483647 h 264"/>
              <a:gd name="T6" fmla="*/ 2147483647 w 176"/>
              <a:gd name="T7" fmla="*/ 2147483647 h 264"/>
              <a:gd name="T8" fmla="*/ 2147483647 w 176"/>
              <a:gd name="T9" fmla="*/ 2147483647 h 264"/>
              <a:gd name="T10" fmla="*/ 2147483647 w 176"/>
              <a:gd name="T11" fmla="*/ 2147483647 h 264"/>
              <a:gd name="T12" fmla="*/ 2147483647 w 176"/>
              <a:gd name="T13" fmla="*/ 2147483647 h 264"/>
              <a:gd name="T14" fmla="*/ 2147483647 w 176"/>
              <a:gd name="T15" fmla="*/ 2147483647 h 264"/>
              <a:gd name="T16" fmla="*/ 2147483647 w 176"/>
              <a:gd name="T17" fmla="*/ 2147483647 h 264"/>
              <a:gd name="T18" fmla="*/ 2147483647 w 176"/>
              <a:gd name="T19" fmla="*/ 2147483647 h 264"/>
              <a:gd name="T20" fmla="*/ 2147483647 w 176"/>
              <a:gd name="T21" fmla="*/ 2147483647 h 264"/>
              <a:gd name="T22" fmla="*/ 2147483647 w 176"/>
              <a:gd name="T23" fmla="*/ 2147483647 h 264"/>
              <a:gd name="T24" fmla="*/ 2147483647 w 176"/>
              <a:gd name="T25" fmla="*/ 2147483647 h 264"/>
              <a:gd name="T26" fmla="*/ 2147483647 w 176"/>
              <a:gd name="T27" fmla="*/ 2147483647 h 264"/>
              <a:gd name="T28" fmla="*/ 2147483647 w 176"/>
              <a:gd name="T29" fmla="*/ 2147483647 h 264"/>
              <a:gd name="T30" fmla="*/ 2147483647 w 176"/>
              <a:gd name="T31" fmla="*/ 2147483647 h 264"/>
              <a:gd name="T32" fmla="*/ 2147483647 w 176"/>
              <a:gd name="T33" fmla="*/ 2147483647 h 264"/>
              <a:gd name="T34" fmla="*/ 2147483647 w 176"/>
              <a:gd name="T35" fmla="*/ 2147483647 h 264"/>
              <a:gd name="T36" fmla="*/ 2147483647 w 176"/>
              <a:gd name="T37" fmla="*/ 2147483647 h 264"/>
              <a:gd name="T38" fmla="*/ 2147483647 w 176"/>
              <a:gd name="T39" fmla="*/ 2147483647 h 264"/>
              <a:gd name="T40" fmla="*/ 2147483647 w 176"/>
              <a:gd name="T41" fmla="*/ 2147483647 h 264"/>
              <a:gd name="T42" fmla="*/ 2147483647 w 176"/>
              <a:gd name="T43" fmla="*/ 2147483647 h 264"/>
              <a:gd name="T44" fmla="*/ 2147483647 w 176"/>
              <a:gd name="T45" fmla="*/ 2147483647 h 264"/>
              <a:gd name="T46" fmla="*/ 2147483647 w 176"/>
              <a:gd name="T47" fmla="*/ 2147483647 h 264"/>
              <a:gd name="T48" fmla="*/ 2147483647 w 176"/>
              <a:gd name="T49" fmla="*/ 2147483647 h 264"/>
              <a:gd name="T50" fmla="*/ 2147483647 w 176"/>
              <a:gd name="T51" fmla="*/ 2147483647 h 264"/>
              <a:gd name="T52" fmla="*/ 2147483647 w 176"/>
              <a:gd name="T53" fmla="*/ 0 h 264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76"/>
              <a:gd name="T82" fmla="*/ 0 h 264"/>
              <a:gd name="T83" fmla="*/ 176 w 176"/>
              <a:gd name="T84" fmla="*/ 264 h 264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76" h="264">
                <a:moveTo>
                  <a:pt x="0" y="261"/>
                </a:moveTo>
                <a:lnTo>
                  <a:pt x="19" y="262"/>
                </a:lnTo>
                <a:lnTo>
                  <a:pt x="41" y="264"/>
                </a:lnTo>
                <a:lnTo>
                  <a:pt x="57" y="262"/>
                </a:lnTo>
                <a:lnTo>
                  <a:pt x="72" y="261"/>
                </a:lnTo>
                <a:lnTo>
                  <a:pt x="85" y="257"/>
                </a:lnTo>
                <a:lnTo>
                  <a:pt x="100" y="255"/>
                </a:lnTo>
                <a:lnTo>
                  <a:pt x="111" y="249"/>
                </a:lnTo>
                <a:lnTo>
                  <a:pt x="123" y="244"/>
                </a:lnTo>
                <a:lnTo>
                  <a:pt x="132" y="236"/>
                </a:lnTo>
                <a:lnTo>
                  <a:pt x="142" y="230"/>
                </a:lnTo>
                <a:lnTo>
                  <a:pt x="149" y="220"/>
                </a:lnTo>
                <a:lnTo>
                  <a:pt x="157" y="210"/>
                </a:lnTo>
                <a:lnTo>
                  <a:pt x="162" y="199"/>
                </a:lnTo>
                <a:lnTo>
                  <a:pt x="167" y="187"/>
                </a:lnTo>
                <a:lnTo>
                  <a:pt x="170" y="173"/>
                </a:lnTo>
                <a:lnTo>
                  <a:pt x="173" y="160"/>
                </a:lnTo>
                <a:lnTo>
                  <a:pt x="175" y="144"/>
                </a:lnTo>
                <a:lnTo>
                  <a:pt x="176" y="129"/>
                </a:lnTo>
                <a:lnTo>
                  <a:pt x="175" y="102"/>
                </a:lnTo>
                <a:lnTo>
                  <a:pt x="171" y="80"/>
                </a:lnTo>
                <a:lnTo>
                  <a:pt x="164" y="60"/>
                </a:lnTo>
                <a:lnTo>
                  <a:pt x="155" y="43"/>
                </a:lnTo>
                <a:lnTo>
                  <a:pt x="144" y="28"/>
                </a:lnTo>
                <a:lnTo>
                  <a:pt x="129" y="16"/>
                </a:lnTo>
                <a:lnTo>
                  <a:pt x="113" y="7"/>
                </a:lnTo>
                <a:lnTo>
                  <a:pt x="93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55" name="Line 111"/>
          <p:cNvSpPr>
            <a:spLocks noChangeShapeType="1"/>
          </p:cNvSpPr>
          <p:nvPr/>
        </p:nvSpPr>
        <p:spPr bwMode="auto">
          <a:xfrm flipV="1">
            <a:off x="2601913" y="3213100"/>
            <a:ext cx="128587" cy="306388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56" name="Line 112"/>
          <p:cNvSpPr>
            <a:spLocks noChangeShapeType="1"/>
          </p:cNvSpPr>
          <p:nvPr/>
        </p:nvSpPr>
        <p:spPr bwMode="auto">
          <a:xfrm flipH="1">
            <a:off x="2892425" y="2890838"/>
            <a:ext cx="109538" cy="106362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57" name="Freeform 113"/>
          <p:cNvSpPr>
            <a:spLocks/>
          </p:cNvSpPr>
          <p:nvPr/>
        </p:nvSpPr>
        <p:spPr bwMode="auto">
          <a:xfrm>
            <a:off x="2316163" y="4116388"/>
            <a:ext cx="93662" cy="141287"/>
          </a:xfrm>
          <a:custGeom>
            <a:avLst/>
            <a:gdLst>
              <a:gd name="T0" fmla="*/ 2147483647 w 179"/>
              <a:gd name="T1" fmla="*/ 2147483647 h 268"/>
              <a:gd name="T2" fmla="*/ 2147483647 w 179"/>
              <a:gd name="T3" fmla="*/ 2147483647 h 268"/>
              <a:gd name="T4" fmla="*/ 2147483647 w 179"/>
              <a:gd name="T5" fmla="*/ 2147483647 h 268"/>
              <a:gd name="T6" fmla="*/ 2147483647 w 179"/>
              <a:gd name="T7" fmla="*/ 2147483647 h 268"/>
              <a:gd name="T8" fmla="*/ 2147483647 w 179"/>
              <a:gd name="T9" fmla="*/ 2147483647 h 268"/>
              <a:gd name="T10" fmla="*/ 2147483647 w 179"/>
              <a:gd name="T11" fmla="*/ 2147483647 h 268"/>
              <a:gd name="T12" fmla="*/ 2147483647 w 179"/>
              <a:gd name="T13" fmla="*/ 2147483647 h 268"/>
              <a:gd name="T14" fmla="*/ 2147483647 w 179"/>
              <a:gd name="T15" fmla="*/ 2147483647 h 268"/>
              <a:gd name="T16" fmla="*/ 2147483647 w 179"/>
              <a:gd name="T17" fmla="*/ 2147483647 h 268"/>
              <a:gd name="T18" fmla="*/ 2147483647 w 179"/>
              <a:gd name="T19" fmla="*/ 2147483647 h 268"/>
              <a:gd name="T20" fmla="*/ 0 w 179"/>
              <a:gd name="T21" fmla="*/ 2147483647 h 268"/>
              <a:gd name="T22" fmla="*/ 0 w 179"/>
              <a:gd name="T23" fmla="*/ 2147483647 h 268"/>
              <a:gd name="T24" fmla="*/ 0 w 179"/>
              <a:gd name="T25" fmla="*/ 2147483647 h 268"/>
              <a:gd name="T26" fmla="*/ 2147483647 w 179"/>
              <a:gd name="T27" fmla="*/ 2147483647 h 268"/>
              <a:gd name="T28" fmla="*/ 2147483647 w 179"/>
              <a:gd name="T29" fmla="*/ 2147483647 h 268"/>
              <a:gd name="T30" fmla="*/ 2147483647 w 179"/>
              <a:gd name="T31" fmla="*/ 2147483647 h 268"/>
              <a:gd name="T32" fmla="*/ 2147483647 w 179"/>
              <a:gd name="T33" fmla="*/ 2147483647 h 268"/>
              <a:gd name="T34" fmla="*/ 2147483647 w 179"/>
              <a:gd name="T35" fmla="*/ 2147483647 h 268"/>
              <a:gd name="T36" fmla="*/ 2147483647 w 179"/>
              <a:gd name="T37" fmla="*/ 2147483647 h 268"/>
              <a:gd name="T38" fmla="*/ 2147483647 w 179"/>
              <a:gd name="T39" fmla="*/ 2147483647 h 268"/>
              <a:gd name="T40" fmla="*/ 2147483647 w 179"/>
              <a:gd name="T41" fmla="*/ 2147483647 h 268"/>
              <a:gd name="T42" fmla="*/ 2147483647 w 179"/>
              <a:gd name="T43" fmla="*/ 2147483647 h 268"/>
              <a:gd name="T44" fmla="*/ 2147483647 w 179"/>
              <a:gd name="T45" fmla="*/ 0 h 268"/>
              <a:gd name="T46" fmla="*/ 2147483647 w 179"/>
              <a:gd name="T47" fmla="*/ 0 h 268"/>
              <a:gd name="T48" fmla="*/ 2147483647 w 179"/>
              <a:gd name="T49" fmla="*/ 2147483647 h 26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79"/>
              <a:gd name="T76" fmla="*/ 0 h 268"/>
              <a:gd name="T77" fmla="*/ 179 w 179"/>
              <a:gd name="T78" fmla="*/ 268 h 26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79" h="268">
                <a:moveTo>
                  <a:pt x="89" y="268"/>
                </a:moveTo>
                <a:lnTo>
                  <a:pt x="67" y="260"/>
                </a:lnTo>
                <a:lnTo>
                  <a:pt x="57" y="255"/>
                </a:lnTo>
                <a:lnTo>
                  <a:pt x="49" y="251"/>
                </a:lnTo>
                <a:lnTo>
                  <a:pt x="40" y="244"/>
                </a:lnTo>
                <a:lnTo>
                  <a:pt x="34" y="239"/>
                </a:lnTo>
                <a:lnTo>
                  <a:pt x="22" y="225"/>
                </a:lnTo>
                <a:lnTo>
                  <a:pt x="15" y="214"/>
                </a:lnTo>
                <a:lnTo>
                  <a:pt x="12" y="205"/>
                </a:lnTo>
                <a:lnTo>
                  <a:pt x="5" y="186"/>
                </a:lnTo>
                <a:lnTo>
                  <a:pt x="1" y="162"/>
                </a:lnTo>
                <a:lnTo>
                  <a:pt x="0" y="138"/>
                </a:lnTo>
                <a:lnTo>
                  <a:pt x="1" y="104"/>
                </a:lnTo>
                <a:lnTo>
                  <a:pt x="8" y="77"/>
                </a:lnTo>
                <a:lnTo>
                  <a:pt x="18" y="52"/>
                </a:lnTo>
                <a:lnTo>
                  <a:pt x="25" y="42"/>
                </a:lnTo>
                <a:lnTo>
                  <a:pt x="34" y="34"/>
                </a:lnTo>
                <a:lnTo>
                  <a:pt x="41" y="25"/>
                </a:lnTo>
                <a:lnTo>
                  <a:pt x="52" y="19"/>
                </a:lnTo>
                <a:lnTo>
                  <a:pt x="62" y="12"/>
                </a:lnTo>
                <a:lnTo>
                  <a:pt x="75" y="8"/>
                </a:lnTo>
                <a:lnTo>
                  <a:pt x="102" y="2"/>
                </a:lnTo>
                <a:lnTo>
                  <a:pt x="135" y="0"/>
                </a:lnTo>
                <a:lnTo>
                  <a:pt x="157" y="0"/>
                </a:lnTo>
                <a:lnTo>
                  <a:pt x="179" y="4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58" name="Freeform 114"/>
          <p:cNvSpPr>
            <a:spLocks/>
          </p:cNvSpPr>
          <p:nvPr/>
        </p:nvSpPr>
        <p:spPr bwMode="auto">
          <a:xfrm>
            <a:off x="2362200" y="4117975"/>
            <a:ext cx="96838" cy="142875"/>
          </a:xfrm>
          <a:custGeom>
            <a:avLst/>
            <a:gdLst>
              <a:gd name="T0" fmla="*/ 0 w 183"/>
              <a:gd name="T1" fmla="*/ 2147483647 h 269"/>
              <a:gd name="T2" fmla="*/ 2147483647 w 183"/>
              <a:gd name="T3" fmla="*/ 2147483647 h 269"/>
              <a:gd name="T4" fmla="*/ 2147483647 w 183"/>
              <a:gd name="T5" fmla="*/ 2147483647 h 269"/>
              <a:gd name="T6" fmla="*/ 2147483647 w 183"/>
              <a:gd name="T7" fmla="*/ 2147483647 h 269"/>
              <a:gd name="T8" fmla="*/ 2147483647 w 183"/>
              <a:gd name="T9" fmla="*/ 2147483647 h 269"/>
              <a:gd name="T10" fmla="*/ 2147483647 w 183"/>
              <a:gd name="T11" fmla="*/ 2147483647 h 269"/>
              <a:gd name="T12" fmla="*/ 2147483647 w 183"/>
              <a:gd name="T13" fmla="*/ 2147483647 h 269"/>
              <a:gd name="T14" fmla="*/ 2147483647 w 183"/>
              <a:gd name="T15" fmla="*/ 2147483647 h 269"/>
              <a:gd name="T16" fmla="*/ 2147483647 w 183"/>
              <a:gd name="T17" fmla="*/ 2147483647 h 269"/>
              <a:gd name="T18" fmla="*/ 2147483647 w 183"/>
              <a:gd name="T19" fmla="*/ 2147483647 h 269"/>
              <a:gd name="T20" fmla="*/ 2147483647 w 183"/>
              <a:gd name="T21" fmla="*/ 2147483647 h 269"/>
              <a:gd name="T22" fmla="*/ 2147483647 w 183"/>
              <a:gd name="T23" fmla="*/ 2147483647 h 269"/>
              <a:gd name="T24" fmla="*/ 2147483647 w 183"/>
              <a:gd name="T25" fmla="*/ 2147483647 h 269"/>
              <a:gd name="T26" fmla="*/ 2147483647 w 183"/>
              <a:gd name="T27" fmla="*/ 2147483647 h 269"/>
              <a:gd name="T28" fmla="*/ 2147483647 w 183"/>
              <a:gd name="T29" fmla="*/ 2147483647 h 269"/>
              <a:gd name="T30" fmla="*/ 2147483647 w 183"/>
              <a:gd name="T31" fmla="*/ 2147483647 h 269"/>
              <a:gd name="T32" fmla="*/ 2147483647 w 183"/>
              <a:gd name="T33" fmla="*/ 2147483647 h 269"/>
              <a:gd name="T34" fmla="*/ 2147483647 w 183"/>
              <a:gd name="T35" fmla="*/ 2147483647 h 269"/>
              <a:gd name="T36" fmla="*/ 2147483647 w 183"/>
              <a:gd name="T37" fmla="*/ 2147483647 h 269"/>
              <a:gd name="T38" fmla="*/ 2147483647 w 183"/>
              <a:gd name="T39" fmla="*/ 2147483647 h 269"/>
              <a:gd name="T40" fmla="*/ 2147483647 w 183"/>
              <a:gd name="T41" fmla="*/ 2147483647 h 269"/>
              <a:gd name="T42" fmla="*/ 2147483647 w 183"/>
              <a:gd name="T43" fmla="*/ 2147483647 h 269"/>
              <a:gd name="T44" fmla="*/ 2147483647 w 183"/>
              <a:gd name="T45" fmla="*/ 2147483647 h 269"/>
              <a:gd name="T46" fmla="*/ 2147483647 w 183"/>
              <a:gd name="T47" fmla="*/ 2147483647 h 269"/>
              <a:gd name="T48" fmla="*/ 2147483647 w 183"/>
              <a:gd name="T49" fmla="*/ 2147483647 h 269"/>
              <a:gd name="T50" fmla="*/ 2147483647 w 183"/>
              <a:gd name="T51" fmla="*/ 2147483647 h 269"/>
              <a:gd name="T52" fmla="*/ 2147483647 w 183"/>
              <a:gd name="T53" fmla="*/ 2147483647 h 269"/>
              <a:gd name="T54" fmla="*/ 2147483647 w 183"/>
              <a:gd name="T55" fmla="*/ 2147483647 h 269"/>
              <a:gd name="T56" fmla="*/ 2147483647 w 183"/>
              <a:gd name="T57" fmla="*/ 2147483647 h 269"/>
              <a:gd name="T58" fmla="*/ 2147483647 w 183"/>
              <a:gd name="T59" fmla="*/ 2147483647 h 269"/>
              <a:gd name="T60" fmla="*/ 2147483647 w 183"/>
              <a:gd name="T61" fmla="*/ 2147483647 h 269"/>
              <a:gd name="T62" fmla="*/ 2147483647 w 183"/>
              <a:gd name="T63" fmla="*/ 0 h 26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83"/>
              <a:gd name="T97" fmla="*/ 0 h 269"/>
              <a:gd name="T98" fmla="*/ 183 w 183"/>
              <a:gd name="T99" fmla="*/ 269 h 26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83" h="269">
                <a:moveTo>
                  <a:pt x="0" y="264"/>
                </a:moveTo>
                <a:lnTo>
                  <a:pt x="21" y="267"/>
                </a:lnTo>
                <a:lnTo>
                  <a:pt x="46" y="269"/>
                </a:lnTo>
                <a:lnTo>
                  <a:pt x="61" y="267"/>
                </a:lnTo>
                <a:lnTo>
                  <a:pt x="77" y="266"/>
                </a:lnTo>
                <a:lnTo>
                  <a:pt x="83" y="264"/>
                </a:lnTo>
                <a:lnTo>
                  <a:pt x="91" y="262"/>
                </a:lnTo>
                <a:lnTo>
                  <a:pt x="105" y="260"/>
                </a:lnTo>
                <a:lnTo>
                  <a:pt x="117" y="254"/>
                </a:lnTo>
                <a:lnTo>
                  <a:pt x="129" y="249"/>
                </a:lnTo>
                <a:lnTo>
                  <a:pt x="138" y="241"/>
                </a:lnTo>
                <a:lnTo>
                  <a:pt x="148" y="235"/>
                </a:lnTo>
                <a:lnTo>
                  <a:pt x="155" y="225"/>
                </a:lnTo>
                <a:lnTo>
                  <a:pt x="163" y="216"/>
                </a:lnTo>
                <a:lnTo>
                  <a:pt x="168" y="204"/>
                </a:lnTo>
                <a:lnTo>
                  <a:pt x="170" y="197"/>
                </a:lnTo>
                <a:lnTo>
                  <a:pt x="174" y="192"/>
                </a:lnTo>
                <a:lnTo>
                  <a:pt x="177" y="178"/>
                </a:lnTo>
                <a:lnTo>
                  <a:pt x="181" y="165"/>
                </a:lnTo>
                <a:lnTo>
                  <a:pt x="182" y="149"/>
                </a:lnTo>
                <a:lnTo>
                  <a:pt x="183" y="134"/>
                </a:lnTo>
                <a:lnTo>
                  <a:pt x="182" y="118"/>
                </a:lnTo>
                <a:lnTo>
                  <a:pt x="181" y="105"/>
                </a:lnTo>
                <a:lnTo>
                  <a:pt x="177" y="81"/>
                </a:lnTo>
                <a:lnTo>
                  <a:pt x="169" y="59"/>
                </a:lnTo>
                <a:lnTo>
                  <a:pt x="160" y="42"/>
                </a:lnTo>
                <a:lnTo>
                  <a:pt x="152" y="33"/>
                </a:lnTo>
                <a:lnTo>
                  <a:pt x="146" y="26"/>
                </a:lnTo>
                <a:lnTo>
                  <a:pt x="130" y="15"/>
                </a:lnTo>
                <a:lnTo>
                  <a:pt x="111" y="6"/>
                </a:lnTo>
                <a:lnTo>
                  <a:pt x="100" y="2"/>
                </a:lnTo>
                <a:lnTo>
                  <a:pt x="90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59" name="Freeform 115"/>
          <p:cNvSpPr>
            <a:spLocks/>
          </p:cNvSpPr>
          <p:nvPr/>
        </p:nvSpPr>
        <p:spPr bwMode="auto">
          <a:xfrm>
            <a:off x="2178050" y="4616450"/>
            <a:ext cx="98425" cy="141288"/>
          </a:xfrm>
          <a:custGeom>
            <a:avLst/>
            <a:gdLst>
              <a:gd name="T0" fmla="*/ 0 w 186"/>
              <a:gd name="T1" fmla="*/ 2147483647 h 266"/>
              <a:gd name="T2" fmla="*/ 2147483647 w 186"/>
              <a:gd name="T3" fmla="*/ 2147483647 h 266"/>
              <a:gd name="T4" fmla="*/ 2147483647 w 186"/>
              <a:gd name="T5" fmla="*/ 2147483647 h 266"/>
              <a:gd name="T6" fmla="*/ 2147483647 w 186"/>
              <a:gd name="T7" fmla="*/ 2147483647 h 266"/>
              <a:gd name="T8" fmla="*/ 2147483647 w 186"/>
              <a:gd name="T9" fmla="*/ 2147483647 h 266"/>
              <a:gd name="T10" fmla="*/ 2147483647 w 186"/>
              <a:gd name="T11" fmla="*/ 2147483647 h 266"/>
              <a:gd name="T12" fmla="*/ 2147483647 w 186"/>
              <a:gd name="T13" fmla="*/ 2147483647 h 266"/>
              <a:gd name="T14" fmla="*/ 2147483647 w 186"/>
              <a:gd name="T15" fmla="*/ 2147483647 h 266"/>
              <a:gd name="T16" fmla="*/ 2147483647 w 186"/>
              <a:gd name="T17" fmla="*/ 2147483647 h 266"/>
              <a:gd name="T18" fmla="*/ 2147483647 w 186"/>
              <a:gd name="T19" fmla="*/ 2147483647 h 266"/>
              <a:gd name="T20" fmla="*/ 2147483647 w 186"/>
              <a:gd name="T21" fmla="*/ 2147483647 h 266"/>
              <a:gd name="T22" fmla="*/ 2147483647 w 186"/>
              <a:gd name="T23" fmla="*/ 2147483647 h 266"/>
              <a:gd name="T24" fmla="*/ 2147483647 w 186"/>
              <a:gd name="T25" fmla="*/ 2147483647 h 266"/>
              <a:gd name="T26" fmla="*/ 2147483647 w 186"/>
              <a:gd name="T27" fmla="*/ 2147483647 h 266"/>
              <a:gd name="T28" fmla="*/ 2147483647 w 186"/>
              <a:gd name="T29" fmla="*/ 2147483647 h 266"/>
              <a:gd name="T30" fmla="*/ 2147483647 w 186"/>
              <a:gd name="T31" fmla="*/ 2147483647 h 266"/>
              <a:gd name="T32" fmla="*/ 2147483647 w 186"/>
              <a:gd name="T33" fmla="*/ 2147483647 h 266"/>
              <a:gd name="T34" fmla="*/ 2147483647 w 186"/>
              <a:gd name="T35" fmla="*/ 2147483647 h 266"/>
              <a:gd name="T36" fmla="*/ 2147483647 w 186"/>
              <a:gd name="T37" fmla="*/ 2147483647 h 266"/>
              <a:gd name="T38" fmla="*/ 2147483647 w 186"/>
              <a:gd name="T39" fmla="*/ 2147483647 h 266"/>
              <a:gd name="T40" fmla="*/ 2147483647 w 186"/>
              <a:gd name="T41" fmla="*/ 2147483647 h 266"/>
              <a:gd name="T42" fmla="*/ 2147483647 w 186"/>
              <a:gd name="T43" fmla="*/ 2147483647 h 266"/>
              <a:gd name="T44" fmla="*/ 2147483647 w 186"/>
              <a:gd name="T45" fmla="*/ 2147483647 h 266"/>
              <a:gd name="T46" fmla="*/ 2147483647 w 186"/>
              <a:gd name="T47" fmla="*/ 2147483647 h 266"/>
              <a:gd name="T48" fmla="*/ 2147483647 w 186"/>
              <a:gd name="T49" fmla="*/ 2147483647 h 266"/>
              <a:gd name="T50" fmla="*/ 2147483647 w 186"/>
              <a:gd name="T51" fmla="*/ 2147483647 h 266"/>
              <a:gd name="T52" fmla="*/ 2147483647 w 186"/>
              <a:gd name="T53" fmla="*/ 2147483647 h 266"/>
              <a:gd name="T54" fmla="*/ 2147483647 w 186"/>
              <a:gd name="T55" fmla="*/ 2147483647 h 266"/>
              <a:gd name="T56" fmla="*/ 2147483647 w 186"/>
              <a:gd name="T57" fmla="*/ 2147483647 h 266"/>
              <a:gd name="T58" fmla="*/ 2147483647 w 186"/>
              <a:gd name="T59" fmla="*/ 2147483647 h 266"/>
              <a:gd name="T60" fmla="*/ 2147483647 w 186"/>
              <a:gd name="T61" fmla="*/ 2147483647 h 266"/>
              <a:gd name="T62" fmla="*/ 2147483647 w 186"/>
              <a:gd name="T63" fmla="*/ 2147483647 h 266"/>
              <a:gd name="T64" fmla="*/ 2147483647 w 186"/>
              <a:gd name="T65" fmla="*/ 0 h 26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86"/>
              <a:gd name="T100" fmla="*/ 0 h 266"/>
              <a:gd name="T101" fmla="*/ 186 w 186"/>
              <a:gd name="T102" fmla="*/ 266 h 266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86" h="266">
                <a:moveTo>
                  <a:pt x="0" y="261"/>
                </a:moveTo>
                <a:lnTo>
                  <a:pt x="22" y="264"/>
                </a:lnTo>
                <a:lnTo>
                  <a:pt x="34" y="264"/>
                </a:lnTo>
                <a:lnTo>
                  <a:pt x="48" y="266"/>
                </a:lnTo>
                <a:lnTo>
                  <a:pt x="64" y="264"/>
                </a:lnTo>
                <a:lnTo>
                  <a:pt x="79" y="263"/>
                </a:lnTo>
                <a:lnTo>
                  <a:pt x="86" y="261"/>
                </a:lnTo>
                <a:lnTo>
                  <a:pt x="94" y="259"/>
                </a:lnTo>
                <a:lnTo>
                  <a:pt x="108" y="257"/>
                </a:lnTo>
                <a:lnTo>
                  <a:pt x="120" y="251"/>
                </a:lnTo>
                <a:lnTo>
                  <a:pt x="131" y="246"/>
                </a:lnTo>
                <a:lnTo>
                  <a:pt x="140" y="238"/>
                </a:lnTo>
                <a:lnTo>
                  <a:pt x="151" y="232"/>
                </a:lnTo>
                <a:lnTo>
                  <a:pt x="157" y="222"/>
                </a:lnTo>
                <a:lnTo>
                  <a:pt x="165" y="213"/>
                </a:lnTo>
                <a:lnTo>
                  <a:pt x="170" y="201"/>
                </a:lnTo>
                <a:lnTo>
                  <a:pt x="173" y="194"/>
                </a:lnTo>
                <a:lnTo>
                  <a:pt x="177" y="189"/>
                </a:lnTo>
                <a:lnTo>
                  <a:pt x="179" y="175"/>
                </a:lnTo>
                <a:lnTo>
                  <a:pt x="183" y="162"/>
                </a:lnTo>
                <a:lnTo>
                  <a:pt x="184" y="146"/>
                </a:lnTo>
                <a:lnTo>
                  <a:pt x="186" y="131"/>
                </a:lnTo>
                <a:lnTo>
                  <a:pt x="183" y="104"/>
                </a:lnTo>
                <a:lnTo>
                  <a:pt x="181" y="91"/>
                </a:lnTo>
                <a:lnTo>
                  <a:pt x="179" y="80"/>
                </a:lnTo>
                <a:lnTo>
                  <a:pt x="175" y="69"/>
                </a:lnTo>
                <a:lnTo>
                  <a:pt x="173" y="60"/>
                </a:lnTo>
                <a:lnTo>
                  <a:pt x="164" y="43"/>
                </a:lnTo>
                <a:lnTo>
                  <a:pt x="156" y="34"/>
                </a:lnTo>
                <a:lnTo>
                  <a:pt x="149" y="27"/>
                </a:lnTo>
                <a:lnTo>
                  <a:pt x="135" y="15"/>
                </a:lnTo>
                <a:lnTo>
                  <a:pt x="118" y="6"/>
                </a:lnTo>
                <a:lnTo>
                  <a:pt x="99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60" name="Line 116"/>
          <p:cNvSpPr>
            <a:spLocks noChangeShapeType="1"/>
          </p:cNvSpPr>
          <p:nvPr/>
        </p:nvSpPr>
        <p:spPr bwMode="auto">
          <a:xfrm flipH="1">
            <a:off x="2178050" y="4616450"/>
            <a:ext cx="52388" cy="138113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61" name="Freeform 117"/>
          <p:cNvSpPr>
            <a:spLocks/>
          </p:cNvSpPr>
          <p:nvPr/>
        </p:nvSpPr>
        <p:spPr bwMode="auto">
          <a:xfrm>
            <a:off x="2132013" y="4613275"/>
            <a:ext cx="98425" cy="141288"/>
          </a:xfrm>
          <a:custGeom>
            <a:avLst/>
            <a:gdLst>
              <a:gd name="T0" fmla="*/ 2147483647 w 186"/>
              <a:gd name="T1" fmla="*/ 2147483647 h 268"/>
              <a:gd name="T2" fmla="*/ 2147483647 w 186"/>
              <a:gd name="T3" fmla="*/ 2147483647 h 268"/>
              <a:gd name="T4" fmla="*/ 2147483647 w 186"/>
              <a:gd name="T5" fmla="*/ 2147483647 h 268"/>
              <a:gd name="T6" fmla="*/ 2147483647 w 186"/>
              <a:gd name="T7" fmla="*/ 0 h 268"/>
              <a:gd name="T8" fmla="*/ 2147483647 w 186"/>
              <a:gd name="T9" fmla="*/ 2147483647 h 268"/>
              <a:gd name="T10" fmla="*/ 2147483647 w 186"/>
              <a:gd name="T11" fmla="*/ 2147483647 h 268"/>
              <a:gd name="T12" fmla="*/ 2147483647 w 186"/>
              <a:gd name="T13" fmla="*/ 2147483647 h 268"/>
              <a:gd name="T14" fmla="*/ 2147483647 w 186"/>
              <a:gd name="T15" fmla="*/ 2147483647 h 268"/>
              <a:gd name="T16" fmla="*/ 2147483647 w 186"/>
              <a:gd name="T17" fmla="*/ 2147483647 h 268"/>
              <a:gd name="T18" fmla="*/ 2147483647 w 186"/>
              <a:gd name="T19" fmla="*/ 2147483647 h 268"/>
              <a:gd name="T20" fmla="*/ 2147483647 w 186"/>
              <a:gd name="T21" fmla="*/ 2147483647 h 268"/>
              <a:gd name="T22" fmla="*/ 2147483647 w 186"/>
              <a:gd name="T23" fmla="*/ 2147483647 h 268"/>
              <a:gd name="T24" fmla="*/ 2147483647 w 186"/>
              <a:gd name="T25" fmla="*/ 2147483647 h 268"/>
              <a:gd name="T26" fmla="*/ 2147483647 w 186"/>
              <a:gd name="T27" fmla="*/ 2147483647 h 268"/>
              <a:gd name="T28" fmla="*/ 0 w 186"/>
              <a:gd name="T29" fmla="*/ 2147483647 h 268"/>
              <a:gd name="T30" fmla="*/ 2147483647 w 186"/>
              <a:gd name="T31" fmla="*/ 2147483647 h 268"/>
              <a:gd name="T32" fmla="*/ 2147483647 w 186"/>
              <a:gd name="T33" fmla="*/ 2147483647 h 268"/>
              <a:gd name="T34" fmla="*/ 2147483647 w 186"/>
              <a:gd name="T35" fmla="*/ 2147483647 h 268"/>
              <a:gd name="T36" fmla="*/ 2147483647 w 186"/>
              <a:gd name="T37" fmla="*/ 2147483647 h 268"/>
              <a:gd name="T38" fmla="*/ 2147483647 w 186"/>
              <a:gd name="T39" fmla="*/ 2147483647 h 268"/>
              <a:gd name="T40" fmla="*/ 2147483647 w 186"/>
              <a:gd name="T41" fmla="*/ 2147483647 h 268"/>
              <a:gd name="T42" fmla="*/ 2147483647 w 186"/>
              <a:gd name="T43" fmla="*/ 2147483647 h 268"/>
              <a:gd name="T44" fmla="*/ 2147483647 w 186"/>
              <a:gd name="T45" fmla="*/ 2147483647 h 268"/>
              <a:gd name="T46" fmla="*/ 2147483647 w 186"/>
              <a:gd name="T47" fmla="*/ 2147483647 h 268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186"/>
              <a:gd name="T73" fmla="*/ 0 h 268"/>
              <a:gd name="T74" fmla="*/ 186 w 186"/>
              <a:gd name="T75" fmla="*/ 268 h 268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186" h="268">
                <a:moveTo>
                  <a:pt x="186" y="7"/>
                </a:moveTo>
                <a:lnTo>
                  <a:pt x="173" y="3"/>
                </a:lnTo>
                <a:lnTo>
                  <a:pt x="161" y="2"/>
                </a:lnTo>
                <a:lnTo>
                  <a:pt x="135" y="0"/>
                </a:lnTo>
                <a:lnTo>
                  <a:pt x="103" y="2"/>
                </a:lnTo>
                <a:lnTo>
                  <a:pt x="76" y="8"/>
                </a:lnTo>
                <a:lnTo>
                  <a:pt x="63" y="12"/>
                </a:lnTo>
                <a:lnTo>
                  <a:pt x="52" y="19"/>
                </a:lnTo>
                <a:lnTo>
                  <a:pt x="42" y="25"/>
                </a:lnTo>
                <a:lnTo>
                  <a:pt x="34" y="34"/>
                </a:lnTo>
                <a:lnTo>
                  <a:pt x="25" y="42"/>
                </a:lnTo>
                <a:lnTo>
                  <a:pt x="18" y="52"/>
                </a:lnTo>
                <a:lnTo>
                  <a:pt x="8" y="77"/>
                </a:lnTo>
                <a:lnTo>
                  <a:pt x="2" y="104"/>
                </a:lnTo>
                <a:lnTo>
                  <a:pt x="0" y="138"/>
                </a:lnTo>
                <a:lnTo>
                  <a:pt x="2" y="162"/>
                </a:lnTo>
                <a:lnTo>
                  <a:pt x="6" y="185"/>
                </a:lnTo>
                <a:lnTo>
                  <a:pt x="12" y="204"/>
                </a:lnTo>
                <a:lnTo>
                  <a:pt x="21" y="223"/>
                </a:lnTo>
                <a:lnTo>
                  <a:pt x="33" y="238"/>
                </a:lnTo>
                <a:lnTo>
                  <a:pt x="39" y="243"/>
                </a:lnTo>
                <a:lnTo>
                  <a:pt x="48" y="249"/>
                </a:lnTo>
                <a:lnTo>
                  <a:pt x="65" y="258"/>
                </a:lnTo>
                <a:lnTo>
                  <a:pt x="87" y="268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62" name="Line 118"/>
          <p:cNvSpPr>
            <a:spLocks noChangeShapeType="1"/>
          </p:cNvSpPr>
          <p:nvPr/>
        </p:nvSpPr>
        <p:spPr bwMode="auto">
          <a:xfrm flipV="1">
            <a:off x="2230438" y="4257675"/>
            <a:ext cx="131762" cy="358775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63" name="Line 119"/>
          <p:cNvSpPr>
            <a:spLocks noChangeShapeType="1"/>
          </p:cNvSpPr>
          <p:nvPr/>
        </p:nvSpPr>
        <p:spPr bwMode="auto">
          <a:xfrm flipV="1">
            <a:off x="2409825" y="3657600"/>
            <a:ext cx="142875" cy="460375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64" name="Line 120"/>
          <p:cNvSpPr>
            <a:spLocks noChangeShapeType="1"/>
          </p:cNvSpPr>
          <p:nvPr/>
        </p:nvSpPr>
        <p:spPr bwMode="auto">
          <a:xfrm flipH="1">
            <a:off x="2552700" y="3519488"/>
            <a:ext cx="49213" cy="138112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65" name="Line 121"/>
          <p:cNvSpPr>
            <a:spLocks noChangeShapeType="1"/>
          </p:cNvSpPr>
          <p:nvPr/>
        </p:nvSpPr>
        <p:spPr bwMode="auto">
          <a:xfrm flipH="1">
            <a:off x="2362200" y="4117975"/>
            <a:ext cx="47625" cy="139700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66" name="Line 122"/>
          <p:cNvSpPr>
            <a:spLocks noChangeShapeType="1"/>
          </p:cNvSpPr>
          <p:nvPr/>
        </p:nvSpPr>
        <p:spPr bwMode="auto">
          <a:xfrm>
            <a:off x="1951038" y="5194300"/>
            <a:ext cx="1587" cy="1588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67" name="Freeform 123"/>
          <p:cNvSpPr>
            <a:spLocks/>
          </p:cNvSpPr>
          <p:nvPr/>
        </p:nvSpPr>
        <p:spPr bwMode="auto">
          <a:xfrm>
            <a:off x="1951038" y="5097463"/>
            <a:ext cx="141287" cy="139700"/>
          </a:xfrm>
          <a:custGeom>
            <a:avLst/>
            <a:gdLst>
              <a:gd name="T0" fmla="*/ 0 w 266"/>
              <a:gd name="T1" fmla="*/ 2147483647 h 266"/>
              <a:gd name="T2" fmla="*/ 2147483647 w 266"/>
              <a:gd name="T3" fmla="*/ 2147483647 h 266"/>
              <a:gd name="T4" fmla="*/ 2147483647 w 266"/>
              <a:gd name="T5" fmla="*/ 2147483647 h 266"/>
              <a:gd name="T6" fmla="*/ 2147483647 w 266"/>
              <a:gd name="T7" fmla="*/ 2147483647 h 266"/>
              <a:gd name="T8" fmla="*/ 2147483647 w 266"/>
              <a:gd name="T9" fmla="*/ 2147483647 h 266"/>
              <a:gd name="T10" fmla="*/ 2147483647 w 266"/>
              <a:gd name="T11" fmla="*/ 2147483647 h 266"/>
              <a:gd name="T12" fmla="*/ 2147483647 w 266"/>
              <a:gd name="T13" fmla="*/ 2147483647 h 266"/>
              <a:gd name="T14" fmla="*/ 2147483647 w 266"/>
              <a:gd name="T15" fmla="*/ 2147483647 h 266"/>
              <a:gd name="T16" fmla="*/ 2147483647 w 266"/>
              <a:gd name="T17" fmla="*/ 2147483647 h 266"/>
              <a:gd name="T18" fmla="*/ 2147483647 w 266"/>
              <a:gd name="T19" fmla="*/ 2147483647 h 266"/>
              <a:gd name="T20" fmla="*/ 2147483647 w 266"/>
              <a:gd name="T21" fmla="*/ 2147483647 h 266"/>
              <a:gd name="T22" fmla="*/ 2147483647 w 266"/>
              <a:gd name="T23" fmla="*/ 2147483647 h 266"/>
              <a:gd name="T24" fmla="*/ 2147483647 w 266"/>
              <a:gd name="T25" fmla="*/ 2147483647 h 266"/>
              <a:gd name="T26" fmla="*/ 2147483647 w 266"/>
              <a:gd name="T27" fmla="*/ 2147483647 h 266"/>
              <a:gd name="T28" fmla="*/ 2147483647 w 266"/>
              <a:gd name="T29" fmla="*/ 2147483647 h 266"/>
              <a:gd name="T30" fmla="*/ 2147483647 w 266"/>
              <a:gd name="T31" fmla="*/ 2147483647 h 266"/>
              <a:gd name="T32" fmla="*/ 2147483647 w 266"/>
              <a:gd name="T33" fmla="*/ 2147483647 h 266"/>
              <a:gd name="T34" fmla="*/ 2147483647 w 266"/>
              <a:gd name="T35" fmla="*/ 2147483647 h 266"/>
              <a:gd name="T36" fmla="*/ 2147483647 w 266"/>
              <a:gd name="T37" fmla="*/ 2147483647 h 266"/>
              <a:gd name="T38" fmla="*/ 2147483647 w 266"/>
              <a:gd name="T39" fmla="*/ 2147483647 h 266"/>
              <a:gd name="T40" fmla="*/ 2147483647 w 266"/>
              <a:gd name="T41" fmla="*/ 2147483647 h 266"/>
              <a:gd name="T42" fmla="*/ 2147483647 w 266"/>
              <a:gd name="T43" fmla="*/ 2147483647 h 266"/>
              <a:gd name="T44" fmla="*/ 2147483647 w 266"/>
              <a:gd name="T45" fmla="*/ 2147483647 h 266"/>
              <a:gd name="T46" fmla="*/ 2147483647 w 266"/>
              <a:gd name="T47" fmla="*/ 2147483647 h 266"/>
              <a:gd name="T48" fmla="*/ 2147483647 w 266"/>
              <a:gd name="T49" fmla="*/ 2147483647 h 266"/>
              <a:gd name="T50" fmla="*/ 2147483647 w 266"/>
              <a:gd name="T51" fmla="*/ 2147483647 h 266"/>
              <a:gd name="T52" fmla="*/ 2147483647 w 266"/>
              <a:gd name="T53" fmla="*/ 2147483647 h 266"/>
              <a:gd name="T54" fmla="*/ 2147483647 w 266"/>
              <a:gd name="T55" fmla="*/ 2147483647 h 266"/>
              <a:gd name="T56" fmla="*/ 2147483647 w 266"/>
              <a:gd name="T57" fmla="*/ 2147483647 h 266"/>
              <a:gd name="T58" fmla="*/ 2147483647 w 266"/>
              <a:gd name="T59" fmla="*/ 2147483647 h 266"/>
              <a:gd name="T60" fmla="*/ 2147483647 w 266"/>
              <a:gd name="T61" fmla="*/ 2147483647 h 266"/>
              <a:gd name="T62" fmla="*/ 2147483647 w 266"/>
              <a:gd name="T63" fmla="*/ 2147483647 h 266"/>
              <a:gd name="T64" fmla="*/ 2147483647 w 266"/>
              <a:gd name="T65" fmla="*/ 2147483647 h 266"/>
              <a:gd name="T66" fmla="*/ 2147483647 w 266"/>
              <a:gd name="T67" fmla="*/ 2147483647 h 266"/>
              <a:gd name="T68" fmla="*/ 2147483647 w 266"/>
              <a:gd name="T69" fmla="*/ 2147483647 h 266"/>
              <a:gd name="T70" fmla="*/ 2147483647 w 266"/>
              <a:gd name="T71" fmla="*/ 2147483647 h 266"/>
              <a:gd name="T72" fmla="*/ 2147483647 w 266"/>
              <a:gd name="T73" fmla="*/ 2147483647 h 266"/>
              <a:gd name="T74" fmla="*/ 2147483647 w 266"/>
              <a:gd name="T75" fmla="*/ 0 h 26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66"/>
              <a:gd name="T115" fmla="*/ 0 h 266"/>
              <a:gd name="T116" fmla="*/ 266 w 266"/>
              <a:gd name="T117" fmla="*/ 266 h 26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66" h="266">
                <a:moveTo>
                  <a:pt x="0" y="185"/>
                </a:moveTo>
                <a:lnTo>
                  <a:pt x="7" y="203"/>
                </a:lnTo>
                <a:lnTo>
                  <a:pt x="16" y="220"/>
                </a:lnTo>
                <a:lnTo>
                  <a:pt x="27" y="234"/>
                </a:lnTo>
                <a:lnTo>
                  <a:pt x="43" y="246"/>
                </a:lnTo>
                <a:lnTo>
                  <a:pt x="60" y="255"/>
                </a:lnTo>
                <a:lnTo>
                  <a:pt x="79" y="261"/>
                </a:lnTo>
                <a:lnTo>
                  <a:pt x="101" y="265"/>
                </a:lnTo>
                <a:lnTo>
                  <a:pt x="129" y="266"/>
                </a:lnTo>
                <a:lnTo>
                  <a:pt x="144" y="265"/>
                </a:lnTo>
                <a:lnTo>
                  <a:pt x="160" y="264"/>
                </a:lnTo>
                <a:lnTo>
                  <a:pt x="166" y="261"/>
                </a:lnTo>
                <a:lnTo>
                  <a:pt x="174" y="260"/>
                </a:lnTo>
                <a:lnTo>
                  <a:pt x="188" y="257"/>
                </a:lnTo>
                <a:lnTo>
                  <a:pt x="193" y="253"/>
                </a:lnTo>
                <a:lnTo>
                  <a:pt x="200" y="251"/>
                </a:lnTo>
                <a:lnTo>
                  <a:pt x="212" y="246"/>
                </a:lnTo>
                <a:lnTo>
                  <a:pt x="221" y="238"/>
                </a:lnTo>
                <a:lnTo>
                  <a:pt x="231" y="231"/>
                </a:lnTo>
                <a:lnTo>
                  <a:pt x="238" y="221"/>
                </a:lnTo>
                <a:lnTo>
                  <a:pt x="245" y="212"/>
                </a:lnTo>
                <a:lnTo>
                  <a:pt x="251" y="200"/>
                </a:lnTo>
                <a:lnTo>
                  <a:pt x="253" y="194"/>
                </a:lnTo>
                <a:lnTo>
                  <a:pt x="257" y="188"/>
                </a:lnTo>
                <a:lnTo>
                  <a:pt x="260" y="174"/>
                </a:lnTo>
                <a:lnTo>
                  <a:pt x="261" y="166"/>
                </a:lnTo>
                <a:lnTo>
                  <a:pt x="264" y="160"/>
                </a:lnTo>
                <a:lnTo>
                  <a:pt x="265" y="144"/>
                </a:lnTo>
                <a:lnTo>
                  <a:pt x="266" y="129"/>
                </a:lnTo>
                <a:lnTo>
                  <a:pt x="264" y="102"/>
                </a:lnTo>
                <a:lnTo>
                  <a:pt x="260" y="80"/>
                </a:lnTo>
                <a:lnTo>
                  <a:pt x="256" y="68"/>
                </a:lnTo>
                <a:lnTo>
                  <a:pt x="253" y="59"/>
                </a:lnTo>
                <a:lnTo>
                  <a:pt x="244" y="42"/>
                </a:lnTo>
                <a:lnTo>
                  <a:pt x="230" y="28"/>
                </a:lnTo>
                <a:lnTo>
                  <a:pt x="216" y="16"/>
                </a:lnTo>
                <a:lnTo>
                  <a:pt x="199" y="7"/>
                </a:lnTo>
                <a:lnTo>
                  <a:pt x="179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68" name="Freeform 125"/>
          <p:cNvSpPr>
            <a:spLocks/>
          </p:cNvSpPr>
          <p:nvPr/>
        </p:nvSpPr>
        <p:spPr bwMode="auto">
          <a:xfrm>
            <a:off x="1951038" y="5097463"/>
            <a:ext cx="95250" cy="96837"/>
          </a:xfrm>
          <a:custGeom>
            <a:avLst/>
            <a:gdLst>
              <a:gd name="T0" fmla="*/ 2147483647 w 179"/>
              <a:gd name="T1" fmla="*/ 0 h 185"/>
              <a:gd name="T2" fmla="*/ 2147483647 w 179"/>
              <a:gd name="T3" fmla="*/ 2147483647 h 185"/>
              <a:gd name="T4" fmla="*/ 0 w 179"/>
              <a:gd name="T5" fmla="*/ 2147483647 h 185"/>
              <a:gd name="T6" fmla="*/ 0 60000 65536"/>
              <a:gd name="T7" fmla="*/ 0 60000 65536"/>
              <a:gd name="T8" fmla="*/ 0 60000 65536"/>
              <a:gd name="T9" fmla="*/ 0 w 179"/>
              <a:gd name="T10" fmla="*/ 0 h 185"/>
              <a:gd name="T11" fmla="*/ 179 w 179"/>
              <a:gd name="T12" fmla="*/ 185 h 18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9" h="185">
                <a:moveTo>
                  <a:pt x="179" y="0"/>
                </a:moveTo>
                <a:lnTo>
                  <a:pt x="129" y="129"/>
                </a:lnTo>
                <a:lnTo>
                  <a:pt x="0" y="185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69" name="Freeform 126"/>
          <p:cNvSpPr>
            <a:spLocks/>
          </p:cNvSpPr>
          <p:nvPr/>
        </p:nvSpPr>
        <p:spPr bwMode="auto">
          <a:xfrm>
            <a:off x="1947863" y="5094288"/>
            <a:ext cx="98425" cy="100012"/>
          </a:xfrm>
          <a:custGeom>
            <a:avLst/>
            <a:gdLst>
              <a:gd name="T0" fmla="*/ 2147483647 w 185"/>
              <a:gd name="T1" fmla="*/ 2147483647 h 191"/>
              <a:gd name="T2" fmla="*/ 2147483647 w 185"/>
              <a:gd name="T3" fmla="*/ 2147483647 h 191"/>
              <a:gd name="T4" fmla="*/ 2147483647 w 185"/>
              <a:gd name="T5" fmla="*/ 0 h 191"/>
              <a:gd name="T6" fmla="*/ 2147483647 w 185"/>
              <a:gd name="T7" fmla="*/ 0 h 191"/>
              <a:gd name="T8" fmla="*/ 2147483647 w 185"/>
              <a:gd name="T9" fmla="*/ 0 h 191"/>
              <a:gd name="T10" fmla="*/ 2147483647 w 185"/>
              <a:gd name="T11" fmla="*/ 2147483647 h 191"/>
              <a:gd name="T12" fmla="*/ 2147483647 w 185"/>
              <a:gd name="T13" fmla="*/ 2147483647 h 191"/>
              <a:gd name="T14" fmla="*/ 2147483647 w 185"/>
              <a:gd name="T15" fmla="*/ 2147483647 h 191"/>
              <a:gd name="T16" fmla="*/ 2147483647 w 185"/>
              <a:gd name="T17" fmla="*/ 2147483647 h 191"/>
              <a:gd name="T18" fmla="*/ 2147483647 w 185"/>
              <a:gd name="T19" fmla="*/ 2147483647 h 191"/>
              <a:gd name="T20" fmla="*/ 2147483647 w 185"/>
              <a:gd name="T21" fmla="*/ 2147483647 h 191"/>
              <a:gd name="T22" fmla="*/ 2147483647 w 185"/>
              <a:gd name="T23" fmla="*/ 2147483647 h 191"/>
              <a:gd name="T24" fmla="*/ 2147483647 w 185"/>
              <a:gd name="T25" fmla="*/ 2147483647 h 191"/>
              <a:gd name="T26" fmla="*/ 2147483647 w 185"/>
              <a:gd name="T27" fmla="*/ 2147483647 h 191"/>
              <a:gd name="T28" fmla="*/ 0 w 185"/>
              <a:gd name="T29" fmla="*/ 2147483647 h 191"/>
              <a:gd name="T30" fmla="*/ 0 w 185"/>
              <a:gd name="T31" fmla="*/ 2147483647 h 191"/>
              <a:gd name="T32" fmla="*/ 0 w 185"/>
              <a:gd name="T33" fmla="*/ 2147483647 h 191"/>
              <a:gd name="T34" fmla="*/ 2147483647 w 185"/>
              <a:gd name="T35" fmla="*/ 2147483647 h 191"/>
              <a:gd name="T36" fmla="*/ 2147483647 w 185"/>
              <a:gd name="T37" fmla="*/ 2147483647 h 191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85"/>
              <a:gd name="T58" fmla="*/ 0 h 191"/>
              <a:gd name="T59" fmla="*/ 185 w 185"/>
              <a:gd name="T60" fmla="*/ 191 h 191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85" h="191">
                <a:moveTo>
                  <a:pt x="185" y="6"/>
                </a:moveTo>
                <a:lnTo>
                  <a:pt x="172" y="3"/>
                </a:lnTo>
                <a:lnTo>
                  <a:pt x="161" y="1"/>
                </a:lnTo>
                <a:lnTo>
                  <a:pt x="135" y="0"/>
                </a:lnTo>
                <a:lnTo>
                  <a:pt x="102" y="1"/>
                </a:lnTo>
                <a:lnTo>
                  <a:pt x="75" y="8"/>
                </a:lnTo>
                <a:lnTo>
                  <a:pt x="62" y="12"/>
                </a:lnTo>
                <a:lnTo>
                  <a:pt x="52" y="18"/>
                </a:lnTo>
                <a:lnTo>
                  <a:pt x="41" y="25"/>
                </a:lnTo>
                <a:lnTo>
                  <a:pt x="33" y="34"/>
                </a:lnTo>
                <a:lnTo>
                  <a:pt x="24" y="41"/>
                </a:lnTo>
                <a:lnTo>
                  <a:pt x="18" y="52"/>
                </a:lnTo>
                <a:lnTo>
                  <a:pt x="11" y="62"/>
                </a:lnTo>
                <a:lnTo>
                  <a:pt x="8" y="75"/>
                </a:lnTo>
                <a:lnTo>
                  <a:pt x="1" y="102"/>
                </a:lnTo>
                <a:lnTo>
                  <a:pt x="0" y="135"/>
                </a:lnTo>
                <a:lnTo>
                  <a:pt x="1" y="163"/>
                </a:lnTo>
                <a:lnTo>
                  <a:pt x="2" y="176"/>
                </a:lnTo>
                <a:lnTo>
                  <a:pt x="6" y="191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70" name="Freeform 127"/>
          <p:cNvSpPr>
            <a:spLocks/>
          </p:cNvSpPr>
          <p:nvPr/>
        </p:nvSpPr>
        <p:spPr bwMode="auto">
          <a:xfrm>
            <a:off x="1827213" y="5151438"/>
            <a:ext cx="123825" cy="42862"/>
          </a:xfrm>
          <a:custGeom>
            <a:avLst/>
            <a:gdLst>
              <a:gd name="T0" fmla="*/ 2147483647 w 232"/>
              <a:gd name="T1" fmla="*/ 2147483647 h 83"/>
              <a:gd name="T2" fmla="*/ 2147483647 w 232"/>
              <a:gd name="T3" fmla="*/ 2147483647 h 83"/>
              <a:gd name="T4" fmla="*/ 2147483647 w 232"/>
              <a:gd name="T5" fmla="*/ 2147483647 h 83"/>
              <a:gd name="T6" fmla="*/ 2147483647 w 232"/>
              <a:gd name="T7" fmla="*/ 2147483647 h 83"/>
              <a:gd name="T8" fmla="*/ 2147483647 w 232"/>
              <a:gd name="T9" fmla="*/ 2147483647 h 83"/>
              <a:gd name="T10" fmla="*/ 2147483647 w 232"/>
              <a:gd name="T11" fmla="*/ 2147483647 h 83"/>
              <a:gd name="T12" fmla="*/ 2147483647 w 232"/>
              <a:gd name="T13" fmla="*/ 2147483647 h 83"/>
              <a:gd name="T14" fmla="*/ 2147483647 w 232"/>
              <a:gd name="T15" fmla="*/ 0 h 83"/>
              <a:gd name="T16" fmla="*/ 2147483647 w 232"/>
              <a:gd name="T17" fmla="*/ 0 h 83"/>
              <a:gd name="T18" fmla="*/ 2147483647 w 232"/>
              <a:gd name="T19" fmla="*/ 0 h 83"/>
              <a:gd name="T20" fmla="*/ 2147483647 w 232"/>
              <a:gd name="T21" fmla="*/ 2147483647 h 83"/>
              <a:gd name="T22" fmla="*/ 2147483647 w 232"/>
              <a:gd name="T23" fmla="*/ 2147483647 h 83"/>
              <a:gd name="T24" fmla="*/ 2147483647 w 232"/>
              <a:gd name="T25" fmla="*/ 2147483647 h 83"/>
              <a:gd name="T26" fmla="*/ 0 w 232"/>
              <a:gd name="T27" fmla="*/ 2147483647 h 83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w 232"/>
              <a:gd name="T43" fmla="*/ 0 h 83"/>
              <a:gd name="T44" fmla="*/ 232 w 232"/>
              <a:gd name="T45" fmla="*/ 83 h 83"/>
            </a:gdLst>
            <a:ahLst/>
            <a:cxnLst>
              <a:cxn ang="T28">
                <a:pos x="T0" y="T1"/>
              </a:cxn>
              <a:cxn ang="T29">
                <a:pos x="T2" y="T3"/>
              </a:cxn>
              <a:cxn ang="T30">
                <a:pos x="T4" y="T5"/>
              </a:cxn>
              <a:cxn ang="T31">
                <a:pos x="T6" y="T7"/>
              </a:cxn>
              <a:cxn ang="T32">
                <a:pos x="T8" y="T9"/>
              </a:cxn>
              <a:cxn ang="T33">
                <a:pos x="T10" y="T11"/>
              </a:cxn>
              <a:cxn ang="T34">
                <a:pos x="T12" y="T13"/>
              </a:cxn>
              <a:cxn ang="T35">
                <a:pos x="T14" y="T15"/>
              </a:cxn>
              <a:cxn ang="T36">
                <a:pos x="T16" y="T17"/>
              </a:cxn>
              <a:cxn ang="T37">
                <a:pos x="T18" y="T19"/>
              </a:cxn>
              <a:cxn ang="T38">
                <a:pos x="T20" y="T21"/>
              </a:cxn>
              <a:cxn ang="T39">
                <a:pos x="T22" y="T23"/>
              </a:cxn>
              <a:cxn ang="T40">
                <a:pos x="T24" y="T25"/>
              </a:cxn>
              <a:cxn ang="T41">
                <a:pos x="T26" y="T27"/>
              </a:cxn>
            </a:cxnLst>
            <a:rect l="T42" t="T43" r="T44" b="T45"/>
            <a:pathLst>
              <a:path w="232" h="83">
                <a:moveTo>
                  <a:pt x="232" y="83"/>
                </a:moveTo>
                <a:lnTo>
                  <a:pt x="223" y="63"/>
                </a:lnTo>
                <a:lnTo>
                  <a:pt x="214" y="46"/>
                </a:lnTo>
                <a:lnTo>
                  <a:pt x="201" y="32"/>
                </a:lnTo>
                <a:lnTo>
                  <a:pt x="187" y="20"/>
                </a:lnTo>
                <a:lnTo>
                  <a:pt x="167" y="11"/>
                </a:lnTo>
                <a:lnTo>
                  <a:pt x="148" y="5"/>
                </a:lnTo>
                <a:lnTo>
                  <a:pt x="126" y="1"/>
                </a:lnTo>
                <a:lnTo>
                  <a:pt x="101" y="0"/>
                </a:lnTo>
                <a:lnTo>
                  <a:pt x="67" y="1"/>
                </a:lnTo>
                <a:lnTo>
                  <a:pt x="40" y="7"/>
                </a:lnTo>
                <a:lnTo>
                  <a:pt x="27" y="11"/>
                </a:lnTo>
                <a:lnTo>
                  <a:pt x="17" y="18"/>
                </a:lnTo>
                <a:lnTo>
                  <a:pt x="0" y="33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71" name="Freeform 128"/>
          <p:cNvSpPr>
            <a:spLocks/>
          </p:cNvSpPr>
          <p:nvPr/>
        </p:nvSpPr>
        <p:spPr bwMode="auto">
          <a:xfrm>
            <a:off x="1827213" y="5168900"/>
            <a:ext cx="77787" cy="44450"/>
          </a:xfrm>
          <a:custGeom>
            <a:avLst/>
            <a:gdLst>
              <a:gd name="T0" fmla="*/ 2147483647 w 146"/>
              <a:gd name="T1" fmla="*/ 2147483647 h 86"/>
              <a:gd name="T2" fmla="*/ 2147483647 w 146"/>
              <a:gd name="T3" fmla="*/ 2147483647 h 86"/>
              <a:gd name="T4" fmla="*/ 2147483647 w 146"/>
              <a:gd name="T5" fmla="*/ 2147483647 h 86"/>
              <a:gd name="T6" fmla="*/ 2147483647 w 146"/>
              <a:gd name="T7" fmla="*/ 2147483647 h 86"/>
              <a:gd name="T8" fmla="*/ 2147483647 w 146"/>
              <a:gd name="T9" fmla="*/ 2147483647 h 86"/>
              <a:gd name="T10" fmla="*/ 2147483647 w 146"/>
              <a:gd name="T11" fmla="*/ 2147483647 h 86"/>
              <a:gd name="T12" fmla="*/ 2147483647 w 146"/>
              <a:gd name="T13" fmla="*/ 2147483647 h 86"/>
              <a:gd name="T14" fmla="*/ 2147483647 w 146"/>
              <a:gd name="T15" fmla="*/ 2147483647 h 86"/>
              <a:gd name="T16" fmla="*/ 2147483647 w 146"/>
              <a:gd name="T17" fmla="*/ 0 h 86"/>
              <a:gd name="T18" fmla="*/ 0 w 146"/>
              <a:gd name="T19" fmla="*/ 0 h 8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46"/>
              <a:gd name="T31" fmla="*/ 0 h 86"/>
              <a:gd name="T32" fmla="*/ 146 w 146"/>
              <a:gd name="T33" fmla="*/ 86 h 86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46" h="86">
                <a:moveTo>
                  <a:pt x="146" y="86"/>
                </a:moveTo>
                <a:lnTo>
                  <a:pt x="137" y="64"/>
                </a:lnTo>
                <a:lnTo>
                  <a:pt x="128" y="47"/>
                </a:lnTo>
                <a:lnTo>
                  <a:pt x="114" y="33"/>
                </a:lnTo>
                <a:lnTo>
                  <a:pt x="100" y="21"/>
                </a:lnTo>
                <a:lnTo>
                  <a:pt x="80" y="12"/>
                </a:lnTo>
                <a:lnTo>
                  <a:pt x="61" y="6"/>
                </a:lnTo>
                <a:lnTo>
                  <a:pt x="39" y="2"/>
                </a:lnTo>
                <a:lnTo>
                  <a:pt x="14" y="0"/>
                </a:lnTo>
                <a:lnTo>
                  <a:pt x="0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72" name="Freeform 129"/>
          <p:cNvSpPr>
            <a:spLocks/>
          </p:cNvSpPr>
          <p:nvPr/>
        </p:nvSpPr>
        <p:spPr bwMode="auto">
          <a:xfrm>
            <a:off x="1889125" y="5213350"/>
            <a:ext cx="19050" cy="80963"/>
          </a:xfrm>
          <a:custGeom>
            <a:avLst/>
            <a:gdLst>
              <a:gd name="T0" fmla="*/ 0 w 36"/>
              <a:gd name="T1" fmla="*/ 2147483647 h 153"/>
              <a:gd name="T2" fmla="*/ 2147483647 w 36"/>
              <a:gd name="T3" fmla="*/ 2147483647 h 153"/>
              <a:gd name="T4" fmla="*/ 2147483647 w 36"/>
              <a:gd name="T5" fmla="*/ 2147483647 h 153"/>
              <a:gd name="T6" fmla="*/ 2147483647 w 36"/>
              <a:gd name="T7" fmla="*/ 2147483647 h 153"/>
              <a:gd name="T8" fmla="*/ 2147483647 w 36"/>
              <a:gd name="T9" fmla="*/ 2147483647 h 153"/>
              <a:gd name="T10" fmla="*/ 2147483647 w 36"/>
              <a:gd name="T11" fmla="*/ 2147483647 h 153"/>
              <a:gd name="T12" fmla="*/ 2147483647 w 36"/>
              <a:gd name="T13" fmla="*/ 2147483647 h 153"/>
              <a:gd name="T14" fmla="*/ 2147483647 w 36"/>
              <a:gd name="T15" fmla="*/ 2147483647 h 153"/>
              <a:gd name="T16" fmla="*/ 2147483647 w 36"/>
              <a:gd name="T17" fmla="*/ 2147483647 h 153"/>
              <a:gd name="T18" fmla="*/ 2147483647 w 36"/>
              <a:gd name="T19" fmla="*/ 2147483647 h 153"/>
              <a:gd name="T20" fmla="*/ 2147483647 w 36"/>
              <a:gd name="T21" fmla="*/ 2147483647 h 153"/>
              <a:gd name="T22" fmla="*/ 2147483647 w 36"/>
              <a:gd name="T23" fmla="*/ 2147483647 h 153"/>
              <a:gd name="T24" fmla="*/ 2147483647 w 36"/>
              <a:gd name="T25" fmla="*/ 0 h 153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60000 65536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w 36"/>
              <a:gd name="T40" fmla="*/ 0 h 153"/>
              <a:gd name="T41" fmla="*/ 36 w 36"/>
              <a:gd name="T42" fmla="*/ 153 h 153"/>
            </a:gdLst>
            <a:ahLst/>
            <a:cxnLst>
              <a:cxn ang="T26">
                <a:pos x="T0" y="T1"/>
              </a:cxn>
              <a:cxn ang="T27">
                <a:pos x="T2" y="T3"/>
              </a:cxn>
              <a:cxn ang="T28">
                <a:pos x="T4" y="T5"/>
              </a:cxn>
              <a:cxn ang="T29">
                <a:pos x="T6" y="T7"/>
              </a:cxn>
              <a:cxn ang="T30">
                <a:pos x="T8" y="T9"/>
              </a:cxn>
              <a:cxn ang="T31">
                <a:pos x="T10" y="T11"/>
              </a:cxn>
              <a:cxn ang="T32">
                <a:pos x="T12" y="T13"/>
              </a:cxn>
              <a:cxn ang="T33">
                <a:pos x="T14" y="T15"/>
              </a:cxn>
              <a:cxn ang="T34">
                <a:pos x="T16" y="T17"/>
              </a:cxn>
              <a:cxn ang="T35">
                <a:pos x="T18" y="T19"/>
              </a:cxn>
              <a:cxn ang="T36">
                <a:pos x="T20" y="T21"/>
              </a:cxn>
              <a:cxn ang="T37">
                <a:pos x="T22" y="T23"/>
              </a:cxn>
              <a:cxn ang="T38">
                <a:pos x="T24" y="T25"/>
              </a:cxn>
            </a:cxnLst>
            <a:rect l="T39" t="T40" r="T41" b="T42"/>
            <a:pathLst>
              <a:path w="36" h="153">
                <a:moveTo>
                  <a:pt x="0" y="153"/>
                </a:moveTo>
                <a:lnTo>
                  <a:pt x="7" y="143"/>
                </a:lnTo>
                <a:lnTo>
                  <a:pt x="15" y="132"/>
                </a:lnTo>
                <a:lnTo>
                  <a:pt x="20" y="120"/>
                </a:lnTo>
                <a:lnTo>
                  <a:pt x="23" y="114"/>
                </a:lnTo>
                <a:lnTo>
                  <a:pt x="26" y="109"/>
                </a:lnTo>
                <a:lnTo>
                  <a:pt x="29" y="95"/>
                </a:lnTo>
                <a:lnTo>
                  <a:pt x="33" y="82"/>
                </a:lnTo>
                <a:lnTo>
                  <a:pt x="34" y="66"/>
                </a:lnTo>
                <a:lnTo>
                  <a:pt x="36" y="50"/>
                </a:lnTo>
                <a:lnTo>
                  <a:pt x="34" y="23"/>
                </a:lnTo>
                <a:lnTo>
                  <a:pt x="32" y="10"/>
                </a:lnTo>
                <a:lnTo>
                  <a:pt x="30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73" name="Freeform 130"/>
          <p:cNvSpPr>
            <a:spLocks/>
          </p:cNvSpPr>
          <p:nvPr/>
        </p:nvSpPr>
        <p:spPr bwMode="auto">
          <a:xfrm>
            <a:off x="1809750" y="5168900"/>
            <a:ext cx="79375" cy="125413"/>
          </a:xfrm>
          <a:custGeom>
            <a:avLst/>
            <a:gdLst>
              <a:gd name="T0" fmla="*/ 2147483647 w 150"/>
              <a:gd name="T1" fmla="*/ 0 h 239"/>
              <a:gd name="T2" fmla="*/ 2147483647 w 150"/>
              <a:gd name="T3" fmla="*/ 2147483647 h 239"/>
              <a:gd name="T4" fmla="*/ 2147483647 w 150"/>
              <a:gd name="T5" fmla="*/ 2147483647 h 239"/>
              <a:gd name="T6" fmla="*/ 2147483647 w 150"/>
              <a:gd name="T7" fmla="*/ 2147483647 h 239"/>
              <a:gd name="T8" fmla="*/ 0 w 150"/>
              <a:gd name="T9" fmla="*/ 2147483647 h 239"/>
              <a:gd name="T10" fmla="*/ 0 w 150"/>
              <a:gd name="T11" fmla="*/ 2147483647 h 239"/>
              <a:gd name="T12" fmla="*/ 0 w 150"/>
              <a:gd name="T13" fmla="*/ 2147483647 h 239"/>
              <a:gd name="T14" fmla="*/ 2147483647 w 150"/>
              <a:gd name="T15" fmla="*/ 2147483647 h 239"/>
              <a:gd name="T16" fmla="*/ 2147483647 w 150"/>
              <a:gd name="T17" fmla="*/ 2147483647 h 239"/>
              <a:gd name="T18" fmla="*/ 2147483647 w 150"/>
              <a:gd name="T19" fmla="*/ 2147483647 h 239"/>
              <a:gd name="T20" fmla="*/ 2147483647 w 150"/>
              <a:gd name="T21" fmla="*/ 2147483647 h 239"/>
              <a:gd name="T22" fmla="*/ 2147483647 w 150"/>
              <a:gd name="T23" fmla="*/ 2147483647 h 239"/>
              <a:gd name="T24" fmla="*/ 2147483647 w 150"/>
              <a:gd name="T25" fmla="*/ 2147483647 h 239"/>
              <a:gd name="T26" fmla="*/ 2147483647 w 150"/>
              <a:gd name="T27" fmla="*/ 2147483647 h 239"/>
              <a:gd name="T28" fmla="*/ 2147483647 w 150"/>
              <a:gd name="T29" fmla="*/ 2147483647 h 239"/>
              <a:gd name="T30" fmla="*/ 2147483647 w 150"/>
              <a:gd name="T31" fmla="*/ 2147483647 h 239"/>
              <a:gd name="T32" fmla="*/ 2147483647 w 150"/>
              <a:gd name="T33" fmla="*/ 2147483647 h 239"/>
              <a:gd name="T34" fmla="*/ 2147483647 w 150"/>
              <a:gd name="T35" fmla="*/ 2147483647 h 239"/>
              <a:gd name="T36" fmla="*/ 2147483647 w 150"/>
              <a:gd name="T37" fmla="*/ 2147483647 h 23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50"/>
              <a:gd name="T58" fmla="*/ 0 h 239"/>
              <a:gd name="T59" fmla="*/ 150 w 150"/>
              <a:gd name="T60" fmla="*/ 239 h 23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50" h="239">
                <a:moveTo>
                  <a:pt x="34" y="0"/>
                </a:moveTo>
                <a:lnTo>
                  <a:pt x="25" y="8"/>
                </a:lnTo>
                <a:lnTo>
                  <a:pt x="18" y="18"/>
                </a:lnTo>
                <a:lnTo>
                  <a:pt x="8" y="43"/>
                </a:lnTo>
                <a:lnTo>
                  <a:pt x="1" y="70"/>
                </a:lnTo>
                <a:lnTo>
                  <a:pt x="0" y="104"/>
                </a:lnTo>
                <a:lnTo>
                  <a:pt x="1" y="135"/>
                </a:lnTo>
                <a:lnTo>
                  <a:pt x="8" y="162"/>
                </a:lnTo>
                <a:lnTo>
                  <a:pt x="12" y="174"/>
                </a:lnTo>
                <a:lnTo>
                  <a:pt x="18" y="186"/>
                </a:lnTo>
                <a:lnTo>
                  <a:pt x="25" y="195"/>
                </a:lnTo>
                <a:lnTo>
                  <a:pt x="34" y="205"/>
                </a:lnTo>
                <a:lnTo>
                  <a:pt x="42" y="212"/>
                </a:lnTo>
                <a:lnTo>
                  <a:pt x="52" y="219"/>
                </a:lnTo>
                <a:lnTo>
                  <a:pt x="62" y="225"/>
                </a:lnTo>
                <a:lnTo>
                  <a:pt x="75" y="230"/>
                </a:lnTo>
                <a:lnTo>
                  <a:pt x="102" y="236"/>
                </a:lnTo>
                <a:lnTo>
                  <a:pt x="135" y="239"/>
                </a:lnTo>
                <a:lnTo>
                  <a:pt x="150" y="239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74" name="Line 131"/>
          <p:cNvSpPr>
            <a:spLocks noChangeShapeType="1"/>
          </p:cNvSpPr>
          <p:nvPr/>
        </p:nvSpPr>
        <p:spPr bwMode="auto">
          <a:xfrm flipH="1">
            <a:off x="1835150" y="5213350"/>
            <a:ext cx="69850" cy="26988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75" name="Freeform 132"/>
          <p:cNvSpPr>
            <a:spLocks/>
          </p:cNvSpPr>
          <p:nvPr/>
        </p:nvSpPr>
        <p:spPr bwMode="auto">
          <a:xfrm>
            <a:off x="1763713" y="5168900"/>
            <a:ext cx="125412" cy="144463"/>
          </a:xfrm>
          <a:custGeom>
            <a:avLst/>
            <a:gdLst>
              <a:gd name="T0" fmla="*/ 2147483647 w 237"/>
              <a:gd name="T1" fmla="*/ 0 h 273"/>
              <a:gd name="T2" fmla="*/ 2147483647 w 237"/>
              <a:gd name="T3" fmla="*/ 2147483647 h 273"/>
              <a:gd name="T4" fmla="*/ 2147483647 w 237"/>
              <a:gd name="T5" fmla="*/ 2147483647 h 273"/>
              <a:gd name="T6" fmla="*/ 2147483647 w 237"/>
              <a:gd name="T7" fmla="*/ 2147483647 h 273"/>
              <a:gd name="T8" fmla="*/ 2147483647 w 237"/>
              <a:gd name="T9" fmla="*/ 2147483647 h 273"/>
              <a:gd name="T10" fmla="*/ 2147483647 w 237"/>
              <a:gd name="T11" fmla="*/ 2147483647 h 273"/>
              <a:gd name="T12" fmla="*/ 2147483647 w 237"/>
              <a:gd name="T13" fmla="*/ 2147483647 h 273"/>
              <a:gd name="T14" fmla="*/ 2147483647 w 237"/>
              <a:gd name="T15" fmla="*/ 2147483647 h 273"/>
              <a:gd name="T16" fmla="*/ 2147483647 w 237"/>
              <a:gd name="T17" fmla="*/ 2147483647 h 273"/>
              <a:gd name="T18" fmla="*/ 0 w 237"/>
              <a:gd name="T19" fmla="*/ 2147483647 h 273"/>
              <a:gd name="T20" fmla="*/ 0 w 237"/>
              <a:gd name="T21" fmla="*/ 2147483647 h 273"/>
              <a:gd name="T22" fmla="*/ 0 w 237"/>
              <a:gd name="T23" fmla="*/ 2147483647 h 273"/>
              <a:gd name="T24" fmla="*/ 2147483647 w 237"/>
              <a:gd name="T25" fmla="*/ 2147483647 h 273"/>
              <a:gd name="T26" fmla="*/ 2147483647 w 237"/>
              <a:gd name="T27" fmla="*/ 2147483647 h 273"/>
              <a:gd name="T28" fmla="*/ 2147483647 w 237"/>
              <a:gd name="T29" fmla="*/ 2147483647 h 273"/>
              <a:gd name="T30" fmla="*/ 2147483647 w 237"/>
              <a:gd name="T31" fmla="*/ 2147483647 h 273"/>
              <a:gd name="T32" fmla="*/ 2147483647 w 237"/>
              <a:gd name="T33" fmla="*/ 2147483647 h 273"/>
              <a:gd name="T34" fmla="*/ 2147483647 w 237"/>
              <a:gd name="T35" fmla="*/ 2147483647 h 273"/>
              <a:gd name="T36" fmla="*/ 2147483647 w 237"/>
              <a:gd name="T37" fmla="*/ 2147483647 h 273"/>
              <a:gd name="T38" fmla="*/ 2147483647 w 237"/>
              <a:gd name="T39" fmla="*/ 2147483647 h 273"/>
              <a:gd name="T40" fmla="*/ 2147483647 w 237"/>
              <a:gd name="T41" fmla="*/ 2147483647 h 273"/>
              <a:gd name="T42" fmla="*/ 2147483647 w 237"/>
              <a:gd name="T43" fmla="*/ 2147483647 h 273"/>
              <a:gd name="T44" fmla="*/ 2147483647 w 237"/>
              <a:gd name="T45" fmla="*/ 2147483647 h 273"/>
              <a:gd name="T46" fmla="*/ 2147483647 w 237"/>
              <a:gd name="T47" fmla="*/ 2147483647 h 273"/>
              <a:gd name="T48" fmla="*/ 2147483647 w 237"/>
              <a:gd name="T49" fmla="*/ 2147483647 h 273"/>
              <a:gd name="T50" fmla="*/ 2147483647 w 237"/>
              <a:gd name="T51" fmla="*/ 2147483647 h 273"/>
              <a:gd name="T52" fmla="*/ 2147483647 w 237"/>
              <a:gd name="T53" fmla="*/ 2147483647 h 273"/>
              <a:gd name="T54" fmla="*/ 2147483647 w 237"/>
              <a:gd name="T55" fmla="*/ 2147483647 h 273"/>
              <a:gd name="T56" fmla="*/ 2147483647 w 237"/>
              <a:gd name="T57" fmla="*/ 2147483647 h 273"/>
              <a:gd name="T58" fmla="*/ 2147483647 w 237"/>
              <a:gd name="T59" fmla="*/ 2147483647 h 273"/>
              <a:gd name="T60" fmla="*/ 2147483647 w 237"/>
              <a:gd name="T61" fmla="*/ 2147483647 h 273"/>
              <a:gd name="T62" fmla="*/ 2147483647 w 237"/>
              <a:gd name="T63" fmla="*/ 2147483647 h 273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37"/>
              <a:gd name="T97" fmla="*/ 0 h 273"/>
              <a:gd name="T98" fmla="*/ 237 w 237"/>
              <a:gd name="T99" fmla="*/ 273 h 273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37" h="273">
                <a:moveTo>
                  <a:pt x="121" y="0"/>
                </a:moveTo>
                <a:lnTo>
                  <a:pt x="91" y="3"/>
                </a:lnTo>
                <a:lnTo>
                  <a:pt x="66" y="11"/>
                </a:lnTo>
                <a:lnTo>
                  <a:pt x="46" y="22"/>
                </a:lnTo>
                <a:lnTo>
                  <a:pt x="36" y="29"/>
                </a:lnTo>
                <a:lnTo>
                  <a:pt x="30" y="38"/>
                </a:lnTo>
                <a:lnTo>
                  <a:pt x="16" y="56"/>
                </a:lnTo>
                <a:lnTo>
                  <a:pt x="7" y="79"/>
                </a:lnTo>
                <a:lnTo>
                  <a:pt x="3" y="91"/>
                </a:lnTo>
                <a:lnTo>
                  <a:pt x="1" y="105"/>
                </a:lnTo>
                <a:lnTo>
                  <a:pt x="0" y="136"/>
                </a:lnTo>
                <a:lnTo>
                  <a:pt x="1" y="168"/>
                </a:lnTo>
                <a:lnTo>
                  <a:pt x="8" y="195"/>
                </a:lnTo>
                <a:lnTo>
                  <a:pt x="12" y="206"/>
                </a:lnTo>
                <a:lnTo>
                  <a:pt x="18" y="218"/>
                </a:lnTo>
                <a:lnTo>
                  <a:pt x="25" y="227"/>
                </a:lnTo>
                <a:lnTo>
                  <a:pt x="34" y="238"/>
                </a:lnTo>
                <a:lnTo>
                  <a:pt x="42" y="244"/>
                </a:lnTo>
                <a:lnTo>
                  <a:pt x="52" y="252"/>
                </a:lnTo>
                <a:lnTo>
                  <a:pt x="62" y="257"/>
                </a:lnTo>
                <a:lnTo>
                  <a:pt x="75" y="264"/>
                </a:lnTo>
                <a:lnTo>
                  <a:pt x="103" y="270"/>
                </a:lnTo>
                <a:lnTo>
                  <a:pt x="135" y="273"/>
                </a:lnTo>
                <a:lnTo>
                  <a:pt x="151" y="271"/>
                </a:lnTo>
                <a:lnTo>
                  <a:pt x="166" y="270"/>
                </a:lnTo>
                <a:lnTo>
                  <a:pt x="173" y="267"/>
                </a:lnTo>
                <a:lnTo>
                  <a:pt x="180" y="266"/>
                </a:lnTo>
                <a:lnTo>
                  <a:pt x="195" y="264"/>
                </a:lnTo>
                <a:lnTo>
                  <a:pt x="206" y="258"/>
                </a:lnTo>
                <a:lnTo>
                  <a:pt x="218" y="253"/>
                </a:lnTo>
                <a:lnTo>
                  <a:pt x="227" y="245"/>
                </a:lnTo>
                <a:lnTo>
                  <a:pt x="237" y="239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76" name="Line 133"/>
          <p:cNvSpPr>
            <a:spLocks noChangeShapeType="1"/>
          </p:cNvSpPr>
          <p:nvPr/>
        </p:nvSpPr>
        <p:spPr bwMode="auto">
          <a:xfrm flipH="1">
            <a:off x="1905000" y="5194300"/>
            <a:ext cx="46038" cy="19050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77" name="Line 134"/>
          <p:cNvSpPr>
            <a:spLocks noChangeShapeType="1"/>
          </p:cNvSpPr>
          <p:nvPr/>
        </p:nvSpPr>
        <p:spPr bwMode="auto">
          <a:xfrm flipV="1">
            <a:off x="2046288" y="4754563"/>
            <a:ext cx="131762" cy="342900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78" name="Line 135"/>
          <p:cNvSpPr>
            <a:spLocks noChangeShapeType="1"/>
          </p:cNvSpPr>
          <p:nvPr/>
        </p:nvSpPr>
        <p:spPr bwMode="auto">
          <a:xfrm flipV="1">
            <a:off x="3382963" y="2516188"/>
            <a:ext cx="228600" cy="77787"/>
          </a:xfrm>
          <a:prstGeom prst="line">
            <a:avLst/>
          </a:pr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79" name="Freeform 136"/>
          <p:cNvSpPr>
            <a:spLocks/>
          </p:cNvSpPr>
          <p:nvPr/>
        </p:nvSpPr>
        <p:spPr bwMode="auto">
          <a:xfrm>
            <a:off x="5457825" y="2389188"/>
            <a:ext cx="144463" cy="73025"/>
          </a:xfrm>
          <a:custGeom>
            <a:avLst/>
            <a:gdLst>
              <a:gd name="T0" fmla="*/ 0 w 272"/>
              <a:gd name="T1" fmla="*/ 0 h 138"/>
              <a:gd name="T2" fmla="*/ 0 w 272"/>
              <a:gd name="T3" fmla="*/ 2147483647 h 138"/>
              <a:gd name="T4" fmla="*/ 0 w 272"/>
              <a:gd name="T5" fmla="*/ 2147483647 h 138"/>
              <a:gd name="T6" fmla="*/ 2147483647 w 272"/>
              <a:gd name="T7" fmla="*/ 2147483647 h 138"/>
              <a:gd name="T8" fmla="*/ 2147483647 w 272"/>
              <a:gd name="T9" fmla="*/ 2147483647 h 138"/>
              <a:gd name="T10" fmla="*/ 2147483647 w 272"/>
              <a:gd name="T11" fmla="*/ 2147483647 h 138"/>
              <a:gd name="T12" fmla="*/ 2147483647 w 272"/>
              <a:gd name="T13" fmla="*/ 2147483647 h 138"/>
              <a:gd name="T14" fmla="*/ 2147483647 w 272"/>
              <a:gd name="T15" fmla="*/ 2147483647 h 138"/>
              <a:gd name="T16" fmla="*/ 2147483647 w 272"/>
              <a:gd name="T17" fmla="*/ 2147483647 h 138"/>
              <a:gd name="T18" fmla="*/ 2147483647 w 272"/>
              <a:gd name="T19" fmla="*/ 2147483647 h 138"/>
              <a:gd name="T20" fmla="*/ 2147483647 w 272"/>
              <a:gd name="T21" fmla="*/ 2147483647 h 138"/>
              <a:gd name="T22" fmla="*/ 2147483647 w 272"/>
              <a:gd name="T23" fmla="*/ 2147483647 h 138"/>
              <a:gd name="T24" fmla="*/ 2147483647 w 272"/>
              <a:gd name="T25" fmla="*/ 2147483647 h 138"/>
              <a:gd name="T26" fmla="*/ 2147483647 w 272"/>
              <a:gd name="T27" fmla="*/ 2147483647 h 138"/>
              <a:gd name="T28" fmla="*/ 2147483647 w 272"/>
              <a:gd name="T29" fmla="*/ 2147483647 h 138"/>
              <a:gd name="T30" fmla="*/ 2147483647 w 272"/>
              <a:gd name="T31" fmla="*/ 2147483647 h 138"/>
              <a:gd name="T32" fmla="*/ 2147483647 w 272"/>
              <a:gd name="T33" fmla="*/ 2147483647 h 138"/>
              <a:gd name="T34" fmla="*/ 2147483647 w 272"/>
              <a:gd name="T35" fmla="*/ 2147483647 h 138"/>
              <a:gd name="T36" fmla="*/ 2147483647 w 272"/>
              <a:gd name="T37" fmla="*/ 2147483647 h 138"/>
              <a:gd name="T38" fmla="*/ 2147483647 w 272"/>
              <a:gd name="T39" fmla="*/ 2147483647 h 138"/>
              <a:gd name="T40" fmla="*/ 2147483647 w 272"/>
              <a:gd name="T41" fmla="*/ 2147483647 h 138"/>
              <a:gd name="T42" fmla="*/ 2147483647 w 272"/>
              <a:gd name="T43" fmla="*/ 2147483647 h 138"/>
              <a:gd name="T44" fmla="*/ 2147483647 w 272"/>
              <a:gd name="T45" fmla="*/ 2147483647 h 138"/>
              <a:gd name="T46" fmla="*/ 2147483647 w 272"/>
              <a:gd name="T47" fmla="*/ 2147483647 h 138"/>
              <a:gd name="T48" fmla="*/ 2147483647 w 272"/>
              <a:gd name="T49" fmla="*/ 2147483647 h 138"/>
              <a:gd name="T50" fmla="*/ 2147483647 w 272"/>
              <a:gd name="T51" fmla="*/ 2147483647 h 138"/>
              <a:gd name="T52" fmla="*/ 2147483647 w 272"/>
              <a:gd name="T53" fmla="*/ 2147483647 h 138"/>
              <a:gd name="T54" fmla="*/ 2147483647 w 272"/>
              <a:gd name="T55" fmla="*/ 2147483647 h 138"/>
              <a:gd name="T56" fmla="*/ 2147483647 w 272"/>
              <a:gd name="T57" fmla="*/ 2147483647 h 138"/>
              <a:gd name="T58" fmla="*/ 2147483647 w 272"/>
              <a:gd name="T59" fmla="*/ 2147483647 h 138"/>
              <a:gd name="T60" fmla="*/ 2147483647 w 272"/>
              <a:gd name="T61" fmla="*/ 2147483647 h 138"/>
              <a:gd name="T62" fmla="*/ 2147483647 w 272"/>
              <a:gd name="T63" fmla="*/ 2147483647 h 138"/>
              <a:gd name="T64" fmla="*/ 2147483647 w 272"/>
              <a:gd name="T65" fmla="*/ 2147483647 h 138"/>
              <a:gd name="T66" fmla="*/ 2147483647 w 272"/>
              <a:gd name="T67" fmla="*/ 2147483647 h 138"/>
              <a:gd name="T68" fmla="*/ 2147483647 w 272"/>
              <a:gd name="T69" fmla="*/ 2147483647 h 138"/>
              <a:gd name="T70" fmla="*/ 2147483647 w 272"/>
              <a:gd name="T71" fmla="*/ 2147483647 h 138"/>
              <a:gd name="T72" fmla="*/ 2147483647 w 272"/>
              <a:gd name="T73" fmla="*/ 2147483647 h 138"/>
              <a:gd name="T74" fmla="*/ 2147483647 w 272"/>
              <a:gd name="T75" fmla="*/ 2147483647 h 138"/>
              <a:gd name="T76" fmla="*/ 2147483647 w 272"/>
              <a:gd name="T77" fmla="*/ 2147483647 h 138"/>
              <a:gd name="T78" fmla="*/ 2147483647 w 272"/>
              <a:gd name="T79" fmla="*/ 2147483647 h 138"/>
              <a:gd name="T80" fmla="*/ 2147483647 w 272"/>
              <a:gd name="T81" fmla="*/ 2147483647 h 138"/>
              <a:gd name="T82" fmla="*/ 2147483647 w 272"/>
              <a:gd name="T83" fmla="*/ 2147483647 h 138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272"/>
              <a:gd name="T127" fmla="*/ 0 h 138"/>
              <a:gd name="T128" fmla="*/ 272 w 272"/>
              <a:gd name="T129" fmla="*/ 138 h 138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272" h="138">
                <a:moveTo>
                  <a:pt x="0" y="0"/>
                </a:moveTo>
                <a:lnTo>
                  <a:pt x="0" y="3"/>
                </a:lnTo>
                <a:lnTo>
                  <a:pt x="1" y="34"/>
                </a:lnTo>
                <a:lnTo>
                  <a:pt x="8" y="61"/>
                </a:lnTo>
                <a:lnTo>
                  <a:pt x="12" y="73"/>
                </a:lnTo>
                <a:lnTo>
                  <a:pt x="18" y="85"/>
                </a:lnTo>
                <a:lnTo>
                  <a:pt x="24" y="94"/>
                </a:lnTo>
                <a:lnTo>
                  <a:pt x="34" y="104"/>
                </a:lnTo>
                <a:lnTo>
                  <a:pt x="41" y="111"/>
                </a:lnTo>
                <a:lnTo>
                  <a:pt x="52" y="118"/>
                </a:lnTo>
                <a:lnTo>
                  <a:pt x="76" y="129"/>
                </a:lnTo>
                <a:lnTo>
                  <a:pt x="104" y="135"/>
                </a:lnTo>
                <a:lnTo>
                  <a:pt x="119" y="136"/>
                </a:lnTo>
                <a:lnTo>
                  <a:pt x="137" y="138"/>
                </a:lnTo>
                <a:lnTo>
                  <a:pt x="150" y="136"/>
                </a:lnTo>
                <a:lnTo>
                  <a:pt x="153" y="135"/>
                </a:lnTo>
                <a:lnTo>
                  <a:pt x="157" y="135"/>
                </a:lnTo>
                <a:lnTo>
                  <a:pt x="165" y="135"/>
                </a:lnTo>
                <a:lnTo>
                  <a:pt x="178" y="133"/>
                </a:lnTo>
                <a:lnTo>
                  <a:pt x="190" y="130"/>
                </a:lnTo>
                <a:lnTo>
                  <a:pt x="201" y="125"/>
                </a:lnTo>
                <a:lnTo>
                  <a:pt x="206" y="122"/>
                </a:lnTo>
                <a:lnTo>
                  <a:pt x="209" y="121"/>
                </a:lnTo>
                <a:lnTo>
                  <a:pt x="213" y="121"/>
                </a:lnTo>
                <a:lnTo>
                  <a:pt x="222" y="116"/>
                </a:lnTo>
                <a:lnTo>
                  <a:pt x="232" y="111"/>
                </a:lnTo>
                <a:lnTo>
                  <a:pt x="235" y="105"/>
                </a:lnTo>
                <a:lnTo>
                  <a:pt x="236" y="103"/>
                </a:lnTo>
                <a:lnTo>
                  <a:pt x="238" y="101"/>
                </a:lnTo>
                <a:lnTo>
                  <a:pt x="246" y="94"/>
                </a:lnTo>
                <a:lnTo>
                  <a:pt x="251" y="85"/>
                </a:lnTo>
                <a:lnTo>
                  <a:pt x="254" y="79"/>
                </a:lnTo>
                <a:lnTo>
                  <a:pt x="255" y="77"/>
                </a:lnTo>
                <a:lnTo>
                  <a:pt x="258" y="76"/>
                </a:lnTo>
                <a:lnTo>
                  <a:pt x="258" y="72"/>
                </a:lnTo>
                <a:lnTo>
                  <a:pt x="259" y="69"/>
                </a:lnTo>
                <a:lnTo>
                  <a:pt x="262" y="64"/>
                </a:lnTo>
                <a:lnTo>
                  <a:pt x="266" y="53"/>
                </a:lnTo>
                <a:lnTo>
                  <a:pt x="268" y="41"/>
                </a:lnTo>
                <a:lnTo>
                  <a:pt x="268" y="37"/>
                </a:lnTo>
                <a:lnTo>
                  <a:pt x="270" y="34"/>
                </a:lnTo>
                <a:lnTo>
                  <a:pt x="272" y="29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80" name="Freeform 137"/>
          <p:cNvSpPr>
            <a:spLocks/>
          </p:cNvSpPr>
          <p:nvPr/>
        </p:nvSpPr>
        <p:spPr bwMode="auto">
          <a:xfrm>
            <a:off x="5457825" y="2317750"/>
            <a:ext cx="144463" cy="87313"/>
          </a:xfrm>
          <a:custGeom>
            <a:avLst/>
            <a:gdLst>
              <a:gd name="T0" fmla="*/ 0 w 272"/>
              <a:gd name="T1" fmla="*/ 2147483647 h 164"/>
              <a:gd name="T2" fmla="*/ 0 w 272"/>
              <a:gd name="T3" fmla="*/ 2147483647 h 164"/>
              <a:gd name="T4" fmla="*/ 2147483647 w 272"/>
              <a:gd name="T5" fmla="*/ 2147483647 h 164"/>
              <a:gd name="T6" fmla="*/ 2147483647 w 272"/>
              <a:gd name="T7" fmla="*/ 2147483647 h 164"/>
              <a:gd name="T8" fmla="*/ 2147483647 w 272"/>
              <a:gd name="T9" fmla="*/ 2147483647 h 164"/>
              <a:gd name="T10" fmla="*/ 2147483647 w 272"/>
              <a:gd name="T11" fmla="*/ 2147483647 h 164"/>
              <a:gd name="T12" fmla="*/ 2147483647 w 272"/>
              <a:gd name="T13" fmla="*/ 2147483647 h 164"/>
              <a:gd name="T14" fmla="*/ 2147483647 w 272"/>
              <a:gd name="T15" fmla="*/ 2147483647 h 164"/>
              <a:gd name="T16" fmla="*/ 2147483647 w 272"/>
              <a:gd name="T17" fmla="*/ 2147483647 h 164"/>
              <a:gd name="T18" fmla="*/ 2147483647 w 272"/>
              <a:gd name="T19" fmla="*/ 2147483647 h 164"/>
              <a:gd name="T20" fmla="*/ 2147483647 w 272"/>
              <a:gd name="T21" fmla="*/ 2147483647 h 164"/>
              <a:gd name="T22" fmla="*/ 2147483647 w 272"/>
              <a:gd name="T23" fmla="*/ 0 h 164"/>
              <a:gd name="T24" fmla="*/ 2147483647 w 272"/>
              <a:gd name="T25" fmla="*/ 2147483647 h 164"/>
              <a:gd name="T26" fmla="*/ 2147483647 w 272"/>
              <a:gd name="T27" fmla="*/ 2147483647 h 164"/>
              <a:gd name="T28" fmla="*/ 2147483647 w 272"/>
              <a:gd name="T29" fmla="*/ 2147483647 h 164"/>
              <a:gd name="T30" fmla="*/ 2147483647 w 272"/>
              <a:gd name="T31" fmla="*/ 2147483647 h 164"/>
              <a:gd name="T32" fmla="*/ 2147483647 w 272"/>
              <a:gd name="T33" fmla="*/ 2147483647 h 164"/>
              <a:gd name="T34" fmla="*/ 2147483647 w 272"/>
              <a:gd name="T35" fmla="*/ 2147483647 h 164"/>
              <a:gd name="T36" fmla="*/ 2147483647 w 272"/>
              <a:gd name="T37" fmla="*/ 2147483647 h 164"/>
              <a:gd name="T38" fmla="*/ 2147483647 w 272"/>
              <a:gd name="T39" fmla="*/ 2147483647 h 164"/>
              <a:gd name="T40" fmla="*/ 2147483647 w 272"/>
              <a:gd name="T41" fmla="*/ 2147483647 h 164"/>
              <a:gd name="T42" fmla="*/ 2147483647 w 272"/>
              <a:gd name="T43" fmla="*/ 2147483647 h 164"/>
              <a:gd name="T44" fmla="*/ 2147483647 w 272"/>
              <a:gd name="T45" fmla="*/ 2147483647 h 164"/>
              <a:gd name="T46" fmla="*/ 2147483647 w 272"/>
              <a:gd name="T47" fmla="*/ 2147483647 h 164"/>
              <a:gd name="T48" fmla="*/ 2147483647 w 272"/>
              <a:gd name="T49" fmla="*/ 2147483647 h 164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72"/>
              <a:gd name="T76" fmla="*/ 0 h 164"/>
              <a:gd name="T77" fmla="*/ 272 w 272"/>
              <a:gd name="T78" fmla="*/ 164 h 164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72" h="164">
                <a:moveTo>
                  <a:pt x="0" y="135"/>
                </a:moveTo>
                <a:lnTo>
                  <a:pt x="1" y="103"/>
                </a:lnTo>
                <a:lnTo>
                  <a:pt x="9" y="76"/>
                </a:lnTo>
                <a:lnTo>
                  <a:pt x="13" y="63"/>
                </a:lnTo>
                <a:lnTo>
                  <a:pt x="19" y="52"/>
                </a:lnTo>
                <a:lnTo>
                  <a:pt x="26" y="42"/>
                </a:lnTo>
                <a:lnTo>
                  <a:pt x="35" y="34"/>
                </a:lnTo>
                <a:lnTo>
                  <a:pt x="43" y="25"/>
                </a:lnTo>
                <a:lnTo>
                  <a:pt x="53" y="19"/>
                </a:lnTo>
                <a:lnTo>
                  <a:pt x="78" y="8"/>
                </a:lnTo>
                <a:lnTo>
                  <a:pt x="105" y="2"/>
                </a:lnTo>
                <a:lnTo>
                  <a:pt x="137" y="0"/>
                </a:lnTo>
                <a:lnTo>
                  <a:pt x="168" y="2"/>
                </a:lnTo>
                <a:lnTo>
                  <a:pt x="196" y="8"/>
                </a:lnTo>
                <a:lnTo>
                  <a:pt x="207" y="12"/>
                </a:lnTo>
                <a:lnTo>
                  <a:pt x="219" y="19"/>
                </a:lnTo>
                <a:lnTo>
                  <a:pt x="228" y="25"/>
                </a:lnTo>
                <a:lnTo>
                  <a:pt x="238" y="34"/>
                </a:lnTo>
                <a:lnTo>
                  <a:pt x="245" y="42"/>
                </a:lnTo>
                <a:lnTo>
                  <a:pt x="253" y="52"/>
                </a:lnTo>
                <a:lnTo>
                  <a:pt x="263" y="77"/>
                </a:lnTo>
                <a:lnTo>
                  <a:pt x="270" y="104"/>
                </a:lnTo>
                <a:lnTo>
                  <a:pt x="271" y="120"/>
                </a:lnTo>
                <a:lnTo>
                  <a:pt x="272" y="138"/>
                </a:lnTo>
                <a:lnTo>
                  <a:pt x="272" y="164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81" name="Freeform 138"/>
          <p:cNvSpPr>
            <a:spLocks/>
          </p:cNvSpPr>
          <p:nvPr/>
        </p:nvSpPr>
        <p:spPr bwMode="auto">
          <a:xfrm>
            <a:off x="5091113" y="2376488"/>
            <a:ext cx="141287" cy="22225"/>
          </a:xfrm>
          <a:custGeom>
            <a:avLst/>
            <a:gdLst>
              <a:gd name="T0" fmla="*/ 2147483647 w 267"/>
              <a:gd name="T1" fmla="*/ 2147483647 h 42"/>
              <a:gd name="T2" fmla="*/ 2147483647 w 267"/>
              <a:gd name="T3" fmla="*/ 0 h 42"/>
              <a:gd name="T4" fmla="*/ 0 w 267"/>
              <a:gd name="T5" fmla="*/ 2147483647 h 42"/>
              <a:gd name="T6" fmla="*/ 0 60000 65536"/>
              <a:gd name="T7" fmla="*/ 0 60000 65536"/>
              <a:gd name="T8" fmla="*/ 0 60000 65536"/>
              <a:gd name="T9" fmla="*/ 0 w 267"/>
              <a:gd name="T10" fmla="*/ 0 h 42"/>
              <a:gd name="T11" fmla="*/ 267 w 267"/>
              <a:gd name="T12" fmla="*/ 42 h 42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7" h="42">
                <a:moveTo>
                  <a:pt x="267" y="6"/>
                </a:moveTo>
                <a:lnTo>
                  <a:pt x="132" y="0"/>
                </a:lnTo>
                <a:lnTo>
                  <a:pt x="0" y="42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82" name="Freeform 139"/>
          <p:cNvSpPr>
            <a:spLocks/>
          </p:cNvSpPr>
          <p:nvPr/>
        </p:nvSpPr>
        <p:spPr bwMode="auto">
          <a:xfrm>
            <a:off x="5087938" y="2305050"/>
            <a:ext cx="144462" cy="93663"/>
          </a:xfrm>
          <a:custGeom>
            <a:avLst/>
            <a:gdLst>
              <a:gd name="T0" fmla="*/ 2147483647 w 271"/>
              <a:gd name="T1" fmla="*/ 2147483647 h 177"/>
              <a:gd name="T2" fmla="*/ 2147483647 w 271"/>
              <a:gd name="T3" fmla="*/ 2147483647 h 177"/>
              <a:gd name="T4" fmla="*/ 2147483647 w 271"/>
              <a:gd name="T5" fmla="*/ 2147483647 h 177"/>
              <a:gd name="T6" fmla="*/ 2147483647 w 271"/>
              <a:gd name="T7" fmla="*/ 2147483647 h 177"/>
              <a:gd name="T8" fmla="*/ 2147483647 w 271"/>
              <a:gd name="T9" fmla="*/ 2147483647 h 177"/>
              <a:gd name="T10" fmla="*/ 2147483647 w 271"/>
              <a:gd name="T11" fmla="*/ 2147483647 h 177"/>
              <a:gd name="T12" fmla="*/ 2147483647 w 271"/>
              <a:gd name="T13" fmla="*/ 2147483647 h 177"/>
              <a:gd name="T14" fmla="*/ 2147483647 w 271"/>
              <a:gd name="T15" fmla="*/ 2147483647 h 177"/>
              <a:gd name="T16" fmla="*/ 2147483647 w 271"/>
              <a:gd name="T17" fmla="*/ 2147483647 h 177"/>
              <a:gd name="T18" fmla="*/ 2147483647 w 271"/>
              <a:gd name="T19" fmla="*/ 2147483647 h 177"/>
              <a:gd name="T20" fmla="*/ 2147483647 w 271"/>
              <a:gd name="T21" fmla="*/ 2147483647 h 177"/>
              <a:gd name="T22" fmla="*/ 2147483647 w 271"/>
              <a:gd name="T23" fmla="*/ 2147483647 h 177"/>
              <a:gd name="T24" fmla="*/ 2147483647 w 271"/>
              <a:gd name="T25" fmla="*/ 0 h 177"/>
              <a:gd name="T26" fmla="*/ 2147483647 w 271"/>
              <a:gd name="T27" fmla="*/ 0 h 177"/>
              <a:gd name="T28" fmla="*/ 2147483647 w 271"/>
              <a:gd name="T29" fmla="*/ 0 h 177"/>
              <a:gd name="T30" fmla="*/ 2147483647 w 271"/>
              <a:gd name="T31" fmla="*/ 2147483647 h 177"/>
              <a:gd name="T32" fmla="*/ 2147483647 w 271"/>
              <a:gd name="T33" fmla="*/ 2147483647 h 177"/>
              <a:gd name="T34" fmla="*/ 2147483647 w 271"/>
              <a:gd name="T35" fmla="*/ 2147483647 h 177"/>
              <a:gd name="T36" fmla="*/ 2147483647 w 271"/>
              <a:gd name="T37" fmla="*/ 2147483647 h 177"/>
              <a:gd name="T38" fmla="*/ 2147483647 w 271"/>
              <a:gd name="T39" fmla="*/ 2147483647 h 177"/>
              <a:gd name="T40" fmla="*/ 2147483647 w 271"/>
              <a:gd name="T41" fmla="*/ 2147483647 h 177"/>
              <a:gd name="T42" fmla="*/ 2147483647 w 271"/>
              <a:gd name="T43" fmla="*/ 2147483647 h 177"/>
              <a:gd name="T44" fmla="*/ 2147483647 w 271"/>
              <a:gd name="T45" fmla="*/ 2147483647 h 177"/>
              <a:gd name="T46" fmla="*/ 2147483647 w 271"/>
              <a:gd name="T47" fmla="*/ 2147483647 h 177"/>
              <a:gd name="T48" fmla="*/ 0 w 271"/>
              <a:gd name="T49" fmla="*/ 2147483647 h 177"/>
              <a:gd name="T50" fmla="*/ 0 w 271"/>
              <a:gd name="T51" fmla="*/ 2147483647 h 177"/>
              <a:gd name="T52" fmla="*/ 0 w 271"/>
              <a:gd name="T53" fmla="*/ 2147483647 h 177"/>
              <a:gd name="T54" fmla="*/ 2147483647 w 271"/>
              <a:gd name="T55" fmla="*/ 2147483647 h 17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71"/>
              <a:gd name="T85" fmla="*/ 0 h 177"/>
              <a:gd name="T86" fmla="*/ 271 w 271"/>
              <a:gd name="T87" fmla="*/ 177 h 177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71" h="177">
                <a:moveTo>
                  <a:pt x="271" y="141"/>
                </a:moveTo>
                <a:lnTo>
                  <a:pt x="271" y="135"/>
                </a:lnTo>
                <a:lnTo>
                  <a:pt x="268" y="102"/>
                </a:lnTo>
                <a:lnTo>
                  <a:pt x="262" y="75"/>
                </a:lnTo>
                <a:lnTo>
                  <a:pt x="255" y="62"/>
                </a:lnTo>
                <a:lnTo>
                  <a:pt x="250" y="52"/>
                </a:lnTo>
                <a:lnTo>
                  <a:pt x="242" y="41"/>
                </a:lnTo>
                <a:lnTo>
                  <a:pt x="236" y="34"/>
                </a:lnTo>
                <a:lnTo>
                  <a:pt x="225" y="24"/>
                </a:lnTo>
                <a:lnTo>
                  <a:pt x="216" y="18"/>
                </a:lnTo>
                <a:lnTo>
                  <a:pt x="205" y="12"/>
                </a:lnTo>
                <a:lnTo>
                  <a:pt x="193" y="8"/>
                </a:lnTo>
                <a:lnTo>
                  <a:pt x="166" y="1"/>
                </a:lnTo>
                <a:lnTo>
                  <a:pt x="135" y="0"/>
                </a:lnTo>
                <a:lnTo>
                  <a:pt x="102" y="1"/>
                </a:lnTo>
                <a:lnTo>
                  <a:pt x="75" y="8"/>
                </a:lnTo>
                <a:lnTo>
                  <a:pt x="62" y="12"/>
                </a:lnTo>
                <a:lnTo>
                  <a:pt x="52" y="18"/>
                </a:lnTo>
                <a:lnTo>
                  <a:pt x="41" y="24"/>
                </a:lnTo>
                <a:lnTo>
                  <a:pt x="33" y="34"/>
                </a:lnTo>
                <a:lnTo>
                  <a:pt x="24" y="41"/>
                </a:lnTo>
                <a:lnTo>
                  <a:pt x="18" y="52"/>
                </a:lnTo>
                <a:lnTo>
                  <a:pt x="11" y="62"/>
                </a:lnTo>
                <a:lnTo>
                  <a:pt x="8" y="75"/>
                </a:lnTo>
                <a:lnTo>
                  <a:pt x="1" y="102"/>
                </a:lnTo>
                <a:lnTo>
                  <a:pt x="0" y="135"/>
                </a:lnTo>
                <a:lnTo>
                  <a:pt x="0" y="157"/>
                </a:lnTo>
                <a:lnTo>
                  <a:pt x="4" y="177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83" name="Freeform 140"/>
          <p:cNvSpPr>
            <a:spLocks/>
          </p:cNvSpPr>
          <p:nvPr/>
        </p:nvSpPr>
        <p:spPr bwMode="auto">
          <a:xfrm>
            <a:off x="4721225" y="2471738"/>
            <a:ext cx="142875" cy="95250"/>
          </a:xfrm>
          <a:custGeom>
            <a:avLst/>
            <a:gdLst>
              <a:gd name="T0" fmla="*/ 0 w 270"/>
              <a:gd name="T1" fmla="*/ 2147483647 h 180"/>
              <a:gd name="T2" fmla="*/ 0 w 270"/>
              <a:gd name="T3" fmla="*/ 2147483647 h 180"/>
              <a:gd name="T4" fmla="*/ 2147483647 w 270"/>
              <a:gd name="T5" fmla="*/ 2147483647 h 180"/>
              <a:gd name="T6" fmla="*/ 2147483647 w 270"/>
              <a:gd name="T7" fmla="*/ 2147483647 h 180"/>
              <a:gd name="T8" fmla="*/ 2147483647 w 270"/>
              <a:gd name="T9" fmla="*/ 2147483647 h 180"/>
              <a:gd name="T10" fmla="*/ 2147483647 w 270"/>
              <a:gd name="T11" fmla="*/ 2147483647 h 180"/>
              <a:gd name="T12" fmla="*/ 2147483647 w 270"/>
              <a:gd name="T13" fmla="*/ 2147483647 h 180"/>
              <a:gd name="T14" fmla="*/ 2147483647 w 270"/>
              <a:gd name="T15" fmla="*/ 2147483647 h 180"/>
              <a:gd name="T16" fmla="*/ 2147483647 w 270"/>
              <a:gd name="T17" fmla="*/ 2147483647 h 180"/>
              <a:gd name="T18" fmla="*/ 2147483647 w 270"/>
              <a:gd name="T19" fmla="*/ 2147483647 h 180"/>
              <a:gd name="T20" fmla="*/ 2147483647 w 270"/>
              <a:gd name="T21" fmla="*/ 2147483647 h 180"/>
              <a:gd name="T22" fmla="*/ 2147483647 w 270"/>
              <a:gd name="T23" fmla="*/ 2147483647 h 180"/>
              <a:gd name="T24" fmla="*/ 2147483647 w 270"/>
              <a:gd name="T25" fmla="*/ 2147483647 h 180"/>
              <a:gd name="T26" fmla="*/ 2147483647 w 270"/>
              <a:gd name="T27" fmla="*/ 2147483647 h 180"/>
              <a:gd name="T28" fmla="*/ 2147483647 w 270"/>
              <a:gd name="T29" fmla="*/ 2147483647 h 180"/>
              <a:gd name="T30" fmla="*/ 2147483647 w 270"/>
              <a:gd name="T31" fmla="*/ 2147483647 h 180"/>
              <a:gd name="T32" fmla="*/ 2147483647 w 270"/>
              <a:gd name="T33" fmla="*/ 2147483647 h 180"/>
              <a:gd name="T34" fmla="*/ 2147483647 w 270"/>
              <a:gd name="T35" fmla="*/ 2147483647 h 180"/>
              <a:gd name="T36" fmla="*/ 2147483647 w 270"/>
              <a:gd name="T37" fmla="*/ 2147483647 h 180"/>
              <a:gd name="T38" fmla="*/ 2147483647 w 270"/>
              <a:gd name="T39" fmla="*/ 2147483647 h 180"/>
              <a:gd name="T40" fmla="*/ 2147483647 w 270"/>
              <a:gd name="T41" fmla="*/ 2147483647 h 180"/>
              <a:gd name="T42" fmla="*/ 2147483647 w 270"/>
              <a:gd name="T43" fmla="*/ 2147483647 h 180"/>
              <a:gd name="T44" fmla="*/ 2147483647 w 270"/>
              <a:gd name="T45" fmla="*/ 2147483647 h 180"/>
              <a:gd name="T46" fmla="*/ 2147483647 w 270"/>
              <a:gd name="T47" fmla="*/ 2147483647 h 180"/>
              <a:gd name="T48" fmla="*/ 2147483647 w 270"/>
              <a:gd name="T49" fmla="*/ 2147483647 h 180"/>
              <a:gd name="T50" fmla="*/ 2147483647 w 270"/>
              <a:gd name="T51" fmla="*/ 2147483647 h 180"/>
              <a:gd name="T52" fmla="*/ 2147483647 w 270"/>
              <a:gd name="T53" fmla="*/ 2147483647 h 180"/>
              <a:gd name="T54" fmla="*/ 2147483647 w 270"/>
              <a:gd name="T55" fmla="*/ 2147483647 h 180"/>
              <a:gd name="T56" fmla="*/ 2147483647 w 270"/>
              <a:gd name="T57" fmla="*/ 2147483647 h 180"/>
              <a:gd name="T58" fmla="*/ 2147483647 w 270"/>
              <a:gd name="T59" fmla="*/ 2147483647 h 180"/>
              <a:gd name="T60" fmla="*/ 2147483647 w 270"/>
              <a:gd name="T61" fmla="*/ 2147483647 h 180"/>
              <a:gd name="T62" fmla="*/ 2147483647 w 270"/>
              <a:gd name="T63" fmla="*/ 2147483647 h 180"/>
              <a:gd name="T64" fmla="*/ 2147483647 w 270"/>
              <a:gd name="T65" fmla="*/ 2147483647 h 180"/>
              <a:gd name="T66" fmla="*/ 2147483647 w 270"/>
              <a:gd name="T67" fmla="*/ 2147483647 h 180"/>
              <a:gd name="T68" fmla="*/ 2147483647 w 270"/>
              <a:gd name="T69" fmla="*/ 2147483647 h 180"/>
              <a:gd name="T70" fmla="*/ 2147483647 w 270"/>
              <a:gd name="T71" fmla="*/ 2147483647 h 180"/>
              <a:gd name="T72" fmla="*/ 2147483647 w 270"/>
              <a:gd name="T73" fmla="*/ 0 h 180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70"/>
              <a:gd name="T112" fmla="*/ 0 h 180"/>
              <a:gd name="T113" fmla="*/ 270 w 270"/>
              <a:gd name="T114" fmla="*/ 180 h 180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70" h="180">
                <a:moveTo>
                  <a:pt x="0" y="67"/>
                </a:moveTo>
                <a:lnTo>
                  <a:pt x="0" y="79"/>
                </a:lnTo>
                <a:lnTo>
                  <a:pt x="2" y="92"/>
                </a:lnTo>
                <a:lnTo>
                  <a:pt x="5" y="103"/>
                </a:lnTo>
                <a:lnTo>
                  <a:pt x="10" y="115"/>
                </a:lnTo>
                <a:lnTo>
                  <a:pt x="14" y="124"/>
                </a:lnTo>
                <a:lnTo>
                  <a:pt x="21" y="134"/>
                </a:lnTo>
                <a:lnTo>
                  <a:pt x="27" y="142"/>
                </a:lnTo>
                <a:lnTo>
                  <a:pt x="36" y="151"/>
                </a:lnTo>
                <a:lnTo>
                  <a:pt x="44" y="156"/>
                </a:lnTo>
                <a:lnTo>
                  <a:pt x="54" y="163"/>
                </a:lnTo>
                <a:lnTo>
                  <a:pt x="76" y="172"/>
                </a:lnTo>
                <a:lnTo>
                  <a:pt x="88" y="175"/>
                </a:lnTo>
                <a:lnTo>
                  <a:pt x="102" y="177"/>
                </a:lnTo>
                <a:lnTo>
                  <a:pt x="132" y="180"/>
                </a:lnTo>
                <a:lnTo>
                  <a:pt x="148" y="179"/>
                </a:lnTo>
                <a:lnTo>
                  <a:pt x="163" y="177"/>
                </a:lnTo>
                <a:lnTo>
                  <a:pt x="170" y="175"/>
                </a:lnTo>
                <a:lnTo>
                  <a:pt x="178" y="173"/>
                </a:lnTo>
                <a:lnTo>
                  <a:pt x="192" y="171"/>
                </a:lnTo>
                <a:lnTo>
                  <a:pt x="197" y="167"/>
                </a:lnTo>
                <a:lnTo>
                  <a:pt x="203" y="164"/>
                </a:lnTo>
                <a:lnTo>
                  <a:pt x="215" y="159"/>
                </a:lnTo>
                <a:lnTo>
                  <a:pt x="224" y="151"/>
                </a:lnTo>
                <a:lnTo>
                  <a:pt x="235" y="145"/>
                </a:lnTo>
                <a:lnTo>
                  <a:pt x="241" y="134"/>
                </a:lnTo>
                <a:lnTo>
                  <a:pt x="249" y="125"/>
                </a:lnTo>
                <a:lnTo>
                  <a:pt x="254" y="114"/>
                </a:lnTo>
                <a:lnTo>
                  <a:pt x="257" y="107"/>
                </a:lnTo>
                <a:lnTo>
                  <a:pt x="261" y="102"/>
                </a:lnTo>
                <a:lnTo>
                  <a:pt x="263" y="88"/>
                </a:lnTo>
                <a:lnTo>
                  <a:pt x="264" y="80"/>
                </a:lnTo>
                <a:lnTo>
                  <a:pt x="267" y="74"/>
                </a:lnTo>
                <a:lnTo>
                  <a:pt x="268" y="58"/>
                </a:lnTo>
                <a:lnTo>
                  <a:pt x="270" y="42"/>
                </a:lnTo>
                <a:lnTo>
                  <a:pt x="268" y="19"/>
                </a:lnTo>
                <a:lnTo>
                  <a:pt x="266" y="0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84" name="Line 141"/>
          <p:cNvSpPr>
            <a:spLocks noChangeShapeType="1"/>
          </p:cNvSpPr>
          <p:nvPr/>
        </p:nvSpPr>
        <p:spPr bwMode="auto">
          <a:xfrm flipV="1">
            <a:off x="4862513" y="2398713"/>
            <a:ext cx="228600" cy="73025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85" name="Freeform 142"/>
          <p:cNvSpPr>
            <a:spLocks/>
          </p:cNvSpPr>
          <p:nvPr/>
        </p:nvSpPr>
        <p:spPr bwMode="auto">
          <a:xfrm>
            <a:off x="5091113" y="2379663"/>
            <a:ext cx="141287" cy="68262"/>
          </a:xfrm>
          <a:custGeom>
            <a:avLst/>
            <a:gdLst>
              <a:gd name="T0" fmla="*/ 0 w 267"/>
              <a:gd name="T1" fmla="*/ 2147483647 h 129"/>
              <a:gd name="T2" fmla="*/ 0 w 267"/>
              <a:gd name="T3" fmla="*/ 2147483647 h 129"/>
              <a:gd name="T4" fmla="*/ 2147483647 w 267"/>
              <a:gd name="T5" fmla="*/ 2147483647 h 129"/>
              <a:gd name="T6" fmla="*/ 2147483647 w 267"/>
              <a:gd name="T7" fmla="*/ 2147483647 h 129"/>
              <a:gd name="T8" fmla="*/ 2147483647 w 267"/>
              <a:gd name="T9" fmla="*/ 2147483647 h 129"/>
              <a:gd name="T10" fmla="*/ 2147483647 w 267"/>
              <a:gd name="T11" fmla="*/ 2147483647 h 129"/>
              <a:gd name="T12" fmla="*/ 2147483647 w 267"/>
              <a:gd name="T13" fmla="*/ 2147483647 h 129"/>
              <a:gd name="T14" fmla="*/ 2147483647 w 267"/>
              <a:gd name="T15" fmla="*/ 2147483647 h 129"/>
              <a:gd name="T16" fmla="*/ 2147483647 w 267"/>
              <a:gd name="T17" fmla="*/ 2147483647 h 129"/>
              <a:gd name="T18" fmla="*/ 2147483647 w 267"/>
              <a:gd name="T19" fmla="*/ 2147483647 h 129"/>
              <a:gd name="T20" fmla="*/ 2147483647 w 267"/>
              <a:gd name="T21" fmla="*/ 2147483647 h 129"/>
              <a:gd name="T22" fmla="*/ 2147483647 w 267"/>
              <a:gd name="T23" fmla="*/ 2147483647 h 129"/>
              <a:gd name="T24" fmla="*/ 2147483647 w 267"/>
              <a:gd name="T25" fmla="*/ 2147483647 h 129"/>
              <a:gd name="T26" fmla="*/ 2147483647 w 267"/>
              <a:gd name="T27" fmla="*/ 2147483647 h 129"/>
              <a:gd name="T28" fmla="*/ 2147483647 w 267"/>
              <a:gd name="T29" fmla="*/ 2147483647 h 129"/>
              <a:gd name="T30" fmla="*/ 2147483647 w 267"/>
              <a:gd name="T31" fmla="*/ 2147483647 h 129"/>
              <a:gd name="T32" fmla="*/ 2147483647 w 267"/>
              <a:gd name="T33" fmla="*/ 2147483647 h 129"/>
              <a:gd name="T34" fmla="*/ 2147483647 w 267"/>
              <a:gd name="T35" fmla="*/ 2147483647 h 129"/>
              <a:gd name="T36" fmla="*/ 2147483647 w 267"/>
              <a:gd name="T37" fmla="*/ 2147483647 h 129"/>
              <a:gd name="T38" fmla="*/ 2147483647 w 267"/>
              <a:gd name="T39" fmla="*/ 2147483647 h 129"/>
              <a:gd name="T40" fmla="*/ 2147483647 w 267"/>
              <a:gd name="T41" fmla="*/ 2147483647 h 129"/>
              <a:gd name="T42" fmla="*/ 2147483647 w 267"/>
              <a:gd name="T43" fmla="*/ 2147483647 h 129"/>
              <a:gd name="T44" fmla="*/ 2147483647 w 267"/>
              <a:gd name="T45" fmla="*/ 2147483647 h 129"/>
              <a:gd name="T46" fmla="*/ 2147483647 w 267"/>
              <a:gd name="T47" fmla="*/ 2147483647 h 129"/>
              <a:gd name="T48" fmla="*/ 2147483647 w 267"/>
              <a:gd name="T49" fmla="*/ 2147483647 h 129"/>
              <a:gd name="T50" fmla="*/ 2147483647 w 267"/>
              <a:gd name="T51" fmla="*/ 2147483647 h 129"/>
              <a:gd name="T52" fmla="*/ 2147483647 w 267"/>
              <a:gd name="T53" fmla="*/ 2147483647 h 129"/>
              <a:gd name="T54" fmla="*/ 2147483647 w 267"/>
              <a:gd name="T55" fmla="*/ 2147483647 h 129"/>
              <a:gd name="T56" fmla="*/ 2147483647 w 267"/>
              <a:gd name="T57" fmla="*/ 2147483647 h 129"/>
              <a:gd name="T58" fmla="*/ 2147483647 w 267"/>
              <a:gd name="T59" fmla="*/ 2147483647 h 129"/>
              <a:gd name="T60" fmla="*/ 2147483647 w 267"/>
              <a:gd name="T61" fmla="*/ 2147483647 h 129"/>
              <a:gd name="T62" fmla="*/ 2147483647 w 267"/>
              <a:gd name="T63" fmla="*/ 0 h 12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67"/>
              <a:gd name="T97" fmla="*/ 0 h 129"/>
              <a:gd name="T98" fmla="*/ 267 w 267"/>
              <a:gd name="T99" fmla="*/ 129 h 12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67" h="129">
                <a:moveTo>
                  <a:pt x="0" y="36"/>
                </a:moveTo>
                <a:lnTo>
                  <a:pt x="1" y="46"/>
                </a:lnTo>
                <a:lnTo>
                  <a:pt x="5" y="56"/>
                </a:lnTo>
                <a:lnTo>
                  <a:pt x="14" y="75"/>
                </a:lnTo>
                <a:lnTo>
                  <a:pt x="26" y="91"/>
                </a:lnTo>
                <a:lnTo>
                  <a:pt x="32" y="97"/>
                </a:lnTo>
                <a:lnTo>
                  <a:pt x="41" y="105"/>
                </a:lnTo>
                <a:lnTo>
                  <a:pt x="58" y="114"/>
                </a:lnTo>
                <a:lnTo>
                  <a:pt x="67" y="118"/>
                </a:lnTo>
                <a:lnTo>
                  <a:pt x="79" y="122"/>
                </a:lnTo>
                <a:lnTo>
                  <a:pt x="103" y="126"/>
                </a:lnTo>
                <a:lnTo>
                  <a:pt x="131" y="129"/>
                </a:lnTo>
                <a:lnTo>
                  <a:pt x="146" y="127"/>
                </a:lnTo>
                <a:lnTo>
                  <a:pt x="162" y="126"/>
                </a:lnTo>
                <a:lnTo>
                  <a:pt x="175" y="122"/>
                </a:lnTo>
                <a:lnTo>
                  <a:pt x="189" y="119"/>
                </a:lnTo>
                <a:lnTo>
                  <a:pt x="201" y="114"/>
                </a:lnTo>
                <a:lnTo>
                  <a:pt x="212" y="109"/>
                </a:lnTo>
                <a:lnTo>
                  <a:pt x="214" y="106"/>
                </a:lnTo>
                <a:lnTo>
                  <a:pt x="216" y="105"/>
                </a:lnTo>
                <a:lnTo>
                  <a:pt x="221" y="103"/>
                </a:lnTo>
                <a:lnTo>
                  <a:pt x="232" y="96"/>
                </a:lnTo>
                <a:lnTo>
                  <a:pt x="238" y="86"/>
                </a:lnTo>
                <a:lnTo>
                  <a:pt x="246" y="77"/>
                </a:lnTo>
                <a:lnTo>
                  <a:pt x="251" y="65"/>
                </a:lnTo>
                <a:lnTo>
                  <a:pt x="256" y="55"/>
                </a:lnTo>
                <a:lnTo>
                  <a:pt x="259" y="42"/>
                </a:lnTo>
                <a:lnTo>
                  <a:pt x="263" y="29"/>
                </a:lnTo>
                <a:lnTo>
                  <a:pt x="263" y="21"/>
                </a:lnTo>
                <a:lnTo>
                  <a:pt x="263" y="17"/>
                </a:lnTo>
                <a:lnTo>
                  <a:pt x="264" y="14"/>
                </a:lnTo>
                <a:lnTo>
                  <a:pt x="267" y="0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86" name="Freeform 143"/>
          <p:cNvSpPr>
            <a:spLocks/>
          </p:cNvSpPr>
          <p:nvPr/>
        </p:nvSpPr>
        <p:spPr bwMode="auto">
          <a:xfrm>
            <a:off x="4719638" y="2422525"/>
            <a:ext cx="142875" cy="84138"/>
          </a:xfrm>
          <a:custGeom>
            <a:avLst/>
            <a:gdLst>
              <a:gd name="T0" fmla="*/ 2147483647 w 269"/>
              <a:gd name="T1" fmla="*/ 2147483647 h 159"/>
              <a:gd name="T2" fmla="*/ 0 w 269"/>
              <a:gd name="T3" fmla="*/ 2147483647 h 159"/>
              <a:gd name="T4" fmla="*/ 0 w 269"/>
              <a:gd name="T5" fmla="*/ 2147483647 h 159"/>
              <a:gd name="T6" fmla="*/ 2147483647 w 269"/>
              <a:gd name="T7" fmla="*/ 2147483647 h 159"/>
              <a:gd name="T8" fmla="*/ 2147483647 w 269"/>
              <a:gd name="T9" fmla="*/ 2147483647 h 159"/>
              <a:gd name="T10" fmla="*/ 2147483647 w 269"/>
              <a:gd name="T11" fmla="*/ 2147483647 h 159"/>
              <a:gd name="T12" fmla="*/ 2147483647 w 269"/>
              <a:gd name="T13" fmla="*/ 2147483647 h 159"/>
              <a:gd name="T14" fmla="*/ 2147483647 w 269"/>
              <a:gd name="T15" fmla="*/ 2147483647 h 159"/>
              <a:gd name="T16" fmla="*/ 2147483647 w 269"/>
              <a:gd name="T17" fmla="*/ 2147483647 h 159"/>
              <a:gd name="T18" fmla="*/ 2147483647 w 269"/>
              <a:gd name="T19" fmla="*/ 2147483647 h 159"/>
              <a:gd name="T20" fmla="*/ 2147483647 w 269"/>
              <a:gd name="T21" fmla="*/ 2147483647 h 159"/>
              <a:gd name="T22" fmla="*/ 2147483647 w 269"/>
              <a:gd name="T23" fmla="*/ 2147483647 h 159"/>
              <a:gd name="T24" fmla="*/ 2147483647 w 269"/>
              <a:gd name="T25" fmla="*/ 2147483647 h 159"/>
              <a:gd name="T26" fmla="*/ 2147483647 w 269"/>
              <a:gd name="T27" fmla="*/ 0 h 159"/>
              <a:gd name="T28" fmla="*/ 2147483647 w 269"/>
              <a:gd name="T29" fmla="*/ 0 h 159"/>
              <a:gd name="T30" fmla="*/ 2147483647 w 269"/>
              <a:gd name="T31" fmla="*/ 0 h 159"/>
              <a:gd name="T32" fmla="*/ 2147483647 w 269"/>
              <a:gd name="T33" fmla="*/ 2147483647 h 159"/>
              <a:gd name="T34" fmla="*/ 2147483647 w 269"/>
              <a:gd name="T35" fmla="*/ 2147483647 h 159"/>
              <a:gd name="T36" fmla="*/ 2147483647 w 269"/>
              <a:gd name="T37" fmla="*/ 2147483647 h 159"/>
              <a:gd name="T38" fmla="*/ 2147483647 w 269"/>
              <a:gd name="T39" fmla="*/ 2147483647 h 159"/>
              <a:gd name="T40" fmla="*/ 2147483647 w 269"/>
              <a:gd name="T41" fmla="*/ 2147483647 h 159"/>
              <a:gd name="T42" fmla="*/ 2147483647 w 269"/>
              <a:gd name="T43" fmla="*/ 2147483647 h 159"/>
              <a:gd name="T44" fmla="*/ 2147483647 w 269"/>
              <a:gd name="T45" fmla="*/ 2147483647 h 159"/>
              <a:gd name="T46" fmla="*/ 2147483647 w 269"/>
              <a:gd name="T47" fmla="*/ 2147483647 h 15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69"/>
              <a:gd name="T73" fmla="*/ 0 h 159"/>
              <a:gd name="T74" fmla="*/ 269 w 269"/>
              <a:gd name="T75" fmla="*/ 159 h 15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69" h="159">
                <a:moveTo>
                  <a:pt x="3" y="159"/>
                </a:moveTo>
                <a:lnTo>
                  <a:pt x="0" y="147"/>
                </a:lnTo>
                <a:lnTo>
                  <a:pt x="0" y="134"/>
                </a:lnTo>
                <a:lnTo>
                  <a:pt x="2" y="102"/>
                </a:lnTo>
                <a:lnTo>
                  <a:pt x="8" y="75"/>
                </a:lnTo>
                <a:lnTo>
                  <a:pt x="12" y="62"/>
                </a:lnTo>
                <a:lnTo>
                  <a:pt x="18" y="51"/>
                </a:lnTo>
                <a:lnTo>
                  <a:pt x="25" y="41"/>
                </a:lnTo>
                <a:lnTo>
                  <a:pt x="34" y="33"/>
                </a:lnTo>
                <a:lnTo>
                  <a:pt x="42" y="24"/>
                </a:lnTo>
                <a:lnTo>
                  <a:pt x="52" y="18"/>
                </a:lnTo>
                <a:lnTo>
                  <a:pt x="63" y="11"/>
                </a:lnTo>
                <a:lnTo>
                  <a:pt x="75" y="7"/>
                </a:lnTo>
                <a:lnTo>
                  <a:pt x="103" y="1"/>
                </a:lnTo>
                <a:lnTo>
                  <a:pt x="135" y="0"/>
                </a:lnTo>
                <a:lnTo>
                  <a:pt x="161" y="1"/>
                </a:lnTo>
                <a:lnTo>
                  <a:pt x="186" y="5"/>
                </a:lnTo>
                <a:lnTo>
                  <a:pt x="206" y="11"/>
                </a:lnTo>
                <a:lnTo>
                  <a:pt x="216" y="15"/>
                </a:lnTo>
                <a:lnTo>
                  <a:pt x="226" y="22"/>
                </a:lnTo>
                <a:lnTo>
                  <a:pt x="240" y="33"/>
                </a:lnTo>
                <a:lnTo>
                  <a:pt x="253" y="50"/>
                </a:lnTo>
                <a:lnTo>
                  <a:pt x="262" y="70"/>
                </a:lnTo>
                <a:lnTo>
                  <a:pt x="269" y="92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87" name="Freeform 144"/>
          <p:cNvSpPr>
            <a:spLocks/>
          </p:cNvSpPr>
          <p:nvPr/>
        </p:nvSpPr>
        <p:spPr bwMode="auto">
          <a:xfrm>
            <a:off x="4721225" y="2471738"/>
            <a:ext cx="141288" cy="34925"/>
          </a:xfrm>
          <a:custGeom>
            <a:avLst/>
            <a:gdLst>
              <a:gd name="T0" fmla="*/ 2147483647 w 266"/>
              <a:gd name="T1" fmla="*/ 0 h 67"/>
              <a:gd name="T2" fmla="*/ 2147483647 w 266"/>
              <a:gd name="T3" fmla="*/ 2147483647 h 67"/>
              <a:gd name="T4" fmla="*/ 0 w 266"/>
              <a:gd name="T5" fmla="*/ 2147483647 h 67"/>
              <a:gd name="T6" fmla="*/ 0 60000 65536"/>
              <a:gd name="T7" fmla="*/ 0 60000 65536"/>
              <a:gd name="T8" fmla="*/ 0 60000 65536"/>
              <a:gd name="T9" fmla="*/ 0 w 266"/>
              <a:gd name="T10" fmla="*/ 0 h 67"/>
              <a:gd name="T11" fmla="*/ 266 w 266"/>
              <a:gd name="T12" fmla="*/ 67 h 6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6" h="67">
                <a:moveTo>
                  <a:pt x="266" y="0"/>
                </a:moveTo>
                <a:lnTo>
                  <a:pt x="131" y="42"/>
                </a:lnTo>
                <a:lnTo>
                  <a:pt x="0" y="67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88" name="Freeform 145"/>
          <p:cNvSpPr>
            <a:spLocks/>
          </p:cNvSpPr>
          <p:nvPr/>
        </p:nvSpPr>
        <p:spPr bwMode="auto">
          <a:xfrm>
            <a:off x="4348163" y="2549525"/>
            <a:ext cx="144462" cy="82550"/>
          </a:xfrm>
          <a:custGeom>
            <a:avLst/>
            <a:gdLst>
              <a:gd name="T0" fmla="*/ 0 w 272"/>
              <a:gd name="T1" fmla="*/ 2147483647 h 156"/>
              <a:gd name="T2" fmla="*/ 0 w 272"/>
              <a:gd name="T3" fmla="*/ 2147483647 h 156"/>
              <a:gd name="T4" fmla="*/ 2147483647 w 272"/>
              <a:gd name="T5" fmla="*/ 2147483647 h 156"/>
              <a:gd name="T6" fmla="*/ 2147483647 w 272"/>
              <a:gd name="T7" fmla="*/ 2147483647 h 156"/>
              <a:gd name="T8" fmla="*/ 2147483647 w 272"/>
              <a:gd name="T9" fmla="*/ 2147483647 h 156"/>
              <a:gd name="T10" fmla="*/ 2147483647 w 272"/>
              <a:gd name="T11" fmla="*/ 2147483647 h 156"/>
              <a:gd name="T12" fmla="*/ 2147483647 w 272"/>
              <a:gd name="T13" fmla="*/ 2147483647 h 156"/>
              <a:gd name="T14" fmla="*/ 2147483647 w 272"/>
              <a:gd name="T15" fmla="*/ 2147483647 h 156"/>
              <a:gd name="T16" fmla="*/ 2147483647 w 272"/>
              <a:gd name="T17" fmla="*/ 2147483647 h 156"/>
              <a:gd name="T18" fmla="*/ 2147483647 w 272"/>
              <a:gd name="T19" fmla="*/ 2147483647 h 156"/>
              <a:gd name="T20" fmla="*/ 2147483647 w 272"/>
              <a:gd name="T21" fmla="*/ 2147483647 h 156"/>
              <a:gd name="T22" fmla="*/ 2147483647 w 272"/>
              <a:gd name="T23" fmla="*/ 2147483647 h 156"/>
              <a:gd name="T24" fmla="*/ 2147483647 w 272"/>
              <a:gd name="T25" fmla="*/ 2147483647 h 156"/>
              <a:gd name="T26" fmla="*/ 2147483647 w 272"/>
              <a:gd name="T27" fmla="*/ 2147483647 h 156"/>
              <a:gd name="T28" fmla="*/ 2147483647 w 272"/>
              <a:gd name="T29" fmla="*/ 2147483647 h 156"/>
              <a:gd name="T30" fmla="*/ 2147483647 w 272"/>
              <a:gd name="T31" fmla="*/ 2147483647 h 156"/>
              <a:gd name="T32" fmla="*/ 2147483647 w 272"/>
              <a:gd name="T33" fmla="*/ 2147483647 h 156"/>
              <a:gd name="T34" fmla="*/ 2147483647 w 272"/>
              <a:gd name="T35" fmla="*/ 2147483647 h 156"/>
              <a:gd name="T36" fmla="*/ 2147483647 w 272"/>
              <a:gd name="T37" fmla="*/ 2147483647 h 156"/>
              <a:gd name="T38" fmla="*/ 2147483647 w 272"/>
              <a:gd name="T39" fmla="*/ 2147483647 h 156"/>
              <a:gd name="T40" fmla="*/ 2147483647 w 272"/>
              <a:gd name="T41" fmla="*/ 2147483647 h 156"/>
              <a:gd name="T42" fmla="*/ 2147483647 w 272"/>
              <a:gd name="T43" fmla="*/ 2147483647 h 156"/>
              <a:gd name="T44" fmla="*/ 2147483647 w 272"/>
              <a:gd name="T45" fmla="*/ 2147483647 h 156"/>
              <a:gd name="T46" fmla="*/ 2147483647 w 272"/>
              <a:gd name="T47" fmla="*/ 2147483647 h 156"/>
              <a:gd name="T48" fmla="*/ 2147483647 w 272"/>
              <a:gd name="T49" fmla="*/ 2147483647 h 156"/>
              <a:gd name="T50" fmla="*/ 2147483647 w 272"/>
              <a:gd name="T51" fmla="*/ 2147483647 h 156"/>
              <a:gd name="T52" fmla="*/ 2147483647 w 272"/>
              <a:gd name="T53" fmla="*/ 2147483647 h 156"/>
              <a:gd name="T54" fmla="*/ 2147483647 w 272"/>
              <a:gd name="T55" fmla="*/ 2147483647 h 156"/>
              <a:gd name="T56" fmla="*/ 2147483647 w 272"/>
              <a:gd name="T57" fmla="*/ 2147483647 h 156"/>
              <a:gd name="T58" fmla="*/ 2147483647 w 272"/>
              <a:gd name="T59" fmla="*/ 0 h 15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272"/>
              <a:gd name="T91" fmla="*/ 0 h 156"/>
              <a:gd name="T92" fmla="*/ 272 w 272"/>
              <a:gd name="T93" fmla="*/ 156 h 156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272" h="156">
                <a:moveTo>
                  <a:pt x="0" y="28"/>
                </a:moveTo>
                <a:lnTo>
                  <a:pt x="1" y="56"/>
                </a:lnTo>
                <a:lnTo>
                  <a:pt x="3" y="69"/>
                </a:lnTo>
                <a:lnTo>
                  <a:pt x="9" y="82"/>
                </a:lnTo>
                <a:lnTo>
                  <a:pt x="13" y="92"/>
                </a:lnTo>
                <a:lnTo>
                  <a:pt x="19" y="104"/>
                </a:lnTo>
                <a:lnTo>
                  <a:pt x="26" y="113"/>
                </a:lnTo>
                <a:lnTo>
                  <a:pt x="35" y="124"/>
                </a:lnTo>
                <a:lnTo>
                  <a:pt x="42" y="130"/>
                </a:lnTo>
                <a:lnTo>
                  <a:pt x="53" y="137"/>
                </a:lnTo>
                <a:lnTo>
                  <a:pt x="77" y="147"/>
                </a:lnTo>
                <a:lnTo>
                  <a:pt x="105" y="153"/>
                </a:lnTo>
                <a:lnTo>
                  <a:pt x="137" y="156"/>
                </a:lnTo>
                <a:lnTo>
                  <a:pt x="153" y="155"/>
                </a:lnTo>
                <a:lnTo>
                  <a:pt x="168" y="153"/>
                </a:lnTo>
                <a:lnTo>
                  <a:pt x="181" y="150"/>
                </a:lnTo>
                <a:lnTo>
                  <a:pt x="195" y="147"/>
                </a:lnTo>
                <a:lnTo>
                  <a:pt x="207" y="142"/>
                </a:lnTo>
                <a:lnTo>
                  <a:pt x="219" y="137"/>
                </a:lnTo>
                <a:lnTo>
                  <a:pt x="228" y="129"/>
                </a:lnTo>
                <a:lnTo>
                  <a:pt x="238" y="122"/>
                </a:lnTo>
                <a:lnTo>
                  <a:pt x="245" y="112"/>
                </a:lnTo>
                <a:lnTo>
                  <a:pt x="253" y="103"/>
                </a:lnTo>
                <a:lnTo>
                  <a:pt x="258" y="91"/>
                </a:lnTo>
                <a:lnTo>
                  <a:pt x="263" y="79"/>
                </a:lnTo>
                <a:lnTo>
                  <a:pt x="265" y="65"/>
                </a:lnTo>
                <a:lnTo>
                  <a:pt x="269" y="52"/>
                </a:lnTo>
                <a:lnTo>
                  <a:pt x="271" y="37"/>
                </a:lnTo>
                <a:lnTo>
                  <a:pt x="272" y="21"/>
                </a:lnTo>
                <a:lnTo>
                  <a:pt x="272" y="0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89" name="Freeform 146"/>
          <p:cNvSpPr>
            <a:spLocks/>
          </p:cNvSpPr>
          <p:nvPr/>
        </p:nvSpPr>
        <p:spPr bwMode="auto">
          <a:xfrm>
            <a:off x="4348163" y="2549525"/>
            <a:ext cx="144462" cy="14288"/>
          </a:xfrm>
          <a:custGeom>
            <a:avLst/>
            <a:gdLst>
              <a:gd name="T0" fmla="*/ 2147483647 w 272"/>
              <a:gd name="T1" fmla="*/ 0 h 28"/>
              <a:gd name="T2" fmla="*/ 2147483647 w 272"/>
              <a:gd name="T3" fmla="*/ 2147483647 h 28"/>
              <a:gd name="T4" fmla="*/ 0 w 272"/>
              <a:gd name="T5" fmla="*/ 2147483647 h 28"/>
              <a:gd name="T6" fmla="*/ 0 60000 65536"/>
              <a:gd name="T7" fmla="*/ 0 60000 65536"/>
              <a:gd name="T8" fmla="*/ 0 60000 65536"/>
              <a:gd name="T9" fmla="*/ 0 w 272"/>
              <a:gd name="T10" fmla="*/ 0 h 28"/>
              <a:gd name="T11" fmla="*/ 272 w 272"/>
              <a:gd name="T12" fmla="*/ 28 h 2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2" h="28">
                <a:moveTo>
                  <a:pt x="272" y="0"/>
                </a:moveTo>
                <a:lnTo>
                  <a:pt x="137" y="24"/>
                </a:lnTo>
                <a:lnTo>
                  <a:pt x="0" y="28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90" name="Freeform 147"/>
          <p:cNvSpPr>
            <a:spLocks/>
          </p:cNvSpPr>
          <p:nvPr/>
        </p:nvSpPr>
        <p:spPr bwMode="auto">
          <a:xfrm>
            <a:off x="4348163" y="2489200"/>
            <a:ext cx="144462" cy="74613"/>
          </a:xfrm>
          <a:custGeom>
            <a:avLst/>
            <a:gdLst>
              <a:gd name="T0" fmla="*/ 2147483647 w 272"/>
              <a:gd name="T1" fmla="*/ 2147483647 h 142"/>
              <a:gd name="T2" fmla="*/ 2147483647 w 272"/>
              <a:gd name="T3" fmla="*/ 2147483647 h 142"/>
              <a:gd name="T4" fmla="*/ 2147483647 w 272"/>
              <a:gd name="T5" fmla="*/ 2147483647 h 142"/>
              <a:gd name="T6" fmla="*/ 2147483647 w 272"/>
              <a:gd name="T7" fmla="*/ 2147483647 h 142"/>
              <a:gd name="T8" fmla="*/ 2147483647 w 272"/>
              <a:gd name="T9" fmla="*/ 2147483647 h 142"/>
              <a:gd name="T10" fmla="*/ 2147483647 w 272"/>
              <a:gd name="T11" fmla="*/ 2147483647 h 142"/>
              <a:gd name="T12" fmla="*/ 2147483647 w 272"/>
              <a:gd name="T13" fmla="*/ 2147483647 h 142"/>
              <a:gd name="T14" fmla="*/ 2147483647 w 272"/>
              <a:gd name="T15" fmla="*/ 2147483647 h 142"/>
              <a:gd name="T16" fmla="*/ 2147483647 w 272"/>
              <a:gd name="T17" fmla="*/ 2147483647 h 142"/>
              <a:gd name="T18" fmla="*/ 2147483647 w 272"/>
              <a:gd name="T19" fmla="*/ 2147483647 h 142"/>
              <a:gd name="T20" fmla="*/ 2147483647 w 272"/>
              <a:gd name="T21" fmla="*/ 2147483647 h 142"/>
              <a:gd name="T22" fmla="*/ 2147483647 w 272"/>
              <a:gd name="T23" fmla="*/ 2147483647 h 142"/>
              <a:gd name="T24" fmla="*/ 2147483647 w 272"/>
              <a:gd name="T25" fmla="*/ 0 h 142"/>
              <a:gd name="T26" fmla="*/ 2147483647 w 272"/>
              <a:gd name="T27" fmla="*/ 2147483647 h 142"/>
              <a:gd name="T28" fmla="*/ 2147483647 w 272"/>
              <a:gd name="T29" fmla="*/ 2147483647 h 142"/>
              <a:gd name="T30" fmla="*/ 2147483647 w 272"/>
              <a:gd name="T31" fmla="*/ 2147483647 h 142"/>
              <a:gd name="T32" fmla="*/ 2147483647 w 272"/>
              <a:gd name="T33" fmla="*/ 2147483647 h 142"/>
              <a:gd name="T34" fmla="*/ 2147483647 w 272"/>
              <a:gd name="T35" fmla="*/ 2147483647 h 142"/>
              <a:gd name="T36" fmla="*/ 2147483647 w 272"/>
              <a:gd name="T37" fmla="*/ 2147483647 h 142"/>
              <a:gd name="T38" fmla="*/ 2147483647 w 272"/>
              <a:gd name="T39" fmla="*/ 2147483647 h 142"/>
              <a:gd name="T40" fmla="*/ 2147483647 w 272"/>
              <a:gd name="T41" fmla="*/ 2147483647 h 142"/>
              <a:gd name="T42" fmla="*/ 2147483647 w 272"/>
              <a:gd name="T43" fmla="*/ 2147483647 h 142"/>
              <a:gd name="T44" fmla="*/ 0 w 272"/>
              <a:gd name="T45" fmla="*/ 2147483647 h 142"/>
              <a:gd name="T46" fmla="*/ 0 w 272"/>
              <a:gd name="T47" fmla="*/ 2147483647 h 142"/>
              <a:gd name="T48" fmla="*/ 0 w 272"/>
              <a:gd name="T49" fmla="*/ 2147483647 h 142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72"/>
              <a:gd name="T76" fmla="*/ 0 h 142"/>
              <a:gd name="T77" fmla="*/ 272 w 272"/>
              <a:gd name="T78" fmla="*/ 142 h 142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72" h="142">
                <a:moveTo>
                  <a:pt x="272" y="114"/>
                </a:moveTo>
                <a:lnTo>
                  <a:pt x="265" y="87"/>
                </a:lnTo>
                <a:lnTo>
                  <a:pt x="262" y="74"/>
                </a:lnTo>
                <a:lnTo>
                  <a:pt x="258" y="64"/>
                </a:lnTo>
                <a:lnTo>
                  <a:pt x="246" y="44"/>
                </a:lnTo>
                <a:lnTo>
                  <a:pt x="238" y="35"/>
                </a:lnTo>
                <a:lnTo>
                  <a:pt x="232" y="29"/>
                </a:lnTo>
                <a:lnTo>
                  <a:pt x="221" y="21"/>
                </a:lnTo>
                <a:lnTo>
                  <a:pt x="212" y="16"/>
                </a:lnTo>
                <a:lnTo>
                  <a:pt x="190" y="7"/>
                </a:lnTo>
                <a:lnTo>
                  <a:pt x="177" y="3"/>
                </a:lnTo>
                <a:lnTo>
                  <a:pt x="164" y="2"/>
                </a:lnTo>
                <a:lnTo>
                  <a:pt x="137" y="0"/>
                </a:lnTo>
                <a:lnTo>
                  <a:pt x="103" y="2"/>
                </a:lnTo>
                <a:lnTo>
                  <a:pt x="76" y="8"/>
                </a:lnTo>
                <a:lnTo>
                  <a:pt x="51" y="18"/>
                </a:lnTo>
                <a:lnTo>
                  <a:pt x="41" y="25"/>
                </a:lnTo>
                <a:lnTo>
                  <a:pt x="33" y="34"/>
                </a:lnTo>
                <a:lnTo>
                  <a:pt x="24" y="42"/>
                </a:lnTo>
                <a:lnTo>
                  <a:pt x="18" y="52"/>
                </a:lnTo>
                <a:lnTo>
                  <a:pt x="11" y="63"/>
                </a:lnTo>
                <a:lnTo>
                  <a:pt x="7" y="76"/>
                </a:lnTo>
                <a:lnTo>
                  <a:pt x="1" y="103"/>
                </a:lnTo>
                <a:lnTo>
                  <a:pt x="0" y="135"/>
                </a:lnTo>
                <a:lnTo>
                  <a:pt x="0" y="142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91" name="Line 148"/>
          <p:cNvSpPr>
            <a:spLocks noChangeShapeType="1"/>
          </p:cNvSpPr>
          <p:nvPr/>
        </p:nvSpPr>
        <p:spPr bwMode="auto">
          <a:xfrm flipV="1">
            <a:off x="4492625" y="2506663"/>
            <a:ext cx="228600" cy="42862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92" name="Freeform 149"/>
          <p:cNvSpPr>
            <a:spLocks/>
          </p:cNvSpPr>
          <p:nvPr/>
        </p:nvSpPr>
        <p:spPr bwMode="auto">
          <a:xfrm>
            <a:off x="3979863" y="2562225"/>
            <a:ext cx="144462" cy="79375"/>
          </a:xfrm>
          <a:custGeom>
            <a:avLst/>
            <a:gdLst>
              <a:gd name="T0" fmla="*/ 0 w 271"/>
              <a:gd name="T1" fmla="*/ 0 h 149"/>
              <a:gd name="T2" fmla="*/ 0 w 271"/>
              <a:gd name="T3" fmla="*/ 2147483647 h 149"/>
              <a:gd name="T4" fmla="*/ 2147483647 w 271"/>
              <a:gd name="T5" fmla="*/ 2147483647 h 149"/>
              <a:gd name="T6" fmla="*/ 2147483647 w 271"/>
              <a:gd name="T7" fmla="*/ 2147483647 h 149"/>
              <a:gd name="T8" fmla="*/ 2147483647 w 271"/>
              <a:gd name="T9" fmla="*/ 2147483647 h 149"/>
              <a:gd name="T10" fmla="*/ 2147483647 w 271"/>
              <a:gd name="T11" fmla="*/ 2147483647 h 149"/>
              <a:gd name="T12" fmla="*/ 2147483647 w 271"/>
              <a:gd name="T13" fmla="*/ 2147483647 h 149"/>
              <a:gd name="T14" fmla="*/ 2147483647 w 271"/>
              <a:gd name="T15" fmla="*/ 2147483647 h 149"/>
              <a:gd name="T16" fmla="*/ 2147483647 w 271"/>
              <a:gd name="T17" fmla="*/ 2147483647 h 149"/>
              <a:gd name="T18" fmla="*/ 2147483647 w 271"/>
              <a:gd name="T19" fmla="*/ 2147483647 h 149"/>
              <a:gd name="T20" fmla="*/ 2147483647 w 271"/>
              <a:gd name="T21" fmla="*/ 2147483647 h 149"/>
              <a:gd name="T22" fmla="*/ 2147483647 w 271"/>
              <a:gd name="T23" fmla="*/ 2147483647 h 149"/>
              <a:gd name="T24" fmla="*/ 2147483647 w 271"/>
              <a:gd name="T25" fmla="*/ 2147483647 h 149"/>
              <a:gd name="T26" fmla="*/ 2147483647 w 271"/>
              <a:gd name="T27" fmla="*/ 2147483647 h 149"/>
              <a:gd name="T28" fmla="*/ 2147483647 w 271"/>
              <a:gd name="T29" fmla="*/ 2147483647 h 149"/>
              <a:gd name="T30" fmla="*/ 2147483647 w 271"/>
              <a:gd name="T31" fmla="*/ 2147483647 h 149"/>
              <a:gd name="T32" fmla="*/ 2147483647 w 271"/>
              <a:gd name="T33" fmla="*/ 2147483647 h 149"/>
              <a:gd name="T34" fmla="*/ 2147483647 w 271"/>
              <a:gd name="T35" fmla="*/ 2147483647 h 149"/>
              <a:gd name="T36" fmla="*/ 2147483647 w 271"/>
              <a:gd name="T37" fmla="*/ 2147483647 h 149"/>
              <a:gd name="T38" fmla="*/ 2147483647 w 271"/>
              <a:gd name="T39" fmla="*/ 2147483647 h 149"/>
              <a:gd name="T40" fmla="*/ 2147483647 w 271"/>
              <a:gd name="T41" fmla="*/ 2147483647 h 149"/>
              <a:gd name="T42" fmla="*/ 2147483647 w 271"/>
              <a:gd name="T43" fmla="*/ 2147483647 h 149"/>
              <a:gd name="T44" fmla="*/ 2147483647 w 271"/>
              <a:gd name="T45" fmla="*/ 2147483647 h 149"/>
              <a:gd name="T46" fmla="*/ 2147483647 w 271"/>
              <a:gd name="T47" fmla="*/ 2147483647 h 149"/>
              <a:gd name="T48" fmla="*/ 2147483647 w 271"/>
              <a:gd name="T49" fmla="*/ 2147483647 h 149"/>
              <a:gd name="T50" fmla="*/ 2147483647 w 271"/>
              <a:gd name="T51" fmla="*/ 2147483647 h 149"/>
              <a:gd name="T52" fmla="*/ 2147483647 w 271"/>
              <a:gd name="T53" fmla="*/ 2147483647 h 149"/>
              <a:gd name="T54" fmla="*/ 2147483647 w 271"/>
              <a:gd name="T55" fmla="*/ 2147483647 h 149"/>
              <a:gd name="T56" fmla="*/ 2147483647 w 271"/>
              <a:gd name="T57" fmla="*/ 2147483647 h 149"/>
              <a:gd name="T58" fmla="*/ 2147483647 w 271"/>
              <a:gd name="T59" fmla="*/ 2147483647 h 149"/>
              <a:gd name="T60" fmla="*/ 2147483647 w 271"/>
              <a:gd name="T61" fmla="*/ 2147483647 h 149"/>
              <a:gd name="T62" fmla="*/ 2147483647 w 271"/>
              <a:gd name="T63" fmla="*/ 2147483647 h 149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71"/>
              <a:gd name="T97" fmla="*/ 0 h 149"/>
              <a:gd name="T98" fmla="*/ 271 w 271"/>
              <a:gd name="T99" fmla="*/ 149 h 149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71" h="149">
                <a:moveTo>
                  <a:pt x="0" y="0"/>
                </a:moveTo>
                <a:lnTo>
                  <a:pt x="0" y="13"/>
                </a:lnTo>
                <a:lnTo>
                  <a:pt x="2" y="44"/>
                </a:lnTo>
                <a:lnTo>
                  <a:pt x="8" y="71"/>
                </a:lnTo>
                <a:lnTo>
                  <a:pt x="12" y="83"/>
                </a:lnTo>
                <a:lnTo>
                  <a:pt x="19" y="94"/>
                </a:lnTo>
                <a:lnTo>
                  <a:pt x="25" y="103"/>
                </a:lnTo>
                <a:lnTo>
                  <a:pt x="34" y="114"/>
                </a:lnTo>
                <a:lnTo>
                  <a:pt x="42" y="120"/>
                </a:lnTo>
                <a:lnTo>
                  <a:pt x="52" y="128"/>
                </a:lnTo>
                <a:lnTo>
                  <a:pt x="63" y="133"/>
                </a:lnTo>
                <a:lnTo>
                  <a:pt x="76" y="140"/>
                </a:lnTo>
                <a:lnTo>
                  <a:pt x="103" y="146"/>
                </a:lnTo>
                <a:lnTo>
                  <a:pt x="118" y="148"/>
                </a:lnTo>
                <a:lnTo>
                  <a:pt x="137" y="149"/>
                </a:lnTo>
                <a:lnTo>
                  <a:pt x="152" y="148"/>
                </a:lnTo>
                <a:lnTo>
                  <a:pt x="168" y="146"/>
                </a:lnTo>
                <a:lnTo>
                  <a:pt x="181" y="142"/>
                </a:lnTo>
                <a:lnTo>
                  <a:pt x="195" y="140"/>
                </a:lnTo>
                <a:lnTo>
                  <a:pt x="200" y="136"/>
                </a:lnTo>
                <a:lnTo>
                  <a:pt x="207" y="133"/>
                </a:lnTo>
                <a:lnTo>
                  <a:pt x="218" y="128"/>
                </a:lnTo>
                <a:lnTo>
                  <a:pt x="227" y="120"/>
                </a:lnTo>
                <a:lnTo>
                  <a:pt x="238" y="114"/>
                </a:lnTo>
                <a:lnTo>
                  <a:pt x="244" y="103"/>
                </a:lnTo>
                <a:lnTo>
                  <a:pt x="252" y="94"/>
                </a:lnTo>
                <a:lnTo>
                  <a:pt x="257" y="83"/>
                </a:lnTo>
                <a:lnTo>
                  <a:pt x="262" y="71"/>
                </a:lnTo>
                <a:lnTo>
                  <a:pt x="265" y="57"/>
                </a:lnTo>
                <a:lnTo>
                  <a:pt x="269" y="44"/>
                </a:lnTo>
                <a:lnTo>
                  <a:pt x="270" y="28"/>
                </a:lnTo>
                <a:lnTo>
                  <a:pt x="271" y="13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93" name="Line 150"/>
          <p:cNvSpPr>
            <a:spLocks noChangeShapeType="1"/>
          </p:cNvSpPr>
          <p:nvPr/>
        </p:nvSpPr>
        <p:spPr bwMode="auto">
          <a:xfrm flipV="1">
            <a:off x="4124325" y="2563813"/>
            <a:ext cx="223838" cy="4762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94" name="Freeform 151"/>
          <p:cNvSpPr>
            <a:spLocks/>
          </p:cNvSpPr>
          <p:nvPr/>
        </p:nvSpPr>
        <p:spPr bwMode="auto">
          <a:xfrm>
            <a:off x="3979863" y="2562225"/>
            <a:ext cx="144462" cy="7938"/>
          </a:xfrm>
          <a:custGeom>
            <a:avLst/>
            <a:gdLst>
              <a:gd name="T0" fmla="*/ 2147483647 w 271"/>
              <a:gd name="T1" fmla="*/ 2147483647 h 15"/>
              <a:gd name="T2" fmla="*/ 2147483647 w 271"/>
              <a:gd name="T3" fmla="*/ 2147483647 h 15"/>
              <a:gd name="T4" fmla="*/ 0 w 271"/>
              <a:gd name="T5" fmla="*/ 0 h 15"/>
              <a:gd name="T6" fmla="*/ 0 60000 65536"/>
              <a:gd name="T7" fmla="*/ 0 60000 65536"/>
              <a:gd name="T8" fmla="*/ 0 60000 65536"/>
              <a:gd name="T9" fmla="*/ 0 w 271"/>
              <a:gd name="T10" fmla="*/ 0 h 15"/>
              <a:gd name="T11" fmla="*/ 271 w 271"/>
              <a:gd name="T12" fmla="*/ 15 h 1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1" h="15">
                <a:moveTo>
                  <a:pt x="271" y="13"/>
                </a:moveTo>
                <a:lnTo>
                  <a:pt x="135" y="15"/>
                </a:lnTo>
                <a:lnTo>
                  <a:pt x="0" y="0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95" name="Freeform 152"/>
          <p:cNvSpPr>
            <a:spLocks/>
          </p:cNvSpPr>
          <p:nvPr/>
        </p:nvSpPr>
        <p:spPr bwMode="auto">
          <a:xfrm>
            <a:off x="3979863" y="2497138"/>
            <a:ext cx="144462" cy="71437"/>
          </a:xfrm>
          <a:custGeom>
            <a:avLst/>
            <a:gdLst>
              <a:gd name="T0" fmla="*/ 0 w 271"/>
              <a:gd name="T1" fmla="*/ 2147483647 h 135"/>
              <a:gd name="T2" fmla="*/ 2147483647 w 271"/>
              <a:gd name="T3" fmla="*/ 2147483647 h 135"/>
              <a:gd name="T4" fmla="*/ 2147483647 w 271"/>
              <a:gd name="T5" fmla="*/ 2147483647 h 135"/>
              <a:gd name="T6" fmla="*/ 2147483647 w 271"/>
              <a:gd name="T7" fmla="*/ 2147483647 h 135"/>
              <a:gd name="T8" fmla="*/ 2147483647 w 271"/>
              <a:gd name="T9" fmla="*/ 2147483647 h 135"/>
              <a:gd name="T10" fmla="*/ 2147483647 w 271"/>
              <a:gd name="T11" fmla="*/ 2147483647 h 135"/>
              <a:gd name="T12" fmla="*/ 2147483647 w 271"/>
              <a:gd name="T13" fmla="*/ 2147483647 h 135"/>
              <a:gd name="T14" fmla="*/ 2147483647 w 271"/>
              <a:gd name="T15" fmla="*/ 2147483647 h 135"/>
              <a:gd name="T16" fmla="*/ 2147483647 w 271"/>
              <a:gd name="T17" fmla="*/ 0 h 135"/>
              <a:gd name="T18" fmla="*/ 2147483647 w 271"/>
              <a:gd name="T19" fmla="*/ 0 h 135"/>
              <a:gd name="T20" fmla="*/ 2147483647 w 271"/>
              <a:gd name="T21" fmla="*/ 0 h 135"/>
              <a:gd name="T22" fmla="*/ 2147483647 w 271"/>
              <a:gd name="T23" fmla="*/ 2147483647 h 135"/>
              <a:gd name="T24" fmla="*/ 2147483647 w 271"/>
              <a:gd name="T25" fmla="*/ 2147483647 h 135"/>
              <a:gd name="T26" fmla="*/ 2147483647 w 271"/>
              <a:gd name="T27" fmla="*/ 2147483647 h 135"/>
              <a:gd name="T28" fmla="*/ 2147483647 w 271"/>
              <a:gd name="T29" fmla="*/ 2147483647 h 135"/>
              <a:gd name="T30" fmla="*/ 2147483647 w 271"/>
              <a:gd name="T31" fmla="*/ 2147483647 h 135"/>
              <a:gd name="T32" fmla="*/ 2147483647 w 271"/>
              <a:gd name="T33" fmla="*/ 2147483647 h 135"/>
              <a:gd name="T34" fmla="*/ 2147483647 w 271"/>
              <a:gd name="T35" fmla="*/ 2147483647 h 135"/>
              <a:gd name="T36" fmla="*/ 2147483647 w 271"/>
              <a:gd name="T37" fmla="*/ 2147483647 h 135"/>
              <a:gd name="T38" fmla="*/ 2147483647 w 271"/>
              <a:gd name="T39" fmla="*/ 2147483647 h 135"/>
              <a:gd name="T40" fmla="*/ 2147483647 w 271"/>
              <a:gd name="T41" fmla="*/ 2147483647 h 135"/>
              <a:gd name="T42" fmla="*/ 2147483647 w 271"/>
              <a:gd name="T43" fmla="*/ 2147483647 h 13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71"/>
              <a:gd name="T67" fmla="*/ 0 h 135"/>
              <a:gd name="T68" fmla="*/ 271 w 271"/>
              <a:gd name="T69" fmla="*/ 135 h 135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71" h="135">
                <a:moveTo>
                  <a:pt x="0" y="122"/>
                </a:moveTo>
                <a:lnTo>
                  <a:pt x="3" y="92"/>
                </a:lnTo>
                <a:lnTo>
                  <a:pt x="11" y="67"/>
                </a:lnTo>
                <a:lnTo>
                  <a:pt x="15" y="56"/>
                </a:lnTo>
                <a:lnTo>
                  <a:pt x="21" y="47"/>
                </a:lnTo>
                <a:lnTo>
                  <a:pt x="37" y="30"/>
                </a:lnTo>
                <a:lnTo>
                  <a:pt x="55" y="15"/>
                </a:lnTo>
                <a:lnTo>
                  <a:pt x="78" y="6"/>
                </a:lnTo>
                <a:lnTo>
                  <a:pt x="105" y="1"/>
                </a:lnTo>
                <a:lnTo>
                  <a:pt x="137" y="0"/>
                </a:lnTo>
                <a:lnTo>
                  <a:pt x="168" y="1"/>
                </a:lnTo>
                <a:lnTo>
                  <a:pt x="195" y="8"/>
                </a:lnTo>
                <a:lnTo>
                  <a:pt x="207" y="12"/>
                </a:lnTo>
                <a:lnTo>
                  <a:pt x="218" y="18"/>
                </a:lnTo>
                <a:lnTo>
                  <a:pt x="227" y="25"/>
                </a:lnTo>
                <a:lnTo>
                  <a:pt x="238" y="34"/>
                </a:lnTo>
                <a:lnTo>
                  <a:pt x="244" y="41"/>
                </a:lnTo>
                <a:lnTo>
                  <a:pt x="252" y="52"/>
                </a:lnTo>
                <a:lnTo>
                  <a:pt x="257" y="62"/>
                </a:lnTo>
                <a:lnTo>
                  <a:pt x="262" y="75"/>
                </a:lnTo>
                <a:lnTo>
                  <a:pt x="269" y="102"/>
                </a:lnTo>
                <a:lnTo>
                  <a:pt x="271" y="135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96" name="Freeform 153"/>
          <p:cNvSpPr>
            <a:spLocks/>
          </p:cNvSpPr>
          <p:nvPr/>
        </p:nvSpPr>
        <p:spPr bwMode="auto">
          <a:xfrm>
            <a:off x="3614738" y="2533650"/>
            <a:ext cx="139700" cy="60325"/>
          </a:xfrm>
          <a:custGeom>
            <a:avLst/>
            <a:gdLst>
              <a:gd name="T0" fmla="*/ 0 w 263"/>
              <a:gd name="T1" fmla="*/ 2147483647 h 114"/>
              <a:gd name="T2" fmla="*/ 2147483647 w 263"/>
              <a:gd name="T3" fmla="*/ 2147483647 h 114"/>
              <a:gd name="T4" fmla="*/ 2147483647 w 263"/>
              <a:gd name="T5" fmla="*/ 2147483647 h 114"/>
              <a:gd name="T6" fmla="*/ 2147483647 w 263"/>
              <a:gd name="T7" fmla="*/ 2147483647 h 114"/>
              <a:gd name="T8" fmla="*/ 2147483647 w 263"/>
              <a:gd name="T9" fmla="*/ 2147483647 h 114"/>
              <a:gd name="T10" fmla="*/ 2147483647 w 263"/>
              <a:gd name="T11" fmla="*/ 2147483647 h 114"/>
              <a:gd name="T12" fmla="*/ 2147483647 w 263"/>
              <a:gd name="T13" fmla="*/ 2147483647 h 114"/>
              <a:gd name="T14" fmla="*/ 2147483647 w 263"/>
              <a:gd name="T15" fmla="*/ 2147483647 h 114"/>
              <a:gd name="T16" fmla="*/ 2147483647 w 263"/>
              <a:gd name="T17" fmla="*/ 2147483647 h 114"/>
              <a:gd name="T18" fmla="*/ 2147483647 w 263"/>
              <a:gd name="T19" fmla="*/ 2147483647 h 114"/>
              <a:gd name="T20" fmla="*/ 2147483647 w 263"/>
              <a:gd name="T21" fmla="*/ 2147483647 h 114"/>
              <a:gd name="T22" fmla="*/ 2147483647 w 263"/>
              <a:gd name="T23" fmla="*/ 2147483647 h 114"/>
              <a:gd name="T24" fmla="*/ 2147483647 w 263"/>
              <a:gd name="T25" fmla="*/ 2147483647 h 114"/>
              <a:gd name="T26" fmla="*/ 2147483647 w 263"/>
              <a:gd name="T27" fmla="*/ 2147483647 h 114"/>
              <a:gd name="T28" fmla="*/ 2147483647 w 263"/>
              <a:gd name="T29" fmla="*/ 2147483647 h 114"/>
              <a:gd name="T30" fmla="*/ 2147483647 w 263"/>
              <a:gd name="T31" fmla="*/ 2147483647 h 114"/>
              <a:gd name="T32" fmla="*/ 2147483647 w 263"/>
              <a:gd name="T33" fmla="*/ 2147483647 h 114"/>
              <a:gd name="T34" fmla="*/ 2147483647 w 263"/>
              <a:gd name="T35" fmla="*/ 2147483647 h 114"/>
              <a:gd name="T36" fmla="*/ 2147483647 w 263"/>
              <a:gd name="T37" fmla="*/ 2147483647 h 114"/>
              <a:gd name="T38" fmla="*/ 2147483647 w 263"/>
              <a:gd name="T39" fmla="*/ 2147483647 h 114"/>
              <a:gd name="T40" fmla="*/ 2147483647 w 263"/>
              <a:gd name="T41" fmla="*/ 2147483647 h 114"/>
              <a:gd name="T42" fmla="*/ 2147483647 w 263"/>
              <a:gd name="T43" fmla="*/ 2147483647 h 114"/>
              <a:gd name="T44" fmla="*/ 2147483647 w 263"/>
              <a:gd name="T45" fmla="*/ 2147483647 h 114"/>
              <a:gd name="T46" fmla="*/ 2147483647 w 263"/>
              <a:gd name="T47" fmla="*/ 2147483647 h 114"/>
              <a:gd name="T48" fmla="*/ 2147483647 w 263"/>
              <a:gd name="T49" fmla="*/ 2147483647 h 114"/>
              <a:gd name="T50" fmla="*/ 2147483647 w 263"/>
              <a:gd name="T51" fmla="*/ 2147483647 h 114"/>
              <a:gd name="T52" fmla="*/ 2147483647 w 263"/>
              <a:gd name="T53" fmla="*/ 2147483647 h 114"/>
              <a:gd name="T54" fmla="*/ 2147483647 w 263"/>
              <a:gd name="T55" fmla="*/ 2147483647 h 114"/>
              <a:gd name="T56" fmla="*/ 2147483647 w 263"/>
              <a:gd name="T57" fmla="*/ 2147483647 h 114"/>
              <a:gd name="T58" fmla="*/ 2147483647 w 263"/>
              <a:gd name="T59" fmla="*/ 2147483647 h 114"/>
              <a:gd name="T60" fmla="*/ 2147483647 w 263"/>
              <a:gd name="T61" fmla="*/ 2147483647 h 114"/>
              <a:gd name="T62" fmla="*/ 2147483647 w 263"/>
              <a:gd name="T63" fmla="*/ 2147483647 h 114"/>
              <a:gd name="T64" fmla="*/ 2147483647 w 263"/>
              <a:gd name="T65" fmla="*/ 2147483647 h 114"/>
              <a:gd name="T66" fmla="*/ 2147483647 w 263"/>
              <a:gd name="T67" fmla="*/ 2147483647 h 114"/>
              <a:gd name="T68" fmla="*/ 2147483647 w 263"/>
              <a:gd name="T69" fmla="*/ 2147483647 h 114"/>
              <a:gd name="T70" fmla="*/ 2147483647 w 263"/>
              <a:gd name="T71" fmla="*/ 2147483647 h 114"/>
              <a:gd name="T72" fmla="*/ 2147483647 w 263"/>
              <a:gd name="T73" fmla="*/ 2147483647 h 114"/>
              <a:gd name="T74" fmla="*/ 2147483647 w 263"/>
              <a:gd name="T75" fmla="*/ 2147483647 h 114"/>
              <a:gd name="T76" fmla="*/ 2147483647 w 263"/>
              <a:gd name="T77" fmla="*/ 2147483647 h 114"/>
              <a:gd name="T78" fmla="*/ 2147483647 w 263"/>
              <a:gd name="T79" fmla="*/ 2147483647 h 114"/>
              <a:gd name="T80" fmla="*/ 2147483647 w 263"/>
              <a:gd name="T81" fmla="*/ 0 h 114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w 263"/>
              <a:gd name="T124" fmla="*/ 0 h 114"/>
              <a:gd name="T125" fmla="*/ 263 w 263"/>
              <a:gd name="T126" fmla="*/ 114 h 114"/>
            </a:gdLst>
            <a:ahLst/>
            <a:cxnLst>
              <a:cxn ang="T82">
                <a:pos x="T0" y="T1"/>
              </a:cxn>
              <a:cxn ang="T83">
                <a:pos x="T2" y="T3"/>
              </a:cxn>
              <a:cxn ang="T84">
                <a:pos x="T4" y="T5"/>
              </a:cxn>
              <a:cxn ang="T85">
                <a:pos x="T6" y="T7"/>
              </a:cxn>
              <a:cxn ang="T86">
                <a:pos x="T8" y="T9"/>
              </a:cxn>
              <a:cxn ang="T87">
                <a:pos x="T10" y="T11"/>
              </a:cxn>
              <a:cxn ang="T88">
                <a:pos x="T12" y="T13"/>
              </a:cxn>
              <a:cxn ang="T89">
                <a:pos x="T14" y="T15"/>
              </a:cxn>
              <a:cxn ang="T90">
                <a:pos x="T16" y="T17"/>
              </a:cxn>
              <a:cxn ang="T91">
                <a:pos x="T18" y="T19"/>
              </a:cxn>
              <a:cxn ang="T92">
                <a:pos x="T20" y="T21"/>
              </a:cxn>
              <a:cxn ang="T93">
                <a:pos x="T22" y="T23"/>
              </a:cxn>
              <a:cxn ang="T94">
                <a:pos x="T24" y="T25"/>
              </a:cxn>
              <a:cxn ang="T95">
                <a:pos x="T26" y="T27"/>
              </a:cxn>
              <a:cxn ang="T96">
                <a:pos x="T28" y="T29"/>
              </a:cxn>
              <a:cxn ang="T97">
                <a:pos x="T30" y="T31"/>
              </a:cxn>
              <a:cxn ang="T98">
                <a:pos x="T32" y="T33"/>
              </a:cxn>
              <a:cxn ang="T99">
                <a:pos x="T34" y="T35"/>
              </a:cxn>
              <a:cxn ang="T100">
                <a:pos x="T36" y="T37"/>
              </a:cxn>
              <a:cxn ang="T101">
                <a:pos x="T38" y="T39"/>
              </a:cxn>
              <a:cxn ang="T102">
                <a:pos x="T40" y="T41"/>
              </a:cxn>
              <a:cxn ang="T103">
                <a:pos x="T42" y="T43"/>
              </a:cxn>
              <a:cxn ang="T104">
                <a:pos x="T44" y="T45"/>
              </a:cxn>
              <a:cxn ang="T105">
                <a:pos x="T46" y="T47"/>
              </a:cxn>
              <a:cxn ang="T106">
                <a:pos x="T48" y="T49"/>
              </a:cxn>
              <a:cxn ang="T107">
                <a:pos x="T50" y="T51"/>
              </a:cxn>
              <a:cxn ang="T108">
                <a:pos x="T52" y="T53"/>
              </a:cxn>
              <a:cxn ang="T109">
                <a:pos x="T54" y="T55"/>
              </a:cxn>
              <a:cxn ang="T110">
                <a:pos x="T56" y="T57"/>
              </a:cxn>
              <a:cxn ang="T111">
                <a:pos x="T58" y="T59"/>
              </a:cxn>
              <a:cxn ang="T112">
                <a:pos x="T60" y="T61"/>
              </a:cxn>
              <a:cxn ang="T113">
                <a:pos x="T62" y="T63"/>
              </a:cxn>
              <a:cxn ang="T114">
                <a:pos x="T64" y="T65"/>
              </a:cxn>
              <a:cxn ang="T115">
                <a:pos x="T66" y="T67"/>
              </a:cxn>
              <a:cxn ang="T116">
                <a:pos x="T68" y="T69"/>
              </a:cxn>
              <a:cxn ang="T117">
                <a:pos x="T70" y="T71"/>
              </a:cxn>
              <a:cxn ang="T118">
                <a:pos x="T72" y="T73"/>
              </a:cxn>
              <a:cxn ang="T119">
                <a:pos x="T74" y="T75"/>
              </a:cxn>
              <a:cxn ang="T120">
                <a:pos x="T76" y="T77"/>
              </a:cxn>
              <a:cxn ang="T121">
                <a:pos x="T78" y="T79"/>
              </a:cxn>
              <a:cxn ang="T122">
                <a:pos x="T80" y="T81"/>
              </a:cxn>
            </a:cxnLst>
            <a:rect l="T123" t="T124" r="T125" b="T126"/>
            <a:pathLst>
              <a:path w="263" h="114">
                <a:moveTo>
                  <a:pt x="0" y="41"/>
                </a:moveTo>
                <a:lnTo>
                  <a:pt x="7" y="58"/>
                </a:lnTo>
                <a:lnTo>
                  <a:pt x="17" y="72"/>
                </a:lnTo>
                <a:lnTo>
                  <a:pt x="29" y="84"/>
                </a:lnTo>
                <a:lnTo>
                  <a:pt x="44" y="96"/>
                </a:lnTo>
                <a:lnTo>
                  <a:pt x="61" y="102"/>
                </a:lnTo>
                <a:lnTo>
                  <a:pt x="81" y="108"/>
                </a:lnTo>
                <a:lnTo>
                  <a:pt x="101" y="112"/>
                </a:lnTo>
                <a:lnTo>
                  <a:pt x="126" y="114"/>
                </a:lnTo>
                <a:lnTo>
                  <a:pt x="129" y="112"/>
                </a:lnTo>
                <a:lnTo>
                  <a:pt x="132" y="112"/>
                </a:lnTo>
                <a:lnTo>
                  <a:pt x="140" y="112"/>
                </a:lnTo>
                <a:lnTo>
                  <a:pt x="143" y="111"/>
                </a:lnTo>
                <a:lnTo>
                  <a:pt x="147" y="111"/>
                </a:lnTo>
                <a:lnTo>
                  <a:pt x="154" y="111"/>
                </a:lnTo>
                <a:lnTo>
                  <a:pt x="167" y="108"/>
                </a:lnTo>
                <a:lnTo>
                  <a:pt x="182" y="106"/>
                </a:lnTo>
                <a:lnTo>
                  <a:pt x="192" y="101"/>
                </a:lnTo>
                <a:lnTo>
                  <a:pt x="197" y="98"/>
                </a:lnTo>
                <a:lnTo>
                  <a:pt x="200" y="97"/>
                </a:lnTo>
                <a:lnTo>
                  <a:pt x="204" y="97"/>
                </a:lnTo>
                <a:lnTo>
                  <a:pt x="205" y="94"/>
                </a:lnTo>
                <a:lnTo>
                  <a:pt x="208" y="93"/>
                </a:lnTo>
                <a:lnTo>
                  <a:pt x="213" y="90"/>
                </a:lnTo>
                <a:lnTo>
                  <a:pt x="223" y="85"/>
                </a:lnTo>
                <a:lnTo>
                  <a:pt x="226" y="80"/>
                </a:lnTo>
                <a:lnTo>
                  <a:pt x="227" y="77"/>
                </a:lnTo>
                <a:lnTo>
                  <a:pt x="230" y="76"/>
                </a:lnTo>
                <a:lnTo>
                  <a:pt x="237" y="68"/>
                </a:lnTo>
                <a:lnTo>
                  <a:pt x="244" y="58"/>
                </a:lnTo>
                <a:lnTo>
                  <a:pt x="247" y="53"/>
                </a:lnTo>
                <a:lnTo>
                  <a:pt x="248" y="50"/>
                </a:lnTo>
                <a:lnTo>
                  <a:pt x="250" y="49"/>
                </a:lnTo>
                <a:lnTo>
                  <a:pt x="250" y="45"/>
                </a:lnTo>
                <a:lnTo>
                  <a:pt x="252" y="42"/>
                </a:lnTo>
                <a:lnTo>
                  <a:pt x="254" y="37"/>
                </a:lnTo>
                <a:lnTo>
                  <a:pt x="254" y="33"/>
                </a:lnTo>
                <a:lnTo>
                  <a:pt x="256" y="31"/>
                </a:lnTo>
                <a:lnTo>
                  <a:pt x="258" y="26"/>
                </a:lnTo>
                <a:lnTo>
                  <a:pt x="261" y="13"/>
                </a:lnTo>
                <a:lnTo>
                  <a:pt x="263" y="0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97" name="Freeform 154"/>
          <p:cNvSpPr>
            <a:spLocks/>
          </p:cNvSpPr>
          <p:nvPr/>
        </p:nvSpPr>
        <p:spPr bwMode="auto">
          <a:xfrm>
            <a:off x="3609975" y="2451100"/>
            <a:ext cx="144463" cy="104775"/>
          </a:xfrm>
          <a:custGeom>
            <a:avLst/>
            <a:gdLst>
              <a:gd name="T0" fmla="*/ 2147483647 w 272"/>
              <a:gd name="T1" fmla="*/ 2147483647 h 197"/>
              <a:gd name="T2" fmla="*/ 2147483647 w 272"/>
              <a:gd name="T3" fmla="*/ 2147483647 h 197"/>
              <a:gd name="T4" fmla="*/ 2147483647 w 272"/>
              <a:gd name="T5" fmla="*/ 2147483647 h 197"/>
              <a:gd name="T6" fmla="*/ 2147483647 w 272"/>
              <a:gd name="T7" fmla="*/ 2147483647 h 197"/>
              <a:gd name="T8" fmla="*/ 2147483647 w 272"/>
              <a:gd name="T9" fmla="*/ 2147483647 h 197"/>
              <a:gd name="T10" fmla="*/ 2147483647 w 272"/>
              <a:gd name="T11" fmla="*/ 2147483647 h 197"/>
              <a:gd name="T12" fmla="*/ 2147483647 w 272"/>
              <a:gd name="T13" fmla="*/ 2147483647 h 197"/>
              <a:gd name="T14" fmla="*/ 2147483647 w 272"/>
              <a:gd name="T15" fmla="*/ 2147483647 h 197"/>
              <a:gd name="T16" fmla="*/ 2147483647 w 272"/>
              <a:gd name="T17" fmla="*/ 2147483647 h 197"/>
              <a:gd name="T18" fmla="*/ 2147483647 w 272"/>
              <a:gd name="T19" fmla="*/ 2147483647 h 197"/>
              <a:gd name="T20" fmla="*/ 2147483647 w 272"/>
              <a:gd name="T21" fmla="*/ 2147483647 h 197"/>
              <a:gd name="T22" fmla="*/ 2147483647 w 272"/>
              <a:gd name="T23" fmla="*/ 2147483647 h 197"/>
              <a:gd name="T24" fmla="*/ 2147483647 w 272"/>
              <a:gd name="T25" fmla="*/ 0 h 197"/>
              <a:gd name="T26" fmla="*/ 2147483647 w 272"/>
              <a:gd name="T27" fmla="*/ 0 h 197"/>
              <a:gd name="T28" fmla="*/ 2147483647 w 272"/>
              <a:gd name="T29" fmla="*/ 0 h 197"/>
              <a:gd name="T30" fmla="*/ 2147483647 w 272"/>
              <a:gd name="T31" fmla="*/ 2147483647 h 197"/>
              <a:gd name="T32" fmla="*/ 2147483647 w 272"/>
              <a:gd name="T33" fmla="*/ 2147483647 h 197"/>
              <a:gd name="T34" fmla="*/ 2147483647 w 272"/>
              <a:gd name="T35" fmla="*/ 2147483647 h 197"/>
              <a:gd name="T36" fmla="*/ 2147483647 w 272"/>
              <a:gd name="T37" fmla="*/ 2147483647 h 197"/>
              <a:gd name="T38" fmla="*/ 2147483647 w 272"/>
              <a:gd name="T39" fmla="*/ 2147483647 h 197"/>
              <a:gd name="T40" fmla="*/ 2147483647 w 272"/>
              <a:gd name="T41" fmla="*/ 2147483647 h 197"/>
              <a:gd name="T42" fmla="*/ 2147483647 w 272"/>
              <a:gd name="T43" fmla="*/ 2147483647 h 197"/>
              <a:gd name="T44" fmla="*/ 2147483647 w 272"/>
              <a:gd name="T45" fmla="*/ 2147483647 h 197"/>
              <a:gd name="T46" fmla="*/ 2147483647 w 272"/>
              <a:gd name="T47" fmla="*/ 2147483647 h 197"/>
              <a:gd name="T48" fmla="*/ 0 w 272"/>
              <a:gd name="T49" fmla="*/ 2147483647 h 197"/>
              <a:gd name="T50" fmla="*/ 0 w 272"/>
              <a:gd name="T51" fmla="*/ 2147483647 h 197"/>
              <a:gd name="T52" fmla="*/ 0 w 272"/>
              <a:gd name="T53" fmla="*/ 2147483647 h 197"/>
              <a:gd name="T54" fmla="*/ 2147483647 w 272"/>
              <a:gd name="T55" fmla="*/ 2147483647 h 197"/>
              <a:gd name="T56" fmla="*/ 2147483647 w 272"/>
              <a:gd name="T57" fmla="*/ 2147483647 h 19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72"/>
              <a:gd name="T88" fmla="*/ 0 h 197"/>
              <a:gd name="T89" fmla="*/ 272 w 272"/>
              <a:gd name="T90" fmla="*/ 197 h 197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72" h="197">
                <a:moveTo>
                  <a:pt x="272" y="156"/>
                </a:moveTo>
                <a:lnTo>
                  <a:pt x="272" y="135"/>
                </a:lnTo>
                <a:lnTo>
                  <a:pt x="270" y="102"/>
                </a:lnTo>
                <a:lnTo>
                  <a:pt x="263" y="75"/>
                </a:lnTo>
                <a:lnTo>
                  <a:pt x="257" y="62"/>
                </a:lnTo>
                <a:lnTo>
                  <a:pt x="252" y="52"/>
                </a:lnTo>
                <a:lnTo>
                  <a:pt x="244" y="41"/>
                </a:lnTo>
                <a:lnTo>
                  <a:pt x="237" y="34"/>
                </a:lnTo>
                <a:lnTo>
                  <a:pt x="227" y="25"/>
                </a:lnTo>
                <a:lnTo>
                  <a:pt x="218" y="18"/>
                </a:lnTo>
                <a:lnTo>
                  <a:pt x="206" y="12"/>
                </a:lnTo>
                <a:lnTo>
                  <a:pt x="195" y="8"/>
                </a:lnTo>
                <a:lnTo>
                  <a:pt x="166" y="1"/>
                </a:lnTo>
                <a:lnTo>
                  <a:pt x="135" y="0"/>
                </a:lnTo>
                <a:lnTo>
                  <a:pt x="102" y="1"/>
                </a:lnTo>
                <a:lnTo>
                  <a:pt x="75" y="8"/>
                </a:lnTo>
                <a:lnTo>
                  <a:pt x="62" y="12"/>
                </a:lnTo>
                <a:lnTo>
                  <a:pt x="52" y="18"/>
                </a:lnTo>
                <a:lnTo>
                  <a:pt x="42" y="25"/>
                </a:lnTo>
                <a:lnTo>
                  <a:pt x="34" y="34"/>
                </a:lnTo>
                <a:lnTo>
                  <a:pt x="25" y="41"/>
                </a:lnTo>
                <a:lnTo>
                  <a:pt x="18" y="52"/>
                </a:lnTo>
                <a:lnTo>
                  <a:pt x="12" y="62"/>
                </a:lnTo>
                <a:lnTo>
                  <a:pt x="8" y="75"/>
                </a:lnTo>
                <a:lnTo>
                  <a:pt x="1" y="102"/>
                </a:lnTo>
                <a:lnTo>
                  <a:pt x="0" y="135"/>
                </a:lnTo>
                <a:lnTo>
                  <a:pt x="1" y="169"/>
                </a:lnTo>
                <a:lnTo>
                  <a:pt x="4" y="183"/>
                </a:lnTo>
                <a:lnTo>
                  <a:pt x="9" y="197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98" name="Freeform 155"/>
          <p:cNvSpPr>
            <a:spLocks/>
          </p:cNvSpPr>
          <p:nvPr/>
        </p:nvSpPr>
        <p:spPr bwMode="auto">
          <a:xfrm>
            <a:off x="3614738" y="2524125"/>
            <a:ext cx="139700" cy="31750"/>
          </a:xfrm>
          <a:custGeom>
            <a:avLst/>
            <a:gdLst>
              <a:gd name="T0" fmla="*/ 2147483647 w 263"/>
              <a:gd name="T1" fmla="*/ 2147483647 h 60"/>
              <a:gd name="T2" fmla="*/ 2147483647 w 263"/>
              <a:gd name="T3" fmla="*/ 0 h 60"/>
              <a:gd name="T4" fmla="*/ 0 w 263"/>
              <a:gd name="T5" fmla="*/ 2147483647 h 60"/>
              <a:gd name="T6" fmla="*/ 0 60000 65536"/>
              <a:gd name="T7" fmla="*/ 0 60000 65536"/>
              <a:gd name="T8" fmla="*/ 0 60000 65536"/>
              <a:gd name="T9" fmla="*/ 0 w 263"/>
              <a:gd name="T10" fmla="*/ 0 h 60"/>
              <a:gd name="T11" fmla="*/ 263 w 263"/>
              <a:gd name="T12" fmla="*/ 60 h 6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3" h="60">
                <a:moveTo>
                  <a:pt x="263" y="19"/>
                </a:moveTo>
                <a:lnTo>
                  <a:pt x="129" y="0"/>
                </a:lnTo>
                <a:lnTo>
                  <a:pt x="0" y="60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399" name="Line 156"/>
          <p:cNvSpPr>
            <a:spLocks noChangeShapeType="1"/>
          </p:cNvSpPr>
          <p:nvPr/>
        </p:nvSpPr>
        <p:spPr bwMode="auto">
          <a:xfrm>
            <a:off x="3754438" y="2533650"/>
            <a:ext cx="225425" cy="28575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00" name="Line 157"/>
          <p:cNvSpPr>
            <a:spLocks noChangeShapeType="1"/>
          </p:cNvSpPr>
          <p:nvPr/>
        </p:nvSpPr>
        <p:spPr bwMode="auto">
          <a:xfrm>
            <a:off x="5970588" y="2455863"/>
            <a:ext cx="225425" cy="7937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01" name="Freeform 158"/>
          <p:cNvSpPr>
            <a:spLocks/>
          </p:cNvSpPr>
          <p:nvPr/>
        </p:nvSpPr>
        <p:spPr bwMode="auto">
          <a:xfrm>
            <a:off x="6196013" y="2393950"/>
            <a:ext cx="142875" cy="144463"/>
          </a:xfrm>
          <a:custGeom>
            <a:avLst/>
            <a:gdLst>
              <a:gd name="T0" fmla="*/ 0 w 271"/>
              <a:gd name="T1" fmla="*/ 2147483647 h 272"/>
              <a:gd name="T2" fmla="*/ 0 w 271"/>
              <a:gd name="T3" fmla="*/ 2147483647 h 272"/>
              <a:gd name="T4" fmla="*/ 0 w 271"/>
              <a:gd name="T5" fmla="*/ 2147483647 h 272"/>
              <a:gd name="T6" fmla="*/ 2147483647 w 271"/>
              <a:gd name="T7" fmla="*/ 2147483647 h 272"/>
              <a:gd name="T8" fmla="*/ 2147483647 w 271"/>
              <a:gd name="T9" fmla="*/ 2147483647 h 272"/>
              <a:gd name="T10" fmla="*/ 2147483647 w 271"/>
              <a:gd name="T11" fmla="*/ 2147483647 h 272"/>
              <a:gd name="T12" fmla="*/ 2147483647 w 271"/>
              <a:gd name="T13" fmla="*/ 2147483647 h 272"/>
              <a:gd name="T14" fmla="*/ 2147483647 w 271"/>
              <a:gd name="T15" fmla="*/ 2147483647 h 272"/>
              <a:gd name="T16" fmla="*/ 2147483647 w 271"/>
              <a:gd name="T17" fmla="*/ 2147483647 h 272"/>
              <a:gd name="T18" fmla="*/ 2147483647 w 271"/>
              <a:gd name="T19" fmla="*/ 2147483647 h 272"/>
              <a:gd name="T20" fmla="*/ 2147483647 w 271"/>
              <a:gd name="T21" fmla="*/ 2147483647 h 272"/>
              <a:gd name="T22" fmla="*/ 2147483647 w 271"/>
              <a:gd name="T23" fmla="*/ 2147483647 h 272"/>
              <a:gd name="T24" fmla="*/ 2147483647 w 271"/>
              <a:gd name="T25" fmla="*/ 2147483647 h 272"/>
              <a:gd name="T26" fmla="*/ 2147483647 w 271"/>
              <a:gd name="T27" fmla="*/ 2147483647 h 272"/>
              <a:gd name="T28" fmla="*/ 2147483647 w 271"/>
              <a:gd name="T29" fmla="*/ 2147483647 h 272"/>
              <a:gd name="T30" fmla="*/ 2147483647 w 271"/>
              <a:gd name="T31" fmla="*/ 2147483647 h 272"/>
              <a:gd name="T32" fmla="*/ 2147483647 w 271"/>
              <a:gd name="T33" fmla="*/ 2147483647 h 272"/>
              <a:gd name="T34" fmla="*/ 2147483647 w 271"/>
              <a:gd name="T35" fmla="*/ 2147483647 h 272"/>
              <a:gd name="T36" fmla="*/ 2147483647 w 271"/>
              <a:gd name="T37" fmla="*/ 2147483647 h 272"/>
              <a:gd name="T38" fmla="*/ 2147483647 w 271"/>
              <a:gd name="T39" fmla="*/ 2147483647 h 272"/>
              <a:gd name="T40" fmla="*/ 2147483647 w 271"/>
              <a:gd name="T41" fmla="*/ 2147483647 h 272"/>
              <a:gd name="T42" fmla="*/ 2147483647 w 271"/>
              <a:gd name="T43" fmla="*/ 2147483647 h 272"/>
              <a:gd name="T44" fmla="*/ 2147483647 w 271"/>
              <a:gd name="T45" fmla="*/ 2147483647 h 272"/>
              <a:gd name="T46" fmla="*/ 2147483647 w 271"/>
              <a:gd name="T47" fmla="*/ 2147483647 h 272"/>
              <a:gd name="T48" fmla="*/ 2147483647 w 271"/>
              <a:gd name="T49" fmla="*/ 2147483647 h 272"/>
              <a:gd name="T50" fmla="*/ 2147483647 w 271"/>
              <a:gd name="T51" fmla="*/ 2147483647 h 272"/>
              <a:gd name="T52" fmla="*/ 2147483647 w 271"/>
              <a:gd name="T53" fmla="*/ 2147483647 h 272"/>
              <a:gd name="T54" fmla="*/ 2147483647 w 271"/>
              <a:gd name="T55" fmla="*/ 2147483647 h 272"/>
              <a:gd name="T56" fmla="*/ 2147483647 w 271"/>
              <a:gd name="T57" fmla="*/ 2147483647 h 272"/>
              <a:gd name="T58" fmla="*/ 2147483647 w 271"/>
              <a:gd name="T59" fmla="*/ 2147483647 h 272"/>
              <a:gd name="T60" fmla="*/ 2147483647 w 271"/>
              <a:gd name="T61" fmla="*/ 2147483647 h 272"/>
              <a:gd name="T62" fmla="*/ 2147483647 w 271"/>
              <a:gd name="T63" fmla="*/ 2147483647 h 272"/>
              <a:gd name="T64" fmla="*/ 2147483647 w 271"/>
              <a:gd name="T65" fmla="*/ 2147483647 h 272"/>
              <a:gd name="T66" fmla="*/ 2147483647 w 271"/>
              <a:gd name="T67" fmla="*/ 2147483647 h 272"/>
              <a:gd name="T68" fmla="*/ 2147483647 w 271"/>
              <a:gd name="T69" fmla="*/ 2147483647 h 272"/>
              <a:gd name="T70" fmla="*/ 2147483647 w 271"/>
              <a:gd name="T71" fmla="*/ 2147483647 h 272"/>
              <a:gd name="T72" fmla="*/ 2147483647 w 271"/>
              <a:gd name="T73" fmla="*/ 2147483647 h 272"/>
              <a:gd name="T74" fmla="*/ 2147483647 w 271"/>
              <a:gd name="T75" fmla="*/ 2147483647 h 272"/>
              <a:gd name="T76" fmla="*/ 2147483647 w 271"/>
              <a:gd name="T77" fmla="*/ 2147483647 h 272"/>
              <a:gd name="T78" fmla="*/ 2147483647 w 271"/>
              <a:gd name="T79" fmla="*/ 2147483647 h 272"/>
              <a:gd name="T80" fmla="*/ 2147483647 w 271"/>
              <a:gd name="T81" fmla="*/ 2147483647 h 272"/>
              <a:gd name="T82" fmla="*/ 2147483647 w 271"/>
              <a:gd name="T83" fmla="*/ 2147483647 h 272"/>
              <a:gd name="T84" fmla="*/ 2147483647 w 271"/>
              <a:gd name="T85" fmla="*/ 2147483647 h 272"/>
              <a:gd name="T86" fmla="*/ 2147483647 w 271"/>
              <a:gd name="T87" fmla="*/ 0 h 272"/>
              <a:gd name="T88" fmla="*/ 2147483647 w 271"/>
              <a:gd name="T89" fmla="*/ 0 h 272"/>
              <a:gd name="T90" fmla="*/ 2147483647 w 271"/>
              <a:gd name="T91" fmla="*/ 0 h 272"/>
              <a:gd name="T92" fmla="*/ 2147483647 w 271"/>
              <a:gd name="T93" fmla="*/ 2147483647 h 272"/>
              <a:gd name="T94" fmla="*/ 2147483647 w 271"/>
              <a:gd name="T95" fmla="*/ 2147483647 h 272"/>
              <a:gd name="T96" fmla="*/ 2147483647 w 271"/>
              <a:gd name="T97" fmla="*/ 2147483647 h 272"/>
              <a:gd name="T98" fmla="*/ 2147483647 w 271"/>
              <a:gd name="T99" fmla="*/ 2147483647 h 272"/>
              <a:gd name="T100" fmla="*/ 2147483647 w 271"/>
              <a:gd name="T101" fmla="*/ 2147483647 h 272"/>
              <a:gd name="T102" fmla="*/ 2147483647 w 271"/>
              <a:gd name="T103" fmla="*/ 2147483647 h 272"/>
              <a:gd name="T104" fmla="*/ 2147483647 w 271"/>
              <a:gd name="T105" fmla="*/ 2147483647 h 272"/>
              <a:gd name="T106" fmla="*/ 2147483647 w 271"/>
              <a:gd name="T107" fmla="*/ 2147483647 h 272"/>
              <a:gd name="T108" fmla="*/ 2147483647 w 271"/>
              <a:gd name="T109" fmla="*/ 2147483647 h 272"/>
              <a:gd name="T110" fmla="*/ 0 w 271"/>
              <a:gd name="T111" fmla="*/ 2147483647 h 272"/>
              <a:gd name="T112" fmla="*/ 0 w 271"/>
              <a:gd name="T113" fmla="*/ 2147483647 h 272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w 271"/>
              <a:gd name="T172" fmla="*/ 0 h 272"/>
              <a:gd name="T173" fmla="*/ 271 w 271"/>
              <a:gd name="T174" fmla="*/ 272 h 272"/>
            </a:gdLst>
            <a:ahLst/>
            <a:cxnLst>
              <a:cxn ang="T114">
                <a:pos x="T0" y="T1"/>
              </a:cxn>
              <a:cxn ang="T115">
                <a:pos x="T2" y="T3"/>
              </a:cxn>
              <a:cxn ang="T116">
                <a:pos x="T4" y="T5"/>
              </a:cxn>
              <a:cxn ang="T117">
                <a:pos x="T6" y="T7"/>
              </a:cxn>
              <a:cxn ang="T118">
                <a:pos x="T8" y="T9"/>
              </a:cxn>
              <a:cxn ang="T119">
                <a:pos x="T10" y="T11"/>
              </a:cxn>
              <a:cxn ang="T120">
                <a:pos x="T12" y="T13"/>
              </a:cxn>
              <a:cxn ang="T121">
                <a:pos x="T14" y="T15"/>
              </a:cxn>
              <a:cxn ang="T122">
                <a:pos x="T16" y="T17"/>
              </a:cxn>
              <a:cxn ang="T123">
                <a:pos x="T18" y="T19"/>
              </a:cxn>
              <a:cxn ang="T124">
                <a:pos x="T20" y="T21"/>
              </a:cxn>
              <a:cxn ang="T125">
                <a:pos x="T22" y="T23"/>
              </a:cxn>
              <a:cxn ang="T126">
                <a:pos x="T24" y="T25"/>
              </a:cxn>
              <a:cxn ang="T127">
                <a:pos x="T26" y="T27"/>
              </a:cxn>
              <a:cxn ang="T128">
                <a:pos x="T28" y="T29"/>
              </a:cxn>
              <a:cxn ang="T129">
                <a:pos x="T30" y="T31"/>
              </a:cxn>
              <a:cxn ang="T130">
                <a:pos x="T32" y="T33"/>
              </a:cxn>
              <a:cxn ang="T131">
                <a:pos x="T34" y="T35"/>
              </a:cxn>
              <a:cxn ang="T132">
                <a:pos x="T36" y="T37"/>
              </a:cxn>
              <a:cxn ang="T133">
                <a:pos x="T38" y="T39"/>
              </a:cxn>
              <a:cxn ang="T134">
                <a:pos x="T40" y="T41"/>
              </a:cxn>
              <a:cxn ang="T135">
                <a:pos x="T42" y="T43"/>
              </a:cxn>
              <a:cxn ang="T136">
                <a:pos x="T44" y="T45"/>
              </a:cxn>
              <a:cxn ang="T137">
                <a:pos x="T46" y="T47"/>
              </a:cxn>
              <a:cxn ang="T138">
                <a:pos x="T48" y="T49"/>
              </a:cxn>
              <a:cxn ang="T139">
                <a:pos x="T50" y="T51"/>
              </a:cxn>
              <a:cxn ang="T140">
                <a:pos x="T52" y="T53"/>
              </a:cxn>
              <a:cxn ang="T141">
                <a:pos x="T54" y="T55"/>
              </a:cxn>
              <a:cxn ang="T142">
                <a:pos x="T56" y="T57"/>
              </a:cxn>
              <a:cxn ang="T143">
                <a:pos x="T58" y="T59"/>
              </a:cxn>
              <a:cxn ang="T144">
                <a:pos x="T60" y="T61"/>
              </a:cxn>
              <a:cxn ang="T145">
                <a:pos x="T62" y="T63"/>
              </a:cxn>
              <a:cxn ang="T146">
                <a:pos x="T64" y="T65"/>
              </a:cxn>
              <a:cxn ang="T147">
                <a:pos x="T66" y="T67"/>
              </a:cxn>
              <a:cxn ang="T148">
                <a:pos x="T68" y="T69"/>
              </a:cxn>
              <a:cxn ang="T149">
                <a:pos x="T70" y="T71"/>
              </a:cxn>
              <a:cxn ang="T150">
                <a:pos x="T72" y="T73"/>
              </a:cxn>
              <a:cxn ang="T151">
                <a:pos x="T74" y="T75"/>
              </a:cxn>
              <a:cxn ang="T152">
                <a:pos x="T76" y="T77"/>
              </a:cxn>
              <a:cxn ang="T153">
                <a:pos x="T78" y="T79"/>
              </a:cxn>
              <a:cxn ang="T154">
                <a:pos x="T80" y="T81"/>
              </a:cxn>
              <a:cxn ang="T155">
                <a:pos x="T82" y="T83"/>
              </a:cxn>
              <a:cxn ang="T156">
                <a:pos x="T84" y="T85"/>
              </a:cxn>
              <a:cxn ang="T157">
                <a:pos x="T86" y="T87"/>
              </a:cxn>
              <a:cxn ang="T158">
                <a:pos x="T88" y="T89"/>
              </a:cxn>
              <a:cxn ang="T159">
                <a:pos x="T90" y="T91"/>
              </a:cxn>
              <a:cxn ang="T160">
                <a:pos x="T92" y="T93"/>
              </a:cxn>
              <a:cxn ang="T161">
                <a:pos x="T94" y="T95"/>
              </a:cxn>
              <a:cxn ang="T162">
                <a:pos x="T96" y="T97"/>
              </a:cxn>
              <a:cxn ang="T163">
                <a:pos x="T98" y="T99"/>
              </a:cxn>
              <a:cxn ang="T164">
                <a:pos x="T100" y="T101"/>
              </a:cxn>
              <a:cxn ang="T165">
                <a:pos x="T102" y="T103"/>
              </a:cxn>
              <a:cxn ang="T166">
                <a:pos x="T104" y="T105"/>
              </a:cxn>
              <a:cxn ang="T167">
                <a:pos x="T106" y="T107"/>
              </a:cxn>
              <a:cxn ang="T168">
                <a:pos x="T108" y="T109"/>
              </a:cxn>
              <a:cxn ang="T169">
                <a:pos x="T110" y="T111"/>
              </a:cxn>
              <a:cxn ang="T170">
                <a:pos x="T112" y="T113"/>
              </a:cxn>
            </a:cxnLst>
            <a:rect l="T171" t="T172" r="T173" b="T174"/>
            <a:pathLst>
              <a:path w="271" h="272">
                <a:moveTo>
                  <a:pt x="0" y="132"/>
                </a:moveTo>
                <a:lnTo>
                  <a:pt x="0" y="136"/>
                </a:lnTo>
                <a:lnTo>
                  <a:pt x="1" y="167"/>
                </a:lnTo>
                <a:lnTo>
                  <a:pt x="8" y="195"/>
                </a:lnTo>
                <a:lnTo>
                  <a:pt x="11" y="206"/>
                </a:lnTo>
                <a:lnTo>
                  <a:pt x="18" y="218"/>
                </a:lnTo>
                <a:lnTo>
                  <a:pt x="24" y="227"/>
                </a:lnTo>
                <a:lnTo>
                  <a:pt x="34" y="237"/>
                </a:lnTo>
                <a:lnTo>
                  <a:pt x="41" y="244"/>
                </a:lnTo>
                <a:lnTo>
                  <a:pt x="52" y="252"/>
                </a:lnTo>
                <a:lnTo>
                  <a:pt x="62" y="257"/>
                </a:lnTo>
                <a:lnTo>
                  <a:pt x="75" y="263"/>
                </a:lnTo>
                <a:lnTo>
                  <a:pt x="102" y="270"/>
                </a:lnTo>
                <a:lnTo>
                  <a:pt x="118" y="271"/>
                </a:lnTo>
                <a:lnTo>
                  <a:pt x="136" y="272"/>
                </a:lnTo>
                <a:lnTo>
                  <a:pt x="152" y="271"/>
                </a:lnTo>
                <a:lnTo>
                  <a:pt x="167" y="270"/>
                </a:lnTo>
                <a:lnTo>
                  <a:pt x="180" y="266"/>
                </a:lnTo>
                <a:lnTo>
                  <a:pt x="194" y="263"/>
                </a:lnTo>
                <a:lnTo>
                  <a:pt x="200" y="259"/>
                </a:lnTo>
                <a:lnTo>
                  <a:pt x="206" y="257"/>
                </a:lnTo>
                <a:lnTo>
                  <a:pt x="218" y="252"/>
                </a:lnTo>
                <a:lnTo>
                  <a:pt x="227" y="244"/>
                </a:lnTo>
                <a:lnTo>
                  <a:pt x="237" y="237"/>
                </a:lnTo>
                <a:lnTo>
                  <a:pt x="244" y="227"/>
                </a:lnTo>
                <a:lnTo>
                  <a:pt x="251" y="218"/>
                </a:lnTo>
                <a:lnTo>
                  <a:pt x="257" y="206"/>
                </a:lnTo>
                <a:lnTo>
                  <a:pt x="262" y="195"/>
                </a:lnTo>
                <a:lnTo>
                  <a:pt x="264" y="180"/>
                </a:lnTo>
                <a:lnTo>
                  <a:pt x="268" y="167"/>
                </a:lnTo>
                <a:lnTo>
                  <a:pt x="270" y="152"/>
                </a:lnTo>
                <a:lnTo>
                  <a:pt x="271" y="136"/>
                </a:lnTo>
                <a:lnTo>
                  <a:pt x="270" y="118"/>
                </a:lnTo>
                <a:lnTo>
                  <a:pt x="268" y="103"/>
                </a:lnTo>
                <a:lnTo>
                  <a:pt x="262" y="75"/>
                </a:lnTo>
                <a:lnTo>
                  <a:pt x="257" y="62"/>
                </a:lnTo>
                <a:lnTo>
                  <a:pt x="251" y="52"/>
                </a:lnTo>
                <a:lnTo>
                  <a:pt x="244" y="42"/>
                </a:lnTo>
                <a:lnTo>
                  <a:pt x="237" y="34"/>
                </a:lnTo>
                <a:lnTo>
                  <a:pt x="227" y="25"/>
                </a:lnTo>
                <a:lnTo>
                  <a:pt x="218" y="18"/>
                </a:lnTo>
                <a:lnTo>
                  <a:pt x="206" y="12"/>
                </a:lnTo>
                <a:lnTo>
                  <a:pt x="194" y="8"/>
                </a:lnTo>
                <a:lnTo>
                  <a:pt x="167" y="1"/>
                </a:lnTo>
                <a:lnTo>
                  <a:pt x="136" y="0"/>
                </a:lnTo>
                <a:lnTo>
                  <a:pt x="104" y="1"/>
                </a:lnTo>
                <a:lnTo>
                  <a:pt x="76" y="8"/>
                </a:lnTo>
                <a:lnTo>
                  <a:pt x="53" y="17"/>
                </a:lnTo>
                <a:lnTo>
                  <a:pt x="43" y="23"/>
                </a:lnTo>
                <a:lnTo>
                  <a:pt x="35" y="33"/>
                </a:lnTo>
                <a:lnTo>
                  <a:pt x="26" y="40"/>
                </a:lnTo>
                <a:lnTo>
                  <a:pt x="19" y="51"/>
                </a:lnTo>
                <a:lnTo>
                  <a:pt x="13" y="61"/>
                </a:lnTo>
                <a:lnTo>
                  <a:pt x="9" y="74"/>
                </a:lnTo>
                <a:lnTo>
                  <a:pt x="4" y="86"/>
                </a:lnTo>
                <a:lnTo>
                  <a:pt x="1" y="100"/>
                </a:lnTo>
                <a:lnTo>
                  <a:pt x="0" y="132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02" name="Freeform 159"/>
          <p:cNvSpPr>
            <a:spLocks/>
          </p:cNvSpPr>
          <p:nvPr/>
        </p:nvSpPr>
        <p:spPr bwMode="auto">
          <a:xfrm>
            <a:off x="5827713" y="2439988"/>
            <a:ext cx="142875" cy="82550"/>
          </a:xfrm>
          <a:custGeom>
            <a:avLst/>
            <a:gdLst>
              <a:gd name="T0" fmla="*/ 2147483647 w 269"/>
              <a:gd name="T1" fmla="*/ 0 h 156"/>
              <a:gd name="T2" fmla="*/ 0 w 269"/>
              <a:gd name="T3" fmla="*/ 2147483647 h 156"/>
              <a:gd name="T4" fmla="*/ 0 w 269"/>
              <a:gd name="T5" fmla="*/ 2147483647 h 156"/>
              <a:gd name="T6" fmla="*/ 2147483647 w 269"/>
              <a:gd name="T7" fmla="*/ 2147483647 h 156"/>
              <a:gd name="T8" fmla="*/ 2147483647 w 269"/>
              <a:gd name="T9" fmla="*/ 2147483647 h 156"/>
              <a:gd name="T10" fmla="*/ 2147483647 w 269"/>
              <a:gd name="T11" fmla="*/ 2147483647 h 156"/>
              <a:gd name="T12" fmla="*/ 2147483647 w 269"/>
              <a:gd name="T13" fmla="*/ 2147483647 h 156"/>
              <a:gd name="T14" fmla="*/ 2147483647 w 269"/>
              <a:gd name="T15" fmla="*/ 2147483647 h 156"/>
              <a:gd name="T16" fmla="*/ 2147483647 w 269"/>
              <a:gd name="T17" fmla="*/ 2147483647 h 156"/>
              <a:gd name="T18" fmla="*/ 2147483647 w 269"/>
              <a:gd name="T19" fmla="*/ 2147483647 h 156"/>
              <a:gd name="T20" fmla="*/ 2147483647 w 269"/>
              <a:gd name="T21" fmla="*/ 2147483647 h 156"/>
              <a:gd name="T22" fmla="*/ 2147483647 w 269"/>
              <a:gd name="T23" fmla="*/ 2147483647 h 156"/>
              <a:gd name="T24" fmla="*/ 2147483647 w 269"/>
              <a:gd name="T25" fmla="*/ 2147483647 h 156"/>
              <a:gd name="T26" fmla="*/ 2147483647 w 269"/>
              <a:gd name="T27" fmla="*/ 2147483647 h 156"/>
              <a:gd name="T28" fmla="*/ 2147483647 w 269"/>
              <a:gd name="T29" fmla="*/ 2147483647 h 156"/>
              <a:gd name="T30" fmla="*/ 2147483647 w 269"/>
              <a:gd name="T31" fmla="*/ 2147483647 h 156"/>
              <a:gd name="T32" fmla="*/ 2147483647 w 269"/>
              <a:gd name="T33" fmla="*/ 2147483647 h 156"/>
              <a:gd name="T34" fmla="*/ 2147483647 w 269"/>
              <a:gd name="T35" fmla="*/ 2147483647 h 156"/>
              <a:gd name="T36" fmla="*/ 2147483647 w 269"/>
              <a:gd name="T37" fmla="*/ 2147483647 h 156"/>
              <a:gd name="T38" fmla="*/ 2147483647 w 269"/>
              <a:gd name="T39" fmla="*/ 2147483647 h 156"/>
              <a:gd name="T40" fmla="*/ 2147483647 w 269"/>
              <a:gd name="T41" fmla="*/ 2147483647 h 156"/>
              <a:gd name="T42" fmla="*/ 2147483647 w 269"/>
              <a:gd name="T43" fmla="*/ 2147483647 h 156"/>
              <a:gd name="T44" fmla="*/ 2147483647 w 269"/>
              <a:gd name="T45" fmla="*/ 2147483647 h 156"/>
              <a:gd name="T46" fmla="*/ 2147483647 w 269"/>
              <a:gd name="T47" fmla="*/ 2147483647 h 156"/>
              <a:gd name="T48" fmla="*/ 2147483647 w 269"/>
              <a:gd name="T49" fmla="*/ 2147483647 h 156"/>
              <a:gd name="T50" fmla="*/ 2147483647 w 269"/>
              <a:gd name="T51" fmla="*/ 2147483647 h 156"/>
              <a:gd name="T52" fmla="*/ 2147483647 w 269"/>
              <a:gd name="T53" fmla="*/ 2147483647 h 156"/>
              <a:gd name="T54" fmla="*/ 2147483647 w 269"/>
              <a:gd name="T55" fmla="*/ 2147483647 h 156"/>
              <a:gd name="T56" fmla="*/ 2147483647 w 269"/>
              <a:gd name="T57" fmla="*/ 2147483647 h 156"/>
              <a:gd name="T58" fmla="*/ 2147483647 w 269"/>
              <a:gd name="T59" fmla="*/ 2147483647 h 156"/>
              <a:gd name="T60" fmla="*/ 2147483647 w 269"/>
              <a:gd name="T61" fmla="*/ 2147483647 h 156"/>
              <a:gd name="T62" fmla="*/ 2147483647 w 269"/>
              <a:gd name="T63" fmla="*/ 2147483647 h 156"/>
              <a:gd name="T64" fmla="*/ 2147483647 w 269"/>
              <a:gd name="T65" fmla="*/ 2147483647 h 156"/>
              <a:gd name="T66" fmla="*/ 2147483647 w 269"/>
              <a:gd name="T67" fmla="*/ 2147483647 h 156"/>
              <a:gd name="T68" fmla="*/ 2147483647 w 269"/>
              <a:gd name="T69" fmla="*/ 2147483647 h 156"/>
              <a:gd name="T70" fmla="*/ 2147483647 w 269"/>
              <a:gd name="T71" fmla="*/ 2147483647 h 156"/>
              <a:gd name="T72" fmla="*/ 2147483647 w 269"/>
              <a:gd name="T73" fmla="*/ 2147483647 h 156"/>
              <a:gd name="T74" fmla="*/ 2147483647 w 269"/>
              <a:gd name="T75" fmla="*/ 2147483647 h 15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69"/>
              <a:gd name="T115" fmla="*/ 0 h 156"/>
              <a:gd name="T116" fmla="*/ 269 w 269"/>
              <a:gd name="T117" fmla="*/ 156 h 156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69" h="156">
                <a:moveTo>
                  <a:pt x="2" y="0"/>
                </a:moveTo>
                <a:lnTo>
                  <a:pt x="0" y="21"/>
                </a:lnTo>
                <a:lnTo>
                  <a:pt x="1" y="52"/>
                </a:lnTo>
                <a:lnTo>
                  <a:pt x="7" y="79"/>
                </a:lnTo>
                <a:lnTo>
                  <a:pt x="11" y="91"/>
                </a:lnTo>
                <a:lnTo>
                  <a:pt x="18" y="103"/>
                </a:lnTo>
                <a:lnTo>
                  <a:pt x="24" y="112"/>
                </a:lnTo>
                <a:lnTo>
                  <a:pt x="33" y="122"/>
                </a:lnTo>
                <a:lnTo>
                  <a:pt x="41" y="129"/>
                </a:lnTo>
                <a:lnTo>
                  <a:pt x="51" y="136"/>
                </a:lnTo>
                <a:lnTo>
                  <a:pt x="62" y="142"/>
                </a:lnTo>
                <a:lnTo>
                  <a:pt x="75" y="147"/>
                </a:lnTo>
                <a:lnTo>
                  <a:pt x="102" y="153"/>
                </a:lnTo>
                <a:lnTo>
                  <a:pt x="134" y="156"/>
                </a:lnTo>
                <a:lnTo>
                  <a:pt x="137" y="155"/>
                </a:lnTo>
                <a:lnTo>
                  <a:pt x="141" y="155"/>
                </a:lnTo>
                <a:lnTo>
                  <a:pt x="149" y="155"/>
                </a:lnTo>
                <a:lnTo>
                  <a:pt x="164" y="153"/>
                </a:lnTo>
                <a:lnTo>
                  <a:pt x="177" y="149"/>
                </a:lnTo>
                <a:lnTo>
                  <a:pt x="192" y="147"/>
                </a:lnTo>
                <a:lnTo>
                  <a:pt x="203" y="142"/>
                </a:lnTo>
                <a:lnTo>
                  <a:pt x="215" y="136"/>
                </a:lnTo>
                <a:lnTo>
                  <a:pt x="216" y="134"/>
                </a:lnTo>
                <a:lnTo>
                  <a:pt x="219" y="133"/>
                </a:lnTo>
                <a:lnTo>
                  <a:pt x="224" y="130"/>
                </a:lnTo>
                <a:lnTo>
                  <a:pt x="234" y="123"/>
                </a:lnTo>
                <a:lnTo>
                  <a:pt x="237" y="118"/>
                </a:lnTo>
                <a:lnTo>
                  <a:pt x="238" y="116"/>
                </a:lnTo>
                <a:lnTo>
                  <a:pt x="241" y="114"/>
                </a:lnTo>
                <a:lnTo>
                  <a:pt x="249" y="105"/>
                </a:lnTo>
                <a:lnTo>
                  <a:pt x="254" y="94"/>
                </a:lnTo>
                <a:lnTo>
                  <a:pt x="259" y="83"/>
                </a:lnTo>
                <a:lnTo>
                  <a:pt x="262" y="70"/>
                </a:lnTo>
                <a:lnTo>
                  <a:pt x="265" y="57"/>
                </a:lnTo>
                <a:lnTo>
                  <a:pt x="265" y="50"/>
                </a:lnTo>
                <a:lnTo>
                  <a:pt x="265" y="46"/>
                </a:lnTo>
                <a:lnTo>
                  <a:pt x="267" y="43"/>
                </a:lnTo>
                <a:lnTo>
                  <a:pt x="269" y="29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03" name="Freeform 160"/>
          <p:cNvSpPr>
            <a:spLocks/>
          </p:cNvSpPr>
          <p:nvPr/>
        </p:nvSpPr>
        <p:spPr bwMode="auto">
          <a:xfrm>
            <a:off x="5829300" y="2379663"/>
            <a:ext cx="141288" cy="76200"/>
          </a:xfrm>
          <a:custGeom>
            <a:avLst/>
            <a:gdLst>
              <a:gd name="T0" fmla="*/ 2147483647 w 267"/>
              <a:gd name="T1" fmla="*/ 2147483647 h 145"/>
              <a:gd name="T2" fmla="*/ 2147483647 w 267"/>
              <a:gd name="T3" fmla="*/ 2147483647 h 145"/>
              <a:gd name="T4" fmla="*/ 2147483647 w 267"/>
              <a:gd name="T5" fmla="*/ 2147483647 h 145"/>
              <a:gd name="T6" fmla="*/ 2147483647 w 267"/>
              <a:gd name="T7" fmla="*/ 2147483647 h 145"/>
              <a:gd name="T8" fmla="*/ 2147483647 w 267"/>
              <a:gd name="T9" fmla="*/ 2147483647 h 145"/>
              <a:gd name="T10" fmla="*/ 2147483647 w 267"/>
              <a:gd name="T11" fmla="*/ 2147483647 h 145"/>
              <a:gd name="T12" fmla="*/ 2147483647 w 267"/>
              <a:gd name="T13" fmla="*/ 2147483647 h 145"/>
              <a:gd name="T14" fmla="*/ 2147483647 w 267"/>
              <a:gd name="T15" fmla="*/ 2147483647 h 145"/>
              <a:gd name="T16" fmla="*/ 2147483647 w 267"/>
              <a:gd name="T17" fmla="*/ 2147483647 h 145"/>
              <a:gd name="T18" fmla="*/ 2147483647 w 267"/>
              <a:gd name="T19" fmla="*/ 2147483647 h 145"/>
              <a:gd name="T20" fmla="*/ 2147483647 w 267"/>
              <a:gd name="T21" fmla="*/ 2147483647 h 145"/>
              <a:gd name="T22" fmla="*/ 2147483647 w 267"/>
              <a:gd name="T23" fmla="*/ 2147483647 h 145"/>
              <a:gd name="T24" fmla="*/ 2147483647 w 267"/>
              <a:gd name="T25" fmla="*/ 0 h 145"/>
              <a:gd name="T26" fmla="*/ 2147483647 w 267"/>
              <a:gd name="T27" fmla="*/ 0 h 145"/>
              <a:gd name="T28" fmla="*/ 2147483647 w 267"/>
              <a:gd name="T29" fmla="*/ 0 h 145"/>
              <a:gd name="T30" fmla="*/ 2147483647 w 267"/>
              <a:gd name="T31" fmla="*/ 2147483647 h 145"/>
              <a:gd name="T32" fmla="*/ 2147483647 w 267"/>
              <a:gd name="T33" fmla="*/ 2147483647 h 145"/>
              <a:gd name="T34" fmla="*/ 2147483647 w 267"/>
              <a:gd name="T35" fmla="*/ 2147483647 h 145"/>
              <a:gd name="T36" fmla="*/ 2147483647 w 267"/>
              <a:gd name="T37" fmla="*/ 2147483647 h 145"/>
              <a:gd name="T38" fmla="*/ 2147483647 w 267"/>
              <a:gd name="T39" fmla="*/ 2147483647 h 145"/>
              <a:gd name="T40" fmla="*/ 2147483647 w 267"/>
              <a:gd name="T41" fmla="*/ 2147483647 h 145"/>
              <a:gd name="T42" fmla="*/ 2147483647 w 267"/>
              <a:gd name="T43" fmla="*/ 2147483647 h 145"/>
              <a:gd name="T44" fmla="*/ 2147483647 w 267"/>
              <a:gd name="T45" fmla="*/ 2147483647 h 145"/>
              <a:gd name="T46" fmla="*/ 2147483647 w 267"/>
              <a:gd name="T47" fmla="*/ 2147483647 h 145"/>
              <a:gd name="T48" fmla="*/ 2147483647 w 267"/>
              <a:gd name="T49" fmla="*/ 2147483647 h 145"/>
              <a:gd name="T50" fmla="*/ 2147483647 w 267"/>
              <a:gd name="T51" fmla="*/ 2147483647 h 145"/>
              <a:gd name="T52" fmla="*/ 0 w 267"/>
              <a:gd name="T53" fmla="*/ 2147483647 h 145"/>
              <a:gd name="T54" fmla="*/ 0 w 267"/>
              <a:gd name="T55" fmla="*/ 2147483647 h 145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67"/>
              <a:gd name="T85" fmla="*/ 0 h 145"/>
              <a:gd name="T86" fmla="*/ 267 w 267"/>
              <a:gd name="T87" fmla="*/ 145 h 145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67" h="145">
                <a:moveTo>
                  <a:pt x="267" y="145"/>
                </a:moveTo>
                <a:lnTo>
                  <a:pt x="267" y="137"/>
                </a:lnTo>
                <a:lnTo>
                  <a:pt x="266" y="119"/>
                </a:lnTo>
                <a:lnTo>
                  <a:pt x="265" y="103"/>
                </a:lnTo>
                <a:lnTo>
                  <a:pt x="258" y="76"/>
                </a:lnTo>
                <a:lnTo>
                  <a:pt x="248" y="51"/>
                </a:lnTo>
                <a:lnTo>
                  <a:pt x="240" y="41"/>
                </a:lnTo>
                <a:lnTo>
                  <a:pt x="234" y="33"/>
                </a:lnTo>
                <a:lnTo>
                  <a:pt x="223" y="24"/>
                </a:lnTo>
                <a:lnTo>
                  <a:pt x="214" y="18"/>
                </a:lnTo>
                <a:lnTo>
                  <a:pt x="203" y="11"/>
                </a:lnTo>
                <a:lnTo>
                  <a:pt x="191" y="7"/>
                </a:lnTo>
                <a:lnTo>
                  <a:pt x="164" y="1"/>
                </a:lnTo>
                <a:lnTo>
                  <a:pt x="132" y="0"/>
                </a:lnTo>
                <a:lnTo>
                  <a:pt x="103" y="1"/>
                </a:lnTo>
                <a:lnTo>
                  <a:pt x="88" y="2"/>
                </a:lnTo>
                <a:lnTo>
                  <a:pt x="77" y="6"/>
                </a:lnTo>
                <a:lnTo>
                  <a:pt x="55" y="15"/>
                </a:lnTo>
                <a:lnTo>
                  <a:pt x="44" y="20"/>
                </a:lnTo>
                <a:lnTo>
                  <a:pt x="37" y="28"/>
                </a:lnTo>
                <a:lnTo>
                  <a:pt x="27" y="35"/>
                </a:lnTo>
                <a:lnTo>
                  <a:pt x="21" y="44"/>
                </a:lnTo>
                <a:lnTo>
                  <a:pt x="14" y="53"/>
                </a:lnTo>
                <a:lnTo>
                  <a:pt x="11" y="64"/>
                </a:lnTo>
                <a:lnTo>
                  <a:pt x="5" y="75"/>
                </a:lnTo>
                <a:lnTo>
                  <a:pt x="3" y="88"/>
                </a:lnTo>
                <a:lnTo>
                  <a:pt x="0" y="101"/>
                </a:lnTo>
                <a:lnTo>
                  <a:pt x="0" y="116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04" name="Line 161"/>
          <p:cNvSpPr>
            <a:spLocks noChangeShapeType="1"/>
          </p:cNvSpPr>
          <p:nvPr/>
        </p:nvSpPr>
        <p:spPr bwMode="auto">
          <a:xfrm flipH="1" flipV="1">
            <a:off x="6196013" y="2463800"/>
            <a:ext cx="71437" cy="1588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05" name="Line 162"/>
          <p:cNvSpPr>
            <a:spLocks noChangeShapeType="1"/>
          </p:cNvSpPr>
          <p:nvPr/>
        </p:nvSpPr>
        <p:spPr bwMode="auto">
          <a:xfrm>
            <a:off x="5602288" y="2405063"/>
            <a:ext cx="227012" cy="34925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06" name="Line 163"/>
          <p:cNvSpPr>
            <a:spLocks noChangeShapeType="1"/>
          </p:cNvSpPr>
          <p:nvPr/>
        </p:nvSpPr>
        <p:spPr bwMode="auto">
          <a:xfrm flipH="1" flipV="1">
            <a:off x="5829300" y="2439988"/>
            <a:ext cx="141288" cy="15875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07" name="Line 164"/>
          <p:cNvSpPr>
            <a:spLocks noChangeShapeType="1"/>
          </p:cNvSpPr>
          <p:nvPr/>
        </p:nvSpPr>
        <p:spPr bwMode="auto">
          <a:xfrm flipH="1" flipV="1">
            <a:off x="5457825" y="2389188"/>
            <a:ext cx="144463" cy="15875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08" name="Line 165"/>
          <p:cNvSpPr>
            <a:spLocks noChangeShapeType="1"/>
          </p:cNvSpPr>
          <p:nvPr/>
        </p:nvSpPr>
        <p:spPr bwMode="auto">
          <a:xfrm>
            <a:off x="5232400" y="2379663"/>
            <a:ext cx="225425" cy="9525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09" name="Freeform 166"/>
          <p:cNvSpPr>
            <a:spLocks/>
          </p:cNvSpPr>
          <p:nvPr/>
        </p:nvSpPr>
        <p:spPr bwMode="auto">
          <a:xfrm>
            <a:off x="3249613" y="2667000"/>
            <a:ext cx="131762" cy="73025"/>
          </a:xfrm>
          <a:custGeom>
            <a:avLst/>
            <a:gdLst>
              <a:gd name="T0" fmla="*/ 2147483647 w 247"/>
              <a:gd name="T1" fmla="*/ 0 h 139"/>
              <a:gd name="T2" fmla="*/ 2147483647 w 247"/>
              <a:gd name="T3" fmla="*/ 2147483647 h 139"/>
              <a:gd name="T4" fmla="*/ 0 w 247"/>
              <a:gd name="T5" fmla="*/ 2147483647 h 139"/>
              <a:gd name="T6" fmla="*/ 0 60000 65536"/>
              <a:gd name="T7" fmla="*/ 0 60000 65536"/>
              <a:gd name="T8" fmla="*/ 0 60000 65536"/>
              <a:gd name="T9" fmla="*/ 0 w 247"/>
              <a:gd name="T10" fmla="*/ 0 h 139"/>
              <a:gd name="T11" fmla="*/ 247 w 247"/>
              <a:gd name="T12" fmla="*/ 139 h 13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7" h="139">
                <a:moveTo>
                  <a:pt x="247" y="0"/>
                </a:moveTo>
                <a:lnTo>
                  <a:pt x="117" y="58"/>
                </a:lnTo>
                <a:lnTo>
                  <a:pt x="0" y="139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10" name="Freeform 167"/>
          <p:cNvSpPr>
            <a:spLocks/>
          </p:cNvSpPr>
          <p:nvPr/>
        </p:nvSpPr>
        <p:spPr bwMode="auto">
          <a:xfrm>
            <a:off x="3241675" y="2627313"/>
            <a:ext cx="139700" cy="112712"/>
          </a:xfrm>
          <a:custGeom>
            <a:avLst/>
            <a:gdLst>
              <a:gd name="T0" fmla="*/ 2147483647 w 262"/>
              <a:gd name="T1" fmla="*/ 2147483647 h 213"/>
              <a:gd name="T2" fmla="*/ 2147483647 w 262"/>
              <a:gd name="T3" fmla="*/ 2147483647 h 213"/>
              <a:gd name="T4" fmla="*/ 2147483647 w 262"/>
              <a:gd name="T5" fmla="*/ 2147483647 h 213"/>
              <a:gd name="T6" fmla="*/ 2147483647 w 262"/>
              <a:gd name="T7" fmla="*/ 2147483647 h 213"/>
              <a:gd name="T8" fmla="*/ 2147483647 w 262"/>
              <a:gd name="T9" fmla="*/ 2147483647 h 213"/>
              <a:gd name="T10" fmla="*/ 2147483647 w 262"/>
              <a:gd name="T11" fmla="*/ 2147483647 h 213"/>
              <a:gd name="T12" fmla="*/ 2147483647 w 262"/>
              <a:gd name="T13" fmla="*/ 2147483647 h 213"/>
              <a:gd name="T14" fmla="*/ 2147483647 w 262"/>
              <a:gd name="T15" fmla="*/ 0 h 213"/>
              <a:gd name="T16" fmla="*/ 2147483647 w 262"/>
              <a:gd name="T17" fmla="*/ 0 h 213"/>
              <a:gd name="T18" fmla="*/ 2147483647 w 262"/>
              <a:gd name="T19" fmla="*/ 0 h 213"/>
              <a:gd name="T20" fmla="*/ 2147483647 w 262"/>
              <a:gd name="T21" fmla="*/ 2147483647 h 213"/>
              <a:gd name="T22" fmla="*/ 2147483647 w 262"/>
              <a:gd name="T23" fmla="*/ 2147483647 h 213"/>
              <a:gd name="T24" fmla="*/ 2147483647 w 262"/>
              <a:gd name="T25" fmla="*/ 2147483647 h 213"/>
              <a:gd name="T26" fmla="*/ 2147483647 w 262"/>
              <a:gd name="T27" fmla="*/ 2147483647 h 213"/>
              <a:gd name="T28" fmla="*/ 2147483647 w 262"/>
              <a:gd name="T29" fmla="*/ 2147483647 h 213"/>
              <a:gd name="T30" fmla="*/ 2147483647 w 262"/>
              <a:gd name="T31" fmla="*/ 2147483647 h 213"/>
              <a:gd name="T32" fmla="*/ 2147483647 w 262"/>
              <a:gd name="T33" fmla="*/ 2147483647 h 213"/>
              <a:gd name="T34" fmla="*/ 2147483647 w 262"/>
              <a:gd name="T35" fmla="*/ 2147483647 h 213"/>
              <a:gd name="T36" fmla="*/ 2147483647 w 262"/>
              <a:gd name="T37" fmla="*/ 2147483647 h 213"/>
              <a:gd name="T38" fmla="*/ 0 w 262"/>
              <a:gd name="T39" fmla="*/ 2147483647 h 213"/>
              <a:gd name="T40" fmla="*/ 0 w 262"/>
              <a:gd name="T41" fmla="*/ 2147483647 h 213"/>
              <a:gd name="T42" fmla="*/ 0 w 262"/>
              <a:gd name="T43" fmla="*/ 2147483647 h 213"/>
              <a:gd name="T44" fmla="*/ 2147483647 w 262"/>
              <a:gd name="T45" fmla="*/ 2147483647 h 213"/>
              <a:gd name="T46" fmla="*/ 2147483647 w 262"/>
              <a:gd name="T47" fmla="*/ 2147483647 h 213"/>
              <a:gd name="T48" fmla="*/ 2147483647 w 262"/>
              <a:gd name="T49" fmla="*/ 2147483647 h 213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62"/>
              <a:gd name="T76" fmla="*/ 0 h 213"/>
              <a:gd name="T77" fmla="*/ 262 w 262"/>
              <a:gd name="T78" fmla="*/ 213 h 213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62" h="213">
                <a:moveTo>
                  <a:pt x="262" y="74"/>
                </a:moveTo>
                <a:lnTo>
                  <a:pt x="253" y="54"/>
                </a:lnTo>
                <a:lnTo>
                  <a:pt x="242" y="40"/>
                </a:lnTo>
                <a:lnTo>
                  <a:pt x="229" y="27"/>
                </a:lnTo>
                <a:lnTo>
                  <a:pt x="215" y="18"/>
                </a:lnTo>
                <a:lnTo>
                  <a:pt x="198" y="9"/>
                </a:lnTo>
                <a:lnTo>
                  <a:pt x="179" y="4"/>
                </a:lnTo>
                <a:lnTo>
                  <a:pt x="157" y="0"/>
                </a:lnTo>
                <a:lnTo>
                  <a:pt x="135" y="0"/>
                </a:lnTo>
                <a:lnTo>
                  <a:pt x="102" y="1"/>
                </a:lnTo>
                <a:lnTo>
                  <a:pt x="75" y="8"/>
                </a:lnTo>
                <a:lnTo>
                  <a:pt x="62" y="12"/>
                </a:lnTo>
                <a:lnTo>
                  <a:pt x="52" y="18"/>
                </a:lnTo>
                <a:lnTo>
                  <a:pt x="41" y="25"/>
                </a:lnTo>
                <a:lnTo>
                  <a:pt x="34" y="34"/>
                </a:lnTo>
                <a:lnTo>
                  <a:pt x="24" y="41"/>
                </a:lnTo>
                <a:lnTo>
                  <a:pt x="18" y="52"/>
                </a:lnTo>
                <a:lnTo>
                  <a:pt x="12" y="62"/>
                </a:lnTo>
                <a:lnTo>
                  <a:pt x="8" y="75"/>
                </a:lnTo>
                <a:lnTo>
                  <a:pt x="1" y="102"/>
                </a:lnTo>
                <a:lnTo>
                  <a:pt x="0" y="135"/>
                </a:lnTo>
                <a:lnTo>
                  <a:pt x="0" y="155"/>
                </a:lnTo>
                <a:lnTo>
                  <a:pt x="4" y="176"/>
                </a:lnTo>
                <a:lnTo>
                  <a:pt x="8" y="194"/>
                </a:lnTo>
                <a:lnTo>
                  <a:pt x="15" y="213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11" name="Freeform 168"/>
          <p:cNvSpPr>
            <a:spLocks/>
          </p:cNvSpPr>
          <p:nvPr/>
        </p:nvSpPr>
        <p:spPr bwMode="auto">
          <a:xfrm>
            <a:off x="2870200" y="2876550"/>
            <a:ext cx="134938" cy="120650"/>
          </a:xfrm>
          <a:custGeom>
            <a:avLst/>
            <a:gdLst>
              <a:gd name="T0" fmla="*/ 2147483647 w 254"/>
              <a:gd name="T1" fmla="*/ 2147483647 h 229"/>
              <a:gd name="T2" fmla="*/ 2147483647 w 254"/>
              <a:gd name="T3" fmla="*/ 2147483647 h 229"/>
              <a:gd name="T4" fmla="*/ 2147483647 w 254"/>
              <a:gd name="T5" fmla="*/ 2147483647 h 229"/>
              <a:gd name="T6" fmla="*/ 2147483647 w 254"/>
              <a:gd name="T7" fmla="*/ 2147483647 h 229"/>
              <a:gd name="T8" fmla="*/ 2147483647 w 254"/>
              <a:gd name="T9" fmla="*/ 2147483647 h 229"/>
              <a:gd name="T10" fmla="*/ 2147483647 w 254"/>
              <a:gd name="T11" fmla="*/ 2147483647 h 229"/>
              <a:gd name="T12" fmla="*/ 2147483647 w 254"/>
              <a:gd name="T13" fmla="*/ 2147483647 h 229"/>
              <a:gd name="T14" fmla="*/ 2147483647 w 254"/>
              <a:gd name="T15" fmla="*/ 0 h 229"/>
              <a:gd name="T16" fmla="*/ 2147483647 w 254"/>
              <a:gd name="T17" fmla="*/ 0 h 229"/>
              <a:gd name="T18" fmla="*/ 2147483647 w 254"/>
              <a:gd name="T19" fmla="*/ 0 h 229"/>
              <a:gd name="T20" fmla="*/ 2147483647 w 254"/>
              <a:gd name="T21" fmla="*/ 2147483647 h 229"/>
              <a:gd name="T22" fmla="*/ 2147483647 w 254"/>
              <a:gd name="T23" fmla="*/ 2147483647 h 229"/>
              <a:gd name="T24" fmla="*/ 2147483647 w 254"/>
              <a:gd name="T25" fmla="*/ 2147483647 h 229"/>
              <a:gd name="T26" fmla="*/ 2147483647 w 254"/>
              <a:gd name="T27" fmla="*/ 2147483647 h 229"/>
              <a:gd name="T28" fmla="*/ 2147483647 w 254"/>
              <a:gd name="T29" fmla="*/ 2147483647 h 229"/>
              <a:gd name="T30" fmla="*/ 2147483647 w 254"/>
              <a:gd name="T31" fmla="*/ 2147483647 h 229"/>
              <a:gd name="T32" fmla="*/ 2147483647 w 254"/>
              <a:gd name="T33" fmla="*/ 2147483647 h 229"/>
              <a:gd name="T34" fmla="*/ 0 w 254"/>
              <a:gd name="T35" fmla="*/ 2147483647 h 229"/>
              <a:gd name="T36" fmla="*/ 0 w 254"/>
              <a:gd name="T37" fmla="*/ 2147483647 h 229"/>
              <a:gd name="T38" fmla="*/ 0 w 254"/>
              <a:gd name="T39" fmla="*/ 2147483647 h 229"/>
              <a:gd name="T40" fmla="*/ 2147483647 w 254"/>
              <a:gd name="T41" fmla="*/ 2147483647 h 229"/>
              <a:gd name="T42" fmla="*/ 2147483647 w 254"/>
              <a:gd name="T43" fmla="*/ 2147483647 h 229"/>
              <a:gd name="T44" fmla="*/ 2147483647 w 254"/>
              <a:gd name="T45" fmla="*/ 2147483647 h 229"/>
              <a:gd name="T46" fmla="*/ 2147483647 w 254"/>
              <a:gd name="T47" fmla="*/ 2147483647 h 229"/>
              <a:gd name="T48" fmla="*/ 2147483647 w 254"/>
              <a:gd name="T49" fmla="*/ 2147483647 h 229"/>
              <a:gd name="T50" fmla="*/ 2147483647 w 254"/>
              <a:gd name="T51" fmla="*/ 2147483647 h 229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54"/>
              <a:gd name="T79" fmla="*/ 0 h 229"/>
              <a:gd name="T80" fmla="*/ 254 w 254"/>
              <a:gd name="T81" fmla="*/ 229 h 229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54" h="229">
                <a:moveTo>
                  <a:pt x="254" y="58"/>
                </a:moveTo>
                <a:lnTo>
                  <a:pt x="245" y="42"/>
                </a:lnTo>
                <a:lnTo>
                  <a:pt x="235" y="31"/>
                </a:lnTo>
                <a:lnTo>
                  <a:pt x="222" y="20"/>
                </a:lnTo>
                <a:lnTo>
                  <a:pt x="209" y="14"/>
                </a:lnTo>
                <a:lnTo>
                  <a:pt x="193" y="6"/>
                </a:lnTo>
                <a:lnTo>
                  <a:pt x="176" y="2"/>
                </a:lnTo>
                <a:lnTo>
                  <a:pt x="157" y="0"/>
                </a:lnTo>
                <a:lnTo>
                  <a:pt x="137" y="0"/>
                </a:lnTo>
                <a:lnTo>
                  <a:pt x="104" y="1"/>
                </a:lnTo>
                <a:lnTo>
                  <a:pt x="76" y="7"/>
                </a:lnTo>
                <a:lnTo>
                  <a:pt x="52" y="18"/>
                </a:lnTo>
                <a:lnTo>
                  <a:pt x="41" y="24"/>
                </a:lnTo>
                <a:lnTo>
                  <a:pt x="34" y="33"/>
                </a:lnTo>
                <a:lnTo>
                  <a:pt x="25" y="41"/>
                </a:lnTo>
                <a:lnTo>
                  <a:pt x="18" y="51"/>
                </a:lnTo>
                <a:lnTo>
                  <a:pt x="8" y="76"/>
                </a:lnTo>
                <a:lnTo>
                  <a:pt x="1" y="103"/>
                </a:lnTo>
                <a:lnTo>
                  <a:pt x="0" y="137"/>
                </a:lnTo>
                <a:lnTo>
                  <a:pt x="1" y="164"/>
                </a:lnTo>
                <a:lnTo>
                  <a:pt x="2" y="176"/>
                </a:lnTo>
                <a:lnTo>
                  <a:pt x="6" y="189"/>
                </a:lnTo>
                <a:lnTo>
                  <a:pt x="9" y="199"/>
                </a:lnTo>
                <a:lnTo>
                  <a:pt x="14" y="210"/>
                </a:lnTo>
                <a:lnTo>
                  <a:pt x="19" y="219"/>
                </a:lnTo>
                <a:lnTo>
                  <a:pt x="27" y="229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12" name="Freeform 169"/>
          <p:cNvSpPr>
            <a:spLocks/>
          </p:cNvSpPr>
          <p:nvPr/>
        </p:nvSpPr>
        <p:spPr bwMode="auto">
          <a:xfrm>
            <a:off x="2884488" y="2906713"/>
            <a:ext cx="130175" cy="114300"/>
          </a:xfrm>
          <a:custGeom>
            <a:avLst/>
            <a:gdLst>
              <a:gd name="T0" fmla="*/ 0 w 245"/>
              <a:gd name="T1" fmla="*/ 2147483647 h 214"/>
              <a:gd name="T2" fmla="*/ 2147483647 w 245"/>
              <a:gd name="T3" fmla="*/ 2147483647 h 214"/>
              <a:gd name="T4" fmla="*/ 2147483647 w 245"/>
              <a:gd name="T5" fmla="*/ 2147483647 h 214"/>
              <a:gd name="T6" fmla="*/ 2147483647 w 245"/>
              <a:gd name="T7" fmla="*/ 2147483647 h 214"/>
              <a:gd name="T8" fmla="*/ 2147483647 w 245"/>
              <a:gd name="T9" fmla="*/ 2147483647 h 214"/>
              <a:gd name="T10" fmla="*/ 2147483647 w 245"/>
              <a:gd name="T11" fmla="*/ 2147483647 h 214"/>
              <a:gd name="T12" fmla="*/ 2147483647 w 245"/>
              <a:gd name="T13" fmla="*/ 2147483647 h 214"/>
              <a:gd name="T14" fmla="*/ 2147483647 w 245"/>
              <a:gd name="T15" fmla="*/ 2147483647 h 214"/>
              <a:gd name="T16" fmla="*/ 2147483647 w 245"/>
              <a:gd name="T17" fmla="*/ 2147483647 h 214"/>
              <a:gd name="T18" fmla="*/ 2147483647 w 245"/>
              <a:gd name="T19" fmla="*/ 2147483647 h 214"/>
              <a:gd name="T20" fmla="*/ 2147483647 w 245"/>
              <a:gd name="T21" fmla="*/ 2147483647 h 214"/>
              <a:gd name="T22" fmla="*/ 2147483647 w 245"/>
              <a:gd name="T23" fmla="*/ 2147483647 h 214"/>
              <a:gd name="T24" fmla="*/ 2147483647 w 245"/>
              <a:gd name="T25" fmla="*/ 2147483647 h 214"/>
              <a:gd name="T26" fmla="*/ 2147483647 w 245"/>
              <a:gd name="T27" fmla="*/ 2147483647 h 214"/>
              <a:gd name="T28" fmla="*/ 2147483647 w 245"/>
              <a:gd name="T29" fmla="*/ 2147483647 h 214"/>
              <a:gd name="T30" fmla="*/ 2147483647 w 245"/>
              <a:gd name="T31" fmla="*/ 2147483647 h 214"/>
              <a:gd name="T32" fmla="*/ 2147483647 w 245"/>
              <a:gd name="T33" fmla="*/ 2147483647 h 214"/>
              <a:gd name="T34" fmla="*/ 2147483647 w 245"/>
              <a:gd name="T35" fmla="*/ 2147483647 h 214"/>
              <a:gd name="T36" fmla="*/ 2147483647 w 245"/>
              <a:gd name="T37" fmla="*/ 2147483647 h 214"/>
              <a:gd name="T38" fmla="*/ 2147483647 w 245"/>
              <a:gd name="T39" fmla="*/ 2147483647 h 214"/>
              <a:gd name="T40" fmla="*/ 2147483647 w 245"/>
              <a:gd name="T41" fmla="*/ 2147483647 h 214"/>
              <a:gd name="T42" fmla="*/ 2147483647 w 245"/>
              <a:gd name="T43" fmla="*/ 2147483647 h 214"/>
              <a:gd name="T44" fmla="*/ 2147483647 w 245"/>
              <a:gd name="T45" fmla="*/ 2147483647 h 214"/>
              <a:gd name="T46" fmla="*/ 2147483647 w 245"/>
              <a:gd name="T47" fmla="*/ 2147483647 h 214"/>
              <a:gd name="T48" fmla="*/ 2147483647 w 245"/>
              <a:gd name="T49" fmla="*/ 2147483647 h 214"/>
              <a:gd name="T50" fmla="*/ 2147483647 w 245"/>
              <a:gd name="T51" fmla="*/ 2147483647 h 214"/>
              <a:gd name="T52" fmla="*/ 2147483647 w 245"/>
              <a:gd name="T53" fmla="*/ 2147483647 h 214"/>
              <a:gd name="T54" fmla="*/ 2147483647 w 245"/>
              <a:gd name="T55" fmla="*/ 2147483647 h 214"/>
              <a:gd name="T56" fmla="*/ 2147483647 w 245"/>
              <a:gd name="T57" fmla="*/ 0 h 214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45"/>
              <a:gd name="T88" fmla="*/ 0 h 214"/>
              <a:gd name="T89" fmla="*/ 245 w 245"/>
              <a:gd name="T90" fmla="*/ 214 h 214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45" h="214">
                <a:moveTo>
                  <a:pt x="0" y="171"/>
                </a:moveTo>
                <a:lnTo>
                  <a:pt x="8" y="180"/>
                </a:lnTo>
                <a:lnTo>
                  <a:pt x="18" y="189"/>
                </a:lnTo>
                <a:lnTo>
                  <a:pt x="29" y="196"/>
                </a:lnTo>
                <a:lnTo>
                  <a:pt x="43" y="202"/>
                </a:lnTo>
                <a:lnTo>
                  <a:pt x="57" y="206"/>
                </a:lnTo>
                <a:lnTo>
                  <a:pt x="74" y="210"/>
                </a:lnTo>
                <a:lnTo>
                  <a:pt x="91" y="213"/>
                </a:lnTo>
                <a:lnTo>
                  <a:pt x="110" y="214"/>
                </a:lnTo>
                <a:lnTo>
                  <a:pt x="126" y="213"/>
                </a:lnTo>
                <a:lnTo>
                  <a:pt x="141" y="211"/>
                </a:lnTo>
                <a:lnTo>
                  <a:pt x="154" y="207"/>
                </a:lnTo>
                <a:lnTo>
                  <a:pt x="169" y="205"/>
                </a:lnTo>
                <a:lnTo>
                  <a:pt x="180" y="200"/>
                </a:lnTo>
                <a:lnTo>
                  <a:pt x="192" y="194"/>
                </a:lnTo>
                <a:lnTo>
                  <a:pt x="201" y="187"/>
                </a:lnTo>
                <a:lnTo>
                  <a:pt x="212" y="180"/>
                </a:lnTo>
                <a:lnTo>
                  <a:pt x="218" y="170"/>
                </a:lnTo>
                <a:lnTo>
                  <a:pt x="226" y="161"/>
                </a:lnTo>
                <a:lnTo>
                  <a:pt x="231" y="149"/>
                </a:lnTo>
                <a:lnTo>
                  <a:pt x="236" y="137"/>
                </a:lnTo>
                <a:lnTo>
                  <a:pt x="239" y="123"/>
                </a:lnTo>
                <a:lnTo>
                  <a:pt x="243" y="110"/>
                </a:lnTo>
                <a:lnTo>
                  <a:pt x="244" y="95"/>
                </a:lnTo>
                <a:lnTo>
                  <a:pt x="245" y="79"/>
                </a:lnTo>
                <a:lnTo>
                  <a:pt x="244" y="54"/>
                </a:lnTo>
                <a:lnTo>
                  <a:pt x="240" y="34"/>
                </a:lnTo>
                <a:lnTo>
                  <a:pt x="234" y="14"/>
                </a:lnTo>
                <a:lnTo>
                  <a:pt x="227" y="0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13" name="Freeform 170"/>
          <p:cNvSpPr>
            <a:spLocks/>
          </p:cNvSpPr>
          <p:nvPr/>
        </p:nvSpPr>
        <p:spPr bwMode="auto">
          <a:xfrm>
            <a:off x="3249613" y="2667000"/>
            <a:ext cx="136525" cy="103188"/>
          </a:xfrm>
          <a:custGeom>
            <a:avLst/>
            <a:gdLst>
              <a:gd name="T0" fmla="*/ 0 w 257"/>
              <a:gd name="T1" fmla="*/ 2147483647 h 196"/>
              <a:gd name="T2" fmla="*/ 2147483647 w 257"/>
              <a:gd name="T3" fmla="*/ 2147483647 h 196"/>
              <a:gd name="T4" fmla="*/ 2147483647 w 257"/>
              <a:gd name="T5" fmla="*/ 2147483647 h 196"/>
              <a:gd name="T6" fmla="*/ 2147483647 w 257"/>
              <a:gd name="T7" fmla="*/ 2147483647 h 196"/>
              <a:gd name="T8" fmla="*/ 2147483647 w 257"/>
              <a:gd name="T9" fmla="*/ 2147483647 h 196"/>
              <a:gd name="T10" fmla="*/ 2147483647 w 257"/>
              <a:gd name="T11" fmla="*/ 2147483647 h 196"/>
              <a:gd name="T12" fmla="*/ 2147483647 w 257"/>
              <a:gd name="T13" fmla="*/ 2147483647 h 196"/>
              <a:gd name="T14" fmla="*/ 2147483647 w 257"/>
              <a:gd name="T15" fmla="*/ 2147483647 h 196"/>
              <a:gd name="T16" fmla="*/ 2147483647 w 257"/>
              <a:gd name="T17" fmla="*/ 2147483647 h 196"/>
              <a:gd name="T18" fmla="*/ 2147483647 w 257"/>
              <a:gd name="T19" fmla="*/ 2147483647 h 196"/>
              <a:gd name="T20" fmla="*/ 2147483647 w 257"/>
              <a:gd name="T21" fmla="*/ 2147483647 h 196"/>
              <a:gd name="T22" fmla="*/ 2147483647 w 257"/>
              <a:gd name="T23" fmla="*/ 2147483647 h 196"/>
              <a:gd name="T24" fmla="*/ 2147483647 w 257"/>
              <a:gd name="T25" fmla="*/ 2147483647 h 196"/>
              <a:gd name="T26" fmla="*/ 2147483647 w 257"/>
              <a:gd name="T27" fmla="*/ 2147483647 h 196"/>
              <a:gd name="T28" fmla="*/ 2147483647 w 257"/>
              <a:gd name="T29" fmla="*/ 2147483647 h 196"/>
              <a:gd name="T30" fmla="*/ 2147483647 w 257"/>
              <a:gd name="T31" fmla="*/ 2147483647 h 196"/>
              <a:gd name="T32" fmla="*/ 2147483647 w 257"/>
              <a:gd name="T33" fmla="*/ 2147483647 h 196"/>
              <a:gd name="T34" fmla="*/ 2147483647 w 257"/>
              <a:gd name="T35" fmla="*/ 2147483647 h 196"/>
              <a:gd name="T36" fmla="*/ 2147483647 w 257"/>
              <a:gd name="T37" fmla="*/ 2147483647 h 196"/>
              <a:gd name="T38" fmla="*/ 2147483647 w 257"/>
              <a:gd name="T39" fmla="*/ 2147483647 h 196"/>
              <a:gd name="T40" fmla="*/ 2147483647 w 257"/>
              <a:gd name="T41" fmla="*/ 2147483647 h 196"/>
              <a:gd name="T42" fmla="*/ 2147483647 w 257"/>
              <a:gd name="T43" fmla="*/ 2147483647 h 196"/>
              <a:gd name="T44" fmla="*/ 2147483647 w 257"/>
              <a:gd name="T45" fmla="*/ 2147483647 h 196"/>
              <a:gd name="T46" fmla="*/ 2147483647 w 257"/>
              <a:gd name="T47" fmla="*/ 2147483647 h 196"/>
              <a:gd name="T48" fmla="*/ 2147483647 w 257"/>
              <a:gd name="T49" fmla="*/ 2147483647 h 196"/>
              <a:gd name="T50" fmla="*/ 2147483647 w 257"/>
              <a:gd name="T51" fmla="*/ 2147483647 h 196"/>
              <a:gd name="T52" fmla="*/ 2147483647 w 257"/>
              <a:gd name="T53" fmla="*/ 2147483647 h 196"/>
              <a:gd name="T54" fmla="*/ 2147483647 w 257"/>
              <a:gd name="T55" fmla="*/ 2147483647 h 196"/>
              <a:gd name="T56" fmla="*/ 2147483647 w 257"/>
              <a:gd name="T57" fmla="*/ 2147483647 h 196"/>
              <a:gd name="T58" fmla="*/ 2147483647 w 257"/>
              <a:gd name="T59" fmla="*/ 2147483647 h 196"/>
              <a:gd name="T60" fmla="*/ 2147483647 w 257"/>
              <a:gd name="T61" fmla="*/ 0 h 19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57"/>
              <a:gd name="T94" fmla="*/ 0 h 196"/>
              <a:gd name="T95" fmla="*/ 257 w 257"/>
              <a:gd name="T96" fmla="*/ 196 h 196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57" h="196">
                <a:moveTo>
                  <a:pt x="0" y="139"/>
                </a:moveTo>
                <a:lnTo>
                  <a:pt x="7" y="152"/>
                </a:lnTo>
                <a:lnTo>
                  <a:pt x="17" y="163"/>
                </a:lnTo>
                <a:lnTo>
                  <a:pt x="29" y="172"/>
                </a:lnTo>
                <a:lnTo>
                  <a:pt x="45" y="181"/>
                </a:lnTo>
                <a:lnTo>
                  <a:pt x="59" y="187"/>
                </a:lnTo>
                <a:lnTo>
                  <a:pt x="77" y="192"/>
                </a:lnTo>
                <a:lnTo>
                  <a:pt x="96" y="194"/>
                </a:lnTo>
                <a:lnTo>
                  <a:pt x="120" y="196"/>
                </a:lnTo>
                <a:lnTo>
                  <a:pt x="135" y="194"/>
                </a:lnTo>
                <a:lnTo>
                  <a:pt x="151" y="193"/>
                </a:lnTo>
                <a:lnTo>
                  <a:pt x="157" y="190"/>
                </a:lnTo>
                <a:lnTo>
                  <a:pt x="165" y="189"/>
                </a:lnTo>
                <a:lnTo>
                  <a:pt x="179" y="187"/>
                </a:lnTo>
                <a:lnTo>
                  <a:pt x="191" y="181"/>
                </a:lnTo>
                <a:lnTo>
                  <a:pt x="203" y="176"/>
                </a:lnTo>
                <a:lnTo>
                  <a:pt x="212" y="168"/>
                </a:lnTo>
                <a:lnTo>
                  <a:pt x="222" y="162"/>
                </a:lnTo>
                <a:lnTo>
                  <a:pt x="229" y="152"/>
                </a:lnTo>
                <a:lnTo>
                  <a:pt x="236" y="142"/>
                </a:lnTo>
                <a:lnTo>
                  <a:pt x="242" y="131"/>
                </a:lnTo>
                <a:lnTo>
                  <a:pt x="244" y="124"/>
                </a:lnTo>
                <a:lnTo>
                  <a:pt x="248" y="119"/>
                </a:lnTo>
                <a:lnTo>
                  <a:pt x="251" y="105"/>
                </a:lnTo>
                <a:lnTo>
                  <a:pt x="255" y="92"/>
                </a:lnTo>
                <a:lnTo>
                  <a:pt x="256" y="76"/>
                </a:lnTo>
                <a:lnTo>
                  <a:pt x="257" y="61"/>
                </a:lnTo>
                <a:lnTo>
                  <a:pt x="256" y="43"/>
                </a:lnTo>
                <a:lnTo>
                  <a:pt x="255" y="27"/>
                </a:lnTo>
                <a:lnTo>
                  <a:pt x="251" y="11"/>
                </a:lnTo>
                <a:lnTo>
                  <a:pt x="247" y="0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14" name="Line 171"/>
          <p:cNvSpPr>
            <a:spLocks noChangeShapeType="1"/>
          </p:cNvSpPr>
          <p:nvPr/>
        </p:nvSpPr>
        <p:spPr bwMode="auto">
          <a:xfrm flipV="1">
            <a:off x="3005138" y="2740025"/>
            <a:ext cx="244475" cy="166688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15" name="Freeform 172"/>
          <p:cNvSpPr>
            <a:spLocks/>
          </p:cNvSpPr>
          <p:nvPr/>
        </p:nvSpPr>
        <p:spPr bwMode="auto">
          <a:xfrm>
            <a:off x="2720975" y="3055938"/>
            <a:ext cx="109538" cy="119062"/>
          </a:xfrm>
          <a:custGeom>
            <a:avLst/>
            <a:gdLst>
              <a:gd name="T0" fmla="*/ 0 w 207"/>
              <a:gd name="T1" fmla="*/ 2147483647 h 226"/>
              <a:gd name="T2" fmla="*/ 2147483647 w 207"/>
              <a:gd name="T3" fmla="*/ 2147483647 h 226"/>
              <a:gd name="T4" fmla="*/ 2147483647 w 207"/>
              <a:gd name="T5" fmla="*/ 2147483647 h 226"/>
              <a:gd name="T6" fmla="*/ 2147483647 w 207"/>
              <a:gd name="T7" fmla="*/ 2147483647 h 226"/>
              <a:gd name="T8" fmla="*/ 2147483647 w 207"/>
              <a:gd name="T9" fmla="*/ 2147483647 h 226"/>
              <a:gd name="T10" fmla="*/ 2147483647 w 207"/>
              <a:gd name="T11" fmla="*/ 2147483647 h 226"/>
              <a:gd name="T12" fmla="*/ 2147483647 w 207"/>
              <a:gd name="T13" fmla="*/ 2147483647 h 226"/>
              <a:gd name="T14" fmla="*/ 2147483647 w 207"/>
              <a:gd name="T15" fmla="*/ 2147483647 h 226"/>
              <a:gd name="T16" fmla="*/ 2147483647 w 207"/>
              <a:gd name="T17" fmla="*/ 2147483647 h 226"/>
              <a:gd name="T18" fmla="*/ 2147483647 w 207"/>
              <a:gd name="T19" fmla="*/ 2147483647 h 226"/>
              <a:gd name="T20" fmla="*/ 2147483647 w 207"/>
              <a:gd name="T21" fmla="*/ 2147483647 h 226"/>
              <a:gd name="T22" fmla="*/ 2147483647 w 207"/>
              <a:gd name="T23" fmla="*/ 2147483647 h 226"/>
              <a:gd name="T24" fmla="*/ 2147483647 w 207"/>
              <a:gd name="T25" fmla="*/ 2147483647 h 226"/>
              <a:gd name="T26" fmla="*/ 2147483647 w 207"/>
              <a:gd name="T27" fmla="*/ 2147483647 h 226"/>
              <a:gd name="T28" fmla="*/ 2147483647 w 207"/>
              <a:gd name="T29" fmla="*/ 2147483647 h 226"/>
              <a:gd name="T30" fmla="*/ 2147483647 w 207"/>
              <a:gd name="T31" fmla="*/ 2147483647 h 226"/>
              <a:gd name="T32" fmla="*/ 2147483647 w 207"/>
              <a:gd name="T33" fmla="*/ 2147483647 h 226"/>
              <a:gd name="T34" fmla="*/ 2147483647 w 207"/>
              <a:gd name="T35" fmla="*/ 2147483647 h 226"/>
              <a:gd name="T36" fmla="*/ 2147483647 w 207"/>
              <a:gd name="T37" fmla="*/ 2147483647 h 226"/>
              <a:gd name="T38" fmla="*/ 2147483647 w 207"/>
              <a:gd name="T39" fmla="*/ 2147483647 h 226"/>
              <a:gd name="T40" fmla="*/ 2147483647 w 207"/>
              <a:gd name="T41" fmla="*/ 2147483647 h 226"/>
              <a:gd name="T42" fmla="*/ 2147483647 w 207"/>
              <a:gd name="T43" fmla="*/ 2147483647 h 226"/>
              <a:gd name="T44" fmla="*/ 2147483647 w 207"/>
              <a:gd name="T45" fmla="*/ 2147483647 h 226"/>
              <a:gd name="T46" fmla="*/ 2147483647 w 207"/>
              <a:gd name="T47" fmla="*/ 2147483647 h 226"/>
              <a:gd name="T48" fmla="*/ 2147483647 w 207"/>
              <a:gd name="T49" fmla="*/ 2147483647 h 226"/>
              <a:gd name="T50" fmla="*/ 2147483647 w 207"/>
              <a:gd name="T51" fmla="*/ 2147483647 h 226"/>
              <a:gd name="T52" fmla="*/ 2147483647 w 207"/>
              <a:gd name="T53" fmla="*/ 0 h 22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07"/>
              <a:gd name="T82" fmla="*/ 0 h 226"/>
              <a:gd name="T83" fmla="*/ 207 w 207"/>
              <a:gd name="T84" fmla="*/ 226 h 22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07" h="226">
                <a:moveTo>
                  <a:pt x="0" y="213"/>
                </a:moveTo>
                <a:lnTo>
                  <a:pt x="15" y="218"/>
                </a:lnTo>
                <a:lnTo>
                  <a:pt x="32" y="222"/>
                </a:lnTo>
                <a:lnTo>
                  <a:pt x="50" y="225"/>
                </a:lnTo>
                <a:lnTo>
                  <a:pt x="72" y="226"/>
                </a:lnTo>
                <a:lnTo>
                  <a:pt x="87" y="225"/>
                </a:lnTo>
                <a:lnTo>
                  <a:pt x="103" y="223"/>
                </a:lnTo>
                <a:lnTo>
                  <a:pt x="116" y="219"/>
                </a:lnTo>
                <a:lnTo>
                  <a:pt x="130" y="217"/>
                </a:lnTo>
                <a:lnTo>
                  <a:pt x="142" y="212"/>
                </a:lnTo>
                <a:lnTo>
                  <a:pt x="153" y="206"/>
                </a:lnTo>
                <a:lnTo>
                  <a:pt x="163" y="199"/>
                </a:lnTo>
                <a:lnTo>
                  <a:pt x="173" y="192"/>
                </a:lnTo>
                <a:lnTo>
                  <a:pt x="179" y="182"/>
                </a:lnTo>
                <a:lnTo>
                  <a:pt x="187" y="173"/>
                </a:lnTo>
                <a:lnTo>
                  <a:pt x="192" y="161"/>
                </a:lnTo>
                <a:lnTo>
                  <a:pt x="198" y="149"/>
                </a:lnTo>
                <a:lnTo>
                  <a:pt x="200" y="135"/>
                </a:lnTo>
                <a:lnTo>
                  <a:pt x="204" y="122"/>
                </a:lnTo>
                <a:lnTo>
                  <a:pt x="205" y="107"/>
                </a:lnTo>
                <a:lnTo>
                  <a:pt x="207" y="91"/>
                </a:lnTo>
                <a:lnTo>
                  <a:pt x="205" y="75"/>
                </a:lnTo>
                <a:lnTo>
                  <a:pt x="204" y="62"/>
                </a:lnTo>
                <a:lnTo>
                  <a:pt x="200" y="38"/>
                </a:lnTo>
                <a:lnTo>
                  <a:pt x="195" y="26"/>
                </a:lnTo>
                <a:lnTo>
                  <a:pt x="191" y="17"/>
                </a:lnTo>
                <a:lnTo>
                  <a:pt x="182" y="0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16" name="Line 173"/>
          <p:cNvSpPr>
            <a:spLocks noChangeShapeType="1"/>
          </p:cNvSpPr>
          <p:nvPr/>
        </p:nvSpPr>
        <p:spPr bwMode="auto">
          <a:xfrm flipV="1">
            <a:off x="2817813" y="2997200"/>
            <a:ext cx="66675" cy="58738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17" name="Freeform 174"/>
          <p:cNvSpPr>
            <a:spLocks/>
          </p:cNvSpPr>
          <p:nvPr/>
        </p:nvSpPr>
        <p:spPr bwMode="auto">
          <a:xfrm>
            <a:off x="2686050" y="3032125"/>
            <a:ext cx="131763" cy="136525"/>
          </a:xfrm>
          <a:custGeom>
            <a:avLst/>
            <a:gdLst>
              <a:gd name="T0" fmla="*/ 2147483647 w 248"/>
              <a:gd name="T1" fmla="*/ 2147483647 h 257"/>
              <a:gd name="T2" fmla="*/ 2147483647 w 248"/>
              <a:gd name="T3" fmla="*/ 2147483647 h 257"/>
              <a:gd name="T4" fmla="*/ 2147483647 w 248"/>
              <a:gd name="T5" fmla="*/ 2147483647 h 257"/>
              <a:gd name="T6" fmla="*/ 2147483647 w 248"/>
              <a:gd name="T7" fmla="*/ 2147483647 h 257"/>
              <a:gd name="T8" fmla="*/ 2147483647 w 248"/>
              <a:gd name="T9" fmla="*/ 2147483647 h 257"/>
              <a:gd name="T10" fmla="*/ 2147483647 w 248"/>
              <a:gd name="T11" fmla="*/ 2147483647 h 257"/>
              <a:gd name="T12" fmla="*/ 2147483647 w 248"/>
              <a:gd name="T13" fmla="*/ 2147483647 h 257"/>
              <a:gd name="T14" fmla="*/ 2147483647 w 248"/>
              <a:gd name="T15" fmla="*/ 0 h 257"/>
              <a:gd name="T16" fmla="*/ 2147483647 w 248"/>
              <a:gd name="T17" fmla="*/ 0 h 257"/>
              <a:gd name="T18" fmla="*/ 2147483647 w 248"/>
              <a:gd name="T19" fmla="*/ 0 h 257"/>
              <a:gd name="T20" fmla="*/ 2147483647 w 248"/>
              <a:gd name="T21" fmla="*/ 2147483647 h 257"/>
              <a:gd name="T22" fmla="*/ 2147483647 w 248"/>
              <a:gd name="T23" fmla="*/ 2147483647 h 257"/>
              <a:gd name="T24" fmla="*/ 2147483647 w 248"/>
              <a:gd name="T25" fmla="*/ 2147483647 h 257"/>
              <a:gd name="T26" fmla="*/ 2147483647 w 248"/>
              <a:gd name="T27" fmla="*/ 2147483647 h 257"/>
              <a:gd name="T28" fmla="*/ 2147483647 w 248"/>
              <a:gd name="T29" fmla="*/ 2147483647 h 257"/>
              <a:gd name="T30" fmla="*/ 2147483647 w 248"/>
              <a:gd name="T31" fmla="*/ 2147483647 h 257"/>
              <a:gd name="T32" fmla="*/ 2147483647 w 248"/>
              <a:gd name="T33" fmla="*/ 2147483647 h 257"/>
              <a:gd name="T34" fmla="*/ 2147483647 w 248"/>
              <a:gd name="T35" fmla="*/ 2147483647 h 257"/>
              <a:gd name="T36" fmla="*/ 2147483647 w 248"/>
              <a:gd name="T37" fmla="*/ 2147483647 h 257"/>
              <a:gd name="T38" fmla="*/ 0 w 248"/>
              <a:gd name="T39" fmla="*/ 2147483647 h 257"/>
              <a:gd name="T40" fmla="*/ 0 w 248"/>
              <a:gd name="T41" fmla="*/ 2147483647 h 257"/>
              <a:gd name="T42" fmla="*/ 2147483647 w 248"/>
              <a:gd name="T43" fmla="*/ 2147483647 h 257"/>
              <a:gd name="T44" fmla="*/ 2147483647 w 248"/>
              <a:gd name="T45" fmla="*/ 2147483647 h 257"/>
              <a:gd name="T46" fmla="*/ 2147483647 w 248"/>
              <a:gd name="T47" fmla="*/ 2147483647 h 257"/>
              <a:gd name="T48" fmla="*/ 2147483647 w 248"/>
              <a:gd name="T49" fmla="*/ 2147483647 h 257"/>
              <a:gd name="T50" fmla="*/ 2147483647 w 248"/>
              <a:gd name="T51" fmla="*/ 2147483647 h 257"/>
              <a:gd name="T52" fmla="*/ 2147483647 w 248"/>
              <a:gd name="T53" fmla="*/ 2147483647 h 257"/>
              <a:gd name="T54" fmla="*/ 2147483647 w 248"/>
              <a:gd name="T55" fmla="*/ 2147483647 h 257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48"/>
              <a:gd name="T85" fmla="*/ 0 h 257"/>
              <a:gd name="T86" fmla="*/ 248 w 248"/>
              <a:gd name="T87" fmla="*/ 257 h 257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48" h="257">
                <a:moveTo>
                  <a:pt x="248" y="44"/>
                </a:moveTo>
                <a:lnTo>
                  <a:pt x="238" y="33"/>
                </a:lnTo>
                <a:lnTo>
                  <a:pt x="227" y="24"/>
                </a:lnTo>
                <a:lnTo>
                  <a:pt x="214" y="16"/>
                </a:lnTo>
                <a:lnTo>
                  <a:pt x="203" y="11"/>
                </a:lnTo>
                <a:lnTo>
                  <a:pt x="187" y="5"/>
                </a:lnTo>
                <a:lnTo>
                  <a:pt x="171" y="3"/>
                </a:lnTo>
                <a:lnTo>
                  <a:pt x="155" y="0"/>
                </a:lnTo>
                <a:lnTo>
                  <a:pt x="138" y="0"/>
                </a:lnTo>
                <a:lnTo>
                  <a:pt x="104" y="1"/>
                </a:lnTo>
                <a:lnTo>
                  <a:pt x="77" y="8"/>
                </a:lnTo>
                <a:lnTo>
                  <a:pt x="52" y="18"/>
                </a:lnTo>
                <a:lnTo>
                  <a:pt x="42" y="25"/>
                </a:lnTo>
                <a:lnTo>
                  <a:pt x="34" y="34"/>
                </a:lnTo>
                <a:lnTo>
                  <a:pt x="25" y="42"/>
                </a:lnTo>
                <a:lnTo>
                  <a:pt x="18" y="52"/>
                </a:lnTo>
                <a:lnTo>
                  <a:pt x="12" y="62"/>
                </a:lnTo>
                <a:lnTo>
                  <a:pt x="8" y="75"/>
                </a:lnTo>
                <a:lnTo>
                  <a:pt x="2" y="103"/>
                </a:lnTo>
                <a:lnTo>
                  <a:pt x="0" y="135"/>
                </a:lnTo>
                <a:lnTo>
                  <a:pt x="0" y="157"/>
                </a:lnTo>
                <a:lnTo>
                  <a:pt x="4" y="177"/>
                </a:lnTo>
                <a:lnTo>
                  <a:pt x="8" y="195"/>
                </a:lnTo>
                <a:lnTo>
                  <a:pt x="16" y="212"/>
                </a:lnTo>
                <a:lnTo>
                  <a:pt x="25" y="226"/>
                </a:lnTo>
                <a:lnTo>
                  <a:pt x="37" y="237"/>
                </a:lnTo>
                <a:lnTo>
                  <a:pt x="50" y="248"/>
                </a:lnTo>
                <a:lnTo>
                  <a:pt x="66" y="257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18" name="Freeform 175"/>
          <p:cNvSpPr>
            <a:spLocks/>
          </p:cNvSpPr>
          <p:nvPr/>
        </p:nvSpPr>
        <p:spPr bwMode="auto">
          <a:xfrm>
            <a:off x="2720975" y="3055938"/>
            <a:ext cx="96838" cy="112712"/>
          </a:xfrm>
          <a:custGeom>
            <a:avLst/>
            <a:gdLst>
              <a:gd name="T0" fmla="*/ 2147483647 w 182"/>
              <a:gd name="T1" fmla="*/ 0 h 213"/>
              <a:gd name="T2" fmla="*/ 2147483647 w 182"/>
              <a:gd name="T3" fmla="*/ 2147483647 h 213"/>
              <a:gd name="T4" fmla="*/ 0 w 182"/>
              <a:gd name="T5" fmla="*/ 2147483647 h 213"/>
              <a:gd name="T6" fmla="*/ 0 60000 65536"/>
              <a:gd name="T7" fmla="*/ 0 60000 65536"/>
              <a:gd name="T8" fmla="*/ 0 60000 65536"/>
              <a:gd name="T9" fmla="*/ 0 w 182"/>
              <a:gd name="T10" fmla="*/ 0 h 213"/>
              <a:gd name="T11" fmla="*/ 182 w 182"/>
              <a:gd name="T12" fmla="*/ 213 h 213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82" h="213">
                <a:moveTo>
                  <a:pt x="182" y="0"/>
                </a:moveTo>
                <a:lnTo>
                  <a:pt x="69" y="94"/>
                </a:lnTo>
                <a:lnTo>
                  <a:pt x="0" y="213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19" name="Freeform 176"/>
          <p:cNvSpPr>
            <a:spLocks/>
          </p:cNvSpPr>
          <p:nvPr/>
        </p:nvSpPr>
        <p:spPr bwMode="auto">
          <a:xfrm>
            <a:off x="2501900" y="3346450"/>
            <a:ext cx="109538" cy="141288"/>
          </a:xfrm>
          <a:custGeom>
            <a:avLst/>
            <a:gdLst>
              <a:gd name="T0" fmla="*/ 2147483647 w 207"/>
              <a:gd name="T1" fmla="*/ 2147483647 h 267"/>
              <a:gd name="T2" fmla="*/ 2147483647 w 207"/>
              <a:gd name="T3" fmla="*/ 2147483647 h 267"/>
              <a:gd name="T4" fmla="*/ 2147483647 w 207"/>
              <a:gd name="T5" fmla="*/ 2147483647 h 267"/>
              <a:gd name="T6" fmla="*/ 2147483647 w 207"/>
              <a:gd name="T7" fmla="*/ 0 h 267"/>
              <a:gd name="T8" fmla="*/ 2147483647 w 207"/>
              <a:gd name="T9" fmla="*/ 0 h 267"/>
              <a:gd name="T10" fmla="*/ 2147483647 w 207"/>
              <a:gd name="T11" fmla="*/ 0 h 267"/>
              <a:gd name="T12" fmla="*/ 2147483647 w 207"/>
              <a:gd name="T13" fmla="*/ 2147483647 h 267"/>
              <a:gd name="T14" fmla="*/ 2147483647 w 207"/>
              <a:gd name="T15" fmla="*/ 2147483647 h 267"/>
              <a:gd name="T16" fmla="*/ 2147483647 w 207"/>
              <a:gd name="T17" fmla="*/ 2147483647 h 267"/>
              <a:gd name="T18" fmla="*/ 2147483647 w 207"/>
              <a:gd name="T19" fmla="*/ 2147483647 h 267"/>
              <a:gd name="T20" fmla="*/ 2147483647 w 207"/>
              <a:gd name="T21" fmla="*/ 2147483647 h 267"/>
              <a:gd name="T22" fmla="*/ 2147483647 w 207"/>
              <a:gd name="T23" fmla="*/ 2147483647 h 267"/>
              <a:gd name="T24" fmla="*/ 2147483647 w 207"/>
              <a:gd name="T25" fmla="*/ 2147483647 h 267"/>
              <a:gd name="T26" fmla="*/ 2147483647 w 207"/>
              <a:gd name="T27" fmla="*/ 2147483647 h 267"/>
              <a:gd name="T28" fmla="*/ 0 w 207"/>
              <a:gd name="T29" fmla="*/ 2147483647 h 267"/>
              <a:gd name="T30" fmla="*/ 0 w 207"/>
              <a:gd name="T31" fmla="*/ 2147483647 h 267"/>
              <a:gd name="T32" fmla="*/ 0 w 207"/>
              <a:gd name="T33" fmla="*/ 2147483647 h 267"/>
              <a:gd name="T34" fmla="*/ 2147483647 w 207"/>
              <a:gd name="T35" fmla="*/ 2147483647 h 267"/>
              <a:gd name="T36" fmla="*/ 2147483647 w 207"/>
              <a:gd name="T37" fmla="*/ 2147483647 h 267"/>
              <a:gd name="T38" fmla="*/ 2147483647 w 207"/>
              <a:gd name="T39" fmla="*/ 2147483647 h 267"/>
              <a:gd name="T40" fmla="*/ 2147483647 w 207"/>
              <a:gd name="T41" fmla="*/ 2147483647 h 267"/>
              <a:gd name="T42" fmla="*/ 2147483647 w 207"/>
              <a:gd name="T43" fmla="*/ 2147483647 h 267"/>
              <a:gd name="T44" fmla="*/ 2147483647 w 207"/>
              <a:gd name="T45" fmla="*/ 2147483647 h 267"/>
              <a:gd name="T46" fmla="*/ 2147483647 w 207"/>
              <a:gd name="T47" fmla="*/ 2147483647 h 267"/>
              <a:gd name="T48" fmla="*/ 2147483647 w 207"/>
              <a:gd name="T49" fmla="*/ 2147483647 h 267"/>
              <a:gd name="T50" fmla="*/ 2147483647 w 207"/>
              <a:gd name="T51" fmla="*/ 2147483647 h 26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07"/>
              <a:gd name="T79" fmla="*/ 0 h 267"/>
              <a:gd name="T80" fmla="*/ 207 w 207"/>
              <a:gd name="T81" fmla="*/ 267 h 26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07" h="267">
                <a:moveTo>
                  <a:pt x="207" y="13"/>
                </a:moveTo>
                <a:lnTo>
                  <a:pt x="192" y="6"/>
                </a:lnTo>
                <a:lnTo>
                  <a:pt x="175" y="2"/>
                </a:lnTo>
                <a:lnTo>
                  <a:pt x="157" y="0"/>
                </a:lnTo>
                <a:lnTo>
                  <a:pt x="137" y="0"/>
                </a:lnTo>
                <a:lnTo>
                  <a:pt x="103" y="1"/>
                </a:lnTo>
                <a:lnTo>
                  <a:pt x="76" y="7"/>
                </a:lnTo>
                <a:lnTo>
                  <a:pt x="52" y="18"/>
                </a:lnTo>
                <a:lnTo>
                  <a:pt x="41" y="24"/>
                </a:lnTo>
                <a:lnTo>
                  <a:pt x="33" y="33"/>
                </a:lnTo>
                <a:lnTo>
                  <a:pt x="24" y="41"/>
                </a:lnTo>
                <a:lnTo>
                  <a:pt x="18" y="52"/>
                </a:lnTo>
                <a:lnTo>
                  <a:pt x="11" y="62"/>
                </a:lnTo>
                <a:lnTo>
                  <a:pt x="7" y="75"/>
                </a:lnTo>
                <a:lnTo>
                  <a:pt x="1" y="102"/>
                </a:lnTo>
                <a:lnTo>
                  <a:pt x="0" y="135"/>
                </a:lnTo>
                <a:lnTo>
                  <a:pt x="1" y="159"/>
                </a:lnTo>
                <a:lnTo>
                  <a:pt x="5" y="184"/>
                </a:lnTo>
                <a:lnTo>
                  <a:pt x="11" y="203"/>
                </a:lnTo>
                <a:lnTo>
                  <a:pt x="23" y="223"/>
                </a:lnTo>
                <a:lnTo>
                  <a:pt x="28" y="229"/>
                </a:lnTo>
                <a:lnTo>
                  <a:pt x="36" y="237"/>
                </a:lnTo>
                <a:lnTo>
                  <a:pt x="53" y="250"/>
                </a:lnTo>
                <a:lnTo>
                  <a:pt x="72" y="259"/>
                </a:lnTo>
                <a:lnTo>
                  <a:pt x="83" y="263"/>
                </a:lnTo>
                <a:lnTo>
                  <a:pt x="96" y="267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20" name="Freeform 177"/>
          <p:cNvSpPr>
            <a:spLocks/>
          </p:cNvSpPr>
          <p:nvPr/>
        </p:nvSpPr>
        <p:spPr bwMode="auto">
          <a:xfrm>
            <a:off x="2552700" y="3352800"/>
            <a:ext cx="58738" cy="134938"/>
          </a:xfrm>
          <a:custGeom>
            <a:avLst/>
            <a:gdLst>
              <a:gd name="T0" fmla="*/ 2147483647 w 111"/>
              <a:gd name="T1" fmla="*/ 0 h 254"/>
              <a:gd name="T2" fmla="*/ 2147483647 w 111"/>
              <a:gd name="T3" fmla="*/ 2147483647 h 254"/>
              <a:gd name="T4" fmla="*/ 0 w 111"/>
              <a:gd name="T5" fmla="*/ 2147483647 h 254"/>
              <a:gd name="T6" fmla="*/ 0 60000 65536"/>
              <a:gd name="T7" fmla="*/ 0 60000 65536"/>
              <a:gd name="T8" fmla="*/ 0 60000 65536"/>
              <a:gd name="T9" fmla="*/ 0 w 111"/>
              <a:gd name="T10" fmla="*/ 0 h 254"/>
              <a:gd name="T11" fmla="*/ 111 w 111"/>
              <a:gd name="T12" fmla="*/ 254 h 2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1" h="254">
                <a:moveTo>
                  <a:pt x="111" y="0"/>
                </a:moveTo>
                <a:lnTo>
                  <a:pt x="39" y="124"/>
                </a:lnTo>
                <a:lnTo>
                  <a:pt x="0" y="254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21" name="Freeform 178"/>
          <p:cNvSpPr>
            <a:spLocks/>
          </p:cNvSpPr>
          <p:nvPr/>
        </p:nvSpPr>
        <p:spPr bwMode="auto">
          <a:xfrm>
            <a:off x="2552700" y="3352800"/>
            <a:ext cx="93663" cy="136525"/>
          </a:xfrm>
          <a:custGeom>
            <a:avLst/>
            <a:gdLst>
              <a:gd name="T0" fmla="*/ 0 w 176"/>
              <a:gd name="T1" fmla="*/ 2147483647 h 256"/>
              <a:gd name="T2" fmla="*/ 2147483647 w 176"/>
              <a:gd name="T3" fmla="*/ 2147483647 h 256"/>
              <a:gd name="T4" fmla="*/ 2147483647 w 176"/>
              <a:gd name="T5" fmla="*/ 2147483647 h 256"/>
              <a:gd name="T6" fmla="*/ 2147483647 w 176"/>
              <a:gd name="T7" fmla="*/ 2147483647 h 256"/>
              <a:gd name="T8" fmla="*/ 2147483647 w 176"/>
              <a:gd name="T9" fmla="*/ 2147483647 h 256"/>
              <a:gd name="T10" fmla="*/ 2147483647 w 176"/>
              <a:gd name="T11" fmla="*/ 2147483647 h 256"/>
              <a:gd name="T12" fmla="*/ 2147483647 w 176"/>
              <a:gd name="T13" fmla="*/ 2147483647 h 256"/>
              <a:gd name="T14" fmla="*/ 2147483647 w 176"/>
              <a:gd name="T15" fmla="*/ 2147483647 h 256"/>
              <a:gd name="T16" fmla="*/ 2147483647 w 176"/>
              <a:gd name="T17" fmla="*/ 2147483647 h 256"/>
              <a:gd name="T18" fmla="*/ 2147483647 w 176"/>
              <a:gd name="T19" fmla="*/ 2147483647 h 256"/>
              <a:gd name="T20" fmla="*/ 2147483647 w 176"/>
              <a:gd name="T21" fmla="*/ 2147483647 h 256"/>
              <a:gd name="T22" fmla="*/ 2147483647 w 176"/>
              <a:gd name="T23" fmla="*/ 2147483647 h 256"/>
              <a:gd name="T24" fmla="*/ 2147483647 w 176"/>
              <a:gd name="T25" fmla="*/ 2147483647 h 256"/>
              <a:gd name="T26" fmla="*/ 2147483647 w 176"/>
              <a:gd name="T27" fmla="*/ 2147483647 h 256"/>
              <a:gd name="T28" fmla="*/ 2147483647 w 176"/>
              <a:gd name="T29" fmla="*/ 2147483647 h 256"/>
              <a:gd name="T30" fmla="*/ 2147483647 w 176"/>
              <a:gd name="T31" fmla="*/ 2147483647 h 256"/>
              <a:gd name="T32" fmla="*/ 2147483647 w 176"/>
              <a:gd name="T33" fmla="*/ 2147483647 h 256"/>
              <a:gd name="T34" fmla="*/ 2147483647 w 176"/>
              <a:gd name="T35" fmla="*/ 2147483647 h 256"/>
              <a:gd name="T36" fmla="*/ 2147483647 w 176"/>
              <a:gd name="T37" fmla="*/ 2147483647 h 256"/>
              <a:gd name="T38" fmla="*/ 2147483647 w 176"/>
              <a:gd name="T39" fmla="*/ 2147483647 h 256"/>
              <a:gd name="T40" fmla="*/ 2147483647 w 176"/>
              <a:gd name="T41" fmla="*/ 2147483647 h 256"/>
              <a:gd name="T42" fmla="*/ 2147483647 w 176"/>
              <a:gd name="T43" fmla="*/ 2147483647 h 256"/>
              <a:gd name="T44" fmla="*/ 2147483647 w 176"/>
              <a:gd name="T45" fmla="*/ 2147483647 h 256"/>
              <a:gd name="T46" fmla="*/ 2147483647 w 176"/>
              <a:gd name="T47" fmla="*/ 2147483647 h 256"/>
              <a:gd name="T48" fmla="*/ 2147483647 w 176"/>
              <a:gd name="T49" fmla="*/ 2147483647 h 256"/>
              <a:gd name="T50" fmla="*/ 2147483647 w 176"/>
              <a:gd name="T51" fmla="*/ 2147483647 h 256"/>
              <a:gd name="T52" fmla="*/ 2147483647 w 176"/>
              <a:gd name="T53" fmla="*/ 0 h 25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76"/>
              <a:gd name="T82" fmla="*/ 0 h 256"/>
              <a:gd name="T83" fmla="*/ 176 w 176"/>
              <a:gd name="T84" fmla="*/ 256 h 256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76" h="256">
                <a:moveTo>
                  <a:pt x="0" y="254"/>
                </a:moveTo>
                <a:lnTo>
                  <a:pt x="19" y="255"/>
                </a:lnTo>
                <a:lnTo>
                  <a:pt x="41" y="256"/>
                </a:lnTo>
                <a:lnTo>
                  <a:pt x="57" y="255"/>
                </a:lnTo>
                <a:lnTo>
                  <a:pt x="72" y="254"/>
                </a:lnTo>
                <a:lnTo>
                  <a:pt x="85" y="250"/>
                </a:lnTo>
                <a:lnTo>
                  <a:pt x="100" y="247"/>
                </a:lnTo>
                <a:lnTo>
                  <a:pt x="111" y="242"/>
                </a:lnTo>
                <a:lnTo>
                  <a:pt x="123" y="237"/>
                </a:lnTo>
                <a:lnTo>
                  <a:pt x="132" y="229"/>
                </a:lnTo>
                <a:lnTo>
                  <a:pt x="142" y="223"/>
                </a:lnTo>
                <a:lnTo>
                  <a:pt x="149" y="212"/>
                </a:lnTo>
                <a:lnTo>
                  <a:pt x="157" y="203"/>
                </a:lnTo>
                <a:lnTo>
                  <a:pt x="162" y="192"/>
                </a:lnTo>
                <a:lnTo>
                  <a:pt x="167" y="180"/>
                </a:lnTo>
                <a:lnTo>
                  <a:pt x="170" y="166"/>
                </a:lnTo>
                <a:lnTo>
                  <a:pt x="173" y="153"/>
                </a:lnTo>
                <a:lnTo>
                  <a:pt x="175" y="137"/>
                </a:lnTo>
                <a:lnTo>
                  <a:pt x="176" y="122"/>
                </a:lnTo>
                <a:lnTo>
                  <a:pt x="175" y="98"/>
                </a:lnTo>
                <a:lnTo>
                  <a:pt x="171" y="79"/>
                </a:lnTo>
                <a:lnTo>
                  <a:pt x="166" y="59"/>
                </a:lnTo>
                <a:lnTo>
                  <a:pt x="159" y="44"/>
                </a:lnTo>
                <a:lnTo>
                  <a:pt x="150" y="28"/>
                </a:lnTo>
                <a:lnTo>
                  <a:pt x="138" y="17"/>
                </a:lnTo>
                <a:lnTo>
                  <a:pt x="125" y="6"/>
                </a:lnTo>
                <a:lnTo>
                  <a:pt x="111" y="0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22" name="Line 179"/>
          <p:cNvSpPr>
            <a:spLocks noChangeShapeType="1"/>
          </p:cNvSpPr>
          <p:nvPr/>
        </p:nvSpPr>
        <p:spPr bwMode="auto">
          <a:xfrm flipV="1">
            <a:off x="2611438" y="3168650"/>
            <a:ext cx="109537" cy="184150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23" name="Line 180"/>
          <p:cNvSpPr>
            <a:spLocks noChangeShapeType="1"/>
          </p:cNvSpPr>
          <p:nvPr/>
        </p:nvSpPr>
        <p:spPr bwMode="auto">
          <a:xfrm flipH="1">
            <a:off x="2884488" y="2906713"/>
            <a:ext cx="120650" cy="90487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24" name="Freeform 181"/>
          <p:cNvSpPr>
            <a:spLocks/>
          </p:cNvSpPr>
          <p:nvPr/>
        </p:nvSpPr>
        <p:spPr bwMode="auto">
          <a:xfrm>
            <a:off x="2368550" y="3946525"/>
            <a:ext cx="90488" cy="139700"/>
          </a:xfrm>
          <a:custGeom>
            <a:avLst/>
            <a:gdLst>
              <a:gd name="T0" fmla="*/ 0 w 171"/>
              <a:gd name="T1" fmla="*/ 2147483647 h 265"/>
              <a:gd name="T2" fmla="*/ 2147483647 w 171"/>
              <a:gd name="T3" fmla="*/ 2147483647 h 265"/>
              <a:gd name="T4" fmla="*/ 2147483647 w 171"/>
              <a:gd name="T5" fmla="*/ 2147483647 h 265"/>
              <a:gd name="T6" fmla="*/ 2147483647 w 171"/>
              <a:gd name="T7" fmla="*/ 2147483647 h 265"/>
              <a:gd name="T8" fmla="*/ 2147483647 w 171"/>
              <a:gd name="T9" fmla="*/ 2147483647 h 265"/>
              <a:gd name="T10" fmla="*/ 2147483647 w 171"/>
              <a:gd name="T11" fmla="*/ 2147483647 h 265"/>
              <a:gd name="T12" fmla="*/ 2147483647 w 171"/>
              <a:gd name="T13" fmla="*/ 2147483647 h 265"/>
              <a:gd name="T14" fmla="*/ 2147483647 w 171"/>
              <a:gd name="T15" fmla="*/ 2147483647 h 265"/>
              <a:gd name="T16" fmla="*/ 2147483647 w 171"/>
              <a:gd name="T17" fmla="*/ 2147483647 h 265"/>
              <a:gd name="T18" fmla="*/ 2147483647 w 171"/>
              <a:gd name="T19" fmla="*/ 2147483647 h 265"/>
              <a:gd name="T20" fmla="*/ 2147483647 w 171"/>
              <a:gd name="T21" fmla="*/ 2147483647 h 265"/>
              <a:gd name="T22" fmla="*/ 2147483647 w 171"/>
              <a:gd name="T23" fmla="*/ 2147483647 h 265"/>
              <a:gd name="T24" fmla="*/ 2147483647 w 171"/>
              <a:gd name="T25" fmla="*/ 2147483647 h 265"/>
              <a:gd name="T26" fmla="*/ 2147483647 w 171"/>
              <a:gd name="T27" fmla="*/ 2147483647 h 265"/>
              <a:gd name="T28" fmla="*/ 2147483647 w 171"/>
              <a:gd name="T29" fmla="*/ 2147483647 h 265"/>
              <a:gd name="T30" fmla="*/ 2147483647 w 171"/>
              <a:gd name="T31" fmla="*/ 2147483647 h 265"/>
              <a:gd name="T32" fmla="*/ 2147483647 w 171"/>
              <a:gd name="T33" fmla="*/ 2147483647 h 265"/>
              <a:gd name="T34" fmla="*/ 2147483647 w 171"/>
              <a:gd name="T35" fmla="*/ 2147483647 h 265"/>
              <a:gd name="T36" fmla="*/ 2147483647 w 171"/>
              <a:gd name="T37" fmla="*/ 2147483647 h 265"/>
              <a:gd name="T38" fmla="*/ 2147483647 w 171"/>
              <a:gd name="T39" fmla="*/ 2147483647 h 265"/>
              <a:gd name="T40" fmla="*/ 2147483647 w 171"/>
              <a:gd name="T41" fmla="*/ 2147483647 h 265"/>
              <a:gd name="T42" fmla="*/ 2147483647 w 171"/>
              <a:gd name="T43" fmla="*/ 2147483647 h 265"/>
              <a:gd name="T44" fmla="*/ 2147483647 w 171"/>
              <a:gd name="T45" fmla="*/ 2147483647 h 265"/>
              <a:gd name="T46" fmla="*/ 2147483647 w 171"/>
              <a:gd name="T47" fmla="*/ 2147483647 h 265"/>
              <a:gd name="T48" fmla="*/ 2147483647 w 171"/>
              <a:gd name="T49" fmla="*/ 2147483647 h 265"/>
              <a:gd name="T50" fmla="*/ 2147483647 w 171"/>
              <a:gd name="T51" fmla="*/ 2147483647 h 265"/>
              <a:gd name="T52" fmla="*/ 2147483647 w 171"/>
              <a:gd name="T53" fmla="*/ 2147483647 h 265"/>
              <a:gd name="T54" fmla="*/ 2147483647 w 171"/>
              <a:gd name="T55" fmla="*/ 2147483647 h 265"/>
              <a:gd name="T56" fmla="*/ 2147483647 w 171"/>
              <a:gd name="T57" fmla="*/ 2147483647 h 265"/>
              <a:gd name="T58" fmla="*/ 2147483647 w 171"/>
              <a:gd name="T59" fmla="*/ 2147483647 h 265"/>
              <a:gd name="T60" fmla="*/ 2147483647 w 171"/>
              <a:gd name="T61" fmla="*/ 2147483647 h 265"/>
              <a:gd name="T62" fmla="*/ 2147483647 w 171"/>
              <a:gd name="T63" fmla="*/ 0 h 265"/>
              <a:gd name="T64" fmla="*/ 2147483647 w 171"/>
              <a:gd name="T65" fmla="*/ 0 h 265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71"/>
              <a:gd name="T100" fmla="*/ 0 h 265"/>
              <a:gd name="T101" fmla="*/ 171 w 171"/>
              <a:gd name="T102" fmla="*/ 265 h 265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71" h="265">
                <a:moveTo>
                  <a:pt x="0" y="263"/>
                </a:moveTo>
                <a:lnTo>
                  <a:pt x="16" y="263"/>
                </a:lnTo>
                <a:lnTo>
                  <a:pt x="34" y="265"/>
                </a:lnTo>
                <a:lnTo>
                  <a:pt x="49" y="263"/>
                </a:lnTo>
                <a:lnTo>
                  <a:pt x="65" y="262"/>
                </a:lnTo>
                <a:lnTo>
                  <a:pt x="71" y="259"/>
                </a:lnTo>
                <a:lnTo>
                  <a:pt x="79" y="258"/>
                </a:lnTo>
                <a:lnTo>
                  <a:pt x="93" y="256"/>
                </a:lnTo>
                <a:lnTo>
                  <a:pt x="105" y="250"/>
                </a:lnTo>
                <a:lnTo>
                  <a:pt x="117" y="245"/>
                </a:lnTo>
                <a:lnTo>
                  <a:pt x="126" y="237"/>
                </a:lnTo>
                <a:lnTo>
                  <a:pt x="136" y="231"/>
                </a:lnTo>
                <a:lnTo>
                  <a:pt x="143" y="221"/>
                </a:lnTo>
                <a:lnTo>
                  <a:pt x="151" y="212"/>
                </a:lnTo>
                <a:lnTo>
                  <a:pt x="156" y="200"/>
                </a:lnTo>
                <a:lnTo>
                  <a:pt x="158" y="193"/>
                </a:lnTo>
                <a:lnTo>
                  <a:pt x="162" y="188"/>
                </a:lnTo>
                <a:lnTo>
                  <a:pt x="165" y="174"/>
                </a:lnTo>
                <a:lnTo>
                  <a:pt x="169" y="161"/>
                </a:lnTo>
                <a:lnTo>
                  <a:pt x="170" y="145"/>
                </a:lnTo>
                <a:lnTo>
                  <a:pt x="171" y="130"/>
                </a:lnTo>
                <a:lnTo>
                  <a:pt x="169" y="103"/>
                </a:lnTo>
                <a:lnTo>
                  <a:pt x="166" y="90"/>
                </a:lnTo>
                <a:lnTo>
                  <a:pt x="165" y="79"/>
                </a:lnTo>
                <a:lnTo>
                  <a:pt x="161" y="68"/>
                </a:lnTo>
                <a:lnTo>
                  <a:pt x="157" y="59"/>
                </a:lnTo>
                <a:lnTo>
                  <a:pt x="148" y="42"/>
                </a:lnTo>
                <a:lnTo>
                  <a:pt x="140" y="33"/>
                </a:lnTo>
                <a:lnTo>
                  <a:pt x="134" y="26"/>
                </a:lnTo>
                <a:lnTo>
                  <a:pt x="118" y="14"/>
                </a:lnTo>
                <a:lnTo>
                  <a:pt x="99" y="5"/>
                </a:lnTo>
                <a:lnTo>
                  <a:pt x="88" y="1"/>
                </a:lnTo>
                <a:lnTo>
                  <a:pt x="78" y="0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25" name="Freeform 182"/>
          <p:cNvSpPr>
            <a:spLocks/>
          </p:cNvSpPr>
          <p:nvPr/>
        </p:nvSpPr>
        <p:spPr bwMode="auto">
          <a:xfrm>
            <a:off x="2316163" y="3943350"/>
            <a:ext cx="93662" cy="142875"/>
          </a:xfrm>
          <a:custGeom>
            <a:avLst/>
            <a:gdLst>
              <a:gd name="T0" fmla="*/ 2147483647 w 179"/>
              <a:gd name="T1" fmla="*/ 2147483647 h 268"/>
              <a:gd name="T2" fmla="*/ 2147483647 w 179"/>
              <a:gd name="T3" fmla="*/ 0 h 268"/>
              <a:gd name="T4" fmla="*/ 2147483647 w 179"/>
              <a:gd name="T5" fmla="*/ 0 h 268"/>
              <a:gd name="T6" fmla="*/ 2147483647 w 179"/>
              <a:gd name="T7" fmla="*/ 0 h 268"/>
              <a:gd name="T8" fmla="*/ 2147483647 w 179"/>
              <a:gd name="T9" fmla="*/ 2147483647 h 268"/>
              <a:gd name="T10" fmla="*/ 2147483647 w 179"/>
              <a:gd name="T11" fmla="*/ 2147483647 h 268"/>
              <a:gd name="T12" fmla="*/ 2147483647 w 179"/>
              <a:gd name="T13" fmla="*/ 2147483647 h 268"/>
              <a:gd name="T14" fmla="*/ 2147483647 w 179"/>
              <a:gd name="T15" fmla="*/ 2147483647 h 268"/>
              <a:gd name="T16" fmla="*/ 2147483647 w 179"/>
              <a:gd name="T17" fmla="*/ 2147483647 h 268"/>
              <a:gd name="T18" fmla="*/ 2147483647 w 179"/>
              <a:gd name="T19" fmla="*/ 2147483647 h 268"/>
              <a:gd name="T20" fmla="*/ 2147483647 w 179"/>
              <a:gd name="T21" fmla="*/ 2147483647 h 268"/>
              <a:gd name="T22" fmla="*/ 2147483647 w 179"/>
              <a:gd name="T23" fmla="*/ 2147483647 h 268"/>
              <a:gd name="T24" fmla="*/ 2147483647 w 179"/>
              <a:gd name="T25" fmla="*/ 2147483647 h 268"/>
              <a:gd name="T26" fmla="*/ 0 w 179"/>
              <a:gd name="T27" fmla="*/ 2147483647 h 268"/>
              <a:gd name="T28" fmla="*/ 0 w 179"/>
              <a:gd name="T29" fmla="*/ 2147483647 h 268"/>
              <a:gd name="T30" fmla="*/ 0 w 179"/>
              <a:gd name="T31" fmla="*/ 2147483647 h 268"/>
              <a:gd name="T32" fmla="*/ 2147483647 w 179"/>
              <a:gd name="T33" fmla="*/ 2147483647 h 268"/>
              <a:gd name="T34" fmla="*/ 2147483647 w 179"/>
              <a:gd name="T35" fmla="*/ 2147483647 h 268"/>
              <a:gd name="T36" fmla="*/ 2147483647 w 179"/>
              <a:gd name="T37" fmla="*/ 2147483647 h 268"/>
              <a:gd name="T38" fmla="*/ 2147483647 w 179"/>
              <a:gd name="T39" fmla="*/ 2147483647 h 268"/>
              <a:gd name="T40" fmla="*/ 2147483647 w 179"/>
              <a:gd name="T41" fmla="*/ 2147483647 h 268"/>
              <a:gd name="T42" fmla="*/ 2147483647 w 179"/>
              <a:gd name="T43" fmla="*/ 2147483647 h 268"/>
              <a:gd name="T44" fmla="*/ 2147483647 w 179"/>
              <a:gd name="T45" fmla="*/ 2147483647 h 268"/>
              <a:gd name="T46" fmla="*/ 2147483647 w 179"/>
              <a:gd name="T47" fmla="*/ 2147483647 h 268"/>
              <a:gd name="T48" fmla="*/ 2147483647 w 179"/>
              <a:gd name="T49" fmla="*/ 2147483647 h 268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79"/>
              <a:gd name="T76" fmla="*/ 0 h 268"/>
              <a:gd name="T77" fmla="*/ 179 w 179"/>
              <a:gd name="T78" fmla="*/ 268 h 268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79" h="268">
                <a:moveTo>
                  <a:pt x="179" y="5"/>
                </a:moveTo>
                <a:lnTo>
                  <a:pt x="157" y="1"/>
                </a:lnTo>
                <a:lnTo>
                  <a:pt x="135" y="0"/>
                </a:lnTo>
                <a:lnTo>
                  <a:pt x="102" y="1"/>
                </a:lnTo>
                <a:lnTo>
                  <a:pt x="75" y="8"/>
                </a:lnTo>
                <a:lnTo>
                  <a:pt x="62" y="12"/>
                </a:lnTo>
                <a:lnTo>
                  <a:pt x="52" y="18"/>
                </a:lnTo>
                <a:lnTo>
                  <a:pt x="41" y="25"/>
                </a:lnTo>
                <a:lnTo>
                  <a:pt x="34" y="34"/>
                </a:lnTo>
                <a:lnTo>
                  <a:pt x="25" y="41"/>
                </a:lnTo>
                <a:lnTo>
                  <a:pt x="18" y="52"/>
                </a:lnTo>
                <a:lnTo>
                  <a:pt x="12" y="62"/>
                </a:lnTo>
                <a:lnTo>
                  <a:pt x="8" y="75"/>
                </a:lnTo>
                <a:lnTo>
                  <a:pt x="1" y="102"/>
                </a:lnTo>
                <a:lnTo>
                  <a:pt x="0" y="135"/>
                </a:lnTo>
                <a:lnTo>
                  <a:pt x="1" y="161"/>
                </a:lnTo>
                <a:lnTo>
                  <a:pt x="5" y="185"/>
                </a:lnTo>
                <a:lnTo>
                  <a:pt x="8" y="196"/>
                </a:lnTo>
                <a:lnTo>
                  <a:pt x="13" y="206"/>
                </a:lnTo>
                <a:lnTo>
                  <a:pt x="25" y="226"/>
                </a:lnTo>
                <a:lnTo>
                  <a:pt x="39" y="240"/>
                </a:lnTo>
                <a:lnTo>
                  <a:pt x="56" y="253"/>
                </a:lnTo>
                <a:lnTo>
                  <a:pt x="65" y="257"/>
                </a:lnTo>
                <a:lnTo>
                  <a:pt x="76" y="262"/>
                </a:lnTo>
                <a:lnTo>
                  <a:pt x="101" y="268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26" name="Freeform 183"/>
          <p:cNvSpPr>
            <a:spLocks/>
          </p:cNvSpPr>
          <p:nvPr/>
        </p:nvSpPr>
        <p:spPr bwMode="auto">
          <a:xfrm>
            <a:off x="2174875" y="4595813"/>
            <a:ext cx="49213" cy="136525"/>
          </a:xfrm>
          <a:custGeom>
            <a:avLst/>
            <a:gdLst>
              <a:gd name="T0" fmla="*/ 2147483647 w 91"/>
              <a:gd name="T1" fmla="*/ 0 h 258"/>
              <a:gd name="T2" fmla="*/ 2147483647 w 91"/>
              <a:gd name="T3" fmla="*/ 2147483647 h 258"/>
              <a:gd name="T4" fmla="*/ 0 w 91"/>
              <a:gd name="T5" fmla="*/ 2147483647 h 258"/>
              <a:gd name="T6" fmla="*/ 0 60000 65536"/>
              <a:gd name="T7" fmla="*/ 0 60000 65536"/>
              <a:gd name="T8" fmla="*/ 0 60000 65536"/>
              <a:gd name="T9" fmla="*/ 0 w 91"/>
              <a:gd name="T10" fmla="*/ 0 h 258"/>
              <a:gd name="T11" fmla="*/ 91 w 91"/>
              <a:gd name="T12" fmla="*/ 258 h 25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91" h="258">
                <a:moveTo>
                  <a:pt x="91" y="0"/>
                </a:moveTo>
                <a:lnTo>
                  <a:pt x="55" y="128"/>
                </a:lnTo>
                <a:lnTo>
                  <a:pt x="0" y="258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27" name="Freeform 184"/>
          <p:cNvSpPr>
            <a:spLocks/>
          </p:cNvSpPr>
          <p:nvPr/>
        </p:nvSpPr>
        <p:spPr bwMode="auto">
          <a:xfrm>
            <a:off x="2132013" y="4594225"/>
            <a:ext cx="92075" cy="138113"/>
          </a:xfrm>
          <a:custGeom>
            <a:avLst/>
            <a:gdLst>
              <a:gd name="T0" fmla="*/ 2147483647 w 174"/>
              <a:gd name="T1" fmla="*/ 2147483647 h 262"/>
              <a:gd name="T2" fmla="*/ 2147483647 w 174"/>
              <a:gd name="T3" fmla="*/ 0 h 262"/>
              <a:gd name="T4" fmla="*/ 2147483647 w 174"/>
              <a:gd name="T5" fmla="*/ 0 h 262"/>
              <a:gd name="T6" fmla="*/ 2147483647 w 174"/>
              <a:gd name="T7" fmla="*/ 0 h 262"/>
              <a:gd name="T8" fmla="*/ 2147483647 w 174"/>
              <a:gd name="T9" fmla="*/ 2147483647 h 262"/>
              <a:gd name="T10" fmla="*/ 2147483647 w 174"/>
              <a:gd name="T11" fmla="*/ 2147483647 h 262"/>
              <a:gd name="T12" fmla="*/ 2147483647 w 174"/>
              <a:gd name="T13" fmla="*/ 2147483647 h 262"/>
              <a:gd name="T14" fmla="*/ 2147483647 w 174"/>
              <a:gd name="T15" fmla="*/ 2147483647 h 262"/>
              <a:gd name="T16" fmla="*/ 2147483647 w 174"/>
              <a:gd name="T17" fmla="*/ 2147483647 h 262"/>
              <a:gd name="T18" fmla="*/ 2147483647 w 174"/>
              <a:gd name="T19" fmla="*/ 2147483647 h 262"/>
              <a:gd name="T20" fmla="*/ 2147483647 w 174"/>
              <a:gd name="T21" fmla="*/ 2147483647 h 262"/>
              <a:gd name="T22" fmla="*/ 2147483647 w 174"/>
              <a:gd name="T23" fmla="*/ 2147483647 h 262"/>
              <a:gd name="T24" fmla="*/ 2147483647 w 174"/>
              <a:gd name="T25" fmla="*/ 2147483647 h 262"/>
              <a:gd name="T26" fmla="*/ 2147483647 w 174"/>
              <a:gd name="T27" fmla="*/ 2147483647 h 262"/>
              <a:gd name="T28" fmla="*/ 0 w 174"/>
              <a:gd name="T29" fmla="*/ 2147483647 h 262"/>
              <a:gd name="T30" fmla="*/ 2147483647 w 174"/>
              <a:gd name="T31" fmla="*/ 2147483647 h 262"/>
              <a:gd name="T32" fmla="*/ 2147483647 w 174"/>
              <a:gd name="T33" fmla="*/ 2147483647 h 262"/>
              <a:gd name="T34" fmla="*/ 2147483647 w 174"/>
              <a:gd name="T35" fmla="*/ 2147483647 h 262"/>
              <a:gd name="T36" fmla="*/ 2147483647 w 174"/>
              <a:gd name="T37" fmla="*/ 2147483647 h 262"/>
              <a:gd name="T38" fmla="*/ 2147483647 w 174"/>
              <a:gd name="T39" fmla="*/ 2147483647 h 262"/>
              <a:gd name="T40" fmla="*/ 2147483647 w 174"/>
              <a:gd name="T41" fmla="*/ 2147483647 h 262"/>
              <a:gd name="T42" fmla="*/ 2147483647 w 174"/>
              <a:gd name="T43" fmla="*/ 2147483647 h 262"/>
              <a:gd name="T44" fmla="*/ 2147483647 w 174"/>
              <a:gd name="T45" fmla="*/ 2147483647 h 262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74"/>
              <a:gd name="T70" fmla="*/ 0 h 262"/>
              <a:gd name="T71" fmla="*/ 174 w 174"/>
              <a:gd name="T72" fmla="*/ 262 h 262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74" h="262">
                <a:moveTo>
                  <a:pt x="174" y="4"/>
                </a:moveTo>
                <a:lnTo>
                  <a:pt x="155" y="0"/>
                </a:lnTo>
                <a:lnTo>
                  <a:pt x="135" y="0"/>
                </a:lnTo>
                <a:lnTo>
                  <a:pt x="103" y="1"/>
                </a:lnTo>
                <a:lnTo>
                  <a:pt x="76" y="8"/>
                </a:lnTo>
                <a:lnTo>
                  <a:pt x="63" y="12"/>
                </a:lnTo>
                <a:lnTo>
                  <a:pt x="52" y="18"/>
                </a:lnTo>
                <a:lnTo>
                  <a:pt x="42" y="25"/>
                </a:lnTo>
                <a:lnTo>
                  <a:pt x="34" y="34"/>
                </a:lnTo>
                <a:lnTo>
                  <a:pt x="25" y="42"/>
                </a:lnTo>
                <a:lnTo>
                  <a:pt x="18" y="52"/>
                </a:lnTo>
                <a:lnTo>
                  <a:pt x="12" y="62"/>
                </a:lnTo>
                <a:lnTo>
                  <a:pt x="8" y="75"/>
                </a:lnTo>
                <a:lnTo>
                  <a:pt x="2" y="103"/>
                </a:lnTo>
                <a:lnTo>
                  <a:pt x="0" y="135"/>
                </a:lnTo>
                <a:lnTo>
                  <a:pt x="2" y="160"/>
                </a:lnTo>
                <a:lnTo>
                  <a:pt x="6" y="182"/>
                </a:lnTo>
                <a:lnTo>
                  <a:pt x="12" y="201"/>
                </a:lnTo>
                <a:lnTo>
                  <a:pt x="21" y="218"/>
                </a:lnTo>
                <a:lnTo>
                  <a:pt x="33" y="232"/>
                </a:lnTo>
                <a:lnTo>
                  <a:pt x="47" y="244"/>
                </a:lnTo>
                <a:lnTo>
                  <a:pt x="64" y="253"/>
                </a:lnTo>
                <a:lnTo>
                  <a:pt x="83" y="262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28" name="Freeform 185"/>
          <p:cNvSpPr>
            <a:spLocks/>
          </p:cNvSpPr>
          <p:nvPr/>
        </p:nvSpPr>
        <p:spPr bwMode="auto">
          <a:xfrm>
            <a:off x="2174875" y="4595813"/>
            <a:ext cx="101600" cy="141287"/>
          </a:xfrm>
          <a:custGeom>
            <a:avLst/>
            <a:gdLst>
              <a:gd name="T0" fmla="*/ 0 w 190"/>
              <a:gd name="T1" fmla="*/ 2147483647 h 266"/>
              <a:gd name="T2" fmla="*/ 2147483647 w 190"/>
              <a:gd name="T3" fmla="*/ 2147483647 h 266"/>
              <a:gd name="T4" fmla="*/ 2147483647 w 190"/>
              <a:gd name="T5" fmla="*/ 2147483647 h 266"/>
              <a:gd name="T6" fmla="*/ 2147483647 w 190"/>
              <a:gd name="T7" fmla="*/ 2147483647 h 266"/>
              <a:gd name="T8" fmla="*/ 2147483647 w 190"/>
              <a:gd name="T9" fmla="*/ 2147483647 h 266"/>
              <a:gd name="T10" fmla="*/ 2147483647 w 190"/>
              <a:gd name="T11" fmla="*/ 2147483647 h 266"/>
              <a:gd name="T12" fmla="*/ 2147483647 w 190"/>
              <a:gd name="T13" fmla="*/ 2147483647 h 266"/>
              <a:gd name="T14" fmla="*/ 2147483647 w 190"/>
              <a:gd name="T15" fmla="*/ 2147483647 h 266"/>
              <a:gd name="T16" fmla="*/ 2147483647 w 190"/>
              <a:gd name="T17" fmla="*/ 2147483647 h 266"/>
              <a:gd name="T18" fmla="*/ 2147483647 w 190"/>
              <a:gd name="T19" fmla="*/ 2147483647 h 266"/>
              <a:gd name="T20" fmla="*/ 2147483647 w 190"/>
              <a:gd name="T21" fmla="*/ 2147483647 h 266"/>
              <a:gd name="T22" fmla="*/ 2147483647 w 190"/>
              <a:gd name="T23" fmla="*/ 2147483647 h 266"/>
              <a:gd name="T24" fmla="*/ 2147483647 w 190"/>
              <a:gd name="T25" fmla="*/ 2147483647 h 266"/>
              <a:gd name="T26" fmla="*/ 2147483647 w 190"/>
              <a:gd name="T27" fmla="*/ 2147483647 h 266"/>
              <a:gd name="T28" fmla="*/ 2147483647 w 190"/>
              <a:gd name="T29" fmla="*/ 2147483647 h 266"/>
              <a:gd name="T30" fmla="*/ 2147483647 w 190"/>
              <a:gd name="T31" fmla="*/ 2147483647 h 266"/>
              <a:gd name="T32" fmla="*/ 2147483647 w 190"/>
              <a:gd name="T33" fmla="*/ 2147483647 h 266"/>
              <a:gd name="T34" fmla="*/ 2147483647 w 190"/>
              <a:gd name="T35" fmla="*/ 2147483647 h 266"/>
              <a:gd name="T36" fmla="*/ 2147483647 w 190"/>
              <a:gd name="T37" fmla="*/ 2147483647 h 266"/>
              <a:gd name="T38" fmla="*/ 2147483647 w 190"/>
              <a:gd name="T39" fmla="*/ 2147483647 h 266"/>
              <a:gd name="T40" fmla="*/ 2147483647 w 190"/>
              <a:gd name="T41" fmla="*/ 2147483647 h 266"/>
              <a:gd name="T42" fmla="*/ 2147483647 w 190"/>
              <a:gd name="T43" fmla="*/ 2147483647 h 266"/>
              <a:gd name="T44" fmla="*/ 2147483647 w 190"/>
              <a:gd name="T45" fmla="*/ 2147483647 h 266"/>
              <a:gd name="T46" fmla="*/ 2147483647 w 190"/>
              <a:gd name="T47" fmla="*/ 2147483647 h 266"/>
              <a:gd name="T48" fmla="*/ 2147483647 w 190"/>
              <a:gd name="T49" fmla="*/ 2147483647 h 266"/>
              <a:gd name="T50" fmla="*/ 2147483647 w 190"/>
              <a:gd name="T51" fmla="*/ 2147483647 h 266"/>
              <a:gd name="T52" fmla="*/ 2147483647 w 190"/>
              <a:gd name="T53" fmla="*/ 2147483647 h 266"/>
              <a:gd name="T54" fmla="*/ 2147483647 w 190"/>
              <a:gd name="T55" fmla="*/ 2147483647 h 266"/>
              <a:gd name="T56" fmla="*/ 2147483647 w 190"/>
              <a:gd name="T57" fmla="*/ 2147483647 h 266"/>
              <a:gd name="T58" fmla="*/ 2147483647 w 190"/>
              <a:gd name="T59" fmla="*/ 2147483647 h 266"/>
              <a:gd name="T60" fmla="*/ 2147483647 w 190"/>
              <a:gd name="T61" fmla="*/ 2147483647 h 266"/>
              <a:gd name="T62" fmla="*/ 2147483647 w 190"/>
              <a:gd name="T63" fmla="*/ 2147483647 h 266"/>
              <a:gd name="T64" fmla="*/ 2147483647 w 190"/>
              <a:gd name="T65" fmla="*/ 2147483647 h 266"/>
              <a:gd name="T66" fmla="*/ 2147483647 w 190"/>
              <a:gd name="T67" fmla="*/ 0 h 26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190"/>
              <a:gd name="T103" fmla="*/ 0 h 266"/>
              <a:gd name="T104" fmla="*/ 190 w 190"/>
              <a:gd name="T105" fmla="*/ 266 h 26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190" h="266">
                <a:moveTo>
                  <a:pt x="0" y="258"/>
                </a:moveTo>
                <a:lnTo>
                  <a:pt x="11" y="261"/>
                </a:lnTo>
                <a:lnTo>
                  <a:pt x="24" y="263"/>
                </a:lnTo>
                <a:lnTo>
                  <a:pt x="37" y="265"/>
                </a:lnTo>
                <a:lnTo>
                  <a:pt x="52" y="266"/>
                </a:lnTo>
                <a:lnTo>
                  <a:pt x="68" y="265"/>
                </a:lnTo>
                <a:lnTo>
                  <a:pt x="83" y="263"/>
                </a:lnTo>
                <a:lnTo>
                  <a:pt x="90" y="261"/>
                </a:lnTo>
                <a:lnTo>
                  <a:pt x="98" y="259"/>
                </a:lnTo>
                <a:lnTo>
                  <a:pt x="112" y="257"/>
                </a:lnTo>
                <a:lnTo>
                  <a:pt x="124" y="252"/>
                </a:lnTo>
                <a:lnTo>
                  <a:pt x="135" y="246"/>
                </a:lnTo>
                <a:lnTo>
                  <a:pt x="144" y="239"/>
                </a:lnTo>
                <a:lnTo>
                  <a:pt x="155" y="232"/>
                </a:lnTo>
                <a:lnTo>
                  <a:pt x="161" y="222"/>
                </a:lnTo>
                <a:lnTo>
                  <a:pt x="169" y="213"/>
                </a:lnTo>
                <a:lnTo>
                  <a:pt x="174" y="201"/>
                </a:lnTo>
                <a:lnTo>
                  <a:pt x="177" y="194"/>
                </a:lnTo>
                <a:lnTo>
                  <a:pt x="181" y="189"/>
                </a:lnTo>
                <a:lnTo>
                  <a:pt x="183" y="175"/>
                </a:lnTo>
                <a:lnTo>
                  <a:pt x="187" y="162"/>
                </a:lnTo>
                <a:lnTo>
                  <a:pt x="188" y="147"/>
                </a:lnTo>
                <a:lnTo>
                  <a:pt x="190" y="131"/>
                </a:lnTo>
                <a:lnTo>
                  <a:pt x="188" y="115"/>
                </a:lnTo>
                <a:lnTo>
                  <a:pt x="187" y="102"/>
                </a:lnTo>
                <a:lnTo>
                  <a:pt x="183" y="78"/>
                </a:lnTo>
                <a:lnTo>
                  <a:pt x="178" y="66"/>
                </a:lnTo>
                <a:lnTo>
                  <a:pt x="174" y="57"/>
                </a:lnTo>
                <a:lnTo>
                  <a:pt x="165" y="40"/>
                </a:lnTo>
                <a:lnTo>
                  <a:pt x="157" y="31"/>
                </a:lnTo>
                <a:lnTo>
                  <a:pt x="151" y="25"/>
                </a:lnTo>
                <a:lnTo>
                  <a:pt x="134" y="13"/>
                </a:lnTo>
                <a:lnTo>
                  <a:pt x="113" y="4"/>
                </a:lnTo>
                <a:lnTo>
                  <a:pt x="91" y="0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29" name="Line 186"/>
          <p:cNvSpPr>
            <a:spLocks noChangeShapeType="1"/>
          </p:cNvSpPr>
          <p:nvPr/>
        </p:nvSpPr>
        <p:spPr bwMode="auto">
          <a:xfrm flipV="1">
            <a:off x="2224088" y="4086225"/>
            <a:ext cx="144462" cy="509588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30" name="Line 187"/>
          <p:cNvSpPr>
            <a:spLocks noChangeShapeType="1"/>
          </p:cNvSpPr>
          <p:nvPr/>
        </p:nvSpPr>
        <p:spPr bwMode="auto">
          <a:xfrm flipV="1">
            <a:off x="2409825" y="3487738"/>
            <a:ext cx="142875" cy="458787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31" name="Line 188"/>
          <p:cNvSpPr>
            <a:spLocks noChangeShapeType="1"/>
          </p:cNvSpPr>
          <p:nvPr/>
        </p:nvSpPr>
        <p:spPr bwMode="auto">
          <a:xfrm flipH="1">
            <a:off x="2368550" y="3946525"/>
            <a:ext cx="41275" cy="139700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32" name="Freeform 189"/>
          <p:cNvSpPr>
            <a:spLocks/>
          </p:cNvSpPr>
          <p:nvPr/>
        </p:nvSpPr>
        <p:spPr bwMode="auto">
          <a:xfrm>
            <a:off x="1947863" y="5024438"/>
            <a:ext cx="100012" cy="115887"/>
          </a:xfrm>
          <a:custGeom>
            <a:avLst/>
            <a:gdLst>
              <a:gd name="T0" fmla="*/ 2147483647 w 189"/>
              <a:gd name="T1" fmla="*/ 2147483647 h 217"/>
              <a:gd name="T2" fmla="*/ 2147483647 w 189"/>
              <a:gd name="T3" fmla="*/ 2147483647 h 217"/>
              <a:gd name="T4" fmla="*/ 2147483647 w 189"/>
              <a:gd name="T5" fmla="*/ 2147483647 h 217"/>
              <a:gd name="T6" fmla="*/ 2147483647 w 189"/>
              <a:gd name="T7" fmla="*/ 0 h 217"/>
              <a:gd name="T8" fmla="*/ 2147483647 w 189"/>
              <a:gd name="T9" fmla="*/ 2147483647 h 217"/>
              <a:gd name="T10" fmla="*/ 2147483647 w 189"/>
              <a:gd name="T11" fmla="*/ 2147483647 h 217"/>
              <a:gd name="T12" fmla="*/ 2147483647 w 189"/>
              <a:gd name="T13" fmla="*/ 2147483647 h 217"/>
              <a:gd name="T14" fmla="*/ 2147483647 w 189"/>
              <a:gd name="T15" fmla="*/ 2147483647 h 217"/>
              <a:gd name="T16" fmla="*/ 2147483647 w 189"/>
              <a:gd name="T17" fmla="*/ 2147483647 h 217"/>
              <a:gd name="T18" fmla="*/ 2147483647 w 189"/>
              <a:gd name="T19" fmla="*/ 2147483647 h 217"/>
              <a:gd name="T20" fmla="*/ 2147483647 w 189"/>
              <a:gd name="T21" fmla="*/ 2147483647 h 217"/>
              <a:gd name="T22" fmla="*/ 2147483647 w 189"/>
              <a:gd name="T23" fmla="*/ 2147483647 h 217"/>
              <a:gd name="T24" fmla="*/ 2147483647 w 189"/>
              <a:gd name="T25" fmla="*/ 2147483647 h 217"/>
              <a:gd name="T26" fmla="*/ 2147483647 w 189"/>
              <a:gd name="T27" fmla="*/ 2147483647 h 217"/>
              <a:gd name="T28" fmla="*/ 0 w 189"/>
              <a:gd name="T29" fmla="*/ 2147483647 h 217"/>
              <a:gd name="T30" fmla="*/ 0 w 189"/>
              <a:gd name="T31" fmla="*/ 2147483647 h 217"/>
              <a:gd name="T32" fmla="*/ 0 w 189"/>
              <a:gd name="T33" fmla="*/ 2147483647 h 217"/>
              <a:gd name="T34" fmla="*/ 2147483647 w 189"/>
              <a:gd name="T35" fmla="*/ 2147483647 h 217"/>
              <a:gd name="T36" fmla="*/ 2147483647 w 189"/>
              <a:gd name="T37" fmla="*/ 2147483647 h 217"/>
              <a:gd name="T38" fmla="*/ 2147483647 w 189"/>
              <a:gd name="T39" fmla="*/ 2147483647 h 217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w 189"/>
              <a:gd name="T61" fmla="*/ 0 h 217"/>
              <a:gd name="T62" fmla="*/ 189 w 189"/>
              <a:gd name="T63" fmla="*/ 217 h 217"/>
            </a:gdLst>
            <a:ahLst/>
            <a:cxnLst>
              <a:cxn ang="T40">
                <a:pos x="T0" y="T1"/>
              </a:cxn>
              <a:cxn ang="T41">
                <a:pos x="T2" y="T3"/>
              </a:cxn>
              <a:cxn ang="T42">
                <a:pos x="T4" y="T5"/>
              </a:cxn>
              <a:cxn ang="T43">
                <a:pos x="T6" y="T7"/>
              </a:cxn>
              <a:cxn ang="T44">
                <a:pos x="T8" y="T9"/>
              </a:cxn>
              <a:cxn ang="T45">
                <a:pos x="T10" y="T11"/>
              </a:cxn>
              <a:cxn ang="T46">
                <a:pos x="T12" y="T13"/>
              </a:cxn>
              <a:cxn ang="T47">
                <a:pos x="T14" y="T15"/>
              </a:cxn>
              <a:cxn ang="T48">
                <a:pos x="T16" y="T17"/>
              </a:cxn>
              <a:cxn ang="T49">
                <a:pos x="T18" y="T19"/>
              </a:cxn>
              <a:cxn ang="T50">
                <a:pos x="T20" y="T21"/>
              </a:cxn>
              <a:cxn ang="T51">
                <a:pos x="T22" y="T23"/>
              </a:cxn>
              <a:cxn ang="T52">
                <a:pos x="T24" y="T25"/>
              </a:cxn>
              <a:cxn ang="T53">
                <a:pos x="T26" y="T27"/>
              </a:cxn>
              <a:cxn ang="T54">
                <a:pos x="T28" y="T29"/>
              </a:cxn>
              <a:cxn ang="T55">
                <a:pos x="T30" y="T31"/>
              </a:cxn>
              <a:cxn ang="T56">
                <a:pos x="T32" y="T33"/>
              </a:cxn>
              <a:cxn ang="T57">
                <a:pos x="T34" y="T35"/>
              </a:cxn>
              <a:cxn ang="T58">
                <a:pos x="T36" y="T37"/>
              </a:cxn>
              <a:cxn ang="T59">
                <a:pos x="T38" y="T39"/>
              </a:cxn>
            </a:cxnLst>
            <a:rect l="T60" t="T61" r="T62" b="T63"/>
            <a:pathLst>
              <a:path w="189" h="217">
                <a:moveTo>
                  <a:pt x="189" y="7"/>
                </a:moveTo>
                <a:lnTo>
                  <a:pt x="176" y="3"/>
                </a:lnTo>
                <a:lnTo>
                  <a:pt x="163" y="2"/>
                </a:lnTo>
                <a:lnTo>
                  <a:pt x="135" y="0"/>
                </a:lnTo>
                <a:lnTo>
                  <a:pt x="102" y="2"/>
                </a:lnTo>
                <a:lnTo>
                  <a:pt x="75" y="8"/>
                </a:lnTo>
                <a:lnTo>
                  <a:pt x="62" y="12"/>
                </a:lnTo>
                <a:lnTo>
                  <a:pt x="52" y="19"/>
                </a:lnTo>
                <a:lnTo>
                  <a:pt x="41" y="25"/>
                </a:lnTo>
                <a:lnTo>
                  <a:pt x="33" y="34"/>
                </a:lnTo>
                <a:lnTo>
                  <a:pt x="24" y="42"/>
                </a:lnTo>
                <a:lnTo>
                  <a:pt x="18" y="52"/>
                </a:lnTo>
                <a:lnTo>
                  <a:pt x="11" y="63"/>
                </a:lnTo>
                <a:lnTo>
                  <a:pt x="8" y="76"/>
                </a:lnTo>
                <a:lnTo>
                  <a:pt x="1" y="103"/>
                </a:lnTo>
                <a:lnTo>
                  <a:pt x="0" y="135"/>
                </a:lnTo>
                <a:lnTo>
                  <a:pt x="0" y="157"/>
                </a:lnTo>
                <a:lnTo>
                  <a:pt x="4" y="179"/>
                </a:lnTo>
                <a:lnTo>
                  <a:pt x="9" y="199"/>
                </a:lnTo>
                <a:lnTo>
                  <a:pt x="18" y="217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33" name="Line 190"/>
          <p:cNvSpPr>
            <a:spLocks noChangeShapeType="1"/>
          </p:cNvSpPr>
          <p:nvPr/>
        </p:nvSpPr>
        <p:spPr bwMode="auto">
          <a:xfrm flipV="1">
            <a:off x="1943100" y="5140325"/>
            <a:ext cx="14288" cy="11113"/>
          </a:xfrm>
          <a:prstGeom prst="line">
            <a:avLst/>
          </a:prstGeom>
          <a:noFill/>
          <a:ln w="23813">
            <a:solidFill>
              <a:srgbClr val="41EB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34" name="Freeform 191"/>
          <p:cNvSpPr>
            <a:spLocks/>
          </p:cNvSpPr>
          <p:nvPr/>
        </p:nvSpPr>
        <p:spPr bwMode="auto">
          <a:xfrm>
            <a:off x="1957388" y="5029200"/>
            <a:ext cx="90487" cy="111125"/>
          </a:xfrm>
          <a:custGeom>
            <a:avLst/>
            <a:gdLst>
              <a:gd name="T0" fmla="*/ 2147483647 w 171"/>
              <a:gd name="T1" fmla="*/ 0 h 210"/>
              <a:gd name="T2" fmla="*/ 2147483647 w 171"/>
              <a:gd name="T3" fmla="*/ 2147483647 h 210"/>
              <a:gd name="T4" fmla="*/ 0 w 171"/>
              <a:gd name="T5" fmla="*/ 2147483647 h 210"/>
              <a:gd name="T6" fmla="*/ 0 60000 65536"/>
              <a:gd name="T7" fmla="*/ 0 60000 65536"/>
              <a:gd name="T8" fmla="*/ 0 60000 65536"/>
              <a:gd name="T9" fmla="*/ 0 w 171"/>
              <a:gd name="T10" fmla="*/ 0 h 210"/>
              <a:gd name="T11" fmla="*/ 171 w 171"/>
              <a:gd name="T12" fmla="*/ 210 h 210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1" h="210">
                <a:moveTo>
                  <a:pt x="171" y="0"/>
                </a:moveTo>
                <a:lnTo>
                  <a:pt x="117" y="128"/>
                </a:lnTo>
                <a:lnTo>
                  <a:pt x="0" y="210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35" name="Freeform 192"/>
          <p:cNvSpPr>
            <a:spLocks/>
          </p:cNvSpPr>
          <p:nvPr/>
        </p:nvSpPr>
        <p:spPr bwMode="auto">
          <a:xfrm>
            <a:off x="1957388" y="5029200"/>
            <a:ext cx="134937" cy="139700"/>
          </a:xfrm>
          <a:custGeom>
            <a:avLst/>
            <a:gdLst>
              <a:gd name="T0" fmla="*/ 0 w 254"/>
              <a:gd name="T1" fmla="*/ 2147483647 h 264"/>
              <a:gd name="T2" fmla="*/ 2147483647 w 254"/>
              <a:gd name="T3" fmla="*/ 2147483647 h 264"/>
              <a:gd name="T4" fmla="*/ 2147483647 w 254"/>
              <a:gd name="T5" fmla="*/ 2147483647 h 264"/>
              <a:gd name="T6" fmla="*/ 2147483647 w 254"/>
              <a:gd name="T7" fmla="*/ 2147483647 h 264"/>
              <a:gd name="T8" fmla="*/ 2147483647 w 254"/>
              <a:gd name="T9" fmla="*/ 2147483647 h 264"/>
              <a:gd name="T10" fmla="*/ 2147483647 w 254"/>
              <a:gd name="T11" fmla="*/ 2147483647 h 264"/>
              <a:gd name="T12" fmla="*/ 2147483647 w 254"/>
              <a:gd name="T13" fmla="*/ 2147483647 h 264"/>
              <a:gd name="T14" fmla="*/ 2147483647 w 254"/>
              <a:gd name="T15" fmla="*/ 2147483647 h 264"/>
              <a:gd name="T16" fmla="*/ 2147483647 w 254"/>
              <a:gd name="T17" fmla="*/ 2147483647 h 264"/>
              <a:gd name="T18" fmla="*/ 2147483647 w 254"/>
              <a:gd name="T19" fmla="*/ 2147483647 h 264"/>
              <a:gd name="T20" fmla="*/ 2147483647 w 254"/>
              <a:gd name="T21" fmla="*/ 2147483647 h 264"/>
              <a:gd name="T22" fmla="*/ 2147483647 w 254"/>
              <a:gd name="T23" fmla="*/ 2147483647 h 264"/>
              <a:gd name="T24" fmla="*/ 2147483647 w 254"/>
              <a:gd name="T25" fmla="*/ 2147483647 h 264"/>
              <a:gd name="T26" fmla="*/ 2147483647 w 254"/>
              <a:gd name="T27" fmla="*/ 2147483647 h 264"/>
              <a:gd name="T28" fmla="*/ 2147483647 w 254"/>
              <a:gd name="T29" fmla="*/ 2147483647 h 264"/>
              <a:gd name="T30" fmla="*/ 2147483647 w 254"/>
              <a:gd name="T31" fmla="*/ 2147483647 h 264"/>
              <a:gd name="T32" fmla="*/ 2147483647 w 254"/>
              <a:gd name="T33" fmla="*/ 2147483647 h 264"/>
              <a:gd name="T34" fmla="*/ 2147483647 w 254"/>
              <a:gd name="T35" fmla="*/ 2147483647 h 264"/>
              <a:gd name="T36" fmla="*/ 2147483647 w 254"/>
              <a:gd name="T37" fmla="*/ 2147483647 h 264"/>
              <a:gd name="T38" fmla="*/ 2147483647 w 254"/>
              <a:gd name="T39" fmla="*/ 2147483647 h 264"/>
              <a:gd name="T40" fmla="*/ 2147483647 w 254"/>
              <a:gd name="T41" fmla="*/ 2147483647 h 264"/>
              <a:gd name="T42" fmla="*/ 2147483647 w 254"/>
              <a:gd name="T43" fmla="*/ 2147483647 h 264"/>
              <a:gd name="T44" fmla="*/ 2147483647 w 254"/>
              <a:gd name="T45" fmla="*/ 2147483647 h 264"/>
              <a:gd name="T46" fmla="*/ 2147483647 w 254"/>
              <a:gd name="T47" fmla="*/ 2147483647 h 264"/>
              <a:gd name="T48" fmla="*/ 2147483647 w 254"/>
              <a:gd name="T49" fmla="*/ 2147483647 h 264"/>
              <a:gd name="T50" fmla="*/ 2147483647 w 254"/>
              <a:gd name="T51" fmla="*/ 2147483647 h 264"/>
              <a:gd name="T52" fmla="*/ 2147483647 w 254"/>
              <a:gd name="T53" fmla="*/ 2147483647 h 264"/>
              <a:gd name="T54" fmla="*/ 2147483647 w 254"/>
              <a:gd name="T55" fmla="*/ 2147483647 h 264"/>
              <a:gd name="T56" fmla="*/ 2147483647 w 254"/>
              <a:gd name="T57" fmla="*/ 2147483647 h 264"/>
              <a:gd name="T58" fmla="*/ 2147483647 w 254"/>
              <a:gd name="T59" fmla="*/ 2147483647 h 264"/>
              <a:gd name="T60" fmla="*/ 2147483647 w 254"/>
              <a:gd name="T61" fmla="*/ 2147483647 h 264"/>
              <a:gd name="T62" fmla="*/ 2147483647 w 254"/>
              <a:gd name="T63" fmla="*/ 2147483647 h 264"/>
              <a:gd name="T64" fmla="*/ 2147483647 w 254"/>
              <a:gd name="T65" fmla="*/ 2147483647 h 264"/>
              <a:gd name="T66" fmla="*/ 2147483647 w 254"/>
              <a:gd name="T67" fmla="*/ 2147483647 h 264"/>
              <a:gd name="T68" fmla="*/ 2147483647 w 254"/>
              <a:gd name="T69" fmla="*/ 2147483647 h 264"/>
              <a:gd name="T70" fmla="*/ 2147483647 w 254"/>
              <a:gd name="T71" fmla="*/ 2147483647 h 264"/>
              <a:gd name="T72" fmla="*/ 2147483647 w 254"/>
              <a:gd name="T73" fmla="*/ 0 h 264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w 254"/>
              <a:gd name="T112" fmla="*/ 0 h 264"/>
              <a:gd name="T113" fmla="*/ 254 w 254"/>
              <a:gd name="T114" fmla="*/ 264 h 264"/>
            </a:gdLst>
            <a:ahLst/>
            <a:cxnLst>
              <a:cxn ang="T74">
                <a:pos x="T0" y="T1"/>
              </a:cxn>
              <a:cxn ang="T75">
                <a:pos x="T2" y="T3"/>
              </a:cxn>
              <a:cxn ang="T76">
                <a:pos x="T4" y="T5"/>
              </a:cxn>
              <a:cxn ang="T77">
                <a:pos x="T6" y="T7"/>
              </a:cxn>
              <a:cxn ang="T78">
                <a:pos x="T8" y="T9"/>
              </a:cxn>
              <a:cxn ang="T79">
                <a:pos x="T10" y="T11"/>
              </a:cxn>
              <a:cxn ang="T80">
                <a:pos x="T12" y="T13"/>
              </a:cxn>
              <a:cxn ang="T81">
                <a:pos x="T14" y="T15"/>
              </a:cxn>
              <a:cxn ang="T82">
                <a:pos x="T16" y="T17"/>
              </a:cxn>
              <a:cxn ang="T83">
                <a:pos x="T18" y="T19"/>
              </a:cxn>
              <a:cxn ang="T84">
                <a:pos x="T20" y="T21"/>
              </a:cxn>
              <a:cxn ang="T85">
                <a:pos x="T22" y="T23"/>
              </a:cxn>
              <a:cxn ang="T86">
                <a:pos x="T24" y="T25"/>
              </a:cxn>
              <a:cxn ang="T87">
                <a:pos x="T26" y="T27"/>
              </a:cxn>
              <a:cxn ang="T88">
                <a:pos x="T28" y="T29"/>
              </a:cxn>
              <a:cxn ang="T89">
                <a:pos x="T30" y="T31"/>
              </a:cxn>
              <a:cxn ang="T90">
                <a:pos x="T32" y="T33"/>
              </a:cxn>
              <a:cxn ang="T91">
                <a:pos x="T34" y="T35"/>
              </a:cxn>
              <a:cxn ang="T92">
                <a:pos x="T36" y="T37"/>
              </a:cxn>
              <a:cxn ang="T93">
                <a:pos x="T38" y="T39"/>
              </a:cxn>
              <a:cxn ang="T94">
                <a:pos x="T40" y="T41"/>
              </a:cxn>
              <a:cxn ang="T95">
                <a:pos x="T42" y="T43"/>
              </a:cxn>
              <a:cxn ang="T96">
                <a:pos x="T44" y="T45"/>
              </a:cxn>
              <a:cxn ang="T97">
                <a:pos x="T46" y="T47"/>
              </a:cxn>
              <a:cxn ang="T98">
                <a:pos x="T48" y="T49"/>
              </a:cxn>
              <a:cxn ang="T99">
                <a:pos x="T50" y="T51"/>
              </a:cxn>
              <a:cxn ang="T100">
                <a:pos x="T52" y="T53"/>
              </a:cxn>
              <a:cxn ang="T101">
                <a:pos x="T54" y="T55"/>
              </a:cxn>
              <a:cxn ang="T102">
                <a:pos x="T56" y="T57"/>
              </a:cxn>
              <a:cxn ang="T103">
                <a:pos x="T58" y="T59"/>
              </a:cxn>
              <a:cxn ang="T104">
                <a:pos x="T60" y="T61"/>
              </a:cxn>
              <a:cxn ang="T105">
                <a:pos x="T62" y="T63"/>
              </a:cxn>
              <a:cxn ang="T106">
                <a:pos x="T64" y="T65"/>
              </a:cxn>
              <a:cxn ang="T107">
                <a:pos x="T66" y="T67"/>
              </a:cxn>
              <a:cxn ang="T108">
                <a:pos x="T68" y="T69"/>
              </a:cxn>
              <a:cxn ang="T109">
                <a:pos x="T70" y="T71"/>
              </a:cxn>
              <a:cxn ang="T110">
                <a:pos x="T72" y="T73"/>
              </a:cxn>
            </a:cxnLst>
            <a:rect l="T111" t="T112" r="T113" b="T114"/>
            <a:pathLst>
              <a:path w="254" h="264">
                <a:moveTo>
                  <a:pt x="0" y="210"/>
                </a:moveTo>
                <a:lnTo>
                  <a:pt x="8" y="222"/>
                </a:lnTo>
                <a:lnTo>
                  <a:pt x="18" y="233"/>
                </a:lnTo>
                <a:lnTo>
                  <a:pt x="30" y="242"/>
                </a:lnTo>
                <a:lnTo>
                  <a:pt x="44" y="250"/>
                </a:lnTo>
                <a:lnTo>
                  <a:pt x="58" y="255"/>
                </a:lnTo>
                <a:lnTo>
                  <a:pt x="76" y="260"/>
                </a:lnTo>
                <a:lnTo>
                  <a:pt x="95" y="263"/>
                </a:lnTo>
                <a:lnTo>
                  <a:pt x="117" y="264"/>
                </a:lnTo>
                <a:lnTo>
                  <a:pt x="132" y="263"/>
                </a:lnTo>
                <a:lnTo>
                  <a:pt x="148" y="262"/>
                </a:lnTo>
                <a:lnTo>
                  <a:pt x="154" y="259"/>
                </a:lnTo>
                <a:lnTo>
                  <a:pt x="162" y="258"/>
                </a:lnTo>
                <a:lnTo>
                  <a:pt x="176" y="255"/>
                </a:lnTo>
                <a:lnTo>
                  <a:pt x="181" y="251"/>
                </a:lnTo>
                <a:lnTo>
                  <a:pt x="188" y="249"/>
                </a:lnTo>
                <a:lnTo>
                  <a:pt x="200" y="244"/>
                </a:lnTo>
                <a:lnTo>
                  <a:pt x="209" y="236"/>
                </a:lnTo>
                <a:lnTo>
                  <a:pt x="219" y="229"/>
                </a:lnTo>
                <a:lnTo>
                  <a:pt x="226" y="219"/>
                </a:lnTo>
                <a:lnTo>
                  <a:pt x="233" y="210"/>
                </a:lnTo>
                <a:lnTo>
                  <a:pt x="239" y="198"/>
                </a:lnTo>
                <a:lnTo>
                  <a:pt x="241" y="192"/>
                </a:lnTo>
                <a:lnTo>
                  <a:pt x="245" y="187"/>
                </a:lnTo>
                <a:lnTo>
                  <a:pt x="248" y="172"/>
                </a:lnTo>
                <a:lnTo>
                  <a:pt x="252" y="159"/>
                </a:lnTo>
                <a:lnTo>
                  <a:pt x="253" y="144"/>
                </a:lnTo>
                <a:lnTo>
                  <a:pt x="254" y="128"/>
                </a:lnTo>
                <a:lnTo>
                  <a:pt x="253" y="101"/>
                </a:lnTo>
                <a:lnTo>
                  <a:pt x="249" y="79"/>
                </a:lnTo>
                <a:lnTo>
                  <a:pt x="242" y="59"/>
                </a:lnTo>
                <a:lnTo>
                  <a:pt x="233" y="43"/>
                </a:lnTo>
                <a:lnTo>
                  <a:pt x="227" y="34"/>
                </a:lnTo>
                <a:lnTo>
                  <a:pt x="222" y="27"/>
                </a:lnTo>
                <a:lnTo>
                  <a:pt x="207" y="15"/>
                </a:lnTo>
                <a:lnTo>
                  <a:pt x="191" y="6"/>
                </a:lnTo>
                <a:lnTo>
                  <a:pt x="171" y="0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36" name="Freeform 195"/>
          <p:cNvSpPr>
            <a:spLocks/>
          </p:cNvSpPr>
          <p:nvPr/>
        </p:nvSpPr>
        <p:spPr bwMode="auto">
          <a:xfrm>
            <a:off x="1812925" y="5168900"/>
            <a:ext cx="77788" cy="19050"/>
          </a:xfrm>
          <a:custGeom>
            <a:avLst/>
            <a:gdLst>
              <a:gd name="T0" fmla="*/ 2147483647 w 148"/>
              <a:gd name="T1" fmla="*/ 2147483647 h 38"/>
              <a:gd name="T2" fmla="*/ 2147483647 w 148"/>
              <a:gd name="T3" fmla="*/ 2147483647 h 38"/>
              <a:gd name="T4" fmla="*/ 2147483647 w 148"/>
              <a:gd name="T5" fmla="*/ 2147483647 h 38"/>
              <a:gd name="T6" fmla="*/ 2147483647 w 148"/>
              <a:gd name="T7" fmla="*/ 2147483647 h 38"/>
              <a:gd name="T8" fmla="*/ 2147483647 w 148"/>
              <a:gd name="T9" fmla="*/ 2147483647 h 38"/>
              <a:gd name="T10" fmla="*/ 2147483647 w 148"/>
              <a:gd name="T11" fmla="*/ 2147483647 h 38"/>
              <a:gd name="T12" fmla="*/ 2147483647 w 148"/>
              <a:gd name="T13" fmla="*/ 2147483647 h 38"/>
              <a:gd name="T14" fmla="*/ 2147483647 w 148"/>
              <a:gd name="T15" fmla="*/ 0 h 38"/>
              <a:gd name="T16" fmla="*/ 2147483647 w 148"/>
              <a:gd name="T17" fmla="*/ 2147483647 h 38"/>
              <a:gd name="T18" fmla="*/ 0 w 148"/>
              <a:gd name="T19" fmla="*/ 2147483647 h 38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w 148"/>
              <a:gd name="T31" fmla="*/ 0 h 38"/>
              <a:gd name="T32" fmla="*/ 148 w 148"/>
              <a:gd name="T33" fmla="*/ 38 h 38"/>
            </a:gdLst>
            <a:ahLst/>
            <a:cxnLst>
              <a:cxn ang="T20">
                <a:pos x="T0" y="T1"/>
              </a:cxn>
              <a:cxn ang="T21">
                <a:pos x="T2" y="T3"/>
              </a:cxn>
              <a:cxn ang="T22">
                <a:pos x="T4" y="T5"/>
              </a:cxn>
              <a:cxn ang="T23">
                <a:pos x="T6" y="T7"/>
              </a:cxn>
              <a:cxn ang="T24">
                <a:pos x="T8" y="T9"/>
              </a:cxn>
              <a:cxn ang="T25">
                <a:pos x="T10" y="T11"/>
              </a:cxn>
              <a:cxn ang="T26">
                <a:pos x="T12" y="T13"/>
              </a:cxn>
              <a:cxn ang="T27">
                <a:pos x="T14" y="T15"/>
              </a:cxn>
              <a:cxn ang="T28">
                <a:pos x="T16" y="T17"/>
              </a:cxn>
              <a:cxn ang="T29">
                <a:pos x="T18" y="T19"/>
              </a:cxn>
            </a:cxnLst>
            <a:rect l="T30" t="T31" r="T32" b="T33"/>
            <a:pathLst>
              <a:path w="148" h="38">
                <a:moveTo>
                  <a:pt x="148" y="38"/>
                </a:moveTo>
                <a:lnTo>
                  <a:pt x="138" y="28"/>
                </a:lnTo>
                <a:lnTo>
                  <a:pt x="127" y="20"/>
                </a:lnTo>
                <a:lnTo>
                  <a:pt x="116" y="13"/>
                </a:lnTo>
                <a:lnTo>
                  <a:pt x="104" y="9"/>
                </a:lnTo>
                <a:lnTo>
                  <a:pt x="90" y="4"/>
                </a:lnTo>
                <a:lnTo>
                  <a:pt x="75" y="2"/>
                </a:lnTo>
                <a:lnTo>
                  <a:pt x="43" y="0"/>
                </a:lnTo>
                <a:lnTo>
                  <a:pt x="20" y="2"/>
                </a:lnTo>
                <a:lnTo>
                  <a:pt x="0" y="6"/>
                </a:lnTo>
              </a:path>
            </a:pathLst>
          </a:custGeom>
          <a:noFill/>
          <a:ln w="23813">
            <a:solidFill>
              <a:srgbClr val="41EB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37" name="Freeform 196"/>
          <p:cNvSpPr>
            <a:spLocks/>
          </p:cNvSpPr>
          <p:nvPr/>
        </p:nvSpPr>
        <p:spPr bwMode="auto">
          <a:xfrm>
            <a:off x="1835150" y="5187950"/>
            <a:ext cx="55563" cy="52388"/>
          </a:xfrm>
          <a:custGeom>
            <a:avLst/>
            <a:gdLst>
              <a:gd name="T0" fmla="*/ 2147483647 w 105"/>
              <a:gd name="T1" fmla="*/ 0 h 98"/>
              <a:gd name="T2" fmla="*/ 2147483647 w 105"/>
              <a:gd name="T3" fmla="*/ 2147483647 h 98"/>
              <a:gd name="T4" fmla="*/ 0 w 105"/>
              <a:gd name="T5" fmla="*/ 2147483647 h 98"/>
              <a:gd name="T6" fmla="*/ 0 60000 65536"/>
              <a:gd name="T7" fmla="*/ 0 60000 65536"/>
              <a:gd name="T8" fmla="*/ 0 60000 65536"/>
              <a:gd name="T9" fmla="*/ 0 w 105"/>
              <a:gd name="T10" fmla="*/ 0 h 98"/>
              <a:gd name="T11" fmla="*/ 105 w 105"/>
              <a:gd name="T12" fmla="*/ 98 h 9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5" h="98">
                <a:moveTo>
                  <a:pt x="105" y="0"/>
                </a:moveTo>
                <a:lnTo>
                  <a:pt x="87" y="12"/>
                </a:lnTo>
                <a:lnTo>
                  <a:pt x="0" y="98"/>
                </a:lnTo>
              </a:path>
            </a:pathLst>
          </a:custGeom>
          <a:noFill/>
          <a:ln w="23813">
            <a:solidFill>
              <a:srgbClr val="41EB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38" name="Freeform 197"/>
          <p:cNvSpPr>
            <a:spLocks/>
          </p:cNvSpPr>
          <p:nvPr/>
        </p:nvSpPr>
        <p:spPr bwMode="auto">
          <a:xfrm>
            <a:off x="1812925" y="5122863"/>
            <a:ext cx="130175" cy="49212"/>
          </a:xfrm>
          <a:custGeom>
            <a:avLst/>
            <a:gdLst>
              <a:gd name="T0" fmla="*/ 2147483647 w 247"/>
              <a:gd name="T1" fmla="*/ 2147483647 h 93"/>
              <a:gd name="T2" fmla="*/ 2147483647 w 247"/>
              <a:gd name="T3" fmla="*/ 2147483647 h 93"/>
              <a:gd name="T4" fmla="*/ 2147483647 w 247"/>
              <a:gd name="T5" fmla="*/ 2147483647 h 93"/>
              <a:gd name="T6" fmla="*/ 2147483647 w 247"/>
              <a:gd name="T7" fmla="*/ 2147483647 h 93"/>
              <a:gd name="T8" fmla="*/ 2147483647 w 247"/>
              <a:gd name="T9" fmla="*/ 2147483647 h 93"/>
              <a:gd name="T10" fmla="*/ 2147483647 w 247"/>
              <a:gd name="T11" fmla="*/ 2147483647 h 93"/>
              <a:gd name="T12" fmla="*/ 2147483647 w 247"/>
              <a:gd name="T13" fmla="*/ 2147483647 h 93"/>
              <a:gd name="T14" fmla="*/ 2147483647 w 247"/>
              <a:gd name="T15" fmla="*/ 0 h 93"/>
              <a:gd name="T16" fmla="*/ 2147483647 w 247"/>
              <a:gd name="T17" fmla="*/ 0 h 93"/>
              <a:gd name="T18" fmla="*/ 2147483647 w 247"/>
              <a:gd name="T19" fmla="*/ 2147483647 h 93"/>
              <a:gd name="T20" fmla="*/ 2147483647 w 247"/>
              <a:gd name="T21" fmla="*/ 2147483647 h 93"/>
              <a:gd name="T22" fmla="*/ 2147483647 w 247"/>
              <a:gd name="T23" fmla="*/ 2147483647 h 93"/>
              <a:gd name="T24" fmla="*/ 2147483647 w 247"/>
              <a:gd name="T25" fmla="*/ 2147483647 h 93"/>
              <a:gd name="T26" fmla="*/ 2147483647 w 247"/>
              <a:gd name="T27" fmla="*/ 2147483647 h 93"/>
              <a:gd name="T28" fmla="*/ 2147483647 w 247"/>
              <a:gd name="T29" fmla="*/ 2147483647 h 93"/>
              <a:gd name="T30" fmla="*/ 2147483647 w 247"/>
              <a:gd name="T31" fmla="*/ 2147483647 h 93"/>
              <a:gd name="T32" fmla="*/ 0 w 247"/>
              <a:gd name="T33" fmla="*/ 2147483647 h 93"/>
              <a:gd name="T34" fmla="*/ 0 60000 65536"/>
              <a:gd name="T35" fmla="*/ 0 60000 65536"/>
              <a:gd name="T36" fmla="*/ 0 60000 65536"/>
              <a:gd name="T37" fmla="*/ 0 60000 65536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w 247"/>
              <a:gd name="T52" fmla="*/ 0 h 93"/>
              <a:gd name="T53" fmla="*/ 247 w 247"/>
              <a:gd name="T54" fmla="*/ 93 h 93"/>
            </a:gdLst>
            <a:ahLst/>
            <a:cxnLst>
              <a:cxn ang="T34">
                <a:pos x="T0" y="T1"/>
              </a:cxn>
              <a:cxn ang="T35">
                <a:pos x="T2" y="T3"/>
              </a:cxn>
              <a:cxn ang="T36">
                <a:pos x="T4" y="T5"/>
              </a:cxn>
              <a:cxn ang="T37">
                <a:pos x="T6" y="T7"/>
              </a:cxn>
              <a:cxn ang="T38">
                <a:pos x="T8" y="T9"/>
              </a:cxn>
              <a:cxn ang="T39">
                <a:pos x="T10" y="T11"/>
              </a:cxn>
              <a:cxn ang="T40">
                <a:pos x="T12" y="T13"/>
              </a:cxn>
              <a:cxn ang="T41">
                <a:pos x="T14" y="T15"/>
              </a:cxn>
              <a:cxn ang="T42">
                <a:pos x="T16" y="T17"/>
              </a:cxn>
              <a:cxn ang="T43">
                <a:pos x="T18" y="T19"/>
              </a:cxn>
              <a:cxn ang="T44">
                <a:pos x="T20" y="T21"/>
              </a:cxn>
              <a:cxn ang="T45">
                <a:pos x="T22" y="T23"/>
              </a:cxn>
              <a:cxn ang="T46">
                <a:pos x="T24" y="T25"/>
              </a:cxn>
              <a:cxn ang="T47">
                <a:pos x="T26" y="T27"/>
              </a:cxn>
              <a:cxn ang="T48">
                <a:pos x="T28" y="T29"/>
              </a:cxn>
              <a:cxn ang="T49">
                <a:pos x="T30" y="T31"/>
              </a:cxn>
              <a:cxn ang="T50">
                <a:pos x="T32" y="T33"/>
              </a:cxn>
            </a:cxnLst>
            <a:rect l="T51" t="T52" r="T53" b="T54"/>
            <a:pathLst>
              <a:path w="247" h="93">
                <a:moveTo>
                  <a:pt x="247" y="54"/>
                </a:moveTo>
                <a:lnTo>
                  <a:pt x="236" y="39"/>
                </a:lnTo>
                <a:lnTo>
                  <a:pt x="226" y="29"/>
                </a:lnTo>
                <a:lnTo>
                  <a:pt x="213" y="20"/>
                </a:lnTo>
                <a:lnTo>
                  <a:pt x="200" y="13"/>
                </a:lnTo>
                <a:lnTo>
                  <a:pt x="184" y="7"/>
                </a:lnTo>
                <a:lnTo>
                  <a:pt x="168" y="3"/>
                </a:lnTo>
                <a:lnTo>
                  <a:pt x="149" y="0"/>
                </a:lnTo>
                <a:lnTo>
                  <a:pt x="130" y="0"/>
                </a:lnTo>
                <a:lnTo>
                  <a:pt x="103" y="2"/>
                </a:lnTo>
                <a:lnTo>
                  <a:pt x="79" y="6"/>
                </a:lnTo>
                <a:lnTo>
                  <a:pt x="59" y="12"/>
                </a:lnTo>
                <a:lnTo>
                  <a:pt x="42" y="23"/>
                </a:lnTo>
                <a:lnTo>
                  <a:pt x="26" y="34"/>
                </a:lnTo>
                <a:lnTo>
                  <a:pt x="14" y="51"/>
                </a:lnTo>
                <a:lnTo>
                  <a:pt x="5" y="70"/>
                </a:lnTo>
                <a:lnTo>
                  <a:pt x="0" y="93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39" name="Freeform 198"/>
          <p:cNvSpPr>
            <a:spLocks/>
          </p:cNvSpPr>
          <p:nvPr/>
        </p:nvSpPr>
        <p:spPr bwMode="auto">
          <a:xfrm>
            <a:off x="1890713" y="5187950"/>
            <a:ext cx="17462" cy="74613"/>
          </a:xfrm>
          <a:custGeom>
            <a:avLst/>
            <a:gdLst>
              <a:gd name="T0" fmla="*/ 2147483647 w 33"/>
              <a:gd name="T1" fmla="*/ 2147483647 h 141"/>
              <a:gd name="T2" fmla="*/ 2147483647 w 33"/>
              <a:gd name="T3" fmla="*/ 2147483647 h 141"/>
              <a:gd name="T4" fmla="*/ 2147483647 w 33"/>
              <a:gd name="T5" fmla="*/ 2147483647 h 141"/>
              <a:gd name="T6" fmla="*/ 2147483647 w 33"/>
              <a:gd name="T7" fmla="*/ 2147483647 h 141"/>
              <a:gd name="T8" fmla="*/ 2147483647 w 33"/>
              <a:gd name="T9" fmla="*/ 2147483647 h 141"/>
              <a:gd name="T10" fmla="*/ 2147483647 w 33"/>
              <a:gd name="T11" fmla="*/ 2147483647 h 141"/>
              <a:gd name="T12" fmla="*/ 2147483647 w 33"/>
              <a:gd name="T13" fmla="*/ 2147483647 h 141"/>
              <a:gd name="T14" fmla="*/ 2147483647 w 33"/>
              <a:gd name="T15" fmla="*/ 2147483647 h 141"/>
              <a:gd name="T16" fmla="*/ 2147483647 w 33"/>
              <a:gd name="T17" fmla="*/ 2147483647 h 141"/>
              <a:gd name="T18" fmla="*/ 2147483647 w 33"/>
              <a:gd name="T19" fmla="*/ 2147483647 h 141"/>
              <a:gd name="T20" fmla="*/ 0 w 33"/>
              <a:gd name="T21" fmla="*/ 0 h 141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60000 65536"/>
              <a:gd name="T28" fmla="*/ 0 60000 65536"/>
              <a:gd name="T29" fmla="*/ 0 60000 65536"/>
              <a:gd name="T30" fmla="*/ 0 60000 65536"/>
              <a:gd name="T31" fmla="*/ 0 60000 65536"/>
              <a:gd name="T32" fmla="*/ 0 60000 65536"/>
              <a:gd name="T33" fmla="*/ 0 w 33"/>
              <a:gd name="T34" fmla="*/ 0 h 141"/>
              <a:gd name="T35" fmla="*/ 33 w 33"/>
              <a:gd name="T36" fmla="*/ 141 h 141"/>
            </a:gdLst>
            <a:ahLst/>
            <a:cxnLst>
              <a:cxn ang="T22">
                <a:pos x="T0" y="T1"/>
              </a:cxn>
              <a:cxn ang="T23">
                <a:pos x="T2" y="T3"/>
              </a:cxn>
              <a:cxn ang="T24">
                <a:pos x="T4" y="T5"/>
              </a:cxn>
              <a:cxn ang="T25">
                <a:pos x="T6" y="T7"/>
              </a:cxn>
              <a:cxn ang="T26">
                <a:pos x="T8" y="T9"/>
              </a:cxn>
              <a:cxn ang="T27">
                <a:pos x="T10" y="T11"/>
              </a:cxn>
              <a:cxn ang="T28">
                <a:pos x="T12" y="T13"/>
              </a:cxn>
              <a:cxn ang="T29">
                <a:pos x="T14" y="T15"/>
              </a:cxn>
              <a:cxn ang="T30">
                <a:pos x="T16" y="T17"/>
              </a:cxn>
              <a:cxn ang="T31">
                <a:pos x="T18" y="T19"/>
              </a:cxn>
              <a:cxn ang="T32">
                <a:pos x="T20" y="T21"/>
              </a:cxn>
            </a:cxnLst>
            <a:rect l="T33" t="T34" r="T35" b="T36"/>
            <a:pathLst>
              <a:path w="33" h="141">
                <a:moveTo>
                  <a:pt x="27" y="141"/>
                </a:moveTo>
                <a:lnTo>
                  <a:pt x="27" y="135"/>
                </a:lnTo>
                <a:lnTo>
                  <a:pt x="29" y="130"/>
                </a:lnTo>
                <a:lnTo>
                  <a:pt x="31" y="119"/>
                </a:lnTo>
                <a:lnTo>
                  <a:pt x="33" y="98"/>
                </a:lnTo>
                <a:lnTo>
                  <a:pt x="30" y="66"/>
                </a:lnTo>
                <a:lnTo>
                  <a:pt x="26" y="52"/>
                </a:lnTo>
                <a:lnTo>
                  <a:pt x="23" y="40"/>
                </a:lnTo>
                <a:lnTo>
                  <a:pt x="18" y="27"/>
                </a:lnTo>
                <a:lnTo>
                  <a:pt x="13" y="17"/>
                </a:lnTo>
                <a:lnTo>
                  <a:pt x="0" y="0"/>
                </a:lnTo>
              </a:path>
            </a:pathLst>
          </a:custGeom>
          <a:noFill/>
          <a:ln w="23813">
            <a:solidFill>
              <a:srgbClr val="41EB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40" name="Freeform 199"/>
          <p:cNvSpPr>
            <a:spLocks/>
          </p:cNvSpPr>
          <p:nvPr/>
        </p:nvSpPr>
        <p:spPr bwMode="auto">
          <a:xfrm>
            <a:off x="1763713" y="5172075"/>
            <a:ext cx="141287" cy="141288"/>
          </a:xfrm>
          <a:custGeom>
            <a:avLst/>
            <a:gdLst>
              <a:gd name="T0" fmla="*/ 2147483647 w 267"/>
              <a:gd name="T1" fmla="*/ 0 h 267"/>
              <a:gd name="T2" fmla="*/ 2147483647 w 267"/>
              <a:gd name="T3" fmla="*/ 2147483647 h 267"/>
              <a:gd name="T4" fmla="*/ 2147483647 w 267"/>
              <a:gd name="T5" fmla="*/ 2147483647 h 267"/>
              <a:gd name="T6" fmla="*/ 2147483647 w 267"/>
              <a:gd name="T7" fmla="*/ 2147483647 h 267"/>
              <a:gd name="T8" fmla="*/ 2147483647 w 267"/>
              <a:gd name="T9" fmla="*/ 2147483647 h 267"/>
              <a:gd name="T10" fmla="*/ 2147483647 w 267"/>
              <a:gd name="T11" fmla="*/ 2147483647 h 267"/>
              <a:gd name="T12" fmla="*/ 2147483647 w 267"/>
              <a:gd name="T13" fmla="*/ 2147483647 h 267"/>
              <a:gd name="T14" fmla="*/ 0 w 267"/>
              <a:gd name="T15" fmla="*/ 2147483647 h 267"/>
              <a:gd name="T16" fmla="*/ 0 w 267"/>
              <a:gd name="T17" fmla="*/ 2147483647 h 267"/>
              <a:gd name="T18" fmla="*/ 0 w 267"/>
              <a:gd name="T19" fmla="*/ 2147483647 h 267"/>
              <a:gd name="T20" fmla="*/ 2147483647 w 267"/>
              <a:gd name="T21" fmla="*/ 2147483647 h 267"/>
              <a:gd name="T22" fmla="*/ 2147483647 w 267"/>
              <a:gd name="T23" fmla="*/ 2147483647 h 267"/>
              <a:gd name="T24" fmla="*/ 2147483647 w 267"/>
              <a:gd name="T25" fmla="*/ 2147483647 h 267"/>
              <a:gd name="T26" fmla="*/ 2147483647 w 267"/>
              <a:gd name="T27" fmla="*/ 2147483647 h 267"/>
              <a:gd name="T28" fmla="*/ 2147483647 w 267"/>
              <a:gd name="T29" fmla="*/ 2147483647 h 267"/>
              <a:gd name="T30" fmla="*/ 2147483647 w 267"/>
              <a:gd name="T31" fmla="*/ 2147483647 h 267"/>
              <a:gd name="T32" fmla="*/ 2147483647 w 267"/>
              <a:gd name="T33" fmla="*/ 2147483647 h 267"/>
              <a:gd name="T34" fmla="*/ 2147483647 w 267"/>
              <a:gd name="T35" fmla="*/ 2147483647 h 267"/>
              <a:gd name="T36" fmla="*/ 2147483647 w 267"/>
              <a:gd name="T37" fmla="*/ 2147483647 h 267"/>
              <a:gd name="T38" fmla="*/ 2147483647 w 267"/>
              <a:gd name="T39" fmla="*/ 2147483647 h 267"/>
              <a:gd name="T40" fmla="*/ 2147483647 w 267"/>
              <a:gd name="T41" fmla="*/ 2147483647 h 267"/>
              <a:gd name="T42" fmla="*/ 2147483647 w 267"/>
              <a:gd name="T43" fmla="*/ 2147483647 h 267"/>
              <a:gd name="T44" fmla="*/ 2147483647 w 267"/>
              <a:gd name="T45" fmla="*/ 2147483647 h 267"/>
              <a:gd name="T46" fmla="*/ 2147483647 w 267"/>
              <a:gd name="T47" fmla="*/ 2147483647 h 267"/>
              <a:gd name="T48" fmla="*/ 2147483647 w 267"/>
              <a:gd name="T49" fmla="*/ 2147483647 h 267"/>
              <a:gd name="T50" fmla="*/ 2147483647 w 267"/>
              <a:gd name="T51" fmla="*/ 2147483647 h 267"/>
              <a:gd name="T52" fmla="*/ 2147483647 w 267"/>
              <a:gd name="T53" fmla="*/ 2147483647 h 267"/>
              <a:gd name="T54" fmla="*/ 2147483647 w 267"/>
              <a:gd name="T55" fmla="*/ 2147483647 h 267"/>
              <a:gd name="T56" fmla="*/ 2147483647 w 267"/>
              <a:gd name="T57" fmla="*/ 2147483647 h 267"/>
              <a:gd name="T58" fmla="*/ 2147483647 w 267"/>
              <a:gd name="T59" fmla="*/ 2147483647 h 267"/>
              <a:gd name="T60" fmla="*/ 2147483647 w 267"/>
              <a:gd name="T61" fmla="*/ 2147483647 h 267"/>
              <a:gd name="T62" fmla="*/ 2147483647 w 267"/>
              <a:gd name="T63" fmla="*/ 2147483647 h 267"/>
              <a:gd name="T64" fmla="*/ 2147483647 w 267"/>
              <a:gd name="T65" fmla="*/ 2147483647 h 267"/>
              <a:gd name="T66" fmla="*/ 2147483647 w 267"/>
              <a:gd name="T67" fmla="*/ 2147483647 h 267"/>
              <a:gd name="T68" fmla="*/ 2147483647 w 267"/>
              <a:gd name="T69" fmla="*/ 2147483647 h 267"/>
              <a:gd name="T70" fmla="*/ 2147483647 w 267"/>
              <a:gd name="T71" fmla="*/ 2147483647 h 267"/>
              <a:gd name="T72" fmla="*/ 2147483647 w 267"/>
              <a:gd name="T73" fmla="*/ 2147483647 h 267"/>
              <a:gd name="T74" fmla="*/ 2147483647 w 267"/>
              <a:gd name="T75" fmla="*/ 2147483647 h 26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67"/>
              <a:gd name="T115" fmla="*/ 0 h 267"/>
              <a:gd name="T116" fmla="*/ 267 w 267"/>
              <a:gd name="T117" fmla="*/ 267 h 26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67" h="267">
                <a:moveTo>
                  <a:pt x="92" y="0"/>
                </a:moveTo>
                <a:lnTo>
                  <a:pt x="70" y="6"/>
                </a:lnTo>
                <a:lnTo>
                  <a:pt x="51" y="15"/>
                </a:lnTo>
                <a:lnTo>
                  <a:pt x="34" y="27"/>
                </a:lnTo>
                <a:lnTo>
                  <a:pt x="22" y="42"/>
                </a:lnTo>
                <a:lnTo>
                  <a:pt x="12" y="59"/>
                </a:lnTo>
                <a:lnTo>
                  <a:pt x="5" y="80"/>
                </a:lnTo>
                <a:lnTo>
                  <a:pt x="1" y="103"/>
                </a:lnTo>
                <a:lnTo>
                  <a:pt x="0" y="130"/>
                </a:lnTo>
                <a:lnTo>
                  <a:pt x="1" y="162"/>
                </a:lnTo>
                <a:lnTo>
                  <a:pt x="8" y="189"/>
                </a:lnTo>
                <a:lnTo>
                  <a:pt x="12" y="200"/>
                </a:lnTo>
                <a:lnTo>
                  <a:pt x="18" y="212"/>
                </a:lnTo>
                <a:lnTo>
                  <a:pt x="25" y="221"/>
                </a:lnTo>
                <a:lnTo>
                  <a:pt x="34" y="232"/>
                </a:lnTo>
                <a:lnTo>
                  <a:pt x="42" y="238"/>
                </a:lnTo>
                <a:lnTo>
                  <a:pt x="52" y="246"/>
                </a:lnTo>
                <a:lnTo>
                  <a:pt x="62" y="251"/>
                </a:lnTo>
                <a:lnTo>
                  <a:pt x="75" y="258"/>
                </a:lnTo>
                <a:lnTo>
                  <a:pt x="103" y="264"/>
                </a:lnTo>
                <a:lnTo>
                  <a:pt x="135" y="267"/>
                </a:lnTo>
                <a:lnTo>
                  <a:pt x="148" y="265"/>
                </a:lnTo>
                <a:lnTo>
                  <a:pt x="161" y="264"/>
                </a:lnTo>
                <a:lnTo>
                  <a:pt x="173" y="261"/>
                </a:lnTo>
                <a:lnTo>
                  <a:pt x="186" y="260"/>
                </a:lnTo>
                <a:lnTo>
                  <a:pt x="189" y="258"/>
                </a:lnTo>
                <a:lnTo>
                  <a:pt x="195" y="256"/>
                </a:lnTo>
                <a:lnTo>
                  <a:pt x="205" y="252"/>
                </a:lnTo>
                <a:lnTo>
                  <a:pt x="214" y="247"/>
                </a:lnTo>
                <a:lnTo>
                  <a:pt x="225" y="243"/>
                </a:lnTo>
                <a:lnTo>
                  <a:pt x="231" y="235"/>
                </a:lnTo>
                <a:lnTo>
                  <a:pt x="239" y="229"/>
                </a:lnTo>
                <a:lnTo>
                  <a:pt x="245" y="221"/>
                </a:lnTo>
                <a:lnTo>
                  <a:pt x="252" y="213"/>
                </a:lnTo>
                <a:lnTo>
                  <a:pt x="256" y="203"/>
                </a:lnTo>
                <a:lnTo>
                  <a:pt x="261" y="194"/>
                </a:lnTo>
                <a:lnTo>
                  <a:pt x="263" y="184"/>
                </a:lnTo>
                <a:lnTo>
                  <a:pt x="267" y="173"/>
                </a:lnTo>
              </a:path>
            </a:pathLst>
          </a:custGeom>
          <a:noFill/>
          <a:ln w="23813">
            <a:solidFill>
              <a:schemeClr val="folHlink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41" name="Line 200"/>
          <p:cNvSpPr>
            <a:spLocks noChangeShapeType="1"/>
          </p:cNvSpPr>
          <p:nvPr/>
        </p:nvSpPr>
        <p:spPr bwMode="auto">
          <a:xfrm flipH="1">
            <a:off x="1890713" y="5151438"/>
            <a:ext cx="52387" cy="36512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42" name="Line 201"/>
          <p:cNvSpPr>
            <a:spLocks noChangeShapeType="1"/>
          </p:cNvSpPr>
          <p:nvPr/>
        </p:nvSpPr>
        <p:spPr bwMode="auto">
          <a:xfrm flipV="1">
            <a:off x="2047875" y="4732338"/>
            <a:ext cx="127000" cy="296862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43" name="Line 202"/>
          <p:cNvSpPr>
            <a:spLocks noChangeShapeType="1"/>
          </p:cNvSpPr>
          <p:nvPr/>
        </p:nvSpPr>
        <p:spPr bwMode="auto">
          <a:xfrm flipV="1">
            <a:off x="3381375" y="2555875"/>
            <a:ext cx="233363" cy="111125"/>
          </a:xfrm>
          <a:prstGeom prst="line">
            <a:avLst/>
          </a:pr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44" name="Freeform 203"/>
          <p:cNvSpPr>
            <a:spLocks/>
          </p:cNvSpPr>
          <p:nvPr/>
        </p:nvSpPr>
        <p:spPr bwMode="auto">
          <a:xfrm>
            <a:off x="5457825" y="2009775"/>
            <a:ext cx="144463" cy="85725"/>
          </a:xfrm>
          <a:custGeom>
            <a:avLst/>
            <a:gdLst>
              <a:gd name="T0" fmla="*/ 2147483647 w 272"/>
              <a:gd name="T1" fmla="*/ 2147483647 h 164"/>
              <a:gd name="T2" fmla="*/ 2147483647 w 272"/>
              <a:gd name="T3" fmla="*/ 2147483647 h 164"/>
              <a:gd name="T4" fmla="*/ 2147483647 w 272"/>
              <a:gd name="T5" fmla="*/ 2147483647 h 164"/>
              <a:gd name="T6" fmla="*/ 2147483647 w 272"/>
              <a:gd name="T7" fmla="*/ 2147483647 h 164"/>
              <a:gd name="T8" fmla="*/ 2147483647 w 272"/>
              <a:gd name="T9" fmla="*/ 2147483647 h 164"/>
              <a:gd name="T10" fmla="*/ 2147483647 w 272"/>
              <a:gd name="T11" fmla="*/ 2147483647 h 164"/>
              <a:gd name="T12" fmla="*/ 2147483647 w 272"/>
              <a:gd name="T13" fmla="*/ 2147483647 h 164"/>
              <a:gd name="T14" fmla="*/ 2147483647 w 272"/>
              <a:gd name="T15" fmla="*/ 2147483647 h 164"/>
              <a:gd name="T16" fmla="*/ 2147483647 w 272"/>
              <a:gd name="T17" fmla="*/ 2147483647 h 164"/>
              <a:gd name="T18" fmla="*/ 2147483647 w 272"/>
              <a:gd name="T19" fmla="*/ 2147483647 h 164"/>
              <a:gd name="T20" fmla="*/ 2147483647 w 272"/>
              <a:gd name="T21" fmla="*/ 2147483647 h 164"/>
              <a:gd name="T22" fmla="*/ 2147483647 w 272"/>
              <a:gd name="T23" fmla="*/ 2147483647 h 164"/>
              <a:gd name="T24" fmla="*/ 2147483647 w 272"/>
              <a:gd name="T25" fmla="*/ 2147483647 h 164"/>
              <a:gd name="T26" fmla="*/ 2147483647 w 272"/>
              <a:gd name="T27" fmla="*/ 2147483647 h 164"/>
              <a:gd name="T28" fmla="*/ 2147483647 w 272"/>
              <a:gd name="T29" fmla="*/ 2147483647 h 164"/>
              <a:gd name="T30" fmla="*/ 2147483647 w 272"/>
              <a:gd name="T31" fmla="*/ 0 h 164"/>
              <a:gd name="T32" fmla="*/ 2147483647 w 272"/>
              <a:gd name="T33" fmla="*/ 0 h 164"/>
              <a:gd name="T34" fmla="*/ 2147483647 w 272"/>
              <a:gd name="T35" fmla="*/ 0 h 164"/>
              <a:gd name="T36" fmla="*/ 2147483647 w 272"/>
              <a:gd name="T37" fmla="*/ 2147483647 h 164"/>
              <a:gd name="T38" fmla="*/ 2147483647 w 272"/>
              <a:gd name="T39" fmla="*/ 2147483647 h 164"/>
              <a:gd name="T40" fmla="*/ 2147483647 w 272"/>
              <a:gd name="T41" fmla="*/ 2147483647 h 164"/>
              <a:gd name="T42" fmla="*/ 2147483647 w 272"/>
              <a:gd name="T43" fmla="*/ 2147483647 h 164"/>
              <a:gd name="T44" fmla="*/ 2147483647 w 272"/>
              <a:gd name="T45" fmla="*/ 2147483647 h 164"/>
              <a:gd name="T46" fmla="*/ 2147483647 w 272"/>
              <a:gd name="T47" fmla="*/ 2147483647 h 164"/>
              <a:gd name="T48" fmla="*/ 2147483647 w 272"/>
              <a:gd name="T49" fmla="*/ 2147483647 h 164"/>
              <a:gd name="T50" fmla="*/ 2147483647 w 272"/>
              <a:gd name="T51" fmla="*/ 2147483647 h 164"/>
              <a:gd name="T52" fmla="*/ 0 w 272"/>
              <a:gd name="T53" fmla="*/ 2147483647 h 164"/>
              <a:gd name="T54" fmla="*/ 0 w 272"/>
              <a:gd name="T55" fmla="*/ 2147483647 h 164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72"/>
              <a:gd name="T85" fmla="*/ 0 h 164"/>
              <a:gd name="T86" fmla="*/ 272 w 272"/>
              <a:gd name="T87" fmla="*/ 164 h 164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72" h="164">
                <a:moveTo>
                  <a:pt x="270" y="164"/>
                </a:moveTo>
                <a:lnTo>
                  <a:pt x="271" y="149"/>
                </a:lnTo>
                <a:lnTo>
                  <a:pt x="271" y="141"/>
                </a:lnTo>
                <a:lnTo>
                  <a:pt x="271" y="137"/>
                </a:lnTo>
                <a:lnTo>
                  <a:pt x="272" y="135"/>
                </a:lnTo>
                <a:lnTo>
                  <a:pt x="270" y="102"/>
                </a:lnTo>
                <a:lnTo>
                  <a:pt x="263" y="75"/>
                </a:lnTo>
                <a:lnTo>
                  <a:pt x="258" y="62"/>
                </a:lnTo>
                <a:lnTo>
                  <a:pt x="253" y="52"/>
                </a:lnTo>
                <a:lnTo>
                  <a:pt x="245" y="41"/>
                </a:lnTo>
                <a:lnTo>
                  <a:pt x="238" y="33"/>
                </a:lnTo>
                <a:lnTo>
                  <a:pt x="228" y="24"/>
                </a:lnTo>
                <a:lnTo>
                  <a:pt x="219" y="18"/>
                </a:lnTo>
                <a:lnTo>
                  <a:pt x="207" y="11"/>
                </a:lnTo>
                <a:lnTo>
                  <a:pt x="196" y="8"/>
                </a:lnTo>
                <a:lnTo>
                  <a:pt x="168" y="1"/>
                </a:lnTo>
                <a:lnTo>
                  <a:pt x="137" y="0"/>
                </a:lnTo>
                <a:lnTo>
                  <a:pt x="104" y="1"/>
                </a:lnTo>
                <a:lnTo>
                  <a:pt x="76" y="8"/>
                </a:lnTo>
                <a:lnTo>
                  <a:pt x="52" y="18"/>
                </a:lnTo>
                <a:lnTo>
                  <a:pt x="41" y="24"/>
                </a:lnTo>
                <a:lnTo>
                  <a:pt x="34" y="33"/>
                </a:lnTo>
                <a:lnTo>
                  <a:pt x="24" y="41"/>
                </a:lnTo>
                <a:lnTo>
                  <a:pt x="18" y="52"/>
                </a:lnTo>
                <a:lnTo>
                  <a:pt x="12" y="62"/>
                </a:lnTo>
                <a:lnTo>
                  <a:pt x="8" y="75"/>
                </a:lnTo>
                <a:lnTo>
                  <a:pt x="1" y="102"/>
                </a:lnTo>
                <a:lnTo>
                  <a:pt x="0" y="135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45" name="Freeform 204"/>
          <p:cNvSpPr>
            <a:spLocks/>
          </p:cNvSpPr>
          <p:nvPr/>
        </p:nvSpPr>
        <p:spPr bwMode="auto">
          <a:xfrm>
            <a:off x="5457825" y="2081213"/>
            <a:ext cx="142875" cy="14287"/>
          </a:xfrm>
          <a:custGeom>
            <a:avLst/>
            <a:gdLst>
              <a:gd name="T0" fmla="*/ 2147483647 w 270"/>
              <a:gd name="T1" fmla="*/ 2147483647 h 29"/>
              <a:gd name="T2" fmla="*/ 2147483647 w 270"/>
              <a:gd name="T3" fmla="*/ 2147483647 h 29"/>
              <a:gd name="T4" fmla="*/ 0 w 270"/>
              <a:gd name="T5" fmla="*/ 0 h 29"/>
              <a:gd name="T6" fmla="*/ 0 60000 65536"/>
              <a:gd name="T7" fmla="*/ 0 60000 65536"/>
              <a:gd name="T8" fmla="*/ 0 60000 65536"/>
              <a:gd name="T9" fmla="*/ 0 w 270"/>
              <a:gd name="T10" fmla="*/ 0 h 29"/>
              <a:gd name="T11" fmla="*/ 270 w 270"/>
              <a:gd name="T12" fmla="*/ 29 h 2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70" h="29">
                <a:moveTo>
                  <a:pt x="270" y="29"/>
                </a:moveTo>
                <a:lnTo>
                  <a:pt x="135" y="2"/>
                </a:lnTo>
                <a:lnTo>
                  <a:pt x="0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46" name="Freeform 205"/>
          <p:cNvSpPr>
            <a:spLocks/>
          </p:cNvSpPr>
          <p:nvPr/>
        </p:nvSpPr>
        <p:spPr bwMode="auto">
          <a:xfrm>
            <a:off x="5827713" y="2141538"/>
            <a:ext cx="142875" cy="85725"/>
          </a:xfrm>
          <a:custGeom>
            <a:avLst/>
            <a:gdLst>
              <a:gd name="T0" fmla="*/ 2147483647 w 269"/>
              <a:gd name="T1" fmla="*/ 0 h 160"/>
              <a:gd name="T2" fmla="*/ 0 w 269"/>
              <a:gd name="T3" fmla="*/ 2147483647 h 160"/>
              <a:gd name="T4" fmla="*/ 0 w 269"/>
              <a:gd name="T5" fmla="*/ 2147483647 h 160"/>
              <a:gd name="T6" fmla="*/ 2147483647 w 269"/>
              <a:gd name="T7" fmla="*/ 2147483647 h 160"/>
              <a:gd name="T8" fmla="*/ 2147483647 w 269"/>
              <a:gd name="T9" fmla="*/ 2147483647 h 160"/>
              <a:gd name="T10" fmla="*/ 2147483647 w 269"/>
              <a:gd name="T11" fmla="*/ 2147483647 h 160"/>
              <a:gd name="T12" fmla="*/ 2147483647 w 269"/>
              <a:gd name="T13" fmla="*/ 2147483647 h 160"/>
              <a:gd name="T14" fmla="*/ 2147483647 w 269"/>
              <a:gd name="T15" fmla="*/ 2147483647 h 160"/>
              <a:gd name="T16" fmla="*/ 2147483647 w 269"/>
              <a:gd name="T17" fmla="*/ 2147483647 h 160"/>
              <a:gd name="T18" fmla="*/ 2147483647 w 269"/>
              <a:gd name="T19" fmla="*/ 2147483647 h 160"/>
              <a:gd name="T20" fmla="*/ 2147483647 w 269"/>
              <a:gd name="T21" fmla="*/ 2147483647 h 160"/>
              <a:gd name="T22" fmla="*/ 2147483647 w 269"/>
              <a:gd name="T23" fmla="*/ 2147483647 h 160"/>
              <a:gd name="T24" fmla="*/ 2147483647 w 269"/>
              <a:gd name="T25" fmla="*/ 2147483647 h 160"/>
              <a:gd name="T26" fmla="*/ 2147483647 w 269"/>
              <a:gd name="T27" fmla="*/ 2147483647 h 160"/>
              <a:gd name="T28" fmla="*/ 2147483647 w 269"/>
              <a:gd name="T29" fmla="*/ 2147483647 h 160"/>
              <a:gd name="T30" fmla="*/ 2147483647 w 269"/>
              <a:gd name="T31" fmla="*/ 2147483647 h 160"/>
              <a:gd name="T32" fmla="*/ 2147483647 w 269"/>
              <a:gd name="T33" fmla="*/ 2147483647 h 160"/>
              <a:gd name="T34" fmla="*/ 2147483647 w 269"/>
              <a:gd name="T35" fmla="*/ 2147483647 h 160"/>
              <a:gd name="T36" fmla="*/ 2147483647 w 269"/>
              <a:gd name="T37" fmla="*/ 2147483647 h 160"/>
              <a:gd name="T38" fmla="*/ 2147483647 w 269"/>
              <a:gd name="T39" fmla="*/ 2147483647 h 160"/>
              <a:gd name="T40" fmla="*/ 2147483647 w 269"/>
              <a:gd name="T41" fmla="*/ 2147483647 h 160"/>
              <a:gd name="T42" fmla="*/ 2147483647 w 269"/>
              <a:gd name="T43" fmla="*/ 2147483647 h 160"/>
              <a:gd name="T44" fmla="*/ 2147483647 w 269"/>
              <a:gd name="T45" fmla="*/ 2147483647 h 160"/>
              <a:gd name="T46" fmla="*/ 2147483647 w 269"/>
              <a:gd name="T47" fmla="*/ 2147483647 h 160"/>
              <a:gd name="T48" fmla="*/ 2147483647 w 269"/>
              <a:gd name="T49" fmla="*/ 2147483647 h 160"/>
              <a:gd name="T50" fmla="*/ 2147483647 w 269"/>
              <a:gd name="T51" fmla="*/ 2147483647 h 160"/>
              <a:gd name="T52" fmla="*/ 2147483647 w 269"/>
              <a:gd name="T53" fmla="*/ 2147483647 h 160"/>
              <a:gd name="T54" fmla="*/ 2147483647 w 269"/>
              <a:gd name="T55" fmla="*/ 2147483647 h 160"/>
              <a:gd name="T56" fmla="*/ 2147483647 w 269"/>
              <a:gd name="T57" fmla="*/ 2147483647 h 160"/>
              <a:gd name="T58" fmla="*/ 2147483647 w 269"/>
              <a:gd name="T59" fmla="*/ 2147483647 h 160"/>
              <a:gd name="T60" fmla="*/ 2147483647 w 269"/>
              <a:gd name="T61" fmla="*/ 2147483647 h 160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69"/>
              <a:gd name="T94" fmla="*/ 0 h 160"/>
              <a:gd name="T95" fmla="*/ 269 w 269"/>
              <a:gd name="T96" fmla="*/ 160 h 160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69" h="160">
                <a:moveTo>
                  <a:pt x="2" y="0"/>
                </a:moveTo>
                <a:lnTo>
                  <a:pt x="0" y="25"/>
                </a:lnTo>
                <a:lnTo>
                  <a:pt x="1" y="56"/>
                </a:lnTo>
                <a:lnTo>
                  <a:pt x="7" y="83"/>
                </a:lnTo>
                <a:lnTo>
                  <a:pt x="11" y="95"/>
                </a:lnTo>
                <a:lnTo>
                  <a:pt x="18" y="107"/>
                </a:lnTo>
                <a:lnTo>
                  <a:pt x="24" y="116"/>
                </a:lnTo>
                <a:lnTo>
                  <a:pt x="33" y="126"/>
                </a:lnTo>
                <a:lnTo>
                  <a:pt x="41" y="133"/>
                </a:lnTo>
                <a:lnTo>
                  <a:pt x="51" y="140"/>
                </a:lnTo>
                <a:lnTo>
                  <a:pt x="62" y="145"/>
                </a:lnTo>
                <a:lnTo>
                  <a:pt x="75" y="151"/>
                </a:lnTo>
                <a:lnTo>
                  <a:pt x="102" y="157"/>
                </a:lnTo>
                <a:lnTo>
                  <a:pt x="134" y="160"/>
                </a:lnTo>
                <a:lnTo>
                  <a:pt x="150" y="158"/>
                </a:lnTo>
                <a:lnTo>
                  <a:pt x="166" y="157"/>
                </a:lnTo>
                <a:lnTo>
                  <a:pt x="179" y="153"/>
                </a:lnTo>
                <a:lnTo>
                  <a:pt x="193" y="151"/>
                </a:lnTo>
                <a:lnTo>
                  <a:pt x="205" y="145"/>
                </a:lnTo>
                <a:lnTo>
                  <a:pt x="216" y="140"/>
                </a:lnTo>
                <a:lnTo>
                  <a:pt x="225" y="133"/>
                </a:lnTo>
                <a:lnTo>
                  <a:pt x="236" y="126"/>
                </a:lnTo>
                <a:lnTo>
                  <a:pt x="242" y="116"/>
                </a:lnTo>
                <a:lnTo>
                  <a:pt x="250" y="107"/>
                </a:lnTo>
                <a:lnTo>
                  <a:pt x="255" y="95"/>
                </a:lnTo>
                <a:lnTo>
                  <a:pt x="260" y="83"/>
                </a:lnTo>
                <a:lnTo>
                  <a:pt x="263" y="69"/>
                </a:lnTo>
                <a:lnTo>
                  <a:pt x="267" y="56"/>
                </a:lnTo>
                <a:lnTo>
                  <a:pt x="268" y="40"/>
                </a:lnTo>
                <a:lnTo>
                  <a:pt x="269" y="25"/>
                </a:lnTo>
                <a:lnTo>
                  <a:pt x="269" y="3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47" name="Line 206"/>
          <p:cNvSpPr>
            <a:spLocks noChangeShapeType="1"/>
          </p:cNvSpPr>
          <p:nvPr/>
        </p:nvSpPr>
        <p:spPr bwMode="auto">
          <a:xfrm>
            <a:off x="5600700" y="2095500"/>
            <a:ext cx="228600" cy="46038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48" name="Freeform 207"/>
          <p:cNvSpPr>
            <a:spLocks/>
          </p:cNvSpPr>
          <p:nvPr/>
        </p:nvSpPr>
        <p:spPr bwMode="auto">
          <a:xfrm>
            <a:off x="5457825" y="2081213"/>
            <a:ext cx="142875" cy="71437"/>
          </a:xfrm>
          <a:custGeom>
            <a:avLst/>
            <a:gdLst>
              <a:gd name="T0" fmla="*/ 0 w 270"/>
              <a:gd name="T1" fmla="*/ 0 h 137"/>
              <a:gd name="T2" fmla="*/ 0 w 270"/>
              <a:gd name="T3" fmla="*/ 2147483647 h 137"/>
              <a:gd name="T4" fmla="*/ 2147483647 w 270"/>
              <a:gd name="T5" fmla="*/ 2147483647 h 137"/>
              <a:gd name="T6" fmla="*/ 2147483647 w 270"/>
              <a:gd name="T7" fmla="*/ 2147483647 h 137"/>
              <a:gd name="T8" fmla="*/ 2147483647 w 270"/>
              <a:gd name="T9" fmla="*/ 2147483647 h 137"/>
              <a:gd name="T10" fmla="*/ 2147483647 w 270"/>
              <a:gd name="T11" fmla="*/ 2147483647 h 137"/>
              <a:gd name="T12" fmla="*/ 2147483647 w 270"/>
              <a:gd name="T13" fmla="*/ 2147483647 h 137"/>
              <a:gd name="T14" fmla="*/ 2147483647 w 270"/>
              <a:gd name="T15" fmla="*/ 2147483647 h 137"/>
              <a:gd name="T16" fmla="*/ 2147483647 w 270"/>
              <a:gd name="T17" fmla="*/ 2147483647 h 137"/>
              <a:gd name="T18" fmla="*/ 2147483647 w 270"/>
              <a:gd name="T19" fmla="*/ 2147483647 h 137"/>
              <a:gd name="T20" fmla="*/ 2147483647 w 270"/>
              <a:gd name="T21" fmla="*/ 2147483647 h 137"/>
              <a:gd name="T22" fmla="*/ 2147483647 w 270"/>
              <a:gd name="T23" fmla="*/ 2147483647 h 137"/>
              <a:gd name="T24" fmla="*/ 2147483647 w 270"/>
              <a:gd name="T25" fmla="*/ 2147483647 h 137"/>
              <a:gd name="T26" fmla="*/ 2147483647 w 270"/>
              <a:gd name="T27" fmla="*/ 2147483647 h 137"/>
              <a:gd name="T28" fmla="*/ 2147483647 w 270"/>
              <a:gd name="T29" fmla="*/ 2147483647 h 137"/>
              <a:gd name="T30" fmla="*/ 2147483647 w 270"/>
              <a:gd name="T31" fmla="*/ 2147483647 h 137"/>
              <a:gd name="T32" fmla="*/ 2147483647 w 270"/>
              <a:gd name="T33" fmla="*/ 2147483647 h 137"/>
              <a:gd name="T34" fmla="*/ 2147483647 w 270"/>
              <a:gd name="T35" fmla="*/ 2147483647 h 137"/>
              <a:gd name="T36" fmla="*/ 2147483647 w 270"/>
              <a:gd name="T37" fmla="*/ 2147483647 h 137"/>
              <a:gd name="T38" fmla="*/ 2147483647 w 270"/>
              <a:gd name="T39" fmla="*/ 2147483647 h 137"/>
              <a:gd name="T40" fmla="*/ 2147483647 w 270"/>
              <a:gd name="T41" fmla="*/ 2147483647 h 137"/>
              <a:gd name="T42" fmla="*/ 2147483647 w 270"/>
              <a:gd name="T43" fmla="*/ 2147483647 h 137"/>
              <a:gd name="T44" fmla="*/ 2147483647 w 270"/>
              <a:gd name="T45" fmla="*/ 2147483647 h 137"/>
              <a:gd name="T46" fmla="*/ 2147483647 w 270"/>
              <a:gd name="T47" fmla="*/ 2147483647 h 137"/>
              <a:gd name="T48" fmla="*/ 2147483647 w 270"/>
              <a:gd name="T49" fmla="*/ 2147483647 h 137"/>
              <a:gd name="T50" fmla="*/ 2147483647 w 270"/>
              <a:gd name="T51" fmla="*/ 2147483647 h 137"/>
              <a:gd name="T52" fmla="*/ 2147483647 w 270"/>
              <a:gd name="T53" fmla="*/ 2147483647 h 137"/>
              <a:gd name="T54" fmla="*/ 2147483647 w 270"/>
              <a:gd name="T55" fmla="*/ 2147483647 h 137"/>
              <a:gd name="T56" fmla="*/ 2147483647 w 270"/>
              <a:gd name="T57" fmla="*/ 2147483647 h 137"/>
              <a:gd name="T58" fmla="*/ 2147483647 w 270"/>
              <a:gd name="T59" fmla="*/ 2147483647 h 137"/>
              <a:gd name="T60" fmla="*/ 2147483647 w 270"/>
              <a:gd name="T61" fmla="*/ 2147483647 h 137"/>
              <a:gd name="T62" fmla="*/ 2147483647 w 270"/>
              <a:gd name="T63" fmla="*/ 2147483647 h 137"/>
              <a:gd name="T64" fmla="*/ 2147483647 w 270"/>
              <a:gd name="T65" fmla="*/ 2147483647 h 137"/>
              <a:gd name="T66" fmla="*/ 2147483647 w 270"/>
              <a:gd name="T67" fmla="*/ 2147483647 h 137"/>
              <a:gd name="T68" fmla="*/ 2147483647 w 270"/>
              <a:gd name="T69" fmla="*/ 2147483647 h 137"/>
              <a:gd name="T70" fmla="*/ 2147483647 w 270"/>
              <a:gd name="T71" fmla="*/ 2147483647 h 137"/>
              <a:gd name="T72" fmla="*/ 2147483647 w 270"/>
              <a:gd name="T73" fmla="*/ 2147483647 h 137"/>
              <a:gd name="T74" fmla="*/ 2147483647 w 270"/>
              <a:gd name="T75" fmla="*/ 2147483647 h 137"/>
              <a:gd name="T76" fmla="*/ 2147483647 w 270"/>
              <a:gd name="T77" fmla="*/ 2147483647 h 137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w 270"/>
              <a:gd name="T118" fmla="*/ 0 h 137"/>
              <a:gd name="T119" fmla="*/ 270 w 270"/>
              <a:gd name="T120" fmla="*/ 137 h 137"/>
            </a:gdLst>
            <a:ahLst/>
            <a:cxnLst>
              <a:cxn ang="T78">
                <a:pos x="T0" y="T1"/>
              </a:cxn>
              <a:cxn ang="T79">
                <a:pos x="T2" y="T3"/>
              </a:cxn>
              <a:cxn ang="T80">
                <a:pos x="T4" y="T5"/>
              </a:cxn>
              <a:cxn ang="T81">
                <a:pos x="T6" y="T7"/>
              </a:cxn>
              <a:cxn ang="T82">
                <a:pos x="T8" y="T9"/>
              </a:cxn>
              <a:cxn ang="T83">
                <a:pos x="T10" y="T11"/>
              </a:cxn>
              <a:cxn ang="T84">
                <a:pos x="T12" y="T13"/>
              </a:cxn>
              <a:cxn ang="T85">
                <a:pos x="T14" y="T15"/>
              </a:cxn>
              <a:cxn ang="T86">
                <a:pos x="T16" y="T17"/>
              </a:cxn>
              <a:cxn ang="T87">
                <a:pos x="T18" y="T19"/>
              </a:cxn>
              <a:cxn ang="T88">
                <a:pos x="T20" y="T21"/>
              </a:cxn>
              <a:cxn ang="T89">
                <a:pos x="T22" y="T23"/>
              </a:cxn>
              <a:cxn ang="T90">
                <a:pos x="T24" y="T25"/>
              </a:cxn>
              <a:cxn ang="T91">
                <a:pos x="T26" y="T27"/>
              </a:cxn>
              <a:cxn ang="T92">
                <a:pos x="T28" y="T29"/>
              </a:cxn>
              <a:cxn ang="T93">
                <a:pos x="T30" y="T31"/>
              </a:cxn>
              <a:cxn ang="T94">
                <a:pos x="T32" y="T33"/>
              </a:cxn>
              <a:cxn ang="T95">
                <a:pos x="T34" y="T35"/>
              </a:cxn>
              <a:cxn ang="T96">
                <a:pos x="T36" y="T37"/>
              </a:cxn>
              <a:cxn ang="T97">
                <a:pos x="T38" y="T39"/>
              </a:cxn>
              <a:cxn ang="T98">
                <a:pos x="T40" y="T41"/>
              </a:cxn>
              <a:cxn ang="T99">
                <a:pos x="T42" y="T43"/>
              </a:cxn>
              <a:cxn ang="T100">
                <a:pos x="T44" y="T45"/>
              </a:cxn>
              <a:cxn ang="T101">
                <a:pos x="T46" y="T47"/>
              </a:cxn>
              <a:cxn ang="T102">
                <a:pos x="T48" y="T49"/>
              </a:cxn>
              <a:cxn ang="T103">
                <a:pos x="T50" y="T51"/>
              </a:cxn>
              <a:cxn ang="T104">
                <a:pos x="T52" y="T53"/>
              </a:cxn>
              <a:cxn ang="T105">
                <a:pos x="T54" y="T55"/>
              </a:cxn>
              <a:cxn ang="T106">
                <a:pos x="T56" y="T57"/>
              </a:cxn>
              <a:cxn ang="T107">
                <a:pos x="T58" y="T59"/>
              </a:cxn>
              <a:cxn ang="T108">
                <a:pos x="T60" y="T61"/>
              </a:cxn>
              <a:cxn ang="T109">
                <a:pos x="T62" y="T63"/>
              </a:cxn>
              <a:cxn ang="T110">
                <a:pos x="T64" y="T65"/>
              </a:cxn>
              <a:cxn ang="T111">
                <a:pos x="T66" y="T67"/>
              </a:cxn>
              <a:cxn ang="T112">
                <a:pos x="T68" y="T69"/>
              </a:cxn>
              <a:cxn ang="T113">
                <a:pos x="T70" y="T71"/>
              </a:cxn>
              <a:cxn ang="T114">
                <a:pos x="T72" y="T73"/>
              </a:cxn>
              <a:cxn ang="T115">
                <a:pos x="T74" y="T75"/>
              </a:cxn>
              <a:cxn ang="T116">
                <a:pos x="T76" y="T77"/>
              </a:cxn>
            </a:cxnLst>
            <a:rect l="T117" t="T118" r="T119" b="T120"/>
            <a:pathLst>
              <a:path w="270" h="137">
                <a:moveTo>
                  <a:pt x="0" y="0"/>
                </a:moveTo>
                <a:lnTo>
                  <a:pt x="1" y="31"/>
                </a:lnTo>
                <a:lnTo>
                  <a:pt x="8" y="59"/>
                </a:lnTo>
                <a:lnTo>
                  <a:pt x="12" y="71"/>
                </a:lnTo>
                <a:lnTo>
                  <a:pt x="18" y="83"/>
                </a:lnTo>
                <a:lnTo>
                  <a:pt x="24" y="92"/>
                </a:lnTo>
                <a:lnTo>
                  <a:pt x="34" y="102"/>
                </a:lnTo>
                <a:lnTo>
                  <a:pt x="41" y="108"/>
                </a:lnTo>
                <a:lnTo>
                  <a:pt x="52" y="116"/>
                </a:lnTo>
                <a:lnTo>
                  <a:pt x="76" y="128"/>
                </a:lnTo>
                <a:lnTo>
                  <a:pt x="104" y="134"/>
                </a:lnTo>
                <a:lnTo>
                  <a:pt x="119" y="136"/>
                </a:lnTo>
                <a:lnTo>
                  <a:pt x="137" y="137"/>
                </a:lnTo>
                <a:lnTo>
                  <a:pt x="150" y="136"/>
                </a:lnTo>
                <a:lnTo>
                  <a:pt x="153" y="134"/>
                </a:lnTo>
                <a:lnTo>
                  <a:pt x="157" y="134"/>
                </a:lnTo>
                <a:lnTo>
                  <a:pt x="165" y="134"/>
                </a:lnTo>
                <a:lnTo>
                  <a:pt x="176" y="132"/>
                </a:lnTo>
                <a:lnTo>
                  <a:pt x="189" y="129"/>
                </a:lnTo>
                <a:lnTo>
                  <a:pt x="200" y="124"/>
                </a:lnTo>
                <a:lnTo>
                  <a:pt x="210" y="120"/>
                </a:lnTo>
                <a:lnTo>
                  <a:pt x="219" y="115"/>
                </a:lnTo>
                <a:lnTo>
                  <a:pt x="229" y="110"/>
                </a:lnTo>
                <a:lnTo>
                  <a:pt x="232" y="105"/>
                </a:lnTo>
                <a:lnTo>
                  <a:pt x="233" y="102"/>
                </a:lnTo>
                <a:lnTo>
                  <a:pt x="236" y="101"/>
                </a:lnTo>
                <a:lnTo>
                  <a:pt x="244" y="93"/>
                </a:lnTo>
                <a:lnTo>
                  <a:pt x="249" y="84"/>
                </a:lnTo>
                <a:lnTo>
                  <a:pt x="251" y="79"/>
                </a:lnTo>
                <a:lnTo>
                  <a:pt x="253" y="76"/>
                </a:lnTo>
                <a:lnTo>
                  <a:pt x="255" y="75"/>
                </a:lnTo>
                <a:lnTo>
                  <a:pt x="255" y="71"/>
                </a:lnTo>
                <a:lnTo>
                  <a:pt x="257" y="68"/>
                </a:lnTo>
                <a:lnTo>
                  <a:pt x="259" y="63"/>
                </a:lnTo>
                <a:lnTo>
                  <a:pt x="263" y="53"/>
                </a:lnTo>
                <a:lnTo>
                  <a:pt x="266" y="41"/>
                </a:lnTo>
                <a:lnTo>
                  <a:pt x="266" y="37"/>
                </a:lnTo>
                <a:lnTo>
                  <a:pt x="267" y="35"/>
                </a:lnTo>
                <a:lnTo>
                  <a:pt x="270" y="29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49" name="Freeform 208"/>
          <p:cNvSpPr>
            <a:spLocks/>
          </p:cNvSpPr>
          <p:nvPr/>
        </p:nvSpPr>
        <p:spPr bwMode="auto">
          <a:xfrm>
            <a:off x="6196013" y="2017713"/>
            <a:ext cx="142875" cy="144462"/>
          </a:xfrm>
          <a:custGeom>
            <a:avLst/>
            <a:gdLst>
              <a:gd name="T0" fmla="*/ 2147483647 w 271"/>
              <a:gd name="T1" fmla="*/ 2147483647 h 273"/>
              <a:gd name="T2" fmla="*/ 2147483647 w 271"/>
              <a:gd name="T3" fmla="*/ 2147483647 h 273"/>
              <a:gd name="T4" fmla="*/ 2147483647 w 271"/>
              <a:gd name="T5" fmla="*/ 2147483647 h 273"/>
              <a:gd name="T6" fmla="*/ 2147483647 w 271"/>
              <a:gd name="T7" fmla="*/ 2147483647 h 273"/>
              <a:gd name="T8" fmla="*/ 2147483647 w 271"/>
              <a:gd name="T9" fmla="*/ 2147483647 h 273"/>
              <a:gd name="T10" fmla="*/ 2147483647 w 271"/>
              <a:gd name="T11" fmla="*/ 2147483647 h 273"/>
              <a:gd name="T12" fmla="*/ 2147483647 w 271"/>
              <a:gd name="T13" fmla="*/ 2147483647 h 273"/>
              <a:gd name="T14" fmla="*/ 2147483647 w 271"/>
              <a:gd name="T15" fmla="*/ 2147483647 h 273"/>
              <a:gd name="T16" fmla="*/ 2147483647 w 271"/>
              <a:gd name="T17" fmla="*/ 2147483647 h 273"/>
              <a:gd name="T18" fmla="*/ 2147483647 w 271"/>
              <a:gd name="T19" fmla="*/ 2147483647 h 273"/>
              <a:gd name="T20" fmla="*/ 2147483647 w 271"/>
              <a:gd name="T21" fmla="*/ 2147483647 h 273"/>
              <a:gd name="T22" fmla="*/ 2147483647 w 271"/>
              <a:gd name="T23" fmla="*/ 2147483647 h 273"/>
              <a:gd name="T24" fmla="*/ 2147483647 w 271"/>
              <a:gd name="T25" fmla="*/ 2147483647 h 273"/>
              <a:gd name="T26" fmla="*/ 2147483647 w 271"/>
              <a:gd name="T27" fmla="*/ 2147483647 h 273"/>
              <a:gd name="T28" fmla="*/ 2147483647 w 271"/>
              <a:gd name="T29" fmla="*/ 2147483647 h 273"/>
              <a:gd name="T30" fmla="*/ 2147483647 w 271"/>
              <a:gd name="T31" fmla="*/ 2147483647 h 273"/>
              <a:gd name="T32" fmla="*/ 2147483647 w 271"/>
              <a:gd name="T33" fmla="*/ 2147483647 h 273"/>
              <a:gd name="T34" fmla="*/ 2147483647 w 271"/>
              <a:gd name="T35" fmla="*/ 2147483647 h 273"/>
              <a:gd name="T36" fmla="*/ 2147483647 w 271"/>
              <a:gd name="T37" fmla="*/ 2147483647 h 273"/>
              <a:gd name="T38" fmla="*/ 2147483647 w 271"/>
              <a:gd name="T39" fmla="*/ 2147483647 h 273"/>
              <a:gd name="T40" fmla="*/ 2147483647 w 271"/>
              <a:gd name="T41" fmla="*/ 2147483647 h 273"/>
              <a:gd name="T42" fmla="*/ 2147483647 w 271"/>
              <a:gd name="T43" fmla="*/ 2147483647 h 273"/>
              <a:gd name="T44" fmla="*/ 2147483647 w 271"/>
              <a:gd name="T45" fmla="*/ 2147483647 h 273"/>
              <a:gd name="T46" fmla="*/ 2147483647 w 271"/>
              <a:gd name="T47" fmla="*/ 2147483647 h 273"/>
              <a:gd name="T48" fmla="*/ 2147483647 w 271"/>
              <a:gd name="T49" fmla="*/ 2147483647 h 273"/>
              <a:gd name="T50" fmla="*/ 2147483647 w 271"/>
              <a:gd name="T51" fmla="*/ 2147483647 h 273"/>
              <a:gd name="T52" fmla="*/ 2147483647 w 271"/>
              <a:gd name="T53" fmla="*/ 2147483647 h 273"/>
              <a:gd name="T54" fmla="*/ 2147483647 w 271"/>
              <a:gd name="T55" fmla="*/ 2147483647 h 273"/>
              <a:gd name="T56" fmla="*/ 2147483647 w 271"/>
              <a:gd name="T57" fmla="*/ 2147483647 h 273"/>
              <a:gd name="T58" fmla="*/ 2147483647 w 271"/>
              <a:gd name="T59" fmla="*/ 2147483647 h 273"/>
              <a:gd name="T60" fmla="*/ 2147483647 w 271"/>
              <a:gd name="T61" fmla="*/ 2147483647 h 273"/>
              <a:gd name="T62" fmla="*/ 2147483647 w 271"/>
              <a:gd name="T63" fmla="*/ 2147483647 h 273"/>
              <a:gd name="T64" fmla="*/ 2147483647 w 271"/>
              <a:gd name="T65" fmla="*/ 2147483647 h 273"/>
              <a:gd name="T66" fmla="*/ 2147483647 w 271"/>
              <a:gd name="T67" fmla="*/ 2147483647 h 273"/>
              <a:gd name="T68" fmla="*/ 2147483647 w 271"/>
              <a:gd name="T69" fmla="*/ 2147483647 h 273"/>
              <a:gd name="T70" fmla="*/ 2147483647 w 271"/>
              <a:gd name="T71" fmla="*/ 2147483647 h 273"/>
              <a:gd name="T72" fmla="*/ 2147483647 w 271"/>
              <a:gd name="T73" fmla="*/ 2147483647 h 273"/>
              <a:gd name="T74" fmla="*/ 2147483647 w 271"/>
              <a:gd name="T75" fmla="*/ 2147483647 h 273"/>
              <a:gd name="T76" fmla="*/ 2147483647 w 271"/>
              <a:gd name="T77" fmla="*/ 2147483647 h 273"/>
              <a:gd name="T78" fmla="*/ 2147483647 w 271"/>
              <a:gd name="T79" fmla="*/ 2147483647 h 273"/>
              <a:gd name="T80" fmla="*/ 2147483647 w 271"/>
              <a:gd name="T81" fmla="*/ 2147483647 h 273"/>
              <a:gd name="T82" fmla="*/ 2147483647 w 271"/>
              <a:gd name="T83" fmla="*/ 0 h 273"/>
              <a:gd name="T84" fmla="*/ 2147483647 w 271"/>
              <a:gd name="T85" fmla="*/ 2147483647 h 273"/>
              <a:gd name="T86" fmla="*/ 2147483647 w 271"/>
              <a:gd name="T87" fmla="*/ 2147483647 h 273"/>
              <a:gd name="T88" fmla="*/ 2147483647 w 271"/>
              <a:gd name="T89" fmla="*/ 2147483647 h 273"/>
              <a:gd name="T90" fmla="*/ 2147483647 w 271"/>
              <a:gd name="T91" fmla="*/ 2147483647 h 273"/>
              <a:gd name="T92" fmla="*/ 2147483647 w 271"/>
              <a:gd name="T93" fmla="*/ 2147483647 h 273"/>
              <a:gd name="T94" fmla="*/ 2147483647 w 271"/>
              <a:gd name="T95" fmla="*/ 2147483647 h 273"/>
              <a:gd name="T96" fmla="*/ 2147483647 w 271"/>
              <a:gd name="T97" fmla="*/ 2147483647 h 273"/>
              <a:gd name="T98" fmla="*/ 2147483647 w 271"/>
              <a:gd name="T99" fmla="*/ 2147483647 h 273"/>
              <a:gd name="T100" fmla="*/ 2147483647 w 271"/>
              <a:gd name="T101" fmla="*/ 2147483647 h 273"/>
              <a:gd name="T102" fmla="*/ 2147483647 w 271"/>
              <a:gd name="T103" fmla="*/ 2147483647 h 273"/>
              <a:gd name="T104" fmla="*/ 0 w 271"/>
              <a:gd name="T105" fmla="*/ 2147483647 h 273"/>
              <a:gd name="T106" fmla="*/ 0 w 271"/>
              <a:gd name="T107" fmla="*/ 2147483647 h 273"/>
              <a:gd name="T108" fmla="*/ 0 w 271"/>
              <a:gd name="T109" fmla="*/ 2147483647 h 273"/>
              <a:gd name="T110" fmla="*/ 2147483647 w 271"/>
              <a:gd name="T111" fmla="*/ 2147483647 h 273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w 271"/>
              <a:gd name="T169" fmla="*/ 0 h 273"/>
              <a:gd name="T170" fmla="*/ 271 w 271"/>
              <a:gd name="T171" fmla="*/ 273 h 273"/>
            </a:gdLst>
            <a:ahLst/>
            <a:cxnLst>
              <a:cxn ang="T112">
                <a:pos x="T0" y="T1"/>
              </a:cxn>
              <a:cxn ang="T113">
                <a:pos x="T2" y="T3"/>
              </a:cxn>
              <a:cxn ang="T114">
                <a:pos x="T4" y="T5"/>
              </a:cxn>
              <a:cxn ang="T115">
                <a:pos x="T6" y="T7"/>
              </a:cxn>
              <a:cxn ang="T116">
                <a:pos x="T8" y="T9"/>
              </a:cxn>
              <a:cxn ang="T117">
                <a:pos x="T10" y="T11"/>
              </a:cxn>
              <a:cxn ang="T118">
                <a:pos x="T12" y="T13"/>
              </a:cxn>
              <a:cxn ang="T119">
                <a:pos x="T14" y="T15"/>
              </a:cxn>
              <a:cxn ang="T120">
                <a:pos x="T16" y="T17"/>
              </a:cxn>
              <a:cxn ang="T121">
                <a:pos x="T18" y="T19"/>
              </a:cxn>
              <a:cxn ang="T122">
                <a:pos x="T20" y="T21"/>
              </a:cxn>
              <a:cxn ang="T123">
                <a:pos x="T22" y="T23"/>
              </a:cxn>
              <a:cxn ang="T124">
                <a:pos x="T24" y="T25"/>
              </a:cxn>
              <a:cxn ang="T125">
                <a:pos x="T26" y="T27"/>
              </a:cxn>
              <a:cxn ang="T126">
                <a:pos x="T28" y="T29"/>
              </a:cxn>
              <a:cxn ang="T127">
                <a:pos x="T30" y="T31"/>
              </a:cxn>
              <a:cxn ang="T128">
                <a:pos x="T32" y="T33"/>
              </a:cxn>
              <a:cxn ang="T129">
                <a:pos x="T34" y="T35"/>
              </a:cxn>
              <a:cxn ang="T130">
                <a:pos x="T36" y="T37"/>
              </a:cxn>
              <a:cxn ang="T131">
                <a:pos x="T38" y="T39"/>
              </a:cxn>
              <a:cxn ang="T132">
                <a:pos x="T40" y="T41"/>
              </a:cxn>
              <a:cxn ang="T133">
                <a:pos x="T42" y="T43"/>
              </a:cxn>
              <a:cxn ang="T134">
                <a:pos x="T44" y="T45"/>
              </a:cxn>
              <a:cxn ang="T135">
                <a:pos x="T46" y="T47"/>
              </a:cxn>
              <a:cxn ang="T136">
                <a:pos x="T48" y="T49"/>
              </a:cxn>
              <a:cxn ang="T137">
                <a:pos x="T50" y="T51"/>
              </a:cxn>
              <a:cxn ang="T138">
                <a:pos x="T52" y="T53"/>
              </a:cxn>
              <a:cxn ang="T139">
                <a:pos x="T54" y="T55"/>
              </a:cxn>
              <a:cxn ang="T140">
                <a:pos x="T56" y="T57"/>
              </a:cxn>
              <a:cxn ang="T141">
                <a:pos x="T58" y="T59"/>
              </a:cxn>
              <a:cxn ang="T142">
                <a:pos x="T60" y="T61"/>
              </a:cxn>
              <a:cxn ang="T143">
                <a:pos x="T62" y="T63"/>
              </a:cxn>
              <a:cxn ang="T144">
                <a:pos x="T64" y="T65"/>
              </a:cxn>
              <a:cxn ang="T145">
                <a:pos x="T66" y="T67"/>
              </a:cxn>
              <a:cxn ang="T146">
                <a:pos x="T68" y="T69"/>
              </a:cxn>
              <a:cxn ang="T147">
                <a:pos x="T70" y="T71"/>
              </a:cxn>
              <a:cxn ang="T148">
                <a:pos x="T72" y="T73"/>
              </a:cxn>
              <a:cxn ang="T149">
                <a:pos x="T74" y="T75"/>
              </a:cxn>
              <a:cxn ang="T150">
                <a:pos x="T76" y="T77"/>
              </a:cxn>
              <a:cxn ang="T151">
                <a:pos x="T78" y="T79"/>
              </a:cxn>
              <a:cxn ang="T152">
                <a:pos x="T80" y="T81"/>
              </a:cxn>
              <a:cxn ang="T153">
                <a:pos x="T82" y="T83"/>
              </a:cxn>
              <a:cxn ang="T154">
                <a:pos x="T84" y="T85"/>
              </a:cxn>
              <a:cxn ang="T155">
                <a:pos x="T86" y="T87"/>
              </a:cxn>
              <a:cxn ang="T156">
                <a:pos x="T88" y="T89"/>
              </a:cxn>
              <a:cxn ang="T157">
                <a:pos x="T90" y="T91"/>
              </a:cxn>
              <a:cxn ang="T158">
                <a:pos x="T92" y="T93"/>
              </a:cxn>
              <a:cxn ang="T159">
                <a:pos x="T94" y="T95"/>
              </a:cxn>
              <a:cxn ang="T160">
                <a:pos x="T96" y="T97"/>
              </a:cxn>
              <a:cxn ang="T161">
                <a:pos x="T98" y="T99"/>
              </a:cxn>
              <a:cxn ang="T162">
                <a:pos x="T100" y="T101"/>
              </a:cxn>
              <a:cxn ang="T163">
                <a:pos x="T102" y="T103"/>
              </a:cxn>
              <a:cxn ang="T164">
                <a:pos x="T104" y="T105"/>
              </a:cxn>
              <a:cxn ang="T165">
                <a:pos x="T106" y="T107"/>
              </a:cxn>
              <a:cxn ang="T166">
                <a:pos x="T108" y="T109"/>
              </a:cxn>
              <a:cxn ang="T167">
                <a:pos x="T110" y="T111"/>
              </a:cxn>
            </a:cxnLst>
            <a:rect l="T168" t="T169" r="T170" b="T171"/>
            <a:pathLst>
              <a:path w="271" h="273">
                <a:moveTo>
                  <a:pt x="2" y="161"/>
                </a:moveTo>
                <a:lnTo>
                  <a:pt x="6" y="186"/>
                </a:lnTo>
                <a:lnTo>
                  <a:pt x="9" y="197"/>
                </a:lnTo>
                <a:lnTo>
                  <a:pt x="14" y="209"/>
                </a:lnTo>
                <a:lnTo>
                  <a:pt x="26" y="227"/>
                </a:lnTo>
                <a:lnTo>
                  <a:pt x="32" y="235"/>
                </a:lnTo>
                <a:lnTo>
                  <a:pt x="41" y="244"/>
                </a:lnTo>
                <a:lnTo>
                  <a:pt x="49" y="249"/>
                </a:lnTo>
                <a:lnTo>
                  <a:pt x="59" y="256"/>
                </a:lnTo>
                <a:lnTo>
                  <a:pt x="82" y="265"/>
                </a:lnTo>
                <a:lnTo>
                  <a:pt x="106" y="270"/>
                </a:lnTo>
                <a:lnTo>
                  <a:pt x="136" y="273"/>
                </a:lnTo>
                <a:lnTo>
                  <a:pt x="152" y="271"/>
                </a:lnTo>
                <a:lnTo>
                  <a:pt x="167" y="270"/>
                </a:lnTo>
                <a:lnTo>
                  <a:pt x="180" y="266"/>
                </a:lnTo>
                <a:lnTo>
                  <a:pt x="194" y="263"/>
                </a:lnTo>
                <a:lnTo>
                  <a:pt x="200" y="260"/>
                </a:lnTo>
                <a:lnTo>
                  <a:pt x="206" y="257"/>
                </a:lnTo>
                <a:lnTo>
                  <a:pt x="218" y="252"/>
                </a:lnTo>
                <a:lnTo>
                  <a:pt x="227" y="244"/>
                </a:lnTo>
                <a:lnTo>
                  <a:pt x="237" y="238"/>
                </a:lnTo>
                <a:lnTo>
                  <a:pt x="244" y="227"/>
                </a:lnTo>
                <a:lnTo>
                  <a:pt x="251" y="218"/>
                </a:lnTo>
                <a:lnTo>
                  <a:pt x="257" y="206"/>
                </a:lnTo>
                <a:lnTo>
                  <a:pt x="262" y="195"/>
                </a:lnTo>
                <a:lnTo>
                  <a:pt x="264" y="181"/>
                </a:lnTo>
                <a:lnTo>
                  <a:pt x="266" y="173"/>
                </a:lnTo>
                <a:lnTo>
                  <a:pt x="268" y="166"/>
                </a:lnTo>
                <a:lnTo>
                  <a:pt x="270" y="151"/>
                </a:lnTo>
                <a:lnTo>
                  <a:pt x="271" y="135"/>
                </a:lnTo>
                <a:lnTo>
                  <a:pt x="268" y="103"/>
                </a:lnTo>
                <a:lnTo>
                  <a:pt x="262" y="75"/>
                </a:lnTo>
                <a:lnTo>
                  <a:pt x="257" y="63"/>
                </a:lnTo>
                <a:lnTo>
                  <a:pt x="251" y="52"/>
                </a:lnTo>
                <a:lnTo>
                  <a:pt x="244" y="42"/>
                </a:lnTo>
                <a:lnTo>
                  <a:pt x="237" y="34"/>
                </a:lnTo>
                <a:lnTo>
                  <a:pt x="227" y="25"/>
                </a:lnTo>
                <a:lnTo>
                  <a:pt x="218" y="18"/>
                </a:lnTo>
                <a:lnTo>
                  <a:pt x="206" y="12"/>
                </a:lnTo>
                <a:lnTo>
                  <a:pt x="194" y="8"/>
                </a:lnTo>
                <a:lnTo>
                  <a:pt x="167" y="2"/>
                </a:lnTo>
                <a:lnTo>
                  <a:pt x="136" y="0"/>
                </a:lnTo>
                <a:lnTo>
                  <a:pt x="102" y="2"/>
                </a:lnTo>
                <a:lnTo>
                  <a:pt x="75" y="8"/>
                </a:lnTo>
                <a:lnTo>
                  <a:pt x="62" y="12"/>
                </a:lnTo>
                <a:lnTo>
                  <a:pt x="52" y="18"/>
                </a:lnTo>
                <a:lnTo>
                  <a:pt x="41" y="25"/>
                </a:lnTo>
                <a:lnTo>
                  <a:pt x="34" y="34"/>
                </a:lnTo>
                <a:lnTo>
                  <a:pt x="24" y="42"/>
                </a:lnTo>
                <a:lnTo>
                  <a:pt x="18" y="52"/>
                </a:lnTo>
                <a:lnTo>
                  <a:pt x="11" y="63"/>
                </a:lnTo>
                <a:lnTo>
                  <a:pt x="8" y="75"/>
                </a:lnTo>
                <a:lnTo>
                  <a:pt x="1" y="103"/>
                </a:lnTo>
                <a:lnTo>
                  <a:pt x="0" y="135"/>
                </a:lnTo>
                <a:lnTo>
                  <a:pt x="0" y="148"/>
                </a:lnTo>
                <a:lnTo>
                  <a:pt x="2" y="161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50" name="Freeform 209"/>
          <p:cNvSpPr>
            <a:spLocks/>
          </p:cNvSpPr>
          <p:nvPr/>
        </p:nvSpPr>
        <p:spPr bwMode="auto">
          <a:xfrm>
            <a:off x="5829300" y="2141538"/>
            <a:ext cx="141288" cy="14287"/>
          </a:xfrm>
          <a:custGeom>
            <a:avLst/>
            <a:gdLst>
              <a:gd name="T0" fmla="*/ 2147483647 w 267"/>
              <a:gd name="T1" fmla="*/ 2147483647 h 25"/>
              <a:gd name="T2" fmla="*/ 2147483647 w 267"/>
              <a:gd name="T3" fmla="*/ 2147483647 h 25"/>
              <a:gd name="T4" fmla="*/ 0 w 267"/>
              <a:gd name="T5" fmla="*/ 0 h 25"/>
              <a:gd name="T6" fmla="*/ 0 60000 65536"/>
              <a:gd name="T7" fmla="*/ 0 60000 65536"/>
              <a:gd name="T8" fmla="*/ 0 60000 65536"/>
              <a:gd name="T9" fmla="*/ 0 w 267"/>
              <a:gd name="T10" fmla="*/ 0 h 25"/>
              <a:gd name="T11" fmla="*/ 267 w 267"/>
              <a:gd name="T12" fmla="*/ 25 h 2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7" h="25">
                <a:moveTo>
                  <a:pt x="267" y="3"/>
                </a:moveTo>
                <a:lnTo>
                  <a:pt x="132" y="25"/>
                </a:lnTo>
                <a:lnTo>
                  <a:pt x="0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51" name="Line 210"/>
          <p:cNvSpPr>
            <a:spLocks noChangeShapeType="1"/>
          </p:cNvSpPr>
          <p:nvPr/>
        </p:nvSpPr>
        <p:spPr bwMode="auto">
          <a:xfrm flipV="1">
            <a:off x="5970588" y="2101850"/>
            <a:ext cx="225425" cy="41275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52" name="Line 211"/>
          <p:cNvSpPr>
            <a:spLocks noChangeShapeType="1"/>
          </p:cNvSpPr>
          <p:nvPr/>
        </p:nvSpPr>
        <p:spPr bwMode="auto">
          <a:xfrm flipH="1">
            <a:off x="6196013" y="2089150"/>
            <a:ext cx="71437" cy="12700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53" name="Freeform 212"/>
          <p:cNvSpPr>
            <a:spLocks/>
          </p:cNvSpPr>
          <p:nvPr/>
        </p:nvSpPr>
        <p:spPr bwMode="auto">
          <a:xfrm>
            <a:off x="5829300" y="2084388"/>
            <a:ext cx="141288" cy="58737"/>
          </a:xfrm>
          <a:custGeom>
            <a:avLst/>
            <a:gdLst>
              <a:gd name="T0" fmla="*/ 0 w 267"/>
              <a:gd name="T1" fmla="*/ 2147483647 h 113"/>
              <a:gd name="T2" fmla="*/ 2147483647 w 267"/>
              <a:gd name="T3" fmla="*/ 2147483647 h 113"/>
              <a:gd name="T4" fmla="*/ 2147483647 w 267"/>
              <a:gd name="T5" fmla="*/ 2147483647 h 113"/>
              <a:gd name="T6" fmla="*/ 2147483647 w 267"/>
              <a:gd name="T7" fmla="*/ 2147483647 h 113"/>
              <a:gd name="T8" fmla="*/ 2147483647 w 267"/>
              <a:gd name="T9" fmla="*/ 2147483647 h 113"/>
              <a:gd name="T10" fmla="*/ 2147483647 w 267"/>
              <a:gd name="T11" fmla="*/ 2147483647 h 113"/>
              <a:gd name="T12" fmla="*/ 2147483647 w 267"/>
              <a:gd name="T13" fmla="*/ 2147483647 h 113"/>
              <a:gd name="T14" fmla="*/ 2147483647 w 267"/>
              <a:gd name="T15" fmla="*/ 2147483647 h 113"/>
              <a:gd name="T16" fmla="*/ 2147483647 w 267"/>
              <a:gd name="T17" fmla="*/ 0 h 113"/>
              <a:gd name="T18" fmla="*/ 2147483647 w 267"/>
              <a:gd name="T19" fmla="*/ 0 h 113"/>
              <a:gd name="T20" fmla="*/ 2147483647 w 267"/>
              <a:gd name="T21" fmla="*/ 0 h 113"/>
              <a:gd name="T22" fmla="*/ 2147483647 w 267"/>
              <a:gd name="T23" fmla="*/ 2147483647 h 113"/>
              <a:gd name="T24" fmla="*/ 2147483647 w 267"/>
              <a:gd name="T25" fmla="*/ 2147483647 h 113"/>
              <a:gd name="T26" fmla="*/ 2147483647 w 267"/>
              <a:gd name="T27" fmla="*/ 2147483647 h 113"/>
              <a:gd name="T28" fmla="*/ 2147483647 w 267"/>
              <a:gd name="T29" fmla="*/ 2147483647 h 113"/>
              <a:gd name="T30" fmla="*/ 2147483647 w 267"/>
              <a:gd name="T31" fmla="*/ 2147483647 h 113"/>
              <a:gd name="T32" fmla="*/ 2147483647 w 267"/>
              <a:gd name="T33" fmla="*/ 2147483647 h 113"/>
              <a:gd name="T34" fmla="*/ 2147483647 w 267"/>
              <a:gd name="T35" fmla="*/ 2147483647 h 113"/>
              <a:gd name="T36" fmla="*/ 2147483647 w 267"/>
              <a:gd name="T37" fmla="*/ 2147483647 h 113"/>
              <a:gd name="T38" fmla="*/ 2147483647 w 267"/>
              <a:gd name="T39" fmla="*/ 2147483647 h 113"/>
              <a:gd name="T40" fmla="*/ 2147483647 w 267"/>
              <a:gd name="T41" fmla="*/ 2147483647 h 113"/>
              <a:gd name="T42" fmla="*/ 2147483647 w 267"/>
              <a:gd name="T43" fmla="*/ 2147483647 h 113"/>
              <a:gd name="T44" fmla="*/ 2147483647 w 267"/>
              <a:gd name="T45" fmla="*/ 2147483647 h 113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67"/>
              <a:gd name="T70" fmla="*/ 0 h 113"/>
              <a:gd name="T71" fmla="*/ 267 w 267"/>
              <a:gd name="T72" fmla="*/ 113 h 113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67" h="113">
                <a:moveTo>
                  <a:pt x="0" y="110"/>
                </a:moveTo>
                <a:lnTo>
                  <a:pt x="4" y="83"/>
                </a:lnTo>
                <a:lnTo>
                  <a:pt x="12" y="61"/>
                </a:lnTo>
                <a:lnTo>
                  <a:pt x="22" y="42"/>
                </a:lnTo>
                <a:lnTo>
                  <a:pt x="38" y="27"/>
                </a:lnTo>
                <a:lnTo>
                  <a:pt x="46" y="19"/>
                </a:lnTo>
                <a:lnTo>
                  <a:pt x="56" y="14"/>
                </a:lnTo>
                <a:lnTo>
                  <a:pt x="78" y="7"/>
                </a:lnTo>
                <a:lnTo>
                  <a:pt x="103" y="1"/>
                </a:lnTo>
                <a:lnTo>
                  <a:pt x="132" y="0"/>
                </a:lnTo>
                <a:lnTo>
                  <a:pt x="160" y="1"/>
                </a:lnTo>
                <a:lnTo>
                  <a:pt x="173" y="3"/>
                </a:lnTo>
                <a:lnTo>
                  <a:pt x="186" y="7"/>
                </a:lnTo>
                <a:lnTo>
                  <a:pt x="196" y="9"/>
                </a:lnTo>
                <a:lnTo>
                  <a:pt x="208" y="14"/>
                </a:lnTo>
                <a:lnTo>
                  <a:pt x="217" y="19"/>
                </a:lnTo>
                <a:lnTo>
                  <a:pt x="227" y="27"/>
                </a:lnTo>
                <a:lnTo>
                  <a:pt x="234" y="34"/>
                </a:lnTo>
                <a:lnTo>
                  <a:pt x="241" y="43"/>
                </a:lnTo>
                <a:lnTo>
                  <a:pt x="253" y="62"/>
                </a:lnTo>
                <a:lnTo>
                  <a:pt x="257" y="73"/>
                </a:lnTo>
                <a:lnTo>
                  <a:pt x="261" y="86"/>
                </a:lnTo>
                <a:lnTo>
                  <a:pt x="267" y="113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54" name="Freeform 213"/>
          <p:cNvSpPr>
            <a:spLocks/>
          </p:cNvSpPr>
          <p:nvPr/>
        </p:nvSpPr>
        <p:spPr bwMode="auto">
          <a:xfrm>
            <a:off x="3243263" y="2352675"/>
            <a:ext cx="142875" cy="77788"/>
          </a:xfrm>
          <a:custGeom>
            <a:avLst/>
            <a:gdLst>
              <a:gd name="T0" fmla="*/ 0 w 271"/>
              <a:gd name="T1" fmla="*/ 2147483647 h 148"/>
              <a:gd name="T2" fmla="*/ 2147483647 w 271"/>
              <a:gd name="T3" fmla="*/ 2147483647 h 148"/>
              <a:gd name="T4" fmla="*/ 2147483647 w 271"/>
              <a:gd name="T5" fmla="*/ 2147483647 h 148"/>
              <a:gd name="T6" fmla="*/ 2147483647 w 271"/>
              <a:gd name="T7" fmla="*/ 2147483647 h 148"/>
              <a:gd name="T8" fmla="*/ 2147483647 w 271"/>
              <a:gd name="T9" fmla="*/ 2147483647 h 148"/>
              <a:gd name="T10" fmla="*/ 2147483647 w 271"/>
              <a:gd name="T11" fmla="*/ 2147483647 h 148"/>
              <a:gd name="T12" fmla="*/ 2147483647 w 271"/>
              <a:gd name="T13" fmla="*/ 2147483647 h 148"/>
              <a:gd name="T14" fmla="*/ 2147483647 w 271"/>
              <a:gd name="T15" fmla="*/ 2147483647 h 148"/>
              <a:gd name="T16" fmla="*/ 2147483647 w 271"/>
              <a:gd name="T17" fmla="*/ 2147483647 h 148"/>
              <a:gd name="T18" fmla="*/ 2147483647 w 271"/>
              <a:gd name="T19" fmla="*/ 2147483647 h 148"/>
              <a:gd name="T20" fmla="*/ 2147483647 w 271"/>
              <a:gd name="T21" fmla="*/ 2147483647 h 148"/>
              <a:gd name="T22" fmla="*/ 2147483647 w 271"/>
              <a:gd name="T23" fmla="*/ 2147483647 h 148"/>
              <a:gd name="T24" fmla="*/ 2147483647 w 271"/>
              <a:gd name="T25" fmla="*/ 2147483647 h 148"/>
              <a:gd name="T26" fmla="*/ 2147483647 w 271"/>
              <a:gd name="T27" fmla="*/ 2147483647 h 148"/>
              <a:gd name="T28" fmla="*/ 2147483647 w 271"/>
              <a:gd name="T29" fmla="*/ 2147483647 h 148"/>
              <a:gd name="T30" fmla="*/ 2147483647 w 271"/>
              <a:gd name="T31" fmla="*/ 2147483647 h 148"/>
              <a:gd name="T32" fmla="*/ 2147483647 w 271"/>
              <a:gd name="T33" fmla="*/ 2147483647 h 148"/>
              <a:gd name="T34" fmla="*/ 2147483647 w 271"/>
              <a:gd name="T35" fmla="*/ 2147483647 h 148"/>
              <a:gd name="T36" fmla="*/ 2147483647 w 271"/>
              <a:gd name="T37" fmla="*/ 2147483647 h 148"/>
              <a:gd name="T38" fmla="*/ 2147483647 w 271"/>
              <a:gd name="T39" fmla="*/ 2147483647 h 148"/>
              <a:gd name="T40" fmla="*/ 2147483647 w 271"/>
              <a:gd name="T41" fmla="*/ 2147483647 h 148"/>
              <a:gd name="T42" fmla="*/ 2147483647 w 271"/>
              <a:gd name="T43" fmla="*/ 2147483647 h 148"/>
              <a:gd name="T44" fmla="*/ 2147483647 w 271"/>
              <a:gd name="T45" fmla="*/ 2147483647 h 148"/>
              <a:gd name="T46" fmla="*/ 2147483647 w 271"/>
              <a:gd name="T47" fmla="*/ 2147483647 h 148"/>
              <a:gd name="T48" fmla="*/ 2147483647 w 271"/>
              <a:gd name="T49" fmla="*/ 2147483647 h 148"/>
              <a:gd name="T50" fmla="*/ 2147483647 w 271"/>
              <a:gd name="T51" fmla="*/ 2147483647 h 148"/>
              <a:gd name="T52" fmla="*/ 2147483647 w 271"/>
              <a:gd name="T53" fmla="*/ 2147483647 h 148"/>
              <a:gd name="T54" fmla="*/ 2147483647 w 271"/>
              <a:gd name="T55" fmla="*/ 2147483647 h 148"/>
              <a:gd name="T56" fmla="*/ 2147483647 w 271"/>
              <a:gd name="T57" fmla="*/ 2147483647 h 148"/>
              <a:gd name="T58" fmla="*/ 2147483647 w 271"/>
              <a:gd name="T59" fmla="*/ 2147483647 h 148"/>
              <a:gd name="T60" fmla="*/ 2147483647 w 271"/>
              <a:gd name="T61" fmla="*/ 0 h 148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71"/>
              <a:gd name="T94" fmla="*/ 0 h 148"/>
              <a:gd name="T95" fmla="*/ 271 w 271"/>
              <a:gd name="T96" fmla="*/ 148 h 148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71" h="148">
                <a:moveTo>
                  <a:pt x="0" y="43"/>
                </a:moveTo>
                <a:lnTo>
                  <a:pt x="4" y="66"/>
                </a:lnTo>
                <a:lnTo>
                  <a:pt x="13" y="88"/>
                </a:lnTo>
                <a:lnTo>
                  <a:pt x="25" y="105"/>
                </a:lnTo>
                <a:lnTo>
                  <a:pt x="31" y="113"/>
                </a:lnTo>
                <a:lnTo>
                  <a:pt x="40" y="121"/>
                </a:lnTo>
                <a:lnTo>
                  <a:pt x="48" y="126"/>
                </a:lnTo>
                <a:lnTo>
                  <a:pt x="59" y="131"/>
                </a:lnTo>
                <a:lnTo>
                  <a:pt x="81" y="140"/>
                </a:lnTo>
                <a:lnTo>
                  <a:pt x="105" y="146"/>
                </a:lnTo>
                <a:lnTo>
                  <a:pt x="118" y="147"/>
                </a:lnTo>
                <a:lnTo>
                  <a:pt x="134" y="148"/>
                </a:lnTo>
                <a:lnTo>
                  <a:pt x="149" y="147"/>
                </a:lnTo>
                <a:lnTo>
                  <a:pt x="165" y="146"/>
                </a:lnTo>
                <a:lnTo>
                  <a:pt x="171" y="143"/>
                </a:lnTo>
                <a:lnTo>
                  <a:pt x="179" y="142"/>
                </a:lnTo>
                <a:lnTo>
                  <a:pt x="193" y="139"/>
                </a:lnTo>
                <a:lnTo>
                  <a:pt x="205" y="134"/>
                </a:lnTo>
                <a:lnTo>
                  <a:pt x="217" y="129"/>
                </a:lnTo>
                <a:lnTo>
                  <a:pt x="226" y="121"/>
                </a:lnTo>
                <a:lnTo>
                  <a:pt x="236" y="114"/>
                </a:lnTo>
                <a:lnTo>
                  <a:pt x="243" y="104"/>
                </a:lnTo>
                <a:lnTo>
                  <a:pt x="250" y="95"/>
                </a:lnTo>
                <a:lnTo>
                  <a:pt x="256" y="83"/>
                </a:lnTo>
                <a:lnTo>
                  <a:pt x="258" y="77"/>
                </a:lnTo>
                <a:lnTo>
                  <a:pt x="262" y="72"/>
                </a:lnTo>
                <a:lnTo>
                  <a:pt x="265" y="57"/>
                </a:lnTo>
                <a:lnTo>
                  <a:pt x="269" y="44"/>
                </a:lnTo>
                <a:lnTo>
                  <a:pt x="270" y="29"/>
                </a:lnTo>
                <a:lnTo>
                  <a:pt x="271" y="13"/>
                </a:lnTo>
                <a:lnTo>
                  <a:pt x="271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55" name="Line 214"/>
          <p:cNvSpPr>
            <a:spLocks noChangeShapeType="1"/>
          </p:cNvSpPr>
          <p:nvPr/>
        </p:nvSpPr>
        <p:spPr bwMode="auto">
          <a:xfrm flipV="1">
            <a:off x="3386138" y="2327275"/>
            <a:ext cx="223837" cy="25400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56" name="Freeform 215"/>
          <p:cNvSpPr>
            <a:spLocks/>
          </p:cNvSpPr>
          <p:nvPr/>
        </p:nvSpPr>
        <p:spPr bwMode="auto">
          <a:xfrm>
            <a:off x="3609975" y="2247900"/>
            <a:ext cx="144463" cy="79375"/>
          </a:xfrm>
          <a:custGeom>
            <a:avLst/>
            <a:gdLst>
              <a:gd name="T0" fmla="*/ 0 w 272"/>
              <a:gd name="T1" fmla="*/ 2147483647 h 151"/>
              <a:gd name="T2" fmla="*/ 0 w 272"/>
              <a:gd name="T3" fmla="*/ 2147483647 h 151"/>
              <a:gd name="T4" fmla="*/ 0 w 272"/>
              <a:gd name="T5" fmla="*/ 2147483647 h 151"/>
              <a:gd name="T6" fmla="*/ 2147483647 w 272"/>
              <a:gd name="T7" fmla="*/ 2147483647 h 151"/>
              <a:gd name="T8" fmla="*/ 2147483647 w 272"/>
              <a:gd name="T9" fmla="*/ 2147483647 h 151"/>
              <a:gd name="T10" fmla="*/ 2147483647 w 272"/>
              <a:gd name="T11" fmla="*/ 2147483647 h 151"/>
              <a:gd name="T12" fmla="*/ 2147483647 w 272"/>
              <a:gd name="T13" fmla="*/ 2147483647 h 151"/>
              <a:gd name="T14" fmla="*/ 2147483647 w 272"/>
              <a:gd name="T15" fmla="*/ 2147483647 h 151"/>
              <a:gd name="T16" fmla="*/ 2147483647 w 272"/>
              <a:gd name="T17" fmla="*/ 2147483647 h 151"/>
              <a:gd name="T18" fmla="*/ 2147483647 w 272"/>
              <a:gd name="T19" fmla="*/ 2147483647 h 151"/>
              <a:gd name="T20" fmla="*/ 2147483647 w 272"/>
              <a:gd name="T21" fmla="*/ 2147483647 h 151"/>
              <a:gd name="T22" fmla="*/ 2147483647 w 272"/>
              <a:gd name="T23" fmla="*/ 2147483647 h 151"/>
              <a:gd name="T24" fmla="*/ 2147483647 w 272"/>
              <a:gd name="T25" fmla="*/ 0 h 151"/>
              <a:gd name="T26" fmla="*/ 2147483647 w 272"/>
              <a:gd name="T27" fmla="*/ 0 h 151"/>
              <a:gd name="T28" fmla="*/ 2147483647 w 272"/>
              <a:gd name="T29" fmla="*/ 0 h 151"/>
              <a:gd name="T30" fmla="*/ 2147483647 w 272"/>
              <a:gd name="T31" fmla="*/ 2147483647 h 151"/>
              <a:gd name="T32" fmla="*/ 2147483647 w 272"/>
              <a:gd name="T33" fmla="*/ 2147483647 h 151"/>
              <a:gd name="T34" fmla="*/ 2147483647 w 272"/>
              <a:gd name="T35" fmla="*/ 2147483647 h 151"/>
              <a:gd name="T36" fmla="*/ 2147483647 w 272"/>
              <a:gd name="T37" fmla="*/ 2147483647 h 151"/>
              <a:gd name="T38" fmla="*/ 2147483647 w 272"/>
              <a:gd name="T39" fmla="*/ 2147483647 h 151"/>
              <a:gd name="T40" fmla="*/ 2147483647 w 272"/>
              <a:gd name="T41" fmla="*/ 2147483647 h 151"/>
              <a:gd name="T42" fmla="*/ 2147483647 w 272"/>
              <a:gd name="T43" fmla="*/ 2147483647 h 151"/>
              <a:gd name="T44" fmla="*/ 2147483647 w 272"/>
              <a:gd name="T45" fmla="*/ 2147483647 h 151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272"/>
              <a:gd name="T70" fmla="*/ 0 h 151"/>
              <a:gd name="T71" fmla="*/ 272 w 272"/>
              <a:gd name="T72" fmla="*/ 151 h 151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272" h="151">
                <a:moveTo>
                  <a:pt x="0" y="151"/>
                </a:moveTo>
                <a:lnTo>
                  <a:pt x="0" y="134"/>
                </a:lnTo>
                <a:lnTo>
                  <a:pt x="1" y="102"/>
                </a:lnTo>
                <a:lnTo>
                  <a:pt x="8" y="75"/>
                </a:lnTo>
                <a:lnTo>
                  <a:pt x="12" y="62"/>
                </a:lnTo>
                <a:lnTo>
                  <a:pt x="18" y="51"/>
                </a:lnTo>
                <a:lnTo>
                  <a:pt x="25" y="41"/>
                </a:lnTo>
                <a:lnTo>
                  <a:pt x="34" y="33"/>
                </a:lnTo>
                <a:lnTo>
                  <a:pt x="42" y="24"/>
                </a:lnTo>
                <a:lnTo>
                  <a:pt x="52" y="18"/>
                </a:lnTo>
                <a:lnTo>
                  <a:pt x="62" y="11"/>
                </a:lnTo>
                <a:lnTo>
                  <a:pt x="75" y="7"/>
                </a:lnTo>
                <a:lnTo>
                  <a:pt x="102" y="1"/>
                </a:lnTo>
                <a:lnTo>
                  <a:pt x="135" y="0"/>
                </a:lnTo>
                <a:lnTo>
                  <a:pt x="165" y="1"/>
                </a:lnTo>
                <a:lnTo>
                  <a:pt x="192" y="7"/>
                </a:lnTo>
                <a:lnTo>
                  <a:pt x="215" y="16"/>
                </a:lnTo>
                <a:lnTo>
                  <a:pt x="235" y="31"/>
                </a:lnTo>
                <a:lnTo>
                  <a:pt x="249" y="48"/>
                </a:lnTo>
                <a:lnTo>
                  <a:pt x="261" y="70"/>
                </a:lnTo>
                <a:lnTo>
                  <a:pt x="269" y="94"/>
                </a:lnTo>
                <a:lnTo>
                  <a:pt x="270" y="109"/>
                </a:lnTo>
                <a:lnTo>
                  <a:pt x="272" y="125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57" name="Freeform 216"/>
          <p:cNvSpPr>
            <a:spLocks/>
          </p:cNvSpPr>
          <p:nvPr/>
        </p:nvSpPr>
        <p:spPr bwMode="auto">
          <a:xfrm>
            <a:off x="3609975" y="2312988"/>
            <a:ext cx="144463" cy="77787"/>
          </a:xfrm>
          <a:custGeom>
            <a:avLst/>
            <a:gdLst>
              <a:gd name="T0" fmla="*/ 0 w 272"/>
              <a:gd name="T1" fmla="*/ 2147483647 h 147"/>
              <a:gd name="T2" fmla="*/ 0 w 272"/>
              <a:gd name="T3" fmla="*/ 2147483647 h 147"/>
              <a:gd name="T4" fmla="*/ 2147483647 w 272"/>
              <a:gd name="T5" fmla="*/ 2147483647 h 147"/>
              <a:gd name="T6" fmla="*/ 2147483647 w 272"/>
              <a:gd name="T7" fmla="*/ 2147483647 h 147"/>
              <a:gd name="T8" fmla="*/ 2147483647 w 272"/>
              <a:gd name="T9" fmla="*/ 2147483647 h 147"/>
              <a:gd name="T10" fmla="*/ 2147483647 w 272"/>
              <a:gd name="T11" fmla="*/ 2147483647 h 147"/>
              <a:gd name="T12" fmla="*/ 2147483647 w 272"/>
              <a:gd name="T13" fmla="*/ 2147483647 h 147"/>
              <a:gd name="T14" fmla="*/ 2147483647 w 272"/>
              <a:gd name="T15" fmla="*/ 2147483647 h 147"/>
              <a:gd name="T16" fmla="*/ 2147483647 w 272"/>
              <a:gd name="T17" fmla="*/ 2147483647 h 147"/>
              <a:gd name="T18" fmla="*/ 2147483647 w 272"/>
              <a:gd name="T19" fmla="*/ 2147483647 h 147"/>
              <a:gd name="T20" fmla="*/ 2147483647 w 272"/>
              <a:gd name="T21" fmla="*/ 2147483647 h 147"/>
              <a:gd name="T22" fmla="*/ 2147483647 w 272"/>
              <a:gd name="T23" fmla="*/ 2147483647 h 147"/>
              <a:gd name="T24" fmla="*/ 2147483647 w 272"/>
              <a:gd name="T25" fmla="*/ 2147483647 h 147"/>
              <a:gd name="T26" fmla="*/ 2147483647 w 272"/>
              <a:gd name="T27" fmla="*/ 2147483647 h 147"/>
              <a:gd name="T28" fmla="*/ 2147483647 w 272"/>
              <a:gd name="T29" fmla="*/ 2147483647 h 147"/>
              <a:gd name="T30" fmla="*/ 2147483647 w 272"/>
              <a:gd name="T31" fmla="*/ 2147483647 h 147"/>
              <a:gd name="T32" fmla="*/ 2147483647 w 272"/>
              <a:gd name="T33" fmla="*/ 2147483647 h 147"/>
              <a:gd name="T34" fmla="*/ 2147483647 w 272"/>
              <a:gd name="T35" fmla="*/ 2147483647 h 147"/>
              <a:gd name="T36" fmla="*/ 2147483647 w 272"/>
              <a:gd name="T37" fmla="*/ 2147483647 h 147"/>
              <a:gd name="T38" fmla="*/ 2147483647 w 272"/>
              <a:gd name="T39" fmla="*/ 2147483647 h 147"/>
              <a:gd name="T40" fmla="*/ 2147483647 w 272"/>
              <a:gd name="T41" fmla="*/ 2147483647 h 147"/>
              <a:gd name="T42" fmla="*/ 2147483647 w 272"/>
              <a:gd name="T43" fmla="*/ 2147483647 h 147"/>
              <a:gd name="T44" fmla="*/ 2147483647 w 272"/>
              <a:gd name="T45" fmla="*/ 2147483647 h 147"/>
              <a:gd name="T46" fmla="*/ 2147483647 w 272"/>
              <a:gd name="T47" fmla="*/ 2147483647 h 147"/>
              <a:gd name="T48" fmla="*/ 2147483647 w 272"/>
              <a:gd name="T49" fmla="*/ 2147483647 h 147"/>
              <a:gd name="T50" fmla="*/ 2147483647 w 272"/>
              <a:gd name="T51" fmla="*/ 2147483647 h 147"/>
              <a:gd name="T52" fmla="*/ 2147483647 w 272"/>
              <a:gd name="T53" fmla="*/ 2147483647 h 147"/>
              <a:gd name="T54" fmla="*/ 2147483647 w 272"/>
              <a:gd name="T55" fmla="*/ 2147483647 h 147"/>
              <a:gd name="T56" fmla="*/ 2147483647 w 272"/>
              <a:gd name="T57" fmla="*/ 2147483647 h 147"/>
              <a:gd name="T58" fmla="*/ 2147483647 w 272"/>
              <a:gd name="T59" fmla="*/ 2147483647 h 147"/>
              <a:gd name="T60" fmla="*/ 2147483647 w 272"/>
              <a:gd name="T61" fmla="*/ 2147483647 h 147"/>
              <a:gd name="T62" fmla="*/ 2147483647 w 272"/>
              <a:gd name="T63" fmla="*/ 2147483647 h 147"/>
              <a:gd name="T64" fmla="*/ 2147483647 w 272"/>
              <a:gd name="T65" fmla="*/ 2147483647 h 147"/>
              <a:gd name="T66" fmla="*/ 2147483647 w 272"/>
              <a:gd name="T67" fmla="*/ 2147483647 h 147"/>
              <a:gd name="T68" fmla="*/ 2147483647 w 272"/>
              <a:gd name="T69" fmla="*/ 2147483647 h 147"/>
              <a:gd name="T70" fmla="*/ 2147483647 w 272"/>
              <a:gd name="T71" fmla="*/ 2147483647 h 147"/>
              <a:gd name="T72" fmla="*/ 2147483647 w 272"/>
              <a:gd name="T73" fmla="*/ 2147483647 h 147"/>
              <a:gd name="T74" fmla="*/ 2147483647 w 272"/>
              <a:gd name="T75" fmla="*/ 0 h 147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272"/>
              <a:gd name="T115" fmla="*/ 0 h 147"/>
              <a:gd name="T116" fmla="*/ 272 w 272"/>
              <a:gd name="T117" fmla="*/ 147 h 147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272" h="147">
                <a:moveTo>
                  <a:pt x="0" y="26"/>
                </a:moveTo>
                <a:lnTo>
                  <a:pt x="0" y="39"/>
                </a:lnTo>
                <a:lnTo>
                  <a:pt x="3" y="54"/>
                </a:lnTo>
                <a:lnTo>
                  <a:pt x="5" y="65"/>
                </a:lnTo>
                <a:lnTo>
                  <a:pt x="10" y="78"/>
                </a:lnTo>
                <a:lnTo>
                  <a:pt x="14" y="87"/>
                </a:lnTo>
                <a:lnTo>
                  <a:pt x="21" y="98"/>
                </a:lnTo>
                <a:lnTo>
                  <a:pt x="27" y="107"/>
                </a:lnTo>
                <a:lnTo>
                  <a:pt x="36" y="116"/>
                </a:lnTo>
                <a:lnTo>
                  <a:pt x="44" y="122"/>
                </a:lnTo>
                <a:lnTo>
                  <a:pt x="55" y="129"/>
                </a:lnTo>
                <a:lnTo>
                  <a:pt x="65" y="134"/>
                </a:lnTo>
                <a:lnTo>
                  <a:pt x="78" y="139"/>
                </a:lnTo>
                <a:lnTo>
                  <a:pt x="90" y="142"/>
                </a:lnTo>
                <a:lnTo>
                  <a:pt x="104" y="144"/>
                </a:lnTo>
                <a:lnTo>
                  <a:pt x="118" y="146"/>
                </a:lnTo>
                <a:lnTo>
                  <a:pt x="135" y="147"/>
                </a:lnTo>
                <a:lnTo>
                  <a:pt x="150" y="146"/>
                </a:lnTo>
                <a:lnTo>
                  <a:pt x="166" y="144"/>
                </a:lnTo>
                <a:lnTo>
                  <a:pt x="173" y="142"/>
                </a:lnTo>
                <a:lnTo>
                  <a:pt x="180" y="140"/>
                </a:lnTo>
                <a:lnTo>
                  <a:pt x="195" y="138"/>
                </a:lnTo>
                <a:lnTo>
                  <a:pt x="200" y="134"/>
                </a:lnTo>
                <a:lnTo>
                  <a:pt x="206" y="131"/>
                </a:lnTo>
                <a:lnTo>
                  <a:pt x="218" y="126"/>
                </a:lnTo>
                <a:lnTo>
                  <a:pt x="227" y="118"/>
                </a:lnTo>
                <a:lnTo>
                  <a:pt x="237" y="112"/>
                </a:lnTo>
                <a:lnTo>
                  <a:pt x="244" y="102"/>
                </a:lnTo>
                <a:lnTo>
                  <a:pt x="252" y="92"/>
                </a:lnTo>
                <a:lnTo>
                  <a:pt x="257" y="81"/>
                </a:lnTo>
                <a:lnTo>
                  <a:pt x="259" y="74"/>
                </a:lnTo>
                <a:lnTo>
                  <a:pt x="263" y="69"/>
                </a:lnTo>
                <a:lnTo>
                  <a:pt x="266" y="55"/>
                </a:lnTo>
                <a:lnTo>
                  <a:pt x="267" y="47"/>
                </a:lnTo>
                <a:lnTo>
                  <a:pt x="270" y="41"/>
                </a:lnTo>
                <a:lnTo>
                  <a:pt x="271" y="25"/>
                </a:lnTo>
                <a:lnTo>
                  <a:pt x="272" y="9"/>
                </a:lnTo>
                <a:lnTo>
                  <a:pt x="272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58" name="Line 217"/>
          <p:cNvSpPr>
            <a:spLocks noChangeShapeType="1"/>
          </p:cNvSpPr>
          <p:nvPr/>
        </p:nvSpPr>
        <p:spPr bwMode="auto">
          <a:xfrm flipH="1">
            <a:off x="3609975" y="2312988"/>
            <a:ext cx="144463" cy="14287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59" name="Freeform 218"/>
          <p:cNvSpPr>
            <a:spLocks/>
          </p:cNvSpPr>
          <p:nvPr/>
        </p:nvSpPr>
        <p:spPr bwMode="auto">
          <a:xfrm>
            <a:off x="3979863" y="2217738"/>
            <a:ext cx="144462" cy="79375"/>
          </a:xfrm>
          <a:custGeom>
            <a:avLst/>
            <a:gdLst>
              <a:gd name="T0" fmla="*/ 2147483647 w 271"/>
              <a:gd name="T1" fmla="*/ 2147483647 h 149"/>
              <a:gd name="T2" fmla="*/ 2147483647 w 271"/>
              <a:gd name="T3" fmla="*/ 2147483647 h 149"/>
              <a:gd name="T4" fmla="*/ 2147483647 w 271"/>
              <a:gd name="T5" fmla="*/ 2147483647 h 149"/>
              <a:gd name="T6" fmla="*/ 2147483647 w 271"/>
              <a:gd name="T7" fmla="*/ 2147483647 h 149"/>
              <a:gd name="T8" fmla="*/ 2147483647 w 271"/>
              <a:gd name="T9" fmla="*/ 2147483647 h 149"/>
              <a:gd name="T10" fmla="*/ 2147483647 w 271"/>
              <a:gd name="T11" fmla="*/ 2147483647 h 149"/>
              <a:gd name="T12" fmla="*/ 2147483647 w 271"/>
              <a:gd name="T13" fmla="*/ 2147483647 h 149"/>
              <a:gd name="T14" fmla="*/ 2147483647 w 271"/>
              <a:gd name="T15" fmla="*/ 2147483647 h 149"/>
              <a:gd name="T16" fmla="*/ 2147483647 w 271"/>
              <a:gd name="T17" fmla="*/ 2147483647 h 149"/>
              <a:gd name="T18" fmla="*/ 2147483647 w 271"/>
              <a:gd name="T19" fmla="*/ 2147483647 h 149"/>
              <a:gd name="T20" fmla="*/ 2147483647 w 271"/>
              <a:gd name="T21" fmla="*/ 0 h 149"/>
              <a:gd name="T22" fmla="*/ 2147483647 w 271"/>
              <a:gd name="T23" fmla="*/ 0 h 149"/>
              <a:gd name="T24" fmla="*/ 2147483647 w 271"/>
              <a:gd name="T25" fmla="*/ 0 h 149"/>
              <a:gd name="T26" fmla="*/ 2147483647 w 271"/>
              <a:gd name="T27" fmla="*/ 2147483647 h 149"/>
              <a:gd name="T28" fmla="*/ 2147483647 w 271"/>
              <a:gd name="T29" fmla="*/ 2147483647 h 149"/>
              <a:gd name="T30" fmla="*/ 2147483647 w 271"/>
              <a:gd name="T31" fmla="*/ 2147483647 h 149"/>
              <a:gd name="T32" fmla="*/ 2147483647 w 271"/>
              <a:gd name="T33" fmla="*/ 2147483647 h 149"/>
              <a:gd name="T34" fmla="*/ 2147483647 w 271"/>
              <a:gd name="T35" fmla="*/ 2147483647 h 149"/>
              <a:gd name="T36" fmla="*/ 2147483647 w 271"/>
              <a:gd name="T37" fmla="*/ 2147483647 h 149"/>
              <a:gd name="T38" fmla="*/ 2147483647 w 271"/>
              <a:gd name="T39" fmla="*/ 2147483647 h 149"/>
              <a:gd name="T40" fmla="*/ 2147483647 w 271"/>
              <a:gd name="T41" fmla="*/ 2147483647 h 149"/>
              <a:gd name="T42" fmla="*/ 2147483647 w 271"/>
              <a:gd name="T43" fmla="*/ 2147483647 h 149"/>
              <a:gd name="T44" fmla="*/ 0 w 271"/>
              <a:gd name="T45" fmla="*/ 2147483647 h 149"/>
              <a:gd name="T46" fmla="*/ 0 w 271"/>
              <a:gd name="T47" fmla="*/ 2147483647 h 149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71"/>
              <a:gd name="T73" fmla="*/ 0 h 149"/>
              <a:gd name="T74" fmla="*/ 271 w 271"/>
              <a:gd name="T75" fmla="*/ 149 h 149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71" h="149">
                <a:moveTo>
                  <a:pt x="271" y="129"/>
                </a:moveTo>
                <a:lnTo>
                  <a:pt x="269" y="112"/>
                </a:lnTo>
                <a:lnTo>
                  <a:pt x="268" y="97"/>
                </a:lnTo>
                <a:lnTo>
                  <a:pt x="264" y="83"/>
                </a:lnTo>
                <a:lnTo>
                  <a:pt x="261" y="71"/>
                </a:lnTo>
                <a:lnTo>
                  <a:pt x="255" y="59"/>
                </a:lnTo>
                <a:lnTo>
                  <a:pt x="249" y="48"/>
                </a:lnTo>
                <a:lnTo>
                  <a:pt x="235" y="31"/>
                </a:lnTo>
                <a:lnTo>
                  <a:pt x="216" y="17"/>
                </a:lnTo>
                <a:lnTo>
                  <a:pt x="194" y="8"/>
                </a:lnTo>
                <a:lnTo>
                  <a:pt x="166" y="1"/>
                </a:lnTo>
                <a:lnTo>
                  <a:pt x="137" y="0"/>
                </a:lnTo>
                <a:lnTo>
                  <a:pt x="103" y="1"/>
                </a:lnTo>
                <a:lnTo>
                  <a:pt x="76" y="8"/>
                </a:lnTo>
                <a:lnTo>
                  <a:pt x="63" y="12"/>
                </a:lnTo>
                <a:lnTo>
                  <a:pt x="52" y="18"/>
                </a:lnTo>
                <a:lnTo>
                  <a:pt x="42" y="25"/>
                </a:lnTo>
                <a:lnTo>
                  <a:pt x="34" y="34"/>
                </a:lnTo>
                <a:lnTo>
                  <a:pt x="25" y="42"/>
                </a:lnTo>
                <a:lnTo>
                  <a:pt x="19" y="52"/>
                </a:lnTo>
                <a:lnTo>
                  <a:pt x="8" y="77"/>
                </a:lnTo>
                <a:lnTo>
                  <a:pt x="2" y="104"/>
                </a:lnTo>
                <a:lnTo>
                  <a:pt x="0" y="138"/>
                </a:lnTo>
                <a:lnTo>
                  <a:pt x="0" y="149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60" name="Freeform 219"/>
          <p:cNvSpPr>
            <a:spLocks/>
          </p:cNvSpPr>
          <p:nvPr/>
        </p:nvSpPr>
        <p:spPr bwMode="auto">
          <a:xfrm>
            <a:off x="3979863" y="2286000"/>
            <a:ext cx="144462" cy="76200"/>
          </a:xfrm>
          <a:custGeom>
            <a:avLst/>
            <a:gdLst>
              <a:gd name="T0" fmla="*/ 0 w 271"/>
              <a:gd name="T1" fmla="*/ 2147483647 h 143"/>
              <a:gd name="T2" fmla="*/ 2147483647 w 271"/>
              <a:gd name="T3" fmla="*/ 2147483647 h 143"/>
              <a:gd name="T4" fmla="*/ 2147483647 w 271"/>
              <a:gd name="T5" fmla="*/ 2147483647 h 143"/>
              <a:gd name="T6" fmla="*/ 2147483647 w 271"/>
              <a:gd name="T7" fmla="*/ 2147483647 h 143"/>
              <a:gd name="T8" fmla="*/ 2147483647 w 271"/>
              <a:gd name="T9" fmla="*/ 2147483647 h 143"/>
              <a:gd name="T10" fmla="*/ 2147483647 w 271"/>
              <a:gd name="T11" fmla="*/ 2147483647 h 143"/>
              <a:gd name="T12" fmla="*/ 2147483647 w 271"/>
              <a:gd name="T13" fmla="*/ 2147483647 h 143"/>
              <a:gd name="T14" fmla="*/ 2147483647 w 271"/>
              <a:gd name="T15" fmla="*/ 2147483647 h 143"/>
              <a:gd name="T16" fmla="*/ 2147483647 w 271"/>
              <a:gd name="T17" fmla="*/ 2147483647 h 143"/>
              <a:gd name="T18" fmla="*/ 2147483647 w 271"/>
              <a:gd name="T19" fmla="*/ 2147483647 h 143"/>
              <a:gd name="T20" fmla="*/ 2147483647 w 271"/>
              <a:gd name="T21" fmla="*/ 2147483647 h 143"/>
              <a:gd name="T22" fmla="*/ 2147483647 w 271"/>
              <a:gd name="T23" fmla="*/ 2147483647 h 143"/>
              <a:gd name="T24" fmla="*/ 2147483647 w 271"/>
              <a:gd name="T25" fmla="*/ 2147483647 h 143"/>
              <a:gd name="T26" fmla="*/ 2147483647 w 271"/>
              <a:gd name="T27" fmla="*/ 2147483647 h 143"/>
              <a:gd name="T28" fmla="*/ 2147483647 w 271"/>
              <a:gd name="T29" fmla="*/ 2147483647 h 143"/>
              <a:gd name="T30" fmla="*/ 2147483647 w 271"/>
              <a:gd name="T31" fmla="*/ 2147483647 h 143"/>
              <a:gd name="T32" fmla="*/ 2147483647 w 271"/>
              <a:gd name="T33" fmla="*/ 2147483647 h 143"/>
              <a:gd name="T34" fmla="*/ 2147483647 w 271"/>
              <a:gd name="T35" fmla="*/ 2147483647 h 143"/>
              <a:gd name="T36" fmla="*/ 2147483647 w 271"/>
              <a:gd name="T37" fmla="*/ 2147483647 h 143"/>
              <a:gd name="T38" fmla="*/ 2147483647 w 271"/>
              <a:gd name="T39" fmla="*/ 2147483647 h 143"/>
              <a:gd name="T40" fmla="*/ 2147483647 w 271"/>
              <a:gd name="T41" fmla="*/ 2147483647 h 143"/>
              <a:gd name="T42" fmla="*/ 2147483647 w 271"/>
              <a:gd name="T43" fmla="*/ 2147483647 h 143"/>
              <a:gd name="T44" fmla="*/ 2147483647 w 271"/>
              <a:gd name="T45" fmla="*/ 2147483647 h 143"/>
              <a:gd name="T46" fmla="*/ 2147483647 w 271"/>
              <a:gd name="T47" fmla="*/ 2147483647 h 143"/>
              <a:gd name="T48" fmla="*/ 2147483647 w 271"/>
              <a:gd name="T49" fmla="*/ 2147483647 h 143"/>
              <a:gd name="T50" fmla="*/ 2147483647 w 271"/>
              <a:gd name="T51" fmla="*/ 2147483647 h 143"/>
              <a:gd name="T52" fmla="*/ 2147483647 w 271"/>
              <a:gd name="T53" fmla="*/ 2147483647 h 143"/>
              <a:gd name="T54" fmla="*/ 2147483647 w 271"/>
              <a:gd name="T55" fmla="*/ 2147483647 h 143"/>
              <a:gd name="T56" fmla="*/ 2147483647 w 271"/>
              <a:gd name="T57" fmla="*/ 2147483647 h 143"/>
              <a:gd name="T58" fmla="*/ 2147483647 w 271"/>
              <a:gd name="T59" fmla="*/ 2147483647 h 143"/>
              <a:gd name="T60" fmla="*/ 2147483647 w 271"/>
              <a:gd name="T61" fmla="*/ 0 h 143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71"/>
              <a:gd name="T94" fmla="*/ 0 h 143"/>
              <a:gd name="T95" fmla="*/ 271 w 271"/>
              <a:gd name="T96" fmla="*/ 143 h 143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71" h="143">
                <a:moveTo>
                  <a:pt x="0" y="20"/>
                </a:moveTo>
                <a:lnTo>
                  <a:pt x="2" y="48"/>
                </a:lnTo>
                <a:lnTo>
                  <a:pt x="4" y="60"/>
                </a:lnTo>
                <a:lnTo>
                  <a:pt x="9" y="73"/>
                </a:lnTo>
                <a:lnTo>
                  <a:pt x="13" y="84"/>
                </a:lnTo>
                <a:lnTo>
                  <a:pt x="20" y="94"/>
                </a:lnTo>
                <a:lnTo>
                  <a:pt x="26" y="103"/>
                </a:lnTo>
                <a:lnTo>
                  <a:pt x="35" y="112"/>
                </a:lnTo>
                <a:lnTo>
                  <a:pt x="43" y="119"/>
                </a:lnTo>
                <a:lnTo>
                  <a:pt x="54" y="125"/>
                </a:lnTo>
                <a:lnTo>
                  <a:pt x="64" y="130"/>
                </a:lnTo>
                <a:lnTo>
                  <a:pt x="77" y="136"/>
                </a:lnTo>
                <a:lnTo>
                  <a:pt x="104" y="141"/>
                </a:lnTo>
                <a:lnTo>
                  <a:pt x="137" y="143"/>
                </a:lnTo>
                <a:lnTo>
                  <a:pt x="152" y="142"/>
                </a:lnTo>
                <a:lnTo>
                  <a:pt x="168" y="141"/>
                </a:lnTo>
                <a:lnTo>
                  <a:pt x="181" y="137"/>
                </a:lnTo>
                <a:lnTo>
                  <a:pt x="195" y="134"/>
                </a:lnTo>
                <a:lnTo>
                  <a:pt x="207" y="129"/>
                </a:lnTo>
                <a:lnTo>
                  <a:pt x="218" y="124"/>
                </a:lnTo>
                <a:lnTo>
                  <a:pt x="227" y="116"/>
                </a:lnTo>
                <a:lnTo>
                  <a:pt x="238" y="110"/>
                </a:lnTo>
                <a:lnTo>
                  <a:pt x="244" y="99"/>
                </a:lnTo>
                <a:lnTo>
                  <a:pt x="252" y="90"/>
                </a:lnTo>
                <a:lnTo>
                  <a:pt x="257" y="79"/>
                </a:lnTo>
                <a:lnTo>
                  <a:pt x="262" y="67"/>
                </a:lnTo>
                <a:lnTo>
                  <a:pt x="265" y="53"/>
                </a:lnTo>
                <a:lnTo>
                  <a:pt x="269" y="40"/>
                </a:lnTo>
                <a:lnTo>
                  <a:pt x="270" y="24"/>
                </a:lnTo>
                <a:lnTo>
                  <a:pt x="271" y="9"/>
                </a:lnTo>
                <a:lnTo>
                  <a:pt x="271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61" name="Line 220"/>
          <p:cNvSpPr>
            <a:spLocks noChangeShapeType="1"/>
          </p:cNvSpPr>
          <p:nvPr/>
        </p:nvSpPr>
        <p:spPr bwMode="auto">
          <a:xfrm flipV="1">
            <a:off x="4124325" y="2268538"/>
            <a:ext cx="223838" cy="17462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62" name="Freeform 221"/>
          <p:cNvSpPr>
            <a:spLocks/>
          </p:cNvSpPr>
          <p:nvPr/>
        </p:nvSpPr>
        <p:spPr bwMode="auto">
          <a:xfrm>
            <a:off x="4348163" y="2189163"/>
            <a:ext cx="144462" cy="79375"/>
          </a:xfrm>
          <a:custGeom>
            <a:avLst/>
            <a:gdLst>
              <a:gd name="T0" fmla="*/ 2147483647 w 272"/>
              <a:gd name="T1" fmla="*/ 2147483647 h 150"/>
              <a:gd name="T2" fmla="*/ 2147483647 w 272"/>
              <a:gd name="T3" fmla="*/ 2147483647 h 150"/>
              <a:gd name="T4" fmla="*/ 2147483647 w 272"/>
              <a:gd name="T5" fmla="*/ 2147483647 h 150"/>
              <a:gd name="T6" fmla="*/ 2147483647 w 272"/>
              <a:gd name="T7" fmla="*/ 2147483647 h 150"/>
              <a:gd name="T8" fmla="*/ 2147483647 w 272"/>
              <a:gd name="T9" fmla="*/ 2147483647 h 150"/>
              <a:gd name="T10" fmla="*/ 2147483647 w 272"/>
              <a:gd name="T11" fmla="*/ 2147483647 h 150"/>
              <a:gd name="T12" fmla="*/ 2147483647 w 272"/>
              <a:gd name="T13" fmla="*/ 2147483647 h 150"/>
              <a:gd name="T14" fmla="*/ 2147483647 w 272"/>
              <a:gd name="T15" fmla="*/ 2147483647 h 150"/>
              <a:gd name="T16" fmla="*/ 2147483647 w 272"/>
              <a:gd name="T17" fmla="*/ 2147483647 h 150"/>
              <a:gd name="T18" fmla="*/ 2147483647 w 272"/>
              <a:gd name="T19" fmla="*/ 2147483647 h 150"/>
              <a:gd name="T20" fmla="*/ 2147483647 w 272"/>
              <a:gd name="T21" fmla="*/ 0 h 150"/>
              <a:gd name="T22" fmla="*/ 2147483647 w 272"/>
              <a:gd name="T23" fmla="*/ 0 h 150"/>
              <a:gd name="T24" fmla="*/ 2147483647 w 272"/>
              <a:gd name="T25" fmla="*/ 0 h 150"/>
              <a:gd name="T26" fmla="*/ 2147483647 w 272"/>
              <a:gd name="T27" fmla="*/ 2147483647 h 150"/>
              <a:gd name="T28" fmla="*/ 2147483647 w 272"/>
              <a:gd name="T29" fmla="*/ 2147483647 h 150"/>
              <a:gd name="T30" fmla="*/ 2147483647 w 272"/>
              <a:gd name="T31" fmla="*/ 2147483647 h 150"/>
              <a:gd name="T32" fmla="*/ 2147483647 w 272"/>
              <a:gd name="T33" fmla="*/ 2147483647 h 150"/>
              <a:gd name="T34" fmla="*/ 2147483647 w 272"/>
              <a:gd name="T35" fmla="*/ 2147483647 h 150"/>
              <a:gd name="T36" fmla="*/ 2147483647 w 272"/>
              <a:gd name="T37" fmla="*/ 2147483647 h 150"/>
              <a:gd name="T38" fmla="*/ 2147483647 w 272"/>
              <a:gd name="T39" fmla="*/ 2147483647 h 150"/>
              <a:gd name="T40" fmla="*/ 2147483647 w 272"/>
              <a:gd name="T41" fmla="*/ 2147483647 h 150"/>
              <a:gd name="T42" fmla="*/ 0 w 272"/>
              <a:gd name="T43" fmla="*/ 2147483647 h 150"/>
              <a:gd name="T44" fmla="*/ 0 w 272"/>
              <a:gd name="T45" fmla="*/ 2147483647 h 150"/>
              <a:gd name="T46" fmla="*/ 0 w 272"/>
              <a:gd name="T47" fmla="*/ 2147483647 h 150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w 272"/>
              <a:gd name="T73" fmla="*/ 0 h 150"/>
              <a:gd name="T74" fmla="*/ 272 w 272"/>
              <a:gd name="T75" fmla="*/ 150 h 150"/>
            </a:gdLst>
            <a:ahLst/>
            <a:cxnLst>
              <a:cxn ang="T48">
                <a:pos x="T0" y="T1"/>
              </a:cxn>
              <a:cxn ang="T49">
                <a:pos x="T2" y="T3"/>
              </a:cxn>
              <a:cxn ang="T50">
                <a:pos x="T4" y="T5"/>
              </a:cxn>
              <a:cxn ang="T51">
                <a:pos x="T6" y="T7"/>
              </a:cxn>
              <a:cxn ang="T52">
                <a:pos x="T8" y="T9"/>
              </a:cxn>
              <a:cxn ang="T53">
                <a:pos x="T10" y="T11"/>
              </a:cxn>
              <a:cxn ang="T54">
                <a:pos x="T12" y="T13"/>
              </a:cxn>
              <a:cxn ang="T55">
                <a:pos x="T14" y="T15"/>
              </a:cxn>
              <a:cxn ang="T56">
                <a:pos x="T16" y="T17"/>
              </a:cxn>
              <a:cxn ang="T57">
                <a:pos x="T18" y="T19"/>
              </a:cxn>
              <a:cxn ang="T58">
                <a:pos x="T20" y="T21"/>
              </a:cxn>
              <a:cxn ang="T59">
                <a:pos x="T22" y="T23"/>
              </a:cxn>
              <a:cxn ang="T60">
                <a:pos x="T24" y="T25"/>
              </a:cxn>
              <a:cxn ang="T61">
                <a:pos x="T26" y="T27"/>
              </a:cxn>
              <a:cxn ang="T62">
                <a:pos x="T28" y="T29"/>
              </a:cxn>
              <a:cxn ang="T63">
                <a:pos x="T30" y="T31"/>
              </a:cxn>
              <a:cxn ang="T64">
                <a:pos x="T32" y="T33"/>
              </a:cxn>
              <a:cxn ang="T65">
                <a:pos x="T34" y="T35"/>
              </a:cxn>
              <a:cxn ang="T66">
                <a:pos x="T36" y="T37"/>
              </a:cxn>
              <a:cxn ang="T67">
                <a:pos x="T38" y="T39"/>
              </a:cxn>
              <a:cxn ang="T68">
                <a:pos x="T40" y="T41"/>
              </a:cxn>
              <a:cxn ang="T69">
                <a:pos x="T42" y="T43"/>
              </a:cxn>
              <a:cxn ang="T70">
                <a:pos x="T44" y="T45"/>
              </a:cxn>
              <a:cxn ang="T71">
                <a:pos x="T46" y="T47"/>
              </a:cxn>
            </a:cxnLst>
            <a:rect l="T72" t="T73" r="T74" b="T75"/>
            <a:pathLst>
              <a:path w="272" h="150">
                <a:moveTo>
                  <a:pt x="272" y="120"/>
                </a:moveTo>
                <a:lnTo>
                  <a:pt x="267" y="90"/>
                </a:lnTo>
                <a:lnTo>
                  <a:pt x="259" y="66"/>
                </a:lnTo>
                <a:lnTo>
                  <a:pt x="253" y="54"/>
                </a:lnTo>
                <a:lnTo>
                  <a:pt x="247" y="45"/>
                </a:lnTo>
                <a:lnTo>
                  <a:pt x="240" y="36"/>
                </a:lnTo>
                <a:lnTo>
                  <a:pt x="233" y="30"/>
                </a:lnTo>
                <a:lnTo>
                  <a:pt x="214" y="15"/>
                </a:lnTo>
                <a:lnTo>
                  <a:pt x="192" y="6"/>
                </a:lnTo>
                <a:lnTo>
                  <a:pt x="179" y="2"/>
                </a:lnTo>
                <a:lnTo>
                  <a:pt x="166" y="1"/>
                </a:lnTo>
                <a:lnTo>
                  <a:pt x="137" y="0"/>
                </a:lnTo>
                <a:lnTo>
                  <a:pt x="103" y="1"/>
                </a:lnTo>
                <a:lnTo>
                  <a:pt x="76" y="7"/>
                </a:lnTo>
                <a:lnTo>
                  <a:pt x="51" y="18"/>
                </a:lnTo>
                <a:lnTo>
                  <a:pt x="41" y="24"/>
                </a:lnTo>
                <a:lnTo>
                  <a:pt x="33" y="33"/>
                </a:lnTo>
                <a:lnTo>
                  <a:pt x="24" y="41"/>
                </a:lnTo>
                <a:lnTo>
                  <a:pt x="18" y="52"/>
                </a:lnTo>
                <a:lnTo>
                  <a:pt x="11" y="62"/>
                </a:lnTo>
                <a:lnTo>
                  <a:pt x="7" y="75"/>
                </a:lnTo>
                <a:lnTo>
                  <a:pt x="1" y="102"/>
                </a:lnTo>
                <a:lnTo>
                  <a:pt x="0" y="136"/>
                </a:lnTo>
                <a:lnTo>
                  <a:pt x="0" y="15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63" name="Line 222"/>
          <p:cNvSpPr>
            <a:spLocks noChangeShapeType="1"/>
          </p:cNvSpPr>
          <p:nvPr/>
        </p:nvSpPr>
        <p:spPr bwMode="auto">
          <a:xfrm flipH="1">
            <a:off x="3979863" y="2286000"/>
            <a:ext cx="144462" cy="11113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64" name="Line 223"/>
          <p:cNvSpPr>
            <a:spLocks noChangeShapeType="1"/>
          </p:cNvSpPr>
          <p:nvPr/>
        </p:nvSpPr>
        <p:spPr bwMode="auto">
          <a:xfrm flipV="1">
            <a:off x="3754438" y="2297113"/>
            <a:ext cx="225425" cy="15875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65" name="Freeform 224"/>
          <p:cNvSpPr>
            <a:spLocks/>
          </p:cNvSpPr>
          <p:nvPr/>
        </p:nvSpPr>
        <p:spPr bwMode="auto">
          <a:xfrm>
            <a:off x="4719638" y="2138363"/>
            <a:ext cx="142875" cy="80962"/>
          </a:xfrm>
          <a:custGeom>
            <a:avLst/>
            <a:gdLst>
              <a:gd name="T0" fmla="*/ 2147483647 w 269"/>
              <a:gd name="T1" fmla="*/ 2147483647 h 155"/>
              <a:gd name="T2" fmla="*/ 2147483647 w 269"/>
              <a:gd name="T3" fmla="*/ 2147483647 h 155"/>
              <a:gd name="T4" fmla="*/ 2147483647 w 269"/>
              <a:gd name="T5" fmla="*/ 2147483647 h 155"/>
              <a:gd name="T6" fmla="*/ 2147483647 w 269"/>
              <a:gd name="T7" fmla="*/ 2147483647 h 155"/>
              <a:gd name="T8" fmla="*/ 2147483647 w 269"/>
              <a:gd name="T9" fmla="*/ 2147483647 h 155"/>
              <a:gd name="T10" fmla="*/ 2147483647 w 269"/>
              <a:gd name="T11" fmla="*/ 2147483647 h 155"/>
              <a:gd name="T12" fmla="*/ 2147483647 w 269"/>
              <a:gd name="T13" fmla="*/ 2147483647 h 155"/>
              <a:gd name="T14" fmla="*/ 2147483647 w 269"/>
              <a:gd name="T15" fmla="*/ 2147483647 h 155"/>
              <a:gd name="T16" fmla="*/ 2147483647 w 269"/>
              <a:gd name="T17" fmla="*/ 0 h 155"/>
              <a:gd name="T18" fmla="*/ 2147483647 w 269"/>
              <a:gd name="T19" fmla="*/ 2147483647 h 155"/>
              <a:gd name="T20" fmla="*/ 2147483647 w 269"/>
              <a:gd name="T21" fmla="*/ 2147483647 h 155"/>
              <a:gd name="T22" fmla="*/ 2147483647 w 269"/>
              <a:gd name="T23" fmla="*/ 2147483647 h 155"/>
              <a:gd name="T24" fmla="*/ 2147483647 w 269"/>
              <a:gd name="T25" fmla="*/ 2147483647 h 155"/>
              <a:gd name="T26" fmla="*/ 2147483647 w 269"/>
              <a:gd name="T27" fmla="*/ 2147483647 h 155"/>
              <a:gd name="T28" fmla="*/ 2147483647 w 269"/>
              <a:gd name="T29" fmla="*/ 2147483647 h 155"/>
              <a:gd name="T30" fmla="*/ 2147483647 w 269"/>
              <a:gd name="T31" fmla="*/ 2147483647 h 155"/>
              <a:gd name="T32" fmla="*/ 2147483647 w 269"/>
              <a:gd name="T33" fmla="*/ 2147483647 h 155"/>
              <a:gd name="T34" fmla="*/ 2147483647 w 269"/>
              <a:gd name="T35" fmla="*/ 2147483647 h 155"/>
              <a:gd name="T36" fmla="*/ 2147483647 w 269"/>
              <a:gd name="T37" fmla="*/ 2147483647 h 155"/>
              <a:gd name="T38" fmla="*/ 2147483647 w 269"/>
              <a:gd name="T39" fmla="*/ 2147483647 h 155"/>
              <a:gd name="T40" fmla="*/ 0 w 269"/>
              <a:gd name="T41" fmla="*/ 2147483647 h 155"/>
              <a:gd name="T42" fmla="*/ 2147483647 w 269"/>
              <a:gd name="T43" fmla="*/ 2147483647 h 155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69"/>
              <a:gd name="T67" fmla="*/ 0 h 155"/>
              <a:gd name="T68" fmla="*/ 269 w 269"/>
              <a:gd name="T69" fmla="*/ 155 h 155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69" h="155">
                <a:moveTo>
                  <a:pt x="269" y="86"/>
                </a:moveTo>
                <a:lnTo>
                  <a:pt x="260" y="64"/>
                </a:lnTo>
                <a:lnTo>
                  <a:pt x="251" y="47"/>
                </a:lnTo>
                <a:lnTo>
                  <a:pt x="238" y="33"/>
                </a:lnTo>
                <a:lnTo>
                  <a:pt x="223" y="21"/>
                </a:lnTo>
                <a:lnTo>
                  <a:pt x="204" y="12"/>
                </a:lnTo>
                <a:lnTo>
                  <a:pt x="184" y="6"/>
                </a:lnTo>
                <a:lnTo>
                  <a:pt x="160" y="2"/>
                </a:lnTo>
                <a:lnTo>
                  <a:pt x="135" y="0"/>
                </a:lnTo>
                <a:lnTo>
                  <a:pt x="103" y="2"/>
                </a:lnTo>
                <a:lnTo>
                  <a:pt x="75" y="8"/>
                </a:lnTo>
                <a:lnTo>
                  <a:pt x="63" y="12"/>
                </a:lnTo>
                <a:lnTo>
                  <a:pt x="52" y="19"/>
                </a:lnTo>
                <a:lnTo>
                  <a:pt x="42" y="25"/>
                </a:lnTo>
                <a:lnTo>
                  <a:pt x="34" y="34"/>
                </a:lnTo>
                <a:lnTo>
                  <a:pt x="25" y="42"/>
                </a:lnTo>
                <a:lnTo>
                  <a:pt x="18" y="52"/>
                </a:lnTo>
                <a:lnTo>
                  <a:pt x="12" y="63"/>
                </a:lnTo>
                <a:lnTo>
                  <a:pt x="8" y="76"/>
                </a:lnTo>
                <a:lnTo>
                  <a:pt x="2" y="103"/>
                </a:lnTo>
                <a:lnTo>
                  <a:pt x="0" y="137"/>
                </a:lnTo>
                <a:lnTo>
                  <a:pt x="3" y="155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66" name="Freeform 225"/>
          <p:cNvSpPr>
            <a:spLocks/>
          </p:cNvSpPr>
          <p:nvPr/>
        </p:nvSpPr>
        <p:spPr bwMode="auto">
          <a:xfrm>
            <a:off x="4348163" y="2252663"/>
            <a:ext cx="144462" cy="80962"/>
          </a:xfrm>
          <a:custGeom>
            <a:avLst/>
            <a:gdLst>
              <a:gd name="T0" fmla="*/ 0 w 272"/>
              <a:gd name="T1" fmla="*/ 2147483647 h 151"/>
              <a:gd name="T2" fmla="*/ 0 w 272"/>
              <a:gd name="T3" fmla="*/ 2147483647 h 151"/>
              <a:gd name="T4" fmla="*/ 2147483647 w 272"/>
              <a:gd name="T5" fmla="*/ 2147483647 h 151"/>
              <a:gd name="T6" fmla="*/ 2147483647 w 272"/>
              <a:gd name="T7" fmla="*/ 2147483647 h 151"/>
              <a:gd name="T8" fmla="*/ 2147483647 w 272"/>
              <a:gd name="T9" fmla="*/ 2147483647 h 151"/>
              <a:gd name="T10" fmla="*/ 2147483647 w 272"/>
              <a:gd name="T11" fmla="*/ 2147483647 h 151"/>
              <a:gd name="T12" fmla="*/ 2147483647 w 272"/>
              <a:gd name="T13" fmla="*/ 2147483647 h 151"/>
              <a:gd name="T14" fmla="*/ 2147483647 w 272"/>
              <a:gd name="T15" fmla="*/ 2147483647 h 151"/>
              <a:gd name="T16" fmla="*/ 2147483647 w 272"/>
              <a:gd name="T17" fmla="*/ 2147483647 h 151"/>
              <a:gd name="T18" fmla="*/ 2147483647 w 272"/>
              <a:gd name="T19" fmla="*/ 2147483647 h 151"/>
              <a:gd name="T20" fmla="*/ 2147483647 w 272"/>
              <a:gd name="T21" fmla="*/ 2147483647 h 151"/>
              <a:gd name="T22" fmla="*/ 2147483647 w 272"/>
              <a:gd name="T23" fmla="*/ 2147483647 h 151"/>
              <a:gd name="T24" fmla="*/ 2147483647 w 272"/>
              <a:gd name="T25" fmla="*/ 2147483647 h 151"/>
              <a:gd name="T26" fmla="*/ 2147483647 w 272"/>
              <a:gd name="T27" fmla="*/ 2147483647 h 151"/>
              <a:gd name="T28" fmla="*/ 2147483647 w 272"/>
              <a:gd name="T29" fmla="*/ 2147483647 h 151"/>
              <a:gd name="T30" fmla="*/ 2147483647 w 272"/>
              <a:gd name="T31" fmla="*/ 2147483647 h 151"/>
              <a:gd name="T32" fmla="*/ 2147483647 w 272"/>
              <a:gd name="T33" fmla="*/ 2147483647 h 151"/>
              <a:gd name="T34" fmla="*/ 2147483647 w 272"/>
              <a:gd name="T35" fmla="*/ 2147483647 h 151"/>
              <a:gd name="T36" fmla="*/ 2147483647 w 272"/>
              <a:gd name="T37" fmla="*/ 2147483647 h 151"/>
              <a:gd name="T38" fmla="*/ 2147483647 w 272"/>
              <a:gd name="T39" fmla="*/ 2147483647 h 151"/>
              <a:gd name="T40" fmla="*/ 2147483647 w 272"/>
              <a:gd name="T41" fmla="*/ 2147483647 h 151"/>
              <a:gd name="T42" fmla="*/ 2147483647 w 272"/>
              <a:gd name="T43" fmla="*/ 2147483647 h 151"/>
              <a:gd name="T44" fmla="*/ 2147483647 w 272"/>
              <a:gd name="T45" fmla="*/ 2147483647 h 151"/>
              <a:gd name="T46" fmla="*/ 2147483647 w 272"/>
              <a:gd name="T47" fmla="*/ 2147483647 h 151"/>
              <a:gd name="T48" fmla="*/ 2147483647 w 272"/>
              <a:gd name="T49" fmla="*/ 2147483647 h 151"/>
              <a:gd name="T50" fmla="*/ 2147483647 w 272"/>
              <a:gd name="T51" fmla="*/ 2147483647 h 151"/>
              <a:gd name="T52" fmla="*/ 2147483647 w 272"/>
              <a:gd name="T53" fmla="*/ 2147483647 h 151"/>
              <a:gd name="T54" fmla="*/ 2147483647 w 272"/>
              <a:gd name="T55" fmla="*/ 2147483647 h 151"/>
              <a:gd name="T56" fmla="*/ 2147483647 w 272"/>
              <a:gd name="T57" fmla="*/ 2147483647 h 151"/>
              <a:gd name="T58" fmla="*/ 2147483647 w 272"/>
              <a:gd name="T59" fmla="*/ 2147483647 h 151"/>
              <a:gd name="T60" fmla="*/ 2147483647 w 272"/>
              <a:gd name="T61" fmla="*/ 2147483647 h 151"/>
              <a:gd name="T62" fmla="*/ 2147483647 w 272"/>
              <a:gd name="T63" fmla="*/ 0 h 151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272"/>
              <a:gd name="T97" fmla="*/ 0 h 151"/>
              <a:gd name="T98" fmla="*/ 272 w 272"/>
              <a:gd name="T99" fmla="*/ 151 h 151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272" h="151">
                <a:moveTo>
                  <a:pt x="0" y="30"/>
                </a:moveTo>
                <a:lnTo>
                  <a:pt x="0" y="43"/>
                </a:lnTo>
                <a:lnTo>
                  <a:pt x="2" y="57"/>
                </a:lnTo>
                <a:lnTo>
                  <a:pt x="5" y="69"/>
                </a:lnTo>
                <a:lnTo>
                  <a:pt x="10" y="82"/>
                </a:lnTo>
                <a:lnTo>
                  <a:pt x="14" y="91"/>
                </a:lnTo>
                <a:lnTo>
                  <a:pt x="20" y="101"/>
                </a:lnTo>
                <a:lnTo>
                  <a:pt x="27" y="111"/>
                </a:lnTo>
                <a:lnTo>
                  <a:pt x="36" y="120"/>
                </a:lnTo>
                <a:lnTo>
                  <a:pt x="44" y="126"/>
                </a:lnTo>
                <a:lnTo>
                  <a:pt x="54" y="133"/>
                </a:lnTo>
                <a:lnTo>
                  <a:pt x="64" y="138"/>
                </a:lnTo>
                <a:lnTo>
                  <a:pt x="77" y="143"/>
                </a:lnTo>
                <a:lnTo>
                  <a:pt x="105" y="148"/>
                </a:lnTo>
                <a:lnTo>
                  <a:pt x="137" y="151"/>
                </a:lnTo>
                <a:lnTo>
                  <a:pt x="153" y="149"/>
                </a:lnTo>
                <a:lnTo>
                  <a:pt x="168" y="148"/>
                </a:lnTo>
                <a:lnTo>
                  <a:pt x="181" y="144"/>
                </a:lnTo>
                <a:lnTo>
                  <a:pt x="195" y="142"/>
                </a:lnTo>
                <a:lnTo>
                  <a:pt x="207" y="136"/>
                </a:lnTo>
                <a:lnTo>
                  <a:pt x="219" y="131"/>
                </a:lnTo>
                <a:lnTo>
                  <a:pt x="228" y="123"/>
                </a:lnTo>
                <a:lnTo>
                  <a:pt x="238" y="117"/>
                </a:lnTo>
                <a:lnTo>
                  <a:pt x="245" y="107"/>
                </a:lnTo>
                <a:lnTo>
                  <a:pt x="253" y="98"/>
                </a:lnTo>
                <a:lnTo>
                  <a:pt x="258" y="86"/>
                </a:lnTo>
                <a:lnTo>
                  <a:pt x="263" y="74"/>
                </a:lnTo>
                <a:lnTo>
                  <a:pt x="265" y="60"/>
                </a:lnTo>
                <a:lnTo>
                  <a:pt x="269" y="47"/>
                </a:lnTo>
                <a:lnTo>
                  <a:pt x="271" y="31"/>
                </a:lnTo>
                <a:lnTo>
                  <a:pt x="272" y="16"/>
                </a:lnTo>
                <a:lnTo>
                  <a:pt x="272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67" name="Freeform 226"/>
          <p:cNvSpPr>
            <a:spLocks/>
          </p:cNvSpPr>
          <p:nvPr/>
        </p:nvSpPr>
        <p:spPr bwMode="auto">
          <a:xfrm>
            <a:off x="4721225" y="2182813"/>
            <a:ext cx="141288" cy="36512"/>
          </a:xfrm>
          <a:custGeom>
            <a:avLst/>
            <a:gdLst>
              <a:gd name="T0" fmla="*/ 2147483647 w 266"/>
              <a:gd name="T1" fmla="*/ 0 h 69"/>
              <a:gd name="T2" fmla="*/ 2147483647 w 266"/>
              <a:gd name="T3" fmla="*/ 2147483647 h 69"/>
              <a:gd name="T4" fmla="*/ 0 w 266"/>
              <a:gd name="T5" fmla="*/ 2147483647 h 69"/>
              <a:gd name="T6" fmla="*/ 0 60000 65536"/>
              <a:gd name="T7" fmla="*/ 0 60000 65536"/>
              <a:gd name="T8" fmla="*/ 0 60000 65536"/>
              <a:gd name="T9" fmla="*/ 0 w 266"/>
              <a:gd name="T10" fmla="*/ 0 h 69"/>
              <a:gd name="T11" fmla="*/ 266 w 266"/>
              <a:gd name="T12" fmla="*/ 69 h 6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6" h="69">
                <a:moveTo>
                  <a:pt x="266" y="0"/>
                </a:moveTo>
                <a:lnTo>
                  <a:pt x="131" y="48"/>
                </a:lnTo>
                <a:lnTo>
                  <a:pt x="0" y="69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68" name="Freeform 227"/>
          <p:cNvSpPr>
            <a:spLocks/>
          </p:cNvSpPr>
          <p:nvPr/>
        </p:nvSpPr>
        <p:spPr bwMode="auto">
          <a:xfrm>
            <a:off x="4721225" y="2182813"/>
            <a:ext cx="142875" cy="98425"/>
          </a:xfrm>
          <a:custGeom>
            <a:avLst/>
            <a:gdLst>
              <a:gd name="T0" fmla="*/ 0 w 270"/>
              <a:gd name="T1" fmla="*/ 2147483647 h 185"/>
              <a:gd name="T2" fmla="*/ 0 w 270"/>
              <a:gd name="T3" fmla="*/ 2147483647 h 185"/>
              <a:gd name="T4" fmla="*/ 2147483647 w 270"/>
              <a:gd name="T5" fmla="*/ 2147483647 h 185"/>
              <a:gd name="T6" fmla="*/ 2147483647 w 270"/>
              <a:gd name="T7" fmla="*/ 2147483647 h 185"/>
              <a:gd name="T8" fmla="*/ 2147483647 w 270"/>
              <a:gd name="T9" fmla="*/ 2147483647 h 185"/>
              <a:gd name="T10" fmla="*/ 2147483647 w 270"/>
              <a:gd name="T11" fmla="*/ 2147483647 h 185"/>
              <a:gd name="T12" fmla="*/ 2147483647 w 270"/>
              <a:gd name="T13" fmla="*/ 2147483647 h 185"/>
              <a:gd name="T14" fmla="*/ 2147483647 w 270"/>
              <a:gd name="T15" fmla="*/ 2147483647 h 185"/>
              <a:gd name="T16" fmla="*/ 2147483647 w 270"/>
              <a:gd name="T17" fmla="*/ 2147483647 h 185"/>
              <a:gd name="T18" fmla="*/ 2147483647 w 270"/>
              <a:gd name="T19" fmla="*/ 2147483647 h 185"/>
              <a:gd name="T20" fmla="*/ 2147483647 w 270"/>
              <a:gd name="T21" fmla="*/ 2147483647 h 185"/>
              <a:gd name="T22" fmla="*/ 2147483647 w 270"/>
              <a:gd name="T23" fmla="*/ 2147483647 h 185"/>
              <a:gd name="T24" fmla="*/ 2147483647 w 270"/>
              <a:gd name="T25" fmla="*/ 2147483647 h 185"/>
              <a:gd name="T26" fmla="*/ 2147483647 w 270"/>
              <a:gd name="T27" fmla="*/ 2147483647 h 185"/>
              <a:gd name="T28" fmla="*/ 2147483647 w 270"/>
              <a:gd name="T29" fmla="*/ 2147483647 h 185"/>
              <a:gd name="T30" fmla="*/ 2147483647 w 270"/>
              <a:gd name="T31" fmla="*/ 2147483647 h 185"/>
              <a:gd name="T32" fmla="*/ 2147483647 w 270"/>
              <a:gd name="T33" fmla="*/ 2147483647 h 185"/>
              <a:gd name="T34" fmla="*/ 2147483647 w 270"/>
              <a:gd name="T35" fmla="*/ 2147483647 h 185"/>
              <a:gd name="T36" fmla="*/ 2147483647 w 270"/>
              <a:gd name="T37" fmla="*/ 2147483647 h 185"/>
              <a:gd name="T38" fmla="*/ 2147483647 w 270"/>
              <a:gd name="T39" fmla="*/ 2147483647 h 185"/>
              <a:gd name="T40" fmla="*/ 2147483647 w 270"/>
              <a:gd name="T41" fmla="*/ 2147483647 h 185"/>
              <a:gd name="T42" fmla="*/ 2147483647 w 270"/>
              <a:gd name="T43" fmla="*/ 2147483647 h 185"/>
              <a:gd name="T44" fmla="*/ 2147483647 w 270"/>
              <a:gd name="T45" fmla="*/ 2147483647 h 185"/>
              <a:gd name="T46" fmla="*/ 2147483647 w 270"/>
              <a:gd name="T47" fmla="*/ 2147483647 h 185"/>
              <a:gd name="T48" fmla="*/ 2147483647 w 270"/>
              <a:gd name="T49" fmla="*/ 2147483647 h 185"/>
              <a:gd name="T50" fmla="*/ 2147483647 w 270"/>
              <a:gd name="T51" fmla="*/ 2147483647 h 185"/>
              <a:gd name="T52" fmla="*/ 2147483647 w 270"/>
              <a:gd name="T53" fmla="*/ 2147483647 h 185"/>
              <a:gd name="T54" fmla="*/ 2147483647 w 270"/>
              <a:gd name="T55" fmla="*/ 2147483647 h 185"/>
              <a:gd name="T56" fmla="*/ 2147483647 w 270"/>
              <a:gd name="T57" fmla="*/ 2147483647 h 185"/>
              <a:gd name="T58" fmla="*/ 2147483647 w 270"/>
              <a:gd name="T59" fmla="*/ 2147483647 h 185"/>
              <a:gd name="T60" fmla="*/ 2147483647 w 270"/>
              <a:gd name="T61" fmla="*/ 2147483647 h 185"/>
              <a:gd name="T62" fmla="*/ 2147483647 w 270"/>
              <a:gd name="T63" fmla="*/ 2147483647 h 185"/>
              <a:gd name="T64" fmla="*/ 2147483647 w 270"/>
              <a:gd name="T65" fmla="*/ 2147483647 h 185"/>
              <a:gd name="T66" fmla="*/ 2147483647 w 270"/>
              <a:gd name="T67" fmla="*/ 2147483647 h 185"/>
              <a:gd name="T68" fmla="*/ 2147483647 w 270"/>
              <a:gd name="T69" fmla="*/ 0 h 185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w 270"/>
              <a:gd name="T106" fmla="*/ 0 h 185"/>
              <a:gd name="T107" fmla="*/ 270 w 270"/>
              <a:gd name="T108" fmla="*/ 185 h 185"/>
            </a:gdLst>
            <a:ahLst/>
            <a:cxnLst>
              <a:cxn ang="T70">
                <a:pos x="T0" y="T1"/>
              </a:cxn>
              <a:cxn ang="T71">
                <a:pos x="T2" y="T3"/>
              </a:cxn>
              <a:cxn ang="T72">
                <a:pos x="T4" y="T5"/>
              </a:cxn>
              <a:cxn ang="T73">
                <a:pos x="T6" y="T7"/>
              </a:cxn>
              <a:cxn ang="T74">
                <a:pos x="T8" y="T9"/>
              </a:cxn>
              <a:cxn ang="T75">
                <a:pos x="T10" y="T11"/>
              </a:cxn>
              <a:cxn ang="T76">
                <a:pos x="T12" y="T13"/>
              </a:cxn>
              <a:cxn ang="T77">
                <a:pos x="T14" y="T15"/>
              </a:cxn>
              <a:cxn ang="T78">
                <a:pos x="T16" y="T17"/>
              </a:cxn>
              <a:cxn ang="T79">
                <a:pos x="T18" y="T19"/>
              </a:cxn>
              <a:cxn ang="T80">
                <a:pos x="T20" y="T21"/>
              </a:cxn>
              <a:cxn ang="T81">
                <a:pos x="T22" y="T23"/>
              </a:cxn>
              <a:cxn ang="T82">
                <a:pos x="T24" y="T25"/>
              </a:cxn>
              <a:cxn ang="T83">
                <a:pos x="T26" y="T27"/>
              </a:cxn>
              <a:cxn ang="T84">
                <a:pos x="T28" y="T29"/>
              </a:cxn>
              <a:cxn ang="T85">
                <a:pos x="T30" y="T31"/>
              </a:cxn>
              <a:cxn ang="T86">
                <a:pos x="T32" y="T33"/>
              </a:cxn>
              <a:cxn ang="T87">
                <a:pos x="T34" y="T35"/>
              </a:cxn>
              <a:cxn ang="T88">
                <a:pos x="T36" y="T37"/>
              </a:cxn>
              <a:cxn ang="T89">
                <a:pos x="T38" y="T39"/>
              </a:cxn>
              <a:cxn ang="T90">
                <a:pos x="T40" y="T41"/>
              </a:cxn>
              <a:cxn ang="T91">
                <a:pos x="T42" y="T43"/>
              </a:cxn>
              <a:cxn ang="T92">
                <a:pos x="T44" y="T45"/>
              </a:cxn>
              <a:cxn ang="T93">
                <a:pos x="T46" y="T47"/>
              </a:cxn>
              <a:cxn ang="T94">
                <a:pos x="T48" y="T49"/>
              </a:cxn>
              <a:cxn ang="T95">
                <a:pos x="T50" y="T51"/>
              </a:cxn>
              <a:cxn ang="T96">
                <a:pos x="T52" y="T53"/>
              </a:cxn>
              <a:cxn ang="T97">
                <a:pos x="T54" y="T55"/>
              </a:cxn>
              <a:cxn ang="T98">
                <a:pos x="T56" y="T57"/>
              </a:cxn>
              <a:cxn ang="T99">
                <a:pos x="T58" y="T59"/>
              </a:cxn>
              <a:cxn ang="T100">
                <a:pos x="T60" y="T61"/>
              </a:cxn>
              <a:cxn ang="T101">
                <a:pos x="T62" y="T63"/>
              </a:cxn>
              <a:cxn ang="T102">
                <a:pos x="T64" y="T65"/>
              </a:cxn>
              <a:cxn ang="T103">
                <a:pos x="T66" y="T67"/>
              </a:cxn>
              <a:cxn ang="T104">
                <a:pos x="T68" y="T69"/>
              </a:cxn>
            </a:cxnLst>
            <a:rect l="T105" t="T106" r="T107" b="T108"/>
            <a:pathLst>
              <a:path w="270" h="185">
                <a:moveTo>
                  <a:pt x="0" y="69"/>
                </a:moveTo>
                <a:lnTo>
                  <a:pt x="0" y="82"/>
                </a:lnTo>
                <a:lnTo>
                  <a:pt x="2" y="95"/>
                </a:lnTo>
                <a:lnTo>
                  <a:pt x="9" y="119"/>
                </a:lnTo>
                <a:lnTo>
                  <a:pt x="13" y="128"/>
                </a:lnTo>
                <a:lnTo>
                  <a:pt x="19" y="139"/>
                </a:lnTo>
                <a:lnTo>
                  <a:pt x="26" y="147"/>
                </a:lnTo>
                <a:lnTo>
                  <a:pt x="35" y="156"/>
                </a:lnTo>
                <a:lnTo>
                  <a:pt x="43" y="161"/>
                </a:lnTo>
                <a:lnTo>
                  <a:pt x="53" y="167"/>
                </a:lnTo>
                <a:lnTo>
                  <a:pt x="75" y="178"/>
                </a:lnTo>
                <a:lnTo>
                  <a:pt x="87" y="180"/>
                </a:lnTo>
                <a:lnTo>
                  <a:pt x="101" y="183"/>
                </a:lnTo>
                <a:lnTo>
                  <a:pt x="115" y="184"/>
                </a:lnTo>
                <a:lnTo>
                  <a:pt x="132" y="185"/>
                </a:lnTo>
                <a:lnTo>
                  <a:pt x="148" y="184"/>
                </a:lnTo>
                <a:lnTo>
                  <a:pt x="163" y="183"/>
                </a:lnTo>
                <a:lnTo>
                  <a:pt x="170" y="180"/>
                </a:lnTo>
                <a:lnTo>
                  <a:pt x="178" y="179"/>
                </a:lnTo>
                <a:lnTo>
                  <a:pt x="192" y="176"/>
                </a:lnTo>
                <a:lnTo>
                  <a:pt x="203" y="171"/>
                </a:lnTo>
                <a:lnTo>
                  <a:pt x="215" y="166"/>
                </a:lnTo>
                <a:lnTo>
                  <a:pt x="224" y="158"/>
                </a:lnTo>
                <a:lnTo>
                  <a:pt x="235" y="152"/>
                </a:lnTo>
                <a:lnTo>
                  <a:pt x="241" y="141"/>
                </a:lnTo>
                <a:lnTo>
                  <a:pt x="249" y="132"/>
                </a:lnTo>
                <a:lnTo>
                  <a:pt x="254" y="121"/>
                </a:lnTo>
                <a:lnTo>
                  <a:pt x="257" y="114"/>
                </a:lnTo>
                <a:lnTo>
                  <a:pt x="261" y="109"/>
                </a:lnTo>
                <a:lnTo>
                  <a:pt x="263" y="95"/>
                </a:lnTo>
                <a:lnTo>
                  <a:pt x="267" y="82"/>
                </a:lnTo>
                <a:lnTo>
                  <a:pt x="268" y="66"/>
                </a:lnTo>
                <a:lnTo>
                  <a:pt x="270" y="51"/>
                </a:lnTo>
                <a:lnTo>
                  <a:pt x="268" y="23"/>
                </a:lnTo>
                <a:lnTo>
                  <a:pt x="266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69" name="Line 228"/>
          <p:cNvSpPr>
            <a:spLocks noChangeShapeType="1"/>
          </p:cNvSpPr>
          <p:nvPr/>
        </p:nvSpPr>
        <p:spPr bwMode="auto">
          <a:xfrm flipV="1">
            <a:off x="4492625" y="2219325"/>
            <a:ext cx="228600" cy="33338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70" name="Freeform 229"/>
          <p:cNvSpPr>
            <a:spLocks/>
          </p:cNvSpPr>
          <p:nvPr/>
        </p:nvSpPr>
        <p:spPr bwMode="auto">
          <a:xfrm>
            <a:off x="5091113" y="2074863"/>
            <a:ext cx="141287" cy="25400"/>
          </a:xfrm>
          <a:custGeom>
            <a:avLst/>
            <a:gdLst>
              <a:gd name="T0" fmla="*/ 2147483647 w 265"/>
              <a:gd name="T1" fmla="*/ 2147483647 h 48"/>
              <a:gd name="T2" fmla="*/ 2147483647 w 265"/>
              <a:gd name="T3" fmla="*/ 0 h 48"/>
              <a:gd name="T4" fmla="*/ 0 w 265"/>
              <a:gd name="T5" fmla="*/ 2147483647 h 48"/>
              <a:gd name="T6" fmla="*/ 0 60000 65536"/>
              <a:gd name="T7" fmla="*/ 0 60000 65536"/>
              <a:gd name="T8" fmla="*/ 0 60000 65536"/>
              <a:gd name="T9" fmla="*/ 0 w 265"/>
              <a:gd name="T10" fmla="*/ 0 h 48"/>
              <a:gd name="T11" fmla="*/ 265 w 265"/>
              <a:gd name="T12" fmla="*/ 48 h 48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65" h="48">
                <a:moveTo>
                  <a:pt x="265" y="2"/>
                </a:moveTo>
                <a:lnTo>
                  <a:pt x="130" y="0"/>
                </a:lnTo>
                <a:lnTo>
                  <a:pt x="0" y="48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71" name="Freeform 230"/>
          <p:cNvSpPr>
            <a:spLocks/>
          </p:cNvSpPr>
          <p:nvPr/>
        </p:nvSpPr>
        <p:spPr bwMode="auto">
          <a:xfrm>
            <a:off x="5087938" y="2003425"/>
            <a:ext cx="144462" cy="96838"/>
          </a:xfrm>
          <a:custGeom>
            <a:avLst/>
            <a:gdLst>
              <a:gd name="T0" fmla="*/ 2147483647 w 271"/>
              <a:gd name="T1" fmla="*/ 2147483647 h 185"/>
              <a:gd name="T2" fmla="*/ 2147483647 w 271"/>
              <a:gd name="T3" fmla="*/ 2147483647 h 185"/>
              <a:gd name="T4" fmla="*/ 2147483647 w 271"/>
              <a:gd name="T5" fmla="*/ 2147483647 h 185"/>
              <a:gd name="T6" fmla="*/ 2147483647 w 271"/>
              <a:gd name="T7" fmla="*/ 2147483647 h 185"/>
              <a:gd name="T8" fmla="*/ 2147483647 w 271"/>
              <a:gd name="T9" fmla="*/ 2147483647 h 185"/>
              <a:gd name="T10" fmla="*/ 2147483647 w 271"/>
              <a:gd name="T11" fmla="*/ 2147483647 h 185"/>
              <a:gd name="T12" fmla="*/ 2147483647 w 271"/>
              <a:gd name="T13" fmla="*/ 2147483647 h 185"/>
              <a:gd name="T14" fmla="*/ 2147483647 w 271"/>
              <a:gd name="T15" fmla="*/ 2147483647 h 185"/>
              <a:gd name="T16" fmla="*/ 2147483647 w 271"/>
              <a:gd name="T17" fmla="*/ 2147483647 h 185"/>
              <a:gd name="T18" fmla="*/ 2147483647 w 271"/>
              <a:gd name="T19" fmla="*/ 2147483647 h 185"/>
              <a:gd name="T20" fmla="*/ 2147483647 w 271"/>
              <a:gd name="T21" fmla="*/ 2147483647 h 185"/>
              <a:gd name="T22" fmla="*/ 2147483647 w 271"/>
              <a:gd name="T23" fmla="*/ 2147483647 h 185"/>
              <a:gd name="T24" fmla="*/ 2147483647 w 271"/>
              <a:gd name="T25" fmla="*/ 0 h 185"/>
              <a:gd name="T26" fmla="*/ 2147483647 w 271"/>
              <a:gd name="T27" fmla="*/ 0 h 185"/>
              <a:gd name="T28" fmla="*/ 2147483647 w 271"/>
              <a:gd name="T29" fmla="*/ 0 h 185"/>
              <a:gd name="T30" fmla="*/ 2147483647 w 271"/>
              <a:gd name="T31" fmla="*/ 2147483647 h 185"/>
              <a:gd name="T32" fmla="*/ 2147483647 w 271"/>
              <a:gd name="T33" fmla="*/ 2147483647 h 185"/>
              <a:gd name="T34" fmla="*/ 2147483647 w 271"/>
              <a:gd name="T35" fmla="*/ 2147483647 h 185"/>
              <a:gd name="T36" fmla="*/ 2147483647 w 271"/>
              <a:gd name="T37" fmla="*/ 2147483647 h 185"/>
              <a:gd name="T38" fmla="*/ 2147483647 w 271"/>
              <a:gd name="T39" fmla="*/ 2147483647 h 185"/>
              <a:gd name="T40" fmla="*/ 2147483647 w 271"/>
              <a:gd name="T41" fmla="*/ 2147483647 h 185"/>
              <a:gd name="T42" fmla="*/ 2147483647 w 271"/>
              <a:gd name="T43" fmla="*/ 2147483647 h 185"/>
              <a:gd name="T44" fmla="*/ 2147483647 w 271"/>
              <a:gd name="T45" fmla="*/ 2147483647 h 185"/>
              <a:gd name="T46" fmla="*/ 2147483647 w 271"/>
              <a:gd name="T47" fmla="*/ 2147483647 h 185"/>
              <a:gd name="T48" fmla="*/ 0 w 271"/>
              <a:gd name="T49" fmla="*/ 2147483647 h 185"/>
              <a:gd name="T50" fmla="*/ 0 w 271"/>
              <a:gd name="T51" fmla="*/ 2147483647 h 185"/>
              <a:gd name="T52" fmla="*/ 0 w 271"/>
              <a:gd name="T53" fmla="*/ 2147483647 h 185"/>
              <a:gd name="T54" fmla="*/ 2147483647 w 271"/>
              <a:gd name="T55" fmla="*/ 2147483647 h 185"/>
              <a:gd name="T56" fmla="*/ 2147483647 w 271"/>
              <a:gd name="T57" fmla="*/ 2147483647 h 185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271"/>
              <a:gd name="T88" fmla="*/ 0 h 185"/>
              <a:gd name="T89" fmla="*/ 271 w 271"/>
              <a:gd name="T90" fmla="*/ 185 h 185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271" h="185">
                <a:moveTo>
                  <a:pt x="271" y="139"/>
                </a:moveTo>
                <a:lnTo>
                  <a:pt x="271" y="135"/>
                </a:lnTo>
                <a:lnTo>
                  <a:pt x="268" y="102"/>
                </a:lnTo>
                <a:lnTo>
                  <a:pt x="262" y="75"/>
                </a:lnTo>
                <a:lnTo>
                  <a:pt x="255" y="62"/>
                </a:lnTo>
                <a:lnTo>
                  <a:pt x="250" y="52"/>
                </a:lnTo>
                <a:lnTo>
                  <a:pt x="242" y="42"/>
                </a:lnTo>
                <a:lnTo>
                  <a:pt x="236" y="34"/>
                </a:lnTo>
                <a:lnTo>
                  <a:pt x="225" y="25"/>
                </a:lnTo>
                <a:lnTo>
                  <a:pt x="216" y="18"/>
                </a:lnTo>
                <a:lnTo>
                  <a:pt x="205" y="12"/>
                </a:lnTo>
                <a:lnTo>
                  <a:pt x="193" y="8"/>
                </a:lnTo>
                <a:lnTo>
                  <a:pt x="166" y="1"/>
                </a:lnTo>
                <a:lnTo>
                  <a:pt x="135" y="0"/>
                </a:lnTo>
                <a:lnTo>
                  <a:pt x="102" y="1"/>
                </a:lnTo>
                <a:lnTo>
                  <a:pt x="75" y="8"/>
                </a:lnTo>
                <a:lnTo>
                  <a:pt x="62" y="12"/>
                </a:lnTo>
                <a:lnTo>
                  <a:pt x="52" y="18"/>
                </a:lnTo>
                <a:lnTo>
                  <a:pt x="41" y="25"/>
                </a:lnTo>
                <a:lnTo>
                  <a:pt x="33" y="34"/>
                </a:lnTo>
                <a:lnTo>
                  <a:pt x="24" y="42"/>
                </a:lnTo>
                <a:lnTo>
                  <a:pt x="18" y="52"/>
                </a:lnTo>
                <a:lnTo>
                  <a:pt x="11" y="62"/>
                </a:lnTo>
                <a:lnTo>
                  <a:pt x="8" y="75"/>
                </a:lnTo>
                <a:lnTo>
                  <a:pt x="1" y="102"/>
                </a:lnTo>
                <a:lnTo>
                  <a:pt x="0" y="135"/>
                </a:lnTo>
                <a:lnTo>
                  <a:pt x="1" y="161"/>
                </a:lnTo>
                <a:lnTo>
                  <a:pt x="2" y="172"/>
                </a:lnTo>
                <a:lnTo>
                  <a:pt x="6" y="185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72" name="Line 231"/>
          <p:cNvSpPr>
            <a:spLocks noChangeShapeType="1"/>
          </p:cNvSpPr>
          <p:nvPr/>
        </p:nvSpPr>
        <p:spPr bwMode="auto">
          <a:xfrm flipV="1">
            <a:off x="4862513" y="2100263"/>
            <a:ext cx="228600" cy="82550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73" name="Freeform 232"/>
          <p:cNvSpPr>
            <a:spLocks/>
          </p:cNvSpPr>
          <p:nvPr/>
        </p:nvSpPr>
        <p:spPr bwMode="auto">
          <a:xfrm>
            <a:off x="5091113" y="2076450"/>
            <a:ext cx="141287" cy="69850"/>
          </a:xfrm>
          <a:custGeom>
            <a:avLst/>
            <a:gdLst>
              <a:gd name="T0" fmla="*/ 0 w 265"/>
              <a:gd name="T1" fmla="*/ 2147483647 h 133"/>
              <a:gd name="T2" fmla="*/ 2147483647 w 265"/>
              <a:gd name="T3" fmla="*/ 2147483647 h 133"/>
              <a:gd name="T4" fmla="*/ 2147483647 w 265"/>
              <a:gd name="T5" fmla="*/ 2147483647 h 133"/>
              <a:gd name="T6" fmla="*/ 2147483647 w 265"/>
              <a:gd name="T7" fmla="*/ 2147483647 h 133"/>
              <a:gd name="T8" fmla="*/ 2147483647 w 265"/>
              <a:gd name="T9" fmla="*/ 2147483647 h 133"/>
              <a:gd name="T10" fmla="*/ 2147483647 w 265"/>
              <a:gd name="T11" fmla="*/ 2147483647 h 133"/>
              <a:gd name="T12" fmla="*/ 2147483647 w 265"/>
              <a:gd name="T13" fmla="*/ 2147483647 h 133"/>
              <a:gd name="T14" fmla="*/ 2147483647 w 265"/>
              <a:gd name="T15" fmla="*/ 2147483647 h 133"/>
              <a:gd name="T16" fmla="*/ 2147483647 w 265"/>
              <a:gd name="T17" fmla="*/ 2147483647 h 133"/>
              <a:gd name="T18" fmla="*/ 2147483647 w 265"/>
              <a:gd name="T19" fmla="*/ 2147483647 h 133"/>
              <a:gd name="T20" fmla="*/ 2147483647 w 265"/>
              <a:gd name="T21" fmla="*/ 2147483647 h 133"/>
              <a:gd name="T22" fmla="*/ 2147483647 w 265"/>
              <a:gd name="T23" fmla="*/ 2147483647 h 133"/>
              <a:gd name="T24" fmla="*/ 2147483647 w 265"/>
              <a:gd name="T25" fmla="*/ 2147483647 h 133"/>
              <a:gd name="T26" fmla="*/ 2147483647 w 265"/>
              <a:gd name="T27" fmla="*/ 2147483647 h 133"/>
              <a:gd name="T28" fmla="*/ 2147483647 w 265"/>
              <a:gd name="T29" fmla="*/ 2147483647 h 133"/>
              <a:gd name="T30" fmla="*/ 2147483647 w 265"/>
              <a:gd name="T31" fmla="*/ 2147483647 h 133"/>
              <a:gd name="T32" fmla="*/ 2147483647 w 265"/>
              <a:gd name="T33" fmla="*/ 2147483647 h 133"/>
              <a:gd name="T34" fmla="*/ 2147483647 w 265"/>
              <a:gd name="T35" fmla="*/ 2147483647 h 133"/>
              <a:gd name="T36" fmla="*/ 2147483647 w 265"/>
              <a:gd name="T37" fmla="*/ 2147483647 h 133"/>
              <a:gd name="T38" fmla="*/ 2147483647 w 265"/>
              <a:gd name="T39" fmla="*/ 2147483647 h 133"/>
              <a:gd name="T40" fmla="*/ 2147483647 w 265"/>
              <a:gd name="T41" fmla="*/ 2147483647 h 133"/>
              <a:gd name="T42" fmla="*/ 2147483647 w 265"/>
              <a:gd name="T43" fmla="*/ 2147483647 h 133"/>
              <a:gd name="T44" fmla="*/ 2147483647 w 265"/>
              <a:gd name="T45" fmla="*/ 2147483647 h 133"/>
              <a:gd name="T46" fmla="*/ 2147483647 w 265"/>
              <a:gd name="T47" fmla="*/ 2147483647 h 133"/>
              <a:gd name="T48" fmla="*/ 2147483647 w 265"/>
              <a:gd name="T49" fmla="*/ 2147483647 h 133"/>
              <a:gd name="T50" fmla="*/ 2147483647 w 265"/>
              <a:gd name="T51" fmla="*/ 0 h 133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265"/>
              <a:gd name="T79" fmla="*/ 0 h 133"/>
              <a:gd name="T80" fmla="*/ 265 w 265"/>
              <a:gd name="T81" fmla="*/ 133 h 133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265" h="133">
                <a:moveTo>
                  <a:pt x="0" y="46"/>
                </a:moveTo>
                <a:lnTo>
                  <a:pt x="7" y="66"/>
                </a:lnTo>
                <a:lnTo>
                  <a:pt x="16" y="83"/>
                </a:lnTo>
                <a:lnTo>
                  <a:pt x="27" y="97"/>
                </a:lnTo>
                <a:lnTo>
                  <a:pt x="42" y="111"/>
                </a:lnTo>
                <a:lnTo>
                  <a:pt x="59" y="120"/>
                </a:lnTo>
                <a:lnTo>
                  <a:pt x="68" y="123"/>
                </a:lnTo>
                <a:lnTo>
                  <a:pt x="79" y="127"/>
                </a:lnTo>
                <a:lnTo>
                  <a:pt x="101" y="131"/>
                </a:lnTo>
                <a:lnTo>
                  <a:pt x="129" y="133"/>
                </a:lnTo>
                <a:lnTo>
                  <a:pt x="144" y="132"/>
                </a:lnTo>
                <a:lnTo>
                  <a:pt x="160" y="131"/>
                </a:lnTo>
                <a:lnTo>
                  <a:pt x="173" y="127"/>
                </a:lnTo>
                <a:lnTo>
                  <a:pt x="187" y="124"/>
                </a:lnTo>
                <a:lnTo>
                  <a:pt x="199" y="119"/>
                </a:lnTo>
                <a:lnTo>
                  <a:pt x="210" y="114"/>
                </a:lnTo>
                <a:lnTo>
                  <a:pt x="219" y="106"/>
                </a:lnTo>
                <a:lnTo>
                  <a:pt x="230" y="100"/>
                </a:lnTo>
                <a:lnTo>
                  <a:pt x="236" y="89"/>
                </a:lnTo>
                <a:lnTo>
                  <a:pt x="244" y="80"/>
                </a:lnTo>
                <a:lnTo>
                  <a:pt x="249" y="69"/>
                </a:lnTo>
                <a:lnTo>
                  <a:pt x="254" y="57"/>
                </a:lnTo>
                <a:lnTo>
                  <a:pt x="257" y="43"/>
                </a:lnTo>
                <a:lnTo>
                  <a:pt x="261" y="30"/>
                </a:lnTo>
                <a:lnTo>
                  <a:pt x="262" y="14"/>
                </a:lnTo>
                <a:lnTo>
                  <a:pt x="265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74" name="Line 233"/>
          <p:cNvSpPr>
            <a:spLocks noChangeShapeType="1"/>
          </p:cNvSpPr>
          <p:nvPr/>
        </p:nvSpPr>
        <p:spPr bwMode="auto">
          <a:xfrm flipH="1">
            <a:off x="4348163" y="2252663"/>
            <a:ext cx="144462" cy="15875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75" name="Line 234"/>
          <p:cNvSpPr>
            <a:spLocks noChangeShapeType="1"/>
          </p:cNvSpPr>
          <p:nvPr/>
        </p:nvSpPr>
        <p:spPr bwMode="auto">
          <a:xfrm>
            <a:off x="5232400" y="2076450"/>
            <a:ext cx="225425" cy="4763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76" name="Freeform 235"/>
          <p:cNvSpPr>
            <a:spLocks/>
          </p:cNvSpPr>
          <p:nvPr/>
        </p:nvSpPr>
        <p:spPr bwMode="auto">
          <a:xfrm>
            <a:off x="3241675" y="2287588"/>
            <a:ext cx="144463" cy="87312"/>
          </a:xfrm>
          <a:custGeom>
            <a:avLst/>
            <a:gdLst>
              <a:gd name="T0" fmla="*/ 0 w 272"/>
              <a:gd name="T1" fmla="*/ 2147483647 h 167"/>
              <a:gd name="T2" fmla="*/ 0 w 272"/>
              <a:gd name="T3" fmla="*/ 2147483647 h 167"/>
              <a:gd name="T4" fmla="*/ 0 w 272"/>
              <a:gd name="T5" fmla="*/ 2147483647 h 167"/>
              <a:gd name="T6" fmla="*/ 0 w 272"/>
              <a:gd name="T7" fmla="*/ 2147483647 h 167"/>
              <a:gd name="T8" fmla="*/ 2147483647 w 272"/>
              <a:gd name="T9" fmla="*/ 2147483647 h 167"/>
              <a:gd name="T10" fmla="*/ 2147483647 w 272"/>
              <a:gd name="T11" fmla="*/ 2147483647 h 167"/>
              <a:gd name="T12" fmla="*/ 2147483647 w 272"/>
              <a:gd name="T13" fmla="*/ 2147483647 h 167"/>
              <a:gd name="T14" fmla="*/ 2147483647 w 272"/>
              <a:gd name="T15" fmla="*/ 2147483647 h 167"/>
              <a:gd name="T16" fmla="*/ 2147483647 w 272"/>
              <a:gd name="T17" fmla="*/ 2147483647 h 167"/>
              <a:gd name="T18" fmla="*/ 2147483647 w 272"/>
              <a:gd name="T19" fmla="*/ 2147483647 h 167"/>
              <a:gd name="T20" fmla="*/ 2147483647 w 272"/>
              <a:gd name="T21" fmla="*/ 2147483647 h 167"/>
              <a:gd name="T22" fmla="*/ 2147483647 w 272"/>
              <a:gd name="T23" fmla="*/ 2147483647 h 167"/>
              <a:gd name="T24" fmla="*/ 2147483647 w 272"/>
              <a:gd name="T25" fmla="*/ 0 h 167"/>
              <a:gd name="T26" fmla="*/ 2147483647 w 272"/>
              <a:gd name="T27" fmla="*/ 0 h 167"/>
              <a:gd name="T28" fmla="*/ 2147483647 w 272"/>
              <a:gd name="T29" fmla="*/ 0 h 167"/>
              <a:gd name="T30" fmla="*/ 2147483647 w 272"/>
              <a:gd name="T31" fmla="*/ 2147483647 h 167"/>
              <a:gd name="T32" fmla="*/ 2147483647 w 272"/>
              <a:gd name="T33" fmla="*/ 2147483647 h 167"/>
              <a:gd name="T34" fmla="*/ 2147483647 w 272"/>
              <a:gd name="T35" fmla="*/ 2147483647 h 167"/>
              <a:gd name="T36" fmla="*/ 2147483647 w 272"/>
              <a:gd name="T37" fmla="*/ 2147483647 h 167"/>
              <a:gd name="T38" fmla="*/ 2147483647 w 272"/>
              <a:gd name="T39" fmla="*/ 2147483647 h 167"/>
              <a:gd name="T40" fmla="*/ 2147483647 w 272"/>
              <a:gd name="T41" fmla="*/ 2147483647 h 167"/>
              <a:gd name="T42" fmla="*/ 2147483647 w 272"/>
              <a:gd name="T43" fmla="*/ 2147483647 h 167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w 272"/>
              <a:gd name="T67" fmla="*/ 0 h 167"/>
              <a:gd name="T68" fmla="*/ 272 w 272"/>
              <a:gd name="T69" fmla="*/ 167 h 167"/>
            </a:gdLst>
            <a:ahLst/>
            <a:cxnLst>
              <a:cxn ang="T44">
                <a:pos x="T0" y="T1"/>
              </a:cxn>
              <a:cxn ang="T45">
                <a:pos x="T2" y="T3"/>
              </a:cxn>
              <a:cxn ang="T46">
                <a:pos x="T4" y="T5"/>
              </a:cxn>
              <a:cxn ang="T47">
                <a:pos x="T6" y="T7"/>
              </a:cxn>
              <a:cxn ang="T48">
                <a:pos x="T8" y="T9"/>
              </a:cxn>
              <a:cxn ang="T49">
                <a:pos x="T10" y="T11"/>
              </a:cxn>
              <a:cxn ang="T50">
                <a:pos x="T12" y="T13"/>
              </a:cxn>
              <a:cxn ang="T51">
                <a:pos x="T14" y="T15"/>
              </a:cxn>
              <a:cxn ang="T52">
                <a:pos x="T16" y="T17"/>
              </a:cxn>
              <a:cxn ang="T53">
                <a:pos x="T18" y="T19"/>
              </a:cxn>
              <a:cxn ang="T54">
                <a:pos x="T20" y="T21"/>
              </a:cxn>
              <a:cxn ang="T55">
                <a:pos x="T22" y="T23"/>
              </a:cxn>
              <a:cxn ang="T56">
                <a:pos x="T24" y="T25"/>
              </a:cxn>
              <a:cxn ang="T57">
                <a:pos x="T26" y="T27"/>
              </a:cxn>
              <a:cxn ang="T58">
                <a:pos x="T28" y="T29"/>
              </a:cxn>
              <a:cxn ang="T59">
                <a:pos x="T30" y="T31"/>
              </a:cxn>
              <a:cxn ang="T60">
                <a:pos x="T32" y="T33"/>
              </a:cxn>
              <a:cxn ang="T61">
                <a:pos x="T34" y="T35"/>
              </a:cxn>
              <a:cxn ang="T62">
                <a:pos x="T36" y="T37"/>
              </a:cxn>
              <a:cxn ang="T63">
                <a:pos x="T38" y="T39"/>
              </a:cxn>
              <a:cxn ang="T64">
                <a:pos x="T40" y="T41"/>
              </a:cxn>
              <a:cxn ang="T65">
                <a:pos x="T42" y="T43"/>
              </a:cxn>
            </a:cxnLst>
            <a:rect l="T66" t="T67" r="T68" b="T69"/>
            <a:pathLst>
              <a:path w="272" h="167">
                <a:moveTo>
                  <a:pt x="1" y="167"/>
                </a:moveTo>
                <a:lnTo>
                  <a:pt x="0" y="153"/>
                </a:lnTo>
                <a:lnTo>
                  <a:pt x="0" y="137"/>
                </a:lnTo>
                <a:lnTo>
                  <a:pt x="1" y="104"/>
                </a:lnTo>
                <a:lnTo>
                  <a:pt x="8" y="76"/>
                </a:lnTo>
                <a:lnTo>
                  <a:pt x="18" y="52"/>
                </a:lnTo>
                <a:lnTo>
                  <a:pt x="24" y="41"/>
                </a:lnTo>
                <a:lnTo>
                  <a:pt x="34" y="34"/>
                </a:lnTo>
                <a:lnTo>
                  <a:pt x="41" y="24"/>
                </a:lnTo>
                <a:lnTo>
                  <a:pt x="52" y="18"/>
                </a:lnTo>
                <a:lnTo>
                  <a:pt x="62" y="11"/>
                </a:lnTo>
                <a:lnTo>
                  <a:pt x="75" y="8"/>
                </a:lnTo>
                <a:lnTo>
                  <a:pt x="102" y="1"/>
                </a:lnTo>
                <a:lnTo>
                  <a:pt x="135" y="0"/>
                </a:lnTo>
                <a:lnTo>
                  <a:pt x="165" y="1"/>
                </a:lnTo>
                <a:lnTo>
                  <a:pt x="192" y="8"/>
                </a:lnTo>
                <a:lnTo>
                  <a:pt x="214" y="17"/>
                </a:lnTo>
                <a:lnTo>
                  <a:pt x="233" y="31"/>
                </a:lnTo>
                <a:lnTo>
                  <a:pt x="248" y="48"/>
                </a:lnTo>
                <a:lnTo>
                  <a:pt x="259" y="70"/>
                </a:lnTo>
                <a:lnTo>
                  <a:pt x="267" y="94"/>
                </a:lnTo>
                <a:lnTo>
                  <a:pt x="272" y="124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77" name="Freeform 236"/>
          <p:cNvSpPr>
            <a:spLocks/>
          </p:cNvSpPr>
          <p:nvPr/>
        </p:nvSpPr>
        <p:spPr bwMode="auto">
          <a:xfrm>
            <a:off x="2884488" y="2420938"/>
            <a:ext cx="130175" cy="85725"/>
          </a:xfrm>
          <a:custGeom>
            <a:avLst/>
            <a:gdLst>
              <a:gd name="T0" fmla="*/ 0 w 245"/>
              <a:gd name="T1" fmla="*/ 2147483647 h 161"/>
              <a:gd name="T2" fmla="*/ 2147483647 w 245"/>
              <a:gd name="T3" fmla="*/ 2147483647 h 161"/>
              <a:gd name="T4" fmla="*/ 2147483647 w 245"/>
              <a:gd name="T5" fmla="*/ 2147483647 h 161"/>
              <a:gd name="T6" fmla="*/ 2147483647 w 245"/>
              <a:gd name="T7" fmla="*/ 2147483647 h 161"/>
              <a:gd name="T8" fmla="*/ 2147483647 w 245"/>
              <a:gd name="T9" fmla="*/ 2147483647 h 161"/>
              <a:gd name="T10" fmla="*/ 2147483647 w 245"/>
              <a:gd name="T11" fmla="*/ 2147483647 h 161"/>
              <a:gd name="T12" fmla="*/ 2147483647 w 245"/>
              <a:gd name="T13" fmla="*/ 2147483647 h 161"/>
              <a:gd name="T14" fmla="*/ 2147483647 w 245"/>
              <a:gd name="T15" fmla="*/ 2147483647 h 161"/>
              <a:gd name="T16" fmla="*/ 2147483647 w 245"/>
              <a:gd name="T17" fmla="*/ 2147483647 h 161"/>
              <a:gd name="T18" fmla="*/ 2147483647 w 245"/>
              <a:gd name="T19" fmla="*/ 2147483647 h 161"/>
              <a:gd name="T20" fmla="*/ 2147483647 w 245"/>
              <a:gd name="T21" fmla="*/ 2147483647 h 161"/>
              <a:gd name="T22" fmla="*/ 2147483647 w 245"/>
              <a:gd name="T23" fmla="*/ 2147483647 h 161"/>
              <a:gd name="T24" fmla="*/ 2147483647 w 245"/>
              <a:gd name="T25" fmla="*/ 2147483647 h 161"/>
              <a:gd name="T26" fmla="*/ 2147483647 w 245"/>
              <a:gd name="T27" fmla="*/ 2147483647 h 161"/>
              <a:gd name="T28" fmla="*/ 2147483647 w 245"/>
              <a:gd name="T29" fmla="*/ 2147483647 h 161"/>
              <a:gd name="T30" fmla="*/ 2147483647 w 245"/>
              <a:gd name="T31" fmla="*/ 2147483647 h 161"/>
              <a:gd name="T32" fmla="*/ 2147483647 w 245"/>
              <a:gd name="T33" fmla="*/ 2147483647 h 161"/>
              <a:gd name="T34" fmla="*/ 2147483647 w 245"/>
              <a:gd name="T35" fmla="*/ 2147483647 h 161"/>
              <a:gd name="T36" fmla="*/ 2147483647 w 245"/>
              <a:gd name="T37" fmla="*/ 2147483647 h 161"/>
              <a:gd name="T38" fmla="*/ 2147483647 w 245"/>
              <a:gd name="T39" fmla="*/ 2147483647 h 161"/>
              <a:gd name="T40" fmla="*/ 2147483647 w 245"/>
              <a:gd name="T41" fmla="*/ 2147483647 h 161"/>
              <a:gd name="T42" fmla="*/ 2147483647 w 245"/>
              <a:gd name="T43" fmla="*/ 2147483647 h 161"/>
              <a:gd name="T44" fmla="*/ 2147483647 w 245"/>
              <a:gd name="T45" fmla="*/ 2147483647 h 161"/>
              <a:gd name="T46" fmla="*/ 2147483647 w 245"/>
              <a:gd name="T47" fmla="*/ 2147483647 h 161"/>
              <a:gd name="T48" fmla="*/ 2147483647 w 245"/>
              <a:gd name="T49" fmla="*/ 2147483647 h 161"/>
              <a:gd name="T50" fmla="*/ 2147483647 w 245"/>
              <a:gd name="T51" fmla="*/ 2147483647 h 161"/>
              <a:gd name="T52" fmla="*/ 2147483647 w 245"/>
              <a:gd name="T53" fmla="*/ 2147483647 h 161"/>
              <a:gd name="T54" fmla="*/ 2147483647 w 245"/>
              <a:gd name="T55" fmla="*/ 0 h 161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45"/>
              <a:gd name="T85" fmla="*/ 0 h 161"/>
              <a:gd name="T86" fmla="*/ 245 w 245"/>
              <a:gd name="T87" fmla="*/ 161 h 161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45" h="161">
                <a:moveTo>
                  <a:pt x="0" y="119"/>
                </a:moveTo>
                <a:lnTo>
                  <a:pt x="8" y="128"/>
                </a:lnTo>
                <a:lnTo>
                  <a:pt x="18" y="137"/>
                </a:lnTo>
                <a:lnTo>
                  <a:pt x="30" y="144"/>
                </a:lnTo>
                <a:lnTo>
                  <a:pt x="44" y="150"/>
                </a:lnTo>
                <a:lnTo>
                  <a:pt x="74" y="158"/>
                </a:lnTo>
                <a:lnTo>
                  <a:pt x="91" y="159"/>
                </a:lnTo>
                <a:lnTo>
                  <a:pt x="110" y="161"/>
                </a:lnTo>
                <a:lnTo>
                  <a:pt x="126" y="159"/>
                </a:lnTo>
                <a:lnTo>
                  <a:pt x="141" y="158"/>
                </a:lnTo>
                <a:lnTo>
                  <a:pt x="154" y="154"/>
                </a:lnTo>
                <a:lnTo>
                  <a:pt x="169" y="152"/>
                </a:lnTo>
                <a:lnTo>
                  <a:pt x="174" y="148"/>
                </a:lnTo>
                <a:lnTo>
                  <a:pt x="180" y="145"/>
                </a:lnTo>
                <a:lnTo>
                  <a:pt x="192" y="140"/>
                </a:lnTo>
                <a:lnTo>
                  <a:pt x="201" y="132"/>
                </a:lnTo>
                <a:lnTo>
                  <a:pt x="212" y="126"/>
                </a:lnTo>
                <a:lnTo>
                  <a:pt x="218" y="115"/>
                </a:lnTo>
                <a:lnTo>
                  <a:pt x="226" y="106"/>
                </a:lnTo>
                <a:lnTo>
                  <a:pt x="231" y="95"/>
                </a:lnTo>
                <a:lnTo>
                  <a:pt x="236" y="83"/>
                </a:lnTo>
                <a:lnTo>
                  <a:pt x="239" y="69"/>
                </a:lnTo>
                <a:lnTo>
                  <a:pt x="240" y="61"/>
                </a:lnTo>
                <a:lnTo>
                  <a:pt x="243" y="54"/>
                </a:lnTo>
                <a:lnTo>
                  <a:pt x="244" y="39"/>
                </a:lnTo>
                <a:lnTo>
                  <a:pt x="245" y="23"/>
                </a:lnTo>
                <a:lnTo>
                  <a:pt x="245" y="9"/>
                </a:lnTo>
                <a:lnTo>
                  <a:pt x="245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78" name="Freeform 237"/>
          <p:cNvSpPr>
            <a:spLocks/>
          </p:cNvSpPr>
          <p:nvPr/>
        </p:nvSpPr>
        <p:spPr bwMode="auto">
          <a:xfrm>
            <a:off x="2884488" y="2420938"/>
            <a:ext cx="130175" cy="63500"/>
          </a:xfrm>
          <a:custGeom>
            <a:avLst/>
            <a:gdLst>
              <a:gd name="T0" fmla="*/ 2147483647 w 245"/>
              <a:gd name="T1" fmla="*/ 0 h 119"/>
              <a:gd name="T2" fmla="*/ 2147483647 w 245"/>
              <a:gd name="T3" fmla="*/ 2147483647 h 119"/>
              <a:gd name="T4" fmla="*/ 0 w 245"/>
              <a:gd name="T5" fmla="*/ 2147483647 h 119"/>
              <a:gd name="T6" fmla="*/ 0 60000 65536"/>
              <a:gd name="T7" fmla="*/ 0 60000 65536"/>
              <a:gd name="T8" fmla="*/ 0 60000 65536"/>
              <a:gd name="T9" fmla="*/ 0 w 245"/>
              <a:gd name="T10" fmla="*/ 0 h 119"/>
              <a:gd name="T11" fmla="*/ 245 w 245"/>
              <a:gd name="T12" fmla="*/ 119 h 11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45" h="119">
                <a:moveTo>
                  <a:pt x="245" y="0"/>
                </a:moveTo>
                <a:lnTo>
                  <a:pt x="110" y="26"/>
                </a:lnTo>
                <a:lnTo>
                  <a:pt x="0" y="119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79" name="Freeform 238"/>
          <p:cNvSpPr>
            <a:spLocks/>
          </p:cNvSpPr>
          <p:nvPr/>
        </p:nvSpPr>
        <p:spPr bwMode="auto">
          <a:xfrm>
            <a:off x="2870200" y="2362200"/>
            <a:ext cx="144463" cy="122238"/>
          </a:xfrm>
          <a:custGeom>
            <a:avLst/>
            <a:gdLst>
              <a:gd name="T0" fmla="*/ 2147483647 w 272"/>
              <a:gd name="T1" fmla="*/ 2147483647 h 231"/>
              <a:gd name="T2" fmla="*/ 2147483647 w 272"/>
              <a:gd name="T3" fmla="*/ 2147483647 h 231"/>
              <a:gd name="T4" fmla="*/ 2147483647 w 272"/>
              <a:gd name="T5" fmla="*/ 2147483647 h 231"/>
              <a:gd name="T6" fmla="*/ 2147483647 w 272"/>
              <a:gd name="T7" fmla="*/ 2147483647 h 231"/>
              <a:gd name="T8" fmla="*/ 2147483647 w 272"/>
              <a:gd name="T9" fmla="*/ 2147483647 h 231"/>
              <a:gd name="T10" fmla="*/ 2147483647 w 272"/>
              <a:gd name="T11" fmla="*/ 2147483647 h 231"/>
              <a:gd name="T12" fmla="*/ 2147483647 w 272"/>
              <a:gd name="T13" fmla="*/ 2147483647 h 231"/>
              <a:gd name="T14" fmla="*/ 2147483647 w 272"/>
              <a:gd name="T15" fmla="*/ 2147483647 h 231"/>
              <a:gd name="T16" fmla="*/ 2147483647 w 272"/>
              <a:gd name="T17" fmla="*/ 2147483647 h 231"/>
              <a:gd name="T18" fmla="*/ 2147483647 w 272"/>
              <a:gd name="T19" fmla="*/ 2147483647 h 231"/>
              <a:gd name="T20" fmla="*/ 2147483647 w 272"/>
              <a:gd name="T21" fmla="*/ 2147483647 h 231"/>
              <a:gd name="T22" fmla="*/ 2147483647 w 272"/>
              <a:gd name="T23" fmla="*/ 2147483647 h 231"/>
              <a:gd name="T24" fmla="*/ 2147483647 w 272"/>
              <a:gd name="T25" fmla="*/ 0 h 231"/>
              <a:gd name="T26" fmla="*/ 2147483647 w 272"/>
              <a:gd name="T27" fmla="*/ 2147483647 h 231"/>
              <a:gd name="T28" fmla="*/ 2147483647 w 272"/>
              <a:gd name="T29" fmla="*/ 2147483647 h 231"/>
              <a:gd name="T30" fmla="*/ 2147483647 w 272"/>
              <a:gd name="T31" fmla="*/ 2147483647 h 231"/>
              <a:gd name="T32" fmla="*/ 2147483647 w 272"/>
              <a:gd name="T33" fmla="*/ 2147483647 h 231"/>
              <a:gd name="T34" fmla="*/ 2147483647 w 272"/>
              <a:gd name="T35" fmla="*/ 2147483647 h 231"/>
              <a:gd name="T36" fmla="*/ 2147483647 w 272"/>
              <a:gd name="T37" fmla="*/ 2147483647 h 231"/>
              <a:gd name="T38" fmla="*/ 2147483647 w 272"/>
              <a:gd name="T39" fmla="*/ 2147483647 h 231"/>
              <a:gd name="T40" fmla="*/ 2147483647 w 272"/>
              <a:gd name="T41" fmla="*/ 2147483647 h 231"/>
              <a:gd name="T42" fmla="*/ 2147483647 w 272"/>
              <a:gd name="T43" fmla="*/ 2147483647 h 231"/>
              <a:gd name="T44" fmla="*/ 0 w 272"/>
              <a:gd name="T45" fmla="*/ 2147483647 h 231"/>
              <a:gd name="T46" fmla="*/ 0 w 272"/>
              <a:gd name="T47" fmla="*/ 2147483647 h 231"/>
              <a:gd name="T48" fmla="*/ 0 w 272"/>
              <a:gd name="T49" fmla="*/ 2147483647 h 231"/>
              <a:gd name="T50" fmla="*/ 2147483647 w 272"/>
              <a:gd name="T51" fmla="*/ 2147483647 h 231"/>
              <a:gd name="T52" fmla="*/ 2147483647 w 272"/>
              <a:gd name="T53" fmla="*/ 2147483647 h 231"/>
              <a:gd name="T54" fmla="*/ 2147483647 w 272"/>
              <a:gd name="T55" fmla="*/ 2147483647 h 231"/>
              <a:gd name="T56" fmla="*/ 2147483647 w 272"/>
              <a:gd name="T57" fmla="*/ 2147483647 h 231"/>
              <a:gd name="T58" fmla="*/ 2147483647 w 272"/>
              <a:gd name="T59" fmla="*/ 2147483647 h 231"/>
              <a:gd name="T60" fmla="*/ 2147483647 w 272"/>
              <a:gd name="T61" fmla="*/ 2147483647 h 231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w 272"/>
              <a:gd name="T94" fmla="*/ 0 h 231"/>
              <a:gd name="T95" fmla="*/ 272 w 272"/>
              <a:gd name="T96" fmla="*/ 231 h 231"/>
            </a:gdLst>
            <a:ahLst/>
            <a:cxnLst>
              <a:cxn ang="T62">
                <a:pos x="T0" y="T1"/>
              </a:cxn>
              <a:cxn ang="T63">
                <a:pos x="T2" y="T3"/>
              </a:cxn>
              <a:cxn ang="T64">
                <a:pos x="T4" y="T5"/>
              </a:cxn>
              <a:cxn ang="T65">
                <a:pos x="T6" y="T7"/>
              </a:cxn>
              <a:cxn ang="T66">
                <a:pos x="T8" y="T9"/>
              </a:cxn>
              <a:cxn ang="T67">
                <a:pos x="T10" y="T11"/>
              </a:cxn>
              <a:cxn ang="T68">
                <a:pos x="T12" y="T13"/>
              </a:cxn>
              <a:cxn ang="T69">
                <a:pos x="T14" y="T15"/>
              </a:cxn>
              <a:cxn ang="T70">
                <a:pos x="T16" y="T17"/>
              </a:cxn>
              <a:cxn ang="T71">
                <a:pos x="T18" y="T19"/>
              </a:cxn>
              <a:cxn ang="T72">
                <a:pos x="T20" y="T21"/>
              </a:cxn>
              <a:cxn ang="T73">
                <a:pos x="T22" y="T23"/>
              </a:cxn>
              <a:cxn ang="T74">
                <a:pos x="T24" y="T25"/>
              </a:cxn>
              <a:cxn ang="T75">
                <a:pos x="T26" y="T27"/>
              </a:cxn>
              <a:cxn ang="T76">
                <a:pos x="T28" y="T29"/>
              </a:cxn>
              <a:cxn ang="T77">
                <a:pos x="T30" y="T31"/>
              </a:cxn>
              <a:cxn ang="T78">
                <a:pos x="T32" y="T33"/>
              </a:cxn>
              <a:cxn ang="T79">
                <a:pos x="T34" y="T35"/>
              </a:cxn>
              <a:cxn ang="T80">
                <a:pos x="T36" y="T37"/>
              </a:cxn>
              <a:cxn ang="T81">
                <a:pos x="T38" y="T39"/>
              </a:cxn>
              <a:cxn ang="T82">
                <a:pos x="T40" y="T41"/>
              </a:cxn>
              <a:cxn ang="T83">
                <a:pos x="T42" y="T43"/>
              </a:cxn>
              <a:cxn ang="T84">
                <a:pos x="T44" y="T45"/>
              </a:cxn>
              <a:cxn ang="T85">
                <a:pos x="T46" y="T47"/>
              </a:cxn>
              <a:cxn ang="T86">
                <a:pos x="T48" y="T49"/>
              </a:cxn>
              <a:cxn ang="T87">
                <a:pos x="T50" y="T51"/>
              </a:cxn>
              <a:cxn ang="T88">
                <a:pos x="T52" y="T53"/>
              </a:cxn>
              <a:cxn ang="T89">
                <a:pos x="T54" y="T55"/>
              </a:cxn>
              <a:cxn ang="T90">
                <a:pos x="T56" y="T57"/>
              </a:cxn>
              <a:cxn ang="T91">
                <a:pos x="T58" y="T59"/>
              </a:cxn>
              <a:cxn ang="T92">
                <a:pos x="T60" y="T61"/>
              </a:cxn>
            </a:cxnLst>
            <a:rect l="T93" t="T94" r="T95" b="T96"/>
            <a:pathLst>
              <a:path w="272" h="231">
                <a:moveTo>
                  <a:pt x="272" y="112"/>
                </a:moveTo>
                <a:lnTo>
                  <a:pt x="266" y="85"/>
                </a:lnTo>
                <a:lnTo>
                  <a:pt x="258" y="63"/>
                </a:lnTo>
                <a:lnTo>
                  <a:pt x="245" y="43"/>
                </a:lnTo>
                <a:lnTo>
                  <a:pt x="237" y="34"/>
                </a:lnTo>
                <a:lnTo>
                  <a:pt x="231" y="28"/>
                </a:lnTo>
                <a:lnTo>
                  <a:pt x="220" y="20"/>
                </a:lnTo>
                <a:lnTo>
                  <a:pt x="211" y="15"/>
                </a:lnTo>
                <a:lnTo>
                  <a:pt x="201" y="10"/>
                </a:lnTo>
                <a:lnTo>
                  <a:pt x="191" y="7"/>
                </a:lnTo>
                <a:lnTo>
                  <a:pt x="178" y="3"/>
                </a:lnTo>
                <a:lnTo>
                  <a:pt x="165" y="2"/>
                </a:lnTo>
                <a:lnTo>
                  <a:pt x="137" y="0"/>
                </a:lnTo>
                <a:lnTo>
                  <a:pt x="104" y="2"/>
                </a:lnTo>
                <a:lnTo>
                  <a:pt x="76" y="8"/>
                </a:lnTo>
                <a:lnTo>
                  <a:pt x="52" y="19"/>
                </a:lnTo>
                <a:lnTo>
                  <a:pt x="41" y="25"/>
                </a:lnTo>
                <a:lnTo>
                  <a:pt x="34" y="34"/>
                </a:lnTo>
                <a:lnTo>
                  <a:pt x="25" y="42"/>
                </a:lnTo>
                <a:lnTo>
                  <a:pt x="18" y="52"/>
                </a:lnTo>
                <a:lnTo>
                  <a:pt x="12" y="63"/>
                </a:lnTo>
                <a:lnTo>
                  <a:pt x="8" y="76"/>
                </a:lnTo>
                <a:lnTo>
                  <a:pt x="1" y="103"/>
                </a:lnTo>
                <a:lnTo>
                  <a:pt x="0" y="135"/>
                </a:lnTo>
                <a:lnTo>
                  <a:pt x="1" y="163"/>
                </a:lnTo>
                <a:lnTo>
                  <a:pt x="2" y="175"/>
                </a:lnTo>
                <a:lnTo>
                  <a:pt x="6" y="188"/>
                </a:lnTo>
                <a:lnTo>
                  <a:pt x="9" y="199"/>
                </a:lnTo>
                <a:lnTo>
                  <a:pt x="14" y="210"/>
                </a:lnTo>
                <a:lnTo>
                  <a:pt x="19" y="221"/>
                </a:lnTo>
                <a:lnTo>
                  <a:pt x="27" y="231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80" name="Line 239"/>
          <p:cNvSpPr>
            <a:spLocks noChangeShapeType="1"/>
          </p:cNvSpPr>
          <p:nvPr/>
        </p:nvSpPr>
        <p:spPr bwMode="auto">
          <a:xfrm flipV="1">
            <a:off x="2816225" y="2484438"/>
            <a:ext cx="68263" cy="58737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81" name="Freeform 240"/>
          <p:cNvSpPr>
            <a:spLocks/>
          </p:cNvSpPr>
          <p:nvPr/>
        </p:nvSpPr>
        <p:spPr bwMode="auto">
          <a:xfrm>
            <a:off x="2722563" y="2543175"/>
            <a:ext cx="93662" cy="114300"/>
          </a:xfrm>
          <a:custGeom>
            <a:avLst/>
            <a:gdLst>
              <a:gd name="T0" fmla="*/ 2147483647 w 176"/>
              <a:gd name="T1" fmla="*/ 0 h 217"/>
              <a:gd name="T2" fmla="*/ 2147483647 w 176"/>
              <a:gd name="T3" fmla="*/ 2147483647 h 217"/>
              <a:gd name="T4" fmla="*/ 0 w 176"/>
              <a:gd name="T5" fmla="*/ 2147483647 h 217"/>
              <a:gd name="T6" fmla="*/ 0 60000 65536"/>
              <a:gd name="T7" fmla="*/ 0 60000 65536"/>
              <a:gd name="T8" fmla="*/ 0 60000 65536"/>
              <a:gd name="T9" fmla="*/ 0 w 176"/>
              <a:gd name="T10" fmla="*/ 0 h 217"/>
              <a:gd name="T11" fmla="*/ 176 w 176"/>
              <a:gd name="T12" fmla="*/ 217 h 21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76" h="217">
                <a:moveTo>
                  <a:pt x="176" y="0"/>
                </a:moveTo>
                <a:lnTo>
                  <a:pt x="66" y="94"/>
                </a:lnTo>
                <a:lnTo>
                  <a:pt x="0" y="217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82" name="Freeform 241"/>
          <p:cNvSpPr>
            <a:spLocks/>
          </p:cNvSpPr>
          <p:nvPr/>
        </p:nvSpPr>
        <p:spPr bwMode="auto">
          <a:xfrm>
            <a:off x="2686050" y="2520950"/>
            <a:ext cx="130175" cy="136525"/>
          </a:xfrm>
          <a:custGeom>
            <a:avLst/>
            <a:gdLst>
              <a:gd name="T0" fmla="*/ 2147483647 w 245"/>
              <a:gd name="T1" fmla="*/ 2147483647 h 258"/>
              <a:gd name="T2" fmla="*/ 2147483647 w 245"/>
              <a:gd name="T3" fmla="*/ 2147483647 h 258"/>
              <a:gd name="T4" fmla="*/ 2147483647 w 245"/>
              <a:gd name="T5" fmla="*/ 2147483647 h 258"/>
              <a:gd name="T6" fmla="*/ 2147483647 w 245"/>
              <a:gd name="T7" fmla="*/ 2147483647 h 258"/>
              <a:gd name="T8" fmla="*/ 2147483647 w 245"/>
              <a:gd name="T9" fmla="*/ 2147483647 h 258"/>
              <a:gd name="T10" fmla="*/ 2147483647 w 245"/>
              <a:gd name="T11" fmla="*/ 2147483647 h 258"/>
              <a:gd name="T12" fmla="*/ 2147483647 w 245"/>
              <a:gd name="T13" fmla="*/ 2147483647 h 258"/>
              <a:gd name="T14" fmla="*/ 2147483647 w 245"/>
              <a:gd name="T15" fmla="*/ 0 h 258"/>
              <a:gd name="T16" fmla="*/ 2147483647 w 245"/>
              <a:gd name="T17" fmla="*/ 0 h 258"/>
              <a:gd name="T18" fmla="*/ 2147483647 w 245"/>
              <a:gd name="T19" fmla="*/ 0 h 258"/>
              <a:gd name="T20" fmla="*/ 2147483647 w 245"/>
              <a:gd name="T21" fmla="*/ 2147483647 h 258"/>
              <a:gd name="T22" fmla="*/ 2147483647 w 245"/>
              <a:gd name="T23" fmla="*/ 2147483647 h 258"/>
              <a:gd name="T24" fmla="*/ 2147483647 w 245"/>
              <a:gd name="T25" fmla="*/ 2147483647 h 258"/>
              <a:gd name="T26" fmla="*/ 2147483647 w 245"/>
              <a:gd name="T27" fmla="*/ 2147483647 h 258"/>
              <a:gd name="T28" fmla="*/ 2147483647 w 245"/>
              <a:gd name="T29" fmla="*/ 2147483647 h 258"/>
              <a:gd name="T30" fmla="*/ 2147483647 w 245"/>
              <a:gd name="T31" fmla="*/ 2147483647 h 258"/>
              <a:gd name="T32" fmla="*/ 2147483647 w 245"/>
              <a:gd name="T33" fmla="*/ 2147483647 h 258"/>
              <a:gd name="T34" fmla="*/ 2147483647 w 245"/>
              <a:gd name="T35" fmla="*/ 2147483647 h 258"/>
              <a:gd name="T36" fmla="*/ 2147483647 w 245"/>
              <a:gd name="T37" fmla="*/ 2147483647 h 258"/>
              <a:gd name="T38" fmla="*/ 0 w 245"/>
              <a:gd name="T39" fmla="*/ 2147483647 h 258"/>
              <a:gd name="T40" fmla="*/ 0 w 245"/>
              <a:gd name="T41" fmla="*/ 2147483647 h 258"/>
              <a:gd name="T42" fmla="*/ 2147483647 w 245"/>
              <a:gd name="T43" fmla="*/ 2147483647 h 258"/>
              <a:gd name="T44" fmla="*/ 2147483647 w 245"/>
              <a:gd name="T45" fmla="*/ 2147483647 h 258"/>
              <a:gd name="T46" fmla="*/ 2147483647 w 245"/>
              <a:gd name="T47" fmla="*/ 2147483647 h 258"/>
              <a:gd name="T48" fmla="*/ 2147483647 w 245"/>
              <a:gd name="T49" fmla="*/ 2147483647 h 258"/>
              <a:gd name="T50" fmla="*/ 2147483647 w 245"/>
              <a:gd name="T51" fmla="*/ 2147483647 h 258"/>
              <a:gd name="T52" fmla="*/ 2147483647 w 245"/>
              <a:gd name="T53" fmla="*/ 2147483647 h 258"/>
              <a:gd name="T54" fmla="*/ 2147483647 w 245"/>
              <a:gd name="T55" fmla="*/ 2147483647 h 258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w 245"/>
              <a:gd name="T85" fmla="*/ 0 h 258"/>
              <a:gd name="T86" fmla="*/ 245 w 245"/>
              <a:gd name="T87" fmla="*/ 258 h 258"/>
            </a:gdLst>
            <a:ahLst/>
            <a:cxnLst>
              <a:cxn ang="T56">
                <a:pos x="T0" y="T1"/>
              </a:cxn>
              <a:cxn ang="T57">
                <a:pos x="T2" y="T3"/>
              </a:cxn>
              <a:cxn ang="T58">
                <a:pos x="T4" y="T5"/>
              </a:cxn>
              <a:cxn ang="T59">
                <a:pos x="T6" y="T7"/>
              </a:cxn>
              <a:cxn ang="T60">
                <a:pos x="T8" y="T9"/>
              </a:cxn>
              <a:cxn ang="T61">
                <a:pos x="T10" y="T11"/>
              </a:cxn>
              <a:cxn ang="T62">
                <a:pos x="T12" y="T13"/>
              </a:cxn>
              <a:cxn ang="T63">
                <a:pos x="T14" y="T15"/>
              </a:cxn>
              <a:cxn ang="T64">
                <a:pos x="T16" y="T17"/>
              </a:cxn>
              <a:cxn ang="T65">
                <a:pos x="T18" y="T19"/>
              </a:cxn>
              <a:cxn ang="T66">
                <a:pos x="T20" y="T21"/>
              </a:cxn>
              <a:cxn ang="T67">
                <a:pos x="T22" y="T23"/>
              </a:cxn>
              <a:cxn ang="T68">
                <a:pos x="T24" y="T25"/>
              </a:cxn>
              <a:cxn ang="T69">
                <a:pos x="T26" y="T27"/>
              </a:cxn>
              <a:cxn ang="T70">
                <a:pos x="T28" y="T29"/>
              </a:cxn>
              <a:cxn ang="T71">
                <a:pos x="T30" y="T31"/>
              </a:cxn>
              <a:cxn ang="T72">
                <a:pos x="T32" y="T33"/>
              </a:cxn>
              <a:cxn ang="T73">
                <a:pos x="T34" y="T35"/>
              </a:cxn>
              <a:cxn ang="T74">
                <a:pos x="T36" y="T37"/>
              </a:cxn>
              <a:cxn ang="T75">
                <a:pos x="T38" y="T39"/>
              </a:cxn>
              <a:cxn ang="T76">
                <a:pos x="T40" y="T41"/>
              </a:cxn>
              <a:cxn ang="T77">
                <a:pos x="T42" y="T43"/>
              </a:cxn>
              <a:cxn ang="T78">
                <a:pos x="T44" y="T45"/>
              </a:cxn>
              <a:cxn ang="T79">
                <a:pos x="T46" y="T47"/>
              </a:cxn>
              <a:cxn ang="T80">
                <a:pos x="T48" y="T49"/>
              </a:cxn>
              <a:cxn ang="T81">
                <a:pos x="T50" y="T51"/>
              </a:cxn>
              <a:cxn ang="T82">
                <a:pos x="T52" y="T53"/>
              </a:cxn>
              <a:cxn ang="T83">
                <a:pos x="T54" y="T55"/>
              </a:cxn>
            </a:cxnLst>
            <a:rect l="T84" t="T85" r="T86" b="T87"/>
            <a:pathLst>
              <a:path w="245" h="258">
                <a:moveTo>
                  <a:pt x="245" y="41"/>
                </a:moveTo>
                <a:lnTo>
                  <a:pt x="235" y="31"/>
                </a:lnTo>
                <a:lnTo>
                  <a:pt x="225" y="23"/>
                </a:lnTo>
                <a:lnTo>
                  <a:pt x="213" y="16"/>
                </a:lnTo>
                <a:lnTo>
                  <a:pt x="201" y="10"/>
                </a:lnTo>
                <a:lnTo>
                  <a:pt x="187" y="5"/>
                </a:lnTo>
                <a:lnTo>
                  <a:pt x="171" y="3"/>
                </a:lnTo>
                <a:lnTo>
                  <a:pt x="155" y="0"/>
                </a:lnTo>
                <a:lnTo>
                  <a:pt x="138" y="0"/>
                </a:lnTo>
                <a:lnTo>
                  <a:pt x="104" y="1"/>
                </a:lnTo>
                <a:lnTo>
                  <a:pt x="77" y="8"/>
                </a:lnTo>
                <a:lnTo>
                  <a:pt x="52" y="18"/>
                </a:lnTo>
                <a:lnTo>
                  <a:pt x="42" y="25"/>
                </a:lnTo>
                <a:lnTo>
                  <a:pt x="34" y="34"/>
                </a:lnTo>
                <a:lnTo>
                  <a:pt x="25" y="41"/>
                </a:lnTo>
                <a:lnTo>
                  <a:pt x="18" y="52"/>
                </a:lnTo>
                <a:lnTo>
                  <a:pt x="12" y="62"/>
                </a:lnTo>
                <a:lnTo>
                  <a:pt x="8" y="75"/>
                </a:lnTo>
                <a:lnTo>
                  <a:pt x="2" y="102"/>
                </a:lnTo>
                <a:lnTo>
                  <a:pt x="0" y="135"/>
                </a:lnTo>
                <a:lnTo>
                  <a:pt x="0" y="157"/>
                </a:lnTo>
                <a:lnTo>
                  <a:pt x="4" y="178"/>
                </a:lnTo>
                <a:lnTo>
                  <a:pt x="8" y="196"/>
                </a:lnTo>
                <a:lnTo>
                  <a:pt x="17" y="213"/>
                </a:lnTo>
                <a:lnTo>
                  <a:pt x="26" y="227"/>
                </a:lnTo>
                <a:lnTo>
                  <a:pt x="38" y="239"/>
                </a:lnTo>
                <a:lnTo>
                  <a:pt x="52" y="249"/>
                </a:lnTo>
                <a:lnTo>
                  <a:pt x="69" y="258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83" name="Freeform 242"/>
          <p:cNvSpPr>
            <a:spLocks/>
          </p:cNvSpPr>
          <p:nvPr/>
        </p:nvSpPr>
        <p:spPr bwMode="auto">
          <a:xfrm>
            <a:off x="2722563" y="2543175"/>
            <a:ext cx="107950" cy="120650"/>
          </a:xfrm>
          <a:custGeom>
            <a:avLst/>
            <a:gdLst>
              <a:gd name="T0" fmla="*/ 0 w 204"/>
              <a:gd name="T1" fmla="*/ 2147483647 h 229"/>
              <a:gd name="T2" fmla="*/ 2147483647 w 204"/>
              <a:gd name="T3" fmla="*/ 2147483647 h 229"/>
              <a:gd name="T4" fmla="*/ 2147483647 w 204"/>
              <a:gd name="T5" fmla="*/ 2147483647 h 229"/>
              <a:gd name="T6" fmla="*/ 2147483647 w 204"/>
              <a:gd name="T7" fmla="*/ 2147483647 h 229"/>
              <a:gd name="T8" fmla="*/ 2147483647 w 204"/>
              <a:gd name="T9" fmla="*/ 2147483647 h 229"/>
              <a:gd name="T10" fmla="*/ 2147483647 w 204"/>
              <a:gd name="T11" fmla="*/ 2147483647 h 229"/>
              <a:gd name="T12" fmla="*/ 2147483647 w 204"/>
              <a:gd name="T13" fmla="*/ 2147483647 h 229"/>
              <a:gd name="T14" fmla="*/ 2147483647 w 204"/>
              <a:gd name="T15" fmla="*/ 2147483647 h 229"/>
              <a:gd name="T16" fmla="*/ 2147483647 w 204"/>
              <a:gd name="T17" fmla="*/ 2147483647 h 229"/>
              <a:gd name="T18" fmla="*/ 2147483647 w 204"/>
              <a:gd name="T19" fmla="*/ 2147483647 h 229"/>
              <a:gd name="T20" fmla="*/ 2147483647 w 204"/>
              <a:gd name="T21" fmla="*/ 2147483647 h 229"/>
              <a:gd name="T22" fmla="*/ 2147483647 w 204"/>
              <a:gd name="T23" fmla="*/ 2147483647 h 229"/>
              <a:gd name="T24" fmla="*/ 2147483647 w 204"/>
              <a:gd name="T25" fmla="*/ 2147483647 h 229"/>
              <a:gd name="T26" fmla="*/ 2147483647 w 204"/>
              <a:gd name="T27" fmla="*/ 2147483647 h 229"/>
              <a:gd name="T28" fmla="*/ 2147483647 w 204"/>
              <a:gd name="T29" fmla="*/ 2147483647 h 229"/>
              <a:gd name="T30" fmla="*/ 2147483647 w 204"/>
              <a:gd name="T31" fmla="*/ 2147483647 h 229"/>
              <a:gd name="T32" fmla="*/ 2147483647 w 204"/>
              <a:gd name="T33" fmla="*/ 2147483647 h 229"/>
              <a:gd name="T34" fmla="*/ 2147483647 w 204"/>
              <a:gd name="T35" fmla="*/ 2147483647 h 229"/>
              <a:gd name="T36" fmla="*/ 2147483647 w 204"/>
              <a:gd name="T37" fmla="*/ 2147483647 h 229"/>
              <a:gd name="T38" fmla="*/ 2147483647 w 204"/>
              <a:gd name="T39" fmla="*/ 2147483647 h 229"/>
              <a:gd name="T40" fmla="*/ 2147483647 w 204"/>
              <a:gd name="T41" fmla="*/ 2147483647 h 229"/>
              <a:gd name="T42" fmla="*/ 2147483647 w 204"/>
              <a:gd name="T43" fmla="*/ 2147483647 h 229"/>
              <a:gd name="T44" fmla="*/ 2147483647 w 204"/>
              <a:gd name="T45" fmla="*/ 2147483647 h 229"/>
              <a:gd name="T46" fmla="*/ 2147483647 w 204"/>
              <a:gd name="T47" fmla="*/ 2147483647 h 229"/>
              <a:gd name="T48" fmla="*/ 2147483647 w 204"/>
              <a:gd name="T49" fmla="*/ 2147483647 h 229"/>
              <a:gd name="T50" fmla="*/ 2147483647 w 204"/>
              <a:gd name="T51" fmla="*/ 2147483647 h 229"/>
              <a:gd name="T52" fmla="*/ 2147483647 w 204"/>
              <a:gd name="T53" fmla="*/ 0 h 229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204"/>
              <a:gd name="T82" fmla="*/ 0 h 229"/>
              <a:gd name="T83" fmla="*/ 204 w 204"/>
              <a:gd name="T84" fmla="*/ 229 h 229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204" h="229">
                <a:moveTo>
                  <a:pt x="0" y="217"/>
                </a:moveTo>
                <a:lnTo>
                  <a:pt x="13" y="221"/>
                </a:lnTo>
                <a:lnTo>
                  <a:pt x="30" y="225"/>
                </a:lnTo>
                <a:lnTo>
                  <a:pt x="48" y="227"/>
                </a:lnTo>
                <a:lnTo>
                  <a:pt x="69" y="229"/>
                </a:lnTo>
                <a:lnTo>
                  <a:pt x="84" y="227"/>
                </a:lnTo>
                <a:lnTo>
                  <a:pt x="100" y="226"/>
                </a:lnTo>
                <a:lnTo>
                  <a:pt x="113" y="222"/>
                </a:lnTo>
                <a:lnTo>
                  <a:pt x="127" y="220"/>
                </a:lnTo>
                <a:lnTo>
                  <a:pt x="139" y="214"/>
                </a:lnTo>
                <a:lnTo>
                  <a:pt x="150" y="209"/>
                </a:lnTo>
                <a:lnTo>
                  <a:pt x="160" y="201"/>
                </a:lnTo>
                <a:lnTo>
                  <a:pt x="170" y="195"/>
                </a:lnTo>
                <a:lnTo>
                  <a:pt x="176" y="185"/>
                </a:lnTo>
                <a:lnTo>
                  <a:pt x="184" y="175"/>
                </a:lnTo>
                <a:lnTo>
                  <a:pt x="189" y="164"/>
                </a:lnTo>
                <a:lnTo>
                  <a:pt x="195" y="152"/>
                </a:lnTo>
                <a:lnTo>
                  <a:pt x="197" y="138"/>
                </a:lnTo>
                <a:lnTo>
                  <a:pt x="201" y="125"/>
                </a:lnTo>
                <a:lnTo>
                  <a:pt x="202" y="109"/>
                </a:lnTo>
                <a:lnTo>
                  <a:pt x="204" y="94"/>
                </a:lnTo>
                <a:lnTo>
                  <a:pt x="202" y="78"/>
                </a:lnTo>
                <a:lnTo>
                  <a:pt x="201" y="65"/>
                </a:lnTo>
                <a:lnTo>
                  <a:pt x="196" y="41"/>
                </a:lnTo>
                <a:lnTo>
                  <a:pt x="187" y="19"/>
                </a:lnTo>
                <a:lnTo>
                  <a:pt x="182" y="8"/>
                </a:lnTo>
                <a:lnTo>
                  <a:pt x="176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84" name="Freeform 243"/>
          <p:cNvSpPr>
            <a:spLocks/>
          </p:cNvSpPr>
          <p:nvPr/>
        </p:nvSpPr>
        <p:spPr bwMode="auto">
          <a:xfrm>
            <a:off x="2501900" y="2862263"/>
            <a:ext cx="107950" cy="141287"/>
          </a:xfrm>
          <a:custGeom>
            <a:avLst/>
            <a:gdLst>
              <a:gd name="T0" fmla="*/ 2147483647 w 203"/>
              <a:gd name="T1" fmla="*/ 2147483647 h 269"/>
              <a:gd name="T2" fmla="*/ 2147483647 w 203"/>
              <a:gd name="T3" fmla="*/ 2147483647 h 269"/>
              <a:gd name="T4" fmla="*/ 2147483647 w 203"/>
              <a:gd name="T5" fmla="*/ 2147483647 h 269"/>
              <a:gd name="T6" fmla="*/ 2147483647 w 203"/>
              <a:gd name="T7" fmla="*/ 0 h 269"/>
              <a:gd name="T8" fmla="*/ 2147483647 w 203"/>
              <a:gd name="T9" fmla="*/ 0 h 269"/>
              <a:gd name="T10" fmla="*/ 2147483647 w 203"/>
              <a:gd name="T11" fmla="*/ 2147483647 h 269"/>
              <a:gd name="T12" fmla="*/ 2147483647 w 203"/>
              <a:gd name="T13" fmla="*/ 2147483647 h 269"/>
              <a:gd name="T14" fmla="*/ 2147483647 w 203"/>
              <a:gd name="T15" fmla="*/ 2147483647 h 269"/>
              <a:gd name="T16" fmla="*/ 2147483647 w 203"/>
              <a:gd name="T17" fmla="*/ 2147483647 h 269"/>
              <a:gd name="T18" fmla="*/ 2147483647 w 203"/>
              <a:gd name="T19" fmla="*/ 2147483647 h 269"/>
              <a:gd name="T20" fmla="*/ 2147483647 w 203"/>
              <a:gd name="T21" fmla="*/ 2147483647 h 269"/>
              <a:gd name="T22" fmla="*/ 2147483647 w 203"/>
              <a:gd name="T23" fmla="*/ 2147483647 h 269"/>
              <a:gd name="T24" fmla="*/ 2147483647 w 203"/>
              <a:gd name="T25" fmla="*/ 2147483647 h 269"/>
              <a:gd name="T26" fmla="*/ 0 w 203"/>
              <a:gd name="T27" fmla="*/ 2147483647 h 269"/>
              <a:gd name="T28" fmla="*/ 0 w 203"/>
              <a:gd name="T29" fmla="*/ 2147483647 h 269"/>
              <a:gd name="T30" fmla="*/ 0 w 203"/>
              <a:gd name="T31" fmla="*/ 2147483647 h 269"/>
              <a:gd name="T32" fmla="*/ 2147483647 w 203"/>
              <a:gd name="T33" fmla="*/ 2147483647 h 269"/>
              <a:gd name="T34" fmla="*/ 2147483647 w 203"/>
              <a:gd name="T35" fmla="*/ 2147483647 h 269"/>
              <a:gd name="T36" fmla="*/ 2147483647 w 203"/>
              <a:gd name="T37" fmla="*/ 2147483647 h 269"/>
              <a:gd name="T38" fmla="*/ 2147483647 w 203"/>
              <a:gd name="T39" fmla="*/ 2147483647 h 269"/>
              <a:gd name="T40" fmla="*/ 2147483647 w 203"/>
              <a:gd name="T41" fmla="*/ 2147483647 h 269"/>
              <a:gd name="T42" fmla="*/ 2147483647 w 203"/>
              <a:gd name="T43" fmla="*/ 2147483647 h 269"/>
              <a:gd name="T44" fmla="*/ 2147483647 w 203"/>
              <a:gd name="T45" fmla="*/ 2147483647 h 269"/>
              <a:gd name="T46" fmla="*/ 2147483647 w 203"/>
              <a:gd name="T47" fmla="*/ 2147483647 h 269"/>
              <a:gd name="T48" fmla="*/ 2147483647 w 203"/>
              <a:gd name="T49" fmla="*/ 2147483647 h 269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203"/>
              <a:gd name="T76" fmla="*/ 0 h 269"/>
              <a:gd name="T77" fmla="*/ 203 w 203"/>
              <a:gd name="T78" fmla="*/ 269 h 269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203" h="269">
                <a:moveTo>
                  <a:pt x="203" y="12"/>
                </a:moveTo>
                <a:lnTo>
                  <a:pt x="186" y="6"/>
                </a:lnTo>
                <a:lnTo>
                  <a:pt x="171" y="3"/>
                </a:lnTo>
                <a:lnTo>
                  <a:pt x="154" y="0"/>
                </a:lnTo>
                <a:lnTo>
                  <a:pt x="137" y="0"/>
                </a:lnTo>
                <a:lnTo>
                  <a:pt x="103" y="2"/>
                </a:lnTo>
                <a:lnTo>
                  <a:pt x="76" y="8"/>
                </a:lnTo>
                <a:lnTo>
                  <a:pt x="52" y="18"/>
                </a:lnTo>
                <a:lnTo>
                  <a:pt x="41" y="25"/>
                </a:lnTo>
                <a:lnTo>
                  <a:pt x="33" y="34"/>
                </a:lnTo>
                <a:lnTo>
                  <a:pt x="24" y="42"/>
                </a:lnTo>
                <a:lnTo>
                  <a:pt x="18" y="52"/>
                </a:lnTo>
                <a:lnTo>
                  <a:pt x="7" y="77"/>
                </a:lnTo>
                <a:lnTo>
                  <a:pt x="1" y="104"/>
                </a:lnTo>
                <a:lnTo>
                  <a:pt x="0" y="138"/>
                </a:lnTo>
                <a:lnTo>
                  <a:pt x="1" y="162"/>
                </a:lnTo>
                <a:lnTo>
                  <a:pt x="5" y="186"/>
                </a:lnTo>
                <a:lnTo>
                  <a:pt x="11" y="205"/>
                </a:lnTo>
                <a:lnTo>
                  <a:pt x="15" y="214"/>
                </a:lnTo>
                <a:lnTo>
                  <a:pt x="22" y="225"/>
                </a:lnTo>
                <a:lnTo>
                  <a:pt x="33" y="239"/>
                </a:lnTo>
                <a:lnTo>
                  <a:pt x="50" y="252"/>
                </a:lnTo>
                <a:lnTo>
                  <a:pt x="58" y="256"/>
                </a:lnTo>
                <a:lnTo>
                  <a:pt x="68" y="261"/>
                </a:lnTo>
                <a:lnTo>
                  <a:pt x="90" y="269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85" name="Freeform 244"/>
          <p:cNvSpPr>
            <a:spLocks/>
          </p:cNvSpPr>
          <p:nvPr/>
        </p:nvSpPr>
        <p:spPr bwMode="auto">
          <a:xfrm>
            <a:off x="2549525" y="2868613"/>
            <a:ext cx="60325" cy="134937"/>
          </a:xfrm>
          <a:custGeom>
            <a:avLst/>
            <a:gdLst>
              <a:gd name="T0" fmla="*/ 2147483647 w 113"/>
              <a:gd name="T1" fmla="*/ 0 h 257"/>
              <a:gd name="T2" fmla="*/ 2147483647 w 113"/>
              <a:gd name="T3" fmla="*/ 2147483647 h 257"/>
              <a:gd name="T4" fmla="*/ 0 w 113"/>
              <a:gd name="T5" fmla="*/ 2147483647 h 257"/>
              <a:gd name="T6" fmla="*/ 0 60000 65536"/>
              <a:gd name="T7" fmla="*/ 0 60000 65536"/>
              <a:gd name="T8" fmla="*/ 0 60000 65536"/>
              <a:gd name="T9" fmla="*/ 0 w 113"/>
              <a:gd name="T10" fmla="*/ 0 h 257"/>
              <a:gd name="T11" fmla="*/ 113 w 113"/>
              <a:gd name="T12" fmla="*/ 257 h 257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13" h="257">
                <a:moveTo>
                  <a:pt x="113" y="0"/>
                </a:moveTo>
                <a:lnTo>
                  <a:pt x="45" y="123"/>
                </a:lnTo>
                <a:lnTo>
                  <a:pt x="0" y="257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86" name="Freeform 245"/>
          <p:cNvSpPr>
            <a:spLocks/>
          </p:cNvSpPr>
          <p:nvPr/>
        </p:nvSpPr>
        <p:spPr bwMode="auto">
          <a:xfrm>
            <a:off x="2549525" y="2868613"/>
            <a:ext cx="96838" cy="138112"/>
          </a:xfrm>
          <a:custGeom>
            <a:avLst/>
            <a:gdLst>
              <a:gd name="T0" fmla="*/ 0 w 182"/>
              <a:gd name="T1" fmla="*/ 2147483647 h 261"/>
              <a:gd name="T2" fmla="*/ 2147483647 w 182"/>
              <a:gd name="T3" fmla="*/ 2147483647 h 261"/>
              <a:gd name="T4" fmla="*/ 2147483647 w 182"/>
              <a:gd name="T5" fmla="*/ 2147483647 h 261"/>
              <a:gd name="T6" fmla="*/ 2147483647 w 182"/>
              <a:gd name="T7" fmla="*/ 2147483647 h 261"/>
              <a:gd name="T8" fmla="*/ 2147483647 w 182"/>
              <a:gd name="T9" fmla="*/ 2147483647 h 261"/>
              <a:gd name="T10" fmla="*/ 2147483647 w 182"/>
              <a:gd name="T11" fmla="*/ 2147483647 h 261"/>
              <a:gd name="T12" fmla="*/ 2147483647 w 182"/>
              <a:gd name="T13" fmla="*/ 2147483647 h 261"/>
              <a:gd name="T14" fmla="*/ 2147483647 w 182"/>
              <a:gd name="T15" fmla="*/ 2147483647 h 261"/>
              <a:gd name="T16" fmla="*/ 2147483647 w 182"/>
              <a:gd name="T17" fmla="*/ 2147483647 h 261"/>
              <a:gd name="T18" fmla="*/ 2147483647 w 182"/>
              <a:gd name="T19" fmla="*/ 2147483647 h 261"/>
              <a:gd name="T20" fmla="*/ 2147483647 w 182"/>
              <a:gd name="T21" fmla="*/ 2147483647 h 261"/>
              <a:gd name="T22" fmla="*/ 2147483647 w 182"/>
              <a:gd name="T23" fmla="*/ 2147483647 h 261"/>
              <a:gd name="T24" fmla="*/ 2147483647 w 182"/>
              <a:gd name="T25" fmla="*/ 2147483647 h 261"/>
              <a:gd name="T26" fmla="*/ 2147483647 w 182"/>
              <a:gd name="T27" fmla="*/ 2147483647 h 261"/>
              <a:gd name="T28" fmla="*/ 2147483647 w 182"/>
              <a:gd name="T29" fmla="*/ 2147483647 h 261"/>
              <a:gd name="T30" fmla="*/ 2147483647 w 182"/>
              <a:gd name="T31" fmla="*/ 2147483647 h 261"/>
              <a:gd name="T32" fmla="*/ 2147483647 w 182"/>
              <a:gd name="T33" fmla="*/ 2147483647 h 261"/>
              <a:gd name="T34" fmla="*/ 2147483647 w 182"/>
              <a:gd name="T35" fmla="*/ 2147483647 h 261"/>
              <a:gd name="T36" fmla="*/ 2147483647 w 182"/>
              <a:gd name="T37" fmla="*/ 2147483647 h 261"/>
              <a:gd name="T38" fmla="*/ 2147483647 w 182"/>
              <a:gd name="T39" fmla="*/ 2147483647 h 261"/>
              <a:gd name="T40" fmla="*/ 2147483647 w 182"/>
              <a:gd name="T41" fmla="*/ 2147483647 h 261"/>
              <a:gd name="T42" fmla="*/ 2147483647 w 182"/>
              <a:gd name="T43" fmla="*/ 2147483647 h 261"/>
              <a:gd name="T44" fmla="*/ 2147483647 w 182"/>
              <a:gd name="T45" fmla="*/ 2147483647 h 261"/>
              <a:gd name="T46" fmla="*/ 2147483647 w 182"/>
              <a:gd name="T47" fmla="*/ 2147483647 h 261"/>
              <a:gd name="T48" fmla="*/ 2147483647 w 182"/>
              <a:gd name="T49" fmla="*/ 2147483647 h 261"/>
              <a:gd name="T50" fmla="*/ 2147483647 w 182"/>
              <a:gd name="T51" fmla="*/ 2147483647 h 261"/>
              <a:gd name="T52" fmla="*/ 2147483647 w 182"/>
              <a:gd name="T53" fmla="*/ 0 h 261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182"/>
              <a:gd name="T82" fmla="*/ 0 h 261"/>
              <a:gd name="T83" fmla="*/ 182 w 182"/>
              <a:gd name="T84" fmla="*/ 261 h 261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182" h="261">
                <a:moveTo>
                  <a:pt x="0" y="257"/>
                </a:moveTo>
                <a:lnTo>
                  <a:pt x="23" y="259"/>
                </a:lnTo>
                <a:lnTo>
                  <a:pt x="47" y="261"/>
                </a:lnTo>
                <a:lnTo>
                  <a:pt x="63" y="259"/>
                </a:lnTo>
                <a:lnTo>
                  <a:pt x="78" y="258"/>
                </a:lnTo>
                <a:lnTo>
                  <a:pt x="91" y="254"/>
                </a:lnTo>
                <a:lnTo>
                  <a:pt x="106" y="252"/>
                </a:lnTo>
                <a:lnTo>
                  <a:pt x="117" y="246"/>
                </a:lnTo>
                <a:lnTo>
                  <a:pt x="129" y="241"/>
                </a:lnTo>
                <a:lnTo>
                  <a:pt x="138" y="233"/>
                </a:lnTo>
                <a:lnTo>
                  <a:pt x="148" y="227"/>
                </a:lnTo>
                <a:lnTo>
                  <a:pt x="155" y="217"/>
                </a:lnTo>
                <a:lnTo>
                  <a:pt x="163" y="207"/>
                </a:lnTo>
                <a:lnTo>
                  <a:pt x="168" y="196"/>
                </a:lnTo>
                <a:lnTo>
                  <a:pt x="173" y="184"/>
                </a:lnTo>
                <a:lnTo>
                  <a:pt x="176" y="170"/>
                </a:lnTo>
                <a:lnTo>
                  <a:pt x="179" y="157"/>
                </a:lnTo>
                <a:lnTo>
                  <a:pt x="181" y="141"/>
                </a:lnTo>
                <a:lnTo>
                  <a:pt x="182" y="126"/>
                </a:lnTo>
                <a:lnTo>
                  <a:pt x="181" y="101"/>
                </a:lnTo>
                <a:lnTo>
                  <a:pt x="177" y="80"/>
                </a:lnTo>
                <a:lnTo>
                  <a:pt x="170" y="61"/>
                </a:lnTo>
                <a:lnTo>
                  <a:pt x="164" y="44"/>
                </a:lnTo>
                <a:lnTo>
                  <a:pt x="154" y="29"/>
                </a:lnTo>
                <a:lnTo>
                  <a:pt x="142" y="17"/>
                </a:lnTo>
                <a:lnTo>
                  <a:pt x="128" y="6"/>
                </a:lnTo>
                <a:lnTo>
                  <a:pt x="113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87" name="Line 246"/>
          <p:cNvSpPr>
            <a:spLocks noChangeShapeType="1"/>
          </p:cNvSpPr>
          <p:nvPr/>
        </p:nvSpPr>
        <p:spPr bwMode="auto">
          <a:xfrm flipV="1">
            <a:off x="2609850" y="2657475"/>
            <a:ext cx="112713" cy="211138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88" name="Freeform 247"/>
          <p:cNvSpPr>
            <a:spLocks/>
          </p:cNvSpPr>
          <p:nvPr/>
        </p:nvSpPr>
        <p:spPr bwMode="auto">
          <a:xfrm>
            <a:off x="2373313" y="3425825"/>
            <a:ext cx="85725" cy="141288"/>
          </a:xfrm>
          <a:custGeom>
            <a:avLst/>
            <a:gdLst>
              <a:gd name="T0" fmla="*/ 0 w 164"/>
              <a:gd name="T1" fmla="*/ 2147483647 h 266"/>
              <a:gd name="T2" fmla="*/ 2147483647 w 164"/>
              <a:gd name="T3" fmla="*/ 2147483647 h 266"/>
              <a:gd name="T4" fmla="*/ 2147483647 w 164"/>
              <a:gd name="T5" fmla="*/ 2147483647 h 266"/>
              <a:gd name="T6" fmla="*/ 2147483647 w 164"/>
              <a:gd name="T7" fmla="*/ 2147483647 h 266"/>
              <a:gd name="T8" fmla="*/ 2147483647 w 164"/>
              <a:gd name="T9" fmla="*/ 2147483647 h 266"/>
              <a:gd name="T10" fmla="*/ 2147483647 w 164"/>
              <a:gd name="T11" fmla="*/ 2147483647 h 266"/>
              <a:gd name="T12" fmla="*/ 2147483647 w 164"/>
              <a:gd name="T13" fmla="*/ 2147483647 h 266"/>
              <a:gd name="T14" fmla="*/ 2147483647 w 164"/>
              <a:gd name="T15" fmla="*/ 2147483647 h 266"/>
              <a:gd name="T16" fmla="*/ 2147483647 w 164"/>
              <a:gd name="T17" fmla="*/ 2147483647 h 266"/>
              <a:gd name="T18" fmla="*/ 2147483647 w 164"/>
              <a:gd name="T19" fmla="*/ 2147483647 h 266"/>
              <a:gd name="T20" fmla="*/ 2147483647 w 164"/>
              <a:gd name="T21" fmla="*/ 2147483647 h 266"/>
              <a:gd name="T22" fmla="*/ 2147483647 w 164"/>
              <a:gd name="T23" fmla="*/ 2147483647 h 266"/>
              <a:gd name="T24" fmla="*/ 2147483647 w 164"/>
              <a:gd name="T25" fmla="*/ 2147483647 h 266"/>
              <a:gd name="T26" fmla="*/ 2147483647 w 164"/>
              <a:gd name="T27" fmla="*/ 2147483647 h 266"/>
              <a:gd name="T28" fmla="*/ 2147483647 w 164"/>
              <a:gd name="T29" fmla="*/ 2147483647 h 266"/>
              <a:gd name="T30" fmla="*/ 2147483647 w 164"/>
              <a:gd name="T31" fmla="*/ 2147483647 h 266"/>
              <a:gd name="T32" fmla="*/ 2147483647 w 164"/>
              <a:gd name="T33" fmla="*/ 2147483647 h 266"/>
              <a:gd name="T34" fmla="*/ 2147483647 w 164"/>
              <a:gd name="T35" fmla="*/ 2147483647 h 266"/>
              <a:gd name="T36" fmla="*/ 2147483647 w 164"/>
              <a:gd name="T37" fmla="*/ 2147483647 h 266"/>
              <a:gd name="T38" fmla="*/ 2147483647 w 164"/>
              <a:gd name="T39" fmla="*/ 2147483647 h 266"/>
              <a:gd name="T40" fmla="*/ 2147483647 w 164"/>
              <a:gd name="T41" fmla="*/ 2147483647 h 266"/>
              <a:gd name="T42" fmla="*/ 2147483647 w 164"/>
              <a:gd name="T43" fmla="*/ 2147483647 h 266"/>
              <a:gd name="T44" fmla="*/ 2147483647 w 164"/>
              <a:gd name="T45" fmla="*/ 2147483647 h 266"/>
              <a:gd name="T46" fmla="*/ 2147483647 w 164"/>
              <a:gd name="T47" fmla="*/ 2147483647 h 266"/>
              <a:gd name="T48" fmla="*/ 2147483647 w 164"/>
              <a:gd name="T49" fmla="*/ 2147483647 h 266"/>
              <a:gd name="T50" fmla="*/ 2147483647 w 164"/>
              <a:gd name="T51" fmla="*/ 2147483647 h 266"/>
              <a:gd name="T52" fmla="*/ 2147483647 w 164"/>
              <a:gd name="T53" fmla="*/ 2147483647 h 266"/>
              <a:gd name="T54" fmla="*/ 2147483647 w 164"/>
              <a:gd name="T55" fmla="*/ 2147483647 h 266"/>
              <a:gd name="T56" fmla="*/ 2147483647 w 164"/>
              <a:gd name="T57" fmla="*/ 2147483647 h 266"/>
              <a:gd name="T58" fmla="*/ 2147483647 w 164"/>
              <a:gd name="T59" fmla="*/ 2147483647 h 266"/>
              <a:gd name="T60" fmla="*/ 2147483647 w 164"/>
              <a:gd name="T61" fmla="*/ 2147483647 h 266"/>
              <a:gd name="T62" fmla="*/ 2147483647 w 164"/>
              <a:gd name="T63" fmla="*/ 0 h 26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w 164"/>
              <a:gd name="T97" fmla="*/ 0 h 266"/>
              <a:gd name="T98" fmla="*/ 164 w 164"/>
              <a:gd name="T99" fmla="*/ 266 h 266"/>
            </a:gdLst>
            <a:ahLst/>
            <a:cxnLst>
              <a:cxn ang="T64">
                <a:pos x="T0" y="T1"/>
              </a:cxn>
              <a:cxn ang="T65">
                <a:pos x="T2" y="T3"/>
              </a:cxn>
              <a:cxn ang="T66">
                <a:pos x="T4" y="T5"/>
              </a:cxn>
              <a:cxn ang="T67">
                <a:pos x="T6" y="T7"/>
              </a:cxn>
              <a:cxn ang="T68">
                <a:pos x="T8" y="T9"/>
              </a:cxn>
              <a:cxn ang="T69">
                <a:pos x="T10" y="T11"/>
              </a:cxn>
              <a:cxn ang="T70">
                <a:pos x="T12" y="T13"/>
              </a:cxn>
              <a:cxn ang="T71">
                <a:pos x="T14" y="T15"/>
              </a:cxn>
              <a:cxn ang="T72">
                <a:pos x="T16" y="T17"/>
              </a:cxn>
              <a:cxn ang="T73">
                <a:pos x="T18" y="T19"/>
              </a:cxn>
              <a:cxn ang="T74">
                <a:pos x="T20" y="T21"/>
              </a:cxn>
              <a:cxn ang="T75">
                <a:pos x="T22" y="T23"/>
              </a:cxn>
              <a:cxn ang="T76">
                <a:pos x="T24" y="T25"/>
              </a:cxn>
              <a:cxn ang="T77">
                <a:pos x="T26" y="T27"/>
              </a:cxn>
              <a:cxn ang="T78">
                <a:pos x="T28" y="T29"/>
              </a:cxn>
              <a:cxn ang="T79">
                <a:pos x="T30" y="T31"/>
              </a:cxn>
              <a:cxn ang="T80">
                <a:pos x="T32" y="T33"/>
              </a:cxn>
              <a:cxn ang="T81">
                <a:pos x="T34" y="T35"/>
              </a:cxn>
              <a:cxn ang="T82">
                <a:pos x="T36" y="T37"/>
              </a:cxn>
              <a:cxn ang="T83">
                <a:pos x="T38" y="T39"/>
              </a:cxn>
              <a:cxn ang="T84">
                <a:pos x="T40" y="T41"/>
              </a:cxn>
              <a:cxn ang="T85">
                <a:pos x="T42" y="T43"/>
              </a:cxn>
              <a:cxn ang="T86">
                <a:pos x="T44" y="T45"/>
              </a:cxn>
              <a:cxn ang="T87">
                <a:pos x="T46" y="T47"/>
              </a:cxn>
              <a:cxn ang="T88">
                <a:pos x="T48" y="T49"/>
              </a:cxn>
              <a:cxn ang="T89">
                <a:pos x="T50" y="T51"/>
              </a:cxn>
              <a:cxn ang="T90">
                <a:pos x="T52" y="T53"/>
              </a:cxn>
              <a:cxn ang="T91">
                <a:pos x="T54" y="T55"/>
              </a:cxn>
              <a:cxn ang="T92">
                <a:pos x="T56" y="T57"/>
              </a:cxn>
              <a:cxn ang="T93">
                <a:pos x="T58" y="T59"/>
              </a:cxn>
              <a:cxn ang="T94">
                <a:pos x="T60" y="T61"/>
              </a:cxn>
              <a:cxn ang="T95">
                <a:pos x="T62" y="T63"/>
              </a:cxn>
            </a:cxnLst>
            <a:rect l="T96" t="T97" r="T98" b="T99"/>
            <a:pathLst>
              <a:path w="164" h="266">
                <a:moveTo>
                  <a:pt x="0" y="263"/>
                </a:moveTo>
                <a:lnTo>
                  <a:pt x="11" y="265"/>
                </a:lnTo>
                <a:lnTo>
                  <a:pt x="27" y="266"/>
                </a:lnTo>
                <a:lnTo>
                  <a:pt x="42" y="265"/>
                </a:lnTo>
                <a:lnTo>
                  <a:pt x="58" y="263"/>
                </a:lnTo>
                <a:lnTo>
                  <a:pt x="64" y="261"/>
                </a:lnTo>
                <a:lnTo>
                  <a:pt x="72" y="259"/>
                </a:lnTo>
                <a:lnTo>
                  <a:pt x="86" y="257"/>
                </a:lnTo>
                <a:lnTo>
                  <a:pt x="98" y="252"/>
                </a:lnTo>
                <a:lnTo>
                  <a:pt x="110" y="246"/>
                </a:lnTo>
                <a:lnTo>
                  <a:pt x="119" y="239"/>
                </a:lnTo>
                <a:lnTo>
                  <a:pt x="129" y="232"/>
                </a:lnTo>
                <a:lnTo>
                  <a:pt x="136" y="222"/>
                </a:lnTo>
                <a:lnTo>
                  <a:pt x="144" y="213"/>
                </a:lnTo>
                <a:lnTo>
                  <a:pt x="149" y="201"/>
                </a:lnTo>
                <a:lnTo>
                  <a:pt x="151" y="195"/>
                </a:lnTo>
                <a:lnTo>
                  <a:pt x="155" y="189"/>
                </a:lnTo>
                <a:lnTo>
                  <a:pt x="158" y="175"/>
                </a:lnTo>
                <a:lnTo>
                  <a:pt x="162" y="162"/>
                </a:lnTo>
                <a:lnTo>
                  <a:pt x="163" y="147"/>
                </a:lnTo>
                <a:lnTo>
                  <a:pt x="164" y="131"/>
                </a:lnTo>
                <a:lnTo>
                  <a:pt x="162" y="104"/>
                </a:lnTo>
                <a:lnTo>
                  <a:pt x="159" y="91"/>
                </a:lnTo>
                <a:lnTo>
                  <a:pt x="158" y="80"/>
                </a:lnTo>
                <a:lnTo>
                  <a:pt x="154" y="69"/>
                </a:lnTo>
                <a:lnTo>
                  <a:pt x="150" y="60"/>
                </a:lnTo>
                <a:lnTo>
                  <a:pt x="141" y="43"/>
                </a:lnTo>
                <a:lnTo>
                  <a:pt x="133" y="34"/>
                </a:lnTo>
                <a:lnTo>
                  <a:pt x="127" y="27"/>
                </a:lnTo>
                <a:lnTo>
                  <a:pt x="112" y="16"/>
                </a:lnTo>
                <a:lnTo>
                  <a:pt x="93" y="7"/>
                </a:lnTo>
                <a:lnTo>
                  <a:pt x="73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89" name="Line 248"/>
          <p:cNvSpPr>
            <a:spLocks noChangeShapeType="1"/>
          </p:cNvSpPr>
          <p:nvPr/>
        </p:nvSpPr>
        <p:spPr bwMode="auto">
          <a:xfrm flipV="1">
            <a:off x="2411413" y="2997200"/>
            <a:ext cx="138112" cy="428625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90" name="Freeform 249"/>
          <p:cNvSpPr>
            <a:spLocks/>
          </p:cNvSpPr>
          <p:nvPr/>
        </p:nvSpPr>
        <p:spPr bwMode="auto">
          <a:xfrm>
            <a:off x="2316163" y="3424238"/>
            <a:ext cx="95250" cy="141287"/>
          </a:xfrm>
          <a:custGeom>
            <a:avLst/>
            <a:gdLst>
              <a:gd name="T0" fmla="*/ 2147483647 w 181"/>
              <a:gd name="T1" fmla="*/ 2147483647 h 267"/>
              <a:gd name="T2" fmla="*/ 2147483647 w 181"/>
              <a:gd name="T3" fmla="*/ 2147483647 h 267"/>
              <a:gd name="T4" fmla="*/ 2147483647 w 181"/>
              <a:gd name="T5" fmla="*/ 2147483647 h 267"/>
              <a:gd name="T6" fmla="*/ 2147483647 w 181"/>
              <a:gd name="T7" fmla="*/ 2147483647 h 267"/>
              <a:gd name="T8" fmla="*/ 2147483647 w 181"/>
              <a:gd name="T9" fmla="*/ 2147483647 h 267"/>
              <a:gd name="T10" fmla="*/ 2147483647 w 181"/>
              <a:gd name="T11" fmla="*/ 2147483647 h 267"/>
              <a:gd name="T12" fmla="*/ 2147483647 w 181"/>
              <a:gd name="T13" fmla="*/ 2147483647 h 267"/>
              <a:gd name="T14" fmla="*/ 2147483647 w 181"/>
              <a:gd name="T15" fmla="*/ 2147483647 h 267"/>
              <a:gd name="T16" fmla="*/ 2147483647 w 181"/>
              <a:gd name="T17" fmla="*/ 2147483647 h 267"/>
              <a:gd name="T18" fmla="*/ 2147483647 w 181"/>
              <a:gd name="T19" fmla="*/ 2147483647 h 267"/>
              <a:gd name="T20" fmla="*/ 0 w 181"/>
              <a:gd name="T21" fmla="*/ 2147483647 h 267"/>
              <a:gd name="T22" fmla="*/ 0 w 181"/>
              <a:gd name="T23" fmla="*/ 2147483647 h 267"/>
              <a:gd name="T24" fmla="*/ 0 w 181"/>
              <a:gd name="T25" fmla="*/ 2147483647 h 267"/>
              <a:gd name="T26" fmla="*/ 2147483647 w 181"/>
              <a:gd name="T27" fmla="*/ 2147483647 h 267"/>
              <a:gd name="T28" fmla="*/ 2147483647 w 181"/>
              <a:gd name="T29" fmla="*/ 2147483647 h 267"/>
              <a:gd name="T30" fmla="*/ 2147483647 w 181"/>
              <a:gd name="T31" fmla="*/ 2147483647 h 267"/>
              <a:gd name="T32" fmla="*/ 2147483647 w 181"/>
              <a:gd name="T33" fmla="*/ 2147483647 h 267"/>
              <a:gd name="T34" fmla="*/ 2147483647 w 181"/>
              <a:gd name="T35" fmla="*/ 2147483647 h 267"/>
              <a:gd name="T36" fmla="*/ 2147483647 w 181"/>
              <a:gd name="T37" fmla="*/ 2147483647 h 267"/>
              <a:gd name="T38" fmla="*/ 2147483647 w 181"/>
              <a:gd name="T39" fmla="*/ 2147483647 h 267"/>
              <a:gd name="T40" fmla="*/ 2147483647 w 181"/>
              <a:gd name="T41" fmla="*/ 2147483647 h 267"/>
              <a:gd name="T42" fmla="*/ 2147483647 w 181"/>
              <a:gd name="T43" fmla="*/ 2147483647 h 267"/>
              <a:gd name="T44" fmla="*/ 2147483647 w 181"/>
              <a:gd name="T45" fmla="*/ 2147483647 h 267"/>
              <a:gd name="T46" fmla="*/ 2147483647 w 181"/>
              <a:gd name="T47" fmla="*/ 0 h 267"/>
              <a:gd name="T48" fmla="*/ 2147483647 w 181"/>
              <a:gd name="T49" fmla="*/ 0 h 267"/>
              <a:gd name="T50" fmla="*/ 2147483647 w 181"/>
              <a:gd name="T51" fmla="*/ 2147483647 h 267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w 181"/>
              <a:gd name="T79" fmla="*/ 0 h 267"/>
              <a:gd name="T80" fmla="*/ 181 w 181"/>
              <a:gd name="T81" fmla="*/ 267 h 267"/>
            </a:gdLst>
            <a:ahLst/>
            <a:cxnLst>
              <a:cxn ang="T52">
                <a:pos x="T0" y="T1"/>
              </a:cxn>
              <a:cxn ang="T53">
                <a:pos x="T2" y="T3"/>
              </a:cxn>
              <a:cxn ang="T54">
                <a:pos x="T4" y="T5"/>
              </a:cxn>
              <a:cxn ang="T55">
                <a:pos x="T6" y="T7"/>
              </a:cxn>
              <a:cxn ang="T56">
                <a:pos x="T8" y="T9"/>
              </a:cxn>
              <a:cxn ang="T57">
                <a:pos x="T10" y="T11"/>
              </a:cxn>
              <a:cxn ang="T58">
                <a:pos x="T12" y="T13"/>
              </a:cxn>
              <a:cxn ang="T59">
                <a:pos x="T14" y="T15"/>
              </a:cxn>
              <a:cxn ang="T60">
                <a:pos x="T16" y="T17"/>
              </a:cxn>
              <a:cxn ang="T61">
                <a:pos x="T18" y="T19"/>
              </a:cxn>
              <a:cxn ang="T62">
                <a:pos x="T20" y="T21"/>
              </a:cxn>
              <a:cxn ang="T63">
                <a:pos x="T22" y="T23"/>
              </a:cxn>
              <a:cxn ang="T64">
                <a:pos x="T24" y="T25"/>
              </a:cxn>
              <a:cxn ang="T65">
                <a:pos x="T26" y="T27"/>
              </a:cxn>
              <a:cxn ang="T66">
                <a:pos x="T28" y="T29"/>
              </a:cxn>
              <a:cxn ang="T67">
                <a:pos x="T30" y="T31"/>
              </a:cxn>
              <a:cxn ang="T68">
                <a:pos x="T32" y="T33"/>
              </a:cxn>
              <a:cxn ang="T69">
                <a:pos x="T34" y="T35"/>
              </a:cxn>
              <a:cxn ang="T70">
                <a:pos x="T36" y="T37"/>
              </a:cxn>
              <a:cxn ang="T71">
                <a:pos x="T38" y="T39"/>
              </a:cxn>
              <a:cxn ang="T72">
                <a:pos x="T40" y="T41"/>
              </a:cxn>
              <a:cxn ang="T73">
                <a:pos x="T42" y="T43"/>
              </a:cxn>
              <a:cxn ang="T74">
                <a:pos x="T44" y="T45"/>
              </a:cxn>
              <a:cxn ang="T75">
                <a:pos x="T46" y="T47"/>
              </a:cxn>
              <a:cxn ang="T76">
                <a:pos x="T48" y="T49"/>
              </a:cxn>
              <a:cxn ang="T77">
                <a:pos x="T50" y="T51"/>
              </a:cxn>
            </a:cxnLst>
            <a:rect l="T78" t="T79" r="T80" b="T81"/>
            <a:pathLst>
              <a:path w="181" h="267">
                <a:moveTo>
                  <a:pt x="108" y="267"/>
                </a:moveTo>
                <a:lnTo>
                  <a:pt x="93" y="263"/>
                </a:lnTo>
                <a:lnTo>
                  <a:pt x="82" y="261"/>
                </a:lnTo>
                <a:lnTo>
                  <a:pt x="60" y="253"/>
                </a:lnTo>
                <a:lnTo>
                  <a:pt x="40" y="241"/>
                </a:lnTo>
                <a:lnTo>
                  <a:pt x="26" y="227"/>
                </a:lnTo>
                <a:lnTo>
                  <a:pt x="14" y="208"/>
                </a:lnTo>
                <a:lnTo>
                  <a:pt x="9" y="197"/>
                </a:lnTo>
                <a:lnTo>
                  <a:pt x="6" y="187"/>
                </a:lnTo>
                <a:lnTo>
                  <a:pt x="3" y="174"/>
                </a:lnTo>
                <a:lnTo>
                  <a:pt x="1" y="162"/>
                </a:lnTo>
                <a:lnTo>
                  <a:pt x="0" y="135"/>
                </a:lnTo>
                <a:lnTo>
                  <a:pt x="1" y="103"/>
                </a:lnTo>
                <a:lnTo>
                  <a:pt x="8" y="75"/>
                </a:lnTo>
                <a:lnTo>
                  <a:pt x="12" y="62"/>
                </a:lnTo>
                <a:lnTo>
                  <a:pt x="18" y="52"/>
                </a:lnTo>
                <a:lnTo>
                  <a:pt x="25" y="42"/>
                </a:lnTo>
                <a:lnTo>
                  <a:pt x="34" y="34"/>
                </a:lnTo>
                <a:lnTo>
                  <a:pt x="41" y="25"/>
                </a:lnTo>
                <a:lnTo>
                  <a:pt x="52" y="18"/>
                </a:lnTo>
                <a:lnTo>
                  <a:pt x="62" y="12"/>
                </a:lnTo>
                <a:lnTo>
                  <a:pt x="75" y="8"/>
                </a:lnTo>
                <a:lnTo>
                  <a:pt x="102" y="2"/>
                </a:lnTo>
                <a:lnTo>
                  <a:pt x="135" y="0"/>
                </a:lnTo>
                <a:lnTo>
                  <a:pt x="159" y="0"/>
                </a:lnTo>
                <a:lnTo>
                  <a:pt x="181" y="4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91" name="Freeform 250"/>
          <p:cNvSpPr>
            <a:spLocks/>
          </p:cNvSpPr>
          <p:nvPr/>
        </p:nvSpPr>
        <p:spPr bwMode="auto">
          <a:xfrm>
            <a:off x="2182813" y="4198938"/>
            <a:ext cx="93662" cy="142875"/>
          </a:xfrm>
          <a:custGeom>
            <a:avLst/>
            <a:gdLst>
              <a:gd name="T0" fmla="*/ 0 w 177"/>
              <a:gd name="T1" fmla="*/ 2147483647 h 270"/>
              <a:gd name="T2" fmla="*/ 2147483647 w 177"/>
              <a:gd name="T3" fmla="*/ 2147483647 h 270"/>
              <a:gd name="T4" fmla="*/ 2147483647 w 177"/>
              <a:gd name="T5" fmla="*/ 2147483647 h 270"/>
              <a:gd name="T6" fmla="*/ 2147483647 w 177"/>
              <a:gd name="T7" fmla="*/ 2147483647 h 270"/>
              <a:gd name="T8" fmla="*/ 2147483647 w 177"/>
              <a:gd name="T9" fmla="*/ 2147483647 h 270"/>
              <a:gd name="T10" fmla="*/ 2147483647 w 177"/>
              <a:gd name="T11" fmla="*/ 2147483647 h 270"/>
              <a:gd name="T12" fmla="*/ 2147483647 w 177"/>
              <a:gd name="T13" fmla="*/ 2147483647 h 270"/>
              <a:gd name="T14" fmla="*/ 2147483647 w 177"/>
              <a:gd name="T15" fmla="*/ 2147483647 h 270"/>
              <a:gd name="T16" fmla="*/ 2147483647 w 177"/>
              <a:gd name="T17" fmla="*/ 2147483647 h 270"/>
              <a:gd name="T18" fmla="*/ 2147483647 w 177"/>
              <a:gd name="T19" fmla="*/ 2147483647 h 270"/>
              <a:gd name="T20" fmla="*/ 2147483647 w 177"/>
              <a:gd name="T21" fmla="*/ 2147483647 h 270"/>
              <a:gd name="T22" fmla="*/ 2147483647 w 177"/>
              <a:gd name="T23" fmla="*/ 2147483647 h 270"/>
              <a:gd name="T24" fmla="*/ 2147483647 w 177"/>
              <a:gd name="T25" fmla="*/ 2147483647 h 270"/>
              <a:gd name="T26" fmla="*/ 2147483647 w 177"/>
              <a:gd name="T27" fmla="*/ 2147483647 h 270"/>
              <a:gd name="T28" fmla="*/ 2147483647 w 177"/>
              <a:gd name="T29" fmla="*/ 2147483647 h 270"/>
              <a:gd name="T30" fmla="*/ 2147483647 w 177"/>
              <a:gd name="T31" fmla="*/ 2147483647 h 270"/>
              <a:gd name="T32" fmla="*/ 2147483647 w 177"/>
              <a:gd name="T33" fmla="*/ 2147483647 h 270"/>
              <a:gd name="T34" fmla="*/ 2147483647 w 177"/>
              <a:gd name="T35" fmla="*/ 2147483647 h 270"/>
              <a:gd name="T36" fmla="*/ 2147483647 w 177"/>
              <a:gd name="T37" fmla="*/ 2147483647 h 270"/>
              <a:gd name="T38" fmla="*/ 2147483647 w 177"/>
              <a:gd name="T39" fmla="*/ 2147483647 h 270"/>
              <a:gd name="T40" fmla="*/ 2147483647 w 177"/>
              <a:gd name="T41" fmla="*/ 2147483647 h 270"/>
              <a:gd name="T42" fmla="*/ 2147483647 w 177"/>
              <a:gd name="T43" fmla="*/ 2147483647 h 270"/>
              <a:gd name="T44" fmla="*/ 2147483647 w 177"/>
              <a:gd name="T45" fmla="*/ 2147483647 h 270"/>
              <a:gd name="T46" fmla="*/ 2147483647 w 177"/>
              <a:gd name="T47" fmla="*/ 2147483647 h 270"/>
              <a:gd name="T48" fmla="*/ 2147483647 w 177"/>
              <a:gd name="T49" fmla="*/ 2147483647 h 270"/>
              <a:gd name="T50" fmla="*/ 2147483647 w 177"/>
              <a:gd name="T51" fmla="*/ 2147483647 h 270"/>
              <a:gd name="T52" fmla="*/ 2147483647 w 177"/>
              <a:gd name="T53" fmla="*/ 2147483647 h 270"/>
              <a:gd name="T54" fmla="*/ 2147483647 w 177"/>
              <a:gd name="T55" fmla="*/ 2147483647 h 270"/>
              <a:gd name="T56" fmla="*/ 2147483647 w 177"/>
              <a:gd name="T57" fmla="*/ 2147483647 h 270"/>
              <a:gd name="T58" fmla="*/ 2147483647 w 177"/>
              <a:gd name="T59" fmla="*/ 2147483647 h 270"/>
              <a:gd name="T60" fmla="*/ 2147483647 w 177"/>
              <a:gd name="T61" fmla="*/ 2147483647 h 270"/>
              <a:gd name="T62" fmla="*/ 2147483647 w 177"/>
              <a:gd name="T63" fmla="*/ 2147483647 h 270"/>
              <a:gd name="T64" fmla="*/ 2147483647 w 177"/>
              <a:gd name="T65" fmla="*/ 0 h 270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w 177"/>
              <a:gd name="T100" fmla="*/ 0 h 270"/>
              <a:gd name="T101" fmla="*/ 177 w 177"/>
              <a:gd name="T102" fmla="*/ 270 h 270"/>
            </a:gdLst>
            <a:ahLst/>
            <a:cxnLst>
              <a:cxn ang="T66">
                <a:pos x="T0" y="T1"/>
              </a:cxn>
              <a:cxn ang="T67">
                <a:pos x="T2" y="T3"/>
              </a:cxn>
              <a:cxn ang="T68">
                <a:pos x="T4" y="T5"/>
              </a:cxn>
              <a:cxn ang="T69">
                <a:pos x="T6" y="T7"/>
              </a:cxn>
              <a:cxn ang="T70">
                <a:pos x="T8" y="T9"/>
              </a:cxn>
              <a:cxn ang="T71">
                <a:pos x="T10" y="T11"/>
              </a:cxn>
              <a:cxn ang="T72">
                <a:pos x="T12" y="T13"/>
              </a:cxn>
              <a:cxn ang="T73">
                <a:pos x="T14" y="T15"/>
              </a:cxn>
              <a:cxn ang="T74">
                <a:pos x="T16" y="T17"/>
              </a:cxn>
              <a:cxn ang="T75">
                <a:pos x="T18" y="T19"/>
              </a:cxn>
              <a:cxn ang="T76">
                <a:pos x="T20" y="T21"/>
              </a:cxn>
              <a:cxn ang="T77">
                <a:pos x="T22" y="T23"/>
              </a:cxn>
              <a:cxn ang="T78">
                <a:pos x="T24" y="T25"/>
              </a:cxn>
              <a:cxn ang="T79">
                <a:pos x="T26" y="T27"/>
              </a:cxn>
              <a:cxn ang="T80">
                <a:pos x="T28" y="T29"/>
              </a:cxn>
              <a:cxn ang="T81">
                <a:pos x="T30" y="T31"/>
              </a:cxn>
              <a:cxn ang="T82">
                <a:pos x="T32" y="T33"/>
              </a:cxn>
              <a:cxn ang="T83">
                <a:pos x="T34" y="T35"/>
              </a:cxn>
              <a:cxn ang="T84">
                <a:pos x="T36" y="T37"/>
              </a:cxn>
              <a:cxn ang="T85">
                <a:pos x="T38" y="T39"/>
              </a:cxn>
              <a:cxn ang="T86">
                <a:pos x="T40" y="T41"/>
              </a:cxn>
              <a:cxn ang="T87">
                <a:pos x="T42" y="T43"/>
              </a:cxn>
              <a:cxn ang="T88">
                <a:pos x="T44" y="T45"/>
              </a:cxn>
              <a:cxn ang="T89">
                <a:pos x="T46" y="T47"/>
              </a:cxn>
              <a:cxn ang="T90">
                <a:pos x="T48" y="T49"/>
              </a:cxn>
              <a:cxn ang="T91">
                <a:pos x="T50" y="T51"/>
              </a:cxn>
              <a:cxn ang="T92">
                <a:pos x="T52" y="T53"/>
              </a:cxn>
              <a:cxn ang="T93">
                <a:pos x="T54" y="T55"/>
              </a:cxn>
              <a:cxn ang="T94">
                <a:pos x="T56" y="T57"/>
              </a:cxn>
              <a:cxn ang="T95">
                <a:pos x="T58" y="T59"/>
              </a:cxn>
              <a:cxn ang="T96">
                <a:pos x="T60" y="T61"/>
              </a:cxn>
              <a:cxn ang="T97">
                <a:pos x="T62" y="T63"/>
              </a:cxn>
              <a:cxn ang="T98">
                <a:pos x="T64" y="T65"/>
              </a:cxn>
            </a:cxnLst>
            <a:rect l="T99" t="T100" r="T101" b="T102"/>
            <a:pathLst>
              <a:path w="177" h="270">
                <a:moveTo>
                  <a:pt x="0" y="267"/>
                </a:moveTo>
                <a:lnTo>
                  <a:pt x="18" y="268"/>
                </a:lnTo>
                <a:lnTo>
                  <a:pt x="39" y="270"/>
                </a:lnTo>
                <a:lnTo>
                  <a:pt x="55" y="268"/>
                </a:lnTo>
                <a:lnTo>
                  <a:pt x="70" y="267"/>
                </a:lnTo>
                <a:lnTo>
                  <a:pt x="77" y="265"/>
                </a:lnTo>
                <a:lnTo>
                  <a:pt x="85" y="263"/>
                </a:lnTo>
                <a:lnTo>
                  <a:pt x="99" y="261"/>
                </a:lnTo>
                <a:lnTo>
                  <a:pt x="104" y="257"/>
                </a:lnTo>
                <a:lnTo>
                  <a:pt x="111" y="254"/>
                </a:lnTo>
                <a:lnTo>
                  <a:pt x="122" y="249"/>
                </a:lnTo>
                <a:lnTo>
                  <a:pt x="131" y="241"/>
                </a:lnTo>
                <a:lnTo>
                  <a:pt x="142" y="235"/>
                </a:lnTo>
                <a:lnTo>
                  <a:pt x="148" y="224"/>
                </a:lnTo>
                <a:lnTo>
                  <a:pt x="156" y="215"/>
                </a:lnTo>
                <a:lnTo>
                  <a:pt x="161" y="204"/>
                </a:lnTo>
                <a:lnTo>
                  <a:pt x="164" y="197"/>
                </a:lnTo>
                <a:lnTo>
                  <a:pt x="168" y="192"/>
                </a:lnTo>
                <a:lnTo>
                  <a:pt x="170" y="178"/>
                </a:lnTo>
                <a:lnTo>
                  <a:pt x="172" y="170"/>
                </a:lnTo>
                <a:lnTo>
                  <a:pt x="174" y="163"/>
                </a:lnTo>
                <a:lnTo>
                  <a:pt x="175" y="148"/>
                </a:lnTo>
                <a:lnTo>
                  <a:pt x="177" y="132"/>
                </a:lnTo>
                <a:lnTo>
                  <a:pt x="175" y="117"/>
                </a:lnTo>
                <a:lnTo>
                  <a:pt x="174" y="104"/>
                </a:lnTo>
                <a:lnTo>
                  <a:pt x="170" y="79"/>
                </a:lnTo>
                <a:lnTo>
                  <a:pt x="161" y="57"/>
                </a:lnTo>
                <a:lnTo>
                  <a:pt x="151" y="40"/>
                </a:lnTo>
                <a:lnTo>
                  <a:pt x="143" y="31"/>
                </a:lnTo>
                <a:lnTo>
                  <a:pt x="135" y="25"/>
                </a:lnTo>
                <a:lnTo>
                  <a:pt x="118" y="13"/>
                </a:lnTo>
                <a:lnTo>
                  <a:pt x="96" y="4"/>
                </a:lnTo>
                <a:lnTo>
                  <a:pt x="74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92" name="Line 251"/>
          <p:cNvSpPr>
            <a:spLocks noChangeShapeType="1"/>
          </p:cNvSpPr>
          <p:nvPr/>
        </p:nvSpPr>
        <p:spPr bwMode="auto">
          <a:xfrm flipH="1">
            <a:off x="2182813" y="4198938"/>
            <a:ext cx="38100" cy="141287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93" name="Freeform 252"/>
          <p:cNvSpPr>
            <a:spLocks/>
          </p:cNvSpPr>
          <p:nvPr/>
        </p:nvSpPr>
        <p:spPr bwMode="auto">
          <a:xfrm>
            <a:off x="2132013" y="4197350"/>
            <a:ext cx="88900" cy="142875"/>
          </a:xfrm>
          <a:custGeom>
            <a:avLst/>
            <a:gdLst>
              <a:gd name="T0" fmla="*/ 2147483647 w 170"/>
              <a:gd name="T1" fmla="*/ 2147483647 h 270"/>
              <a:gd name="T2" fmla="*/ 2147483647 w 170"/>
              <a:gd name="T3" fmla="*/ 2147483647 h 270"/>
              <a:gd name="T4" fmla="*/ 2147483647 w 170"/>
              <a:gd name="T5" fmla="*/ 2147483647 h 270"/>
              <a:gd name="T6" fmla="*/ 2147483647 w 170"/>
              <a:gd name="T7" fmla="*/ 2147483647 h 270"/>
              <a:gd name="T8" fmla="*/ 2147483647 w 170"/>
              <a:gd name="T9" fmla="*/ 2147483647 h 270"/>
              <a:gd name="T10" fmla="*/ 2147483647 w 170"/>
              <a:gd name="T11" fmla="*/ 2147483647 h 270"/>
              <a:gd name="T12" fmla="*/ 2147483647 w 170"/>
              <a:gd name="T13" fmla="*/ 2147483647 h 270"/>
              <a:gd name="T14" fmla="*/ 2147483647 w 170"/>
              <a:gd name="T15" fmla="*/ 2147483647 h 270"/>
              <a:gd name="T16" fmla="*/ 2147483647 w 170"/>
              <a:gd name="T17" fmla="*/ 2147483647 h 270"/>
              <a:gd name="T18" fmla="*/ 2147483647 w 170"/>
              <a:gd name="T19" fmla="*/ 2147483647 h 270"/>
              <a:gd name="T20" fmla="*/ 0 w 170"/>
              <a:gd name="T21" fmla="*/ 2147483647 h 270"/>
              <a:gd name="T22" fmla="*/ 2147483647 w 170"/>
              <a:gd name="T23" fmla="*/ 2147483647 h 270"/>
              <a:gd name="T24" fmla="*/ 2147483647 w 170"/>
              <a:gd name="T25" fmla="*/ 2147483647 h 270"/>
              <a:gd name="T26" fmla="*/ 2147483647 w 170"/>
              <a:gd name="T27" fmla="*/ 2147483647 h 270"/>
              <a:gd name="T28" fmla="*/ 2147483647 w 170"/>
              <a:gd name="T29" fmla="*/ 2147483647 h 270"/>
              <a:gd name="T30" fmla="*/ 2147483647 w 170"/>
              <a:gd name="T31" fmla="*/ 2147483647 h 270"/>
              <a:gd name="T32" fmla="*/ 2147483647 w 170"/>
              <a:gd name="T33" fmla="*/ 2147483647 h 270"/>
              <a:gd name="T34" fmla="*/ 2147483647 w 170"/>
              <a:gd name="T35" fmla="*/ 2147483647 h 270"/>
              <a:gd name="T36" fmla="*/ 2147483647 w 170"/>
              <a:gd name="T37" fmla="*/ 2147483647 h 270"/>
              <a:gd name="T38" fmla="*/ 2147483647 w 170"/>
              <a:gd name="T39" fmla="*/ 2147483647 h 270"/>
              <a:gd name="T40" fmla="*/ 2147483647 w 170"/>
              <a:gd name="T41" fmla="*/ 2147483647 h 270"/>
              <a:gd name="T42" fmla="*/ 2147483647 w 170"/>
              <a:gd name="T43" fmla="*/ 2147483647 h 270"/>
              <a:gd name="T44" fmla="*/ 2147483647 w 170"/>
              <a:gd name="T45" fmla="*/ 0 h 270"/>
              <a:gd name="T46" fmla="*/ 2147483647 w 170"/>
              <a:gd name="T47" fmla="*/ 0 h 270"/>
              <a:gd name="T48" fmla="*/ 2147483647 w 170"/>
              <a:gd name="T49" fmla="*/ 2147483647 h 270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w 170"/>
              <a:gd name="T76" fmla="*/ 0 h 270"/>
              <a:gd name="T77" fmla="*/ 170 w 170"/>
              <a:gd name="T78" fmla="*/ 270 h 270"/>
            </a:gdLst>
            <a:ahLst/>
            <a:cxnLst>
              <a:cxn ang="T50">
                <a:pos x="T0" y="T1"/>
              </a:cxn>
              <a:cxn ang="T51">
                <a:pos x="T2" y="T3"/>
              </a:cxn>
              <a:cxn ang="T52">
                <a:pos x="T4" y="T5"/>
              </a:cxn>
              <a:cxn ang="T53">
                <a:pos x="T6" y="T7"/>
              </a:cxn>
              <a:cxn ang="T54">
                <a:pos x="T8" y="T9"/>
              </a:cxn>
              <a:cxn ang="T55">
                <a:pos x="T10" y="T11"/>
              </a:cxn>
              <a:cxn ang="T56">
                <a:pos x="T12" y="T13"/>
              </a:cxn>
              <a:cxn ang="T57">
                <a:pos x="T14" y="T15"/>
              </a:cxn>
              <a:cxn ang="T58">
                <a:pos x="T16" y="T17"/>
              </a:cxn>
              <a:cxn ang="T59">
                <a:pos x="T18" y="T19"/>
              </a:cxn>
              <a:cxn ang="T60">
                <a:pos x="T20" y="T21"/>
              </a:cxn>
              <a:cxn ang="T61">
                <a:pos x="T22" y="T23"/>
              </a:cxn>
              <a:cxn ang="T62">
                <a:pos x="T24" y="T25"/>
              </a:cxn>
              <a:cxn ang="T63">
                <a:pos x="T26" y="T27"/>
              </a:cxn>
              <a:cxn ang="T64">
                <a:pos x="T28" y="T29"/>
              </a:cxn>
              <a:cxn ang="T65">
                <a:pos x="T30" y="T31"/>
              </a:cxn>
              <a:cxn ang="T66">
                <a:pos x="T32" y="T33"/>
              </a:cxn>
              <a:cxn ang="T67">
                <a:pos x="T34" y="T35"/>
              </a:cxn>
              <a:cxn ang="T68">
                <a:pos x="T36" y="T37"/>
              </a:cxn>
              <a:cxn ang="T69">
                <a:pos x="T38" y="T39"/>
              </a:cxn>
              <a:cxn ang="T70">
                <a:pos x="T40" y="T41"/>
              </a:cxn>
              <a:cxn ang="T71">
                <a:pos x="T42" y="T43"/>
              </a:cxn>
              <a:cxn ang="T72">
                <a:pos x="T44" y="T45"/>
              </a:cxn>
              <a:cxn ang="T73">
                <a:pos x="T46" y="T47"/>
              </a:cxn>
              <a:cxn ang="T74">
                <a:pos x="T48" y="T49"/>
              </a:cxn>
            </a:cxnLst>
            <a:rect l="T75" t="T76" r="T77" b="T78"/>
            <a:pathLst>
              <a:path w="170" h="270">
                <a:moveTo>
                  <a:pt x="96" y="270"/>
                </a:moveTo>
                <a:lnTo>
                  <a:pt x="83" y="266"/>
                </a:lnTo>
                <a:lnTo>
                  <a:pt x="73" y="264"/>
                </a:lnTo>
                <a:lnTo>
                  <a:pt x="53" y="255"/>
                </a:lnTo>
                <a:lnTo>
                  <a:pt x="37" y="242"/>
                </a:lnTo>
                <a:lnTo>
                  <a:pt x="29" y="234"/>
                </a:lnTo>
                <a:lnTo>
                  <a:pt x="24" y="227"/>
                </a:lnTo>
                <a:lnTo>
                  <a:pt x="12" y="208"/>
                </a:lnTo>
                <a:lnTo>
                  <a:pt x="6" y="187"/>
                </a:lnTo>
                <a:lnTo>
                  <a:pt x="2" y="162"/>
                </a:lnTo>
                <a:lnTo>
                  <a:pt x="0" y="135"/>
                </a:lnTo>
                <a:lnTo>
                  <a:pt x="2" y="103"/>
                </a:lnTo>
                <a:lnTo>
                  <a:pt x="8" y="76"/>
                </a:lnTo>
                <a:lnTo>
                  <a:pt x="12" y="63"/>
                </a:lnTo>
                <a:lnTo>
                  <a:pt x="18" y="52"/>
                </a:lnTo>
                <a:lnTo>
                  <a:pt x="25" y="42"/>
                </a:lnTo>
                <a:lnTo>
                  <a:pt x="34" y="34"/>
                </a:lnTo>
                <a:lnTo>
                  <a:pt x="42" y="25"/>
                </a:lnTo>
                <a:lnTo>
                  <a:pt x="52" y="19"/>
                </a:lnTo>
                <a:lnTo>
                  <a:pt x="63" y="12"/>
                </a:lnTo>
                <a:lnTo>
                  <a:pt x="76" y="8"/>
                </a:lnTo>
                <a:lnTo>
                  <a:pt x="103" y="2"/>
                </a:lnTo>
                <a:lnTo>
                  <a:pt x="135" y="0"/>
                </a:lnTo>
                <a:lnTo>
                  <a:pt x="152" y="0"/>
                </a:lnTo>
                <a:lnTo>
                  <a:pt x="170" y="3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94" name="Line 253"/>
          <p:cNvSpPr>
            <a:spLocks noChangeShapeType="1"/>
          </p:cNvSpPr>
          <p:nvPr/>
        </p:nvSpPr>
        <p:spPr bwMode="auto">
          <a:xfrm flipH="1">
            <a:off x="2373313" y="3425825"/>
            <a:ext cx="38100" cy="139700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95" name="Line 254"/>
          <p:cNvSpPr>
            <a:spLocks noChangeShapeType="1"/>
          </p:cNvSpPr>
          <p:nvPr/>
        </p:nvSpPr>
        <p:spPr bwMode="auto">
          <a:xfrm flipV="1">
            <a:off x="2220913" y="3565525"/>
            <a:ext cx="152400" cy="633413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96" name="Line 255"/>
          <p:cNvSpPr>
            <a:spLocks noChangeShapeType="1"/>
          </p:cNvSpPr>
          <p:nvPr/>
        </p:nvSpPr>
        <p:spPr bwMode="auto">
          <a:xfrm flipV="1">
            <a:off x="3014663" y="2374900"/>
            <a:ext cx="228600" cy="46038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97" name="Freeform 256"/>
          <p:cNvSpPr>
            <a:spLocks/>
          </p:cNvSpPr>
          <p:nvPr/>
        </p:nvSpPr>
        <p:spPr bwMode="auto">
          <a:xfrm>
            <a:off x="1984375" y="4818063"/>
            <a:ext cx="107950" cy="141287"/>
          </a:xfrm>
          <a:custGeom>
            <a:avLst/>
            <a:gdLst>
              <a:gd name="T0" fmla="*/ 0 w 204"/>
              <a:gd name="T1" fmla="*/ 2147483647 h 266"/>
              <a:gd name="T2" fmla="*/ 2147483647 w 204"/>
              <a:gd name="T3" fmla="*/ 2147483647 h 266"/>
              <a:gd name="T4" fmla="*/ 2147483647 w 204"/>
              <a:gd name="T5" fmla="*/ 2147483647 h 266"/>
              <a:gd name="T6" fmla="*/ 2147483647 w 204"/>
              <a:gd name="T7" fmla="*/ 2147483647 h 266"/>
              <a:gd name="T8" fmla="*/ 2147483647 w 204"/>
              <a:gd name="T9" fmla="*/ 2147483647 h 266"/>
              <a:gd name="T10" fmla="*/ 2147483647 w 204"/>
              <a:gd name="T11" fmla="*/ 2147483647 h 266"/>
              <a:gd name="T12" fmla="*/ 2147483647 w 204"/>
              <a:gd name="T13" fmla="*/ 2147483647 h 266"/>
              <a:gd name="T14" fmla="*/ 2147483647 w 204"/>
              <a:gd name="T15" fmla="*/ 2147483647 h 266"/>
              <a:gd name="T16" fmla="*/ 2147483647 w 204"/>
              <a:gd name="T17" fmla="*/ 2147483647 h 266"/>
              <a:gd name="T18" fmla="*/ 2147483647 w 204"/>
              <a:gd name="T19" fmla="*/ 2147483647 h 266"/>
              <a:gd name="T20" fmla="*/ 2147483647 w 204"/>
              <a:gd name="T21" fmla="*/ 2147483647 h 266"/>
              <a:gd name="T22" fmla="*/ 2147483647 w 204"/>
              <a:gd name="T23" fmla="*/ 2147483647 h 266"/>
              <a:gd name="T24" fmla="*/ 2147483647 w 204"/>
              <a:gd name="T25" fmla="*/ 2147483647 h 266"/>
              <a:gd name="T26" fmla="*/ 2147483647 w 204"/>
              <a:gd name="T27" fmla="*/ 2147483647 h 266"/>
              <a:gd name="T28" fmla="*/ 2147483647 w 204"/>
              <a:gd name="T29" fmla="*/ 2147483647 h 266"/>
              <a:gd name="T30" fmla="*/ 2147483647 w 204"/>
              <a:gd name="T31" fmla="*/ 2147483647 h 266"/>
              <a:gd name="T32" fmla="*/ 2147483647 w 204"/>
              <a:gd name="T33" fmla="*/ 2147483647 h 266"/>
              <a:gd name="T34" fmla="*/ 2147483647 w 204"/>
              <a:gd name="T35" fmla="*/ 2147483647 h 266"/>
              <a:gd name="T36" fmla="*/ 2147483647 w 204"/>
              <a:gd name="T37" fmla="*/ 2147483647 h 266"/>
              <a:gd name="T38" fmla="*/ 2147483647 w 204"/>
              <a:gd name="T39" fmla="*/ 2147483647 h 266"/>
              <a:gd name="T40" fmla="*/ 2147483647 w 204"/>
              <a:gd name="T41" fmla="*/ 2147483647 h 266"/>
              <a:gd name="T42" fmla="*/ 2147483647 w 204"/>
              <a:gd name="T43" fmla="*/ 2147483647 h 266"/>
              <a:gd name="T44" fmla="*/ 2147483647 w 204"/>
              <a:gd name="T45" fmla="*/ 2147483647 h 266"/>
              <a:gd name="T46" fmla="*/ 2147483647 w 204"/>
              <a:gd name="T47" fmla="*/ 2147483647 h 266"/>
              <a:gd name="T48" fmla="*/ 2147483647 w 204"/>
              <a:gd name="T49" fmla="*/ 2147483647 h 266"/>
              <a:gd name="T50" fmla="*/ 2147483647 w 204"/>
              <a:gd name="T51" fmla="*/ 2147483647 h 266"/>
              <a:gd name="T52" fmla="*/ 2147483647 w 204"/>
              <a:gd name="T53" fmla="*/ 2147483647 h 266"/>
              <a:gd name="T54" fmla="*/ 2147483647 w 204"/>
              <a:gd name="T55" fmla="*/ 2147483647 h 266"/>
              <a:gd name="T56" fmla="*/ 2147483647 w 204"/>
              <a:gd name="T57" fmla="*/ 2147483647 h 266"/>
              <a:gd name="T58" fmla="*/ 2147483647 w 204"/>
              <a:gd name="T59" fmla="*/ 2147483647 h 266"/>
              <a:gd name="T60" fmla="*/ 2147483647 w 204"/>
              <a:gd name="T61" fmla="*/ 2147483647 h 266"/>
              <a:gd name="T62" fmla="*/ 2147483647 w 204"/>
              <a:gd name="T63" fmla="*/ 2147483647 h 266"/>
              <a:gd name="T64" fmla="*/ 2147483647 w 204"/>
              <a:gd name="T65" fmla="*/ 2147483647 h 266"/>
              <a:gd name="T66" fmla="*/ 2147483647 w 204"/>
              <a:gd name="T67" fmla="*/ 0 h 26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w 204"/>
              <a:gd name="T103" fmla="*/ 0 h 266"/>
              <a:gd name="T104" fmla="*/ 204 w 204"/>
              <a:gd name="T105" fmla="*/ 266 h 266"/>
            </a:gdLst>
            <a:ahLst/>
            <a:cxnLst>
              <a:cxn ang="T68">
                <a:pos x="T0" y="T1"/>
              </a:cxn>
              <a:cxn ang="T69">
                <a:pos x="T2" y="T3"/>
              </a:cxn>
              <a:cxn ang="T70">
                <a:pos x="T4" y="T5"/>
              </a:cxn>
              <a:cxn ang="T71">
                <a:pos x="T6" y="T7"/>
              </a:cxn>
              <a:cxn ang="T72">
                <a:pos x="T8" y="T9"/>
              </a:cxn>
              <a:cxn ang="T73">
                <a:pos x="T10" y="T11"/>
              </a:cxn>
              <a:cxn ang="T74">
                <a:pos x="T12" y="T13"/>
              </a:cxn>
              <a:cxn ang="T75">
                <a:pos x="T14" y="T15"/>
              </a:cxn>
              <a:cxn ang="T76">
                <a:pos x="T16" y="T17"/>
              </a:cxn>
              <a:cxn ang="T77">
                <a:pos x="T18" y="T19"/>
              </a:cxn>
              <a:cxn ang="T78">
                <a:pos x="T20" y="T21"/>
              </a:cxn>
              <a:cxn ang="T79">
                <a:pos x="T22" y="T23"/>
              </a:cxn>
              <a:cxn ang="T80">
                <a:pos x="T24" y="T25"/>
              </a:cxn>
              <a:cxn ang="T81">
                <a:pos x="T26" y="T27"/>
              </a:cxn>
              <a:cxn ang="T82">
                <a:pos x="T28" y="T29"/>
              </a:cxn>
              <a:cxn ang="T83">
                <a:pos x="T30" y="T31"/>
              </a:cxn>
              <a:cxn ang="T84">
                <a:pos x="T32" y="T33"/>
              </a:cxn>
              <a:cxn ang="T85">
                <a:pos x="T34" y="T35"/>
              </a:cxn>
              <a:cxn ang="T86">
                <a:pos x="T36" y="T37"/>
              </a:cxn>
              <a:cxn ang="T87">
                <a:pos x="T38" y="T39"/>
              </a:cxn>
              <a:cxn ang="T88">
                <a:pos x="T40" y="T41"/>
              </a:cxn>
              <a:cxn ang="T89">
                <a:pos x="T42" y="T43"/>
              </a:cxn>
              <a:cxn ang="T90">
                <a:pos x="T44" y="T45"/>
              </a:cxn>
              <a:cxn ang="T91">
                <a:pos x="T46" y="T47"/>
              </a:cxn>
              <a:cxn ang="T92">
                <a:pos x="T48" y="T49"/>
              </a:cxn>
              <a:cxn ang="T93">
                <a:pos x="T50" y="T51"/>
              </a:cxn>
              <a:cxn ang="T94">
                <a:pos x="T52" y="T53"/>
              </a:cxn>
              <a:cxn ang="T95">
                <a:pos x="T54" y="T55"/>
              </a:cxn>
              <a:cxn ang="T96">
                <a:pos x="T56" y="T57"/>
              </a:cxn>
              <a:cxn ang="T97">
                <a:pos x="T58" y="T59"/>
              </a:cxn>
              <a:cxn ang="T98">
                <a:pos x="T60" y="T61"/>
              </a:cxn>
              <a:cxn ang="T99">
                <a:pos x="T62" y="T63"/>
              </a:cxn>
              <a:cxn ang="T100">
                <a:pos x="T64" y="T65"/>
              </a:cxn>
              <a:cxn ang="T101">
                <a:pos x="T66" y="T67"/>
              </a:cxn>
            </a:cxnLst>
            <a:rect l="T102" t="T103" r="T104" b="T105"/>
            <a:pathLst>
              <a:path w="204" h="266">
                <a:moveTo>
                  <a:pt x="0" y="254"/>
                </a:moveTo>
                <a:lnTo>
                  <a:pt x="13" y="258"/>
                </a:lnTo>
                <a:lnTo>
                  <a:pt x="30" y="262"/>
                </a:lnTo>
                <a:lnTo>
                  <a:pt x="47" y="264"/>
                </a:lnTo>
                <a:lnTo>
                  <a:pt x="67" y="266"/>
                </a:lnTo>
                <a:lnTo>
                  <a:pt x="82" y="264"/>
                </a:lnTo>
                <a:lnTo>
                  <a:pt x="98" y="263"/>
                </a:lnTo>
                <a:lnTo>
                  <a:pt x="104" y="260"/>
                </a:lnTo>
                <a:lnTo>
                  <a:pt x="112" y="259"/>
                </a:lnTo>
                <a:lnTo>
                  <a:pt x="126" y="257"/>
                </a:lnTo>
                <a:lnTo>
                  <a:pt x="131" y="253"/>
                </a:lnTo>
                <a:lnTo>
                  <a:pt x="138" y="250"/>
                </a:lnTo>
                <a:lnTo>
                  <a:pt x="150" y="245"/>
                </a:lnTo>
                <a:lnTo>
                  <a:pt x="159" y="237"/>
                </a:lnTo>
                <a:lnTo>
                  <a:pt x="169" y="231"/>
                </a:lnTo>
                <a:lnTo>
                  <a:pt x="176" y="220"/>
                </a:lnTo>
                <a:lnTo>
                  <a:pt x="183" y="211"/>
                </a:lnTo>
                <a:lnTo>
                  <a:pt x="189" y="199"/>
                </a:lnTo>
                <a:lnTo>
                  <a:pt x="191" y="193"/>
                </a:lnTo>
                <a:lnTo>
                  <a:pt x="195" y="188"/>
                </a:lnTo>
                <a:lnTo>
                  <a:pt x="198" y="174"/>
                </a:lnTo>
                <a:lnTo>
                  <a:pt x="202" y="161"/>
                </a:lnTo>
                <a:lnTo>
                  <a:pt x="203" y="145"/>
                </a:lnTo>
                <a:lnTo>
                  <a:pt x="204" y="129"/>
                </a:lnTo>
                <a:lnTo>
                  <a:pt x="202" y="102"/>
                </a:lnTo>
                <a:lnTo>
                  <a:pt x="198" y="78"/>
                </a:lnTo>
                <a:lnTo>
                  <a:pt x="192" y="66"/>
                </a:lnTo>
                <a:lnTo>
                  <a:pt x="189" y="57"/>
                </a:lnTo>
                <a:lnTo>
                  <a:pt x="179" y="40"/>
                </a:lnTo>
                <a:lnTo>
                  <a:pt x="172" y="31"/>
                </a:lnTo>
                <a:lnTo>
                  <a:pt x="165" y="24"/>
                </a:lnTo>
                <a:lnTo>
                  <a:pt x="148" y="13"/>
                </a:lnTo>
                <a:lnTo>
                  <a:pt x="128" y="4"/>
                </a:lnTo>
                <a:lnTo>
                  <a:pt x="106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98" name="Freeform 257"/>
          <p:cNvSpPr>
            <a:spLocks/>
          </p:cNvSpPr>
          <p:nvPr/>
        </p:nvSpPr>
        <p:spPr bwMode="auto">
          <a:xfrm>
            <a:off x="1947863" y="4814888"/>
            <a:ext cx="92075" cy="138112"/>
          </a:xfrm>
          <a:custGeom>
            <a:avLst/>
            <a:gdLst>
              <a:gd name="T0" fmla="*/ 2147483647 w 174"/>
              <a:gd name="T1" fmla="*/ 2147483647 h 259"/>
              <a:gd name="T2" fmla="*/ 2147483647 w 174"/>
              <a:gd name="T3" fmla="*/ 0 h 259"/>
              <a:gd name="T4" fmla="*/ 2147483647 w 174"/>
              <a:gd name="T5" fmla="*/ 0 h 259"/>
              <a:gd name="T6" fmla="*/ 2147483647 w 174"/>
              <a:gd name="T7" fmla="*/ 0 h 259"/>
              <a:gd name="T8" fmla="*/ 2147483647 w 174"/>
              <a:gd name="T9" fmla="*/ 2147483647 h 259"/>
              <a:gd name="T10" fmla="*/ 2147483647 w 174"/>
              <a:gd name="T11" fmla="*/ 2147483647 h 259"/>
              <a:gd name="T12" fmla="*/ 2147483647 w 174"/>
              <a:gd name="T13" fmla="*/ 2147483647 h 259"/>
              <a:gd name="T14" fmla="*/ 2147483647 w 174"/>
              <a:gd name="T15" fmla="*/ 2147483647 h 259"/>
              <a:gd name="T16" fmla="*/ 2147483647 w 174"/>
              <a:gd name="T17" fmla="*/ 2147483647 h 259"/>
              <a:gd name="T18" fmla="*/ 2147483647 w 174"/>
              <a:gd name="T19" fmla="*/ 2147483647 h 259"/>
              <a:gd name="T20" fmla="*/ 2147483647 w 174"/>
              <a:gd name="T21" fmla="*/ 2147483647 h 259"/>
              <a:gd name="T22" fmla="*/ 2147483647 w 174"/>
              <a:gd name="T23" fmla="*/ 2147483647 h 259"/>
              <a:gd name="T24" fmla="*/ 2147483647 w 174"/>
              <a:gd name="T25" fmla="*/ 2147483647 h 259"/>
              <a:gd name="T26" fmla="*/ 0 w 174"/>
              <a:gd name="T27" fmla="*/ 2147483647 h 259"/>
              <a:gd name="T28" fmla="*/ 0 w 174"/>
              <a:gd name="T29" fmla="*/ 2147483647 h 259"/>
              <a:gd name="T30" fmla="*/ 0 w 174"/>
              <a:gd name="T31" fmla="*/ 2147483647 h 259"/>
              <a:gd name="T32" fmla="*/ 2147483647 w 174"/>
              <a:gd name="T33" fmla="*/ 2147483647 h 259"/>
              <a:gd name="T34" fmla="*/ 2147483647 w 174"/>
              <a:gd name="T35" fmla="*/ 2147483647 h 259"/>
              <a:gd name="T36" fmla="*/ 2147483647 w 174"/>
              <a:gd name="T37" fmla="*/ 2147483647 h 259"/>
              <a:gd name="T38" fmla="*/ 2147483647 w 174"/>
              <a:gd name="T39" fmla="*/ 2147483647 h 259"/>
              <a:gd name="T40" fmla="*/ 2147483647 w 174"/>
              <a:gd name="T41" fmla="*/ 2147483647 h 259"/>
              <a:gd name="T42" fmla="*/ 2147483647 w 174"/>
              <a:gd name="T43" fmla="*/ 2147483647 h 259"/>
              <a:gd name="T44" fmla="*/ 2147483647 w 174"/>
              <a:gd name="T45" fmla="*/ 2147483647 h 259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w 174"/>
              <a:gd name="T70" fmla="*/ 0 h 259"/>
              <a:gd name="T71" fmla="*/ 174 w 174"/>
              <a:gd name="T72" fmla="*/ 259 h 259"/>
            </a:gdLst>
            <a:ahLst/>
            <a:cxnLst>
              <a:cxn ang="T46">
                <a:pos x="T0" y="T1"/>
              </a:cxn>
              <a:cxn ang="T47">
                <a:pos x="T2" y="T3"/>
              </a:cxn>
              <a:cxn ang="T48">
                <a:pos x="T4" y="T5"/>
              </a:cxn>
              <a:cxn ang="T49">
                <a:pos x="T6" y="T7"/>
              </a:cxn>
              <a:cxn ang="T50">
                <a:pos x="T8" y="T9"/>
              </a:cxn>
              <a:cxn ang="T51">
                <a:pos x="T10" y="T11"/>
              </a:cxn>
              <a:cxn ang="T52">
                <a:pos x="T12" y="T13"/>
              </a:cxn>
              <a:cxn ang="T53">
                <a:pos x="T14" y="T15"/>
              </a:cxn>
              <a:cxn ang="T54">
                <a:pos x="T16" y="T17"/>
              </a:cxn>
              <a:cxn ang="T55">
                <a:pos x="T18" y="T19"/>
              </a:cxn>
              <a:cxn ang="T56">
                <a:pos x="T20" y="T21"/>
              </a:cxn>
              <a:cxn ang="T57">
                <a:pos x="T22" y="T23"/>
              </a:cxn>
              <a:cxn ang="T58">
                <a:pos x="T24" y="T25"/>
              </a:cxn>
              <a:cxn ang="T59">
                <a:pos x="T26" y="T27"/>
              </a:cxn>
              <a:cxn ang="T60">
                <a:pos x="T28" y="T29"/>
              </a:cxn>
              <a:cxn ang="T61">
                <a:pos x="T30" y="T31"/>
              </a:cxn>
              <a:cxn ang="T62">
                <a:pos x="T32" y="T33"/>
              </a:cxn>
              <a:cxn ang="T63">
                <a:pos x="T34" y="T35"/>
              </a:cxn>
              <a:cxn ang="T64">
                <a:pos x="T36" y="T37"/>
              </a:cxn>
              <a:cxn ang="T65">
                <a:pos x="T38" y="T39"/>
              </a:cxn>
              <a:cxn ang="T66">
                <a:pos x="T40" y="T41"/>
              </a:cxn>
              <a:cxn ang="T67">
                <a:pos x="T42" y="T43"/>
              </a:cxn>
              <a:cxn ang="T68">
                <a:pos x="T44" y="T45"/>
              </a:cxn>
            </a:cxnLst>
            <a:rect l="T69" t="T70" r="T71" b="T72"/>
            <a:pathLst>
              <a:path w="174" h="259">
                <a:moveTo>
                  <a:pt x="174" y="5"/>
                </a:moveTo>
                <a:lnTo>
                  <a:pt x="154" y="1"/>
                </a:lnTo>
                <a:lnTo>
                  <a:pt x="135" y="0"/>
                </a:lnTo>
                <a:lnTo>
                  <a:pt x="102" y="1"/>
                </a:lnTo>
                <a:lnTo>
                  <a:pt x="75" y="7"/>
                </a:lnTo>
                <a:lnTo>
                  <a:pt x="62" y="11"/>
                </a:lnTo>
                <a:lnTo>
                  <a:pt x="52" y="18"/>
                </a:lnTo>
                <a:lnTo>
                  <a:pt x="41" y="24"/>
                </a:lnTo>
                <a:lnTo>
                  <a:pt x="33" y="33"/>
                </a:lnTo>
                <a:lnTo>
                  <a:pt x="24" y="41"/>
                </a:lnTo>
                <a:lnTo>
                  <a:pt x="18" y="51"/>
                </a:lnTo>
                <a:lnTo>
                  <a:pt x="11" y="62"/>
                </a:lnTo>
                <a:lnTo>
                  <a:pt x="8" y="75"/>
                </a:lnTo>
                <a:lnTo>
                  <a:pt x="1" y="102"/>
                </a:lnTo>
                <a:lnTo>
                  <a:pt x="0" y="134"/>
                </a:lnTo>
                <a:lnTo>
                  <a:pt x="0" y="156"/>
                </a:lnTo>
                <a:lnTo>
                  <a:pt x="4" y="177"/>
                </a:lnTo>
                <a:lnTo>
                  <a:pt x="8" y="197"/>
                </a:lnTo>
                <a:lnTo>
                  <a:pt x="17" y="214"/>
                </a:lnTo>
                <a:lnTo>
                  <a:pt x="26" y="228"/>
                </a:lnTo>
                <a:lnTo>
                  <a:pt x="37" y="239"/>
                </a:lnTo>
                <a:lnTo>
                  <a:pt x="52" y="250"/>
                </a:lnTo>
                <a:lnTo>
                  <a:pt x="68" y="259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499" name="Line 258"/>
          <p:cNvSpPr>
            <a:spLocks noChangeShapeType="1"/>
          </p:cNvSpPr>
          <p:nvPr/>
        </p:nvSpPr>
        <p:spPr bwMode="auto">
          <a:xfrm flipV="1">
            <a:off x="1916113" y="4953000"/>
            <a:ext cx="68262" cy="130175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500" name="Freeform 259"/>
          <p:cNvSpPr>
            <a:spLocks/>
          </p:cNvSpPr>
          <p:nvPr/>
        </p:nvSpPr>
        <p:spPr bwMode="auto">
          <a:xfrm>
            <a:off x="1984375" y="4818063"/>
            <a:ext cx="55563" cy="134937"/>
          </a:xfrm>
          <a:custGeom>
            <a:avLst/>
            <a:gdLst>
              <a:gd name="T0" fmla="*/ 2147483647 w 106"/>
              <a:gd name="T1" fmla="*/ 0 h 254"/>
              <a:gd name="T2" fmla="*/ 2147483647 w 106"/>
              <a:gd name="T3" fmla="*/ 2147483647 h 254"/>
              <a:gd name="T4" fmla="*/ 0 w 106"/>
              <a:gd name="T5" fmla="*/ 2147483647 h 254"/>
              <a:gd name="T6" fmla="*/ 0 60000 65536"/>
              <a:gd name="T7" fmla="*/ 0 60000 65536"/>
              <a:gd name="T8" fmla="*/ 0 60000 65536"/>
              <a:gd name="T9" fmla="*/ 0 w 106"/>
              <a:gd name="T10" fmla="*/ 0 h 254"/>
              <a:gd name="T11" fmla="*/ 106 w 106"/>
              <a:gd name="T12" fmla="*/ 254 h 254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6" h="254">
                <a:moveTo>
                  <a:pt x="106" y="0"/>
                </a:moveTo>
                <a:lnTo>
                  <a:pt x="67" y="128"/>
                </a:lnTo>
                <a:lnTo>
                  <a:pt x="0" y="254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501" name="Line 261"/>
          <p:cNvSpPr>
            <a:spLocks noChangeShapeType="1"/>
          </p:cNvSpPr>
          <p:nvPr/>
        </p:nvSpPr>
        <p:spPr bwMode="auto">
          <a:xfrm flipV="1">
            <a:off x="1835150" y="5216525"/>
            <a:ext cx="12700" cy="23813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502" name="Freeform 262"/>
          <p:cNvSpPr>
            <a:spLocks/>
          </p:cNvSpPr>
          <p:nvPr/>
        </p:nvSpPr>
        <p:spPr bwMode="auto">
          <a:xfrm>
            <a:off x="1812925" y="5172075"/>
            <a:ext cx="34925" cy="44450"/>
          </a:xfrm>
          <a:custGeom>
            <a:avLst/>
            <a:gdLst>
              <a:gd name="T0" fmla="*/ 0 w 66"/>
              <a:gd name="T1" fmla="*/ 0 h 84"/>
              <a:gd name="T2" fmla="*/ 2147483647 w 66"/>
              <a:gd name="T3" fmla="*/ 2147483647 h 84"/>
              <a:gd name="T4" fmla="*/ 2147483647 w 66"/>
              <a:gd name="T5" fmla="*/ 2147483647 h 84"/>
              <a:gd name="T6" fmla="*/ 2147483647 w 66"/>
              <a:gd name="T7" fmla="*/ 2147483647 h 84"/>
              <a:gd name="T8" fmla="*/ 2147483647 w 66"/>
              <a:gd name="T9" fmla="*/ 2147483647 h 84"/>
              <a:gd name="T10" fmla="*/ 2147483647 w 66"/>
              <a:gd name="T11" fmla="*/ 2147483647 h 84"/>
              <a:gd name="T12" fmla="*/ 2147483647 w 66"/>
              <a:gd name="T13" fmla="*/ 2147483647 h 84"/>
              <a:gd name="T14" fmla="*/ 2147483647 w 66"/>
              <a:gd name="T15" fmla="*/ 2147483647 h 84"/>
              <a:gd name="T16" fmla="*/ 2147483647 w 66"/>
              <a:gd name="T17" fmla="*/ 2147483647 h 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66"/>
              <a:gd name="T28" fmla="*/ 0 h 84"/>
              <a:gd name="T29" fmla="*/ 66 w 66"/>
              <a:gd name="T30" fmla="*/ 84 h 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66" h="84">
                <a:moveTo>
                  <a:pt x="0" y="0"/>
                </a:moveTo>
                <a:lnTo>
                  <a:pt x="3" y="14"/>
                </a:lnTo>
                <a:lnTo>
                  <a:pt x="8" y="28"/>
                </a:lnTo>
                <a:lnTo>
                  <a:pt x="13" y="40"/>
                </a:lnTo>
                <a:lnTo>
                  <a:pt x="21" y="51"/>
                </a:lnTo>
                <a:lnTo>
                  <a:pt x="29" y="60"/>
                </a:lnTo>
                <a:lnTo>
                  <a:pt x="40" y="70"/>
                </a:lnTo>
                <a:lnTo>
                  <a:pt x="52" y="76"/>
                </a:lnTo>
                <a:lnTo>
                  <a:pt x="66" y="84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503" name="Freeform 263"/>
          <p:cNvSpPr>
            <a:spLocks/>
          </p:cNvSpPr>
          <p:nvPr/>
        </p:nvSpPr>
        <p:spPr bwMode="auto">
          <a:xfrm>
            <a:off x="1847850" y="5216525"/>
            <a:ext cx="58738" cy="4763"/>
          </a:xfrm>
          <a:custGeom>
            <a:avLst/>
            <a:gdLst>
              <a:gd name="T0" fmla="*/ 0 w 112"/>
              <a:gd name="T1" fmla="*/ 0 h 9"/>
              <a:gd name="T2" fmla="*/ 2147483647 w 112"/>
              <a:gd name="T3" fmla="*/ 2147483647 h 9"/>
              <a:gd name="T4" fmla="*/ 2147483647 w 112"/>
              <a:gd name="T5" fmla="*/ 2147483647 h 9"/>
              <a:gd name="T6" fmla="*/ 2147483647 w 112"/>
              <a:gd name="T7" fmla="*/ 2147483647 h 9"/>
              <a:gd name="T8" fmla="*/ 2147483647 w 112"/>
              <a:gd name="T9" fmla="*/ 2147483647 h 9"/>
              <a:gd name="T10" fmla="*/ 2147483647 w 112"/>
              <a:gd name="T11" fmla="*/ 2147483647 h 9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12"/>
              <a:gd name="T19" fmla="*/ 0 h 9"/>
              <a:gd name="T20" fmla="*/ 112 w 112"/>
              <a:gd name="T21" fmla="*/ 9 h 9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12" h="9">
                <a:moveTo>
                  <a:pt x="0" y="0"/>
                </a:moveTo>
                <a:lnTo>
                  <a:pt x="13" y="2"/>
                </a:lnTo>
                <a:lnTo>
                  <a:pt x="29" y="6"/>
                </a:lnTo>
                <a:lnTo>
                  <a:pt x="64" y="9"/>
                </a:lnTo>
                <a:lnTo>
                  <a:pt x="87" y="8"/>
                </a:lnTo>
                <a:lnTo>
                  <a:pt x="112" y="5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504" name="Freeform 264"/>
          <p:cNvSpPr>
            <a:spLocks/>
          </p:cNvSpPr>
          <p:nvPr/>
        </p:nvSpPr>
        <p:spPr bwMode="auto">
          <a:xfrm>
            <a:off x="1868488" y="5173663"/>
            <a:ext cx="38100" cy="44450"/>
          </a:xfrm>
          <a:custGeom>
            <a:avLst/>
            <a:gdLst>
              <a:gd name="T0" fmla="*/ 2147483647 w 71"/>
              <a:gd name="T1" fmla="*/ 2147483647 h 84"/>
              <a:gd name="T2" fmla="*/ 2147483647 w 71"/>
              <a:gd name="T3" fmla="*/ 2147483647 h 84"/>
              <a:gd name="T4" fmla="*/ 2147483647 w 71"/>
              <a:gd name="T5" fmla="*/ 2147483647 h 84"/>
              <a:gd name="T6" fmla="*/ 2147483647 w 71"/>
              <a:gd name="T7" fmla="*/ 2147483647 h 84"/>
              <a:gd name="T8" fmla="*/ 2147483647 w 71"/>
              <a:gd name="T9" fmla="*/ 2147483647 h 84"/>
              <a:gd name="T10" fmla="*/ 2147483647 w 71"/>
              <a:gd name="T11" fmla="*/ 2147483647 h 84"/>
              <a:gd name="T12" fmla="*/ 2147483647 w 71"/>
              <a:gd name="T13" fmla="*/ 2147483647 h 84"/>
              <a:gd name="T14" fmla="*/ 2147483647 w 71"/>
              <a:gd name="T15" fmla="*/ 2147483647 h 84"/>
              <a:gd name="T16" fmla="*/ 0 w 71"/>
              <a:gd name="T17" fmla="*/ 0 h 84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71"/>
              <a:gd name="T28" fmla="*/ 0 h 84"/>
              <a:gd name="T29" fmla="*/ 71 w 71"/>
              <a:gd name="T30" fmla="*/ 84 h 84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71" h="84">
                <a:moveTo>
                  <a:pt x="71" y="84"/>
                </a:moveTo>
                <a:lnTo>
                  <a:pt x="66" y="67"/>
                </a:lnTo>
                <a:lnTo>
                  <a:pt x="61" y="53"/>
                </a:lnTo>
                <a:lnTo>
                  <a:pt x="54" y="40"/>
                </a:lnTo>
                <a:lnTo>
                  <a:pt x="46" y="30"/>
                </a:lnTo>
                <a:lnTo>
                  <a:pt x="36" y="19"/>
                </a:lnTo>
                <a:lnTo>
                  <a:pt x="26" y="11"/>
                </a:lnTo>
                <a:lnTo>
                  <a:pt x="13" y="4"/>
                </a:lnTo>
                <a:lnTo>
                  <a:pt x="0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505" name="Line 266"/>
          <p:cNvSpPr>
            <a:spLocks noChangeShapeType="1"/>
          </p:cNvSpPr>
          <p:nvPr/>
        </p:nvSpPr>
        <p:spPr bwMode="auto">
          <a:xfrm flipH="1">
            <a:off x="1847850" y="5173663"/>
            <a:ext cx="20638" cy="42862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506" name="Freeform 268"/>
          <p:cNvSpPr>
            <a:spLocks/>
          </p:cNvSpPr>
          <p:nvPr/>
        </p:nvSpPr>
        <p:spPr bwMode="auto">
          <a:xfrm>
            <a:off x="1809750" y="5076825"/>
            <a:ext cx="106363" cy="95250"/>
          </a:xfrm>
          <a:custGeom>
            <a:avLst/>
            <a:gdLst>
              <a:gd name="T0" fmla="*/ 2147483647 w 201"/>
              <a:gd name="T1" fmla="*/ 2147483647 h 179"/>
              <a:gd name="T2" fmla="*/ 2147483647 w 201"/>
              <a:gd name="T3" fmla="*/ 2147483647 h 179"/>
              <a:gd name="T4" fmla="*/ 2147483647 w 201"/>
              <a:gd name="T5" fmla="*/ 2147483647 h 179"/>
              <a:gd name="T6" fmla="*/ 2147483647 w 201"/>
              <a:gd name="T7" fmla="*/ 0 h 179"/>
              <a:gd name="T8" fmla="*/ 2147483647 w 201"/>
              <a:gd name="T9" fmla="*/ 0 h 179"/>
              <a:gd name="T10" fmla="*/ 2147483647 w 201"/>
              <a:gd name="T11" fmla="*/ 0 h 179"/>
              <a:gd name="T12" fmla="*/ 2147483647 w 201"/>
              <a:gd name="T13" fmla="*/ 2147483647 h 179"/>
              <a:gd name="T14" fmla="*/ 2147483647 w 201"/>
              <a:gd name="T15" fmla="*/ 2147483647 h 179"/>
              <a:gd name="T16" fmla="*/ 2147483647 w 201"/>
              <a:gd name="T17" fmla="*/ 2147483647 h 179"/>
              <a:gd name="T18" fmla="*/ 2147483647 w 201"/>
              <a:gd name="T19" fmla="*/ 2147483647 h 179"/>
              <a:gd name="T20" fmla="*/ 2147483647 w 201"/>
              <a:gd name="T21" fmla="*/ 2147483647 h 179"/>
              <a:gd name="T22" fmla="*/ 2147483647 w 201"/>
              <a:gd name="T23" fmla="*/ 2147483647 h 179"/>
              <a:gd name="T24" fmla="*/ 2147483647 w 201"/>
              <a:gd name="T25" fmla="*/ 2147483647 h 179"/>
              <a:gd name="T26" fmla="*/ 2147483647 w 201"/>
              <a:gd name="T27" fmla="*/ 2147483647 h 179"/>
              <a:gd name="T28" fmla="*/ 2147483647 w 201"/>
              <a:gd name="T29" fmla="*/ 2147483647 h 179"/>
              <a:gd name="T30" fmla="*/ 0 w 201"/>
              <a:gd name="T31" fmla="*/ 2147483647 h 179"/>
              <a:gd name="T32" fmla="*/ 0 w 201"/>
              <a:gd name="T33" fmla="*/ 2147483647 h 179"/>
              <a:gd name="T34" fmla="*/ 0 w 201"/>
              <a:gd name="T35" fmla="*/ 2147483647 h 179"/>
              <a:gd name="T36" fmla="*/ 2147483647 w 201"/>
              <a:gd name="T37" fmla="*/ 2147483647 h 179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201"/>
              <a:gd name="T58" fmla="*/ 0 h 179"/>
              <a:gd name="T59" fmla="*/ 201 w 201"/>
              <a:gd name="T60" fmla="*/ 179 h 179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201" h="179">
                <a:moveTo>
                  <a:pt x="201" y="11"/>
                </a:moveTo>
                <a:lnTo>
                  <a:pt x="186" y="5"/>
                </a:lnTo>
                <a:lnTo>
                  <a:pt x="170" y="2"/>
                </a:lnTo>
                <a:lnTo>
                  <a:pt x="153" y="0"/>
                </a:lnTo>
                <a:lnTo>
                  <a:pt x="135" y="0"/>
                </a:lnTo>
                <a:lnTo>
                  <a:pt x="102" y="1"/>
                </a:lnTo>
                <a:lnTo>
                  <a:pt x="75" y="7"/>
                </a:lnTo>
                <a:lnTo>
                  <a:pt x="62" y="11"/>
                </a:lnTo>
                <a:lnTo>
                  <a:pt x="52" y="18"/>
                </a:lnTo>
                <a:lnTo>
                  <a:pt x="42" y="24"/>
                </a:lnTo>
                <a:lnTo>
                  <a:pt x="34" y="33"/>
                </a:lnTo>
                <a:lnTo>
                  <a:pt x="25" y="41"/>
                </a:lnTo>
                <a:lnTo>
                  <a:pt x="18" y="51"/>
                </a:lnTo>
                <a:lnTo>
                  <a:pt x="12" y="62"/>
                </a:lnTo>
                <a:lnTo>
                  <a:pt x="8" y="75"/>
                </a:lnTo>
                <a:lnTo>
                  <a:pt x="1" y="102"/>
                </a:lnTo>
                <a:lnTo>
                  <a:pt x="0" y="134"/>
                </a:lnTo>
                <a:lnTo>
                  <a:pt x="1" y="156"/>
                </a:lnTo>
                <a:lnTo>
                  <a:pt x="5" y="179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507" name="Line 269"/>
          <p:cNvSpPr>
            <a:spLocks noChangeShapeType="1"/>
          </p:cNvSpPr>
          <p:nvPr/>
        </p:nvSpPr>
        <p:spPr bwMode="auto">
          <a:xfrm flipH="1">
            <a:off x="1868488" y="5083175"/>
            <a:ext cx="47625" cy="90488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508" name="Line 270"/>
          <p:cNvSpPr>
            <a:spLocks noChangeShapeType="1"/>
          </p:cNvSpPr>
          <p:nvPr/>
        </p:nvSpPr>
        <p:spPr bwMode="auto">
          <a:xfrm flipV="1">
            <a:off x="2039938" y="4340225"/>
            <a:ext cx="142875" cy="477838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509" name="Line 271"/>
          <p:cNvSpPr>
            <a:spLocks noChangeShapeType="1"/>
          </p:cNvSpPr>
          <p:nvPr/>
        </p:nvSpPr>
        <p:spPr bwMode="auto">
          <a:xfrm flipH="1">
            <a:off x="3243263" y="2352675"/>
            <a:ext cx="142875" cy="22225"/>
          </a:xfrm>
          <a:prstGeom prst="line">
            <a:avLst/>
          </a:pr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510" name="Rectangle 272"/>
          <p:cNvSpPr>
            <a:spLocks noChangeArrowheads="1"/>
          </p:cNvSpPr>
          <p:nvPr/>
        </p:nvSpPr>
        <p:spPr bwMode="auto">
          <a:xfrm>
            <a:off x="4156075" y="3844925"/>
            <a:ext cx="16875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400" i="0">
                <a:solidFill>
                  <a:srgbClr val="000066"/>
                </a:solidFill>
              </a:rPr>
              <a:t>Efavirenz + 2 NRTI</a:t>
            </a:r>
          </a:p>
        </p:txBody>
      </p:sp>
      <p:sp>
        <p:nvSpPr>
          <p:cNvPr id="10511" name="Rectangle 273"/>
          <p:cNvSpPr>
            <a:spLocks noChangeArrowheads="1"/>
          </p:cNvSpPr>
          <p:nvPr/>
        </p:nvSpPr>
        <p:spPr bwMode="auto">
          <a:xfrm>
            <a:off x="4156075" y="4121150"/>
            <a:ext cx="17748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400" i="0">
                <a:solidFill>
                  <a:srgbClr val="000066"/>
                </a:solidFill>
              </a:rPr>
              <a:t>Lopinavir/r + 2 NRTI</a:t>
            </a:r>
          </a:p>
        </p:txBody>
      </p:sp>
      <p:sp>
        <p:nvSpPr>
          <p:cNvPr id="10512" name="Rectangle 274"/>
          <p:cNvSpPr>
            <a:spLocks noChangeArrowheads="1"/>
          </p:cNvSpPr>
          <p:nvPr/>
        </p:nvSpPr>
        <p:spPr bwMode="auto">
          <a:xfrm>
            <a:off x="4156075" y="4395788"/>
            <a:ext cx="1176338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400" i="0">
                <a:solidFill>
                  <a:srgbClr val="000066"/>
                </a:solidFill>
              </a:rPr>
              <a:t>EFV + LPV/r</a:t>
            </a:r>
          </a:p>
        </p:txBody>
      </p:sp>
      <p:sp>
        <p:nvSpPr>
          <p:cNvPr id="10513" name="Rectangle 275"/>
          <p:cNvSpPr>
            <a:spLocks noChangeArrowheads="1"/>
          </p:cNvSpPr>
          <p:nvPr/>
        </p:nvSpPr>
        <p:spPr bwMode="auto">
          <a:xfrm>
            <a:off x="1684338" y="532765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i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10514" name="Rectangle 276"/>
          <p:cNvSpPr>
            <a:spLocks noChangeArrowheads="1"/>
          </p:cNvSpPr>
          <p:nvPr/>
        </p:nvSpPr>
        <p:spPr bwMode="auto">
          <a:xfrm>
            <a:off x="1870075" y="532765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i="0">
                <a:solidFill>
                  <a:srgbClr val="000066"/>
                </a:solidFill>
              </a:rPr>
              <a:t>4</a:t>
            </a:r>
          </a:p>
        </p:txBody>
      </p:sp>
      <p:sp>
        <p:nvSpPr>
          <p:cNvPr id="10515" name="Rectangle 277"/>
          <p:cNvSpPr>
            <a:spLocks noChangeArrowheads="1"/>
          </p:cNvSpPr>
          <p:nvPr/>
        </p:nvSpPr>
        <p:spPr bwMode="auto">
          <a:xfrm>
            <a:off x="2062163" y="5327650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i="0">
                <a:solidFill>
                  <a:srgbClr val="000066"/>
                </a:solidFill>
              </a:rPr>
              <a:t>8</a:t>
            </a:r>
          </a:p>
        </p:txBody>
      </p:sp>
      <p:sp>
        <p:nvSpPr>
          <p:cNvPr id="10516" name="Rectangle 278"/>
          <p:cNvSpPr>
            <a:spLocks noChangeArrowheads="1"/>
          </p:cNvSpPr>
          <p:nvPr/>
        </p:nvSpPr>
        <p:spPr bwMode="auto">
          <a:xfrm>
            <a:off x="2386013" y="532765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i="0">
                <a:solidFill>
                  <a:srgbClr val="000066"/>
                </a:solidFill>
              </a:rPr>
              <a:t>16</a:t>
            </a:r>
          </a:p>
        </p:txBody>
      </p:sp>
      <p:sp>
        <p:nvSpPr>
          <p:cNvPr id="10517" name="Rectangle 279"/>
          <p:cNvSpPr>
            <a:spLocks noChangeArrowheads="1"/>
          </p:cNvSpPr>
          <p:nvPr/>
        </p:nvSpPr>
        <p:spPr bwMode="auto">
          <a:xfrm>
            <a:off x="2757488" y="532765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i="0">
                <a:solidFill>
                  <a:srgbClr val="000066"/>
                </a:solidFill>
              </a:rPr>
              <a:t>24</a:t>
            </a:r>
          </a:p>
        </p:txBody>
      </p:sp>
      <p:sp>
        <p:nvSpPr>
          <p:cNvPr id="10518" name="Rectangle 280"/>
          <p:cNvSpPr>
            <a:spLocks noChangeArrowheads="1"/>
          </p:cNvSpPr>
          <p:nvPr/>
        </p:nvSpPr>
        <p:spPr bwMode="auto">
          <a:xfrm>
            <a:off x="3124200" y="532765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i="0">
                <a:solidFill>
                  <a:srgbClr val="000066"/>
                </a:solidFill>
              </a:rPr>
              <a:t>32</a:t>
            </a:r>
          </a:p>
        </p:txBody>
      </p:sp>
      <p:sp>
        <p:nvSpPr>
          <p:cNvPr id="10519" name="Rectangle 281"/>
          <p:cNvSpPr>
            <a:spLocks noChangeArrowheads="1"/>
          </p:cNvSpPr>
          <p:nvPr/>
        </p:nvSpPr>
        <p:spPr bwMode="auto">
          <a:xfrm>
            <a:off x="3494088" y="532765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i="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10520" name="Rectangle 282"/>
          <p:cNvSpPr>
            <a:spLocks noChangeArrowheads="1"/>
          </p:cNvSpPr>
          <p:nvPr/>
        </p:nvSpPr>
        <p:spPr bwMode="auto">
          <a:xfrm>
            <a:off x="3860800" y="532765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i="0">
                <a:solidFill>
                  <a:srgbClr val="000066"/>
                </a:solidFill>
              </a:rPr>
              <a:t>48</a:t>
            </a:r>
          </a:p>
        </p:txBody>
      </p:sp>
      <p:sp>
        <p:nvSpPr>
          <p:cNvPr id="10521" name="Rectangle 283"/>
          <p:cNvSpPr>
            <a:spLocks noChangeArrowheads="1"/>
          </p:cNvSpPr>
          <p:nvPr/>
        </p:nvSpPr>
        <p:spPr bwMode="auto">
          <a:xfrm>
            <a:off x="4229100" y="532765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i="0">
                <a:solidFill>
                  <a:srgbClr val="000066"/>
                </a:solidFill>
              </a:rPr>
              <a:t>56</a:t>
            </a:r>
          </a:p>
        </p:txBody>
      </p:sp>
      <p:sp>
        <p:nvSpPr>
          <p:cNvPr id="10522" name="Rectangle 284"/>
          <p:cNvSpPr>
            <a:spLocks noChangeArrowheads="1"/>
          </p:cNvSpPr>
          <p:nvPr/>
        </p:nvSpPr>
        <p:spPr bwMode="auto">
          <a:xfrm>
            <a:off x="4600575" y="532765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i="0">
                <a:solidFill>
                  <a:srgbClr val="000066"/>
                </a:solidFill>
              </a:rPr>
              <a:t>64</a:t>
            </a:r>
          </a:p>
        </p:txBody>
      </p:sp>
      <p:sp>
        <p:nvSpPr>
          <p:cNvPr id="10523" name="Rectangle 285"/>
          <p:cNvSpPr>
            <a:spLocks noChangeArrowheads="1"/>
          </p:cNvSpPr>
          <p:nvPr/>
        </p:nvSpPr>
        <p:spPr bwMode="auto">
          <a:xfrm>
            <a:off x="4967288" y="532765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i="0">
                <a:solidFill>
                  <a:srgbClr val="000066"/>
                </a:solidFill>
              </a:rPr>
              <a:t>72</a:t>
            </a:r>
          </a:p>
        </p:txBody>
      </p:sp>
      <p:sp>
        <p:nvSpPr>
          <p:cNvPr id="10524" name="Rectangle 286"/>
          <p:cNvSpPr>
            <a:spLocks noChangeArrowheads="1"/>
          </p:cNvSpPr>
          <p:nvPr/>
        </p:nvSpPr>
        <p:spPr bwMode="auto">
          <a:xfrm>
            <a:off x="5338763" y="532765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i="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10525" name="Rectangle 287"/>
          <p:cNvSpPr>
            <a:spLocks noChangeArrowheads="1"/>
          </p:cNvSpPr>
          <p:nvPr/>
        </p:nvSpPr>
        <p:spPr bwMode="auto">
          <a:xfrm>
            <a:off x="5711825" y="532765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i="0">
                <a:solidFill>
                  <a:srgbClr val="000066"/>
                </a:solidFill>
              </a:rPr>
              <a:t>88</a:t>
            </a:r>
          </a:p>
        </p:txBody>
      </p:sp>
      <p:sp>
        <p:nvSpPr>
          <p:cNvPr id="10526" name="Rectangle 288"/>
          <p:cNvSpPr>
            <a:spLocks noChangeArrowheads="1"/>
          </p:cNvSpPr>
          <p:nvPr/>
        </p:nvSpPr>
        <p:spPr bwMode="auto">
          <a:xfrm>
            <a:off x="6078538" y="5327650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i="0">
                <a:solidFill>
                  <a:srgbClr val="000066"/>
                </a:solidFill>
              </a:rPr>
              <a:t>96</a:t>
            </a:r>
          </a:p>
        </p:txBody>
      </p:sp>
      <p:sp>
        <p:nvSpPr>
          <p:cNvPr id="10527" name="Rectangle 289"/>
          <p:cNvSpPr>
            <a:spLocks noChangeArrowheads="1"/>
          </p:cNvSpPr>
          <p:nvPr/>
        </p:nvSpPr>
        <p:spPr bwMode="auto">
          <a:xfrm>
            <a:off x="1498600" y="5116513"/>
            <a:ext cx="28257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400" i="0">
                <a:solidFill>
                  <a:srgbClr val="000066"/>
                </a:solidFill>
              </a:rPr>
              <a:t>0</a:t>
            </a:r>
          </a:p>
        </p:txBody>
      </p:sp>
      <p:sp>
        <p:nvSpPr>
          <p:cNvPr id="10528" name="Rectangle 290"/>
          <p:cNvSpPr>
            <a:spLocks noChangeArrowheads="1"/>
          </p:cNvSpPr>
          <p:nvPr/>
        </p:nvSpPr>
        <p:spPr bwMode="auto">
          <a:xfrm>
            <a:off x="1406525" y="4751388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400" i="0">
                <a:solidFill>
                  <a:srgbClr val="000066"/>
                </a:solidFill>
              </a:rPr>
              <a:t>10</a:t>
            </a:r>
          </a:p>
        </p:txBody>
      </p:sp>
      <p:sp>
        <p:nvSpPr>
          <p:cNvPr id="10529" name="Rectangle 291"/>
          <p:cNvSpPr>
            <a:spLocks noChangeArrowheads="1"/>
          </p:cNvSpPr>
          <p:nvPr/>
        </p:nvSpPr>
        <p:spPr bwMode="auto">
          <a:xfrm>
            <a:off x="1406525" y="4391025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400" i="0">
                <a:solidFill>
                  <a:srgbClr val="000066"/>
                </a:solidFill>
              </a:rPr>
              <a:t>20</a:t>
            </a:r>
          </a:p>
        </p:txBody>
      </p:sp>
      <p:sp>
        <p:nvSpPr>
          <p:cNvPr id="10530" name="Rectangle 292"/>
          <p:cNvSpPr>
            <a:spLocks noChangeArrowheads="1"/>
          </p:cNvSpPr>
          <p:nvPr/>
        </p:nvSpPr>
        <p:spPr bwMode="auto">
          <a:xfrm>
            <a:off x="1406525" y="4048125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400" i="0">
                <a:solidFill>
                  <a:srgbClr val="000066"/>
                </a:solidFill>
              </a:rPr>
              <a:t>30</a:t>
            </a:r>
          </a:p>
        </p:txBody>
      </p:sp>
      <p:sp>
        <p:nvSpPr>
          <p:cNvPr id="10531" name="Rectangle 293"/>
          <p:cNvSpPr>
            <a:spLocks noChangeArrowheads="1"/>
          </p:cNvSpPr>
          <p:nvPr/>
        </p:nvSpPr>
        <p:spPr bwMode="auto">
          <a:xfrm>
            <a:off x="1406525" y="3671888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400" i="0">
                <a:solidFill>
                  <a:srgbClr val="000066"/>
                </a:solidFill>
              </a:rPr>
              <a:t>40</a:t>
            </a:r>
          </a:p>
        </p:txBody>
      </p:sp>
      <p:sp>
        <p:nvSpPr>
          <p:cNvPr id="10532" name="Rectangle 294"/>
          <p:cNvSpPr>
            <a:spLocks noChangeArrowheads="1"/>
          </p:cNvSpPr>
          <p:nvPr/>
        </p:nvSpPr>
        <p:spPr bwMode="auto">
          <a:xfrm>
            <a:off x="1406525" y="3311525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400" i="0">
                <a:solidFill>
                  <a:srgbClr val="000066"/>
                </a:solidFill>
              </a:rPr>
              <a:t>50</a:t>
            </a:r>
          </a:p>
        </p:txBody>
      </p:sp>
      <p:sp>
        <p:nvSpPr>
          <p:cNvPr id="10533" name="Rectangle 295"/>
          <p:cNvSpPr>
            <a:spLocks noChangeArrowheads="1"/>
          </p:cNvSpPr>
          <p:nvPr/>
        </p:nvSpPr>
        <p:spPr bwMode="auto">
          <a:xfrm>
            <a:off x="1406525" y="2951163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400" i="0">
                <a:solidFill>
                  <a:srgbClr val="000066"/>
                </a:solidFill>
              </a:rPr>
              <a:t>60</a:t>
            </a:r>
          </a:p>
        </p:txBody>
      </p:sp>
      <p:sp>
        <p:nvSpPr>
          <p:cNvPr id="10534" name="Rectangle 296"/>
          <p:cNvSpPr>
            <a:spLocks noChangeArrowheads="1"/>
          </p:cNvSpPr>
          <p:nvPr/>
        </p:nvSpPr>
        <p:spPr bwMode="auto">
          <a:xfrm>
            <a:off x="1406525" y="2625725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400" i="0">
                <a:solidFill>
                  <a:srgbClr val="000066"/>
                </a:solidFill>
              </a:rPr>
              <a:t>70</a:t>
            </a:r>
          </a:p>
        </p:txBody>
      </p:sp>
      <p:sp>
        <p:nvSpPr>
          <p:cNvPr id="10535" name="Rectangle 297"/>
          <p:cNvSpPr>
            <a:spLocks noChangeArrowheads="1"/>
          </p:cNvSpPr>
          <p:nvPr/>
        </p:nvSpPr>
        <p:spPr bwMode="auto">
          <a:xfrm>
            <a:off x="1406525" y="2265363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400" i="0">
                <a:solidFill>
                  <a:srgbClr val="000066"/>
                </a:solidFill>
              </a:rPr>
              <a:t>80</a:t>
            </a:r>
          </a:p>
        </p:txBody>
      </p:sp>
      <p:sp>
        <p:nvSpPr>
          <p:cNvPr id="10536" name="Rectangle 298"/>
          <p:cNvSpPr>
            <a:spLocks noChangeArrowheads="1"/>
          </p:cNvSpPr>
          <p:nvPr/>
        </p:nvSpPr>
        <p:spPr bwMode="auto">
          <a:xfrm>
            <a:off x="1406525" y="1916113"/>
            <a:ext cx="3810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400" i="0">
                <a:solidFill>
                  <a:srgbClr val="000066"/>
                </a:solidFill>
              </a:rPr>
              <a:t>90</a:t>
            </a:r>
          </a:p>
        </p:txBody>
      </p:sp>
      <p:sp>
        <p:nvSpPr>
          <p:cNvPr id="10537" name="Rectangle 299"/>
          <p:cNvSpPr>
            <a:spLocks noChangeArrowheads="1"/>
          </p:cNvSpPr>
          <p:nvPr/>
        </p:nvSpPr>
        <p:spPr bwMode="auto">
          <a:xfrm>
            <a:off x="1301750" y="1560513"/>
            <a:ext cx="479425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r"/>
            <a:r>
              <a:rPr lang="es-ES" sz="1400" i="0">
                <a:solidFill>
                  <a:srgbClr val="000066"/>
                </a:solidFill>
              </a:rPr>
              <a:t>100</a:t>
            </a:r>
          </a:p>
        </p:txBody>
      </p:sp>
      <p:sp>
        <p:nvSpPr>
          <p:cNvPr id="10538" name="Rectangle 323"/>
          <p:cNvSpPr>
            <a:spLocks noChangeArrowheads="1"/>
          </p:cNvSpPr>
          <p:nvPr/>
        </p:nvSpPr>
        <p:spPr bwMode="auto">
          <a:xfrm>
            <a:off x="5645150" y="4983163"/>
            <a:ext cx="93345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es-ES" sz="1400" i="0">
                <a:solidFill>
                  <a:srgbClr val="000066"/>
                </a:solidFill>
              </a:rPr>
              <a:t>Semanas</a:t>
            </a:r>
          </a:p>
        </p:txBody>
      </p:sp>
      <p:sp>
        <p:nvSpPr>
          <p:cNvPr id="10539" name="Rectangle 326"/>
          <p:cNvSpPr>
            <a:spLocks noChangeArrowheads="1"/>
          </p:cNvSpPr>
          <p:nvPr/>
        </p:nvSpPr>
        <p:spPr bwMode="auto">
          <a:xfrm>
            <a:off x="5146675" y="2971800"/>
            <a:ext cx="204311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400" i="0">
                <a:solidFill>
                  <a:srgbClr val="000066"/>
                </a:solidFill>
              </a:rPr>
              <a:t>p = 0.003 EFV vs LPV/r</a:t>
            </a:r>
          </a:p>
        </p:txBody>
      </p:sp>
      <p:sp>
        <p:nvSpPr>
          <p:cNvPr id="10540" name="ZoneTexte 327"/>
          <p:cNvSpPr txBox="1">
            <a:spLocks noChangeArrowheads="1"/>
          </p:cNvSpPr>
          <p:nvPr/>
        </p:nvSpPr>
        <p:spPr bwMode="auto">
          <a:xfrm>
            <a:off x="6553200" y="1793875"/>
            <a:ext cx="1838325" cy="336550"/>
          </a:xfrm>
          <a:prstGeom prst="rect">
            <a:avLst/>
          </a:prstGeom>
          <a:solidFill>
            <a:schemeClr val="bg2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600" i="0" dirty="0">
                <a:latin typeface="Calibri" pitchFamily="34" charset="0"/>
              </a:rPr>
              <a:t>89% (</a:t>
            </a:r>
            <a:r>
              <a:rPr lang="es-ES" sz="1600" i="0" dirty="0" smtClean="0">
                <a:latin typeface="Calibri" pitchFamily="34" charset="0"/>
              </a:rPr>
              <a:t>IC95</a:t>
            </a:r>
            <a:r>
              <a:rPr lang="es-ES" sz="1600" i="0" dirty="0">
                <a:latin typeface="Calibri" pitchFamily="34" charset="0"/>
              </a:rPr>
              <a:t>%: 84-93)</a:t>
            </a:r>
          </a:p>
        </p:txBody>
      </p:sp>
      <p:sp>
        <p:nvSpPr>
          <p:cNvPr id="10541" name="ZoneTexte 333"/>
          <p:cNvSpPr txBox="1">
            <a:spLocks noChangeArrowheads="1"/>
          </p:cNvSpPr>
          <p:nvPr/>
        </p:nvSpPr>
        <p:spPr bwMode="auto">
          <a:xfrm>
            <a:off x="6553200" y="2133600"/>
            <a:ext cx="1838325" cy="336550"/>
          </a:xfrm>
          <a:prstGeom prst="rect">
            <a:avLst/>
          </a:prstGeom>
          <a:solidFill>
            <a:srgbClr val="FF66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600" i="0" dirty="0">
                <a:latin typeface="Calibri" pitchFamily="34" charset="0"/>
              </a:rPr>
              <a:t>83% (</a:t>
            </a:r>
            <a:r>
              <a:rPr lang="es-ES" sz="1600" i="0" dirty="0" smtClean="0">
                <a:latin typeface="Calibri" pitchFamily="34" charset="0"/>
              </a:rPr>
              <a:t>IC95</a:t>
            </a:r>
            <a:r>
              <a:rPr lang="es-ES" sz="1600" i="0" dirty="0">
                <a:latin typeface="Calibri" pitchFamily="34" charset="0"/>
              </a:rPr>
              <a:t>%: 76-88)</a:t>
            </a:r>
          </a:p>
        </p:txBody>
      </p:sp>
      <p:sp>
        <p:nvSpPr>
          <p:cNvPr id="10542" name="ZoneTexte 334"/>
          <p:cNvSpPr txBox="1">
            <a:spLocks noChangeArrowheads="1"/>
          </p:cNvSpPr>
          <p:nvPr/>
        </p:nvSpPr>
        <p:spPr bwMode="auto">
          <a:xfrm>
            <a:off x="6553200" y="2470150"/>
            <a:ext cx="1838325" cy="336550"/>
          </a:xfrm>
          <a:prstGeom prst="rect">
            <a:avLst/>
          </a:prstGeom>
          <a:solidFill>
            <a:srgbClr val="008000"/>
          </a:solidFill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600" i="0" dirty="0">
                <a:latin typeface="Calibri" pitchFamily="34" charset="0"/>
              </a:rPr>
              <a:t>77% (</a:t>
            </a:r>
            <a:r>
              <a:rPr lang="es-ES" sz="1600" i="0" dirty="0" smtClean="0">
                <a:latin typeface="Calibri" pitchFamily="34" charset="0"/>
              </a:rPr>
              <a:t>IC95</a:t>
            </a:r>
            <a:r>
              <a:rPr lang="es-ES" sz="1600" i="0" dirty="0">
                <a:latin typeface="Calibri" pitchFamily="34" charset="0"/>
              </a:rPr>
              <a:t>%: 71-83)</a:t>
            </a:r>
          </a:p>
        </p:txBody>
      </p:sp>
      <p:sp>
        <p:nvSpPr>
          <p:cNvPr id="10543" name="Freeform 267"/>
          <p:cNvSpPr>
            <a:spLocks/>
          </p:cNvSpPr>
          <p:nvPr/>
        </p:nvSpPr>
        <p:spPr bwMode="auto">
          <a:xfrm>
            <a:off x="1812925" y="5168900"/>
            <a:ext cx="55563" cy="4763"/>
          </a:xfrm>
          <a:custGeom>
            <a:avLst/>
            <a:gdLst>
              <a:gd name="T0" fmla="*/ 2147483647 w 107"/>
              <a:gd name="T1" fmla="*/ 2147483647 h 11"/>
              <a:gd name="T2" fmla="*/ 2147483647 w 107"/>
              <a:gd name="T3" fmla="*/ 2147483647 h 11"/>
              <a:gd name="T4" fmla="*/ 2147483647 w 107"/>
              <a:gd name="T5" fmla="*/ 2147483647 h 11"/>
              <a:gd name="T6" fmla="*/ 2147483647 w 107"/>
              <a:gd name="T7" fmla="*/ 0 h 11"/>
              <a:gd name="T8" fmla="*/ 2147483647 w 107"/>
              <a:gd name="T9" fmla="*/ 0 h 11"/>
              <a:gd name="T10" fmla="*/ 2147483647 w 107"/>
              <a:gd name="T11" fmla="*/ 2147483647 h 11"/>
              <a:gd name="T12" fmla="*/ 0 w 107"/>
              <a:gd name="T13" fmla="*/ 2147483647 h 11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07"/>
              <a:gd name="T22" fmla="*/ 0 h 11"/>
              <a:gd name="T23" fmla="*/ 107 w 107"/>
              <a:gd name="T24" fmla="*/ 11 h 11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07" h="11">
                <a:moveTo>
                  <a:pt x="107" y="11"/>
                </a:moveTo>
                <a:lnTo>
                  <a:pt x="91" y="6"/>
                </a:lnTo>
                <a:lnTo>
                  <a:pt x="77" y="3"/>
                </a:lnTo>
                <a:lnTo>
                  <a:pt x="60" y="0"/>
                </a:lnTo>
                <a:lnTo>
                  <a:pt x="43" y="0"/>
                </a:lnTo>
                <a:lnTo>
                  <a:pt x="20" y="2"/>
                </a:lnTo>
                <a:lnTo>
                  <a:pt x="0" y="6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544" name="Freeform 260"/>
          <p:cNvSpPr>
            <a:spLocks/>
          </p:cNvSpPr>
          <p:nvPr/>
        </p:nvSpPr>
        <p:spPr bwMode="auto">
          <a:xfrm>
            <a:off x="1906588" y="5083175"/>
            <a:ext cx="47625" cy="134938"/>
          </a:xfrm>
          <a:custGeom>
            <a:avLst/>
            <a:gdLst>
              <a:gd name="T0" fmla="*/ 0 w 89"/>
              <a:gd name="T1" fmla="*/ 2147483647 h 257"/>
              <a:gd name="T2" fmla="*/ 2147483647 w 89"/>
              <a:gd name="T3" fmla="*/ 2147483647 h 257"/>
              <a:gd name="T4" fmla="*/ 2147483647 w 89"/>
              <a:gd name="T5" fmla="*/ 2147483647 h 257"/>
              <a:gd name="T6" fmla="*/ 2147483647 w 89"/>
              <a:gd name="T7" fmla="*/ 2147483647 h 257"/>
              <a:gd name="T8" fmla="*/ 2147483647 w 89"/>
              <a:gd name="T9" fmla="*/ 2147483647 h 257"/>
              <a:gd name="T10" fmla="*/ 2147483647 w 89"/>
              <a:gd name="T11" fmla="*/ 2147483647 h 257"/>
              <a:gd name="T12" fmla="*/ 2147483647 w 89"/>
              <a:gd name="T13" fmla="*/ 2147483647 h 257"/>
              <a:gd name="T14" fmla="*/ 2147483647 w 89"/>
              <a:gd name="T15" fmla="*/ 2147483647 h 257"/>
              <a:gd name="T16" fmla="*/ 2147483647 w 89"/>
              <a:gd name="T17" fmla="*/ 2147483647 h 257"/>
              <a:gd name="T18" fmla="*/ 2147483647 w 89"/>
              <a:gd name="T19" fmla="*/ 2147483647 h 257"/>
              <a:gd name="T20" fmla="*/ 2147483647 w 89"/>
              <a:gd name="T21" fmla="*/ 2147483647 h 257"/>
              <a:gd name="T22" fmla="*/ 2147483647 w 89"/>
              <a:gd name="T23" fmla="*/ 2147483647 h 257"/>
              <a:gd name="T24" fmla="*/ 2147483647 w 89"/>
              <a:gd name="T25" fmla="*/ 2147483647 h 257"/>
              <a:gd name="T26" fmla="*/ 2147483647 w 89"/>
              <a:gd name="T27" fmla="*/ 2147483647 h 257"/>
              <a:gd name="T28" fmla="*/ 2147483647 w 89"/>
              <a:gd name="T29" fmla="*/ 2147483647 h 257"/>
              <a:gd name="T30" fmla="*/ 2147483647 w 89"/>
              <a:gd name="T31" fmla="*/ 2147483647 h 257"/>
              <a:gd name="T32" fmla="*/ 2147483647 w 89"/>
              <a:gd name="T33" fmla="*/ 2147483647 h 257"/>
              <a:gd name="T34" fmla="*/ 2147483647 w 89"/>
              <a:gd name="T35" fmla="*/ 2147483647 h 257"/>
              <a:gd name="T36" fmla="*/ 2147483647 w 89"/>
              <a:gd name="T37" fmla="*/ 2147483647 h 257"/>
              <a:gd name="T38" fmla="*/ 2147483647 w 89"/>
              <a:gd name="T39" fmla="*/ 2147483647 h 257"/>
              <a:gd name="T40" fmla="*/ 2147483647 w 89"/>
              <a:gd name="T41" fmla="*/ 2147483647 h 257"/>
              <a:gd name="T42" fmla="*/ 2147483647 w 89"/>
              <a:gd name="T43" fmla="*/ 2147483647 h 257"/>
              <a:gd name="T44" fmla="*/ 2147483647 w 89"/>
              <a:gd name="T45" fmla="*/ 2147483647 h 257"/>
              <a:gd name="T46" fmla="*/ 2147483647 w 89"/>
              <a:gd name="T47" fmla="*/ 2147483647 h 257"/>
              <a:gd name="T48" fmla="*/ 2147483647 w 89"/>
              <a:gd name="T49" fmla="*/ 2147483647 h 257"/>
              <a:gd name="T50" fmla="*/ 2147483647 w 89"/>
              <a:gd name="T51" fmla="*/ 2147483647 h 257"/>
              <a:gd name="T52" fmla="*/ 2147483647 w 89"/>
              <a:gd name="T53" fmla="*/ 2147483647 h 257"/>
              <a:gd name="T54" fmla="*/ 2147483647 w 89"/>
              <a:gd name="T55" fmla="*/ 2147483647 h 257"/>
              <a:gd name="T56" fmla="*/ 2147483647 w 89"/>
              <a:gd name="T57" fmla="*/ 0 h 257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89"/>
              <a:gd name="T88" fmla="*/ 0 h 257"/>
              <a:gd name="T89" fmla="*/ 89 w 89"/>
              <a:gd name="T90" fmla="*/ 257 h 257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89" h="257">
                <a:moveTo>
                  <a:pt x="0" y="257"/>
                </a:moveTo>
                <a:lnTo>
                  <a:pt x="4" y="254"/>
                </a:lnTo>
                <a:lnTo>
                  <a:pt x="9" y="253"/>
                </a:lnTo>
                <a:lnTo>
                  <a:pt x="19" y="249"/>
                </a:lnTo>
                <a:lnTo>
                  <a:pt x="28" y="244"/>
                </a:lnTo>
                <a:lnTo>
                  <a:pt x="32" y="241"/>
                </a:lnTo>
                <a:lnTo>
                  <a:pt x="38" y="240"/>
                </a:lnTo>
                <a:lnTo>
                  <a:pt x="40" y="236"/>
                </a:lnTo>
                <a:lnTo>
                  <a:pt x="44" y="234"/>
                </a:lnTo>
                <a:lnTo>
                  <a:pt x="52" y="227"/>
                </a:lnTo>
                <a:lnTo>
                  <a:pt x="58" y="219"/>
                </a:lnTo>
                <a:lnTo>
                  <a:pt x="66" y="213"/>
                </a:lnTo>
                <a:lnTo>
                  <a:pt x="70" y="203"/>
                </a:lnTo>
                <a:lnTo>
                  <a:pt x="75" y="193"/>
                </a:lnTo>
                <a:lnTo>
                  <a:pt x="79" y="183"/>
                </a:lnTo>
                <a:lnTo>
                  <a:pt x="83" y="173"/>
                </a:lnTo>
                <a:lnTo>
                  <a:pt x="84" y="160"/>
                </a:lnTo>
                <a:lnTo>
                  <a:pt x="87" y="148"/>
                </a:lnTo>
                <a:lnTo>
                  <a:pt x="88" y="135"/>
                </a:lnTo>
                <a:lnTo>
                  <a:pt x="88" y="129"/>
                </a:lnTo>
                <a:lnTo>
                  <a:pt x="89" y="123"/>
                </a:lnTo>
                <a:lnTo>
                  <a:pt x="88" y="99"/>
                </a:lnTo>
                <a:lnTo>
                  <a:pt x="84" y="78"/>
                </a:lnTo>
                <a:lnTo>
                  <a:pt x="78" y="59"/>
                </a:lnTo>
                <a:lnTo>
                  <a:pt x="71" y="43"/>
                </a:lnTo>
                <a:lnTo>
                  <a:pt x="60" y="29"/>
                </a:lnTo>
                <a:lnTo>
                  <a:pt x="48" y="17"/>
                </a:lnTo>
                <a:lnTo>
                  <a:pt x="34" y="7"/>
                </a:lnTo>
                <a:lnTo>
                  <a:pt x="18" y="0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545" name="Freeform 124"/>
          <p:cNvSpPr>
            <a:spLocks/>
          </p:cNvSpPr>
          <p:nvPr/>
        </p:nvSpPr>
        <p:spPr bwMode="auto">
          <a:xfrm>
            <a:off x="1889125" y="5197475"/>
            <a:ext cx="65088" cy="100013"/>
          </a:xfrm>
          <a:custGeom>
            <a:avLst/>
            <a:gdLst>
              <a:gd name="T0" fmla="*/ 0 w 122"/>
              <a:gd name="T1" fmla="*/ 2147483647 h 189"/>
              <a:gd name="T2" fmla="*/ 2147483647 w 122"/>
              <a:gd name="T3" fmla="*/ 2147483647 h 189"/>
              <a:gd name="T4" fmla="*/ 2147483647 w 122"/>
              <a:gd name="T5" fmla="*/ 2147483647 h 189"/>
              <a:gd name="T6" fmla="*/ 2147483647 w 122"/>
              <a:gd name="T7" fmla="*/ 2147483647 h 189"/>
              <a:gd name="T8" fmla="*/ 2147483647 w 122"/>
              <a:gd name="T9" fmla="*/ 2147483647 h 189"/>
              <a:gd name="T10" fmla="*/ 2147483647 w 122"/>
              <a:gd name="T11" fmla="*/ 2147483647 h 189"/>
              <a:gd name="T12" fmla="*/ 2147483647 w 122"/>
              <a:gd name="T13" fmla="*/ 2147483647 h 189"/>
              <a:gd name="T14" fmla="*/ 2147483647 w 122"/>
              <a:gd name="T15" fmla="*/ 2147483647 h 189"/>
              <a:gd name="T16" fmla="*/ 2147483647 w 122"/>
              <a:gd name="T17" fmla="*/ 2147483647 h 189"/>
              <a:gd name="T18" fmla="*/ 2147483647 w 122"/>
              <a:gd name="T19" fmla="*/ 2147483647 h 189"/>
              <a:gd name="T20" fmla="*/ 2147483647 w 122"/>
              <a:gd name="T21" fmla="*/ 2147483647 h 189"/>
              <a:gd name="T22" fmla="*/ 2147483647 w 122"/>
              <a:gd name="T23" fmla="*/ 2147483647 h 189"/>
              <a:gd name="T24" fmla="*/ 2147483647 w 122"/>
              <a:gd name="T25" fmla="*/ 2147483647 h 189"/>
              <a:gd name="T26" fmla="*/ 2147483647 w 122"/>
              <a:gd name="T27" fmla="*/ 2147483647 h 189"/>
              <a:gd name="T28" fmla="*/ 2147483647 w 122"/>
              <a:gd name="T29" fmla="*/ 2147483647 h 189"/>
              <a:gd name="T30" fmla="*/ 2147483647 w 122"/>
              <a:gd name="T31" fmla="*/ 2147483647 h 189"/>
              <a:gd name="T32" fmla="*/ 2147483647 w 122"/>
              <a:gd name="T33" fmla="*/ 2147483647 h 189"/>
              <a:gd name="T34" fmla="*/ 2147483647 w 122"/>
              <a:gd name="T35" fmla="*/ 2147483647 h 189"/>
              <a:gd name="T36" fmla="*/ 2147483647 w 122"/>
              <a:gd name="T37" fmla="*/ 2147483647 h 189"/>
              <a:gd name="T38" fmla="*/ 2147483647 w 122"/>
              <a:gd name="T39" fmla="*/ 2147483647 h 189"/>
              <a:gd name="T40" fmla="*/ 2147483647 w 122"/>
              <a:gd name="T41" fmla="*/ 2147483647 h 189"/>
              <a:gd name="T42" fmla="*/ 2147483647 w 122"/>
              <a:gd name="T43" fmla="*/ 2147483647 h 189"/>
              <a:gd name="T44" fmla="*/ 2147483647 w 122"/>
              <a:gd name="T45" fmla="*/ 2147483647 h 189"/>
              <a:gd name="T46" fmla="*/ 2147483647 w 122"/>
              <a:gd name="T47" fmla="*/ 2147483647 h 189"/>
              <a:gd name="T48" fmla="*/ 2147483647 w 122"/>
              <a:gd name="T49" fmla="*/ 2147483647 h 189"/>
              <a:gd name="T50" fmla="*/ 2147483647 w 122"/>
              <a:gd name="T51" fmla="*/ 2147483647 h 189"/>
              <a:gd name="T52" fmla="*/ 2147483647 w 122"/>
              <a:gd name="T53" fmla="*/ 2147483647 h 189"/>
              <a:gd name="T54" fmla="*/ 2147483647 w 122"/>
              <a:gd name="T55" fmla="*/ 2147483647 h 189"/>
              <a:gd name="T56" fmla="*/ 2147483647 w 122"/>
              <a:gd name="T57" fmla="*/ 0 h 189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w 122"/>
              <a:gd name="T88" fmla="*/ 0 h 189"/>
              <a:gd name="T89" fmla="*/ 122 w 122"/>
              <a:gd name="T90" fmla="*/ 189 h 189"/>
            </a:gdLst>
            <a:ahLst/>
            <a:cxnLst>
              <a:cxn ang="T58">
                <a:pos x="T0" y="T1"/>
              </a:cxn>
              <a:cxn ang="T59">
                <a:pos x="T2" y="T3"/>
              </a:cxn>
              <a:cxn ang="T60">
                <a:pos x="T4" y="T5"/>
              </a:cxn>
              <a:cxn ang="T61">
                <a:pos x="T6" y="T7"/>
              </a:cxn>
              <a:cxn ang="T62">
                <a:pos x="T8" y="T9"/>
              </a:cxn>
              <a:cxn ang="T63">
                <a:pos x="T10" y="T11"/>
              </a:cxn>
              <a:cxn ang="T64">
                <a:pos x="T12" y="T13"/>
              </a:cxn>
              <a:cxn ang="T65">
                <a:pos x="T14" y="T15"/>
              </a:cxn>
              <a:cxn ang="T66">
                <a:pos x="T16" y="T17"/>
              </a:cxn>
              <a:cxn ang="T67">
                <a:pos x="T18" y="T19"/>
              </a:cxn>
              <a:cxn ang="T68">
                <a:pos x="T20" y="T21"/>
              </a:cxn>
              <a:cxn ang="T69">
                <a:pos x="T22" y="T23"/>
              </a:cxn>
              <a:cxn ang="T70">
                <a:pos x="T24" y="T25"/>
              </a:cxn>
              <a:cxn ang="T71">
                <a:pos x="T26" y="T27"/>
              </a:cxn>
              <a:cxn ang="T72">
                <a:pos x="T28" y="T29"/>
              </a:cxn>
              <a:cxn ang="T73">
                <a:pos x="T30" y="T31"/>
              </a:cxn>
              <a:cxn ang="T74">
                <a:pos x="T32" y="T33"/>
              </a:cxn>
              <a:cxn ang="T75">
                <a:pos x="T34" y="T35"/>
              </a:cxn>
              <a:cxn ang="T76">
                <a:pos x="T36" y="T37"/>
              </a:cxn>
              <a:cxn ang="T77">
                <a:pos x="T38" y="T39"/>
              </a:cxn>
              <a:cxn ang="T78">
                <a:pos x="T40" y="T41"/>
              </a:cxn>
              <a:cxn ang="T79">
                <a:pos x="T42" y="T43"/>
              </a:cxn>
              <a:cxn ang="T80">
                <a:pos x="T44" y="T45"/>
              </a:cxn>
              <a:cxn ang="T81">
                <a:pos x="T46" y="T47"/>
              </a:cxn>
              <a:cxn ang="T82">
                <a:pos x="T48" y="T49"/>
              </a:cxn>
              <a:cxn ang="T83">
                <a:pos x="T50" y="T51"/>
              </a:cxn>
              <a:cxn ang="T84">
                <a:pos x="T52" y="T53"/>
              </a:cxn>
              <a:cxn ang="T85">
                <a:pos x="T54" y="T55"/>
              </a:cxn>
              <a:cxn ang="T86">
                <a:pos x="T56" y="T57"/>
              </a:cxn>
            </a:cxnLst>
            <a:rect l="T87" t="T88" r="T89" b="T90"/>
            <a:pathLst>
              <a:path w="122" h="189">
                <a:moveTo>
                  <a:pt x="0" y="189"/>
                </a:moveTo>
                <a:lnTo>
                  <a:pt x="13" y="186"/>
                </a:lnTo>
                <a:lnTo>
                  <a:pt x="28" y="184"/>
                </a:lnTo>
                <a:lnTo>
                  <a:pt x="33" y="181"/>
                </a:lnTo>
                <a:lnTo>
                  <a:pt x="36" y="180"/>
                </a:lnTo>
                <a:lnTo>
                  <a:pt x="39" y="180"/>
                </a:lnTo>
                <a:lnTo>
                  <a:pt x="52" y="176"/>
                </a:lnTo>
                <a:lnTo>
                  <a:pt x="63" y="169"/>
                </a:lnTo>
                <a:lnTo>
                  <a:pt x="73" y="164"/>
                </a:lnTo>
                <a:lnTo>
                  <a:pt x="82" y="156"/>
                </a:lnTo>
                <a:lnTo>
                  <a:pt x="83" y="154"/>
                </a:lnTo>
                <a:lnTo>
                  <a:pt x="86" y="153"/>
                </a:lnTo>
                <a:lnTo>
                  <a:pt x="91" y="150"/>
                </a:lnTo>
                <a:lnTo>
                  <a:pt x="98" y="140"/>
                </a:lnTo>
                <a:lnTo>
                  <a:pt x="100" y="134"/>
                </a:lnTo>
                <a:lnTo>
                  <a:pt x="102" y="132"/>
                </a:lnTo>
                <a:lnTo>
                  <a:pt x="104" y="131"/>
                </a:lnTo>
                <a:lnTo>
                  <a:pt x="109" y="119"/>
                </a:lnTo>
                <a:lnTo>
                  <a:pt x="115" y="109"/>
                </a:lnTo>
                <a:lnTo>
                  <a:pt x="117" y="96"/>
                </a:lnTo>
                <a:lnTo>
                  <a:pt x="120" y="83"/>
                </a:lnTo>
                <a:lnTo>
                  <a:pt x="120" y="75"/>
                </a:lnTo>
                <a:lnTo>
                  <a:pt x="120" y="71"/>
                </a:lnTo>
                <a:lnTo>
                  <a:pt x="121" y="68"/>
                </a:lnTo>
                <a:lnTo>
                  <a:pt x="121" y="61"/>
                </a:lnTo>
                <a:lnTo>
                  <a:pt x="121" y="57"/>
                </a:lnTo>
                <a:lnTo>
                  <a:pt x="122" y="54"/>
                </a:lnTo>
                <a:lnTo>
                  <a:pt x="120" y="24"/>
                </a:lnTo>
                <a:lnTo>
                  <a:pt x="116" y="0"/>
                </a:lnTo>
              </a:path>
            </a:pathLst>
          </a:custGeom>
          <a:noFill/>
          <a:ln w="23813">
            <a:solidFill>
              <a:srgbClr val="E673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546" name="Freeform 193"/>
          <p:cNvSpPr>
            <a:spLocks/>
          </p:cNvSpPr>
          <p:nvPr/>
        </p:nvSpPr>
        <p:spPr bwMode="auto">
          <a:xfrm>
            <a:off x="1905000" y="5154613"/>
            <a:ext cx="49213" cy="111125"/>
          </a:xfrm>
          <a:custGeom>
            <a:avLst/>
            <a:gdLst>
              <a:gd name="T0" fmla="*/ 0 w 92"/>
              <a:gd name="T1" fmla="*/ 2147483647 h 212"/>
              <a:gd name="T2" fmla="*/ 2147483647 w 92"/>
              <a:gd name="T3" fmla="*/ 2147483647 h 212"/>
              <a:gd name="T4" fmla="*/ 2147483647 w 92"/>
              <a:gd name="T5" fmla="*/ 2147483647 h 212"/>
              <a:gd name="T6" fmla="*/ 2147483647 w 92"/>
              <a:gd name="T7" fmla="*/ 2147483647 h 212"/>
              <a:gd name="T8" fmla="*/ 2147483647 w 92"/>
              <a:gd name="T9" fmla="*/ 2147483647 h 212"/>
              <a:gd name="T10" fmla="*/ 2147483647 w 92"/>
              <a:gd name="T11" fmla="*/ 2147483647 h 212"/>
              <a:gd name="T12" fmla="*/ 2147483647 w 92"/>
              <a:gd name="T13" fmla="*/ 2147483647 h 212"/>
              <a:gd name="T14" fmla="*/ 2147483647 w 92"/>
              <a:gd name="T15" fmla="*/ 2147483647 h 212"/>
              <a:gd name="T16" fmla="*/ 2147483647 w 92"/>
              <a:gd name="T17" fmla="*/ 2147483647 h 212"/>
              <a:gd name="T18" fmla="*/ 2147483647 w 92"/>
              <a:gd name="T19" fmla="*/ 2147483647 h 212"/>
              <a:gd name="T20" fmla="*/ 2147483647 w 92"/>
              <a:gd name="T21" fmla="*/ 2147483647 h 212"/>
              <a:gd name="T22" fmla="*/ 2147483647 w 92"/>
              <a:gd name="T23" fmla="*/ 2147483647 h 212"/>
              <a:gd name="T24" fmla="*/ 2147483647 w 92"/>
              <a:gd name="T25" fmla="*/ 2147483647 h 212"/>
              <a:gd name="T26" fmla="*/ 2147483647 w 92"/>
              <a:gd name="T27" fmla="*/ 2147483647 h 212"/>
              <a:gd name="T28" fmla="*/ 2147483647 w 92"/>
              <a:gd name="T29" fmla="*/ 2147483647 h 212"/>
              <a:gd name="T30" fmla="*/ 2147483647 w 92"/>
              <a:gd name="T31" fmla="*/ 2147483647 h 212"/>
              <a:gd name="T32" fmla="*/ 2147483647 w 92"/>
              <a:gd name="T33" fmla="*/ 2147483647 h 212"/>
              <a:gd name="T34" fmla="*/ 2147483647 w 92"/>
              <a:gd name="T35" fmla="*/ 2147483647 h 212"/>
              <a:gd name="T36" fmla="*/ 2147483647 w 92"/>
              <a:gd name="T37" fmla="*/ 2147483647 h 212"/>
              <a:gd name="T38" fmla="*/ 2147483647 w 92"/>
              <a:gd name="T39" fmla="*/ 2147483647 h 212"/>
              <a:gd name="T40" fmla="*/ 2147483647 w 92"/>
              <a:gd name="T41" fmla="*/ 2147483647 h 212"/>
              <a:gd name="T42" fmla="*/ 2147483647 w 92"/>
              <a:gd name="T43" fmla="*/ 2147483647 h 212"/>
              <a:gd name="T44" fmla="*/ 2147483647 w 92"/>
              <a:gd name="T45" fmla="*/ 2147483647 h 212"/>
              <a:gd name="T46" fmla="*/ 2147483647 w 92"/>
              <a:gd name="T47" fmla="*/ 2147483647 h 212"/>
              <a:gd name="T48" fmla="*/ 2147483647 w 92"/>
              <a:gd name="T49" fmla="*/ 2147483647 h 212"/>
              <a:gd name="T50" fmla="*/ 2147483647 w 92"/>
              <a:gd name="T51" fmla="*/ 2147483647 h 212"/>
              <a:gd name="T52" fmla="*/ 2147483647 w 92"/>
              <a:gd name="T53" fmla="*/ 0 h 212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w 92"/>
              <a:gd name="T82" fmla="*/ 0 h 212"/>
              <a:gd name="T83" fmla="*/ 92 w 92"/>
              <a:gd name="T84" fmla="*/ 212 h 212"/>
            </a:gdLst>
            <a:ahLst/>
            <a:cxnLst>
              <a:cxn ang="T54">
                <a:pos x="T0" y="T1"/>
              </a:cxn>
              <a:cxn ang="T55">
                <a:pos x="T2" y="T3"/>
              </a:cxn>
              <a:cxn ang="T56">
                <a:pos x="T4" y="T5"/>
              </a:cxn>
              <a:cxn ang="T57">
                <a:pos x="T6" y="T7"/>
              </a:cxn>
              <a:cxn ang="T58">
                <a:pos x="T8" y="T9"/>
              </a:cxn>
              <a:cxn ang="T59">
                <a:pos x="T10" y="T11"/>
              </a:cxn>
              <a:cxn ang="T60">
                <a:pos x="T12" y="T13"/>
              </a:cxn>
              <a:cxn ang="T61">
                <a:pos x="T14" y="T15"/>
              </a:cxn>
              <a:cxn ang="T62">
                <a:pos x="T16" y="T17"/>
              </a:cxn>
              <a:cxn ang="T63">
                <a:pos x="T18" y="T19"/>
              </a:cxn>
              <a:cxn ang="T64">
                <a:pos x="T20" y="T21"/>
              </a:cxn>
              <a:cxn ang="T65">
                <a:pos x="T22" y="T23"/>
              </a:cxn>
              <a:cxn ang="T66">
                <a:pos x="T24" y="T25"/>
              </a:cxn>
              <a:cxn ang="T67">
                <a:pos x="T26" y="T27"/>
              </a:cxn>
              <a:cxn ang="T68">
                <a:pos x="T28" y="T29"/>
              </a:cxn>
              <a:cxn ang="T69">
                <a:pos x="T30" y="T31"/>
              </a:cxn>
              <a:cxn ang="T70">
                <a:pos x="T32" y="T33"/>
              </a:cxn>
              <a:cxn ang="T71">
                <a:pos x="T34" y="T35"/>
              </a:cxn>
              <a:cxn ang="T72">
                <a:pos x="T36" y="T37"/>
              </a:cxn>
              <a:cxn ang="T73">
                <a:pos x="T38" y="T39"/>
              </a:cxn>
              <a:cxn ang="T74">
                <a:pos x="T40" y="T41"/>
              </a:cxn>
              <a:cxn ang="T75">
                <a:pos x="T42" y="T43"/>
              </a:cxn>
              <a:cxn ang="T76">
                <a:pos x="T44" y="T45"/>
              </a:cxn>
              <a:cxn ang="T77">
                <a:pos x="T46" y="T47"/>
              </a:cxn>
              <a:cxn ang="T78">
                <a:pos x="T48" y="T49"/>
              </a:cxn>
              <a:cxn ang="T79">
                <a:pos x="T50" y="T51"/>
              </a:cxn>
              <a:cxn ang="T80">
                <a:pos x="T52" y="T53"/>
              </a:cxn>
            </a:cxnLst>
            <a:rect l="T81" t="T82" r="T83" b="T84"/>
            <a:pathLst>
              <a:path w="92" h="212">
                <a:moveTo>
                  <a:pt x="0" y="212"/>
                </a:moveTo>
                <a:lnTo>
                  <a:pt x="4" y="210"/>
                </a:lnTo>
                <a:lnTo>
                  <a:pt x="9" y="208"/>
                </a:lnTo>
                <a:lnTo>
                  <a:pt x="20" y="204"/>
                </a:lnTo>
                <a:lnTo>
                  <a:pt x="29" y="199"/>
                </a:lnTo>
                <a:lnTo>
                  <a:pt x="39" y="195"/>
                </a:lnTo>
                <a:lnTo>
                  <a:pt x="47" y="189"/>
                </a:lnTo>
                <a:lnTo>
                  <a:pt x="55" y="184"/>
                </a:lnTo>
                <a:lnTo>
                  <a:pt x="61" y="176"/>
                </a:lnTo>
                <a:lnTo>
                  <a:pt x="69" y="169"/>
                </a:lnTo>
                <a:lnTo>
                  <a:pt x="73" y="159"/>
                </a:lnTo>
                <a:lnTo>
                  <a:pt x="78" y="150"/>
                </a:lnTo>
                <a:lnTo>
                  <a:pt x="82" y="140"/>
                </a:lnTo>
                <a:lnTo>
                  <a:pt x="83" y="134"/>
                </a:lnTo>
                <a:lnTo>
                  <a:pt x="86" y="131"/>
                </a:lnTo>
                <a:lnTo>
                  <a:pt x="86" y="124"/>
                </a:lnTo>
                <a:lnTo>
                  <a:pt x="87" y="119"/>
                </a:lnTo>
                <a:lnTo>
                  <a:pt x="90" y="107"/>
                </a:lnTo>
                <a:lnTo>
                  <a:pt x="91" y="94"/>
                </a:lnTo>
                <a:lnTo>
                  <a:pt x="91" y="88"/>
                </a:lnTo>
                <a:lnTo>
                  <a:pt x="92" y="83"/>
                </a:lnTo>
                <a:lnTo>
                  <a:pt x="91" y="68"/>
                </a:lnTo>
                <a:lnTo>
                  <a:pt x="91" y="57"/>
                </a:lnTo>
                <a:lnTo>
                  <a:pt x="87" y="35"/>
                </a:lnTo>
                <a:lnTo>
                  <a:pt x="81" y="15"/>
                </a:lnTo>
                <a:lnTo>
                  <a:pt x="76" y="6"/>
                </a:lnTo>
                <a:lnTo>
                  <a:pt x="72" y="0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547" name="Freeform 194"/>
          <p:cNvSpPr>
            <a:spLocks/>
          </p:cNvSpPr>
          <p:nvPr/>
        </p:nvSpPr>
        <p:spPr bwMode="auto">
          <a:xfrm>
            <a:off x="1809750" y="5175250"/>
            <a:ext cx="95250" cy="93663"/>
          </a:xfrm>
          <a:custGeom>
            <a:avLst/>
            <a:gdLst>
              <a:gd name="T0" fmla="*/ 2147483647 w 180"/>
              <a:gd name="T1" fmla="*/ 0 h 178"/>
              <a:gd name="T2" fmla="*/ 0 w 180"/>
              <a:gd name="T3" fmla="*/ 2147483647 h 178"/>
              <a:gd name="T4" fmla="*/ 0 w 180"/>
              <a:gd name="T5" fmla="*/ 2147483647 h 178"/>
              <a:gd name="T6" fmla="*/ 0 w 180"/>
              <a:gd name="T7" fmla="*/ 2147483647 h 178"/>
              <a:gd name="T8" fmla="*/ 2147483647 w 180"/>
              <a:gd name="T9" fmla="*/ 2147483647 h 178"/>
              <a:gd name="T10" fmla="*/ 2147483647 w 180"/>
              <a:gd name="T11" fmla="*/ 2147483647 h 178"/>
              <a:gd name="T12" fmla="*/ 2147483647 w 180"/>
              <a:gd name="T13" fmla="*/ 2147483647 h 178"/>
              <a:gd name="T14" fmla="*/ 2147483647 w 180"/>
              <a:gd name="T15" fmla="*/ 2147483647 h 178"/>
              <a:gd name="T16" fmla="*/ 2147483647 w 180"/>
              <a:gd name="T17" fmla="*/ 2147483647 h 178"/>
              <a:gd name="T18" fmla="*/ 2147483647 w 180"/>
              <a:gd name="T19" fmla="*/ 2147483647 h 178"/>
              <a:gd name="T20" fmla="*/ 2147483647 w 180"/>
              <a:gd name="T21" fmla="*/ 2147483647 h 178"/>
              <a:gd name="T22" fmla="*/ 2147483647 w 180"/>
              <a:gd name="T23" fmla="*/ 2147483647 h 178"/>
              <a:gd name="T24" fmla="*/ 2147483647 w 180"/>
              <a:gd name="T25" fmla="*/ 2147483647 h 178"/>
              <a:gd name="T26" fmla="*/ 2147483647 w 180"/>
              <a:gd name="T27" fmla="*/ 2147483647 h 178"/>
              <a:gd name="T28" fmla="*/ 2147483647 w 180"/>
              <a:gd name="T29" fmla="*/ 2147483647 h 178"/>
              <a:gd name="T30" fmla="*/ 2147483647 w 180"/>
              <a:gd name="T31" fmla="*/ 2147483647 h 178"/>
              <a:gd name="T32" fmla="*/ 2147483647 w 180"/>
              <a:gd name="T33" fmla="*/ 2147483647 h 178"/>
              <a:gd name="T34" fmla="*/ 2147483647 w 180"/>
              <a:gd name="T35" fmla="*/ 2147483647 h 178"/>
              <a:gd name="T36" fmla="*/ 2147483647 w 180"/>
              <a:gd name="T37" fmla="*/ 2147483647 h 178"/>
              <a:gd name="T38" fmla="*/ 0 60000 65536"/>
              <a:gd name="T39" fmla="*/ 0 60000 65536"/>
              <a:gd name="T40" fmla="*/ 0 60000 65536"/>
              <a:gd name="T41" fmla="*/ 0 60000 65536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w 180"/>
              <a:gd name="T58" fmla="*/ 0 h 178"/>
              <a:gd name="T59" fmla="*/ 180 w 180"/>
              <a:gd name="T60" fmla="*/ 178 h 178"/>
            </a:gdLst>
            <a:ahLst/>
            <a:cxnLst>
              <a:cxn ang="T38">
                <a:pos x="T0" y="T1"/>
              </a:cxn>
              <a:cxn ang="T39">
                <a:pos x="T2" y="T3"/>
              </a:cxn>
              <a:cxn ang="T40">
                <a:pos x="T4" y="T5"/>
              </a:cxn>
              <a:cxn ang="T41">
                <a:pos x="T6" y="T7"/>
              </a:cxn>
              <a:cxn ang="T42">
                <a:pos x="T8" y="T9"/>
              </a:cxn>
              <a:cxn ang="T43">
                <a:pos x="T10" y="T11"/>
              </a:cxn>
              <a:cxn ang="T44">
                <a:pos x="T12" y="T13"/>
              </a:cxn>
              <a:cxn ang="T45">
                <a:pos x="T14" y="T15"/>
              </a:cxn>
              <a:cxn ang="T46">
                <a:pos x="T16" y="T17"/>
              </a:cxn>
              <a:cxn ang="T47">
                <a:pos x="T18" y="T19"/>
              </a:cxn>
              <a:cxn ang="T48">
                <a:pos x="T20" y="T21"/>
              </a:cxn>
              <a:cxn ang="T49">
                <a:pos x="T22" y="T23"/>
              </a:cxn>
              <a:cxn ang="T50">
                <a:pos x="T24" y="T25"/>
              </a:cxn>
              <a:cxn ang="T51">
                <a:pos x="T26" y="T27"/>
              </a:cxn>
              <a:cxn ang="T52">
                <a:pos x="T28" y="T29"/>
              </a:cxn>
              <a:cxn ang="T53">
                <a:pos x="T30" y="T31"/>
              </a:cxn>
              <a:cxn ang="T54">
                <a:pos x="T32" y="T33"/>
              </a:cxn>
              <a:cxn ang="T55">
                <a:pos x="T34" y="T35"/>
              </a:cxn>
              <a:cxn ang="T56">
                <a:pos x="T36" y="T37"/>
              </a:cxn>
            </a:cxnLst>
            <a:rect l="T57" t="T58" r="T59" b="T60"/>
            <a:pathLst>
              <a:path w="180" h="178">
                <a:moveTo>
                  <a:pt x="5" y="0"/>
                </a:moveTo>
                <a:lnTo>
                  <a:pt x="1" y="20"/>
                </a:lnTo>
                <a:lnTo>
                  <a:pt x="0" y="44"/>
                </a:lnTo>
                <a:lnTo>
                  <a:pt x="1" y="75"/>
                </a:lnTo>
                <a:lnTo>
                  <a:pt x="8" y="102"/>
                </a:lnTo>
                <a:lnTo>
                  <a:pt x="12" y="114"/>
                </a:lnTo>
                <a:lnTo>
                  <a:pt x="18" y="125"/>
                </a:lnTo>
                <a:lnTo>
                  <a:pt x="25" y="134"/>
                </a:lnTo>
                <a:lnTo>
                  <a:pt x="34" y="145"/>
                </a:lnTo>
                <a:lnTo>
                  <a:pt x="42" y="151"/>
                </a:lnTo>
                <a:lnTo>
                  <a:pt x="52" y="159"/>
                </a:lnTo>
                <a:lnTo>
                  <a:pt x="62" y="164"/>
                </a:lnTo>
                <a:lnTo>
                  <a:pt x="75" y="169"/>
                </a:lnTo>
                <a:lnTo>
                  <a:pt x="102" y="176"/>
                </a:lnTo>
                <a:lnTo>
                  <a:pt x="135" y="178"/>
                </a:lnTo>
                <a:lnTo>
                  <a:pt x="158" y="177"/>
                </a:lnTo>
                <a:lnTo>
                  <a:pt x="169" y="175"/>
                </a:lnTo>
                <a:lnTo>
                  <a:pt x="174" y="173"/>
                </a:lnTo>
                <a:lnTo>
                  <a:pt x="180" y="173"/>
                </a:lnTo>
              </a:path>
            </a:pathLst>
          </a:custGeom>
          <a:noFill/>
          <a:ln w="23813">
            <a:solidFill>
              <a:srgbClr val="008000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548" name="Freeform 265"/>
          <p:cNvSpPr>
            <a:spLocks/>
          </p:cNvSpPr>
          <p:nvPr/>
        </p:nvSpPr>
        <p:spPr bwMode="auto">
          <a:xfrm>
            <a:off x="1763713" y="5175250"/>
            <a:ext cx="144462" cy="141288"/>
          </a:xfrm>
          <a:custGeom>
            <a:avLst/>
            <a:gdLst>
              <a:gd name="T0" fmla="*/ 2147483647 w 273"/>
              <a:gd name="T1" fmla="*/ 0 h 267"/>
              <a:gd name="T2" fmla="*/ 2147483647 w 273"/>
              <a:gd name="T3" fmla="*/ 2147483647 h 267"/>
              <a:gd name="T4" fmla="*/ 2147483647 w 273"/>
              <a:gd name="T5" fmla="*/ 2147483647 h 267"/>
              <a:gd name="T6" fmla="*/ 2147483647 w 273"/>
              <a:gd name="T7" fmla="*/ 2147483647 h 267"/>
              <a:gd name="T8" fmla="*/ 2147483647 w 273"/>
              <a:gd name="T9" fmla="*/ 2147483647 h 267"/>
              <a:gd name="T10" fmla="*/ 2147483647 w 273"/>
              <a:gd name="T11" fmla="*/ 2147483647 h 267"/>
              <a:gd name="T12" fmla="*/ 2147483647 w 273"/>
              <a:gd name="T13" fmla="*/ 2147483647 h 267"/>
              <a:gd name="T14" fmla="*/ 0 w 273"/>
              <a:gd name="T15" fmla="*/ 2147483647 h 267"/>
              <a:gd name="T16" fmla="*/ 0 w 273"/>
              <a:gd name="T17" fmla="*/ 2147483647 h 267"/>
              <a:gd name="T18" fmla="*/ 0 w 273"/>
              <a:gd name="T19" fmla="*/ 2147483647 h 267"/>
              <a:gd name="T20" fmla="*/ 2147483647 w 273"/>
              <a:gd name="T21" fmla="*/ 2147483647 h 267"/>
              <a:gd name="T22" fmla="*/ 2147483647 w 273"/>
              <a:gd name="T23" fmla="*/ 2147483647 h 267"/>
              <a:gd name="T24" fmla="*/ 2147483647 w 273"/>
              <a:gd name="T25" fmla="*/ 2147483647 h 267"/>
              <a:gd name="T26" fmla="*/ 2147483647 w 273"/>
              <a:gd name="T27" fmla="*/ 2147483647 h 267"/>
              <a:gd name="T28" fmla="*/ 2147483647 w 273"/>
              <a:gd name="T29" fmla="*/ 2147483647 h 267"/>
              <a:gd name="T30" fmla="*/ 2147483647 w 273"/>
              <a:gd name="T31" fmla="*/ 2147483647 h 267"/>
              <a:gd name="T32" fmla="*/ 2147483647 w 273"/>
              <a:gd name="T33" fmla="*/ 2147483647 h 267"/>
              <a:gd name="T34" fmla="*/ 2147483647 w 273"/>
              <a:gd name="T35" fmla="*/ 2147483647 h 267"/>
              <a:gd name="T36" fmla="*/ 2147483647 w 273"/>
              <a:gd name="T37" fmla="*/ 2147483647 h 267"/>
              <a:gd name="T38" fmla="*/ 2147483647 w 273"/>
              <a:gd name="T39" fmla="*/ 2147483647 h 267"/>
              <a:gd name="T40" fmla="*/ 2147483647 w 273"/>
              <a:gd name="T41" fmla="*/ 2147483647 h 267"/>
              <a:gd name="T42" fmla="*/ 2147483647 w 273"/>
              <a:gd name="T43" fmla="*/ 2147483647 h 267"/>
              <a:gd name="T44" fmla="*/ 2147483647 w 273"/>
              <a:gd name="T45" fmla="*/ 2147483647 h 267"/>
              <a:gd name="T46" fmla="*/ 2147483647 w 273"/>
              <a:gd name="T47" fmla="*/ 2147483647 h 267"/>
              <a:gd name="T48" fmla="*/ 2147483647 w 273"/>
              <a:gd name="T49" fmla="*/ 2147483647 h 267"/>
              <a:gd name="T50" fmla="*/ 2147483647 w 273"/>
              <a:gd name="T51" fmla="*/ 2147483647 h 267"/>
              <a:gd name="T52" fmla="*/ 2147483647 w 273"/>
              <a:gd name="T53" fmla="*/ 2147483647 h 267"/>
              <a:gd name="T54" fmla="*/ 2147483647 w 273"/>
              <a:gd name="T55" fmla="*/ 2147483647 h 267"/>
              <a:gd name="T56" fmla="*/ 2147483647 w 273"/>
              <a:gd name="T57" fmla="*/ 2147483647 h 267"/>
              <a:gd name="T58" fmla="*/ 2147483647 w 273"/>
              <a:gd name="T59" fmla="*/ 2147483647 h 267"/>
              <a:gd name="T60" fmla="*/ 2147483647 w 273"/>
              <a:gd name="T61" fmla="*/ 2147483647 h 267"/>
              <a:gd name="T62" fmla="*/ 2147483647 w 273"/>
              <a:gd name="T63" fmla="*/ 2147483647 h 267"/>
              <a:gd name="T64" fmla="*/ 2147483647 w 273"/>
              <a:gd name="T65" fmla="*/ 2147483647 h 267"/>
              <a:gd name="T66" fmla="*/ 2147483647 w 273"/>
              <a:gd name="T67" fmla="*/ 2147483647 h 267"/>
              <a:gd name="T68" fmla="*/ 2147483647 w 273"/>
              <a:gd name="T69" fmla="*/ 2147483647 h 267"/>
              <a:gd name="T70" fmla="*/ 2147483647 w 273"/>
              <a:gd name="T71" fmla="*/ 2147483647 h 267"/>
              <a:gd name="T72" fmla="*/ 2147483647 w 273"/>
              <a:gd name="T73" fmla="*/ 2147483647 h 267"/>
              <a:gd name="T74" fmla="*/ 2147483647 w 273"/>
              <a:gd name="T75" fmla="*/ 2147483647 h 267"/>
              <a:gd name="T76" fmla="*/ 2147483647 w 273"/>
              <a:gd name="T77" fmla="*/ 2147483647 h 267"/>
              <a:gd name="T78" fmla="*/ 2147483647 w 273"/>
              <a:gd name="T79" fmla="*/ 2147483647 h 267"/>
              <a:gd name="T80" fmla="*/ 2147483647 w 273"/>
              <a:gd name="T81" fmla="*/ 2147483647 h 267"/>
              <a:gd name="T82" fmla="*/ 2147483647 w 273"/>
              <a:gd name="T83" fmla="*/ 2147483647 h 267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w 273"/>
              <a:gd name="T127" fmla="*/ 0 h 267"/>
              <a:gd name="T128" fmla="*/ 273 w 273"/>
              <a:gd name="T129" fmla="*/ 267 h 267"/>
            </a:gdLst>
            <a:ahLst/>
            <a:cxnLst>
              <a:cxn ang="T84">
                <a:pos x="T0" y="T1"/>
              </a:cxn>
              <a:cxn ang="T85">
                <a:pos x="T2" y="T3"/>
              </a:cxn>
              <a:cxn ang="T86">
                <a:pos x="T4" y="T5"/>
              </a:cxn>
              <a:cxn ang="T87">
                <a:pos x="T6" y="T7"/>
              </a:cxn>
              <a:cxn ang="T88">
                <a:pos x="T8" y="T9"/>
              </a:cxn>
              <a:cxn ang="T89">
                <a:pos x="T10" y="T11"/>
              </a:cxn>
              <a:cxn ang="T90">
                <a:pos x="T12" y="T13"/>
              </a:cxn>
              <a:cxn ang="T91">
                <a:pos x="T14" y="T15"/>
              </a:cxn>
              <a:cxn ang="T92">
                <a:pos x="T16" y="T17"/>
              </a:cxn>
              <a:cxn ang="T93">
                <a:pos x="T18" y="T19"/>
              </a:cxn>
              <a:cxn ang="T94">
                <a:pos x="T20" y="T21"/>
              </a:cxn>
              <a:cxn ang="T95">
                <a:pos x="T22" y="T23"/>
              </a:cxn>
              <a:cxn ang="T96">
                <a:pos x="T24" y="T25"/>
              </a:cxn>
              <a:cxn ang="T97">
                <a:pos x="T26" y="T27"/>
              </a:cxn>
              <a:cxn ang="T98">
                <a:pos x="T28" y="T29"/>
              </a:cxn>
              <a:cxn ang="T99">
                <a:pos x="T30" y="T31"/>
              </a:cxn>
              <a:cxn ang="T100">
                <a:pos x="T32" y="T33"/>
              </a:cxn>
              <a:cxn ang="T101">
                <a:pos x="T34" y="T35"/>
              </a:cxn>
              <a:cxn ang="T102">
                <a:pos x="T36" y="T37"/>
              </a:cxn>
              <a:cxn ang="T103">
                <a:pos x="T38" y="T39"/>
              </a:cxn>
              <a:cxn ang="T104">
                <a:pos x="T40" y="T41"/>
              </a:cxn>
              <a:cxn ang="T105">
                <a:pos x="T42" y="T43"/>
              </a:cxn>
              <a:cxn ang="T106">
                <a:pos x="T44" y="T45"/>
              </a:cxn>
              <a:cxn ang="T107">
                <a:pos x="T46" y="T47"/>
              </a:cxn>
              <a:cxn ang="T108">
                <a:pos x="T48" y="T49"/>
              </a:cxn>
              <a:cxn ang="T109">
                <a:pos x="T50" y="T51"/>
              </a:cxn>
              <a:cxn ang="T110">
                <a:pos x="T52" y="T53"/>
              </a:cxn>
              <a:cxn ang="T111">
                <a:pos x="T54" y="T55"/>
              </a:cxn>
              <a:cxn ang="T112">
                <a:pos x="T56" y="T57"/>
              </a:cxn>
              <a:cxn ang="T113">
                <a:pos x="T58" y="T59"/>
              </a:cxn>
              <a:cxn ang="T114">
                <a:pos x="T60" y="T61"/>
              </a:cxn>
              <a:cxn ang="T115">
                <a:pos x="T62" y="T63"/>
              </a:cxn>
              <a:cxn ang="T116">
                <a:pos x="T64" y="T65"/>
              </a:cxn>
              <a:cxn ang="T117">
                <a:pos x="T66" y="T67"/>
              </a:cxn>
              <a:cxn ang="T118">
                <a:pos x="T68" y="T69"/>
              </a:cxn>
              <a:cxn ang="T119">
                <a:pos x="T70" y="T71"/>
              </a:cxn>
              <a:cxn ang="T120">
                <a:pos x="T72" y="T73"/>
              </a:cxn>
              <a:cxn ang="T121">
                <a:pos x="T74" y="T75"/>
              </a:cxn>
              <a:cxn ang="T122">
                <a:pos x="T76" y="T77"/>
              </a:cxn>
              <a:cxn ang="T123">
                <a:pos x="T78" y="T79"/>
              </a:cxn>
              <a:cxn ang="T124">
                <a:pos x="T80" y="T81"/>
              </a:cxn>
              <a:cxn ang="T125">
                <a:pos x="T82" y="T83"/>
              </a:cxn>
            </a:cxnLst>
            <a:rect l="T126" t="T127" r="T128" b="T129"/>
            <a:pathLst>
              <a:path w="273" h="267">
                <a:moveTo>
                  <a:pt x="92" y="0"/>
                </a:moveTo>
                <a:lnTo>
                  <a:pt x="70" y="6"/>
                </a:lnTo>
                <a:lnTo>
                  <a:pt x="51" y="15"/>
                </a:lnTo>
                <a:lnTo>
                  <a:pt x="34" y="27"/>
                </a:lnTo>
                <a:lnTo>
                  <a:pt x="22" y="42"/>
                </a:lnTo>
                <a:lnTo>
                  <a:pt x="12" y="59"/>
                </a:lnTo>
                <a:lnTo>
                  <a:pt x="5" y="80"/>
                </a:lnTo>
                <a:lnTo>
                  <a:pt x="1" y="103"/>
                </a:lnTo>
                <a:lnTo>
                  <a:pt x="0" y="130"/>
                </a:lnTo>
                <a:lnTo>
                  <a:pt x="1" y="162"/>
                </a:lnTo>
                <a:lnTo>
                  <a:pt x="8" y="189"/>
                </a:lnTo>
                <a:lnTo>
                  <a:pt x="12" y="200"/>
                </a:lnTo>
                <a:lnTo>
                  <a:pt x="18" y="212"/>
                </a:lnTo>
                <a:lnTo>
                  <a:pt x="25" y="221"/>
                </a:lnTo>
                <a:lnTo>
                  <a:pt x="34" y="232"/>
                </a:lnTo>
                <a:lnTo>
                  <a:pt x="42" y="238"/>
                </a:lnTo>
                <a:lnTo>
                  <a:pt x="52" y="246"/>
                </a:lnTo>
                <a:lnTo>
                  <a:pt x="62" y="251"/>
                </a:lnTo>
                <a:lnTo>
                  <a:pt x="75" y="258"/>
                </a:lnTo>
                <a:lnTo>
                  <a:pt x="103" y="264"/>
                </a:lnTo>
                <a:lnTo>
                  <a:pt x="135" y="267"/>
                </a:lnTo>
                <a:lnTo>
                  <a:pt x="151" y="265"/>
                </a:lnTo>
                <a:lnTo>
                  <a:pt x="166" y="264"/>
                </a:lnTo>
                <a:lnTo>
                  <a:pt x="173" y="261"/>
                </a:lnTo>
                <a:lnTo>
                  <a:pt x="180" y="260"/>
                </a:lnTo>
                <a:lnTo>
                  <a:pt x="195" y="258"/>
                </a:lnTo>
                <a:lnTo>
                  <a:pt x="200" y="254"/>
                </a:lnTo>
                <a:lnTo>
                  <a:pt x="206" y="251"/>
                </a:lnTo>
                <a:lnTo>
                  <a:pt x="218" y="246"/>
                </a:lnTo>
                <a:lnTo>
                  <a:pt x="227" y="238"/>
                </a:lnTo>
                <a:lnTo>
                  <a:pt x="237" y="232"/>
                </a:lnTo>
                <a:lnTo>
                  <a:pt x="244" y="221"/>
                </a:lnTo>
                <a:lnTo>
                  <a:pt x="252" y="212"/>
                </a:lnTo>
                <a:lnTo>
                  <a:pt x="257" y="200"/>
                </a:lnTo>
                <a:lnTo>
                  <a:pt x="260" y="194"/>
                </a:lnTo>
                <a:lnTo>
                  <a:pt x="263" y="189"/>
                </a:lnTo>
                <a:lnTo>
                  <a:pt x="266" y="175"/>
                </a:lnTo>
                <a:lnTo>
                  <a:pt x="270" y="162"/>
                </a:lnTo>
                <a:lnTo>
                  <a:pt x="271" y="146"/>
                </a:lnTo>
                <a:lnTo>
                  <a:pt x="273" y="130"/>
                </a:lnTo>
                <a:lnTo>
                  <a:pt x="271" y="108"/>
                </a:lnTo>
                <a:lnTo>
                  <a:pt x="270" y="89"/>
                </a:lnTo>
              </a:path>
            </a:pathLst>
          </a:custGeom>
          <a:noFill/>
          <a:ln w="23813">
            <a:solidFill>
              <a:schemeClr val="bg2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549" name="Freeform 332"/>
          <p:cNvSpPr>
            <a:spLocks/>
          </p:cNvSpPr>
          <p:nvPr/>
        </p:nvSpPr>
        <p:spPr bwMode="auto">
          <a:xfrm>
            <a:off x="1835150" y="1649413"/>
            <a:ext cx="4540250" cy="3587750"/>
          </a:xfrm>
          <a:custGeom>
            <a:avLst/>
            <a:gdLst>
              <a:gd name="T0" fmla="*/ 2147483647 w 2078"/>
              <a:gd name="T1" fmla="*/ 2147483647 h 296"/>
              <a:gd name="T2" fmla="*/ 0 w 2078"/>
              <a:gd name="T3" fmla="*/ 2147483647 h 296"/>
              <a:gd name="T4" fmla="*/ 0 w 2078"/>
              <a:gd name="T5" fmla="*/ 0 h 296"/>
              <a:gd name="T6" fmla="*/ 0 60000 65536"/>
              <a:gd name="T7" fmla="*/ 0 60000 65536"/>
              <a:gd name="T8" fmla="*/ 0 60000 65536"/>
              <a:gd name="T9" fmla="*/ 0 w 2078"/>
              <a:gd name="T10" fmla="*/ 0 h 296"/>
              <a:gd name="T11" fmla="*/ 2078 w 2078"/>
              <a:gd name="T12" fmla="*/ 296 h 296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2078" h="296">
                <a:moveTo>
                  <a:pt x="2078" y="296"/>
                </a:moveTo>
                <a:cubicBezTo>
                  <a:pt x="1385" y="296"/>
                  <a:pt x="693" y="296"/>
                  <a:pt x="0" y="296"/>
                </a:cubicBezTo>
                <a:lnTo>
                  <a:pt x="0" y="0"/>
                </a:lnTo>
              </a:path>
            </a:pathLst>
          </a:cu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10550" name="Line 26"/>
          <p:cNvSpPr>
            <a:spLocks noChangeShapeType="1"/>
          </p:cNvSpPr>
          <p:nvPr/>
        </p:nvSpPr>
        <p:spPr bwMode="auto">
          <a:xfrm>
            <a:off x="1758950" y="1706563"/>
            <a:ext cx="79375" cy="1587"/>
          </a:xfrm>
          <a:prstGeom prst="line">
            <a:avLst/>
          </a:prstGeom>
          <a:noFill/>
          <a:ln w="19050">
            <a:solidFill>
              <a:srgbClr val="000066"/>
            </a:solidFill>
            <a:round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2572" name="Group 92"/>
          <p:cNvGraphicFramePr>
            <a:graphicFrameLocks noGrp="1"/>
          </p:cNvGraphicFramePr>
          <p:nvPr/>
        </p:nvGraphicFramePr>
        <p:xfrm>
          <a:off x="153988" y="1252538"/>
          <a:ext cx="8867775" cy="1997074"/>
        </p:xfrm>
        <a:graphic>
          <a:graphicData uri="http://schemas.openxmlformats.org/drawingml/2006/table">
            <a:tbl>
              <a:tblPr/>
              <a:tblGrid>
                <a:gridCol w="2492375"/>
                <a:gridCol w="1354137"/>
                <a:gridCol w="2152650"/>
                <a:gridCol w="2868613"/>
              </a:tblGrid>
              <a:tr h="318936">
                <a:tc gridSpan="4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Resultados virológicos e inmunológicos</a:t>
                      </a: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rgbClr val="E2E2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E2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E2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47745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  <a:ea typeface="ＭＳ Ｐゴシック" pitchFamily="-107" charset="-128"/>
                      </a:endParaRP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  <a:ea typeface="ＭＳ Ｐゴシック" pitchFamily="-107" charset="-128"/>
                        </a:rPr>
                        <a:t>Fallo virológico</a:t>
                      </a: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  <a:ea typeface="ＭＳ Ｐゴシック" pitchFamily="-107" charset="-128"/>
                        </a:rPr>
                        <a:t>% HIV RNA &lt; 50 c/mL en S96 (IC 95%)</a:t>
                      </a: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  <a:ea typeface="ＭＳ Ｐゴシック" pitchFamily="-107" charset="-128"/>
                        </a:rPr>
                        <a:t>Mediana (RIC) de aumento </a:t>
                      </a:r>
                      <a:b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  <a:ea typeface="ＭＳ Ｐゴシック" pitchFamily="-107" charset="-128"/>
                        </a:rPr>
                        <a:t>de CD4 (/mm</a:t>
                      </a:r>
                      <a:r>
                        <a:rPr kumimoji="0" lang="es-ES" sz="14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  <a:ea typeface="ＭＳ Ｐゴシック" pitchFamily="-107" charset="-128"/>
                        </a:rPr>
                        <a:t>3</a:t>
                      </a: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  <a:ea typeface="ＭＳ Ｐゴシック" pitchFamily="-107" charset="-128"/>
                        </a:rPr>
                        <a:t>) en S96</a:t>
                      </a: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462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Efavirenz + INTR</a:t>
                      </a: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24%</a:t>
                      </a: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89 (84-93)</a:t>
                      </a: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230 (142-353)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 = 0.01 vs LPV/r o EFV + LPV/r</a:t>
                      </a: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62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Lopinavir/r + INTR</a:t>
                      </a: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37%</a:t>
                      </a: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77 (71-83)  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3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p = 0.003 vs EFV</a:t>
                      </a: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287 (155-422)</a:t>
                      </a: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7473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Efavirenz + lopinavir/r</a:t>
                      </a: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29%</a:t>
                      </a: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83 (76-88)</a:t>
                      </a: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273 (176-419)</a:t>
                      </a:r>
                    </a:p>
                  </a:txBody>
                  <a:tcPr marL="90000" marR="90000" marT="36005" marB="36005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532567" name="Group 87"/>
          <p:cNvGraphicFramePr>
            <a:graphicFrameLocks noGrp="1"/>
          </p:cNvGraphicFramePr>
          <p:nvPr/>
        </p:nvGraphicFramePr>
        <p:xfrm>
          <a:off x="168275" y="3352800"/>
          <a:ext cx="8853488" cy="1308556"/>
        </p:xfrm>
        <a:graphic>
          <a:graphicData uri="http://schemas.openxmlformats.org/drawingml/2006/table">
            <a:tbl>
              <a:tblPr/>
              <a:tblGrid>
                <a:gridCol w="2697163"/>
                <a:gridCol w="3241675"/>
                <a:gridCol w="2914650"/>
              </a:tblGrid>
              <a:tr h="318696">
                <a:tc gridSpan="3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Razones de riesgo (</a:t>
                      </a: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IC95</a:t>
                      </a: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%) para tiempo hasta fallo virológico o hasta fallo de régimen</a:t>
                      </a:r>
                    </a:p>
                  </a:txBody>
                  <a:tcPr marL="90000" marR="90000" marT="35978" marB="35978" anchor="ctr" horzOverflow="overflow">
                    <a:lnL w="12700" cap="flat" cmpd="sng" algn="ctr">
                      <a:solidFill>
                        <a:srgbClr val="E2E2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E2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E2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6178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4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Trebuchet MS" pitchFamily="34" charset="0"/>
                        <a:ea typeface="ＭＳ Ｐゴシック" pitchFamily="-107" charset="-128"/>
                      </a:endParaRPr>
                    </a:p>
                  </a:txBody>
                  <a:tcPr marL="90000" marR="90000" marT="35978" marB="3597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  <a:ea typeface="ＭＳ Ｐゴシック" pitchFamily="-107" charset="-128"/>
                        </a:rPr>
                        <a:t>Tiempo hasta fallo virológico</a:t>
                      </a:r>
                    </a:p>
                  </a:txBody>
                  <a:tcPr marL="90000" marR="90000" marT="35978" marB="3597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Trebuchet MS" pitchFamily="34" charset="0"/>
                          <a:ea typeface="ＭＳ Ｐゴシック" pitchFamily="-107" charset="-128"/>
                        </a:rPr>
                        <a:t>Tiempo hasta fallo de régimen</a:t>
                      </a:r>
                    </a:p>
                  </a:txBody>
                  <a:tcPr marL="90000" marR="90000" marT="35978" marB="3597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25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EFV vs LPV/r</a:t>
                      </a:r>
                    </a:p>
                  </a:txBody>
                  <a:tcPr marL="90000" marR="90000" marT="35978" marB="3597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0.63 (0.45-0.87)</a:t>
                      </a:r>
                    </a:p>
                  </a:txBody>
                  <a:tcPr marL="90000" marR="90000" marT="35978" marB="3597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0.75 (0.57-0.98)</a:t>
                      </a:r>
                    </a:p>
                  </a:txBody>
                  <a:tcPr marL="90000" marR="90000" marT="35978" marB="3597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EFV vs EFV + LPV/r</a:t>
                      </a:r>
                    </a:p>
                  </a:txBody>
                  <a:tcPr marL="90000" marR="90000" marT="35978" marB="3597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0.86 (0.61-1.21)</a:t>
                      </a:r>
                    </a:p>
                  </a:txBody>
                  <a:tcPr marL="90000" marR="90000" marT="35978" marB="3597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0.93 (0.70-1.23)</a:t>
                      </a:r>
                    </a:p>
                  </a:txBody>
                  <a:tcPr marL="90000" marR="90000" marT="35978" marB="3597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42542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LPV/r vs EFV + LPV/r</a:t>
                      </a:r>
                    </a:p>
                  </a:txBody>
                  <a:tcPr marL="90000" marR="90000" marT="35978" marB="3597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1.30 (0.95-1,77)</a:t>
                      </a:r>
                    </a:p>
                  </a:txBody>
                  <a:tcPr marL="90000" marR="90000" marT="35978" marB="3597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1.21 (0.93-1.56)</a:t>
                      </a:r>
                    </a:p>
                  </a:txBody>
                  <a:tcPr marL="90000" marR="90000" marT="35978" marB="35978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23" name="Titr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mtClean="0">
                <a:ea typeface="ＭＳ Ｐゴシック" pitchFamily="-107" charset="-128"/>
              </a:rPr>
              <a:t>ACTG A5142: [(EFV vs LPV/r) + 2 INTR] vs EFV + LPV/r</a:t>
            </a:r>
          </a:p>
        </p:txBody>
      </p:sp>
      <p:graphicFrame>
        <p:nvGraphicFramePr>
          <p:cNvPr id="532566" name="Group 86"/>
          <p:cNvGraphicFramePr>
            <a:graphicFrameLocks noGrp="1"/>
          </p:cNvGraphicFramePr>
          <p:nvPr/>
        </p:nvGraphicFramePr>
        <p:xfrm>
          <a:off x="1763713" y="4800600"/>
          <a:ext cx="5616575" cy="1472004"/>
        </p:xfrm>
        <a:graphic>
          <a:graphicData uri="http://schemas.openxmlformats.org/drawingml/2006/table">
            <a:tbl>
              <a:tblPr/>
              <a:tblGrid>
                <a:gridCol w="2879725"/>
                <a:gridCol w="2736850"/>
              </a:tblGrid>
              <a:tr h="338197">
                <a:tc gridSpan="2"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Razones de riesgo (</a:t>
                      </a: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IC95</a:t>
                      </a:r>
                      <a:r>
                        <a:rPr kumimoji="0" lang="es-ES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CC3300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%) para fallo virológico *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E2E2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E2E2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E2E2F6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2833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Sexo femenino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1.38 (1.01-1.89)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33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Raza negra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1.57 (1.18-2.08)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2833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Edad más joven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1.23 (1.06-1.45)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83354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Recuento de CD4 más bajo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9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s-ES" sz="14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1.14 (1.01-1.27)</a:t>
                      </a:r>
                    </a:p>
                  </a:txBody>
                  <a:tcPr marT="45702" marB="45702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1345" name="Rectangle 15"/>
          <p:cNvSpPr>
            <a:spLocks noChangeArrowheads="1"/>
          </p:cNvSpPr>
          <p:nvPr/>
        </p:nvSpPr>
        <p:spPr bwMode="auto">
          <a:xfrm>
            <a:off x="1692275" y="6307138"/>
            <a:ext cx="5688013" cy="274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200" i="0">
                <a:solidFill>
                  <a:srgbClr val="000066"/>
                </a:solidFill>
              </a:rPr>
              <a:t>* Modelo multivariable  de Cox estratificado según los 3 factores basales</a:t>
            </a:r>
            <a:endParaRPr lang="es-ES" sz="1800" i="0">
              <a:solidFill>
                <a:srgbClr val="000066"/>
              </a:solidFill>
            </a:endParaRPr>
          </a:p>
        </p:txBody>
      </p:sp>
      <p:grpSp>
        <p:nvGrpSpPr>
          <p:cNvPr id="11346" name="Group 80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1348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1349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A5142</a:t>
              </a:r>
            </a:p>
          </p:txBody>
        </p:sp>
      </p:grpSp>
      <p:sp>
        <p:nvSpPr>
          <p:cNvPr id="11347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200">
                <a:solidFill>
                  <a:srgbClr val="CC0000"/>
                </a:solidFill>
              </a:rPr>
              <a:t>Riddler SA. NEJM 2008;358:2095-2106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34654" name="Group 126"/>
          <p:cNvGraphicFramePr>
            <a:graphicFrameLocks noGrp="1"/>
          </p:cNvGraphicFramePr>
          <p:nvPr/>
        </p:nvGraphicFramePr>
        <p:xfrm>
          <a:off x="107950" y="1549400"/>
          <a:ext cx="8883653" cy="4512132"/>
        </p:xfrm>
        <a:graphic>
          <a:graphicData uri="http://schemas.openxmlformats.org/drawingml/2006/table">
            <a:tbl>
              <a:tblPr/>
              <a:tblGrid>
                <a:gridCol w="205388"/>
                <a:gridCol w="3025567"/>
                <a:gridCol w="1331820"/>
                <a:gridCol w="1584216"/>
                <a:gridCol w="1439764"/>
                <a:gridCol w="1296898"/>
              </a:tblGrid>
              <a:tr h="400672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Trebuchet MS" pitchFamily="34" charset="0"/>
                        <a:ea typeface="ＭＳ Ｐゴシック" pitchFamily="-107" charset="-128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EFV + 2 NRTI </a:t>
                      </a:r>
                      <a:r>
                        <a:rPr kumimoji="0" lang="es-E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(1)</a:t>
                      </a: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/>
                      </a:r>
                      <a:b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</a:b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</a:t>
                      </a: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= 250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LPV/r + 2 NRTI </a:t>
                      </a:r>
                      <a:r>
                        <a:rPr kumimoji="0" lang="es-E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(2)</a:t>
                      </a:r>
                      <a:endParaRPr kumimoji="0" lang="es-ES" sz="12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latin typeface="Calibri" pitchFamily="34" charset="0"/>
                        <a:ea typeface="ＭＳ Ｐゴシック" pitchFamily="-107" charset="-128"/>
                      </a:endParaRP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</a:t>
                      </a: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= 253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0080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EFV + LPV/r </a:t>
                      </a:r>
                      <a:r>
                        <a:rPr kumimoji="0" lang="es-ES" sz="1200" b="1" i="0" u="none" strike="noStrike" cap="none" normalizeH="0" baseline="3000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(3)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N = </a:t>
                      </a:r>
                      <a:r>
                        <a:rPr kumimoji="0" lang="es-ES" sz="12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250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F66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Calibri" pitchFamily="34" charset="0"/>
                          <a:ea typeface="ＭＳ Ｐゴシック" pitchFamily="-107" charset="-128"/>
                        </a:rPr>
                        <a:t>p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F8F8F8"/>
                    </a:solidFill>
                  </a:tcPr>
                </a:tc>
              </a:tr>
              <a:tr h="245199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Algún signo o síntoma nuevo, grado 3 o 4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17%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18%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17%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  <a:tr h="2451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Dolor o malestar</a:t>
                      </a:r>
                    </a:p>
                  </a:txBody>
                  <a:tcPr marL="89994" marR="89994" marT="54009" marB="540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1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Diarrea o heces sueltas</a:t>
                      </a:r>
                    </a:p>
                  </a:txBody>
                  <a:tcPr marL="89994" marR="89994" marT="54009" marB="540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 1%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 0.05 (1 vs 2)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1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Náusea</a:t>
                      </a:r>
                    </a:p>
                  </a:txBody>
                  <a:tcPr marL="89994" marR="89994" marT="54009" marB="540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1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Mácules, pápulas o rash</a:t>
                      </a:r>
                    </a:p>
                  </a:txBody>
                  <a:tcPr marL="89994" marR="89994" marT="54009" marB="540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1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Cefalea</a:t>
                      </a:r>
                    </a:p>
                  </a:txBody>
                  <a:tcPr marL="89994" marR="89994" marT="54009" marB="540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345">
                <a:tc gridSpan="6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Alteraciones de laboratorio grado 3 o 4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</a:tr>
              <a:tr h="382381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Cualquier alteración</a:t>
                      </a:r>
                    </a:p>
                  </a:txBody>
                  <a:tcPr marL="89994" marR="89994" marT="54009" marB="540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29%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32%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43%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 0.05 (1 vs 3)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 0.05 (2 vs 3)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1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Creatina kinasa &gt; 5 x ULN</a:t>
                      </a:r>
                    </a:p>
                  </a:txBody>
                  <a:tcPr marL="89994" marR="89994" marT="54009" marB="540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1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Neutrofilos &lt; 750/mm</a:t>
                      </a:r>
                      <a:r>
                        <a:rPr kumimoji="0" lang="es-ES" sz="1200" b="1" i="0" u="none" strike="noStrike" cap="none" normalizeH="0" baseline="3000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</a:t>
                      </a:r>
                    </a:p>
                  </a:txBody>
                  <a:tcPr marL="89994" marR="89994" marT="54009" marB="540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7%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1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LDL-colesterol en ayunas &gt; 190 mg/dL</a:t>
                      </a:r>
                    </a:p>
                  </a:txBody>
                  <a:tcPr marL="89994" marR="89994" marT="54009" marB="540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 0.05 (2 vs 3)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519563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Triglicéridos en ayunas &gt; 750 mg/dL</a:t>
                      </a:r>
                    </a:p>
                  </a:txBody>
                  <a:tcPr marL="89994" marR="89994" marT="54009" marB="540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2%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14%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 0.05 (1 vs 3)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 0.05 (1 vs 2)</a:t>
                      </a:r>
                    </a:p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 0.05 (2 vs 3)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1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Aminotransferasa hepática &gt; 5 x ULN</a:t>
                      </a:r>
                    </a:p>
                  </a:txBody>
                  <a:tcPr marL="89994" marR="89994" marT="54009" marB="540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6%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8%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 0.05 (1 vs 3)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45199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endParaRPr kumimoji="0" lang="es-ES" sz="1200" b="1" i="0" u="none" strike="noStrike" cap="none" normalizeH="0" baseline="0" smtClean="0">
                        <a:ln>
                          <a:noFill/>
                        </a:ln>
                        <a:solidFill>
                          <a:srgbClr val="000066"/>
                        </a:solidFill>
                        <a:effectLst/>
                        <a:latin typeface="Arial" charset="0"/>
                        <a:ea typeface="ＭＳ Ｐゴシック" pitchFamily="-107" charset="-128"/>
                      </a:endParaRP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Lipasa &gt; 2 x ULN</a:t>
                      </a:r>
                    </a:p>
                  </a:txBody>
                  <a:tcPr marL="89994" marR="89994" marT="54009" marB="54009" anchor="ctr" horzOverflow="overflow">
                    <a:lnL>
                      <a:noFill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9%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4%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5%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75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66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 0.05 (1 vs 2)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54345">
                <a:tc gridSpan="2"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Lipoatrofia clínica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fr-F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3%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1%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0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0" fontAlgn="base" latinLnBrk="0" hangingPunct="0">
                        <a:lnSpc>
                          <a:spcPct val="8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>
                          <a:srgbClr val="FFFF66"/>
                        </a:buClr>
                        <a:buSzTx/>
                        <a:buFontTx/>
                        <a:buNone/>
                        <a:tabLst/>
                      </a:pPr>
                      <a:r>
                        <a:rPr kumimoji="0" lang="es-ES" sz="1200" b="1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66FF"/>
                          </a:solidFill>
                          <a:effectLst/>
                          <a:latin typeface="Arial" charset="0"/>
                          <a:ea typeface="ＭＳ Ｐゴシック" pitchFamily="-107" charset="-128"/>
                        </a:rPr>
                        <a:t>&lt; 0.05 (1 vs 3)</a:t>
                      </a:r>
                    </a:p>
                  </a:txBody>
                  <a:tcPr marL="89994" marR="89994" marT="54009" marB="54009" anchor="ctr" horzOverflow="overflow">
                    <a:lnL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C0C0C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DDDDDD"/>
                    </a:solidFill>
                  </a:tcPr>
                </a:tc>
              </a:tr>
            </a:tbl>
          </a:graphicData>
        </a:graphic>
      </p:graphicFrame>
      <p:sp>
        <p:nvSpPr>
          <p:cNvPr id="12406" name="Text Box 115"/>
          <p:cNvSpPr txBox="1">
            <a:spLocks noChangeArrowheads="1"/>
          </p:cNvSpPr>
          <p:nvPr/>
        </p:nvSpPr>
        <p:spPr bwMode="auto">
          <a:xfrm>
            <a:off x="149225" y="6105525"/>
            <a:ext cx="86614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l"/>
            <a:r>
              <a:rPr lang="es-ES" sz="1400" i="0">
                <a:solidFill>
                  <a:srgbClr val="000066"/>
                </a:solidFill>
              </a:rPr>
              <a:t>Toxicidad llevando a suspensión de una o más drogas </a:t>
            </a:r>
            <a:r>
              <a:rPr lang="es-ES" altLang="ja-JP" sz="1400" i="0">
                <a:solidFill>
                  <a:srgbClr val="000066"/>
                </a:solidFill>
              </a:rPr>
              <a:t>= 18% (sin diferencia significativa entre los 3 grupos)</a:t>
            </a:r>
            <a:endParaRPr lang="es-ES" sz="1400" i="0">
              <a:solidFill>
                <a:srgbClr val="000066"/>
              </a:solidFill>
            </a:endParaRPr>
          </a:p>
        </p:txBody>
      </p:sp>
      <p:sp>
        <p:nvSpPr>
          <p:cNvPr id="12407" name="Titre 3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s-ES" smtClean="0">
                <a:ea typeface="ＭＳ Ｐゴシック" pitchFamily="-107" charset="-128"/>
              </a:rPr>
              <a:t>ACTG A5142: [(EFV vs LPV/r) + 2 INTR] vs EFV + LPV/r</a:t>
            </a:r>
          </a:p>
        </p:txBody>
      </p:sp>
      <p:grpSp>
        <p:nvGrpSpPr>
          <p:cNvPr id="12408" name="Group 125"/>
          <p:cNvGrpSpPr>
            <a:grpSpLocks/>
          </p:cNvGrpSpPr>
          <p:nvPr/>
        </p:nvGrpSpPr>
        <p:grpSpPr bwMode="auto">
          <a:xfrm>
            <a:off x="0" y="6570663"/>
            <a:ext cx="900113" cy="287337"/>
            <a:chOff x="0" y="4139"/>
            <a:chExt cx="567" cy="181"/>
          </a:xfrm>
        </p:grpSpPr>
        <p:sp>
          <p:nvSpPr>
            <p:cNvPr id="12412" name="AutoShape 162"/>
            <p:cNvSpPr>
              <a:spLocks noChangeArrowheads="1"/>
            </p:cNvSpPr>
            <p:nvPr/>
          </p:nvSpPr>
          <p:spPr bwMode="auto">
            <a:xfrm>
              <a:off x="0" y="4139"/>
              <a:ext cx="567" cy="181"/>
            </a:xfrm>
            <a:prstGeom prst="roundRect">
              <a:avLst>
                <a:gd name="adj" fmla="val 16667"/>
              </a:avLst>
            </a:prstGeom>
            <a:solidFill>
              <a:srgbClr val="E2E2F6"/>
            </a:solidFill>
            <a:ln w="9525">
              <a:noFill/>
              <a:round/>
              <a:headEnd/>
              <a:tailEnd/>
            </a:ln>
            <a:effectLst>
              <a:prstShdw prst="shdw17" dist="17961" dir="2700000">
                <a:srgbClr val="888894">
                  <a:alpha val="74997"/>
                </a:srgbClr>
              </a:prstShdw>
            </a:effectLst>
          </p:spPr>
          <p:txBody>
            <a:bodyPr wrap="none" anchor="ctr"/>
            <a:lstStyle/>
            <a:p>
              <a:endParaRPr lang="es-ES" sz="1800" b="1" i="0">
                <a:solidFill>
                  <a:srgbClr val="000066"/>
                </a:solidFill>
                <a:latin typeface="Calibri" pitchFamily="34" charset="0"/>
                <a:cs typeface="Arial" charset="0"/>
              </a:endParaRPr>
            </a:p>
          </p:txBody>
        </p:sp>
        <p:sp>
          <p:nvSpPr>
            <p:cNvPr id="12413" name="ZoneTexte 23"/>
            <p:cNvSpPr txBox="1">
              <a:spLocks noChangeArrowheads="1"/>
            </p:cNvSpPr>
            <p:nvPr/>
          </p:nvSpPr>
          <p:spPr bwMode="auto">
            <a:xfrm>
              <a:off x="107" y="4146"/>
              <a:ext cx="395" cy="17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algn="l"/>
              <a:r>
                <a:rPr lang="es-ES" sz="1200" b="1">
                  <a:solidFill>
                    <a:schemeClr val="accent2"/>
                  </a:solidFill>
                  <a:latin typeface="Cambria" pitchFamily="18" charset="0"/>
                </a:rPr>
                <a:t>A5142</a:t>
              </a:r>
            </a:p>
          </p:txBody>
        </p:sp>
      </p:grpSp>
      <p:sp>
        <p:nvSpPr>
          <p:cNvPr id="12409" name="ZoneTexte 11"/>
          <p:cNvSpPr txBox="1">
            <a:spLocks noChangeArrowheads="1"/>
          </p:cNvSpPr>
          <p:nvPr/>
        </p:nvSpPr>
        <p:spPr bwMode="auto">
          <a:xfrm>
            <a:off x="858838" y="1143000"/>
            <a:ext cx="7388225" cy="420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lnSpc>
                <a:spcPct val="90000"/>
              </a:lnSpc>
            </a:pPr>
            <a:r>
              <a:rPr lang="es-ES" altLang="ja-JP" b="1" i="0">
                <a:solidFill>
                  <a:srgbClr val="CC3300"/>
                </a:solidFill>
                <a:latin typeface="Calibri" pitchFamily="34" charset="0"/>
              </a:rPr>
              <a:t>Eventos clínicos o alteraciones de laboratorio grado</a:t>
            </a:r>
            <a:r>
              <a:rPr lang="es-ES" b="1" i="0">
                <a:solidFill>
                  <a:srgbClr val="CC3300"/>
                </a:solidFill>
                <a:latin typeface="Calibri" pitchFamily="34" charset="0"/>
              </a:rPr>
              <a:t> 3 o 4</a:t>
            </a:r>
          </a:p>
        </p:txBody>
      </p:sp>
      <p:sp>
        <p:nvSpPr>
          <p:cNvPr id="12410" name="Text Box 18"/>
          <p:cNvSpPr txBox="1">
            <a:spLocks noChangeArrowheads="1"/>
          </p:cNvSpPr>
          <p:nvPr/>
        </p:nvSpPr>
        <p:spPr bwMode="auto">
          <a:xfrm>
            <a:off x="5918200" y="6527800"/>
            <a:ext cx="3103563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eaLnBrk="0" hangingPunct="0"/>
            <a:r>
              <a:rPr lang="es-ES" sz="1200">
                <a:solidFill>
                  <a:srgbClr val="CC0000"/>
                </a:solidFill>
              </a:rPr>
              <a:t>Riddler SA. NEJM 2008;358:2095-2106 </a:t>
            </a:r>
          </a:p>
        </p:txBody>
      </p:sp>
      <p:sp>
        <p:nvSpPr>
          <p:cNvPr id="12411" name="9 CuadroTexto"/>
          <p:cNvSpPr txBox="1">
            <a:spLocks noChangeArrowheads="1"/>
          </p:cNvSpPr>
          <p:nvPr/>
        </p:nvSpPr>
        <p:spPr bwMode="auto">
          <a:xfrm>
            <a:off x="900113" y="6427788"/>
            <a:ext cx="3967162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l"/>
            <a:r>
              <a:rPr lang="es-ES" sz="1400" i="0">
                <a:solidFill>
                  <a:schemeClr val="bg2"/>
                </a:solidFill>
              </a:rPr>
              <a:t>ULN: límite normal superior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WMTOOLS" val="&lt;WMTools ver=&quot;1.0&quot;&gt;&lt;Timings time=&quot;03/08/2005 15:03:22&quot;&gt;&lt;Slide id=&quot;258&quot; dur=&quot;.922&quot;/&gt;&lt;Slide id=&quot;280&quot; dur=&quot;.563&quot;/&gt;&lt;Slide id=&quot;281&quot; dur=&quot;.343&quot;/&gt;&lt;Slide id=&quot;282&quot; dur=&quot;.266&quot;/&gt;&lt;Slide id=&quot;283&quot; dur=&quot;.328&quot;/&gt;&lt;Slide id=&quot;282&quot; dur=&quot;.141&quot;/&gt;&lt;Slide id=&quot;281&quot; dur=&quot;.078&quot;/&gt;&lt;Slide id=&quot;280&quot; dur=&quot;.187&quot;/&gt;&lt;Slide id=&quot;258&quot; dur=&quot;.454&quot;/&gt;&lt;/Timings&gt;&lt;/WMTools&gt;"/>
  <p:tag name="ARTICULATE_PROJECT_OPEN" val="0"/>
</p:tagLst>
</file>

<file path=ppt/theme/theme1.xml><?xml version="1.0" encoding="utf-8"?>
<a:theme xmlns:a="http://schemas.openxmlformats.org/drawingml/2006/main" name="ARV_trials_2010">
  <a:themeElements>
    <a:clrScheme name="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ARV_trials_2010">
      <a:majorFont>
        <a:latin typeface="Calibri"/>
        <a:ea typeface=""/>
        <a:cs typeface=""/>
      </a:majorFont>
      <a:minorFont>
        <a:latin typeface="Arial"/>
        <a:ea typeface=""/>
        <a:cs typeface="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>
          <a:prstShdw prst="shdw17" dist="17961" dir="2700000">
            <a:schemeClr val="tx1">
              <a:gamma/>
              <a:shade val="60000"/>
              <a:invGamma/>
              <a:alpha val="74998"/>
            </a:schemeClr>
          </a:prstShdw>
        </a:effec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r-FR" sz="2800" b="0" i="0" u="none" strike="noStrike" cap="none" normalizeH="0" baseline="0">
            <a:ln>
              <a:noFill/>
            </a:ln>
            <a:solidFill>
              <a:schemeClr val="bg1"/>
            </a:solidFill>
            <a:effectLst/>
            <a:latin typeface="Arial" pitchFamily="-109" charset="0"/>
            <a:ea typeface="ＭＳ Ｐゴシック" pitchFamily="-109" charset="-128"/>
            <a:cs typeface="ＭＳ Ｐゴシック" pitchFamily="-109" charset="-128"/>
          </a:defRPr>
        </a:defPPr>
      </a:lstStyle>
    </a:lnDef>
  </a:objectDefaults>
  <a:extraClrSchemeLst>
    <a:extraClrScheme>
      <a:clrScheme name="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1_ARV_trials_2010">
  <a:themeElements>
    <a:clrScheme name="1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1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1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1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2_ARV_trials_2010">
  <a:themeElements>
    <a:clrScheme name="2_ARV_trials_2010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2_ARV_trials_2010">
      <a:majorFont>
        <a:latin typeface="Calibri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2_ARV_trials_2010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2_ARV_trials_2010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2_ARV_trials_2010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33322</TotalTime>
  <Words>2156</Words>
  <Application>Microsoft Office PowerPoint</Application>
  <PresentationFormat>Affichage à l'écran (4:3)</PresentationFormat>
  <Paragraphs>594</Paragraphs>
  <Slides>11</Slides>
  <Notes>11</Notes>
  <HiddenSlides>0</HiddenSlides>
  <MMClips>0</MMClips>
  <ScaleCrop>false</ScaleCrop>
  <HeadingPairs>
    <vt:vector size="6" baseType="variant">
      <vt:variant>
        <vt:lpstr>Polices utilisées</vt:lpstr>
      </vt:variant>
      <vt:variant>
        <vt:i4>6</vt:i4>
      </vt:variant>
      <vt:variant>
        <vt:lpstr>Thème</vt:lpstr>
      </vt:variant>
      <vt:variant>
        <vt:i4>3</vt:i4>
      </vt:variant>
      <vt:variant>
        <vt:lpstr>Titres des diapositives</vt:lpstr>
      </vt:variant>
      <vt:variant>
        <vt:i4>11</vt:i4>
      </vt:variant>
    </vt:vector>
  </HeadingPairs>
  <TitlesOfParts>
    <vt:vector size="20" baseType="lpstr">
      <vt:lpstr>Arial</vt:lpstr>
      <vt:lpstr>ＭＳ Ｐゴシック</vt:lpstr>
      <vt:lpstr>Calibri</vt:lpstr>
      <vt:lpstr>Wingdings</vt:lpstr>
      <vt:lpstr>Trebuchet MS</vt:lpstr>
      <vt:lpstr>Cambria</vt:lpstr>
      <vt:lpstr>ARV_trials_2010</vt:lpstr>
      <vt:lpstr>1_ARV_trials_2010</vt:lpstr>
      <vt:lpstr>2_ARV_trials_2010</vt:lpstr>
      <vt:lpstr>Comparación de INNTR vs IP/r</vt:lpstr>
      <vt:lpstr>ACTG A5142: [(EFV vs LPV/r) + 2 INTR] vs EFV + LPV/r</vt:lpstr>
      <vt:lpstr>ACTG A5142: [(EFV vs LPV/r) + 2 INTR] vs EFV + LPV/r</vt:lpstr>
      <vt:lpstr>ACTG A5142: [(EFV vs LPV/r) + 2 INTR] vs EFV + LPV/r</vt:lpstr>
      <vt:lpstr>ACTG A5142: [(EFV vs LPV/r) + 2 INTR] vs EFV + LPV/r</vt:lpstr>
      <vt:lpstr>ACTG A5142: [(EFV vs LPV/r) + 2 INTR] vs EFV + LPV/r</vt:lpstr>
      <vt:lpstr>ACTG A5142: [(EFV vs LPV/r) + 2 INTR] vs EFV + LPV/r</vt:lpstr>
      <vt:lpstr>ACTG A5142: [(EFV vs LPV/r) + 2 INTR] vs EFV + LPV/r</vt:lpstr>
      <vt:lpstr>ACTG A5142: [(EFV vs LPV/r) + 2 INTR] vs EFV + LPV/r</vt:lpstr>
      <vt:lpstr>ACTG A5142: [(EFV vs LPV/r) + 2 INTR] vs EFV + LPV/r</vt:lpstr>
      <vt:lpstr>ACTG A5142: [(EFV vs LPV/r) + 2 INTR] vs EFV + LPV/r</vt:lpstr>
    </vt:vector>
  </TitlesOfParts>
  <Company>ARV-trials.com</Company>
  <LinksUpToDate>false</LinksUpToDate>
  <SharedDoc>false</SharedDoc>
  <HyperlinkBase/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ARV-trials 2010</dc:title>
  <dc:creator>F. Raffi</dc:creator>
  <cp:lastModifiedBy>Pilouk</cp:lastModifiedBy>
  <cp:revision>1585</cp:revision>
  <cp:lastPrinted>2009-11-19T07:51:26Z</cp:lastPrinted>
  <dcterms:created xsi:type="dcterms:W3CDTF">2010-03-17T20:56:56Z</dcterms:created>
  <dcterms:modified xsi:type="dcterms:W3CDTF">2014-11-13T15:55:58Z</dcterms:modified>
</cp:coreProperties>
</file>