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20"/>
  </p:notesMasterIdLst>
  <p:handoutMasterIdLst>
    <p:handoutMasterId r:id="rId21"/>
  </p:handoutMasterIdLst>
  <p:sldIdLst>
    <p:sldId id="977" r:id="rId4"/>
    <p:sldId id="962" r:id="rId5"/>
    <p:sldId id="963" r:id="rId6"/>
    <p:sldId id="964" r:id="rId7"/>
    <p:sldId id="965" r:id="rId8"/>
    <p:sldId id="966" r:id="rId9"/>
    <p:sldId id="967" r:id="rId10"/>
    <p:sldId id="968" r:id="rId11"/>
    <p:sldId id="969" r:id="rId12"/>
    <p:sldId id="970" r:id="rId13"/>
    <p:sldId id="971" r:id="rId14"/>
    <p:sldId id="972" r:id="rId15"/>
    <p:sldId id="973" r:id="rId16"/>
    <p:sldId id="974" r:id="rId17"/>
    <p:sldId id="975" r:id="rId18"/>
    <p:sldId id="976" r:id="rId19"/>
  </p:sldIdLst>
  <p:sldSz cx="9144000" cy="6858000" type="screen4x3"/>
  <p:notesSz cx="7099300" cy="10234613"/>
  <p:custDataLst>
    <p:tags r:id="rId22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000066"/>
    <a:srgbClr val="CC3300"/>
    <a:srgbClr val="FF00FF"/>
    <a:srgbClr val="800080"/>
    <a:srgbClr val="FF66FF"/>
    <a:srgbClr val="660033"/>
    <a:srgbClr val="008000"/>
    <a:srgbClr val="0066CC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22" autoAdjust="0"/>
  </p:normalViewPr>
  <p:slideViewPr>
    <p:cSldViewPr snapToGrid="0" snapToObjects="1" showGuides="1">
      <p:cViewPr>
        <p:scale>
          <a:sx n="100" d="100"/>
          <a:sy n="100" d="100"/>
        </p:scale>
        <p:origin x="-1848" y="-234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010D33BD-C0B3-4CC2-8248-84A09872CA97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86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970D597-00C1-47C1-AE9C-03458B3DB15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4301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9643156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4" y="4860926"/>
            <a:ext cx="5680075" cy="4605337"/>
          </a:xfrm>
          <a:noFill/>
          <a:ln/>
        </p:spPr>
        <p:txBody>
          <a:bodyPr lIns="99038" tIns="49520" rIns="99038" bIns="49520"/>
          <a:lstStyle/>
          <a:p>
            <a:pPr defTabSz="457155"/>
            <a:endParaRPr lang="en-US" dirty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0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73" tIns="49986" rIns="99973" bIns="49986">
            <a:prstTxWarp prst="textNoShape">
              <a:avLst/>
            </a:prstTxWarp>
          </a:bodyPr>
          <a:lstStyle/>
          <a:p>
            <a:pPr algn="l" defTabSz="998440"/>
            <a:r>
              <a:rPr lang="fr-FR" sz="1400" i="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400" i="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720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44" tIns="46021" rIns="92044" bIns="46021" anchor="b">
            <a:prstTxWarp prst="textNoShape">
              <a:avLst/>
            </a:prstTxWarp>
          </a:bodyPr>
          <a:lstStyle/>
          <a:p>
            <a:pPr algn="r" defTabSz="922247"/>
            <a:fld id="{E344E492-04FA-AB45-A49C-D59BBA6CEC7E}" type="slidenum">
              <a:rPr lang="fr-FR" sz="1300" i="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922247"/>
              <a:t>1</a:t>
            </a:fld>
            <a:endParaRPr lang="fr-FR" sz="1300" i="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07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072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BAD47CF-A64D-44C2-A54B-172796C299FB}" type="slidenum">
              <a:rPr lang="fr-FR" sz="1300" i="0">
                <a:solidFill>
                  <a:schemeClr val="tx1"/>
                </a:solidFill>
              </a:rPr>
              <a:pPr algn="r" defTabSz="922338"/>
              <a:t>10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17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174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1B618EC-C284-41AD-B367-950619FDD64C}" type="slidenum">
              <a:rPr lang="fr-FR" sz="1300" i="0">
                <a:solidFill>
                  <a:schemeClr val="tx1"/>
                </a:solidFill>
              </a:rPr>
              <a:pPr algn="r" defTabSz="922338"/>
              <a:t>11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2772" name="Espace réservé du numéro de diapositive 3"/>
          <p:cNvSpPr txBox="1">
            <a:spLocks noGrp="1"/>
          </p:cNvSpPr>
          <p:nvPr/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00" tIns="47750" rIns="95500" bIns="47750" anchor="b"/>
          <a:lstStyle/>
          <a:p>
            <a:pPr algn="r" defTabSz="955675"/>
            <a:fld id="{E13508EA-9BAD-4C78-9D81-F6F5B9F1854A}" type="slidenum">
              <a:rPr lang="fr-FR" sz="1300" i="0">
                <a:solidFill>
                  <a:srgbClr val="FFFFFF"/>
                </a:solidFill>
              </a:rPr>
              <a:pPr algn="r" defTabSz="955675"/>
              <a:t>12</a:t>
            </a:fld>
            <a:endParaRPr lang="fr-FR" sz="1300" i="0">
              <a:solidFill>
                <a:srgbClr val="FFFFFF"/>
              </a:solidFill>
            </a:endParaRPr>
          </a:p>
        </p:txBody>
      </p:sp>
      <p:sp>
        <p:nvSpPr>
          <p:cNvPr id="3277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2774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DC37D8A9-9AC9-428C-9E0D-DE7A58E3CB87}" type="slidenum">
              <a:rPr lang="fr-FR" sz="1300" i="0">
                <a:solidFill>
                  <a:schemeClr val="tx1"/>
                </a:solidFill>
              </a:rPr>
              <a:pPr algn="r" defTabSz="922338"/>
              <a:t>12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3796" name="Espace réservé du numéro de diapositive 3"/>
          <p:cNvSpPr txBox="1">
            <a:spLocks noGrp="1"/>
          </p:cNvSpPr>
          <p:nvPr/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500" tIns="47750" rIns="95500" bIns="47750" anchor="b"/>
          <a:lstStyle/>
          <a:p>
            <a:pPr algn="r" defTabSz="955675"/>
            <a:fld id="{315BD34A-F4FC-42DA-AEA3-1C8A1C00B170}" type="slidenum">
              <a:rPr lang="fr-FR" sz="1300" i="0">
                <a:solidFill>
                  <a:srgbClr val="FFFFFF"/>
                </a:solidFill>
              </a:rPr>
              <a:pPr algn="r" defTabSz="955675"/>
              <a:t>13</a:t>
            </a:fld>
            <a:endParaRPr lang="fr-FR" sz="1300" i="0">
              <a:solidFill>
                <a:srgbClr val="FFFFFF"/>
              </a:solidFill>
            </a:endParaRPr>
          </a:p>
        </p:txBody>
      </p:sp>
      <p:sp>
        <p:nvSpPr>
          <p:cNvPr id="3379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3798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D0DF4D9-7A79-48BC-AA61-7494693FA46C}" type="slidenum">
              <a:rPr lang="fr-FR" sz="1300" i="0">
                <a:solidFill>
                  <a:schemeClr val="tx1"/>
                </a:solidFill>
              </a:rPr>
              <a:pPr algn="r" defTabSz="922338"/>
              <a:t>13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48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482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0580E6E-38E4-4024-AB69-03620879AA87}" type="slidenum">
              <a:rPr lang="fr-FR" sz="1300" i="0">
                <a:solidFill>
                  <a:schemeClr val="tx1"/>
                </a:solidFill>
              </a:rPr>
              <a:pPr algn="r" defTabSz="922338"/>
              <a:t>14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58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584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C09A180-E377-40AE-88F9-0BBBA9DC9BAD}" type="slidenum">
              <a:rPr lang="fr-FR" sz="1300" i="0">
                <a:solidFill>
                  <a:schemeClr val="tx1"/>
                </a:solidFill>
              </a:rPr>
              <a:pPr algn="r" defTabSz="922338"/>
              <a:t>15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368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3686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D07C3AD-70B5-4078-8063-57B664EC5BC2}" type="slidenum">
              <a:rPr lang="fr-FR" sz="1300" i="0">
                <a:solidFill>
                  <a:schemeClr val="tx1"/>
                </a:solidFill>
              </a:rPr>
              <a:pPr algn="r" defTabSz="922338"/>
              <a:t>16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253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253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0397FA16-58BD-4D18-A20C-AF35A30E1E9E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489E4A12-5C94-416F-BCD0-2B83141448B9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45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45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AE9E9BED-4E48-4505-8680-7F132EEA76BD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56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56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3C1B2E3-3AC3-4CF7-AD55-AD380A41F6A4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66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66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7174A12-41F3-44B0-93EE-7E4EEB17DF6A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765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765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5B7EB68-B1B1-4B55-BFF9-8F8003975CF5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867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86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0A7FD8C-45B1-43FE-9272-699F8E3DF6F7}" type="slidenum">
              <a:rPr lang="fr-FR" sz="1300" i="0">
                <a:solidFill>
                  <a:schemeClr val="tx1"/>
                </a:solidFill>
              </a:rPr>
              <a:pPr algn="r" defTabSz="922338"/>
              <a:t>8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2970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970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2FF40B9-EF77-457A-971C-3F8E4A9F07A5}" type="slidenum">
              <a:rPr lang="fr-FR" sz="1300" i="0">
                <a:solidFill>
                  <a:schemeClr val="tx1"/>
                </a:solidFill>
              </a:rPr>
              <a:pPr algn="r" defTabSz="922338"/>
              <a:t>9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Titre 1"/>
          <p:cNvSpPr>
            <a:spLocks noGrp="1"/>
          </p:cNvSpPr>
          <p:nvPr>
            <p:ph type="title" idx="4294967295"/>
          </p:nvPr>
        </p:nvSpPr>
        <p:spPr>
          <a:xfrm>
            <a:off x="0" y="44450"/>
            <a:ext cx="8193088" cy="1106488"/>
          </a:xfrm>
        </p:spPr>
        <p:txBody>
          <a:bodyPr/>
          <a:lstStyle/>
          <a:p>
            <a:pPr eaLnBrk="1" hangingPunct="1"/>
            <a:r>
              <a:rPr lang="es-AR" sz="3200" smtClean="0">
                <a:ea typeface="ＭＳ Ｐゴシック" pitchFamily="-1" charset="-128"/>
                <a:cs typeface="ＭＳ Ｐゴシック" pitchFamily="-1" charset="-128"/>
              </a:rPr>
              <a:t>Comparación combinaciones de INTR</a:t>
            </a:r>
            <a:endParaRPr lang="es-AR" sz="320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06179" name="Espace réservé du contenu 2"/>
          <p:cNvSpPr>
            <a:spLocks/>
          </p:cNvSpPr>
          <p:nvPr/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32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ZDV/3TC vs TDF + FTC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934</a:t>
            </a: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3200" b="1" i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ABC/3TC vs TDF/FTC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HEAT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2600" b="1" i="0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ACTG A5202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ASSERT</a:t>
            </a: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285750" lvl="0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endParaRPr lang="fr-FR" sz="2600" b="1" i="0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lvl="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fr-FR" sz="32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FTC/TDF vs FTC/TAF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fr-FR" sz="2600" b="1" i="0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Studies</a:t>
            </a:r>
            <a:r>
              <a:rPr lang="fr-FR" sz="2600" b="1" i="0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GS-US-292-0104 and GS-US-292-0111</a:t>
            </a:r>
          </a:p>
          <a:p>
            <a:pPr marL="742950" lvl="1" indent="-285750" algn="l" defTabSz="45720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endParaRPr lang="fr-FR" sz="2600" b="1" i="0" dirty="0" smtClean="0">
              <a:solidFill>
                <a:srgbClr val="000066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marL="342900" indent="-342900" algn="l" defTabSz="4572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endParaRPr lang="fr-FR" sz="1800" i="0" dirty="0">
              <a:solidFill>
                <a:srgbClr val="CC3300"/>
              </a:solidFill>
              <a:latin typeface="Arial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graphicFrame>
        <p:nvGraphicFramePr>
          <p:cNvPr id="80095" name="Group 223"/>
          <p:cNvGraphicFramePr>
            <a:graphicFrameLocks noGrp="1"/>
          </p:cNvGraphicFramePr>
          <p:nvPr>
            <p:ph idx="4294967295"/>
          </p:nvPr>
        </p:nvGraphicFramePr>
        <p:xfrm>
          <a:off x="190500" y="1771650"/>
          <a:ext cx="8558213" cy="4197351"/>
        </p:xfrm>
        <a:graphic>
          <a:graphicData uri="http://schemas.openxmlformats.org/drawingml/2006/table">
            <a:tbl>
              <a:tblPr/>
              <a:tblGrid>
                <a:gridCol w="544513"/>
                <a:gridCol w="4591050"/>
                <a:gridCol w="1322387"/>
                <a:gridCol w="1166813"/>
                <a:gridCol w="933450"/>
              </a:tblGrid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07975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cambio en lípidos en ayunas lípidos en S48 (mg/dL)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Colesterol total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+ 34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HDL-colesterol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Triglicéridos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Cociente de colesterol total sobre HDL-colesterol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- 0,2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Sospecha de RHS relacionada a droga en estudio,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 *, ** (7%)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 ** (7%)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Falla renal,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863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cambio en aclaramiento de creatinina calculado en S48 (mL/min)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Infarto de miocardio,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Fracturas óseas,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SIDA,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 (7%)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 (4%)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Cánceres relacionados a HIV, 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3391" name="ZoneTexte 7"/>
          <p:cNvSpPr txBox="1">
            <a:spLocks noChangeArrowheads="1"/>
          </p:cNvSpPr>
          <p:nvPr/>
        </p:nvSpPr>
        <p:spPr bwMode="auto">
          <a:xfrm>
            <a:off x="50800" y="5969000"/>
            <a:ext cx="910748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400" i="0">
                <a:solidFill>
                  <a:srgbClr val="000066"/>
                </a:solidFill>
              </a:rPr>
              <a:t>* 1 muerte después de reiniciar medicación en estudio conteniendo ABC</a:t>
            </a:r>
          </a:p>
          <a:p>
            <a:pPr algn="l"/>
            <a:r>
              <a:rPr lang="es-ES" sz="1400" i="0">
                <a:solidFill>
                  <a:srgbClr val="000066"/>
                </a:solidFill>
              </a:rPr>
              <a:t>** Fallo virológico subsecuente en pacientes con RHS sospechada = 4 en grupo  ABC/3TC, 3 en grupo TDF/FTC </a:t>
            </a:r>
          </a:p>
        </p:txBody>
      </p:sp>
      <p:sp>
        <p:nvSpPr>
          <p:cNvPr id="13392" name="ZoneTexte 11"/>
          <p:cNvSpPr txBox="1">
            <a:spLocks noChangeArrowheads="1"/>
          </p:cNvSpPr>
          <p:nvPr/>
        </p:nvSpPr>
        <p:spPr bwMode="auto">
          <a:xfrm>
            <a:off x="1016000" y="1152525"/>
            <a:ext cx="7096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Eventos clínicos y de laboratorio seleccionados</a:t>
            </a:r>
          </a:p>
        </p:txBody>
      </p:sp>
      <p:grpSp>
        <p:nvGrpSpPr>
          <p:cNvPr id="13393" name="Group 8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339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339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3394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079500"/>
            <a:ext cx="9024938" cy="5303838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Resumen – Conclusiones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Para tratamiento inicial de infección por HIV-1, pacientes con carga viral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 </a:t>
            </a:r>
            <a:r>
              <a:rPr lang="es-ES" sz="1800" u="sng" smtClean="0">
                <a:ea typeface="ＭＳ Ｐゴシック" pitchFamily="-107" charset="-128"/>
              </a:rPr>
              <a:t>&gt;</a:t>
            </a:r>
            <a:r>
              <a:rPr lang="es-ES" sz="1800" smtClean="0">
                <a:ea typeface="ＭＳ Ｐゴシック" pitchFamily="-107" charset="-128"/>
              </a:rPr>
              <a:t> 100,000 c/mL cuyo régimen contiene TDF/FTC en comparación con ABC/3TC fueron significativamente menos propensos a: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 experimentar fallo virológico: se observó superioridad de TDF/FTC en resultados virológicos a lo largo de la duración del estudio y en múltiples análisis de sensibilidad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 experimentar fallo de tolerabilidad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Posible explicación: ABC/3TC es menos potente que TDF/FTC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Diferencia en fallo virológico entre INTR significativamente incrementada </a:t>
            </a:r>
            <a:br>
              <a:rPr lang="es-ES" sz="1800" smtClean="0">
                <a:ea typeface="ＭＳ Ｐゴシック" pitchFamily="-107" charset="-128"/>
              </a:rPr>
            </a:br>
            <a:r>
              <a:rPr lang="es-ES" sz="1800" smtClean="0">
                <a:ea typeface="ＭＳ Ｐゴシック" pitchFamily="-107" charset="-128"/>
              </a:rPr>
              <a:t>con a un recuento de CD4 menor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Las diferencias en fallo virológico persistieron después de ajustar por múltiples  covariables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La ocurrencia de reacciones de hipersensibilidad sospechadas no influenciaron los resultados del estudio: igual número en ambos grupos, fallo virológico infrecuente</a:t>
            </a:r>
          </a:p>
          <a:p>
            <a:pPr lvl="1">
              <a:lnSpc>
                <a:spcPct val="95000"/>
              </a:lnSpc>
              <a:spcBef>
                <a:spcPct val="0"/>
              </a:spcBef>
            </a:pPr>
            <a:r>
              <a:rPr lang="es-ES" sz="1800" smtClean="0">
                <a:ea typeface="ＭＳ Ｐゴシック" pitchFamily="-107" charset="-128"/>
              </a:rPr>
              <a:t>Importantes implicancias para la práctica clínica de este estudio prospectivo, randomizado, doble ciego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pacientes con alta CV tienen un riesgo de fallo virológico del doble con ABC/3TC en comparación con TDF/FTC</a:t>
            </a:r>
          </a:p>
          <a:p>
            <a:pPr marL="1084263" lvl="2" indent="-169863">
              <a:lnSpc>
                <a:spcPct val="95000"/>
              </a:lnSpc>
              <a:spcBef>
                <a:spcPct val="0"/>
              </a:spcBef>
            </a:pPr>
            <a:r>
              <a:rPr lang="es-ES" smtClean="0">
                <a:ea typeface="ＭＳ Ｐゴシック" pitchFamily="-107" charset="-128"/>
              </a:rPr>
              <a:t>Las guías de tratamiento recomiendan considerar los resultados de este estudio al seleccionar INTR para terapia antirretroviral de primera línea en pacientes con alta HIV RNA</a:t>
            </a:r>
          </a:p>
        </p:txBody>
      </p:sp>
      <p:grpSp>
        <p:nvGrpSpPr>
          <p:cNvPr id="14340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434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4343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4341" name="ZoneTexte 69"/>
          <p:cNvSpPr txBox="1">
            <a:spLocks noChangeArrowheads="1"/>
          </p:cNvSpPr>
          <p:nvPr/>
        </p:nvSpPr>
        <p:spPr bwMode="auto">
          <a:xfrm>
            <a:off x="6637338" y="6545263"/>
            <a:ext cx="24653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5695" name="Group 79"/>
          <p:cNvGraphicFramePr>
            <a:graphicFrameLocks noGrp="1"/>
          </p:cNvGraphicFramePr>
          <p:nvPr/>
        </p:nvGraphicFramePr>
        <p:xfrm>
          <a:off x="457200" y="1585913"/>
          <a:ext cx="8502650" cy="3261072"/>
        </p:xfrm>
        <a:graphic>
          <a:graphicData uri="http://schemas.openxmlformats.org/drawingml/2006/table">
            <a:tbl>
              <a:tblPr/>
              <a:tblGrid>
                <a:gridCol w="3332163"/>
                <a:gridCol w="1042987"/>
                <a:gridCol w="985838"/>
                <a:gridCol w="985837"/>
                <a:gridCol w="993775"/>
                <a:gridCol w="1162050"/>
              </a:tblGrid>
              <a:tr h="335213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Total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1,857</a:t>
                      </a:r>
                    </a:p>
                  </a:txBody>
                  <a:tcPr marT="45704" marB="45704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5790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463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EFV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464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ATV/r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465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21%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16 %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Historia de SIDA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18 %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mediana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4.6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4.7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06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células CD4 (/mm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), mediana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225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236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234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224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230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HCV Ab+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7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Genotipo en el cribado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48%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 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45%</a:t>
                      </a:r>
                    </a:p>
                  </a:txBody>
                  <a:tcPr marT="45704" marB="45704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30" name="ZoneTexte 5"/>
          <p:cNvSpPr txBox="1">
            <a:spLocks noChangeArrowheads="1"/>
          </p:cNvSpPr>
          <p:nvPr/>
        </p:nvSpPr>
        <p:spPr bwMode="auto">
          <a:xfrm>
            <a:off x="1393825" y="1049338"/>
            <a:ext cx="653891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700" b="1" i="0">
                <a:solidFill>
                  <a:srgbClr val="CC3300"/>
                </a:solidFill>
                <a:latin typeface="Calibri" pitchFamily="34" charset="0"/>
              </a:rPr>
              <a:t>Características de los pacientes en el cribado</a:t>
            </a:r>
          </a:p>
        </p:txBody>
      </p:sp>
      <p:sp>
        <p:nvSpPr>
          <p:cNvPr id="15431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  <p:sp>
        <p:nvSpPr>
          <p:cNvPr id="1543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24938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</a:t>
            </a:r>
            <a:r>
              <a:rPr lang="es-ES" sz="2400" smtClean="0">
                <a:ea typeface="ＭＳ Ｐゴシック" pitchFamily="-107" charset="-128"/>
              </a:rPr>
              <a:t> - Resultados finales (todos los pacientes)</a:t>
            </a:r>
          </a:p>
        </p:txBody>
      </p:sp>
      <p:sp>
        <p:nvSpPr>
          <p:cNvPr id="15433" name="Rectangle 180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027613"/>
            <a:ext cx="9024938" cy="1801812"/>
          </a:xfrm>
        </p:spPr>
        <p:txBody>
          <a:bodyPr/>
          <a:lstStyle/>
          <a:p>
            <a:r>
              <a:rPr lang="es-ES" sz="1800" b="1" smtClean="0">
                <a:solidFill>
                  <a:srgbClr val="000066"/>
                </a:solidFill>
                <a:ea typeface="ＭＳ Ｐゴシック" pitchFamily="-107" charset="-128"/>
              </a:rPr>
              <a:t>Resultados en los 797 pacientes con cribado de HIV RNA </a:t>
            </a:r>
            <a:r>
              <a:rPr lang="es-ES" sz="1800" b="1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b="1" smtClean="0">
                <a:solidFill>
                  <a:srgbClr val="000066"/>
                </a:solidFill>
                <a:ea typeface="ＭＳ Ｐゴシック" pitchFamily="-107" charset="-128"/>
              </a:rPr>
              <a:t> 100,000 c/mL :</a:t>
            </a:r>
            <a:r>
              <a:rPr lang="es-ES" sz="1700" smtClean="0">
                <a:solidFill>
                  <a:srgbClr val="000066"/>
                </a:solidFill>
                <a:ea typeface="ＭＳ Ｐゴシック" pitchFamily="-107" charset="-128"/>
              </a:rPr>
              <a:t> </a:t>
            </a:r>
          </a:p>
          <a:p>
            <a:pPr lvl="1"/>
            <a:r>
              <a:rPr lang="es-ES" sz="1500" smtClean="0">
                <a:ea typeface="ＭＳ Ｐゴシック" pitchFamily="-107" charset="-128"/>
              </a:rPr>
              <a:t>Al momento de la acción de DSMB, el tiempo hasta el fallo virológico fue significativamente menor con ABC/3TC en comparación con TDF/FTC, independientemente de la 3ª droga </a:t>
            </a:r>
          </a:p>
          <a:p>
            <a:pPr lvl="2"/>
            <a:r>
              <a:rPr lang="es-ES" sz="1500" smtClean="0">
                <a:ea typeface="ＭＳ Ｐゴシック" pitchFamily="-107" charset="-128"/>
              </a:rPr>
              <a:t>[HR (IC 95%)]: 2.33 (1.46-3.72) </a:t>
            </a:r>
            <a:r>
              <a:rPr lang="es-ES" sz="1500" i="1" smtClean="0">
                <a:ea typeface="ＭＳ Ｐゴシック" pitchFamily="-107" charset="-128"/>
              </a:rPr>
              <a:t>(Sax PE, NEJM 2009;361:2230-40)</a:t>
            </a:r>
          </a:p>
          <a:p>
            <a:pPr lvl="2"/>
            <a:r>
              <a:rPr lang="es-ES" sz="1500" smtClean="0">
                <a:ea typeface="ＭＳ Ｐゴシック" pitchFamily="-107" charset="-128"/>
              </a:rPr>
              <a:t>con EFV: 2.46 (1.20-5.05)</a:t>
            </a:r>
          </a:p>
          <a:p>
            <a:pPr lvl="2"/>
            <a:r>
              <a:rPr lang="es-ES" sz="1500" smtClean="0">
                <a:ea typeface="ＭＳ Ｐゴシック" pitchFamily="-107" charset="-128"/>
              </a:rPr>
              <a:t>con ATV/r: 2.22 (1.19-4.14)</a:t>
            </a:r>
          </a:p>
        </p:txBody>
      </p:sp>
      <p:grpSp>
        <p:nvGrpSpPr>
          <p:cNvPr id="15434" name="Group 181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543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5437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5435" name="9 CuadroTexto"/>
          <p:cNvSpPr txBox="1">
            <a:spLocks noChangeArrowheads="1"/>
          </p:cNvSpPr>
          <p:nvPr/>
        </p:nvSpPr>
        <p:spPr bwMode="auto">
          <a:xfrm>
            <a:off x="4233863" y="6521450"/>
            <a:ext cx="25606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 i="0">
                <a:solidFill>
                  <a:schemeClr val="bg2"/>
                </a:solidFill>
              </a:rPr>
              <a:t>HR: razón de riesgo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7707" name="Group 43"/>
          <p:cNvGraphicFramePr>
            <a:graphicFrameLocks noGrp="1"/>
          </p:cNvGraphicFramePr>
          <p:nvPr/>
        </p:nvGraphicFramePr>
        <p:xfrm>
          <a:off x="479425" y="2049463"/>
          <a:ext cx="8183563" cy="2949575"/>
        </p:xfrm>
        <a:graphic>
          <a:graphicData uri="http://schemas.openxmlformats.org/drawingml/2006/table">
            <a:tbl>
              <a:tblPr/>
              <a:tblGrid>
                <a:gridCol w="3797300"/>
                <a:gridCol w="2163763"/>
                <a:gridCol w="2222500"/>
              </a:tblGrid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HR (IC 95%)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Probabilidad </a:t>
                      </a:r>
                      <a:b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de ausencia de fallo virológico en 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8575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Cribado de HIV RNA &lt; 100,000 c/ml (n = 1,060)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(+ ATV/r)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1.26 (0.76-2.05)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88.3% vs 90.3%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(+ EFV)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1.23 (0.77-1.96)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87.4% vs 89.2%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Global, todos los pacientes (n = 1,857)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(+ ABC/3TC)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1.13 (0.82-1.56)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83.4% vs 85.3%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(+ TDF/FTC)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1.01 (0.70-1.46)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89% vs 89.8%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20" name="Rectangle 86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67800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</a:t>
            </a:r>
            <a:r>
              <a:rPr lang="es-ES" sz="2400" smtClean="0">
                <a:ea typeface="ＭＳ Ｐゴシック" pitchFamily="-107" charset="-128"/>
              </a:rPr>
              <a:t> - Resultados finales (todos los pacientes)</a:t>
            </a:r>
          </a:p>
        </p:txBody>
      </p:sp>
      <p:sp>
        <p:nvSpPr>
          <p:cNvPr id="16421" name="Rectangle 8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5114925"/>
            <a:ext cx="9024938" cy="1598613"/>
          </a:xfrm>
        </p:spPr>
        <p:txBody>
          <a:bodyPr/>
          <a:lstStyle/>
          <a:p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En pacientes con cribado de HIV RNA &lt; 100,000 c/ml, ABC/3TC y TDF/FTC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tienen similar tiempo hasta el fallo virológico, con ATV/r y EFV</a:t>
            </a:r>
          </a:p>
          <a:p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En forma global, ATV/r y EFV tienen similar tiempo hasta el fallo virológico,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con ambos INTR</a:t>
            </a:r>
          </a:p>
        </p:txBody>
      </p:sp>
      <p:grpSp>
        <p:nvGrpSpPr>
          <p:cNvPr id="16422" name="Group 106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6425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6426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6423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  <p:sp>
        <p:nvSpPr>
          <p:cNvPr id="76903" name="Rectangle 103"/>
          <p:cNvSpPr>
            <a:spLocks noChangeArrowheads="1"/>
          </p:cNvSpPr>
          <p:nvPr/>
        </p:nvSpPr>
        <p:spPr bwMode="auto">
          <a:xfrm>
            <a:off x="2190750" y="1325563"/>
            <a:ext cx="4795838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Tiempo</a:t>
            </a:r>
            <a:r>
              <a:rPr lang="en-US" sz="2800" b="1" i="0" dirty="0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hasta</a:t>
            </a:r>
            <a:r>
              <a:rPr lang="en-US" sz="2800" b="1" i="0" dirty="0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 el </a:t>
            </a: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fallo</a:t>
            </a:r>
            <a:r>
              <a:rPr lang="en-US" sz="2800" b="1" i="0" dirty="0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 </a:t>
            </a:r>
            <a:r>
              <a:rPr lang="en-US" sz="2800" b="1" i="0" dirty="0" err="1">
                <a:solidFill>
                  <a:srgbClr val="CC3300"/>
                </a:solidFill>
                <a:latin typeface="Calibri" charset="0"/>
                <a:ea typeface="ＭＳ Ｐゴシック" charset="-128"/>
              </a:rPr>
              <a:t>virológico</a:t>
            </a:r>
            <a:endParaRPr lang="en-US" sz="2800" b="1" i="0" dirty="0">
              <a:solidFill>
                <a:srgbClr val="CC3300"/>
              </a:solidFill>
              <a:latin typeface="Calibri" charset="0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9775" name="Group 63"/>
          <p:cNvGraphicFramePr>
            <a:graphicFrameLocks noGrp="1"/>
          </p:cNvGraphicFramePr>
          <p:nvPr/>
        </p:nvGraphicFramePr>
        <p:xfrm>
          <a:off x="250825" y="1463675"/>
          <a:ext cx="8677275" cy="4632784"/>
        </p:xfrm>
        <a:graphic>
          <a:graphicData uri="http://schemas.openxmlformats.org/drawingml/2006/table">
            <a:tbl>
              <a:tblPr/>
              <a:tblGrid>
                <a:gridCol w="3286125"/>
                <a:gridCol w="1711325"/>
                <a:gridCol w="784225"/>
                <a:gridCol w="1927225"/>
                <a:gridCol w="968375"/>
              </a:tblGrid>
              <a:tr h="1279999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Tiempo hasta el punto final primario de seguridad </a:t>
                      </a:r>
                      <a:b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(eventos grado 3-4)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Tiempo hasta el punto final de tolerabilidad </a:t>
                      </a:r>
                      <a:br>
                        <a:rPr kumimoji="0" lang="es-E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(modificación de régimen randomizado originalmente)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57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HR (IC 95%)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HR (IC 95%)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9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Cribado de HIV RNA &lt; 100,000 c/ml (n = 1,060)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+ ATV/r 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1.13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(0.83 - 1.54)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0.44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1.43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(1.06 - 1.92)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0.018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ABC/3TC vs TDF/FTC + EFV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1.38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(1.03 - 1.85)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0.03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1.48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(1.12 - 1.95)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0.005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9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Global, todos los pacientes (n = 1,857)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+ ABC/3TC 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0.81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(0.66 - 1.00)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0.05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0.69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(0.55 - 0.86)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0.0008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ATV/r vs EFV + TDF/FTC 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0.91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(0.72 - 1.15)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0.44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0.84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(0.66 - 1.07)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0.17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67800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</a:t>
            </a:r>
            <a:r>
              <a:rPr lang="es-ES" sz="2400" smtClean="0">
                <a:ea typeface="ＭＳ Ｐゴシック" pitchFamily="-107" charset="-128"/>
              </a:rPr>
              <a:t> - Resultados finales (todos los pacientes)</a:t>
            </a:r>
          </a:p>
        </p:txBody>
      </p:sp>
      <p:grpSp>
        <p:nvGrpSpPr>
          <p:cNvPr id="17464" name="Group 13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746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467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7465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 </a:t>
            </a:r>
            <a:br>
              <a:rPr lang="es-ES" smtClean="0">
                <a:ea typeface="ＭＳ Ｐゴシック" pitchFamily="-107" charset="-128"/>
              </a:rPr>
            </a:br>
            <a:r>
              <a:rPr lang="es-ES" sz="2400" smtClean="0">
                <a:ea typeface="ＭＳ Ｐゴシック" pitchFamily="-107" charset="-128"/>
              </a:rPr>
              <a:t>Resultados finales (cribado de HIV RNA &lt; 100,000 c/ml)</a:t>
            </a:r>
          </a:p>
        </p:txBody>
      </p:sp>
      <p:sp>
        <p:nvSpPr>
          <p:cNvPr id="18435" name="Espace réservé du contenu 4"/>
          <p:cNvSpPr>
            <a:spLocks noGrp="1"/>
          </p:cNvSpPr>
          <p:nvPr>
            <p:ph type="body" idx="4294967295"/>
          </p:nvPr>
        </p:nvSpPr>
        <p:spPr>
          <a:xfrm>
            <a:off x="0" y="1409700"/>
            <a:ext cx="9024938" cy="5303838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En pacientes con cribado de HIV RNA &lt; 100,000 c/ml: ABC/3TC comparado con TDF/FTC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Similar tiempo hasta el fallo virológico con ATV/r y EFV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Menor tiempo hasta eventos de seguridad</a:t>
            </a:r>
            <a:r>
              <a:rPr lang="es-ES" sz="2200" smtClean="0">
                <a:ea typeface="ＭＳ Ｐゴシック" pitchFamily="-107" charset="-128"/>
              </a:rPr>
              <a:t> con EFV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Menor tiempo hasta modificación con ATV/r y EFV (</a:t>
            </a:r>
            <a:r>
              <a:rPr lang="es-ES" sz="2000" smtClean="0">
                <a:ea typeface="ＭＳ Ｐゴシック" pitchFamily="-107" charset="-128"/>
              </a:rPr>
              <a:t>diferencia impulsada por reacciones de hipersensibilidad sospechadas en ramas de ABC/3TC) </a:t>
            </a:r>
            <a:endParaRPr lang="es-ES" sz="2200" baseline="30000" smtClean="0">
              <a:ea typeface="ＭＳ Ｐゴシック" pitchFamily="-107" charset="-128"/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Mayor aumento de CD4 con EFV</a:t>
            </a:r>
            <a:endParaRPr lang="es-ES" sz="2200" i="1" baseline="30000" smtClean="0">
              <a:ea typeface="ＭＳ Ｐゴシック" pitchFamily="-107" charset="-128"/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Mayor aumento de colesterol total, LDL- y HDL-colesterol con ambos ATV/r y EFV; mayor aumento de triglicéridos con ATV/r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s-ES" sz="2200" smtClean="0">
                <a:ea typeface="ＭＳ Ｐゴシック" pitchFamily="-107" charset="-128"/>
              </a:rPr>
              <a:t>Aumento (ABC/3TC) versus reducción modesta (TDF/FTC) </a:t>
            </a:r>
            <a:br>
              <a:rPr lang="es-ES" sz="2200" smtClean="0">
                <a:ea typeface="ＭＳ Ｐゴシック" pitchFamily="-107" charset="-128"/>
              </a:rPr>
            </a:br>
            <a:r>
              <a:rPr lang="es-ES" sz="2200" smtClean="0">
                <a:ea typeface="ＭＳ Ｐゴシック" pitchFamily="-107" charset="-128"/>
              </a:rPr>
              <a:t>en el aclaramiento de creatinina con ATV/r</a:t>
            </a:r>
            <a:endParaRPr lang="es-ES" smtClean="0">
              <a:ea typeface="ＭＳ Ｐゴシック" pitchFamily="-107" charset="-128"/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4613275" y="6543675"/>
            <a:ext cx="453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FFFFFF"/>
                </a:solidFill>
              </a:rPr>
              <a:t>Daar ES, CROI 2010, Abs. 59LB</a:t>
            </a:r>
          </a:p>
        </p:txBody>
      </p:sp>
      <p:grpSp>
        <p:nvGrpSpPr>
          <p:cNvPr id="18437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8439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440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8438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44450"/>
            <a:ext cx="9096375" cy="1106488"/>
          </a:xfrm>
        </p:spPr>
        <p:txBody>
          <a:bodyPr/>
          <a:lstStyle/>
          <a:p>
            <a:r>
              <a:rPr lang="es-ES" smtClean="0">
                <a:ea typeface="ＭＳ Ｐゴシック" pitchFamily="-107" charset="-128"/>
              </a:rPr>
              <a:t>Estudio ACTG A5202: ABC/3TC vs TDF/FTC, en combinación con EFV vs ATV/r </a:t>
            </a:r>
            <a:r>
              <a:rPr lang="es-ES" sz="2400" smtClean="0">
                <a:ea typeface="ＭＳ Ｐゴシック" pitchFamily="-107" charset="-128"/>
              </a:rPr>
              <a:t>– Resultados finales </a:t>
            </a:r>
            <a:r>
              <a:rPr lang="es-ES" sz="2000" smtClean="0">
                <a:ea typeface="ＭＳ Ｐゴシック" pitchFamily="-107" charset="-128"/>
              </a:rPr>
              <a:t>(todos los pacientes)</a:t>
            </a:r>
          </a:p>
        </p:txBody>
      </p:sp>
      <p:sp>
        <p:nvSpPr>
          <p:cNvPr id="19459" name="Espace réservé du contenu 4"/>
          <p:cNvSpPr>
            <a:spLocks noGrp="1"/>
          </p:cNvSpPr>
          <p:nvPr>
            <p:ph idx="4294967295"/>
          </p:nvPr>
        </p:nvSpPr>
        <p:spPr>
          <a:xfrm>
            <a:off x="50800" y="1277938"/>
            <a:ext cx="9024938" cy="5303837"/>
          </a:xfrm>
        </p:spPr>
        <p:txBody>
          <a:bodyPr/>
          <a:lstStyle/>
          <a:p>
            <a:pPr>
              <a:lnSpc>
                <a:spcPts val="2600"/>
              </a:lnSpc>
              <a:spcBef>
                <a:spcPct val="0"/>
              </a:spcBef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ATV/r comparado con EFV (todos los pacientes)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Similar tiempo hasta el fallo virológico con ambos INTR</a:t>
            </a:r>
            <a:endParaRPr lang="es-ES" sz="2000" baseline="30000" smtClean="0">
              <a:ea typeface="ＭＳ Ｐゴシック" pitchFamily="-107" charset="-128"/>
            </a:endParaRPr>
          </a:p>
          <a:p>
            <a:pPr lvl="2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Límite pre-especificado de equivalencia en HR no fue cumplido, ya que la tasa de eventos observados en S96 eventos fue menor que proyectada (~15% vs 32%)</a:t>
            </a:r>
          </a:p>
          <a:p>
            <a:pPr lvl="2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Diferencia e IC para probabilidad de estar libre de fallo en S96 estuvieron dentro del criterio </a:t>
            </a:r>
            <a:r>
              <a:rPr lang="es-ES" sz="2000" u="sng" smtClean="0">
                <a:ea typeface="ＭＳ Ｐゴシック" pitchFamily="-107" charset="-128"/>
              </a:rPr>
              <a:t>+</a:t>
            </a:r>
            <a:r>
              <a:rPr lang="es-ES" sz="2000" smtClean="0">
                <a:ea typeface="ＭＳ Ｐゴシック" pitchFamily="-107" charset="-128"/>
              </a:rPr>
              <a:t> 10% criterio comúnmente usado para definir equivalencia (análisis post hoc)</a:t>
            </a:r>
            <a:endParaRPr lang="es-ES" sz="2000" baseline="30000" smtClean="0">
              <a:ea typeface="ＭＳ Ｐゴシック" pitchFamily="-107" charset="-128"/>
            </a:endParaRP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Mayor  tiempo hasta eventos de seguridad y hasta modificación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de la 3ª droga con ABC/3TC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Entre los fallos virológicos hubo menos resistencia con ambos INTR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Mayor aumento de CD4 con TDF/FTC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Menores aumentos de colesterol total, LDL- y HDL-colesterol con ambos INTR</a:t>
            </a:r>
          </a:p>
          <a:p>
            <a:pPr lvl="1">
              <a:lnSpc>
                <a:spcPts val="2600"/>
              </a:lnSpc>
              <a:spcBef>
                <a:spcPct val="0"/>
              </a:spcBef>
            </a:pPr>
            <a:r>
              <a:rPr lang="es-ES" sz="2000" smtClean="0">
                <a:ea typeface="ＭＳ Ｐゴシック" pitchFamily="-107" charset="-128"/>
              </a:rPr>
              <a:t>Modesta reducción del aclaramiento de creatinina con TDF/FTC vs aumento con ABC/3TC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4613275" y="6543675"/>
            <a:ext cx="453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FFFFFF"/>
                </a:solidFill>
              </a:rPr>
              <a:t>Daar ES, CROI 2010, Abs. 59LB</a:t>
            </a:r>
          </a:p>
        </p:txBody>
      </p:sp>
      <p:grpSp>
        <p:nvGrpSpPr>
          <p:cNvPr id="19461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946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457200"/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46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defTabSz="457200"/>
              <a:r>
                <a:rPr lang="es-ES" sz="1200" b="1">
                  <a:solidFill>
                    <a:srgbClr val="333399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6597650" y="6554788"/>
            <a:ext cx="2520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1200">
                <a:solidFill>
                  <a:srgbClr val="CC0000"/>
                </a:solidFill>
              </a:rPr>
              <a:t>Daar ES. CROI 2010; Abs. 59LB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</a:t>
            </a:r>
            <a:endParaRPr lang="es-ES" smtClean="0">
              <a:ea typeface="ＭＳ Ｐゴシック" pitchFamily="-107" charset="-128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50938"/>
            <a:ext cx="9024938" cy="53038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Estudio de equivalencia multicéntrico, randomizado, ciego en 1,858 pacientes infectados por HIV-1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Comparación de actividad antiviral, seguridad y tolerabilidad de ABC/3TC y TDF/FTC, dados con EFV o ATV/r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Revisión parcial programada por el DSMB del NIAID: eficacia virológica inferior de ABC/3TC en pacientes con HIV RNA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100,000 c/mL en el cribado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Reporte de datos de los 797 pacientes con HIV RNA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100,000 c/mL en el cribado</a:t>
            </a:r>
          </a:p>
          <a:p>
            <a:pPr>
              <a:lnSpc>
                <a:spcPct val="90000"/>
              </a:lnSpc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Criterios de inclusión: infección por HIV-1,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16 años, &lt; 7 días de terapia antirretroviral previa, valores de laboratorio aceptables</a:t>
            </a:r>
          </a:p>
          <a:p>
            <a:pPr>
              <a:lnSpc>
                <a:spcPct val="90000"/>
              </a:lnSpc>
            </a:pPr>
            <a:r>
              <a:rPr lang="es-ES" sz="2400" b="1" smtClean="0">
                <a:latin typeface="Calibri" pitchFamily="34" charset="0"/>
                <a:ea typeface="ＭＳ Ｐゴシック" pitchFamily="-107" charset="-128"/>
              </a:rPr>
              <a:t>Diseño: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estudio randomizado, parcialmente ciego comparando 4 regímenes de una vez al día para el tratamiento inicial de la infección por HIV-1: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EFV 600 mg o ATV/r 300/100 mg, en combinación con ABC/3TC o TDF/FTC (doble ciego para los INTR)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Randomización estratificada según cribado de HIV RNA (</a:t>
            </a:r>
            <a:r>
              <a:rPr lang="es-ES" sz="1800" u="sng" smtClean="0">
                <a:ea typeface="ＭＳ Ｐゴシック" pitchFamily="-107" charset="-128"/>
              </a:rPr>
              <a:t>&gt;</a:t>
            </a:r>
            <a:r>
              <a:rPr lang="es-ES" sz="1800" smtClean="0">
                <a:ea typeface="ＭＳ Ｐゴシック" pitchFamily="-107" charset="-128"/>
              </a:rPr>
              <a:t> o &lt; 100,000 c/mL)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La duración planeada del estudio fue 96 semanas después de enrolar al último paciente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Se requirió test de resistencia genotípico en pacientes con adquisición reciente de HIV-1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ea typeface="ＭＳ Ｐゴシック" pitchFamily="-107" charset="-128"/>
              </a:rPr>
              <a:t>El testeo de HLA-B*5701 fue permitido pero no requerido</a:t>
            </a:r>
          </a:p>
        </p:txBody>
      </p:sp>
      <p:sp>
        <p:nvSpPr>
          <p:cNvPr id="5124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5125" name="Group 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512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27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0800" y="307975"/>
            <a:ext cx="8193088" cy="579438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</a:t>
            </a:r>
            <a:endParaRPr lang="es-ES" smtClean="0">
              <a:solidFill>
                <a:srgbClr val="000066"/>
              </a:solidFill>
              <a:ea typeface="ＭＳ Ｐゴシック" pitchFamily="-107" charset="-128"/>
            </a:endParaRP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16063"/>
            <a:ext cx="9024938" cy="5303837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Punto final primario de eficacia: tiempo hasta fallo virológico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(HIV RNA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1,000 c/mL confirmada en o después de S16 y antes de S24,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o </a:t>
            </a:r>
            <a:r>
              <a:rPr lang="es-ES" sz="1800" u="sng" smtClean="0">
                <a:solidFill>
                  <a:srgbClr val="000066"/>
                </a:solidFill>
                <a:ea typeface="ＭＳ Ｐゴシック" pitchFamily="-107" charset="-128"/>
              </a:rPr>
              <a:t>&gt;</a:t>
            </a: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 200 c/mL en o después de S24)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Hipótesis primarias: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Equivalencia de ABC/3TC y TDF/FTC (para cada régimen con ATV/r y EFV)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Equivalencia de ATV/r y EFV (para cada régimen de INTR)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Equivalencia si el IC 95% de dos colas de la razón de riesgo estaba entre 0.71 y 1.40 (poder de 89.8%)</a:t>
            </a:r>
          </a:p>
          <a:p>
            <a:pPr lvl="1">
              <a:spcBef>
                <a:spcPct val="0"/>
              </a:spcBef>
            </a:pPr>
            <a:r>
              <a:rPr lang="es-ES" sz="1700" smtClean="0">
                <a:ea typeface="ＭＳ Ｐゴシック" pitchFamily="-107" charset="-128"/>
              </a:rPr>
              <a:t>Reglas preespecificadas de terminación temprana si se verificaba  inferioridad en la revisión anual de eficacia por el DSMB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Análisis de eficacia por ITT, estratificado de acuerdo a HIV RNA de cribado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Estimación de Kaplan-Meier de tiempo-hasta el-evento, con comparación por pruebas de rango logarítmico de dos colas. Razones de riesgo estimadas por modelos de Cox</a:t>
            </a:r>
          </a:p>
          <a:p>
            <a:pPr>
              <a:spcBef>
                <a:spcPct val="0"/>
              </a:spcBef>
            </a:pP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Punto final primario de seguridad: tiempo hasta el primer signo o síntoma grado 3 </a:t>
            </a:r>
            <a:b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</a:br>
            <a:r>
              <a:rPr lang="es-ES" sz="1800" smtClean="0">
                <a:solidFill>
                  <a:srgbClr val="000066"/>
                </a:solidFill>
                <a:ea typeface="ＭＳ Ｐゴシック" pitchFamily="-107" charset="-128"/>
              </a:rPr>
              <a:t>o 4, o alteración de laboratorio al menos 1 grado mayor que el basal (excepto creatina kinasa o bilirrubina indirecta aislada) mientras está en el tratamiento asignado aleatoriamente</a:t>
            </a:r>
          </a:p>
        </p:txBody>
      </p:sp>
      <p:sp>
        <p:nvSpPr>
          <p:cNvPr id="6148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1200">
                <a:solidFill>
                  <a:srgbClr val="CC0000"/>
                </a:solidFill>
              </a:rPr>
              <a:t>Sax PE. NEJM 2009;361:2230-40</a:t>
            </a:r>
          </a:p>
        </p:txBody>
      </p:sp>
      <p:sp>
        <p:nvSpPr>
          <p:cNvPr id="6149" name="ZoneTexte 8"/>
          <p:cNvSpPr txBox="1">
            <a:spLocks noChangeArrowheads="1"/>
          </p:cNvSpPr>
          <p:nvPr/>
        </p:nvSpPr>
        <p:spPr bwMode="auto">
          <a:xfrm>
            <a:off x="3051175" y="1101725"/>
            <a:ext cx="29829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Análisis estadístico</a:t>
            </a:r>
          </a:p>
        </p:txBody>
      </p:sp>
      <p:grpSp>
        <p:nvGrpSpPr>
          <p:cNvPr id="6150" name="Group 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615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n-GB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15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9303" name="Group 71"/>
          <p:cNvGraphicFramePr>
            <a:graphicFrameLocks noGrp="1"/>
          </p:cNvGraphicFramePr>
          <p:nvPr/>
        </p:nvGraphicFramePr>
        <p:xfrm>
          <a:off x="174625" y="1730375"/>
          <a:ext cx="8743950" cy="4205289"/>
        </p:xfrm>
        <a:graphic>
          <a:graphicData uri="http://schemas.openxmlformats.org/drawingml/2006/table">
            <a:tbl>
              <a:tblPr/>
              <a:tblGrid>
                <a:gridCol w="3679825"/>
                <a:gridCol w="1571625"/>
                <a:gridCol w="1746250"/>
                <a:gridCol w="1746250"/>
              </a:tblGrid>
              <a:tr h="5791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Total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797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de edad, años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17%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 Blanca/Negra/Otra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 / 28% / 30%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51% / 24% / 25%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47% / 26% / 27%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Historia de SIDA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RNA, 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c/mL, mediana (RIC) *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 (4.7–5.6)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 (4.7–5.6)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5.0 (4.7–5.6)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3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HIV RNA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100,000 c/mL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HIV RNA 50,000–99,999 c/mL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49%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27%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CD4 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 (RIC) **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138 (36–282)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146 (45–294)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145 (41–285)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31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CD4 &lt; 200/mm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  CD4 &lt; 50/mm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61%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31%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58%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59%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30%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8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HBsAg+ o HCV Ab+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752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Testeo con genotipo en el cribado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42%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43%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232" name="ZoneTexte 5"/>
          <p:cNvSpPr txBox="1">
            <a:spLocks noChangeArrowheads="1"/>
          </p:cNvSpPr>
          <p:nvPr/>
        </p:nvSpPr>
        <p:spPr bwMode="auto">
          <a:xfrm>
            <a:off x="300038" y="1219200"/>
            <a:ext cx="8181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Características basales de pacientes con cribado de HIV RNA </a:t>
            </a:r>
            <a:r>
              <a:rPr lang="es-ES" sz="2000" b="1" i="0" u="sng">
                <a:solidFill>
                  <a:srgbClr val="CC3300"/>
                </a:solidFill>
                <a:latin typeface="Calibri" pitchFamily="34" charset="0"/>
              </a:rPr>
              <a:t>&gt;</a:t>
            </a:r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 100,000 c/mL</a:t>
            </a:r>
          </a:p>
        </p:txBody>
      </p:sp>
      <p:sp>
        <p:nvSpPr>
          <p:cNvPr id="7233" name="ZoneTexte 5"/>
          <p:cNvSpPr txBox="1">
            <a:spLocks noChangeArrowheads="1"/>
          </p:cNvSpPr>
          <p:nvPr/>
        </p:nvSpPr>
        <p:spPr bwMode="auto">
          <a:xfrm>
            <a:off x="92075" y="5916613"/>
            <a:ext cx="9075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600" i="0">
                <a:solidFill>
                  <a:srgbClr val="000066"/>
                </a:solidFill>
              </a:rPr>
              <a:t>* Media geométrica de las visitas de cribado y entrada; ** Media de las visitas de cribado y entrada</a:t>
            </a:r>
          </a:p>
        </p:txBody>
      </p:sp>
      <p:sp>
        <p:nvSpPr>
          <p:cNvPr id="72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sp>
        <p:nvSpPr>
          <p:cNvPr id="7235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7236" name="Group 7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7237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8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  <p:sp>
        <p:nvSpPr>
          <p:cNvPr id="8195" name="Rectangle 137"/>
          <p:cNvSpPr>
            <a:spLocks noGrp="1" noChangeArrowheads="1"/>
          </p:cNvSpPr>
          <p:nvPr>
            <p:ph type="body" idx="4294967295"/>
          </p:nvPr>
        </p:nvSpPr>
        <p:spPr>
          <a:xfrm>
            <a:off x="5092700" y="1620838"/>
            <a:ext cx="4051300" cy="3043237"/>
          </a:xfrm>
        </p:spPr>
        <p:txBody>
          <a:bodyPr/>
          <a:lstStyle/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Mediana de seguimiento = 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60 semanas</a:t>
            </a:r>
          </a:p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Suspensión: 10% = 41 pacientes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en ABC/3TC y 38 en TDF/FTC</a:t>
            </a:r>
          </a:p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Riesgo de subsecuente fallo virológico entre 448 pacientes con &gt; 2 HIV RNA &lt; 50 c/mL consecutivas = 12 en grupo ABC/3TC vs 9 en grupo TDF/FTC 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(p = 0.25)</a:t>
            </a:r>
          </a:p>
          <a:p>
            <a:pPr marL="355600" lvl="1" indent="-176213">
              <a:lnSpc>
                <a:spcPct val="95000"/>
              </a:lnSpc>
            </a:pPr>
            <a:r>
              <a:rPr lang="es-ES" sz="1600" smtClean="0">
                <a:ea typeface="ＭＳ Ｐゴシック" pitchFamily="-107" charset="-128"/>
              </a:rPr>
              <a:t>Mediana de aumento de CD4/mm</a:t>
            </a:r>
            <a:r>
              <a:rPr lang="es-ES" sz="1600" baseline="30000" smtClean="0">
                <a:ea typeface="ＭＳ Ｐゴシック" pitchFamily="-107" charset="-128"/>
              </a:rPr>
              <a:t>3</a:t>
            </a:r>
            <a:r>
              <a:rPr lang="es-ES" sz="1600" smtClean="0">
                <a:ea typeface="ＭＳ Ｐゴシック" pitchFamily="-107" charset="-128"/>
              </a:rPr>
              <a:t> </a:t>
            </a:r>
            <a:br>
              <a:rPr lang="es-ES" sz="1600" smtClean="0">
                <a:ea typeface="ＭＳ Ｐゴシック" pitchFamily="-107" charset="-128"/>
              </a:rPr>
            </a:br>
            <a:r>
              <a:rPr lang="es-ES" sz="1600" smtClean="0">
                <a:ea typeface="ＭＳ Ｐゴシック" pitchFamily="-107" charset="-128"/>
              </a:rPr>
              <a:t>en S48: 194 (ABC/3TC) vs 199 (TDF/FTC)</a:t>
            </a:r>
          </a:p>
        </p:txBody>
      </p:sp>
      <p:graphicFrame>
        <p:nvGraphicFramePr>
          <p:cNvPr id="481383" name="Group 103"/>
          <p:cNvGraphicFramePr>
            <a:graphicFrameLocks noGrp="1"/>
          </p:cNvGraphicFramePr>
          <p:nvPr/>
        </p:nvGraphicFramePr>
        <p:xfrm>
          <a:off x="431800" y="4953000"/>
          <a:ext cx="8229600" cy="1493838"/>
        </p:xfrm>
        <a:graphic>
          <a:graphicData uri="http://schemas.openxmlformats.org/drawingml/2006/table">
            <a:tbl>
              <a:tblPr/>
              <a:tblGrid>
                <a:gridCol w="6122988"/>
                <a:gridCol w="1039812"/>
                <a:gridCol w="1066800"/>
              </a:tblGrid>
              <a:tr h="57924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Fallo virológico temprano y tardío de acuerdo al criterio definido 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por protocolo por grupo de tratamiento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57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26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048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1,000 c/mL en S16 a &lt; S24 sin nivel previo &lt; 200 c/mL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3048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 c/mL en o después de S24 sin nivel previo &lt; 200 c/mL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48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</a:t>
                      </a:r>
                      <a:r>
                        <a:rPr kumimoji="0" lang="es-ES" sz="1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&gt;</a:t>
                      </a: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200 c/mL en o después de S24 con nivel previo &lt; 200 c/mL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29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</a:tbl>
          </a:graphicData>
        </a:graphic>
      </p:graphicFrame>
      <p:sp>
        <p:nvSpPr>
          <p:cNvPr id="8218" name="Rectangle 97"/>
          <p:cNvSpPr>
            <a:spLocks noChangeArrowheads="1"/>
          </p:cNvSpPr>
          <p:nvPr/>
        </p:nvSpPr>
        <p:spPr bwMode="auto">
          <a:xfrm>
            <a:off x="1946275" y="4170363"/>
            <a:ext cx="23066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Semanas desde la randomización</a:t>
            </a:r>
          </a:p>
        </p:txBody>
      </p:sp>
      <p:sp>
        <p:nvSpPr>
          <p:cNvPr id="8219" name="Rectangle 98"/>
          <p:cNvSpPr>
            <a:spLocks noChangeArrowheads="1"/>
          </p:cNvSpPr>
          <p:nvPr/>
        </p:nvSpPr>
        <p:spPr bwMode="auto">
          <a:xfrm>
            <a:off x="1562100" y="2762250"/>
            <a:ext cx="33210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&lt; 0.001, test de rango logarítmico</a:t>
            </a:r>
            <a:endParaRPr lang="es-ES" sz="1100" i="0">
              <a:solidFill>
                <a:srgbClr val="000066"/>
              </a:solidFill>
            </a:endParaRPr>
          </a:p>
        </p:txBody>
      </p:sp>
      <p:sp>
        <p:nvSpPr>
          <p:cNvPr id="8220" name="Rectangle 99"/>
          <p:cNvSpPr>
            <a:spLocks noChangeArrowheads="1"/>
          </p:cNvSpPr>
          <p:nvPr/>
        </p:nvSpPr>
        <p:spPr bwMode="auto">
          <a:xfrm>
            <a:off x="1576388" y="3016250"/>
            <a:ext cx="31861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Razón de riesgo : 2.33 (IC 95%: 1.46-3.72)</a:t>
            </a:r>
            <a:endParaRPr lang="es-ES" sz="1100" i="0">
              <a:solidFill>
                <a:srgbClr val="000066"/>
              </a:solidFill>
            </a:endParaRPr>
          </a:p>
        </p:txBody>
      </p:sp>
      <p:sp>
        <p:nvSpPr>
          <p:cNvPr id="8221" name="Freeform 78"/>
          <p:cNvSpPr>
            <a:spLocks/>
          </p:cNvSpPr>
          <p:nvPr/>
        </p:nvSpPr>
        <p:spPr bwMode="auto">
          <a:xfrm>
            <a:off x="1735138" y="1785938"/>
            <a:ext cx="3303587" cy="369887"/>
          </a:xfrm>
          <a:custGeom>
            <a:avLst/>
            <a:gdLst>
              <a:gd name="T0" fmla="*/ 0 w 12817"/>
              <a:gd name="T1" fmla="*/ 0 h 1442"/>
              <a:gd name="T2" fmla="*/ 0 w 12817"/>
              <a:gd name="T3" fmla="*/ 2147483647 h 1442"/>
              <a:gd name="T4" fmla="*/ 2147483647 w 12817"/>
              <a:gd name="T5" fmla="*/ 2147483647 h 1442"/>
              <a:gd name="T6" fmla="*/ 2147483647 w 12817"/>
              <a:gd name="T7" fmla="*/ 2147483647 h 1442"/>
              <a:gd name="T8" fmla="*/ 2147483647 w 12817"/>
              <a:gd name="T9" fmla="*/ 2147483647 h 1442"/>
              <a:gd name="T10" fmla="*/ 2147483647 w 12817"/>
              <a:gd name="T11" fmla="*/ 2147483647 h 1442"/>
              <a:gd name="T12" fmla="*/ 2147483647 w 12817"/>
              <a:gd name="T13" fmla="*/ 2147483647 h 1442"/>
              <a:gd name="T14" fmla="*/ 2147483647 w 12817"/>
              <a:gd name="T15" fmla="*/ 2147483647 h 1442"/>
              <a:gd name="T16" fmla="*/ 2147483647 w 12817"/>
              <a:gd name="T17" fmla="*/ 2147483647 h 1442"/>
              <a:gd name="T18" fmla="*/ 2147483647 w 12817"/>
              <a:gd name="T19" fmla="*/ 2147483647 h 1442"/>
              <a:gd name="T20" fmla="*/ 2147483647 w 12817"/>
              <a:gd name="T21" fmla="*/ 2147483647 h 1442"/>
              <a:gd name="T22" fmla="*/ 2147483647 w 12817"/>
              <a:gd name="T23" fmla="*/ 2147483647 h 1442"/>
              <a:gd name="T24" fmla="*/ 2147483647 w 12817"/>
              <a:gd name="T25" fmla="*/ 2147483647 h 144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817"/>
              <a:gd name="T40" fmla="*/ 0 h 1442"/>
              <a:gd name="T41" fmla="*/ 12817 w 12817"/>
              <a:gd name="T42" fmla="*/ 1442 h 144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817" h="1442">
                <a:moveTo>
                  <a:pt x="0" y="0"/>
                </a:moveTo>
                <a:lnTo>
                  <a:pt x="0" y="223"/>
                </a:lnTo>
                <a:lnTo>
                  <a:pt x="1124" y="223"/>
                </a:lnTo>
                <a:lnTo>
                  <a:pt x="1124" y="648"/>
                </a:lnTo>
                <a:lnTo>
                  <a:pt x="2785" y="648"/>
                </a:lnTo>
                <a:lnTo>
                  <a:pt x="2785" y="949"/>
                </a:lnTo>
                <a:lnTo>
                  <a:pt x="4424" y="949"/>
                </a:lnTo>
                <a:lnTo>
                  <a:pt x="4424" y="1173"/>
                </a:lnTo>
                <a:lnTo>
                  <a:pt x="6116" y="1173"/>
                </a:lnTo>
                <a:lnTo>
                  <a:pt x="6116" y="1329"/>
                </a:lnTo>
                <a:lnTo>
                  <a:pt x="9440" y="1329"/>
                </a:lnTo>
                <a:lnTo>
                  <a:pt x="9440" y="1442"/>
                </a:lnTo>
                <a:lnTo>
                  <a:pt x="12817" y="1442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2" name="Freeform 79"/>
          <p:cNvSpPr>
            <a:spLocks/>
          </p:cNvSpPr>
          <p:nvPr/>
        </p:nvSpPr>
        <p:spPr bwMode="auto">
          <a:xfrm>
            <a:off x="1165225" y="1733550"/>
            <a:ext cx="3867150" cy="273050"/>
          </a:xfrm>
          <a:custGeom>
            <a:avLst/>
            <a:gdLst>
              <a:gd name="T0" fmla="*/ 2147483647 w 15000"/>
              <a:gd name="T1" fmla="*/ 2147483647 h 1064"/>
              <a:gd name="T2" fmla="*/ 2147483647 w 15000"/>
              <a:gd name="T3" fmla="*/ 2147483647 h 1064"/>
              <a:gd name="T4" fmla="*/ 2147483647 w 15000"/>
              <a:gd name="T5" fmla="*/ 2147483647 h 1064"/>
              <a:gd name="T6" fmla="*/ 2147483647 w 15000"/>
              <a:gd name="T7" fmla="*/ 2147483647 h 1064"/>
              <a:gd name="T8" fmla="*/ 2147483647 w 15000"/>
              <a:gd name="T9" fmla="*/ 2147483647 h 1064"/>
              <a:gd name="T10" fmla="*/ 2147483647 w 15000"/>
              <a:gd name="T11" fmla="*/ 2147483647 h 1064"/>
              <a:gd name="T12" fmla="*/ 2147483647 w 15000"/>
              <a:gd name="T13" fmla="*/ 2147483647 h 1064"/>
              <a:gd name="T14" fmla="*/ 2147483647 w 15000"/>
              <a:gd name="T15" fmla="*/ 2147483647 h 1064"/>
              <a:gd name="T16" fmla="*/ 2147483647 w 15000"/>
              <a:gd name="T17" fmla="*/ 2147483647 h 1064"/>
              <a:gd name="T18" fmla="*/ 2147483647 w 15000"/>
              <a:gd name="T19" fmla="*/ 2147483647 h 1064"/>
              <a:gd name="T20" fmla="*/ 2147483647 w 15000"/>
              <a:gd name="T21" fmla="*/ 2147483647 h 1064"/>
              <a:gd name="T22" fmla="*/ 2147483647 w 15000"/>
              <a:gd name="T23" fmla="*/ 2147483647 h 1064"/>
              <a:gd name="T24" fmla="*/ 2147483647 w 15000"/>
              <a:gd name="T25" fmla="*/ 0 h 1064"/>
              <a:gd name="T26" fmla="*/ 0 w 15000"/>
              <a:gd name="T27" fmla="*/ 0 h 106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5000"/>
              <a:gd name="T43" fmla="*/ 0 h 1064"/>
              <a:gd name="T44" fmla="*/ 15000 w 15000"/>
              <a:gd name="T45" fmla="*/ 1064 h 106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5000" h="1064">
                <a:moveTo>
                  <a:pt x="15000" y="1064"/>
                </a:moveTo>
                <a:lnTo>
                  <a:pt x="15000" y="768"/>
                </a:lnTo>
                <a:lnTo>
                  <a:pt x="9990" y="768"/>
                </a:lnTo>
                <a:lnTo>
                  <a:pt x="9990" y="595"/>
                </a:lnTo>
                <a:lnTo>
                  <a:pt x="6640" y="595"/>
                </a:lnTo>
                <a:lnTo>
                  <a:pt x="6640" y="428"/>
                </a:lnTo>
                <a:lnTo>
                  <a:pt x="5010" y="428"/>
                </a:lnTo>
                <a:lnTo>
                  <a:pt x="5010" y="302"/>
                </a:lnTo>
                <a:lnTo>
                  <a:pt x="3300" y="302"/>
                </a:lnTo>
                <a:lnTo>
                  <a:pt x="3300" y="201"/>
                </a:lnTo>
                <a:lnTo>
                  <a:pt x="2207" y="201"/>
                </a:lnTo>
                <a:lnTo>
                  <a:pt x="2198" y="201"/>
                </a:lnTo>
                <a:lnTo>
                  <a:pt x="2198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3" name="Rectangle 80"/>
          <p:cNvSpPr>
            <a:spLocks noChangeArrowheads="1"/>
          </p:cNvSpPr>
          <p:nvPr/>
        </p:nvSpPr>
        <p:spPr bwMode="auto">
          <a:xfrm>
            <a:off x="1111250" y="3998913"/>
            <a:ext cx="95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8224" name="Rectangle 81"/>
          <p:cNvSpPr>
            <a:spLocks noChangeArrowheads="1"/>
          </p:cNvSpPr>
          <p:nvPr/>
        </p:nvSpPr>
        <p:spPr bwMode="auto">
          <a:xfrm>
            <a:off x="1228725" y="3998913"/>
            <a:ext cx="984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4</a:t>
            </a:r>
          </a:p>
        </p:txBody>
      </p:sp>
      <p:sp>
        <p:nvSpPr>
          <p:cNvPr id="8225" name="Rectangle 82"/>
          <p:cNvSpPr>
            <a:spLocks noChangeArrowheads="1"/>
          </p:cNvSpPr>
          <p:nvPr/>
        </p:nvSpPr>
        <p:spPr bwMode="auto">
          <a:xfrm>
            <a:off x="1635125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16</a:t>
            </a:r>
          </a:p>
        </p:txBody>
      </p:sp>
      <p:sp>
        <p:nvSpPr>
          <p:cNvPr id="8226" name="Rectangle 83"/>
          <p:cNvSpPr>
            <a:spLocks noChangeArrowheads="1"/>
          </p:cNvSpPr>
          <p:nvPr/>
        </p:nvSpPr>
        <p:spPr bwMode="auto">
          <a:xfrm>
            <a:off x="1919288" y="3998913"/>
            <a:ext cx="1952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24</a:t>
            </a:r>
          </a:p>
        </p:txBody>
      </p:sp>
      <p:sp>
        <p:nvSpPr>
          <p:cNvPr id="8227" name="Rectangle 84"/>
          <p:cNvSpPr>
            <a:spLocks noChangeArrowheads="1"/>
          </p:cNvSpPr>
          <p:nvPr/>
        </p:nvSpPr>
        <p:spPr bwMode="auto">
          <a:xfrm>
            <a:off x="2355850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36</a:t>
            </a:r>
          </a:p>
        </p:txBody>
      </p:sp>
      <p:sp>
        <p:nvSpPr>
          <p:cNvPr id="8228" name="Rectangle 85"/>
          <p:cNvSpPr>
            <a:spLocks noChangeArrowheads="1"/>
          </p:cNvSpPr>
          <p:nvPr/>
        </p:nvSpPr>
        <p:spPr bwMode="auto">
          <a:xfrm>
            <a:off x="2784475" y="3998913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48</a:t>
            </a:r>
          </a:p>
        </p:txBody>
      </p:sp>
      <p:sp>
        <p:nvSpPr>
          <p:cNvPr id="8229" name="Rectangle 86"/>
          <p:cNvSpPr>
            <a:spLocks noChangeArrowheads="1"/>
          </p:cNvSpPr>
          <p:nvPr/>
        </p:nvSpPr>
        <p:spPr bwMode="auto">
          <a:xfrm>
            <a:off x="3203575" y="3998913"/>
            <a:ext cx="207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60</a:t>
            </a:r>
          </a:p>
        </p:txBody>
      </p:sp>
      <p:sp>
        <p:nvSpPr>
          <p:cNvPr id="8230" name="Rectangle 87"/>
          <p:cNvSpPr>
            <a:spLocks noChangeArrowheads="1"/>
          </p:cNvSpPr>
          <p:nvPr/>
        </p:nvSpPr>
        <p:spPr bwMode="auto">
          <a:xfrm>
            <a:off x="3644900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72</a:t>
            </a:r>
          </a:p>
        </p:txBody>
      </p:sp>
      <p:sp>
        <p:nvSpPr>
          <p:cNvPr id="8231" name="Rectangle 88"/>
          <p:cNvSpPr>
            <a:spLocks noChangeArrowheads="1"/>
          </p:cNvSpPr>
          <p:nvPr/>
        </p:nvSpPr>
        <p:spPr bwMode="auto">
          <a:xfrm>
            <a:off x="4068763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84</a:t>
            </a:r>
          </a:p>
        </p:txBody>
      </p:sp>
      <p:sp>
        <p:nvSpPr>
          <p:cNvPr id="8232" name="Rectangle 89"/>
          <p:cNvSpPr>
            <a:spLocks noChangeArrowheads="1"/>
          </p:cNvSpPr>
          <p:nvPr/>
        </p:nvSpPr>
        <p:spPr bwMode="auto">
          <a:xfrm>
            <a:off x="4497388" y="39989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96</a:t>
            </a:r>
          </a:p>
        </p:txBody>
      </p:sp>
      <p:sp>
        <p:nvSpPr>
          <p:cNvPr id="8233" name="Rectangle 90"/>
          <p:cNvSpPr>
            <a:spLocks noChangeArrowheads="1"/>
          </p:cNvSpPr>
          <p:nvPr/>
        </p:nvSpPr>
        <p:spPr bwMode="auto">
          <a:xfrm>
            <a:off x="4883150" y="3998913"/>
            <a:ext cx="2936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108</a:t>
            </a:r>
          </a:p>
        </p:txBody>
      </p:sp>
      <p:sp>
        <p:nvSpPr>
          <p:cNvPr id="8234" name="Rectangle 91"/>
          <p:cNvSpPr>
            <a:spLocks noChangeArrowheads="1"/>
          </p:cNvSpPr>
          <p:nvPr/>
        </p:nvSpPr>
        <p:spPr bwMode="auto">
          <a:xfrm>
            <a:off x="933450" y="3846513"/>
            <a:ext cx="968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8235" name="Rectangle 92"/>
          <p:cNvSpPr>
            <a:spLocks noChangeArrowheads="1"/>
          </p:cNvSpPr>
          <p:nvPr/>
        </p:nvSpPr>
        <p:spPr bwMode="auto">
          <a:xfrm>
            <a:off x="835025" y="3384550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8236" name="Rectangle 93"/>
          <p:cNvSpPr>
            <a:spLocks noChangeArrowheads="1"/>
          </p:cNvSpPr>
          <p:nvPr/>
        </p:nvSpPr>
        <p:spPr bwMode="auto">
          <a:xfrm>
            <a:off x="835025" y="2946400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8237" name="Rectangle 94"/>
          <p:cNvSpPr>
            <a:spLocks noChangeArrowheads="1"/>
          </p:cNvSpPr>
          <p:nvPr/>
        </p:nvSpPr>
        <p:spPr bwMode="auto">
          <a:xfrm>
            <a:off x="822325" y="2509838"/>
            <a:ext cx="2079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60</a:t>
            </a:r>
          </a:p>
        </p:txBody>
      </p:sp>
      <p:sp>
        <p:nvSpPr>
          <p:cNvPr id="8238" name="Rectangle 95"/>
          <p:cNvSpPr>
            <a:spLocks noChangeArrowheads="1"/>
          </p:cNvSpPr>
          <p:nvPr/>
        </p:nvSpPr>
        <p:spPr bwMode="auto">
          <a:xfrm>
            <a:off x="835025" y="2074863"/>
            <a:ext cx="1952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8239" name="Rectangle 96"/>
          <p:cNvSpPr>
            <a:spLocks noChangeArrowheads="1"/>
          </p:cNvSpPr>
          <p:nvPr/>
        </p:nvSpPr>
        <p:spPr bwMode="auto">
          <a:xfrm>
            <a:off x="738188" y="1636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i="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8240" name="Rectangle 100"/>
          <p:cNvSpPr>
            <a:spLocks noChangeArrowheads="1"/>
          </p:cNvSpPr>
          <p:nvPr/>
        </p:nvSpPr>
        <p:spPr bwMode="auto">
          <a:xfrm>
            <a:off x="3062288" y="1665288"/>
            <a:ext cx="1700212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 (26 eventos)</a:t>
            </a:r>
            <a:endParaRPr lang="es-ES" sz="1100" i="0">
              <a:solidFill>
                <a:schemeClr val="hlink"/>
              </a:solidFill>
            </a:endParaRPr>
          </a:p>
        </p:txBody>
      </p:sp>
      <p:sp>
        <p:nvSpPr>
          <p:cNvPr id="8241" name="Rectangle 101"/>
          <p:cNvSpPr>
            <a:spLocks noChangeArrowheads="1"/>
          </p:cNvSpPr>
          <p:nvPr/>
        </p:nvSpPr>
        <p:spPr bwMode="auto">
          <a:xfrm>
            <a:off x="3079750" y="2189163"/>
            <a:ext cx="17446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 (57 eventos)</a:t>
            </a:r>
            <a:endParaRPr lang="es-ES" sz="1100" i="0">
              <a:solidFill>
                <a:srgbClr val="D60093"/>
              </a:solidFill>
            </a:endParaRPr>
          </a:p>
        </p:txBody>
      </p:sp>
      <p:sp>
        <p:nvSpPr>
          <p:cNvPr id="8242" name="Line 102"/>
          <p:cNvSpPr>
            <a:spLocks noChangeShapeType="1"/>
          </p:cNvSpPr>
          <p:nvPr/>
        </p:nvSpPr>
        <p:spPr bwMode="auto">
          <a:xfrm>
            <a:off x="3741738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3" name="Line 103"/>
          <p:cNvSpPr>
            <a:spLocks noChangeShapeType="1"/>
          </p:cNvSpPr>
          <p:nvPr/>
        </p:nvSpPr>
        <p:spPr bwMode="auto">
          <a:xfrm>
            <a:off x="2882900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4" name="Line 104"/>
          <p:cNvSpPr>
            <a:spLocks noChangeShapeType="1"/>
          </p:cNvSpPr>
          <p:nvPr/>
        </p:nvSpPr>
        <p:spPr bwMode="auto">
          <a:xfrm>
            <a:off x="3313113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5" name="Freeform 105"/>
          <p:cNvSpPr>
            <a:spLocks/>
          </p:cNvSpPr>
          <p:nvPr/>
        </p:nvSpPr>
        <p:spPr bwMode="auto">
          <a:xfrm>
            <a:off x="2454275" y="3917950"/>
            <a:ext cx="2576513" cy="0"/>
          </a:xfrm>
          <a:custGeom>
            <a:avLst/>
            <a:gdLst>
              <a:gd name="T0" fmla="*/ 2147483647 w 9996"/>
              <a:gd name="T1" fmla="*/ 2147483647 w 9996"/>
              <a:gd name="T2" fmla="*/ 2147483647 w 9996"/>
              <a:gd name="T3" fmla="*/ 2147483647 w 9996"/>
              <a:gd name="T4" fmla="*/ 2147483647 w 9996"/>
              <a:gd name="T5" fmla="*/ 2147483647 w 9996"/>
              <a:gd name="T6" fmla="*/ 0 w 999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9996"/>
              <a:gd name="T15" fmla="*/ 9996 w 9996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9996">
                <a:moveTo>
                  <a:pt x="9996" y="0"/>
                </a:moveTo>
                <a:lnTo>
                  <a:pt x="8330" y="0"/>
                </a:lnTo>
                <a:lnTo>
                  <a:pt x="6664" y="0"/>
                </a:lnTo>
                <a:lnTo>
                  <a:pt x="4998" y="0"/>
                </a:lnTo>
                <a:lnTo>
                  <a:pt x="3332" y="0"/>
                </a:lnTo>
                <a:lnTo>
                  <a:pt x="1666" y="0"/>
                </a:lnTo>
                <a:lnTo>
                  <a:pt x="0" y="0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6" name="Line 106"/>
          <p:cNvSpPr>
            <a:spLocks noChangeShapeType="1"/>
          </p:cNvSpPr>
          <p:nvPr/>
        </p:nvSpPr>
        <p:spPr bwMode="auto">
          <a:xfrm>
            <a:off x="5030788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7" name="Line 107"/>
          <p:cNvSpPr>
            <a:spLocks noChangeShapeType="1"/>
          </p:cNvSpPr>
          <p:nvPr/>
        </p:nvSpPr>
        <p:spPr bwMode="auto">
          <a:xfrm flipH="1">
            <a:off x="5030788" y="3917950"/>
            <a:ext cx="158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8" name="Line 108"/>
          <p:cNvSpPr>
            <a:spLocks noChangeShapeType="1"/>
          </p:cNvSpPr>
          <p:nvPr/>
        </p:nvSpPr>
        <p:spPr bwMode="auto">
          <a:xfrm>
            <a:off x="4171950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49" name="Line 109"/>
          <p:cNvSpPr>
            <a:spLocks noChangeShapeType="1"/>
          </p:cNvSpPr>
          <p:nvPr/>
        </p:nvSpPr>
        <p:spPr bwMode="auto">
          <a:xfrm>
            <a:off x="4600575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0" name="Freeform 110"/>
          <p:cNvSpPr>
            <a:spLocks/>
          </p:cNvSpPr>
          <p:nvPr/>
        </p:nvSpPr>
        <p:spPr bwMode="auto">
          <a:xfrm>
            <a:off x="1165225" y="1733550"/>
            <a:ext cx="0" cy="2184400"/>
          </a:xfrm>
          <a:custGeom>
            <a:avLst/>
            <a:gdLst>
              <a:gd name="T0" fmla="*/ 0 h 8519"/>
              <a:gd name="T1" fmla="*/ 2147483647 h 8519"/>
              <a:gd name="T2" fmla="*/ 2147483647 h 8519"/>
              <a:gd name="T3" fmla="*/ 2147483647 h 8519"/>
              <a:gd name="T4" fmla="*/ 2147483647 h 8519"/>
              <a:gd name="T5" fmla="*/ 2147483647 h 8519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519"/>
              <a:gd name="T13" fmla="*/ 8519 h 8519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519">
                <a:moveTo>
                  <a:pt x="0" y="0"/>
                </a:moveTo>
                <a:lnTo>
                  <a:pt x="0" y="1704"/>
                </a:lnTo>
                <a:lnTo>
                  <a:pt x="0" y="3407"/>
                </a:lnTo>
                <a:lnTo>
                  <a:pt x="0" y="5112"/>
                </a:lnTo>
                <a:lnTo>
                  <a:pt x="0" y="6815"/>
                </a:lnTo>
                <a:lnTo>
                  <a:pt x="0" y="8519"/>
                </a:lnTo>
              </a:path>
            </a:pathLst>
          </a:cu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1" name="Line 111"/>
          <p:cNvSpPr>
            <a:spLocks noChangeShapeType="1"/>
          </p:cNvSpPr>
          <p:nvPr/>
        </p:nvSpPr>
        <p:spPr bwMode="auto">
          <a:xfrm>
            <a:off x="2024063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2" name="Line 112"/>
          <p:cNvSpPr>
            <a:spLocks noChangeShapeType="1"/>
          </p:cNvSpPr>
          <p:nvPr/>
        </p:nvSpPr>
        <p:spPr bwMode="auto">
          <a:xfrm>
            <a:off x="2454275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3" name="Line 113"/>
          <p:cNvSpPr>
            <a:spLocks noChangeShapeType="1"/>
          </p:cNvSpPr>
          <p:nvPr/>
        </p:nvSpPr>
        <p:spPr bwMode="auto">
          <a:xfrm flipH="1">
            <a:off x="2024063" y="3917950"/>
            <a:ext cx="43021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4" name="Line 114"/>
          <p:cNvSpPr>
            <a:spLocks noChangeShapeType="1"/>
          </p:cNvSpPr>
          <p:nvPr/>
        </p:nvSpPr>
        <p:spPr bwMode="auto">
          <a:xfrm>
            <a:off x="1271588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5" name="Line 115"/>
          <p:cNvSpPr>
            <a:spLocks noChangeShapeType="1"/>
          </p:cNvSpPr>
          <p:nvPr/>
        </p:nvSpPr>
        <p:spPr bwMode="auto">
          <a:xfrm flipH="1">
            <a:off x="1165225" y="3917950"/>
            <a:ext cx="106363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6" name="Line 116"/>
          <p:cNvSpPr>
            <a:spLocks noChangeShapeType="1"/>
          </p:cNvSpPr>
          <p:nvPr/>
        </p:nvSpPr>
        <p:spPr bwMode="auto">
          <a:xfrm>
            <a:off x="1165225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7" name="Line 117"/>
          <p:cNvSpPr>
            <a:spLocks noChangeShapeType="1"/>
          </p:cNvSpPr>
          <p:nvPr/>
        </p:nvSpPr>
        <p:spPr bwMode="auto">
          <a:xfrm>
            <a:off x="1738313" y="3917950"/>
            <a:ext cx="0" cy="79375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8" name="Line 118"/>
          <p:cNvSpPr>
            <a:spLocks noChangeShapeType="1"/>
          </p:cNvSpPr>
          <p:nvPr/>
        </p:nvSpPr>
        <p:spPr bwMode="auto">
          <a:xfrm flipH="1">
            <a:off x="1271588" y="3917950"/>
            <a:ext cx="466725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59" name="Line 119"/>
          <p:cNvSpPr>
            <a:spLocks noChangeShapeType="1"/>
          </p:cNvSpPr>
          <p:nvPr/>
        </p:nvSpPr>
        <p:spPr bwMode="auto">
          <a:xfrm flipH="1">
            <a:off x="1738313" y="3917950"/>
            <a:ext cx="2857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0" name="Line 120"/>
          <p:cNvSpPr>
            <a:spLocks noChangeShapeType="1"/>
          </p:cNvSpPr>
          <p:nvPr/>
        </p:nvSpPr>
        <p:spPr bwMode="auto">
          <a:xfrm flipH="1">
            <a:off x="1082675" y="3481388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1" name="Line 121"/>
          <p:cNvSpPr>
            <a:spLocks noChangeShapeType="1"/>
          </p:cNvSpPr>
          <p:nvPr/>
        </p:nvSpPr>
        <p:spPr bwMode="auto">
          <a:xfrm flipH="1">
            <a:off x="1082675" y="2171700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2" name="Line 122"/>
          <p:cNvSpPr>
            <a:spLocks noChangeShapeType="1"/>
          </p:cNvSpPr>
          <p:nvPr/>
        </p:nvSpPr>
        <p:spPr bwMode="auto">
          <a:xfrm flipH="1">
            <a:off x="1082675" y="2608263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3" name="Line 123"/>
          <p:cNvSpPr>
            <a:spLocks noChangeShapeType="1"/>
          </p:cNvSpPr>
          <p:nvPr/>
        </p:nvSpPr>
        <p:spPr bwMode="auto">
          <a:xfrm flipH="1">
            <a:off x="1082675" y="3044825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4" name="Line 124"/>
          <p:cNvSpPr>
            <a:spLocks noChangeShapeType="1"/>
          </p:cNvSpPr>
          <p:nvPr/>
        </p:nvSpPr>
        <p:spPr bwMode="auto">
          <a:xfrm flipH="1">
            <a:off x="1082675" y="1733550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5" name="Line 125"/>
          <p:cNvSpPr>
            <a:spLocks noChangeShapeType="1"/>
          </p:cNvSpPr>
          <p:nvPr/>
        </p:nvSpPr>
        <p:spPr bwMode="auto">
          <a:xfrm flipH="1">
            <a:off x="1082675" y="3917950"/>
            <a:ext cx="825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66" name="Rectangle 126"/>
          <p:cNvSpPr>
            <a:spLocks noChangeArrowheads="1"/>
          </p:cNvSpPr>
          <p:nvPr/>
        </p:nvSpPr>
        <p:spPr bwMode="auto">
          <a:xfrm>
            <a:off x="1057275" y="4479925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398</a:t>
            </a:r>
          </a:p>
        </p:txBody>
      </p:sp>
      <p:sp>
        <p:nvSpPr>
          <p:cNvPr id="8267" name="Rectangle 127"/>
          <p:cNvSpPr>
            <a:spLocks noChangeArrowheads="1"/>
          </p:cNvSpPr>
          <p:nvPr/>
        </p:nvSpPr>
        <p:spPr bwMode="auto">
          <a:xfrm>
            <a:off x="1552575" y="4479925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363</a:t>
            </a:r>
          </a:p>
        </p:txBody>
      </p:sp>
      <p:sp>
        <p:nvSpPr>
          <p:cNvPr id="8268" name="Rectangle 128"/>
          <p:cNvSpPr>
            <a:spLocks noChangeArrowheads="1"/>
          </p:cNvSpPr>
          <p:nvPr/>
        </p:nvSpPr>
        <p:spPr bwMode="auto">
          <a:xfrm>
            <a:off x="1916113" y="4479925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313</a:t>
            </a:r>
          </a:p>
        </p:txBody>
      </p:sp>
      <p:sp>
        <p:nvSpPr>
          <p:cNvPr id="8269" name="Rectangle 129"/>
          <p:cNvSpPr>
            <a:spLocks noChangeArrowheads="1"/>
          </p:cNvSpPr>
          <p:nvPr/>
        </p:nvSpPr>
        <p:spPr bwMode="auto">
          <a:xfrm>
            <a:off x="2344738" y="4479925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267</a:t>
            </a:r>
          </a:p>
        </p:txBody>
      </p:sp>
      <p:sp>
        <p:nvSpPr>
          <p:cNvPr id="8270" name="Rectangle 130"/>
          <p:cNvSpPr>
            <a:spLocks noChangeArrowheads="1"/>
          </p:cNvSpPr>
          <p:nvPr/>
        </p:nvSpPr>
        <p:spPr bwMode="auto">
          <a:xfrm>
            <a:off x="2774950" y="4479925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222</a:t>
            </a:r>
          </a:p>
        </p:txBody>
      </p:sp>
      <p:sp>
        <p:nvSpPr>
          <p:cNvPr id="8271" name="Rectangle 131"/>
          <p:cNvSpPr>
            <a:spLocks noChangeArrowheads="1"/>
          </p:cNvSpPr>
          <p:nvPr/>
        </p:nvSpPr>
        <p:spPr bwMode="auto">
          <a:xfrm>
            <a:off x="3203575" y="4479925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188</a:t>
            </a:r>
          </a:p>
        </p:txBody>
      </p:sp>
      <p:sp>
        <p:nvSpPr>
          <p:cNvPr id="8272" name="Rectangle 132"/>
          <p:cNvSpPr>
            <a:spLocks noChangeArrowheads="1"/>
          </p:cNvSpPr>
          <p:nvPr/>
        </p:nvSpPr>
        <p:spPr bwMode="auto">
          <a:xfrm>
            <a:off x="3633788" y="4479925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137</a:t>
            </a:r>
          </a:p>
        </p:txBody>
      </p:sp>
      <p:sp>
        <p:nvSpPr>
          <p:cNvPr id="8273" name="Rectangle 133"/>
          <p:cNvSpPr>
            <a:spLocks noChangeArrowheads="1"/>
          </p:cNvSpPr>
          <p:nvPr/>
        </p:nvSpPr>
        <p:spPr bwMode="auto">
          <a:xfrm>
            <a:off x="4100513" y="4479925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87</a:t>
            </a:r>
          </a:p>
        </p:txBody>
      </p:sp>
      <p:sp>
        <p:nvSpPr>
          <p:cNvPr id="8274" name="Rectangle 134"/>
          <p:cNvSpPr>
            <a:spLocks noChangeArrowheads="1"/>
          </p:cNvSpPr>
          <p:nvPr/>
        </p:nvSpPr>
        <p:spPr bwMode="auto">
          <a:xfrm>
            <a:off x="4529138" y="4479925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49</a:t>
            </a:r>
          </a:p>
        </p:txBody>
      </p:sp>
      <p:sp>
        <p:nvSpPr>
          <p:cNvPr id="8275" name="Rectangle 135"/>
          <p:cNvSpPr>
            <a:spLocks noChangeArrowheads="1"/>
          </p:cNvSpPr>
          <p:nvPr/>
        </p:nvSpPr>
        <p:spPr bwMode="auto">
          <a:xfrm>
            <a:off x="4959350" y="4479925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8276" name="Rectangle 136"/>
          <p:cNvSpPr>
            <a:spLocks noChangeArrowheads="1"/>
          </p:cNvSpPr>
          <p:nvPr/>
        </p:nvSpPr>
        <p:spPr bwMode="auto">
          <a:xfrm>
            <a:off x="1057275" y="4684713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399</a:t>
            </a:r>
          </a:p>
        </p:txBody>
      </p:sp>
      <p:sp>
        <p:nvSpPr>
          <p:cNvPr id="8277" name="Rectangle 137"/>
          <p:cNvSpPr>
            <a:spLocks noChangeArrowheads="1"/>
          </p:cNvSpPr>
          <p:nvPr/>
        </p:nvSpPr>
        <p:spPr bwMode="auto">
          <a:xfrm>
            <a:off x="1552575" y="4684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361</a:t>
            </a:r>
          </a:p>
        </p:txBody>
      </p:sp>
      <p:sp>
        <p:nvSpPr>
          <p:cNvPr id="8278" name="Rectangle 138"/>
          <p:cNvSpPr>
            <a:spLocks noChangeArrowheads="1"/>
          </p:cNvSpPr>
          <p:nvPr/>
        </p:nvSpPr>
        <p:spPr bwMode="auto">
          <a:xfrm>
            <a:off x="1916113" y="4684713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321</a:t>
            </a:r>
          </a:p>
        </p:txBody>
      </p:sp>
      <p:sp>
        <p:nvSpPr>
          <p:cNvPr id="8279" name="Rectangle 139"/>
          <p:cNvSpPr>
            <a:spLocks noChangeArrowheads="1"/>
          </p:cNvSpPr>
          <p:nvPr/>
        </p:nvSpPr>
        <p:spPr bwMode="auto">
          <a:xfrm>
            <a:off x="2344738" y="4684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284</a:t>
            </a:r>
          </a:p>
        </p:txBody>
      </p:sp>
      <p:sp>
        <p:nvSpPr>
          <p:cNvPr id="8280" name="Rectangle 140"/>
          <p:cNvSpPr>
            <a:spLocks noChangeArrowheads="1"/>
          </p:cNvSpPr>
          <p:nvPr/>
        </p:nvSpPr>
        <p:spPr bwMode="auto">
          <a:xfrm>
            <a:off x="2774950" y="4684713"/>
            <a:ext cx="290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236</a:t>
            </a:r>
          </a:p>
        </p:txBody>
      </p:sp>
      <p:sp>
        <p:nvSpPr>
          <p:cNvPr id="8281" name="Rectangle 141"/>
          <p:cNvSpPr>
            <a:spLocks noChangeArrowheads="1"/>
          </p:cNvSpPr>
          <p:nvPr/>
        </p:nvSpPr>
        <p:spPr bwMode="auto">
          <a:xfrm>
            <a:off x="3203575" y="4684713"/>
            <a:ext cx="292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204</a:t>
            </a:r>
          </a:p>
        </p:txBody>
      </p:sp>
      <p:sp>
        <p:nvSpPr>
          <p:cNvPr id="8282" name="Rectangle 142"/>
          <p:cNvSpPr>
            <a:spLocks noChangeArrowheads="1"/>
          </p:cNvSpPr>
          <p:nvPr/>
        </p:nvSpPr>
        <p:spPr bwMode="auto">
          <a:xfrm>
            <a:off x="3633788" y="4684713"/>
            <a:ext cx="290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160</a:t>
            </a:r>
          </a:p>
        </p:txBody>
      </p:sp>
      <p:sp>
        <p:nvSpPr>
          <p:cNvPr id="8283" name="Rectangle 143"/>
          <p:cNvSpPr>
            <a:spLocks noChangeArrowheads="1"/>
          </p:cNvSpPr>
          <p:nvPr/>
        </p:nvSpPr>
        <p:spPr bwMode="auto">
          <a:xfrm>
            <a:off x="4062413" y="4684713"/>
            <a:ext cx="2936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104</a:t>
            </a:r>
          </a:p>
        </p:txBody>
      </p:sp>
      <p:sp>
        <p:nvSpPr>
          <p:cNvPr id="8284" name="Rectangle 144"/>
          <p:cNvSpPr>
            <a:spLocks noChangeArrowheads="1"/>
          </p:cNvSpPr>
          <p:nvPr/>
        </p:nvSpPr>
        <p:spPr bwMode="auto">
          <a:xfrm>
            <a:off x="4529138" y="4684713"/>
            <a:ext cx="2095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65</a:t>
            </a:r>
          </a:p>
        </p:txBody>
      </p:sp>
      <p:sp>
        <p:nvSpPr>
          <p:cNvPr id="8285" name="Rectangle 145"/>
          <p:cNvSpPr>
            <a:spLocks noChangeArrowheads="1"/>
          </p:cNvSpPr>
          <p:nvPr/>
        </p:nvSpPr>
        <p:spPr bwMode="auto">
          <a:xfrm>
            <a:off x="4959350" y="4684713"/>
            <a:ext cx="193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23</a:t>
            </a:r>
          </a:p>
        </p:txBody>
      </p:sp>
      <p:sp>
        <p:nvSpPr>
          <p:cNvPr id="8286" name="Rectangle 146"/>
          <p:cNvSpPr>
            <a:spLocks noChangeArrowheads="1"/>
          </p:cNvSpPr>
          <p:nvPr/>
        </p:nvSpPr>
        <p:spPr bwMode="auto">
          <a:xfrm>
            <a:off x="206375" y="4479925"/>
            <a:ext cx="7731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FF3399"/>
                </a:solidFill>
              </a:rPr>
              <a:t>ABC/3TC</a:t>
            </a:r>
          </a:p>
        </p:txBody>
      </p:sp>
      <p:sp>
        <p:nvSpPr>
          <p:cNvPr id="8287" name="Rectangle 147"/>
          <p:cNvSpPr>
            <a:spLocks noChangeArrowheads="1"/>
          </p:cNvSpPr>
          <p:nvPr/>
        </p:nvSpPr>
        <p:spPr bwMode="auto">
          <a:xfrm>
            <a:off x="206375" y="4684713"/>
            <a:ext cx="730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</a:t>
            </a:r>
          </a:p>
        </p:txBody>
      </p:sp>
      <p:sp>
        <p:nvSpPr>
          <p:cNvPr id="8288" name="Rectangle 148"/>
          <p:cNvSpPr>
            <a:spLocks noChangeArrowheads="1"/>
          </p:cNvSpPr>
          <p:nvPr/>
        </p:nvSpPr>
        <p:spPr bwMode="auto">
          <a:xfrm>
            <a:off x="107950" y="4260850"/>
            <a:ext cx="10033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i="0">
                <a:solidFill>
                  <a:srgbClr val="000066"/>
                </a:solidFill>
              </a:rPr>
              <a:t>No. en riesgo</a:t>
            </a:r>
          </a:p>
        </p:txBody>
      </p:sp>
      <p:sp>
        <p:nvSpPr>
          <p:cNvPr id="8289" name="Rectangle 151"/>
          <p:cNvSpPr>
            <a:spLocks noChangeArrowheads="1"/>
          </p:cNvSpPr>
          <p:nvPr/>
        </p:nvSpPr>
        <p:spPr bwMode="auto">
          <a:xfrm rot="-5400000">
            <a:off x="-543719" y="2580482"/>
            <a:ext cx="20716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200" i="0">
                <a:solidFill>
                  <a:srgbClr val="000066"/>
                </a:solidFill>
              </a:rPr>
              <a:t>Probabilidad </a:t>
            </a:r>
            <a:br>
              <a:rPr lang="es-ES" sz="1200" i="0">
                <a:solidFill>
                  <a:srgbClr val="000066"/>
                </a:solidFill>
              </a:rPr>
            </a:br>
            <a:r>
              <a:rPr lang="es-ES" sz="1200" i="0">
                <a:solidFill>
                  <a:srgbClr val="000066"/>
                </a:solidFill>
              </a:rPr>
              <a:t>de no fallo virológico (%)</a:t>
            </a:r>
          </a:p>
        </p:txBody>
      </p:sp>
      <p:sp>
        <p:nvSpPr>
          <p:cNvPr id="8290" name="Rectangle 155"/>
          <p:cNvSpPr>
            <a:spLocks noChangeArrowheads="1"/>
          </p:cNvSpPr>
          <p:nvPr/>
        </p:nvSpPr>
        <p:spPr bwMode="auto">
          <a:xfrm>
            <a:off x="979488" y="1158875"/>
            <a:ext cx="4379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Tiempo hasta el fallo virológico</a:t>
            </a:r>
          </a:p>
        </p:txBody>
      </p:sp>
      <p:sp>
        <p:nvSpPr>
          <p:cNvPr id="8291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8292" name="Group 104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829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9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5"/>
          <p:cNvSpPr>
            <a:spLocks noChangeArrowheads="1"/>
          </p:cNvSpPr>
          <p:nvPr/>
        </p:nvSpPr>
        <p:spPr bwMode="auto">
          <a:xfrm>
            <a:off x="1511300" y="4368800"/>
            <a:ext cx="20224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Semanas desde la randomización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9219" name="Rectangle 37"/>
          <p:cNvSpPr>
            <a:spLocks noChangeArrowheads="1"/>
          </p:cNvSpPr>
          <p:nvPr/>
        </p:nvSpPr>
        <p:spPr bwMode="auto">
          <a:xfrm>
            <a:off x="1049338" y="3363913"/>
            <a:ext cx="31115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&lt; 0.001, test de rango logarítmico</a:t>
            </a:r>
            <a:endParaRPr lang="es-ES" sz="1200" i="0">
              <a:solidFill>
                <a:srgbClr val="000066"/>
              </a:solidFill>
            </a:endParaRPr>
          </a:p>
          <a:p>
            <a:pPr algn="l"/>
            <a:r>
              <a:rPr lang="es-ES" sz="1200" b="1" i="0">
                <a:solidFill>
                  <a:srgbClr val="000066"/>
                </a:solidFill>
              </a:rPr>
              <a:t>Razón de riesgo: 1.87 (95% CI: 1.38-2.54)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9220" name="Line 11"/>
          <p:cNvSpPr>
            <a:spLocks noChangeShapeType="1"/>
          </p:cNvSpPr>
          <p:nvPr/>
        </p:nvSpPr>
        <p:spPr bwMode="auto">
          <a:xfrm flipH="1">
            <a:off x="3816350" y="2862263"/>
            <a:ext cx="352425" cy="0"/>
          </a:xfrm>
          <a:prstGeom prst="line">
            <a:avLst/>
          </a:pr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1" name="Freeform 12"/>
          <p:cNvSpPr>
            <a:spLocks/>
          </p:cNvSpPr>
          <p:nvPr/>
        </p:nvSpPr>
        <p:spPr bwMode="auto">
          <a:xfrm>
            <a:off x="1038225" y="2251075"/>
            <a:ext cx="2778125" cy="611188"/>
          </a:xfrm>
          <a:custGeom>
            <a:avLst/>
            <a:gdLst>
              <a:gd name="T0" fmla="*/ 0 w 13309"/>
              <a:gd name="T1" fmla="*/ 0 h 2765"/>
              <a:gd name="T2" fmla="*/ 0 w 13309"/>
              <a:gd name="T3" fmla="*/ 2147483647 h 2765"/>
              <a:gd name="T4" fmla="*/ 2147483647 w 13309"/>
              <a:gd name="T5" fmla="*/ 2147483647 h 2765"/>
              <a:gd name="T6" fmla="*/ 2147483647 w 13309"/>
              <a:gd name="T7" fmla="*/ 2147483647 h 2765"/>
              <a:gd name="T8" fmla="*/ 2147483647 w 13309"/>
              <a:gd name="T9" fmla="*/ 2147483647 h 2765"/>
              <a:gd name="T10" fmla="*/ 2147483647 w 13309"/>
              <a:gd name="T11" fmla="*/ 2147483647 h 2765"/>
              <a:gd name="T12" fmla="*/ 2147483647 w 13309"/>
              <a:gd name="T13" fmla="*/ 2147483647 h 2765"/>
              <a:gd name="T14" fmla="*/ 2147483647 w 13309"/>
              <a:gd name="T15" fmla="*/ 2147483647 h 2765"/>
              <a:gd name="T16" fmla="*/ 2147483647 w 13309"/>
              <a:gd name="T17" fmla="*/ 2147483647 h 2765"/>
              <a:gd name="T18" fmla="*/ 2147483647 w 13309"/>
              <a:gd name="T19" fmla="*/ 2147483647 h 2765"/>
              <a:gd name="T20" fmla="*/ 2147483647 w 13309"/>
              <a:gd name="T21" fmla="*/ 2147483647 h 2765"/>
              <a:gd name="T22" fmla="*/ 2147483647 w 13309"/>
              <a:gd name="T23" fmla="*/ 2147483647 h 2765"/>
              <a:gd name="T24" fmla="*/ 2147483647 w 13309"/>
              <a:gd name="T25" fmla="*/ 2147483647 h 2765"/>
              <a:gd name="T26" fmla="*/ 2147483647 w 13309"/>
              <a:gd name="T27" fmla="*/ 2147483647 h 2765"/>
              <a:gd name="T28" fmla="*/ 2147483647 w 13309"/>
              <a:gd name="T29" fmla="*/ 2147483647 h 2765"/>
              <a:gd name="T30" fmla="*/ 2147483647 w 13309"/>
              <a:gd name="T31" fmla="*/ 2147483647 h 2765"/>
              <a:gd name="T32" fmla="*/ 2147483647 w 13309"/>
              <a:gd name="T33" fmla="*/ 2147483647 h 2765"/>
              <a:gd name="T34" fmla="*/ 2147483647 w 13309"/>
              <a:gd name="T35" fmla="*/ 2147483647 h 27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3309"/>
              <a:gd name="T55" fmla="*/ 0 h 2765"/>
              <a:gd name="T56" fmla="*/ 13309 w 13309"/>
              <a:gd name="T57" fmla="*/ 2765 h 27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3309" h="2765">
                <a:moveTo>
                  <a:pt x="0" y="0"/>
                </a:moveTo>
                <a:lnTo>
                  <a:pt x="0" y="316"/>
                </a:lnTo>
                <a:lnTo>
                  <a:pt x="1734" y="316"/>
                </a:lnTo>
                <a:lnTo>
                  <a:pt x="1738" y="316"/>
                </a:lnTo>
                <a:lnTo>
                  <a:pt x="1738" y="928"/>
                </a:lnTo>
                <a:lnTo>
                  <a:pt x="2892" y="928"/>
                </a:lnTo>
                <a:lnTo>
                  <a:pt x="2892" y="1410"/>
                </a:lnTo>
                <a:lnTo>
                  <a:pt x="4626" y="1410"/>
                </a:lnTo>
                <a:lnTo>
                  <a:pt x="4626" y="1821"/>
                </a:lnTo>
                <a:lnTo>
                  <a:pt x="6337" y="1821"/>
                </a:lnTo>
                <a:lnTo>
                  <a:pt x="6337" y="2245"/>
                </a:lnTo>
                <a:lnTo>
                  <a:pt x="8040" y="2245"/>
                </a:lnTo>
                <a:lnTo>
                  <a:pt x="8040" y="2564"/>
                </a:lnTo>
                <a:lnTo>
                  <a:pt x="11532" y="2564"/>
                </a:lnTo>
                <a:lnTo>
                  <a:pt x="11532" y="2634"/>
                </a:lnTo>
                <a:lnTo>
                  <a:pt x="13231" y="2634"/>
                </a:lnTo>
                <a:lnTo>
                  <a:pt x="13231" y="2765"/>
                </a:lnTo>
                <a:lnTo>
                  <a:pt x="13309" y="2765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2" name="Line 13"/>
          <p:cNvSpPr>
            <a:spLocks noChangeShapeType="1"/>
          </p:cNvSpPr>
          <p:nvPr/>
        </p:nvSpPr>
        <p:spPr bwMode="auto">
          <a:xfrm flipH="1">
            <a:off x="927100" y="2157413"/>
            <a:ext cx="11112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3" name="Line 14"/>
          <p:cNvSpPr>
            <a:spLocks noChangeShapeType="1"/>
          </p:cNvSpPr>
          <p:nvPr/>
        </p:nvSpPr>
        <p:spPr bwMode="auto">
          <a:xfrm>
            <a:off x="1038225" y="2157413"/>
            <a:ext cx="0" cy="93662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4" name="Line 15"/>
          <p:cNvSpPr>
            <a:spLocks noChangeShapeType="1"/>
          </p:cNvSpPr>
          <p:nvPr/>
        </p:nvSpPr>
        <p:spPr bwMode="auto">
          <a:xfrm flipV="1">
            <a:off x="1400175" y="2251075"/>
            <a:ext cx="0" cy="69850"/>
          </a:xfrm>
          <a:prstGeom prst="line">
            <a:avLst/>
          </a:prstGeom>
          <a:noFill/>
          <a:ln w="14288">
            <a:solidFill>
              <a:srgbClr val="3366CC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5" name="Line 16"/>
          <p:cNvSpPr>
            <a:spLocks noChangeShapeType="1"/>
          </p:cNvSpPr>
          <p:nvPr/>
        </p:nvSpPr>
        <p:spPr bwMode="auto">
          <a:xfrm flipH="1">
            <a:off x="1038225" y="2251075"/>
            <a:ext cx="361950" cy="0"/>
          </a:xfrm>
          <a:prstGeom prst="line">
            <a:avLst/>
          </a:prstGeom>
          <a:noFill/>
          <a:ln w="14288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6" name="Freeform 17"/>
          <p:cNvSpPr>
            <a:spLocks/>
          </p:cNvSpPr>
          <p:nvPr/>
        </p:nvSpPr>
        <p:spPr bwMode="auto">
          <a:xfrm>
            <a:off x="1400175" y="2320925"/>
            <a:ext cx="2760663" cy="361950"/>
          </a:xfrm>
          <a:custGeom>
            <a:avLst/>
            <a:gdLst>
              <a:gd name="T0" fmla="*/ 2147483647 w 13232"/>
              <a:gd name="T1" fmla="*/ 2147483647 h 1636"/>
              <a:gd name="T2" fmla="*/ 2147483647 w 13232"/>
              <a:gd name="T3" fmla="*/ 2147483647 h 1636"/>
              <a:gd name="T4" fmla="*/ 2147483647 w 13232"/>
              <a:gd name="T5" fmla="*/ 2147483647 h 1636"/>
              <a:gd name="T6" fmla="*/ 2147483647 w 13232"/>
              <a:gd name="T7" fmla="*/ 2147483647 h 1636"/>
              <a:gd name="T8" fmla="*/ 2147483647 w 13232"/>
              <a:gd name="T9" fmla="*/ 2147483647 h 1636"/>
              <a:gd name="T10" fmla="*/ 2147483647 w 13232"/>
              <a:gd name="T11" fmla="*/ 2147483647 h 1636"/>
              <a:gd name="T12" fmla="*/ 2147483647 w 13232"/>
              <a:gd name="T13" fmla="*/ 2147483647 h 1636"/>
              <a:gd name="T14" fmla="*/ 2147483647 w 13232"/>
              <a:gd name="T15" fmla="*/ 2147483647 h 1636"/>
              <a:gd name="T16" fmla="*/ 2147483647 w 13232"/>
              <a:gd name="T17" fmla="*/ 2147483647 h 1636"/>
              <a:gd name="T18" fmla="*/ 2147483647 w 13232"/>
              <a:gd name="T19" fmla="*/ 2147483647 h 1636"/>
              <a:gd name="T20" fmla="*/ 2147483647 w 13232"/>
              <a:gd name="T21" fmla="*/ 2147483647 h 1636"/>
              <a:gd name="T22" fmla="*/ 2147483647 w 13232"/>
              <a:gd name="T23" fmla="*/ 2147483647 h 1636"/>
              <a:gd name="T24" fmla="*/ 2147483647 w 13232"/>
              <a:gd name="T25" fmla="*/ 2147483647 h 1636"/>
              <a:gd name="T26" fmla="*/ 2147483647 w 13232"/>
              <a:gd name="T27" fmla="*/ 2147483647 h 1636"/>
              <a:gd name="T28" fmla="*/ 2147483647 w 13232"/>
              <a:gd name="T29" fmla="*/ 2147483647 h 1636"/>
              <a:gd name="T30" fmla="*/ 2147483647 w 13232"/>
              <a:gd name="T31" fmla="*/ 0 h 1636"/>
              <a:gd name="T32" fmla="*/ 0 w 13232"/>
              <a:gd name="T33" fmla="*/ 0 h 16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232"/>
              <a:gd name="T52" fmla="*/ 0 h 1636"/>
              <a:gd name="T53" fmla="*/ 13232 w 13232"/>
              <a:gd name="T54" fmla="*/ 1636 h 16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232" h="1636">
                <a:moveTo>
                  <a:pt x="13232" y="1636"/>
                </a:moveTo>
                <a:lnTo>
                  <a:pt x="13232" y="1326"/>
                </a:lnTo>
                <a:lnTo>
                  <a:pt x="11511" y="1326"/>
                </a:lnTo>
                <a:lnTo>
                  <a:pt x="11511" y="1182"/>
                </a:lnTo>
                <a:lnTo>
                  <a:pt x="9881" y="1182"/>
                </a:lnTo>
                <a:lnTo>
                  <a:pt x="9881" y="1104"/>
                </a:lnTo>
                <a:lnTo>
                  <a:pt x="8064" y="1104"/>
                </a:lnTo>
                <a:lnTo>
                  <a:pt x="8064" y="829"/>
                </a:lnTo>
                <a:lnTo>
                  <a:pt x="6280" y="829"/>
                </a:lnTo>
                <a:lnTo>
                  <a:pt x="6280" y="728"/>
                </a:lnTo>
                <a:lnTo>
                  <a:pt x="4611" y="728"/>
                </a:lnTo>
                <a:lnTo>
                  <a:pt x="4611" y="454"/>
                </a:lnTo>
                <a:lnTo>
                  <a:pt x="2872" y="454"/>
                </a:lnTo>
                <a:lnTo>
                  <a:pt x="2872" y="162"/>
                </a:lnTo>
                <a:lnTo>
                  <a:pt x="1171" y="162"/>
                </a:lnTo>
                <a:lnTo>
                  <a:pt x="1171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27" name="Rectangle 18"/>
          <p:cNvSpPr>
            <a:spLocks noChangeArrowheads="1"/>
          </p:cNvSpPr>
          <p:nvPr/>
        </p:nvSpPr>
        <p:spPr bwMode="auto">
          <a:xfrm>
            <a:off x="896938" y="4183063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28" name="Rectangle 19"/>
          <p:cNvSpPr>
            <a:spLocks noChangeArrowheads="1"/>
          </p:cNvSpPr>
          <p:nvPr/>
        </p:nvSpPr>
        <p:spPr bwMode="auto">
          <a:xfrm>
            <a:off x="985838" y="4183063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29" name="Rectangle 20"/>
          <p:cNvSpPr>
            <a:spLocks noChangeArrowheads="1"/>
          </p:cNvSpPr>
          <p:nvPr/>
        </p:nvSpPr>
        <p:spPr bwMode="auto">
          <a:xfrm>
            <a:off x="13350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0" name="Rectangle 21"/>
          <p:cNvSpPr>
            <a:spLocks noChangeArrowheads="1"/>
          </p:cNvSpPr>
          <p:nvPr/>
        </p:nvSpPr>
        <p:spPr bwMode="auto">
          <a:xfrm>
            <a:off x="158591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1" name="Rectangle 22"/>
          <p:cNvSpPr>
            <a:spLocks noChangeArrowheads="1"/>
          </p:cNvSpPr>
          <p:nvPr/>
        </p:nvSpPr>
        <p:spPr bwMode="auto">
          <a:xfrm>
            <a:off x="19446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2" name="Rectangle 23"/>
          <p:cNvSpPr>
            <a:spLocks noChangeArrowheads="1"/>
          </p:cNvSpPr>
          <p:nvPr/>
        </p:nvSpPr>
        <p:spPr bwMode="auto">
          <a:xfrm>
            <a:off x="230346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3" name="Rectangle 24"/>
          <p:cNvSpPr>
            <a:spLocks noChangeArrowheads="1"/>
          </p:cNvSpPr>
          <p:nvPr/>
        </p:nvSpPr>
        <p:spPr bwMode="auto">
          <a:xfrm>
            <a:off x="2663825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4" name="Rectangle 25"/>
          <p:cNvSpPr>
            <a:spLocks noChangeArrowheads="1"/>
          </p:cNvSpPr>
          <p:nvPr/>
        </p:nvSpPr>
        <p:spPr bwMode="auto">
          <a:xfrm>
            <a:off x="3022600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5" name="Rectangle 26"/>
          <p:cNvSpPr>
            <a:spLocks noChangeArrowheads="1"/>
          </p:cNvSpPr>
          <p:nvPr/>
        </p:nvSpPr>
        <p:spPr bwMode="auto">
          <a:xfrm>
            <a:off x="338296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6" name="Rectangle 27"/>
          <p:cNvSpPr>
            <a:spLocks noChangeArrowheads="1"/>
          </p:cNvSpPr>
          <p:nvPr/>
        </p:nvSpPr>
        <p:spPr bwMode="auto">
          <a:xfrm>
            <a:off x="374173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96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7" name="Rectangle 28"/>
          <p:cNvSpPr>
            <a:spLocks noChangeArrowheads="1"/>
          </p:cNvSpPr>
          <p:nvPr/>
        </p:nvSpPr>
        <p:spPr bwMode="auto">
          <a:xfrm>
            <a:off x="4071938" y="418306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8" name="Rectangle 29"/>
          <p:cNvSpPr>
            <a:spLocks noChangeArrowheads="1"/>
          </p:cNvSpPr>
          <p:nvPr/>
        </p:nvSpPr>
        <p:spPr bwMode="auto">
          <a:xfrm>
            <a:off x="777875" y="4046538"/>
            <a:ext cx="6032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39" name="Rectangle 30"/>
          <p:cNvSpPr>
            <a:spLocks noChangeArrowheads="1"/>
          </p:cNvSpPr>
          <p:nvPr/>
        </p:nvSpPr>
        <p:spPr bwMode="auto">
          <a:xfrm>
            <a:off x="717550" y="36560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0" name="Rectangle 31"/>
          <p:cNvSpPr>
            <a:spLocks noChangeArrowheads="1"/>
          </p:cNvSpPr>
          <p:nvPr/>
        </p:nvSpPr>
        <p:spPr bwMode="auto">
          <a:xfrm>
            <a:off x="717550" y="326390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1" name="Rectangle 32"/>
          <p:cNvSpPr>
            <a:spLocks noChangeArrowheads="1"/>
          </p:cNvSpPr>
          <p:nvPr/>
        </p:nvSpPr>
        <p:spPr bwMode="auto">
          <a:xfrm>
            <a:off x="717550" y="28749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2" name="Rectangle 33"/>
          <p:cNvSpPr>
            <a:spLocks noChangeArrowheads="1"/>
          </p:cNvSpPr>
          <p:nvPr/>
        </p:nvSpPr>
        <p:spPr bwMode="auto">
          <a:xfrm>
            <a:off x="717550" y="2484438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3" name="Rectangle 34"/>
          <p:cNvSpPr>
            <a:spLocks noChangeArrowheads="1"/>
          </p:cNvSpPr>
          <p:nvPr/>
        </p:nvSpPr>
        <p:spPr bwMode="auto">
          <a:xfrm>
            <a:off x="658813" y="2092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44" name="Rectangle 38"/>
          <p:cNvSpPr>
            <a:spLocks noChangeArrowheads="1"/>
          </p:cNvSpPr>
          <p:nvPr/>
        </p:nvSpPr>
        <p:spPr bwMode="auto">
          <a:xfrm>
            <a:off x="2524125" y="2290763"/>
            <a:ext cx="15668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 (68 eventos)</a:t>
            </a:r>
          </a:p>
        </p:txBody>
      </p:sp>
      <p:sp>
        <p:nvSpPr>
          <p:cNvPr id="9245" name="Rectangle 39"/>
          <p:cNvSpPr>
            <a:spLocks noChangeArrowheads="1"/>
          </p:cNvSpPr>
          <p:nvPr/>
        </p:nvSpPr>
        <p:spPr bwMode="auto">
          <a:xfrm>
            <a:off x="2544763" y="2932113"/>
            <a:ext cx="1673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 (114 eventos)</a:t>
            </a:r>
          </a:p>
        </p:txBody>
      </p:sp>
      <p:sp>
        <p:nvSpPr>
          <p:cNvPr id="9246" name="Line 40"/>
          <p:cNvSpPr>
            <a:spLocks noChangeShapeType="1"/>
          </p:cNvSpPr>
          <p:nvPr/>
        </p:nvSpPr>
        <p:spPr bwMode="auto">
          <a:xfrm>
            <a:off x="3082925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7" name="Line 41"/>
          <p:cNvSpPr>
            <a:spLocks noChangeShapeType="1"/>
          </p:cNvSpPr>
          <p:nvPr/>
        </p:nvSpPr>
        <p:spPr bwMode="auto">
          <a:xfrm>
            <a:off x="2363788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8" name="Line 42"/>
          <p:cNvSpPr>
            <a:spLocks noChangeShapeType="1"/>
          </p:cNvSpPr>
          <p:nvPr/>
        </p:nvSpPr>
        <p:spPr bwMode="auto">
          <a:xfrm flipV="1">
            <a:off x="2724150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49" name="Freeform 43"/>
          <p:cNvSpPr>
            <a:spLocks/>
          </p:cNvSpPr>
          <p:nvPr/>
        </p:nvSpPr>
        <p:spPr bwMode="auto">
          <a:xfrm>
            <a:off x="2005013" y="4111625"/>
            <a:ext cx="2157412" cy="0"/>
          </a:xfrm>
          <a:custGeom>
            <a:avLst/>
            <a:gdLst>
              <a:gd name="T0" fmla="*/ 2147483647 w 10343"/>
              <a:gd name="T1" fmla="*/ 2147483647 w 10343"/>
              <a:gd name="T2" fmla="*/ 2147483647 w 10343"/>
              <a:gd name="T3" fmla="*/ 2147483647 w 10343"/>
              <a:gd name="T4" fmla="*/ 2147483647 w 10343"/>
              <a:gd name="T5" fmla="*/ 2147483647 w 10343"/>
              <a:gd name="T6" fmla="*/ 0 w 10343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10343"/>
              <a:gd name="T15" fmla="*/ 10343 w 10343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10343">
                <a:moveTo>
                  <a:pt x="10343" y="0"/>
                </a:moveTo>
                <a:lnTo>
                  <a:pt x="8618" y="0"/>
                </a:lnTo>
                <a:lnTo>
                  <a:pt x="6895" y="0"/>
                </a:lnTo>
                <a:lnTo>
                  <a:pt x="5171" y="0"/>
                </a:lnTo>
                <a:lnTo>
                  <a:pt x="3448" y="0"/>
                </a:lnTo>
                <a:lnTo>
                  <a:pt x="1724" y="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0" name="Line 44"/>
          <p:cNvSpPr>
            <a:spLocks noChangeShapeType="1"/>
          </p:cNvSpPr>
          <p:nvPr/>
        </p:nvSpPr>
        <p:spPr bwMode="auto">
          <a:xfrm flipH="1">
            <a:off x="4162425" y="4111625"/>
            <a:ext cx="158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1" name="Line 45"/>
          <p:cNvSpPr>
            <a:spLocks noChangeShapeType="1"/>
          </p:cNvSpPr>
          <p:nvPr/>
        </p:nvSpPr>
        <p:spPr bwMode="auto">
          <a:xfrm>
            <a:off x="4162425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2" name="Line 46"/>
          <p:cNvSpPr>
            <a:spLocks noChangeShapeType="1"/>
          </p:cNvSpPr>
          <p:nvPr/>
        </p:nvSpPr>
        <p:spPr bwMode="auto">
          <a:xfrm>
            <a:off x="3443288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3" name="Line 47"/>
          <p:cNvSpPr>
            <a:spLocks noChangeShapeType="1"/>
          </p:cNvSpPr>
          <p:nvPr/>
        </p:nvSpPr>
        <p:spPr bwMode="auto">
          <a:xfrm flipV="1">
            <a:off x="3802063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4" name="Freeform 48"/>
          <p:cNvSpPr>
            <a:spLocks/>
          </p:cNvSpPr>
          <p:nvPr/>
        </p:nvSpPr>
        <p:spPr bwMode="auto">
          <a:xfrm>
            <a:off x="927100" y="2157413"/>
            <a:ext cx="0" cy="1954212"/>
          </a:xfrm>
          <a:custGeom>
            <a:avLst/>
            <a:gdLst>
              <a:gd name="T0" fmla="*/ 0 h 8817"/>
              <a:gd name="T1" fmla="*/ 2147483647 h 8817"/>
              <a:gd name="T2" fmla="*/ 2147483647 h 8817"/>
              <a:gd name="T3" fmla="*/ 2147483647 h 8817"/>
              <a:gd name="T4" fmla="*/ 2147483647 h 8817"/>
              <a:gd name="T5" fmla="*/ 2147483647 h 881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817"/>
              <a:gd name="T13" fmla="*/ 8817 h 881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817">
                <a:moveTo>
                  <a:pt x="0" y="0"/>
                </a:moveTo>
                <a:lnTo>
                  <a:pt x="0" y="1764"/>
                </a:lnTo>
                <a:lnTo>
                  <a:pt x="0" y="3527"/>
                </a:lnTo>
                <a:lnTo>
                  <a:pt x="0" y="5291"/>
                </a:lnTo>
                <a:lnTo>
                  <a:pt x="0" y="7054"/>
                </a:lnTo>
                <a:lnTo>
                  <a:pt x="0" y="8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5" name="Line 49"/>
          <p:cNvSpPr>
            <a:spLocks noChangeShapeType="1"/>
          </p:cNvSpPr>
          <p:nvPr/>
        </p:nvSpPr>
        <p:spPr bwMode="auto">
          <a:xfrm>
            <a:off x="1646238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6" name="Line 50"/>
          <p:cNvSpPr>
            <a:spLocks noChangeShapeType="1"/>
          </p:cNvSpPr>
          <p:nvPr/>
        </p:nvSpPr>
        <p:spPr bwMode="auto">
          <a:xfrm flipV="1">
            <a:off x="2005013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7" name="Line 51"/>
          <p:cNvSpPr>
            <a:spLocks noChangeShapeType="1"/>
          </p:cNvSpPr>
          <p:nvPr/>
        </p:nvSpPr>
        <p:spPr bwMode="auto">
          <a:xfrm flipH="1">
            <a:off x="1646238" y="4111625"/>
            <a:ext cx="3587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8" name="Line 52"/>
          <p:cNvSpPr>
            <a:spLocks noChangeShapeType="1"/>
          </p:cNvSpPr>
          <p:nvPr/>
        </p:nvSpPr>
        <p:spPr bwMode="auto">
          <a:xfrm flipV="1">
            <a:off x="927100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59" name="Line 53"/>
          <p:cNvSpPr>
            <a:spLocks noChangeShapeType="1"/>
          </p:cNvSpPr>
          <p:nvPr/>
        </p:nvSpPr>
        <p:spPr bwMode="auto">
          <a:xfrm>
            <a:off x="927100" y="4111625"/>
            <a:ext cx="8890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0" name="Line 54"/>
          <p:cNvSpPr>
            <a:spLocks noChangeShapeType="1"/>
          </p:cNvSpPr>
          <p:nvPr/>
        </p:nvSpPr>
        <p:spPr bwMode="auto">
          <a:xfrm>
            <a:off x="1016000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1" name="Line 55"/>
          <p:cNvSpPr>
            <a:spLocks noChangeShapeType="1"/>
          </p:cNvSpPr>
          <p:nvPr/>
        </p:nvSpPr>
        <p:spPr bwMode="auto">
          <a:xfrm flipV="1">
            <a:off x="1406525" y="4111625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2" name="Line 56"/>
          <p:cNvSpPr>
            <a:spLocks noChangeShapeType="1"/>
          </p:cNvSpPr>
          <p:nvPr/>
        </p:nvSpPr>
        <p:spPr bwMode="auto">
          <a:xfrm flipH="1">
            <a:off x="1016000" y="4111625"/>
            <a:ext cx="39052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3" name="Line 57"/>
          <p:cNvSpPr>
            <a:spLocks noChangeShapeType="1"/>
          </p:cNvSpPr>
          <p:nvPr/>
        </p:nvSpPr>
        <p:spPr bwMode="auto">
          <a:xfrm>
            <a:off x="1406525" y="4111625"/>
            <a:ext cx="239713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4" name="Line 58"/>
          <p:cNvSpPr>
            <a:spLocks noChangeShapeType="1"/>
          </p:cNvSpPr>
          <p:nvPr/>
        </p:nvSpPr>
        <p:spPr bwMode="auto">
          <a:xfrm flipH="1">
            <a:off x="857250" y="4111625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5" name="Line 59"/>
          <p:cNvSpPr>
            <a:spLocks noChangeShapeType="1"/>
          </p:cNvSpPr>
          <p:nvPr/>
        </p:nvSpPr>
        <p:spPr bwMode="auto">
          <a:xfrm flipH="1">
            <a:off x="857250" y="3330575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6" name="Line 60"/>
          <p:cNvSpPr>
            <a:spLocks noChangeShapeType="1"/>
          </p:cNvSpPr>
          <p:nvPr/>
        </p:nvSpPr>
        <p:spPr bwMode="auto">
          <a:xfrm>
            <a:off x="857250" y="3721100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7" name="Line 61"/>
          <p:cNvSpPr>
            <a:spLocks noChangeShapeType="1"/>
          </p:cNvSpPr>
          <p:nvPr/>
        </p:nvSpPr>
        <p:spPr bwMode="auto">
          <a:xfrm>
            <a:off x="857250" y="2547938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8" name="Line 62"/>
          <p:cNvSpPr>
            <a:spLocks noChangeShapeType="1"/>
          </p:cNvSpPr>
          <p:nvPr/>
        </p:nvSpPr>
        <p:spPr bwMode="auto">
          <a:xfrm>
            <a:off x="857250" y="2940050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69" name="Line 63"/>
          <p:cNvSpPr>
            <a:spLocks noChangeShapeType="1"/>
          </p:cNvSpPr>
          <p:nvPr/>
        </p:nvSpPr>
        <p:spPr bwMode="auto">
          <a:xfrm>
            <a:off x="857250" y="2157413"/>
            <a:ext cx="698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70" name="Rectangle 64"/>
          <p:cNvSpPr>
            <a:spLocks noChangeArrowheads="1"/>
          </p:cNvSpPr>
          <p:nvPr/>
        </p:nvSpPr>
        <p:spPr bwMode="auto">
          <a:xfrm>
            <a:off x="8350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1" name="Rectangle 65"/>
          <p:cNvSpPr>
            <a:spLocks noChangeArrowheads="1"/>
          </p:cNvSpPr>
          <p:nvPr/>
        </p:nvSpPr>
        <p:spPr bwMode="auto">
          <a:xfrm>
            <a:off x="13049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341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2" name="Rectangle 66"/>
          <p:cNvSpPr>
            <a:spLocks noChangeArrowheads="1"/>
          </p:cNvSpPr>
          <p:nvPr/>
        </p:nvSpPr>
        <p:spPr bwMode="auto">
          <a:xfrm>
            <a:off x="155416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290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3" name="Rectangle 67"/>
          <p:cNvSpPr>
            <a:spLocks noChangeArrowheads="1"/>
          </p:cNvSpPr>
          <p:nvPr/>
        </p:nvSpPr>
        <p:spPr bwMode="auto">
          <a:xfrm>
            <a:off x="19145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247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4" name="Rectangle 68"/>
          <p:cNvSpPr>
            <a:spLocks noChangeArrowheads="1"/>
          </p:cNvSpPr>
          <p:nvPr/>
        </p:nvSpPr>
        <p:spPr bwMode="auto">
          <a:xfrm>
            <a:off x="2273300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5" name="Rectangle 69"/>
          <p:cNvSpPr>
            <a:spLocks noChangeArrowheads="1"/>
          </p:cNvSpPr>
          <p:nvPr/>
        </p:nvSpPr>
        <p:spPr bwMode="auto">
          <a:xfrm>
            <a:off x="263366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173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6" name="Rectangle 70"/>
          <p:cNvSpPr>
            <a:spLocks noChangeArrowheads="1"/>
          </p:cNvSpPr>
          <p:nvPr/>
        </p:nvSpPr>
        <p:spPr bwMode="auto">
          <a:xfrm>
            <a:off x="2992438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124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7" name="Rectangle 71"/>
          <p:cNvSpPr>
            <a:spLocks noChangeArrowheads="1"/>
          </p:cNvSpPr>
          <p:nvPr/>
        </p:nvSpPr>
        <p:spPr bwMode="auto">
          <a:xfrm>
            <a:off x="3382963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8" name="Rectangle 72"/>
          <p:cNvSpPr>
            <a:spLocks noChangeArrowheads="1"/>
          </p:cNvSpPr>
          <p:nvPr/>
        </p:nvSpPr>
        <p:spPr bwMode="auto">
          <a:xfrm>
            <a:off x="3741738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79" name="Rectangle 73"/>
          <p:cNvSpPr>
            <a:spLocks noChangeArrowheads="1"/>
          </p:cNvSpPr>
          <p:nvPr/>
        </p:nvSpPr>
        <p:spPr bwMode="auto">
          <a:xfrm>
            <a:off x="4102100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0" name="Rectangle 74"/>
          <p:cNvSpPr>
            <a:spLocks noChangeArrowheads="1"/>
          </p:cNvSpPr>
          <p:nvPr/>
        </p:nvSpPr>
        <p:spPr bwMode="auto">
          <a:xfrm>
            <a:off x="835025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1" name="Rectangle 75"/>
          <p:cNvSpPr>
            <a:spLocks noChangeArrowheads="1"/>
          </p:cNvSpPr>
          <p:nvPr/>
        </p:nvSpPr>
        <p:spPr bwMode="auto">
          <a:xfrm>
            <a:off x="1304925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355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2" name="Rectangle 76"/>
          <p:cNvSpPr>
            <a:spLocks noChangeArrowheads="1"/>
          </p:cNvSpPr>
          <p:nvPr/>
        </p:nvSpPr>
        <p:spPr bwMode="auto">
          <a:xfrm>
            <a:off x="1554163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316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3" name="Rectangle 77"/>
          <p:cNvSpPr>
            <a:spLocks noChangeArrowheads="1"/>
          </p:cNvSpPr>
          <p:nvPr/>
        </p:nvSpPr>
        <p:spPr bwMode="auto">
          <a:xfrm>
            <a:off x="1914525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281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4" name="Rectangle 78"/>
          <p:cNvSpPr>
            <a:spLocks noChangeArrowheads="1"/>
          </p:cNvSpPr>
          <p:nvPr/>
        </p:nvSpPr>
        <p:spPr bwMode="auto">
          <a:xfrm>
            <a:off x="2273300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235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5" name="Rectangle 79"/>
          <p:cNvSpPr>
            <a:spLocks noChangeArrowheads="1"/>
          </p:cNvSpPr>
          <p:nvPr/>
        </p:nvSpPr>
        <p:spPr bwMode="auto">
          <a:xfrm>
            <a:off x="2633663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6" name="Rectangle 80"/>
          <p:cNvSpPr>
            <a:spLocks noChangeArrowheads="1"/>
          </p:cNvSpPr>
          <p:nvPr/>
        </p:nvSpPr>
        <p:spPr bwMode="auto">
          <a:xfrm>
            <a:off x="2992438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158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7" name="Rectangle 81"/>
          <p:cNvSpPr>
            <a:spLocks noChangeArrowheads="1"/>
          </p:cNvSpPr>
          <p:nvPr/>
        </p:nvSpPr>
        <p:spPr bwMode="auto">
          <a:xfrm>
            <a:off x="3352800" y="4886325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8" name="Rectangle 82"/>
          <p:cNvSpPr>
            <a:spLocks noChangeArrowheads="1"/>
          </p:cNvSpPr>
          <p:nvPr/>
        </p:nvSpPr>
        <p:spPr bwMode="auto">
          <a:xfrm>
            <a:off x="3741738" y="488632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63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89" name="Rectangle 83"/>
          <p:cNvSpPr>
            <a:spLocks noChangeArrowheads="1"/>
          </p:cNvSpPr>
          <p:nvPr/>
        </p:nvSpPr>
        <p:spPr bwMode="auto">
          <a:xfrm>
            <a:off x="4102100" y="488632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90" name="Rectangle 84"/>
          <p:cNvSpPr>
            <a:spLocks noChangeArrowheads="1"/>
          </p:cNvSpPr>
          <p:nvPr/>
        </p:nvSpPr>
        <p:spPr bwMode="auto">
          <a:xfrm>
            <a:off x="209550" y="4730750"/>
            <a:ext cx="550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rgbClr val="FF3399"/>
                </a:solidFill>
              </a:rPr>
              <a:t>ABC/3TC</a:t>
            </a:r>
          </a:p>
        </p:txBody>
      </p:sp>
      <p:sp>
        <p:nvSpPr>
          <p:cNvPr id="9291" name="Rectangle 85"/>
          <p:cNvSpPr>
            <a:spLocks noChangeArrowheads="1"/>
          </p:cNvSpPr>
          <p:nvPr/>
        </p:nvSpPr>
        <p:spPr bwMode="auto">
          <a:xfrm>
            <a:off x="209550" y="4886325"/>
            <a:ext cx="5302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chemeClr val="hlink"/>
                </a:solidFill>
              </a:rPr>
              <a:t>TDF/FTC</a:t>
            </a:r>
          </a:p>
        </p:txBody>
      </p:sp>
      <p:sp>
        <p:nvSpPr>
          <p:cNvPr id="9292" name="Rectangle 86"/>
          <p:cNvSpPr>
            <a:spLocks noChangeArrowheads="1"/>
          </p:cNvSpPr>
          <p:nvPr/>
        </p:nvSpPr>
        <p:spPr bwMode="auto">
          <a:xfrm>
            <a:off x="155575" y="4560888"/>
            <a:ext cx="7239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No. en riesgo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293" name="Rectangle 256"/>
          <p:cNvSpPr>
            <a:spLocks noChangeArrowheads="1"/>
          </p:cNvSpPr>
          <p:nvPr/>
        </p:nvSpPr>
        <p:spPr bwMode="auto">
          <a:xfrm rot="-5400000">
            <a:off x="-473868" y="2948781"/>
            <a:ext cx="1795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Probabilidad </a:t>
            </a:r>
            <a:br>
              <a:rPr lang="es-ES" sz="1000" b="1" i="0">
                <a:solidFill>
                  <a:srgbClr val="000066"/>
                </a:solidFill>
              </a:rPr>
            </a:br>
            <a:r>
              <a:rPr lang="es-ES" sz="1000" b="1" i="0">
                <a:solidFill>
                  <a:srgbClr val="000066"/>
                </a:solidFill>
              </a:rPr>
              <a:t>de no fallo del régimen (%)</a:t>
            </a:r>
          </a:p>
        </p:txBody>
      </p:sp>
      <p:sp>
        <p:nvSpPr>
          <p:cNvPr id="9294" name="Rectangle 261"/>
          <p:cNvSpPr>
            <a:spLocks noChangeArrowheads="1"/>
          </p:cNvSpPr>
          <p:nvPr/>
        </p:nvSpPr>
        <p:spPr bwMode="auto">
          <a:xfrm>
            <a:off x="835025" y="1484313"/>
            <a:ext cx="34655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Tiempo hasta el fallo </a:t>
            </a:r>
            <a:br>
              <a:rPr lang="es-ES" sz="2000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del régimen*</a:t>
            </a:r>
          </a:p>
        </p:txBody>
      </p:sp>
      <p:sp>
        <p:nvSpPr>
          <p:cNvPr id="9295" name="Rectangle 108"/>
          <p:cNvSpPr>
            <a:spLocks noChangeArrowheads="1"/>
          </p:cNvSpPr>
          <p:nvPr/>
        </p:nvSpPr>
        <p:spPr bwMode="auto">
          <a:xfrm>
            <a:off x="5664200" y="4368800"/>
            <a:ext cx="3021013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Semanas desde la dispensación del tratamiento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9296" name="Rectangle 110"/>
          <p:cNvSpPr>
            <a:spLocks noChangeArrowheads="1"/>
          </p:cNvSpPr>
          <p:nvPr/>
        </p:nvSpPr>
        <p:spPr bwMode="auto">
          <a:xfrm>
            <a:off x="5815013" y="3435350"/>
            <a:ext cx="31527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&lt; 0.001, test de rango logarítmico</a:t>
            </a:r>
            <a:endParaRPr lang="es-ES" sz="1200" i="0">
              <a:solidFill>
                <a:srgbClr val="000066"/>
              </a:solidFill>
            </a:endParaRPr>
          </a:p>
          <a:p>
            <a:pPr algn="l"/>
            <a:r>
              <a:rPr lang="es-ES" sz="1200" b="1" i="0">
                <a:solidFill>
                  <a:srgbClr val="000066"/>
                </a:solidFill>
              </a:rPr>
              <a:t>Razón de riesgo: 1.89 (95% CI: 1.43-2.50)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9297" name="Freeform 89"/>
          <p:cNvSpPr>
            <a:spLocks/>
          </p:cNvSpPr>
          <p:nvPr/>
        </p:nvSpPr>
        <p:spPr bwMode="auto">
          <a:xfrm>
            <a:off x="5654675" y="2181225"/>
            <a:ext cx="3184525" cy="1009650"/>
          </a:xfrm>
          <a:custGeom>
            <a:avLst/>
            <a:gdLst>
              <a:gd name="T0" fmla="*/ 2147483647 w 16052"/>
              <a:gd name="T1" fmla="*/ 2147483647 h 4551"/>
              <a:gd name="T2" fmla="*/ 2147483647 w 16052"/>
              <a:gd name="T3" fmla="*/ 2147483647 h 4551"/>
              <a:gd name="T4" fmla="*/ 2147483647 w 16052"/>
              <a:gd name="T5" fmla="*/ 2147483647 h 4551"/>
              <a:gd name="T6" fmla="*/ 2147483647 w 16052"/>
              <a:gd name="T7" fmla="*/ 2147483647 h 4551"/>
              <a:gd name="T8" fmla="*/ 2147483647 w 16052"/>
              <a:gd name="T9" fmla="*/ 2147483647 h 4551"/>
              <a:gd name="T10" fmla="*/ 2147483647 w 16052"/>
              <a:gd name="T11" fmla="*/ 2147483647 h 4551"/>
              <a:gd name="T12" fmla="*/ 2147483647 w 16052"/>
              <a:gd name="T13" fmla="*/ 2147483647 h 4551"/>
              <a:gd name="T14" fmla="*/ 2147483647 w 16052"/>
              <a:gd name="T15" fmla="*/ 2147483647 h 4551"/>
              <a:gd name="T16" fmla="*/ 2147483647 w 16052"/>
              <a:gd name="T17" fmla="*/ 2147483647 h 4551"/>
              <a:gd name="T18" fmla="*/ 2147483647 w 16052"/>
              <a:gd name="T19" fmla="*/ 2147483647 h 4551"/>
              <a:gd name="T20" fmla="*/ 2147483647 w 16052"/>
              <a:gd name="T21" fmla="*/ 2147483647 h 4551"/>
              <a:gd name="T22" fmla="*/ 2147483647 w 16052"/>
              <a:gd name="T23" fmla="*/ 2147483647 h 4551"/>
              <a:gd name="T24" fmla="*/ 2147483647 w 16052"/>
              <a:gd name="T25" fmla="*/ 2147483647 h 4551"/>
              <a:gd name="T26" fmla="*/ 2147483647 w 16052"/>
              <a:gd name="T27" fmla="*/ 2147483647 h 4551"/>
              <a:gd name="T28" fmla="*/ 2147483647 w 16052"/>
              <a:gd name="T29" fmla="*/ 2147483647 h 4551"/>
              <a:gd name="T30" fmla="*/ 2147483647 w 16052"/>
              <a:gd name="T31" fmla="*/ 2147483647 h 4551"/>
              <a:gd name="T32" fmla="*/ 2147483647 w 16052"/>
              <a:gd name="T33" fmla="*/ 2147483647 h 4551"/>
              <a:gd name="T34" fmla="*/ 2147483647 w 16052"/>
              <a:gd name="T35" fmla="*/ 2147483647 h 4551"/>
              <a:gd name="T36" fmla="*/ 2147483647 w 16052"/>
              <a:gd name="T37" fmla="*/ 2147483647 h 4551"/>
              <a:gd name="T38" fmla="*/ 2147483647 w 16052"/>
              <a:gd name="T39" fmla="*/ 2147483647 h 4551"/>
              <a:gd name="T40" fmla="*/ 2147483647 w 16052"/>
              <a:gd name="T41" fmla="*/ 2147483647 h 4551"/>
              <a:gd name="T42" fmla="*/ 2147483647 w 16052"/>
              <a:gd name="T43" fmla="*/ 2147483647 h 4551"/>
              <a:gd name="T44" fmla="*/ 2147483647 w 16052"/>
              <a:gd name="T45" fmla="*/ 2147483647 h 4551"/>
              <a:gd name="T46" fmla="*/ 2147483647 w 16052"/>
              <a:gd name="T47" fmla="*/ 2147483647 h 4551"/>
              <a:gd name="T48" fmla="*/ 2147483647 w 16052"/>
              <a:gd name="T49" fmla="*/ 2147483647 h 4551"/>
              <a:gd name="T50" fmla="*/ 2147483647 w 16052"/>
              <a:gd name="T51" fmla="*/ 2147483647 h 4551"/>
              <a:gd name="T52" fmla="*/ 2147483647 w 16052"/>
              <a:gd name="T53" fmla="*/ 2147483647 h 4551"/>
              <a:gd name="T54" fmla="*/ 2147483647 w 16052"/>
              <a:gd name="T55" fmla="*/ 2147483647 h 4551"/>
              <a:gd name="T56" fmla="*/ 2147483647 w 16052"/>
              <a:gd name="T57" fmla="*/ 2147483647 h 4551"/>
              <a:gd name="T58" fmla="*/ 2147483647 w 16052"/>
              <a:gd name="T59" fmla="*/ 2147483647 h 4551"/>
              <a:gd name="T60" fmla="*/ 2147483647 w 16052"/>
              <a:gd name="T61" fmla="*/ 2147483647 h 4551"/>
              <a:gd name="T62" fmla="*/ 2147483647 w 16052"/>
              <a:gd name="T63" fmla="*/ 2147483647 h 4551"/>
              <a:gd name="T64" fmla="*/ 2147483647 w 16052"/>
              <a:gd name="T65" fmla="*/ 2147483647 h 4551"/>
              <a:gd name="T66" fmla="*/ 2147483647 w 16052"/>
              <a:gd name="T67" fmla="*/ 2147483647 h 4551"/>
              <a:gd name="T68" fmla="*/ 2147483647 w 16052"/>
              <a:gd name="T69" fmla="*/ 2147483647 h 4551"/>
              <a:gd name="T70" fmla="*/ 2147483647 w 16052"/>
              <a:gd name="T71" fmla="*/ 2147483647 h 4551"/>
              <a:gd name="T72" fmla="*/ 2147483647 w 16052"/>
              <a:gd name="T73" fmla="*/ 2147483647 h 4551"/>
              <a:gd name="T74" fmla="*/ 2147483647 w 16052"/>
              <a:gd name="T75" fmla="*/ 2147483647 h 4551"/>
              <a:gd name="T76" fmla="*/ 2147483647 w 16052"/>
              <a:gd name="T77" fmla="*/ 2147483647 h 4551"/>
              <a:gd name="T78" fmla="*/ 0 w 16052"/>
              <a:gd name="T79" fmla="*/ 2147483647 h 455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6052"/>
              <a:gd name="T121" fmla="*/ 0 h 4551"/>
              <a:gd name="T122" fmla="*/ 16052 w 16052"/>
              <a:gd name="T123" fmla="*/ 4551 h 455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6052" h="4551">
                <a:moveTo>
                  <a:pt x="16052" y="4551"/>
                </a:moveTo>
                <a:lnTo>
                  <a:pt x="14628" y="4551"/>
                </a:lnTo>
                <a:lnTo>
                  <a:pt x="14628" y="4138"/>
                </a:lnTo>
                <a:lnTo>
                  <a:pt x="14254" y="4138"/>
                </a:lnTo>
                <a:lnTo>
                  <a:pt x="14254" y="3730"/>
                </a:lnTo>
                <a:lnTo>
                  <a:pt x="13861" y="3730"/>
                </a:lnTo>
                <a:lnTo>
                  <a:pt x="13861" y="3420"/>
                </a:lnTo>
                <a:lnTo>
                  <a:pt x="12994" y="3420"/>
                </a:lnTo>
                <a:lnTo>
                  <a:pt x="12994" y="3272"/>
                </a:lnTo>
                <a:lnTo>
                  <a:pt x="10237" y="3272"/>
                </a:lnTo>
                <a:lnTo>
                  <a:pt x="10237" y="3216"/>
                </a:lnTo>
                <a:lnTo>
                  <a:pt x="8949" y="3216"/>
                </a:lnTo>
                <a:lnTo>
                  <a:pt x="8949" y="3105"/>
                </a:lnTo>
                <a:lnTo>
                  <a:pt x="8684" y="3105"/>
                </a:lnTo>
                <a:lnTo>
                  <a:pt x="8684" y="3049"/>
                </a:lnTo>
                <a:lnTo>
                  <a:pt x="7374" y="3049"/>
                </a:lnTo>
                <a:lnTo>
                  <a:pt x="7374" y="2988"/>
                </a:lnTo>
                <a:lnTo>
                  <a:pt x="6957" y="2988"/>
                </a:lnTo>
                <a:lnTo>
                  <a:pt x="6957" y="2933"/>
                </a:lnTo>
                <a:lnTo>
                  <a:pt x="6855" y="2933"/>
                </a:lnTo>
                <a:lnTo>
                  <a:pt x="6855" y="2799"/>
                </a:lnTo>
                <a:lnTo>
                  <a:pt x="6552" y="2799"/>
                </a:lnTo>
                <a:lnTo>
                  <a:pt x="6552" y="2735"/>
                </a:lnTo>
                <a:lnTo>
                  <a:pt x="6113" y="2735"/>
                </a:lnTo>
                <a:lnTo>
                  <a:pt x="6113" y="2679"/>
                </a:lnTo>
                <a:lnTo>
                  <a:pt x="5817" y="2679"/>
                </a:lnTo>
                <a:lnTo>
                  <a:pt x="5817" y="2624"/>
                </a:lnTo>
                <a:lnTo>
                  <a:pt x="5391" y="2624"/>
                </a:lnTo>
                <a:lnTo>
                  <a:pt x="5391" y="2568"/>
                </a:lnTo>
                <a:lnTo>
                  <a:pt x="5113" y="2568"/>
                </a:lnTo>
                <a:lnTo>
                  <a:pt x="5113" y="2497"/>
                </a:lnTo>
                <a:lnTo>
                  <a:pt x="4854" y="2497"/>
                </a:lnTo>
                <a:lnTo>
                  <a:pt x="4854" y="2437"/>
                </a:lnTo>
                <a:lnTo>
                  <a:pt x="4444" y="2437"/>
                </a:lnTo>
                <a:lnTo>
                  <a:pt x="4444" y="2382"/>
                </a:lnTo>
                <a:lnTo>
                  <a:pt x="3503" y="2382"/>
                </a:lnTo>
                <a:lnTo>
                  <a:pt x="3503" y="2318"/>
                </a:lnTo>
                <a:lnTo>
                  <a:pt x="3360" y="2318"/>
                </a:lnTo>
                <a:lnTo>
                  <a:pt x="3360" y="2238"/>
                </a:lnTo>
                <a:lnTo>
                  <a:pt x="3295" y="2238"/>
                </a:lnTo>
                <a:lnTo>
                  <a:pt x="3295" y="2160"/>
                </a:lnTo>
                <a:lnTo>
                  <a:pt x="3027" y="2160"/>
                </a:lnTo>
                <a:lnTo>
                  <a:pt x="3027" y="2085"/>
                </a:lnTo>
                <a:lnTo>
                  <a:pt x="2628" y="2085"/>
                </a:lnTo>
                <a:lnTo>
                  <a:pt x="2628" y="2030"/>
                </a:lnTo>
                <a:lnTo>
                  <a:pt x="2322" y="2030"/>
                </a:lnTo>
                <a:lnTo>
                  <a:pt x="2322" y="1959"/>
                </a:lnTo>
                <a:lnTo>
                  <a:pt x="2229" y="1959"/>
                </a:lnTo>
                <a:lnTo>
                  <a:pt x="2229" y="1867"/>
                </a:lnTo>
                <a:lnTo>
                  <a:pt x="2054" y="1867"/>
                </a:lnTo>
                <a:lnTo>
                  <a:pt x="2054" y="1811"/>
                </a:lnTo>
                <a:lnTo>
                  <a:pt x="1911" y="1811"/>
                </a:lnTo>
                <a:lnTo>
                  <a:pt x="1911" y="1728"/>
                </a:lnTo>
                <a:lnTo>
                  <a:pt x="1615" y="1728"/>
                </a:lnTo>
                <a:lnTo>
                  <a:pt x="1615" y="1668"/>
                </a:lnTo>
                <a:lnTo>
                  <a:pt x="1414" y="1668"/>
                </a:lnTo>
                <a:lnTo>
                  <a:pt x="1414" y="1612"/>
                </a:lnTo>
                <a:lnTo>
                  <a:pt x="1188" y="1612"/>
                </a:lnTo>
                <a:lnTo>
                  <a:pt x="1188" y="1558"/>
                </a:lnTo>
                <a:lnTo>
                  <a:pt x="1096" y="1558"/>
                </a:lnTo>
                <a:lnTo>
                  <a:pt x="1096" y="1449"/>
                </a:lnTo>
                <a:lnTo>
                  <a:pt x="1034" y="1449"/>
                </a:lnTo>
                <a:lnTo>
                  <a:pt x="1034" y="1168"/>
                </a:lnTo>
                <a:lnTo>
                  <a:pt x="868" y="1168"/>
                </a:lnTo>
                <a:lnTo>
                  <a:pt x="868" y="1112"/>
                </a:lnTo>
                <a:lnTo>
                  <a:pt x="672" y="1112"/>
                </a:lnTo>
                <a:lnTo>
                  <a:pt x="672" y="1051"/>
                </a:lnTo>
                <a:lnTo>
                  <a:pt x="543" y="1051"/>
                </a:lnTo>
                <a:lnTo>
                  <a:pt x="543" y="995"/>
                </a:lnTo>
                <a:lnTo>
                  <a:pt x="451" y="995"/>
                </a:lnTo>
                <a:lnTo>
                  <a:pt x="451" y="750"/>
                </a:lnTo>
                <a:lnTo>
                  <a:pt x="293" y="750"/>
                </a:lnTo>
                <a:lnTo>
                  <a:pt x="293" y="677"/>
                </a:lnTo>
                <a:lnTo>
                  <a:pt x="206" y="677"/>
                </a:lnTo>
                <a:lnTo>
                  <a:pt x="206" y="537"/>
                </a:lnTo>
                <a:lnTo>
                  <a:pt x="141" y="537"/>
                </a:lnTo>
                <a:lnTo>
                  <a:pt x="141" y="449"/>
                </a:lnTo>
                <a:lnTo>
                  <a:pt x="58" y="449"/>
                </a:lnTo>
                <a:lnTo>
                  <a:pt x="58" y="309"/>
                </a:lnTo>
                <a:lnTo>
                  <a:pt x="0" y="309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98" name="Freeform 90"/>
          <p:cNvSpPr>
            <a:spLocks/>
          </p:cNvSpPr>
          <p:nvPr/>
        </p:nvSpPr>
        <p:spPr bwMode="auto">
          <a:xfrm>
            <a:off x="5637213" y="2152650"/>
            <a:ext cx="3111500" cy="504825"/>
          </a:xfrm>
          <a:custGeom>
            <a:avLst/>
            <a:gdLst>
              <a:gd name="T0" fmla="*/ 2147483647 w 15681"/>
              <a:gd name="T1" fmla="*/ 2147483647 h 2273"/>
              <a:gd name="T2" fmla="*/ 2147483647 w 15681"/>
              <a:gd name="T3" fmla="*/ 2147483647 h 2273"/>
              <a:gd name="T4" fmla="*/ 2147483647 w 15681"/>
              <a:gd name="T5" fmla="*/ 2147483647 h 2273"/>
              <a:gd name="T6" fmla="*/ 2147483647 w 15681"/>
              <a:gd name="T7" fmla="*/ 2147483647 h 2273"/>
              <a:gd name="T8" fmla="*/ 2147483647 w 15681"/>
              <a:gd name="T9" fmla="*/ 2147483647 h 2273"/>
              <a:gd name="T10" fmla="*/ 2147483647 w 15681"/>
              <a:gd name="T11" fmla="*/ 2147483647 h 2273"/>
              <a:gd name="T12" fmla="*/ 2147483647 w 15681"/>
              <a:gd name="T13" fmla="*/ 2147483647 h 2273"/>
              <a:gd name="T14" fmla="*/ 2147483647 w 15681"/>
              <a:gd name="T15" fmla="*/ 2147483647 h 2273"/>
              <a:gd name="T16" fmla="*/ 2147483647 w 15681"/>
              <a:gd name="T17" fmla="*/ 2147483647 h 2273"/>
              <a:gd name="T18" fmla="*/ 2147483647 w 15681"/>
              <a:gd name="T19" fmla="*/ 2147483647 h 2273"/>
              <a:gd name="T20" fmla="*/ 2147483647 w 15681"/>
              <a:gd name="T21" fmla="*/ 2147483647 h 2273"/>
              <a:gd name="T22" fmla="*/ 2147483647 w 15681"/>
              <a:gd name="T23" fmla="*/ 2147483647 h 2273"/>
              <a:gd name="T24" fmla="*/ 2147483647 w 15681"/>
              <a:gd name="T25" fmla="*/ 2147483647 h 2273"/>
              <a:gd name="T26" fmla="*/ 2147483647 w 15681"/>
              <a:gd name="T27" fmla="*/ 2147483647 h 2273"/>
              <a:gd name="T28" fmla="*/ 2147483647 w 15681"/>
              <a:gd name="T29" fmla="*/ 2147483647 h 2273"/>
              <a:gd name="T30" fmla="*/ 2147483647 w 15681"/>
              <a:gd name="T31" fmla="*/ 2147483647 h 2273"/>
              <a:gd name="T32" fmla="*/ 2147483647 w 15681"/>
              <a:gd name="T33" fmla="*/ 2147483647 h 2273"/>
              <a:gd name="T34" fmla="*/ 2147483647 w 15681"/>
              <a:gd name="T35" fmla="*/ 2147483647 h 2273"/>
              <a:gd name="T36" fmla="*/ 2147483647 w 15681"/>
              <a:gd name="T37" fmla="*/ 2147483647 h 2273"/>
              <a:gd name="T38" fmla="*/ 2147483647 w 15681"/>
              <a:gd name="T39" fmla="*/ 2147483647 h 2273"/>
              <a:gd name="T40" fmla="*/ 2147483647 w 15681"/>
              <a:gd name="T41" fmla="*/ 2147483647 h 2273"/>
              <a:gd name="T42" fmla="*/ 2147483647 w 15681"/>
              <a:gd name="T43" fmla="*/ 2147483647 h 2273"/>
              <a:gd name="T44" fmla="*/ 2147483647 w 15681"/>
              <a:gd name="T45" fmla="*/ 2147483647 h 2273"/>
              <a:gd name="T46" fmla="*/ 2147483647 w 15681"/>
              <a:gd name="T47" fmla="*/ 2147483647 h 2273"/>
              <a:gd name="T48" fmla="*/ 2147483647 w 15681"/>
              <a:gd name="T49" fmla="*/ 2147483647 h 2273"/>
              <a:gd name="T50" fmla="*/ 2147483647 w 15681"/>
              <a:gd name="T51" fmla="*/ 2147483647 h 2273"/>
              <a:gd name="T52" fmla="*/ 2147483647 w 15681"/>
              <a:gd name="T53" fmla="*/ 2147483647 h 2273"/>
              <a:gd name="T54" fmla="*/ 2147483647 w 15681"/>
              <a:gd name="T55" fmla="*/ 2147483647 h 2273"/>
              <a:gd name="T56" fmla="*/ 2147483647 w 15681"/>
              <a:gd name="T57" fmla="*/ 2147483647 h 2273"/>
              <a:gd name="T58" fmla="*/ 2147483647 w 15681"/>
              <a:gd name="T59" fmla="*/ 2147483647 h 2273"/>
              <a:gd name="T60" fmla="*/ 2147483647 w 15681"/>
              <a:gd name="T61" fmla="*/ 2147483647 h 2273"/>
              <a:gd name="T62" fmla="*/ 2147483647 w 15681"/>
              <a:gd name="T63" fmla="*/ 2147483647 h 2273"/>
              <a:gd name="T64" fmla="*/ 2147483647 w 15681"/>
              <a:gd name="T65" fmla="*/ 2147483647 h 2273"/>
              <a:gd name="T66" fmla="*/ 2147483647 w 15681"/>
              <a:gd name="T67" fmla="*/ 2147483647 h 2273"/>
              <a:gd name="T68" fmla="*/ 2147483647 w 15681"/>
              <a:gd name="T69" fmla="*/ 2147483647 h 2273"/>
              <a:gd name="T70" fmla="*/ 2147483647 w 15681"/>
              <a:gd name="T71" fmla="*/ 2147483647 h 2273"/>
              <a:gd name="T72" fmla="*/ 2147483647 w 15681"/>
              <a:gd name="T73" fmla="*/ 2147483647 h 2273"/>
              <a:gd name="T74" fmla="*/ 2147483647 w 15681"/>
              <a:gd name="T75" fmla="*/ 2147483647 h 2273"/>
              <a:gd name="T76" fmla="*/ 2147483647 w 15681"/>
              <a:gd name="T77" fmla="*/ 2147483647 h 2273"/>
              <a:gd name="T78" fmla="*/ 2147483647 w 15681"/>
              <a:gd name="T79" fmla="*/ 2147483647 h 2273"/>
              <a:gd name="T80" fmla="*/ 2147483647 w 15681"/>
              <a:gd name="T81" fmla="*/ 2147483647 h 2273"/>
              <a:gd name="T82" fmla="*/ 2147483647 w 15681"/>
              <a:gd name="T83" fmla="*/ 2147483647 h 2273"/>
              <a:gd name="T84" fmla="*/ 2147483647 w 15681"/>
              <a:gd name="T85" fmla="*/ 2147483647 h 2273"/>
              <a:gd name="T86" fmla="*/ 2147483647 w 15681"/>
              <a:gd name="T87" fmla="*/ 2147483647 h 2273"/>
              <a:gd name="T88" fmla="*/ 2147483647 w 15681"/>
              <a:gd name="T89" fmla="*/ 2147483647 h 2273"/>
              <a:gd name="T90" fmla="*/ 2147483647 w 15681"/>
              <a:gd name="T91" fmla="*/ 2147483647 h 2273"/>
              <a:gd name="T92" fmla="*/ 2147483647 w 15681"/>
              <a:gd name="T93" fmla="*/ 2147483647 h 2273"/>
              <a:gd name="T94" fmla="*/ 2147483647 w 15681"/>
              <a:gd name="T95" fmla="*/ 2147483647 h 2273"/>
              <a:gd name="T96" fmla="*/ 2147483647 w 15681"/>
              <a:gd name="T97" fmla="*/ 2147483647 h 2273"/>
              <a:gd name="T98" fmla="*/ 2147483647 w 15681"/>
              <a:gd name="T99" fmla="*/ 2147483647 h 2273"/>
              <a:gd name="T100" fmla="*/ 2147483647 w 15681"/>
              <a:gd name="T101" fmla="*/ 2147483647 h 2273"/>
              <a:gd name="T102" fmla="*/ 2147483647 w 15681"/>
              <a:gd name="T103" fmla="*/ 2147483647 h 2273"/>
              <a:gd name="T104" fmla="*/ 2147483647 w 15681"/>
              <a:gd name="T105" fmla="*/ 2147483647 h 2273"/>
              <a:gd name="T106" fmla="*/ 2147483647 w 15681"/>
              <a:gd name="T107" fmla="*/ 2147483647 h 2273"/>
              <a:gd name="T108" fmla="*/ 2147483647 w 15681"/>
              <a:gd name="T109" fmla="*/ 0 h 2273"/>
              <a:gd name="T110" fmla="*/ 0 w 15681"/>
              <a:gd name="T111" fmla="*/ 0 h 227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5681"/>
              <a:gd name="T169" fmla="*/ 0 h 2273"/>
              <a:gd name="T170" fmla="*/ 15681 w 15681"/>
              <a:gd name="T171" fmla="*/ 2273 h 227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5681" h="2273">
                <a:moveTo>
                  <a:pt x="15681" y="2273"/>
                </a:moveTo>
                <a:lnTo>
                  <a:pt x="13490" y="2273"/>
                </a:lnTo>
                <a:lnTo>
                  <a:pt x="13490" y="2144"/>
                </a:lnTo>
                <a:lnTo>
                  <a:pt x="12767" y="2144"/>
                </a:lnTo>
                <a:lnTo>
                  <a:pt x="12767" y="2032"/>
                </a:lnTo>
                <a:lnTo>
                  <a:pt x="11542" y="2032"/>
                </a:lnTo>
                <a:lnTo>
                  <a:pt x="11542" y="1971"/>
                </a:lnTo>
                <a:lnTo>
                  <a:pt x="9810" y="1971"/>
                </a:lnTo>
                <a:lnTo>
                  <a:pt x="9810" y="1916"/>
                </a:lnTo>
                <a:lnTo>
                  <a:pt x="8540" y="1916"/>
                </a:lnTo>
                <a:lnTo>
                  <a:pt x="8540" y="1846"/>
                </a:lnTo>
                <a:lnTo>
                  <a:pt x="8355" y="1846"/>
                </a:lnTo>
                <a:lnTo>
                  <a:pt x="8355" y="1767"/>
                </a:lnTo>
                <a:lnTo>
                  <a:pt x="7747" y="1767"/>
                </a:lnTo>
                <a:lnTo>
                  <a:pt x="7747" y="1702"/>
                </a:lnTo>
                <a:lnTo>
                  <a:pt x="6820" y="1702"/>
                </a:lnTo>
                <a:lnTo>
                  <a:pt x="6820" y="1628"/>
                </a:lnTo>
                <a:lnTo>
                  <a:pt x="5983" y="1628"/>
                </a:lnTo>
                <a:lnTo>
                  <a:pt x="5983" y="1572"/>
                </a:lnTo>
                <a:lnTo>
                  <a:pt x="4895" y="1572"/>
                </a:lnTo>
                <a:lnTo>
                  <a:pt x="4895" y="1508"/>
                </a:lnTo>
                <a:lnTo>
                  <a:pt x="4065" y="1508"/>
                </a:lnTo>
                <a:lnTo>
                  <a:pt x="4065" y="1438"/>
                </a:lnTo>
                <a:lnTo>
                  <a:pt x="3487" y="1438"/>
                </a:lnTo>
                <a:lnTo>
                  <a:pt x="3487" y="1350"/>
                </a:lnTo>
                <a:lnTo>
                  <a:pt x="3157" y="1350"/>
                </a:lnTo>
                <a:lnTo>
                  <a:pt x="3157" y="1281"/>
                </a:lnTo>
                <a:lnTo>
                  <a:pt x="2401" y="1281"/>
                </a:lnTo>
                <a:lnTo>
                  <a:pt x="2401" y="1226"/>
                </a:lnTo>
                <a:lnTo>
                  <a:pt x="1987" y="1226"/>
                </a:lnTo>
                <a:lnTo>
                  <a:pt x="1987" y="1161"/>
                </a:lnTo>
                <a:lnTo>
                  <a:pt x="1820" y="1161"/>
                </a:lnTo>
                <a:lnTo>
                  <a:pt x="1820" y="1090"/>
                </a:lnTo>
                <a:lnTo>
                  <a:pt x="1701" y="1090"/>
                </a:lnTo>
                <a:lnTo>
                  <a:pt x="1701" y="1035"/>
                </a:lnTo>
                <a:lnTo>
                  <a:pt x="1206" y="1035"/>
                </a:lnTo>
                <a:lnTo>
                  <a:pt x="1206" y="970"/>
                </a:lnTo>
                <a:lnTo>
                  <a:pt x="1051" y="970"/>
                </a:lnTo>
                <a:lnTo>
                  <a:pt x="1051" y="882"/>
                </a:lnTo>
                <a:lnTo>
                  <a:pt x="872" y="882"/>
                </a:lnTo>
                <a:lnTo>
                  <a:pt x="872" y="818"/>
                </a:lnTo>
                <a:lnTo>
                  <a:pt x="690" y="818"/>
                </a:lnTo>
                <a:lnTo>
                  <a:pt x="690" y="753"/>
                </a:lnTo>
                <a:lnTo>
                  <a:pt x="576" y="753"/>
                </a:lnTo>
                <a:lnTo>
                  <a:pt x="576" y="627"/>
                </a:lnTo>
                <a:lnTo>
                  <a:pt x="464" y="627"/>
                </a:lnTo>
                <a:lnTo>
                  <a:pt x="464" y="552"/>
                </a:lnTo>
                <a:lnTo>
                  <a:pt x="329" y="552"/>
                </a:lnTo>
                <a:lnTo>
                  <a:pt x="329" y="457"/>
                </a:lnTo>
                <a:lnTo>
                  <a:pt x="227" y="457"/>
                </a:lnTo>
                <a:lnTo>
                  <a:pt x="227" y="363"/>
                </a:lnTo>
                <a:lnTo>
                  <a:pt x="158" y="363"/>
                </a:lnTo>
                <a:lnTo>
                  <a:pt x="158" y="132"/>
                </a:lnTo>
                <a:lnTo>
                  <a:pt x="88" y="132"/>
                </a:lnTo>
                <a:lnTo>
                  <a:pt x="88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299" name="Rectangle 91"/>
          <p:cNvSpPr>
            <a:spLocks noChangeArrowheads="1"/>
          </p:cNvSpPr>
          <p:nvPr/>
        </p:nvSpPr>
        <p:spPr bwMode="auto">
          <a:xfrm>
            <a:off x="5607050" y="4183063"/>
            <a:ext cx="571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0" name="Rectangle 92"/>
          <p:cNvSpPr>
            <a:spLocks noChangeArrowheads="1"/>
          </p:cNvSpPr>
          <p:nvPr/>
        </p:nvSpPr>
        <p:spPr bwMode="auto">
          <a:xfrm>
            <a:off x="5692775" y="4183063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1" name="Rectangle 93"/>
          <p:cNvSpPr>
            <a:spLocks noChangeArrowheads="1"/>
          </p:cNvSpPr>
          <p:nvPr/>
        </p:nvSpPr>
        <p:spPr bwMode="auto">
          <a:xfrm>
            <a:off x="602456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2" name="Rectangle 94"/>
          <p:cNvSpPr>
            <a:spLocks noChangeArrowheads="1"/>
          </p:cNvSpPr>
          <p:nvPr/>
        </p:nvSpPr>
        <p:spPr bwMode="auto">
          <a:xfrm>
            <a:off x="62626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3" name="Rectangle 95"/>
          <p:cNvSpPr>
            <a:spLocks noChangeArrowheads="1"/>
          </p:cNvSpPr>
          <p:nvPr/>
        </p:nvSpPr>
        <p:spPr bwMode="auto">
          <a:xfrm>
            <a:off x="6605588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4" name="Rectangle 96"/>
          <p:cNvSpPr>
            <a:spLocks noChangeArrowheads="1"/>
          </p:cNvSpPr>
          <p:nvPr/>
        </p:nvSpPr>
        <p:spPr bwMode="auto">
          <a:xfrm>
            <a:off x="6946900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5" name="Rectangle 97"/>
          <p:cNvSpPr>
            <a:spLocks noChangeArrowheads="1"/>
          </p:cNvSpPr>
          <p:nvPr/>
        </p:nvSpPr>
        <p:spPr bwMode="auto">
          <a:xfrm>
            <a:off x="7289800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6" name="Rectangle 98"/>
          <p:cNvSpPr>
            <a:spLocks noChangeArrowheads="1"/>
          </p:cNvSpPr>
          <p:nvPr/>
        </p:nvSpPr>
        <p:spPr bwMode="auto">
          <a:xfrm>
            <a:off x="7631113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7" name="Rectangle 99"/>
          <p:cNvSpPr>
            <a:spLocks noChangeArrowheads="1"/>
          </p:cNvSpPr>
          <p:nvPr/>
        </p:nvSpPr>
        <p:spPr bwMode="auto">
          <a:xfrm>
            <a:off x="7972425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84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8" name="Rectangle 100"/>
          <p:cNvSpPr>
            <a:spLocks noChangeArrowheads="1"/>
          </p:cNvSpPr>
          <p:nvPr/>
        </p:nvSpPr>
        <p:spPr bwMode="auto">
          <a:xfrm>
            <a:off x="8315325" y="418306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96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09" name="Rectangle 101"/>
          <p:cNvSpPr>
            <a:spLocks noChangeArrowheads="1"/>
          </p:cNvSpPr>
          <p:nvPr/>
        </p:nvSpPr>
        <p:spPr bwMode="auto">
          <a:xfrm>
            <a:off x="8628063" y="418306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0" name="Rectangle 102"/>
          <p:cNvSpPr>
            <a:spLocks noChangeArrowheads="1"/>
          </p:cNvSpPr>
          <p:nvPr/>
        </p:nvSpPr>
        <p:spPr bwMode="auto">
          <a:xfrm>
            <a:off x="5495925" y="4043363"/>
            <a:ext cx="571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1" name="Rectangle 103"/>
          <p:cNvSpPr>
            <a:spLocks noChangeArrowheads="1"/>
          </p:cNvSpPr>
          <p:nvPr/>
        </p:nvSpPr>
        <p:spPr bwMode="auto">
          <a:xfrm>
            <a:off x="5438775" y="3652838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2" name="Rectangle 104"/>
          <p:cNvSpPr>
            <a:spLocks noChangeArrowheads="1"/>
          </p:cNvSpPr>
          <p:nvPr/>
        </p:nvSpPr>
        <p:spPr bwMode="auto">
          <a:xfrm>
            <a:off x="5438775" y="326072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3" name="Rectangle 105"/>
          <p:cNvSpPr>
            <a:spLocks noChangeArrowheads="1"/>
          </p:cNvSpPr>
          <p:nvPr/>
        </p:nvSpPr>
        <p:spPr bwMode="auto">
          <a:xfrm>
            <a:off x="5438775" y="287020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60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4" name="Rectangle 106"/>
          <p:cNvSpPr>
            <a:spLocks noChangeArrowheads="1"/>
          </p:cNvSpPr>
          <p:nvPr/>
        </p:nvSpPr>
        <p:spPr bwMode="auto">
          <a:xfrm>
            <a:off x="5438775" y="2479675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5" name="Rectangle 107"/>
          <p:cNvSpPr>
            <a:spLocks noChangeArrowheads="1"/>
          </p:cNvSpPr>
          <p:nvPr/>
        </p:nvSpPr>
        <p:spPr bwMode="auto">
          <a:xfrm>
            <a:off x="5381625" y="208756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100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16" name="Rectangle 111"/>
          <p:cNvSpPr>
            <a:spLocks noChangeArrowheads="1"/>
          </p:cNvSpPr>
          <p:nvPr/>
        </p:nvSpPr>
        <p:spPr bwMode="auto">
          <a:xfrm>
            <a:off x="6713538" y="2279650"/>
            <a:ext cx="156686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 (78 eventos)</a:t>
            </a:r>
          </a:p>
        </p:txBody>
      </p:sp>
      <p:sp>
        <p:nvSpPr>
          <p:cNvPr id="9317" name="Rectangle 112"/>
          <p:cNvSpPr>
            <a:spLocks noChangeArrowheads="1"/>
          </p:cNvSpPr>
          <p:nvPr/>
        </p:nvSpPr>
        <p:spPr bwMode="auto">
          <a:xfrm>
            <a:off x="6545263" y="2932113"/>
            <a:ext cx="1673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 (130 eventos)</a:t>
            </a:r>
          </a:p>
        </p:txBody>
      </p:sp>
      <p:sp>
        <p:nvSpPr>
          <p:cNvPr id="9318" name="Line 113"/>
          <p:cNvSpPr>
            <a:spLocks noChangeShapeType="1"/>
          </p:cNvSpPr>
          <p:nvPr/>
        </p:nvSpPr>
        <p:spPr bwMode="auto">
          <a:xfrm>
            <a:off x="7688263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19" name="Line 114"/>
          <p:cNvSpPr>
            <a:spLocks noChangeShapeType="1"/>
          </p:cNvSpPr>
          <p:nvPr/>
        </p:nvSpPr>
        <p:spPr bwMode="auto">
          <a:xfrm>
            <a:off x="7004050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0" name="Line 115"/>
          <p:cNvSpPr>
            <a:spLocks noChangeShapeType="1"/>
          </p:cNvSpPr>
          <p:nvPr/>
        </p:nvSpPr>
        <p:spPr bwMode="auto">
          <a:xfrm flipV="1">
            <a:off x="7346950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1" name="Freeform 116"/>
          <p:cNvSpPr>
            <a:spLocks/>
          </p:cNvSpPr>
          <p:nvPr/>
        </p:nvSpPr>
        <p:spPr bwMode="auto">
          <a:xfrm>
            <a:off x="6662738" y="4108450"/>
            <a:ext cx="2051050" cy="0"/>
          </a:xfrm>
          <a:custGeom>
            <a:avLst/>
            <a:gdLst>
              <a:gd name="T0" fmla="*/ 2147483647 w 10339"/>
              <a:gd name="T1" fmla="*/ 2147483647 w 10339"/>
              <a:gd name="T2" fmla="*/ 2147483647 w 10339"/>
              <a:gd name="T3" fmla="*/ 2147483647 w 10339"/>
              <a:gd name="T4" fmla="*/ 2147483647 w 10339"/>
              <a:gd name="T5" fmla="*/ 2147483647 w 10339"/>
              <a:gd name="T6" fmla="*/ 0 w 10339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10339"/>
              <a:gd name="T15" fmla="*/ 10339 w 10339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10339">
                <a:moveTo>
                  <a:pt x="10339" y="0"/>
                </a:moveTo>
                <a:lnTo>
                  <a:pt x="8616" y="0"/>
                </a:lnTo>
                <a:lnTo>
                  <a:pt x="6893" y="0"/>
                </a:lnTo>
                <a:lnTo>
                  <a:pt x="5169" y="0"/>
                </a:lnTo>
                <a:lnTo>
                  <a:pt x="3447" y="0"/>
                </a:lnTo>
                <a:lnTo>
                  <a:pt x="1723" y="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2" name="Line 117"/>
          <p:cNvSpPr>
            <a:spLocks noChangeShapeType="1"/>
          </p:cNvSpPr>
          <p:nvPr/>
        </p:nvSpPr>
        <p:spPr bwMode="auto">
          <a:xfrm flipH="1">
            <a:off x="8713788" y="4108450"/>
            <a:ext cx="1587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3" name="Line 118"/>
          <p:cNvSpPr>
            <a:spLocks noChangeShapeType="1"/>
          </p:cNvSpPr>
          <p:nvPr/>
        </p:nvSpPr>
        <p:spPr bwMode="auto">
          <a:xfrm>
            <a:off x="8713788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4" name="Line 119"/>
          <p:cNvSpPr>
            <a:spLocks noChangeShapeType="1"/>
          </p:cNvSpPr>
          <p:nvPr/>
        </p:nvSpPr>
        <p:spPr bwMode="auto">
          <a:xfrm>
            <a:off x="8031163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5" name="Line 120"/>
          <p:cNvSpPr>
            <a:spLocks noChangeShapeType="1"/>
          </p:cNvSpPr>
          <p:nvPr/>
        </p:nvSpPr>
        <p:spPr bwMode="auto">
          <a:xfrm flipV="1">
            <a:off x="8372475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6" name="Freeform 121"/>
          <p:cNvSpPr>
            <a:spLocks/>
          </p:cNvSpPr>
          <p:nvPr/>
        </p:nvSpPr>
        <p:spPr bwMode="auto">
          <a:xfrm>
            <a:off x="5637213" y="2152650"/>
            <a:ext cx="0" cy="1955800"/>
          </a:xfrm>
          <a:custGeom>
            <a:avLst/>
            <a:gdLst>
              <a:gd name="T0" fmla="*/ 0 h 8817"/>
              <a:gd name="T1" fmla="*/ 2147483647 h 8817"/>
              <a:gd name="T2" fmla="*/ 2147483647 h 8817"/>
              <a:gd name="T3" fmla="*/ 2147483647 h 8817"/>
              <a:gd name="T4" fmla="*/ 2147483647 h 8817"/>
              <a:gd name="T5" fmla="*/ 2147483647 h 881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817"/>
              <a:gd name="T13" fmla="*/ 8817 h 881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817">
                <a:moveTo>
                  <a:pt x="0" y="0"/>
                </a:moveTo>
                <a:lnTo>
                  <a:pt x="0" y="1764"/>
                </a:lnTo>
                <a:lnTo>
                  <a:pt x="0" y="3527"/>
                </a:lnTo>
                <a:lnTo>
                  <a:pt x="0" y="5291"/>
                </a:lnTo>
                <a:lnTo>
                  <a:pt x="0" y="7054"/>
                </a:lnTo>
                <a:lnTo>
                  <a:pt x="0" y="8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7" name="Line 122"/>
          <p:cNvSpPr>
            <a:spLocks noChangeShapeType="1"/>
          </p:cNvSpPr>
          <p:nvPr/>
        </p:nvSpPr>
        <p:spPr bwMode="auto">
          <a:xfrm>
            <a:off x="6319838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8" name="Line 123"/>
          <p:cNvSpPr>
            <a:spLocks noChangeShapeType="1"/>
          </p:cNvSpPr>
          <p:nvPr/>
        </p:nvSpPr>
        <p:spPr bwMode="auto">
          <a:xfrm flipV="1">
            <a:off x="6662738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29" name="Line 124"/>
          <p:cNvSpPr>
            <a:spLocks noChangeShapeType="1"/>
          </p:cNvSpPr>
          <p:nvPr/>
        </p:nvSpPr>
        <p:spPr bwMode="auto">
          <a:xfrm flipH="1">
            <a:off x="6319838" y="4108450"/>
            <a:ext cx="34290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0" name="Line 125"/>
          <p:cNvSpPr>
            <a:spLocks noChangeShapeType="1"/>
          </p:cNvSpPr>
          <p:nvPr/>
        </p:nvSpPr>
        <p:spPr bwMode="auto">
          <a:xfrm flipV="1">
            <a:off x="5637213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1" name="Line 126"/>
          <p:cNvSpPr>
            <a:spLocks noChangeShapeType="1"/>
          </p:cNvSpPr>
          <p:nvPr/>
        </p:nvSpPr>
        <p:spPr bwMode="auto">
          <a:xfrm>
            <a:off x="5637213" y="4108450"/>
            <a:ext cx="84137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2" name="Line 127"/>
          <p:cNvSpPr>
            <a:spLocks noChangeShapeType="1"/>
          </p:cNvSpPr>
          <p:nvPr/>
        </p:nvSpPr>
        <p:spPr bwMode="auto">
          <a:xfrm>
            <a:off x="5721350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3" name="Line 128"/>
          <p:cNvSpPr>
            <a:spLocks noChangeShapeType="1"/>
          </p:cNvSpPr>
          <p:nvPr/>
        </p:nvSpPr>
        <p:spPr bwMode="auto">
          <a:xfrm flipV="1">
            <a:off x="6092825" y="4108450"/>
            <a:ext cx="0" cy="6985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4" name="Line 129"/>
          <p:cNvSpPr>
            <a:spLocks noChangeShapeType="1"/>
          </p:cNvSpPr>
          <p:nvPr/>
        </p:nvSpPr>
        <p:spPr bwMode="auto">
          <a:xfrm flipH="1">
            <a:off x="5721350" y="4108450"/>
            <a:ext cx="3714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5" name="Line 130"/>
          <p:cNvSpPr>
            <a:spLocks noChangeShapeType="1"/>
          </p:cNvSpPr>
          <p:nvPr/>
        </p:nvSpPr>
        <p:spPr bwMode="auto">
          <a:xfrm>
            <a:off x="6092825" y="4108450"/>
            <a:ext cx="227013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6" name="Line 131"/>
          <p:cNvSpPr>
            <a:spLocks noChangeShapeType="1"/>
          </p:cNvSpPr>
          <p:nvPr/>
        </p:nvSpPr>
        <p:spPr bwMode="auto">
          <a:xfrm>
            <a:off x="5570538" y="3325813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7" name="Line 132"/>
          <p:cNvSpPr>
            <a:spLocks noChangeShapeType="1"/>
          </p:cNvSpPr>
          <p:nvPr/>
        </p:nvSpPr>
        <p:spPr bwMode="auto">
          <a:xfrm flipH="1">
            <a:off x="5570538" y="4108450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8" name="Line 133"/>
          <p:cNvSpPr>
            <a:spLocks noChangeShapeType="1"/>
          </p:cNvSpPr>
          <p:nvPr/>
        </p:nvSpPr>
        <p:spPr bwMode="auto">
          <a:xfrm>
            <a:off x="5570538" y="3716338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39" name="Line 134"/>
          <p:cNvSpPr>
            <a:spLocks noChangeShapeType="1"/>
          </p:cNvSpPr>
          <p:nvPr/>
        </p:nvSpPr>
        <p:spPr bwMode="auto">
          <a:xfrm>
            <a:off x="5570538" y="2543175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40" name="Line 135"/>
          <p:cNvSpPr>
            <a:spLocks noChangeShapeType="1"/>
          </p:cNvSpPr>
          <p:nvPr/>
        </p:nvSpPr>
        <p:spPr bwMode="auto">
          <a:xfrm>
            <a:off x="5570538" y="2935288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41" name="Line 136"/>
          <p:cNvSpPr>
            <a:spLocks noChangeShapeType="1"/>
          </p:cNvSpPr>
          <p:nvPr/>
        </p:nvSpPr>
        <p:spPr bwMode="auto">
          <a:xfrm>
            <a:off x="5570538" y="2152650"/>
            <a:ext cx="666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342" name="Rectangle 137"/>
          <p:cNvSpPr>
            <a:spLocks noChangeArrowheads="1"/>
          </p:cNvSpPr>
          <p:nvPr/>
        </p:nvSpPr>
        <p:spPr bwMode="auto">
          <a:xfrm>
            <a:off x="55467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3" name="Rectangle 138"/>
          <p:cNvSpPr>
            <a:spLocks noChangeArrowheads="1"/>
          </p:cNvSpPr>
          <p:nvPr/>
        </p:nvSpPr>
        <p:spPr bwMode="auto">
          <a:xfrm>
            <a:off x="5995988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258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4" name="Rectangle 139"/>
          <p:cNvSpPr>
            <a:spLocks noChangeArrowheads="1"/>
          </p:cNvSpPr>
          <p:nvPr/>
        </p:nvSpPr>
        <p:spPr bwMode="auto">
          <a:xfrm>
            <a:off x="623411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219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5" name="Rectangle 140"/>
          <p:cNvSpPr>
            <a:spLocks noChangeArrowheads="1"/>
          </p:cNvSpPr>
          <p:nvPr/>
        </p:nvSpPr>
        <p:spPr bwMode="auto">
          <a:xfrm>
            <a:off x="6577013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177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6" name="Rectangle 141"/>
          <p:cNvSpPr>
            <a:spLocks noChangeArrowheads="1"/>
          </p:cNvSpPr>
          <p:nvPr/>
        </p:nvSpPr>
        <p:spPr bwMode="auto">
          <a:xfrm>
            <a:off x="6918325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148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7" name="Rectangle 142"/>
          <p:cNvSpPr>
            <a:spLocks noChangeArrowheads="1"/>
          </p:cNvSpPr>
          <p:nvPr/>
        </p:nvSpPr>
        <p:spPr bwMode="auto">
          <a:xfrm>
            <a:off x="7259638" y="4730750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118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8" name="Rectangle 143"/>
          <p:cNvSpPr>
            <a:spLocks noChangeArrowheads="1"/>
          </p:cNvSpPr>
          <p:nvPr/>
        </p:nvSpPr>
        <p:spPr bwMode="auto">
          <a:xfrm>
            <a:off x="7631113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82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49" name="Rectangle 144"/>
          <p:cNvSpPr>
            <a:spLocks noChangeArrowheads="1"/>
          </p:cNvSpPr>
          <p:nvPr/>
        </p:nvSpPr>
        <p:spPr bwMode="auto">
          <a:xfrm>
            <a:off x="7972425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49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0" name="Rectangle 145"/>
          <p:cNvSpPr>
            <a:spLocks noChangeArrowheads="1"/>
          </p:cNvSpPr>
          <p:nvPr/>
        </p:nvSpPr>
        <p:spPr bwMode="auto">
          <a:xfrm>
            <a:off x="8315325" y="4730750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1" name="Rectangle 146"/>
          <p:cNvSpPr>
            <a:spLocks noChangeArrowheads="1"/>
          </p:cNvSpPr>
          <p:nvPr/>
        </p:nvSpPr>
        <p:spPr bwMode="auto">
          <a:xfrm>
            <a:off x="8685213" y="4730750"/>
            <a:ext cx="63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2" name="Rectangle 147"/>
          <p:cNvSpPr>
            <a:spLocks noChangeArrowheads="1"/>
          </p:cNvSpPr>
          <p:nvPr/>
        </p:nvSpPr>
        <p:spPr bwMode="auto">
          <a:xfrm>
            <a:off x="5546725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397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3" name="Rectangle 148"/>
          <p:cNvSpPr>
            <a:spLocks noChangeArrowheads="1"/>
          </p:cNvSpPr>
          <p:nvPr/>
        </p:nvSpPr>
        <p:spPr bwMode="auto">
          <a:xfrm>
            <a:off x="5995988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299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4" name="Rectangle 149"/>
          <p:cNvSpPr>
            <a:spLocks noChangeArrowheads="1"/>
          </p:cNvSpPr>
          <p:nvPr/>
        </p:nvSpPr>
        <p:spPr bwMode="auto">
          <a:xfrm>
            <a:off x="6234113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272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5" name="Rectangle 150"/>
          <p:cNvSpPr>
            <a:spLocks noChangeArrowheads="1"/>
          </p:cNvSpPr>
          <p:nvPr/>
        </p:nvSpPr>
        <p:spPr bwMode="auto">
          <a:xfrm>
            <a:off x="6577013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233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6" name="Rectangle 151"/>
          <p:cNvSpPr>
            <a:spLocks noChangeArrowheads="1"/>
          </p:cNvSpPr>
          <p:nvPr/>
        </p:nvSpPr>
        <p:spPr bwMode="auto">
          <a:xfrm>
            <a:off x="6918325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188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7" name="Rectangle 152"/>
          <p:cNvSpPr>
            <a:spLocks noChangeArrowheads="1"/>
          </p:cNvSpPr>
          <p:nvPr/>
        </p:nvSpPr>
        <p:spPr bwMode="auto">
          <a:xfrm>
            <a:off x="7259638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156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8" name="Rectangle 153"/>
          <p:cNvSpPr>
            <a:spLocks noChangeArrowheads="1"/>
          </p:cNvSpPr>
          <p:nvPr/>
        </p:nvSpPr>
        <p:spPr bwMode="auto">
          <a:xfrm>
            <a:off x="7602538" y="4887913"/>
            <a:ext cx="1905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112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59" name="Rectangle 154"/>
          <p:cNvSpPr>
            <a:spLocks noChangeArrowheads="1"/>
          </p:cNvSpPr>
          <p:nvPr/>
        </p:nvSpPr>
        <p:spPr bwMode="auto">
          <a:xfrm>
            <a:off x="7972425" y="48879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71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0" name="Rectangle 155"/>
          <p:cNvSpPr>
            <a:spLocks noChangeArrowheads="1"/>
          </p:cNvSpPr>
          <p:nvPr/>
        </p:nvSpPr>
        <p:spPr bwMode="auto">
          <a:xfrm>
            <a:off x="8315325" y="48879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35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1" name="Rectangle 156"/>
          <p:cNvSpPr>
            <a:spLocks noChangeArrowheads="1"/>
          </p:cNvSpPr>
          <p:nvPr/>
        </p:nvSpPr>
        <p:spPr bwMode="auto">
          <a:xfrm>
            <a:off x="8656638" y="4887913"/>
            <a:ext cx="1270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12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2" name="Rectangle 157"/>
          <p:cNvSpPr>
            <a:spLocks noChangeArrowheads="1"/>
          </p:cNvSpPr>
          <p:nvPr/>
        </p:nvSpPr>
        <p:spPr bwMode="auto">
          <a:xfrm>
            <a:off x="4876800" y="4730750"/>
            <a:ext cx="5508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rgbClr val="FF3399"/>
                </a:solidFill>
              </a:rPr>
              <a:t>ABC/3TC</a:t>
            </a:r>
          </a:p>
        </p:txBody>
      </p:sp>
      <p:sp>
        <p:nvSpPr>
          <p:cNvPr id="9363" name="Rectangle 158"/>
          <p:cNvSpPr>
            <a:spLocks noChangeArrowheads="1"/>
          </p:cNvSpPr>
          <p:nvPr/>
        </p:nvSpPr>
        <p:spPr bwMode="auto">
          <a:xfrm>
            <a:off x="4876800" y="4887913"/>
            <a:ext cx="5302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1000" b="1" i="0">
                <a:solidFill>
                  <a:schemeClr val="hlink"/>
                </a:solidFill>
              </a:rPr>
              <a:t>TDF/FTC</a:t>
            </a:r>
          </a:p>
        </p:txBody>
      </p:sp>
      <p:sp>
        <p:nvSpPr>
          <p:cNvPr id="9364" name="Rectangle 159"/>
          <p:cNvSpPr>
            <a:spLocks noChangeArrowheads="1"/>
          </p:cNvSpPr>
          <p:nvPr/>
        </p:nvSpPr>
        <p:spPr bwMode="auto">
          <a:xfrm>
            <a:off x="4813300" y="4560888"/>
            <a:ext cx="7239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s-ES" sz="900" b="1" i="0">
                <a:solidFill>
                  <a:srgbClr val="000066"/>
                </a:solidFill>
              </a:rPr>
              <a:t>No. en riesgo</a:t>
            </a:r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9365" name="Rectangle 253"/>
          <p:cNvSpPr>
            <a:spLocks noChangeArrowheads="1"/>
          </p:cNvSpPr>
          <p:nvPr/>
        </p:nvSpPr>
        <p:spPr bwMode="auto">
          <a:xfrm rot="-5400000">
            <a:off x="4242595" y="2939256"/>
            <a:ext cx="18716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000" b="1" i="0">
                <a:solidFill>
                  <a:srgbClr val="000066"/>
                </a:solidFill>
              </a:rPr>
              <a:t>Probabilidad de no eventos </a:t>
            </a:r>
            <a:br>
              <a:rPr lang="es-ES" sz="1000" b="1" i="0">
                <a:solidFill>
                  <a:srgbClr val="000066"/>
                </a:solidFill>
              </a:rPr>
            </a:br>
            <a:r>
              <a:rPr lang="es-ES" sz="1000" b="1" i="0">
                <a:solidFill>
                  <a:srgbClr val="000066"/>
                </a:solidFill>
              </a:rPr>
              <a:t>de seguridad primarios  (%)</a:t>
            </a:r>
          </a:p>
        </p:txBody>
      </p:sp>
      <p:sp>
        <p:nvSpPr>
          <p:cNvPr id="9366" name="Rectangle 263"/>
          <p:cNvSpPr>
            <a:spLocks noChangeArrowheads="1"/>
          </p:cNvSpPr>
          <p:nvPr/>
        </p:nvSpPr>
        <p:spPr bwMode="auto">
          <a:xfrm>
            <a:off x="5580063" y="1484313"/>
            <a:ext cx="320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000" b="1" i="0">
                <a:solidFill>
                  <a:srgbClr val="CC3300"/>
                </a:solidFill>
                <a:latin typeface="Calibri" pitchFamily="34" charset="0"/>
              </a:rPr>
              <a:t>Tiempo hasta el punto final de seguridad</a:t>
            </a:r>
          </a:p>
        </p:txBody>
      </p:sp>
      <p:sp>
        <p:nvSpPr>
          <p:cNvPr id="9367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9368" name="Group 160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937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372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9369" name="AutoShape 165"/>
          <p:cNvSpPr>
            <a:spLocks noChangeArrowheads="1"/>
          </p:cNvSpPr>
          <p:nvPr/>
        </p:nvSpPr>
        <p:spPr bwMode="auto">
          <a:xfrm>
            <a:off x="709613" y="5356225"/>
            <a:ext cx="7688262" cy="460375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r>
              <a:rPr lang="es-ES" sz="1400" i="0">
                <a:solidFill>
                  <a:srgbClr val="000066"/>
                </a:solidFill>
              </a:rPr>
              <a:t>* Fallo del régimen: fallo virológico o modificación de INTR (tiempo hasta el primer evento)</a:t>
            </a:r>
          </a:p>
        </p:txBody>
      </p:sp>
      <p:sp>
        <p:nvSpPr>
          <p:cNvPr id="9370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65"/>
          <p:cNvSpPr>
            <a:spLocks noChangeArrowheads="1"/>
          </p:cNvSpPr>
          <p:nvPr/>
        </p:nvSpPr>
        <p:spPr bwMode="auto">
          <a:xfrm>
            <a:off x="741363" y="4495800"/>
            <a:ext cx="6872287" cy="70643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l"/>
            <a:endParaRPr lang="es-ES" sz="2800" i="0">
              <a:solidFill>
                <a:srgbClr val="000066"/>
              </a:solidFill>
            </a:endParaRPr>
          </a:p>
        </p:txBody>
      </p:sp>
      <p:sp>
        <p:nvSpPr>
          <p:cNvPr id="10243" name="Freeform 162"/>
          <p:cNvSpPr>
            <a:spLocks/>
          </p:cNvSpPr>
          <p:nvPr/>
        </p:nvSpPr>
        <p:spPr bwMode="auto">
          <a:xfrm>
            <a:off x="2913063" y="2205038"/>
            <a:ext cx="4238625" cy="1033462"/>
          </a:xfrm>
          <a:custGeom>
            <a:avLst/>
            <a:gdLst>
              <a:gd name="T0" fmla="*/ 0 w 11640"/>
              <a:gd name="T1" fmla="*/ 2147483647 h 3775"/>
              <a:gd name="T2" fmla="*/ 2147483647 w 11640"/>
              <a:gd name="T3" fmla="*/ 2147483647 h 3775"/>
              <a:gd name="T4" fmla="*/ 2147483647 w 11640"/>
              <a:gd name="T5" fmla="*/ 2147483647 h 3775"/>
              <a:gd name="T6" fmla="*/ 2147483647 w 11640"/>
              <a:gd name="T7" fmla="*/ 2147483647 h 3775"/>
              <a:gd name="T8" fmla="*/ 2147483647 w 11640"/>
              <a:gd name="T9" fmla="*/ 2147483647 h 3775"/>
              <a:gd name="T10" fmla="*/ 2147483647 w 11640"/>
              <a:gd name="T11" fmla="*/ 2147483647 h 3775"/>
              <a:gd name="T12" fmla="*/ 2147483647 w 11640"/>
              <a:gd name="T13" fmla="*/ 2147483647 h 3775"/>
              <a:gd name="T14" fmla="*/ 2147483647 w 11640"/>
              <a:gd name="T15" fmla="*/ 2147483647 h 3775"/>
              <a:gd name="T16" fmla="*/ 2147483647 w 11640"/>
              <a:gd name="T17" fmla="*/ 2147483647 h 3775"/>
              <a:gd name="T18" fmla="*/ 2147483647 w 11640"/>
              <a:gd name="T19" fmla="*/ 2147483647 h 3775"/>
              <a:gd name="T20" fmla="*/ 2147483647 w 11640"/>
              <a:gd name="T21" fmla="*/ 2147483647 h 3775"/>
              <a:gd name="T22" fmla="*/ 2147483647 w 11640"/>
              <a:gd name="T23" fmla="*/ 2147483647 h 3775"/>
              <a:gd name="T24" fmla="*/ 2147483647 w 11640"/>
              <a:gd name="T25" fmla="*/ 2147483647 h 3775"/>
              <a:gd name="T26" fmla="*/ 2147483647 w 11640"/>
              <a:gd name="T27" fmla="*/ 2147483647 h 3775"/>
              <a:gd name="T28" fmla="*/ 2147483647 w 11640"/>
              <a:gd name="T29" fmla="*/ 2147483647 h 3775"/>
              <a:gd name="T30" fmla="*/ 2147483647 w 11640"/>
              <a:gd name="T31" fmla="*/ 2147483647 h 3775"/>
              <a:gd name="T32" fmla="*/ 2147483647 w 11640"/>
              <a:gd name="T33" fmla="*/ 2147483647 h 3775"/>
              <a:gd name="T34" fmla="*/ 2147483647 w 11640"/>
              <a:gd name="T35" fmla="*/ 2147483647 h 3775"/>
              <a:gd name="T36" fmla="*/ 2147483647 w 11640"/>
              <a:gd name="T37" fmla="*/ 2147483647 h 3775"/>
              <a:gd name="T38" fmla="*/ 2147483647 w 11640"/>
              <a:gd name="T39" fmla="*/ 2147483647 h 3775"/>
              <a:gd name="T40" fmla="*/ 2147483647 w 11640"/>
              <a:gd name="T41" fmla="*/ 0 h 377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640"/>
              <a:gd name="T64" fmla="*/ 0 h 3775"/>
              <a:gd name="T65" fmla="*/ 11640 w 11640"/>
              <a:gd name="T66" fmla="*/ 3775 h 377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640" h="3775">
                <a:moveTo>
                  <a:pt x="0" y="3775"/>
                </a:moveTo>
                <a:lnTo>
                  <a:pt x="26" y="3718"/>
                </a:lnTo>
                <a:lnTo>
                  <a:pt x="28" y="3716"/>
                </a:lnTo>
                <a:lnTo>
                  <a:pt x="187" y="3503"/>
                </a:lnTo>
                <a:lnTo>
                  <a:pt x="1184" y="2173"/>
                </a:lnTo>
                <a:lnTo>
                  <a:pt x="1190" y="2166"/>
                </a:lnTo>
                <a:lnTo>
                  <a:pt x="2946" y="1111"/>
                </a:lnTo>
                <a:lnTo>
                  <a:pt x="2948" y="1109"/>
                </a:lnTo>
                <a:lnTo>
                  <a:pt x="4676" y="939"/>
                </a:lnTo>
                <a:lnTo>
                  <a:pt x="4842" y="913"/>
                </a:lnTo>
                <a:lnTo>
                  <a:pt x="6412" y="660"/>
                </a:lnTo>
                <a:lnTo>
                  <a:pt x="6446" y="655"/>
                </a:lnTo>
                <a:lnTo>
                  <a:pt x="6563" y="685"/>
                </a:lnTo>
                <a:lnTo>
                  <a:pt x="8130" y="1068"/>
                </a:lnTo>
                <a:lnTo>
                  <a:pt x="8148" y="1072"/>
                </a:lnTo>
                <a:lnTo>
                  <a:pt x="9869" y="779"/>
                </a:lnTo>
                <a:lnTo>
                  <a:pt x="9975" y="760"/>
                </a:lnTo>
                <a:lnTo>
                  <a:pt x="10027" y="736"/>
                </a:lnTo>
                <a:lnTo>
                  <a:pt x="11196" y="202"/>
                </a:lnTo>
                <a:lnTo>
                  <a:pt x="11594" y="22"/>
                </a:lnTo>
                <a:lnTo>
                  <a:pt x="11640" y="0"/>
                </a:lnTo>
              </a:path>
            </a:pathLst>
          </a:custGeom>
          <a:noFill/>
          <a:ln w="28575">
            <a:solidFill>
              <a:srgbClr val="D60093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4" name="Freeform 163"/>
          <p:cNvSpPr>
            <a:spLocks/>
          </p:cNvSpPr>
          <p:nvPr/>
        </p:nvSpPr>
        <p:spPr bwMode="auto">
          <a:xfrm>
            <a:off x="2924175" y="2228850"/>
            <a:ext cx="4246563" cy="993775"/>
          </a:xfrm>
          <a:custGeom>
            <a:avLst/>
            <a:gdLst>
              <a:gd name="T0" fmla="*/ 0 w 11668"/>
              <a:gd name="T1" fmla="*/ 2147483647 h 3626"/>
              <a:gd name="T2" fmla="*/ 2147483647 w 11668"/>
              <a:gd name="T3" fmla="*/ 2147483647 h 3626"/>
              <a:gd name="T4" fmla="*/ 2147483647 w 11668"/>
              <a:gd name="T5" fmla="*/ 2147483647 h 3626"/>
              <a:gd name="T6" fmla="*/ 2147483647 w 11668"/>
              <a:gd name="T7" fmla="*/ 2147483647 h 3626"/>
              <a:gd name="T8" fmla="*/ 2147483647 w 11668"/>
              <a:gd name="T9" fmla="*/ 2147483647 h 3626"/>
              <a:gd name="T10" fmla="*/ 2147483647 w 11668"/>
              <a:gd name="T11" fmla="*/ 2147483647 h 3626"/>
              <a:gd name="T12" fmla="*/ 2147483647 w 11668"/>
              <a:gd name="T13" fmla="*/ 2147483647 h 3626"/>
              <a:gd name="T14" fmla="*/ 2147483647 w 11668"/>
              <a:gd name="T15" fmla="*/ 2147483647 h 3626"/>
              <a:gd name="T16" fmla="*/ 2147483647 w 11668"/>
              <a:gd name="T17" fmla="*/ 2147483647 h 3626"/>
              <a:gd name="T18" fmla="*/ 2147483647 w 11668"/>
              <a:gd name="T19" fmla="*/ 2147483647 h 3626"/>
              <a:gd name="T20" fmla="*/ 2147483647 w 11668"/>
              <a:gd name="T21" fmla="*/ 2147483647 h 3626"/>
              <a:gd name="T22" fmla="*/ 2147483647 w 11668"/>
              <a:gd name="T23" fmla="*/ 2147483647 h 3626"/>
              <a:gd name="T24" fmla="*/ 2147483647 w 11668"/>
              <a:gd name="T25" fmla="*/ 2147483647 h 3626"/>
              <a:gd name="T26" fmla="*/ 2147483647 w 11668"/>
              <a:gd name="T27" fmla="*/ 2147483647 h 3626"/>
              <a:gd name="T28" fmla="*/ 2147483647 w 11668"/>
              <a:gd name="T29" fmla="*/ 2147483647 h 3626"/>
              <a:gd name="T30" fmla="*/ 2147483647 w 11668"/>
              <a:gd name="T31" fmla="*/ 2147483647 h 3626"/>
              <a:gd name="T32" fmla="*/ 2147483647 w 11668"/>
              <a:gd name="T33" fmla="*/ 2147483647 h 3626"/>
              <a:gd name="T34" fmla="*/ 2147483647 w 11668"/>
              <a:gd name="T35" fmla="*/ 2147483647 h 3626"/>
              <a:gd name="T36" fmla="*/ 2147483647 w 11668"/>
              <a:gd name="T37" fmla="*/ 0 h 362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1668"/>
              <a:gd name="T58" fmla="*/ 0 h 3626"/>
              <a:gd name="T59" fmla="*/ 11668 w 11668"/>
              <a:gd name="T60" fmla="*/ 3626 h 362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1668" h="3626">
                <a:moveTo>
                  <a:pt x="0" y="3626"/>
                </a:moveTo>
                <a:lnTo>
                  <a:pt x="159" y="3328"/>
                </a:lnTo>
                <a:lnTo>
                  <a:pt x="1156" y="1643"/>
                </a:lnTo>
                <a:lnTo>
                  <a:pt x="1246" y="1492"/>
                </a:lnTo>
                <a:lnTo>
                  <a:pt x="1314" y="1451"/>
                </a:lnTo>
                <a:lnTo>
                  <a:pt x="3068" y="383"/>
                </a:lnTo>
                <a:lnTo>
                  <a:pt x="3076" y="383"/>
                </a:lnTo>
                <a:lnTo>
                  <a:pt x="4648" y="362"/>
                </a:lnTo>
                <a:lnTo>
                  <a:pt x="4814" y="355"/>
                </a:lnTo>
                <a:lnTo>
                  <a:pt x="6384" y="283"/>
                </a:lnTo>
                <a:lnTo>
                  <a:pt x="6535" y="276"/>
                </a:lnTo>
                <a:lnTo>
                  <a:pt x="8236" y="77"/>
                </a:lnTo>
                <a:lnTo>
                  <a:pt x="8251" y="80"/>
                </a:lnTo>
                <a:lnTo>
                  <a:pt x="9841" y="376"/>
                </a:lnTo>
                <a:lnTo>
                  <a:pt x="9938" y="393"/>
                </a:lnTo>
                <a:lnTo>
                  <a:pt x="9999" y="379"/>
                </a:lnTo>
                <a:lnTo>
                  <a:pt x="11168" y="112"/>
                </a:lnTo>
                <a:lnTo>
                  <a:pt x="11566" y="24"/>
                </a:lnTo>
                <a:lnTo>
                  <a:pt x="11668" y="0"/>
                </a:ln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5" name="Line 164"/>
          <p:cNvSpPr>
            <a:spLocks noChangeShapeType="1"/>
          </p:cNvSpPr>
          <p:nvPr/>
        </p:nvSpPr>
        <p:spPr bwMode="auto">
          <a:xfrm flipH="1">
            <a:off x="2279650" y="3238500"/>
            <a:ext cx="633413" cy="1016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6" name="Freeform 165"/>
          <p:cNvSpPr>
            <a:spLocks/>
          </p:cNvSpPr>
          <p:nvPr/>
        </p:nvSpPr>
        <p:spPr bwMode="auto">
          <a:xfrm>
            <a:off x="6507163" y="2228850"/>
            <a:ext cx="0" cy="409575"/>
          </a:xfrm>
          <a:custGeom>
            <a:avLst/>
            <a:gdLst>
              <a:gd name="T0" fmla="*/ 2147483647 h 1498"/>
              <a:gd name="T1" fmla="*/ 2147483647 h 1498"/>
              <a:gd name="T2" fmla="*/ 2147483647 h 1498"/>
              <a:gd name="T3" fmla="*/ 0 h 1498"/>
              <a:gd name="T4" fmla="*/ 0 60000 65536"/>
              <a:gd name="T5" fmla="*/ 0 60000 65536"/>
              <a:gd name="T6" fmla="*/ 0 60000 65536"/>
              <a:gd name="T7" fmla="*/ 0 60000 65536"/>
              <a:gd name="T8" fmla="*/ 0 h 1498"/>
              <a:gd name="T9" fmla="*/ 1498 h 1498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498">
                <a:moveTo>
                  <a:pt x="0" y="1498"/>
                </a:moveTo>
                <a:lnTo>
                  <a:pt x="0" y="692"/>
                </a:lnTo>
                <a:lnTo>
                  <a:pt x="0" y="379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7" name="Freeform 166"/>
          <p:cNvSpPr>
            <a:spLocks/>
          </p:cNvSpPr>
          <p:nvPr/>
        </p:nvSpPr>
        <p:spPr bwMode="auto">
          <a:xfrm>
            <a:off x="6565900" y="2155825"/>
            <a:ext cx="0" cy="403225"/>
          </a:xfrm>
          <a:custGeom>
            <a:avLst/>
            <a:gdLst>
              <a:gd name="T0" fmla="*/ 0 h 1468"/>
              <a:gd name="T1" fmla="*/ 2147483647 h 1468"/>
              <a:gd name="T2" fmla="*/ 2147483647 h 1468"/>
              <a:gd name="T3" fmla="*/ 2147483647 h 1468"/>
              <a:gd name="T4" fmla="*/ 0 60000 65536"/>
              <a:gd name="T5" fmla="*/ 0 60000 65536"/>
              <a:gd name="T6" fmla="*/ 0 60000 65536"/>
              <a:gd name="T7" fmla="*/ 0 60000 65536"/>
              <a:gd name="T8" fmla="*/ 0 h 1468"/>
              <a:gd name="T9" fmla="*/ 1468 h 1468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468">
                <a:moveTo>
                  <a:pt x="0" y="0"/>
                </a:moveTo>
                <a:lnTo>
                  <a:pt x="0" y="644"/>
                </a:lnTo>
                <a:lnTo>
                  <a:pt x="0" y="911"/>
                </a:lnTo>
                <a:lnTo>
                  <a:pt x="0" y="1468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8" name="Line 167"/>
          <p:cNvSpPr>
            <a:spLocks noChangeShapeType="1"/>
          </p:cNvSpPr>
          <p:nvPr/>
        </p:nvSpPr>
        <p:spPr bwMode="auto">
          <a:xfrm flipV="1">
            <a:off x="7194550" y="2033588"/>
            <a:ext cx="0" cy="468312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49" name="Freeform 168"/>
          <p:cNvSpPr>
            <a:spLocks/>
          </p:cNvSpPr>
          <p:nvPr/>
        </p:nvSpPr>
        <p:spPr bwMode="auto">
          <a:xfrm>
            <a:off x="5927725" y="2106613"/>
            <a:ext cx="0" cy="306387"/>
          </a:xfrm>
          <a:custGeom>
            <a:avLst/>
            <a:gdLst>
              <a:gd name="T0" fmla="*/ 2147483647 h 1117"/>
              <a:gd name="T1" fmla="*/ 2147483647 h 1117"/>
              <a:gd name="T2" fmla="*/ 0 h 1117"/>
              <a:gd name="T3" fmla="*/ 0 60000 65536"/>
              <a:gd name="T4" fmla="*/ 0 60000 65536"/>
              <a:gd name="T5" fmla="*/ 0 60000 65536"/>
              <a:gd name="T6" fmla="*/ 0 h 1117"/>
              <a:gd name="T7" fmla="*/ 1117 h 1117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117">
                <a:moveTo>
                  <a:pt x="0" y="1117"/>
                </a:moveTo>
                <a:lnTo>
                  <a:pt x="0" y="527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0" name="Freeform 169"/>
          <p:cNvSpPr>
            <a:spLocks/>
          </p:cNvSpPr>
          <p:nvPr/>
        </p:nvSpPr>
        <p:spPr bwMode="auto">
          <a:xfrm>
            <a:off x="5248275" y="2239963"/>
            <a:ext cx="0" cy="300037"/>
          </a:xfrm>
          <a:custGeom>
            <a:avLst/>
            <a:gdLst>
              <a:gd name="T0" fmla="*/ 2147483647 h 1093"/>
              <a:gd name="T1" fmla="*/ 2147483647 h 1093"/>
              <a:gd name="T2" fmla="*/ 2147483647 h 1093"/>
              <a:gd name="T3" fmla="*/ 0 h 1093"/>
              <a:gd name="T4" fmla="*/ 0 60000 65536"/>
              <a:gd name="T5" fmla="*/ 0 60000 65536"/>
              <a:gd name="T6" fmla="*/ 0 60000 65536"/>
              <a:gd name="T7" fmla="*/ 0 60000 65536"/>
              <a:gd name="T8" fmla="*/ 0 h 1093"/>
              <a:gd name="T9" fmla="*/ 1093 h 1093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093">
                <a:moveTo>
                  <a:pt x="0" y="1093"/>
                </a:moveTo>
                <a:lnTo>
                  <a:pt x="0" y="529"/>
                </a:lnTo>
                <a:lnTo>
                  <a:pt x="0" y="242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1" name="Freeform 170"/>
          <p:cNvSpPr>
            <a:spLocks/>
          </p:cNvSpPr>
          <p:nvPr/>
        </p:nvSpPr>
        <p:spPr bwMode="auto">
          <a:xfrm>
            <a:off x="5303838" y="2170113"/>
            <a:ext cx="0" cy="288925"/>
          </a:xfrm>
          <a:custGeom>
            <a:avLst/>
            <a:gdLst>
              <a:gd name="T0" fmla="*/ 0 h 1056"/>
              <a:gd name="T1" fmla="*/ 2147483647 h 1056"/>
              <a:gd name="T2" fmla="*/ 2147483647 h 1056"/>
              <a:gd name="T3" fmla="*/ 2147483647 h 1056"/>
              <a:gd name="T4" fmla="*/ 0 60000 65536"/>
              <a:gd name="T5" fmla="*/ 0 60000 65536"/>
              <a:gd name="T6" fmla="*/ 0 60000 65536"/>
              <a:gd name="T7" fmla="*/ 0 60000 65536"/>
              <a:gd name="T8" fmla="*/ 0 h 1056"/>
              <a:gd name="T9" fmla="*/ 1056 h 1056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056">
                <a:moveTo>
                  <a:pt x="0" y="0"/>
                </a:moveTo>
                <a:lnTo>
                  <a:pt x="0" y="495"/>
                </a:lnTo>
                <a:lnTo>
                  <a:pt x="0" y="814"/>
                </a:lnTo>
                <a:lnTo>
                  <a:pt x="0" y="1056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2" name="Freeform 171"/>
          <p:cNvSpPr>
            <a:spLocks/>
          </p:cNvSpPr>
          <p:nvPr/>
        </p:nvSpPr>
        <p:spPr bwMode="auto">
          <a:xfrm>
            <a:off x="7135813" y="2019300"/>
            <a:ext cx="0" cy="496888"/>
          </a:xfrm>
          <a:custGeom>
            <a:avLst/>
            <a:gdLst>
              <a:gd name="T0" fmla="*/ 0 h 1817"/>
              <a:gd name="T1" fmla="*/ 2147483647 h 1817"/>
              <a:gd name="T2" fmla="*/ 2147483647 h 1817"/>
              <a:gd name="T3" fmla="*/ 2147483647 h 1817"/>
              <a:gd name="T4" fmla="*/ 0 60000 65536"/>
              <a:gd name="T5" fmla="*/ 0 60000 65536"/>
              <a:gd name="T6" fmla="*/ 0 60000 65536"/>
              <a:gd name="T7" fmla="*/ 0 60000 65536"/>
              <a:gd name="T8" fmla="*/ 0 h 1817"/>
              <a:gd name="T9" fmla="*/ 1817 h 1817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817">
                <a:moveTo>
                  <a:pt x="0" y="0"/>
                </a:moveTo>
                <a:lnTo>
                  <a:pt x="0" y="704"/>
                </a:lnTo>
                <a:lnTo>
                  <a:pt x="0" y="796"/>
                </a:lnTo>
                <a:lnTo>
                  <a:pt x="0" y="1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3" name="Freeform 172"/>
          <p:cNvSpPr>
            <a:spLocks/>
          </p:cNvSpPr>
          <p:nvPr/>
        </p:nvSpPr>
        <p:spPr bwMode="auto">
          <a:xfrm>
            <a:off x="4678363" y="2211388"/>
            <a:ext cx="0" cy="266700"/>
          </a:xfrm>
          <a:custGeom>
            <a:avLst/>
            <a:gdLst>
              <a:gd name="T0" fmla="*/ 0 h 977"/>
              <a:gd name="T1" fmla="*/ 2147483647 h 977"/>
              <a:gd name="T2" fmla="*/ 2147483647 h 977"/>
              <a:gd name="T3" fmla="*/ 2147483647 h 977"/>
              <a:gd name="T4" fmla="*/ 0 60000 65536"/>
              <a:gd name="T5" fmla="*/ 0 60000 65536"/>
              <a:gd name="T6" fmla="*/ 0 60000 65536"/>
              <a:gd name="T7" fmla="*/ 0 60000 65536"/>
              <a:gd name="T8" fmla="*/ 0 h 977"/>
              <a:gd name="T9" fmla="*/ 977 h 977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977">
                <a:moveTo>
                  <a:pt x="0" y="0"/>
                </a:moveTo>
                <a:lnTo>
                  <a:pt x="0" y="426"/>
                </a:lnTo>
                <a:lnTo>
                  <a:pt x="0" y="894"/>
                </a:lnTo>
                <a:lnTo>
                  <a:pt x="0" y="97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4" name="Freeform 173"/>
          <p:cNvSpPr>
            <a:spLocks/>
          </p:cNvSpPr>
          <p:nvPr/>
        </p:nvSpPr>
        <p:spPr bwMode="auto">
          <a:xfrm>
            <a:off x="5875338" y="2328863"/>
            <a:ext cx="0" cy="357187"/>
          </a:xfrm>
          <a:custGeom>
            <a:avLst/>
            <a:gdLst>
              <a:gd name="T0" fmla="*/ 2147483647 h 1308"/>
              <a:gd name="T1" fmla="*/ 2147483647 h 1308"/>
              <a:gd name="T2" fmla="*/ 0 h 1308"/>
              <a:gd name="T3" fmla="*/ 0 60000 65536"/>
              <a:gd name="T4" fmla="*/ 0 60000 65536"/>
              <a:gd name="T5" fmla="*/ 0 60000 65536"/>
              <a:gd name="T6" fmla="*/ 0 h 1308"/>
              <a:gd name="T7" fmla="*/ 1308 h 1308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308">
                <a:moveTo>
                  <a:pt x="0" y="1308"/>
                </a:moveTo>
                <a:lnTo>
                  <a:pt x="0" y="614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5" name="Freeform 174"/>
          <p:cNvSpPr>
            <a:spLocks/>
          </p:cNvSpPr>
          <p:nvPr/>
        </p:nvSpPr>
        <p:spPr bwMode="auto">
          <a:xfrm>
            <a:off x="2924175" y="3063875"/>
            <a:ext cx="0" cy="273050"/>
          </a:xfrm>
          <a:custGeom>
            <a:avLst/>
            <a:gdLst>
              <a:gd name="T0" fmla="*/ 2147483647 h 995"/>
              <a:gd name="T1" fmla="*/ 2147483647 h 995"/>
              <a:gd name="T2" fmla="*/ 0 h 995"/>
              <a:gd name="T3" fmla="*/ 0 60000 65536"/>
              <a:gd name="T4" fmla="*/ 0 60000 65536"/>
              <a:gd name="T5" fmla="*/ 0 60000 65536"/>
              <a:gd name="T6" fmla="*/ 0 h 995"/>
              <a:gd name="T7" fmla="*/ 995 h 99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95">
                <a:moveTo>
                  <a:pt x="0" y="995"/>
                </a:moveTo>
                <a:lnTo>
                  <a:pt x="0" y="582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6" name="Freeform 175"/>
          <p:cNvSpPr>
            <a:spLocks/>
          </p:cNvSpPr>
          <p:nvPr/>
        </p:nvSpPr>
        <p:spPr bwMode="auto">
          <a:xfrm>
            <a:off x="2982913" y="3009900"/>
            <a:ext cx="0" cy="279400"/>
          </a:xfrm>
          <a:custGeom>
            <a:avLst/>
            <a:gdLst>
              <a:gd name="T0" fmla="*/ 2147483647 h 1020"/>
              <a:gd name="T1" fmla="*/ 2147483647 h 1020"/>
              <a:gd name="T2" fmla="*/ 2147483647 h 1020"/>
              <a:gd name="T3" fmla="*/ 0 h 1020"/>
              <a:gd name="T4" fmla="*/ 0 60000 65536"/>
              <a:gd name="T5" fmla="*/ 0 60000 65536"/>
              <a:gd name="T6" fmla="*/ 0 60000 65536"/>
              <a:gd name="T7" fmla="*/ 0 60000 65536"/>
              <a:gd name="T8" fmla="*/ 0 h 1020"/>
              <a:gd name="T9" fmla="*/ 1020 h 1020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T8" r="0" b="T9"/>
            <a:pathLst>
              <a:path h="1020">
                <a:moveTo>
                  <a:pt x="0" y="1020"/>
                </a:moveTo>
                <a:lnTo>
                  <a:pt x="0" y="562"/>
                </a:lnTo>
                <a:lnTo>
                  <a:pt x="0" y="477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7" name="Freeform 176"/>
          <p:cNvSpPr>
            <a:spLocks/>
          </p:cNvSpPr>
          <p:nvPr/>
        </p:nvSpPr>
        <p:spPr bwMode="auto">
          <a:xfrm>
            <a:off x="3987800" y="2379663"/>
            <a:ext cx="0" cy="269875"/>
          </a:xfrm>
          <a:custGeom>
            <a:avLst/>
            <a:gdLst>
              <a:gd name="T0" fmla="*/ 2147483647 h 986"/>
              <a:gd name="T1" fmla="*/ 2147483647 h 986"/>
              <a:gd name="T2" fmla="*/ 0 h 986"/>
              <a:gd name="T3" fmla="*/ 0 60000 65536"/>
              <a:gd name="T4" fmla="*/ 0 60000 65536"/>
              <a:gd name="T5" fmla="*/ 0 60000 65536"/>
              <a:gd name="T6" fmla="*/ 0 h 986"/>
              <a:gd name="T7" fmla="*/ 986 h 986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86">
                <a:moveTo>
                  <a:pt x="0" y="986"/>
                </a:moveTo>
                <a:lnTo>
                  <a:pt x="0" y="471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8" name="Freeform 177"/>
          <p:cNvSpPr>
            <a:spLocks/>
          </p:cNvSpPr>
          <p:nvPr/>
        </p:nvSpPr>
        <p:spPr bwMode="auto">
          <a:xfrm>
            <a:off x="4043363" y="2224088"/>
            <a:ext cx="0" cy="254000"/>
          </a:xfrm>
          <a:custGeom>
            <a:avLst/>
            <a:gdLst>
              <a:gd name="T0" fmla="*/ 0 h 927"/>
              <a:gd name="T1" fmla="*/ 2147483647 h 927"/>
              <a:gd name="T2" fmla="*/ 2147483647 h 927"/>
              <a:gd name="T3" fmla="*/ 0 60000 65536"/>
              <a:gd name="T4" fmla="*/ 0 60000 65536"/>
              <a:gd name="T5" fmla="*/ 0 60000 65536"/>
              <a:gd name="T6" fmla="*/ 0 h 927"/>
              <a:gd name="T7" fmla="*/ 927 h 927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27">
                <a:moveTo>
                  <a:pt x="0" y="0"/>
                </a:moveTo>
                <a:lnTo>
                  <a:pt x="0" y="398"/>
                </a:lnTo>
                <a:lnTo>
                  <a:pt x="0" y="92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59" name="Freeform 178"/>
          <p:cNvSpPr>
            <a:spLocks/>
          </p:cNvSpPr>
          <p:nvPr/>
        </p:nvSpPr>
        <p:spPr bwMode="auto">
          <a:xfrm>
            <a:off x="3402013" y="2478088"/>
            <a:ext cx="0" cy="258762"/>
          </a:xfrm>
          <a:custGeom>
            <a:avLst/>
            <a:gdLst>
              <a:gd name="T0" fmla="*/ 2147483647 h 942"/>
              <a:gd name="T1" fmla="*/ 2147483647 h 942"/>
              <a:gd name="T2" fmla="*/ 0 h 942"/>
              <a:gd name="T3" fmla="*/ 0 60000 65536"/>
              <a:gd name="T4" fmla="*/ 0 60000 65536"/>
              <a:gd name="T5" fmla="*/ 0 60000 65536"/>
              <a:gd name="T6" fmla="*/ 0 h 942"/>
              <a:gd name="T7" fmla="*/ 942 h 942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42">
                <a:moveTo>
                  <a:pt x="0" y="942"/>
                </a:moveTo>
                <a:lnTo>
                  <a:pt x="0" y="543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60" name="Freeform 179"/>
          <p:cNvSpPr>
            <a:spLocks/>
          </p:cNvSpPr>
          <p:nvPr/>
        </p:nvSpPr>
        <p:spPr bwMode="auto">
          <a:xfrm>
            <a:off x="3343275" y="2679700"/>
            <a:ext cx="0" cy="254000"/>
          </a:xfrm>
          <a:custGeom>
            <a:avLst/>
            <a:gdLst>
              <a:gd name="T0" fmla="*/ 2147483647 h 930"/>
              <a:gd name="T1" fmla="*/ 2147483647 h 930"/>
              <a:gd name="T2" fmla="*/ 0 h 930"/>
              <a:gd name="T3" fmla="*/ 0 60000 65536"/>
              <a:gd name="T4" fmla="*/ 0 60000 65536"/>
              <a:gd name="T5" fmla="*/ 0 60000 65536"/>
              <a:gd name="T6" fmla="*/ 0 h 930"/>
              <a:gd name="T7" fmla="*/ 930 h 930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930">
                <a:moveTo>
                  <a:pt x="0" y="930"/>
                </a:moveTo>
                <a:lnTo>
                  <a:pt x="0" y="44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61" name="Freeform 180"/>
          <p:cNvSpPr>
            <a:spLocks/>
          </p:cNvSpPr>
          <p:nvPr/>
        </p:nvSpPr>
        <p:spPr bwMode="auto">
          <a:xfrm>
            <a:off x="4616450" y="2328863"/>
            <a:ext cx="0" cy="290512"/>
          </a:xfrm>
          <a:custGeom>
            <a:avLst/>
            <a:gdLst>
              <a:gd name="T0" fmla="*/ 2147483647 h 1063"/>
              <a:gd name="T1" fmla="*/ 2147483647 h 1063"/>
              <a:gd name="T2" fmla="*/ 0 h 1063"/>
              <a:gd name="T3" fmla="*/ 0 60000 65536"/>
              <a:gd name="T4" fmla="*/ 0 60000 65536"/>
              <a:gd name="T5" fmla="*/ 0 60000 65536"/>
              <a:gd name="T6" fmla="*/ 0 h 1063"/>
              <a:gd name="T7" fmla="*/ 1063 h 1063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063">
                <a:moveTo>
                  <a:pt x="0" y="1063"/>
                </a:moveTo>
                <a:lnTo>
                  <a:pt x="0" y="487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62" name="Rectangle 181"/>
          <p:cNvSpPr>
            <a:spLocks noChangeArrowheads="1"/>
          </p:cNvSpPr>
          <p:nvPr/>
        </p:nvSpPr>
        <p:spPr bwMode="auto">
          <a:xfrm>
            <a:off x="2073275" y="4341813"/>
            <a:ext cx="104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3" name="Rectangle 182"/>
          <p:cNvSpPr>
            <a:spLocks noChangeArrowheads="1"/>
          </p:cNvSpPr>
          <p:nvPr/>
        </p:nvSpPr>
        <p:spPr bwMode="auto">
          <a:xfrm>
            <a:off x="2220913" y="4341813"/>
            <a:ext cx="1174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4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4" name="Rectangle 183"/>
          <p:cNvSpPr>
            <a:spLocks noChangeArrowheads="1"/>
          </p:cNvSpPr>
          <p:nvPr/>
        </p:nvSpPr>
        <p:spPr bwMode="auto">
          <a:xfrm>
            <a:off x="2851150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16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5" name="Rectangle 184"/>
          <p:cNvSpPr>
            <a:spLocks noChangeArrowheads="1"/>
          </p:cNvSpPr>
          <p:nvPr/>
        </p:nvSpPr>
        <p:spPr bwMode="auto">
          <a:xfrm>
            <a:off x="3276600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24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6" name="Rectangle 185"/>
          <p:cNvSpPr>
            <a:spLocks noChangeArrowheads="1"/>
          </p:cNvSpPr>
          <p:nvPr/>
        </p:nvSpPr>
        <p:spPr bwMode="auto">
          <a:xfrm>
            <a:off x="3902075" y="4341813"/>
            <a:ext cx="211138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36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7" name="Rectangle 186"/>
          <p:cNvSpPr>
            <a:spLocks noChangeArrowheads="1"/>
          </p:cNvSpPr>
          <p:nvPr/>
        </p:nvSpPr>
        <p:spPr bwMode="auto">
          <a:xfrm>
            <a:off x="4532313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48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8" name="Rectangle 187"/>
          <p:cNvSpPr>
            <a:spLocks noChangeArrowheads="1"/>
          </p:cNvSpPr>
          <p:nvPr/>
        </p:nvSpPr>
        <p:spPr bwMode="auto">
          <a:xfrm>
            <a:off x="5151438" y="4341813"/>
            <a:ext cx="211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60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69" name="Rectangle 188"/>
          <p:cNvSpPr>
            <a:spLocks noChangeArrowheads="1"/>
          </p:cNvSpPr>
          <p:nvPr/>
        </p:nvSpPr>
        <p:spPr bwMode="auto">
          <a:xfrm>
            <a:off x="5788025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72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0" name="Rectangle 189"/>
          <p:cNvSpPr>
            <a:spLocks noChangeArrowheads="1"/>
          </p:cNvSpPr>
          <p:nvPr/>
        </p:nvSpPr>
        <p:spPr bwMode="auto">
          <a:xfrm>
            <a:off x="6410325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84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1" name="Rectangle 190"/>
          <p:cNvSpPr>
            <a:spLocks noChangeArrowheads="1"/>
          </p:cNvSpPr>
          <p:nvPr/>
        </p:nvSpPr>
        <p:spPr bwMode="auto">
          <a:xfrm>
            <a:off x="7037388" y="434181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96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2" name="Rectangle 191"/>
          <p:cNvSpPr>
            <a:spLocks noChangeArrowheads="1"/>
          </p:cNvSpPr>
          <p:nvPr/>
        </p:nvSpPr>
        <p:spPr bwMode="auto">
          <a:xfrm>
            <a:off x="7613650" y="434181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108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3" name="Rectangle 192"/>
          <p:cNvSpPr>
            <a:spLocks noChangeArrowheads="1"/>
          </p:cNvSpPr>
          <p:nvPr/>
        </p:nvSpPr>
        <p:spPr bwMode="auto">
          <a:xfrm>
            <a:off x="1870075" y="4160838"/>
            <a:ext cx="1047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4" name="Rectangle 193"/>
          <p:cNvSpPr>
            <a:spLocks noChangeArrowheads="1"/>
          </p:cNvSpPr>
          <p:nvPr/>
        </p:nvSpPr>
        <p:spPr bwMode="auto">
          <a:xfrm>
            <a:off x="1765300" y="3671888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20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5" name="Rectangle 194"/>
          <p:cNvSpPr>
            <a:spLocks noChangeArrowheads="1"/>
          </p:cNvSpPr>
          <p:nvPr/>
        </p:nvSpPr>
        <p:spPr bwMode="auto">
          <a:xfrm>
            <a:off x="1765300" y="3189288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40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6" name="Rectangle 195"/>
          <p:cNvSpPr>
            <a:spLocks noChangeArrowheads="1"/>
          </p:cNvSpPr>
          <p:nvPr/>
        </p:nvSpPr>
        <p:spPr bwMode="auto">
          <a:xfrm>
            <a:off x="1765300" y="2706688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60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7" name="Rectangle 196"/>
          <p:cNvSpPr>
            <a:spLocks noChangeArrowheads="1"/>
          </p:cNvSpPr>
          <p:nvPr/>
        </p:nvSpPr>
        <p:spPr bwMode="auto">
          <a:xfrm>
            <a:off x="1765300" y="2225675"/>
            <a:ext cx="209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80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8" name="Rectangle 197"/>
          <p:cNvSpPr>
            <a:spLocks noChangeArrowheads="1"/>
          </p:cNvSpPr>
          <p:nvPr/>
        </p:nvSpPr>
        <p:spPr bwMode="auto">
          <a:xfrm>
            <a:off x="1660525" y="1747838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s-ES" sz="1200" b="1" i="0">
                <a:solidFill>
                  <a:srgbClr val="000066"/>
                </a:solidFill>
              </a:rPr>
              <a:t>100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79" name="Rectangle 198"/>
          <p:cNvSpPr>
            <a:spLocks noChangeArrowheads="1"/>
          </p:cNvSpPr>
          <p:nvPr/>
        </p:nvSpPr>
        <p:spPr bwMode="auto">
          <a:xfrm>
            <a:off x="6049963" y="3976688"/>
            <a:ext cx="29622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s-ES" sz="1200" b="1" i="0">
                <a:solidFill>
                  <a:srgbClr val="000066"/>
                </a:solidFill>
              </a:rPr>
              <a:t>Semanas desde la randomización</a:t>
            </a:r>
            <a:endParaRPr lang="es-ES" sz="1100" i="0">
              <a:solidFill>
                <a:srgbClr val="000066"/>
              </a:solidFill>
            </a:endParaRPr>
          </a:p>
        </p:txBody>
      </p:sp>
      <p:sp>
        <p:nvSpPr>
          <p:cNvPr id="10280" name="Rectangle 199"/>
          <p:cNvSpPr>
            <a:spLocks noChangeArrowheads="1"/>
          </p:cNvSpPr>
          <p:nvPr/>
        </p:nvSpPr>
        <p:spPr bwMode="auto">
          <a:xfrm>
            <a:off x="3381375" y="3125788"/>
            <a:ext cx="39385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p = 0.20, test chi-cuadrado en semana 48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281" name="Rectangle 200"/>
          <p:cNvSpPr>
            <a:spLocks noChangeArrowheads="1"/>
          </p:cNvSpPr>
          <p:nvPr/>
        </p:nvSpPr>
        <p:spPr bwMode="auto">
          <a:xfrm>
            <a:off x="3074988" y="2100263"/>
            <a:ext cx="784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282" name="Rectangle 201"/>
          <p:cNvSpPr>
            <a:spLocks noChangeArrowheads="1"/>
          </p:cNvSpPr>
          <p:nvPr/>
        </p:nvSpPr>
        <p:spPr bwMode="auto">
          <a:xfrm>
            <a:off x="4779963" y="2644775"/>
            <a:ext cx="81597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283" name="Line 202"/>
          <p:cNvSpPr>
            <a:spLocks noChangeShapeType="1"/>
          </p:cNvSpPr>
          <p:nvPr/>
        </p:nvSpPr>
        <p:spPr bwMode="auto">
          <a:xfrm>
            <a:off x="5892800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4" name="Line 203"/>
          <p:cNvSpPr>
            <a:spLocks noChangeShapeType="1"/>
          </p:cNvSpPr>
          <p:nvPr/>
        </p:nvSpPr>
        <p:spPr bwMode="auto">
          <a:xfrm>
            <a:off x="4637088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5" name="Line 204"/>
          <p:cNvSpPr>
            <a:spLocks noChangeShapeType="1"/>
          </p:cNvSpPr>
          <p:nvPr/>
        </p:nvSpPr>
        <p:spPr bwMode="auto">
          <a:xfrm flipV="1">
            <a:off x="5265738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6" name="Freeform 205"/>
          <p:cNvSpPr>
            <a:spLocks/>
          </p:cNvSpPr>
          <p:nvPr/>
        </p:nvSpPr>
        <p:spPr bwMode="auto">
          <a:xfrm>
            <a:off x="4010025" y="4254500"/>
            <a:ext cx="3767138" cy="0"/>
          </a:xfrm>
          <a:custGeom>
            <a:avLst/>
            <a:gdLst>
              <a:gd name="T0" fmla="*/ 2147483647 w 10347"/>
              <a:gd name="T1" fmla="*/ 2147483647 w 10347"/>
              <a:gd name="T2" fmla="*/ 2147483647 w 10347"/>
              <a:gd name="T3" fmla="*/ 2147483647 w 10347"/>
              <a:gd name="T4" fmla="*/ 2147483647 w 10347"/>
              <a:gd name="T5" fmla="*/ 2147483647 w 10347"/>
              <a:gd name="T6" fmla="*/ 0 w 10347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60000 65536"/>
              <a:gd name="T13" fmla="*/ 0 60000 65536"/>
              <a:gd name="T14" fmla="*/ 0 w 10347"/>
              <a:gd name="T15" fmla="*/ 10347 w 10347"/>
            </a:gdLst>
            <a:ahLst/>
            <a:cxnLst>
              <a:cxn ang="T7">
                <a:pos x="T0" y="0"/>
              </a:cxn>
              <a:cxn ang="T8">
                <a:pos x="T1" y="0"/>
              </a:cxn>
              <a:cxn ang="T9">
                <a:pos x="T2" y="0"/>
              </a:cxn>
              <a:cxn ang="T10">
                <a:pos x="T3" y="0"/>
              </a:cxn>
              <a:cxn ang="T11">
                <a:pos x="T4" y="0"/>
              </a:cxn>
              <a:cxn ang="T12">
                <a:pos x="T5" y="0"/>
              </a:cxn>
              <a:cxn ang="T13">
                <a:pos x="T6" y="0"/>
              </a:cxn>
            </a:cxnLst>
            <a:rect l="T14" t="0" r="T15" b="0"/>
            <a:pathLst>
              <a:path w="10347">
                <a:moveTo>
                  <a:pt x="10347" y="0"/>
                </a:moveTo>
                <a:lnTo>
                  <a:pt x="8622" y="0"/>
                </a:lnTo>
                <a:lnTo>
                  <a:pt x="6898" y="0"/>
                </a:lnTo>
                <a:lnTo>
                  <a:pt x="5173" y="0"/>
                </a:lnTo>
                <a:lnTo>
                  <a:pt x="3449" y="0"/>
                </a:lnTo>
                <a:lnTo>
                  <a:pt x="1724" y="0"/>
                </a:lnTo>
                <a:lnTo>
                  <a:pt x="0" y="0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7" name="Line 206"/>
          <p:cNvSpPr>
            <a:spLocks noChangeShapeType="1"/>
          </p:cNvSpPr>
          <p:nvPr/>
        </p:nvSpPr>
        <p:spPr bwMode="auto">
          <a:xfrm>
            <a:off x="7777163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8" name="Line 207"/>
          <p:cNvSpPr>
            <a:spLocks noChangeShapeType="1"/>
          </p:cNvSpPr>
          <p:nvPr/>
        </p:nvSpPr>
        <p:spPr bwMode="auto">
          <a:xfrm flipH="1">
            <a:off x="7777163" y="4254500"/>
            <a:ext cx="317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89" name="Line 208"/>
          <p:cNvSpPr>
            <a:spLocks noChangeShapeType="1"/>
          </p:cNvSpPr>
          <p:nvPr/>
        </p:nvSpPr>
        <p:spPr bwMode="auto">
          <a:xfrm>
            <a:off x="6521450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0" name="Line 209"/>
          <p:cNvSpPr>
            <a:spLocks noChangeShapeType="1"/>
          </p:cNvSpPr>
          <p:nvPr/>
        </p:nvSpPr>
        <p:spPr bwMode="auto">
          <a:xfrm flipV="1">
            <a:off x="7148513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1" name="Freeform 210"/>
          <p:cNvSpPr>
            <a:spLocks/>
          </p:cNvSpPr>
          <p:nvPr/>
        </p:nvSpPr>
        <p:spPr bwMode="auto">
          <a:xfrm>
            <a:off x="2125663" y="1841500"/>
            <a:ext cx="0" cy="2413000"/>
          </a:xfrm>
          <a:custGeom>
            <a:avLst/>
            <a:gdLst>
              <a:gd name="T0" fmla="*/ 0 h 8817"/>
              <a:gd name="T1" fmla="*/ 2147483647 h 8817"/>
              <a:gd name="T2" fmla="*/ 2147483647 h 8817"/>
              <a:gd name="T3" fmla="*/ 2147483647 h 8817"/>
              <a:gd name="T4" fmla="*/ 2147483647 h 8817"/>
              <a:gd name="T5" fmla="*/ 2147483647 h 8817"/>
              <a:gd name="T6" fmla="*/ 0 60000 65536"/>
              <a:gd name="T7" fmla="*/ 0 60000 65536"/>
              <a:gd name="T8" fmla="*/ 0 60000 65536"/>
              <a:gd name="T9" fmla="*/ 0 60000 65536"/>
              <a:gd name="T10" fmla="*/ 0 60000 65536"/>
              <a:gd name="T11" fmla="*/ 0 60000 65536"/>
              <a:gd name="T12" fmla="*/ 0 h 8817"/>
              <a:gd name="T13" fmla="*/ 8817 h 8817"/>
            </a:gdLst>
            <a:ahLst/>
            <a:cxnLst>
              <a:cxn ang="T6">
                <a:pos x="0" y="T0"/>
              </a:cxn>
              <a:cxn ang="T7">
                <a:pos x="0" y="T1"/>
              </a:cxn>
              <a:cxn ang="T8">
                <a:pos x="0" y="T2"/>
              </a:cxn>
              <a:cxn ang="T9">
                <a:pos x="0" y="T3"/>
              </a:cxn>
              <a:cxn ang="T10">
                <a:pos x="0" y="T4"/>
              </a:cxn>
              <a:cxn ang="T11">
                <a:pos x="0" y="T5"/>
              </a:cxn>
            </a:cxnLst>
            <a:rect l="0" t="T12" r="0" b="T13"/>
            <a:pathLst>
              <a:path h="8817">
                <a:moveTo>
                  <a:pt x="0" y="0"/>
                </a:moveTo>
                <a:lnTo>
                  <a:pt x="0" y="1764"/>
                </a:lnTo>
                <a:lnTo>
                  <a:pt x="0" y="3527"/>
                </a:lnTo>
                <a:lnTo>
                  <a:pt x="0" y="5291"/>
                </a:lnTo>
                <a:lnTo>
                  <a:pt x="0" y="7054"/>
                </a:lnTo>
                <a:lnTo>
                  <a:pt x="0" y="8817"/>
                </a:lnTo>
              </a:path>
            </a:pathLst>
          </a:cu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2" name="Line 211"/>
          <p:cNvSpPr>
            <a:spLocks noChangeShapeType="1"/>
          </p:cNvSpPr>
          <p:nvPr/>
        </p:nvSpPr>
        <p:spPr bwMode="auto">
          <a:xfrm>
            <a:off x="3381375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3" name="Line 212"/>
          <p:cNvSpPr>
            <a:spLocks noChangeShapeType="1"/>
          </p:cNvSpPr>
          <p:nvPr/>
        </p:nvSpPr>
        <p:spPr bwMode="auto">
          <a:xfrm flipV="1">
            <a:off x="4010025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4" name="Line 213"/>
          <p:cNvSpPr>
            <a:spLocks noChangeShapeType="1"/>
          </p:cNvSpPr>
          <p:nvPr/>
        </p:nvSpPr>
        <p:spPr bwMode="auto">
          <a:xfrm flipH="1">
            <a:off x="3381375" y="4254500"/>
            <a:ext cx="62865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5" name="Line 214"/>
          <p:cNvSpPr>
            <a:spLocks noChangeShapeType="1"/>
          </p:cNvSpPr>
          <p:nvPr/>
        </p:nvSpPr>
        <p:spPr bwMode="auto">
          <a:xfrm flipV="1">
            <a:off x="2125663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6" name="Line 215"/>
          <p:cNvSpPr>
            <a:spLocks noChangeShapeType="1"/>
          </p:cNvSpPr>
          <p:nvPr/>
        </p:nvSpPr>
        <p:spPr bwMode="auto">
          <a:xfrm>
            <a:off x="2125663" y="4254500"/>
            <a:ext cx="153987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7" name="Line 216"/>
          <p:cNvSpPr>
            <a:spLocks noChangeShapeType="1"/>
          </p:cNvSpPr>
          <p:nvPr/>
        </p:nvSpPr>
        <p:spPr bwMode="auto">
          <a:xfrm>
            <a:off x="2279650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8" name="Line 217"/>
          <p:cNvSpPr>
            <a:spLocks noChangeShapeType="1"/>
          </p:cNvSpPr>
          <p:nvPr/>
        </p:nvSpPr>
        <p:spPr bwMode="auto">
          <a:xfrm flipV="1">
            <a:off x="2962275" y="4254500"/>
            <a:ext cx="0" cy="85725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299" name="Line 218"/>
          <p:cNvSpPr>
            <a:spLocks noChangeShapeType="1"/>
          </p:cNvSpPr>
          <p:nvPr/>
        </p:nvSpPr>
        <p:spPr bwMode="auto">
          <a:xfrm flipH="1">
            <a:off x="2279650" y="4254500"/>
            <a:ext cx="682625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0" name="Line 219"/>
          <p:cNvSpPr>
            <a:spLocks noChangeShapeType="1"/>
          </p:cNvSpPr>
          <p:nvPr/>
        </p:nvSpPr>
        <p:spPr bwMode="auto">
          <a:xfrm>
            <a:off x="2962275" y="4254500"/>
            <a:ext cx="419100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1" name="Line 220"/>
          <p:cNvSpPr>
            <a:spLocks noChangeShapeType="1"/>
          </p:cNvSpPr>
          <p:nvPr/>
        </p:nvSpPr>
        <p:spPr bwMode="auto">
          <a:xfrm flipH="1">
            <a:off x="2003425" y="42545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2" name="Line 221"/>
          <p:cNvSpPr>
            <a:spLocks noChangeShapeType="1"/>
          </p:cNvSpPr>
          <p:nvPr/>
        </p:nvSpPr>
        <p:spPr bwMode="auto">
          <a:xfrm>
            <a:off x="2003425" y="32893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3" name="Line 222"/>
          <p:cNvSpPr>
            <a:spLocks noChangeShapeType="1"/>
          </p:cNvSpPr>
          <p:nvPr/>
        </p:nvSpPr>
        <p:spPr bwMode="auto">
          <a:xfrm>
            <a:off x="2003425" y="3770313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4" name="Line 223"/>
          <p:cNvSpPr>
            <a:spLocks noChangeShapeType="1"/>
          </p:cNvSpPr>
          <p:nvPr/>
        </p:nvSpPr>
        <p:spPr bwMode="auto">
          <a:xfrm>
            <a:off x="2003425" y="2322513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5" name="Line 224"/>
          <p:cNvSpPr>
            <a:spLocks noChangeShapeType="1"/>
          </p:cNvSpPr>
          <p:nvPr/>
        </p:nvSpPr>
        <p:spPr bwMode="auto">
          <a:xfrm>
            <a:off x="2003425" y="28067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6" name="Line 225"/>
          <p:cNvSpPr>
            <a:spLocks noChangeShapeType="1"/>
          </p:cNvSpPr>
          <p:nvPr/>
        </p:nvSpPr>
        <p:spPr bwMode="auto">
          <a:xfrm>
            <a:off x="2003425" y="1841500"/>
            <a:ext cx="122238" cy="0"/>
          </a:xfrm>
          <a:prstGeom prst="line">
            <a:avLst/>
          </a:prstGeom>
          <a:noFill/>
          <a:ln w="14288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0307" name="Rectangle 226"/>
          <p:cNvSpPr>
            <a:spLocks noChangeArrowheads="1"/>
          </p:cNvSpPr>
          <p:nvPr/>
        </p:nvSpPr>
        <p:spPr bwMode="auto">
          <a:xfrm>
            <a:off x="2136775" y="4741863"/>
            <a:ext cx="3159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388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08" name="Rectangle 227"/>
          <p:cNvSpPr>
            <a:spLocks noChangeArrowheads="1"/>
          </p:cNvSpPr>
          <p:nvPr/>
        </p:nvSpPr>
        <p:spPr bwMode="auto">
          <a:xfrm>
            <a:off x="2805113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357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09" name="Rectangle 228"/>
          <p:cNvSpPr>
            <a:spLocks noChangeArrowheads="1"/>
          </p:cNvSpPr>
          <p:nvPr/>
        </p:nvSpPr>
        <p:spPr bwMode="auto">
          <a:xfrm>
            <a:off x="3224213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324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0" name="Rectangle 229"/>
          <p:cNvSpPr>
            <a:spLocks noChangeArrowheads="1"/>
          </p:cNvSpPr>
          <p:nvPr/>
        </p:nvSpPr>
        <p:spPr bwMode="auto">
          <a:xfrm>
            <a:off x="3849688" y="4741863"/>
            <a:ext cx="315912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293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1" name="Rectangle 230"/>
          <p:cNvSpPr>
            <a:spLocks noChangeArrowheads="1"/>
          </p:cNvSpPr>
          <p:nvPr/>
        </p:nvSpPr>
        <p:spPr bwMode="auto">
          <a:xfrm>
            <a:off x="4479925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245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2" name="Rectangle 231"/>
          <p:cNvSpPr>
            <a:spLocks noChangeArrowheads="1"/>
          </p:cNvSpPr>
          <p:nvPr/>
        </p:nvSpPr>
        <p:spPr bwMode="auto">
          <a:xfrm>
            <a:off x="5105400" y="4741863"/>
            <a:ext cx="3159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212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3" name="Rectangle 232"/>
          <p:cNvSpPr>
            <a:spLocks noChangeArrowheads="1"/>
          </p:cNvSpPr>
          <p:nvPr/>
        </p:nvSpPr>
        <p:spPr bwMode="auto">
          <a:xfrm>
            <a:off x="5735638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163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4" name="Rectangle 233"/>
          <p:cNvSpPr>
            <a:spLocks noChangeArrowheads="1"/>
          </p:cNvSpPr>
          <p:nvPr/>
        </p:nvSpPr>
        <p:spPr bwMode="auto">
          <a:xfrm>
            <a:off x="6361113" y="4741863"/>
            <a:ext cx="3143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114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5" name="Rectangle 234"/>
          <p:cNvSpPr>
            <a:spLocks noChangeArrowheads="1"/>
          </p:cNvSpPr>
          <p:nvPr/>
        </p:nvSpPr>
        <p:spPr bwMode="auto">
          <a:xfrm>
            <a:off x="7043738" y="4741863"/>
            <a:ext cx="20955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59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16" name="Rectangle 236"/>
          <p:cNvSpPr>
            <a:spLocks noChangeArrowheads="1"/>
          </p:cNvSpPr>
          <p:nvPr/>
        </p:nvSpPr>
        <p:spPr bwMode="auto">
          <a:xfrm>
            <a:off x="2136775" y="4972050"/>
            <a:ext cx="3159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393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17" name="Rectangle 237"/>
          <p:cNvSpPr>
            <a:spLocks noChangeArrowheads="1"/>
          </p:cNvSpPr>
          <p:nvPr/>
        </p:nvSpPr>
        <p:spPr bwMode="auto">
          <a:xfrm>
            <a:off x="2805113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352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18" name="Rectangle 238"/>
          <p:cNvSpPr>
            <a:spLocks noChangeArrowheads="1"/>
          </p:cNvSpPr>
          <p:nvPr/>
        </p:nvSpPr>
        <p:spPr bwMode="auto">
          <a:xfrm>
            <a:off x="3224213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325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19" name="Rectangle 239"/>
          <p:cNvSpPr>
            <a:spLocks noChangeArrowheads="1"/>
          </p:cNvSpPr>
          <p:nvPr/>
        </p:nvSpPr>
        <p:spPr bwMode="auto">
          <a:xfrm>
            <a:off x="3849688" y="4972050"/>
            <a:ext cx="31591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285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0" name="Rectangle 240"/>
          <p:cNvSpPr>
            <a:spLocks noChangeArrowheads="1"/>
          </p:cNvSpPr>
          <p:nvPr/>
        </p:nvSpPr>
        <p:spPr bwMode="auto">
          <a:xfrm>
            <a:off x="4479925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244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1" name="Rectangle 241"/>
          <p:cNvSpPr>
            <a:spLocks noChangeArrowheads="1"/>
          </p:cNvSpPr>
          <p:nvPr/>
        </p:nvSpPr>
        <p:spPr bwMode="auto">
          <a:xfrm>
            <a:off x="5105400" y="4972050"/>
            <a:ext cx="31591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211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2" name="Rectangle 242"/>
          <p:cNvSpPr>
            <a:spLocks noChangeArrowheads="1"/>
          </p:cNvSpPr>
          <p:nvPr/>
        </p:nvSpPr>
        <p:spPr bwMode="auto">
          <a:xfrm>
            <a:off x="5735638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169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3" name="Rectangle 243"/>
          <p:cNvSpPr>
            <a:spLocks noChangeArrowheads="1"/>
          </p:cNvSpPr>
          <p:nvPr/>
        </p:nvSpPr>
        <p:spPr bwMode="auto">
          <a:xfrm>
            <a:off x="6361113" y="4972050"/>
            <a:ext cx="3143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109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4" name="Rectangle 244"/>
          <p:cNvSpPr>
            <a:spLocks noChangeArrowheads="1"/>
          </p:cNvSpPr>
          <p:nvPr/>
        </p:nvSpPr>
        <p:spPr bwMode="auto">
          <a:xfrm>
            <a:off x="7043738" y="4972050"/>
            <a:ext cx="20955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69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5" name="Rectangle 246"/>
          <p:cNvSpPr>
            <a:spLocks noChangeArrowheads="1"/>
          </p:cNvSpPr>
          <p:nvPr/>
        </p:nvSpPr>
        <p:spPr bwMode="auto">
          <a:xfrm>
            <a:off x="873125" y="4741863"/>
            <a:ext cx="81597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D60093"/>
                </a:solidFill>
              </a:rPr>
              <a:t>ABC/3TC</a:t>
            </a:r>
            <a:endParaRPr lang="es-ES" sz="1200" i="0">
              <a:solidFill>
                <a:srgbClr val="D60093"/>
              </a:solidFill>
            </a:endParaRPr>
          </a:p>
        </p:txBody>
      </p:sp>
      <p:sp>
        <p:nvSpPr>
          <p:cNvPr id="10326" name="Rectangle 247"/>
          <p:cNvSpPr>
            <a:spLocks noChangeArrowheads="1"/>
          </p:cNvSpPr>
          <p:nvPr/>
        </p:nvSpPr>
        <p:spPr bwMode="auto">
          <a:xfrm>
            <a:off x="873125" y="4972050"/>
            <a:ext cx="7842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chemeClr val="hlink"/>
                </a:solidFill>
              </a:rPr>
              <a:t>TDF/FTC</a:t>
            </a:r>
            <a:endParaRPr lang="es-ES" sz="1200" i="0">
              <a:solidFill>
                <a:schemeClr val="hlink"/>
              </a:solidFill>
            </a:endParaRPr>
          </a:p>
        </p:txBody>
      </p:sp>
      <p:sp>
        <p:nvSpPr>
          <p:cNvPr id="10327" name="Rectangle 248"/>
          <p:cNvSpPr>
            <a:spLocks noChangeArrowheads="1"/>
          </p:cNvSpPr>
          <p:nvPr/>
        </p:nvSpPr>
        <p:spPr bwMode="auto">
          <a:xfrm>
            <a:off x="873125" y="4532313"/>
            <a:ext cx="17129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/>
            <a:r>
              <a:rPr lang="es-ES" sz="1200" b="1" i="0">
                <a:solidFill>
                  <a:srgbClr val="000066"/>
                </a:solidFill>
              </a:rPr>
              <a:t>No. con valor de RNA</a:t>
            </a:r>
            <a:endParaRPr lang="es-ES" sz="1200" i="0">
              <a:solidFill>
                <a:srgbClr val="000066"/>
              </a:solidFill>
            </a:endParaRPr>
          </a:p>
        </p:txBody>
      </p:sp>
      <p:sp>
        <p:nvSpPr>
          <p:cNvPr id="10328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grpSp>
        <p:nvGrpSpPr>
          <p:cNvPr id="10329" name="Group 97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0333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334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0330" name="ZoneTexte 11"/>
          <p:cNvSpPr txBox="1">
            <a:spLocks noChangeArrowheads="1"/>
          </p:cNvSpPr>
          <p:nvPr/>
        </p:nvSpPr>
        <p:spPr bwMode="auto">
          <a:xfrm>
            <a:off x="1450975" y="1152525"/>
            <a:ext cx="6418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% de pacientes con HIV-1 RNA &lt; 50 c/mL *</a:t>
            </a:r>
          </a:p>
        </p:txBody>
      </p:sp>
      <p:sp>
        <p:nvSpPr>
          <p:cNvPr id="10331" name="AutoShape 165"/>
          <p:cNvSpPr>
            <a:spLocks noChangeArrowheads="1"/>
          </p:cNvSpPr>
          <p:nvPr/>
        </p:nvSpPr>
        <p:spPr bwMode="auto">
          <a:xfrm>
            <a:off x="169863" y="5575300"/>
            <a:ext cx="8797925" cy="787400"/>
          </a:xfrm>
          <a:prstGeom prst="roundRect">
            <a:avLst>
              <a:gd name="adj" fmla="val 16667"/>
            </a:avLst>
          </a:prstGeom>
          <a:solidFill>
            <a:srgbClr val="F8F8F8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l"/>
            <a:r>
              <a:rPr lang="es-ES" sz="1300" i="0">
                <a:solidFill>
                  <a:srgbClr val="000066"/>
                </a:solidFill>
              </a:rPr>
              <a:t>*Análisis  ITT comprendiendo a todos los pacientes, independiente de suspensión previa de INTR o fallo virológico</a:t>
            </a:r>
          </a:p>
          <a:p>
            <a:pPr algn="l"/>
            <a:r>
              <a:rPr lang="es-ES" sz="1300" i="0">
                <a:solidFill>
                  <a:srgbClr val="000066"/>
                </a:solidFill>
              </a:rPr>
              <a:t>  Este análisis representa el éxito agregado de la terapia inicial (asignada aleatoriamente) y subsecuente</a:t>
            </a:r>
          </a:p>
        </p:txBody>
      </p:sp>
      <p:sp>
        <p:nvSpPr>
          <p:cNvPr id="10332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7632" name="Group 208"/>
          <p:cNvGraphicFramePr>
            <a:graphicFrameLocks noGrp="1"/>
          </p:cNvGraphicFramePr>
          <p:nvPr/>
        </p:nvGraphicFramePr>
        <p:xfrm>
          <a:off x="223838" y="1044575"/>
          <a:ext cx="8785225" cy="5194310"/>
        </p:xfrm>
        <a:graphic>
          <a:graphicData uri="http://schemas.openxmlformats.org/drawingml/2006/table">
            <a:tbl>
              <a:tblPr/>
              <a:tblGrid>
                <a:gridCol w="1262062"/>
                <a:gridCol w="1149350"/>
                <a:gridCol w="1079500"/>
                <a:gridCol w="3111500"/>
                <a:gridCol w="1066800"/>
                <a:gridCol w="1116013"/>
              </a:tblGrid>
              <a:tr h="346305"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-107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11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Subgrupo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Eventos </a:t>
                      </a:r>
                      <a:br>
                        <a:rPr kumimoji="0" lang="es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</a:br>
                      <a:r>
                        <a:rPr kumimoji="0" lang="es-ES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por 100 persona-año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Razón de riesgo (IC 95%)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p para interacción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Global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57/398 (14.82)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26/399 (6.34)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2.33 (1.46–3.72)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 0.001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Sexo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0.04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Hombres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50/331 (15.41)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18/345 (5.24)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3.00 (1.74–5.17)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Mujeres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7/67 (11.63)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8/54 (11.97)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0.85 (0.30–2.39)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Edad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0.07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30 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3.24 (1.73–6.08)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40 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2.08 (1.28–3.39)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Raza o grupo étnico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0.55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Blanca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18/170 (10.33)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8/202 (3.63)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2.82 (1.22–6.53)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914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Negra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26/112 (26.71)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12/94 (13.93)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1.94 (0.96–3.90)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Hispanica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9/103 (8.87)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6/93 (6.59)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1.35 (0.48–3.83)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HIV-1 RNA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0.20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5.5 log</a:t>
                      </a:r>
                      <a:r>
                        <a:rPr kumimoji="0" lang="es-ES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2.64 (1.58–4.40)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6.0 log</a:t>
                      </a:r>
                      <a:r>
                        <a:rPr kumimoji="0" lang="es-ES" sz="1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3.39 (1.60–7.22)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Recuento de CD4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0.007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50 células/mm</a:t>
                      </a:r>
                      <a:r>
                        <a:rPr kumimoji="0" lang="es-ES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3.54 (1.97–6.36)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200 células/mm</a:t>
                      </a:r>
                      <a:r>
                        <a:rPr kumimoji="0" lang="es-ES" sz="1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1.68 (0.98–2.88)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09148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Testeado con genotipo en el cribado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0.02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Sí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22/175 (14.05)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3/166 (1.99)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7.21 (2.15–24.2)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238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No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35/223 (15.35)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23/233 (8.88)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s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1.71 (1.00–2.91)</a:t>
                      </a: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FF66"/>
                        </a:buClr>
                        <a:buSzTx/>
                        <a:buFontTx/>
                        <a:buNone/>
                        <a:tabLst/>
                      </a:pPr>
                      <a:endParaRPr kumimoji="0" lang="es-E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54000" marR="54000" marT="35995" marB="35995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409" name="Freeform 719"/>
          <p:cNvSpPr>
            <a:spLocks/>
          </p:cNvSpPr>
          <p:nvPr/>
        </p:nvSpPr>
        <p:spPr bwMode="auto">
          <a:xfrm>
            <a:off x="6372225" y="6435725"/>
            <a:ext cx="109538" cy="90488"/>
          </a:xfrm>
          <a:custGeom>
            <a:avLst/>
            <a:gdLst>
              <a:gd name="T0" fmla="*/ 0 w 411"/>
              <a:gd name="T1" fmla="*/ 2147483647 h 340"/>
              <a:gd name="T2" fmla="*/ 2147483647 w 411"/>
              <a:gd name="T3" fmla="*/ 2147483647 h 340"/>
              <a:gd name="T4" fmla="*/ 0 w 411"/>
              <a:gd name="T5" fmla="*/ 0 h 340"/>
              <a:gd name="T6" fmla="*/ 0 w 411"/>
              <a:gd name="T7" fmla="*/ 2147483647 h 340"/>
              <a:gd name="T8" fmla="*/ 0 w 411"/>
              <a:gd name="T9" fmla="*/ 2147483647 h 3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1"/>
              <a:gd name="T16" fmla="*/ 0 h 340"/>
              <a:gd name="T17" fmla="*/ 411 w 411"/>
              <a:gd name="T18" fmla="*/ 340 h 3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1" h="340">
                <a:moveTo>
                  <a:pt x="0" y="340"/>
                </a:moveTo>
                <a:lnTo>
                  <a:pt x="411" y="169"/>
                </a:lnTo>
                <a:lnTo>
                  <a:pt x="0" y="0"/>
                </a:lnTo>
                <a:lnTo>
                  <a:pt x="0" y="171"/>
                </a:lnTo>
                <a:lnTo>
                  <a:pt x="0" y="340"/>
                </a:lnTo>
                <a:close/>
              </a:path>
            </a:pathLst>
          </a:custGeom>
          <a:solidFill>
            <a:srgbClr val="008080"/>
          </a:solidFill>
          <a:ln w="952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0" name="Line 720"/>
          <p:cNvSpPr>
            <a:spLocks noChangeShapeType="1"/>
          </p:cNvSpPr>
          <p:nvPr/>
        </p:nvSpPr>
        <p:spPr bwMode="auto">
          <a:xfrm flipH="1">
            <a:off x="3449638" y="6481763"/>
            <a:ext cx="128746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1" name="Line 721"/>
          <p:cNvSpPr>
            <a:spLocks noChangeShapeType="1"/>
          </p:cNvSpPr>
          <p:nvPr/>
        </p:nvSpPr>
        <p:spPr bwMode="auto">
          <a:xfrm>
            <a:off x="5133975" y="6481763"/>
            <a:ext cx="1238250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2" name="Line 722"/>
          <p:cNvSpPr>
            <a:spLocks noChangeShapeType="1"/>
          </p:cNvSpPr>
          <p:nvPr/>
        </p:nvSpPr>
        <p:spPr bwMode="auto">
          <a:xfrm>
            <a:off x="3178175" y="6335713"/>
            <a:ext cx="1757363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3" name="Line 723"/>
          <p:cNvSpPr>
            <a:spLocks noChangeShapeType="1"/>
          </p:cNvSpPr>
          <p:nvPr/>
        </p:nvSpPr>
        <p:spPr bwMode="auto">
          <a:xfrm flipV="1">
            <a:off x="6711950" y="6335713"/>
            <a:ext cx="0" cy="825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4" name="Line 724"/>
          <p:cNvSpPr>
            <a:spLocks noChangeShapeType="1"/>
          </p:cNvSpPr>
          <p:nvPr/>
        </p:nvSpPr>
        <p:spPr bwMode="auto">
          <a:xfrm>
            <a:off x="4935538" y="6335713"/>
            <a:ext cx="1776412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5" name="Line 725"/>
          <p:cNvSpPr>
            <a:spLocks noChangeShapeType="1"/>
          </p:cNvSpPr>
          <p:nvPr/>
        </p:nvSpPr>
        <p:spPr bwMode="auto">
          <a:xfrm flipV="1">
            <a:off x="4935538" y="1839913"/>
            <a:ext cx="0" cy="4570412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6" name="Line 726"/>
          <p:cNvSpPr>
            <a:spLocks noChangeShapeType="1"/>
          </p:cNvSpPr>
          <p:nvPr/>
        </p:nvSpPr>
        <p:spPr bwMode="auto">
          <a:xfrm flipV="1">
            <a:off x="3178175" y="6335713"/>
            <a:ext cx="0" cy="825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7" name="Line 727"/>
          <p:cNvSpPr>
            <a:spLocks noChangeShapeType="1"/>
          </p:cNvSpPr>
          <p:nvPr/>
        </p:nvSpPr>
        <p:spPr bwMode="auto">
          <a:xfrm flipV="1">
            <a:off x="4935538" y="6335713"/>
            <a:ext cx="0" cy="8255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18" name="Rectangle 728"/>
          <p:cNvSpPr>
            <a:spLocks noChangeArrowheads="1"/>
          </p:cNvSpPr>
          <p:nvPr/>
        </p:nvSpPr>
        <p:spPr bwMode="auto">
          <a:xfrm>
            <a:off x="5468938" y="1862138"/>
            <a:ext cx="106362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19" name="Rectangle 729"/>
          <p:cNvSpPr>
            <a:spLocks noChangeArrowheads="1"/>
          </p:cNvSpPr>
          <p:nvPr/>
        </p:nvSpPr>
        <p:spPr bwMode="auto">
          <a:xfrm>
            <a:off x="5468938" y="1914525"/>
            <a:ext cx="106362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0" name="Freeform 730"/>
          <p:cNvSpPr>
            <a:spLocks/>
          </p:cNvSpPr>
          <p:nvPr/>
        </p:nvSpPr>
        <p:spPr bwMode="auto">
          <a:xfrm>
            <a:off x="5192713" y="1914525"/>
            <a:ext cx="642937" cy="0"/>
          </a:xfrm>
          <a:custGeom>
            <a:avLst/>
            <a:gdLst>
              <a:gd name="T0" fmla="*/ 2147483647 w 2435"/>
              <a:gd name="T1" fmla="*/ 2147483647 w 2435"/>
              <a:gd name="T2" fmla="*/ 2147483647 w 2435"/>
              <a:gd name="T3" fmla="*/ 0 w 2435"/>
              <a:gd name="T4" fmla="*/ 0 60000 65536"/>
              <a:gd name="T5" fmla="*/ 0 60000 65536"/>
              <a:gd name="T6" fmla="*/ 0 60000 65536"/>
              <a:gd name="T7" fmla="*/ 0 60000 65536"/>
              <a:gd name="T8" fmla="*/ 0 w 2435"/>
              <a:gd name="T9" fmla="*/ 2435 w 2435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435">
                <a:moveTo>
                  <a:pt x="2435" y="0"/>
                </a:moveTo>
                <a:lnTo>
                  <a:pt x="1446" y="0"/>
                </a:lnTo>
                <a:lnTo>
                  <a:pt x="1046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21" name="Rectangle 731"/>
          <p:cNvSpPr>
            <a:spLocks noChangeArrowheads="1"/>
          </p:cNvSpPr>
          <p:nvPr/>
        </p:nvSpPr>
        <p:spPr bwMode="auto">
          <a:xfrm>
            <a:off x="5541963" y="2306638"/>
            <a:ext cx="106362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2" name="Rectangle 732"/>
          <p:cNvSpPr>
            <a:spLocks noChangeArrowheads="1"/>
          </p:cNvSpPr>
          <p:nvPr/>
        </p:nvSpPr>
        <p:spPr bwMode="auto">
          <a:xfrm>
            <a:off x="5541963" y="2359025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3" name="Freeform 733"/>
          <p:cNvSpPr>
            <a:spLocks/>
          </p:cNvSpPr>
          <p:nvPr/>
        </p:nvSpPr>
        <p:spPr bwMode="auto">
          <a:xfrm>
            <a:off x="5241925" y="2359025"/>
            <a:ext cx="682625" cy="0"/>
          </a:xfrm>
          <a:custGeom>
            <a:avLst/>
            <a:gdLst>
              <a:gd name="T0" fmla="*/ 2147483647 w 2586"/>
              <a:gd name="T1" fmla="*/ 2147483647 w 2586"/>
              <a:gd name="T2" fmla="*/ 2147483647 w 2586"/>
              <a:gd name="T3" fmla="*/ 0 w 2586"/>
              <a:gd name="T4" fmla="*/ 0 60000 65536"/>
              <a:gd name="T5" fmla="*/ 0 60000 65536"/>
              <a:gd name="T6" fmla="*/ 0 60000 65536"/>
              <a:gd name="T7" fmla="*/ 0 60000 65536"/>
              <a:gd name="T8" fmla="*/ 0 w 2586"/>
              <a:gd name="T9" fmla="*/ 2586 w 258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586">
                <a:moveTo>
                  <a:pt x="2586" y="0"/>
                </a:moveTo>
                <a:lnTo>
                  <a:pt x="1537" y="0"/>
                </a:lnTo>
                <a:lnTo>
                  <a:pt x="1137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24" name="Rectangle 734"/>
          <p:cNvSpPr>
            <a:spLocks noChangeArrowheads="1"/>
          </p:cNvSpPr>
          <p:nvPr/>
        </p:nvSpPr>
        <p:spPr bwMode="auto">
          <a:xfrm>
            <a:off x="4840288" y="2528888"/>
            <a:ext cx="104775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5" name="Rectangle 735"/>
          <p:cNvSpPr>
            <a:spLocks noChangeArrowheads="1"/>
          </p:cNvSpPr>
          <p:nvPr/>
        </p:nvSpPr>
        <p:spPr bwMode="auto">
          <a:xfrm>
            <a:off x="4840288" y="2581275"/>
            <a:ext cx="104775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26" name="Freeform 736"/>
          <p:cNvSpPr>
            <a:spLocks/>
          </p:cNvSpPr>
          <p:nvPr/>
        </p:nvSpPr>
        <p:spPr bwMode="auto">
          <a:xfrm>
            <a:off x="4233863" y="2581275"/>
            <a:ext cx="1311275" cy="0"/>
          </a:xfrm>
          <a:custGeom>
            <a:avLst/>
            <a:gdLst>
              <a:gd name="T0" fmla="*/ 2147483647 w 4957"/>
              <a:gd name="T1" fmla="*/ 2147483647 w 4957"/>
              <a:gd name="T2" fmla="*/ 2147483647 w 4957"/>
              <a:gd name="T3" fmla="*/ 0 w 4957"/>
              <a:gd name="T4" fmla="*/ 0 60000 65536"/>
              <a:gd name="T5" fmla="*/ 0 60000 65536"/>
              <a:gd name="T6" fmla="*/ 0 60000 65536"/>
              <a:gd name="T7" fmla="*/ 0 60000 65536"/>
              <a:gd name="T8" fmla="*/ 0 w 4957"/>
              <a:gd name="T9" fmla="*/ 4957 w 4957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4957">
                <a:moveTo>
                  <a:pt x="4957" y="0"/>
                </a:moveTo>
                <a:lnTo>
                  <a:pt x="2692" y="0"/>
                </a:lnTo>
                <a:lnTo>
                  <a:pt x="2292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27" name="Rectangle 737"/>
          <p:cNvSpPr>
            <a:spLocks noChangeArrowheads="1"/>
          </p:cNvSpPr>
          <p:nvPr/>
        </p:nvSpPr>
        <p:spPr bwMode="auto">
          <a:xfrm>
            <a:off x="3027363" y="6416675"/>
            <a:ext cx="244475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000" b="1" i="0">
                <a:solidFill>
                  <a:srgbClr val="000066"/>
                </a:solidFill>
              </a:rPr>
              <a:t>0.04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11428" name="Rectangle 738"/>
          <p:cNvSpPr>
            <a:spLocks noChangeArrowheads="1"/>
          </p:cNvSpPr>
          <p:nvPr/>
        </p:nvSpPr>
        <p:spPr bwMode="auto">
          <a:xfrm>
            <a:off x="4876800" y="6416675"/>
            <a:ext cx="698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000" b="1" i="0">
                <a:solidFill>
                  <a:srgbClr val="000066"/>
                </a:solidFill>
              </a:rPr>
              <a:t>1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11429" name="Rectangle 739"/>
          <p:cNvSpPr>
            <a:spLocks noChangeArrowheads="1"/>
          </p:cNvSpPr>
          <p:nvPr/>
        </p:nvSpPr>
        <p:spPr bwMode="auto">
          <a:xfrm>
            <a:off x="6610350" y="6416675"/>
            <a:ext cx="13970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000" b="1" i="0">
                <a:solidFill>
                  <a:srgbClr val="000066"/>
                </a:solidFill>
              </a:rPr>
              <a:t>25</a:t>
            </a:r>
            <a:endParaRPr lang="es-ES" sz="1000" i="0">
              <a:solidFill>
                <a:srgbClr val="000066"/>
              </a:solidFill>
            </a:endParaRPr>
          </a:p>
        </p:txBody>
      </p:sp>
      <p:sp>
        <p:nvSpPr>
          <p:cNvPr id="11430" name="Rectangle 740"/>
          <p:cNvSpPr>
            <a:spLocks noChangeArrowheads="1"/>
          </p:cNvSpPr>
          <p:nvPr/>
        </p:nvSpPr>
        <p:spPr bwMode="auto">
          <a:xfrm>
            <a:off x="5408613" y="3197225"/>
            <a:ext cx="104775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1" name="Rectangle 741"/>
          <p:cNvSpPr>
            <a:spLocks noChangeArrowheads="1"/>
          </p:cNvSpPr>
          <p:nvPr/>
        </p:nvSpPr>
        <p:spPr bwMode="auto">
          <a:xfrm>
            <a:off x="5408613" y="3249613"/>
            <a:ext cx="104775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2" name="Freeform 742"/>
          <p:cNvSpPr>
            <a:spLocks/>
          </p:cNvSpPr>
          <p:nvPr/>
        </p:nvSpPr>
        <p:spPr bwMode="auto">
          <a:xfrm>
            <a:off x="5091113" y="3249613"/>
            <a:ext cx="728662" cy="0"/>
          </a:xfrm>
          <a:custGeom>
            <a:avLst/>
            <a:gdLst>
              <a:gd name="T0" fmla="*/ 2147483647 w 2754"/>
              <a:gd name="T1" fmla="*/ 2147483647 w 2754"/>
              <a:gd name="T2" fmla="*/ 2147483647 w 2754"/>
              <a:gd name="T3" fmla="*/ 2147483647 w 2754"/>
              <a:gd name="T4" fmla="*/ 2147483647 w 2754"/>
              <a:gd name="T5" fmla="*/ 2147483647 w 2754"/>
              <a:gd name="T6" fmla="*/ 2147483647 w 2754"/>
              <a:gd name="T7" fmla="*/ 2147483647 w 2754"/>
              <a:gd name="T8" fmla="*/ 2147483647 w 2754"/>
              <a:gd name="T9" fmla="*/ 2147483647 w 2754"/>
              <a:gd name="T10" fmla="*/ 2147483647 w 2754"/>
              <a:gd name="T11" fmla="*/ 2147483647 w 2754"/>
              <a:gd name="T12" fmla="*/ 2147483647 w 2754"/>
              <a:gd name="T13" fmla="*/ 0 w 27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w 2754"/>
              <a:gd name="T29" fmla="*/ 2754 w 2754"/>
            </a:gdLst>
            <a:ahLst/>
            <a:cxnLst>
              <a:cxn ang="T14">
                <a:pos x="T0" y="0"/>
              </a:cxn>
              <a:cxn ang="T15">
                <a:pos x="T1" y="0"/>
              </a:cxn>
              <a:cxn ang="T16">
                <a:pos x="T2" y="0"/>
              </a:cxn>
              <a:cxn ang="T17">
                <a:pos x="T3" y="0"/>
              </a:cxn>
              <a:cxn ang="T18">
                <a:pos x="T4" y="0"/>
              </a:cxn>
              <a:cxn ang="T19">
                <a:pos x="T5" y="0"/>
              </a:cxn>
              <a:cxn ang="T20">
                <a:pos x="T6" y="0"/>
              </a:cxn>
              <a:cxn ang="T21">
                <a:pos x="T7" y="0"/>
              </a:cxn>
              <a:cxn ang="T22">
                <a:pos x="T8" y="0"/>
              </a:cxn>
              <a:cxn ang="T23">
                <a:pos x="T9" y="0"/>
              </a:cxn>
              <a:cxn ang="T24">
                <a:pos x="T10" y="0"/>
              </a:cxn>
              <a:cxn ang="T25">
                <a:pos x="T11" y="0"/>
              </a:cxn>
              <a:cxn ang="T26">
                <a:pos x="T12" y="0"/>
              </a:cxn>
              <a:cxn ang="T27">
                <a:pos x="T13" y="0"/>
              </a:cxn>
            </a:cxnLst>
            <a:rect l="T28" t="0" r="T29" b="0"/>
            <a:pathLst>
              <a:path w="2754">
                <a:moveTo>
                  <a:pt x="2754" y="0"/>
                </a:moveTo>
                <a:lnTo>
                  <a:pt x="1596" y="0"/>
                </a:lnTo>
                <a:lnTo>
                  <a:pt x="1197" y="0"/>
                </a:lnTo>
                <a:lnTo>
                  <a:pt x="1063" y="0"/>
                </a:lnTo>
                <a:lnTo>
                  <a:pt x="925" y="0"/>
                </a:lnTo>
                <a:lnTo>
                  <a:pt x="854" y="0"/>
                </a:lnTo>
                <a:lnTo>
                  <a:pt x="782" y="0"/>
                </a:lnTo>
                <a:lnTo>
                  <a:pt x="635" y="0"/>
                </a:lnTo>
                <a:lnTo>
                  <a:pt x="483" y="0"/>
                </a:lnTo>
                <a:lnTo>
                  <a:pt x="405" y="0"/>
                </a:lnTo>
                <a:lnTo>
                  <a:pt x="327" y="0"/>
                </a:lnTo>
                <a:lnTo>
                  <a:pt x="246" y="0"/>
                </a:lnTo>
                <a:lnTo>
                  <a:pt x="165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33" name="Rectangle 743"/>
          <p:cNvSpPr>
            <a:spLocks noChangeArrowheads="1"/>
          </p:cNvSpPr>
          <p:nvPr/>
        </p:nvSpPr>
        <p:spPr bwMode="auto">
          <a:xfrm>
            <a:off x="5530850" y="3641725"/>
            <a:ext cx="106363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4" name="Rectangle 744"/>
          <p:cNvSpPr>
            <a:spLocks noChangeArrowheads="1"/>
          </p:cNvSpPr>
          <p:nvPr/>
        </p:nvSpPr>
        <p:spPr bwMode="auto">
          <a:xfrm>
            <a:off x="5530850" y="369411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5" name="Freeform 745"/>
          <p:cNvSpPr>
            <a:spLocks/>
          </p:cNvSpPr>
          <p:nvPr/>
        </p:nvSpPr>
        <p:spPr bwMode="auto">
          <a:xfrm>
            <a:off x="5075238" y="3694113"/>
            <a:ext cx="976312" cy="0"/>
          </a:xfrm>
          <a:custGeom>
            <a:avLst/>
            <a:gdLst>
              <a:gd name="T0" fmla="*/ 2147483647 w 3688"/>
              <a:gd name="T1" fmla="*/ 2147483647 w 3688"/>
              <a:gd name="T2" fmla="*/ 2147483647 w 3688"/>
              <a:gd name="T3" fmla="*/ 0 w 3688"/>
              <a:gd name="T4" fmla="*/ 0 60000 65536"/>
              <a:gd name="T5" fmla="*/ 0 60000 65536"/>
              <a:gd name="T6" fmla="*/ 0 60000 65536"/>
              <a:gd name="T7" fmla="*/ 0 60000 65536"/>
              <a:gd name="T8" fmla="*/ 0 w 3688"/>
              <a:gd name="T9" fmla="*/ 3688 w 3688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3688">
                <a:moveTo>
                  <a:pt x="3688" y="0"/>
                </a:moveTo>
                <a:lnTo>
                  <a:pt x="2122" y="0"/>
                </a:lnTo>
                <a:lnTo>
                  <a:pt x="1722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36" name="Rectangle 746"/>
          <p:cNvSpPr>
            <a:spLocks noChangeArrowheads="1"/>
          </p:cNvSpPr>
          <p:nvPr/>
        </p:nvSpPr>
        <p:spPr bwMode="auto">
          <a:xfrm>
            <a:off x="5341938" y="3863975"/>
            <a:ext cx="106362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7" name="Rectangle 747"/>
          <p:cNvSpPr>
            <a:spLocks noChangeArrowheads="1"/>
          </p:cNvSpPr>
          <p:nvPr/>
        </p:nvSpPr>
        <p:spPr bwMode="auto">
          <a:xfrm>
            <a:off x="5341938" y="3916363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38" name="Freeform 748"/>
          <p:cNvSpPr>
            <a:spLocks/>
          </p:cNvSpPr>
          <p:nvPr/>
        </p:nvSpPr>
        <p:spPr bwMode="auto">
          <a:xfrm>
            <a:off x="4902200" y="3916363"/>
            <a:ext cx="890588" cy="0"/>
          </a:xfrm>
          <a:custGeom>
            <a:avLst/>
            <a:gdLst>
              <a:gd name="T0" fmla="*/ 2147483647 w 3366"/>
              <a:gd name="T1" fmla="*/ 2147483647 w 3366"/>
              <a:gd name="T2" fmla="*/ 2147483647 w 3366"/>
              <a:gd name="T3" fmla="*/ 0 w 3366"/>
              <a:gd name="T4" fmla="*/ 0 60000 65536"/>
              <a:gd name="T5" fmla="*/ 0 60000 65536"/>
              <a:gd name="T6" fmla="*/ 0 60000 65536"/>
              <a:gd name="T7" fmla="*/ 0 60000 65536"/>
              <a:gd name="T8" fmla="*/ 0 w 3366"/>
              <a:gd name="T9" fmla="*/ 3366 w 336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3366">
                <a:moveTo>
                  <a:pt x="3366" y="0"/>
                </a:moveTo>
                <a:lnTo>
                  <a:pt x="2065" y="0"/>
                </a:lnTo>
                <a:lnTo>
                  <a:pt x="1666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39" name="Rectangle 749"/>
          <p:cNvSpPr>
            <a:spLocks noChangeArrowheads="1"/>
          </p:cNvSpPr>
          <p:nvPr/>
        </p:nvSpPr>
        <p:spPr bwMode="auto">
          <a:xfrm>
            <a:off x="5086350" y="4086225"/>
            <a:ext cx="106363" cy="52388"/>
          </a:xfrm>
          <a:prstGeom prst="rect">
            <a:avLst/>
          </a:prstGeom>
          <a:solidFill>
            <a:srgbClr val="FFFFFF"/>
          </a:solidFill>
          <a:ln w="6350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0" name="Rectangle 750"/>
          <p:cNvSpPr>
            <a:spLocks noChangeArrowheads="1"/>
          </p:cNvSpPr>
          <p:nvPr/>
        </p:nvSpPr>
        <p:spPr bwMode="auto">
          <a:xfrm>
            <a:off x="5086350" y="4138613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1" name="Freeform 751"/>
          <p:cNvSpPr>
            <a:spLocks/>
          </p:cNvSpPr>
          <p:nvPr/>
        </p:nvSpPr>
        <p:spPr bwMode="auto">
          <a:xfrm>
            <a:off x="4489450" y="4148138"/>
            <a:ext cx="1208088" cy="0"/>
          </a:xfrm>
          <a:custGeom>
            <a:avLst/>
            <a:gdLst>
              <a:gd name="T0" fmla="*/ 2147483647 w 4569"/>
              <a:gd name="T1" fmla="*/ 2147483647 w 4569"/>
              <a:gd name="T2" fmla="*/ 2147483647 w 4569"/>
              <a:gd name="T3" fmla="*/ 0 w 4569"/>
              <a:gd name="T4" fmla="*/ 0 60000 65536"/>
              <a:gd name="T5" fmla="*/ 0 60000 65536"/>
              <a:gd name="T6" fmla="*/ 0 60000 65536"/>
              <a:gd name="T7" fmla="*/ 0 60000 65536"/>
              <a:gd name="T8" fmla="*/ 0 w 4569"/>
              <a:gd name="T9" fmla="*/ 4569 w 4569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4569">
                <a:moveTo>
                  <a:pt x="4569" y="0"/>
                </a:moveTo>
                <a:lnTo>
                  <a:pt x="2661" y="0"/>
                </a:lnTo>
                <a:lnTo>
                  <a:pt x="2261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42" name="Rectangle 752"/>
          <p:cNvSpPr>
            <a:spLocks noChangeArrowheads="1"/>
          </p:cNvSpPr>
          <p:nvPr/>
        </p:nvSpPr>
        <p:spPr bwMode="auto">
          <a:xfrm>
            <a:off x="5519738" y="4530725"/>
            <a:ext cx="106362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3" name="Rectangle 753"/>
          <p:cNvSpPr>
            <a:spLocks noChangeArrowheads="1"/>
          </p:cNvSpPr>
          <p:nvPr/>
        </p:nvSpPr>
        <p:spPr bwMode="auto">
          <a:xfrm>
            <a:off x="5519738" y="4583113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4" name="Freeform 754"/>
          <p:cNvSpPr>
            <a:spLocks/>
          </p:cNvSpPr>
          <p:nvPr/>
        </p:nvSpPr>
        <p:spPr bwMode="auto">
          <a:xfrm>
            <a:off x="5202238" y="4583113"/>
            <a:ext cx="663575" cy="0"/>
          </a:xfrm>
          <a:custGeom>
            <a:avLst/>
            <a:gdLst>
              <a:gd name="T0" fmla="*/ 2147483647 w 2506"/>
              <a:gd name="T1" fmla="*/ 2147483647 w 2506"/>
              <a:gd name="T2" fmla="*/ 2147483647 w 2506"/>
              <a:gd name="T3" fmla="*/ 0 w 2506"/>
              <a:gd name="T4" fmla="*/ 0 60000 65536"/>
              <a:gd name="T5" fmla="*/ 0 60000 65536"/>
              <a:gd name="T6" fmla="*/ 0 60000 65536"/>
              <a:gd name="T7" fmla="*/ 0 60000 65536"/>
              <a:gd name="T8" fmla="*/ 0 w 2506"/>
              <a:gd name="T9" fmla="*/ 2506 w 2506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506">
                <a:moveTo>
                  <a:pt x="2506" y="0"/>
                </a:moveTo>
                <a:lnTo>
                  <a:pt x="1603" y="0"/>
                </a:lnTo>
                <a:lnTo>
                  <a:pt x="1202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45" name="Rectangle 755"/>
          <p:cNvSpPr>
            <a:spLocks noChangeArrowheads="1"/>
          </p:cNvSpPr>
          <p:nvPr/>
        </p:nvSpPr>
        <p:spPr bwMode="auto">
          <a:xfrm>
            <a:off x="5651500" y="4752975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6" name="Rectangle 756"/>
          <p:cNvSpPr>
            <a:spLocks noChangeArrowheads="1"/>
          </p:cNvSpPr>
          <p:nvPr/>
        </p:nvSpPr>
        <p:spPr bwMode="auto">
          <a:xfrm>
            <a:off x="5651500" y="4806950"/>
            <a:ext cx="106363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7" name="Freeform 757"/>
          <p:cNvSpPr>
            <a:spLocks/>
          </p:cNvSpPr>
          <p:nvPr/>
        </p:nvSpPr>
        <p:spPr bwMode="auto">
          <a:xfrm>
            <a:off x="5211763" y="4806950"/>
            <a:ext cx="915987" cy="0"/>
          </a:xfrm>
          <a:custGeom>
            <a:avLst/>
            <a:gdLst>
              <a:gd name="T0" fmla="*/ 2147483647 w 3467"/>
              <a:gd name="T1" fmla="*/ 2147483647 w 3467"/>
              <a:gd name="T2" fmla="*/ 2147483647 w 3467"/>
              <a:gd name="T3" fmla="*/ 0 w 3467"/>
              <a:gd name="T4" fmla="*/ 0 60000 65536"/>
              <a:gd name="T5" fmla="*/ 0 60000 65536"/>
              <a:gd name="T6" fmla="*/ 0 60000 65536"/>
              <a:gd name="T7" fmla="*/ 0 60000 65536"/>
              <a:gd name="T8" fmla="*/ 0 w 3467"/>
              <a:gd name="T9" fmla="*/ 3467 w 3467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3467">
                <a:moveTo>
                  <a:pt x="3467" y="0"/>
                </a:moveTo>
                <a:lnTo>
                  <a:pt x="2067" y="0"/>
                </a:lnTo>
                <a:lnTo>
                  <a:pt x="1668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48" name="Rectangle 758"/>
          <p:cNvSpPr>
            <a:spLocks noChangeArrowheads="1"/>
          </p:cNvSpPr>
          <p:nvPr/>
        </p:nvSpPr>
        <p:spPr bwMode="auto">
          <a:xfrm>
            <a:off x="5654675" y="519906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49" name="Rectangle 759"/>
          <p:cNvSpPr>
            <a:spLocks noChangeArrowheads="1"/>
          </p:cNvSpPr>
          <p:nvPr/>
        </p:nvSpPr>
        <p:spPr bwMode="auto">
          <a:xfrm>
            <a:off x="5654675" y="5251450"/>
            <a:ext cx="106363" cy="52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0" name="Freeform 760"/>
          <p:cNvSpPr>
            <a:spLocks/>
          </p:cNvSpPr>
          <p:nvPr/>
        </p:nvSpPr>
        <p:spPr bwMode="auto">
          <a:xfrm>
            <a:off x="5338763" y="5251450"/>
            <a:ext cx="663575" cy="0"/>
          </a:xfrm>
          <a:custGeom>
            <a:avLst/>
            <a:gdLst>
              <a:gd name="T0" fmla="*/ 2147483647 w 2503"/>
              <a:gd name="T1" fmla="*/ 2147483647 w 2503"/>
              <a:gd name="T2" fmla="*/ 2147483647 w 2503"/>
              <a:gd name="T3" fmla="*/ 0 w 2503"/>
              <a:gd name="T4" fmla="*/ 0 60000 65536"/>
              <a:gd name="T5" fmla="*/ 0 60000 65536"/>
              <a:gd name="T6" fmla="*/ 0 60000 65536"/>
              <a:gd name="T7" fmla="*/ 0 60000 65536"/>
              <a:gd name="T8" fmla="*/ 0 w 2503"/>
              <a:gd name="T9" fmla="*/ 2503 w 2503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503">
                <a:moveTo>
                  <a:pt x="2503" y="0"/>
                </a:moveTo>
                <a:lnTo>
                  <a:pt x="1594" y="0"/>
                </a:lnTo>
                <a:lnTo>
                  <a:pt x="1193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51" name="Rectangle 761"/>
          <p:cNvSpPr>
            <a:spLocks noChangeArrowheads="1"/>
          </p:cNvSpPr>
          <p:nvPr/>
        </p:nvSpPr>
        <p:spPr bwMode="auto">
          <a:xfrm>
            <a:off x="5238750" y="542131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2" name="Rectangle 762"/>
          <p:cNvSpPr>
            <a:spLocks noChangeArrowheads="1"/>
          </p:cNvSpPr>
          <p:nvPr/>
        </p:nvSpPr>
        <p:spPr bwMode="auto">
          <a:xfrm>
            <a:off x="5238750" y="5473700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3" name="Freeform 763"/>
          <p:cNvSpPr>
            <a:spLocks/>
          </p:cNvSpPr>
          <p:nvPr/>
        </p:nvSpPr>
        <p:spPr bwMode="auto">
          <a:xfrm>
            <a:off x="4937125" y="5473700"/>
            <a:ext cx="725488" cy="0"/>
          </a:xfrm>
          <a:custGeom>
            <a:avLst/>
            <a:gdLst>
              <a:gd name="T0" fmla="*/ 0 w 2740"/>
              <a:gd name="T1" fmla="*/ 2147483647 w 2740"/>
              <a:gd name="T2" fmla="*/ 2147483647 w 2740"/>
              <a:gd name="T3" fmla="*/ 2147483647 w 2740"/>
              <a:gd name="T4" fmla="*/ 0 60000 65536"/>
              <a:gd name="T5" fmla="*/ 0 60000 65536"/>
              <a:gd name="T6" fmla="*/ 0 60000 65536"/>
              <a:gd name="T7" fmla="*/ 0 60000 65536"/>
              <a:gd name="T8" fmla="*/ 0 w 2740"/>
              <a:gd name="T9" fmla="*/ 2740 w 2740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740">
                <a:moveTo>
                  <a:pt x="0" y="0"/>
                </a:moveTo>
                <a:lnTo>
                  <a:pt x="1143" y="0"/>
                </a:lnTo>
                <a:lnTo>
                  <a:pt x="1543" y="0"/>
                </a:lnTo>
                <a:lnTo>
                  <a:pt x="274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54" name="Rectangle 764"/>
          <p:cNvSpPr>
            <a:spLocks noChangeArrowheads="1"/>
          </p:cNvSpPr>
          <p:nvPr/>
        </p:nvSpPr>
        <p:spPr bwMode="auto">
          <a:xfrm>
            <a:off x="6034088" y="5865813"/>
            <a:ext cx="104775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5" name="Rectangle 765"/>
          <p:cNvSpPr>
            <a:spLocks noChangeArrowheads="1"/>
          </p:cNvSpPr>
          <p:nvPr/>
        </p:nvSpPr>
        <p:spPr bwMode="auto">
          <a:xfrm>
            <a:off x="6034088" y="5918200"/>
            <a:ext cx="104775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56" name="Freeform 766"/>
          <p:cNvSpPr>
            <a:spLocks/>
          </p:cNvSpPr>
          <p:nvPr/>
        </p:nvSpPr>
        <p:spPr bwMode="auto">
          <a:xfrm>
            <a:off x="5472113" y="5918200"/>
            <a:ext cx="1227137" cy="0"/>
          </a:xfrm>
          <a:custGeom>
            <a:avLst/>
            <a:gdLst>
              <a:gd name="T0" fmla="*/ 0 w 4638"/>
              <a:gd name="T1" fmla="*/ 2147483647 w 4638"/>
              <a:gd name="T2" fmla="*/ 2147483647 w 4638"/>
              <a:gd name="T3" fmla="*/ 2147483647 w 4638"/>
              <a:gd name="T4" fmla="*/ 0 60000 65536"/>
              <a:gd name="T5" fmla="*/ 0 60000 65536"/>
              <a:gd name="T6" fmla="*/ 0 60000 65536"/>
              <a:gd name="T7" fmla="*/ 0 60000 65536"/>
              <a:gd name="T8" fmla="*/ 0 w 4638"/>
              <a:gd name="T9" fmla="*/ 4638 w 4638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4638">
                <a:moveTo>
                  <a:pt x="0" y="0"/>
                </a:moveTo>
                <a:lnTo>
                  <a:pt x="2124" y="0"/>
                </a:lnTo>
                <a:lnTo>
                  <a:pt x="2525" y="0"/>
                </a:lnTo>
                <a:lnTo>
                  <a:pt x="4638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57" name="Rectangle 767"/>
          <p:cNvSpPr>
            <a:spLocks noChangeArrowheads="1"/>
          </p:cNvSpPr>
          <p:nvPr/>
        </p:nvSpPr>
        <p:spPr bwMode="auto">
          <a:xfrm>
            <a:off x="5224463" y="6088063"/>
            <a:ext cx="106362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66"/>
              </a:solidFill>
            </a:endParaRPr>
          </a:p>
        </p:txBody>
      </p:sp>
      <p:sp>
        <p:nvSpPr>
          <p:cNvPr id="11458" name="Rectangle 768"/>
          <p:cNvSpPr>
            <a:spLocks noChangeArrowheads="1"/>
          </p:cNvSpPr>
          <p:nvPr/>
        </p:nvSpPr>
        <p:spPr bwMode="auto">
          <a:xfrm>
            <a:off x="5224463" y="6140450"/>
            <a:ext cx="106362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66"/>
              </a:solidFill>
            </a:endParaRPr>
          </a:p>
        </p:txBody>
      </p:sp>
      <p:sp>
        <p:nvSpPr>
          <p:cNvPr id="11459" name="Freeform 769"/>
          <p:cNvSpPr>
            <a:spLocks/>
          </p:cNvSpPr>
          <p:nvPr/>
        </p:nvSpPr>
        <p:spPr bwMode="auto">
          <a:xfrm>
            <a:off x="4938713" y="6140450"/>
            <a:ext cx="641350" cy="0"/>
          </a:xfrm>
          <a:custGeom>
            <a:avLst/>
            <a:gdLst>
              <a:gd name="T0" fmla="*/ 0 w 2423"/>
              <a:gd name="T1" fmla="*/ 2147483647 w 2423"/>
              <a:gd name="T2" fmla="*/ 2147483647 w 2423"/>
              <a:gd name="T3" fmla="*/ 2147483647 w 2423"/>
              <a:gd name="T4" fmla="*/ 0 60000 65536"/>
              <a:gd name="T5" fmla="*/ 0 60000 65536"/>
              <a:gd name="T6" fmla="*/ 0 60000 65536"/>
              <a:gd name="T7" fmla="*/ 0 60000 65536"/>
              <a:gd name="T8" fmla="*/ 0 w 2423"/>
              <a:gd name="T9" fmla="*/ 2423 w 2423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423">
                <a:moveTo>
                  <a:pt x="0" y="0"/>
                </a:moveTo>
                <a:lnTo>
                  <a:pt x="1079" y="0"/>
                </a:lnTo>
                <a:lnTo>
                  <a:pt x="1479" y="0"/>
                </a:lnTo>
                <a:lnTo>
                  <a:pt x="2423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60" name="Rectangle 770"/>
          <p:cNvSpPr>
            <a:spLocks noChangeArrowheads="1"/>
          </p:cNvSpPr>
          <p:nvPr/>
        </p:nvSpPr>
        <p:spPr bwMode="auto">
          <a:xfrm>
            <a:off x="3492500" y="6581775"/>
            <a:ext cx="1116013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200" b="1" i="0">
                <a:solidFill>
                  <a:srgbClr val="CC0099"/>
                </a:solidFill>
              </a:rPr>
              <a:t>ABC/3TC mejor</a:t>
            </a:r>
          </a:p>
        </p:txBody>
      </p:sp>
      <p:sp>
        <p:nvSpPr>
          <p:cNvPr id="11461" name="Rectangle 771"/>
          <p:cNvSpPr>
            <a:spLocks noChangeArrowheads="1"/>
          </p:cNvSpPr>
          <p:nvPr/>
        </p:nvSpPr>
        <p:spPr bwMode="auto">
          <a:xfrm>
            <a:off x="5207000" y="6581775"/>
            <a:ext cx="1093788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s-ES" sz="1200" b="1" i="0">
                <a:solidFill>
                  <a:srgbClr val="008080"/>
                </a:solidFill>
              </a:rPr>
              <a:t>TDF/FTC mejor</a:t>
            </a:r>
          </a:p>
        </p:txBody>
      </p:sp>
      <p:sp>
        <p:nvSpPr>
          <p:cNvPr id="11462" name="Rectangle 772"/>
          <p:cNvSpPr>
            <a:spLocks noChangeArrowheads="1"/>
          </p:cNvSpPr>
          <p:nvPr/>
        </p:nvSpPr>
        <p:spPr bwMode="auto">
          <a:xfrm>
            <a:off x="5584825" y="2973388"/>
            <a:ext cx="106363" cy="5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63" name="Rectangle 773"/>
          <p:cNvSpPr>
            <a:spLocks noChangeArrowheads="1"/>
          </p:cNvSpPr>
          <p:nvPr/>
        </p:nvSpPr>
        <p:spPr bwMode="auto">
          <a:xfrm>
            <a:off x="5584825" y="3027363"/>
            <a:ext cx="106363" cy="523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90000"/>
              </a:lnSpc>
            </a:pPr>
            <a:endParaRPr lang="es-ES" i="0">
              <a:solidFill>
                <a:srgbClr val="000000"/>
              </a:solidFill>
            </a:endParaRPr>
          </a:p>
        </p:txBody>
      </p:sp>
      <p:sp>
        <p:nvSpPr>
          <p:cNvPr id="11464" name="Freeform 774"/>
          <p:cNvSpPr>
            <a:spLocks/>
          </p:cNvSpPr>
          <p:nvPr/>
        </p:nvSpPr>
        <p:spPr bwMode="auto">
          <a:xfrm>
            <a:off x="5251450" y="3027363"/>
            <a:ext cx="746125" cy="0"/>
          </a:xfrm>
          <a:custGeom>
            <a:avLst/>
            <a:gdLst>
              <a:gd name="T0" fmla="*/ 2147483647 w 2817"/>
              <a:gd name="T1" fmla="*/ 2147483647 w 2817"/>
              <a:gd name="T2" fmla="*/ 2147483647 w 2817"/>
              <a:gd name="T3" fmla="*/ 0 w 2817"/>
              <a:gd name="T4" fmla="*/ 0 60000 65536"/>
              <a:gd name="T5" fmla="*/ 0 60000 65536"/>
              <a:gd name="T6" fmla="*/ 0 60000 65536"/>
              <a:gd name="T7" fmla="*/ 0 60000 65536"/>
              <a:gd name="T8" fmla="*/ 0 w 2817"/>
              <a:gd name="T9" fmla="*/ 2817 w 2817"/>
            </a:gdLst>
            <a:ahLst/>
            <a:cxnLst>
              <a:cxn ang="T4">
                <a:pos x="T0" y="0"/>
              </a:cxn>
              <a:cxn ang="T5">
                <a:pos x="T1" y="0"/>
              </a:cxn>
              <a:cxn ang="T6">
                <a:pos x="T2" y="0"/>
              </a:cxn>
              <a:cxn ang="T7">
                <a:pos x="T3" y="0"/>
              </a:cxn>
            </a:cxnLst>
            <a:rect l="T8" t="0" r="T9" b="0"/>
            <a:pathLst>
              <a:path w="2817">
                <a:moveTo>
                  <a:pt x="2817" y="0"/>
                </a:moveTo>
                <a:lnTo>
                  <a:pt x="1660" y="0"/>
                </a:lnTo>
                <a:lnTo>
                  <a:pt x="1260" y="0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65" name="ZoneTexte 66"/>
          <p:cNvSpPr txBox="1">
            <a:spLocks noChangeArrowheads="1"/>
          </p:cNvSpPr>
          <p:nvPr/>
        </p:nvSpPr>
        <p:spPr bwMode="auto">
          <a:xfrm>
            <a:off x="223838" y="1079500"/>
            <a:ext cx="8634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Efecto estimado de </a:t>
            </a:r>
            <a:r>
              <a:rPr lang="es-ES" sz="1800" b="1" i="0">
                <a:solidFill>
                  <a:srgbClr val="CC0099"/>
                </a:solidFill>
                <a:latin typeface="Calibri" pitchFamily="34" charset="0"/>
              </a:rPr>
              <a:t>ABC/3TC (n = 398)</a:t>
            </a:r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 vs </a:t>
            </a:r>
            <a:r>
              <a:rPr lang="es-ES" sz="1800" b="1" i="0">
                <a:solidFill>
                  <a:srgbClr val="008080"/>
                </a:solidFill>
                <a:latin typeface="Calibri" pitchFamily="34" charset="0"/>
              </a:rPr>
              <a:t>TDF/FTC (n = 399)</a:t>
            </a:r>
            <a:r>
              <a:rPr lang="es-ES" sz="1800" b="1" i="0">
                <a:solidFill>
                  <a:srgbClr val="CC3300"/>
                </a:solidFill>
                <a:latin typeface="Calibri" pitchFamily="34" charset="0"/>
              </a:rPr>
              <a:t> en el riesgo de fallo virológico</a:t>
            </a:r>
          </a:p>
        </p:txBody>
      </p:sp>
      <p:grpSp>
        <p:nvGrpSpPr>
          <p:cNvPr id="11466" name="Group 208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1470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471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1467" name="Freeform 718"/>
          <p:cNvSpPr>
            <a:spLocks/>
          </p:cNvSpPr>
          <p:nvPr/>
        </p:nvSpPr>
        <p:spPr bwMode="auto">
          <a:xfrm>
            <a:off x="3384550" y="6437313"/>
            <a:ext cx="107950" cy="88900"/>
          </a:xfrm>
          <a:custGeom>
            <a:avLst/>
            <a:gdLst>
              <a:gd name="T0" fmla="*/ 2147483647 w 409"/>
              <a:gd name="T1" fmla="*/ 2147483647 h 340"/>
              <a:gd name="T2" fmla="*/ 2147483647 w 409"/>
              <a:gd name="T3" fmla="*/ 0 h 340"/>
              <a:gd name="T4" fmla="*/ 0 w 409"/>
              <a:gd name="T5" fmla="*/ 2147483647 h 340"/>
              <a:gd name="T6" fmla="*/ 2147483647 w 409"/>
              <a:gd name="T7" fmla="*/ 2147483647 h 340"/>
              <a:gd name="T8" fmla="*/ 2147483647 w 409"/>
              <a:gd name="T9" fmla="*/ 2147483647 h 3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9"/>
              <a:gd name="T16" fmla="*/ 0 h 340"/>
              <a:gd name="T17" fmla="*/ 409 w 409"/>
              <a:gd name="T18" fmla="*/ 340 h 34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9" h="340">
                <a:moveTo>
                  <a:pt x="409" y="169"/>
                </a:moveTo>
                <a:lnTo>
                  <a:pt x="409" y="0"/>
                </a:lnTo>
                <a:lnTo>
                  <a:pt x="0" y="170"/>
                </a:lnTo>
                <a:lnTo>
                  <a:pt x="409" y="340"/>
                </a:lnTo>
                <a:lnTo>
                  <a:pt x="409" y="169"/>
                </a:lnTo>
                <a:close/>
              </a:path>
            </a:pathLst>
          </a:custGeom>
          <a:solidFill>
            <a:srgbClr val="CC0099"/>
          </a:solidFill>
          <a:ln w="952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1468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sp>
        <p:nvSpPr>
          <p:cNvPr id="11469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9554" name="Group 82"/>
          <p:cNvGraphicFramePr>
            <a:graphicFrameLocks noGrp="1"/>
          </p:cNvGraphicFramePr>
          <p:nvPr/>
        </p:nvGraphicFramePr>
        <p:xfrm>
          <a:off x="455613" y="1947863"/>
          <a:ext cx="8253412" cy="4322760"/>
        </p:xfrm>
        <a:graphic>
          <a:graphicData uri="http://schemas.openxmlformats.org/drawingml/2006/table">
            <a:tbl>
              <a:tblPr/>
              <a:tblGrid>
                <a:gridCol w="4764087"/>
                <a:gridCol w="1744663"/>
                <a:gridCol w="1744662"/>
              </a:tblGrid>
              <a:tr h="43503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ABC/3TC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00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  <a:b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397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Cualquier alteración de lab. o eventos adverso clínico, n (%)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130 (33)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78 (20)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Anomalía metabólica, n (%)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 (10)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11 (3)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Elevación de triglicéridos,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15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Elevación de colesterol total,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Elevación de LDL-colesterol,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ALT,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AST,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Diarrea o heces sueltas,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7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Náusea o vómitos,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 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Signos o síntomas generales, n (%) 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58 (15)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 (10)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Dolor o malestar,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Rash,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Prurito,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Fiebre,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Astenia,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4298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  Cefalea, n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</a:t>
                      </a:r>
                    </a:p>
                  </a:txBody>
                  <a:tcPr marL="90000" marR="90000" marT="46806" marB="4680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364" name="ZoneTexte 5"/>
          <p:cNvSpPr txBox="1">
            <a:spLocks noChangeArrowheads="1"/>
          </p:cNvSpPr>
          <p:nvPr/>
        </p:nvSpPr>
        <p:spPr bwMode="auto">
          <a:xfrm>
            <a:off x="231775" y="1216025"/>
            <a:ext cx="8658225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Signos o síntomas grado 3 o 4 o alteración de laboratorio al menos </a:t>
            </a:r>
            <a:br>
              <a:rPr lang="es-ES" b="1" i="0">
                <a:solidFill>
                  <a:srgbClr val="CC3300"/>
                </a:solidFill>
                <a:latin typeface="Calibri" pitchFamily="34" charset="0"/>
              </a:rPr>
            </a:br>
            <a:r>
              <a:rPr lang="es-ES" b="1" i="0">
                <a:solidFill>
                  <a:srgbClr val="CC3300"/>
                </a:solidFill>
                <a:latin typeface="Calibri" pitchFamily="34" charset="0"/>
              </a:rPr>
              <a:t>1 grado mayor que el grado basal, durante el régimen inicial</a:t>
            </a:r>
          </a:p>
        </p:txBody>
      </p:sp>
      <p:grpSp>
        <p:nvGrpSpPr>
          <p:cNvPr id="12365" name="Group 81"/>
          <p:cNvGrpSpPr>
            <a:grpSpLocks/>
          </p:cNvGrpSpPr>
          <p:nvPr/>
        </p:nvGrpSpPr>
        <p:grpSpPr bwMode="auto">
          <a:xfrm>
            <a:off x="0" y="6570663"/>
            <a:ext cx="900113" cy="287337"/>
            <a:chOff x="0" y="4139"/>
            <a:chExt cx="567" cy="181"/>
          </a:xfrm>
        </p:grpSpPr>
        <p:sp>
          <p:nvSpPr>
            <p:cNvPr id="1236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369" name="ZoneTexte 23"/>
            <p:cNvSpPr txBox="1">
              <a:spLocks noChangeArrowheads="1"/>
            </p:cNvSpPr>
            <p:nvPr/>
          </p:nvSpPr>
          <p:spPr bwMode="auto">
            <a:xfrm>
              <a:off x="107" y="4146"/>
              <a:ext cx="3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A5202</a:t>
              </a:r>
            </a:p>
          </p:txBody>
        </p:sp>
      </p:grpSp>
      <p:sp>
        <p:nvSpPr>
          <p:cNvPr id="12366" name="ZoneTexte 69"/>
          <p:cNvSpPr txBox="1">
            <a:spLocks noChangeArrowheads="1"/>
          </p:cNvSpPr>
          <p:nvPr/>
        </p:nvSpPr>
        <p:spPr bwMode="auto">
          <a:xfrm>
            <a:off x="6502400" y="6545263"/>
            <a:ext cx="2465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200">
                <a:solidFill>
                  <a:srgbClr val="CC0000"/>
                </a:solidFill>
              </a:rPr>
              <a:t>Sax PE. NEJM 2009;361:2230-40</a:t>
            </a:r>
          </a:p>
        </p:txBody>
      </p:sp>
      <p:sp>
        <p:nvSpPr>
          <p:cNvPr id="12367" name="Rectangle 4"/>
          <p:cNvSpPr>
            <a:spLocks noGrp="1" noChangeArrowheads="1"/>
          </p:cNvSpPr>
          <p:nvPr>
            <p:ph type="title"/>
          </p:nvPr>
        </p:nvSpPr>
        <p:spPr>
          <a:xfrm>
            <a:off x="50800" y="63500"/>
            <a:ext cx="8193088" cy="1066800"/>
          </a:xfrm>
        </p:spPr>
        <p:txBody>
          <a:bodyPr>
            <a:spAutoFit/>
          </a:bodyPr>
          <a:lstStyle/>
          <a:p>
            <a:r>
              <a:rPr lang="es-ES" sz="3200" smtClean="0">
                <a:ea typeface="ＭＳ Ｐゴシック" pitchFamily="-107" charset="-128"/>
              </a:rPr>
              <a:t>Estudio ACTG A5202: ABC/3TC vs TDF/FTC (cribado de HIV RNA </a:t>
            </a:r>
            <a:r>
              <a:rPr lang="es-ES" sz="3200" u="sng" smtClean="0">
                <a:ea typeface="ＭＳ Ｐゴシック" pitchFamily="-107" charset="-128"/>
              </a:rPr>
              <a:t>&gt;</a:t>
            </a:r>
            <a:r>
              <a:rPr lang="es-ES" sz="3200" smtClean="0">
                <a:ea typeface="ＭＳ Ｐゴシック" pitchFamily="-107" charset="-128"/>
              </a:rPr>
              <a:t> 100,000 c/mL)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9ebc5fa3-fe8c-46a3-9bf5-813ed26b44da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33346</TotalTime>
  <Words>2432</Words>
  <Application>Microsoft Office PowerPoint</Application>
  <PresentationFormat>Affichage à l'écran (4:3)</PresentationFormat>
  <Paragraphs>679</Paragraphs>
  <Slides>16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ARV_trials_2010</vt:lpstr>
      <vt:lpstr>1_ARV_trials_2010</vt:lpstr>
      <vt:lpstr>2_ARV_trials_2010</vt:lpstr>
      <vt:lpstr>Comparación combinaciones de INTR</vt:lpstr>
      <vt:lpstr>Estudio ACTG A5202: ABC/3TC vs TDF/FTC</vt:lpstr>
      <vt:lpstr>Estudio ACTG A5202: ABC/3TC vs TDF/FTC 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 (cribado de HIV RNA &gt; 100,000 c/mL)</vt:lpstr>
      <vt:lpstr>Estudio ACTG A5202: ABC/3TC vs TDF/FTC, en combinación con EFV vs ATV/r - Resultados finales (todos los pacientes)</vt:lpstr>
      <vt:lpstr>Estudio ACTG A5202: ABC/3TC vs TDF/FTC, en combinación con EFV vs ATV/r - Resultados finales (todos los pacientes)</vt:lpstr>
      <vt:lpstr>Estudio ACTG A5202: ABC/3TC vs TDF/FTC, en combinación con EFV vs ATV/r - Resultados finales (todos los pacientes)</vt:lpstr>
      <vt:lpstr>Estudio ACTG A5202: ABC/3TC vs TDF/FTC  Resultados finales (cribado de HIV RNA &lt; 100,000 c/ml)</vt:lpstr>
      <vt:lpstr>Estudio ACTG A5202: ABC/3TC vs TDF/FTC, en combinación con EFV vs ATV/r – Resultados finales (todos los pacientes)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1589</cp:revision>
  <cp:lastPrinted>2009-11-19T07:51:26Z</cp:lastPrinted>
  <dcterms:created xsi:type="dcterms:W3CDTF">2010-03-17T20:56:56Z</dcterms:created>
  <dcterms:modified xsi:type="dcterms:W3CDTF">2015-09-24T08:53:47Z</dcterms:modified>
</cp:coreProperties>
</file>