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77" r:id="rId2"/>
    <p:sldId id="257" r:id="rId3"/>
    <p:sldId id="268" r:id="rId4"/>
    <p:sldId id="258" r:id="rId5"/>
    <p:sldId id="269" r:id="rId6"/>
    <p:sldId id="270" r:id="rId7"/>
    <p:sldId id="272" r:id="rId8"/>
    <p:sldId id="271" r:id="rId9"/>
    <p:sldId id="273" r:id="rId10"/>
    <p:sldId id="274" r:id="rId11"/>
    <p:sldId id="275" r:id="rId12"/>
    <p:sldId id="276" r:id="rId13"/>
    <p:sldId id="278" r:id="rId14"/>
    <p:sldId id="279" r:id="rId15"/>
    <p:sldId id="282" r:id="rId16"/>
    <p:sldId id="280" r:id="rId17"/>
    <p:sldId id="281" r:id="rId18"/>
    <p:sldId id="283" r:id="rId19"/>
    <p:sldId id="264" r:id="rId2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10" clrIdx="0"/>
  <p:cmAuthor id="1" name="Pozniak, Anton" initials="PA" lastIdx="6" clrIdx="1"/>
  <p:cmAuthor id="2" name="François RAFFI" initials="F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CC0000"/>
    <a:srgbClr val="C0C0C0"/>
    <a:srgbClr val="DDDDDD"/>
    <a:srgbClr val="000066"/>
    <a:srgbClr val="FF6600"/>
    <a:srgbClr val="333399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49" autoAdjust="0"/>
    <p:restoredTop sz="98951" autoAdjust="0"/>
  </p:normalViewPr>
  <p:slideViewPr>
    <p:cSldViewPr snapToObjects="1" showGuides="1">
      <p:cViewPr varScale="1">
        <p:scale>
          <a:sx n="87" d="100"/>
          <a:sy n="87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52F43D-A0AE-4AE3-87C5-1473F42CCC5C}" type="datetimeFigureOut">
              <a:rPr lang="fr-FR"/>
              <a:pPr>
                <a:defRPr/>
              </a:pPr>
              <a:t>01/12/2015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E6C13D0-9115-4518-B154-0914B18F8C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1885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  <p:extLst>
      <p:ext uri="{BB962C8B-B14F-4D97-AF65-F5344CB8AC3E}">
        <p14:creationId xmlns:p14="http://schemas.microsoft.com/office/powerpoint/2010/main" xmlns="" val="3793433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 pitchFamily="-65" charset="-128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25457F28-7764-4BCD-832F-DB1CCABB959E}" type="slidenum">
              <a:rPr lang="fr-FR" sz="1200">
                <a:solidFill>
                  <a:srgbClr val="000000"/>
                </a:solidFill>
                <a:ea typeface="ＭＳ Ｐゴシック" pitchFamily="-65" charset="-128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9180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 pitchFamily="-65" charset="-128"/>
              </a:rPr>
              <a:t>ARV-trial.com</a:t>
            </a: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AFC6C561-F3E2-405C-9418-78F4D3598679}" type="slidenum">
              <a:rPr lang="fr-FR" sz="1200">
                <a:solidFill>
                  <a:srgbClr val="000000"/>
                </a:solidFill>
                <a:ea typeface="ＭＳ Ｐゴシック" pitchFamily="-65" charset="-128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5670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4120021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194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 pitchFamily="-65" charset="-128"/>
              </a:rPr>
              <a:t>ARV-trial.com</a:t>
            </a:r>
          </a:p>
        </p:txBody>
      </p:sp>
      <p:sp>
        <p:nvSpPr>
          <p:cNvPr id="194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7B1A6F0-E7D9-4D5D-BD71-769119BA131C}" type="slidenum">
              <a:rPr lang="fr-FR" sz="1200">
                <a:solidFill>
                  <a:srgbClr val="000000"/>
                </a:solidFill>
                <a:ea typeface="ＭＳ Ｐゴシック" pitchFamily="-65" charset="-128"/>
              </a:rPr>
              <a:pPr algn="r" defTabSz="850900"/>
              <a:t>19</a:t>
            </a:fld>
            <a:endParaRPr lang="fr-FR" sz="1200">
              <a:solidFill>
                <a:srgbClr val="000000"/>
              </a:solidFill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72330" cy="1106488"/>
          </a:xfrm>
        </p:spPr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IP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ACTG A5257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WAVES</a:t>
            </a:r>
          </a:p>
          <a:p>
            <a:pPr>
              <a:buNone/>
            </a:pP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1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5452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545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5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54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5457" name="Text Box 2"/>
          <p:cNvSpPr txBox="1">
            <a:spLocks noChangeArrowheads="1"/>
          </p:cNvSpPr>
          <p:nvPr/>
        </p:nvSpPr>
        <p:spPr bwMode="auto">
          <a:xfrm>
            <a:off x="1235735" y="1219200"/>
            <a:ext cx="6659847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Análisis genotípico de resistencia al fallo virológico</a:t>
            </a:r>
            <a:endParaRPr lang="es-ES_tradnl" altLang="fr-FR" sz="24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aphicFrame>
        <p:nvGraphicFramePr>
          <p:cNvPr id="15635" name="Group 2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6413941"/>
              </p:ext>
            </p:extLst>
          </p:nvPr>
        </p:nvGraphicFramePr>
        <p:xfrm>
          <a:off x="457200" y="1875585"/>
          <a:ext cx="8334374" cy="4001687"/>
        </p:xfrm>
        <a:graphic>
          <a:graphicData uri="http://schemas.openxmlformats.org/drawingml/2006/table">
            <a:tbl>
              <a:tblPr/>
              <a:tblGrid>
                <a:gridCol w="214239"/>
                <a:gridCol w="238438"/>
                <a:gridCol w="2626129"/>
                <a:gridCol w="1751856"/>
                <a:gridCol w="1903513"/>
                <a:gridCol w="1600199"/>
              </a:tblGrid>
              <a:tr h="598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RAL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7037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Fallo virológico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Genotipo disponible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37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Cualquier resistencia detectada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 rowSpan="6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Resistencia a IP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37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Resistencia a NRTI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6112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  - FTC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  - TDF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  - FTC y TDF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37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Resistencia a NN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37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Resistencia a NRTI y NN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6575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  - FTC y RAL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  - FTC, TDF y 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  <a:b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5929535"/>
            <a:ext cx="85072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 smtClean="0">
                <a:solidFill>
                  <a:srgbClr val="000066"/>
                </a:solidFill>
              </a:rPr>
              <a:t>Los pacientes pueden no haber estado en su tratamiento </a:t>
            </a:r>
            <a:r>
              <a:rPr lang="es-ES_tradnl" sz="1600" dirty="0" err="1" smtClean="0">
                <a:solidFill>
                  <a:srgbClr val="000066"/>
                </a:solidFill>
              </a:rPr>
              <a:t>randomizado</a:t>
            </a:r>
            <a:r>
              <a:rPr lang="es-ES_tradnl" sz="1600" dirty="0" smtClean="0">
                <a:solidFill>
                  <a:srgbClr val="000066"/>
                </a:solidFill>
              </a:rPr>
              <a:t> al momento del fallo</a:t>
            </a:r>
            <a:endParaRPr lang="es-ES_tradnl" sz="16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39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6640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664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64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664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6645" name="Text Box 2"/>
          <p:cNvSpPr txBox="1">
            <a:spLocks noChangeArrowheads="1"/>
          </p:cNvSpPr>
          <p:nvPr/>
        </p:nvSpPr>
        <p:spPr bwMode="auto">
          <a:xfrm>
            <a:off x="1882711" y="1124744"/>
            <a:ext cx="5365893" cy="71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Eventos adversos grado 2 o mas en ≥ 5% </a:t>
            </a:r>
            <a:b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</a:b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de los pacientes en cada grupo</a:t>
            </a:r>
            <a:endParaRPr lang="es-ES_tradnl" altLang="fr-FR" sz="24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aphicFrame>
        <p:nvGraphicFramePr>
          <p:cNvPr id="20524" name="Group 1068"/>
          <p:cNvGraphicFramePr>
            <a:graphicFrameLocks noGrp="1"/>
          </p:cNvGraphicFramePr>
          <p:nvPr/>
        </p:nvGraphicFramePr>
        <p:xfrm>
          <a:off x="704056" y="1803400"/>
          <a:ext cx="7735888" cy="4599832"/>
        </p:xfrm>
        <a:graphic>
          <a:graphicData uri="http://schemas.openxmlformats.org/drawingml/2006/table">
            <a:tbl>
              <a:tblPr/>
              <a:tblGrid>
                <a:gridCol w="1827213"/>
                <a:gridCol w="381000"/>
                <a:gridCol w="479425"/>
                <a:gridCol w="381000"/>
                <a:gridCol w="990600"/>
                <a:gridCol w="381000"/>
                <a:gridCol w="381000"/>
                <a:gridCol w="282575"/>
                <a:gridCol w="793750"/>
                <a:gridCol w="381000"/>
                <a:gridCol w="381000"/>
                <a:gridCol w="282575"/>
                <a:gridCol w="793750"/>
              </a:tblGrid>
              <a:tr h="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601</a:t>
                      </a:r>
                      <a:endParaRPr kumimoji="0" lang="es-ES_tradnl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RAL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603</a:t>
                      </a:r>
                      <a:endParaRPr kumimoji="0" lang="es-ES_tradnl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Grado,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Grado,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Grado,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Diarrea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 (7.6)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52 (8.6)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 (6.0)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Nausea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45 (7.4)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41 (6.8)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(5.5)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Vómitos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 (5.0)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 (5.3)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 (4.0)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Dolor abdominal 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 (5.1)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 (4.8)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 (2.8)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Cefalea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 (5.8)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 (7.3)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 (7.0)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Dolor en  extremidades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 (6.9)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 (5.3)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45 (7.5)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Artralgia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 (4.1)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28 (4.7)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 (3.6)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Lumbalgia</a:t>
                      </a:r>
                      <a:endParaRPr kumimoji="0" lang="es-ES_tradnl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 (3.0)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 (3.5)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 (5.1)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Fatiga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 (6.4)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(5.5)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 (5.1)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 (6.9)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 (6.0)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 (6.6)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Dispepsia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(4.3)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 (3.8)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28 (4.6)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8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Pirexia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(4.3)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 (4.5)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 (5.8)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Hiperbilirubinemia</a:t>
                      </a:r>
                      <a:endParaRPr kumimoji="0" lang="es-ES_tradnl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286 (47.3)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(&lt; 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(&lt; 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Hipofosfatemia</a:t>
                      </a:r>
                      <a:endParaRPr kumimoji="0" lang="es-ES_tradnl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34 (5.6)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 (6.2)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 (4.8)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Hiperglucemia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(4.3)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 (4.5)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(4.3)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62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7463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746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6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746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7468" name="Text Box 2"/>
          <p:cNvSpPr txBox="1">
            <a:spLocks noChangeArrowheads="1"/>
          </p:cNvSpPr>
          <p:nvPr/>
        </p:nvSpPr>
        <p:spPr bwMode="auto">
          <a:xfrm>
            <a:off x="2867821" y="1349375"/>
            <a:ext cx="3394078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es-ES_tradnl" alt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Otros datos de seguridad</a:t>
            </a:r>
            <a:endParaRPr lang="es-ES_tradnl" altLang="fr-FR" sz="2400" b="1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aphicFrame>
        <p:nvGraphicFramePr>
          <p:cNvPr id="17568" name="Group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272148"/>
              </p:ext>
            </p:extLst>
          </p:nvPr>
        </p:nvGraphicFramePr>
        <p:xfrm>
          <a:off x="342900" y="1905000"/>
          <a:ext cx="8450263" cy="4120035"/>
        </p:xfrm>
        <a:graphic>
          <a:graphicData uri="http://schemas.openxmlformats.org/drawingml/2006/table">
            <a:tbl>
              <a:tblPr/>
              <a:tblGrid>
                <a:gridCol w="222250"/>
                <a:gridCol w="317500"/>
                <a:gridCol w="3951288"/>
                <a:gridCol w="1376362"/>
                <a:gridCol w="1376363"/>
                <a:gridCol w="1206500"/>
              </a:tblGrid>
              <a:tr h="97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ATV/r +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DRV/r +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RAL +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701599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Incidencia acumulada a 96 semanas del primer EA clínico o de laboratorio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728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Cualquier EA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80.3%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64.9%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59.5%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Excluyendo bilirrubina y CPK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62.3%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64.9%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59.3%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Incremento de colesterol LDL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 ≤ 0.001*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 ≤ 0.001*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Incremento de triglicéridos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 ≤ 0.001*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 ≤ 0.001*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Elevación de </a:t>
                      </a:r>
                      <a:r>
                        <a:rPr kumimoji="0" lang="es-ES_tradnl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creatinina</a:t>
                      </a: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grado 3-4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Sustitución de TDF y/o FTC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20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23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N = 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92311" y="6025035"/>
            <a:ext cx="9752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fr-FR" sz="1600" dirty="0" smtClean="0">
                <a:solidFill>
                  <a:srgbClr val="000066"/>
                </a:solidFill>
                <a:ea typeface="ＭＳ Ｐゴシック" pitchFamily="-65" charset="-128"/>
              </a:rPr>
              <a:t>* vs 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Text Box 3"/>
          <p:cNvSpPr txBox="1">
            <a:spLocks noChangeArrowheads="1"/>
          </p:cNvSpPr>
          <p:nvPr/>
        </p:nvSpPr>
        <p:spPr bwMode="auto">
          <a:xfrm>
            <a:off x="5061830" y="6583363"/>
            <a:ext cx="40821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err="1">
                <a:solidFill>
                  <a:srgbClr val="CC3300"/>
                </a:solidFill>
                <a:cs typeface="Arial" charset="0"/>
              </a:rPr>
              <a:t>Ofotokun</a:t>
            </a:r>
            <a:r>
              <a:rPr lang="en-GB" altLang="fr-FR" sz="1200" i="1" dirty="0">
                <a:solidFill>
                  <a:srgbClr val="CC3300"/>
                </a:solidFill>
                <a:cs typeface="Arial" charset="0"/>
              </a:rPr>
              <a:t> I,</a:t>
            </a:r>
            <a:r>
              <a:rPr lang="en-GB" altLang="fr-FR" sz="1200" i="1" dirty="0" smtClean="0">
                <a:solidFill>
                  <a:srgbClr val="CC3300"/>
                </a:solidFill>
                <a:cs typeface="Arial" charset="0"/>
              </a:rPr>
              <a:t> CID 2015, March 12, </a:t>
            </a:r>
            <a:r>
              <a:rPr lang="en-GB" altLang="fr-FR" sz="1200" i="1" dirty="0" err="1" smtClean="0">
                <a:solidFill>
                  <a:srgbClr val="CC3300"/>
                </a:solidFill>
                <a:cs typeface="Arial" charset="0"/>
              </a:rPr>
              <a:t>epub</a:t>
            </a:r>
            <a:r>
              <a:rPr lang="en-GB" altLang="fr-FR" sz="1200" i="1" dirty="0" smtClean="0">
                <a:solidFill>
                  <a:srgbClr val="CC3300"/>
                </a:solidFill>
                <a:cs typeface="Arial" charset="0"/>
              </a:rPr>
              <a:t> ahead of print</a:t>
            </a:r>
            <a:endParaRPr lang="en-GB" altLang="fr-FR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250883" name="ZoneTexte 11"/>
          <p:cNvSpPr txBox="1">
            <a:spLocks noChangeArrowheads="1"/>
          </p:cNvSpPr>
          <p:nvPr/>
        </p:nvSpPr>
        <p:spPr bwMode="auto">
          <a:xfrm>
            <a:off x="779388" y="1150938"/>
            <a:ext cx="7547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altLang="fr-FR" sz="2000" b="1" dirty="0" smtClean="0">
                <a:solidFill>
                  <a:srgbClr val="CC3300"/>
                </a:solidFill>
                <a:latin typeface="+mj-lt"/>
                <a:cs typeface="Arial" charset="0"/>
              </a:rPr>
              <a:t>Media (IC </a:t>
            </a:r>
            <a:r>
              <a:rPr lang="es-AR" altLang="fr-FR" sz="2000" b="1" dirty="0" smtClean="0">
                <a:solidFill>
                  <a:srgbClr val="CC3300"/>
                </a:solidFill>
                <a:latin typeface="+mj-lt"/>
                <a:cs typeface="Arial" charset="0"/>
              </a:rPr>
              <a:t>95%) </a:t>
            </a:r>
            <a:r>
              <a:rPr lang="es-AR" altLang="fr-FR" sz="2000" b="1" dirty="0" smtClean="0">
                <a:solidFill>
                  <a:srgbClr val="CC3300"/>
                </a:solidFill>
                <a:latin typeface="+mj-lt"/>
                <a:cs typeface="Arial" charset="0"/>
              </a:rPr>
              <a:t>de cambios desde el basal en lípidos en ayunas, </a:t>
            </a:r>
            <a:r>
              <a:rPr lang="es-AR" altLang="fr-FR" sz="2000" b="1" dirty="0" smtClean="0">
                <a:solidFill>
                  <a:srgbClr val="CC3300"/>
                </a:solidFill>
                <a:latin typeface="+mj-lt"/>
                <a:cs typeface="Arial" charset="0"/>
              </a:rPr>
              <a:t>mg/dl</a:t>
            </a:r>
            <a:endParaRPr lang="es-AR" altLang="fr-FR" sz="2000" b="1" dirty="0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sp>
        <p:nvSpPr>
          <p:cNvPr id="251054" name="Rectangle 53"/>
          <p:cNvSpPr>
            <a:spLocks noChangeArrowheads="1"/>
          </p:cNvSpPr>
          <p:nvPr/>
        </p:nvSpPr>
        <p:spPr bwMode="auto">
          <a:xfrm>
            <a:off x="1776280" y="4267200"/>
            <a:ext cx="11955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es-AR" altLang="fr-FR" sz="1600" b="1" smtClean="0">
                <a:solidFill>
                  <a:srgbClr val="333399"/>
                </a:solidFill>
                <a:latin typeface="+mj-lt"/>
                <a:cs typeface="Arial" charset="0"/>
              </a:rPr>
              <a:t>LDL-colesterol</a:t>
            </a:r>
            <a:endParaRPr lang="es-AR" altLang="fr-FR" sz="1600" b="1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251005" name="Rectangle 53"/>
          <p:cNvSpPr>
            <a:spLocks noChangeArrowheads="1"/>
          </p:cNvSpPr>
          <p:nvPr/>
        </p:nvSpPr>
        <p:spPr bwMode="auto">
          <a:xfrm>
            <a:off x="6004267" y="4191000"/>
            <a:ext cx="102662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es-A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Triglicéridos</a:t>
            </a:r>
            <a:endParaRPr lang="es-A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250907" name="Rectangle 53"/>
          <p:cNvSpPr>
            <a:spLocks noChangeArrowheads="1"/>
          </p:cNvSpPr>
          <p:nvPr/>
        </p:nvSpPr>
        <p:spPr bwMode="auto">
          <a:xfrm>
            <a:off x="6381199" y="1603578"/>
            <a:ext cx="123880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es-AR" altLang="fr-FR" sz="1600" b="1" smtClean="0">
                <a:solidFill>
                  <a:srgbClr val="333399"/>
                </a:solidFill>
                <a:latin typeface="+mj-lt"/>
                <a:cs typeface="Arial" charset="0"/>
              </a:rPr>
              <a:t>HDL-colesterol</a:t>
            </a:r>
            <a:endParaRPr lang="es-AR" altLang="fr-FR" sz="1600" b="1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grpSp>
        <p:nvGrpSpPr>
          <p:cNvPr id="2" name="Groupe 240"/>
          <p:cNvGrpSpPr/>
          <p:nvPr/>
        </p:nvGrpSpPr>
        <p:grpSpPr>
          <a:xfrm>
            <a:off x="4038600" y="1676400"/>
            <a:ext cx="866746" cy="916709"/>
            <a:chOff x="4301348" y="1849973"/>
            <a:chExt cx="866746" cy="916709"/>
          </a:xfrm>
        </p:grpSpPr>
        <p:sp>
          <p:nvSpPr>
            <p:cNvPr id="242" name="AutoShape 165"/>
            <p:cNvSpPr>
              <a:spLocks noChangeArrowheads="1"/>
            </p:cNvSpPr>
            <p:nvPr/>
          </p:nvSpPr>
          <p:spPr bwMode="auto">
            <a:xfrm>
              <a:off x="4301348" y="1849973"/>
              <a:ext cx="866746" cy="9167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246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7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8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7466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259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3651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260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50006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33399"/>
                  </a:solidFill>
                </a:rPr>
                <a:t>DRV/r</a:t>
              </a:r>
            </a:p>
          </p:txBody>
        </p:sp>
      </p:grpSp>
      <p:sp>
        <p:nvSpPr>
          <p:cNvPr id="261" name="Titre 1"/>
          <p:cNvSpPr>
            <a:spLocks noGrp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  <a:endParaRPr lang="fr-FR" sz="3100" dirty="0"/>
          </a:p>
        </p:txBody>
      </p:sp>
      <p:grpSp>
        <p:nvGrpSpPr>
          <p:cNvPr id="3" name="Groupe 266"/>
          <p:cNvGrpSpPr/>
          <p:nvPr/>
        </p:nvGrpSpPr>
        <p:grpSpPr>
          <a:xfrm>
            <a:off x="5155696" y="1665178"/>
            <a:ext cx="3963363" cy="1973465"/>
            <a:chOff x="5155696" y="1665178"/>
            <a:chExt cx="3963363" cy="1973465"/>
          </a:xfrm>
        </p:grpSpPr>
        <p:grpSp>
          <p:nvGrpSpPr>
            <p:cNvPr id="4" name="Grouper 262"/>
            <p:cNvGrpSpPr/>
            <p:nvPr/>
          </p:nvGrpSpPr>
          <p:grpSpPr>
            <a:xfrm>
              <a:off x="5155696" y="1665178"/>
              <a:ext cx="3963363" cy="1970844"/>
              <a:chOff x="5029200" y="1665178"/>
              <a:chExt cx="4089860" cy="2243365"/>
            </a:xfrm>
          </p:grpSpPr>
          <p:sp>
            <p:nvSpPr>
              <p:cNvPr id="250894" name="Freeform 13"/>
              <p:cNvSpPr>
                <a:spLocks/>
              </p:cNvSpPr>
              <p:nvPr/>
            </p:nvSpPr>
            <p:spPr bwMode="auto">
              <a:xfrm>
                <a:off x="5432360" y="2130041"/>
                <a:ext cx="2503297" cy="1287806"/>
              </a:xfrm>
              <a:custGeom>
                <a:avLst/>
                <a:gdLst>
                  <a:gd name="T0" fmla="*/ 0 w 1342"/>
                  <a:gd name="T1" fmla="*/ 2147483647 h 636"/>
                  <a:gd name="T2" fmla="*/ 2147483647 w 1342"/>
                  <a:gd name="T3" fmla="*/ 2147483647 h 636"/>
                  <a:gd name="T4" fmla="*/ 2147483647 w 1342"/>
                  <a:gd name="T5" fmla="*/ 2147483647 h 636"/>
                  <a:gd name="T6" fmla="*/ 2147483647 w 1342"/>
                  <a:gd name="T7" fmla="*/ 2147483647 h 636"/>
                  <a:gd name="T8" fmla="*/ 2147483647 w 1342"/>
                  <a:gd name="T9" fmla="*/ 0 h 6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2"/>
                  <a:gd name="T16" fmla="*/ 0 h 636"/>
                  <a:gd name="T17" fmla="*/ 1342 w 1342"/>
                  <a:gd name="T18" fmla="*/ 636 h 6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2" h="636">
                    <a:moveTo>
                      <a:pt x="0" y="636"/>
                    </a:moveTo>
                    <a:lnTo>
                      <a:pt x="223" y="267"/>
                    </a:lnTo>
                    <a:lnTo>
                      <a:pt x="451" y="162"/>
                    </a:lnTo>
                    <a:lnTo>
                      <a:pt x="892" y="147"/>
                    </a:lnTo>
                    <a:lnTo>
                      <a:pt x="1342" y="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5" name="Freeform 14"/>
              <p:cNvSpPr>
                <a:spLocks/>
              </p:cNvSpPr>
              <p:nvPr/>
            </p:nvSpPr>
            <p:spPr bwMode="auto">
              <a:xfrm>
                <a:off x="5456609" y="2494515"/>
                <a:ext cx="2523816" cy="941557"/>
              </a:xfrm>
              <a:custGeom>
                <a:avLst/>
                <a:gdLst>
                  <a:gd name="T0" fmla="*/ 0 w 1353"/>
                  <a:gd name="T1" fmla="*/ 2147483647 h 465"/>
                  <a:gd name="T2" fmla="*/ 2147483647 w 1353"/>
                  <a:gd name="T3" fmla="*/ 2147483647 h 465"/>
                  <a:gd name="T4" fmla="*/ 2147483647 w 1353"/>
                  <a:gd name="T5" fmla="*/ 2147483647 h 465"/>
                  <a:gd name="T6" fmla="*/ 2147483647 w 1353"/>
                  <a:gd name="T7" fmla="*/ 2147483647 h 465"/>
                  <a:gd name="T8" fmla="*/ 2147483647 w 1353"/>
                  <a:gd name="T9" fmla="*/ 0 h 4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53"/>
                  <a:gd name="T16" fmla="*/ 0 h 465"/>
                  <a:gd name="T17" fmla="*/ 1353 w 1353"/>
                  <a:gd name="T18" fmla="*/ 465 h 4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53" h="465">
                    <a:moveTo>
                      <a:pt x="0" y="465"/>
                    </a:moveTo>
                    <a:lnTo>
                      <a:pt x="231" y="132"/>
                    </a:lnTo>
                    <a:lnTo>
                      <a:pt x="453" y="81"/>
                    </a:lnTo>
                    <a:lnTo>
                      <a:pt x="888" y="33"/>
                    </a:lnTo>
                    <a:lnTo>
                      <a:pt x="1353" y="0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6" name="Freeform 15"/>
              <p:cNvSpPr>
                <a:spLocks/>
              </p:cNvSpPr>
              <p:nvPr/>
            </p:nvSpPr>
            <p:spPr bwMode="auto">
              <a:xfrm>
                <a:off x="5495782" y="2342652"/>
                <a:ext cx="2501430" cy="1105569"/>
              </a:xfrm>
              <a:custGeom>
                <a:avLst/>
                <a:gdLst>
                  <a:gd name="T0" fmla="*/ 0 w 1341"/>
                  <a:gd name="T1" fmla="*/ 2147483647 h 546"/>
                  <a:gd name="T2" fmla="*/ 2147483647 w 1341"/>
                  <a:gd name="T3" fmla="*/ 2147483647 h 546"/>
                  <a:gd name="T4" fmla="*/ 2147483647 w 1341"/>
                  <a:gd name="T5" fmla="*/ 2147483647 h 546"/>
                  <a:gd name="T6" fmla="*/ 2147483647 w 1341"/>
                  <a:gd name="T7" fmla="*/ 2147483647 h 546"/>
                  <a:gd name="T8" fmla="*/ 2147483647 w 1341"/>
                  <a:gd name="T9" fmla="*/ 0 h 54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1"/>
                  <a:gd name="T16" fmla="*/ 0 h 546"/>
                  <a:gd name="T17" fmla="*/ 1341 w 1341"/>
                  <a:gd name="T18" fmla="*/ 546 h 54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1" h="546">
                    <a:moveTo>
                      <a:pt x="0" y="546"/>
                    </a:moveTo>
                    <a:lnTo>
                      <a:pt x="225" y="237"/>
                    </a:lnTo>
                    <a:lnTo>
                      <a:pt x="459" y="138"/>
                    </a:lnTo>
                    <a:lnTo>
                      <a:pt x="891" y="150"/>
                    </a:lnTo>
                    <a:lnTo>
                      <a:pt x="1341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7" name="Line 37"/>
              <p:cNvSpPr>
                <a:spLocks noChangeShapeType="1"/>
              </p:cNvSpPr>
              <p:nvPr/>
            </p:nvSpPr>
            <p:spPr bwMode="auto">
              <a:xfrm>
                <a:off x="5290594" y="1665178"/>
                <a:ext cx="0" cy="199970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8" name="Line 39"/>
              <p:cNvSpPr>
                <a:spLocks noChangeShapeType="1"/>
              </p:cNvSpPr>
              <p:nvPr/>
            </p:nvSpPr>
            <p:spPr bwMode="auto">
              <a:xfrm>
                <a:off x="5268210" y="3468469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9" name="Line 41"/>
              <p:cNvSpPr>
                <a:spLocks noChangeShapeType="1"/>
              </p:cNvSpPr>
              <p:nvPr/>
            </p:nvSpPr>
            <p:spPr bwMode="auto">
              <a:xfrm>
                <a:off x="5268210" y="2666628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46" name="Rectangle 52"/>
              <p:cNvSpPr>
                <a:spLocks noChangeArrowheads="1"/>
              </p:cNvSpPr>
              <p:nvPr/>
            </p:nvSpPr>
            <p:spPr bwMode="auto">
              <a:xfrm>
                <a:off x="5155697" y="3364255"/>
                <a:ext cx="7534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147" name="Rectangle 53"/>
              <p:cNvSpPr>
                <a:spLocks noChangeArrowheads="1"/>
              </p:cNvSpPr>
              <p:nvPr/>
            </p:nvSpPr>
            <p:spPr bwMode="auto">
              <a:xfrm>
                <a:off x="5029200" y="2546691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5,0</a:t>
                </a:r>
              </a:p>
            </p:txBody>
          </p:sp>
          <p:sp>
            <p:nvSpPr>
              <p:cNvPr id="148" name="Rectangle 55"/>
              <p:cNvSpPr>
                <a:spLocks noChangeArrowheads="1"/>
              </p:cNvSpPr>
              <p:nvPr/>
            </p:nvSpPr>
            <p:spPr bwMode="auto">
              <a:xfrm>
                <a:off x="5066069" y="1741830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10</a:t>
                </a:r>
              </a:p>
            </p:txBody>
          </p:sp>
          <p:sp>
            <p:nvSpPr>
              <p:cNvPr id="250905" name="Line 39"/>
              <p:cNvSpPr>
                <a:spLocks noChangeShapeType="1"/>
              </p:cNvSpPr>
              <p:nvPr/>
            </p:nvSpPr>
            <p:spPr bwMode="auto">
              <a:xfrm>
                <a:off x="5255152" y="3057424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6" name="Line 41"/>
              <p:cNvSpPr>
                <a:spLocks noChangeShapeType="1"/>
              </p:cNvSpPr>
              <p:nvPr/>
            </p:nvSpPr>
            <p:spPr bwMode="auto">
              <a:xfrm>
                <a:off x="5257018" y="1846562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8" name="Line 44"/>
              <p:cNvSpPr>
                <a:spLocks noChangeShapeType="1"/>
              </p:cNvSpPr>
              <p:nvPr/>
            </p:nvSpPr>
            <p:spPr bwMode="auto">
              <a:xfrm>
                <a:off x="5288728" y="3658805"/>
                <a:ext cx="286331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9" name="Line 46"/>
              <p:cNvSpPr>
                <a:spLocks noChangeShapeType="1"/>
              </p:cNvSpPr>
              <p:nvPr/>
            </p:nvSpPr>
            <p:spPr bwMode="auto">
              <a:xfrm flipV="1">
                <a:off x="7142883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0" name="Line 47"/>
              <p:cNvSpPr>
                <a:spLocks noChangeShapeType="1"/>
              </p:cNvSpPr>
              <p:nvPr/>
            </p:nvSpPr>
            <p:spPr bwMode="auto">
              <a:xfrm flipV="1">
                <a:off x="7972964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1" name="Line 46"/>
              <p:cNvSpPr>
                <a:spLocks noChangeShapeType="1"/>
              </p:cNvSpPr>
              <p:nvPr/>
            </p:nvSpPr>
            <p:spPr bwMode="auto">
              <a:xfrm flipV="1">
                <a:off x="6305343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2" name="Line 46"/>
              <p:cNvSpPr>
                <a:spLocks noChangeShapeType="1"/>
              </p:cNvSpPr>
              <p:nvPr/>
            </p:nvSpPr>
            <p:spPr bwMode="auto">
              <a:xfrm flipV="1">
                <a:off x="5868852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3" name="Line 46"/>
              <p:cNvSpPr>
                <a:spLocks noChangeShapeType="1"/>
              </p:cNvSpPr>
              <p:nvPr/>
            </p:nvSpPr>
            <p:spPr bwMode="auto">
              <a:xfrm flipV="1">
                <a:off x="5452879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59" name="Rectangle 53"/>
              <p:cNvSpPr>
                <a:spLocks noChangeArrowheads="1"/>
              </p:cNvSpPr>
              <p:nvPr/>
            </p:nvSpPr>
            <p:spPr bwMode="auto">
              <a:xfrm>
                <a:off x="5420810" y="3724617"/>
                <a:ext cx="7534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160" name="Rectangle 53"/>
              <p:cNvSpPr>
                <a:spLocks noChangeArrowheads="1"/>
              </p:cNvSpPr>
              <p:nvPr/>
            </p:nvSpPr>
            <p:spPr bwMode="auto">
              <a:xfrm>
                <a:off x="5815369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161" name="Rectangle 53"/>
              <p:cNvSpPr>
                <a:spLocks noChangeArrowheads="1"/>
              </p:cNvSpPr>
              <p:nvPr/>
            </p:nvSpPr>
            <p:spPr bwMode="auto">
              <a:xfrm>
                <a:off x="6223356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162" name="Rectangle 53"/>
              <p:cNvSpPr>
                <a:spLocks noChangeArrowheads="1"/>
              </p:cNvSpPr>
              <p:nvPr/>
            </p:nvSpPr>
            <p:spPr bwMode="auto">
              <a:xfrm>
                <a:off x="7064731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163" name="Rectangle 162"/>
              <p:cNvSpPr>
                <a:spLocks noChangeArrowheads="1"/>
              </p:cNvSpPr>
              <p:nvPr/>
            </p:nvSpPr>
            <p:spPr bwMode="auto">
              <a:xfrm>
                <a:off x="7886328" y="3724617"/>
                <a:ext cx="226023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sp>
            <p:nvSpPr>
              <p:cNvPr id="165" name="Rectangle 55"/>
              <p:cNvSpPr>
                <a:spLocks noChangeArrowheads="1"/>
              </p:cNvSpPr>
              <p:nvPr/>
            </p:nvSpPr>
            <p:spPr bwMode="auto">
              <a:xfrm>
                <a:off x="5046662" y="2132355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7,5</a:t>
                </a:r>
              </a:p>
            </p:txBody>
          </p:sp>
          <p:sp>
            <p:nvSpPr>
              <p:cNvPr id="250921" name="Line 41"/>
              <p:cNvSpPr>
                <a:spLocks noChangeShapeType="1"/>
              </p:cNvSpPr>
              <p:nvPr/>
            </p:nvSpPr>
            <p:spPr bwMode="auto">
              <a:xfrm>
                <a:off x="5275672" y="2237360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67" name="Rectangle 53"/>
              <p:cNvSpPr>
                <a:spLocks noChangeArrowheads="1"/>
              </p:cNvSpPr>
              <p:nvPr/>
            </p:nvSpPr>
            <p:spPr bwMode="auto">
              <a:xfrm>
                <a:off x="5040312" y="2929280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2,5</a:t>
                </a:r>
              </a:p>
            </p:txBody>
          </p:sp>
          <p:sp>
            <p:nvSpPr>
              <p:cNvPr id="250923" name="Ellipse 167"/>
              <p:cNvSpPr>
                <a:spLocks noChangeArrowheads="1"/>
              </p:cNvSpPr>
              <p:nvPr/>
            </p:nvSpPr>
            <p:spPr bwMode="auto">
              <a:xfrm>
                <a:off x="7924465" y="2451994"/>
                <a:ext cx="87671" cy="95168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4" name="Connecteur droit 168"/>
              <p:cNvCxnSpPr>
                <a:cxnSpLocks noChangeShapeType="1"/>
              </p:cNvCxnSpPr>
              <p:nvPr/>
            </p:nvCxnSpPr>
            <p:spPr bwMode="auto">
              <a:xfrm>
                <a:off x="7967368" y="2281907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25" name="Ellipse 173"/>
              <p:cNvSpPr>
                <a:spLocks noChangeArrowheads="1"/>
              </p:cNvSpPr>
              <p:nvPr/>
            </p:nvSpPr>
            <p:spPr bwMode="auto">
              <a:xfrm>
                <a:off x="7086923" y="2508690"/>
                <a:ext cx="87672" cy="95168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6" name="Connecteur droit 174"/>
              <p:cNvCxnSpPr>
                <a:cxnSpLocks noChangeShapeType="1"/>
              </p:cNvCxnSpPr>
              <p:nvPr/>
            </p:nvCxnSpPr>
            <p:spPr bwMode="auto">
              <a:xfrm>
                <a:off x="7129827" y="2338602"/>
                <a:ext cx="0" cy="386746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27" name="Ellipse 175"/>
              <p:cNvSpPr>
                <a:spLocks noChangeArrowheads="1"/>
              </p:cNvSpPr>
              <p:nvPr/>
            </p:nvSpPr>
            <p:spPr bwMode="auto">
              <a:xfrm>
                <a:off x="7894619" y="2107769"/>
                <a:ext cx="85806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8" name="Connecteur droit 176"/>
              <p:cNvCxnSpPr>
                <a:cxnSpLocks noChangeShapeType="1"/>
              </p:cNvCxnSpPr>
              <p:nvPr/>
            </p:nvCxnSpPr>
            <p:spPr bwMode="auto">
              <a:xfrm>
                <a:off x="7937522" y="1937682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29" name="Ellipse 177"/>
              <p:cNvSpPr>
                <a:spLocks noChangeArrowheads="1"/>
              </p:cNvSpPr>
              <p:nvPr/>
            </p:nvSpPr>
            <p:spPr bwMode="auto">
              <a:xfrm>
                <a:off x="7055213" y="2375049"/>
                <a:ext cx="87671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0" name="Connecteur droit 178"/>
              <p:cNvCxnSpPr>
                <a:cxnSpLocks noChangeShapeType="1"/>
              </p:cNvCxnSpPr>
              <p:nvPr/>
            </p:nvCxnSpPr>
            <p:spPr bwMode="auto">
              <a:xfrm>
                <a:off x="7098115" y="2202936"/>
                <a:ext cx="0" cy="386747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31" name="Ellipse 179"/>
              <p:cNvSpPr>
                <a:spLocks noChangeArrowheads="1"/>
              </p:cNvSpPr>
              <p:nvPr/>
            </p:nvSpPr>
            <p:spPr bwMode="auto">
              <a:xfrm>
                <a:off x="7969234" y="2302154"/>
                <a:ext cx="85806" cy="95168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2" name="Connecteur droit 180"/>
              <p:cNvCxnSpPr>
                <a:cxnSpLocks noChangeShapeType="1"/>
              </p:cNvCxnSpPr>
              <p:nvPr/>
            </p:nvCxnSpPr>
            <p:spPr bwMode="auto">
              <a:xfrm>
                <a:off x="8010272" y="2132067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33" name="Ellipse 181"/>
              <p:cNvSpPr>
                <a:spLocks noChangeArrowheads="1"/>
              </p:cNvSpPr>
              <p:nvPr/>
            </p:nvSpPr>
            <p:spPr bwMode="auto">
              <a:xfrm>
                <a:off x="7127961" y="2603857"/>
                <a:ext cx="87672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4" name="Connecteur droit 182"/>
              <p:cNvCxnSpPr>
                <a:cxnSpLocks noChangeShapeType="1"/>
              </p:cNvCxnSpPr>
              <p:nvPr/>
            </p:nvCxnSpPr>
            <p:spPr bwMode="auto">
              <a:xfrm>
                <a:off x="7170865" y="2433770"/>
                <a:ext cx="0" cy="386747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35" name="Ellipse 183"/>
              <p:cNvSpPr>
                <a:spLocks noChangeArrowheads="1"/>
              </p:cNvSpPr>
              <p:nvPr/>
            </p:nvSpPr>
            <p:spPr bwMode="auto">
              <a:xfrm>
                <a:off x="5368938" y="3387476"/>
                <a:ext cx="87671" cy="97193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6" name="Ellipse 184"/>
              <p:cNvSpPr>
                <a:spLocks noChangeArrowheads="1"/>
              </p:cNvSpPr>
              <p:nvPr/>
            </p:nvSpPr>
            <p:spPr bwMode="auto">
              <a:xfrm>
                <a:off x="5464071" y="3421897"/>
                <a:ext cx="87672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7" name="Ellipse 185"/>
              <p:cNvSpPr>
                <a:spLocks noChangeArrowheads="1"/>
              </p:cNvSpPr>
              <p:nvPr/>
            </p:nvSpPr>
            <p:spPr bwMode="auto">
              <a:xfrm>
                <a:off x="5409976" y="3417848"/>
                <a:ext cx="85806" cy="95169"/>
              </a:xfrm>
              <a:prstGeom prst="ellipse">
                <a:avLst/>
              </a:prstGeom>
              <a:solidFill>
                <a:srgbClr val="007F00"/>
              </a:solidFill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8" name="Ellipse 186"/>
              <p:cNvSpPr>
                <a:spLocks noChangeArrowheads="1"/>
              </p:cNvSpPr>
              <p:nvPr/>
            </p:nvSpPr>
            <p:spPr bwMode="auto">
              <a:xfrm>
                <a:off x="6210210" y="2407447"/>
                <a:ext cx="85806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9" name="Connecteur droit 187"/>
              <p:cNvCxnSpPr>
                <a:cxnSpLocks noChangeShapeType="1"/>
              </p:cNvCxnSpPr>
              <p:nvPr/>
            </p:nvCxnSpPr>
            <p:spPr bwMode="auto">
              <a:xfrm>
                <a:off x="6251248" y="2281907"/>
                <a:ext cx="0" cy="342199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40" name="Ellipse 188"/>
              <p:cNvSpPr>
                <a:spLocks noChangeArrowheads="1"/>
              </p:cNvSpPr>
              <p:nvPr/>
            </p:nvSpPr>
            <p:spPr bwMode="auto">
              <a:xfrm>
                <a:off x="5788641" y="2658528"/>
                <a:ext cx="87672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1" name="Connecteur droit 189"/>
              <p:cNvCxnSpPr>
                <a:cxnSpLocks noChangeShapeType="1"/>
              </p:cNvCxnSpPr>
              <p:nvPr/>
            </p:nvCxnSpPr>
            <p:spPr bwMode="auto">
              <a:xfrm>
                <a:off x="5831544" y="2547161"/>
                <a:ext cx="0" cy="32600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42" name="Ellipse 192"/>
              <p:cNvSpPr>
                <a:spLocks noChangeArrowheads="1"/>
              </p:cNvSpPr>
              <p:nvPr/>
            </p:nvSpPr>
            <p:spPr bwMode="auto">
              <a:xfrm>
                <a:off x="6296016" y="2577534"/>
                <a:ext cx="85806" cy="95168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3" name="Connecteur droit 193"/>
              <p:cNvCxnSpPr>
                <a:cxnSpLocks noChangeShapeType="1"/>
              </p:cNvCxnSpPr>
              <p:nvPr/>
            </p:nvCxnSpPr>
            <p:spPr bwMode="auto">
              <a:xfrm>
                <a:off x="6338920" y="2470217"/>
                <a:ext cx="0" cy="283479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44" name="Ellipse 194"/>
              <p:cNvSpPr>
                <a:spLocks noChangeArrowheads="1"/>
              </p:cNvSpPr>
              <p:nvPr/>
            </p:nvSpPr>
            <p:spPr bwMode="auto">
              <a:xfrm>
                <a:off x="5868852" y="2753696"/>
                <a:ext cx="87671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5" name="Connecteur droit 195"/>
              <p:cNvCxnSpPr>
                <a:cxnSpLocks noChangeShapeType="1"/>
              </p:cNvCxnSpPr>
              <p:nvPr/>
            </p:nvCxnSpPr>
            <p:spPr bwMode="auto">
              <a:xfrm>
                <a:off x="5911754" y="2666628"/>
                <a:ext cx="0" cy="30170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46" name="Ellipse 200"/>
              <p:cNvSpPr>
                <a:spLocks noChangeArrowheads="1"/>
              </p:cNvSpPr>
              <p:nvPr/>
            </p:nvSpPr>
            <p:spPr bwMode="auto">
              <a:xfrm>
                <a:off x="6262440" y="2599807"/>
                <a:ext cx="85806" cy="9719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7" name="Connecteur droit 201"/>
              <p:cNvCxnSpPr>
                <a:cxnSpLocks noChangeShapeType="1"/>
              </p:cNvCxnSpPr>
              <p:nvPr/>
            </p:nvCxnSpPr>
            <p:spPr bwMode="auto">
              <a:xfrm>
                <a:off x="6305343" y="2494515"/>
                <a:ext cx="0" cy="32195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48" name="Ellipse 203"/>
              <p:cNvSpPr>
                <a:spLocks noChangeArrowheads="1"/>
              </p:cNvSpPr>
              <p:nvPr/>
            </p:nvSpPr>
            <p:spPr bwMode="auto">
              <a:xfrm>
                <a:off x="5835276" y="2697000"/>
                <a:ext cx="85806" cy="95169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9" name="Connecteur droit 204"/>
              <p:cNvCxnSpPr>
                <a:cxnSpLocks noChangeShapeType="1"/>
              </p:cNvCxnSpPr>
              <p:nvPr/>
            </p:nvCxnSpPr>
            <p:spPr bwMode="auto">
              <a:xfrm>
                <a:off x="5878178" y="2589683"/>
                <a:ext cx="0" cy="321951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889" name="ZoneTexte 182"/>
              <p:cNvSpPr txBox="1">
                <a:spLocks noChangeArrowheads="1"/>
              </p:cNvSpPr>
              <p:nvPr/>
            </p:nvSpPr>
            <p:spPr bwMode="auto">
              <a:xfrm>
                <a:off x="8152038" y="2136034"/>
                <a:ext cx="967022" cy="3503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defTabSz="914400"/>
                <a:r>
                  <a:rPr lang="fr-FR" altLang="fr-FR" sz="1400" dirty="0" smtClean="0">
                    <a:solidFill>
                      <a:srgbClr val="000066"/>
                    </a:solidFill>
                    <a:cs typeface="Arial" charset="0"/>
                  </a:rPr>
                  <a:t>p&gt;0.05</a:t>
                </a:r>
                <a:endParaRPr lang="fr-FR" altLang="fr-FR" sz="1400" dirty="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64" name="Rectangle 53"/>
            <p:cNvSpPr>
              <a:spLocks noChangeArrowheads="1"/>
            </p:cNvSpPr>
            <p:nvPr/>
          </p:nvSpPr>
          <p:spPr bwMode="auto">
            <a:xfrm>
              <a:off x="8242117" y="3453977"/>
              <a:ext cx="62196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s-AR" sz="1200" smtClean="0">
                  <a:solidFill>
                    <a:srgbClr val="000066"/>
                  </a:solidFill>
                  <a:cs typeface="Arial" charset="0"/>
                </a:rPr>
                <a:t>semanas</a:t>
              </a:r>
              <a:endParaRPr lang="es-AR" sz="100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5" name="Groupe 267"/>
          <p:cNvGrpSpPr/>
          <p:nvPr/>
        </p:nvGrpSpPr>
        <p:grpSpPr>
          <a:xfrm>
            <a:off x="228600" y="4343399"/>
            <a:ext cx="4414498" cy="2286001"/>
            <a:chOff x="228600" y="4343399"/>
            <a:chExt cx="4414498" cy="2286001"/>
          </a:xfrm>
        </p:grpSpPr>
        <p:sp>
          <p:nvSpPr>
            <p:cNvPr id="251008" name="ZoneTexte 183"/>
            <p:cNvSpPr txBox="1">
              <a:spLocks noChangeArrowheads="1"/>
            </p:cNvSpPr>
            <p:nvPr/>
          </p:nvSpPr>
          <p:spPr bwMode="auto">
            <a:xfrm>
              <a:off x="3804457" y="5039922"/>
              <a:ext cx="83864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p&lt;0.001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  <p:grpSp>
          <p:nvGrpSpPr>
            <p:cNvPr id="6" name="Grouper 273"/>
            <p:cNvGrpSpPr/>
            <p:nvPr/>
          </p:nvGrpSpPr>
          <p:grpSpPr>
            <a:xfrm>
              <a:off x="457201" y="4343399"/>
              <a:ext cx="3273424" cy="1737054"/>
              <a:chOff x="457331" y="4267200"/>
              <a:chExt cx="3197094" cy="2222827"/>
            </a:xfrm>
          </p:grpSpPr>
          <p:cxnSp>
            <p:nvCxnSpPr>
              <p:cNvPr id="251011" name="Connecteur droit 172"/>
              <p:cNvCxnSpPr>
                <a:cxnSpLocks noChangeShapeType="1"/>
              </p:cNvCxnSpPr>
              <p:nvPr/>
            </p:nvCxnSpPr>
            <p:spPr bwMode="auto">
              <a:xfrm>
                <a:off x="669600" y="5654617"/>
                <a:ext cx="2984825" cy="0"/>
              </a:xfrm>
              <a:prstGeom prst="line">
                <a:avLst/>
              </a:prstGeom>
              <a:noFill/>
              <a:ln w="9525" algn="ctr">
                <a:solidFill>
                  <a:srgbClr val="000066"/>
                </a:solidFill>
                <a:prstDash val="sysDash"/>
                <a:round/>
                <a:headEnd/>
                <a:tailEnd/>
              </a:ln>
            </p:spPr>
          </p:cxnSp>
          <p:sp>
            <p:nvSpPr>
              <p:cNvPr id="251012" name="Freeform 7"/>
              <p:cNvSpPr>
                <a:spLocks/>
              </p:cNvSpPr>
              <p:nvPr/>
            </p:nvSpPr>
            <p:spPr bwMode="auto">
              <a:xfrm>
                <a:off x="861750" y="4835720"/>
                <a:ext cx="2548291" cy="814268"/>
              </a:xfrm>
              <a:custGeom>
                <a:avLst/>
                <a:gdLst>
                  <a:gd name="T0" fmla="*/ 0 w 1366"/>
                  <a:gd name="T1" fmla="*/ 2147483647 h 402"/>
                  <a:gd name="T2" fmla="*/ 2147483647 w 1366"/>
                  <a:gd name="T3" fmla="*/ 2147483647 h 402"/>
                  <a:gd name="T4" fmla="*/ 2147483647 w 1366"/>
                  <a:gd name="T5" fmla="*/ 2147483647 h 402"/>
                  <a:gd name="T6" fmla="*/ 2147483647 w 1366"/>
                  <a:gd name="T7" fmla="*/ 2147483647 h 402"/>
                  <a:gd name="T8" fmla="*/ 2147483647 w 1366"/>
                  <a:gd name="T9" fmla="*/ 0 h 4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6"/>
                  <a:gd name="T16" fmla="*/ 0 h 402"/>
                  <a:gd name="T17" fmla="*/ 1366 w 1366"/>
                  <a:gd name="T18" fmla="*/ 402 h 4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6" h="402">
                    <a:moveTo>
                      <a:pt x="0" y="402"/>
                    </a:moveTo>
                    <a:lnTo>
                      <a:pt x="205" y="333"/>
                    </a:lnTo>
                    <a:lnTo>
                      <a:pt x="427" y="255"/>
                    </a:lnTo>
                    <a:lnTo>
                      <a:pt x="895" y="165"/>
                    </a:lnTo>
                    <a:lnTo>
                      <a:pt x="1366" y="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3" name="Freeform 8"/>
              <p:cNvSpPr>
                <a:spLocks/>
              </p:cNvSpPr>
              <p:nvPr/>
            </p:nvSpPr>
            <p:spPr bwMode="auto">
              <a:xfrm>
                <a:off x="861750" y="5649988"/>
                <a:ext cx="2548291" cy="291678"/>
              </a:xfrm>
              <a:custGeom>
                <a:avLst/>
                <a:gdLst>
                  <a:gd name="T0" fmla="*/ 0 w 1366"/>
                  <a:gd name="T1" fmla="*/ 0 h 144"/>
                  <a:gd name="T2" fmla="*/ 2147483647 w 1366"/>
                  <a:gd name="T3" fmla="*/ 2147483647 h 144"/>
                  <a:gd name="T4" fmla="*/ 2147483647 w 1366"/>
                  <a:gd name="T5" fmla="*/ 2147483647 h 144"/>
                  <a:gd name="T6" fmla="*/ 2147483647 w 1366"/>
                  <a:gd name="T7" fmla="*/ 2147483647 h 144"/>
                  <a:gd name="T8" fmla="*/ 2147483647 w 1366"/>
                  <a:gd name="T9" fmla="*/ 2147483647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6"/>
                  <a:gd name="T16" fmla="*/ 0 h 144"/>
                  <a:gd name="T17" fmla="*/ 1366 w 1366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6" h="144">
                    <a:moveTo>
                      <a:pt x="0" y="0"/>
                    </a:moveTo>
                    <a:lnTo>
                      <a:pt x="235" y="138"/>
                    </a:lnTo>
                    <a:lnTo>
                      <a:pt x="469" y="144"/>
                    </a:lnTo>
                    <a:lnTo>
                      <a:pt x="919" y="69"/>
                    </a:lnTo>
                    <a:lnTo>
                      <a:pt x="1366" y="51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4" name="Freeform 9"/>
              <p:cNvSpPr>
                <a:spLocks/>
              </p:cNvSpPr>
              <p:nvPr/>
            </p:nvSpPr>
            <p:spPr bwMode="auto">
              <a:xfrm>
                <a:off x="861750" y="5011941"/>
                <a:ext cx="2621047" cy="638047"/>
              </a:xfrm>
              <a:custGeom>
                <a:avLst/>
                <a:gdLst>
                  <a:gd name="T0" fmla="*/ 0 w 1405"/>
                  <a:gd name="T1" fmla="*/ 2147483647 h 315"/>
                  <a:gd name="T2" fmla="*/ 2147483647 w 1405"/>
                  <a:gd name="T3" fmla="*/ 2147483647 h 315"/>
                  <a:gd name="T4" fmla="*/ 2147483647 w 1405"/>
                  <a:gd name="T5" fmla="*/ 2147483647 h 315"/>
                  <a:gd name="T6" fmla="*/ 2147483647 w 1405"/>
                  <a:gd name="T7" fmla="*/ 2147483647 h 315"/>
                  <a:gd name="T8" fmla="*/ 2147483647 w 1405"/>
                  <a:gd name="T9" fmla="*/ 0 h 3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05"/>
                  <a:gd name="T16" fmla="*/ 0 h 315"/>
                  <a:gd name="T17" fmla="*/ 1405 w 1405"/>
                  <a:gd name="T18" fmla="*/ 315 h 3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05" h="315">
                    <a:moveTo>
                      <a:pt x="0" y="315"/>
                    </a:moveTo>
                    <a:lnTo>
                      <a:pt x="238" y="129"/>
                    </a:lnTo>
                    <a:lnTo>
                      <a:pt x="481" y="69"/>
                    </a:lnTo>
                    <a:lnTo>
                      <a:pt x="949" y="93"/>
                    </a:lnTo>
                    <a:lnTo>
                      <a:pt x="1405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5" name="Line 37"/>
              <p:cNvSpPr>
                <a:spLocks noChangeShapeType="1"/>
              </p:cNvSpPr>
              <p:nvPr/>
            </p:nvSpPr>
            <p:spPr bwMode="auto">
              <a:xfrm>
                <a:off x="682661" y="4276580"/>
                <a:ext cx="0" cy="1926381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6" name="Line 39"/>
              <p:cNvSpPr>
                <a:spLocks noChangeShapeType="1"/>
              </p:cNvSpPr>
              <p:nvPr/>
            </p:nvSpPr>
            <p:spPr bwMode="auto">
              <a:xfrm>
                <a:off x="660276" y="6085480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7" name="Line 40"/>
              <p:cNvSpPr>
                <a:spLocks noChangeShapeType="1"/>
              </p:cNvSpPr>
              <p:nvPr/>
            </p:nvSpPr>
            <p:spPr bwMode="auto">
              <a:xfrm>
                <a:off x="660276" y="5244880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8" name="Line 41"/>
              <p:cNvSpPr>
                <a:spLocks noChangeShapeType="1"/>
              </p:cNvSpPr>
              <p:nvPr/>
            </p:nvSpPr>
            <p:spPr bwMode="auto">
              <a:xfrm>
                <a:off x="660276" y="4827618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9" name="Line 42"/>
              <p:cNvSpPr>
                <a:spLocks noChangeShapeType="1"/>
              </p:cNvSpPr>
              <p:nvPr/>
            </p:nvSpPr>
            <p:spPr bwMode="auto">
              <a:xfrm>
                <a:off x="660276" y="4367122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1" name="Line 44"/>
              <p:cNvSpPr>
                <a:spLocks noChangeShapeType="1"/>
              </p:cNvSpPr>
              <p:nvPr/>
            </p:nvSpPr>
            <p:spPr bwMode="auto">
              <a:xfrm>
                <a:off x="684527" y="6207012"/>
                <a:ext cx="2863562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3" name="Line 46"/>
              <p:cNvSpPr>
                <a:spLocks noChangeShapeType="1"/>
              </p:cNvSpPr>
              <p:nvPr/>
            </p:nvSpPr>
            <p:spPr bwMode="auto">
              <a:xfrm flipV="1">
                <a:off x="2581754" y="6227268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4" name="Line 47"/>
              <p:cNvSpPr>
                <a:spLocks noChangeShapeType="1"/>
              </p:cNvSpPr>
              <p:nvPr/>
            </p:nvSpPr>
            <p:spPr bwMode="auto">
              <a:xfrm flipV="1">
                <a:off x="3438025" y="6213089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487787" y="5959407"/>
                <a:ext cx="120225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-5</a:t>
                </a:r>
              </a:p>
            </p:txBody>
          </p:sp>
          <p:sp>
            <p:nvSpPr>
              <p:cNvPr id="28" name="Rectangle 53"/>
              <p:cNvSpPr>
                <a:spLocks noChangeArrowheads="1"/>
              </p:cNvSpPr>
              <p:nvPr/>
            </p:nvSpPr>
            <p:spPr bwMode="auto">
              <a:xfrm>
                <a:off x="532671" y="5560944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29" name="Rectangle 54"/>
              <p:cNvSpPr>
                <a:spLocks noChangeArrowheads="1"/>
              </p:cNvSpPr>
              <p:nvPr/>
            </p:nvSpPr>
            <p:spPr bwMode="auto">
              <a:xfrm>
                <a:off x="532671" y="5145020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5</a:t>
                </a:r>
              </a:p>
            </p:txBody>
          </p:sp>
          <p:sp>
            <p:nvSpPr>
              <p:cNvPr id="30" name="Rectangle 55"/>
              <p:cNvSpPr>
                <a:spLocks noChangeArrowheads="1"/>
              </p:cNvSpPr>
              <p:nvPr/>
            </p:nvSpPr>
            <p:spPr bwMode="auto">
              <a:xfrm>
                <a:off x="457331" y="4732268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10</a:t>
                </a:r>
              </a:p>
            </p:txBody>
          </p:sp>
          <p:sp>
            <p:nvSpPr>
              <p:cNvPr id="31" name="Rectangle 56"/>
              <p:cNvSpPr>
                <a:spLocks noChangeArrowheads="1"/>
              </p:cNvSpPr>
              <p:nvPr/>
            </p:nvSpPr>
            <p:spPr bwMode="auto">
              <a:xfrm>
                <a:off x="457331" y="4267200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15</a:t>
                </a:r>
              </a:p>
            </p:txBody>
          </p:sp>
          <p:sp>
            <p:nvSpPr>
              <p:cNvPr id="251030" name="Line 46"/>
              <p:cNvSpPr>
                <a:spLocks noChangeShapeType="1"/>
              </p:cNvSpPr>
              <p:nvPr/>
            </p:nvSpPr>
            <p:spPr bwMode="auto">
              <a:xfrm flipV="1">
                <a:off x="1725484" y="6215114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1" name="Line 46"/>
              <p:cNvSpPr>
                <a:spLocks noChangeShapeType="1"/>
              </p:cNvSpPr>
              <p:nvPr/>
            </p:nvSpPr>
            <p:spPr bwMode="auto">
              <a:xfrm flipV="1">
                <a:off x="1290819" y="6221192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2" name="Line 46"/>
              <p:cNvSpPr>
                <a:spLocks noChangeShapeType="1"/>
              </p:cNvSpPr>
              <p:nvPr/>
            </p:nvSpPr>
            <p:spPr bwMode="auto">
              <a:xfrm flipV="1">
                <a:off x="848693" y="6229293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3" name="Ellipse 35"/>
              <p:cNvSpPr>
                <a:spLocks noChangeArrowheads="1"/>
              </p:cNvSpPr>
              <p:nvPr/>
            </p:nvSpPr>
            <p:spPr bwMode="auto">
              <a:xfrm>
                <a:off x="1277760" y="5218547"/>
                <a:ext cx="85814" cy="9520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4" name="Ellipse 36"/>
              <p:cNvSpPr>
                <a:spLocks noChangeArrowheads="1"/>
              </p:cNvSpPr>
              <p:nvPr/>
            </p:nvSpPr>
            <p:spPr bwMode="auto">
              <a:xfrm>
                <a:off x="837500" y="5607451"/>
                <a:ext cx="87679" cy="97226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5" name="Ellipse 37"/>
              <p:cNvSpPr>
                <a:spLocks noChangeArrowheads="1"/>
              </p:cNvSpPr>
              <p:nvPr/>
            </p:nvSpPr>
            <p:spPr bwMode="auto">
              <a:xfrm>
                <a:off x="1708694" y="5115245"/>
                <a:ext cx="87680" cy="9722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6" name="Ellipse 38"/>
              <p:cNvSpPr>
                <a:spLocks noChangeArrowheads="1"/>
              </p:cNvSpPr>
              <p:nvPr/>
            </p:nvSpPr>
            <p:spPr bwMode="auto">
              <a:xfrm>
                <a:off x="2574292" y="5141576"/>
                <a:ext cx="87680" cy="9722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7" name="Ellipse 39"/>
              <p:cNvSpPr>
                <a:spLocks noChangeArrowheads="1"/>
              </p:cNvSpPr>
              <p:nvPr/>
            </p:nvSpPr>
            <p:spPr bwMode="auto">
              <a:xfrm>
                <a:off x="3441756" y="4979533"/>
                <a:ext cx="87679" cy="9520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8" name="Ellipse 40"/>
              <p:cNvSpPr>
                <a:spLocks noChangeArrowheads="1"/>
              </p:cNvSpPr>
              <p:nvPr/>
            </p:nvSpPr>
            <p:spPr bwMode="auto">
              <a:xfrm>
                <a:off x="3365270" y="4783056"/>
                <a:ext cx="87680" cy="97226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9" name="Ellipse 41"/>
              <p:cNvSpPr>
                <a:spLocks noChangeArrowheads="1"/>
              </p:cNvSpPr>
              <p:nvPr/>
            </p:nvSpPr>
            <p:spPr bwMode="auto">
              <a:xfrm>
                <a:off x="2488478" y="5123347"/>
                <a:ext cx="85814" cy="95200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0" name="Ellipse 42"/>
              <p:cNvSpPr>
                <a:spLocks noChangeArrowheads="1"/>
              </p:cNvSpPr>
              <p:nvPr/>
            </p:nvSpPr>
            <p:spPr bwMode="auto">
              <a:xfrm>
                <a:off x="1637804" y="5303620"/>
                <a:ext cx="87680" cy="97226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1" name="Ellipse 43"/>
              <p:cNvSpPr>
                <a:spLocks noChangeArrowheads="1"/>
              </p:cNvSpPr>
              <p:nvPr/>
            </p:nvSpPr>
            <p:spPr bwMode="auto">
              <a:xfrm>
                <a:off x="1210602" y="5465663"/>
                <a:ext cx="85814" cy="95201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2" name="Ellipse 44"/>
              <p:cNvSpPr>
                <a:spLocks noChangeArrowheads="1"/>
              </p:cNvSpPr>
              <p:nvPr/>
            </p:nvSpPr>
            <p:spPr bwMode="auto">
              <a:xfrm>
                <a:off x="1246047" y="5876849"/>
                <a:ext cx="87680" cy="95200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3" name="Ellipse 45"/>
              <p:cNvSpPr>
                <a:spLocks noChangeArrowheads="1"/>
              </p:cNvSpPr>
              <p:nvPr/>
            </p:nvSpPr>
            <p:spPr bwMode="auto">
              <a:xfrm>
                <a:off x="1675114" y="5878874"/>
                <a:ext cx="87680" cy="97226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4" name="Ellipse 46"/>
              <p:cNvSpPr>
                <a:spLocks noChangeArrowheads="1"/>
              </p:cNvSpPr>
              <p:nvPr/>
            </p:nvSpPr>
            <p:spPr bwMode="auto">
              <a:xfrm>
                <a:off x="2536982" y="5739112"/>
                <a:ext cx="87680" cy="95200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5" name="Ellipse 47"/>
              <p:cNvSpPr>
                <a:spLocks noChangeArrowheads="1"/>
              </p:cNvSpPr>
              <p:nvPr/>
            </p:nvSpPr>
            <p:spPr bwMode="auto">
              <a:xfrm>
                <a:off x="3389522" y="5704678"/>
                <a:ext cx="87679" cy="95201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6" name="Line 39"/>
              <p:cNvSpPr>
                <a:spLocks noChangeShapeType="1"/>
              </p:cNvSpPr>
              <p:nvPr/>
            </p:nvSpPr>
            <p:spPr bwMode="auto">
              <a:xfrm>
                <a:off x="649082" y="5672269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50" name="Rectangle 53"/>
              <p:cNvSpPr>
                <a:spLocks noChangeArrowheads="1"/>
              </p:cNvSpPr>
              <p:nvPr/>
            </p:nvSpPr>
            <p:spPr bwMode="auto">
              <a:xfrm>
                <a:off x="818422" y="6283257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51" name="Rectangle 53"/>
              <p:cNvSpPr>
                <a:spLocks noChangeArrowheads="1"/>
              </p:cNvSpPr>
              <p:nvPr/>
            </p:nvSpPr>
            <p:spPr bwMode="auto">
              <a:xfrm>
                <a:off x="1211392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52" name="Rectangle 53"/>
              <p:cNvSpPr>
                <a:spLocks noChangeArrowheads="1"/>
              </p:cNvSpPr>
              <p:nvPr/>
            </p:nvSpPr>
            <p:spPr bwMode="auto">
              <a:xfrm>
                <a:off x="1660656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53" name="Rectangle 53"/>
              <p:cNvSpPr>
                <a:spLocks noChangeArrowheads="1"/>
              </p:cNvSpPr>
              <p:nvPr/>
            </p:nvSpPr>
            <p:spPr bwMode="auto">
              <a:xfrm>
                <a:off x="2519493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3315690" y="6283257"/>
                <a:ext cx="226023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cxnSp>
            <p:nvCxnSpPr>
              <p:cNvPr id="251055" name="Connecteur droit 58"/>
              <p:cNvCxnSpPr>
                <a:cxnSpLocks noChangeShapeType="1"/>
              </p:cNvCxnSpPr>
              <p:nvPr/>
            </p:nvCxnSpPr>
            <p:spPr bwMode="auto">
              <a:xfrm>
                <a:off x="3410042" y="4408329"/>
                <a:ext cx="0" cy="80414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56" name="Connecteur droit 60"/>
              <p:cNvCxnSpPr>
                <a:cxnSpLocks noChangeShapeType="1"/>
              </p:cNvCxnSpPr>
              <p:nvPr/>
            </p:nvCxnSpPr>
            <p:spPr bwMode="auto">
              <a:xfrm>
                <a:off x="3477201" y="4783056"/>
                <a:ext cx="5597" cy="455746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57" name="Connecteur droit 61"/>
              <p:cNvCxnSpPr>
                <a:cxnSpLocks noChangeShapeType="1"/>
              </p:cNvCxnSpPr>
              <p:nvPr/>
            </p:nvCxnSpPr>
            <p:spPr bwMode="auto">
              <a:xfrm>
                <a:off x="2624661" y="4991687"/>
                <a:ext cx="5596" cy="40916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58" name="Connecteur droit 63"/>
              <p:cNvCxnSpPr>
                <a:cxnSpLocks noChangeShapeType="1"/>
              </p:cNvCxnSpPr>
              <p:nvPr/>
            </p:nvCxnSpPr>
            <p:spPr bwMode="auto">
              <a:xfrm>
                <a:off x="2535116" y="4979533"/>
                <a:ext cx="5596" cy="407135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59" name="Connecteur droit 64"/>
              <p:cNvCxnSpPr>
                <a:cxnSpLocks noChangeShapeType="1"/>
              </p:cNvCxnSpPr>
              <p:nvPr/>
            </p:nvCxnSpPr>
            <p:spPr bwMode="auto">
              <a:xfrm>
                <a:off x="1746004" y="4979533"/>
                <a:ext cx="5597" cy="370675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60" name="Connecteur droit 66"/>
              <p:cNvCxnSpPr>
                <a:cxnSpLocks noChangeShapeType="1"/>
              </p:cNvCxnSpPr>
              <p:nvPr/>
            </p:nvCxnSpPr>
            <p:spPr bwMode="auto">
              <a:xfrm>
                <a:off x="1675114" y="5173985"/>
                <a:ext cx="5597" cy="370675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61" name="Connecteur droit 67"/>
              <p:cNvCxnSpPr>
                <a:cxnSpLocks noChangeShapeType="1"/>
              </p:cNvCxnSpPr>
              <p:nvPr/>
            </p:nvCxnSpPr>
            <p:spPr bwMode="auto">
              <a:xfrm>
                <a:off x="1320667" y="5074734"/>
                <a:ext cx="7462" cy="37270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62" name="Connecteur droit 68"/>
              <p:cNvCxnSpPr>
                <a:cxnSpLocks noChangeShapeType="1"/>
              </p:cNvCxnSpPr>
              <p:nvPr/>
            </p:nvCxnSpPr>
            <p:spPr bwMode="auto">
              <a:xfrm>
                <a:off x="1246047" y="5331977"/>
                <a:ext cx="7462" cy="372700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63" name="Connecteur droit 69"/>
              <p:cNvCxnSpPr>
                <a:cxnSpLocks noChangeShapeType="1"/>
              </p:cNvCxnSpPr>
              <p:nvPr/>
            </p:nvCxnSpPr>
            <p:spPr bwMode="auto">
              <a:xfrm>
                <a:off x="1296415" y="5755317"/>
                <a:ext cx="5596" cy="33016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4" name="Connecteur droit 71"/>
              <p:cNvCxnSpPr>
                <a:cxnSpLocks noChangeShapeType="1"/>
              </p:cNvCxnSpPr>
              <p:nvPr/>
            </p:nvCxnSpPr>
            <p:spPr bwMode="auto">
              <a:xfrm>
                <a:off x="1725484" y="5755317"/>
                <a:ext cx="5596" cy="33016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5" name="Connecteur droit 72"/>
              <p:cNvCxnSpPr>
                <a:cxnSpLocks noChangeShapeType="1"/>
              </p:cNvCxnSpPr>
              <p:nvPr/>
            </p:nvCxnSpPr>
            <p:spPr bwMode="auto">
              <a:xfrm>
                <a:off x="2581754" y="5573017"/>
                <a:ext cx="5597" cy="386878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6" name="Connecteur droit 74"/>
              <p:cNvCxnSpPr>
                <a:cxnSpLocks noChangeShapeType="1"/>
              </p:cNvCxnSpPr>
              <p:nvPr/>
            </p:nvCxnSpPr>
            <p:spPr bwMode="auto">
              <a:xfrm>
                <a:off x="3423101" y="5554787"/>
                <a:ext cx="5596" cy="386879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1010" name="Parenthèse ouvrante 186"/>
              <p:cNvSpPr>
                <a:spLocks/>
              </p:cNvSpPr>
              <p:nvPr/>
            </p:nvSpPr>
            <p:spPr bwMode="auto">
              <a:xfrm flipH="1">
                <a:off x="3544888" y="5014844"/>
                <a:ext cx="88900" cy="793750"/>
              </a:xfrm>
              <a:prstGeom prst="leftBracket">
                <a:avLst>
                  <a:gd name="adj" fmla="val 8309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75" name="Rectangle 53"/>
            <p:cNvSpPr>
              <a:spLocks noChangeArrowheads="1"/>
            </p:cNvSpPr>
            <p:nvPr/>
          </p:nvSpPr>
          <p:spPr bwMode="auto">
            <a:xfrm>
              <a:off x="765225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596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593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581</a:t>
              </a:r>
            </a:p>
          </p:txBody>
        </p:sp>
        <p:sp>
          <p:nvSpPr>
            <p:cNvPr id="276" name="Rectangle 53"/>
            <p:cNvSpPr>
              <a:spLocks noChangeArrowheads="1"/>
            </p:cNvSpPr>
            <p:nvPr/>
          </p:nvSpPr>
          <p:spPr bwMode="auto">
            <a:xfrm>
              <a:off x="1194732" y="6144652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529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518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7" name="Rectangle 53"/>
            <p:cNvSpPr>
              <a:spLocks noChangeArrowheads="1"/>
            </p:cNvSpPr>
            <p:nvPr/>
          </p:nvSpPr>
          <p:spPr bwMode="auto">
            <a:xfrm>
              <a:off x="1647702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512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531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486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8" name="Rectangle 53"/>
            <p:cNvSpPr>
              <a:spLocks noChangeArrowheads="1"/>
            </p:cNvSpPr>
            <p:nvPr/>
          </p:nvSpPr>
          <p:spPr bwMode="auto">
            <a:xfrm>
              <a:off x="2545780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480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493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468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9" name="Rectangle 278"/>
            <p:cNvSpPr>
              <a:spLocks noChangeArrowheads="1"/>
            </p:cNvSpPr>
            <p:nvPr/>
          </p:nvSpPr>
          <p:spPr bwMode="auto">
            <a:xfrm>
              <a:off x="3431576" y="6144652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395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346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0" name="Line 49"/>
            <p:cNvSpPr>
              <a:spLocks noChangeShapeType="1"/>
            </p:cNvSpPr>
            <p:nvPr/>
          </p:nvSpPr>
          <p:spPr bwMode="auto">
            <a:xfrm flipH="1">
              <a:off x="228600" y="6218500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1" name="Line 51"/>
            <p:cNvSpPr>
              <a:spLocks noChangeShapeType="1"/>
            </p:cNvSpPr>
            <p:nvPr/>
          </p:nvSpPr>
          <p:spPr bwMode="auto">
            <a:xfrm flipH="1">
              <a:off x="228600" y="6387026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2" name="Line 50"/>
            <p:cNvSpPr>
              <a:spLocks noChangeShapeType="1"/>
            </p:cNvSpPr>
            <p:nvPr/>
          </p:nvSpPr>
          <p:spPr bwMode="auto">
            <a:xfrm flipH="1">
              <a:off x="228600" y="6551527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1" name="Rectangle 53"/>
            <p:cNvSpPr>
              <a:spLocks noChangeArrowheads="1"/>
            </p:cNvSpPr>
            <p:nvPr/>
          </p:nvSpPr>
          <p:spPr bwMode="auto">
            <a:xfrm>
              <a:off x="3734011" y="5908630"/>
              <a:ext cx="62196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s-AR" sz="1200" dirty="0" smtClean="0">
                  <a:solidFill>
                    <a:srgbClr val="000066"/>
                  </a:solidFill>
                  <a:cs typeface="Arial" charset="0"/>
                </a:rPr>
                <a:t>semanas</a:t>
              </a:r>
              <a:endParaRPr lang="es-A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250976" name="Groupe 268"/>
          <p:cNvGrpSpPr/>
          <p:nvPr/>
        </p:nvGrpSpPr>
        <p:grpSpPr>
          <a:xfrm>
            <a:off x="4823947" y="4368891"/>
            <a:ext cx="4168094" cy="2266598"/>
            <a:chOff x="4823947" y="4368891"/>
            <a:chExt cx="4168094" cy="2266598"/>
          </a:xfrm>
        </p:grpSpPr>
        <p:sp>
          <p:nvSpPr>
            <p:cNvPr id="250952" name="ZoneTexte 184"/>
            <p:cNvSpPr txBox="1">
              <a:spLocks noChangeArrowheads="1"/>
            </p:cNvSpPr>
            <p:nvPr/>
          </p:nvSpPr>
          <p:spPr bwMode="auto">
            <a:xfrm>
              <a:off x="8153400" y="5120044"/>
              <a:ext cx="83864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</a:t>
              </a:r>
              <a:r>
                <a:rPr lang="fr-FR" altLang="fr-FR" sz="1400" smtClean="0">
                  <a:solidFill>
                    <a:srgbClr val="000066"/>
                  </a:solidFill>
                  <a:cs typeface="Arial" charset="0"/>
                </a:rPr>
                <a:t>&lt;0.001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  <p:grpSp>
          <p:nvGrpSpPr>
            <p:cNvPr id="250977" name="Grouper 264"/>
            <p:cNvGrpSpPr/>
            <p:nvPr/>
          </p:nvGrpSpPr>
          <p:grpSpPr>
            <a:xfrm>
              <a:off x="4823947" y="4368891"/>
              <a:ext cx="3383426" cy="1808552"/>
              <a:chOff x="4573944" y="4343596"/>
              <a:chExt cx="3633431" cy="2203551"/>
            </a:xfrm>
          </p:grpSpPr>
          <p:cxnSp>
            <p:nvCxnSpPr>
              <p:cNvPr id="250955" name="Connecteur droit 174"/>
              <p:cNvCxnSpPr>
                <a:cxnSpLocks noChangeShapeType="1"/>
              </p:cNvCxnSpPr>
              <p:nvPr/>
            </p:nvCxnSpPr>
            <p:spPr bwMode="auto">
              <a:xfrm>
                <a:off x="5070414" y="5494820"/>
                <a:ext cx="2984560" cy="0"/>
              </a:xfrm>
              <a:prstGeom prst="line">
                <a:avLst/>
              </a:prstGeom>
              <a:noFill/>
              <a:ln w="9525" algn="ctr">
                <a:solidFill>
                  <a:srgbClr val="000066"/>
                </a:solidFill>
                <a:prstDash val="sysDash"/>
                <a:round/>
                <a:headEnd/>
                <a:tailEnd/>
              </a:ln>
            </p:spPr>
          </p:cxnSp>
          <p:sp>
            <p:nvSpPr>
              <p:cNvPr id="250956" name="Freeform 10"/>
              <p:cNvSpPr>
                <a:spLocks/>
              </p:cNvSpPr>
              <p:nvPr/>
            </p:nvSpPr>
            <p:spPr bwMode="auto">
              <a:xfrm>
                <a:off x="5212180" y="5485563"/>
                <a:ext cx="2585372" cy="443423"/>
              </a:xfrm>
              <a:custGeom>
                <a:avLst/>
                <a:gdLst>
                  <a:gd name="T0" fmla="*/ 0 w 1386"/>
                  <a:gd name="T1" fmla="*/ 0 h 219"/>
                  <a:gd name="T2" fmla="*/ 2147483647 w 1386"/>
                  <a:gd name="T3" fmla="*/ 2147483647 h 219"/>
                  <a:gd name="T4" fmla="*/ 2147483647 w 1386"/>
                  <a:gd name="T5" fmla="*/ 2147483647 h 219"/>
                  <a:gd name="T6" fmla="*/ 2147483647 w 1386"/>
                  <a:gd name="T7" fmla="*/ 2147483647 h 219"/>
                  <a:gd name="T8" fmla="*/ 2147483647 w 1386"/>
                  <a:gd name="T9" fmla="*/ 2147483647 h 2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6"/>
                  <a:gd name="T16" fmla="*/ 0 h 219"/>
                  <a:gd name="T17" fmla="*/ 1386 w 1386"/>
                  <a:gd name="T18" fmla="*/ 219 h 2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6" h="219">
                    <a:moveTo>
                      <a:pt x="0" y="0"/>
                    </a:moveTo>
                    <a:lnTo>
                      <a:pt x="240" y="219"/>
                    </a:lnTo>
                    <a:lnTo>
                      <a:pt x="468" y="144"/>
                    </a:lnTo>
                    <a:lnTo>
                      <a:pt x="927" y="138"/>
                    </a:lnTo>
                    <a:lnTo>
                      <a:pt x="1386" y="69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7" name="Freeform 11"/>
              <p:cNvSpPr>
                <a:spLocks/>
              </p:cNvSpPr>
              <p:nvPr/>
            </p:nvSpPr>
            <p:spPr bwMode="auto">
              <a:xfrm>
                <a:off x="5273737" y="4926728"/>
                <a:ext cx="2551795" cy="589205"/>
              </a:xfrm>
              <a:custGeom>
                <a:avLst/>
                <a:gdLst>
                  <a:gd name="T0" fmla="*/ 0 w 1368"/>
                  <a:gd name="T1" fmla="*/ 2147483647 h 291"/>
                  <a:gd name="T2" fmla="*/ 2147483647 w 1368"/>
                  <a:gd name="T3" fmla="*/ 2147483647 h 291"/>
                  <a:gd name="T4" fmla="*/ 2147483647 w 1368"/>
                  <a:gd name="T5" fmla="*/ 2147483647 h 291"/>
                  <a:gd name="T6" fmla="*/ 2147483647 w 1368"/>
                  <a:gd name="T7" fmla="*/ 2147483647 h 291"/>
                  <a:gd name="T8" fmla="*/ 2147483647 w 1368"/>
                  <a:gd name="T9" fmla="*/ 0 h 2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8"/>
                  <a:gd name="T16" fmla="*/ 0 h 291"/>
                  <a:gd name="T17" fmla="*/ 1368 w 1368"/>
                  <a:gd name="T18" fmla="*/ 291 h 29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8" h="291">
                    <a:moveTo>
                      <a:pt x="0" y="291"/>
                    </a:moveTo>
                    <a:lnTo>
                      <a:pt x="246" y="99"/>
                    </a:lnTo>
                    <a:lnTo>
                      <a:pt x="456" y="57"/>
                    </a:lnTo>
                    <a:lnTo>
                      <a:pt x="909" y="57"/>
                    </a:lnTo>
                    <a:lnTo>
                      <a:pt x="1368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8" name="Freeform 12"/>
              <p:cNvSpPr>
                <a:spLocks/>
              </p:cNvSpPr>
              <p:nvPr/>
            </p:nvSpPr>
            <p:spPr bwMode="auto">
              <a:xfrm>
                <a:off x="5212180" y="4926728"/>
                <a:ext cx="2557392" cy="560859"/>
              </a:xfrm>
              <a:custGeom>
                <a:avLst/>
                <a:gdLst>
                  <a:gd name="T0" fmla="*/ 0 w 1371"/>
                  <a:gd name="T1" fmla="*/ 2147483647 h 277"/>
                  <a:gd name="T2" fmla="*/ 2147483647 w 1371"/>
                  <a:gd name="T3" fmla="*/ 2147483647 h 277"/>
                  <a:gd name="T4" fmla="*/ 2147483647 w 1371"/>
                  <a:gd name="T5" fmla="*/ 2147483647 h 277"/>
                  <a:gd name="T6" fmla="*/ 2147483647 w 1371"/>
                  <a:gd name="T7" fmla="*/ 0 h 277"/>
                  <a:gd name="T8" fmla="*/ 2147483647 w 1371"/>
                  <a:gd name="T9" fmla="*/ 2147483647 h 2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71"/>
                  <a:gd name="T16" fmla="*/ 0 h 277"/>
                  <a:gd name="T17" fmla="*/ 1371 w 1371"/>
                  <a:gd name="T18" fmla="*/ 277 h 27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71" h="277">
                    <a:moveTo>
                      <a:pt x="0" y="277"/>
                    </a:moveTo>
                    <a:lnTo>
                      <a:pt x="219" y="39"/>
                    </a:lnTo>
                    <a:lnTo>
                      <a:pt x="456" y="33"/>
                    </a:lnTo>
                    <a:lnTo>
                      <a:pt x="903" y="0"/>
                    </a:lnTo>
                    <a:lnTo>
                      <a:pt x="1371" y="12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9" name="Line 37"/>
              <p:cNvSpPr>
                <a:spLocks noChangeShapeType="1"/>
              </p:cNvSpPr>
              <p:nvPr/>
            </p:nvSpPr>
            <p:spPr bwMode="auto">
              <a:xfrm>
                <a:off x="5070414" y="4343596"/>
                <a:ext cx="0" cy="192555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0" name="Line 39"/>
              <p:cNvSpPr>
                <a:spLocks noChangeShapeType="1"/>
              </p:cNvSpPr>
              <p:nvPr/>
            </p:nvSpPr>
            <p:spPr bwMode="auto">
              <a:xfrm>
                <a:off x="5048030" y="6072744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1" name="Line 41"/>
              <p:cNvSpPr>
                <a:spLocks noChangeShapeType="1"/>
              </p:cNvSpPr>
              <p:nvPr/>
            </p:nvSpPr>
            <p:spPr bwMode="auto">
              <a:xfrm>
                <a:off x="5048030" y="4930778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84" name="Rectangle 52"/>
              <p:cNvSpPr>
                <a:spLocks noChangeArrowheads="1"/>
              </p:cNvSpPr>
              <p:nvPr/>
            </p:nvSpPr>
            <p:spPr bwMode="auto">
              <a:xfrm>
                <a:off x="4573944" y="5967684"/>
                <a:ext cx="436206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-20</a:t>
                </a:r>
              </a:p>
            </p:txBody>
          </p:sp>
          <p:sp>
            <p:nvSpPr>
              <p:cNvPr id="85" name="Rectangle 53"/>
              <p:cNvSpPr>
                <a:spLocks noChangeArrowheads="1"/>
              </p:cNvSpPr>
              <p:nvPr/>
            </p:nvSpPr>
            <p:spPr bwMode="auto">
              <a:xfrm>
                <a:off x="4829404" y="5386660"/>
                <a:ext cx="168047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87" name="Rectangle 55"/>
              <p:cNvSpPr>
                <a:spLocks noChangeArrowheads="1"/>
              </p:cNvSpPr>
              <p:nvPr/>
            </p:nvSpPr>
            <p:spPr bwMode="auto">
              <a:xfrm>
                <a:off x="4661358" y="4799285"/>
                <a:ext cx="33609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20</a:t>
                </a:r>
              </a:p>
            </p:txBody>
          </p:sp>
          <p:sp>
            <p:nvSpPr>
              <p:cNvPr id="250965" name="Line 39"/>
              <p:cNvSpPr>
                <a:spLocks noChangeShapeType="1"/>
              </p:cNvSpPr>
              <p:nvPr/>
            </p:nvSpPr>
            <p:spPr bwMode="auto">
              <a:xfrm>
                <a:off x="5036838" y="5495686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6" name="Line 44"/>
              <p:cNvSpPr>
                <a:spLocks noChangeShapeType="1"/>
              </p:cNvSpPr>
              <p:nvPr/>
            </p:nvSpPr>
            <p:spPr bwMode="auto">
              <a:xfrm>
                <a:off x="5070414" y="6275222"/>
                <a:ext cx="286331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7" name="Line 46"/>
              <p:cNvSpPr>
                <a:spLocks noChangeShapeType="1"/>
              </p:cNvSpPr>
              <p:nvPr/>
            </p:nvSpPr>
            <p:spPr bwMode="auto">
              <a:xfrm flipV="1">
                <a:off x="694322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8" name="Line 47"/>
              <p:cNvSpPr>
                <a:spLocks noChangeShapeType="1"/>
              </p:cNvSpPr>
              <p:nvPr/>
            </p:nvSpPr>
            <p:spPr bwMode="auto">
              <a:xfrm flipV="1">
                <a:off x="780128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9" name="Line 46"/>
              <p:cNvSpPr>
                <a:spLocks noChangeShapeType="1"/>
              </p:cNvSpPr>
              <p:nvPr/>
            </p:nvSpPr>
            <p:spPr bwMode="auto">
              <a:xfrm flipV="1">
                <a:off x="6087029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0" name="Line 46"/>
              <p:cNvSpPr>
                <a:spLocks noChangeShapeType="1"/>
              </p:cNvSpPr>
              <p:nvPr/>
            </p:nvSpPr>
            <p:spPr bwMode="auto">
              <a:xfrm flipV="1">
                <a:off x="565240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1" name="Line 46"/>
              <p:cNvSpPr>
                <a:spLocks noChangeShapeType="1"/>
              </p:cNvSpPr>
              <p:nvPr/>
            </p:nvSpPr>
            <p:spPr bwMode="auto">
              <a:xfrm flipV="1">
                <a:off x="5234565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98" name="Rectangle 53"/>
              <p:cNvSpPr>
                <a:spLocks noChangeArrowheads="1"/>
              </p:cNvSpPr>
              <p:nvPr/>
            </p:nvSpPr>
            <p:spPr bwMode="auto">
              <a:xfrm>
                <a:off x="5204682" y="6350273"/>
                <a:ext cx="75341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99" name="Rectangle 53"/>
              <p:cNvSpPr>
                <a:spLocks noChangeArrowheads="1"/>
              </p:cNvSpPr>
              <p:nvPr/>
            </p:nvSpPr>
            <p:spPr bwMode="auto">
              <a:xfrm>
                <a:off x="5449007" y="6317741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100" name="Rectangle 53"/>
              <p:cNvSpPr>
                <a:spLocks noChangeArrowheads="1"/>
              </p:cNvSpPr>
              <p:nvPr/>
            </p:nvSpPr>
            <p:spPr bwMode="auto">
              <a:xfrm>
                <a:off x="5876046" y="6317739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101" name="Rectangle 53"/>
              <p:cNvSpPr>
                <a:spLocks noChangeArrowheads="1"/>
              </p:cNvSpPr>
              <p:nvPr/>
            </p:nvSpPr>
            <p:spPr bwMode="auto">
              <a:xfrm>
                <a:off x="6730121" y="6317739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7569229" y="6317739"/>
                <a:ext cx="416524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sp>
            <p:nvSpPr>
              <p:cNvPr id="250978" name="Line 41"/>
              <p:cNvSpPr>
                <a:spLocks noChangeShapeType="1"/>
              </p:cNvSpPr>
              <p:nvPr/>
            </p:nvSpPr>
            <p:spPr bwMode="auto">
              <a:xfrm>
                <a:off x="5038704" y="4351695"/>
                <a:ext cx="2238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9" name="Ellipse 104"/>
              <p:cNvSpPr>
                <a:spLocks noChangeArrowheads="1"/>
              </p:cNvSpPr>
              <p:nvPr/>
            </p:nvSpPr>
            <p:spPr bwMode="auto">
              <a:xfrm>
                <a:off x="5609500" y="5864193"/>
                <a:ext cx="87671" cy="95164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80" name="Connecteur droit 105"/>
              <p:cNvCxnSpPr>
                <a:cxnSpLocks noChangeShapeType="1"/>
              </p:cNvCxnSpPr>
              <p:nvPr/>
            </p:nvCxnSpPr>
            <p:spPr bwMode="auto">
              <a:xfrm>
                <a:off x="5657999" y="5771055"/>
                <a:ext cx="0" cy="33206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81" name="Ellipse 107"/>
              <p:cNvSpPr>
                <a:spLocks noChangeArrowheads="1"/>
              </p:cNvSpPr>
              <p:nvPr/>
            </p:nvSpPr>
            <p:spPr bwMode="auto">
              <a:xfrm>
                <a:off x="6051587" y="5716386"/>
                <a:ext cx="87672" cy="9516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2" name="Ellipse 108"/>
              <p:cNvSpPr>
                <a:spLocks noChangeArrowheads="1"/>
              </p:cNvSpPr>
              <p:nvPr/>
            </p:nvSpPr>
            <p:spPr bwMode="auto">
              <a:xfrm>
                <a:off x="6900321" y="5722460"/>
                <a:ext cx="85806" cy="95164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3" name="Ellipse 109"/>
              <p:cNvSpPr>
                <a:spLocks noChangeArrowheads="1"/>
              </p:cNvSpPr>
              <p:nvPr/>
            </p:nvSpPr>
            <p:spPr bwMode="auto">
              <a:xfrm>
                <a:off x="7754650" y="5590851"/>
                <a:ext cx="85806" cy="9516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4" name="Ellipse 110"/>
              <p:cNvSpPr>
                <a:spLocks noChangeArrowheads="1"/>
              </p:cNvSpPr>
              <p:nvPr/>
            </p:nvSpPr>
            <p:spPr bwMode="auto">
              <a:xfrm>
                <a:off x="5169279" y="5438993"/>
                <a:ext cx="85806" cy="97189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5" name="Ellipse 111"/>
              <p:cNvSpPr>
                <a:spLocks noChangeArrowheads="1"/>
              </p:cNvSpPr>
              <p:nvPr/>
            </p:nvSpPr>
            <p:spPr bwMode="auto">
              <a:xfrm>
                <a:off x="5581519" y="4963174"/>
                <a:ext cx="87672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6" name="Ellipse 112"/>
              <p:cNvSpPr>
                <a:spLocks noChangeArrowheads="1"/>
              </p:cNvSpPr>
              <p:nvPr/>
            </p:nvSpPr>
            <p:spPr bwMode="auto">
              <a:xfrm>
                <a:off x="5997492" y="4946976"/>
                <a:ext cx="87671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7" name="Ellipse 113"/>
              <p:cNvSpPr>
                <a:spLocks noChangeArrowheads="1"/>
              </p:cNvSpPr>
              <p:nvPr/>
            </p:nvSpPr>
            <p:spPr bwMode="auto">
              <a:xfrm>
                <a:off x="6861148" y="4882183"/>
                <a:ext cx="87672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8" name="Ellipse 114"/>
              <p:cNvSpPr>
                <a:spLocks noChangeArrowheads="1"/>
              </p:cNvSpPr>
              <p:nvPr/>
            </p:nvSpPr>
            <p:spPr bwMode="auto">
              <a:xfrm>
                <a:off x="7713612" y="5125155"/>
                <a:ext cx="87671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9" name="Ellipse 115"/>
              <p:cNvSpPr>
                <a:spLocks noChangeArrowheads="1"/>
              </p:cNvSpPr>
              <p:nvPr/>
            </p:nvSpPr>
            <p:spPr bwMode="auto">
              <a:xfrm>
                <a:off x="7782630" y="4868010"/>
                <a:ext cx="85806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0" name="Ellipse 116"/>
              <p:cNvSpPr>
                <a:spLocks noChangeArrowheads="1"/>
              </p:cNvSpPr>
              <p:nvPr/>
            </p:nvSpPr>
            <p:spPr bwMode="auto">
              <a:xfrm>
                <a:off x="6933897" y="4993545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1" name="Ellipse 117"/>
              <p:cNvSpPr>
                <a:spLocks noChangeArrowheads="1"/>
              </p:cNvSpPr>
              <p:nvPr/>
            </p:nvSpPr>
            <p:spPr bwMode="auto">
              <a:xfrm>
                <a:off x="6085163" y="5005693"/>
                <a:ext cx="87672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2" name="Ellipse 118"/>
              <p:cNvSpPr>
                <a:spLocks noChangeArrowheads="1"/>
              </p:cNvSpPr>
              <p:nvPr/>
            </p:nvSpPr>
            <p:spPr bwMode="auto">
              <a:xfrm>
                <a:off x="5661730" y="5078584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3" name="Ellipse 119"/>
              <p:cNvSpPr>
                <a:spLocks noChangeArrowheads="1"/>
              </p:cNvSpPr>
              <p:nvPr/>
            </p:nvSpPr>
            <p:spPr bwMode="auto">
              <a:xfrm>
                <a:off x="5191662" y="5467339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94" name="Connecteur droit 120"/>
              <p:cNvCxnSpPr>
                <a:cxnSpLocks noChangeShapeType="1"/>
              </p:cNvCxnSpPr>
              <p:nvPr/>
            </p:nvCxnSpPr>
            <p:spPr bwMode="auto">
              <a:xfrm>
                <a:off x="6087029" y="5590851"/>
                <a:ext cx="0" cy="33206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5" name="Connecteur droit 121"/>
              <p:cNvCxnSpPr>
                <a:cxnSpLocks noChangeShapeType="1"/>
              </p:cNvCxnSpPr>
              <p:nvPr/>
            </p:nvCxnSpPr>
            <p:spPr bwMode="auto">
              <a:xfrm>
                <a:off x="6948820" y="5548331"/>
                <a:ext cx="0" cy="394830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6" name="Connecteur droit 123"/>
              <p:cNvCxnSpPr>
                <a:cxnSpLocks noChangeShapeType="1"/>
              </p:cNvCxnSpPr>
              <p:nvPr/>
            </p:nvCxnSpPr>
            <p:spPr bwMode="auto">
              <a:xfrm>
                <a:off x="7797552" y="5382300"/>
                <a:ext cx="0" cy="481894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7" name="Connecteur droit 125"/>
              <p:cNvCxnSpPr>
                <a:cxnSpLocks noChangeShapeType="1"/>
              </p:cNvCxnSpPr>
              <p:nvPr/>
            </p:nvCxnSpPr>
            <p:spPr bwMode="auto">
              <a:xfrm>
                <a:off x="7825534" y="4641236"/>
                <a:ext cx="0" cy="54871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0998" name="Connecteur droit 127"/>
              <p:cNvCxnSpPr>
                <a:cxnSpLocks noChangeShapeType="1"/>
              </p:cNvCxnSpPr>
              <p:nvPr/>
            </p:nvCxnSpPr>
            <p:spPr bwMode="auto">
              <a:xfrm>
                <a:off x="6986127" y="4784995"/>
                <a:ext cx="0" cy="546686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0999" name="Connecteur droit 128"/>
              <p:cNvCxnSpPr>
                <a:cxnSpLocks noChangeShapeType="1"/>
              </p:cNvCxnSpPr>
              <p:nvPr/>
            </p:nvCxnSpPr>
            <p:spPr bwMode="auto">
              <a:xfrm>
                <a:off x="6124336" y="4825490"/>
                <a:ext cx="0" cy="453547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00" name="Connecteur droit 130"/>
              <p:cNvCxnSpPr>
                <a:cxnSpLocks noChangeShapeType="1"/>
              </p:cNvCxnSpPr>
              <p:nvPr/>
            </p:nvCxnSpPr>
            <p:spPr bwMode="auto">
              <a:xfrm>
                <a:off x="5697171" y="4902431"/>
                <a:ext cx="0" cy="42925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01" name="Connecteur droit 132"/>
              <p:cNvCxnSpPr>
                <a:cxnSpLocks noChangeShapeType="1"/>
              </p:cNvCxnSpPr>
              <p:nvPr/>
            </p:nvCxnSpPr>
            <p:spPr bwMode="auto">
              <a:xfrm>
                <a:off x="5628153" y="4825490"/>
                <a:ext cx="0" cy="364458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2" name="Connecteur droit 134"/>
              <p:cNvCxnSpPr>
                <a:cxnSpLocks noChangeShapeType="1"/>
              </p:cNvCxnSpPr>
              <p:nvPr/>
            </p:nvCxnSpPr>
            <p:spPr bwMode="auto">
              <a:xfrm>
                <a:off x="6051587" y="4811316"/>
                <a:ext cx="0" cy="364458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3" name="Connecteur droit 135"/>
              <p:cNvCxnSpPr>
                <a:cxnSpLocks noChangeShapeType="1"/>
              </p:cNvCxnSpPr>
              <p:nvPr/>
            </p:nvCxnSpPr>
            <p:spPr bwMode="auto">
              <a:xfrm>
                <a:off x="6900321" y="4748548"/>
                <a:ext cx="0" cy="392804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4" name="Connecteur droit 137"/>
              <p:cNvCxnSpPr>
                <a:cxnSpLocks noChangeShapeType="1"/>
              </p:cNvCxnSpPr>
              <p:nvPr/>
            </p:nvCxnSpPr>
            <p:spPr bwMode="auto">
              <a:xfrm>
                <a:off x="7754650" y="4946976"/>
                <a:ext cx="0" cy="439373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53" name="Parenthèse ouvrante 187"/>
              <p:cNvSpPr>
                <a:spLocks/>
              </p:cNvSpPr>
              <p:nvPr/>
            </p:nvSpPr>
            <p:spPr bwMode="auto">
              <a:xfrm flipH="1">
                <a:off x="8118475" y="4869136"/>
                <a:ext cx="88900" cy="862013"/>
              </a:xfrm>
              <a:prstGeom prst="leftBracket">
                <a:avLst>
                  <a:gd name="adj" fmla="val 8305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4" name="Parenthèse ouvrante 188"/>
              <p:cNvSpPr>
                <a:spLocks/>
              </p:cNvSpPr>
              <p:nvPr/>
            </p:nvSpPr>
            <p:spPr bwMode="auto">
              <a:xfrm flipH="1">
                <a:off x="7966075" y="5173936"/>
                <a:ext cx="88900" cy="534988"/>
              </a:xfrm>
              <a:prstGeom prst="leftBracket">
                <a:avLst>
                  <a:gd name="adj" fmla="val 8302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83" name="Rectangle 53"/>
            <p:cNvSpPr>
              <a:spLocks noChangeArrowheads="1"/>
            </p:cNvSpPr>
            <p:nvPr/>
          </p:nvSpPr>
          <p:spPr bwMode="auto">
            <a:xfrm>
              <a:off x="5337381" y="6150741"/>
              <a:ext cx="226088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595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4" name="Rectangle 53"/>
            <p:cNvSpPr>
              <a:spLocks noChangeArrowheads="1"/>
            </p:cNvSpPr>
            <p:nvPr/>
          </p:nvSpPr>
          <p:spPr bwMode="auto">
            <a:xfrm>
              <a:off x="5715000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5" name="Rectangle 53"/>
            <p:cNvSpPr>
              <a:spLocks noChangeArrowheads="1"/>
            </p:cNvSpPr>
            <p:nvPr/>
          </p:nvSpPr>
          <p:spPr bwMode="auto">
            <a:xfrm>
              <a:off x="6157306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507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6" name="Rectangle 53"/>
            <p:cNvSpPr>
              <a:spLocks noChangeArrowheads="1"/>
            </p:cNvSpPr>
            <p:nvPr/>
          </p:nvSpPr>
          <p:spPr bwMode="auto">
            <a:xfrm>
              <a:off x="6936776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505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7" name="Rectangle 286"/>
            <p:cNvSpPr>
              <a:spLocks noChangeArrowheads="1"/>
            </p:cNvSpPr>
            <p:nvPr/>
          </p:nvSpPr>
          <p:spPr bwMode="auto">
            <a:xfrm>
              <a:off x="7764743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364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397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363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8" name="Line 49"/>
            <p:cNvSpPr>
              <a:spLocks noChangeShapeType="1"/>
            </p:cNvSpPr>
            <p:nvPr/>
          </p:nvSpPr>
          <p:spPr bwMode="auto">
            <a:xfrm flipH="1">
              <a:off x="4830768" y="6224589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9" name="Line 51"/>
            <p:cNvSpPr>
              <a:spLocks noChangeShapeType="1"/>
            </p:cNvSpPr>
            <p:nvPr/>
          </p:nvSpPr>
          <p:spPr bwMode="auto">
            <a:xfrm flipH="1">
              <a:off x="4830768" y="6393115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0" name="Line 50"/>
            <p:cNvSpPr>
              <a:spLocks noChangeShapeType="1"/>
            </p:cNvSpPr>
            <p:nvPr/>
          </p:nvSpPr>
          <p:spPr bwMode="auto">
            <a:xfrm flipH="1">
              <a:off x="4830768" y="6557616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2" name="Rectangle 53"/>
            <p:cNvSpPr>
              <a:spLocks noChangeArrowheads="1"/>
            </p:cNvSpPr>
            <p:nvPr/>
          </p:nvSpPr>
          <p:spPr bwMode="auto">
            <a:xfrm>
              <a:off x="8126499" y="5949275"/>
              <a:ext cx="62196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s-AR" sz="1200" dirty="0" smtClean="0">
                  <a:solidFill>
                    <a:srgbClr val="000066"/>
                  </a:solidFill>
                  <a:cs typeface="Arial" charset="0"/>
                </a:rPr>
                <a:t>semanas</a:t>
              </a:r>
              <a:endParaRPr lang="es-A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251006" name="Groupe 265"/>
          <p:cNvGrpSpPr/>
          <p:nvPr/>
        </p:nvGrpSpPr>
        <p:grpSpPr>
          <a:xfrm>
            <a:off x="304914" y="1603579"/>
            <a:ext cx="3780793" cy="2497562"/>
            <a:chOff x="304914" y="1603579"/>
            <a:chExt cx="3780793" cy="2497562"/>
          </a:xfrm>
        </p:grpSpPr>
        <p:grpSp>
          <p:nvGrpSpPr>
            <p:cNvPr id="251007" name="Groupe 62"/>
            <p:cNvGrpSpPr/>
            <p:nvPr/>
          </p:nvGrpSpPr>
          <p:grpSpPr>
            <a:xfrm>
              <a:off x="684527" y="1754747"/>
              <a:ext cx="2879361" cy="1638899"/>
              <a:chOff x="-3497263" y="1646049"/>
              <a:chExt cx="3911601" cy="3005327"/>
            </a:xfrm>
          </p:grpSpPr>
          <p:sp>
            <p:nvSpPr>
              <p:cNvPr id="7" name="Line 10"/>
              <p:cNvSpPr>
                <a:spLocks noChangeShapeType="1"/>
              </p:cNvSpPr>
              <p:nvPr/>
            </p:nvSpPr>
            <p:spPr bwMode="auto">
              <a:xfrm flipV="1">
                <a:off x="-1074737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" name="Line 11"/>
              <p:cNvSpPr>
                <a:spLocks noChangeShapeType="1"/>
              </p:cNvSpPr>
              <p:nvPr/>
            </p:nvSpPr>
            <p:spPr bwMode="auto">
              <a:xfrm flipV="1">
                <a:off x="-41275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-1074737" y="4554538"/>
                <a:ext cx="10334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" name="Line 13"/>
              <p:cNvSpPr>
                <a:spLocks noChangeShapeType="1"/>
              </p:cNvSpPr>
              <p:nvPr/>
            </p:nvSpPr>
            <p:spPr bwMode="auto">
              <a:xfrm>
                <a:off x="-41275" y="4554538"/>
                <a:ext cx="4556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Line 14"/>
              <p:cNvSpPr>
                <a:spLocks noChangeShapeType="1"/>
              </p:cNvSpPr>
              <p:nvPr/>
            </p:nvSpPr>
            <p:spPr bwMode="auto">
              <a:xfrm>
                <a:off x="-3497263" y="2081213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-3497263" y="3262313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>
                <a:off x="-3497263" y="4446588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" name="Line 17"/>
              <p:cNvSpPr>
                <a:spLocks noChangeShapeType="1"/>
              </p:cNvSpPr>
              <p:nvPr/>
            </p:nvSpPr>
            <p:spPr bwMode="auto">
              <a:xfrm flipV="1">
                <a:off x="-3154363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-3392488" y="4446588"/>
                <a:ext cx="238125" cy="107950"/>
              </a:xfrm>
              <a:custGeom>
                <a:avLst/>
                <a:gdLst>
                  <a:gd name="T0" fmla="*/ 150 w 150"/>
                  <a:gd name="T1" fmla="*/ 68 h 68"/>
                  <a:gd name="T2" fmla="*/ 0 w 150"/>
                  <a:gd name="T3" fmla="*/ 68 h 68"/>
                  <a:gd name="T4" fmla="*/ 0 w 150"/>
                  <a:gd name="T5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68">
                    <a:moveTo>
                      <a:pt x="150" y="68"/>
                    </a:moveTo>
                    <a:lnTo>
                      <a:pt x="0" y="68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" name="Line 19"/>
              <p:cNvSpPr>
                <a:spLocks noChangeShapeType="1"/>
              </p:cNvSpPr>
              <p:nvPr/>
            </p:nvSpPr>
            <p:spPr bwMode="auto">
              <a:xfrm flipV="1">
                <a:off x="-3392488" y="3262313"/>
                <a:ext cx="0" cy="11842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" name="Line 20"/>
              <p:cNvSpPr>
                <a:spLocks noChangeShapeType="1"/>
              </p:cNvSpPr>
              <p:nvPr/>
            </p:nvSpPr>
            <p:spPr bwMode="auto">
              <a:xfrm flipV="1">
                <a:off x="-2638425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" name="Line 21"/>
              <p:cNvSpPr>
                <a:spLocks noChangeShapeType="1"/>
              </p:cNvSpPr>
              <p:nvPr/>
            </p:nvSpPr>
            <p:spPr bwMode="auto">
              <a:xfrm flipV="1">
                <a:off x="-2122488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" name="Line 22"/>
              <p:cNvSpPr>
                <a:spLocks noChangeShapeType="1"/>
              </p:cNvSpPr>
              <p:nvPr/>
            </p:nvSpPr>
            <p:spPr bwMode="auto">
              <a:xfrm>
                <a:off x="-2638425" y="4554538"/>
                <a:ext cx="5159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" name="Line 23"/>
              <p:cNvSpPr>
                <a:spLocks noChangeShapeType="1"/>
              </p:cNvSpPr>
              <p:nvPr/>
            </p:nvSpPr>
            <p:spPr bwMode="auto">
              <a:xfrm flipV="1">
                <a:off x="-3392488" y="2081213"/>
                <a:ext cx="0" cy="118110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" name="Line 24"/>
              <p:cNvSpPr>
                <a:spLocks noChangeShapeType="1"/>
              </p:cNvSpPr>
              <p:nvPr/>
            </p:nvSpPr>
            <p:spPr bwMode="auto">
              <a:xfrm>
                <a:off x="-3154363" y="4554538"/>
                <a:ext cx="5159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>
                <a:off x="-2122488" y="4554538"/>
                <a:ext cx="104775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 flipV="1">
                <a:off x="-3392488" y="1646049"/>
                <a:ext cx="0" cy="43516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 flipV="1">
                <a:off x="-1122362" y="2151063"/>
                <a:ext cx="0" cy="36195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" name="Line 28"/>
              <p:cNvSpPr>
                <a:spLocks noChangeShapeType="1"/>
              </p:cNvSpPr>
              <p:nvPr/>
            </p:nvSpPr>
            <p:spPr bwMode="auto">
              <a:xfrm flipV="1">
                <a:off x="-2679700" y="2522538"/>
                <a:ext cx="0" cy="30480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 flipV="1">
                <a:off x="-2159000" y="2317751"/>
                <a:ext cx="0" cy="319088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 flipV="1">
                <a:off x="-80962" y="1760538"/>
                <a:ext cx="0" cy="60960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-3203575" y="2066926"/>
                <a:ext cx="3122613" cy="1189038"/>
              </a:xfrm>
              <a:custGeom>
                <a:avLst/>
                <a:gdLst>
                  <a:gd name="T0" fmla="*/ 1967 w 1967"/>
                  <a:gd name="T1" fmla="*/ 0 h 749"/>
                  <a:gd name="T2" fmla="*/ 1311 w 1967"/>
                  <a:gd name="T3" fmla="*/ 167 h 749"/>
                  <a:gd name="T4" fmla="*/ 658 w 1967"/>
                  <a:gd name="T5" fmla="*/ 257 h 749"/>
                  <a:gd name="T6" fmla="*/ 334 w 1967"/>
                  <a:gd name="T7" fmla="*/ 383 h 749"/>
                  <a:gd name="T8" fmla="*/ 330 w 1967"/>
                  <a:gd name="T9" fmla="*/ 386 h 749"/>
                  <a:gd name="T10" fmla="*/ 0 w 1967"/>
                  <a:gd name="T11" fmla="*/ 749 h 7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67" h="749">
                    <a:moveTo>
                      <a:pt x="1967" y="0"/>
                    </a:moveTo>
                    <a:lnTo>
                      <a:pt x="1311" y="167"/>
                    </a:lnTo>
                    <a:lnTo>
                      <a:pt x="658" y="257"/>
                    </a:lnTo>
                    <a:lnTo>
                      <a:pt x="334" y="383"/>
                    </a:lnTo>
                    <a:lnTo>
                      <a:pt x="330" y="386"/>
                    </a:lnTo>
                    <a:lnTo>
                      <a:pt x="0" y="749"/>
                    </a:lnTo>
                  </a:path>
                </a:pathLst>
              </a:custGeom>
              <a:noFill/>
              <a:ln w="28575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-2722563" y="2625726"/>
                <a:ext cx="98425" cy="98425"/>
              </a:xfrm>
              <a:custGeom>
                <a:avLst/>
                <a:gdLst>
                  <a:gd name="T0" fmla="*/ 52 w 62"/>
                  <a:gd name="T1" fmla="*/ 53 h 62"/>
                  <a:gd name="T2" fmla="*/ 58 w 62"/>
                  <a:gd name="T3" fmla="*/ 43 h 62"/>
                  <a:gd name="T4" fmla="*/ 62 w 62"/>
                  <a:gd name="T5" fmla="*/ 31 h 62"/>
                  <a:gd name="T6" fmla="*/ 58 w 62"/>
                  <a:gd name="T7" fmla="*/ 20 h 62"/>
                  <a:gd name="T8" fmla="*/ 52 w 62"/>
                  <a:gd name="T9" fmla="*/ 9 h 62"/>
                  <a:gd name="T10" fmla="*/ 42 w 62"/>
                  <a:gd name="T11" fmla="*/ 2 h 62"/>
                  <a:gd name="T12" fmla="*/ 31 w 62"/>
                  <a:gd name="T13" fmla="*/ 0 h 62"/>
                  <a:gd name="T14" fmla="*/ 18 w 62"/>
                  <a:gd name="T15" fmla="*/ 2 h 62"/>
                  <a:gd name="T16" fmla="*/ 8 w 62"/>
                  <a:gd name="T17" fmla="*/ 9 h 62"/>
                  <a:gd name="T18" fmla="*/ 2 w 62"/>
                  <a:gd name="T19" fmla="*/ 20 h 62"/>
                  <a:gd name="T20" fmla="*/ 0 w 62"/>
                  <a:gd name="T21" fmla="*/ 31 h 62"/>
                  <a:gd name="T22" fmla="*/ 2 w 62"/>
                  <a:gd name="T23" fmla="*/ 43 h 62"/>
                  <a:gd name="T24" fmla="*/ 8 w 62"/>
                  <a:gd name="T25" fmla="*/ 53 h 62"/>
                  <a:gd name="T26" fmla="*/ 18 w 62"/>
                  <a:gd name="T27" fmla="*/ 60 h 62"/>
                  <a:gd name="T28" fmla="*/ 31 w 62"/>
                  <a:gd name="T29" fmla="*/ 62 h 62"/>
                  <a:gd name="T30" fmla="*/ 42 w 62"/>
                  <a:gd name="T31" fmla="*/ 60 h 62"/>
                  <a:gd name="T32" fmla="*/ 52 w 62"/>
                  <a:gd name="T33" fmla="*/ 53 h 62"/>
                  <a:gd name="T34" fmla="*/ 52 w 62"/>
                  <a:gd name="T35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2" h="62">
                    <a:moveTo>
                      <a:pt x="52" y="53"/>
                    </a:moveTo>
                    <a:lnTo>
                      <a:pt x="58" y="43"/>
                    </a:lnTo>
                    <a:lnTo>
                      <a:pt x="62" y="31"/>
                    </a:lnTo>
                    <a:lnTo>
                      <a:pt x="58" y="20"/>
                    </a:lnTo>
                    <a:lnTo>
                      <a:pt x="52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8" y="2"/>
                    </a:lnTo>
                    <a:lnTo>
                      <a:pt x="8" y="9"/>
                    </a:lnTo>
                    <a:lnTo>
                      <a:pt x="2" y="20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8" y="53"/>
                    </a:lnTo>
                    <a:lnTo>
                      <a:pt x="18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2" y="53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-2208213" y="2427288"/>
                <a:ext cx="98425" cy="96838"/>
              </a:xfrm>
              <a:custGeom>
                <a:avLst/>
                <a:gdLst>
                  <a:gd name="T0" fmla="*/ 52 w 62"/>
                  <a:gd name="T1" fmla="*/ 52 h 61"/>
                  <a:gd name="T2" fmla="*/ 58 w 62"/>
                  <a:gd name="T3" fmla="*/ 42 h 61"/>
                  <a:gd name="T4" fmla="*/ 62 w 62"/>
                  <a:gd name="T5" fmla="*/ 30 h 61"/>
                  <a:gd name="T6" fmla="*/ 58 w 62"/>
                  <a:gd name="T7" fmla="*/ 18 h 61"/>
                  <a:gd name="T8" fmla="*/ 52 w 62"/>
                  <a:gd name="T9" fmla="*/ 8 h 61"/>
                  <a:gd name="T10" fmla="*/ 42 w 62"/>
                  <a:gd name="T11" fmla="*/ 2 h 61"/>
                  <a:gd name="T12" fmla="*/ 31 w 62"/>
                  <a:gd name="T13" fmla="*/ 0 h 61"/>
                  <a:gd name="T14" fmla="*/ 18 w 62"/>
                  <a:gd name="T15" fmla="*/ 2 h 61"/>
                  <a:gd name="T16" fmla="*/ 8 w 62"/>
                  <a:gd name="T17" fmla="*/ 8 h 61"/>
                  <a:gd name="T18" fmla="*/ 2 w 62"/>
                  <a:gd name="T19" fmla="*/ 18 h 61"/>
                  <a:gd name="T20" fmla="*/ 0 w 62"/>
                  <a:gd name="T21" fmla="*/ 30 h 61"/>
                  <a:gd name="T22" fmla="*/ 2 w 62"/>
                  <a:gd name="T23" fmla="*/ 42 h 61"/>
                  <a:gd name="T24" fmla="*/ 8 w 62"/>
                  <a:gd name="T25" fmla="*/ 52 h 61"/>
                  <a:gd name="T26" fmla="*/ 18 w 62"/>
                  <a:gd name="T27" fmla="*/ 58 h 61"/>
                  <a:gd name="T28" fmla="*/ 31 w 62"/>
                  <a:gd name="T29" fmla="*/ 61 h 61"/>
                  <a:gd name="T30" fmla="*/ 42 w 62"/>
                  <a:gd name="T31" fmla="*/ 58 h 61"/>
                  <a:gd name="T32" fmla="*/ 52 w 62"/>
                  <a:gd name="T33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1">
                    <a:moveTo>
                      <a:pt x="52" y="52"/>
                    </a:moveTo>
                    <a:lnTo>
                      <a:pt x="58" y="42"/>
                    </a:lnTo>
                    <a:lnTo>
                      <a:pt x="62" y="30"/>
                    </a:lnTo>
                    <a:lnTo>
                      <a:pt x="58" y="18"/>
                    </a:lnTo>
                    <a:lnTo>
                      <a:pt x="52" y="8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2" y="42"/>
                    </a:lnTo>
                    <a:lnTo>
                      <a:pt x="8" y="52"/>
                    </a:lnTo>
                    <a:lnTo>
                      <a:pt x="18" y="58"/>
                    </a:lnTo>
                    <a:lnTo>
                      <a:pt x="31" y="61"/>
                    </a:lnTo>
                    <a:lnTo>
                      <a:pt x="42" y="58"/>
                    </a:lnTo>
                    <a:lnTo>
                      <a:pt x="52" y="52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-1171575" y="2282826"/>
                <a:ext cx="98425" cy="98425"/>
              </a:xfrm>
              <a:custGeom>
                <a:avLst/>
                <a:gdLst>
                  <a:gd name="T0" fmla="*/ 53 w 62"/>
                  <a:gd name="T1" fmla="*/ 53 h 62"/>
                  <a:gd name="T2" fmla="*/ 60 w 62"/>
                  <a:gd name="T3" fmla="*/ 43 h 62"/>
                  <a:gd name="T4" fmla="*/ 62 w 62"/>
                  <a:gd name="T5" fmla="*/ 31 h 62"/>
                  <a:gd name="T6" fmla="*/ 60 w 62"/>
                  <a:gd name="T7" fmla="*/ 19 h 62"/>
                  <a:gd name="T8" fmla="*/ 53 w 62"/>
                  <a:gd name="T9" fmla="*/ 10 h 62"/>
                  <a:gd name="T10" fmla="*/ 43 w 62"/>
                  <a:gd name="T11" fmla="*/ 2 h 62"/>
                  <a:gd name="T12" fmla="*/ 31 w 62"/>
                  <a:gd name="T13" fmla="*/ 0 h 62"/>
                  <a:gd name="T14" fmla="*/ 19 w 62"/>
                  <a:gd name="T15" fmla="*/ 2 h 62"/>
                  <a:gd name="T16" fmla="*/ 10 w 62"/>
                  <a:gd name="T17" fmla="*/ 10 h 62"/>
                  <a:gd name="T18" fmla="*/ 2 w 62"/>
                  <a:gd name="T19" fmla="*/ 19 h 62"/>
                  <a:gd name="T20" fmla="*/ 0 w 62"/>
                  <a:gd name="T21" fmla="*/ 31 h 62"/>
                  <a:gd name="T22" fmla="*/ 2 w 62"/>
                  <a:gd name="T23" fmla="*/ 43 h 62"/>
                  <a:gd name="T24" fmla="*/ 10 w 62"/>
                  <a:gd name="T25" fmla="*/ 53 h 62"/>
                  <a:gd name="T26" fmla="*/ 19 w 62"/>
                  <a:gd name="T27" fmla="*/ 60 h 62"/>
                  <a:gd name="T28" fmla="*/ 31 w 62"/>
                  <a:gd name="T29" fmla="*/ 62 h 62"/>
                  <a:gd name="T30" fmla="*/ 43 w 62"/>
                  <a:gd name="T31" fmla="*/ 60 h 62"/>
                  <a:gd name="T32" fmla="*/ 53 w 62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53" y="53"/>
                    </a:move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10" y="10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10" y="53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3" y="53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-128587" y="2017713"/>
                <a:ext cx="96838" cy="96838"/>
              </a:xfrm>
              <a:custGeom>
                <a:avLst/>
                <a:gdLst>
                  <a:gd name="T0" fmla="*/ 53 w 61"/>
                  <a:gd name="T1" fmla="*/ 52 h 61"/>
                  <a:gd name="T2" fmla="*/ 59 w 61"/>
                  <a:gd name="T3" fmla="*/ 42 h 61"/>
                  <a:gd name="T4" fmla="*/ 61 w 61"/>
                  <a:gd name="T5" fmla="*/ 31 h 61"/>
                  <a:gd name="T6" fmla="*/ 59 w 61"/>
                  <a:gd name="T7" fmla="*/ 18 h 61"/>
                  <a:gd name="T8" fmla="*/ 53 w 61"/>
                  <a:gd name="T9" fmla="*/ 8 h 61"/>
                  <a:gd name="T10" fmla="*/ 43 w 61"/>
                  <a:gd name="T11" fmla="*/ 2 h 61"/>
                  <a:gd name="T12" fmla="*/ 30 w 61"/>
                  <a:gd name="T13" fmla="*/ 0 h 61"/>
                  <a:gd name="T14" fmla="*/ 19 w 61"/>
                  <a:gd name="T15" fmla="*/ 2 h 61"/>
                  <a:gd name="T16" fmla="*/ 9 w 61"/>
                  <a:gd name="T17" fmla="*/ 8 h 61"/>
                  <a:gd name="T18" fmla="*/ 3 w 61"/>
                  <a:gd name="T19" fmla="*/ 18 h 61"/>
                  <a:gd name="T20" fmla="*/ 0 w 61"/>
                  <a:gd name="T21" fmla="*/ 31 h 61"/>
                  <a:gd name="T22" fmla="*/ 3 w 61"/>
                  <a:gd name="T23" fmla="*/ 42 h 61"/>
                  <a:gd name="T24" fmla="*/ 9 w 61"/>
                  <a:gd name="T25" fmla="*/ 52 h 61"/>
                  <a:gd name="T26" fmla="*/ 19 w 61"/>
                  <a:gd name="T27" fmla="*/ 58 h 61"/>
                  <a:gd name="T28" fmla="*/ 30 w 61"/>
                  <a:gd name="T29" fmla="*/ 61 h 61"/>
                  <a:gd name="T30" fmla="*/ 43 w 61"/>
                  <a:gd name="T31" fmla="*/ 58 h 61"/>
                  <a:gd name="T32" fmla="*/ 53 w 61"/>
                  <a:gd name="T33" fmla="*/ 52 h 61"/>
                  <a:gd name="T34" fmla="*/ 53 w 61"/>
                  <a:gd name="T35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1" h="61">
                    <a:moveTo>
                      <a:pt x="53" y="52"/>
                    </a:moveTo>
                    <a:lnTo>
                      <a:pt x="59" y="42"/>
                    </a:lnTo>
                    <a:lnTo>
                      <a:pt x="61" y="31"/>
                    </a:lnTo>
                    <a:lnTo>
                      <a:pt x="59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1"/>
                    </a:lnTo>
                    <a:lnTo>
                      <a:pt x="3" y="42"/>
                    </a:lnTo>
                    <a:lnTo>
                      <a:pt x="9" y="52"/>
                    </a:lnTo>
                    <a:lnTo>
                      <a:pt x="19" y="58"/>
                    </a:lnTo>
                    <a:lnTo>
                      <a:pt x="30" y="61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53" y="52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/>
            </p:nvSpPr>
            <p:spPr bwMode="auto">
              <a:xfrm flipV="1">
                <a:off x="-36512" y="2746376"/>
                <a:ext cx="0" cy="395288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/>
            </p:nvSpPr>
            <p:spPr bwMode="auto">
              <a:xfrm flipV="1">
                <a:off x="-2632075" y="3165476"/>
                <a:ext cx="0" cy="285750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 flipV="1">
                <a:off x="-2122488" y="3060701"/>
                <a:ext cx="0" cy="309563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 flipV="1">
                <a:off x="-1081087" y="2898776"/>
                <a:ext cx="0" cy="328613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auto">
              <a:xfrm>
                <a:off x="-3216275" y="2936876"/>
                <a:ext cx="3184526" cy="371475"/>
              </a:xfrm>
              <a:custGeom>
                <a:avLst/>
                <a:gdLst>
                  <a:gd name="T0" fmla="*/ 2006 w 2006"/>
                  <a:gd name="T1" fmla="*/ 0 h 234"/>
                  <a:gd name="T2" fmla="*/ 2003 w 2006"/>
                  <a:gd name="T3" fmla="*/ 0 h 234"/>
                  <a:gd name="T4" fmla="*/ 1345 w 2006"/>
                  <a:gd name="T5" fmla="*/ 81 h 234"/>
                  <a:gd name="T6" fmla="*/ 689 w 2006"/>
                  <a:gd name="T7" fmla="*/ 184 h 234"/>
                  <a:gd name="T8" fmla="*/ 368 w 2006"/>
                  <a:gd name="T9" fmla="*/ 233 h 234"/>
                  <a:gd name="T10" fmla="*/ 362 w 2006"/>
                  <a:gd name="T11" fmla="*/ 234 h 234"/>
                  <a:gd name="T12" fmla="*/ 0 w 2006"/>
                  <a:gd name="T13" fmla="*/ 20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06" h="234">
                    <a:moveTo>
                      <a:pt x="2006" y="0"/>
                    </a:moveTo>
                    <a:lnTo>
                      <a:pt x="2003" y="0"/>
                    </a:lnTo>
                    <a:lnTo>
                      <a:pt x="1345" y="81"/>
                    </a:lnTo>
                    <a:lnTo>
                      <a:pt x="689" y="184"/>
                    </a:lnTo>
                    <a:lnTo>
                      <a:pt x="368" y="233"/>
                    </a:lnTo>
                    <a:lnTo>
                      <a:pt x="362" y="234"/>
                    </a:lnTo>
                    <a:lnTo>
                      <a:pt x="0" y="204"/>
                    </a:lnTo>
                  </a:path>
                </a:pathLst>
              </a:custGeom>
              <a:noFill/>
              <a:ln w="28575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auto">
              <a:xfrm>
                <a:off x="-3265488" y="3211513"/>
                <a:ext cx="96838" cy="98425"/>
              </a:xfrm>
              <a:custGeom>
                <a:avLst/>
                <a:gdLst>
                  <a:gd name="T0" fmla="*/ 8 w 61"/>
                  <a:gd name="T1" fmla="*/ 53 h 62"/>
                  <a:gd name="T2" fmla="*/ 19 w 61"/>
                  <a:gd name="T3" fmla="*/ 60 h 62"/>
                  <a:gd name="T4" fmla="*/ 31 w 61"/>
                  <a:gd name="T5" fmla="*/ 62 h 62"/>
                  <a:gd name="T6" fmla="*/ 42 w 61"/>
                  <a:gd name="T7" fmla="*/ 60 h 62"/>
                  <a:gd name="T8" fmla="*/ 53 w 61"/>
                  <a:gd name="T9" fmla="*/ 53 h 62"/>
                  <a:gd name="T10" fmla="*/ 59 w 61"/>
                  <a:gd name="T11" fmla="*/ 43 h 62"/>
                  <a:gd name="T12" fmla="*/ 61 w 61"/>
                  <a:gd name="T13" fmla="*/ 31 h 62"/>
                  <a:gd name="T14" fmla="*/ 59 w 61"/>
                  <a:gd name="T15" fmla="*/ 19 h 62"/>
                  <a:gd name="T16" fmla="*/ 53 w 61"/>
                  <a:gd name="T17" fmla="*/ 9 h 62"/>
                  <a:gd name="T18" fmla="*/ 42 w 61"/>
                  <a:gd name="T19" fmla="*/ 2 h 62"/>
                  <a:gd name="T20" fmla="*/ 31 w 61"/>
                  <a:gd name="T21" fmla="*/ 0 h 62"/>
                  <a:gd name="T22" fmla="*/ 19 w 61"/>
                  <a:gd name="T23" fmla="*/ 2 h 62"/>
                  <a:gd name="T24" fmla="*/ 8 w 61"/>
                  <a:gd name="T25" fmla="*/ 9 h 62"/>
                  <a:gd name="T26" fmla="*/ 2 w 61"/>
                  <a:gd name="T27" fmla="*/ 19 h 62"/>
                  <a:gd name="T28" fmla="*/ 0 w 61"/>
                  <a:gd name="T29" fmla="*/ 31 h 62"/>
                  <a:gd name="T30" fmla="*/ 2 w 61"/>
                  <a:gd name="T31" fmla="*/ 43 h 62"/>
                  <a:gd name="T32" fmla="*/ 8 w 61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1" h="62">
                    <a:moveTo>
                      <a:pt x="8" y="53"/>
                    </a:moveTo>
                    <a:lnTo>
                      <a:pt x="19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3" y="53"/>
                    </a:lnTo>
                    <a:lnTo>
                      <a:pt x="59" y="43"/>
                    </a:lnTo>
                    <a:lnTo>
                      <a:pt x="61" y="31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8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Freeform 42"/>
              <p:cNvSpPr>
                <a:spLocks/>
              </p:cNvSpPr>
              <p:nvPr/>
            </p:nvSpPr>
            <p:spPr bwMode="auto">
              <a:xfrm>
                <a:off x="-2690813" y="3259138"/>
                <a:ext cx="98425" cy="98425"/>
              </a:xfrm>
              <a:custGeom>
                <a:avLst/>
                <a:gdLst>
                  <a:gd name="T0" fmla="*/ 10 w 62"/>
                  <a:gd name="T1" fmla="*/ 53 h 62"/>
                  <a:gd name="T2" fmla="*/ 19 w 62"/>
                  <a:gd name="T3" fmla="*/ 60 h 62"/>
                  <a:gd name="T4" fmla="*/ 31 w 62"/>
                  <a:gd name="T5" fmla="*/ 62 h 62"/>
                  <a:gd name="T6" fmla="*/ 43 w 62"/>
                  <a:gd name="T7" fmla="*/ 60 h 62"/>
                  <a:gd name="T8" fmla="*/ 53 w 62"/>
                  <a:gd name="T9" fmla="*/ 53 h 62"/>
                  <a:gd name="T10" fmla="*/ 60 w 62"/>
                  <a:gd name="T11" fmla="*/ 43 h 62"/>
                  <a:gd name="T12" fmla="*/ 62 w 62"/>
                  <a:gd name="T13" fmla="*/ 31 h 62"/>
                  <a:gd name="T14" fmla="*/ 60 w 62"/>
                  <a:gd name="T15" fmla="*/ 19 h 62"/>
                  <a:gd name="T16" fmla="*/ 53 w 62"/>
                  <a:gd name="T17" fmla="*/ 10 h 62"/>
                  <a:gd name="T18" fmla="*/ 43 w 62"/>
                  <a:gd name="T19" fmla="*/ 2 h 62"/>
                  <a:gd name="T20" fmla="*/ 31 w 62"/>
                  <a:gd name="T21" fmla="*/ 0 h 62"/>
                  <a:gd name="T22" fmla="*/ 19 w 62"/>
                  <a:gd name="T23" fmla="*/ 2 h 62"/>
                  <a:gd name="T24" fmla="*/ 10 w 62"/>
                  <a:gd name="T25" fmla="*/ 10 h 62"/>
                  <a:gd name="T26" fmla="*/ 2 w 62"/>
                  <a:gd name="T27" fmla="*/ 19 h 62"/>
                  <a:gd name="T28" fmla="*/ 0 w 62"/>
                  <a:gd name="T29" fmla="*/ 31 h 62"/>
                  <a:gd name="T30" fmla="*/ 2 w 62"/>
                  <a:gd name="T31" fmla="*/ 43 h 62"/>
                  <a:gd name="T32" fmla="*/ 10 w 62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10" y="53"/>
                    </a:move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3" y="53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10" y="10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10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Freeform 43"/>
              <p:cNvSpPr>
                <a:spLocks/>
              </p:cNvSpPr>
              <p:nvPr/>
            </p:nvSpPr>
            <p:spPr bwMode="auto">
              <a:xfrm>
                <a:off x="-2171700" y="3179763"/>
                <a:ext cx="98425" cy="98425"/>
              </a:xfrm>
              <a:custGeom>
                <a:avLst/>
                <a:gdLst>
                  <a:gd name="T0" fmla="*/ 9 w 62"/>
                  <a:gd name="T1" fmla="*/ 52 h 62"/>
                  <a:gd name="T2" fmla="*/ 19 w 62"/>
                  <a:gd name="T3" fmla="*/ 58 h 62"/>
                  <a:gd name="T4" fmla="*/ 31 w 62"/>
                  <a:gd name="T5" fmla="*/ 62 h 62"/>
                  <a:gd name="T6" fmla="*/ 43 w 62"/>
                  <a:gd name="T7" fmla="*/ 58 h 62"/>
                  <a:gd name="T8" fmla="*/ 53 w 62"/>
                  <a:gd name="T9" fmla="*/ 52 h 62"/>
                  <a:gd name="T10" fmla="*/ 60 w 62"/>
                  <a:gd name="T11" fmla="*/ 42 h 62"/>
                  <a:gd name="T12" fmla="*/ 62 w 62"/>
                  <a:gd name="T13" fmla="*/ 31 h 62"/>
                  <a:gd name="T14" fmla="*/ 60 w 62"/>
                  <a:gd name="T15" fmla="*/ 18 h 62"/>
                  <a:gd name="T16" fmla="*/ 53 w 62"/>
                  <a:gd name="T17" fmla="*/ 8 h 62"/>
                  <a:gd name="T18" fmla="*/ 43 w 62"/>
                  <a:gd name="T19" fmla="*/ 2 h 62"/>
                  <a:gd name="T20" fmla="*/ 31 w 62"/>
                  <a:gd name="T21" fmla="*/ 0 h 62"/>
                  <a:gd name="T22" fmla="*/ 19 w 62"/>
                  <a:gd name="T23" fmla="*/ 2 h 62"/>
                  <a:gd name="T24" fmla="*/ 9 w 62"/>
                  <a:gd name="T25" fmla="*/ 8 h 62"/>
                  <a:gd name="T26" fmla="*/ 2 w 62"/>
                  <a:gd name="T27" fmla="*/ 18 h 62"/>
                  <a:gd name="T28" fmla="*/ 0 w 62"/>
                  <a:gd name="T29" fmla="*/ 31 h 62"/>
                  <a:gd name="T30" fmla="*/ 2 w 62"/>
                  <a:gd name="T31" fmla="*/ 42 h 62"/>
                  <a:gd name="T32" fmla="*/ 9 w 62"/>
                  <a:gd name="T33" fmla="*/ 5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9" y="52"/>
                    </a:moveTo>
                    <a:lnTo>
                      <a:pt x="19" y="58"/>
                    </a:lnTo>
                    <a:lnTo>
                      <a:pt x="31" y="62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60" y="42"/>
                    </a:lnTo>
                    <a:lnTo>
                      <a:pt x="62" y="31"/>
                    </a:lnTo>
                    <a:lnTo>
                      <a:pt x="60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1"/>
                    </a:lnTo>
                    <a:lnTo>
                      <a:pt x="2" y="42"/>
                    </a:lnTo>
                    <a:lnTo>
                      <a:pt x="9" y="52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6" name="Freeform 44"/>
              <p:cNvSpPr>
                <a:spLocks/>
              </p:cNvSpPr>
              <p:nvPr/>
            </p:nvSpPr>
            <p:spPr bwMode="auto">
              <a:xfrm>
                <a:off x="-1128712" y="3017838"/>
                <a:ext cx="96838" cy="96838"/>
              </a:xfrm>
              <a:custGeom>
                <a:avLst/>
                <a:gdLst>
                  <a:gd name="T0" fmla="*/ 9 w 61"/>
                  <a:gd name="T1" fmla="*/ 53 h 61"/>
                  <a:gd name="T2" fmla="*/ 19 w 61"/>
                  <a:gd name="T3" fmla="*/ 59 h 61"/>
                  <a:gd name="T4" fmla="*/ 30 w 61"/>
                  <a:gd name="T5" fmla="*/ 61 h 61"/>
                  <a:gd name="T6" fmla="*/ 43 w 61"/>
                  <a:gd name="T7" fmla="*/ 59 h 61"/>
                  <a:gd name="T8" fmla="*/ 53 w 61"/>
                  <a:gd name="T9" fmla="*/ 53 h 61"/>
                  <a:gd name="T10" fmla="*/ 59 w 61"/>
                  <a:gd name="T11" fmla="*/ 42 h 61"/>
                  <a:gd name="T12" fmla="*/ 61 w 61"/>
                  <a:gd name="T13" fmla="*/ 30 h 61"/>
                  <a:gd name="T14" fmla="*/ 59 w 61"/>
                  <a:gd name="T15" fmla="*/ 19 h 61"/>
                  <a:gd name="T16" fmla="*/ 53 w 61"/>
                  <a:gd name="T17" fmla="*/ 9 h 61"/>
                  <a:gd name="T18" fmla="*/ 43 w 61"/>
                  <a:gd name="T19" fmla="*/ 2 h 61"/>
                  <a:gd name="T20" fmla="*/ 30 w 61"/>
                  <a:gd name="T21" fmla="*/ 0 h 61"/>
                  <a:gd name="T22" fmla="*/ 19 w 61"/>
                  <a:gd name="T23" fmla="*/ 2 h 61"/>
                  <a:gd name="T24" fmla="*/ 9 w 61"/>
                  <a:gd name="T25" fmla="*/ 9 h 61"/>
                  <a:gd name="T26" fmla="*/ 3 w 61"/>
                  <a:gd name="T27" fmla="*/ 19 h 61"/>
                  <a:gd name="T28" fmla="*/ 0 w 61"/>
                  <a:gd name="T29" fmla="*/ 30 h 61"/>
                  <a:gd name="T30" fmla="*/ 3 w 61"/>
                  <a:gd name="T31" fmla="*/ 42 h 61"/>
                  <a:gd name="T32" fmla="*/ 9 w 61"/>
                  <a:gd name="T33" fmla="*/ 53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1" h="61">
                    <a:moveTo>
                      <a:pt x="9" y="53"/>
                    </a:moveTo>
                    <a:lnTo>
                      <a:pt x="19" y="59"/>
                    </a:lnTo>
                    <a:lnTo>
                      <a:pt x="30" y="61"/>
                    </a:lnTo>
                    <a:lnTo>
                      <a:pt x="43" y="59"/>
                    </a:lnTo>
                    <a:lnTo>
                      <a:pt x="53" y="53"/>
                    </a:lnTo>
                    <a:lnTo>
                      <a:pt x="59" y="42"/>
                    </a:lnTo>
                    <a:lnTo>
                      <a:pt x="61" y="30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3" y="2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2"/>
                    </a:lnTo>
                    <a:lnTo>
                      <a:pt x="9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Freeform 45"/>
              <p:cNvSpPr>
                <a:spLocks/>
              </p:cNvSpPr>
              <p:nvPr/>
            </p:nvSpPr>
            <p:spPr bwMode="auto">
              <a:xfrm>
                <a:off x="-85725" y="2889251"/>
                <a:ext cx="98425" cy="96838"/>
              </a:xfrm>
              <a:custGeom>
                <a:avLst/>
                <a:gdLst>
                  <a:gd name="T0" fmla="*/ 9 w 62"/>
                  <a:gd name="T1" fmla="*/ 52 h 61"/>
                  <a:gd name="T2" fmla="*/ 19 w 62"/>
                  <a:gd name="T3" fmla="*/ 59 h 61"/>
                  <a:gd name="T4" fmla="*/ 31 w 62"/>
                  <a:gd name="T5" fmla="*/ 61 h 61"/>
                  <a:gd name="T6" fmla="*/ 43 w 62"/>
                  <a:gd name="T7" fmla="*/ 59 h 61"/>
                  <a:gd name="T8" fmla="*/ 52 w 62"/>
                  <a:gd name="T9" fmla="*/ 52 h 61"/>
                  <a:gd name="T10" fmla="*/ 60 w 62"/>
                  <a:gd name="T11" fmla="*/ 42 h 61"/>
                  <a:gd name="T12" fmla="*/ 62 w 62"/>
                  <a:gd name="T13" fmla="*/ 30 h 61"/>
                  <a:gd name="T14" fmla="*/ 60 w 62"/>
                  <a:gd name="T15" fmla="*/ 19 h 61"/>
                  <a:gd name="T16" fmla="*/ 52 w 62"/>
                  <a:gd name="T17" fmla="*/ 8 h 61"/>
                  <a:gd name="T18" fmla="*/ 43 w 62"/>
                  <a:gd name="T19" fmla="*/ 2 h 61"/>
                  <a:gd name="T20" fmla="*/ 31 w 62"/>
                  <a:gd name="T21" fmla="*/ 0 h 61"/>
                  <a:gd name="T22" fmla="*/ 19 w 62"/>
                  <a:gd name="T23" fmla="*/ 2 h 61"/>
                  <a:gd name="T24" fmla="*/ 9 w 62"/>
                  <a:gd name="T25" fmla="*/ 8 h 61"/>
                  <a:gd name="T26" fmla="*/ 2 w 62"/>
                  <a:gd name="T27" fmla="*/ 19 h 61"/>
                  <a:gd name="T28" fmla="*/ 0 w 62"/>
                  <a:gd name="T29" fmla="*/ 30 h 61"/>
                  <a:gd name="T30" fmla="*/ 2 w 62"/>
                  <a:gd name="T31" fmla="*/ 42 h 61"/>
                  <a:gd name="T32" fmla="*/ 9 w 62"/>
                  <a:gd name="T33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1">
                    <a:moveTo>
                      <a:pt x="9" y="52"/>
                    </a:moveTo>
                    <a:lnTo>
                      <a:pt x="19" y="59"/>
                    </a:lnTo>
                    <a:lnTo>
                      <a:pt x="31" y="61"/>
                    </a:lnTo>
                    <a:lnTo>
                      <a:pt x="43" y="59"/>
                    </a:lnTo>
                    <a:lnTo>
                      <a:pt x="52" y="52"/>
                    </a:lnTo>
                    <a:lnTo>
                      <a:pt x="60" y="42"/>
                    </a:lnTo>
                    <a:lnTo>
                      <a:pt x="62" y="30"/>
                    </a:lnTo>
                    <a:lnTo>
                      <a:pt x="60" y="19"/>
                    </a:lnTo>
                    <a:lnTo>
                      <a:pt x="52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2" y="42"/>
                    </a:lnTo>
                    <a:lnTo>
                      <a:pt x="9" y="52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/>
            </p:nvSpPr>
            <p:spPr bwMode="auto">
              <a:xfrm flipV="1">
                <a:off x="-2070100" y="2222501"/>
                <a:ext cx="0" cy="319088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/>
            </p:nvSpPr>
            <p:spPr bwMode="auto">
              <a:xfrm flipV="1">
                <a:off x="15875" y="1922463"/>
                <a:ext cx="0" cy="40957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6" name="Line 48"/>
              <p:cNvSpPr>
                <a:spLocks noChangeShapeType="1"/>
              </p:cNvSpPr>
              <p:nvPr/>
            </p:nvSpPr>
            <p:spPr bwMode="auto">
              <a:xfrm flipV="1">
                <a:off x="-2589213" y="2384426"/>
                <a:ext cx="0" cy="29527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7" name="Line 49"/>
              <p:cNvSpPr>
                <a:spLocks noChangeShapeType="1"/>
              </p:cNvSpPr>
              <p:nvPr/>
            </p:nvSpPr>
            <p:spPr bwMode="auto">
              <a:xfrm flipV="1">
                <a:off x="-1028700" y="2255838"/>
                <a:ext cx="0" cy="35242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Freeform 50"/>
              <p:cNvSpPr>
                <a:spLocks/>
              </p:cNvSpPr>
              <p:nvPr/>
            </p:nvSpPr>
            <p:spPr bwMode="auto">
              <a:xfrm>
                <a:off x="-3168649" y="2132013"/>
                <a:ext cx="3175000" cy="1146175"/>
              </a:xfrm>
              <a:custGeom>
                <a:avLst/>
                <a:gdLst>
                  <a:gd name="T0" fmla="*/ 1964 w 1964"/>
                  <a:gd name="T1" fmla="*/ 0 h 711"/>
                  <a:gd name="T2" fmla="*/ 1312 w 1964"/>
                  <a:gd name="T3" fmla="*/ 193 h 711"/>
                  <a:gd name="T4" fmla="*/ 1307 w 1964"/>
                  <a:gd name="T5" fmla="*/ 195 h 711"/>
                  <a:gd name="T6" fmla="*/ 656 w 1964"/>
                  <a:gd name="T7" fmla="*/ 157 h 711"/>
                  <a:gd name="T8" fmla="*/ 653 w 1964"/>
                  <a:gd name="T9" fmla="*/ 156 h 711"/>
                  <a:gd name="T10" fmla="*/ 329 w 1964"/>
                  <a:gd name="T11" fmla="*/ 254 h 711"/>
                  <a:gd name="T12" fmla="*/ 326 w 1964"/>
                  <a:gd name="T13" fmla="*/ 255 h 711"/>
                  <a:gd name="T14" fmla="*/ 0 w 1964"/>
                  <a:gd name="T15" fmla="*/ 711 h 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64" h="711">
                    <a:moveTo>
                      <a:pt x="1964" y="0"/>
                    </a:moveTo>
                    <a:lnTo>
                      <a:pt x="1312" y="193"/>
                    </a:lnTo>
                    <a:lnTo>
                      <a:pt x="1307" y="195"/>
                    </a:lnTo>
                    <a:lnTo>
                      <a:pt x="656" y="157"/>
                    </a:lnTo>
                    <a:lnTo>
                      <a:pt x="653" y="156"/>
                    </a:lnTo>
                    <a:lnTo>
                      <a:pt x="329" y="254"/>
                    </a:lnTo>
                    <a:lnTo>
                      <a:pt x="326" y="255"/>
                    </a:lnTo>
                    <a:lnTo>
                      <a:pt x="0" y="711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Freeform 51"/>
              <p:cNvSpPr>
                <a:spLocks/>
              </p:cNvSpPr>
              <p:nvPr/>
            </p:nvSpPr>
            <p:spPr bwMode="auto">
              <a:xfrm>
                <a:off x="-2643188" y="2487613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3 w 62"/>
                  <a:gd name="T3" fmla="*/ 43 h 62"/>
                  <a:gd name="T4" fmla="*/ 9 w 62"/>
                  <a:gd name="T5" fmla="*/ 53 h 62"/>
                  <a:gd name="T6" fmla="*/ 19 w 62"/>
                  <a:gd name="T7" fmla="*/ 60 h 62"/>
                  <a:gd name="T8" fmla="*/ 31 w 62"/>
                  <a:gd name="T9" fmla="*/ 62 h 62"/>
                  <a:gd name="T10" fmla="*/ 44 w 62"/>
                  <a:gd name="T11" fmla="*/ 60 h 62"/>
                  <a:gd name="T12" fmla="*/ 53 w 62"/>
                  <a:gd name="T13" fmla="*/ 53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9 h 62"/>
                  <a:gd name="T20" fmla="*/ 53 w 62"/>
                  <a:gd name="T21" fmla="*/ 10 h 62"/>
                  <a:gd name="T22" fmla="*/ 44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10 h 62"/>
                  <a:gd name="T30" fmla="*/ 3 w 62"/>
                  <a:gd name="T31" fmla="*/ 19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3" y="43"/>
                    </a:lnTo>
                    <a:lnTo>
                      <a:pt x="9" y="53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4" y="60"/>
                    </a:lnTo>
                    <a:lnTo>
                      <a:pt x="53" y="53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4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10"/>
                    </a:lnTo>
                    <a:lnTo>
                      <a:pt x="3" y="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Freeform 52"/>
              <p:cNvSpPr>
                <a:spLocks/>
              </p:cNvSpPr>
              <p:nvPr/>
            </p:nvSpPr>
            <p:spPr bwMode="auto">
              <a:xfrm>
                <a:off x="-2119313" y="2332038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2 w 62"/>
                  <a:gd name="T3" fmla="*/ 43 h 62"/>
                  <a:gd name="T4" fmla="*/ 9 w 62"/>
                  <a:gd name="T5" fmla="*/ 52 h 62"/>
                  <a:gd name="T6" fmla="*/ 19 w 62"/>
                  <a:gd name="T7" fmla="*/ 58 h 62"/>
                  <a:gd name="T8" fmla="*/ 31 w 62"/>
                  <a:gd name="T9" fmla="*/ 62 h 62"/>
                  <a:gd name="T10" fmla="*/ 43 w 62"/>
                  <a:gd name="T11" fmla="*/ 58 h 62"/>
                  <a:gd name="T12" fmla="*/ 53 w 62"/>
                  <a:gd name="T13" fmla="*/ 52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8 h 62"/>
                  <a:gd name="T20" fmla="*/ 53 w 62"/>
                  <a:gd name="T21" fmla="*/ 8 h 62"/>
                  <a:gd name="T22" fmla="*/ 43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8 h 62"/>
                  <a:gd name="T30" fmla="*/ 2 w 62"/>
                  <a:gd name="T31" fmla="*/ 18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58"/>
                    </a:lnTo>
                    <a:lnTo>
                      <a:pt x="31" y="62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Freeform 53"/>
              <p:cNvSpPr>
                <a:spLocks/>
              </p:cNvSpPr>
              <p:nvPr/>
            </p:nvSpPr>
            <p:spPr bwMode="auto">
              <a:xfrm>
                <a:off x="-1085850" y="2392363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2 w 62"/>
                  <a:gd name="T3" fmla="*/ 43 h 62"/>
                  <a:gd name="T4" fmla="*/ 9 w 62"/>
                  <a:gd name="T5" fmla="*/ 52 h 62"/>
                  <a:gd name="T6" fmla="*/ 19 w 62"/>
                  <a:gd name="T7" fmla="*/ 60 h 62"/>
                  <a:gd name="T8" fmla="*/ 31 w 62"/>
                  <a:gd name="T9" fmla="*/ 62 h 62"/>
                  <a:gd name="T10" fmla="*/ 43 w 62"/>
                  <a:gd name="T11" fmla="*/ 60 h 62"/>
                  <a:gd name="T12" fmla="*/ 52 w 62"/>
                  <a:gd name="T13" fmla="*/ 52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9 h 62"/>
                  <a:gd name="T20" fmla="*/ 52 w 62"/>
                  <a:gd name="T21" fmla="*/ 9 h 62"/>
                  <a:gd name="T22" fmla="*/ 43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9 h 62"/>
                  <a:gd name="T30" fmla="*/ 2 w 62"/>
                  <a:gd name="T31" fmla="*/ 19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2" y="52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2" y="9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Freeform 54"/>
              <p:cNvSpPr>
                <a:spLocks/>
              </p:cNvSpPr>
              <p:nvPr/>
            </p:nvSpPr>
            <p:spPr bwMode="auto">
              <a:xfrm>
                <a:off x="-42862" y="2082801"/>
                <a:ext cx="96838" cy="98425"/>
              </a:xfrm>
              <a:custGeom>
                <a:avLst/>
                <a:gdLst>
                  <a:gd name="T0" fmla="*/ 0 w 61"/>
                  <a:gd name="T1" fmla="*/ 31 h 62"/>
                  <a:gd name="T2" fmla="*/ 2 w 61"/>
                  <a:gd name="T3" fmla="*/ 43 h 62"/>
                  <a:gd name="T4" fmla="*/ 9 w 61"/>
                  <a:gd name="T5" fmla="*/ 52 h 62"/>
                  <a:gd name="T6" fmla="*/ 19 w 61"/>
                  <a:gd name="T7" fmla="*/ 60 h 62"/>
                  <a:gd name="T8" fmla="*/ 31 w 61"/>
                  <a:gd name="T9" fmla="*/ 62 h 62"/>
                  <a:gd name="T10" fmla="*/ 42 w 61"/>
                  <a:gd name="T11" fmla="*/ 60 h 62"/>
                  <a:gd name="T12" fmla="*/ 53 w 61"/>
                  <a:gd name="T13" fmla="*/ 52 h 62"/>
                  <a:gd name="T14" fmla="*/ 59 w 61"/>
                  <a:gd name="T15" fmla="*/ 43 h 62"/>
                  <a:gd name="T16" fmla="*/ 61 w 61"/>
                  <a:gd name="T17" fmla="*/ 31 h 62"/>
                  <a:gd name="T18" fmla="*/ 59 w 61"/>
                  <a:gd name="T19" fmla="*/ 19 h 62"/>
                  <a:gd name="T20" fmla="*/ 53 w 61"/>
                  <a:gd name="T21" fmla="*/ 9 h 62"/>
                  <a:gd name="T22" fmla="*/ 42 w 61"/>
                  <a:gd name="T23" fmla="*/ 2 h 62"/>
                  <a:gd name="T24" fmla="*/ 31 w 61"/>
                  <a:gd name="T25" fmla="*/ 0 h 62"/>
                  <a:gd name="T26" fmla="*/ 19 w 61"/>
                  <a:gd name="T27" fmla="*/ 2 h 62"/>
                  <a:gd name="T28" fmla="*/ 9 w 61"/>
                  <a:gd name="T29" fmla="*/ 9 h 62"/>
                  <a:gd name="T30" fmla="*/ 2 w 61"/>
                  <a:gd name="T31" fmla="*/ 19 h 62"/>
                  <a:gd name="T32" fmla="*/ 0 w 61"/>
                  <a:gd name="T33" fmla="*/ 31 h 62"/>
                  <a:gd name="T34" fmla="*/ 0 w 61"/>
                  <a:gd name="T35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1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3" y="52"/>
                    </a:lnTo>
                    <a:lnTo>
                      <a:pt x="59" y="43"/>
                    </a:lnTo>
                    <a:lnTo>
                      <a:pt x="61" y="31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33" name="Rectangle 53"/>
            <p:cNvSpPr>
              <a:spLocks noChangeArrowheads="1"/>
            </p:cNvSpPr>
            <p:nvPr/>
          </p:nvSpPr>
          <p:spPr bwMode="auto">
            <a:xfrm>
              <a:off x="962274" y="3392548"/>
              <a:ext cx="7534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234" name="Rectangle 53"/>
            <p:cNvSpPr>
              <a:spLocks noChangeArrowheads="1"/>
            </p:cNvSpPr>
            <p:nvPr/>
          </p:nvSpPr>
          <p:spPr bwMode="auto">
            <a:xfrm>
              <a:off x="1293035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24</a:t>
              </a:r>
            </a:p>
          </p:txBody>
        </p:sp>
        <p:sp>
          <p:nvSpPr>
            <p:cNvPr id="235" name="Rectangle 53"/>
            <p:cNvSpPr>
              <a:spLocks noChangeArrowheads="1"/>
            </p:cNvSpPr>
            <p:nvPr/>
          </p:nvSpPr>
          <p:spPr bwMode="auto">
            <a:xfrm>
              <a:off x="1669123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48</a:t>
              </a:r>
            </a:p>
          </p:txBody>
        </p:sp>
        <p:sp>
          <p:nvSpPr>
            <p:cNvPr id="236" name="Rectangle 53"/>
            <p:cNvSpPr>
              <a:spLocks noChangeArrowheads="1"/>
            </p:cNvSpPr>
            <p:nvPr/>
          </p:nvSpPr>
          <p:spPr bwMode="auto">
            <a:xfrm>
              <a:off x="2414801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96</a:t>
              </a: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3111208" y="3392548"/>
              <a:ext cx="226023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144</a:t>
              </a:r>
            </a:p>
          </p:txBody>
        </p:sp>
        <p:sp>
          <p:nvSpPr>
            <p:cNvPr id="238" name="Rectangle 53"/>
            <p:cNvSpPr>
              <a:spLocks noChangeArrowheads="1"/>
            </p:cNvSpPr>
            <p:nvPr/>
          </p:nvSpPr>
          <p:spPr bwMode="auto">
            <a:xfrm>
              <a:off x="3463742" y="3365956"/>
              <a:ext cx="62196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s-AR" sz="1200" smtClean="0">
                  <a:solidFill>
                    <a:srgbClr val="000066"/>
                  </a:solidFill>
                  <a:cs typeface="Arial" charset="0"/>
                </a:rPr>
                <a:t>semanas</a:t>
              </a:r>
              <a:endParaRPr lang="es-AR" sz="10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43" name="Rectangle 52"/>
            <p:cNvSpPr>
              <a:spLocks noChangeArrowheads="1"/>
            </p:cNvSpPr>
            <p:nvPr/>
          </p:nvSpPr>
          <p:spPr bwMode="auto">
            <a:xfrm>
              <a:off x="457200" y="3191217"/>
              <a:ext cx="195566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-20</a:t>
              </a:r>
            </a:p>
          </p:txBody>
        </p:sp>
        <p:sp>
          <p:nvSpPr>
            <p:cNvPr id="244" name="Rectangle 53"/>
            <p:cNvSpPr>
              <a:spLocks noChangeArrowheads="1"/>
            </p:cNvSpPr>
            <p:nvPr/>
          </p:nvSpPr>
          <p:spPr bwMode="auto">
            <a:xfrm>
              <a:off x="564725" y="2549558"/>
              <a:ext cx="75341" cy="17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245" name="Rectangle 55"/>
            <p:cNvSpPr>
              <a:spLocks noChangeArrowheads="1"/>
            </p:cNvSpPr>
            <p:nvPr/>
          </p:nvSpPr>
          <p:spPr bwMode="auto">
            <a:xfrm>
              <a:off x="489384" y="1879659"/>
              <a:ext cx="150682" cy="17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 dirty="0">
                  <a:solidFill>
                    <a:srgbClr val="000066"/>
                  </a:solidFill>
                  <a:cs typeface="Arial" charset="0"/>
                </a:rPr>
                <a:t>20</a:t>
              </a:r>
            </a:p>
          </p:txBody>
        </p:sp>
        <p:sp>
          <p:nvSpPr>
            <p:cNvPr id="248" name="Rectangle 53"/>
            <p:cNvSpPr>
              <a:spLocks noChangeArrowheads="1"/>
            </p:cNvSpPr>
            <p:nvPr/>
          </p:nvSpPr>
          <p:spPr bwMode="auto">
            <a:xfrm>
              <a:off x="811527" y="3616393"/>
              <a:ext cx="226088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595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49" name="Rectangle 53"/>
            <p:cNvSpPr>
              <a:spLocks noChangeArrowheads="1"/>
            </p:cNvSpPr>
            <p:nvPr/>
          </p:nvSpPr>
          <p:spPr bwMode="auto">
            <a:xfrm>
              <a:off x="1255364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541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529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0" name="Rectangle 53"/>
            <p:cNvSpPr>
              <a:spLocks noChangeArrowheads="1"/>
            </p:cNvSpPr>
            <p:nvPr/>
          </p:nvSpPr>
          <p:spPr bwMode="auto">
            <a:xfrm>
              <a:off x="1631452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521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507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1" name="Rectangle 53"/>
            <p:cNvSpPr>
              <a:spLocks noChangeArrowheads="1"/>
            </p:cNvSpPr>
            <p:nvPr/>
          </p:nvSpPr>
          <p:spPr bwMode="auto">
            <a:xfrm>
              <a:off x="2377130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505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3111208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364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397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363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3" name="Line 49"/>
            <p:cNvSpPr>
              <a:spLocks noChangeShapeType="1"/>
            </p:cNvSpPr>
            <p:nvPr/>
          </p:nvSpPr>
          <p:spPr bwMode="auto">
            <a:xfrm flipH="1">
              <a:off x="304914" y="3690241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4" name="Line 51"/>
            <p:cNvSpPr>
              <a:spLocks noChangeShapeType="1"/>
            </p:cNvSpPr>
            <p:nvPr/>
          </p:nvSpPr>
          <p:spPr bwMode="auto">
            <a:xfrm flipH="1">
              <a:off x="304914" y="3858767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5" name="Line 50"/>
            <p:cNvSpPr>
              <a:spLocks noChangeShapeType="1"/>
            </p:cNvSpPr>
            <p:nvPr/>
          </p:nvSpPr>
          <p:spPr bwMode="auto">
            <a:xfrm flipH="1">
              <a:off x="304914" y="4023268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62" name="Rectangle 53"/>
            <p:cNvSpPr>
              <a:spLocks noChangeArrowheads="1"/>
            </p:cNvSpPr>
            <p:nvPr/>
          </p:nvSpPr>
          <p:spPr bwMode="auto">
            <a:xfrm>
              <a:off x="1699778" y="1603579"/>
              <a:ext cx="129836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AR" altLang="fr-FR" sz="1600" b="1" smtClean="0">
                  <a:solidFill>
                    <a:srgbClr val="333399"/>
                  </a:solidFill>
                  <a:latin typeface="Calibri"/>
                  <a:cs typeface="Arial" charset="0"/>
                </a:rPr>
                <a:t>Colesterol </a:t>
              </a:r>
              <a:r>
                <a:rPr lang="es-AR" alt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total</a:t>
              </a:r>
              <a:endParaRPr lang="es-AR" alt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293" name="ZoneTexte 183"/>
            <p:cNvSpPr txBox="1">
              <a:spLocks noChangeArrowheads="1"/>
            </p:cNvSpPr>
            <p:nvPr/>
          </p:nvSpPr>
          <p:spPr bwMode="auto">
            <a:xfrm>
              <a:off x="2916284" y="2593109"/>
              <a:ext cx="83864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p&lt;0.001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  <a:endParaRPr lang="fr-FR" dirty="0"/>
          </a:p>
        </p:txBody>
      </p:sp>
      <p:grpSp>
        <p:nvGrpSpPr>
          <p:cNvPr id="3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8" name="ZoneTexte 6"/>
          <p:cNvSpPr txBox="1">
            <a:spLocks noChangeArrowheads="1"/>
          </p:cNvSpPr>
          <p:nvPr/>
        </p:nvSpPr>
        <p:spPr bwMode="auto">
          <a:xfrm>
            <a:off x="914400" y="1115452"/>
            <a:ext cx="73513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s-AR" altLang="fr-FR" sz="2000" b="1" smtClean="0">
                <a:solidFill>
                  <a:srgbClr val="CC3300"/>
                </a:solidFill>
                <a:latin typeface="+mj-lt"/>
                <a:cs typeface="Arial" charset="0"/>
              </a:rPr>
              <a:t>Media de cambio porcentual en la masa mineral osea a 96 semanas</a:t>
            </a:r>
            <a:endParaRPr lang="es-AR" altLang="fr-FR" sz="2000" b="1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grpSp>
        <p:nvGrpSpPr>
          <p:cNvPr id="4" name="Groupe 116"/>
          <p:cNvGrpSpPr/>
          <p:nvPr/>
        </p:nvGrpSpPr>
        <p:grpSpPr>
          <a:xfrm>
            <a:off x="592408" y="1474788"/>
            <a:ext cx="2904855" cy="2540516"/>
            <a:chOff x="592408" y="1474788"/>
            <a:chExt cx="2904855" cy="2540516"/>
          </a:xfrm>
        </p:grpSpPr>
        <p:sp>
          <p:nvSpPr>
            <p:cNvPr id="11" name="Rectangle 33"/>
            <p:cNvSpPr>
              <a:spLocks noChangeArrowheads="1"/>
            </p:cNvSpPr>
            <p:nvPr/>
          </p:nvSpPr>
          <p:spPr bwMode="auto">
            <a:xfrm>
              <a:off x="1074738" y="1866900"/>
              <a:ext cx="396875" cy="1630363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" name="Rectangle 34"/>
            <p:cNvSpPr>
              <a:spLocks noChangeArrowheads="1"/>
            </p:cNvSpPr>
            <p:nvPr/>
          </p:nvSpPr>
          <p:spPr bwMode="auto">
            <a:xfrm>
              <a:off x="2433638" y="1866900"/>
              <a:ext cx="384175" cy="141605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3" name="Rectangle 35"/>
            <p:cNvSpPr>
              <a:spLocks noChangeArrowheads="1"/>
            </p:cNvSpPr>
            <p:nvPr/>
          </p:nvSpPr>
          <p:spPr bwMode="auto">
            <a:xfrm>
              <a:off x="1471613" y="1866900"/>
              <a:ext cx="384175" cy="1547813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4" name="Rectangle 36"/>
            <p:cNvSpPr>
              <a:spLocks noChangeArrowheads="1"/>
            </p:cNvSpPr>
            <p:nvPr/>
          </p:nvSpPr>
          <p:spPr bwMode="auto">
            <a:xfrm>
              <a:off x="2817813" y="1866900"/>
              <a:ext cx="385762" cy="1000125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" name="Line 37"/>
            <p:cNvSpPr>
              <a:spLocks noChangeShapeType="1"/>
            </p:cNvSpPr>
            <p:nvPr/>
          </p:nvSpPr>
          <p:spPr bwMode="auto">
            <a:xfrm>
              <a:off x="792163" y="18669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" name="Line 38"/>
            <p:cNvSpPr>
              <a:spLocks noChangeShapeType="1"/>
            </p:cNvSpPr>
            <p:nvPr/>
          </p:nvSpPr>
          <p:spPr bwMode="auto">
            <a:xfrm>
              <a:off x="769938" y="39497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" name="Line 39"/>
            <p:cNvSpPr>
              <a:spLocks noChangeShapeType="1"/>
            </p:cNvSpPr>
            <p:nvPr/>
          </p:nvSpPr>
          <p:spPr bwMode="auto">
            <a:xfrm>
              <a:off x="769938" y="353377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" name="Line 40"/>
            <p:cNvSpPr>
              <a:spLocks noChangeShapeType="1"/>
            </p:cNvSpPr>
            <p:nvPr/>
          </p:nvSpPr>
          <p:spPr bwMode="auto">
            <a:xfrm>
              <a:off x="769938" y="3116263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" name="Line 41"/>
            <p:cNvSpPr>
              <a:spLocks noChangeShapeType="1"/>
            </p:cNvSpPr>
            <p:nvPr/>
          </p:nvSpPr>
          <p:spPr bwMode="auto">
            <a:xfrm>
              <a:off x="769938" y="2700338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0" name="Line 42"/>
            <p:cNvSpPr>
              <a:spLocks noChangeShapeType="1"/>
            </p:cNvSpPr>
            <p:nvPr/>
          </p:nvSpPr>
          <p:spPr bwMode="auto">
            <a:xfrm>
              <a:off x="769938" y="228282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1" name="Line 43"/>
            <p:cNvSpPr>
              <a:spLocks noChangeShapeType="1"/>
            </p:cNvSpPr>
            <p:nvPr/>
          </p:nvSpPr>
          <p:spPr bwMode="auto">
            <a:xfrm>
              <a:off x="769938" y="18669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2" name="Line 44"/>
            <p:cNvSpPr>
              <a:spLocks noChangeShapeType="1"/>
            </p:cNvSpPr>
            <p:nvPr/>
          </p:nvSpPr>
          <p:spPr bwMode="auto">
            <a:xfrm>
              <a:off x="792163" y="1866900"/>
              <a:ext cx="270510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V="1">
              <a:off x="7921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4" name="Line 46"/>
            <p:cNvSpPr>
              <a:spLocks noChangeShapeType="1"/>
            </p:cNvSpPr>
            <p:nvPr/>
          </p:nvSpPr>
          <p:spPr bwMode="auto">
            <a:xfrm flipV="1">
              <a:off x="21510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" name="Line 47"/>
            <p:cNvSpPr>
              <a:spLocks noChangeShapeType="1"/>
            </p:cNvSpPr>
            <p:nvPr/>
          </p:nvSpPr>
          <p:spPr bwMode="auto">
            <a:xfrm flipV="1">
              <a:off x="34972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6" name="Rectangle 48"/>
            <p:cNvSpPr>
              <a:spLocks noChangeArrowheads="1"/>
            </p:cNvSpPr>
            <p:nvPr/>
          </p:nvSpPr>
          <p:spPr bwMode="auto">
            <a:xfrm>
              <a:off x="1109663" y="3200400"/>
              <a:ext cx="30936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3.9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7" name="Rectangle 49"/>
            <p:cNvSpPr>
              <a:spLocks noChangeArrowheads="1"/>
            </p:cNvSpPr>
            <p:nvPr/>
          </p:nvSpPr>
          <p:spPr bwMode="auto">
            <a:xfrm>
              <a:off x="2466975" y="2986088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3.4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8" name="Rectangle 50"/>
            <p:cNvSpPr>
              <a:spLocks noChangeArrowheads="1"/>
            </p:cNvSpPr>
            <p:nvPr/>
          </p:nvSpPr>
          <p:spPr bwMode="auto">
            <a:xfrm>
              <a:off x="1504950" y="311626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3.7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9" name="Rectangle 51"/>
            <p:cNvSpPr>
              <a:spLocks noChangeArrowheads="1"/>
            </p:cNvSpPr>
            <p:nvPr/>
          </p:nvSpPr>
          <p:spPr bwMode="auto">
            <a:xfrm>
              <a:off x="2852738" y="2568575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2.4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0" name="Rectangle 52"/>
            <p:cNvSpPr>
              <a:spLocks noChangeArrowheads="1"/>
            </p:cNvSpPr>
            <p:nvPr/>
          </p:nvSpPr>
          <p:spPr bwMode="auto">
            <a:xfrm>
              <a:off x="592408" y="383063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-5</a:t>
              </a:r>
            </a:p>
          </p:txBody>
        </p:sp>
        <p:sp>
          <p:nvSpPr>
            <p:cNvPr id="31" name="Rectangle 53"/>
            <p:cNvSpPr>
              <a:spLocks noChangeArrowheads="1"/>
            </p:cNvSpPr>
            <p:nvPr/>
          </p:nvSpPr>
          <p:spPr bwMode="auto">
            <a:xfrm>
              <a:off x="592408" y="341471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-4</a:t>
              </a:r>
            </a:p>
          </p:txBody>
        </p:sp>
        <p:sp>
          <p:nvSpPr>
            <p:cNvPr id="32" name="Rectangle 54"/>
            <p:cNvSpPr>
              <a:spLocks noChangeArrowheads="1"/>
            </p:cNvSpPr>
            <p:nvPr/>
          </p:nvSpPr>
          <p:spPr bwMode="auto">
            <a:xfrm>
              <a:off x="592408" y="2997200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-3</a:t>
              </a:r>
            </a:p>
          </p:txBody>
        </p:sp>
        <p:sp>
          <p:nvSpPr>
            <p:cNvPr id="33" name="Rectangle 55"/>
            <p:cNvSpPr>
              <a:spLocks noChangeArrowheads="1"/>
            </p:cNvSpPr>
            <p:nvPr/>
          </p:nvSpPr>
          <p:spPr bwMode="auto">
            <a:xfrm>
              <a:off x="592408" y="2581275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-2</a:t>
              </a:r>
            </a:p>
          </p:txBody>
        </p:sp>
        <p:sp>
          <p:nvSpPr>
            <p:cNvPr id="34" name="Rectangle 56"/>
            <p:cNvSpPr>
              <a:spLocks noChangeArrowheads="1"/>
            </p:cNvSpPr>
            <p:nvPr/>
          </p:nvSpPr>
          <p:spPr bwMode="auto">
            <a:xfrm>
              <a:off x="592408" y="216376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 dirty="0">
                  <a:solidFill>
                    <a:srgbClr val="000066"/>
                  </a:solidFill>
                  <a:cs typeface="Arial" charset="0"/>
                </a:rPr>
                <a:t>-1</a:t>
              </a:r>
            </a:p>
          </p:txBody>
        </p:sp>
        <p:sp>
          <p:nvSpPr>
            <p:cNvPr id="35" name="Rectangle 57"/>
            <p:cNvSpPr>
              <a:spLocks noChangeArrowheads="1"/>
            </p:cNvSpPr>
            <p:nvPr/>
          </p:nvSpPr>
          <p:spPr bwMode="auto">
            <a:xfrm>
              <a:off x="643704" y="1747838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36" name="Rectangle 58"/>
            <p:cNvSpPr>
              <a:spLocks noChangeArrowheads="1"/>
            </p:cNvSpPr>
            <p:nvPr/>
          </p:nvSpPr>
          <p:spPr bwMode="auto">
            <a:xfrm>
              <a:off x="928688" y="3811588"/>
              <a:ext cx="10790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 b="1">
                  <a:solidFill>
                    <a:srgbClr val="000066"/>
                  </a:solidFill>
                  <a:cs typeface="Arial" charset="0"/>
                </a:rPr>
                <a:t>ATV/r vs DRV/r</a:t>
              </a:r>
            </a:p>
          </p:txBody>
        </p:sp>
        <p:sp>
          <p:nvSpPr>
            <p:cNvPr id="37" name="Rectangle 59"/>
            <p:cNvSpPr>
              <a:spLocks noChangeArrowheads="1"/>
            </p:cNvSpPr>
            <p:nvPr/>
          </p:nvSpPr>
          <p:spPr bwMode="auto">
            <a:xfrm>
              <a:off x="2365375" y="3811588"/>
              <a:ext cx="81820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 b="1" dirty="0" smtClean="0">
                  <a:solidFill>
                    <a:srgbClr val="000066"/>
                  </a:solidFill>
                  <a:cs typeface="Arial" charset="0"/>
                </a:rPr>
                <a:t>PI/</a:t>
              </a:r>
              <a:r>
                <a:rPr lang="fr-FR" altLang="fr-FR" sz="1200" b="1" dirty="0">
                  <a:solidFill>
                    <a:srgbClr val="000066"/>
                  </a:solidFill>
                  <a:cs typeface="Arial" charset="0"/>
                </a:rPr>
                <a:t>r vs RAL</a:t>
              </a:r>
            </a:p>
          </p:txBody>
        </p:sp>
        <p:sp>
          <p:nvSpPr>
            <p:cNvPr id="38" name="ZoneTexte 79"/>
            <p:cNvSpPr txBox="1">
              <a:spLocks noChangeArrowheads="1"/>
            </p:cNvSpPr>
            <p:nvPr/>
          </p:nvSpPr>
          <p:spPr bwMode="auto">
            <a:xfrm>
              <a:off x="1481618" y="1474788"/>
              <a:ext cx="13658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/>
              <a:r>
                <a:rPr lang="es-AR" alt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Cadera (Total)</a:t>
              </a:r>
              <a:endParaRPr lang="es-AR" alt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39" name="ZoneTexte 82"/>
            <p:cNvSpPr txBox="1">
              <a:spLocks noChangeArrowheads="1"/>
            </p:cNvSpPr>
            <p:nvPr/>
          </p:nvSpPr>
          <p:spPr bwMode="auto">
            <a:xfrm>
              <a:off x="1087438" y="3468688"/>
              <a:ext cx="57740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p=0.36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0" name="ZoneTexte 83"/>
            <p:cNvSpPr txBox="1">
              <a:spLocks noChangeArrowheads="1"/>
            </p:cNvSpPr>
            <p:nvPr/>
          </p:nvSpPr>
          <p:spPr bwMode="auto">
            <a:xfrm>
              <a:off x="2365375" y="3468688"/>
              <a:ext cx="64793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p=0.005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69" name="ZoneTexte 80"/>
          <p:cNvSpPr txBox="1">
            <a:spLocks noChangeArrowheads="1"/>
          </p:cNvSpPr>
          <p:nvPr/>
        </p:nvSpPr>
        <p:spPr bwMode="auto">
          <a:xfrm>
            <a:off x="6450620" y="1474788"/>
            <a:ext cx="16482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altLang="fr-FR" sz="1600" b="1" smtClean="0">
                <a:solidFill>
                  <a:srgbClr val="333399"/>
                </a:solidFill>
                <a:latin typeface="+mj-lt"/>
                <a:cs typeface="Arial" charset="0"/>
              </a:rPr>
              <a:t>Columna lumbar </a:t>
            </a:r>
            <a:endParaRPr lang="es-AR" altLang="fr-FR" sz="1600" b="1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grpSp>
        <p:nvGrpSpPr>
          <p:cNvPr id="5" name="Groupe 117"/>
          <p:cNvGrpSpPr/>
          <p:nvPr/>
        </p:nvGrpSpPr>
        <p:grpSpPr>
          <a:xfrm>
            <a:off x="5697538" y="1736725"/>
            <a:ext cx="2874962" cy="2267466"/>
            <a:chOff x="5697538" y="1736725"/>
            <a:chExt cx="2874962" cy="2267466"/>
          </a:xfrm>
        </p:grpSpPr>
        <p:sp>
          <p:nvSpPr>
            <p:cNvPr id="42" name="Rectangle 62"/>
            <p:cNvSpPr>
              <a:spLocks noChangeArrowheads="1"/>
            </p:cNvSpPr>
            <p:nvPr/>
          </p:nvSpPr>
          <p:spPr bwMode="auto">
            <a:xfrm>
              <a:off x="6218238" y="1866900"/>
              <a:ext cx="384175" cy="1666875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3" name="Rectangle 63"/>
            <p:cNvSpPr>
              <a:spLocks noChangeArrowheads="1"/>
            </p:cNvSpPr>
            <p:nvPr/>
          </p:nvSpPr>
          <p:spPr bwMode="auto">
            <a:xfrm>
              <a:off x="7542213" y="1866900"/>
              <a:ext cx="373062" cy="158273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4" name="Rectangle 64"/>
            <p:cNvSpPr>
              <a:spLocks noChangeArrowheads="1"/>
            </p:cNvSpPr>
            <p:nvPr/>
          </p:nvSpPr>
          <p:spPr bwMode="auto">
            <a:xfrm>
              <a:off x="6602413" y="1866900"/>
              <a:ext cx="373062" cy="1500188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5" name="Rectangle 65"/>
            <p:cNvSpPr>
              <a:spLocks noChangeArrowheads="1"/>
            </p:cNvSpPr>
            <p:nvPr/>
          </p:nvSpPr>
          <p:spPr bwMode="auto">
            <a:xfrm>
              <a:off x="7915275" y="1866900"/>
              <a:ext cx="373063" cy="749300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6" name="Line 66"/>
            <p:cNvSpPr>
              <a:spLocks noChangeShapeType="1"/>
            </p:cNvSpPr>
            <p:nvPr/>
          </p:nvSpPr>
          <p:spPr bwMode="auto">
            <a:xfrm>
              <a:off x="5935663" y="18669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7" name="Line 67"/>
            <p:cNvSpPr>
              <a:spLocks noChangeShapeType="1"/>
            </p:cNvSpPr>
            <p:nvPr/>
          </p:nvSpPr>
          <p:spPr bwMode="auto">
            <a:xfrm>
              <a:off x="5911850" y="3949700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8" name="Line 68"/>
            <p:cNvSpPr>
              <a:spLocks noChangeShapeType="1"/>
            </p:cNvSpPr>
            <p:nvPr/>
          </p:nvSpPr>
          <p:spPr bwMode="auto">
            <a:xfrm>
              <a:off x="5911850" y="3533775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9" name="Line 69"/>
            <p:cNvSpPr>
              <a:spLocks noChangeShapeType="1"/>
            </p:cNvSpPr>
            <p:nvPr/>
          </p:nvSpPr>
          <p:spPr bwMode="auto">
            <a:xfrm>
              <a:off x="5911850" y="3116263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0" name="Line 70"/>
            <p:cNvSpPr>
              <a:spLocks noChangeShapeType="1"/>
            </p:cNvSpPr>
            <p:nvPr/>
          </p:nvSpPr>
          <p:spPr bwMode="auto">
            <a:xfrm>
              <a:off x="5911850" y="2700338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" name="Line 71"/>
            <p:cNvSpPr>
              <a:spLocks noChangeShapeType="1"/>
            </p:cNvSpPr>
            <p:nvPr/>
          </p:nvSpPr>
          <p:spPr bwMode="auto">
            <a:xfrm>
              <a:off x="5911850" y="2282825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2" name="Line 72"/>
            <p:cNvSpPr>
              <a:spLocks noChangeShapeType="1"/>
            </p:cNvSpPr>
            <p:nvPr/>
          </p:nvSpPr>
          <p:spPr bwMode="auto">
            <a:xfrm>
              <a:off x="5911850" y="1866900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3" name="Line 73"/>
            <p:cNvSpPr>
              <a:spLocks noChangeShapeType="1"/>
            </p:cNvSpPr>
            <p:nvPr/>
          </p:nvSpPr>
          <p:spPr bwMode="auto">
            <a:xfrm>
              <a:off x="5935663" y="1866900"/>
              <a:ext cx="2636837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4" name="Line 74"/>
            <p:cNvSpPr>
              <a:spLocks noChangeShapeType="1"/>
            </p:cNvSpPr>
            <p:nvPr/>
          </p:nvSpPr>
          <p:spPr bwMode="auto">
            <a:xfrm flipV="1">
              <a:off x="59356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5" name="Line 75"/>
            <p:cNvSpPr>
              <a:spLocks noChangeShapeType="1"/>
            </p:cNvSpPr>
            <p:nvPr/>
          </p:nvSpPr>
          <p:spPr bwMode="auto">
            <a:xfrm flipV="1">
              <a:off x="7259638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6" name="Line 76"/>
            <p:cNvSpPr>
              <a:spLocks noChangeShapeType="1"/>
            </p:cNvSpPr>
            <p:nvPr/>
          </p:nvSpPr>
          <p:spPr bwMode="auto">
            <a:xfrm flipV="1">
              <a:off x="8572500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7" name="Rectangle 77"/>
            <p:cNvSpPr>
              <a:spLocks noChangeArrowheads="1"/>
            </p:cNvSpPr>
            <p:nvPr/>
          </p:nvSpPr>
          <p:spPr bwMode="auto">
            <a:xfrm>
              <a:off x="6262688" y="328295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4.0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8" name="Rectangle 78"/>
            <p:cNvSpPr>
              <a:spLocks noChangeArrowheads="1"/>
            </p:cNvSpPr>
            <p:nvPr/>
          </p:nvSpPr>
          <p:spPr bwMode="auto">
            <a:xfrm>
              <a:off x="7564438" y="320040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3.8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9" name="Rectangle 79"/>
            <p:cNvSpPr>
              <a:spLocks noChangeArrowheads="1"/>
            </p:cNvSpPr>
            <p:nvPr/>
          </p:nvSpPr>
          <p:spPr bwMode="auto">
            <a:xfrm>
              <a:off x="6624638" y="311626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3.6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60" name="Rectangle 80"/>
            <p:cNvSpPr>
              <a:spLocks noChangeArrowheads="1"/>
            </p:cNvSpPr>
            <p:nvPr/>
          </p:nvSpPr>
          <p:spPr bwMode="auto">
            <a:xfrm>
              <a:off x="7937500" y="236696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1.8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61" name="Rectangle 81"/>
            <p:cNvSpPr>
              <a:spLocks noChangeArrowheads="1"/>
            </p:cNvSpPr>
            <p:nvPr/>
          </p:nvSpPr>
          <p:spPr bwMode="auto">
            <a:xfrm>
              <a:off x="5697538" y="381952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-5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2" name="Rectangle 82"/>
            <p:cNvSpPr>
              <a:spLocks noChangeArrowheads="1"/>
            </p:cNvSpPr>
            <p:nvPr/>
          </p:nvSpPr>
          <p:spPr bwMode="auto">
            <a:xfrm>
              <a:off x="5697538" y="340201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-4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3" name="Rectangle 83"/>
            <p:cNvSpPr>
              <a:spLocks noChangeArrowheads="1"/>
            </p:cNvSpPr>
            <p:nvPr/>
          </p:nvSpPr>
          <p:spPr bwMode="auto">
            <a:xfrm>
              <a:off x="5697538" y="2986088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-3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4" name="Rectangle 84"/>
            <p:cNvSpPr>
              <a:spLocks noChangeArrowheads="1"/>
            </p:cNvSpPr>
            <p:nvPr/>
          </p:nvSpPr>
          <p:spPr bwMode="auto">
            <a:xfrm>
              <a:off x="5697538" y="25685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-2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5" name="Rectangle 85"/>
            <p:cNvSpPr>
              <a:spLocks noChangeArrowheads="1"/>
            </p:cNvSpPr>
            <p:nvPr/>
          </p:nvSpPr>
          <p:spPr bwMode="auto">
            <a:xfrm>
              <a:off x="5697538" y="2152650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-1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6" name="Rectangle 86"/>
            <p:cNvSpPr>
              <a:spLocks noChangeArrowheads="1"/>
            </p:cNvSpPr>
            <p:nvPr/>
          </p:nvSpPr>
          <p:spPr bwMode="auto">
            <a:xfrm>
              <a:off x="5757863" y="17367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0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67" name="Rectangle 87"/>
            <p:cNvSpPr>
              <a:spLocks noChangeArrowheads="1"/>
            </p:cNvSpPr>
            <p:nvPr/>
          </p:nvSpPr>
          <p:spPr bwMode="auto">
            <a:xfrm>
              <a:off x="6127750" y="3811588"/>
              <a:ext cx="10790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ATV/r vs DRV/r</a:t>
              </a:r>
            </a:p>
          </p:txBody>
        </p:sp>
        <p:sp>
          <p:nvSpPr>
            <p:cNvPr id="68" name="Rectangle 88"/>
            <p:cNvSpPr>
              <a:spLocks noChangeArrowheads="1"/>
            </p:cNvSpPr>
            <p:nvPr/>
          </p:nvSpPr>
          <p:spPr bwMode="auto">
            <a:xfrm>
              <a:off x="7575550" y="3811588"/>
              <a:ext cx="81820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 smtClean="0">
                  <a:solidFill>
                    <a:srgbClr val="000066"/>
                  </a:solidFill>
                  <a:latin typeface="Arial"/>
                  <a:cs typeface="Arial" charset="0"/>
                </a:rPr>
                <a:t>PI/</a:t>
              </a: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r vs RAL</a:t>
              </a:r>
            </a:p>
          </p:txBody>
        </p:sp>
        <p:sp>
          <p:nvSpPr>
            <p:cNvPr id="70" name="ZoneTexte 84"/>
            <p:cNvSpPr txBox="1">
              <a:spLocks noChangeArrowheads="1"/>
            </p:cNvSpPr>
            <p:nvPr/>
          </p:nvSpPr>
          <p:spPr bwMode="auto">
            <a:xfrm>
              <a:off x="6253163" y="3557588"/>
              <a:ext cx="57740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p=0.42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" name="ZoneTexte 85"/>
            <p:cNvSpPr txBox="1">
              <a:spLocks noChangeArrowheads="1"/>
            </p:cNvSpPr>
            <p:nvPr/>
          </p:nvSpPr>
          <p:spPr bwMode="auto">
            <a:xfrm>
              <a:off x="7532688" y="3557588"/>
              <a:ext cx="64793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p&lt;0.001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93" name="ZoneTexte 81"/>
          <p:cNvSpPr txBox="1">
            <a:spLocks noChangeArrowheads="1"/>
          </p:cNvSpPr>
          <p:nvPr/>
        </p:nvSpPr>
        <p:spPr bwMode="auto">
          <a:xfrm>
            <a:off x="3980253" y="3997325"/>
            <a:ext cx="14105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Corporal total </a:t>
            </a:r>
            <a:endParaRPr lang="fr-F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105" name="Text Box 3"/>
          <p:cNvSpPr txBox="1">
            <a:spLocks noChangeArrowheads="1"/>
          </p:cNvSpPr>
          <p:nvPr/>
        </p:nvSpPr>
        <p:spPr bwMode="auto">
          <a:xfrm>
            <a:off x="5443538" y="6583363"/>
            <a:ext cx="3700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en-GB" altLang="fr-FR" sz="1200" i="1" dirty="0">
                <a:solidFill>
                  <a:srgbClr val="CC3300"/>
                </a:solidFill>
                <a:cs typeface="Arial" charset="0"/>
              </a:rPr>
              <a:t>Brown T, CROI 2014, Abs. 779LB</a:t>
            </a:r>
          </a:p>
        </p:txBody>
      </p:sp>
      <p:grpSp>
        <p:nvGrpSpPr>
          <p:cNvPr id="9" name="Groupe 115"/>
          <p:cNvGrpSpPr/>
          <p:nvPr/>
        </p:nvGrpSpPr>
        <p:grpSpPr>
          <a:xfrm>
            <a:off x="323528" y="4654014"/>
            <a:ext cx="2451422" cy="1352015"/>
            <a:chOff x="4301347" y="1849973"/>
            <a:chExt cx="2451422" cy="1352015"/>
          </a:xfrm>
        </p:grpSpPr>
        <p:sp>
          <p:nvSpPr>
            <p:cNvPr id="107" name="AutoShape 165"/>
            <p:cNvSpPr>
              <a:spLocks noChangeArrowheads="1"/>
            </p:cNvSpPr>
            <p:nvPr/>
          </p:nvSpPr>
          <p:spPr bwMode="auto">
            <a:xfrm>
              <a:off x="4301347" y="1849973"/>
              <a:ext cx="2451422" cy="135201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160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08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09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0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1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8410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12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32701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RAL</a:t>
              </a:r>
            </a:p>
          </p:txBody>
        </p:sp>
        <p:sp>
          <p:nvSpPr>
            <p:cNvPr id="113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51687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14" name="Line 61"/>
            <p:cNvSpPr>
              <a:spLocks noChangeShapeType="1"/>
            </p:cNvSpPr>
            <p:nvPr/>
          </p:nvSpPr>
          <p:spPr bwMode="auto">
            <a:xfrm flipH="1">
              <a:off x="4355976" y="2961010"/>
              <a:ext cx="188912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5" name="Rectangle 132"/>
            <p:cNvSpPr>
              <a:spLocks noChangeArrowheads="1"/>
            </p:cNvSpPr>
            <p:nvPr/>
          </p:nvSpPr>
          <p:spPr bwMode="auto">
            <a:xfrm>
              <a:off x="4606801" y="2853060"/>
              <a:ext cx="196688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600" b="1" dirty="0" smtClean="0">
                  <a:solidFill>
                    <a:srgbClr val="333399"/>
                  </a:solidFill>
                  <a:latin typeface="+mj-lt"/>
                </a:rPr>
                <a:t>Terapia</a:t>
              </a:r>
              <a:r>
                <a:rPr lang="fr-FR" sz="1600" b="1" dirty="0" smtClean="0">
                  <a:solidFill>
                    <a:srgbClr val="333399"/>
                  </a:solidFill>
                  <a:latin typeface="+mj-lt"/>
                </a:rPr>
                <a:t> </a:t>
              </a:r>
              <a:r>
                <a:rPr lang="es-AR" sz="1600" b="1" dirty="0" smtClean="0">
                  <a:solidFill>
                    <a:srgbClr val="333399"/>
                  </a:solidFill>
                  <a:latin typeface="+mj-lt"/>
                </a:rPr>
                <a:t>combinada</a:t>
              </a:r>
              <a:r>
                <a:rPr lang="fr-FR" sz="1600" b="1" dirty="0" smtClean="0">
                  <a:solidFill>
                    <a:srgbClr val="333399"/>
                  </a:solidFill>
                  <a:latin typeface="+mj-lt"/>
                </a:rPr>
                <a:t> PI/r</a:t>
              </a:r>
              <a:endParaRPr lang="fr-FR" sz="16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grpSp>
        <p:nvGrpSpPr>
          <p:cNvPr id="41" name="Groupe 118"/>
          <p:cNvGrpSpPr/>
          <p:nvPr/>
        </p:nvGrpSpPr>
        <p:grpSpPr>
          <a:xfrm>
            <a:off x="3097483" y="4262438"/>
            <a:ext cx="2860405" cy="2443162"/>
            <a:chOff x="3097483" y="4262438"/>
            <a:chExt cx="2860405" cy="2443162"/>
          </a:xfrm>
        </p:grpSpPr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3298825" y="43815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3" name="Rectangle 10"/>
            <p:cNvSpPr>
              <a:spLocks noChangeArrowheads="1"/>
            </p:cNvSpPr>
            <p:nvPr/>
          </p:nvSpPr>
          <p:spPr bwMode="auto">
            <a:xfrm>
              <a:off x="3762375" y="4381500"/>
              <a:ext cx="395288" cy="1511300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4" name="Rectangle 11"/>
            <p:cNvSpPr>
              <a:spLocks noChangeArrowheads="1"/>
            </p:cNvSpPr>
            <p:nvPr/>
          </p:nvSpPr>
          <p:spPr bwMode="auto">
            <a:xfrm>
              <a:off x="4351338" y="4381500"/>
              <a:ext cx="395287" cy="881063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5" name="Rectangle 12"/>
            <p:cNvSpPr>
              <a:spLocks noChangeArrowheads="1"/>
            </p:cNvSpPr>
            <p:nvPr/>
          </p:nvSpPr>
          <p:spPr bwMode="auto">
            <a:xfrm>
              <a:off x="4927600" y="4381500"/>
              <a:ext cx="396875" cy="833438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6" name="Line 13"/>
            <p:cNvSpPr>
              <a:spLocks noChangeShapeType="1"/>
            </p:cNvSpPr>
            <p:nvPr/>
          </p:nvSpPr>
          <p:spPr bwMode="auto">
            <a:xfrm>
              <a:off x="3321050" y="43815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7" name="Line 14"/>
            <p:cNvSpPr>
              <a:spLocks noChangeShapeType="1"/>
            </p:cNvSpPr>
            <p:nvPr/>
          </p:nvSpPr>
          <p:spPr bwMode="auto">
            <a:xfrm>
              <a:off x="3298825" y="64643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8" name="Line 15"/>
            <p:cNvSpPr>
              <a:spLocks noChangeShapeType="1"/>
            </p:cNvSpPr>
            <p:nvPr/>
          </p:nvSpPr>
          <p:spPr bwMode="auto">
            <a:xfrm>
              <a:off x="3298825" y="594042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9" name="Line 16"/>
            <p:cNvSpPr>
              <a:spLocks noChangeShapeType="1"/>
            </p:cNvSpPr>
            <p:nvPr/>
          </p:nvSpPr>
          <p:spPr bwMode="auto">
            <a:xfrm>
              <a:off x="3298825" y="542925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0" name="Line 17"/>
            <p:cNvSpPr>
              <a:spLocks noChangeShapeType="1"/>
            </p:cNvSpPr>
            <p:nvPr/>
          </p:nvSpPr>
          <p:spPr bwMode="auto">
            <a:xfrm>
              <a:off x="3298825" y="490537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1" name="Line 19"/>
            <p:cNvSpPr>
              <a:spLocks noChangeShapeType="1"/>
            </p:cNvSpPr>
            <p:nvPr/>
          </p:nvSpPr>
          <p:spPr bwMode="auto">
            <a:xfrm>
              <a:off x="3321050" y="4381500"/>
              <a:ext cx="2636838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2" name="Line 20"/>
            <p:cNvSpPr>
              <a:spLocks noChangeShapeType="1"/>
            </p:cNvSpPr>
            <p:nvPr/>
          </p:nvSpPr>
          <p:spPr bwMode="auto">
            <a:xfrm flipV="1">
              <a:off x="3321050" y="43815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 flipV="1">
              <a:off x="5957888" y="43815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4" name="Rectangle 22"/>
            <p:cNvSpPr>
              <a:spLocks noChangeArrowheads="1"/>
            </p:cNvSpPr>
            <p:nvPr/>
          </p:nvSpPr>
          <p:spPr bwMode="auto">
            <a:xfrm>
              <a:off x="3822700" y="560705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2.9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85" name="Rectangle 23"/>
            <p:cNvSpPr>
              <a:spLocks noChangeArrowheads="1"/>
            </p:cNvSpPr>
            <p:nvPr/>
          </p:nvSpPr>
          <p:spPr bwMode="auto">
            <a:xfrm>
              <a:off x="4421188" y="497681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1.7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86" name="Rectangle 24"/>
            <p:cNvSpPr>
              <a:spLocks noChangeArrowheads="1"/>
            </p:cNvSpPr>
            <p:nvPr/>
          </p:nvSpPr>
          <p:spPr bwMode="auto">
            <a:xfrm>
              <a:off x="4999038" y="4929188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1.6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87" name="Rectangle 25"/>
            <p:cNvSpPr>
              <a:spLocks noChangeArrowheads="1"/>
            </p:cNvSpPr>
            <p:nvPr/>
          </p:nvSpPr>
          <p:spPr bwMode="auto">
            <a:xfrm>
              <a:off x="3097483" y="634523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-4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8" name="Rectangle 26"/>
            <p:cNvSpPr>
              <a:spLocks noChangeArrowheads="1"/>
            </p:cNvSpPr>
            <p:nvPr/>
          </p:nvSpPr>
          <p:spPr bwMode="auto">
            <a:xfrm>
              <a:off x="3097483" y="582136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-3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9" name="Rectangle 27"/>
            <p:cNvSpPr>
              <a:spLocks noChangeArrowheads="1"/>
            </p:cNvSpPr>
            <p:nvPr/>
          </p:nvSpPr>
          <p:spPr bwMode="auto">
            <a:xfrm>
              <a:off x="3097483" y="531018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-2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0" name="Rectangle 28"/>
            <p:cNvSpPr>
              <a:spLocks noChangeArrowheads="1"/>
            </p:cNvSpPr>
            <p:nvPr/>
          </p:nvSpPr>
          <p:spPr bwMode="auto">
            <a:xfrm>
              <a:off x="3097483" y="478631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-1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1" name="Rectangle 29"/>
            <p:cNvSpPr>
              <a:spLocks noChangeArrowheads="1"/>
            </p:cNvSpPr>
            <p:nvPr/>
          </p:nvSpPr>
          <p:spPr bwMode="auto">
            <a:xfrm>
              <a:off x="3148779" y="4262438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0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" name="Rectangle 30"/>
            <p:cNvSpPr>
              <a:spLocks noChangeArrowheads="1"/>
            </p:cNvSpPr>
            <p:nvPr/>
          </p:nvSpPr>
          <p:spPr bwMode="auto">
            <a:xfrm>
              <a:off x="3743325" y="6520934"/>
              <a:ext cx="164859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ATV/r vs RAL vs DRV/r</a:t>
              </a:r>
            </a:p>
          </p:txBody>
        </p:sp>
        <p:sp>
          <p:nvSpPr>
            <p:cNvPr id="94" name="ZoneTexte 86"/>
            <p:cNvSpPr txBox="1">
              <a:spLocks noChangeArrowheads="1"/>
            </p:cNvSpPr>
            <p:nvPr/>
          </p:nvSpPr>
          <p:spPr bwMode="auto">
            <a:xfrm>
              <a:off x="3851275" y="5925979"/>
              <a:ext cx="64793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p=0.004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5" name="ZoneTexte 87"/>
            <p:cNvSpPr txBox="1">
              <a:spLocks noChangeArrowheads="1"/>
            </p:cNvSpPr>
            <p:nvPr/>
          </p:nvSpPr>
          <p:spPr bwMode="auto">
            <a:xfrm>
              <a:off x="4464050" y="5262563"/>
              <a:ext cx="57740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p=0.72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6" name="ZoneTexte 88"/>
            <p:cNvSpPr txBox="1">
              <a:spLocks noChangeArrowheads="1"/>
            </p:cNvSpPr>
            <p:nvPr/>
          </p:nvSpPr>
          <p:spPr bwMode="auto">
            <a:xfrm>
              <a:off x="4168775" y="6215744"/>
              <a:ext cx="64793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p=0.001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cxnSp>
          <p:nvCxnSpPr>
            <p:cNvPr id="97" name="Connecteur droit 90"/>
            <p:cNvCxnSpPr>
              <a:cxnSpLocks noChangeShapeType="1"/>
            </p:cNvCxnSpPr>
            <p:nvPr/>
          </p:nvCxnSpPr>
          <p:spPr bwMode="auto">
            <a:xfrm>
              <a:off x="4478338" y="5310188"/>
              <a:ext cx="768350" cy="0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98" name="Connecteur droit 91"/>
            <p:cNvCxnSpPr>
              <a:cxnSpLocks noChangeShapeType="1"/>
            </p:cNvCxnSpPr>
            <p:nvPr/>
          </p:nvCxnSpPr>
          <p:spPr bwMode="auto">
            <a:xfrm>
              <a:off x="3873500" y="5940425"/>
              <a:ext cx="769938" cy="0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99" name="Connecteur droit 92"/>
            <p:cNvCxnSpPr>
              <a:cxnSpLocks noChangeShapeType="1"/>
            </p:cNvCxnSpPr>
            <p:nvPr/>
          </p:nvCxnSpPr>
          <p:spPr bwMode="auto">
            <a:xfrm>
              <a:off x="3970337" y="6222484"/>
              <a:ext cx="1276351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6" name="Connecteur droit 92"/>
            <p:cNvCxnSpPr>
              <a:cxnSpLocks noChangeShapeType="1"/>
            </p:cNvCxnSpPr>
            <p:nvPr/>
          </p:nvCxnSpPr>
          <p:spPr bwMode="auto">
            <a:xfrm>
              <a:off x="3970337" y="5943600"/>
              <a:ext cx="666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196752"/>
            <a:ext cx="8963025" cy="5115644"/>
          </a:xfrm>
        </p:spPr>
        <p:txBody>
          <a:bodyPr/>
          <a:lstStyle/>
          <a:p>
            <a:r>
              <a:rPr lang="es-AR" sz="2400" b="1" dirty="0" smtClean="0">
                <a:latin typeface="+mj-lt"/>
              </a:rPr>
              <a:t>Efecto del CD4 basal y la carga viral en la perdida de masa ósea</a:t>
            </a:r>
          </a:p>
          <a:p>
            <a:pPr lvl="1"/>
            <a:r>
              <a:rPr lang="es-AR" sz="1800" dirty="0" smtClean="0"/>
              <a:t>Después de ajustar por edad, sexo, raza/etnia, carga viral basal, índice de masa corporal: no se encontraron asociaciones entre niveles mas bajos de  CD4 basal y perdida ósea en la columna lumbar o la cadera total.</a:t>
            </a:r>
          </a:p>
          <a:p>
            <a:pPr lvl="1"/>
            <a:r>
              <a:rPr lang="es-AR" sz="1800" dirty="0" smtClean="0"/>
              <a:t>Después de ajuste </a:t>
            </a:r>
            <a:r>
              <a:rPr lang="es-AR" sz="1800" dirty="0" err="1" smtClean="0"/>
              <a:t>multivariado</a:t>
            </a:r>
            <a:r>
              <a:rPr lang="es-AR" sz="1800" dirty="0" smtClean="0"/>
              <a:t>, cargas virales mas altas se asociaron con perdida ósea en ambos sitios(columna, −1.53% [95% CI: −2.28 ; 0.77] por cada incremento de 1 log</a:t>
            </a:r>
            <a:r>
              <a:rPr lang="es-AR" sz="1800" baseline="-25000" dirty="0" smtClean="0"/>
              <a:t>10</a:t>
            </a:r>
            <a:r>
              <a:rPr lang="es-AR" sz="1800" dirty="0" smtClean="0"/>
              <a:t> c/ml [p &lt; 0.001]; cadera total, −0.82% </a:t>
            </a:r>
            <a:br>
              <a:rPr lang="es-AR" sz="1800" dirty="0" smtClean="0"/>
            </a:br>
            <a:r>
              <a:rPr lang="es-AR" sz="1800" dirty="0" smtClean="0"/>
              <a:t>[95% CI, −1.51 ; 0.14] por cada incremento de 1 log</a:t>
            </a:r>
            <a:r>
              <a:rPr lang="es-AR" sz="1800" baseline="-25000" dirty="0" smtClean="0"/>
              <a:t>10</a:t>
            </a:r>
            <a:r>
              <a:rPr lang="es-AR" sz="1800" dirty="0" smtClean="0"/>
              <a:t> c/ml [p = 0.02])</a:t>
            </a:r>
          </a:p>
          <a:p>
            <a:pPr lvl="1"/>
            <a:endParaRPr lang="es-AR" sz="1000" dirty="0" smtClean="0"/>
          </a:p>
          <a:p>
            <a:r>
              <a:rPr lang="es-AR" sz="2400" b="1" dirty="0" smtClean="0">
                <a:latin typeface="+mj-lt"/>
              </a:rPr>
              <a:t>Análisis </a:t>
            </a:r>
            <a:r>
              <a:rPr lang="es-AR" sz="2400" b="1" dirty="0" err="1" smtClean="0">
                <a:latin typeface="+mj-lt"/>
              </a:rPr>
              <a:t>multivariado</a:t>
            </a:r>
            <a:r>
              <a:rPr lang="es-AR" sz="2400" b="1" dirty="0" smtClean="0">
                <a:latin typeface="+mj-lt"/>
              </a:rPr>
              <a:t> de densidad mineral ósea (DMO) S 96</a:t>
            </a:r>
          </a:p>
          <a:p>
            <a:pPr lvl="1"/>
            <a:r>
              <a:rPr lang="es-AR" sz="2000" dirty="0" smtClean="0"/>
              <a:t>Factores basales asociados con perdida de DMO en cadera total</a:t>
            </a:r>
          </a:p>
          <a:p>
            <a:pPr lvl="2"/>
            <a:r>
              <a:rPr lang="es-AR" sz="1800" dirty="0" smtClean="0"/>
              <a:t>Mayor concentración de  </a:t>
            </a:r>
            <a:r>
              <a:rPr lang="es-AR" sz="1800" dirty="0" err="1" smtClean="0"/>
              <a:t>hsPCR</a:t>
            </a:r>
            <a:r>
              <a:rPr lang="es-AR" sz="1800" dirty="0" smtClean="0"/>
              <a:t>, IL6, y sCD14</a:t>
            </a:r>
          </a:p>
          <a:p>
            <a:pPr lvl="1"/>
            <a:r>
              <a:rPr lang="es-AR" sz="2000" dirty="0" smtClean="0"/>
              <a:t>Factores basales asociados con perdida  de DMO en columna lumbar</a:t>
            </a:r>
          </a:p>
          <a:p>
            <a:pPr lvl="2"/>
            <a:r>
              <a:rPr lang="es-AR" sz="1800" dirty="0" smtClean="0"/>
              <a:t>Marcadoras  de senescencia de CD4+ T-</a:t>
            </a:r>
            <a:r>
              <a:rPr lang="es-AR" sz="1800" dirty="0" err="1" smtClean="0"/>
              <a:t>cell</a:t>
            </a:r>
            <a:r>
              <a:rPr lang="es-AR" sz="1800" dirty="0" smtClean="0"/>
              <a:t> y agotamiento de  (CD4+CD28−CD57+PD1+)</a:t>
            </a:r>
          </a:p>
          <a:p>
            <a:pPr lvl="2"/>
            <a:r>
              <a:rPr lang="es-AR" sz="1800" dirty="0" smtClean="0"/>
              <a:t>Marcadores de activación de  CD4+ T-</a:t>
            </a:r>
            <a:r>
              <a:rPr lang="es-AR" sz="1800" dirty="0" err="1" smtClean="0"/>
              <a:t>cell</a:t>
            </a:r>
            <a:r>
              <a:rPr lang="es-AR" sz="1800" dirty="0" smtClean="0"/>
              <a:t>  (CD4+CD38+HLA-DR+)</a:t>
            </a:r>
            <a:endParaRPr lang="es-AR" sz="1800" dirty="0"/>
          </a:p>
        </p:txBody>
      </p:sp>
      <p:grpSp>
        <p:nvGrpSpPr>
          <p:cNvPr id="2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5396746" y="6548037"/>
            <a:ext cx="3700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en-GB" altLang="fr-FR" sz="1200" i="1" dirty="0">
                <a:solidFill>
                  <a:srgbClr val="CC3300"/>
                </a:solidFill>
                <a:cs typeface="Arial" charset="0"/>
              </a:rPr>
              <a:t>Brown </a:t>
            </a:r>
            <a:r>
              <a:rPr lang="en-GB" altLang="fr-FR" sz="1200" i="1" dirty="0" smtClean="0">
                <a:solidFill>
                  <a:srgbClr val="CC3300"/>
                </a:solidFill>
                <a:cs typeface="Arial" charset="0"/>
              </a:rPr>
              <a:t>TT, JID 2015; May 5, </a:t>
            </a:r>
            <a:r>
              <a:rPr lang="en-GB" altLang="fr-FR" sz="1200" i="1" dirty="0" err="1" smtClean="0">
                <a:solidFill>
                  <a:srgbClr val="CC3300"/>
                </a:solidFill>
                <a:cs typeface="Arial" charset="0"/>
              </a:rPr>
              <a:t>Epub</a:t>
            </a:r>
            <a:r>
              <a:rPr lang="en-GB" altLang="fr-FR" sz="1200" i="1" dirty="0" smtClean="0">
                <a:solidFill>
                  <a:srgbClr val="CC3300"/>
                </a:solidFill>
                <a:cs typeface="Arial" charset="0"/>
              </a:rPr>
              <a:t> ahead of print</a:t>
            </a:r>
            <a:endParaRPr lang="en-GB" altLang="fr-FR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smtClean="0">
                <a:ea typeface="ＭＳ Ｐゴシック"/>
                <a:cs typeface="ＭＳ Ｐゴシック"/>
              </a:rPr>
              <a:t>ACTG A5257 </a:t>
            </a:r>
            <a:r>
              <a:rPr lang="en-GB" sz="3100" dirty="0" err="1" smtClean="0">
                <a:ea typeface="ＭＳ Ｐゴシック"/>
                <a:cs typeface="ＭＳ Ｐゴシック"/>
              </a:rPr>
              <a:t>Estudio</a:t>
            </a:r>
            <a:r>
              <a:rPr lang="en-GB" sz="3100" dirty="0" smtClean="0">
                <a:ea typeface="ＭＳ Ｐゴシック"/>
                <a:cs typeface="ＭＳ Ｐゴシック"/>
              </a:rPr>
              <a:t>: (ATV/r vs DRV/r vs RAL) + TDF/FTC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29477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  <a:endParaRPr lang="fr-FR" dirty="0"/>
          </a:p>
        </p:txBody>
      </p:sp>
      <p:grpSp>
        <p:nvGrpSpPr>
          <p:cNvPr id="3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-8179" y="1084412"/>
            <a:ext cx="9152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 smtClean="0">
                <a:solidFill>
                  <a:srgbClr val="CC3300"/>
                </a:solidFill>
                <a:latin typeface="+mj-lt"/>
              </a:rPr>
              <a:t>Media (97.5%) % del cambio de la composición corporal a S96, ITT : grasa de miembro inferior, tronco </a:t>
            </a:r>
            <a:br>
              <a:rPr lang="es-AR" sz="1600" b="1" dirty="0" smtClean="0">
                <a:solidFill>
                  <a:srgbClr val="CC3300"/>
                </a:solidFill>
                <a:latin typeface="+mj-lt"/>
              </a:rPr>
            </a:br>
            <a:r>
              <a:rPr lang="es-AR" sz="1600" b="1" dirty="0" smtClean="0">
                <a:solidFill>
                  <a:srgbClr val="CC3300"/>
                </a:solidFill>
                <a:latin typeface="+mj-lt"/>
              </a:rPr>
              <a:t>y masa magra (DEXA), grasa visceral (VAT) y  subcutánea abdominal (VAT), (TC abdomen)</a:t>
            </a:r>
            <a:endParaRPr lang="es-AR" sz="16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46984" y="5992010"/>
            <a:ext cx="9097016" cy="605342"/>
          </a:xfrm>
        </p:spPr>
        <p:txBody>
          <a:bodyPr/>
          <a:lstStyle/>
          <a:p>
            <a:r>
              <a:rPr lang="es-AR" sz="1600" b="1" dirty="0" smtClean="0">
                <a:latin typeface="+mj-lt"/>
              </a:rPr>
              <a:t>Mayores incrementos en la circunferencia abdominal se observaron  en la rama RAL comparados con la rama  DRV/r  a S48 y S96 (todas las  p ≤ 0.023) pero no comparados con la rama ATV/r  (p ≥ 0.07)</a:t>
            </a:r>
            <a:endParaRPr lang="es-AR" sz="1600" b="1" dirty="0">
              <a:latin typeface="+mj-lt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2544764" y="6597352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Mc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Comsey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GA, CROI 2015, Abs. 140,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Ofotokun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I, CID 2015, March 12,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epub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ahead of print  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  <p:grpSp>
        <p:nvGrpSpPr>
          <p:cNvPr id="4" name="Groupe 206"/>
          <p:cNvGrpSpPr/>
          <p:nvPr/>
        </p:nvGrpSpPr>
        <p:grpSpPr>
          <a:xfrm>
            <a:off x="107504" y="1783663"/>
            <a:ext cx="4771580" cy="1842432"/>
            <a:chOff x="107504" y="1783663"/>
            <a:chExt cx="4771580" cy="1842432"/>
          </a:xfrm>
        </p:grpSpPr>
        <p:sp>
          <p:nvSpPr>
            <p:cNvPr id="19" name="Line 61"/>
            <p:cNvSpPr>
              <a:spLocks noChangeShapeType="1"/>
            </p:cNvSpPr>
            <p:nvPr/>
          </p:nvSpPr>
          <p:spPr bwMode="auto">
            <a:xfrm>
              <a:off x="4016256" y="2848111"/>
              <a:ext cx="1793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0" name="Line 62"/>
            <p:cNvSpPr>
              <a:spLocks noChangeShapeType="1"/>
            </p:cNvSpPr>
            <p:nvPr/>
          </p:nvSpPr>
          <p:spPr bwMode="auto">
            <a:xfrm flipV="1">
              <a:off x="4016256" y="2848111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1" name="Freeform 63"/>
            <p:cNvSpPr>
              <a:spLocks/>
            </p:cNvSpPr>
            <p:nvPr/>
          </p:nvSpPr>
          <p:spPr bwMode="auto">
            <a:xfrm>
              <a:off x="1515943" y="2802074"/>
              <a:ext cx="171450" cy="46038"/>
            </a:xfrm>
            <a:custGeom>
              <a:avLst/>
              <a:gdLst>
                <a:gd name="T0" fmla="*/ 0 w 108"/>
                <a:gd name="T1" fmla="*/ 0 h 29"/>
                <a:gd name="T2" fmla="*/ 0 w 108"/>
                <a:gd name="T3" fmla="*/ 29 h 29"/>
                <a:gd name="T4" fmla="*/ 108 w 108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0" y="0"/>
                  </a:moveTo>
                  <a:lnTo>
                    <a:pt x="0" y="29"/>
                  </a:lnTo>
                  <a:lnTo>
                    <a:pt x="108" y="29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2" name="Line 64"/>
            <p:cNvSpPr>
              <a:spLocks noChangeShapeType="1"/>
            </p:cNvSpPr>
            <p:nvPr/>
          </p:nvSpPr>
          <p:spPr bwMode="auto">
            <a:xfrm flipV="1">
              <a:off x="1687393" y="2848111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3" name="Line 65"/>
            <p:cNvSpPr>
              <a:spLocks noChangeShapeType="1"/>
            </p:cNvSpPr>
            <p:nvPr/>
          </p:nvSpPr>
          <p:spPr bwMode="auto">
            <a:xfrm>
              <a:off x="1446093" y="280207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4" name="Line 66"/>
            <p:cNvSpPr>
              <a:spLocks noChangeShapeType="1"/>
            </p:cNvSpPr>
            <p:nvPr/>
          </p:nvSpPr>
          <p:spPr bwMode="auto">
            <a:xfrm flipH="1">
              <a:off x="1515943" y="2802074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5" name="Line 67"/>
            <p:cNvSpPr>
              <a:spLocks noChangeShapeType="1"/>
            </p:cNvSpPr>
            <p:nvPr/>
          </p:nvSpPr>
          <p:spPr bwMode="auto">
            <a:xfrm flipV="1">
              <a:off x="1515943" y="2525849"/>
              <a:ext cx="0" cy="2762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6" name="Line 68"/>
            <p:cNvSpPr>
              <a:spLocks noChangeShapeType="1"/>
            </p:cNvSpPr>
            <p:nvPr/>
          </p:nvSpPr>
          <p:spPr bwMode="auto">
            <a:xfrm flipV="1">
              <a:off x="1515943" y="1794011"/>
              <a:ext cx="0" cy="17145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7" name="Line 69"/>
            <p:cNvSpPr>
              <a:spLocks noChangeShapeType="1"/>
            </p:cNvSpPr>
            <p:nvPr/>
          </p:nvSpPr>
          <p:spPr bwMode="auto">
            <a:xfrm flipV="1">
              <a:off x="1515943" y="1965461"/>
              <a:ext cx="0" cy="2794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8" name="Line 70"/>
            <p:cNvSpPr>
              <a:spLocks noChangeShapeType="1"/>
            </p:cNvSpPr>
            <p:nvPr/>
          </p:nvSpPr>
          <p:spPr bwMode="auto">
            <a:xfrm>
              <a:off x="1446093" y="252584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9" name="Line 71"/>
            <p:cNvSpPr>
              <a:spLocks noChangeShapeType="1"/>
            </p:cNvSpPr>
            <p:nvPr/>
          </p:nvSpPr>
          <p:spPr bwMode="auto">
            <a:xfrm>
              <a:off x="1446093" y="224486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0" name="Line 72"/>
            <p:cNvSpPr>
              <a:spLocks noChangeShapeType="1"/>
            </p:cNvSpPr>
            <p:nvPr/>
          </p:nvSpPr>
          <p:spPr bwMode="auto">
            <a:xfrm flipV="1">
              <a:off x="1515943" y="2244861"/>
              <a:ext cx="0" cy="2809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1" name="Line 73"/>
            <p:cNvSpPr>
              <a:spLocks noChangeShapeType="1"/>
            </p:cNvSpPr>
            <p:nvPr/>
          </p:nvSpPr>
          <p:spPr bwMode="auto">
            <a:xfrm>
              <a:off x="1446093" y="196546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2" name="Line 74"/>
            <p:cNvSpPr>
              <a:spLocks noChangeShapeType="1"/>
            </p:cNvSpPr>
            <p:nvPr/>
          </p:nvSpPr>
          <p:spPr bwMode="auto">
            <a:xfrm>
              <a:off x="1687393" y="2848111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6" name="Line 84"/>
            <p:cNvSpPr>
              <a:spLocks noChangeShapeType="1"/>
            </p:cNvSpPr>
            <p:nvPr/>
          </p:nvSpPr>
          <p:spPr bwMode="auto">
            <a:xfrm flipH="1">
              <a:off x="1687393" y="2406786"/>
              <a:ext cx="2362200" cy="39370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7" name="Line 85"/>
            <p:cNvSpPr>
              <a:spLocks noChangeShapeType="1"/>
            </p:cNvSpPr>
            <p:nvPr/>
          </p:nvSpPr>
          <p:spPr bwMode="auto">
            <a:xfrm flipV="1">
              <a:off x="4052768" y="2194061"/>
              <a:ext cx="0" cy="417513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8" name="Freeform 86"/>
            <p:cNvSpPr>
              <a:spLocks/>
            </p:cNvSpPr>
            <p:nvPr/>
          </p:nvSpPr>
          <p:spPr bwMode="auto">
            <a:xfrm>
              <a:off x="4009906" y="2365511"/>
              <a:ext cx="80963" cy="82550"/>
            </a:xfrm>
            <a:custGeom>
              <a:avLst/>
              <a:gdLst>
                <a:gd name="T0" fmla="*/ 25 w 51"/>
                <a:gd name="T1" fmla="*/ 0 h 52"/>
                <a:gd name="T2" fmla="*/ 0 w 51"/>
                <a:gd name="T3" fmla="*/ 26 h 52"/>
                <a:gd name="T4" fmla="*/ 25 w 51"/>
                <a:gd name="T5" fmla="*/ 52 h 52"/>
                <a:gd name="T6" fmla="*/ 51 w 51"/>
                <a:gd name="T7" fmla="*/ 26 h 52"/>
                <a:gd name="T8" fmla="*/ 25 w 51"/>
                <a:gd name="T9" fmla="*/ 0 h 52"/>
                <a:gd name="T10" fmla="*/ 25 w 51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2">
                  <a:moveTo>
                    <a:pt x="25" y="0"/>
                  </a:moveTo>
                  <a:lnTo>
                    <a:pt x="0" y="26"/>
                  </a:lnTo>
                  <a:lnTo>
                    <a:pt x="25" y="52"/>
                  </a:lnTo>
                  <a:lnTo>
                    <a:pt x="51" y="26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39" name="Line 97"/>
            <p:cNvSpPr>
              <a:spLocks noChangeShapeType="1"/>
            </p:cNvSpPr>
            <p:nvPr/>
          </p:nvSpPr>
          <p:spPr bwMode="auto">
            <a:xfrm flipV="1">
              <a:off x="4021018" y="1841636"/>
              <a:ext cx="0" cy="81915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0" name="Line 98"/>
            <p:cNvSpPr>
              <a:spLocks noChangeShapeType="1"/>
            </p:cNvSpPr>
            <p:nvPr/>
          </p:nvSpPr>
          <p:spPr bwMode="auto">
            <a:xfrm flipH="1">
              <a:off x="1693743" y="2248036"/>
              <a:ext cx="2325688" cy="55403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1" name="Freeform 99"/>
            <p:cNvSpPr>
              <a:spLocks/>
            </p:cNvSpPr>
            <p:nvPr/>
          </p:nvSpPr>
          <p:spPr bwMode="auto">
            <a:xfrm>
              <a:off x="3978156" y="2208349"/>
              <a:ext cx="79375" cy="80963"/>
            </a:xfrm>
            <a:custGeom>
              <a:avLst/>
              <a:gdLst>
                <a:gd name="T0" fmla="*/ 26 w 50"/>
                <a:gd name="T1" fmla="*/ 51 h 51"/>
                <a:gd name="T2" fmla="*/ 50 w 50"/>
                <a:gd name="T3" fmla="*/ 25 h 51"/>
                <a:gd name="T4" fmla="*/ 26 w 50"/>
                <a:gd name="T5" fmla="*/ 0 h 51"/>
                <a:gd name="T6" fmla="*/ 0 w 50"/>
                <a:gd name="T7" fmla="*/ 25 h 51"/>
                <a:gd name="T8" fmla="*/ 26 w 50"/>
                <a:gd name="T9" fmla="*/ 51 h 51"/>
                <a:gd name="T10" fmla="*/ 26 w 50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51">
                  <a:moveTo>
                    <a:pt x="26" y="51"/>
                  </a:moveTo>
                  <a:lnTo>
                    <a:pt x="50" y="25"/>
                  </a:lnTo>
                  <a:lnTo>
                    <a:pt x="26" y="0"/>
                  </a:lnTo>
                  <a:lnTo>
                    <a:pt x="0" y="25"/>
                  </a:lnTo>
                  <a:lnTo>
                    <a:pt x="26" y="51"/>
                  </a:lnTo>
                  <a:lnTo>
                    <a:pt x="26" y="51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2" name="Line 113"/>
            <p:cNvSpPr>
              <a:spLocks noChangeShapeType="1"/>
            </p:cNvSpPr>
            <p:nvPr/>
          </p:nvSpPr>
          <p:spPr bwMode="auto">
            <a:xfrm flipV="1">
              <a:off x="3982918" y="2319474"/>
              <a:ext cx="0" cy="33337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3" name="Line 114"/>
            <p:cNvSpPr>
              <a:spLocks noChangeShapeType="1"/>
            </p:cNvSpPr>
            <p:nvPr/>
          </p:nvSpPr>
          <p:spPr bwMode="auto">
            <a:xfrm flipH="1">
              <a:off x="1701681" y="2486161"/>
              <a:ext cx="2278063" cy="315913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4" name="Freeform 115"/>
            <p:cNvSpPr>
              <a:spLocks/>
            </p:cNvSpPr>
            <p:nvPr/>
          </p:nvSpPr>
          <p:spPr bwMode="auto">
            <a:xfrm>
              <a:off x="3938468" y="2444886"/>
              <a:ext cx="82550" cy="82550"/>
            </a:xfrm>
            <a:custGeom>
              <a:avLst/>
              <a:gdLst>
                <a:gd name="T0" fmla="*/ 52 w 52"/>
                <a:gd name="T1" fmla="*/ 26 h 52"/>
                <a:gd name="T2" fmla="*/ 26 w 52"/>
                <a:gd name="T3" fmla="*/ 0 h 52"/>
                <a:gd name="T4" fmla="*/ 0 w 52"/>
                <a:gd name="T5" fmla="*/ 26 h 52"/>
                <a:gd name="T6" fmla="*/ 26 w 52"/>
                <a:gd name="T7" fmla="*/ 52 h 52"/>
                <a:gd name="T8" fmla="*/ 52 w 52"/>
                <a:gd name="T9" fmla="*/ 26 h 52"/>
                <a:gd name="T10" fmla="*/ 52 w 52"/>
                <a:gd name="T11" fmla="*/ 2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2">
                  <a:moveTo>
                    <a:pt x="52" y="26"/>
                  </a:moveTo>
                  <a:lnTo>
                    <a:pt x="26" y="0"/>
                  </a:lnTo>
                  <a:lnTo>
                    <a:pt x="0" y="26"/>
                  </a:lnTo>
                  <a:lnTo>
                    <a:pt x="26" y="52"/>
                  </a:lnTo>
                  <a:lnTo>
                    <a:pt x="52" y="26"/>
                  </a:lnTo>
                  <a:lnTo>
                    <a:pt x="52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1238422" y="2685883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1172700" y="240397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1172700" y="212206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1172700" y="184015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1371283" y="2882213"/>
              <a:ext cx="61908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Baseline</a:t>
              </a: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3824255" y="2882213"/>
              <a:ext cx="375424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1489904" y="3072097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109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105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113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3853911" y="3072097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98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</p:txBody>
        </p:sp>
        <p:sp>
          <p:nvSpPr>
            <p:cNvPr id="180" name="Line 75"/>
            <p:cNvSpPr>
              <a:spLocks noChangeShapeType="1"/>
            </p:cNvSpPr>
            <p:nvPr/>
          </p:nvSpPr>
          <p:spPr bwMode="auto">
            <a:xfrm flipH="1">
              <a:off x="1382373" y="3191934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81" name="Line 76"/>
            <p:cNvSpPr>
              <a:spLocks noChangeShapeType="1"/>
            </p:cNvSpPr>
            <p:nvPr/>
          </p:nvSpPr>
          <p:spPr bwMode="auto">
            <a:xfrm flipH="1">
              <a:off x="1382373" y="3348302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82" name="Line 77"/>
            <p:cNvSpPr>
              <a:spLocks noChangeShapeType="1"/>
            </p:cNvSpPr>
            <p:nvPr/>
          </p:nvSpPr>
          <p:spPr bwMode="auto">
            <a:xfrm flipH="1">
              <a:off x="1382373" y="3505200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107504" y="3225191"/>
              <a:ext cx="132119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b="1" dirty="0" smtClean="0">
                  <a:solidFill>
                    <a:srgbClr val="000066"/>
                  </a:solidFill>
                  <a:latin typeface="+mj-lt"/>
                </a:rPr>
                <a:t>Numero de pacientes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4048407" y="1783663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ATV/r : 11 %</a:t>
              </a: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4154206" y="1979901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RAL : 20 %</a:t>
              </a: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4037187" y="2178950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DRV/r : 14 %</a:t>
              </a:r>
            </a:p>
          </p:txBody>
        </p:sp>
      </p:grpSp>
      <p:sp>
        <p:nvSpPr>
          <p:cNvPr id="187" name="ZoneTexte 186"/>
          <p:cNvSpPr txBox="1"/>
          <p:nvPr/>
        </p:nvSpPr>
        <p:spPr>
          <a:xfrm>
            <a:off x="1863217" y="1752600"/>
            <a:ext cx="2067297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AR" sz="1200" b="1" smtClean="0">
                <a:solidFill>
                  <a:srgbClr val="333399"/>
                </a:solidFill>
                <a:latin typeface="+mj-lt"/>
              </a:rPr>
              <a:t>Grasa de miembros inferiores</a:t>
            </a:r>
          </a:p>
        </p:txBody>
      </p:sp>
      <p:grpSp>
        <p:nvGrpSpPr>
          <p:cNvPr id="5" name="Groupe 208"/>
          <p:cNvGrpSpPr/>
          <p:nvPr/>
        </p:nvGrpSpPr>
        <p:grpSpPr>
          <a:xfrm>
            <a:off x="35496" y="3871498"/>
            <a:ext cx="4843588" cy="1842432"/>
            <a:chOff x="35496" y="3871498"/>
            <a:chExt cx="4843588" cy="1842432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1437836" y="423903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7" name="Line 12"/>
            <p:cNvSpPr>
              <a:spLocks noChangeShapeType="1"/>
            </p:cNvSpPr>
            <p:nvPr/>
          </p:nvSpPr>
          <p:spPr bwMode="auto">
            <a:xfrm flipV="1">
              <a:off x="1507686" y="4021546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8" name="Line 13"/>
            <p:cNvSpPr>
              <a:spLocks noChangeShapeType="1"/>
            </p:cNvSpPr>
            <p:nvPr/>
          </p:nvSpPr>
          <p:spPr bwMode="auto">
            <a:xfrm>
              <a:off x="1437836" y="402154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 flipV="1">
              <a:off x="1507686" y="3873909"/>
              <a:ext cx="0" cy="14763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>
              <a:off x="1437836" y="467242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" name="Line 16"/>
            <p:cNvSpPr>
              <a:spLocks noChangeShapeType="1"/>
            </p:cNvSpPr>
            <p:nvPr/>
          </p:nvSpPr>
          <p:spPr bwMode="auto">
            <a:xfrm flipV="1">
              <a:off x="1507686" y="4456521"/>
              <a:ext cx="0" cy="2159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>
              <a:off x="1437836" y="445652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3" name="Line 18"/>
            <p:cNvSpPr>
              <a:spLocks noChangeShapeType="1"/>
            </p:cNvSpPr>
            <p:nvPr/>
          </p:nvSpPr>
          <p:spPr bwMode="auto">
            <a:xfrm flipV="1">
              <a:off x="1507686" y="4239034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4" name="Line 19"/>
            <p:cNvSpPr>
              <a:spLocks noChangeShapeType="1"/>
            </p:cNvSpPr>
            <p:nvPr/>
          </p:nvSpPr>
          <p:spPr bwMode="auto">
            <a:xfrm flipV="1">
              <a:off x="1507686" y="4672421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H="1">
              <a:off x="1679136" y="4935946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 flipH="1">
              <a:off x="1507686" y="4889909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7" name="Line 43"/>
            <p:cNvSpPr>
              <a:spLocks noChangeShapeType="1"/>
            </p:cNvSpPr>
            <p:nvPr/>
          </p:nvSpPr>
          <p:spPr bwMode="auto">
            <a:xfrm flipV="1">
              <a:off x="4007998" y="4935946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 flipH="1">
              <a:off x="4007998" y="4935946"/>
              <a:ext cx="1793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 flipV="1">
              <a:off x="1679136" y="4935946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>
              <a:off x="1437836" y="488990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1" name="Freeform 49"/>
            <p:cNvSpPr>
              <a:spLocks/>
            </p:cNvSpPr>
            <p:nvPr/>
          </p:nvSpPr>
          <p:spPr bwMode="auto">
            <a:xfrm>
              <a:off x="1507686" y="4889909"/>
              <a:ext cx="171450" cy="46038"/>
            </a:xfrm>
            <a:custGeom>
              <a:avLst/>
              <a:gdLst>
                <a:gd name="T0" fmla="*/ 108 w 108"/>
                <a:gd name="T1" fmla="*/ 29 h 29"/>
                <a:gd name="T2" fmla="*/ 0 w 108"/>
                <a:gd name="T3" fmla="*/ 29 h 29"/>
                <a:gd name="T4" fmla="*/ 0 w 108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108" y="29"/>
                  </a:move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2" name="Line 78"/>
            <p:cNvSpPr>
              <a:spLocks noChangeShapeType="1"/>
            </p:cNvSpPr>
            <p:nvPr/>
          </p:nvSpPr>
          <p:spPr bwMode="auto">
            <a:xfrm flipV="1">
              <a:off x="4054036" y="4231096"/>
              <a:ext cx="0" cy="403225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3" name="Line 79"/>
            <p:cNvSpPr>
              <a:spLocks noChangeShapeType="1"/>
            </p:cNvSpPr>
            <p:nvPr/>
          </p:nvSpPr>
          <p:spPr bwMode="auto">
            <a:xfrm flipH="1">
              <a:off x="1693423" y="4434296"/>
              <a:ext cx="2359025" cy="4460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4" name="Freeform 87"/>
            <p:cNvSpPr>
              <a:spLocks/>
            </p:cNvSpPr>
            <p:nvPr/>
          </p:nvSpPr>
          <p:spPr bwMode="auto">
            <a:xfrm>
              <a:off x="4011173" y="4393021"/>
              <a:ext cx="82550" cy="82550"/>
            </a:xfrm>
            <a:custGeom>
              <a:avLst/>
              <a:gdLst>
                <a:gd name="T0" fmla="*/ 26 w 52"/>
                <a:gd name="T1" fmla="*/ 0 h 52"/>
                <a:gd name="T2" fmla="*/ 0 w 52"/>
                <a:gd name="T3" fmla="*/ 26 h 52"/>
                <a:gd name="T4" fmla="*/ 26 w 52"/>
                <a:gd name="T5" fmla="*/ 52 h 52"/>
                <a:gd name="T6" fmla="*/ 52 w 52"/>
                <a:gd name="T7" fmla="*/ 26 h 52"/>
                <a:gd name="T8" fmla="*/ 26 w 52"/>
                <a:gd name="T9" fmla="*/ 0 h 52"/>
                <a:gd name="T10" fmla="*/ 26 w 52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2">
                  <a:moveTo>
                    <a:pt x="26" y="0"/>
                  </a:moveTo>
                  <a:lnTo>
                    <a:pt x="0" y="26"/>
                  </a:lnTo>
                  <a:lnTo>
                    <a:pt x="26" y="52"/>
                  </a:lnTo>
                  <a:lnTo>
                    <a:pt x="52" y="26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5" name="Line 90"/>
            <p:cNvSpPr>
              <a:spLocks noChangeShapeType="1"/>
            </p:cNvSpPr>
            <p:nvPr/>
          </p:nvSpPr>
          <p:spPr bwMode="auto">
            <a:xfrm flipV="1">
              <a:off x="4020698" y="3938996"/>
              <a:ext cx="0" cy="65881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6" name="Line 93"/>
            <p:cNvSpPr>
              <a:spLocks noChangeShapeType="1"/>
            </p:cNvSpPr>
            <p:nvPr/>
          </p:nvSpPr>
          <p:spPr bwMode="auto">
            <a:xfrm flipH="1">
              <a:off x="1672786" y="4275546"/>
              <a:ext cx="2339975" cy="61436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7" name="Freeform 100"/>
            <p:cNvSpPr>
              <a:spLocks/>
            </p:cNvSpPr>
            <p:nvPr/>
          </p:nvSpPr>
          <p:spPr bwMode="auto">
            <a:xfrm>
              <a:off x="3979423" y="4229509"/>
              <a:ext cx="82550" cy="79375"/>
            </a:xfrm>
            <a:custGeom>
              <a:avLst/>
              <a:gdLst>
                <a:gd name="T0" fmla="*/ 26 w 52"/>
                <a:gd name="T1" fmla="*/ 50 h 50"/>
                <a:gd name="T2" fmla="*/ 52 w 52"/>
                <a:gd name="T3" fmla="*/ 26 h 50"/>
                <a:gd name="T4" fmla="*/ 26 w 52"/>
                <a:gd name="T5" fmla="*/ 0 h 50"/>
                <a:gd name="T6" fmla="*/ 0 w 52"/>
                <a:gd name="T7" fmla="*/ 26 h 50"/>
                <a:gd name="T8" fmla="*/ 26 w 52"/>
                <a:gd name="T9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52" y="26"/>
                  </a:lnTo>
                  <a:lnTo>
                    <a:pt x="26" y="0"/>
                  </a:lnTo>
                  <a:lnTo>
                    <a:pt x="0" y="26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8" name="Line 104"/>
            <p:cNvSpPr>
              <a:spLocks noChangeShapeType="1"/>
            </p:cNvSpPr>
            <p:nvPr/>
          </p:nvSpPr>
          <p:spPr bwMode="auto">
            <a:xfrm flipV="1">
              <a:off x="3982598" y="4532721"/>
              <a:ext cx="0" cy="1714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69" name="Line 105"/>
            <p:cNvSpPr>
              <a:spLocks noChangeShapeType="1"/>
            </p:cNvSpPr>
            <p:nvPr/>
          </p:nvSpPr>
          <p:spPr bwMode="auto">
            <a:xfrm flipV="1">
              <a:off x="3982598" y="4366034"/>
              <a:ext cx="0" cy="166688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0" name="Line 106"/>
            <p:cNvSpPr>
              <a:spLocks noChangeShapeType="1"/>
            </p:cNvSpPr>
            <p:nvPr/>
          </p:nvSpPr>
          <p:spPr bwMode="auto">
            <a:xfrm flipH="1">
              <a:off x="3982598" y="4532721"/>
              <a:ext cx="1588" cy="0"/>
            </a:xfrm>
            <a:prstGeom prst="line">
              <a:avLst/>
            </a:prstGeom>
            <a:noFill/>
            <a:ln w="26988">
              <a:solidFill>
                <a:srgbClr val="0099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1" name="Line 112"/>
            <p:cNvSpPr>
              <a:spLocks noChangeShapeType="1"/>
            </p:cNvSpPr>
            <p:nvPr/>
          </p:nvSpPr>
          <p:spPr bwMode="auto">
            <a:xfrm flipH="1">
              <a:off x="1688661" y="4532721"/>
              <a:ext cx="2293938" cy="357188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" name="Freeform 116"/>
            <p:cNvSpPr>
              <a:spLocks/>
            </p:cNvSpPr>
            <p:nvPr/>
          </p:nvSpPr>
          <p:spPr bwMode="auto">
            <a:xfrm>
              <a:off x="3942911" y="4491446"/>
              <a:ext cx="80963" cy="82550"/>
            </a:xfrm>
            <a:custGeom>
              <a:avLst/>
              <a:gdLst>
                <a:gd name="T0" fmla="*/ 51 w 51"/>
                <a:gd name="T1" fmla="*/ 26 h 52"/>
                <a:gd name="T2" fmla="*/ 25 w 51"/>
                <a:gd name="T3" fmla="*/ 0 h 52"/>
                <a:gd name="T4" fmla="*/ 0 w 51"/>
                <a:gd name="T5" fmla="*/ 26 h 52"/>
                <a:gd name="T6" fmla="*/ 25 w 51"/>
                <a:gd name="T7" fmla="*/ 52 h 52"/>
                <a:gd name="T8" fmla="*/ 51 w 51"/>
                <a:gd name="T9" fmla="*/ 26 h 52"/>
                <a:gd name="T10" fmla="*/ 51 w 51"/>
                <a:gd name="T11" fmla="*/ 2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2">
                  <a:moveTo>
                    <a:pt x="51" y="26"/>
                  </a:moveTo>
                  <a:lnTo>
                    <a:pt x="25" y="0"/>
                  </a:lnTo>
                  <a:lnTo>
                    <a:pt x="0" y="26"/>
                  </a:lnTo>
                  <a:lnTo>
                    <a:pt x="25" y="52"/>
                  </a:lnTo>
                  <a:lnTo>
                    <a:pt x="51" y="26"/>
                  </a:lnTo>
                  <a:lnTo>
                    <a:pt x="51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1238422" y="4773718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1172700" y="4556190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1172700" y="4338661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1172700" y="412113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1172700" y="390360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1371283" y="4970048"/>
              <a:ext cx="61908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Baseline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3824255" y="4970048"/>
              <a:ext cx="375424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1489905" y="5159932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103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113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3853911" y="5159932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98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</p:txBody>
        </p:sp>
        <p:sp>
          <p:nvSpPr>
            <p:cNvPr id="199" name="Line 75"/>
            <p:cNvSpPr>
              <a:spLocks noChangeShapeType="1"/>
            </p:cNvSpPr>
            <p:nvPr/>
          </p:nvSpPr>
          <p:spPr bwMode="auto">
            <a:xfrm flipH="1">
              <a:off x="1382373" y="5279769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00" name="Line 76"/>
            <p:cNvSpPr>
              <a:spLocks noChangeShapeType="1"/>
            </p:cNvSpPr>
            <p:nvPr/>
          </p:nvSpPr>
          <p:spPr bwMode="auto">
            <a:xfrm flipH="1">
              <a:off x="1382373" y="5436137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01" name="Line 77"/>
            <p:cNvSpPr>
              <a:spLocks noChangeShapeType="1"/>
            </p:cNvSpPr>
            <p:nvPr/>
          </p:nvSpPr>
          <p:spPr bwMode="auto">
            <a:xfrm flipH="1">
              <a:off x="1382373" y="5602031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02" name="ZoneTexte 201"/>
            <p:cNvSpPr txBox="1"/>
            <p:nvPr/>
          </p:nvSpPr>
          <p:spPr>
            <a:xfrm>
              <a:off x="35496" y="5313026"/>
              <a:ext cx="132119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b="1" dirty="0" smtClean="0">
                  <a:solidFill>
                    <a:srgbClr val="000066"/>
                  </a:solidFill>
                  <a:latin typeface="+mj-lt"/>
                </a:rPr>
                <a:t>Numero de pacientes</a:t>
              </a:r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4048407" y="3871498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ATV/r : 16 %</a:t>
              </a:r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4154206" y="4067736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RAL : 29 %</a:t>
              </a:r>
            </a:p>
          </p:txBody>
        </p:sp>
        <p:sp>
          <p:nvSpPr>
            <p:cNvPr id="205" name="ZoneTexte 204"/>
            <p:cNvSpPr txBox="1"/>
            <p:nvPr/>
          </p:nvSpPr>
          <p:spPr>
            <a:xfrm>
              <a:off x="4037187" y="4266785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DRV/r : 21 %</a:t>
              </a:r>
            </a:p>
          </p:txBody>
        </p:sp>
      </p:grpSp>
      <p:sp>
        <p:nvSpPr>
          <p:cNvPr id="212" name="ZoneTexte 211"/>
          <p:cNvSpPr txBox="1"/>
          <p:nvPr/>
        </p:nvSpPr>
        <p:spPr>
          <a:xfrm>
            <a:off x="2206587" y="3625155"/>
            <a:ext cx="119494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AR" sz="1200" b="1" smtClean="0">
                <a:solidFill>
                  <a:srgbClr val="333399"/>
                </a:solidFill>
                <a:latin typeface="+mj-lt"/>
              </a:rPr>
              <a:t>Grasa de tronco</a:t>
            </a:r>
          </a:p>
        </p:txBody>
      </p:sp>
      <p:grpSp>
        <p:nvGrpSpPr>
          <p:cNvPr id="6" name="Groupe 207"/>
          <p:cNvGrpSpPr/>
          <p:nvPr/>
        </p:nvGrpSpPr>
        <p:grpSpPr>
          <a:xfrm>
            <a:off x="4283968" y="1842394"/>
            <a:ext cx="4759309" cy="1868070"/>
            <a:chOff x="4283968" y="1842394"/>
            <a:chExt cx="4759309" cy="1868070"/>
          </a:xfrm>
        </p:grpSpPr>
        <p:sp>
          <p:nvSpPr>
            <p:cNvPr id="104" name="Line 20"/>
            <p:cNvSpPr>
              <a:spLocks noChangeShapeType="1"/>
            </p:cNvSpPr>
            <p:nvPr/>
          </p:nvSpPr>
          <p:spPr bwMode="auto">
            <a:xfrm>
              <a:off x="5840474" y="2926656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5" name="Line 21"/>
            <p:cNvSpPr>
              <a:spLocks noChangeShapeType="1"/>
            </p:cNvSpPr>
            <p:nvPr/>
          </p:nvSpPr>
          <p:spPr bwMode="auto">
            <a:xfrm flipH="1">
              <a:off x="5669024" y="2882206"/>
              <a:ext cx="2676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6" name="Line 30"/>
            <p:cNvSpPr>
              <a:spLocks noChangeShapeType="1"/>
            </p:cNvSpPr>
            <p:nvPr/>
          </p:nvSpPr>
          <p:spPr bwMode="auto">
            <a:xfrm flipV="1">
              <a:off x="8169336" y="2926656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7" name="Line 31"/>
            <p:cNvSpPr>
              <a:spLocks noChangeShapeType="1"/>
            </p:cNvSpPr>
            <p:nvPr/>
          </p:nvSpPr>
          <p:spPr bwMode="auto">
            <a:xfrm flipV="1">
              <a:off x="5669024" y="1866206"/>
              <a:ext cx="0" cy="14446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8" name="Line 32"/>
            <p:cNvSpPr>
              <a:spLocks noChangeShapeType="1"/>
            </p:cNvSpPr>
            <p:nvPr/>
          </p:nvSpPr>
          <p:spPr bwMode="auto">
            <a:xfrm>
              <a:off x="5599174" y="201066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9" name="Line 33"/>
            <p:cNvSpPr>
              <a:spLocks noChangeShapeType="1"/>
            </p:cNvSpPr>
            <p:nvPr/>
          </p:nvSpPr>
          <p:spPr bwMode="auto">
            <a:xfrm flipV="1">
              <a:off x="5669024" y="2228156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 flipV="1">
              <a:off x="5669024" y="2445644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1" name="Line 35"/>
            <p:cNvSpPr>
              <a:spLocks noChangeShapeType="1"/>
            </p:cNvSpPr>
            <p:nvPr/>
          </p:nvSpPr>
          <p:spPr bwMode="auto">
            <a:xfrm>
              <a:off x="5599174" y="244564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" name="Line 36"/>
            <p:cNvSpPr>
              <a:spLocks noChangeShapeType="1"/>
            </p:cNvSpPr>
            <p:nvPr/>
          </p:nvSpPr>
          <p:spPr bwMode="auto">
            <a:xfrm>
              <a:off x="5599174" y="266313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3" name="Line 37"/>
            <p:cNvSpPr>
              <a:spLocks noChangeShapeType="1"/>
            </p:cNvSpPr>
            <p:nvPr/>
          </p:nvSpPr>
          <p:spPr bwMode="auto">
            <a:xfrm>
              <a:off x="5599174" y="222815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4" name="Line 38"/>
            <p:cNvSpPr>
              <a:spLocks noChangeShapeType="1"/>
            </p:cNvSpPr>
            <p:nvPr/>
          </p:nvSpPr>
          <p:spPr bwMode="auto">
            <a:xfrm flipV="1">
              <a:off x="5669024" y="2010669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5" name="Freeform 39"/>
            <p:cNvSpPr>
              <a:spLocks/>
            </p:cNvSpPr>
            <p:nvPr/>
          </p:nvSpPr>
          <p:spPr bwMode="auto">
            <a:xfrm>
              <a:off x="5669024" y="2882206"/>
              <a:ext cx="171450" cy="44450"/>
            </a:xfrm>
            <a:custGeom>
              <a:avLst/>
              <a:gdLst>
                <a:gd name="T0" fmla="*/ 108 w 108"/>
                <a:gd name="T1" fmla="*/ 28 h 28"/>
                <a:gd name="T2" fmla="*/ 0 w 108"/>
                <a:gd name="T3" fmla="*/ 28 h 28"/>
                <a:gd name="T4" fmla="*/ 0 w 108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8">
                  <a:moveTo>
                    <a:pt x="108" y="28"/>
                  </a:move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6" name="Line 40"/>
            <p:cNvSpPr>
              <a:spLocks noChangeShapeType="1"/>
            </p:cNvSpPr>
            <p:nvPr/>
          </p:nvSpPr>
          <p:spPr bwMode="auto">
            <a:xfrm>
              <a:off x="5599174" y="288220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7" name="Line 41"/>
            <p:cNvSpPr>
              <a:spLocks noChangeShapeType="1"/>
            </p:cNvSpPr>
            <p:nvPr/>
          </p:nvSpPr>
          <p:spPr bwMode="auto">
            <a:xfrm flipV="1">
              <a:off x="5840474" y="2926656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8" name="Line 42"/>
            <p:cNvSpPr>
              <a:spLocks noChangeShapeType="1"/>
            </p:cNvSpPr>
            <p:nvPr/>
          </p:nvSpPr>
          <p:spPr bwMode="auto">
            <a:xfrm flipV="1">
              <a:off x="5669024" y="2663131"/>
              <a:ext cx="0" cy="21907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9" name="Line 60"/>
            <p:cNvSpPr>
              <a:spLocks noChangeShapeType="1"/>
            </p:cNvSpPr>
            <p:nvPr/>
          </p:nvSpPr>
          <p:spPr bwMode="auto">
            <a:xfrm>
              <a:off x="8169336" y="2926656"/>
              <a:ext cx="1762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0" name="Line 81"/>
            <p:cNvSpPr>
              <a:spLocks noChangeShapeType="1"/>
            </p:cNvSpPr>
            <p:nvPr/>
          </p:nvSpPr>
          <p:spPr bwMode="auto">
            <a:xfrm flipV="1">
              <a:off x="8193149" y="2190056"/>
              <a:ext cx="0" cy="4841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1" name="Line 83"/>
            <p:cNvSpPr>
              <a:spLocks noChangeShapeType="1"/>
            </p:cNvSpPr>
            <p:nvPr/>
          </p:nvSpPr>
          <p:spPr bwMode="auto">
            <a:xfrm flipH="1">
              <a:off x="5848411" y="2432944"/>
              <a:ext cx="2343150" cy="449263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2" name="Freeform 89"/>
            <p:cNvSpPr>
              <a:spLocks/>
            </p:cNvSpPr>
            <p:nvPr/>
          </p:nvSpPr>
          <p:spPr bwMode="auto">
            <a:xfrm>
              <a:off x="8153461" y="2394844"/>
              <a:ext cx="79375" cy="79375"/>
            </a:xfrm>
            <a:custGeom>
              <a:avLst/>
              <a:gdLst>
                <a:gd name="T0" fmla="*/ 24 w 50"/>
                <a:gd name="T1" fmla="*/ 0 h 50"/>
                <a:gd name="T2" fmla="*/ 0 w 50"/>
                <a:gd name="T3" fmla="*/ 24 h 50"/>
                <a:gd name="T4" fmla="*/ 24 w 50"/>
                <a:gd name="T5" fmla="*/ 50 h 50"/>
                <a:gd name="T6" fmla="*/ 50 w 50"/>
                <a:gd name="T7" fmla="*/ 24 h 50"/>
                <a:gd name="T8" fmla="*/ 24 w 50"/>
                <a:gd name="T9" fmla="*/ 0 h 50"/>
                <a:gd name="T10" fmla="*/ 24 w 50"/>
                <a:gd name="T1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50">
                  <a:moveTo>
                    <a:pt x="24" y="0"/>
                  </a:moveTo>
                  <a:lnTo>
                    <a:pt x="0" y="24"/>
                  </a:lnTo>
                  <a:lnTo>
                    <a:pt x="24" y="50"/>
                  </a:lnTo>
                  <a:lnTo>
                    <a:pt x="50" y="24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" name="Line 95"/>
            <p:cNvSpPr>
              <a:spLocks noChangeShapeType="1"/>
            </p:cNvSpPr>
            <p:nvPr/>
          </p:nvSpPr>
          <p:spPr bwMode="auto">
            <a:xfrm flipH="1">
              <a:off x="5857936" y="2334519"/>
              <a:ext cx="2300288" cy="54768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4" name="Line 96"/>
            <p:cNvSpPr>
              <a:spLocks noChangeShapeType="1"/>
            </p:cNvSpPr>
            <p:nvPr/>
          </p:nvSpPr>
          <p:spPr bwMode="auto">
            <a:xfrm flipV="1">
              <a:off x="8159811" y="2020194"/>
              <a:ext cx="0" cy="625475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5" name="Freeform 102"/>
            <p:cNvSpPr>
              <a:spLocks/>
            </p:cNvSpPr>
            <p:nvPr/>
          </p:nvSpPr>
          <p:spPr bwMode="auto">
            <a:xfrm>
              <a:off x="8116949" y="2296419"/>
              <a:ext cx="80963" cy="79375"/>
            </a:xfrm>
            <a:custGeom>
              <a:avLst/>
              <a:gdLst>
                <a:gd name="T0" fmla="*/ 26 w 51"/>
                <a:gd name="T1" fmla="*/ 50 h 50"/>
                <a:gd name="T2" fmla="*/ 51 w 51"/>
                <a:gd name="T3" fmla="*/ 26 h 50"/>
                <a:gd name="T4" fmla="*/ 26 w 51"/>
                <a:gd name="T5" fmla="*/ 0 h 50"/>
                <a:gd name="T6" fmla="*/ 0 w 51"/>
                <a:gd name="T7" fmla="*/ 24 h 50"/>
                <a:gd name="T8" fmla="*/ 26 w 51"/>
                <a:gd name="T9" fmla="*/ 50 h 50"/>
                <a:gd name="T10" fmla="*/ 26 w 51"/>
                <a:gd name="T1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0">
                  <a:moveTo>
                    <a:pt x="26" y="50"/>
                  </a:moveTo>
                  <a:lnTo>
                    <a:pt x="51" y="26"/>
                  </a:lnTo>
                  <a:lnTo>
                    <a:pt x="26" y="0"/>
                  </a:lnTo>
                  <a:lnTo>
                    <a:pt x="0" y="24"/>
                  </a:lnTo>
                  <a:lnTo>
                    <a:pt x="26" y="50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6" name="Line 103"/>
            <p:cNvSpPr>
              <a:spLocks noChangeShapeType="1"/>
            </p:cNvSpPr>
            <p:nvPr/>
          </p:nvSpPr>
          <p:spPr bwMode="auto">
            <a:xfrm flipV="1">
              <a:off x="8121711" y="2393256"/>
              <a:ext cx="0" cy="252413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7" name="Line 109"/>
            <p:cNvSpPr>
              <a:spLocks noChangeShapeType="1"/>
            </p:cNvSpPr>
            <p:nvPr/>
          </p:nvSpPr>
          <p:spPr bwMode="auto">
            <a:xfrm flipH="1">
              <a:off x="5867461" y="2393256"/>
              <a:ext cx="2254250" cy="4889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8" name="Line 110"/>
            <p:cNvSpPr>
              <a:spLocks noChangeShapeType="1"/>
            </p:cNvSpPr>
            <p:nvPr/>
          </p:nvSpPr>
          <p:spPr bwMode="auto">
            <a:xfrm flipV="1">
              <a:off x="8121711" y="2129731"/>
              <a:ext cx="0" cy="26352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9" name="Freeform 118"/>
            <p:cNvSpPr>
              <a:spLocks/>
            </p:cNvSpPr>
            <p:nvPr/>
          </p:nvSpPr>
          <p:spPr bwMode="auto">
            <a:xfrm>
              <a:off x="8082024" y="2351981"/>
              <a:ext cx="80963" cy="80963"/>
            </a:xfrm>
            <a:custGeom>
              <a:avLst/>
              <a:gdLst>
                <a:gd name="T0" fmla="*/ 51 w 51"/>
                <a:gd name="T1" fmla="*/ 26 h 51"/>
                <a:gd name="T2" fmla="*/ 25 w 51"/>
                <a:gd name="T3" fmla="*/ 0 h 51"/>
                <a:gd name="T4" fmla="*/ 0 w 51"/>
                <a:gd name="T5" fmla="*/ 26 h 51"/>
                <a:gd name="T6" fmla="*/ 25 w 51"/>
                <a:gd name="T7" fmla="*/ 51 h 51"/>
                <a:gd name="T8" fmla="*/ 51 w 51"/>
                <a:gd name="T9" fmla="*/ 26 h 51"/>
                <a:gd name="T10" fmla="*/ 51 w 51"/>
                <a:gd name="T11" fmla="*/ 26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1">
                  <a:moveTo>
                    <a:pt x="51" y="26"/>
                  </a:moveTo>
                  <a:lnTo>
                    <a:pt x="25" y="0"/>
                  </a:lnTo>
                  <a:lnTo>
                    <a:pt x="0" y="26"/>
                  </a:lnTo>
                  <a:lnTo>
                    <a:pt x="25" y="51"/>
                  </a:lnTo>
                  <a:lnTo>
                    <a:pt x="51" y="26"/>
                  </a:lnTo>
                  <a:lnTo>
                    <a:pt x="51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5402615" y="2744614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5336893" y="253282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5336893" y="232104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5336893" y="2109256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5336893" y="1897470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5535476" y="2940944"/>
              <a:ext cx="61908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Baseline</a:t>
              </a:r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7988448" y="2940944"/>
              <a:ext cx="375424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5654098" y="3156466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104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8018104" y="3156466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95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</p:txBody>
        </p:sp>
        <p:sp>
          <p:nvSpPr>
            <p:cNvPr id="162" name="Line 75"/>
            <p:cNvSpPr>
              <a:spLocks noChangeShapeType="1"/>
            </p:cNvSpPr>
            <p:nvPr/>
          </p:nvSpPr>
          <p:spPr bwMode="auto">
            <a:xfrm flipH="1">
              <a:off x="5546566" y="3276303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63" name="Line 76"/>
            <p:cNvSpPr>
              <a:spLocks noChangeShapeType="1"/>
            </p:cNvSpPr>
            <p:nvPr/>
          </p:nvSpPr>
          <p:spPr bwMode="auto">
            <a:xfrm flipH="1">
              <a:off x="5546566" y="3429000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64" name="Line 77"/>
            <p:cNvSpPr>
              <a:spLocks noChangeShapeType="1"/>
            </p:cNvSpPr>
            <p:nvPr/>
          </p:nvSpPr>
          <p:spPr bwMode="auto">
            <a:xfrm flipH="1">
              <a:off x="5546566" y="3581400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4283968" y="3309560"/>
              <a:ext cx="132119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b="1" dirty="0" smtClean="0">
                  <a:solidFill>
                    <a:srgbClr val="000066"/>
                  </a:solidFill>
                  <a:latin typeface="+mj-lt"/>
                </a:rPr>
                <a:t>Numero de pacientes</a:t>
              </a: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8212600" y="1842394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ATV/r : 23 %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8318399" y="2038632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RAL : 25 %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8201380" y="2237681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DRV/r : 20 %</a:t>
              </a:r>
            </a:p>
          </p:txBody>
        </p:sp>
      </p:grpSp>
      <p:sp>
        <p:nvSpPr>
          <p:cNvPr id="213" name="ZoneTexte 212"/>
          <p:cNvSpPr txBox="1"/>
          <p:nvPr/>
        </p:nvSpPr>
        <p:spPr>
          <a:xfrm>
            <a:off x="6948552" y="1752600"/>
            <a:ext cx="41549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AR" sz="1200" b="1" smtClean="0">
                <a:solidFill>
                  <a:srgbClr val="333399"/>
                </a:solidFill>
                <a:latin typeface="+mj-lt"/>
              </a:rPr>
              <a:t>SAT</a:t>
            </a:r>
          </a:p>
        </p:txBody>
      </p:sp>
      <p:grpSp>
        <p:nvGrpSpPr>
          <p:cNvPr id="7" name="Groupe 210"/>
          <p:cNvGrpSpPr/>
          <p:nvPr/>
        </p:nvGrpSpPr>
        <p:grpSpPr>
          <a:xfrm>
            <a:off x="4211960" y="3865345"/>
            <a:ext cx="4872632" cy="1868070"/>
            <a:chOff x="4211960" y="3865345"/>
            <a:chExt cx="4872632" cy="1868070"/>
          </a:xfrm>
        </p:grpSpPr>
        <p:sp>
          <p:nvSpPr>
            <p:cNvPr id="74" name="Line 22"/>
            <p:cNvSpPr>
              <a:spLocks noChangeShapeType="1"/>
            </p:cNvSpPr>
            <p:nvPr/>
          </p:nvSpPr>
          <p:spPr bwMode="auto">
            <a:xfrm>
              <a:off x="5876806" y="4936907"/>
              <a:ext cx="23304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5" name="Line 23"/>
            <p:cNvSpPr>
              <a:spLocks noChangeShapeType="1"/>
            </p:cNvSpPr>
            <p:nvPr/>
          </p:nvSpPr>
          <p:spPr bwMode="auto">
            <a:xfrm flipH="1">
              <a:off x="5705356" y="4890870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6" name="Line 26"/>
            <p:cNvSpPr>
              <a:spLocks noChangeShapeType="1"/>
            </p:cNvSpPr>
            <p:nvPr/>
          </p:nvSpPr>
          <p:spPr bwMode="auto">
            <a:xfrm flipV="1">
              <a:off x="5705356" y="4713070"/>
              <a:ext cx="0" cy="177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7" name="Freeform 27"/>
            <p:cNvSpPr>
              <a:spLocks/>
            </p:cNvSpPr>
            <p:nvPr/>
          </p:nvSpPr>
          <p:spPr bwMode="auto">
            <a:xfrm>
              <a:off x="5705356" y="4890870"/>
              <a:ext cx="171450" cy="46038"/>
            </a:xfrm>
            <a:custGeom>
              <a:avLst/>
              <a:gdLst>
                <a:gd name="T0" fmla="*/ 108 w 108"/>
                <a:gd name="T1" fmla="*/ 29 h 29"/>
                <a:gd name="T2" fmla="*/ 0 w 108"/>
                <a:gd name="T3" fmla="*/ 29 h 29"/>
                <a:gd name="T4" fmla="*/ 0 w 108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108" y="29"/>
                  </a:move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8" name="Line 28"/>
            <p:cNvSpPr>
              <a:spLocks noChangeShapeType="1"/>
            </p:cNvSpPr>
            <p:nvPr/>
          </p:nvSpPr>
          <p:spPr bwMode="auto">
            <a:xfrm>
              <a:off x="5635506" y="489087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9" name="Line 29"/>
            <p:cNvSpPr>
              <a:spLocks noChangeShapeType="1"/>
            </p:cNvSpPr>
            <p:nvPr/>
          </p:nvSpPr>
          <p:spPr bwMode="auto">
            <a:xfrm flipV="1">
              <a:off x="5876806" y="4936907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0" name="Line 44"/>
            <p:cNvSpPr>
              <a:spLocks noChangeShapeType="1"/>
            </p:cNvSpPr>
            <p:nvPr/>
          </p:nvSpPr>
          <p:spPr bwMode="auto">
            <a:xfrm>
              <a:off x="8207256" y="4936907"/>
              <a:ext cx="1778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1" name="Line 45"/>
            <p:cNvSpPr>
              <a:spLocks noChangeShapeType="1"/>
            </p:cNvSpPr>
            <p:nvPr/>
          </p:nvSpPr>
          <p:spPr bwMode="auto">
            <a:xfrm flipV="1">
              <a:off x="8207256" y="4936907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2" name="Line 50"/>
            <p:cNvSpPr>
              <a:spLocks noChangeShapeType="1"/>
            </p:cNvSpPr>
            <p:nvPr/>
          </p:nvSpPr>
          <p:spPr bwMode="auto">
            <a:xfrm>
              <a:off x="5635506" y="399552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3" name="Line 51"/>
            <p:cNvSpPr>
              <a:spLocks noChangeShapeType="1"/>
            </p:cNvSpPr>
            <p:nvPr/>
          </p:nvSpPr>
          <p:spPr bwMode="auto">
            <a:xfrm flipV="1">
              <a:off x="5705356" y="3874870"/>
              <a:ext cx="0" cy="12065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4" name="Line 52"/>
            <p:cNvSpPr>
              <a:spLocks noChangeShapeType="1"/>
            </p:cNvSpPr>
            <p:nvPr/>
          </p:nvSpPr>
          <p:spPr bwMode="auto">
            <a:xfrm>
              <a:off x="5635506" y="4533682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5" name="Line 53"/>
            <p:cNvSpPr>
              <a:spLocks noChangeShapeType="1"/>
            </p:cNvSpPr>
            <p:nvPr/>
          </p:nvSpPr>
          <p:spPr bwMode="auto">
            <a:xfrm flipV="1">
              <a:off x="5705356" y="4533682"/>
              <a:ext cx="0" cy="1793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6" name="Line 54"/>
            <p:cNvSpPr>
              <a:spLocks noChangeShapeType="1"/>
            </p:cNvSpPr>
            <p:nvPr/>
          </p:nvSpPr>
          <p:spPr bwMode="auto">
            <a:xfrm flipV="1">
              <a:off x="5705356" y="4355882"/>
              <a:ext cx="0" cy="177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7" name="Line 55"/>
            <p:cNvSpPr>
              <a:spLocks noChangeShapeType="1"/>
            </p:cNvSpPr>
            <p:nvPr/>
          </p:nvSpPr>
          <p:spPr bwMode="auto">
            <a:xfrm>
              <a:off x="5635506" y="471307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8" name="Line 56"/>
            <p:cNvSpPr>
              <a:spLocks noChangeShapeType="1"/>
            </p:cNvSpPr>
            <p:nvPr/>
          </p:nvSpPr>
          <p:spPr bwMode="auto">
            <a:xfrm>
              <a:off x="5635506" y="4355882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89" name="Line 57"/>
            <p:cNvSpPr>
              <a:spLocks noChangeShapeType="1"/>
            </p:cNvSpPr>
            <p:nvPr/>
          </p:nvSpPr>
          <p:spPr bwMode="auto">
            <a:xfrm flipV="1">
              <a:off x="5705356" y="4176495"/>
              <a:ext cx="0" cy="1793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0" name="Line 58"/>
            <p:cNvSpPr>
              <a:spLocks noChangeShapeType="1"/>
            </p:cNvSpPr>
            <p:nvPr/>
          </p:nvSpPr>
          <p:spPr bwMode="auto">
            <a:xfrm>
              <a:off x="5635506" y="4176495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1" name="Line 59"/>
            <p:cNvSpPr>
              <a:spLocks noChangeShapeType="1"/>
            </p:cNvSpPr>
            <p:nvPr/>
          </p:nvSpPr>
          <p:spPr bwMode="auto">
            <a:xfrm flipV="1">
              <a:off x="5705356" y="3995520"/>
              <a:ext cx="0" cy="18097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" name="Line 80"/>
            <p:cNvSpPr>
              <a:spLocks noChangeShapeType="1"/>
            </p:cNvSpPr>
            <p:nvPr/>
          </p:nvSpPr>
          <p:spPr bwMode="auto">
            <a:xfrm flipV="1">
              <a:off x="8250118" y="4111407"/>
              <a:ext cx="0" cy="51593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3" name="Line 82"/>
            <p:cNvSpPr>
              <a:spLocks noChangeShapeType="1"/>
            </p:cNvSpPr>
            <p:nvPr/>
          </p:nvSpPr>
          <p:spPr bwMode="auto">
            <a:xfrm flipH="1">
              <a:off x="5876806" y="4371757"/>
              <a:ext cx="2365375" cy="5095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4" name="Freeform 88"/>
            <p:cNvSpPr>
              <a:spLocks/>
            </p:cNvSpPr>
            <p:nvPr/>
          </p:nvSpPr>
          <p:spPr bwMode="auto">
            <a:xfrm>
              <a:off x="8204081" y="4330482"/>
              <a:ext cx="79375" cy="80963"/>
            </a:xfrm>
            <a:custGeom>
              <a:avLst/>
              <a:gdLst>
                <a:gd name="T0" fmla="*/ 24 w 50"/>
                <a:gd name="T1" fmla="*/ 0 h 51"/>
                <a:gd name="T2" fmla="*/ 0 w 50"/>
                <a:gd name="T3" fmla="*/ 26 h 51"/>
                <a:gd name="T4" fmla="*/ 26 w 50"/>
                <a:gd name="T5" fmla="*/ 51 h 51"/>
                <a:gd name="T6" fmla="*/ 50 w 50"/>
                <a:gd name="T7" fmla="*/ 26 h 51"/>
                <a:gd name="T8" fmla="*/ 24 w 50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1">
                  <a:moveTo>
                    <a:pt x="24" y="0"/>
                  </a:moveTo>
                  <a:lnTo>
                    <a:pt x="0" y="26"/>
                  </a:lnTo>
                  <a:lnTo>
                    <a:pt x="26" y="51"/>
                  </a:lnTo>
                  <a:lnTo>
                    <a:pt x="50" y="2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 flipV="1">
              <a:off x="8213606" y="4311432"/>
              <a:ext cx="0" cy="35560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6" name="Line 92"/>
            <p:cNvSpPr>
              <a:spLocks noChangeShapeType="1"/>
            </p:cNvSpPr>
            <p:nvPr/>
          </p:nvSpPr>
          <p:spPr bwMode="auto">
            <a:xfrm flipV="1">
              <a:off x="8213606" y="3944720"/>
              <a:ext cx="0" cy="36671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7" name="Line 94"/>
            <p:cNvSpPr>
              <a:spLocks noChangeShapeType="1"/>
            </p:cNvSpPr>
            <p:nvPr/>
          </p:nvSpPr>
          <p:spPr bwMode="auto">
            <a:xfrm flipH="1">
              <a:off x="5865693" y="4311432"/>
              <a:ext cx="2347913" cy="57943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8" name="Freeform 101"/>
            <p:cNvSpPr>
              <a:spLocks/>
            </p:cNvSpPr>
            <p:nvPr/>
          </p:nvSpPr>
          <p:spPr bwMode="auto">
            <a:xfrm>
              <a:off x="8175506" y="4270157"/>
              <a:ext cx="79375" cy="80963"/>
            </a:xfrm>
            <a:custGeom>
              <a:avLst/>
              <a:gdLst>
                <a:gd name="T0" fmla="*/ 26 w 50"/>
                <a:gd name="T1" fmla="*/ 51 h 51"/>
                <a:gd name="T2" fmla="*/ 50 w 50"/>
                <a:gd name="T3" fmla="*/ 26 h 51"/>
                <a:gd name="T4" fmla="*/ 24 w 50"/>
                <a:gd name="T5" fmla="*/ 0 h 51"/>
                <a:gd name="T6" fmla="*/ 0 w 50"/>
                <a:gd name="T7" fmla="*/ 26 h 51"/>
                <a:gd name="T8" fmla="*/ 26 w 50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1">
                  <a:moveTo>
                    <a:pt x="26" y="51"/>
                  </a:moveTo>
                  <a:lnTo>
                    <a:pt x="50" y="26"/>
                  </a:lnTo>
                  <a:lnTo>
                    <a:pt x="24" y="0"/>
                  </a:lnTo>
                  <a:lnTo>
                    <a:pt x="0" y="26"/>
                  </a:lnTo>
                  <a:lnTo>
                    <a:pt x="26" y="51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9" name="Line 107"/>
            <p:cNvSpPr>
              <a:spLocks noChangeShapeType="1"/>
            </p:cNvSpPr>
            <p:nvPr/>
          </p:nvSpPr>
          <p:spPr bwMode="auto">
            <a:xfrm flipV="1">
              <a:off x="8172331" y="3922495"/>
              <a:ext cx="0" cy="4254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0" name="Line 108"/>
            <p:cNvSpPr>
              <a:spLocks noChangeShapeType="1"/>
            </p:cNvSpPr>
            <p:nvPr/>
          </p:nvSpPr>
          <p:spPr bwMode="auto">
            <a:xfrm flipV="1">
              <a:off x="8172331" y="4347945"/>
              <a:ext cx="0" cy="4127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1" name="Line 111"/>
            <p:cNvSpPr>
              <a:spLocks noChangeShapeType="1"/>
            </p:cNvSpPr>
            <p:nvPr/>
          </p:nvSpPr>
          <p:spPr bwMode="auto">
            <a:xfrm flipH="1">
              <a:off x="5867281" y="4347945"/>
              <a:ext cx="2305050" cy="54292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02" name="Freeform 117"/>
            <p:cNvSpPr>
              <a:spLocks/>
            </p:cNvSpPr>
            <p:nvPr/>
          </p:nvSpPr>
          <p:spPr bwMode="auto">
            <a:xfrm>
              <a:off x="8134231" y="4309845"/>
              <a:ext cx="79375" cy="79375"/>
            </a:xfrm>
            <a:custGeom>
              <a:avLst/>
              <a:gdLst>
                <a:gd name="T0" fmla="*/ 50 w 50"/>
                <a:gd name="T1" fmla="*/ 26 h 50"/>
                <a:gd name="T2" fmla="*/ 24 w 50"/>
                <a:gd name="T3" fmla="*/ 0 h 50"/>
                <a:gd name="T4" fmla="*/ 0 w 50"/>
                <a:gd name="T5" fmla="*/ 24 h 50"/>
                <a:gd name="T6" fmla="*/ 26 w 50"/>
                <a:gd name="T7" fmla="*/ 50 h 50"/>
                <a:gd name="T8" fmla="*/ 50 w 50"/>
                <a:gd name="T9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0">
                  <a:moveTo>
                    <a:pt x="50" y="26"/>
                  </a:moveTo>
                  <a:lnTo>
                    <a:pt x="24" y="0"/>
                  </a:lnTo>
                  <a:lnTo>
                    <a:pt x="0" y="24"/>
                  </a:lnTo>
                  <a:lnTo>
                    <a:pt x="26" y="50"/>
                  </a:lnTo>
                  <a:lnTo>
                    <a:pt x="50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5443930" y="4767565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5378208" y="4589115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5378208" y="4410667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378208" y="4232219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78208" y="4053771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378208" y="387532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5576791" y="4963895"/>
              <a:ext cx="61908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Baseline</a:t>
              </a: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8029763" y="4963895"/>
              <a:ext cx="375424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5695413" y="5179417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105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8059419" y="5179417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95</a:t>
              </a:r>
            </a:p>
            <a:p>
              <a:pPr algn="ct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</p:txBody>
        </p:sp>
        <p:sp>
          <p:nvSpPr>
            <p:cNvPr id="140" name="Line 75"/>
            <p:cNvSpPr>
              <a:spLocks noChangeShapeType="1"/>
            </p:cNvSpPr>
            <p:nvPr/>
          </p:nvSpPr>
          <p:spPr bwMode="auto">
            <a:xfrm flipH="1">
              <a:off x="5587881" y="5299254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41" name="Line 76"/>
            <p:cNvSpPr>
              <a:spLocks noChangeShapeType="1"/>
            </p:cNvSpPr>
            <p:nvPr/>
          </p:nvSpPr>
          <p:spPr bwMode="auto">
            <a:xfrm flipH="1">
              <a:off x="5587881" y="5455622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42" name="Line 77"/>
            <p:cNvSpPr>
              <a:spLocks noChangeShapeType="1"/>
            </p:cNvSpPr>
            <p:nvPr/>
          </p:nvSpPr>
          <p:spPr bwMode="auto">
            <a:xfrm flipH="1">
              <a:off x="5587881" y="5611991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4211960" y="5332511"/>
              <a:ext cx="132119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AR" sz="1000" b="1" dirty="0" smtClean="0">
                  <a:solidFill>
                    <a:srgbClr val="000066"/>
                  </a:solidFill>
                  <a:latin typeface="+mj-lt"/>
                </a:rPr>
                <a:t>Numero de pacientes</a:t>
              </a:r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8253915" y="3865345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ATV/r : 31 %</a:t>
              </a: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8359714" y="4061583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RAL : 33 %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8242695" y="4260632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smtClean="0">
                  <a:solidFill>
                    <a:srgbClr val="000066"/>
                  </a:solidFill>
                  <a:latin typeface="+mj-lt"/>
                </a:rPr>
                <a:t>DRV/r : 29 %</a:t>
              </a:r>
            </a:p>
          </p:txBody>
        </p:sp>
      </p:grpSp>
      <p:sp>
        <p:nvSpPr>
          <p:cNvPr id="214" name="ZoneTexte 213"/>
          <p:cNvSpPr txBox="1"/>
          <p:nvPr/>
        </p:nvSpPr>
        <p:spPr>
          <a:xfrm>
            <a:off x="6819312" y="3625155"/>
            <a:ext cx="428322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AR" sz="1200" b="1" smtClean="0">
                <a:solidFill>
                  <a:srgbClr val="333399"/>
                </a:solidFill>
                <a:latin typeface="+mj-lt"/>
              </a:rPr>
              <a:t>VAT</a:t>
            </a:r>
          </a:p>
        </p:txBody>
      </p:sp>
      <p:grpSp>
        <p:nvGrpSpPr>
          <p:cNvPr id="10" name="Groupe 205"/>
          <p:cNvGrpSpPr/>
          <p:nvPr/>
        </p:nvGrpSpPr>
        <p:grpSpPr>
          <a:xfrm>
            <a:off x="68023" y="1799031"/>
            <a:ext cx="866746" cy="916709"/>
            <a:chOff x="4301348" y="1849973"/>
            <a:chExt cx="866746" cy="916709"/>
          </a:xfrm>
        </p:grpSpPr>
        <p:sp>
          <p:nvSpPr>
            <p:cNvPr id="216" name="AutoShape 165"/>
            <p:cNvSpPr>
              <a:spLocks noChangeArrowheads="1"/>
            </p:cNvSpPr>
            <p:nvPr/>
          </p:nvSpPr>
          <p:spPr bwMode="auto">
            <a:xfrm>
              <a:off x="4301348" y="1849973"/>
              <a:ext cx="866746" cy="9167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s-AR" sz="2800">
                <a:solidFill>
                  <a:srgbClr val="000066"/>
                </a:solidFill>
              </a:endParaRPr>
            </a:p>
          </p:txBody>
        </p:sp>
        <p:sp>
          <p:nvSpPr>
            <p:cNvPr id="217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18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19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220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2159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323298"/>
                  </a:solidFill>
                  <a:latin typeface="+mj-lt"/>
                </a:rPr>
                <a:t>ATV/r</a:t>
              </a:r>
              <a:endParaRPr lang="es-AR" sz="1400" b="1">
                <a:solidFill>
                  <a:srgbClr val="323298"/>
                </a:solidFill>
                <a:latin typeface="+mj-lt"/>
              </a:endParaRPr>
            </a:p>
          </p:txBody>
        </p:sp>
        <p:sp>
          <p:nvSpPr>
            <p:cNvPr id="221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28533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323298"/>
                  </a:solidFill>
                  <a:latin typeface="+mj-lt"/>
                </a:rPr>
                <a:t>RAL</a:t>
              </a:r>
              <a:endParaRPr lang="es-AR" sz="1400" b="1">
                <a:solidFill>
                  <a:srgbClr val="323298"/>
                </a:solidFill>
                <a:latin typeface="+mj-lt"/>
              </a:endParaRPr>
            </a:p>
          </p:txBody>
        </p:sp>
        <p:sp>
          <p:nvSpPr>
            <p:cNvPr id="222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4510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323298"/>
                  </a:solidFill>
                  <a:latin typeface="+mj-lt"/>
                </a:rPr>
                <a:t>DRV/r</a:t>
              </a:r>
              <a:endParaRPr lang="es-AR" sz="1400" b="1">
                <a:solidFill>
                  <a:srgbClr val="323298"/>
                </a:solidFill>
                <a:latin typeface="+mj-lt"/>
              </a:endParaRPr>
            </a:p>
          </p:txBody>
        </p:sp>
      </p:grpSp>
      <p:sp>
        <p:nvSpPr>
          <p:cNvPr id="210" name="ZoneTexte 209"/>
          <p:cNvSpPr txBox="1"/>
          <p:nvPr/>
        </p:nvSpPr>
        <p:spPr>
          <a:xfrm>
            <a:off x="121376" y="5733415"/>
            <a:ext cx="45993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00" smtClean="0">
                <a:solidFill>
                  <a:srgbClr val="000066"/>
                </a:solidFill>
              </a:rPr>
              <a:t>Todos los valores de p (ATV/r vs DRV/r, PI/r vs RAL) no significativos </a:t>
            </a:r>
            <a:endParaRPr lang="es-AR" sz="1100">
              <a:solidFill>
                <a:srgbClr val="000066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09700"/>
            <a:ext cx="4572000" cy="7239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s-AR" sz="1600" b="1" dirty="0" smtClean="0">
                <a:latin typeface="+mj-lt"/>
              </a:rPr>
              <a:t>Efecto de la carga viral basal en cambios </a:t>
            </a:r>
            <a:br>
              <a:rPr lang="es-AR" sz="1600" b="1" dirty="0" smtClean="0">
                <a:latin typeface="+mj-lt"/>
              </a:rPr>
            </a:br>
            <a:r>
              <a:rPr lang="es-AR" sz="1600" b="1" dirty="0" smtClean="0">
                <a:latin typeface="+mj-lt"/>
              </a:rPr>
              <a:t>en la grasa a S96 en los 3 grupos</a:t>
            </a:r>
            <a:endParaRPr lang="es-AR" sz="1600" b="1" dirty="0">
              <a:latin typeface="+mj-lt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4343400" y="1409700"/>
            <a:ext cx="48006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Cambios en la grasa central correlacionaron con los cambios en la grasa periférica</a:t>
            </a:r>
            <a:b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</a:b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kumimoji="0" lang="es-AR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(r = 0.67 ; p &lt; 0.001)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AR" b="1" kern="0" baseline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Sin cambios en la relación</a:t>
            </a:r>
            <a:r>
              <a:rPr lang="es-A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VAT:TAT </a:t>
            </a:r>
            <a:br>
              <a:rPr lang="es-A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</a:br>
            <a:r>
              <a:rPr lang="es-A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en cada régimen o entre regímenes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Mayor incremento en VAT asociado con :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Menor </a:t>
            </a:r>
            <a:r>
              <a:rPr lang="es-AR" sz="1600" kern="0" dirty="0" err="1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leptina</a:t>
            </a:r>
            <a:r>
              <a:rPr lang="es-A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 basal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Mayor </a:t>
            </a:r>
            <a:r>
              <a:rPr kumimoji="0" lang="es-A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adiponectina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 basal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Carga viral</a:t>
            </a:r>
          </a:p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Mayor incremento</a:t>
            </a:r>
            <a:r>
              <a:rPr kumimoji="0" lang="es-AR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en </a:t>
            </a: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SAT asociado con los mismos factores basales, adicionalmente</a:t>
            </a:r>
            <a:r>
              <a:rPr kumimoji="0" lang="es-AR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también con mayores niveles de </a:t>
            </a:r>
            <a:r>
              <a:rPr kumimoji="0" lang="es-A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IL-6</a:t>
            </a:r>
          </a:p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A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Mayores incrementos de masa magra asociados con: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Mayor r HIV RNA, IL-6 y 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dímero-D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, </a:t>
            </a:r>
            <a:b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</a:b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así 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como menor CD4  basal</a:t>
            </a:r>
            <a:endParaRPr kumimoji="0" lang="es-AR" sz="16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-109" charset="-128"/>
              <a:cs typeface="ＭＳ Ｐゴシック" pitchFamily="-109" charset="-128"/>
            </a:endParaRPr>
          </a:p>
        </p:txBody>
      </p:sp>
      <p:grpSp>
        <p:nvGrpSpPr>
          <p:cNvPr id="4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grpSp>
        <p:nvGrpSpPr>
          <p:cNvPr id="6" name="Groupe 204"/>
          <p:cNvGrpSpPr/>
          <p:nvPr/>
        </p:nvGrpSpPr>
        <p:grpSpPr>
          <a:xfrm>
            <a:off x="395542" y="2321777"/>
            <a:ext cx="3628315" cy="1933393"/>
            <a:chOff x="395542" y="2321777"/>
            <a:chExt cx="3628315" cy="1933393"/>
          </a:xfrm>
        </p:grpSpPr>
        <p:grpSp>
          <p:nvGrpSpPr>
            <p:cNvPr id="7" name="Groupe 203"/>
            <p:cNvGrpSpPr/>
            <p:nvPr/>
          </p:nvGrpSpPr>
          <p:grpSpPr>
            <a:xfrm>
              <a:off x="2088694" y="2711961"/>
              <a:ext cx="809625" cy="1285875"/>
              <a:chOff x="2088694" y="2711961"/>
              <a:chExt cx="809625" cy="1285875"/>
            </a:xfrm>
          </p:grpSpPr>
          <p:sp>
            <p:nvSpPr>
              <p:cNvPr id="81" name="Line 10"/>
              <p:cNvSpPr>
                <a:spLocks noChangeShapeType="1"/>
              </p:cNvSpPr>
              <p:nvPr/>
            </p:nvSpPr>
            <p:spPr bwMode="auto">
              <a:xfrm flipV="1">
                <a:off x="2147431" y="2711961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2" name="Line 11"/>
              <p:cNvSpPr>
                <a:spLocks noChangeShapeType="1"/>
              </p:cNvSpPr>
              <p:nvPr/>
            </p:nvSpPr>
            <p:spPr bwMode="auto">
              <a:xfrm>
                <a:off x="2088694" y="28405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3" name="Line 33"/>
              <p:cNvSpPr>
                <a:spLocks noChangeShapeType="1"/>
              </p:cNvSpPr>
              <p:nvPr/>
            </p:nvSpPr>
            <p:spPr bwMode="auto">
              <a:xfrm>
                <a:off x="2088694" y="30691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4" name="Line 34"/>
              <p:cNvSpPr>
                <a:spLocks noChangeShapeType="1"/>
              </p:cNvSpPr>
              <p:nvPr/>
            </p:nvSpPr>
            <p:spPr bwMode="auto">
              <a:xfrm>
                <a:off x="2088694" y="32993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5" name="Line 35"/>
              <p:cNvSpPr>
                <a:spLocks noChangeShapeType="1"/>
              </p:cNvSpPr>
              <p:nvPr/>
            </p:nvSpPr>
            <p:spPr bwMode="auto">
              <a:xfrm flipV="1">
                <a:off x="2147431" y="3069148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6" name="Line 36"/>
              <p:cNvSpPr>
                <a:spLocks noChangeShapeType="1"/>
              </p:cNvSpPr>
              <p:nvPr/>
            </p:nvSpPr>
            <p:spPr bwMode="auto">
              <a:xfrm flipV="1">
                <a:off x="2147431" y="3529523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7" name="Line 37"/>
              <p:cNvSpPr>
                <a:spLocks noChangeShapeType="1"/>
              </p:cNvSpPr>
              <p:nvPr/>
            </p:nvSpPr>
            <p:spPr bwMode="auto">
              <a:xfrm>
                <a:off x="2088694" y="37581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8" name="Line 38"/>
              <p:cNvSpPr>
                <a:spLocks noChangeShapeType="1"/>
              </p:cNvSpPr>
              <p:nvPr/>
            </p:nvSpPr>
            <p:spPr bwMode="auto">
              <a:xfrm>
                <a:off x="2088694" y="35295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9" name="Freeform 39"/>
              <p:cNvSpPr>
                <a:spLocks/>
              </p:cNvSpPr>
              <p:nvPr/>
            </p:nvSpPr>
            <p:spPr bwMode="auto">
              <a:xfrm>
                <a:off x="2147431" y="3758123"/>
                <a:ext cx="239713" cy="180975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0" name="Line 40"/>
              <p:cNvSpPr>
                <a:spLocks noChangeShapeType="1"/>
              </p:cNvSpPr>
              <p:nvPr/>
            </p:nvSpPr>
            <p:spPr bwMode="auto">
              <a:xfrm>
                <a:off x="2387144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1" name="Line 41"/>
              <p:cNvSpPr>
                <a:spLocks noChangeShapeType="1"/>
              </p:cNvSpPr>
              <p:nvPr/>
            </p:nvSpPr>
            <p:spPr bwMode="auto">
              <a:xfrm flipV="1">
                <a:off x="2658606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" name="Line 42"/>
              <p:cNvSpPr>
                <a:spLocks noChangeShapeType="1"/>
              </p:cNvSpPr>
              <p:nvPr/>
            </p:nvSpPr>
            <p:spPr bwMode="auto">
              <a:xfrm>
                <a:off x="2387144" y="3939098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3" name="Line 43"/>
              <p:cNvSpPr>
                <a:spLocks noChangeShapeType="1"/>
              </p:cNvSpPr>
              <p:nvPr/>
            </p:nvSpPr>
            <p:spPr bwMode="auto">
              <a:xfrm flipV="1">
                <a:off x="2147431" y="32993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4" name="Line 99"/>
              <p:cNvSpPr>
                <a:spLocks noChangeShapeType="1"/>
              </p:cNvSpPr>
              <p:nvPr/>
            </p:nvSpPr>
            <p:spPr bwMode="auto">
              <a:xfrm flipH="1">
                <a:off x="2147431" y="3758123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5" name="Line 100"/>
              <p:cNvSpPr>
                <a:spLocks noChangeShapeType="1"/>
              </p:cNvSpPr>
              <p:nvPr/>
            </p:nvSpPr>
            <p:spPr bwMode="auto">
              <a:xfrm>
                <a:off x="2658606" y="3939098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6" name="Line 102"/>
              <p:cNvSpPr>
                <a:spLocks noChangeShapeType="1"/>
              </p:cNvSpPr>
              <p:nvPr/>
            </p:nvSpPr>
            <p:spPr bwMode="auto">
              <a:xfrm flipV="1">
                <a:off x="2147431" y="2840548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7" name="Freeform 118"/>
              <p:cNvSpPr>
                <a:spLocks/>
              </p:cNvSpPr>
              <p:nvPr/>
            </p:nvSpPr>
            <p:spPr bwMode="auto">
              <a:xfrm>
                <a:off x="2544306" y="3415223"/>
                <a:ext cx="239713" cy="342900"/>
              </a:xfrm>
              <a:custGeom>
                <a:avLst/>
                <a:gdLst>
                  <a:gd name="T0" fmla="*/ 302 w 302"/>
                  <a:gd name="T1" fmla="*/ 431 h 431"/>
                  <a:gd name="T2" fmla="*/ 302 w 302"/>
                  <a:gd name="T3" fmla="*/ 0 h 431"/>
                  <a:gd name="T4" fmla="*/ 0 w 302"/>
                  <a:gd name="T5" fmla="*/ 0 h 431"/>
                  <a:gd name="T6" fmla="*/ 0 w 302"/>
                  <a:gd name="T7" fmla="*/ 431 h 431"/>
                  <a:gd name="T8" fmla="*/ 302 w 302"/>
                  <a:gd name="T9" fmla="*/ 431 h 431"/>
                  <a:gd name="T10" fmla="*/ 302 w 302"/>
                  <a:gd name="T11" fmla="*/ 431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2" h="431">
                    <a:moveTo>
                      <a:pt x="302" y="431"/>
                    </a:moveTo>
                    <a:lnTo>
                      <a:pt x="302" y="0"/>
                    </a:lnTo>
                    <a:lnTo>
                      <a:pt x="0" y="0"/>
                    </a:lnTo>
                    <a:lnTo>
                      <a:pt x="0" y="431"/>
                    </a:lnTo>
                    <a:lnTo>
                      <a:pt x="302" y="431"/>
                    </a:lnTo>
                    <a:lnTo>
                      <a:pt x="302" y="431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0" name="Rectangle 125"/>
              <p:cNvSpPr>
                <a:spLocks noChangeArrowheads="1"/>
              </p:cNvSpPr>
              <p:nvPr/>
            </p:nvSpPr>
            <p:spPr bwMode="auto">
              <a:xfrm>
                <a:off x="2269669" y="3543811"/>
                <a:ext cx="238125" cy="214313"/>
              </a:xfrm>
              <a:prstGeom prst="rect">
                <a:avLst/>
              </a:prstGeom>
              <a:solidFill>
                <a:srgbClr val="323298"/>
              </a:solidFill>
              <a:ln w="635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1" name="Line 135"/>
              <p:cNvSpPr>
                <a:spLocks noChangeShapeType="1"/>
              </p:cNvSpPr>
              <p:nvPr/>
            </p:nvSpPr>
            <p:spPr bwMode="auto">
              <a:xfrm>
                <a:off x="2661781" y="3212023"/>
                <a:ext cx="0" cy="5794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2" name="Line 136"/>
              <p:cNvSpPr>
                <a:spLocks noChangeShapeType="1"/>
              </p:cNvSpPr>
              <p:nvPr/>
            </p:nvSpPr>
            <p:spPr bwMode="auto">
              <a:xfrm>
                <a:off x="2391906" y="3107248"/>
                <a:ext cx="0" cy="43815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04" name="Line 8"/>
            <p:cNvSpPr>
              <a:spLocks noChangeShapeType="1"/>
            </p:cNvSpPr>
            <p:nvPr/>
          </p:nvSpPr>
          <p:spPr bwMode="auto">
            <a:xfrm>
              <a:off x="964744" y="2840548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5" name="Line 9"/>
            <p:cNvSpPr>
              <a:spLocks noChangeShapeType="1"/>
            </p:cNvSpPr>
            <p:nvPr/>
          </p:nvSpPr>
          <p:spPr bwMode="auto">
            <a:xfrm flipV="1">
              <a:off x="1023481" y="2711961"/>
              <a:ext cx="0" cy="1285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6" name="Line 44"/>
            <p:cNvSpPr>
              <a:spLocks noChangeShapeType="1"/>
            </p:cNvSpPr>
            <p:nvPr/>
          </p:nvSpPr>
          <p:spPr bwMode="auto">
            <a:xfrm>
              <a:off x="964744" y="3069148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7" name="Line 45"/>
            <p:cNvSpPr>
              <a:spLocks noChangeShapeType="1"/>
            </p:cNvSpPr>
            <p:nvPr/>
          </p:nvSpPr>
          <p:spPr bwMode="auto">
            <a:xfrm>
              <a:off x="964744" y="3299336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Line 46"/>
            <p:cNvSpPr>
              <a:spLocks noChangeShapeType="1"/>
            </p:cNvSpPr>
            <p:nvPr/>
          </p:nvSpPr>
          <p:spPr bwMode="auto">
            <a:xfrm flipV="1">
              <a:off x="1023481" y="3069148"/>
              <a:ext cx="0" cy="2301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47"/>
            <p:cNvSpPr>
              <a:spLocks noChangeShapeType="1"/>
            </p:cNvSpPr>
            <p:nvPr/>
          </p:nvSpPr>
          <p:spPr bwMode="auto">
            <a:xfrm>
              <a:off x="964744" y="3529523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48"/>
            <p:cNvSpPr>
              <a:spLocks noChangeShapeType="1"/>
            </p:cNvSpPr>
            <p:nvPr/>
          </p:nvSpPr>
          <p:spPr bwMode="auto">
            <a:xfrm flipV="1">
              <a:off x="1023481" y="3529523"/>
              <a:ext cx="0" cy="22860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49"/>
            <p:cNvSpPr>
              <a:spLocks noChangeShapeType="1"/>
            </p:cNvSpPr>
            <p:nvPr/>
          </p:nvSpPr>
          <p:spPr bwMode="auto">
            <a:xfrm>
              <a:off x="964744" y="3758123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Freeform 50"/>
            <p:cNvSpPr>
              <a:spLocks/>
            </p:cNvSpPr>
            <p:nvPr/>
          </p:nvSpPr>
          <p:spPr bwMode="auto">
            <a:xfrm>
              <a:off x="1023481" y="3758123"/>
              <a:ext cx="238125" cy="180975"/>
            </a:xfrm>
            <a:custGeom>
              <a:avLst/>
              <a:gdLst>
                <a:gd name="T0" fmla="*/ 301 w 301"/>
                <a:gd name="T1" fmla="*/ 228 h 228"/>
                <a:gd name="T2" fmla="*/ 0 w 301"/>
                <a:gd name="T3" fmla="*/ 228 h 228"/>
                <a:gd name="T4" fmla="*/ 0 w 301"/>
                <a:gd name="T5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1" h="228">
                  <a:moveTo>
                    <a:pt x="301" y="228"/>
                  </a:moveTo>
                  <a:lnTo>
                    <a:pt x="0" y="228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51"/>
            <p:cNvSpPr>
              <a:spLocks noChangeShapeType="1"/>
            </p:cNvSpPr>
            <p:nvPr/>
          </p:nvSpPr>
          <p:spPr bwMode="auto">
            <a:xfrm flipV="1">
              <a:off x="1261606" y="3939098"/>
              <a:ext cx="0" cy="587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Line 52"/>
            <p:cNvSpPr>
              <a:spLocks noChangeShapeType="1"/>
            </p:cNvSpPr>
            <p:nvPr/>
          </p:nvSpPr>
          <p:spPr bwMode="auto">
            <a:xfrm flipV="1">
              <a:off x="1533069" y="3939098"/>
              <a:ext cx="0" cy="587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Line 53"/>
            <p:cNvSpPr>
              <a:spLocks noChangeShapeType="1"/>
            </p:cNvSpPr>
            <p:nvPr/>
          </p:nvSpPr>
          <p:spPr bwMode="auto">
            <a:xfrm>
              <a:off x="1261606" y="3939098"/>
              <a:ext cx="27146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Line 54"/>
            <p:cNvSpPr>
              <a:spLocks noChangeShapeType="1"/>
            </p:cNvSpPr>
            <p:nvPr/>
          </p:nvSpPr>
          <p:spPr bwMode="auto">
            <a:xfrm flipV="1">
              <a:off x="1023481" y="3299336"/>
              <a:ext cx="0" cy="2301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Line 67"/>
            <p:cNvSpPr>
              <a:spLocks noChangeShapeType="1"/>
            </p:cNvSpPr>
            <p:nvPr/>
          </p:nvSpPr>
          <p:spPr bwMode="auto">
            <a:xfrm flipH="1">
              <a:off x="1023481" y="3758123"/>
              <a:ext cx="717550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8" name="Line 68"/>
            <p:cNvSpPr>
              <a:spLocks noChangeShapeType="1"/>
            </p:cNvSpPr>
            <p:nvPr/>
          </p:nvSpPr>
          <p:spPr bwMode="auto">
            <a:xfrm>
              <a:off x="1533069" y="3939098"/>
              <a:ext cx="2397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Line 103"/>
            <p:cNvSpPr>
              <a:spLocks noChangeShapeType="1"/>
            </p:cNvSpPr>
            <p:nvPr/>
          </p:nvSpPr>
          <p:spPr bwMode="auto">
            <a:xfrm flipV="1">
              <a:off x="1023481" y="2840548"/>
              <a:ext cx="0" cy="22860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2" name="Freeform 126"/>
            <p:cNvSpPr>
              <a:spLocks/>
            </p:cNvSpPr>
            <p:nvPr/>
          </p:nvSpPr>
          <p:spPr bwMode="auto">
            <a:xfrm>
              <a:off x="1425119" y="3508886"/>
              <a:ext cx="227013" cy="249238"/>
            </a:xfrm>
            <a:custGeom>
              <a:avLst/>
              <a:gdLst>
                <a:gd name="T0" fmla="*/ 0 w 286"/>
                <a:gd name="T1" fmla="*/ 0 h 314"/>
                <a:gd name="T2" fmla="*/ 0 w 286"/>
                <a:gd name="T3" fmla="*/ 314 h 314"/>
                <a:gd name="T4" fmla="*/ 286 w 286"/>
                <a:gd name="T5" fmla="*/ 314 h 314"/>
                <a:gd name="T6" fmla="*/ 286 w 286"/>
                <a:gd name="T7" fmla="*/ 0 h 314"/>
                <a:gd name="T8" fmla="*/ 0 w 286"/>
                <a:gd name="T9" fmla="*/ 0 h 314"/>
                <a:gd name="T10" fmla="*/ 0 w 286"/>
                <a:gd name="T1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314">
                  <a:moveTo>
                    <a:pt x="0" y="0"/>
                  </a:moveTo>
                  <a:lnTo>
                    <a:pt x="0" y="314"/>
                  </a:lnTo>
                  <a:lnTo>
                    <a:pt x="286" y="314"/>
                  </a:lnTo>
                  <a:lnTo>
                    <a:pt x="28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0000"/>
            </a:solidFill>
            <a:ln w="6350">
              <a:solidFill>
                <a:srgbClr val="CC0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3" name="Freeform 127"/>
            <p:cNvSpPr>
              <a:spLocks/>
            </p:cNvSpPr>
            <p:nvPr/>
          </p:nvSpPr>
          <p:spPr bwMode="auto">
            <a:xfrm>
              <a:off x="1144131" y="3554923"/>
              <a:ext cx="234950" cy="203200"/>
            </a:xfrm>
            <a:custGeom>
              <a:avLst/>
              <a:gdLst>
                <a:gd name="T0" fmla="*/ 0 w 295"/>
                <a:gd name="T1" fmla="*/ 256 h 256"/>
                <a:gd name="T2" fmla="*/ 295 w 295"/>
                <a:gd name="T3" fmla="*/ 256 h 256"/>
                <a:gd name="T4" fmla="*/ 295 w 295"/>
                <a:gd name="T5" fmla="*/ 0 h 256"/>
                <a:gd name="T6" fmla="*/ 0 w 295"/>
                <a:gd name="T7" fmla="*/ 0 h 256"/>
                <a:gd name="T8" fmla="*/ 0 w 295"/>
                <a:gd name="T9" fmla="*/ 256 h 256"/>
                <a:gd name="T10" fmla="*/ 0 w 295"/>
                <a:gd name="T11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56">
                  <a:moveTo>
                    <a:pt x="0" y="256"/>
                  </a:moveTo>
                  <a:lnTo>
                    <a:pt x="295" y="256"/>
                  </a:lnTo>
                  <a:lnTo>
                    <a:pt x="295" y="0"/>
                  </a:lnTo>
                  <a:lnTo>
                    <a:pt x="0" y="0"/>
                  </a:lnTo>
                  <a:lnTo>
                    <a:pt x="0" y="256"/>
                  </a:lnTo>
                  <a:lnTo>
                    <a:pt x="0" y="256"/>
                  </a:lnTo>
                </a:path>
              </a:pathLst>
            </a:custGeom>
            <a:solidFill>
              <a:srgbClr val="CC0000"/>
            </a:solidFill>
            <a:ln w="6350">
              <a:solidFill>
                <a:srgbClr val="CC0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4" name="Line 137"/>
            <p:cNvSpPr>
              <a:spLocks noChangeShapeType="1"/>
            </p:cNvSpPr>
            <p:nvPr/>
          </p:nvSpPr>
          <p:spPr bwMode="auto">
            <a:xfrm>
              <a:off x="1263194" y="3223136"/>
              <a:ext cx="0" cy="3317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5" name="Line 138"/>
            <p:cNvSpPr>
              <a:spLocks noChangeShapeType="1"/>
            </p:cNvSpPr>
            <p:nvPr/>
          </p:nvSpPr>
          <p:spPr bwMode="auto">
            <a:xfrm>
              <a:off x="1536244" y="2762761"/>
              <a:ext cx="0" cy="741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grpSp>
          <p:nvGrpSpPr>
            <p:cNvPr id="10" name="Groupe 202"/>
            <p:cNvGrpSpPr/>
            <p:nvPr/>
          </p:nvGrpSpPr>
          <p:grpSpPr>
            <a:xfrm>
              <a:off x="3214231" y="2711961"/>
              <a:ext cx="809626" cy="1285875"/>
              <a:chOff x="3214231" y="2711961"/>
              <a:chExt cx="809626" cy="1285875"/>
            </a:xfrm>
          </p:grpSpPr>
          <p:sp>
            <p:nvSpPr>
              <p:cNvPr id="127" name="Line 12"/>
              <p:cNvSpPr>
                <a:spLocks noChangeShapeType="1"/>
              </p:cNvSpPr>
              <p:nvPr/>
            </p:nvSpPr>
            <p:spPr bwMode="auto">
              <a:xfrm>
                <a:off x="3214231" y="28405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8" name="Line 13"/>
              <p:cNvSpPr>
                <a:spLocks noChangeShapeType="1"/>
              </p:cNvSpPr>
              <p:nvPr/>
            </p:nvSpPr>
            <p:spPr bwMode="auto">
              <a:xfrm flipV="1">
                <a:off x="3272969" y="2711961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9" name="Line 14"/>
              <p:cNvSpPr>
                <a:spLocks noChangeShapeType="1"/>
              </p:cNvSpPr>
              <p:nvPr/>
            </p:nvSpPr>
            <p:spPr bwMode="auto">
              <a:xfrm flipH="1">
                <a:off x="3214231" y="30691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0" name="Line 15"/>
              <p:cNvSpPr>
                <a:spLocks noChangeShapeType="1"/>
              </p:cNvSpPr>
              <p:nvPr/>
            </p:nvSpPr>
            <p:spPr bwMode="auto">
              <a:xfrm>
                <a:off x="3214231" y="32993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1" name="Line 16"/>
              <p:cNvSpPr>
                <a:spLocks noChangeShapeType="1"/>
              </p:cNvSpPr>
              <p:nvPr/>
            </p:nvSpPr>
            <p:spPr bwMode="auto">
              <a:xfrm flipV="1">
                <a:off x="3272969" y="3069148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2" name="Line 17"/>
              <p:cNvSpPr>
                <a:spLocks noChangeShapeType="1"/>
              </p:cNvSpPr>
              <p:nvPr/>
            </p:nvSpPr>
            <p:spPr bwMode="auto">
              <a:xfrm flipH="1">
                <a:off x="3214231" y="35295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3" name="Line 18"/>
              <p:cNvSpPr>
                <a:spLocks noChangeShapeType="1"/>
              </p:cNvSpPr>
              <p:nvPr/>
            </p:nvSpPr>
            <p:spPr bwMode="auto">
              <a:xfrm>
                <a:off x="3214231" y="37581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4" name="Line 19"/>
              <p:cNvSpPr>
                <a:spLocks noChangeShapeType="1"/>
              </p:cNvSpPr>
              <p:nvPr/>
            </p:nvSpPr>
            <p:spPr bwMode="auto">
              <a:xfrm flipV="1">
                <a:off x="3272969" y="3529523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5" name="Freeform 20"/>
              <p:cNvSpPr>
                <a:spLocks/>
              </p:cNvSpPr>
              <p:nvPr/>
            </p:nvSpPr>
            <p:spPr bwMode="auto">
              <a:xfrm>
                <a:off x="3272969" y="3758123"/>
                <a:ext cx="239713" cy="180975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6" name="Line 21"/>
              <p:cNvSpPr>
                <a:spLocks noChangeShapeType="1"/>
              </p:cNvSpPr>
              <p:nvPr/>
            </p:nvSpPr>
            <p:spPr bwMode="auto">
              <a:xfrm>
                <a:off x="3512681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7" name="Line 22"/>
              <p:cNvSpPr>
                <a:spLocks noChangeShapeType="1"/>
              </p:cNvSpPr>
              <p:nvPr/>
            </p:nvSpPr>
            <p:spPr bwMode="auto">
              <a:xfrm flipV="1">
                <a:off x="3784144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8" name="Line 23"/>
              <p:cNvSpPr>
                <a:spLocks noChangeShapeType="1"/>
              </p:cNvSpPr>
              <p:nvPr/>
            </p:nvSpPr>
            <p:spPr bwMode="auto">
              <a:xfrm>
                <a:off x="3512681" y="3939098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9" name="Line 24"/>
              <p:cNvSpPr>
                <a:spLocks noChangeShapeType="1"/>
              </p:cNvSpPr>
              <p:nvPr/>
            </p:nvSpPr>
            <p:spPr bwMode="auto">
              <a:xfrm>
                <a:off x="3272969" y="32993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0" name="Line 31"/>
              <p:cNvSpPr>
                <a:spLocks noChangeShapeType="1"/>
              </p:cNvSpPr>
              <p:nvPr/>
            </p:nvSpPr>
            <p:spPr bwMode="auto">
              <a:xfrm flipH="1">
                <a:off x="3272969" y="3758123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1" name="Line 32"/>
              <p:cNvSpPr>
                <a:spLocks noChangeShapeType="1"/>
              </p:cNvSpPr>
              <p:nvPr/>
            </p:nvSpPr>
            <p:spPr bwMode="auto">
              <a:xfrm>
                <a:off x="3784144" y="3939098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2" name="Line 101"/>
              <p:cNvSpPr>
                <a:spLocks noChangeShapeType="1"/>
              </p:cNvSpPr>
              <p:nvPr/>
            </p:nvSpPr>
            <p:spPr bwMode="auto">
              <a:xfrm>
                <a:off x="3272969" y="2840548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5" name="Rectangle 122"/>
              <p:cNvSpPr>
                <a:spLocks noChangeArrowheads="1"/>
              </p:cNvSpPr>
              <p:nvPr/>
            </p:nvSpPr>
            <p:spPr bwMode="auto">
              <a:xfrm>
                <a:off x="3677781" y="3550161"/>
                <a:ext cx="230188" cy="207963"/>
              </a:xfrm>
              <a:prstGeom prst="rect">
                <a:avLst/>
              </a:prstGeom>
              <a:solidFill>
                <a:srgbClr val="007F00"/>
              </a:solidFill>
              <a:ln w="635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6" name="Rectangle 123"/>
              <p:cNvSpPr>
                <a:spLocks noChangeArrowheads="1"/>
              </p:cNvSpPr>
              <p:nvPr/>
            </p:nvSpPr>
            <p:spPr bwMode="auto">
              <a:xfrm>
                <a:off x="3396794" y="3494598"/>
                <a:ext cx="234950" cy="257175"/>
              </a:xfrm>
              <a:prstGeom prst="rect">
                <a:avLst/>
              </a:prstGeom>
              <a:solidFill>
                <a:srgbClr val="007F00"/>
              </a:solidFill>
              <a:ln w="635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7" name="Line 134"/>
              <p:cNvSpPr>
                <a:spLocks noChangeShapeType="1"/>
              </p:cNvSpPr>
              <p:nvPr/>
            </p:nvSpPr>
            <p:spPr bwMode="auto">
              <a:xfrm>
                <a:off x="3798431" y="3307273"/>
                <a:ext cx="0" cy="3540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8" name="Line 139"/>
              <p:cNvSpPr>
                <a:spLocks noChangeShapeType="1"/>
              </p:cNvSpPr>
              <p:nvPr/>
            </p:nvSpPr>
            <p:spPr bwMode="auto">
              <a:xfrm flipV="1">
                <a:off x="3515856" y="3273936"/>
                <a:ext cx="0" cy="38576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49" name="ZoneTexte 148"/>
            <p:cNvSpPr txBox="1"/>
            <p:nvPr/>
          </p:nvSpPr>
          <p:spPr>
            <a:xfrm>
              <a:off x="1075049" y="400894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1346066" y="400894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71505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705782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705782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705782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640058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762152" y="2492962"/>
              <a:ext cx="51167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 rot="16200000">
              <a:off x="-414456" y="3131775"/>
              <a:ext cx="186621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b="1" dirty="0" smtClean="0">
                  <a:solidFill>
                    <a:srgbClr val="000066"/>
                  </a:solidFill>
                  <a:latin typeface="+mn-lt"/>
                </a:rPr>
                <a:t>Cambios desde el basal (%)</a:t>
              </a: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2198999" y="400894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2470016" y="400894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1895455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1829732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1829732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1829732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1764008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1897323" y="2492962"/>
              <a:ext cx="50045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3326124" y="400894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3597141" y="400894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3022580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2956857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70" name="ZoneTexte 169"/>
            <p:cNvSpPr txBox="1"/>
            <p:nvPr/>
          </p:nvSpPr>
          <p:spPr>
            <a:xfrm>
              <a:off x="2956857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2956857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2891133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3136658" y="2492962"/>
              <a:ext cx="38824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RAL</a:t>
              </a:r>
            </a:p>
          </p:txBody>
        </p:sp>
      </p:grpSp>
      <p:grpSp>
        <p:nvGrpSpPr>
          <p:cNvPr id="11" name="Groupe 206"/>
          <p:cNvGrpSpPr/>
          <p:nvPr/>
        </p:nvGrpSpPr>
        <p:grpSpPr>
          <a:xfrm>
            <a:off x="395537" y="4375927"/>
            <a:ext cx="3660069" cy="1933393"/>
            <a:chOff x="395537" y="4375927"/>
            <a:chExt cx="3660069" cy="1933393"/>
          </a:xfrm>
        </p:grpSpPr>
        <p:grpSp>
          <p:nvGrpSpPr>
            <p:cNvPr id="32" name="Groupe 200"/>
            <p:cNvGrpSpPr/>
            <p:nvPr/>
          </p:nvGrpSpPr>
          <p:grpSpPr>
            <a:xfrm>
              <a:off x="2088694" y="4748649"/>
              <a:ext cx="809625" cy="1285875"/>
              <a:chOff x="2088694" y="4748649"/>
              <a:chExt cx="809625" cy="1285875"/>
            </a:xfrm>
          </p:grpSpPr>
          <p:sp>
            <p:nvSpPr>
              <p:cNvPr id="12" name="Line 61"/>
              <p:cNvSpPr>
                <a:spLocks noChangeShapeType="1"/>
              </p:cNvSpPr>
              <p:nvPr/>
            </p:nvSpPr>
            <p:spPr bwMode="auto">
              <a:xfrm>
                <a:off x="2147431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" name="Line 62"/>
              <p:cNvSpPr>
                <a:spLocks noChangeShapeType="1"/>
              </p:cNvSpPr>
              <p:nvPr/>
            </p:nvSpPr>
            <p:spPr bwMode="auto">
              <a:xfrm flipH="1">
                <a:off x="2088694" y="5107424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Line 63"/>
              <p:cNvSpPr>
                <a:spLocks noChangeShapeType="1"/>
              </p:cNvSpPr>
              <p:nvPr/>
            </p:nvSpPr>
            <p:spPr bwMode="auto">
              <a:xfrm>
                <a:off x="2088694" y="48772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5" name="Line 64"/>
              <p:cNvSpPr>
                <a:spLocks noChangeShapeType="1"/>
              </p:cNvSpPr>
              <p:nvPr/>
            </p:nvSpPr>
            <p:spPr bwMode="auto">
              <a:xfrm>
                <a:off x="2088694" y="5336024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6" name="Line 65"/>
              <p:cNvSpPr>
                <a:spLocks noChangeShapeType="1"/>
              </p:cNvSpPr>
              <p:nvPr/>
            </p:nvSpPr>
            <p:spPr bwMode="auto">
              <a:xfrm flipV="1">
                <a:off x="2147431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7" name="Line 66"/>
              <p:cNvSpPr>
                <a:spLocks noChangeShapeType="1"/>
              </p:cNvSpPr>
              <p:nvPr/>
            </p:nvSpPr>
            <p:spPr bwMode="auto">
              <a:xfrm flipV="1">
                <a:off x="2147431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8" name="Line 69"/>
              <p:cNvSpPr>
                <a:spLocks noChangeShapeType="1"/>
              </p:cNvSpPr>
              <p:nvPr/>
            </p:nvSpPr>
            <p:spPr bwMode="auto">
              <a:xfrm>
                <a:off x="2387144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9" name="Line 70"/>
              <p:cNvSpPr>
                <a:spLocks noChangeShapeType="1"/>
              </p:cNvSpPr>
              <p:nvPr/>
            </p:nvSpPr>
            <p:spPr bwMode="auto">
              <a:xfrm flipV="1">
                <a:off x="2658606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0" name="Line 71"/>
              <p:cNvSpPr>
                <a:spLocks noChangeShapeType="1"/>
              </p:cNvSpPr>
              <p:nvPr/>
            </p:nvSpPr>
            <p:spPr bwMode="auto">
              <a:xfrm>
                <a:off x="2387144" y="5977374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1" name="Line 72"/>
              <p:cNvSpPr>
                <a:spLocks noChangeShapeType="1"/>
              </p:cNvSpPr>
              <p:nvPr/>
            </p:nvSpPr>
            <p:spPr bwMode="auto">
              <a:xfrm flipH="1">
                <a:off x="2088694" y="5566211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2" name="Freeform 73"/>
              <p:cNvSpPr>
                <a:spLocks/>
              </p:cNvSpPr>
              <p:nvPr/>
            </p:nvSpPr>
            <p:spPr bwMode="auto">
              <a:xfrm>
                <a:off x="2147431" y="5794811"/>
                <a:ext cx="239713" cy="182563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3" name="Line 74"/>
              <p:cNvSpPr>
                <a:spLocks noChangeShapeType="1"/>
              </p:cNvSpPr>
              <p:nvPr/>
            </p:nvSpPr>
            <p:spPr bwMode="auto">
              <a:xfrm>
                <a:off x="2088694" y="5794811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4" name="Line 75"/>
              <p:cNvSpPr>
                <a:spLocks noChangeShapeType="1"/>
              </p:cNvSpPr>
              <p:nvPr/>
            </p:nvSpPr>
            <p:spPr bwMode="auto">
              <a:xfrm flipV="1">
                <a:off x="2147431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Line 96"/>
              <p:cNvSpPr>
                <a:spLocks noChangeShapeType="1"/>
              </p:cNvSpPr>
              <p:nvPr/>
            </p:nvSpPr>
            <p:spPr bwMode="auto">
              <a:xfrm flipH="1">
                <a:off x="2147431" y="5794811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6" name="Line 97"/>
              <p:cNvSpPr>
                <a:spLocks noChangeShapeType="1"/>
              </p:cNvSpPr>
              <p:nvPr/>
            </p:nvSpPr>
            <p:spPr bwMode="auto">
              <a:xfrm>
                <a:off x="2658606" y="5977374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Line 98"/>
              <p:cNvSpPr>
                <a:spLocks noChangeShapeType="1"/>
              </p:cNvSpPr>
              <p:nvPr/>
            </p:nvSpPr>
            <p:spPr bwMode="auto">
              <a:xfrm>
                <a:off x="2147431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8" name="Line 108"/>
              <p:cNvSpPr>
                <a:spLocks noChangeShapeType="1"/>
              </p:cNvSpPr>
              <p:nvPr/>
            </p:nvSpPr>
            <p:spPr bwMode="auto">
              <a:xfrm flipV="1">
                <a:off x="2671306" y="5412224"/>
                <a:ext cx="0" cy="5476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9" name="Line 109"/>
              <p:cNvSpPr>
                <a:spLocks noChangeShapeType="1"/>
              </p:cNvSpPr>
              <p:nvPr/>
            </p:nvSpPr>
            <p:spPr bwMode="auto">
              <a:xfrm flipV="1">
                <a:off x="2393494" y="5596374"/>
                <a:ext cx="0" cy="29686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0" name="Rectangle 113"/>
              <p:cNvSpPr>
                <a:spLocks noChangeArrowheads="1"/>
              </p:cNvSpPr>
              <p:nvPr/>
            </p:nvSpPr>
            <p:spPr bwMode="auto">
              <a:xfrm>
                <a:off x="2272844" y="5732899"/>
                <a:ext cx="236538" cy="60325"/>
              </a:xfrm>
              <a:prstGeom prst="rect">
                <a:avLst/>
              </a:pr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Rectangle 114"/>
              <p:cNvSpPr>
                <a:spLocks noChangeArrowheads="1"/>
              </p:cNvSpPr>
              <p:nvPr/>
            </p:nvSpPr>
            <p:spPr bwMode="auto">
              <a:xfrm>
                <a:off x="2553831" y="5732899"/>
                <a:ext cx="236538" cy="60325"/>
              </a:xfrm>
              <a:prstGeom prst="rect">
                <a:avLst/>
              </a:pr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33" name="Groupe 201"/>
            <p:cNvGrpSpPr/>
            <p:nvPr/>
          </p:nvGrpSpPr>
          <p:grpSpPr>
            <a:xfrm>
              <a:off x="932994" y="4748649"/>
              <a:ext cx="808038" cy="1285875"/>
              <a:chOff x="932994" y="4748649"/>
              <a:chExt cx="808038" cy="1285875"/>
            </a:xfrm>
          </p:grpSpPr>
          <p:sp>
            <p:nvSpPr>
              <p:cNvPr id="35" name="Line 55"/>
              <p:cNvSpPr>
                <a:spLocks noChangeShapeType="1"/>
              </p:cNvSpPr>
              <p:nvPr/>
            </p:nvSpPr>
            <p:spPr bwMode="auto">
              <a:xfrm flipV="1">
                <a:off x="990144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6" name="Line 56"/>
              <p:cNvSpPr>
                <a:spLocks noChangeShapeType="1"/>
              </p:cNvSpPr>
              <p:nvPr/>
            </p:nvSpPr>
            <p:spPr bwMode="auto">
              <a:xfrm>
                <a:off x="932994" y="51074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7" name="Line 57"/>
              <p:cNvSpPr>
                <a:spLocks noChangeShapeType="1"/>
              </p:cNvSpPr>
              <p:nvPr/>
            </p:nvSpPr>
            <p:spPr bwMode="auto">
              <a:xfrm>
                <a:off x="932994" y="4877236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8" name="Line 58"/>
              <p:cNvSpPr>
                <a:spLocks noChangeShapeType="1"/>
              </p:cNvSpPr>
              <p:nvPr/>
            </p:nvSpPr>
            <p:spPr bwMode="auto">
              <a:xfrm>
                <a:off x="932994" y="53360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9" name="Line 59"/>
              <p:cNvSpPr>
                <a:spLocks noChangeShapeType="1"/>
              </p:cNvSpPr>
              <p:nvPr/>
            </p:nvSpPr>
            <p:spPr bwMode="auto">
              <a:xfrm flipV="1">
                <a:off x="990144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" name="Line 60"/>
              <p:cNvSpPr>
                <a:spLocks noChangeShapeType="1"/>
              </p:cNvSpPr>
              <p:nvPr/>
            </p:nvSpPr>
            <p:spPr bwMode="auto">
              <a:xfrm flipV="1">
                <a:off x="990144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" name="Line 76"/>
              <p:cNvSpPr>
                <a:spLocks noChangeShapeType="1"/>
              </p:cNvSpPr>
              <p:nvPr/>
            </p:nvSpPr>
            <p:spPr bwMode="auto">
              <a:xfrm>
                <a:off x="1228269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" name="Line 77"/>
              <p:cNvSpPr>
                <a:spLocks noChangeShapeType="1"/>
              </p:cNvSpPr>
              <p:nvPr/>
            </p:nvSpPr>
            <p:spPr bwMode="auto">
              <a:xfrm flipV="1">
                <a:off x="1501319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3" name="Line 78"/>
              <p:cNvSpPr>
                <a:spLocks noChangeShapeType="1"/>
              </p:cNvSpPr>
              <p:nvPr/>
            </p:nvSpPr>
            <p:spPr bwMode="auto">
              <a:xfrm>
                <a:off x="1228269" y="5977374"/>
                <a:ext cx="2730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4" name="Line 79"/>
              <p:cNvSpPr>
                <a:spLocks noChangeShapeType="1"/>
              </p:cNvSpPr>
              <p:nvPr/>
            </p:nvSpPr>
            <p:spPr bwMode="auto">
              <a:xfrm>
                <a:off x="932994" y="55662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5" name="Freeform 80"/>
              <p:cNvSpPr>
                <a:spLocks/>
              </p:cNvSpPr>
              <p:nvPr/>
            </p:nvSpPr>
            <p:spPr bwMode="auto">
              <a:xfrm>
                <a:off x="990144" y="5794811"/>
                <a:ext cx="238125" cy="182563"/>
              </a:xfrm>
              <a:custGeom>
                <a:avLst/>
                <a:gdLst>
                  <a:gd name="T0" fmla="*/ 0 w 300"/>
                  <a:gd name="T1" fmla="*/ 0 h 228"/>
                  <a:gd name="T2" fmla="*/ 0 w 300"/>
                  <a:gd name="T3" fmla="*/ 228 h 228"/>
                  <a:gd name="T4" fmla="*/ 300 w 300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0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0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6" name="Line 81"/>
              <p:cNvSpPr>
                <a:spLocks noChangeShapeType="1"/>
              </p:cNvSpPr>
              <p:nvPr/>
            </p:nvSpPr>
            <p:spPr bwMode="auto">
              <a:xfrm>
                <a:off x="932994" y="57948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Line 82"/>
              <p:cNvSpPr>
                <a:spLocks noChangeShapeType="1"/>
              </p:cNvSpPr>
              <p:nvPr/>
            </p:nvSpPr>
            <p:spPr bwMode="auto">
              <a:xfrm flipV="1">
                <a:off x="990144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Line 83"/>
              <p:cNvSpPr>
                <a:spLocks noChangeShapeType="1"/>
              </p:cNvSpPr>
              <p:nvPr/>
            </p:nvSpPr>
            <p:spPr bwMode="auto">
              <a:xfrm flipH="1">
                <a:off x="990144" y="5794811"/>
                <a:ext cx="7175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Line 84"/>
              <p:cNvSpPr>
                <a:spLocks noChangeShapeType="1"/>
              </p:cNvSpPr>
              <p:nvPr/>
            </p:nvSpPr>
            <p:spPr bwMode="auto">
              <a:xfrm>
                <a:off x="1501319" y="5977374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Line 94"/>
              <p:cNvSpPr>
                <a:spLocks noChangeShapeType="1"/>
              </p:cNvSpPr>
              <p:nvPr/>
            </p:nvSpPr>
            <p:spPr bwMode="auto">
              <a:xfrm flipV="1">
                <a:off x="990144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1" name="Line 104"/>
              <p:cNvSpPr>
                <a:spLocks noChangeShapeType="1"/>
              </p:cNvSpPr>
              <p:nvPr/>
            </p:nvSpPr>
            <p:spPr bwMode="auto">
              <a:xfrm flipV="1">
                <a:off x="1236206" y="5590024"/>
                <a:ext cx="0" cy="3190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2" name="Line 105"/>
              <p:cNvSpPr>
                <a:spLocks noChangeShapeType="1"/>
              </p:cNvSpPr>
              <p:nvPr/>
            </p:nvSpPr>
            <p:spPr bwMode="auto">
              <a:xfrm flipV="1">
                <a:off x="1514019" y="5493186"/>
                <a:ext cx="0" cy="4143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Freeform 112"/>
              <p:cNvSpPr>
                <a:spLocks/>
              </p:cNvSpPr>
              <p:nvPr/>
            </p:nvSpPr>
            <p:spPr bwMode="auto">
              <a:xfrm>
                <a:off x="1396544" y="5724961"/>
                <a:ext cx="238125" cy="68263"/>
              </a:xfrm>
              <a:custGeom>
                <a:avLst/>
                <a:gdLst>
                  <a:gd name="T0" fmla="*/ 300 w 300"/>
                  <a:gd name="T1" fmla="*/ 0 h 86"/>
                  <a:gd name="T2" fmla="*/ 0 w 300"/>
                  <a:gd name="T3" fmla="*/ 0 h 86"/>
                  <a:gd name="T4" fmla="*/ 0 w 300"/>
                  <a:gd name="T5" fmla="*/ 86 h 86"/>
                  <a:gd name="T6" fmla="*/ 300 w 300"/>
                  <a:gd name="T7" fmla="*/ 86 h 86"/>
                  <a:gd name="T8" fmla="*/ 300 w 300"/>
                  <a:gd name="T9" fmla="*/ 0 h 86"/>
                  <a:gd name="T10" fmla="*/ 300 w 300"/>
                  <a:gd name="T1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86">
                    <a:moveTo>
                      <a:pt x="300" y="0"/>
                    </a:moveTo>
                    <a:lnTo>
                      <a:pt x="0" y="0"/>
                    </a:lnTo>
                    <a:lnTo>
                      <a:pt x="0" y="86"/>
                    </a:lnTo>
                    <a:lnTo>
                      <a:pt x="300" y="86"/>
                    </a:lnTo>
                    <a:lnTo>
                      <a:pt x="300" y="0"/>
                    </a:lnTo>
                    <a:lnTo>
                      <a:pt x="300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Freeform 131"/>
              <p:cNvSpPr>
                <a:spLocks/>
              </p:cNvSpPr>
              <p:nvPr/>
            </p:nvSpPr>
            <p:spPr bwMode="auto">
              <a:xfrm>
                <a:off x="1115556" y="5721786"/>
                <a:ext cx="238125" cy="71438"/>
              </a:xfrm>
              <a:custGeom>
                <a:avLst/>
                <a:gdLst>
                  <a:gd name="T0" fmla="*/ 300 w 300"/>
                  <a:gd name="T1" fmla="*/ 0 h 89"/>
                  <a:gd name="T2" fmla="*/ 0 w 300"/>
                  <a:gd name="T3" fmla="*/ 0 h 89"/>
                  <a:gd name="T4" fmla="*/ 0 w 300"/>
                  <a:gd name="T5" fmla="*/ 89 h 89"/>
                  <a:gd name="T6" fmla="*/ 300 w 300"/>
                  <a:gd name="T7" fmla="*/ 89 h 89"/>
                  <a:gd name="T8" fmla="*/ 300 w 300"/>
                  <a:gd name="T9" fmla="*/ 0 h 89"/>
                  <a:gd name="T10" fmla="*/ 300 w 300"/>
                  <a:gd name="T11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89">
                    <a:moveTo>
                      <a:pt x="300" y="0"/>
                    </a:moveTo>
                    <a:lnTo>
                      <a:pt x="0" y="0"/>
                    </a:lnTo>
                    <a:lnTo>
                      <a:pt x="0" y="89"/>
                    </a:lnTo>
                    <a:lnTo>
                      <a:pt x="300" y="89"/>
                    </a:lnTo>
                    <a:lnTo>
                      <a:pt x="300" y="0"/>
                    </a:lnTo>
                    <a:lnTo>
                      <a:pt x="300" y="0"/>
                    </a:lnTo>
                  </a:path>
                </a:pathLst>
              </a:custGeom>
              <a:solidFill>
                <a:srgbClr val="CC0000"/>
              </a:solidFill>
              <a:ln w="63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34" name="Groupe 5"/>
            <p:cNvGrpSpPr/>
            <p:nvPr/>
          </p:nvGrpSpPr>
          <p:grpSpPr>
            <a:xfrm>
              <a:off x="3247569" y="4748649"/>
              <a:ext cx="808037" cy="1285875"/>
              <a:chOff x="3247569" y="4748649"/>
              <a:chExt cx="808037" cy="1285875"/>
            </a:xfrm>
          </p:grpSpPr>
          <p:sp>
            <p:nvSpPr>
              <p:cNvPr id="58" name="Line 25"/>
              <p:cNvSpPr>
                <a:spLocks noChangeShapeType="1"/>
              </p:cNvSpPr>
              <p:nvPr/>
            </p:nvSpPr>
            <p:spPr bwMode="auto">
              <a:xfrm flipV="1">
                <a:off x="3304719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9" name="Line 26"/>
              <p:cNvSpPr>
                <a:spLocks noChangeShapeType="1"/>
              </p:cNvSpPr>
              <p:nvPr/>
            </p:nvSpPr>
            <p:spPr bwMode="auto">
              <a:xfrm flipV="1">
                <a:off x="3304719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0" name="Line 27"/>
              <p:cNvSpPr>
                <a:spLocks noChangeShapeType="1"/>
              </p:cNvSpPr>
              <p:nvPr/>
            </p:nvSpPr>
            <p:spPr bwMode="auto">
              <a:xfrm flipV="1">
                <a:off x="3304719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1" name="Line 28"/>
              <p:cNvSpPr>
                <a:spLocks noChangeShapeType="1"/>
              </p:cNvSpPr>
              <p:nvPr/>
            </p:nvSpPr>
            <p:spPr bwMode="auto">
              <a:xfrm>
                <a:off x="3247569" y="53360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2" name="Line 29"/>
              <p:cNvSpPr>
                <a:spLocks noChangeShapeType="1"/>
              </p:cNvSpPr>
              <p:nvPr/>
            </p:nvSpPr>
            <p:spPr bwMode="auto">
              <a:xfrm flipH="1">
                <a:off x="3247569" y="51074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3" name="Line 30"/>
              <p:cNvSpPr>
                <a:spLocks noChangeShapeType="1"/>
              </p:cNvSpPr>
              <p:nvPr/>
            </p:nvSpPr>
            <p:spPr bwMode="auto">
              <a:xfrm>
                <a:off x="3247569" y="4877236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4" name="Line 85"/>
              <p:cNvSpPr>
                <a:spLocks noChangeShapeType="1"/>
              </p:cNvSpPr>
              <p:nvPr/>
            </p:nvSpPr>
            <p:spPr bwMode="auto">
              <a:xfrm>
                <a:off x="3817481" y="5977374"/>
                <a:ext cx="238125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5" name="Line 86"/>
              <p:cNvSpPr>
                <a:spLocks noChangeShapeType="1"/>
              </p:cNvSpPr>
              <p:nvPr/>
            </p:nvSpPr>
            <p:spPr bwMode="auto">
              <a:xfrm flipV="1">
                <a:off x="3817481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3304719" y="5794811"/>
                <a:ext cx="239713" cy="182563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7" name="Line 88"/>
              <p:cNvSpPr>
                <a:spLocks noChangeShapeType="1"/>
              </p:cNvSpPr>
              <p:nvPr/>
            </p:nvSpPr>
            <p:spPr bwMode="auto">
              <a:xfrm>
                <a:off x="3544431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8" name="Line 89"/>
              <p:cNvSpPr>
                <a:spLocks noChangeShapeType="1"/>
              </p:cNvSpPr>
              <p:nvPr/>
            </p:nvSpPr>
            <p:spPr bwMode="auto">
              <a:xfrm flipV="1">
                <a:off x="3304719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Line 90"/>
              <p:cNvSpPr>
                <a:spLocks noChangeShapeType="1"/>
              </p:cNvSpPr>
              <p:nvPr/>
            </p:nvSpPr>
            <p:spPr bwMode="auto">
              <a:xfrm>
                <a:off x="3247569" y="57948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0" name="Line 91"/>
              <p:cNvSpPr>
                <a:spLocks noChangeShapeType="1"/>
              </p:cNvSpPr>
              <p:nvPr/>
            </p:nvSpPr>
            <p:spPr bwMode="auto">
              <a:xfrm flipH="1">
                <a:off x="3247569" y="55662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1" name="Line 92"/>
              <p:cNvSpPr>
                <a:spLocks noChangeShapeType="1"/>
              </p:cNvSpPr>
              <p:nvPr/>
            </p:nvSpPr>
            <p:spPr bwMode="auto">
              <a:xfrm flipH="1">
                <a:off x="3304719" y="5794811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2" name="Line 93"/>
              <p:cNvSpPr>
                <a:spLocks noChangeShapeType="1"/>
              </p:cNvSpPr>
              <p:nvPr/>
            </p:nvSpPr>
            <p:spPr bwMode="auto">
              <a:xfrm>
                <a:off x="3544431" y="5977374"/>
                <a:ext cx="2730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3" name="Line 95"/>
              <p:cNvSpPr>
                <a:spLocks noChangeShapeType="1"/>
              </p:cNvSpPr>
              <p:nvPr/>
            </p:nvSpPr>
            <p:spPr bwMode="auto">
              <a:xfrm flipV="1">
                <a:off x="3304719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4" name="Line 106"/>
              <p:cNvSpPr>
                <a:spLocks noChangeShapeType="1"/>
              </p:cNvSpPr>
              <p:nvPr/>
            </p:nvSpPr>
            <p:spPr bwMode="auto">
              <a:xfrm flipV="1">
                <a:off x="3827006" y="5442386"/>
                <a:ext cx="0" cy="45085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5" name="Line 107"/>
              <p:cNvSpPr>
                <a:spLocks noChangeShapeType="1"/>
              </p:cNvSpPr>
              <p:nvPr/>
            </p:nvSpPr>
            <p:spPr bwMode="auto">
              <a:xfrm flipV="1">
                <a:off x="3550781" y="5545574"/>
                <a:ext cx="0" cy="32702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6" name="Rectangle 115"/>
              <p:cNvSpPr>
                <a:spLocks noChangeArrowheads="1"/>
              </p:cNvSpPr>
              <p:nvPr/>
            </p:nvSpPr>
            <p:spPr bwMode="auto">
              <a:xfrm>
                <a:off x="3434894" y="5732899"/>
                <a:ext cx="230188" cy="60325"/>
              </a:xfrm>
              <a:prstGeom prst="rect">
                <a:avLst/>
              </a:pr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7" name="Rectangle 116"/>
              <p:cNvSpPr>
                <a:spLocks noChangeArrowheads="1"/>
              </p:cNvSpPr>
              <p:nvPr/>
            </p:nvSpPr>
            <p:spPr bwMode="auto">
              <a:xfrm>
                <a:off x="3706356" y="5672574"/>
                <a:ext cx="239713" cy="120650"/>
              </a:xfrm>
              <a:prstGeom prst="rect">
                <a:avLst/>
              </a:pr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74" name="ZoneTexte 173"/>
            <p:cNvSpPr txBox="1"/>
            <p:nvPr/>
          </p:nvSpPr>
          <p:spPr>
            <a:xfrm>
              <a:off x="1075049" y="606309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1346066" y="606309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771505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705782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705782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705782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640058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81" name="ZoneTexte 180"/>
            <p:cNvSpPr txBox="1"/>
            <p:nvPr/>
          </p:nvSpPr>
          <p:spPr>
            <a:xfrm>
              <a:off x="762152" y="4547112"/>
              <a:ext cx="51167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82" name="ZoneTexte 181"/>
            <p:cNvSpPr txBox="1"/>
            <p:nvPr/>
          </p:nvSpPr>
          <p:spPr>
            <a:xfrm rot="16200000">
              <a:off x="-414461" y="5185925"/>
              <a:ext cx="186621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s-AR" sz="1000" b="1" dirty="0" smtClean="0">
                  <a:solidFill>
                    <a:srgbClr val="000066"/>
                  </a:solidFill>
                  <a:latin typeface="+mn-lt"/>
                </a:rPr>
                <a:t>Cambios desde el basal (%)</a:t>
              </a: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2198999" y="606309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2470016" y="606309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1895455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1829732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1829732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1829732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1764008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1897323" y="4547112"/>
              <a:ext cx="50045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3326124" y="6063099"/>
              <a:ext cx="380233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SAT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3597141" y="6063099"/>
              <a:ext cx="39305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VAT</a:t>
              </a:r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3022580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2956857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2956857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2956857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2891133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3136658" y="4547112"/>
              <a:ext cx="38824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RAL</a:t>
              </a:r>
            </a:p>
          </p:txBody>
        </p:sp>
      </p:grpSp>
      <p:sp>
        <p:nvSpPr>
          <p:cNvPr id="199" name="ZoneTexte 198"/>
          <p:cNvSpPr txBox="1"/>
          <p:nvPr/>
        </p:nvSpPr>
        <p:spPr>
          <a:xfrm>
            <a:off x="1230309" y="2208284"/>
            <a:ext cx="210826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HIV-1 RNA &gt; 100 000 c/ml</a:t>
            </a:r>
          </a:p>
        </p:txBody>
      </p:sp>
      <p:sp>
        <p:nvSpPr>
          <p:cNvPr id="200" name="ZoneTexte 199"/>
          <p:cNvSpPr txBox="1"/>
          <p:nvPr/>
        </p:nvSpPr>
        <p:spPr>
          <a:xfrm>
            <a:off x="1230308" y="4260034"/>
            <a:ext cx="210826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HIV-1 RNA &lt; 100 000 c/ml</a:t>
            </a:r>
          </a:p>
        </p:txBody>
      </p:sp>
      <p:sp>
        <p:nvSpPr>
          <p:cNvPr id="206" name="Text Box 3"/>
          <p:cNvSpPr txBox="1">
            <a:spLocks noChangeArrowheads="1"/>
          </p:cNvSpPr>
          <p:nvPr/>
        </p:nvSpPr>
        <p:spPr bwMode="auto">
          <a:xfrm>
            <a:off x="2544764" y="6597352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Mc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Comsey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GA, CROI 2015, Abs. 140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9024938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+mj-lt"/>
              </a:rPr>
              <a:t>Cambios en inflamación y activación inmune</a:t>
            </a:r>
            <a:br>
              <a:rPr lang="es-AR" sz="2400" b="1" dirty="0" smtClean="0">
                <a:latin typeface="+mj-lt"/>
              </a:rPr>
            </a:br>
            <a:endParaRPr lang="es-AR" sz="2400" b="1" dirty="0" smtClean="0">
              <a:latin typeface="+mj-lt"/>
            </a:endParaRPr>
          </a:p>
          <a:p>
            <a:pPr lvl="1">
              <a:spcBef>
                <a:spcPts val="0"/>
              </a:spcBef>
            </a:pPr>
            <a:r>
              <a:rPr lang="es-AR" sz="1800" dirty="0" err="1" smtClean="0"/>
              <a:t>Subestudio</a:t>
            </a:r>
            <a:r>
              <a:rPr lang="es-AR" sz="1800" dirty="0" smtClean="0"/>
              <a:t> A5260S (328 pacientes) : 234 incluidos  (HIV RNA &lt; 50 c/</a:t>
            </a:r>
            <a:r>
              <a:rPr lang="es-AR" sz="1800" dirty="0" err="1" smtClean="0"/>
              <a:t>mL</a:t>
            </a:r>
            <a:r>
              <a:rPr lang="es-AR" sz="1800" dirty="0" smtClean="0"/>
              <a:t> </a:t>
            </a:r>
            <a:br>
              <a:rPr lang="es-AR" sz="1800" dirty="0" smtClean="0"/>
            </a:br>
            <a:r>
              <a:rPr lang="es-AR" sz="1800" dirty="0" smtClean="0"/>
              <a:t>a S24) : 68 en ATV/r, 84 en DRV/r y 82 en RAL</a:t>
            </a:r>
          </a:p>
          <a:p>
            <a:pPr lvl="2">
              <a:spcBef>
                <a:spcPts val="0"/>
              </a:spcBef>
            </a:pPr>
            <a:r>
              <a:rPr lang="es-AR" dirty="0" err="1" smtClean="0"/>
              <a:t>Biomarcadores</a:t>
            </a:r>
            <a:r>
              <a:rPr lang="es-AR" dirty="0" smtClean="0"/>
              <a:t> plasmáticos de inflamación y coagulación : </a:t>
            </a:r>
            <a:r>
              <a:rPr lang="es-AR" dirty="0" err="1" smtClean="0"/>
              <a:t>hsCRP</a:t>
            </a:r>
            <a:r>
              <a:rPr lang="es-AR" dirty="0" smtClean="0"/>
              <a:t>, IL-6, </a:t>
            </a:r>
            <a:r>
              <a:rPr lang="es-AR" dirty="0" err="1" smtClean="0"/>
              <a:t>GlycA</a:t>
            </a:r>
            <a:r>
              <a:rPr lang="es-AR" dirty="0" smtClean="0"/>
              <a:t>, D-</a:t>
            </a:r>
            <a:r>
              <a:rPr lang="es-AR" dirty="0" err="1" smtClean="0"/>
              <a:t>dimer</a:t>
            </a:r>
            <a:r>
              <a:rPr lang="es-AR" dirty="0" smtClean="0"/>
              <a:t>, sCD14, sCD163, and sIL-2r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Marcadores celulares sanguíneos : % de </a:t>
            </a:r>
            <a:r>
              <a:rPr lang="es-AR" dirty="0" err="1" smtClean="0"/>
              <a:t>subsets</a:t>
            </a:r>
            <a:r>
              <a:rPr lang="es-AR" dirty="0" smtClean="0"/>
              <a:t> de CD38+DR+ of T-</a:t>
            </a:r>
            <a:r>
              <a:rPr lang="es-AR" dirty="0" err="1" smtClean="0"/>
              <a:t>cell</a:t>
            </a:r>
            <a:r>
              <a:rPr lang="es-AR" dirty="0" smtClean="0"/>
              <a:t> y %CD14+CD16+ y % de </a:t>
            </a:r>
            <a:r>
              <a:rPr lang="es-AR" dirty="0" err="1" smtClean="0"/>
              <a:t>subsets</a:t>
            </a:r>
            <a:r>
              <a:rPr lang="es-AR" dirty="0" smtClean="0"/>
              <a:t> CD14(</a:t>
            </a:r>
            <a:r>
              <a:rPr lang="es-AR" dirty="0" err="1" smtClean="0"/>
              <a:t>dim</a:t>
            </a:r>
            <a:r>
              <a:rPr lang="es-AR" dirty="0" smtClean="0"/>
              <a:t>)CD16+ 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Cambios en </a:t>
            </a:r>
            <a:r>
              <a:rPr lang="es-AR" sz="1800" dirty="0" err="1" smtClean="0"/>
              <a:t>biomarcadores</a:t>
            </a:r>
            <a:r>
              <a:rPr lang="es-AR" sz="1800" dirty="0" smtClean="0"/>
              <a:t> variaron por régimen ARV régimen durante las 96 semanas de seguimiento :</a:t>
            </a:r>
          </a:p>
          <a:p>
            <a:pPr lvl="2">
              <a:spcBef>
                <a:spcPts val="0"/>
              </a:spcBef>
            </a:pPr>
            <a:r>
              <a:rPr lang="es-AR" dirty="0" err="1" smtClean="0"/>
              <a:t>hsCRP</a:t>
            </a:r>
            <a:r>
              <a:rPr lang="es-AR" dirty="0" smtClean="0"/>
              <a:t> se redujo con ATV/r y RAL 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IL-6 se redujo con  RAL </a:t>
            </a:r>
          </a:p>
          <a:p>
            <a:pPr lvl="2">
              <a:spcBef>
                <a:spcPts val="0"/>
              </a:spcBef>
            </a:pPr>
            <a:r>
              <a:rPr lang="es-AR" dirty="0" err="1" smtClean="0"/>
              <a:t>GLycA</a:t>
            </a:r>
            <a:r>
              <a:rPr lang="es-AR" dirty="0" smtClean="0"/>
              <a:t> se redujo en todos los grupos 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D-</a:t>
            </a:r>
            <a:r>
              <a:rPr lang="es-AR" dirty="0" err="1" smtClean="0"/>
              <a:t>dimer</a:t>
            </a:r>
            <a:r>
              <a:rPr lang="es-AR" dirty="0" smtClean="0"/>
              <a:t> se redujo con ATV/r y DRV/r y no cambio con RAL</a:t>
            </a:r>
          </a:p>
          <a:p>
            <a:pPr lvl="2">
              <a:spcBef>
                <a:spcPts val="0"/>
              </a:spcBef>
            </a:pPr>
            <a:r>
              <a:rPr lang="es-AR" dirty="0" smtClean="0"/>
              <a:t>Marcadores de activación de células T y sCD163 (pero no CD14 and CD14-+CD16+) declinaron en todos los grupos</a:t>
            </a:r>
          </a:p>
          <a:p>
            <a:pPr lvl="1">
              <a:spcBef>
                <a:spcPts val="0"/>
              </a:spcBef>
            </a:pPr>
            <a:r>
              <a:rPr lang="es-AR" sz="1800" b="1" dirty="0" smtClean="0"/>
              <a:t>Conclusión : </a:t>
            </a:r>
            <a:r>
              <a:rPr lang="es-AR" sz="1800" dirty="0" smtClean="0"/>
              <a:t>No hay evidencia consistente que la reducción de la inflamación y la activación inmune con el inicio del TARV fuera diferente entre los regímenes basados en RAL o IP</a:t>
            </a:r>
            <a:endParaRPr lang="es-AR" sz="18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/>
                <a:cs typeface="ＭＳ Ｐゴシック"/>
              </a:rPr>
              <a:t>EstudioACTG</a:t>
            </a:r>
            <a:r>
              <a:rPr lang="en-GB" sz="3100" dirty="0" smtClean="0">
                <a:ea typeface="ＭＳ Ｐゴシック"/>
                <a:cs typeface="ＭＳ Ｐゴシック"/>
              </a:rPr>
              <a:t> A5257: (ATV/r vs DRV/r vs RAL) + TDF/FTC</a:t>
            </a:r>
            <a:endParaRPr lang="fr-FR" dirty="0"/>
          </a:p>
        </p:txBody>
      </p:sp>
      <p:grpSp>
        <p:nvGrpSpPr>
          <p:cNvPr id="2" name="Grouper 4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490334" y="6553808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Kelesidis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T. CID 2015;61:651-60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7969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06897"/>
            <a:ext cx="9036050" cy="5678487"/>
          </a:xfrm>
        </p:spPr>
        <p:txBody>
          <a:bodyPr/>
          <a:lstStyle/>
          <a:p>
            <a:pPr>
              <a:spcBef>
                <a:spcPts val="100"/>
              </a:spcBef>
            </a:pPr>
            <a:r>
              <a:rPr lang="es-AR" sz="2400" b="1" smtClean="0">
                <a:latin typeface="Calibri" pitchFamily="34" charset="0"/>
                <a:ea typeface="ＭＳ Ｐゴシック" pitchFamily="-65" charset="-128"/>
              </a:rPr>
              <a:t>Conclusión</a:t>
            </a:r>
            <a:br>
              <a:rPr lang="es-AR" sz="2400" b="1" smtClean="0">
                <a:latin typeface="Calibri" pitchFamily="34" charset="0"/>
                <a:ea typeface="ＭＳ Ｐゴシック" pitchFamily="-65" charset="-128"/>
              </a:rPr>
            </a:br>
            <a:endParaRPr lang="es-AR" sz="2400" b="1" dirty="0" smtClean="0">
              <a:latin typeface="Calibri" pitchFamily="34" charset="0"/>
              <a:ea typeface="ＭＳ Ｐゴシック" pitchFamily="-65" charset="-128"/>
            </a:endParaRP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ATV/r, RAL y DRV/r fueron equivalentes en cuanto a eficacia virológica administrados con TDF/FTC</a:t>
            </a: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ATV/r + TDF/FTC fue peor tolerado que  DRV/r + TDF/FTC o RAL + TDF/FTC</a:t>
            </a: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La evaluación compuesta de eficacia virológica y tolerabilidad demostró que</a:t>
            </a:r>
          </a:p>
          <a:p>
            <a:pPr lvl="2">
              <a:spcBef>
                <a:spcPts val="100"/>
              </a:spcBef>
            </a:pPr>
            <a:r>
              <a:rPr lang="es-AR" dirty="0" smtClean="0">
                <a:ea typeface="ＭＳ Ｐゴシック" pitchFamily="-65" charset="-128"/>
              </a:rPr>
              <a:t>RAL + TDF/FTC fue superior a los dos regímenes que contienen IP </a:t>
            </a:r>
          </a:p>
          <a:p>
            <a:pPr lvl="2">
              <a:spcBef>
                <a:spcPts val="100"/>
              </a:spcBef>
            </a:pPr>
            <a:r>
              <a:rPr lang="es-AR" dirty="0" smtClean="0">
                <a:ea typeface="ＭＳ Ｐゴシック" pitchFamily="-65" charset="-128"/>
              </a:rPr>
              <a:t>DRV/r + TDF/FTC fue superior a ATV/r + TDF/FTC</a:t>
            </a: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Los resultados de tolerabilidad fueron causados primariamente por ictericia por ATV/r y toxicidad gastrointestinal por ambos IP/r</a:t>
            </a:r>
          </a:p>
          <a:p>
            <a:pPr lvl="2">
              <a:spcBef>
                <a:spcPts val="100"/>
              </a:spcBef>
            </a:pPr>
            <a:r>
              <a:rPr lang="es-AR" dirty="0" smtClean="0">
                <a:ea typeface="ＭＳ Ｐゴシック" pitchFamily="-65" charset="-128"/>
              </a:rPr>
              <a:t>ATV/r fue menos tolerado que DRV/r y RAL en todos los subgrupos </a:t>
            </a:r>
          </a:p>
          <a:p>
            <a:pPr lvl="2">
              <a:spcBef>
                <a:spcPts val="100"/>
              </a:spcBef>
            </a:pPr>
            <a:r>
              <a:rPr lang="es-AR" dirty="0" smtClean="0">
                <a:ea typeface="ＭＳ Ｐゴシック" pitchFamily="-65" charset="-128"/>
              </a:rPr>
              <a:t>El beneficio de tolerabilidad de RAL sobre  DRV/r fue mayor en mujeres </a:t>
            </a: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Limitaciones : diseño de etiqueta abierta, se permitió el cambio a otra rama por problemas de tolerabilidad o toxicidad </a:t>
            </a:r>
          </a:p>
          <a:p>
            <a:pPr lvl="1">
              <a:spcBef>
                <a:spcPts val="100"/>
              </a:spcBef>
            </a:pPr>
            <a:r>
              <a:rPr lang="es-AR" sz="1800" dirty="0" smtClean="0">
                <a:ea typeface="ＭＳ Ｐゴシック" pitchFamily="-65" charset="-128"/>
              </a:rPr>
              <a:t>Cuando la tolerabilidad y respuesta virológica fueron consideradas en conjunto, RAL + TDF/FTC fue superior a ambos esquemas basados en IP y DRV/r fue superior a ATV/r. Una ventaja de IP sobre RAL es la reducción de la probabilidad de resistencia y fallo virológico</a:t>
            </a:r>
          </a:p>
          <a:p>
            <a:pPr lvl="1">
              <a:spcBef>
                <a:spcPts val="100"/>
              </a:spcBef>
            </a:pPr>
            <a:endParaRPr lang="es-AR" sz="1800" dirty="0" smtClean="0">
              <a:ea typeface="ＭＳ Ｐゴシック" pitchFamily="-65" charset="-128"/>
            </a:endParaRPr>
          </a:p>
        </p:txBody>
      </p:sp>
      <p:sp>
        <p:nvSpPr>
          <p:cNvPr id="18434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00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0000"/>
              </a:solidFill>
              <a:ea typeface="ＭＳ Ｐゴシック" pitchFamily="-65" charset="-128"/>
            </a:endParaRPr>
          </a:p>
        </p:txBody>
      </p:sp>
      <p:grpSp>
        <p:nvGrpSpPr>
          <p:cNvPr id="18435" name="Grouper 9"/>
          <p:cNvGrpSpPr>
            <a:grpSpLocks/>
          </p:cNvGrpSpPr>
          <p:nvPr/>
        </p:nvGrpSpPr>
        <p:grpSpPr bwMode="auto">
          <a:xfrm>
            <a:off x="-14428" y="6523484"/>
            <a:ext cx="1160324" cy="307538"/>
            <a:chOff x="678767" y="6348254"/>
            <a:chExt cx="1434236" cy="308366"/>
          </a:xfrm>
        </p:grpSpPr>
        <p:sp>
          <p:nvSpPr>
            <p:cNvPr id="18437" name="AutoShape 162"/>
            <p:cNvSpPr>
              <a:spLocks noChangeArrowheads="1"/>
            </p:cNvSpPr>
            <p:nvPr/>
          </p:nvSpPr>
          <p:spPr bwMode="auto">
            <a:xfrm>
              <a:off x="719803" y="6348254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438" name="ZoneTexte 23"/>
            <p:cNvSpPr txBox="1">
              <a:spLocks noChangeArrowheads="1"/>
            </p:cNvSpPr>
            <p:nvPr/>
          </p:nvSpPr>
          <p:spPr bwMode="auto">
            <a:xfrm>
              <a:off x="678767" y="6379621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843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5122" name="Grouper 25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515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5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2176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_tradnl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ES_tradnl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5124" name="Connecteur droit 66"/>
          <p:cNvCxnSpPr>
            <a:cxnSpLocks noChangeShapeType="1"/>
          </p:cNvCxnSpPr>
          <p:nvPr/>
        </p:nvCxnSpPr>
        <p:spPr bwMode="auto">
          <a:xfrm rot="5400000">
            <a:off x="2839244" y="265509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5" name="Espace réservé du contenu 2"/>
          <p:cNvSpPr>
            <a:spLocks/>
          </p:cNvSpPr>
          <p:nvPr/>
        </p:nvSpPr>
        <p:spPr bwMode="auto">
          <a:xfrm>
            <a:off x="34925" y="4437112"/>
            <a:ext cx="9036050" cy="21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28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_tradnl" sz="1600" dirty="0" smtClean="0">
                <a:solidFill>
                  <a:srgbClr val="000066"/>
                </a:solidFill>
                <a:ea typeface="ＭＳ Ｐゴシック" pitchFamily="-65" charset="-128"/>
              </a:rPr>
              <a:t>Evaluar la equivalencia del régimen en cuanto a eficacia virológica y tolerabilidad a 96 semanas, análisis por intención de tratar. Equivalencia = IC 97.5% de dos colas para la diferencia de pares a 96 semanas en la incidencia acumulada de cada </a:t>
            </a:r>
            <a:r>
              <a:rPr lang="es-ES_tradnl" sz="1600" dirty="0" err="1" smtClean="0">
                <a:solidFill>
                  <a:srgbClr val="000066"/>
                </a:solidFill>
                <a:ea typeface="ＭＳ Ｐゴシック" pitchFamily="-65" charset="-128"/>
              </a:rPr>
              <a:t>endpoint</a:t>
            </a:r>
            <a:r>
              <a:rPr lang="es-ES_tradnl" sz="1600" dirty="0" smtClean="0">
                <a:solidFill>
                  <a:srgbClr val="000066"/>
                </a:solidFill>
                <a:ea typeface="ＭＳ Ｐゴシック" pitchFamily="-65" charset="-128"/>
              </a:rPr>
              <a:t> individual o compuesto, registrado entre - 10% y 10%, con un  poder del 90%. Si la  equivalencia no fuera demostrada , la superioridad fue definida como exclusión de 0 del IC97.5% </a:t>
            </a:r>
            <a:endParaRPr lang="es-ES_tradnl" sz="1600" b="1" dirty="0">
              <a:solidFill>
                <a:srgbClr val="000066"/>
              </a:solidFill>
              <a:ea typeface="ＭＳ Ｐゴシック" pitchFamily="-65" charset="-128"/>
            </a:endParaRPr>
          </a:p>
        </p:txBody>
      </p:sp>
      <p:sp>
        <p:nvSpPr>
          <p:cNvPr id="5138" name="Oval 170"/>
          <p:cNvSpPr>
            <a:spLocks noChangeArrowheads="1"/>
          </p:cNvSpPr>
          <p:nvPr/>
        </p:nvSpPr>
        <p:spPr bwMode="auto">
          <a:xfrm>
            <a:off x="2268538" y="13604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_tradnl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pPr algn="ctr" defTabSz="914400"/>
            <a:r>
              <a:rPr lang="es-ES_tradnl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 : 1</a:t>
            </a:r>
          </a:p>
          <a:p>
            <a:pPr algn="ctr" defTabSz="914400"/>
            <a:r>
              <a:rPr lang="es-ES_tradnl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  <a:endParaRPr lang="es-ES_tradnl" sz="1400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0" name="ZoneTexte 71"/>
          <p:cNvSpPr txBox="1">
            <a:spLocks noChangeArrowheads="1"/>
          </p:cNvSpPr>
          <p:nvPr/>
        </p:nvSpPr>
        <p:spPr bwMode="auto">
          <a:xfrm>
            <a:off x="50799" y="4076700"/>
            <a:ext cx="86518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*La </a:t>
            </a:r>
            <a:r>
              <a:rPr lang="es-ES_tradnl" sz="1200" dirty="0" err="1" smtClean="0">
                <a:solidFill>
                  <a:srgbClr val="000066"/>
                </a:solidFill>
                <a:ea typeface="ＭＳ Ｐゴシック" pitchFamily="-65" charset="-128"/>
              </a:rPr>
              <a:t>randomización</a:t>
            </a: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 fue estratificada por CV (&lt; o </a:t>
            </a:r>
            <a:r>
              <a:rPr lang="es-ES_tradnl" sz="1200" u="sng" dirty="0" smtClean="0">
                <a:solidFill>
                  <a:srgbClr val="000066"/>
                </a:solidFill>
                <a:ea typeface="ＭＳ Ｐゴシック" pitchFamily="-65" charset="-128"/>
              </a:rPr>
              <a:t>&gt;</a:t>
            </a: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 100,000 c/ml) al </a:t>
            </a:r>
            <a:r>
              <a:rPr lang="es-ES_tradnl" sz="1200" dirty="0" err="1" smtClean="0">
                <a:solidFill>
                  <a:srgbClr val="000066"/>
                </a:solidFill>
                <a:ea typeface="ＭＳ Ｐゴシック" pitchFamily="-65" charset="-128"/>
              </a:rPr>
              <a:t>screening</a:t>
            </a: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, participación en </a:t>
            </a:r>
            <a:r>
              <a:rPr lang="es-ES_tradnl" sz="1200" dirty="0" err="1" smtClean="0">
                <a:solidFill>
                  <a:srgbClr val="000066"/>
                </a:solidFill>
                <a:ea typeface="ＭＳ Ｐゴシック" pitchFamily="-65" charset="-128"/>
              </a:rPr>
              <a:t>subestudio</a:t>
            </a: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 cardiovascular </a:t>
            </a:r>
            <a:b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</a:b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y el riesgo a 10 años  en el score de </a:t>
            </a:r>
            <a:r>
              <a:rPr lang="es-ES_tradnl" sz="1200" dirty="0" err="1" smtClean="0">
                <a:solidFill>
                  <a:srgbClr val="000066"/>
                </a:solidFill>
                <a:ea typeface="ＭＳ Ｐゴシック" pitchFamily="-65" charset="-128"/>
              </a:rPr>
              <a:t>Framingham</a:t>
            </a:r>
            <a:r>
              <a:rPr lang="es-ES_tradnl" sz="1200" dirty="0" smtClean="0">
                <a:solidFill>
                  <a:srgbClr val="000066"/>
                </a:solidFill>
                <a:ea typeface="ＭＳ Ｐゴシック" pitchFamily="-65" charset="-128"/>
              </a:rPr>
              <a:t> </a:t>
            </a:r>
            <a:endParaRPr lang="es-ES_tradnl" sz="1200" baseline="30000" dirty="0">
              <a:solidFill>
                <a:srgbClr val="000066"/>
              </a:solidFill>
              <a:ea typeface="ＭＳ Ｐゴシック" pitchFamily="-65" charset="-128"/>
            </a:endParaRPr>
          </a:p>
        </p:txBody>
      </p:sp>
      <p:sp>
        <p:nvSpPr>
          <p:cNvPr id="514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5144" name="Rectangle 9"/>
          <p:cNvSpPr>
            <a:spLocks noChangeArrowheads="1"/>
          </p:cNvSpPr>
          <p:nvPr/>
        </p:nvSpPr>
        <p:spPr bwMode="auto">
          <a:xfrm>
            <a:off x="3484759" y="3368675"/>
            <a:ext cx="7473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_tradnl" sz="1400" b="1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603</a:t>
            </a:r>
            <a:endParaRPr lang="es-ES_tradnl" sz="1400" b="1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5" name="Rectangle 8"/>
          <p:cNvSpPr>
            <a:spLocks noChangeArrowheads="1"/>
          </p:cNvSpPr>
          <p:nvPr/>
        </p:nvSpPr>
        <p:spPr bwMode="auto">
          <a:xfrm>
            <a:off x="3484759" y="2314575"/>
            <a:ext cx="7473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_tradnl" sz="14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605</a:t>
            </a:r>
            <a:endParaRPr lang="es-ES_tradnl" sz="1400" b="1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3414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ES_tradnl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ES_tradnl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47" name="Line 172"/>
          <p:cNvSpPr>
            <a:spLocks noChangeShapeType="1"/>
          </p:cNvSpPr>
          <p:nvPr/>
        </p:nvSpPr>
        <p:spPr bwMode="auto">
          <a:xfrm>
            <a:off x="8720138" y="188118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5156" name="Rectangle 8"/>
          <p:cNvSpPr>
            <a:spLocks noChangeArrowheads="1"/>
          </p:cNvSpPr>
          <p:nvPr/>
        </p:nvSpPr>
        <p:spPr bwMode="auto">
          <a:xfrm>
            <a:off x="3484759" y="2835275"/>
            <a:ext cx="7473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_tradnl" sz="1400" b="1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601</a:t>
            </a:r>
            <a:endParaRPr lang="es-ES_tradnl" sz="1400" b="1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8" name="Line 31"/>
          <p:cNvSpPr>
            <a:spLocks noChangeShapeType="1"/>
          </p:cNvSpPr>
          <p:nvPr/>
        </p:nvSpPr>
        <p:spPr bwMode="auto">
          <a:xfrm flipV="1">
            <a:off x="7739063" y="2646363"/>
            <a:ext cx="96361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149" name="Line 31"/>
          <p:cNvSpPr>
            <a:spLocks noChangeShapeType="1"/>
          </p:cNvSpPr>
          <p:nvPr/>
        </p:nvSpPr>
        <p:spPr bwMode="auto">
          <a:xfrm flipV="1">
            <a:off x="7739063" y="3686175"/>
            <a:ext cx="96361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157" name="Line 31"/>
          <p:cNvSpPr>
            <a:spLocks noChangeShapeType="1"/>
          </p:cNvSpPr>
          <p:nvPr/>
        </p:nvSpPr>
        <p:spPr bwMode="auto">
          <a:xfrm flipV="1">
            <a:off x="7739063" y="3162300"/>
            <a:ext cx="96361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164" name="AutoShape 162"/>
          <p:cNvSpPr>
            <a:spLocks noChangeArrowheads="1"/>
          </p:cNvSpPr>
          <p:nvPr/>
        </p:nvSpPr>
        <p:spPr bwMode="auto">
          <a:xfrm>
            <a:off x="-1" y="2293184"/>
            <a:ext cx="2843809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marL="285750" indent="-285750" algn="ctr" defTabSz="914400"/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18 años</a:t>
            </a:r>
          </a:p>
          <a:p>
            <a:pPr algn="ctr" defTabSz="914400"/>
            <a:r>
              <a:rPr lang="es-ES_tradnl" sz="1600" b="1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</a:t>
            </a:r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de ARV </a:t>
            </a:r>
            <a:b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(&lt; 10 días de TARV)</a:t>
            </a:r>
          </a:p>
          <a:p>
            <a:pPr algn="ctr" defTabSz="914400"/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CV </a:t>
            </a:r>
            <a:r>
              <a:rPr lang="es-ES_tradnl" sz="1600" b="1" u="sng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  <a:p>
            <a:pPr algn="ctr" defTabSz="914400"/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Cualquier recuento de CD4</a:t>
            </a:r>
          </a:p>
          <a:p>
            <a:pPr algn="ctr" defTabSz="914400"/>
            <a:r>
              <a:rPr lang="es-ES_tradnl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No resistencia a NRTI o IP</a:t>
            </a:r>
            <a:endParaRPr lang="es-ES_tradnl" sz="1600" b="1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5165" name="AutoShape 45"/>
          <p:cNvCxnSpPr>
            <a:cxnSpLocks noChangeShapeType="1"/>
            <a:stCxn id="5164" idx="3"/>
          </p:cNvCxnSpPr>
          <p:nvPr/>
        </p:nvCxnSpPr>
        <p:spPr bwMode="auto">
          <a:xfrm flipV="1">
            <a:off x="2843808" y="2646366"/>
            <a:ext cx="1359892" cy="515141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333399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66" name="AutoShape 46"/>
          <p:cNvCxnSpPr>
            <a:cxnSpLocks noChangeShapeType="1"/>
            <a:stCxn id="5164" idx="3"/>
          </p:cNvCxnSpPr>
          <p:nvPr/>
        </p:nvCxnSpPr>
        <p:spPr bwMode="auto">
          <a:xfrm>
            <a:off x="2843808" y="3161507"/>
            <a:ext cx="1359892" cy="52466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333399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67" name="AutoShape 47"/>
          <p:cNvCxnSpPr>
            <a:cxnSpLocks noChangeShapeType="1"/>
            <a:stCxn id="5164" idx="3"/>
          </p:cNvCxnSpPr>
          <p:nvPr/>
        </p:nvCxnSpPr>
        <p:spPr bwMode="auto">
          <a:xfrm>
            <a:off x="2843808" y="3161507"/>
            <a:ext cx="1359892" cy="793"/>
          </a:xfrm>
          <a:prstGeom prst="straightConnector1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</p:cxnSp>
      <p:sp>
        <p:nvSpPr>
          <p:cNvPr id="2" name="Rectangle 49"/>
          <p:cNvSpPr>
            <a:spLocks noChangeArrowheads="1"/>
          </p:cNvSpPr>
          <p:nvPr/>
        </p:nvSpPr>
        <p:spPr bwMode="auto">
          <a:xfrm>
            <a:off x="4203700" y="2457450"/>
            <a:ext cx="3533775" cy="377825"/>
          </a:xfrm>
          <a:prstGeom prst="rect">
            <a:avLst/>
          </a:prstGeom>
          <a:solidFill>
            <a:srgbClr val="333399"/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defTabSz="9144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_tradnl" b="1" smtClean="0">
                <a:solidFill>
                  <a:schemeClr val="bg1"/>
                </a:solidFill>
                <a:latin typeface="Calibri" pitchFamily="34" charset="0"/>
                <a:ea typeface="ＭＳ Ｐゴシック" pitchFamily="-65" charset="-128"/>
              </a:rPr>
              <a:t>ATV/r 300/100 mg QD + TDF/FTC</a:t>
            </a:r>
            <a:endParaRPr lang="es-ES_tradnl" b="1">
              <a:solidFill>
                <a:schemeClr val="bg1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sp>
        <p:nvSpPr>
          <p:cNvPr id="3" name="Rectangle 50"/>
          <p:cNvSpPr>
            <a:spLocks noChangeArrowheads="1"/>
          </p:cNvSpPr>
          <p:nvPr/>
        </p:nvSpPr>
        <p:spPr bwMode="auto">
          <a:xfrm>
            <a:off x="4203700" y="3502025"/>
            <a:ext cx="3533775" cy="368300"/>
          </a:xfrm>
          <a:prstGeom prst="rect">
            <a:avLst/>
          </a:prstGeom>
          <a:solidFill>
            <a:srgbClr val="008000"/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defTabSz="914400"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_tradnl" b="1" smtClean="0">
                <a:solidFill>
                  <a:schemeClr val="bg1"/>
                </a:solidFill>
                <a:latin typeface="Calibri" pitchFamily="34" charset="0"/>
                <a:ea typeface="ＭＳ Ｐゴシック" pitchFamily="-65" charset="-128"/>
              </a:rPr>
              <a:t>RAL 400 mg BID + TDF/FTC</a:t>
            </a:r>
            <a:endParaRPr lang="es-ES_tradnl" b="1">
              <a:solidFill>
                <a:schemeClr val="bg1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sp>
        <p:nvSpPr>
          <p:cNvPr id="4" name="Rectangle 51"/>
          <p:cNvSpPr>
            <a:spLocks noChangeArrowheads="1"/>
          </p:cNvSpPr>
          <p:nvPr/>
        </p:nvSpPr>
        <p:spPr bwMode="auto">
          <a:xfrm>
            <a:off x="4203700" y="2978150"/>
            <a:ext cx="3533775" cy="368300"/>
          </a:xfrm>
          <a:prstGeom prst="rect">
            <a:avLst/>
          </a:prstGeom>
          <a:solidFill>
            <a:srgbClr val="CC0000"/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defTabSz="914400"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s-ES_tradnl" b="1" smtClean="0">
                <a:solidFill>
                  <a:schemeClr val="bg1"/>
                </a:solidFill>
                <a:latin typeface="Calibri" pitchFamily="34" charset="0"/>
                <a:ea typeface="ＭＳ Ｐゴシック" pitchFamily="-65" charset="-128"/>
              </a:rPr>
              <a:t>DRV/r 800/100 mg QD + TDF/FTC</a:t>
            </a:r>
            <a:endParaRPr lang="es-ES_tradnl" b="1">
              <a:solidFill>
                <a:schemeClr val="bg1"/>
              </a:solidFill>
              <a:latin typeface="Calibri" pitchFamily="34" charset="0"/>
              <a:ea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ce réservé du contenu 2"/>
          <p:cNvSpPr>
            <a:spLocks noGrp="1"/>
          </p:cNvSpPr>
          <p:nvPr>
            <p:ph idx="1"/>
          </p:nvPr>
        </p:nvSpPr>
        <p:spPr>
          <a:xfrm>
            <a:off x="50800" y="1147763"/>
            <a:ext cx="9024938" cy="5303837"/>
          </a:xfrm>
        </p:spPr>
        <p:txBody>
          <a:bodyPr/>
          <a:lstStyle/>
          <a:p>
            <a:r>
              <a:rPr lang="es-ES_tradnl" sz="2400" b="1" dirty="0" err="1" smtClean="0">
                <a:latin typeface="+mj-lt"/>
                <a:ea typeface="ＭＳ Ｐゴシック" pitchFamily="-65" charset="-128"/>
              </a:rPr>
              <a:t>Endpoints</a:t>
            </a:r>
            <a:r>
              <a:rPr lang="es-ES_tradnl" sz="2400" b="1" dirty="0" smtClean="0">
                <a:latin typeface="+mj-lt"/>
                <a:ea typeface="ＭＳ Ｐゴシック" pitchFamily="-65" charset="-128"/>
              </a:rPr>
              <a:t/>
            </a:r>
            <a:br>
              <a:rPr lang="es-ES_tradnl" sz="2400" b="1" dirty="0" smtClean="0">
                <a:latin typeface="+mj-lt"/>
                <a:ea typeface="ＭＳ Ｐゴシック" pitchFamily="-65" charset="-128"/>
              </a:rPr>
            </a:br>
            <a:endParaRPr lang="es-ES_tradnl" sz="2400" b="1" dirty="0" smtClean="0">
              <a:latin typeface="+mj-lt"/>
              <a:ea typeface="ＭＳ Ｐゴシック" pitchFamily="-65" charset="-128"/>
            </a:endParaRP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Fallo virológico: CV confirmada &gt; 1000 c/ml en semana 16 o &gt; 200 c/ml a semana 24</a:t>
            </a: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Fallo de tolerabilidad:  tiempo desde la </a:t>
            </a:r>
            <a:r>
              <a:rPr lang="es-ES_tradnl" sz="1600" dirty="0" err="1" smtClean="0">
                <a:ea typeface="ＭＳ Ｐゴシック" pitchFamily="-65" charset="-128"/>
              </a:rPr>
              <a:t>randomización</a:t>
            </a:r>
            <a:r>
              <a:rPr lang="es-ES_tradnl" sz="1600" dirty="0" smtClean="0">
                <a:ea typeface="ＭＳ Ｐゴシック" pitchFamily="-65" charset="-128"/>
              </a:rPr>
              <a:t> a la discontinuación del régimen </a:t>
            </a:r>
            <a:r>
              <a:rPr lang="es-ES_tradnl" sz="1600" dirty="0" err="1" smtClean="0">
                <a:ea typeface="ＭＳ Ｐゴシック" pitchFamily="-65" charset="-128"/>
              </a:rPr>
              <a:t>randomizado</a:t>
            </a:r>
            <a:r>
              <a:rPr lang="es-ES_tradnl" sz="1600" dirty="0" smtClean="0">
                <a:ea typeface="ＭＳ Ｐゴシック" pitchFamily="-65" charset="-128"/>
              </a:rPr>
              <a:t> por toxicidad (la sustitución de TDF o FTC no se consideró como fallo de tolerabilidad)</a:t>
            </a: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 </a:t>
            </a:r>
            <a:r>
              <a:rPr lang="es-ES_tradnl" sz="1600" dirty="0" err="1" smtClean="0">
                <a:ea typeface="ＭＳ Ｐゴシック" pitchFamily="-65" charset="-128"/>
              </a:rPr>
              <a:t>Endpoint</a:t>
            </a:r>
            <a:r>
              <a:rPr lang="es-ES_tradnl" sz="1600" dirty="0" smtClean="0">
                <a:ea typeface="ＭＳ Ｐゴシック" pitchFamily="-65" charset="-128"/>
              </a:rPr>
              <a:t>  compuesto: fallo virológico o de tolerabilidad, cualquiera que ocurra primero </a:t>
            </a: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ITT-TLOVR, con CV  limite de 200 c/ml</a:t>
            </a: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CV &lt; 50 c/ml a S96 por ITT, </a:t>
            </a:r>
            <a:r>
              <a:rPr lang="es-ES_tradnl" sz="1600" dirty="0" err="1" smtClean="0">
                <a:ea typeface="ＭＳ Ｐゴシック" pitchFamily="-65" charset="-128"/>
              </a:rPr>
              <a:t>snapshot</a:t>
            </a:r>
            <a:endParaRPr lang="es-ES_tradnl" sz="1600" dirty="0" smtClean="0">
              <a:ea typeface="ＭＳ Ｐゴシック" pitchFamily="-65" charset="-128"/>
            </a:endParaRPr>
          </a:p>
          <a:p>
            <a:pPr lvl="1"/>
            <a:r>
              <a:rPr lang="es-ES_tradnl" sz="1600" dirty="0" smtClean="0">
                <a:ea typeface="ＭＳ Ｐゴシック" pitchFamily="-65" charset="-128"/>
              </a:rPr>
              <a:t>Análisis de sensibilidad : as-</a:t>
            </a:r>
            <a:r>
              <a:rPr lang="es-ES_tradnl" sz="1600" dirty="0" err="1" smtClean="0">
                <a:ea typeface="ＭＳ Ｐゴシック" pitchFamily="-65" charset="-128"/>
              </a:rPr>
              <a:t>treated</a:t>
            </a:r>
            <a:r>
              <a:rPr lang="es-ES_tradnl" sz="1600" dirty="0" smtClean="0">
                <a:ea typeface="ＭＳ Ｐゴシック" pitchFamily="-65" charset="-128"/>
              </a:rPr>
              <a:t> (según tratamiento) (el fallo virológico incluyó discontinuación como un evento competitivo)</a:t>
            </a:r>
          </a:p>
          <a:p>
            <a:pPr lvl="1"/>
            <a:r>
              <a:rPr lang="es-ES_tradnl" sz="1600" dirty="0" err="1" smtClean="0">
                <a:ea typeface="ＭＳ Ｐゴシック" pitchFamily="-65" charset="-128"/>
              </a:rPr>
              <a:t>Endpoint</a:t>
            </a:r>
            <a:r>
              <a:rPr lang="es-ES_tradnl" sz="1600" dirty="0" smtClean="0">
                <a:ea typeface="ＭＳ Ｐゴシック" pitchFamily="-65" charset="-128"/>
              </a:rPr>
              <a:t> secundario de toxicidad: tiempo desde la iniciación del tratamiento hasta el primer signo o síntoma grado 2, 3 o 4 (grado 3 o 4 si es después de semana 48) o cualquier anomalía de laboratorio grado 3 o 4 mientras el paciente recibía el tratamiento (as-</a:t>
            </a:r>
            <a:r>
              <a:rPr lang="es-ES_tradnl" sz="1600" dirty="0" err="1" smtClean="0">
                <a:ea typeface="ＭＳ Ｐゴシック" pitchFamily="-65" charset="-128"/>
              </a:rPr>
              <a:t>treated</a:t>
            </a:r>
            <a:r>
              <a:rPr lang="es-ES_tradnl" sz="1600" dirty="0" smtClean="0">
                <a:ea typeface="ＭＳ Ｐゴシック" pitchFamily="-65" charset="-128"/>
              </a:rPr>
              <a:t>)</a:t>
            </a:r>
          </a:p>
          <a:p>
            <a:pPr lvl="2"/>
            <a:r>
              <a:rPr lang="es-ES_tradnl" dirty="0" smtClean="0">
                <a:ea typeface="ＭＳ Ｐゴシック" pitchFamily="-65" charset="-128"/>
              </a:rPr>
              <a:t>Análisis de sensibilidad excluyó </a:t>
            </a:r>
            <a:r>
              <a:rPr lang="es-ES_tradnl" dirty="0" err="1" smtClean="0">
                <a:ea typeface="ＭＳ Ｐゴシック" pitchFamily="-65" charset="-128"/>
              </a:rPr>
              <a:t>hiperbilirrubinemia</a:t>
            </a:r>
            <a:r>
              <a:rPr lang="es-ES_tradnl" dirty="0" smtClean="0">
                <a:ea typeface="ＭＳ Ｐゴシック" pitchFamily="-65" charset="-128"/>
              </a:rPr>
              <a:t> y niveles elevados de CPK </a:t>
            </a:r>
          </a:p>
          <a:p>
            <a:pPr lvl="2"/>
            <a:r>
              <a:rPr lang="es-ES_tradnl" dirty="0" smtClean="0">
                <a:ea typeface="ＭＳ Ｐゴシック" pitchFamily="-65" charset="-128"/>
              </a:rPr>
              <a:t>Análisis de sensibilidad adicionales incluyeron todos los eventos adversos independientemente del status al momento de la </a:t>
            </a:r>
            <a:r>
              <a:rPr lang="es-ES_tradnl" dirty="0" err="1" smtClean="0">
                <a:ea typeface="ＭＳ Ｐゴシック" pitchFamily="-65" charset="-128"/>
              </a:rPr>
              <a:t>randomización</a:t>
            </a:r>
            <a:r>
              <a:rPr lang="es-ES_tradnl" dirty="0" smtClean="0">
                <a:ea typeface="ＭＳ Ｐゴシック" pitchFamily="-65" charset="-128"/>
              </a:rPr>
              <a:t>  (análisis) ITT </a:t>
            </a:r>
          </a:p>
        </p:txBody>
      </p:sp>
      <p:sp>
        <p:nvSpPr>
          <p:cNvPr id="7170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7171" name="Grouper 4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717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17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717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77" name="Group 8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939078145"/>
              </p:ext>
            </p:extLst>
          </p:nvPr>
        </p:nvGraphicFramePr>
        <p:xfrm>
          <a:off x="395288" y="1924050"/>
          <a:ext cx="8353425" cy="4289184"/>
        </p:xfrm>
        <a:graphic>
          <a:graphicData uri="http://schemas.openxmlformats.org/drawingml/2006/table">
            <a:tbl>
              <a:tblPr/>
              <a:tblGrid>
                <a:gridCol w="352425"/>
                <a:gridCol w="3320231"/>
                <a:gridCol w="1578794"/>
                <a:gridCol w="1550987"/>
                <a:gridCol w="1550988"/>
              </a:tblGrid>
              <a:tr h="5302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ATV/r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DRV/r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RAL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Edad (mediana)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Mujeres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(log</a:t>
                      </a:r>
                      <a:r>
                        <a:rPr kumimoji="0" lang="es-ES_tradnl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c/ml),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</a:t>
                      </a:r>
                      <a:r>
                        <a:rPr kumimoji="0" lang="es-ES_tradnl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&gt;</a:t>
                      </a: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27.8%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&gt;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6.9%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6.0%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Recuento CD4  (/mm</a:t>
                      </a:r>
                      <a:r>
                        <a:rPr kumimoji="0" lang="es-ES_tradnl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), media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 &lt; 200/mm</a:t>
                      </a:r>
                      <a:r>
                        <a:rPr kumimoji="0" lang="es-ES_tradnl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28.9%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Coinfección</a:t>
                      </a: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con Hepatitis B / hepatitis C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2.5% / 7.8%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3% / 7.5%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2.7% / 8.1%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Nunca inicio TARV,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a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9.1%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7.1%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Muerte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Pérdida de seguimiento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267" name="Rectangle 6"/>
          <p:cNvSpPr>
            <a:spLocks noChangeArrowheads="1"/>
          </p:cNvSpPr>
          <p:nvPr/>
        </p:nvSpPr>
        <p:spPr bwMode="auto">
          <a:xfrm>
            <a:off x="611560" y="1340768"/>
            <a:ext cx="7992888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ES_tradnl" sz="28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Características basales y disposición de los pacientes</a:t>
            </a:r>
            <a:endParaRPr lang="es-ES_tradnl" sz="28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sp>
        <p:nvSpPr>
          <p:cNvPr id="8268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8269" name="Grouper 12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27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7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827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0245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024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024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0251" name="Text Box 2"/>
          <p:cNvSpPr txBox="1">
            <a:spLocks noChangeArrowheads="1"/>
          </p:cNvSpPr>
          <p:nvPr/>
        </p:nvSpPr>
        <p:spPr bwMode="auto">
          <a:xfrm>
            <a:off x="584602" y="1143000"/>
            <a:ext cx="80589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Incidencia acumulativa de fallo virológico (</a:t>
            </a:r>
            <a:r>
              <a:rPr lang="es-ES_tradnl" altLang="fr-FR" sz="2400" b="1" dirty="0" err="1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endpoint</a:t>
            </a: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 primario)</a:t>
            </a:r>
            <a:endParaRPr lang="es-ES_tradnl" altLang="fr-FR" sz="24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sp>
        <p:nvSpPr>
          <p:cNvPr id="10468" name="Espace réservé du contenu 2"/>
          <p:cNvSpPr>
            <a:spLocks/>
          </p:cNvSpPr>
          <p:nvPr/>
        </p:nvSpPr>
        <p:spPr bwMode="auto">
          <a:xfrm>
            <a:off x="2898775" y="5867400"/>
            <a:ext cx="41640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914400" eaLnBrk="0" hangingPunct="0">
              <a:buClr>
                <a:srgbClr val="CC3300"/>
              </a:buClr>
            </a:pPr>
            <a:r>
              <a:rPr lang="es-ES_tradnl" b="1" smtClean="0">
                <a:solidFill>
                  <a:srgbClr val="CC3300"/>
                </a:solidFill>
                <a:ea typeface="ＭＳ Ｐゴシック" pitchFamily="-65" charset="-128"/>
              </a:rPr>
              <a:t>Equivalencia de los 3 regimenes</a:t>
            </a:r>
            <a:endParaRPr lang="es-ES_tradnl" b="1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211" name="Groupe 210"/>
          <p:cNvGrpSpPr/>
          <p:nvPr/>
        </p:nvGrpSpPr>
        <p:grpSpPr>
          <a:xfrm>
            <a:off x="288925" y="1676400"/>
            <a:ext cx="4653871" cy="4560912"/>
            <a:chOff x="288925" y="1676400"/>
            <a:chExt cx="4653871" cy="4560912"/>
          </a:xfrm>
        </p:grpSpPr>
        <p:sp>
          <p:nvSpPr>
            <p:cNvPr id="10278" name="Line 38"/>
            <p:cNvSpPr>
              <a:spLocks noChangeShapeType="1"/>
            </p:cNvSpPr>
            <p:nvPr/>
          </p:nvSpPr>
          <p:spPr bwMode="auto">
            <a:xfrm flipH="1">
              <a:off x="941388" y="4136509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5" name="Freeform 45"/>
            <p:cNvSpPr>
              <a:spLocks/>
            </p:cNvSpPr>
            <p:nvPr/>
          </p:nvSpPr>
          <p:spPr bwMode="auto">
            <a:xfrm>
              <a:off x="2813050" y="4261922"/>
              <a:ext cx="55245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87" y="0"/>
                </a:cxn>
                <a:cxn ang="0">
                  <a:pos x="2577" y="0"/>
                </a:cxn>
                <a:cxn ang="0">
                  <a:pos x="2784" y="0"/>
                </a:cxn>
              </a:cxnLst>
              <a:rect l="0" t="0" r="r" b="b"/>
              <a:pathLst>
                <a:path w="2784">
                  <a:moveTo>
                    <a:pt x="0" y="0"/>
                  </a:moveTo>
                  <a:lnTo>
                    <a:pt x="1287" y="0"/>
                  </a:lnTo>
                  <a:lnTo>
                    <a:pt x="2577" y="0"/>
                  </a:lnTo>
                  <a:lnTo>
                    <a:pt x="2784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6" name="Line 46"/>
            <p:cNvSpPr>
              <a:spLocks noChangeShapeType="1"/>
            </p:cNvSpPr>
            <p:nvPr/>
          </p:nvSpPr>
          <p:spPr bwMode="auto">
            <a:xfrm flipV="1">
              <a:off x="3324225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9" name="Line 49"/>
            <p:cNvSpPr>
              <a:spLocks noChangeShapeType="1"/>
            </p:cNvSpPr>
            <p:nvPr/>
          </p:nvSpPr>
          <p:spPr bwMode="auto">
            <a:xfrm flipV="1">
              <a:off x="1025525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1" name="Line 51"/>
            <p:cNvSpPr>
              <a:spLocks noChangeShapeType="1"/>
            </p:cNvSpPr>
            <p:nvPr/>
          </p:nvSpPr>
          <p:spPr bwMode="auto">
            <a:xfrm flipV="1">
              <a:off x="1408113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2" name="Line 52"/>
            <p:cNvSpPr>
              <a:spLocks noChangeShapeType="1"/>
            </p:cNvSpPr>
            <p:nvPr/>
          </p:nvSpPr>
          <p:spPr bwMode="auto">
            <a:xfrm flipV="1">
              <a:off x="2046288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3" name="Line 53"/>
            <p:cNvSpPr>
              <a:spLocks noChangeShapeType="1"/>
            </p:cNvSpPr>
            <p:nvPr/>
          </p:nvSpPr>
          <p:spPr bwMode="auto">
            <a:xfrm flipV="1">
              <a:off x="1792288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4" name="Freeform 54"/>
            <p:cNvSpPr>
              <a:spLocks/>
            </p:cNvSpPr>
            <p:nvPr/>
          </p:nvSpPr>
          <p:spPr bwMode="auto">
            <a:xfrm>
              <a:off x="982663" y="2502972"/>
              <a:ext cx="1830387" cy="1758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45"/>
                </a:cxn>
                <a:cxn ang="0">
                  <a:pos x="0" y="4289"/>
                </a:cxn>
                <a:cxn ang="0">
                  <a:pos x="0" y="6535"/>
                </a:cxn>
                <a:cxn ang="0">
                  <a:pos x="0" y="8866"/>
                </a:cxn>
                <a:cxn ang="0">
                  <a:pos x="211" y="8866"/>
                </a:cxn>
                <a:cxn ang="0">
                  <a:pos x="2142" y="8866"/>
                </a:cxn>
                <a:cxn ang="0">
                  <a:pos x="4074" y="8866"/>
                </a:cxn>
                <a:cxn ang="0">
                  <a:pos x="5362" y="8866"/>
                </a:cxn>
                <a:cxn ang="0">
                  <a:pos x="6649" y="8866"/>
                </a:cxn>
                <a:cxn ang="0">
                  <a:pos x="7937" y="8866"/>
                </a:cxn>
                <a:cxn ang="0">
                  <a:pos x="9224" y="8866"/>
                </a:cxn>
              </a:cxnLst>
              <a:rect l="0" t="0" r="r" b="b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2" y="8866"/>
                  </a:lnTo>
                  <a:lnTo>
                    <a:pt x="4074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5" name="Line 55"/>
            <p:cNvSpPr>
              <a:spLocks noChangeShapeType="1"/>
            </p:cNvSpPr>
            <p:nvPr/>
          </p:nvSpPr>
          <p:spPr bwMode="auto">
            <a:xfrm>
              <a:off x="941388" y="3690422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6" name="Line 56"/>
            <p:cNvSpPr>
              <a:spLocks noChangeShapeType="1"/>
            </p:cNvSpPr>
            <p:nvPr/>
          </p:nvSpPr>
          <p:spPr bwMode="auto">
            <a:xfrm flipV="1">
              <a:off x="2557463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7" name="Line 57"/>
            <p:cNvSpPr>
              <a:spLocks noChangeShapeType="1"/>
            </p:cNvSpPr>
            <p:nvPr/>
          </p:nvSpPr>
          <p:spPr bwMode="auto">
            <a:xfrm flipV="1">
              <a:off x="2301875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8" name="Line 58"/>
            <p:cNvSpPr>
              <a:spLocks noChangeShapeType="1"/>
            </p:cNvSpPr>
            <p:nvPr/>
          </p:nvSpPr>
          <p:spPr bwMode="auto">
            <a:xfrm flipV="1">
              <a:off x="3068638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9" name="Line 59"/>
            <p:cNvSpPr>
              <a:spLocks noChangeShapeType="1"/>
            </p:cNvSpPr>
            <p:nvPr/>
          </p:nvSpPr>
          <p:spPr bwMode="auto">
            <a:xfrm flipV="1">
              <a:off x="2813050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0" name="Line 60"/>
            <p:cNvSpPr>
              <a:spLocks noChangeShapeType="1"/>
            </p:cNvSpPr>
            <p:nvPr/>
          </p:nvSpPr>
          <p:spPr bwMode="auto">
            <a:xfrm flipH="1">
              <a:off x="941388" y="32443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1" name="Line 61"/>
            <p:cNvSpPr>
              <a:spLocks noChangeShapeType="1"/>
            </p:cNvSpPr>
            <p:nvPr/>
          </p:nvSpPr>
          <p:spPr bwMode="auto">
            <a:xfrm>
              <a:off x="982663" y="2304534"/>
              <a:ext cx="0" cy="50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2" name="Line 62"/>
            <p:cNvSpPr>
              <a:spLocks noChangeShapeType="1"/>
            </p:cNvSpPr>
            <p:nvPr/>
          </p:nvSpPr>
          <p:spPr bwMode="auto">
            <a:xfrm>
              <a:off x="982663" y="2799834"/>
              <a:ext cx="0" cy="396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3" name="Line 63"/>
            <p:cNvSpPr>
              <a:spLocks noChangeShapeType="1"/>
            </p:cNvSpPr>
            <p:nvPr/>
          </p:nvSpPr>
          <p:spPr bwMode="auto">
            <a:xfrm>
              <a:off x="982663" y="2355334"/>
              <a:ext cx="0" cy="444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4" name="Line 64"/>
            <p:cNvSpPr>
              <a:spLocks noChangeShapeType="1"/>
            </p:cNvSpPr>
            <p:nvPr/>
          </p:nvSpPr>
          <p:spPr bwMode="auto">
            <a:xfrm>
              <a:off x="941388" y="27998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05" name="Line 65"/>
            <p:cNvSpPr>
              <a:spLocks noChangeShapeType="1"/>
            </p:cNvSpPr>
            <p:nvPr/>
          </p:nvSpPr>
          <p:spPr bwMode="auto">
            <a:xfrm flipH="1">
              <a:off x="941388" y="23553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10" name="Rectangle 70"/>
            <p:cNvSpPr>
              <a:spLocks noChangeArrowheads="1"/>
            </p:cNvSpPr>
            <p:nvPr/>
          </p:nvSpPr>
          <p:spPr bwMode="auto">
            <a:xfrm>
              <a:off x="1338263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24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1" name="Rectangle 71"/>
            <p:cNvSpPr>
              <a:spLocks noChangeArrowheads="1"/>
            </p:cNvSpPr>
            <p:nvPr/>
          </p:nvSpPr>
          <p:spPr bwMode="auto">
            <a:xfrm>
              <a:off x="976313" y="4317484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1720850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48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976438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64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4" name="Rectangle 74"/>
            <p:cNvSpPr>
              <a:spLocks noChangeArrowheads="1"/>
            </p:cNvSpPr>
            <p:nvPr/>
          </p:nvSpPr>
          <p:spPr bwMode="auto">
            <a:xfrm>
              <a:off x="2232025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80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2487613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96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2720975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112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2976563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128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3232150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144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19" name="Rectangle 79"/>
            <p:cNvSpPr>
              <a:spLocks noChangeArrowheads="1"/>
            </p:cNvSpPr>
            <p:nvPr/>
          </p:nvSpPr>
          <p:spPr bwMode="auto">
            <a:xfrm>
              <a:off x="644525" y="4052372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0" name="Rectangle 80"/>
            <p:cNvSpPr>
              <a:spLocks noChangeArrowheads="1"/>
            </p:cNvSpPr>
            <p:nvPr/>
          </p:nvSpPr>
          <p:spPr bwMode="auto">
            <a:xfrm>
              <a:off x="644525" y="3606284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0.25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1" name="Rectangle 81"/>
            <p:cNvSpPr>
              <a:spLocks noChangeArrowheads="1"/>
            </p:cNvSpPr>
            <p:nvPr/>
          </p:nvSpPr>
          <p:spPr bwMode="auto">
            <a:xfrm>
              <a:off x="644525" y="3161784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0.50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2" name="Rectangle 82"/>
            <p:cNvSpPr>
              <a:spLocks noChangeArrowheads="1"/>
            </p:cNvSpPr>
            <p:nvPr/>
          </p:nvSpPr>
          <p:spPr bwMode="auto">
            <a:xfrm>
              <a:off x="644525" y="2715697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0.75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644525" y="2271197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1.00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4" name="Freeform 84"/>
            <p:cNvSpPr>
              <a:spLocks/>
            </p:cNvSpPr>
            <p:nvPr/>
          </p:nvSpPr>
          <p:spPr bwMode="auto">
            <a:xfrm>
              <a:off x="1276350" y="3820597"/>
              <a:ext cx="2051050" cy="265112"/>
            </a:xfrm>
            <a:custGeom>
              <a:avLst/>
              <a:gdLst/>
              <a:ahLst/>
              <a:cxnLst>
                <a:cxn ang="0">
                  <a:pos x="10331" y="0"/>
                </a:cxn>
                <a:cxn ang="0">
                  <a:pos x="9029" y="0"/>
                </a:cxn>
                <a:cxn ang="0">
                  <a:pos x="9029" y="120"/>
                </a:cxn>
                <a:cxn ang="0">
                  <a:pos x="7763" y="120"/>
                </a:cxn>
                <a:cxn ang="0">
                  <a:pos x="7763" y="212"/>
                </a:cxn>
                <a:cxn ang="0">
                  <a:pos x="6447" y="212"/>
                </a:cxn>
                <a:cxn ang="0">
                  <a:pos x="6447" y="371"/>
                </a:cxn>
                <a:cxn ang="0">
                  <a:pos x="5165" y="371"/>
                </a:cxn>
                <a:cxn ang="0">
                  <a:pos x="5165" y="460"/>
                </a:cxn>
                <a:cxn ang="0">
                  <a:pos x="3865" y="460"/>
                </a:cxn>
                <a:cxn ang="0">
                  <a:pos x="3865" y="602"/>
                </a:cxn>
                <a:cxn ang="0">
                  <a:pos x="2593" y="602"/>
                </a:cxn>
                <a:cxn ang="0">
                  <a:pos x="2593" y="795"/>
                </a:cxn>
                <a:cxn ang="0">
                  <a:pos x="1648" y="795"/>
                </a:cxn>
                <a:cxn ang="0">
                  <a:pos x="1648" y="951"/>
                </a:cxn>
                <a:cxn ang="0">
                  <a:pos x="658" y="951"/>
                </a:cxn>
                <a:cxn ang="0">
                  <a:pos x="658" y="1182"/>
                </a:cxn>
                <a:cxn ang="0">
                  <a:pos x="0" y="1182"/>
                </a:cxn>
                <a:cxn ang="0">
                  <a:pos x="0" y="1334"/>
                </a:cxn>
              </a:cxnLst>
              <a:rect l="0" t="0" r="r" b="b"/>
              <a:pathLst>
                <a:path w="10331" h="1334">
                  <a:moveTo>
                    <a:pt x="10331" y="0"/>
                  </a:moveTo>
                  <a:lnTo>
                    <a:pt x="9029" y="0"/>
                  </a:lnTo>
                  <a:lnTo>
                    <a:pt x="9029" y="120"/>
                  </a:lnTo>
                  <a:lnTo>
                    <a:pt x="7763" y="120"/>
                  </a:lnTo>
                  <a:lnTo>
                    <a:pt x="7763" y="212"/>
                  </a:lnTo>
                  <a:lnTo>
                    <a:pt x="6447" y="212"/>
                  </a:lnTo>
                  <a:lnTo>
                    <a:pt x="6447" y="371"/>
                  </a:lnTo>
                  <a:lnTo>
                    <a:pt x="5165" y="371"/>
                  </a:lnTo>
                  <a:lnTo>
                    <a:pt x="5165" y="460"/>
                  </a:lnTo>
                  <a:lnTo>
                    <a:pt x="3865" y="460"/>
                  </a:lnTo>
                  <a:lnTo>
                    <a:pt x="3865" y="602"/>
                  </a:lnTo>
                  <a:lnTo>
                    <a:pt x="2593" y="602"/>
                  </a:lnTo>
                  <a:lnTo>
                    <a:pt x="2593" y="795"/>
                  </a:lnTo>
                  <a:lnTo>
                    <a:pt x="1648" y="795"/>
                  </a:lnTo>
                  <a:lnTo>
                    <a:pt x="1648" y="951"/>
                  </a:lnTo>
                  <a:lnTo>
                    <a:pt x="658" y="951"/>
                  </a:lnTo>
                  <a:lnTo>
                    <a:pt x="658" y="1182"/>
                  </a:lnTo>
                  <a:lnTo>
                    <a:pt x="0" y="1182"/>
                  </a:lnTo>
                  <a:lnTo>
                    <a:pt x="0" y="1334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1276350" y="4052372"/>
              <a:ext cx="328613" cy="38100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658" y="192"/>
                </a:cxn>
                <a:cxn ang="0">
                  <a:pos x="658" y="116"/>
                </a:cxn>
                <a:cxn ang="0">
                  <a:pos x="1648" y="116"/>
                </a:cxn>
                <a:cxn ang="0">
                  <a:pos x="1648" y="0"/>
                </a:cxn>
              </a:cxnLst>
              <a:rect l="0" t="0" r="r" b="b"/>
              <a:pathLst>
                <a:path w="1648" h="192">
                  <a:moveTo>
                    <a:pt x="0" y="192"/>
                  </a:moveTo>
                  <a:lnTo>
                    <a:pt x="658" y="192"/>
                  </a:lnTo>
                  <a:lnTo>
                    <a:pt x="658" y="116"/>
                  </a:lnTo>
                  <a:lnTo>
                    <a:pt x="1648" y="116"/>
                  </a:lnTo>
                  <a:lnTo>
                    <a:pt x="1648" y="0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26" name="Line 86"/>
            <p:cNvSpPr>
              <a:spLocks noChangeShapeType="1"/>
            </p:cNvSpPr>
            <p:nvPr/>
          </p:nvSpPr>
          <p:spPr bwMode="auto">
            <a:xfrm>
              <a:off x="1604963" y="4052372"/>
              <a:ext cx="185737" cy="0"/>
            </a:xfrm>
            <a:prstGeom prst="line">
              <a:avLst/>
            </a:prstGeom>
            <a:noFill/>
            <a:ln w="190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27" name="Freeform 87"/>
            <p:cNvSpPr>
              <a:spLocks/>
            </p:cNvSpPr>
            <p:nvPr/>
          </p:nvSpPr>
          <p:spPr bwMode="auto">
            <a:xfrm>
              <a:off x="1790700" y="3919022"/>
              <a:ext cx="1533525" cy="133350"/>
            </a:xfrm>
            <a:custGeom>
              <a:avLst/>
              <a:gdLst/>
              <a:ahLst/>
              <a:cxnLst>
                <a:cxn ang="0">
                  <a:pos x="7728" y="0"/>
                </a:cxn>
                <a:cxn ang="0">
                  <a:pos x="6440" y="0"/>
                </a:cxn>
                <a:cxn ang="0">
                  <a:pos x="6440" y="129"/>
                </a:cxn>
                <a:cxn ang="0">
                  <a:pos x="5174" y="129"/>
                </a:cxn>
                <a:cxn ang="0">
                  <a:pos x="5174" y="239"/>
                </a:cxn>
                <a:cxn ang="0">
                  <a:pos x="3858" y="239"/>
                </a:cxn>
                <a:cxn ang="0">
                  <a:pos x="3858" y="341"/>
                </a:cxn>
                <a:cxn ang="0">
                  <a:pos x="2576" y="341"/>
                </a:cxn>
                <a:cxn ang="0">
                  <a:pos x="2576" y="427"/>
                </a:cxn>
                <a:cxn ang="0">
                  <a:pos x="1276" y="427"/>
                </a:cxn>
                <a:cxn ang="0">
                  <a:pos x="1276" y="546"/>
                </a:cxn>
                <a:cxn ang="0">
                  <a:pos x="4" y="546"/>
                </a:cxn>
                <a:cxn ang="0">
                  <a:pos x="4" y="671"/>
                </a:cxn>
                <a:cxn ang="0">
                  <a:pos x="0" y="671"/>
                </a:cxn>
              </a:cxnLst>
              <a:rect l="0" t="0" r="r" b="b"/>
              <a:pathLst>
                <a:path w="7728" h="671">
                  <a:moveTo>
                    <a:pt x="7728" y="0"/>
                  </a:moveTo>
                  <a:lnTo>
                    <a:pt x="6440" y="0"/>
                  </a:lnTo>
                  <a:lnTo>
                    <a:pt x="6440" y="129"/>
                  </a:lnTo>
                  <a:lnTo>
                    <a:pt x="5174" y="129"/>
                  </a:lnTo>
                  <a:lnTo>
                    <a:pt x="5174" y="239"/>
                  </a:lnTo>
                  <a:lnTo>
                    <a:pt x="3858" y="239"/>
                  </a:lnTo>
                  <a:lnTo>
                    <a:pt x="3858" y="341"/>
                  </a:lnTo>
                  <a:lnTo>
                    <a:pt x="2576" y="341"/>
                  </a:lnTo>
                  <a:lnTo>
                    <a:pt x="2576" y="427"/>
                  </a:lnTo>
                  <a:lnTo>
                    <a:pt x="1276" y="427"/>
                  </a:lnTo>
                  <a:lnTo>
                    <a:pt x="1276" y="546"/>
                  </a:lnTo>
                  <a:lnTo>
                    <a:pt x="4" y="546"/>
                  </a:lnTo>
                  <a:lnTo>
                    <a:pt x="4" y="671"/>
                  </a:lnTo>
                  <a:lnTo>
                    <a:pt x="0" y="671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28" name="Freeform 88"/>
            <p:cNvSpPr>
              <a:spLocks/>
            </p:cNvSpPr>
            <p:nvPr/>
          </p:nvSpPr>
          <p:spPr bwMode="auto">
            <a:xfrm>
              <a:off x="1027113" y="3877747"/>
              <a:ext cx="2295525" cy="258762"/>
            </a:xfrm>
            <a:custGeom>
              <a:avLst/>
              <a:gdLst/>
              <a:ahLst/>
              <a:cxnLst>
                <a:cxn ang="0">
                  <a:pos x="11567" y="0"/>
                </a:cxn>
                <a:cxn ang="0">
                  <a:pos x="10285" y="0"/>
                </a:cxn>
                <a:cxn ang="0">
                  <a:pos x="10285" y="101"/>
                </a:cxn>
                <a:cxn ang="0">
                  <a:pos x="9019" y="101"/>
                </a:cxn>
                <a:cxn ang="0">
                  <a:pos x="9019" y="183"/>
                </a:cxn>
                <a:cxn ang="0">
                  <a:pos x="7703" y="183"/>
                </a:cxn>
                <a:cxn ang="0">
                  <a:pos x="7703" y="279"/>
                </a:cxn>
                <a:cxn ang="0">
                  <a:pos x="6421" y="279"/>
                </a:cxn>
                <a:cxn ang="0">
                  <a:pos x="6421" y="417"/>
                </a:cxn>
                <a:cxn ang="0">
                  <a:pos x="5121" y="417"/>
                </a:cxn>
                <a:cxn ang="0">
                  <a:pos x="5121" y="483"/>
                </a:cxn>
                <a:cxn ang="0">
                  <a:pos x="3849" y="483"/>
                </a:cxn>
                <a:cxn ang="0">
                  <a:pos x="3849" y="612"/>
                </a:cxn>
                <a:cxn ang="0">
                  <a:pos x="2904" y="612"/>
                </a:cxn>
                <a:cxn ang="0">
                  <a:pos x="2904" y="778"/>
                </a:cxn>
                <a:cxn ang="0">
                  <a:pos x="1914" y="778"/>
                </a:cxn>
                <a:cxn ang="0">
                  <a:pos x="1914" y="998"/>
                </a:cxn>
                <a:cxn ang="0">
                  <a:pos x="1256" y="998"/>
                </a:cxn>
                <a:cxn ang="0">
                  <a:pos x="1256" y="1302"/>
                </a:cxn>
                <a:cxn ang="0">
                  <a:pos x="0" y="1302"/>
                </a:cxn>
              </a:cxnLst>
              <a:rect l="0" t="0" r="r" b="b"/>
              <a:pathLst>
                <a:path w="11567" h="1302">
                  <a:moveTo>
                    <a:pt x="11567" y="0"/>
                  </a:moveTo>
                  <a:lnTo>
                    <a:pt x="10285" y="0"/>
                  </a:lnTo>
                  <a:lnTo>
                    <a:pt x="10285" y="101"/>
                  </a:lnTo>
                  <a:lnTo>
                    <a:pt x="9019" y="101"/>
                  </a:lnTo>
                  <a:lnTo>
                    <a:pt x="9019" y="183"/>
                  </a:lnTo>
                  <a:lnTo>
                    <a:pt x="7703" y="183"/>
                  </a:lnTo>
                  <a:lnTo>
                    <a:pt x="7703" y="279"/>
                  </a:lnTo>
                  <a:lnTo>
                    <a:pt x="6421" y="279"/>
                  </a:lnTo>
                  <a:lnTo>
                    <a:pt x="6421" y="417"/>
                  </a:lnTo>
                  <a:lnTo>
                    <a:pt x="5121" y="417"/>
                  </a:lnTo>
                  <a:lnTo>
                    <a:pt x="5121" y="483"/>
                  </a:lnTo>
                  <a:lnTo>
                    <a:pt x="3849" y="483"/>
                  </a:lnTo>
                  <a:lnTo>
                    <a:pt x="3849" y="612"/>
                  </a:lnTo>
                  <a:lnTo>
                    <a:pt x="2904" y="612"/>
                  </a:lnTo>
                  <a:lnTo>
                    <a:pt x="2904" y="778"/>
                  </a:lnTo>
                  <a:lnTo>
                    <a:pt x="1914" y="778"/>
                  </a:lnTo>
                  <a:lnTo>
                    <a:pt x="1914" y="998"/>
                  </a:lnTo>
                  <a:lnTo>
                    <a:pt x="1256" y="998"/>
                  </a:lnTo>
                  <a:lnTo>
                    <a:pt x="1256" y="1302"/>
                  </a:lnTo>
                  <a:lnTo>
                    <a:pt x="0" y="1302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1047946" y="3306763"/>
              <a:ext cx="18534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-20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37" name="Rectangle 97"/>
            <p:cNvSpPr>
              <a:spLocks noChangeArrowheads="1"/>
            </p:cNvSpPr>
            <p:nvPr/>
          </p:nvSpPr>
          <p:spPr bwMode="auto">
            <a:xfrm>
              <a:off x="2005129" y="3306763"/>
              <a:ext cx="14264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38" name="Rectangle 98"/>
            <p:cNvSpPr>
              <a:spLocks noChangeArrowheads="1"/>
            </p:cNvSpPr>
            <p:nvPr/>
          </p:nvSpPr>
          <p:spPr bwMode="auto">
            <a:xfrm>
              <a:off x="1776529" y="3306763"/>
              <a:ext cx="14264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39" name="Rectangle 99"/>
            <p:cNvSpPr>
              <a:spLocks noChangeArrowheads="1"/>
            </p:cNvSpPr>
            <p:nvPr/>
          </p:nvSpPr>
          <p:spPr bwMode="auto">
            <a:xfrm>
              <a:off x="1593115" y="3306763"/>
              <a:ext cx="7132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40" name="Rectangle 100"/>
            <p:cNvSpPr>
              <a:spLocks noChangeArrowheads="1"/>
            </p:cNvSpPr>
            <p:nvPr/>
          </p:nvSpPr>
          <p:spPr bwMode="auto">
            <a:xfrm>
              <a:off x="1295596" y="3306763"/>
              <a:ext cx="18534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-10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29" name="Line 89"/>
            <p:cNvSpPr>
              <a:spLocks noChangeShapeType="1"/>
            </p:cNvSpPr>
            <p:nvPr/>
          </p:nvSpPr>
          <p:spPr bwMode="auto">
            <a:xfrm flipH="1">
              <a:off x="1378809" y="3244850"/>
              <a:ext cx="233474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0" name="Freeform 90"/>
            <p:cNvSpPr>
              <a:spLocks/>
            </p:cNvSpPr>
            <p:nvPr/>
          </p:nvSpPr>
          <p:spPr bwMode="auto">
            <a:xfrm>
              <a:off x="1848090" y="3244850"/>
              <a:ext cx="233474" cy="31750"/>
            </a:xfrm>
            <a:custGeom>
              <a:avLst/>
              <a:gdLst/>
              <a:ahLst/>
              <a:cxnLst>
                <a:cxn ang="0">
                  <a:pos x="805" y="157"/>
                </a:cxn>
                <a:cxn ang="0">
                  <a:pos x="805" y="0"/>
                </a:cxn>
                <a:cxn ang="0">
                  <a:pos x="0" y="0"/>
                </a:cxn>
              </a:cxnLst>
              <a:rect l="0" t="0" r="r" b="b"/>
              <a:pathLst>
                <a:path w="805" h="157">
                  <a:moveTo>
                    <a:pt x="805" y="157"/>
                  </a:moveTo>
                  <a:lnTo>
                    <a:pt x="805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1" name="Line 91"/>
            <p:cNvSpPr>
              <a:spLocks noChangeShapeType="1"/>
            </p:cNvSpPr>
            <p:nvPr/>
          </p:nvSpPr>
          <p:spPr bwMode="auto">
            <a:xfrm flipH="1">
              <a:off x="1612283" y="3244850"/>
              <a:ext cx="235808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2" name="Line 92"/>
            <p:cNvSpPr>
              <a:spLocks noChangeShapeType="1"/>
            </p:cNvSpPr>
            <p:nvPr/>
          </p:nvSpPr>
          <p:spPr bwMode="auto">
            <a:xfrm flipV="1">
              <a:off x="1848090" y="2279400"/>
              <a:ext cx="0" cy="99720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3" name="Line 93"/>
            <p:cNvSpPr>
              <a:spLocks noChangeShapeType="1"/>
            </p:cNvSpPr>
            <p:nvPr/>
          </p:nvSpPr>
          <p:spPr bwMode="auto">
            <a:xfrm>
              <a:off x="1612283" y="2279400"/>
              <a:ext cx="0" cy="99720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4" name="Line 94"/>
            <p:cNvSpPr>
              <a:spLocks noChangeShapeType="1"/>
            </p:cNvSpPr>
            <p:nvPr/>
          </p:nvSpPr>
          <p:spPr bwMode="auto">
            <a:xfrm>
              <a:off x="1378809" y="2279400"/>
              <a:ext cx="0" cy="99720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35" name="Freeform 95"/>
            <p:cNvSpPr>
              <a:spLocks/>
            </p:cNvSpPr>
            <p:nvPr/>
          </p:nvSpPr>
          <p:spPr bwMode="auto">
            <a:xfrm>
              <a:off x="1143000" y="3244850"/>
              <a:ext cx="235809" cy="31750"/>
            </a:xfrm>
            <a:custGeom>
              <a:avLst/>
              <a:gdLst/>
              <a:ahLst/>
              <a:cxnLst>
                <a:cxn ang="0">
                  <a:pos x="804" y="0"/>
                </a:cxn>
                <a:cxn ang="0">
                  <a:pos x="0" y="0"/>
                </a:cxn>
                <a:cxn ang="0">
                  <a:pos x="0" y="157"/>
                </a:cxn>
              </a:cxnLst>
              <a:rect l="0" t="0" r="r" b="b"/>
              <a:pathLst>
                <a:path w="804" h="157">
                  <a:moveTo>
                    <a:pt x="804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1" name="Freeform 101"/>
            <p:cNvSpPr>
              <a:spLocks/>
            </p:cNvSpPr>
            <p:nvPr/>
          </p:nvSpPr>
          <p:spPr bwMode="auto">
            <a:xfrm>
              <a:off x="1544575" y="2987675"/>
              <a:ext cx="35022" cy="30162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0" y="0"/>
                </a:cxn>
                <a:cxn ang="0">
                  <a:pos x="0" y="78"/>
                </a:cxn>
                <a:cxn ang="0">
                  <a:pos x="0" y="157"/>
                </a:cxn>
                <a:cxn ang="0">
                  <a:pos x="125" y="157"/>
                </a:cxn>
                <a:cxn ang="0">
                  <a:pos x="125" y="78"/>
                </a:cxn>
                <a:cxn ang="0">
                  <a:pos x="125" y="0"/>
                </a:cxn>
              </a:cxnLst>
              <a:rect l="0" t="0" r="r" b="b"/>
              <a:pathLst>
                <a:path w="125" h="157">
                  <a:moveTo>
                    <a:pt x="125" y="0"/>
                  </a:move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5" y="157"/>
                  </a:lnTo>
                  <a:lnTo>
                    <a:pt x="125" y="78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2" name="Line 102"/>
            <p:cNvSpPr>
              <a:spLocks noChangeShapeType="1"/>
            </p:cNvSpPr>
            <p:nvPr/>
          </p:nvSpPr>
          <p:spPr bwMode="auto">
            <a:xfrm flipV="1">
              <a:off x="1455855" y="2971800"/>
              <a:ext cx="0" cy="3016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3" name="Line 103"/>
            <p:cNvSpPr>
              <a:spLocks noChangeShapeType="1"/>
            </p:cNvSpPr>
            <p:nvPr/>
          </p:nvSpPr>
          <p:spPr bwMode="auto">
            <a:xfrm flipV="1">
              <a:off x="1455855" y="3001962"/>
              <a:ext cx="0" cy="333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4" name="Line 104"/>
            <p:cNvSpPr>
              <a:spLocks noChangeShapeType="1"/>
            </p:cNvSpPr>
            <p:nvPr/>
          </p:nvSpPr>
          <p:spPr bwMode="auto">
            <a:xfrm>
              <a:off x="1455855" y="3001962"/>
              <a:ext cx="88720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5" name="Line 105"/>
            <p:cNvSpPr>
              <a:spLocks noChangeShapeType="1"/>
            </p:cNvSpPr>
            <p:nvPr/>
          </p:nvSpPr>
          <p:spPr bwMode="auto">
            <a:xfrm flipH="1">
              <a:off x="1579596" y="3001962"/>
              <a:ext cx="8638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6" name="Freeform 106"/>
            <p:cNvSpPr>
              <a:spLocks/>
            </p:cNvSpPr>
            <p:nvPr/>
          </p:nvSpPr>
          <p:spPr bwMode="auto">
            <a:xfrm>
              <a:off x="1665981" y="2971800"/>
              <a:ext cx="0" cy="63500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0" y="158"/>
                </a:cxn>
                <a:cxn ang="0">
                  <a:pos x="0" y="0"/>
                </a:cxn>
              </a:cxnLst>
              <a:rect l="0" t="0" r="r" b="b"/>
              <a:pathLst>
                <a:path h="318">
                  <a:moveTo>
                    <a:pt x="0" y="318"/>
                  </a:moveTo>
                  <a:lnTo>
                    <a:pt x="0" y="158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7" name="Freeform 107"/>
            <p:cNvSpPr>
              <a:spLocks/>
            </p:cNvSpPr>
            <p:nvPr/>
          </p:nvSpPr>
          <p:spPr bwMode="auto">
            <a:xfrm>
              <a:off x="1726684" y="2682875"/>
              <a:ext cx="37356" cy="301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8"/>
                </a:cxn>
                <a:cxn ang="0">
                  <a:pos x="0" y="157"/>
                </a:cxn>
                <a:cxn ang="0">
                  <a:pos x="126" y="157"/>
                </a:cxn>
                <a:cxn ang="0">
                  <a:pos x="126" y="78"/>
                </a:cxn>
                <a:cxn ang="0">
                  <a:pos x="126" y="0"/>
                </a:cxn>
                <a:cxn ang="0">
                  <a:pos x="0" y="0"/>
                </a:cxn>
              </a:cxnLst>
              <a:rect l="0" t="0" r="r" b="b"/>
              <a:pathLst>
                <a:path w="126" h="157">
                  <a:moveTo>
                    <a:pt x="0" y="0"/>
                  </a:move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8" name="Line 108"/>
            <p:cNvSpPr>
              <a:spLocks noChangeShapeType="1"/>
            </p:cNvSpPr>
            <p:nvPr/>
          </p:nvSpPr>
          <p:spPr bwMode="auto">
            <a:xfrm>
              <a:off x="1647303" y="2698750"/>
              <a:ext cx="79381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49" name="Line 109"/>
            <p:cNvSpPr>
              <a:spLocks noChangeShapeType="1"/>
            </p:cNvSpPr>
            <p:nvPr/>
          </p:nvSpPr>
          <p:spPr bwMode="auto">
            <a:xfrm flipV="1">
              <a:off x="1647303" y="26987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0" name="Line 110"/>
            <p:cNvSpPr>
              <a:spLocks noChangeShapeType="1"/>
            </p:cNvSpPr>
            <p:nvPr/>
          </p:nvSpPr>
          <p:spPr bwMode="auto">
            <a:xfrm flipV="1">
              <a:off x="1647303" y="26670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1" name="Line 111"/>
            <p:cNvSpPr>
              <a:spLocks noChangeShapeType="1"/>
            </p:cNvSpPr>
            <p:nvPr/>
          </p:nvSpPr>
          <p:spPr bwMode="auto">
            <a:xfrm flipH="1">
              <a:off x="1764040" y="2698750"/>
              <a:ext cx="86386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2" name="Freeform 112"/>
            <p:cNvSpPr>
              <a:spLocks/>
            </p:cNvSpPr>
            <p:nvPr/>
          </p:nvSpPr>
          <p:spPr bwMode="auto">
            <a:xfrm>
              <a:off x="1850426" y="2667000"/>
              <a:ext cx="0" cy="63500"/>
            </a:xfrm>
            <a:custGeom>
              <a:avLst/>
              <a:gdLst/>
              <a:ahLst/>
              <a:cxnLst>
                <a:cxn ang="0">
                  <a:pos x="0" y="319"/>
                </a:cxn>
                <a:cxn ang="0">
                  <a:pos x="0" y="159"/>
                </a:cxn>
                <a:cxn ang="0">
                  <a:pos x="0" y="0"/>
                </a:cxn>
              </a:cxnLst>
              <a:rect l="0" t="0" r="r" b="b"/>
              <a:pathLst>
                <a:path h="319">
                  <a:moveTo>
                    <a:pt x="0" y="319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3" name="Freeform 113"/>
            <p:cNvSpPr>
              <a:spLocks/>
            </p:cNvSpPr>
            <p:nvPr/>
          </p:nvSpPr>
          <p:spPr bwMode="auto">
            <a:xfrm>
              <a:off x="1663647" y="2378075"/>
              <a:ext cx="37356" cy="31750"/>
            </a:xfrm>
            <a:custGeom>
              <a:avLst/>
              <a:gdLst/>
              <a:ahLst/>
              <a:cxnLst>
                <a:cxn ang="0">
                  <a:pos x="0" y="77"/>
                </a:cxn>
                <a:cxn ang="0">
                  <a:pos x="0" y="156"/>
                </a:cxn>
                <a:cxn ang="0">
                  <a:pos x="125" y="156"/>
                </a:cxn>
                <a:cxn ang="0">
                  <a:pos x="125" y="77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77"/>
                </a:cxn>
              </a:cxnLst>
              <a:rect l="0" t="0" r="r" b="b"/>
              <a:pathLst>
                <a:path w="125" h="156">
                  <a:moveTo>
                    <a:pt x="0" y="77"/>
                  </a:moveTo>
                  <a:lnTo>
                    <a:pt x="0" y="156"/>
                  </a:lnTo>
                  <a:lnTo>
                    <a:pt x="125" y="156"/>
                  </a:lnTo>
                  <a:lnTo>
                    <a:pt x="125" y="77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4" name="Line 114"/>
            <p:cNvSpPr>
              <a:spLocks noChangeShapeType="1"/>
            </p:cNvSpPr>
            <p:nvPr/>
          </p:nvSpPr>
          <p:spPr bwMode="auto">
            <a:xfrm flipH="1">
              <a:off x="1588935" y="2393950"/>
              <a:ext cx="747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5" name="Line 115"/>
            <p:cNvSpPr>
              <a:spLocks noChangeShapeType="1"/>
            </p:cNvSpPr>
            <p:nvPr/>
          </p:nvSpPr>
          <p:spPr bwMode="auto">
            <a:xfrm flipV="1">
              <a:off x="1588935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6" name="Line 116"/>
            <p:cNvSpPr>
              <a:spLocks noChangeShapeType="1"/>
            </p:cNvSpPr>
            <p:nvPr/>
          </p:nvSpPr>
          <p:spPr bwMode="auto">
            <a:xfrm flipV="1">
              <a:off x="1588935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7" name="Line 117"/>
            <p:cNvSpPr>
              <a:spLocks noChangeShapeType="1"/>
            </p:cNvSpPr>
            <p:nvPr/>
          </p:nvSpPr>
          <p:spPr bwMode="auto">
            <a:xfrm flipH="1">
              <a:off x="1701003" y="2393950"/>
              <a:ext cx="8638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8" name="Freeform 118"/>
            <p:cNvSpPr>
              <a:spLocks/>
            </p:cNvSpPr>
            <p:nvPr/>
          </p:nvSpPr>
          <p:spPr bwMode="auto">
            <a:xfrm>
              <a:off x="1787387" y="2362200"/>
              <a:ext cx="0" cy="63500"/>
            </a:xfrm>
            <a:custGeom>
              <a:avLst/>
              <a:gdLst/>
              <a:ahLst/>
              <a:cxnLst>
                <a:cxn ang="0">
                  <a:pos x="0" y="319"/>
                </a:cxn>
                <a:cxn ang="0">
                  <a:pos x="0" y="158"/>
                </a:cxn>
                <a:cxn ang="0">
                  <a:pos x="0" y="0"/>
                </a:cxn>
              </a:cxnLst>
              <a:rect l="0" t="0" r="r" b="b"/>
              <a:pathLst>
                <a:path h="319">
                  <a:moveTo>
                    <a:pt x="0" y="319"/>
                  </a:moveTo>
                  <a:lnTo>
                    <a:pt x="0" y="158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 sz="2400"/>
            </a:p>
          </p:txBody>
        </p:sp>
        <p:sp>
          <p:nvSpPr>
            <p:cNvPr id="10359" name="Rectangle 119"/>
            <p:cNvSpPr>
              <a:spLocks noChangeArrowheads="1"/>
            </p:cNvSpPr>
            <p:nvPr/>
          </p:nvSpPr>
          <p:spPr bwMode="auto">
            <a:xfrm>
              <a:off x="2101803" y="2286000"/>
              <a:ext cx="17412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ATV/r (12.6%) vs. RAL (9.0%)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360" name="Rectangle 120"/>
            <p:cNvSpPr>
              <a:spLocks noChangeArrowheads="1"/>
            </p:cNvSpPr>
            <p:nvPr/>
          </p:nvSpPr>
          <p:spPr bwMode="auto">
            <a:xfrm>
              <a:off x="2371602" y="2406650"/>
              <a:ext cx="114133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3.4% (-0.7% ; 7.4%)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361" name="Rectangle 121"/>
            <p:cNvSpPr>
              <a:spLocks noChangeArrowheads="1"/>
            </p:cNvSpPr>
            <p:nvPr/>
          </p:nvSpPr>
          <p:spPr bwMode="auto">
            <a:xfrm>
              <a:off x="2091858" y="2609949"/>
              <a:ext cx="17627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DRV/r (14.9%) vs. RAL (9.0%)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362" name="Rectangle 122"/>
            <p:cNvSpPr>
              <a:spLocks noChangeArrowheads="1"/>
            </p:cNvSpPr>
            <p:nvPr/>
          </p:nvSpPr>
          <p:spPr bwMode="auto">
            <a:xfrm>
              <a:off x="2394037" y="2730599"/>
              <a:ext cx="109805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5.6% (1.3% ; 9.9%)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363" name="Rectangle 123"/>
            <p:cNvSpPr>
              <a:spLocks noChangeArrowheads="1"/>
            </p:cNvSpPr>
            <p:nvPr/>
          </p:nvSpPr>
          <p:spPr bwMode="auto">
            <a:xfrm>
              <a:off x="2018981" y="2925862"/>
              <a:ext cx="190531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ATV/r (12.6%) vs. DRV/r (14.9%)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364" name="Rectangle 124"/>
            <p:cNvSpPr>
              <a:spLocks noChangeArrowheads="1"/>
            </p:cNvSpPr>
            <p:nvPr/>
          </p:nvSpPr>
          <p:spPr bwMode="auto">
            <a:xfrm>
              <a:off x="2349169" y="3046512"/>
              <a:ext cx="118462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-2.2% (-6.7% ; 2.3%)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365" name="Rectangle 125"/>
            <p:cNvSpPr>
              <a:spLocks noChangeArrowheads="1"/>
            </p:cNvSpPr>
            <p:nvPr/>
          </p:nvSpPr>
          <p:spPr bwMode="auto">
            <a:xfrm>
              <a:off x="2032231" y="4463534"/>
              <a:ext cx="6758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0366" name="Rectangle 126"/>
            <p:cNvSpPr>
              <a:spLocks noChangeArrowheads="1"/>
            </p:cNvSpPr>
            <p:nvPr/>
          </p:nvSpPr>
          <p:spPr bwMode="auto">
            <a:xfrm>
              <a:off x="1319870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578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67" name="Rectangle 127"/>
            <p:cNvSpPr>
              <a:spLocks noChangeArrowheads="1"/>
            </p:cNvSpPr>
            <p:nvPr/>
          </p:nvSpPr>
          <p:spPr bwMode="auto">
            <a:xfrm>
              <a:off x="1319870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574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68" name="Rectangle 128"/>
            <p:cNvSpPr>
              <a:spLocks noChangeArrowheads="1"/>
            </p:cNvSpPr>
            <p:nvPr/>
          </p:nvSpPr>
          <p:spPr bwMode="auto">
            <a:xfrm>
              <a:off x="1319870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585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69" name="Rectangle 129"/>
            <p:cNvSpPr>
              <a:spLocks noChangeArrowheads="1"/>
            </p:cNvSpPr>
            <p:nvPr/>
          </p:nvSpPr>
          <p:spPr bwMode="auto">
            <a:xfrm>
              <a:off x="935695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0" name="Rectangle 130"/>
            <p:cNvSpPr>
              <a:spLocks noChangeArrowheads="1"/>
            </p:cNvSpPr>
            <p:nvPr/>
          </p:nvSpPr>
          <p:spPr bwMode="auto">
            <a:xfrm>
              <a:off x="935695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1" name="Rectangle 131"/>
            <p:cNvSpPr>
              <a:spLocks noChangeArrowheads="1"/>
            </p:cNvSpPr>
            <p:nvPr/>
          </p:nvSpPr>
          <p:spPr bwMode="auto">
            <a:xfrm>
              <a:off x="935695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2" name="Rectangle 132"/>
            <p:cNvSpPr>
              <a:spLocks noChangeArrowheads="1"/>
            </p:cNvSpPr>
            <p:nvPr/>
          </p:nvSpPr>
          <p:spPr bwMode="auto">
            <a:xfrm>
              <a:off x="1702458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541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3" name="Rectangle 133"/>
            <p:cNvSpPr>
              <a:spLocks noChangeArrowheads="1"/>
            </p:cNvSpPr>
            <p:nvPr/>
          </p:nvSpPr>
          <p:spPr bwMode="auto">
            <a:xfrm>
              <a:off x="1702458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552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4" name="Rectangle 134"/>
            <p:cNvSpPr>
              <a:spLocks noChangeArrowheads="1"/>
            </p:cNvSpPr>
            <p:nvPr/>
          </p:nvSpPr>
          <p:spPr bwMode="auto">
            <a:xfrm>
              <a:off x="1702458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530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5" name="Rectangle 135"/>
            <p:cNvSpPr>
              <a:spLocks noChangeArrowheads="1"/>
            </p:cNvSpPr>
            <p:nvPr/>
          </p:nvSpPr>
          <p:spPr bwMode="auto">
            <a:xfrm>
              <a:off x="2469220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493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6" name="Rectangle 136"/>
            <p:cNvSpPr>
              <a:spLocks noChangeArrowheads="1"/>
            </p:cNvSpPr>
            <p:nvPr/>
          </p:nvSpPr>
          <p:spPr bwMode="auto">
            <a:xfrm>
              <a:off x="2469220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517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7" name="Rectangle 137"/>
            <p:cNvSpPr>
              <a:spLocks noChangeArrowheads="1"/>
            </p:cNvSpPr>
            <p:nvPr/>
          </p:nvSpPr>
          <p:spPr bwMode="auto">
            <a:xfrm>
              <a:off x="2469220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484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8" name="Rectangle 138"/>
            <p:cNvSpPr>
              <a:spLocks noChangeArrowheads="1"/>
            </p:cNvSpPr>
            <p:nvPr/>
          </p:nvSpPr>
          <p:spPr bwMode="auto">
            <a:xfrm>
              <a:off x="3235983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369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79" name="Rectangle 139"/>
            <p:cNvSpPr>
              <a:spLocks noChangeArrowheads="1"/>
            </p:cNvSpPr>
            <p:nvPr/>
          </p:nvSpPr>
          <p:spPr bwMode="auto">
            <a:xfrm>
              <a:off x="3235983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390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80" name="Rectangle 140"/>
            <p:cNvSpPr>
              <a:spLocks noChangeArrowheads="1"/>
            </p:cNvSpPr>
            <p:nvPr/>
          </p:nvSpPr>
          <p:spPr bwMode="auto">
            <a:xfrm>
              <a:off x="3235983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364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381" name="Rectangle 141"/>
            <p:cNvSpPr>
              <a:spLocks noChangeArrowheads="1"/>
            </p:cNvSpPr>
            <p:nvPr/>
          </p:nvSpPr>
          <p:spPr bwMode="auto">
            <a:xfrm>
              <a:off x="466923" y="4708525"/>
              <a:ext cx="30777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ATV/r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382" name="Rectangle 142"/>
            <p:cNvSpPr>
              <a:spLocks noChangeArrowheads="1"/>
            </p:cNvSpPr>
            <p:nvPr/>
          </p:nvSpPr>
          <p:spPr bwMode="auto">
            <a:xfrm>
              <a:off x="537456" y="4827588"/>
              <a:ext cx="23724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RAL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383" name="Rectangle 143"/>
            <p:cNvSpPr>
              <a:spLocks noChangeArrowheads="1"/>
            </p:cNvSpPr>
            <p:nvPr/>
          </p:nvSpPr>
          <p:spPr bwMode="auto">
            <a:xfrm>
              <a:off x="454099" y="4948238"/>
              <a:ext cx="32060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DRV/r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462" name="Line 222"/>
            <p:cNvSpPr>
              <a:spLocks noChangeShapeType="1"/>
            </p:cNvSpPr>
            <p:nvPr/>
          </p:nvSpPr>
          <p:spPr bwMode="auto">
            <a:xfrm>
              <a:off x="2555875" y="3337997"/>
              <a:ext cx="0" cy="85725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5" name="Rectangle 225"/>
            <p:cNvSpPr>
              <a:spLocks noChangeArrowheads="1"/>
            </p:cNvSpPr>
            <p:nvPr/>
          </p:nvSpPr>
          <p:spPr bwMode="auto">
            <a:xfrm>
              <a:off x="1421677" y="1676400"/>
              <a:ext cx="201758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600" b="1" dirty="0" smtClean="0">
                  <a:solidFill>
                    <a:srgbClr val="000066"/>
                  </a:solidFill>
                </a:rPr>
                <a:t>Fallo virológico (ITT)</a:t>
              </a:r>
              <a:endParaRPr lang="es-ES_tradnl" sz="1600" dirty="0">
                <a:solidFill>
                  <a:srgbClr val="000066"/>
                </a:solidFill>
              </a:endParaRPr>
            </a:p>
          </p:txBody>
        </p:sp>
        <p:sp>
          <p:nvSpPr>
            <p:cNvPr id="10567" name="Line 327"/>
            <p:cNvSpPr>
              <a:spLocks noChangeShapeType="1"/>
            </p:cNvSpPr>
            <p:nvPr/>
          </p:nvSpPr>
          <p:spPr bwMode="auto">
            <a:xfrm>
              <a:off x="4267200" y="2246213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68" name="Line 328"/>
            <p:cNvSpPr>
              <a:spLocks noChangeShapeType="1"/>
            </p:cNvSpPr>
            <p:nvPr/>
          </p:nvSpPr>
          <p:spPr bwMode="auto">
            <a:xfrm>
              <a:off x="4271962" y="2014438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 sz="2000"/>
            </a:p>
          </p:txBody>
        </p:sp>
        <p:sp>
          <p:nvSpPr>
            <p:cNvPr id="10569" name="Line 329"/>
            <p:cNvSpPr>
              <a:spLocks noChangeShapeType="1"/>
            </p:cNvSpPr>
            <p:nvPr/>
          </p:nvSpPr>
          <p:spPr bwMode="auto">
            <a:xfrm flipH="1">
              <a:off x="4267200" y="2481163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70" name="Rectangle 330"/>
            <p:cNvSpPr>
              <a:spLocks noChangeArrowheads="1"/>
            </p:cNvSpPr>
            <p:nvPr/>
          </p:nvSpPr>
          <p:spPr bwMode="auto">
            <a:xfrm>
              <a:off x="4518025" y="1939825"/>
              <a:ext cx="41182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ATV/r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0571" name="Rectangle 331"/>
            <p:cNvSpPr>
              <a:spLocks noChangeArrowheads="1"/>
            </p:cNvSpPr>
            <p:nvPr/>
          </p:nvSpPr>
          <p:spPr bwMode="auto">
            <a:xfrm>
              <a:off x="4518025" y="2174775"/>
              <a:ext cx="31348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RAL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0572" name="Rectangle 332"/>
            <p:cNvSpPr>
              <a:spLocks noChangeArrowheads="1"/>
            </p:cNvSpPr>
            <p:nvPr/>
          </p:nvSpPr>
          <p:spPr bwMode="auto">
            <a:xfrm>
              <a:off x="4518025" y="2408138"/>
              <a:ext cx="42477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DRV/r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288925" y="5283205"/>
              <a:ext cx="4130675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defTabSz="914400" eaLnBrk="0" hangingPunct="0">
                <a:buClr>
                  <a:srgbClr val="CC3300"/>
                </a:buClr>
              </a:pPr>
              <a:r>
                <a:rPr lang="es-ES_tradnl" sz="1400" dirty="0" smtClean="0">
                  <a:solidFill>
                    <a:srgbClr val="000066"/>
                  </a:solidFill>
                  <a:ea typeface="ＭＳ Ｐゴシック" pitchFamily="-65" charset="-128"/>
                </a:rPr>
                <a:t>Probabilidad acumulada de fallo virológico a S96 ATV/r : 12.6%</a:t>
              </a:r>
            </a:p>
            <a:p>
              <a:pPr marL="285750" indent="-285750" defTabSz="914400" eaLnBrk="0" hangingPunct="0">
                <a:buClr>
                  <a:srgbClr val="CC3300"/>
                </a:buClr>
                <a:buFontTx/>
                <a:buChar char="–"/>
              </a:pPr>
              <a:r>
                <a:rPr lang="es-ES_tradnl" sz="1400" dirty="0" smtClean="0">
                  <a:solidFill>
                    <a:srgbClr val="000066"/>
                  </a:solidFill>
                  <a:ea typeface="ＭＳ Ｐゴシック" pitchFamily="-65" charset="-128"/>
                </a:rPr>
                <a:t>DRV/r : 14.9%</a:t>
              </a:r>
            </a:p>
            <a:p>
              <a:pPr marL="285750" indent="-285750" defTabSz="914400" eaLnBrk="0" hangingPunct="0">
                <a:buClr>
                  <a:srgbClr val="CC3300"/>
                </a:buClr>
                <a:buFontTx/>
                <a:buChar char="–"/>
              </a:pPr>
              <a:r>
                <a:rPr lang="es-ES_tradnl" sz="1400" dirty="0" smtClean="0">
                  <a:solidFill>
                    <a:srgbClr val="000066"/>
                  </a:solidFill>
                  <a:ea typeface="ＭＳ Ｐゴシック" pitchFamily="-65" charset="-128"/>
                </a:rPr>
                <a:t>RAL : 9.0%</a:t>
              </a:r>
              <a:endParaRPr lang="es-ES_tradnl" sz="1400" dirty="0">
                <a:solidFill>
                  <a:srgbClr val="000066"/>
                </a:solidFill>
                <a:ea typeface="ＭＳ Ｐゴシック" pitchFamily="-65" charset="-128"/>
              </a:endParaRPr>
            </a:p>
          </p:txBody>
        </p:sp>
        <p:sp>
          <p:nvSpPr>
            <p:cNvPr id="222" name="ZoneTexte 221"/>
            <p:cNvSpPr txBox="1"/>
            <p:nvPr/>
          </p:nvSpPr>
          <p:spPr>
            <a:xfrm>
              <a:off x="1158134" y="1984603"/>
              <a:ext cx="9754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≠ (97.5% CI)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4959424" y="1676400"/>
            <a:ext cx="3605650" cy="3410337"/>
            <a:chOff x="4959424" y="1676400"/>
            <a:chExt cx="3605650" cy="3410337"/>
          </a:xfrm>
        </p:grpSpPr>
        <p:sp>
          <p:nvSpPr>
            <p:cNvPr id="10268" name="Line 28"/>
            <p:cNvSpPr>
              <a:spLocks noChangeShapeType="1"/>
            </p:cNvSpPr>
            <p:nvPr/>
          </p:nvSpPr>
          <p:spPr bwMode="auto">
            <a:xfrm flipV="1">
              <a:off x="5530850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69" name="Line 29"/>
            <p:cNvSpPr>
              <a:spLocks noChangeShapeType="1"/>
            </p:cNvSpPr>
            <p:nvPr/>
          </p:nvSpPr>
          <p:spPr bwMode="auto">
            <a:xfrm flipV="1">
              <a:off x="6553200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0" name="Line 30"/>
            <p:cNvSpPr>
              <a:spLocks noChangeShapeType="1"/>
            </p:cNvSpPr>
            <p:nvPr/>
          </p:nvSpPr>
          <p:spPr bwMode="auto">
            <a:xfrm flipV="1">
              <a:off x="6297612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1" name="Freeform 31"/>
            <p:cNvSpPr>
              <a:spLocks/>
            </p:cNvSpPr>
            <p:nvPr/>
          </p:nvSpPr>
          <p:spPr bwMode="auto">
            <a:xfrm>
              <a:off x="5487987" y="2502972"/>
              <a:ext cx="1830388" cy="1758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45"/>
                </a:cxn>
                <a:cxn ang="0">
                  <a:pos x="0" y="4289"/>
                </a:cxn>
                <a:cxn ang="0">
                  <a:pos x="0" y="6535"/>
                </a:cxn>
                <a:cxn ang="0">
                  <a:pos x="0" y="8866"/>
                </a:cxn>
                <a:cxn ang="0">
                  <a:pos x="211" y="8866"/>
                </a:cxn>
                <a:cxn ang="0">
                  <a:pos x="2144" y="8866"/>
                </a:cxn>
                <a:cxn ang="0">
                  <a:pos x="4075" y="8866"/>
                </a:cxn>
                <a:cxn ang="0">
                  <a:pos x="5362" y="8866"/>
                </a:cxn>
                <a:cxn ang="0">
                  <a:pos x="6649" y="8866"/>
                </a:cxn>
                <a:cxn ang="0">
                  <a:pos x="7937" y="8866"/>
                </a:cxn>
                <a:cxn ang="0">
                  <a:pos x="9224" y="8866"/>
                </a:cxn>
              </a:cxnLst>
              <a:rect l="0" t="0" r="r" b="b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4" y="8866"/>
                  </a:lnTo>
                  <a:lnTo>
                    <a:pt x="4075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2" name="Line 32"/>
            <p:cNvSpPr>
              <a:spLocks noChangeShapeType="1"/>
            </p:cNvSpPr>
            <p:nvPr/>
          </p:nvSpPr>
          <p:spPr bwMode="auto">
            <a:xfrm flipV="1">
              <a:off x="7062787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3" name="Line 33"/>
            <p:cNvSpPr>
              <a:spLocks noChangeShapeType="1"/>
            </p:cNvSpPr>
            <p:nvPr/>
          </p:nvSpPr>
          <p:spPr bwMode="auto">
            <a:xfrm flipV="1">
              <a:off x="6808787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4" name="Line 34"/>
            <p:cNvSpPr>
              <a:spLocks noChangeShapeType="1"/>
            </p:cNvSpPr>
            <p:nvPr/>
          </p:nvSpPr>
          <p:spPr bwMode="auto">
            <a:xfrm flipV="1">
              <a:off x="7318375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5" name="Line 35"/>
            <p:cNvSpPr>
              <a:spLocks noChangeShapeType="1"/>
            </p:cNvSpPr>
            <p:nvPr/>
          </p:nvSpPr>
          <p:spPr bwMode="auto">
            <a:xfrm flipV="1">
              <a:off x="7831137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6" name="Freeform 36"/>
            <p:cNvSpPr>
              <a:spLocks/>
            </p:cNvSpPr>
            <p:nvPr/>
          </p:nvSpPr>
          <p:spPr bwMode="auto">
            <a:xfrm>
              <a:off x="7318375" y="4261922"/>
              <a:ext cx="55245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87" y="0"/>
                </a:cxn>
                <a:cxn ang="0">
                  <a:pos x="2578" y="0"/>
                </a:cxn>
                <a:cxn ang="0">
                  <a:pos x="2785" y="0"/>
                </a:cxn>
              </a:cxnLst>
              <a:rect l="0" t="0" r="r" b="b"/>
              <a:pathLst>
                <a:path w="2785">
                  <a:moveTo>
                    <a:pt x="0" y="0"/>
                  </a:moveTo>
                  <a:lnTo>
                    <a:pt x="1287" y="0"/>
                  </a:lnTo>
                  <a:lnTo>
                    <a:pt x="2578" y="0"/>
                  </a:lnTo>
                  <a:lnTo>
                    <a:pt x="278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7" name="Line 37"/>
            <p:cNvSpPr>
              <a:spLocks noChangeShapeType="1"/>
            </p:cNvSpPr>
            <p:nvPr/>
          </p:nvSpPr>
          <p:spPr bwMode="auto">
            <a:xfrm flipV="1">
              <a:off x="7573962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79" name="Line 39"/>
            <p:cNvSpPr>
              <a:spLocks noChangeShapeType="1"/>
            </p:cNvSpPr>
            <p:nvPr/>
          </p:nvSpPr>
          <p:spPr bwMode="auto">
            <a:xfrm>
              <a:off x="5487987" y="2304534"/>
              <a:ext cx="0" cy="50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0" name="Line 40"/>
            <p:cNvSpPr>
              <a:spLocks noChangeShapeType="1"/>
            </p:cNvSpPr>
            <p:nvPr/>
          </p:nvSpPr>
          <p:spPr bwMode="auto">
            <a:xfrm flipH="1">
              <a:off x="5446712" y="23553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1" name="Line 41"/>
            <p:cNvSpPr>
              <a:spLocks noChangeShapeType="1"/>
            </p:cNvSpPr>
            <p:nvPr/>
          </p:nvSpPr>
          <p:spPr bwMode="auto">
            <a:xfrm>
              <a:off x="5446712" y="27998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2" name="Line 42"/>
            <p:cNvSpPr>
              <a:spLocks noChangeShapeType="1"/>
            </p:cNvSpPr>
            <p:nvPr/>
          </p:nvSpPr>
          <p:spPr bwMode="auto">
            <a:xfrm>
              <a:off x="5487987" y="2799834"/>
              <a:ext cx="0" cy="396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3" name="Line 43"/>
            <p:cNvSpPr>
              <a:spLocks noChangeShapeType="1"/>
            </p:cNvSpPr>
            <p:nvPr/>
          </p:nvSpPr>
          <p:spPr bwMode="auto">
            <a:xfrm>
              <a:off x="5487987" y="2355334"/>
              <a:ext cx="0" cy="444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4" name="Line 44"/>
            <p:cNvSpPr>
              <a:spLocks noChangeShapeType="1"/>
            </p:cNvSpPr>
            <p:nvPr/>
          </p:nvSpPr>
          <p:spPr bwMode="auto">
            <a:xfrm flipH="1">
              <a:off x="5446712" y="3244334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7" name="Line 47"/>
            <p:cNvSpPr>
              <a:spLocks noChangeShapeType="1"/>
            </p:cNvSpPr>
            <p:nvPr/>
          </p:nvSpPr>
          <p:spPr bwMode="auto">
            <a:xfrm flipH="1">
              <a:off x="5446712" y="3690422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88" name="Line 48"/>
            <p:cNvSpPr>
              <a:spLocks noChangeShapeType="1"/>
            </p:cNvSpPr>
            <p:nvPr/>
          </p:nvSpPr>
          <p:spPr bwMode="auto">
            <a:xfrm flipH="1">
              <a:off x="5446712" y="4136509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90" name="Line 50"/>
            <p:cNvSpPr>
              <a:spLocks noChangeShapeType="1"/>
            </p:cNvSpPr>
            <p:nvPr/>
          </p:nvSpPr>
          <p:spPr bwMode="auto">
            <a:xfrm flipV="1">
              <a:off x="5913437" y="4261922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85" name="Rectangle 145"/>
            <p:cNvSpPr>
              <a:spLocks noChangeArrowheads="1"/>
            </p:cNvSpPr>
            <p:nvPr/>
          </p:nvSpPr>
          <p:spPr bwMode="auto">
            <a:xfrm>
              <a:off x="5843587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24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86" name="Rectangle 146"/>
            <p:cNvSpPr>
              <a:spLocks noChangeArrowheads="1"/>
            </p:cNvSpPr>
            <p:nvPr/>
          </p:nvSpPr>
          <p:spPr bwMode="auto">
            <a:xfrm>
              <a:off x="5483225" y="4317484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87" name="Rectangle 147"/>
            <p:cNvSpPr>
              <a:spLocks noChangeArrowheads="1"/>
            </p:cNvSpPr>
            <p:nvPr/>
          </p:nvSpPr>
          <p:spPr bwMode="auto">
            <a:xfrm>
              <a:off x="6227762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48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88" name="Rectangle 148"/>
            <p:cNvSpPr>
              <a:spLocks noChangeArrowheads="1"/>
            </p:cNvSpPr>
            <p:nvPr/>
          </p:nvSpPr>
          <p:spPr bwMode="auto">
            <a:xfrm>
              <a:off x="6481762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64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89" name="Rectangle 149"/>
            <p:cNvSpPr>
              <a:spLocks noChangeArrowheads="1"/>
            </p:cNvSpPr>
            <p:nvPr/>
          </p:nvSpPr>
          <p:spPr bwMode="auto">
            <a:xfrm>
              <a:off x="6737350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80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0" name="Rectangle 150"/>
            <p:cNvSpPr>
              <a:spLocks noChangeArrowheads="1"/>
            </p:cNvSpPr>
            <p:nvPr/>
          </p:nvSpPr>
          <p:spPr bwMode="auto">
            <a:xfrm>
              <a:off x="6992937" y="4317484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96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1" name="Rectangle 151"/>
            <p:cNvSpPr>
              <a:spLocks noChangeArrowheads="1"/>
            </p:cNvSpPr>
            <p:nvPr/>
          </p:nvSpPr>
          <p:spPr bwMode="auto">
            <a:xfrm>
              <a:off x="7226300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112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2" name="Rectangle 152"/>
            <p:cNvSpPr>
              <a:spLocks noChangeArrowheads="1"/>
            </p:cNvSpPr>
            <p:nvPr/>
          </p:nvSpPr>
          <p:spPr bwMode="auto">
            <a:xfrm>
              <a:off x="7481887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128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3" name="Rectangle 153"/>
            <p:cNvSpPr>
              <a:spLocks noChangeArrowheads="1"/>
            </p:cNvSpPr>
            <p:nvPr/>
          </p:nvSpPr>
          <p:spPr bwMode="auto">
            <a:xfrm>
              <a:off x="7737475" y="4317484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00" smtClean="0">
                  <a:solidFill>
                    <a:srgbClr val="000066"/>
                  </a:solidFill>
                </a:rPr>
                <a:t>144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4" name="Rectangle 154"/>
            <p:cNvSpPr>
              <a:spLocks noChangeArrowheads="1"/>
            </p:cNvSpPr>
            <p:nvPr/>
          </p:nvSpPr>
          <p:spPr bwMode="auto">
            <a:xfrm>
              <a:off x="5119687" y="4052372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5" name="Rectangle 155"/>
            <p:cNvSpPr>
              <a:spLocks noChangeArrowheads="1"/>
            </p:cNvSpPr>
            <p:nvPr/>
          </p:nvSpPr>
          <p:spPr bwMode="auto">
            <a:xfrm>
              <a:off x="5119687" y="3606284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0.25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6" name="Rectangle 156"/>
            <p:cNvSpPr>
              <a:spLocks noChangeArrowheads="1"/>
            </p:cNvSpPr>
            <p:nvPr/>
          </p:nvSpPr>
          <p:spPr bwMode="auto">
            <a:xfrm>
              <a:off x="5119687" y="3161784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0.50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7" name="Rectangle 157"/>
            <p:cNvSpPr>
              <a:spLocks noChangeArrowheads="1"/>
            </p:cNvSpPr>
            <p:nvPr/>
          </p:nvSpPr>
          <p:spPr bwMode="auto">
            <a:xfrm>
              <a:off x="5119687" y="2715697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0.75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8" name="Rectangle 158"/>
            <p:cNvSpPr>
              <a:spLocks noChangeArrowheads="1"/>
            </p:cNvSpPr>
            <p:nvPr/>
          </p:nvSpPr>
          <p:spPr bwMode="auto">
            <a:xfrm>
              <a:off x="5119687" y="2271197"/>
              <a:ext cx="2444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1000" smtClean="0">
                  <a:solidFill>
                    <a:srgbClr val="000066"/>
                  </a:solidFill>
                </a:rPr>
                <a:t>1.00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399" name="Freeform 159"/>
            <p:cNvSpPr>
              <a:spLocks/>
            </p:cNvSpPr>
            <p:nvPr/>
          </p:nvSpPr>
          <p:spPr bwMode="auto">
            <a:xfrm>
              <a:off x="5783262" y="3865047"/>
              <a:ext cx="2049463" cy="236537"/>
            </a:xfrm>
            <a:custGeom>
              <a:avLst/>
              <a:gdLst/>
              <a:ahLst/>
              <a:cxnLst>
                <a:cxn ang="0">
                  <a:pos x="10331" y="0"/>
                </a:cxn>
                <a:cxn ang="0">
                  <a:pos x="9029" y="0"/>
                </a:cxn>
                <a:cxn ang="0">
                  <a:pos x="9029" y="120"/>
                </a:cxn>
                <a:cxn ang="0">
                  <a:pos x="7763" y="120"/>
                </a:cxn>
                <a:cxn ang="0">
                  <a:pos x="7763" y="212"/>
                </a:cxn>
                <a:cxn ang="0">
                  <a:pos x="6447" y="212"/>
                </a:cxn>
                <a:cxn ang="0">
                  <a:pos x="6447" y="296"/>
                </a:cxn>
                <a:cxn ang="0">
                  <a:pos x="5166" y="296"/>
                </a:cxn>
                <a:cxn ang="0">
                  <a:pos x="5166" y="383"/>
                </a:cxn>
                <a:cxn ang="0">
                  <a:pos x="3865" y="378"/>
                </a:cxn>
                <a:cxn ang="0">
                  <a:pos x="3865" y="588"/>
                </a:cxn>
                <a:cxn ang="0">
                  <a:pos x="2595" y="588"/>
                </a:cxn>
                <a:cxn ang="0">
                  <a:pos x="2595" y="670"/>
                </a:cxn>
                <a:cxn ang="0">
                  <a:pos x="1648" y="670"/>
                </a:cxn>
                <a:cxn ang="0">
                  <a:pos x="1648" y="838"/>
                </a:cxn>
                <a:cxn ang="0">
                  <a:pos x="658" y="838"/>
                </a:cxn>
                <a:cxn ang="0">
                  <a:pos x="658" y="1038"/>
                </a:cxn>
                <a:cxn ang="0">
                  <a:pos x="0" y="1038"/>
                </a:cxn>
                <a:cxn ang="0">
                  <a:pos x="0" y="1191"/>
                </a:cxn>
              </a:cxnLst>
              <a:rect l="0" t="0" r="r" b="b"/>
              <a:pathLst>
                <a:path w="10331" h="1191">
                  <a:moveTo>
                    <a:pt x="10331" y="0"/>
                  </a:moveTo>
                  <a:lnTo>
                    <a:pt x="9029" y="0"/>
                  </a:lnTo>
                  <a:lnTo>
                    <a:pt x="9029" y="120"/>
                  </a:lnTo>
                  <a:lnTo>
                    <a:pt x="7763" y="120"/>
                  </a:lnTo>
                  <a:lnTo>
                    <a:pt x="7763" y="212"/>
                  </a:lnTo>
                  <a:lnTo>
                    <a:pt x="6447" y="212"/>
                  </a:lnTo>
                  <a:lnTo>
                    <a:pt x="6447" y="296"/>
                  </a:lnTo>
                  <a:lnTo>
                    <a:pt x="5166" y="296"/>
                  </a:lnTo>
                  <a:lnTo>
                    <a:pt x="5166" y="383"/>
                  </a:lnTo>
                  <a:lnTo>
                    <a:pt x="3865" y="378"/>
                  </a:lnTo>
                  <a:lnTo>
                    <a:pt x="3865" y="588"/>
                  </a:lnTo>
                  <a:lnTo>
                    <a:pt x="2595" y="588"/>
                  </a:lnTo>
                  <a:lnTo>
                    <a:pt x="2595" y="670"/>
                  </a:lnTo>
                  <a:lnTo>
                    <a:pt x="1648" y="670"/>
                  </a:lnTo>
                  <a:lnTo>
                    <a:pt x="1648" y="838"/>
                  </a:lnTo>
                  <a:lnTo>
                    <a:pt x="658" y="838"/>
                  </a:lnTo>
                  <a:lnTo>
                    <a:pt x="658" y="1038"/>
                  </a:lnTo>
                  <a:lnTo>
                    <a:pt x="0" y="1038"/>
                  </a:lnTo>
                  <a:lnTo>
                    <a:pt x="0" y="1191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00" name="Freeform 160"/>
            <p:cNvSpPr>
              <a:spLocks/>
            </p:cNvSpPr>
            <p:nvPr/>
          </p:nvSpPr>
          <p:spPr bwMode="auto">
            <a:xfrm>
              <a:off x="5780087" y="3936484"/>
              <a:ext cx="2057400" cy="173038"/>
            </a:xfrm>
            <a:custGeom>
              <a:avLst/>
              <a:gdLst/>
              <a:ahLst/>
              <a:cxnLst>
                <a:cxn ang="0">
                  <a:pos x="0" y="871"/>
                </a:cxn>
                <a:cxn ang="0">
                  <a:pos x="671" y="871"/>
                </a:cxn>
                <a:cxn ang="0">
                  <a:pos x="671" y="727"/>
                </a:cxn>
                <a:cxn ang="0">
                  <a:pos x="1659" y="727"/>
                </a:cxn>
                <a:cxn ang="0">
                  <a:pos x="1659" y="641"/>
                </a:cxn>
                <a:cxn ang="0">
                  <a:pos x="2590" y="641"/>
                </a:cxn>
                <a:cxn ang="0">
                  <a:pos x="2590" y="539"/>
                </a:cxn>
                <a:cxn ang="0">
                  <a:pos x="3864" y="539"/>
                </a:cxn>
                <a:cxn ang="0">
                  <a:pos x="3864" y="405"/>
                </a:cxn>
                <a:cxn ang="0">
                  <a:pos x="5172" y="405"/>
                </a:cxn>
                <a:cxn ang="0">
                  <a:pos x="5172" y="313"/>
                </a:cxn>
                <a:cxn ang="0">
                  <a:pos x="6458" y="313"/>
                </a:cxn>
                <a:cxn ang="0">
                  <a:pos x="6458" y="209"/>
                </a:cxn>
                <a:cxn ang="0">
                  <a:pos x="7773" y="209"/>
                </a:cxn>
                <a:cxn ang="0">
                  <a:pos x="7773" y="125"/>
                </a:cxn>
                <a:cxn ang="0">
                  <a:pos x="9045" y="125"/>
                </a:cxn>
                <a:cxn ang="0">
                  <a:pos x="9045" y="0"/>
                </a:cxn>
                <a:cxn ang="0">
                  <a:pos x="10364" y="0"/>
                </a:cxn>
              </a:cxnLst>
              <a:rect l="0" t="0" r="r" b="b"/>
              <a:pathLst>
                <a:path w="10364" h="871">
                  <a:moveTo>
                    <a:pt x="0" y="871"/>
                  </a:moveTo>
                  <a:lnTo>
                    <a:pt x="671" y="871"/>
                  </a:lnTo>
                  <a:lnTo>
                    <a:pt x="671" y="727"/>
                  </a:lnTo>
                  <a:lnTo>
                    <a:pt x="1659" y="727"/>
                  </a:lnTo>
                  <a:lnTo>
                    <a:pt x="1659" y="641"/>
                  </a:lnTo>
                  <a:lnTo>
                    <a:pt x="2590" y="641"/>
                  </a:lnTo>
                  <a:lnTo>
                    <a:pt x="2590" y="539"/>
                  </a:lnTo>
                  <a:lnTo>
                    <a:pt x="3864" y="539"/>
                  </a:lnTo>
                  <a:lnTo>
                    <a:pt x="3864" y="405"/>
                  </a:lnTo>
                  <a:lnTo>
                    <a:pt x="5172" y="405"/>
                  </a:lnTo>
                  <a:lnTo>
                    <a:pt x="5172" y="313"/>
                  </a:lnTo>
                  <a:lnTo>
                    <a:pt x="6458" y="313"/>
                  </a:lnTo>
                  <a:lnTo>
                    <a:pt x="6458" y="209"/>
                  </a:lnTo>
                  <a:lnTo>
                    <a:pt x="7773" y="209"/>
                  </a:lnTo>
                  <a:lnTo>
                    <a:pt x="7773" y="125"/>
                  </a:lnTo>
                  <a:lnTo>
                    <a:pt x="9045" y="125"/>
                  </a:lnTo>
                  <a:lnTo>
                    <a:pt x="9045" y="0"/>
                  </a:lnTo>
                  <a:lnTo>
                    <a:pt x="10364" y="0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01" name="Freeform 161"/>
            <p:cNvSpPr>
              <a:spLocks/>
            </p:cNvSpPr>
            <p:nvPr/>
          </p:nvSpPr>
          <p:spPr bwMode="auto">
            <a:xfrm>
              <a:off x="6297612" y="3960297"/>
              <a:ext cx="765175" cy="44450"/>
            </a:xfrm>
            <a:custGeom>
              <a:avLst/>
              <a:gdLst/>
              <a:ahLst/>
              <a:cxnLst>
                <a:cxn ang="0">
                  <a:pos x="3852" y="0"/>
                </a:cxn>
                <a:cxn ang="0">
                  <a:pos x="2571" y="0"/>
                </a:cxn>
                <a:cxn ang="0">
                  <a:pos x="2571" y="92"/>
                </a:cxn>
                <a:cxn ang="0">
                  <a:pos x="1270" y="90"/>
                </a:cxn>
                <a:cxn ang="0">
                  <a:pos x="1270" y="157"/>
                </a:cxn>
                <a:cxn ang="0">
                  <a:pos x="0" y="157"/>
                </a:cxn>
                <a:cxn ang="0">
                  <a:pos x="0" y="222"/>
                </a:cxn>
              </a:cxnLst>
              <a:rect l="0" t="0" r="r" b="b"/>
              <a:pathLst>
                <a:path w="3852" h="222">
                  <a:moveTo>
                    <a:pt x="3852" y="0"/>
                  </a:moveTo>
                  <a:lnTo>
                    <a:pt x="2571" y="0"/>
                  </a:lnTo>
                  <a:lnTo>
                    <a:pt x="2571" y="92"/>
                  </a:lnTo>
                  <a:lnTo>
                    <a:pt x="1270" y="90"/>
                  </a:lnTo>
                  <a:lnTo>
                    <a:pt x="1270" y="157"/>
                  </a:lnTo>
                  <a:lnTo>
                    <a:pt x="0" y="157"/>
                  </a:lnTo>
                  <a:lnTo>
                    <a:pt x="0" y="222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02" name="Freeform 162"/>
            <p:cNvSpPr>
              <a:spLocks/>
            </p:cNvSpPr>
            <p:nvPr/>
          </p:nvSpPr>
          <p:spPr bwMode="auto">
            <a:xfrm>
              <a:off x="5534025" y="4012684"/>
              <a:ext cx="763587" cy="123825"/>
            </a:xfrm>
            <a:custGeom>
              <a:avLst/>
              <a:gdLst/>
              <a:ahLst/>
              <a:cxnLst>
                <a:cxn ang="0">
                  <a:pos x="3851" y="0"/>
                </a:cxn>
                <a:cxn ang="0">
                  <a:pos x="2904" y="0"/>
                </a:cxn>
                <a:cxn ang="0">
                  <a:pos x="2904" y="147"/>
                </a:cxn>
                <a:cxn ang="0">
                  <a:pos x="1914" y="147"/>
                </a:cxn>
                <a:cxn ang="0">
                  <a:pos x="1914" y="397"/>
                </a:cxn>
                <a:cxn ang="0">
                  <a:pos x="1256" y="397"/>
                </a:cxn>
                <a:cxn ang="0">
                  <a:pos x="1256" y="624"/>
                </a:cxn>
                <a:cxn ang="0">
                  <a:pos x="0" y="624"/>
                </a:cxn>
              </a:cxnLst>
              <a:rect l="0" t="0" r="r" b="b"/>
              <a:pathLst>
                <a:path w="3851" h="624">
                  <a:moveTo>
                    <a:pt x="3851" y="0"/>
                  </a:moveTo>
                  <a:lnTo>
                    <a:pt x="2904" y="0"/>
                  </a:lnTo>
                  <a:lnTo>
                    <a:pt x="2904" y="147"/>
                  </a:lnTo>
                  <a:lnTo>
                    <a:pt x="1914" y="147"/>
                  </a:lnTo>
                  <a:lnTo>
                    <a:pt x="1914" y="397"/>
                  </a:lnTo>
                  <a:lnTo>
                    <a:pt x="1256" y="397"/>
                  </a:lnTo>
                  <a:lnTo>
                    <a:pt x="1256" y="624"/>
                  </a:lnTo>
                  <a:lnTo>
                    <a:pt x="0" y="624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03" name="Freeform 163"/>
            <p:cNvSpPr>
              <a:spLocks/>
            </p:cNvSpPr>
            <p:nvPr/>
          </p:nvSpPr>
          <p:spPr bwMode="auto">
            <a:xfrm>
              <a:off x="7062787" y="3912672"/>
              <a:ext cx="766763" cy="46037"/>
            </a:xfrm>
            <a:custGeom>
              <a:avLst/>
              <a:gdLst/>
              <a:ahLst/>
              <a:cxnLst>
                <a:cxn ang="0">
                  <a:pos x="3866" y="0"/>
                </a:cxn>
                <a:cxn ang="0">
                  <a:pos x="2582" y="0"/>
                </a:cxn>
                <a:cxn ang="0">
                  <a:pos x="2582" y="84"/>
                </a:cxn>
                <a:cxn ang="0">
                  <a:pos x="1316" y="84"/>
                </a:cxn>
                <a:cxn ang="0">
                  <a:pos x="1316" y="133"/>
                </a:cxn>
                <a:cxn ang="0">
                  <a:pos x="0" y="133"/>
                </a:cxn>
                <a:cxn ang="0">
                  <a:pos x="0" y="229"/>
                </a:cxn>
              </a:cxnLst>
              <a:rect l="0" t="0" r="r" b="b"/>
              <a:pathLst>
                <a:path w="3866" h="229">
                  <a:moveTo>
                    <a:pt x="3866" y="0"/>
                  </a:moveTo>
                  <a:lnTo>
                    <a:pt x="2582" y="0"/>
                  </a:lnTo>
                  <a:lnTo>
                    <a:pt x="2582" y="84"/>
                  </a:lnTo>
                  <a:lnTo>
                    <a:pt x="1316" y="84"/>
                  </a:lnTo>
                  <a:lnTo>
                    <a:pt x="1316" y="133"/>
                  </a:lnTo>
                  <a:lnTo>
                    <a:pt x="0" y="133"/>
                  </a:lnTo>
                  <a:lnTo>
                    <a:pt x="0" y="229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219" name="Grouper 218"/>
            <p:cNvGrpSpPr/>
            <p:nvPr/>
          </p:nvGrpSpPr>
          <p:grpSpPr>
            <a:xfrm>
              <a:off x="5632450" y="2279400"/>
              <a:ext cx="1079454" cy="1003550"/>
              <a:chOff x="5719762" y="2279400"/>
              <a:chExt cx="638175" cy="1003550"/>
            </a:xfrm>
          </p:grpSpPr>
          <p:sp>
            <p:nvSpPr>
              <p:cNvPr id="10404" name="Line 164"/>
              <p:cNvSpPr>
                <a:spLocks noChangeShapeType="1"/>
              </p:cNvSpPr>
              <p:nvPr/>
            </p:nvSpPr>
            <p:spPr bwMode="auto">
              <a:xfrm flipH="1">
                <a:off x="5878512" y="3251200"/>
                <a:ext cx="160338" cy="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05" name="Freeform 165"/>
              <p:cNvSpPr>
                <a:spLocks/>
              </p:cNvSpPr>
              <p:nvPr/>
            </p:nvSpPr>
            <p:spPr bwMode="auto">
              <a:xfrm>
                <a:off x="6197600" y="3251200"/>
                <a:ext cx="160337" cy="31750"/>
              </a:xfrm>
              <a:custGeom>
                <a:avLst/>
                <a:gdLst/>
                <a:ahLst/>
                <a:cxnLst>
                  <a:cxn ang="0">
                    <a:pos x="804" y="157"/>
                  </a:cxn>
                  <a:cxn ang="0">
                    <a:pos x="804" y="0"/>
                  </a:cxn>
                  <a:cxn ang="0">
                    <a:pos x="0" y="0"/>
                  </a:cxn>
                </a:cxnLst>
                <a:rect l="0" t="0" r="r" b="b"/>
                <a:pathLst>
                  <a:path w="804" h="157">
                    <a:moveTo>
                      <a:pt x="804" y="157"/>
                    </a:moveTo>
                    <a:lnTo>
                      <a:pt x="804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 cmpd="sng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06" name="Line 166"/>
              <p:cNvSpPr>
                <a:spLocks noChangeShapeType="1"/>
              </p:cNvSpPr>
              <p:nvPr/>
            </p:nvSpPr>
            <p:spPr bwMode="auto">
              <a:xfrm flipH="1">
                <a:off x="6038850" y="3251200"/>
                <a:ext cx="158750" cy="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07" name="Line 167"/>
              <p:cNvSpPr>
                <a:spLocks noChangeShapeType="1"/>
              </p:cNvSpPr>
              <p:nvPr/>
            </p:nvSpPr>
            <p:spPr bwMode="auto">
              <a:xfrm flipV="1">
                <a:off x="6197600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08" name="Line 168"/>
              <p:cNvSpPr>
                <a:spLocks noChangeShapeType="1"/>
              </p:cNvSpPr>
              <p:nvPr/>
            </p:nvSpPr>
            <p:spPr bwMode="auto">
              <a:xfrm>
                <a:off x="6038850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09" name="Line 169"/>
              <p:cNvSpPr>
                <a:spLocks noChangeShapeType="1"/>
              </p:cNvSpPr>
              <p:nvPr/>
            </p:nvSpPr>
            <p:spPr bwMode="auto">
              <a:xfrm>
                <a:off x="5878512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0410" name="Freeform 170"/>
              <p:cNvSpPr>
                <a:spLocks/>
              </p:cNvSpPr>
              <p:nvPr/>
            </p:nvSpPr>
            <p:spPr bwMode="auto">
              <a:xfrm>
                <a:off x="5719762" y="3251200"/>
                <a:ext cx="158750" cy="31750"/>
              </a:xfrm>
              <a:custGeom>
                <a:avLst/>
                <a:gdLst/>
                <a:ahLst/>
                <a:cxnLst>
                  <a:cxn ang="0">
                    <a:pos x="803" y="0"/>
                  </a:cxn>
                  <a:cxn ang="0">
                    <a:pos x="0" y="0"/>
                  </a:cxn>
                  <a:cxn ang="0">
                    <a:pos x="0" y="157"/>
                  </a:cxn>
                </a:cxnLst>
                <a:rect l="0" t="0" r="r" b="b"/>
                <a:pathLst>
                  <a:path w="803" h="157">
                    <a:moveTo>
                      <a:pt x="803" y="0"/>
                    </a:moveTo>
                    <a:lnTo>
                      <a:pt x="0" y="0"/>
                    </a:lnTo>
                    <a:lnTo>
                      <a:pt x="0" y="157"/>
                    </a:lnTo>
                  </a:path>
                </a:pathLst>
              </a:custGeom>
              <a:noFill/>
              <a:ln w="6350" cmpd="sng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10411" name="Rectangle 171"/>
            <p:cNvSpPr>
              <a:spLocks noChangeArrowheads="1"/>
            </p:cNvSpPr>
            <p:nvPr/>
          </p:nvSpPr>
          <p:spPr bwMode="auto">
            <a:xfrm>
              <a:off x="5543746" y="3306763"/>
              <a:ext cx="18534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-20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412" name="Rectangle 172"/>
            <p:cNvSpPr>
              <a:spLocks noChangeArrowheads="1"/>
            </p:cNvSpPr>
            <p:nvPr/>
          </p:nvSpPr>
          <p:spPr bwMode="auto">
            <a:xfrm>
              <a:off x="6653329" y="3306763"/>
              <a:ext cx="14264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413" name="Rectangle 173"/>
            <p:cNvSpPr>
              <a:spLocks noChangeArrowheads="1"/>
            </p:cNvSpPr>
            <p:nvPr/>
          </p:nvSpPr>
          <p:spPr bwMode="auto">
            <a:xfrm>
              <a:off x="6386629" y="3306763"/>
              <a:ext cx="14264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414" name="Rectangle 174"/>
            <p:cNvSpPr>
              <a:spLocks noChangeArrowheads="1"/>
            </p:cNvSpPr>
            <p:nvPr/>
          </p:nvSpPr>
          <p:spPr bwMode="auto">
            <a:xfrm>
              <a:off x="6165115" y="3306763"/>
              <a:ext cx="7132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415" name="Rectangle 175"/>
            <p:cNvSpPr>
              <a:spLocks noChangeArrowheads="1"/>
            </p:cNvSpPr>
            <p:nvPr/>
          </p:nvSpPr>
          <p:spPr bwMode="auto">
            <a:xfrm>
              <a:off x="5789808" y="3306763"/>
              <a:ext cx="18534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smtClean="0">
                  <a:solidFill>
                    <a:srgbClr val="000066"/>
                  </a:solidFill>
                </a:rPr>
                <a:t>-10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0416" name="Freeform 176"/>
            <p:cNvSpPr>
              <a:spLocks/>
            </p:cNvSpPr>
            <p:nvPr/>
          </p:nvSpPr>
          <p:spPr bwMode="auto">
            <a:xfrm>
              <a:off x="5989637" y="2987675"/>
              <a:ext cx="25400" cy="30162"/>
            </a:xfrm>
            <a:custGeom>
              <a:avLst/>
              <a:gdLst/>
              <a:ahLst/>
              <a:cxnLst>
                <a:cxn ang="0">
                  <a:pos x="126" y="78"/>
                </a:cxn>
                <a:cxn ang="0">
                  <a:pos x="126" y="0"/>
                </a:cxn>
                <a:cxn ang="0">
                  <a:pos x="0" y="0"/>
                </a:cxn>
                <a:cxn ang="0">
                  <a:pos x="0" y="78"/>
                </a:cxn>
                <a:cxn ang="0">
                  <a:pos x="0" y="157"/>
                </a:cxn>
                <a:cxn ang="0">
                  <a:pos x="126" y="157"/>
                </a:cxn>
                <a:cxn ang="0">
                  <a:pos x="126" y="78"/>
                </a:cxn>
              </a:cxnLst>
              <a:rect l="0" t="0" r="r" b="b"/>
              <a:pathLst>
                <a:path w="126" h="157">
                  <a:moveTo>
                    <a:pt x="126" y="78"/>
                  </a:move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17" name="Line 177"/>
            <p:cNvSpPr>
              <a:spLocks noChangeShapeType="1"/>
            </p:cNvSpPr>
            <p:nvPr/>
          </p:nvSpPr>
          <p:spPr bwMode="auto">
            <a:xfrm>
              <a:off x="6015037" y="3001962"/>
              <a:ext cx="55563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18" name="Line 178"/>
            <p:cNvSpPr>
              <a:spLocks noChangeShapeType="1"/>
            </p:cNvSpPr>
            <p:nvPr/>
          </p:nvSpPr>
          <p:spPr bwMode="auto">
            <a:xfrm flipV="1">
              <a:off x="6070600" y="2971800"/>
              <a:ext cx="0" cy="3016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19" name="Line 179"/>
            <p:cNvSpPr>
              <a:spLocks noChangeShapeType="1"/>
            </p:cNvSpPr>
            <p:nvPr/>
          </p:nvSpPr>
          <p:spPr bwMode="auto">
            <a:xfrm flipV="1">
              <a:off x="5940425" y="2971800"/>
              <a:ext cx="0" cy="3016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0" name="Line 180"/>
            <p:cNvSpPr>
              <a:spLocks noChangeShapeType="1"/>
            </p:cNvSpPr>
            <p:nvPr/>
          </p:nvSpPr>
          <p:spPr bwMode="auto">
            <a:xfrm>
              <a:off x="5940425" y="3001962"/>
              <a:ext cx="492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1" name="Line 181"/>
            <p:cNvSpPr>
              <a:spLocks noChangeShapeType="1"/>
            </p:cNvSpPr>
            <p:nvPr/>
          </p:nvSpPr>
          <p:spPr bwMode="auto">
            <a:xfrm flipV="1">
              <a:off x="5940425" y="3001962"/>
              <a:ext cx="0" cy="333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2" name="Line 182"/>
            <p:cNvSpPr>
              <a:spLocks noChangeShapeType="1"/>
            </p:cNvSpPr>
            <p:nvPr/>
          </p:nvSpPr>
          <p:spPr bwMode="auto">
            <a:xfrm>
              <a:off x="6070600" y="3001962"/>
              <a:ext cx="0" cy="333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3" name="Freeform 183"/>
            <p:cNvSpPr>
              <a:spLocks/>
            </p:cNvSpPr>
            <p:nvPr/>
          </p:nvSpPr>
          <p:spPr bwMode="auto">
            <a:xfrm>
              <a:off x="6099175" y="2695575"/>
              <a:ext cx="23812" cy="301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8"/>
                </a:cxn>
                <a:cxn ang="0">
                  <a:pos x="0" y="157"/>
                </a:cxn>
                <a:cxn ang="0">
                  <a:pos x="125" y="157"/>
                </a:cxn>
                <a:cxn ang="0">
                  <a:pos x="125" y="78"/>
                </a:cxn>
                <a:cxn ang="0">
                  <a:pos x="125" y="0"/>
                </a:cxn>
                <a:cxn ang="0">
                  <a:pos x="0" y="0"/>
                </a:cxn>
              </a:cxnLst>
              <a:rect l="0" t="0" r="r" b="b"/>
              <a:pathLst>
                <a:path w="125" h="157">
                  <a:moveTo>
                    <a:pt x="0" y="0"/>
                  </a:moveTo>
                  <a:lnTo>
                    <a:pt x="0" y="78"/>
                  </a:lnTo>
                  <a:lnTo>
                    <a:pt x="0" y="157"/>
                  </a:lnTo>
                  <a:lnTo>
                    <a:pt x="125" y="157"/>
                  </a:lnTo>
                  <a:lnTo>
                    <a:pt x="125" y="78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4" name="Line 184"/>
            <p:cNvSpPr>
              <a:spLocks noChangeShapeType="1"/>
            </p:cNvSpPr>
            <p:nvPr/>
          </p:nvSpPr>
          <p:spPr bwMode="auto">
            <a:xfrm>
              <a:off x="6051550" y="2711450"/>
              <a:ext cx="4762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5" name="Line 185"/>
            <p:cNvSpPr>
              <a:spLocks noChangeShapeType="1"/>
            </p:cNvSpPr>
            <p:nvPr/>
          </p:nvSpPr>
          <p:spPr bwMode="auto">
            <a:xfrm flipV="1">
              <a:off x="6051550" y="27114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6" name="Line 186"/>
            <p:cNvSpPr>
              <a:spLocks noChangeShapeType="1"/>
            </p:cNvSpPr>
            <p:nvPr/>
          </p:nvSpPr>
          <p:spPr bwMode="auto">
            <a:xfrm flipV="1">
              <a:off x="6051550" y="26797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7" name="Line 187"/>
            <p:cNvSpPr>
              <a:spLocks noChangeShapeType="1"/>
            </p:cNvSpPr>
            <p:nvPr/>
          </p:nvSpPr>
          <p:spPr bwMode="auto">
            <a:xfrm flipH="1">
              <a:off x="6122987" y="2711450"/>
              <a:ext cx="55563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8" name="Freeform 188"/>
            <p:cNvSpPr>
              <a:spLocks/>
            </p:cNvSpPr>
            <p:nvPr/>
          </p:nvSpPr>
          <p:spPr bwMode="auto">
            <a:xfrm>
              <a:off x="6178550" y="2679700"/>
              <a:ext cx="0" cy="63500"/>
            </a:xfrm>
            <a:custGeom>
              <a:avLst/>
              <a:gdLst/>
              <a:ahLst/>
              <a:cxnLst>
                <a:cxn ang="0">
                  <a:pos x="0" y="319"/>
                </a:cxn>
                <a:cxn ang="0">
                  <a:pos x="0" y="159"/>
                </a:cxn>
                <a:cxn ang="0">
                  <a:pos x="0" y="0"/>
                </a:cxn>
              </a:cxnLst>
              <a:rect l="0" t="0" r="r" b="b"/>
              <a:pathLst>
                <a:path h="319">
                  <a:moveTo>
                    <a:pt x="0" y="319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29" name="Rectangle 189"/>
            <p:cNvSpPr>
              <a:spLocks noChangeArrowheads="1"/>
            </p:cNvSpPr>
            <p:nvPr/>
          </p:nvSpPr>
          <p:spPr bwMode="auto">
            <a:xfrm>
              <a:off x="6711903" y="2286000"/>
              <a:ext cx="17412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ATV/r (10.7%) vs. RAL (8.0%)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430" name="Rectangle 190"/>
            <p:cNvSpPr>
              <a:spLocks noChangeArrowheads="1"/>
            </p:cNvSpPr>
            <p:nvPr/>
          </p:nvSpPr>
          <p:spPr bwMode="auto">
            <a:xfrm>
              <a:off x="6980115" y="2406650"/>
              <a:ext cx="114133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2.4% (-1.4% ; 6.2%)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431" name="Rectangle 191"/>
            <p:cNvSpPr>
              <a:spLocks noChangeArrowheads="1"/>
            </p:cNvSpPr>
            <p:nvPr/>
          </p:nvSpPr>
          <p:spPr bwMode="auto">
            <a:xfrm>
              <a:off x="6700371" y="2609949"/>
              <a:ext cx="17627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DRV/r (13.1%) vs. RAL (8.0%)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432" name="Rectangle 192"/>
            <p:cNvSpPr>
              <a:spLocks noChangeArrowheads="1"/>
            </p:cNvSpPr>
            <p:nvPr/>
          </p:nvSpPr>
          <p:spPr bwMode="auto">
            <a:xfrm>
              <a:off x="7002550" y="2730599"/>
              <a:ext cx="109805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4.7% (0.7% ; 8.7%)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433" name="Rectangle 193"/>
            <p:cNvSpPr>
              <a:spLocks noChangeArrowheads="1"/>
            </p:cNvSpPr>
            <p:nvPr/>
          </p:nvSpPr>
          <p:spPr bwMode="auto">
            <a:xfrm>
              <a:off x="6620631" y="2925862"/>
              <a:ext cx="19444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b="1" smtClean="0">
                  <a:solidFill>
                    <a:srgbClr val="000066"/>
                  </a:solidFill>
                </a:rPr>
                <a:t>ATV/r (10.7%) vs. DRV/r (13.1%) </a:t>
              </a:r>
              <a:endParaRPr lang="es-ES_tradnl" sz="1000" b="1">
                <a:solidFill>
                  <a:srgbClr val="000066"/>
                </a:solidFill>
              </a:endParaRPr>
            </a:p>
          </p:txBody>
        </p:sp>
        <p:sp>
          <p:nvSpPr>
            <p:cNvPr id="10434" name="Rectangle 194"/>
            <p:cNvSpPr>
              <a:spLocks noChangeArrowheads="1"/>
            </p:cNvSpPr>
            <p:nvPr/>
          </p:nvSpPr>
          <p:spPr bwMode="auto">
            <a:xfrm>
              <a:off x="6957681" y="3046512"/>
              <a:ext cx="118462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000" dirty="0" smtClean="0">
                  <a:solidFill>
                    <a:srgbClr val="000066"/>
                  </a:solidFill>
                </a:rPr>
                <a:t>-2.3% (-6.5% ; 2.0%)</a:t>
              </a:r>
              <a:endParaRPr lang="es-ES_tradnl" sz="1000" dirty="0">
                <a:solidFill>
                  <a:srgbClr val="000066"/>
                </a:solidFill>
              </a:endParaRPr>
            </a:p>
          </p:txBody>
        </p:sp>
        <p:sp>
          <p:nvSpPr>
            <p:cNvPr id="10435" name="Rectangle 195"/>
            <p:cNvSpPr>
              <a:spLocks noChangeArrowheads="1"/>
            </p:cNvSpPr>
            <p:nvPr/>
          </p:nvSpPr>
          <p:spPr bwMode="auto">
            <a:xfrm>
              <a:off x="6539143" y="4463534"/>
              <a:ext cx="6758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0436" name="Rectangle 196"/>
            <p:cNvSpPr>
              <a:spLocks noChangeArrowheads="1"/>
            </p:cNvSpPr>
            <p:nvPr/>
          </p:nvSpPr>
          <p:spPr bwMode="auto">
            <a:xfrm>
              <a:off x="5825195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536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37" name="Rectangle 197"/>
            <p:cNvSpPr>
              <a:spLocks noChangeArrowheads="1"/>
            </p:cNvSpPr>
            <p:nvPr/>
          </p:nvSpPr>
          <p:spPr bwMode="auto">
            <a:xfrm>
              <a:off x="5825195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574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38" name="Rectangle 198"/>
            <p:cNvSpPr>
              <a:spLocks noChangeArrowheads="1"/>
            </p:cNvSpPr>
            <p:nvPr/>
          </p:nvSpPr>
          <p:spPr bwMode="auto">
            <a:xfrm>
              <a:off x="5825195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559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39" name="Rectangle 199"/>
            <p:cNvSpPr>
              <a:spLocks noChangeArrowheads="1"/>
            </p:cNvSpPr>
            <p:nvPr/>
          </p:nvSpPr>
          <p:spPr bwMode="auto">
            <a:xfrm>
              <a:off x="5441020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0" name="Rectangle 200"/>
            <p:cNvSpPr>
              <a:spLocks noChangeArrowheads="1"/>
            </p:cNvSpPr>
            <p:nvPr/>
          </p:nvSpPr>
          <p:spPr bwMode="auto">
            <a:xfrm>
              <a:off x="5441020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1" name="Rectangle 201"/>
            <p:cNvSpPr>
              <a:spLocks noChangeArrowheads="1"/>
            </p:cNvSpPr>
            <p:nvPr/>
          </p:nvSpPr>
          <p:spPr bwMode="auto">
            <a:xfrm>
              <a:off x="5441020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601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2" name="Rectangle 202"/>
            <p:cNvSpPr>
              <a:spLocks noChangeArrowheads="1"/>
            </p:cNvSpPr>
            <p:nvPr/>
          </p:nvSpPr>
          <p:spPr bwMode="auto">
            <a:xfrm>
              <a:off x="6207782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494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3" name="Rectangle 203"/>
            <p:cNvSpPr>
              <a:spLocks noChangeArrowheads="1"/>
            </p:cNvSpPr>
            <p:nvPr/>
          </p:nvSpPr>
          <p:spPr bwMode="auto">
            <a:xfrm>
              <a:off x="6207782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545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4" name="Rectangle 204"/>
            <p:cNvSpPr>
              <a:spLocks noChangeArrowheads="1"/>
            </p:cNvSpPr>
            <p:nvPr/>
          </p:nvSpPr>
          <p:spPr bwMode="auto">
            <a:xfrm>
              <a:off x="6207782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520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5" name="Rectangle 205"/>
            <p:cNvSpPr>
              <a:spLocks noChangeArrowheads="1"/>
            </p:cNvSpPr>
            <p:nvPr/>
          </p:nvSpPr>
          <p:spPr bwMode="auto">
            <a:xfrm>
              <a:off x="6974545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427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6" name="Rectangle 206"/>
            <p:cNvSpPr>
              <a:spLocks noChangeArrowheads="1"/>
            </p:cNvSpPr>
            <p:nvPr/>
          </p:nvSpPr>
          <p:spPr bwMode="auto">
            <a:xfrm>
              <a:off x="6974545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511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7" name="Rectangle 207"/>
            <p:cNvSpPr>
              <a:spLocks noChangeArrowheads="1"/>
            </p:cNvSpPr>
            <p:nvPr/>
          </p:nvSpPr>
          <p:spPr bwMode="auto">
            <a:xfrm>
              <a:off x="6974545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470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8" name="Rectangle 208"/>
            <p:cNvSpPr>
              <a:spLocks noChangeArrowheads="1"/>
            </p:cNvSpPr>
            <p:nvPr/>
          </p:nvSpPr>
          <p:spPr bwMode="auto">
            <a:xfrm>
              <a:off x="7741307" y="470852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317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49" name="Rectangle 209"/>
            <p:cNvSpPr>
              <a:spLocks noChangeArrowheads="1"/>
            </p:cNvSpPr>
            <p:nvPr/>
          </p:nvSpPr>
          <p:spPr bwMode="auto">
            <a:xfrm>
              <a:off x="7741307" y="482758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387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50" name="Rectangle 210"/>
            <p:cNvSpPr>
              <a:spLocks noChangeArrowheads="1"/>
            </p:cNvSpPr>
            <p:nvPr/>
          </p:nvSpPr>
          <p:spPr bwMode="auto">
            <a:xfrm>
              <a:off x="7741307" y="4948238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900" smtClean="0">
                  <a:solidFill>
                    <a:srgbClr val="000066"/>
                  </a:solidFill>
                </a:rPr>
                <a:t>358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0451" name="Rectangle 211"/>
            <p:cNvSpPr>
              <a:spLocks noChangeArrowheads="1"/>
            </p:cNvSpPr>
            <p:nvPr/>
          </p:nvSpPr>
          <p:spPr bwMode="auto">
            <a:xfrm>
              <a:off x="4972248" y="4708525"/>
              <a:ext cx="30777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ATV/r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452" name="Rectangle 212"/>
            <p:cNvSpPr>
              <a:spLocks noChangeArrowheads="1"/>
            </p:cNvSpPr>
            <p:nvPr/>
          </p:nvSpPr>
          <p:spPr bwMode="auto">
            <a:xfrm>
              <a:off x="5042781" y="4827588"/>
              <a:ext cx="23724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RAL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453" name="Rectangle 213"/>
            <p:cNvSpPr>
              <a:spLocks noChangeArrowheads="1"/>
            </p:cNvSpPr>
            <p:nvPr/>
          </p:nvSpPr>
          <p:spPr bwMode="auto">
            <a:xfrm>
              <a:off x="4959424" y="4948238"/>
              <a:ext cx="32060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es-ES_tradnl" sz="900" b="1" smtClean="0">
                  <a:solidFill>
                    <a:srgbClr val="000066"/>
                  </a:solidFill>
                </a:rPr>
                <a:t>DRV/r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0455" name="Freeform 215"/>
            <p:cNvSpPr>
              <a:spLocks/>
            </p:cNvSpPr>
            <p:nvPr/>
          </p:nvSpPr>
          <p:spPr bwMode="auto">
            <a:xfrm>
              <a:off x="6072187" y="2379663"/>
              <a:ext cx="25400" cy="30162"/>
            </a:xfrm>
            <a:custGeom>
              <a:avLst/>
              <a:gdLst/>
              <a:ahLst/>
              <a:cxnLst>
                <a:cxn ang="0">
                  <a:pos x="0" y="77"/>
                </a:cxn>
                <a:cxn ang="0">
                  <a:pos x="0" y="156"/>
                </a:cxn>
                <a:cxn ang="0">
                  <a:pos x="126" y="156"/>
                </a:cxn>
                <a:cxn ang="0">
                  <a:pos x="126" y="77"/>
                </a:cxn>
                <a:cxn ang="0">
                  <a:pos x="126" y="0"/>
                </a:cxn>
                <a:cxn ang="0">
                  <a:pos x="0" y="0"/>
                </a:cxn>
                <a:cxn ang="0">
                  <a:pos x="0" y="77"/>
                </a:cxn>
              </a:cxnLst>
              <a:rect l="0" t="0" r="r" b="b"/>
              <a:pathLst>
                <a:path w="126" h="156">
                  <a:moveTo>
                    <a:pt x="0" y="77"/>
                  </a:moveTo>
                  <a:lnTo>
                    <a:pt x="0" y="156"/>
                  </a:lnTo>
                  <a:lnTo>
                    <a:pt x="126" y="156"/>
                  </a:lnTo>
                  <a:lnTo>
                    <a:pt x="126" y="77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56" name="Line 216"/>
            <p:cNvSpPr>
              <a:spLocks noChangeShapeType="1"/>
            </p:cNvSpPr>
            <p:nvPr/>
          </p:nvSpPr>
          <p:spPr bwMode="auto">
            <a:xfrm flipV="1">
              <a:off x="6140450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57" name="Line 217"/>
            <p:cNvSpPr>
              <a:spLocks noChangeShapeType="1"/>
            </p:cNvSpPr>
            <p:nvPr/>
          </p:nvSpPr>
          <p:spPr bwMode="auto">
            <a:xfrm flipV="1">
              <a:off x="6019800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58" name="Line 218"/>
            <p:cNvSpPr>
              <a:spLocks noChangeShapeType="1"/>
            </p:cNvSpPr>
            <p:nvPr/>
          </p:nvSpPr>
          <p:spPr bwMode="auto">
            <a:xfrm flipH="1">
              <a:off x="6019800" y="2393950"/>
              <a:ext cx="52387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59" name="Line 219"/>
            <p:cNvSpPr>
              <a:spLocks noChangeShapeType="1"/>
            </p:cNvSpPr>
            <p:nvPr/>
          </p:nvSpPr>
          <p:spPr bwMode="auto">
            <a:xfrm flipV="1">
              <a:off x="6019800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0" name="Line 220"/>
            <p:cNvSpPr>
              <a:spLocks noChangeShapeType="1"/>
            </p:cNvSpPr>
            <p:nvPr/>
          </p:nvSpPr>
          <p:spPr bwMode="auto">
            <a:xfrm flipH="1">
              <a:off x="6097587" y="2393950"/>
              <a:ext cx="42863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1" name="Line 221"/>
            <p:cNvSpPr>
              <a:spLocks noChangeShapeType="1"/>
            </p:cNvSpPr>
            <p:nvPr/>
          </p:nvSpPr>
          <p:spPr bwMode="auto">
            <a:xfrm flipV="1">
              <a:off x="6140450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3" name="Line 223"/>
            <p:cNvSpPr>
              <a:spLocks noChangeShapeType="1"/>
            </p:cNvSpPr>
            <p:nvPr/>
          </p:nvSpPr>
          <p:spPr bwMode="auto">
            <a:xfrm>
              <a:off x="7062787" y="3337997"/>
              <a:ext cx="0" cy="85725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6" name="Rectangle 226"/>
            <p:cNvSpPr>
              <a:spLocks noChangeArrowheads="1"/>
            </p:cNvSpPr>
            <p:nvPr/>
          </p:nvSpPr>
          <p:spPr bwMode="auto">
            <a:xfrm>
              <a:off x="5325466" y="1676400"/>
              <a:ext cx="274915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es-ES_tradnl" sz="1600" b="1" dirty="0" smtClean="0">
                  <a:solidFill>
                    <a:srgbClr val="000066"/>
                  </a:solidFill>
                </a:rPr>
                <a:t>Fallo virológico (observado)</a:t>
              </a:r>
              <a:endParaRPr lang="es-ES_tradnl" sz="1600" b="1" dirty="0">
                <a:solidFill>
                  <a:srgbClr val="000066"/>
                </a:solidFill>
              </a:endParaRPr>
            </a:p>
          </p:txBody>
        </p:sp>
        <p:sp>
          <p:nvSpPr>
            <p:cNvPr id="223" name="ZoneTexte 222"/>
            <p:cNvSpPr txBox="1"/>
            <p:nvPr/>
          </p:nvSpPr>
          <p:spPr>
            <a:xfrm>
              <a:off x="5638800" y="1984603"/>
              <a:ext cx="9754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≠ (97.5% CI)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1269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127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27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127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1564" name="Espace réservé du contenu 2"/>
          <p:cNvSpPr>
            <a:spLocks/>
          </p:cNvSpPr>
          <p:nvPr/>
        </p:nvSpPr>
        <p:spPr bwMode="auto">
          <a:xfrm>
            <a:off x="248275" y="5485359"/>
            <a:ext cx="7492077" cy="99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2000" b="1" dirty="0" smtClean="0">
                <a:solidFill>
                  <a:srgbClr val="CC3300"/>
                </a:solidFill>
                <a:latin typeface="+mj-lt"/>
                <a:ea typeface="ＭＳ Ｐゴシック" pitchFamily="-65" charset="-128"/>
              </a:rPr>
              <a:t>Mejor tolerabilidad de 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es-ES_tradnl" dirty="0" smtClean="0">
                <a:solidFill>
                  <a:srgbClr val="000066"/>
                </a:solidFill>
                <a:ea typeface="ＭＳ Ｐゴシック" pitchFamily="-65" charset="-128"/>
              </a:rPr>
              <a:t>RAL vs ATV/r en pacientes con CV basal &lt; 100 000 c/ml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es-ES_tradnl" dirty="0" smtClean="0">
                <a:solidFill>
                  <a:srgbClr val="000066"/>
                </a:solidFill>
                <a:ea typeface="ＭＳ Ｐゴシック" pitchFamily="-65" charset="-128"/>
              </a:rPr>
              <a:t>RAL vs DRV/r en mujeres</a:t>
            </a:r>
            <a:endParaRPr lang="es-ES_tradnl" dirty="0">
              <a:solidFill>
                <a:srgbClr val="000066"/>
              </a:solidFill>
              <a:ea typeface="ＭＳ Ｐゴシック" pitchFamily="-65" charset="-128"/>
            </a:endParaRPr>
          </a:p>
        </p:txBody>
      </p:sp>
      <p:sp>
        <p:nvSpPr>
          <p:cNvPr id="11565" name="Espace réservé du contenu 2"/>
          <p:cNvSpPr>
            <a:spLocks/>
          </p:cNvSpPr>
          <p:nvPr/>
        </p:nvSpPr>
        <p:spPr bwMode="auto">
          <a:xfrm>
            <a:off x="5822633" y="4423110"/>
            <a:ext cx="2881041" cy="892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1600" dirty="0" smtClean="0">
                <a:solidFill>
                  <a:srgbClr val="000066"/>
                </a:solidFill>
                <a:ea typeface="ＭＳ Ｐゴシック" pitchFamily="-65" charset="-128"/>
              </a:rPr>
              <a:t>RAL equivalente a DRV/r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1600" dirty="0" smtClean="0">
                <a:solidFill>
                  <a:srgbClr val="000066"/>
                </a:solidFill>
                <a:ea typeface="ＭＳ Ｐゴシック" pitchFamily="-65" charset="-128"/>
              </a:rPr>
              <a:t>RAL superior a ATV/r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1600" dirty="0" smtClean="0">
                <a:solidFill>
                  <a:srgbClr val="000066"/>
                </a:solidFill>
                <a:ea typeface="ＭＳ Ｐゴシック" pitchFamily="-65" charset="-128"/>
              </a:rPr>
              <a:t>DRV/r superior a ATV/r</a:t>
            </a:r>
            <a:endParaRPr lang="es-ES_tradnl" sz="1600" dirty="0">
              <a:solidFill>
                <a:srgbClr val="000066"/>
              </a:solidFill>
              <a:ea typeface="ＭＳ Ｐゴシック" pitchFamily="-65" charset="-128"/>
            </a:endParaRPr>
          </a:p>
        </p:txBody>
      </p:sp>
      <p:sp>
        <p:nvSpPr>
          <p:cNvPr id="123" name="Text Box 2"/>
          <p:cNvSpPr txBox="1">
            <a:spLocks noChangeArrowheads="1"/>
          </p:cNvSpPr>
          <p:nvPr/>
        </p:nvSpPr>
        <p:spPr bwMode="auto">
          <a:xfrm>
            <a:off x="207848" y="1143000"/>
            <a:ext cx="88124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es-ES_tradnl" alt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Incidencia acumulada de fallo de tolerabilidad  (end point primario)</a:t>
            </a:r>
            <a:endParaRPr lang="es-ES_tradnl" altLang="fr-FR" sz="2400" b="1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pSp>
        <p:nvGrpSpPr>
          <p:cNvPr id="125" name="Groupe 124"/>
          <p:cNvGrpSpPr/>
          <p:nvPr/>
        </p:nvGrpSpPr>
        <p:grpSpPr>
          <a:xfrm>
            <a:off x="1399329" y="1600200"/>
            <a:ext cx="4545606" cy="3644484"/>
            <a:chOff x="1399329" y="1600200"/>
            <a:chExt cx="4545606" cy="3644484"/>
          </a:xfrm>
        </p:grpSpPr>
        <p:sp>
          <p:nvSpPr>
            <p:cNvPr id="11363" name="Freeform 99"/>
            <p:cNvSpPr>
              <a:spLocks/>
            </p:cNvSpPr>
            <p:nvPr/>
          </p:nvSpPr>
          <p:spPr bwMode="auto">
            <a:xfrm>
              <a:off x="2031781" y="4127182"/>
              <a:ext cx="2539105" cy="70459"/>
            </a:xfrm>
            <a:custGeom>
              <a:avLst/>
              <a:gdLst/>
              <a:ahLst/>
              <a:cxnLst>
                <a:cxn ang="0">
                  <a:pos x="0" y="320"/>
                </a:cxn>
                <a:cxn ang="0">
                  <a:pos x="1773" y="320"/>
                </a:cxn>
                <a:cxn ang="0">
                  <a:pos x="1773" y="269"/>
                </a:cxn>
                <a:cxn ang="0">
                  <a:pos x="2767" y="269"/>
                </a:cxn>
                <a:cxn ang="0">
                  <a:pos x="2767" y="192"/>
                </a:cxn>
                <a:cxn ang="0">
                  <a:pos x="3715" y="192"/>
                </a:cxn>
                <a:cxn ang="0">
                  <a:pos x="3715" y="140"/>
                </a:cxn>
                <a:cxn ang="0">
                  <a:pos x="4989" y="140"/>
                </a:cxn>
                <a:cxn ang="0">
                  <a:pos x="4989" y="102"/>
                </a:cxn>
                <a:cxn ang="0">
                  <a:pos x="7577" y="102"/>
                </a:cxn>
                <a:cxn ang="0">
                  <a:pos x="7577" y="0"/>
                </a:cxn>
                <a:cxn ang="0">
                  <a:pos x="11464" y="0"/>
                </a:cxn>
              </a:cxnLst>
              <a:rect l="0" t="0" r="r" b="b"/>
              <a:pathLst>
                <a:path w="11464" h="320">
                  <a:moveTo>
                    <a:pt x="0" y="320"/>
                  </a:moveTo>
                  <a:lnTo>
                    <a:pt x="1773" y="320"/>
                  </a:lnTo>
                  <a:lnTo>
                    <a:pt x="1773" y="269"/>
                  </a:lnTo>
                  <a:lnTo>
                    <a:pt x="2767" y="269"/>
                  </a:lnTo>
                  <a:lnTo>
                    <a:pt x="2767" y="192"/>
                  </a:lnTo>
                  <a:lnTo>
                    <a:pt x="3715" y="192"/>
                  </a:lnTo>
                  <a:lnTo>
                    <a:pt x="3715" y="140"/>
                  </a:lnTo>
                  <a:lnTo>
                    <a:pt x="4989" y="140"/>
                  </a:lnTo>
                  <a:lnTo>
                    <a:pt x="4989" y="102"/>
                  </a:lnTo>
                  <a:lnTo>
                    <a:pt x="7577" y="102"/>
                  </a:lnTo>
                  <a:lnTo>
                    <a:pt x="7577" y="0"/>
                  </a:lnTo>
                  <a:lnTo>
                    <a:pt x="11464" y="0"/>
                  </a:lnTo>
                </a:path>
              </a:pathLst>
            </a:custGeom>
            <a:noFill/>
            <a:ln w="1270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4" name="Freeform 100"/>
            <p:cNvSpPr>
              <a:spLocks/>
            </p:cNvSpPr>
            <p:nvPr/>
          </p:nvSpPr>
          <p:spPr bwMode="auto">
            <a:xfrm>
              <a:off x="2035325" y="4206448"/>
              <a:ext cx="609527" cy="21138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1760" y="94"/>
                </a:cxn>
                <a:cxn ang="0">
                  <a:pos x="1760" y="50"/>
                </a:cxn>
                <a:cxn ang="0">
                  <a:pos x="2754" y="50"/>
                </a:cxn>
                <a:cxn ang="0">
                  <a:pos x="2754" y="0"/>
                </a:cxn>
              </a:cxnLst>
              <a:rect l="0" t="0" r="r" b="b"/>
              <a:pathLst>
                <a:path w="2754" h="94">
                  <a:moveTo>
                    <a:pt x="0" y="94"/>
                  </a:moveTo>
                  <a:lnTo>
                    <a:pt x="1760" y="94"/>
                  </a:lnTo>
                  <a:lnTo>
                    <a:pt x="1760" y="50"/>
                  </a:lnTo>
                  <a:lnTo>
                    <a:pt x="2754" y="50"/>
                  </a:lnTo>
                  <a:lnTo>
                    <a:pt x="2754" y="0"/>
                  </a:lnTo>
                </a:path>
              </a:pathLst>
            </a:custGeom>
            <a:noFill/>
            <a:ln w="1270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5" name="Line 101"/>
            <p:cNvSpPr>
              <a:spLocks noChangeShapeType="1"/>
            </p:cNvSpPr>
            <p:nvPr/>
          </p:nvSpPr>
          <p:spPr bwMode="auto">
            <a:xfrm>
              <a:off x="2644852" y="4206448"/>
              <a:ext cx="209082" cy="0"/>
            </a:xfrm>
            <a:prstGeom prst="line">
              <a:avLst/>
            </a:prstGeom>
            <a:noFill/>
            <a:ln w="1270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6" name="Freeform 102"/>
            <p:cNvSpPr>
              <a:spLocks/>
            </p:cNvSpPr>
            <p:nvPr/>
          </p:nvSpPr>
          <p:spPr bwMode="auto">
            <a:xfrm>
              <a:off x="2853934" y="4195879"/>
              <a:ext cx="1715181" cy="10569"/>
            </a:xfrm>
            <a:custGeom>
              <a:avLst/>
              <a:gdLst/>
              <a:ahLst/>
              <a:cxnLst>
                <a:cxn ang="0">
                  <a:pos x="7742" y="0"/>
                </a:cxn>
                <a:cxn ang="0">
                  <a:pos x="0" y="0"/>
                </a:cxn>
                <a:cxn ang="0">
                  <a:pos x="0" y="56"/>
                </a:cxn>
              </a:cxnLst>
              <a:rect l="0" t="0" r="r" b="b"/>
              <a:pathLst>
                <a:path w="7742" h="56">
                  <a:moveTo>
                    <a:pt x="7742" y="0"/>
                  </a:moveTo>
                  <a:lnTo>
                    <a:pt x="0" y="0"/>
                  </a:lnTo>
                  <a:lnTo>
                    <a:pt x="0" y="56"/>
                  </a:lnTo>
                </a:path>
              </a:pathLst>
            </a:custGeom>
            <a:noFill/>
            <a:ln w="1270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7" name="Freeform 103"/>
            <p:cNvSpPr>
              <a:spLocks/>
            </p:cNvSpPr>
            <p:nvPr/>
          </p:nvSpPr>
          <p:spPr bwMode="auto">
            <a:xfrm>
              <a:off x="1999887" y="4049677"/>
              <a:ext cx="644965" cy="179671"/>
            </a:xfrm>
            <a:custGeom>
              <a:avLst/>
              <a:gdLst/>
              <a:ahLst/>
              <a:cxnLst>
                <a:cxn ang="0">
                  <a:pos x="2912" y="0"/>
                </a:cxn>
                <a:cxn ang="0">
                  <a:pos x="1918" y="0"/>
                </a:cxn>
                <a:cxn ang="0">
                  <a:pos x="1918" y="189"/>
                </a:cxn>
                <a:cxn ang="0">
                  <a:pos x="1259" y="189"/>
                </a:cxn>
                <a:cxn ang="0">
                  <a:pos x="1259" y="301"/>
                </a:cxn>
                <a:cxn ang="0">
                  <a:pos x="617" y="301"/>
                </a:cxn>
                <a:cxn ang="0">
                  <a:pos x="617" y="468"/>
                </a:cxn>
                <a:cxn ang="0">
                  <a:pos x="300" y="468"/>
                </a:cxn>
                <a:cxn ang="0">
                  <a:pos x="300" y="566"/>
                </a:cxn>
                <a:cxn ang="0">
                  <a:pos x="140" y="566"/>
                </a:cxn>
                <a:cxn ang="0">
                  <a:pos x="140" y="812"/>
                </a:cxn>
                <a:cxn ang="0">
                  <a:pos x="0" y="812"/>
                </a:cxn>
              </a:cxnLst>
              <a:rect l="0" t="0" r="r" b="b"/>
              <a:pathLst>
                <a:path w="2912" h="812">
                  <a:moveTo>
                    <a:pt x="2912" y="0"/>
                  </a:moveTo>
                  <a:lnTo>
                    <a:pt x="1918" y="0"/>
                  </a:lnTo>
                  <a:lnTo>
                    <a:pt x="1918" y="189"/>
                  </a:lnTo>
                  <a:lnTo>
                    <a:pt x="1259" y="189"/>
                  </a:lnTo>
                  <a:lnTo>
                    <a:pt x="1259" y="301"/>
                  </a:lnTo>
                  <a:lnTo>
                    <a:pt x="617" y="301"/>
                  </a:lnTo>
                  <a:lnTo>
                    <a:pt x="617" y="468"/>
                  </a:lnTo>
                  <a:lnTo>
                    <a:pt x="300" y="468"/>
                  </a:lnTo>
                  <a:lnTo>
                    <a:pt x="300" y="566"/>
                  </a:lnTo>
                  <a:lnTo>
                    <a:pt x="140" y="566"/>
                  </a:lnTo>
                  <a:lnTo>
                    <a:pt x="140" y="812"/>
                  </a:lnTo>
                  <a:lnTo>
                    <a:pt x="0" y="812"/>
                  </a:lnTo>
                </a:path>
              </a:pathLst>
            </a:custGeom>
            <a:noFill/>
            <a:ln w="1270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8" name="Freeform 104"/>
            <p:cNvSpPr>
              <a:spLocks/>
            </p:cNvSpPr>
            <p:nvPr/>
          </p:nvSpPr>
          <p:spPr bwMode="auto">
            <a:xfrm>
              <a:off x="2644852" y="3926373"/>
              <a:ext cx="1924263" cy="114496"/>
            </a:xfrm>
            <a:custGeom>
              <a:avLst/>
              <a:gdLst/>
              <a:ahLst/>
              <a:cxnLst>
                <a:cxn ang="0">
                  <a:pos x="0" y="520"/>
                </a:cxn>
                <a:cxn ang="0">
                  <a:pos x="948" y="520"/>
                </a:cxn>
                <a:cxn ang="0">
                  <a:pos x="948" y="468"/>
                </a:cxn>
                <a:cxn ang="0">
                  <a:pos x="2222" y="468"/>
                </a:cxn>
                <a:cxn ang="0">
                  <a:pos x="2222" y="324"/>
                </a:cxn>
                <a:cxn ang="0">
                  <a:pos x="3526" y="324"/>
                </a:cxn>
                <a:cxn ang="0">
                  <a:pos x="3526" y="167"/>
                </a:cxn>
                <a:cxn ang="0">
                  <a:pos x="4810" y="167"/>
                </a:cxn>
                <a:cxn ang="0">
                  <a:pos x="4810" y="104"/>
                </a:cxn>
                <a:cxn ang="0">
                  <a:pos x="6129" y="104"/>
                </a:cxn>
                <a:cxn ang="0">
                  <a:pos x="6129" y="17"/>
                </a:cxn>
                <a:cxn ang="0">
                  <a:pos x="7399" y="17"/>
                </a:cxn>
                <a:cxn ang="0">
                  <a:pos x="7399" y="0"/>
                </a:cxn>
                <a:cxn ang="0">
                  <a:pos x="8685" y="0"/>
                </a:cxn>
              </a:cxnLst>
              <a:rect l="0" t="0" r="r" b="b"/>
              <a:pathLst>
                <a:path w="8685" h="520">
                  <a:moveTo>
                    <a:pt x="0" y="520"/>
                  </a:moveTo>
                  <a:lnTo>
                    <a:pt x="948" y="520"/>
                  </a:lnTo>
                  <a:lnTo>
                    <a:pt x="948" y="468"/>
                  </a:lnTo>
                  <a:lnTo>
                    <a:pt x="2222" y="468"/>
                  </a:lnTo>
                  <a:lnTo>
                    <a:pt x="2222" y="324"/>
                  </a:lnTo>
                  <a:lnTo>
                    <a:pt x="3526" y="324"/>
                  </a:lnTo>
                  <a:lnTo>
                    <a:pt x="3526" y="167"/>
                  </a:lnTo>
                  <a:lnTo>
                    <a:pt x="4810" y="167"/>
                  </a:lnTo>
                  <a:lnTo>
                    <a:pt x="4810" y="104"/>
                  </a:lnTo>
                  <a:lnTo>
                    <a:pt x="6129" y="104"/>
                  </a:lnTo>
                  <a:lnTo>
                    <a:pt x="6129" y="17"/>
                  </a:lnTo>
                  <a:lnTo>
                    <a:pt x="7399" y="17"/>
                  </a:lnTo>
                  <a:lnTo>
                    <a:pt x="7399" y="0"/>
                  </a:lnTo>
                  <a:lnTo>
                    <a:pt x="8685" y="0"/>
                  </a:lnTo>
                </a:path>
              </a:pathLst>
            </a:custGeom>
            <a:noFill/>
            <a:ln w="1270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 flipH="1">
              <a:off x="3137434" y="2935201"/>
              <a:ext cx="12403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48" name="Line 84"/>
            <p:cNvSpPr>
              <a:spLocks noChangeShapeType="1"/>
            </p:cNvSpPr>
            <p:nvPr/>
          </p:nvSpPr>
          <p:spPr bwMode="auto">
            <a:xfrm flipH="1">
              <a:off x="3147457" y="2097001"/>
              <a:ext cx="12403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00" name="Rectangle 236"/>
            <p:cNvSpPr>
              <a:spLocks noChangeArrowheads="1"/>
            </p:cNvSpPr>
            <p:nvPr/>
          </p:nvSpPr>
          <p:spPr bwMode="auto">
            <a:xfrm>
              <a:off x="3012794" y="1905000"/>
              <a:ext cx="862416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50" smtClean="0">
                  <a:solidFill>
                    <a:srgbClr val="000066"/>
                  </a:solidFill>
                </a:rPr>
                <a:t>Favorece RAL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  <p:sp>
          <p:nvSpPr>
            <p:cNvPr id="11501" name="Rectangle 237"/>
            <p:cNvSpPr>
              <a:spLocks noChangeArrowheads="1"/>
            </p:cNvSpPr>
            <p:nvPr/>
          </p:nvSpPr>
          <p:spPr bwMode="auto">
            <a:xfrm>
              <a:off x="3058024" y="2744961"/>
              <a:ext cx="96661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ES_tradnl" sz="1050" smtClean="0">
                  <a:solidFill>
                    <a:srgbClr val="000066"/>
                  </a:solidFill>
                </a:rPr>
                <a:t>Favorece DRV/r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  <p:sp>
          <p:nvSpPr>
            <p:cNvPr id="11508" name="Line 244"/>
            <p:cNvSpPr>
              <a:spLocks noChangeShapeType="1"/>
            </p:cNvSpPr>
            <p:nvPr/>
          </p:nvSpPr>
          <p:spPr bwMode="auto">
            <a:xfrm flipH="1">
              <a:off x="1905978" y="4222302"/>
              <a:ext cx="460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09" name="Freeform 245"/>
            <p:cNvSpPr>
              <a:spLocks/>
            </p:cNvSpPr>
            <p:nvPr/>
          </p:nvSpPr>
          <p:spPr bwMode="auto">
            <a:xfrm>
              <a:off x="3995025" y="4361458"/>
              <a:ext cx="616615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87" y="0"/>
                </a:cxn>
                <a:cxn ang="0">
                  <a:pos x="2577" y="0"/>
                </a:cxn>
                <a:cxn ang="0">
                  <a:pos x="2784" y="0"/>
                </a:cxn>
              </a:cxnLst>
              <a:rect l="0" t="0" r="r" b="b"/>
              <a:pathLst>
                <a:path w="2784">
                  <a:moveTo>
                    <a:pt x="0" y="0"/>
                  </a:moveTo>
                  <a:lnTo>
                    <a:pt x="1287" y="0"/>
                  </a:lnTo>
                  <a:lnTo>
                    <a:pt x="2577" y="0"/>
                  </a:lnTo>
                  <a:lnTo>
                    <a:pt x="2784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0" name="Line 246"/>
            <p:cNvSpPr>
              <a:spLocks noChangeShapeType="1"/>
            </p:cNvSpPr>
            <p:nvPr/>
          </p:nvSpPr>
          <p:spPr bwMode="auto">
            <a:xfrm flipV="1">
              <a:off x="4565571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1" name="Line 247"/>
            <p:cNvSpPr>
              <a:spLocks noChangeShapeType="1"/>
            </p:cNvSpPr>
            <p:nvPr/>
          </p:nvSpPr>
          <p:spPr bwMode="auto">
            <a:xfrm flipV="1">
              <a:off x="1999887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2" name="Line 248"/>
            <p:cNvSpPr>
              <a:spLocks noChangeShapeType="1"/>
            </p:cNvSpPr>
            <p:nvPr/>
          </p:nvSpPr>
          <p:spPr bwMode="auto">
            <a:xfrm flipV="1">
              <a:off x="2426911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3" name="Line 249"/>
            <p:cNvSpPr>
              <a:spLocks noChangeShapeType="1"/>
            </p:cNvSpPr>
            <p:nvPr/>
          </p:nvSpPr>
          <p:spPr bwMode="auto">
            <a:xfrm flipV="1">
              <a:off x="3139207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4" name="Line 250"/>
            <p:cNvSpPr>
              <a:spLocks noChangeShapeType="1"/>
            </p:cNvSpPr>
            <p:nvPr/>
          </p:nvSpPr>
          <p:spPr bwMode="auto">
            <a:xfrm flipV="1">
              <a:off x="2855706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5" name="Freeform 251"/>
            <p:cNvSpPr>
              <a:spLocks/>
            </p:cNvSpPr>
            <p:nvPr/>
          </p:nvSpPr>
          <p:spPr bwMode="auto">
            <a:xfrm>
              <a:off x="1952047" y="2409739"/>
              <a:ext cx="2042979" cy="19517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45"/>
                </a:cxn>
                <a:cxn ang="0">
                  <a:pos x="0" y="4289"/>
                </a:cxn>
                <a:cxn ang="0">
                  <a:pos x="0" y="6535"/>
                </a:cxn>
                <a:cxn ang="0">
                  <a:pos x="0" y="8866"/>
                </a:cxn>
                <a:cxn ang="0">
                  <a:pos x="211" y="8866"/>
                </a:cxn>
                <a:cxn ang="0">
                  <a:pos x="2142" y="8866"/>
                </a:cxn>
                <a:cxn ang="0">
                  <a:pos x="4074" y="8866"/>
                </a:cxn>
                <a:cxn ang="0">
                  <a:pos x="5362" y="8866"/>
                </a:cxn>
                <a:cxn ang="0">
                  <a:pos x="6649" y="8866"/>
                </a:cxn>
                <a:cxn ang="0">
                  <a:pos x="7937" y="8866"/>
                </a:cxn>
                <a:cxn ang="0">
                  <a:pos x="9224" y="8866"/>
                </a:cxn>
              </a:cxnLst>
              <a:rect l="0" t="0" r="r" b="b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2" y="8866"/>
                  </a:lnTo>
                  <a:lnTo>
                    <a:pt x="4074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6" name="Line 252"/>
            <p:cNvSpPr>
              <a:spLocks noChangeShapeType="1"/>
            </p:cNvSpPr>
            <p:nvPr/>
          </p:nvSpPr>
          <p:spPr bwMode="auto">
            <a:xfrm>
              <a:off x="1905978" y="3727326"/>
              <a:ext cx="460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7" name="Line 253"/>
            <p:cNvSpPr>
              <a:spLocks noChangeShapeType="1"/>
            </p:cNvSpPr>
            <p:nvPr/>
          </p:nvSpPr>
          <p:spPr bwMode="auto">
            <a:xfrm flipV="1">
              <a:off x="3709752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8" name="Line 254"/>
            <p:cNvSpPr>
              <a:spLocks noChangeShapeType="1"/>
            </p:cNvSpPr>
            <p:nvPr/>
          </p:nvSpPr>
          <p:spPr bwMode="auto">
            <a:xfrm flipV="1">
              <a:off x="3424480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19" name="Line 255"/>
            <p:cNvSpPr>
              <a:spLocks noChangeShapeType="1"/>
            </p:cNvSpPr>
            <p:nvPr/>
          </p:nvSpPr>
          <p:spPr bwMode="auto">
            <a:xfrm flipV="1">
              <a:off x="4280298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0" name="Line 256"/>
            <p:cNvSpPr>
              <a:spLocks noChangeShapeType="1"/>
            </p:cNvSpPr>
            <p:nvPr/>
          </p:nvSpPr>
          <p:spPr bwMode="auto">
            <a:xfrm flipV="1">
              <a:off x="3995025" y="4361458"/>
              <a:ext cx="0" cy="598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1" name="Line 257"/>
            <p:cNvSpPr>
              <a:spLocks noChangeShapeType="1"/>
            </p:cNvSpPr>
            <p:nvPr/>
          </p:nvSpPr>
          <p:spPr bwMode="auto">
            <a:xfrm flipH="1">
              <a:off x="1905978" y="3232350"/>
              <a:ext cx="460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2" name="Line 258"/>
            <p:cNvSpPr>
              <a:spLocks noChangeShapeType="1"/>
            </p:cNvSpPr>
            <p:nvPr/>
          </p:nvSpPr>
          <p:spPr bwMode="auto">
            <a:xfrm>
              <a:off x="1952047" y="2189554"/>
              <a:ext cx="0" cy="563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3" name="Line 259"/>
            <p:cNvSpPr>
              <a:spLocks noChangeShapeType="1"/>
            </p:cNvSpPr>
            <p:nvPr/>
          </p:nvSpPr>
          <p:spPr bwMode="auto">
            <a:xfrm>
              <a:off x="1952047" y="2739136"/>
              <a:ext cx="0" cy="4403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4" name="Line 260"/>
            <p:cNvSpPr>
              <a:spLocks noChangeShapeType="1"/>
            </p:cNvSpPr>
            <p:nvPr/>
          </p:nvSpPr>
          <p:spPr bwMode="auto">
            <a:xfrm>
              <a:off x="1952047" y="2245922"/>
              <a:ext cx="0" cy="49321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5" name="Line 261"/>
            <p:cNvSpPr>
              <a:spLocks noChangeShapeType="1"/>
            </p:cNvSpPr>
            <p:nvPr/>
          </p:nvSpPr>
          <p:spPr bwMode="auto">
            <a:xfrm>
              <a:off x="1905978" y="2739136"/>
              <a:ext cx="460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6" name="Line 262"/>
            <p:cNvSpPr>
              <a:spLocks noChangeShapeType="1"/>
            </p:cNvSpPr>
            <p:nvPr/>
          </p:nvSpPr>
          <p:spPr bwMode="auto">
            <a:xfrm flipH="1">
              <a:off x="1905978" y="2245922"/>
              <a:ext cx="460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7" name="Rectangle 263"/>
            <p:cNvSpPr>
              <a:spLocks noChangeArrowheads="1"/>
            </p:cNvSpPr>
            <p:nvPr/>
          </p:nvSpPr>
          <p:spPr bwMode="auto">
            <a:xfrm>
              <a:off x="2348948" y="4423110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24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28" name="Rectangle 264"/>
            <p:cNvSpPr>
              <a:spLocks noChangeArrowheads="1"/>
            </p:cNvSpPr>
            <p:nvPr/>
          </p:nvSpPr>
          <p:spPr bwMode="auto">
            <a:xfrm>
              <a:off x="1944959" y="4423110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29" name="Rectangle 265"/>
            <p:cNvSpPr>
              <a:spLocks noChangeArrowheads="1"/>
            </p:cNvSpPr>
            <p:nvPr/>
          </p:nvSpPr>
          <p:spPr bwMode="auto">
            <a:xfrm>
              <a:off x="2775971" y="4423110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48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0" name="Rectangle 266"/>
            <p:cNvSpPr>
              <a:spLocks noChangeArrowheads="1"/>
            </p:cNvSpPr>
            <p:nvPr/>
          </p:nvSpPr>
          <p:spPr bwMode="auto">
            <a:xfrm>
              <a:off x="3061244" y="4423110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64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1" name="Rectangle 267"/>
            <p:cNvSpPr>
              <a:spLocks noChangeArrowheads="1"/>
            </p:cNvSpPr>
            <p:nvPr/>
          </p:nvSpPr>
          <p:spPr bwMode="auto">
            <a:xfrm>
              <a:off x="3346517" y="4423110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80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2" name="Rectangle 268"/>
            <p:cNvSpPr>
              <a:spLocks noChangeArrowheads="1"/>
            </p:cNvSpPr>
            <p:nvPr/>
          </p:nvSpPr>
          <p:spPr bwMode="auto">
            <a:xfrm>
              <a:off x="3631790" y="4423110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96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3" name="Rectangle 269"/>
            <p:cNvSpPr>
              <a:spLocks noChangeArrowheads="1"/>
            </p:cNvSpPr>
            <p:nvPr/>
          </p:nvSpPr>
          <p:spPr bwMode="auto">
            <a:xfrm>
              <a:off x="3892256" y="4423110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112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4" name="Rectangle 270"/>
            <p:cNvSpPr>
              <a:spLocks noChangeArrowheads="1"/>
            </p:cNvSpPr>
            <p:nvPr/>
          </p:nvSpPr>
          <p:spPr bwMode="auto">
            <a:xfrm>
              <a:off x="4177529" y="4423110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128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5" name="Rectangle 271"/>
            <p:cNvSpPr>
              <a:spLocks noChangeArrowheads="1"/>
            </p:cNvSpPr>
            <p:nvPr/>
          </p:nvSpPr>
          <p:spPr bwMode="auto">
            <a:xfrm>
              <a:off x="4462802" y="4423110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144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6" name="Rectangle 272"/>
            <p:cNvSpPr>
              <a:spLocks noChangeArrowheads="1"/>
            </p:cNvSpPr>
            <p:nvPr/>
          </p:nvSpPr>
          <p:spPr bwMode="auto">
            <a:xfrm>
              <a:off x="1600644" y="4128943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7" name="Rectangle 273"/>
            <p:cNvSpPr>
              <a:spLocks noChangeArrowheads="1"/>
            </p:cNvSpPr>
            <p:nvPr/>
          </p:nvSpPr>
          <p:spPr bwMode="auto">
            <a:xfrm>
              <a:off x="1600644" y="3655105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0.25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8" name="Rectangle 274"/>
            <p:cNvSpPr>
              <a:spLocks noChangeArrowheads="1"/>
            </p:cNvSpPr>
            <p:nvPr/>
          </p:nvSpPr>
          <p:spPr bwMode="auto">
            <a:xfrm>
              <a:off x="1600644" y="3161891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0.50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39" name="Rectangle 275"/>
            <p:cNvSpPr>
              <a:spLocks noChangeArrowheads="1"/>
            </p:cNvSpPr>
            <p:nvPr/>
          </p:nvSpPr>
          <p:spPr bwMode="auto">
            <a:xfrm>
              <a:off x="1600644" y="2666915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0.75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40" name="Rectangle 276"/>
            <p:cNvSpPr>
              <a:spLocks noChangeArrowheads="1"/>
            </p:cNvSpPr>
            <p:nvPr/>
          </p:nvSpPr>
          <p:spPr bwMode="auto">
            <a:xfrm>
              <a:off x="1600644" y="2173701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1.00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541" name="Rectangle 277"/>
            <p:cNvSpPr>
              <a:spLocks noChangeArrowheads="1"/>
            </p:cNvSpPr>
            <p:nvPr/>
          </p:nvSpPr>
          <p:spPr bwMode="auto">
            <a:xfrm>
              <a:off x="3162764" y="4585166"/>
              <a:ext cx="6758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1542" name="Rectangle 278"/>
            <p:cNvSpPr>
              <a:spLocks noChangeArrowheads="1"/>
            </p:cNvSpPr>
            <p:nvPr/>
          </p:nvSpPr>
          <p:spPr bwMode="auto">
            <a:xfrm>
              <a:off x="2339590" y="4840201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dirty="0" smtClean="0">
                  <a:solidFill>
                    <a:srgbClr val="000066"/>
                  </a:solidFill>
                </a:rPr>
                <a:t>548</a:t>
              </a:r>
              <a:endParaRPr lang="es-ES_tradnl" sz="900" dirty="0">
                <a:solidFill>
                  <a:srgbClr val="000066"/>
                </a:solidFill>
              </a:endParaRPr>
            </a:p>
          </p:txBody>
        </p:sp>
        <p:sp>
          <p:nvSpPr>
            <p:cNvPr id="11543" name="Rectangle 279"/>
            <p:cNvSpPr>
              <a:spLocks noChangeArrowheads="1"/>
            </p:cNvSpPr>
            <p:nvPr/>
          </p:nvSpPr>
          <p:spPr bwMode="auto">
            <a:xfrm>
              <a:off x="2339590" y="49723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585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44" name="Rectangle 280"/>
            <p:cNvSpPr>
              <a:spLocks noChangeArrowheads="1"/>
            </p:cNvSpPr>
            <p:nvPr/>
          </p:nvSpPr>
          <p:spPr bwMode="auto">
            <a:xfrm>
              <a:off x="2339590" y="510618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576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45" name="Rectangle 281"/>
            <p:cNvSpPr>
              <a:spLocks noChangeArrowheads="1"/>
            </p:cNvSpPr>
            <p:nvPr/>
          </p:nvSpPr>
          <p:spPr bwMode="auto">
            <a:xfrm>
              <a:off x="1910795" y="4840201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46" name="Rectangle 282"/>
            <p:cNvSpPr>
              <a:spLocks noChangeArrowheads="1"/>
            </p:cNvSpPr>
            <p:nvPr/>
          </p:nvSpPr>
          <p:spPr bwMode="auto">
            <a:xfrm>
              <a:off x="1910795" y="49723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47" name="Rectangle 283"/>
            <p:cNvSpPr>
              <a:spLocks noChangeArrowheads="1"/>
            </p:cNvSpPr>
            <p:nvPr/>
          </p:nvSpPr>
          <p:spPr bwMode="auto">
            <a:xfrm>
              <a:off x="1910795" y="510618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48" name="Rectangle 284"/>
            <p:cNvSpPr>
              <a:spLocks noChangeArrowheads="1"/>
            </p:cNvSpPr>
            <p:nvPr/>
          </p:nvSpPr>
          <p:spPr bwMode="auto">
            <a:xfrm>
              <a:off x="2766613" y="4840201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dirty="0" smtClean="0">
                  <a:solidFill>
                    <a:srgbClr val="000066"/>
                  </a:solidFill>
                </a:rPr>
                <a:t>522</a:t>
              </a:r>
              <a:endParaRPr lang="es-ES_tradnl" sz="900" dirty="0">
                <a:solidFill>
                  <a:srgbClr val="000066"/>
                </a:solidFill>
              </a:endParaRPr>
            </a:p>
          </p:txBody>
        </p:sp>
        <p:sp>
          <p:nvSpPr>
            <p:cNvPr id="11549" name="Rectangle 285"/>
            <p:cNvSpPr>
              <a:spLocks noChangeArrowheads="1"/>
            </p:cNvSpPr>
            <p:nvPr/>
          </p:nvSpPr>
          <p:spPr bwMode="auto">
            <a:xfrm>
              <a:off x="2766613" y="49723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562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0" name="Rectangle 286"/>
            <p:cNvSpPr>
              <a:spLocks noChangeArrowheads="1"/>
            </p:cNvSpPr>
            <p:nvPr/>
          </p:nvSpPr>
          <p:spPr bwMode="auto">
            <a:xfrm>
              <a:off x="2766613" y="510618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553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1" name="Rectangle 287"/>
            <p:cNvSpPr>
              <a:spLocks noChangeArrowheads="1"/>
            </p:cNvSpPr>
            <p:nvPr/>
          </p:nvSpPr>
          <p:spPr bwMode="auto">
            <a:xfrm>
              <a:off x="3622432" y="4840201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467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2" name="Rectangle 288"/>
            <p:cNvSpPr>
              <a:spLocks noChangeArrowheads="1"/>
            </p:cNvSpPr>
            <p:nvPr/>
          </p:nvSpPr>
          <p:spPr bwMode="auto">
            <a:xfrm>
              <a:off x="3622432" y="49723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534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3" name="Rectangle 289"/>
            <p:cNvSpPr>
              <a:spLocks noChangeArrowheads="1"/>
            </p:cNvSpPr>
            <p:nvPr/>
          </p:nvSpPr>
          <p:spPr bwMode="auto">
            <a:xfrm>
              <a:off x="3622432" y="510618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517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4" name="Rectangle 290"/>
            <p:cNvSpPr>
              <a:spLocks noChangeArrowheads="1"/>
            </p:cNvSpPr>
            <p:nvPr/>
          </p:nvSpPr>
          <p:spPr bwMode="auto">
            <a:xfrm>
              <a:off x="4478250" y="4840201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dirty="0" smtClean="0">
                  <a:solidFill>
                    <a:srgbClr val="000066"/>
                  </a:solidFill>
                </a:rPr>
                <a:t>349</a:t>
              </a:r>
              <a:endParaRPr lang="es-ES_tradnl" sz="900" dirty="0">
                <a:solidFill>
                  <a:srgbClr val="000066"/>
                </a:solidFill>
              </a:endParaRPr>
            </a:p>
          </p:txBody>
        </p:sp>
        <p:sp>
          <p:nvSpPr>
            <p:cNvPr id="11555" name="Rectangle 291"/>
            <p:cNvSpPr>
              <a:spLocks noChangeArrowheads="1"/>
            </p:cNvSpPr>
            <p:nvPr/>
          </p:nvSpPr>
          <p:spPr bwMode="auto">
            <a:xfrm>
              <a:off x="4478250" y="49723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411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6" name="Rectangle 292"/>
            <p:cNvSpPr>
              <a:spLocks noChangeArrowheads="1"/>
            </p:cNvSpPr>
            <p:nvPr/>
          </p:nvSpPr>
          <p:spPr bwMode="auto">
            <a:xfrm>
              <a:off x="4478250" y="5106185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392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1557" name="Rectangle 293"/>
            <p:cNvSpPr>
              <a:spLocks noChangeArrowheads="1"/>
            </p:cNvSpPr>
            <p:nvPr/>
          </p:nvSpPr>
          <p:spPr bwMode="auto">
            <a:xfrm>
              <a:off x="1412153" y="4840201"/>
              <a:ext cx="30777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ATV/r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1558" name="Rectangle 294"/>
            <p:cNvSpPr>
              <a:spLocks noChangeArrowheads="1"/>
            </p:cNvSpPr>
            <p:nvPr/>
          </p:nvSpPr>
          <p:spPr bwMode="auto">
            <a:xfrm>
              <a:off x="1482686" y="4972312"/>
              <a:ext cx="23724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RAL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1559" name="Rectangle 295"/>
            <p:cNvSpPr>
              <a:spLocks noChangeArrowheads="1"/>
            </p:cNvSpPr>
            <p:nvPr/>
          </p:nvSpPr>
          <p:spPr bwMode="auto">
            <a:xfrm>
              <a:off x="1399329" y="5106185"/>
              <a:ext cx="32060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DRV/r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1561" name="Line 297"/>
            <p:cNvSpPr>
              <a:spLocks noChangeShapeType="1"/>
            </p:cNvSpPr>
            <p:nvPr/>
          </p:nvSpPr>
          <p:spPr bwMode="auto">
            <a:xfrm>
              <a:off x="3707980" y="3336277"/>
              <a:ext cx="0" cy="951199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9" name="Line 105"/>
            <p:cNvSpPr>
              <a:spLocks noChangeShapeType="1"/>
            </p:cNvSpPr>
            <p:nvPr/>
          </p:nvSpPr>
          <p:spPr bwMode="auto">
            <a:xfrm flipH="1">
              <a:off x="2522378" y="3281358"/>
              <a:ext cx="266411" cy="0"/>
            </a:xfrm>
            <a:prstGeom prst="line">
              <a:avLst/>
            </a:prstGeom>
            <a:noFill/>
            <a:ln w="6350">
              <a:solidFill>
                <a:srgbClr val="666666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81" name="Freeform 117"/>
            <p:cNvSpPr>
              <a:spLocks/>
            </p:cNvSpPr>
            <p:nvPr/>
          </p:nvSpPr>
          <p:spPr bwMode="auto">
            <a:xfrm>
              <a:off x="3007720" y="3031201"/>
              <a:ext cx="39566" cy="3960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0" y="158"/>
                </a:cxn>
                <a:cxn ang="0">
                  <a:pos x="126" y="158"/>
                </a:cxn>
                <a:cxn ang="0">
                  <a:pos x="126" y="78"/>
                </a:cxn>
                <a:cxn ang="0">
                  <a:pos x="126" y="0"/>
                </a:cxn>
                <a:cxn ang="0">
                  <a:pos x="0" y="0"/>
                </a:cxn>
                <a:cxn ang="0">
                  <a:pos x="0" y="78"/>
                </a:cxn>
              </a:cxnLst>
              <a:rect l="0" t="0" r="r" b="b"/>
              <a:pathLst>
                <a:path w="126" h="158">
                  <a:moveTo>
                    <a:pt x="0" y="78"/>
                  </a:moveTo>
                  <a:lnTo>
                    <a:pt x="0" y="158"/>
                  </a:lnTo>
                  <a:lnTo>
                    <a:pt x="126" y="158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83" name="Freeform 119"/>
            <p:cNvSpPr>
              <a:spLocks/>
            </p:cNvSpPr>
            <p:nvPr/>
          </p:nvSpPr>
          <p:spPr bwMode="auto">
            <a:xfrm>
              <a:off x="3121141" y="3011401"/>
              <a:ext cx="0" cy="79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0" y="321"/>
                </a:cxn>
              </a:cxnLst>
              <a:rect l="0" t="0" r="r" b="b"/>
              <a:pathLst>
                <a:path h="321">
                  <a:moveTo>
                    <a:pt x="0" y="0"/>
                  </a:moveTo>
                  <a:lnTo>
                    <a:pt x="0" y="160"/>
                  </a:lnTo>
                  <a:lnTo>
                    <a:pt x="0" y="321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84" name="Line 120"/>
            <p:cNvSpPr>
              <a:spLocks noChangeShapeType="1"/>
            </p:cNvSpPr>
            <p:nvPr/>
          </p:nvSpPr>
          <p:spPr bwMode="auto">
            <a:xfrm flipH="1">
              <a:off x="3047286" y="3051001"/>
              <a:ext cx="73857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85" name="Line 121"/>
            <p:cNvSpPr>
              <a:spLocks noChangeShapeType="1"/>
            </p:cNvSpPr>
            <p:nvPr/>
          </p:nvSpPr>
          <p:spPr bwMode="auto">
            <a:xfrm flipH="1">
              <a:off x="2925949" y="3051001"/>
              <a:ext cx="81769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130" name="Grouper 129"/>
            <p:cNvGrpSpPr/>
            <p:nvPr/>
          </p:nvGrpSpPr>
          <p:grpSpPr>
            <a:xfrm>
              <a:off x="2925949" y="3011401"/>
              <a:ext cx="0" cy="79200"/>
              <a:chOff x="4007883" y="2819424"/>
              <a:chExt cx="0" cy="154988"/>
            </a:xfrm>
          </p:grpSpPr>
          <p:sp>
            <p:nvSpPr>
              <p:cNvPr id="11382" name="Line 118"/>
              <p:cNvSpPr>
                <a:spLocks noChangeShapeType="1"/>
              </p:cNvSpPr>
              <p:nvPr/>
            </p:nvSpPr>
            <p:spPr bwMode="auto">
              <a:xfrm flipV="1">
                <a:off x="4007883" y="2819424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1386" name="Line 122"/>
              <p:cNvSpPr>
                <a:spLocks noChangeShapeType="1"/>
              </p:cNvSpPr>
              <p:nvPr/>
            </p:nvSpPr>
            <p:spPr bwMode="auto">
              <a:xfrm flipV="1">
                <a:off x="4007883" y="2896918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131" name="Grouper 130"/>
            <p:cNvGrpSpPr/>
            <p:nvPr/>
          </p:nvGrpSpPr>
          <p:grpSpPr>
            <a:xfrm>
              <a:off x="2854732" y="2574001"/>
              <a:ext cx="39600" cy="39600"/>
              <a:chOff x="3936666" y="2296344"/>
              <a:chExt cx="42204" cy="73619"/>
            </a:xfrm>
          </p:grpSpPr>
          <p:sp>
            <p:nvSpPr>
              <p:cNvPr id="11387" name="Freeform 123"/>
              <p:cNvSpPr>
                <a:spLocks/>
              </p:cNvSpPr>
              <p:nvPr/>
            </p:nvSpPr>
            <p:spPr bwMode="auto">
              <a:xfrm>
                <a:off x="3936666" y="2331216"/>
                <a:ext cx="42204" cy="38747"/>
              </a:xfrm>
              <a:custGeom>
                <a:avLst/>
                <a:gdLst/>
                <a:ahLst/>
                <a:cxnLst>
                  <a:cxn ang="0">
                    <a:pos x="126" y="0"/>
                  </a:cxn>
                  <a:cxn ang="0">
                    <a:pos x="117" y="0"/>
                  </a:cxn>
                  <a:cxn ang="0">
                    <a:pos x="0" y="0"/>
                  </a:cxn>
                  <a:cxn ang="0">
                    <a:pos x="0" y="80"/>
                  </a:cxn>
                  <a:cxn ang="0">
                    <a:pos x="126" y="80"/>
                  </a:cxn>
                  <a:cxn ang="0">
                    <a:pos x="126" y="0"/>
                  </a:cxn>
                </a:cxnLst>
                <a:rect l="0" t="0" r="r" b="b"/>
                <a:pathLst>
                  <a:path w="126" h="80">
                    <a:moveTo>
                      <a:pt x="126" y="0"/>
                    </a:moveTo>
                    <a:lnTo>
                      <a:pt x="117" y="0"/>
                    </a:lnTo>
                    <a:lnTo>
                      <a:pt x="0" y="0"/>
                    </a:lnTo>
                    <a:lnTo>
                      <a:pt x="0" y="80"/>
                    </a:lnTo>
                    <a:lnTo>
                      <a:pt x="126" y="80"/>
                    </a:lnTo>
                    <a:lnTo>
                      <a:pt x="126" y="0"/>
                    </a:lnTo>
                    <a:close/>
                  </a:path>
                </a:pathLst>
              </a:custGeom>
              <a:solidFill>
                <a:srgbClr val="333399"/>
              </a:solidFill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1388" name="Freeform 124"/>
              <p:cNvSpPr>
                <a:spLocks/>
              </p:cNvSpPr>
              <p:nvPr/>
            </p:nvSpPr>
            <p:spPr bwMode="auto">
              <a:xfrm>
                <a:off x="3936666" y="2296344"/>
                <a:ext cx="42204" cy="34871"/>
              </a:xfrm>
              <a:custGeom>
                <a:avLst/>
                <a:gdLst/>
                <a:ahLst/>
                <a:cxnLst>
                  <a:cxn ang="0">
                    <a:pos x="117" y="78"/>
                  </a:cxn>
                  <a:cxn ang="0">
                    <a:pos x="126" y="78"/>
                  </a:cxn>
                  <a:cxn ang="0">
                    <a:pos x="126" y="0"/>
                  </a:cxn>
                  <a:cxn ang="0">
                    <a:pos x="0" y="0"/>
                  </a:cxn>
                  <a:cxn ang="0">
                    <a:pos x="0" y="78"/>
                  </a:cxn>
                  <a:cxn ang="0">
                    <a:pos x="117" y="78"/>
                  </a:cxn>
                </a:cxnLst>
                <a:rect l="0" t="0" r="r" b="b"/>
                <a:pathLst>
                  <a:path w="126" h="78">
                    <a:moveTo>
                      <a:pt x="117" y="78"/>
                    </a:moveTo>
                    <a:lnTo>
                      <a:pt x="126" y="78"/>
                    </a:lnTo>
                    <a:lnTo>
                      <a:pt x="126" y="0"/>
                    </a:lnTo>
                    <a:lnTo>
                      <a:pt x="0" y="0"/>
                    </a:lnTo>
                    <a:lnTo>
                      <a:pt x="0" y="78"/>
                    </a:lnTo>
                    <a:lnTo>
                      <a:pt x="117" y="78"/>
                    </a:lnTo>
                    <a:close/>
                  </a:path>
                </a:pathLst>
              </a:custGeom>
              <a:solidFill>
                <a:srgbClr val="333399"/>
              </a:solidFill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11389" name="Freeform 125"/>
            <p:cNvSpPr>
              <a:spLocks/>
            </p:cNvSpPr>
            <p:nvPr/>
          </p:nvSpPr>
          <p:spPr bwMode="auto">
            <a:xfrm>
              <a:off x="2820441" y="2593801"/>
              <a:ext cx="110785" cy="0"/>
            </a:xfrm>
            <a:custGeom>
              <a:avLst/>
              <a:gdLst/>
              <a:ahLst/>
              <a:cxnLst>
                <a:cxn ang="0">
                  <a:pos x="334" y="0"/>
                </a:cxn>
                <a:cxn ang="0">
                  <a:pos x="227" y="0"/>
                </a:cxn>
                <a:cxn ang="0">
                  <a:pos x="218" y="0"/>
                </a:cxn>
                <a:cxn ang="0">
                  <a:pos x="101" y="0"/>
                </a:cxn>
                <a:cxn ang="0">
                  <a:pos x="0" y="0"/>
                </a:cxn>
              </a:cxnLst>
              <a:rect l="0" t="0" r="r" b="b"/>
              <a:pathLst>
                <a:path w="334">
                  <a:moveTo>
                    <a:pt x="334" y="0"/>
                  </a:moveTo>
                  <a:lnTo>
                    <a:pt x="227" y="0"/>
                  </a:lnTo>
                  <a:lnTo>
                    <a:pt x="218" y="0"/>
                  </a:lnTo>
                  <a:lnTo>
                    <a:pt x="101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129" name="Grouper 128"/>
            <p:cNvGrpSpPr/>
            <p:nvPr/>
          </p:nvGrpSpPr>
          <p:grpSpPr>
            <a:xfrm>
              <a:off x="2820441" y="2554201"/>
              <a:ext cx="0" cy="79200"/>
              <a:chOff x="3902375" y="2253721"/>
              <a:chExt cx="0" cy="154989"/>
            </a:xfrm>
          </p:grpSpPr>
          <p:sp>
            <p:nvSpPr>
              <p:cNvPr id="11390" name="Line 126"/>
              <p:cNvSpPr>
                <a:spLocks noChangeShapeType="1"/>
              </p:cNvSpPr>
              <p:nvPr/>
            </p:nvSpPr>
            <p:spPr bwMode="auto">
              <a:xfrm flipV="1">
                <a:off x="3902375" y="2331216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1392" name="Line 128"/>
              <p:cNvSpPr>
                <a:spLocks noChangeShapeType="1"/>
              </p:cNvSpPr>
              <p:nvPr/>
            </p:nvSpPr>
            <p:spPr bwMode="auto">
              <a:xfrm>
                <a:off x="3902375" y="2253721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128" name="Grouper 127"/>
            <p:cNvGrpSpPr/>
            <p:nvPr/>
          </p:nvGrpSpPr>
          <p:grpSpPr>
            <a:xfrm>
              <a:off x="2931225" y="2554201"/>
              <a:ext cx="0" cy="79200"/>
              <a:chOff x="4013159" y="2253721"/>
              <a:chExt cx="0" cy="154989"/>
            </a:xfrm>
          </p:grpSpPr>
          <p:sp>
            <p:nvSpPr>
              <p:cNvPr id="11391" name="Line 127"/>
              <p:cNvSpPr>
                <a:spLocks noChangeShapeType="1"/>
              </p:cNvSpPr>
              <p:nvPr/>
            </p:nvSpPr>
            <p:spPr bwMode="auto">
              <a:xfrm>
                <a:off x="4013159" y="2253721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11393" name="Line 129"/>
              <p:cNvSpPr>
                <a:spLocks noChangeShapeType="1"/>
              </p:cNvSpPr>
              <p:nvPr/>
            </p:nvSpPr>
            <p:spPr bwMode="auto">
              <a:xfrm flipV="1">
                <a:off x="4013159" y="2331216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11394" name="Freeform 130"/>
            <p:cNvSpPr>
              <a:spLocks/>
            </p:cNvSpPr>
            <p:nvPr/>
          </p:nvSpPr>
          <p:spPr bwMode="auto">
            <a:xfrm>
              <a:off x="3102677" y="2190854"/>
              <a:ext cx="39566" cy="39600"/>
            </a:xfrm>
            <a:custGeom>
              <a:avLst/>
              <a:gdLst/>
              <a:ahLst/>
              <a:cxnLst>
                <a:cxn ang="0">
                  <a:pos x="126" y="78"/>
                </a:cxn>
                <a:cxn ang="0">
                  <a:pos x="109" y="78"/>
                </a:cxn>
                <a:cxn ang="0">
                  <a:pos x="126" y="78"/>
                </a:cxn>
                <a:cxn ang="0">
                  <a:pos x="126" y="0"/>
                </a:cxn>
                <a:cxn ang="0">
                  <a:pos x="0" y="0"/>
                </a:cxn>
                <a:cxn ang="0">
                  <a:pos x="0" y="78"/>
                </a:cxn>
                <a:cxn ang="0">
                  <a:pos x="0" y="157"/>
                </a:cxn>
                <a:cxn ang="0">
                  <a:pos x="126" y="157"/>
                </a:cxn>
                <a:cxn ang="0">
                  <a:pos x="126" y="78"/>
                </a:cxn>
              </a:cxnLst>
              <a:rect l="0" t="0" r="r" b="b"/>
              <a:pathLst>
                <a:path w="126" h="157">
                  <a:moveTo>
                    <a:pt x="126" y="78"/>
                  </a:moveTo>
                  <a:lnTo>
                    <a:pt x="109" y="78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95" name="Freeform 131"/>
            <p:cNvSpPr>
              <a:spLocks/>
            </p:cNvSpPr>
            <p:nvPr/>
          </p:nvSpPr>
          <p:spPr bwMode="auto">
            <a:xfrm>
              <a:off x="3136969" y="2210654"/>
              <a:ext cx="68581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0"/>
                </a:cxn>
                <a:cxn ang="0">
                  <a:pos x="204" y="0"/>
                </a:cxn>
              </a:cxnLst>
              <a:rect l="0" t="0" r="r" b="b"/>
              <a:pathLst>
                <a:path w="204">
                  <a:moveTo>
                    <a:pt x="0" y="0"/>
                  </a:moveTo>
                  <a:lnTo>
                    <a:pt x="17" y="0"/>
                  </a:lnTo>
                  <a:lnTo>
                    <a:pt x="204" y="0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96" name="Line 132"/>
            <p:cNvSpPr>
              <a:spLocks noChangeShapeType="1"/>
            </p:cNvSpPr>
            <p:nvPr/>
          </p:nvSpPr>
          <p:spPr bwMode="auto">
            <a:xfrm flipH="1">
              <a:off x="3036734" y="2210654"/>
              <a:ext cx="65943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97" name="Line 133"/>
            <p:cNvSpPr>
              <a:spLocks noChangeShapeType="1"/>
            </p:cNvSpPr>
            <p:nvPr/>
          </p:nvSpPr>
          <p:spPr bwMode="auto">
            <a:xfrm>
              <a:off x="3205550" y="2171907"/>
              <a:ext cx="0" cy="77494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98" name="Line 134"/>
            <p:cNvSpPr>
              <a:spLocks noChangeShapeType="1"/>
            </p:cNvSpPr>
            <p:nvPr/>
          </p:nvSpPr>
          <p:spPr bwMode="auto">
            <a:xfrm>
              <a:off x="3205550" y="2171907"/>
              <a:ext cx="0" cy="77494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99" name="Line 135"/>
            <p:cNvSpPr>
              <a:spLocks noChangeShapeType="1"/>
            </p:cNvSpPr>
            <p:nvPr/>
          </p:nvSpPr>
          <p:spPr bwMode="auto">
            <a:xfrm flipV="1">
              <a:off x="3036734" y="2171907"/>
              <a:ext cx="0" cy="77494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00" name="Line 136"/>
            <p:cNvSpPr>
              <a:spLocks noChangeShapeType="1"/>
            </p:cNvSpPr>
            <p:nvPr/>
          </p:nvSpPr>
          <p:spPr bwMode="auto">
            <a:xfrm flipV="1">
              <a:off x="3036734" y="2171907"/>
              <a:ext cx="0" cy="77494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5" name="Freeform 341"/>
            <p:cNvSpPr>
              <a:spLocks/>
            </p:cNvSpPr>
            <p:nvPr/>
          </p:nvSpPr>
          <p:spPr bwMode="auto">
            <a:xfrm>
              <a:off x="3057836" y="3281365"/>
              <a:ext cx="263773" cy="77494"/>
            </a:xfrm>
            <a:custGeom>
              <a:avLst/>
              <a:gdLst/>
              <a:ahLst/>
              <a:cxnLst>
                <a:cxn ang="0">
                  <a:pos x="805" y="157"/>
                </a:cxn>
                <a:cxn ang="0">
                  <a:pos x="805" y="0"/>
                </a:cxn>
                <a:cxn ang="0">
                  <a:pos x="0" y="0"/>
                </a:cxn>
              </a:cxnLst>
              <a:rect l="0" t="0" r="r" b="b"/>
              <a:pathLst>
                <a:path w="805" h="157">
                  <a:moveTo>
                    <a:pt x="805" y="157"/>
                  </a:moveTo>
                  <a:lnTo>
                    <a:pt x="805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6" name="Line 342"/>
            <p:cNvSpPr>
              <a:spLocks noChangeShapeType="1"/>
            </p:cNvSpPr>
            <p:nvPr/>
          </p:nvSpPr>
          <p:spPr bwMode="auto">
            <a:xfrm flipH="1">
              <a:off x="2791425" y="3281365"/>
              <a:ext cx="266411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7" name="Line 343"/>
            <p:cNvSpPr>
              <a:spLocks noChangeShapeType="1"/>
            </p:cNvSpPr>
            <p:nvPr/>
          </p:nvSpPr>
          <p:spPr bwMode="auto">
            <a:xfrm flipV="1">
              <a:off x="3057836" y="1944601"/>
              <a:ext cx="0" cy="1336764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8" name="Line 344"/>
            <p:cNvSpPr>
              <a:spLocks noChangeShapeType="1"/>
            </p:cNvSpPr>
            <p:nvPr/>
          </p:nvSpPr>
          <p:spPr bwMode="auto">
            <a:xfrm>
              <a:off x="2791425" y="1944601"/>
              <a:ext cx="0" cy="1336764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9" name="Line 345"/>
            <p:cNvSpPr>
              <a:spLocks noChangeShapeType="1"/>
            </p:cNvSpPr>
            <p:nvPr/>
          </p:nvSpPr>
          <p:spPr bwMode="auto">
            <a:xfrm>
              <a:off x="2527652" y="1944601"/>
              <a:ext cx="0" cy="1336764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10" name="Freeform 346"/>
            <p:cNvSpPr>
              <a:spLocks/>
            </p:cNvSpPr>
            <p:nvPr/>
          </p:nvSpPr>
          <p:spPr bwMode="auto">
            <a:xfrm>
              <a:off x="2261241" y="3281365"/>
              <a:ext cx="266411" cy="77494"/>
            </a:xfrm>
            <a:custGeom>
              <a:avLst/>
              <a:gdLst/>
              <a:ahLst/>
              <a:cxnLst>
                <a:cxn ang="0">
                  <a:pos x="804" y="0"/>
                </a:cxn>
                <a:cxn ang="0">
                  <a:pos x="0" y="0"/>
                </a:cxn>
                <a:cxn ang="0">
                  <a:pos x="0" y="157"/>
                </a:cxn>
              </a:cxnLst>
              <a:rect l="0" t="0" r="r" b="b"/>
              <a:pathLst>
                <a:path w="804" h="157">
                  <a:moveTo>
                    <a:pt x="804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12" name="Rectangle 348"/>
            <p:cNvSpPr>
              <a:spLocks noChangeArrowheads="1"/>
            </p:cNvSpPr>
            <p:nvPr/>
          </p:nvSpPr>
          <p:spPr bwMode="auto">
            <a:xfrm>
              <a:off x="3234563" y="3390913"/>
              <a:ext cx="18991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613" name="Rectangle 349"/>
            <p:cNvSpPr>
              <a:spLocks noChangeArrowheads="1"/>
            </p:cNvSpPr>
            <p:nvPr/>
          </p:nvSpPr>
          <p:spPr bwMode="auto">
            <a:xfrm>
              <a:off x="2968153" y="3390913"/>
              <a:ext cx="18991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614" name="Rectangle 350"/>
            <p:cNvSpPr>
              <a:spLocks noChangeArrowheads="1"/>
            </p:cNvSpPr>
            <p:nvPr/>
          </p:nvSpPr>
          <p:spPr bwMode="auto">
            <a:xfrm>
              <a:off x="2749221" y="3390913"/>
              <a:ext cx="9495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615" name="Rectangle 351"/>
            <p:cNvSpPr>
              <a:spLocks noChangeArrowheads="1"/>
            </p:cNvSpPr>
            <p:nvPr/>
          </p:nvSpPr>
          <p:spPr bwMode="auto">
            <a:xfrm>
              <a:off x="2408954" y="3390913"/>
              <a:ext cx="2453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-10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1642" name="Rectangle 378"/>
            <p:cNvSpPr>
              <a:spLocks noChangeArrowheads="1"/>
            </p:cNvSpPr>
            <p:nvPr/>
          </p:nvSpPr>
          <p:spPr bwMode="auto">
            <a:xfrm>
              <a:off x="2145182" y="3390908"/>
              <a:ext cx="2453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-20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grpSp>
          <p:nvGrpSpPr>
            <p:cNvPr id="11643" name="Group 379"/>
            <p:cNvGrpSpPr>
              <a:grpSpLocks/>
            </p:cNvGrpSpPr>
            <p:nvPr/>
          </p:nvGrpSpPr>
          <p:grpSpPr bwMode="auto">
            <a:xfrm>
              <a:off x="3715389" y="2096196"/>
              <a:ext cx="2213077" cy="1144962"/>
              <a:chOff x="1539" y="1155"/>
              <a:chExt cx="1249" cy="650"/>
            </a:xfrm>
          </p:grpSpPr>
          <p:sp>
            <p:nvSpPr>
              <p:cNvPr id="11644" name="Rectangle 380"/>
              <p:cNvSpPr>
                <a:spLocks noChangeArrowheads="1"/>
              </p:cNvSpPr>
              <p:nvPr/>
            </p:nvSpPr>
            <p:spPr bwMode="auto">
              <a:xfrm>
                <a:off x="1570" y="1155"/>
                <a:ext cx="1187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b="1" smtClean="0">
                    <a:solidFill>
                      <a:srgbClr val="000066"/>
                    </a:solidFill>
                  </a:rPr>
                  <a:t>ATV/r (13.9%) vs. RAL (0.9%)</a:t>
                </a:r>
                <a:endParaRPr lang="es-ES_tradnl" sz="1200" b="1">
                  <a:solidFill>
                    <a:srgbClr val="000066"/>
                  </a:solidFill>
                </a:endParaRPr>
              </a:p>
            </p:txBody>
          </p:sp>
          <p:sp>
            <p:nvSpPr>
              <p:cNvPr id="11645" name="Rectangle 381"/>
              <p:cNvSpPr>
                <a:spLocks noChangeArrowheads="1"/>
              </p:cNvSpPr>
              <p:nvPr/>
            </p:nvSpPr>
            <p:spPr bwMode="auto">
              <a:xfrm>
                <a:off x="1741" y="1242"/>
                <a:ext cx="845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smtClean="0">
                    <a:solidFill>
                      <a:srgbClr val="000066"/>
                    </a:solidFill>
                  </a:rPr>
                  <a:t>12.7% (9.4% ; 16.1%)</a:t>
                </a:r>
                <a:endParaRPr lang="es-ES_tradnl" sz="1200">
                  <a:solidFill>
                    <a:srgbClr val="000066"/>
                  </a:solidFill>
                </a:endParaRPr>
              </a:p>
            </p:txBody>
          </p:sp>
          <p:sp>
            <p:nvSpPr>
              <p:cNvPr id="11646" name="Rectangle 382"/>
              <p:cNvSpPr>
                <a:spLocks noChangeArrowheads="1"/>
              </p:cNvSpPr>
              <p:nvPr/>
            </p:nvSpPr>
            <p:spPr bwMode="auto">
              <a:xfrm>
                <a:off x="1591" y="1386"/>
                <a:ext cx="1146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b="1" smtClean="0">
                    <a:solidFill>
                      <a:srgbClr val="000066"/>
                    </a:solidFill>
                  </a:rPr>
                  <a:t>DRV/r (4.7%) vs. RAL (0.9%)</a:t>
                </a:r>
                <a:endParaRPr lang="es-ES_tradnl" sz="1200" b="1">
                  <a:solidFill>
                    <a:srgbClr val="000066"/>
                  </a:solidFill>
                </a:endParaRPr>
              </a:p>
            </p:txBody>
          </p:sp>
          <p:sp>
            <p:nvSpPr>
              <p:cNvPr id="11647" name="Rectangle 383"/>
              <p:cNvSpPr>
                <a:spLocks noChangeArrowheads="1"/>
              </p:cNvSpPr>
              <p:nvPr/>
            </p:nvSpPr>
            <p:spPr bwMode="auto">
              <a:xfrm>
                <a:off x="1789" y="1462"/>
                <a:ext cx="748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smtClean="0">
                    <a:solidFill>
                      <a:srgbClr val="000066"/>
                    </a:solidFill>
                  </a:rPr>
                  <a:t>3.6% (1.4% ; 5.8%)</a:t>
                </a:r>
                <a:endParaRPr lang="es-ES_tradnl" sz="1200">
                  <a:solidFill>
                    <a:srgbClr val="000066"/>
                  </a:solidFill>
                </a:endParaRPr>
              </a:p>
            </p:txBody>
          </p:sp>
          <p:sp>
            <p:nvSpPr>
              <p:cNvPr id="11648" name="Rectangle 384"/>
              <p:cNvSpPr>
                <a:spLocks noChangeArrowheads="1"/>
              </p:cNvSpPr>
              <p:nvPr/>
            </p:nvSpPr>
            <p:spPr bwMode="auto">
              <a:xfrm>
                <a:off x="1539" y="1624"/>
                <a:ext cx="1249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b="1" smtClean="0">
                    <a:solidFill>
                      <a:srgbClr val="000066"/>
                    </a:solidFill>
                  </a:rPr>
                  <a:t>ATV/r (13.9%) vs. DRV/r (4.7%)</a:t>
                </a:r>
                <a:endParaRPr lang="es-ES_tradnl" sz="1200" b="1">
                  <a:solidFill>
                    <a:srgbClr val="000066"/>
                  </a:solidFill>
                </a:endParaRPr>
              </a:p>
            </p:txBody>
          </p:sp>
          <p:sp>
            <p:nvSpPr>
              <p:cNvPr id="11649" name="Rectangle 385"/>
              <p:cNvSpPr>
                <a:spLocks noChangeArrowheads="1"/>
              </p:cNvSpPr>
              <p:nvPr/>
            </p:nvSpPr>
            <p:spPr bwMode="auto">
              <a:xfrm>
                <a:off x="1765" y="1700"/>
                <a:ext cx="797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s-ES_tradnl" sz="1200" smtClean="0">
                    <a:solidFill>
                      <a:srgbClr val="000066"/>
                    </a:solidFill>
                  </a:rPr>
                  <a:t>9.2% (5.5% ; 12.9%)</a:t>
                </a:r>
                <a:endParaRPr lang="es-ES_tradnl" sz="1200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1652" name="Line 388"/>
            <p:cNvSpPr>
              <a:spLocks noChangeShapeType="1"/>
            </p:cNvSpPr>
            <p:nvPr/>
          </p:nvSpPr>
          <p:spPr bwMode="auto">
            <a:xfrm>
              <a:off x="5241335" y="3915805"/>
              <a:ext cx="210855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53" name="Line 389"/>
            <p:cNvSpPr>
              <a:spLocks noChangeShapeType="1"/>
            </p:cNvSpPr>
            <p:nvPr/>
          </p:nvSpPr>
          <p:spPr bwMode="auto">
            <a:xfrm>
              <a:off x="5241335" y="3658629"/>
              <a:ext cx="210855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54" name="Line 390"/>
            <p:cNvSpPr>
              <a:spLocks noChangeShapeType="1"/>
            </p:cNvSpPr>
            <p:nvPr/>
          </p:nvSpPr>
          <p:spPr bwMode="auto">
            <a:xfrm flipH="1">
              <a:off x="5241335" y="4176504"/>
              <a:ext cx="210855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55" name="Rectangle 391"/>
            <p:cNvSpPr>
              <a:spLocks noChangeArrowheads="1"/>
            </p:cNvSpPr>
            <p:nvPr/>
          </p:nvSpPr>
          <p:spPr bwMode="auto">
            <a:xfrm>
              <a:off x="5521293" y="3575839"/>
              <a:ext cx="3989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ATV/r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1656" name="Rectangle 392"/>
            <p:cNvSpPr>
              <a:spLocks noChangeArrowheads="1"/>
            </p:cNvSpPr>
            <p:nvPr/>
          </p:nvSpPr>
          <p:spPr bwMode="auto">
            <a:xfrm>
              <a:off x="5521293" y="3836538"/>
              <a:ext cx="31579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RAL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1657" name="Rectangle 393"/>
            <p:cNvSpPr>
              <a:spLocks noChangeArrowheads="1"/>
            </p:cNvSpPr>
            <p:nvPr/>
          </p:nvSpPr>
          <p:spPr bwMode="auto">
            <a:xfrm>
              <a:off x="5521293" y="4095476"/>
              <a:ext cx="42364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DRV/r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2286000" y="1600200"/>
              <a:ext cx="9754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≠ (97.5% CI)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7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2348" name="Grouper 7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235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5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234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graphicFrame>
        <p:nvGraphicFramePr>
          <p:cNvPr id="12599" name="Group 3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029720"/>
              </p:ext>
            </p:extLst>
          </p:nvPr>
        </p:nvGraphicFramePr>
        <p:xfrm>
          <a:off x="200025" y="1858963"/>
          <a:ext cx="8751888" cy="3984448"/>
        </p:xfrm>
        <a:graphic>
          <a:graphicData uri="http://schemas.openxmlformats.org/drawingml/2006/table">
            <a:tbl>
              <a:tblPr/>
              <a:tblGrid>
                <a:gridCol w="3713163"/>
                <a:gridCol w="1679575"/>
                <a:gridCol w="1679575"/>
                <a:gridCol w="1679575"/>
              </a:tblGrid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_tradnl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ATV/r +</a:t>
                      </a:r>
                      <a:br>
                        <a:rPr kumimoji="0" lang="es-ES_tradn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DRV/r +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RAL +</a:t>
                      </a:r>
                      <a:b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</a:b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2497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Cualquier toxicidad/discontinuación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 (15.7%)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 (5.3%)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(1.3%)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Ictericia o </a:t>
                      </a:r>
                      <a:r>
                        <a:rPr kumimoji="0" lang="es-ES_tradnl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hiperbilirrubinemia</a:t>
                      </a:r>
                      <a:endParaRPr kumimoji="0" lang="es-ES_tradnl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Nauseas u otra toxicidad gastrointestinal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Toxicidad hepática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Toxicidad cutánea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</a:t>
                      </a:r>
                      <a:b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ES_tradnl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(1 Stevens-Johnson)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Toxicidad metabólica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Toxicidad renal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Hallazgos anormales de laboratorio química/hematología 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Otras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603" name="Text Box 2"/>
          <p:cNvSpPr txBox="1">
            <a:spLocks noChangeArrowheads="1"/>
          </p:cNvSpPr>
          <p:nvPr/>
        </p:nvSpPr>
        <p:spPr bwMode="auto">
          <a:xfrm>
            <a:off x="1609927" y="1277938"/>
            <a:ext cx="6068638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Discontinuación del tratamiento por toxicidad</a:t>
            </a:r>
            <a:endParaRPr lang="es-ES_tradnl" altLang="fr-FR" sz="24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3316" name="Grouper 5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331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2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33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vs DRV/r vs RAL) </a:t>
            </a:r>
            <a:br>
              <a:rPr lang="en-GB" sz="3100" dirty="0" smtClean="0">
                <a:ea typeface="ＭＳ Ｐゴシック" pitchFamily="-65" charset="-128"/>
              </a:rPr>
            </a:br>
            <a:r>
              <a:rPr lang="en-GB" sz="3100" dirty="0" smtClean="0">
                <a:ea typeface="ＭＳ Ｐゴシック" pitchFamily="-65" charset="-128"/>
              </a:rPr>
              <a:t>+ TDF/FTC</a:t>
            </a:r>
          </a:p>
        </p:txBody>
      </p:sp>
      <p:sp>
        <p:nvSpPr>
          <p:cNvPr id="13473" name="Espace réservé du contenu 2"/>
          <p:cNvSpPr>
            <a:spLocks/>
          </p:cNvSpPr>
          <p:nvPr/>
        </p:nvSpPr>
        <p:spPr bwMode="auto">
          <a:xfrm>
            <a:off x="2362200" y="5884540"/>
            <a:ext cx="3672828" cy="59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1600" smtClean="0">
                <a:solidFill>
                  <a:srgbClr val="000066"/>
                </a:solidFill>
                <a:ea typeface="ＭＳ Ｐゴシック" pitchFamily="-65" charset="-128"/>
              </a:rPr>
              <a:t>ATV/r inferior a DRV/r y a RAL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ES_tradnl" sz="1600" smtClean="0">
                <a:solidFill>
                  <a:srgbClr val="000066"/>
                </a:solidFill>
                <a:ea typeface="ＭＳ Ｐゴシック" pitchFamily="-65" charset="-128"/>
              </a:rPr>
              <a:t>DRV/r inferior a RAL</a:t>
            </a:r>
            <a:endParaRPr lang="es-ES_tradnl" sz="1600">
              <a:solidFill>
                <a:srgbClr val="000066"/>
              </a:solidFill>
              <a:ea typeface="ＭＳ Ｐゴシック" pitchFamily="-65" charset="-128"/>
            </a:endParaRPr>
          </a:p>
        </p:txBody>
      </p:sp>
      <p:sp>
        <p:nvSpPr>
          <p:cNvPr id="121" name="Text Box 2"/>
          <p:cNvSpPr txBox="1">
            <a:spLocks noChangeArrowheads="1"/>
          </p:cNvSpPr>
          <p:nvPr/>
        </p:nvSpPr>
        <p:spPr bwMode="auto">
          <a:xfrm>
            <a:off x="861821" y="1123890"/>
            <a:ext cx="7674793" cy="6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Incidencia acumulada de fallo virológico o de tolerabilidad </a:t>
            </a:r>
          </a:p>
          <a:p>
            <a:pPr algn="ctr" defTabSz="914400">
              <a:lnSpc>
                <a:spcPct val="80000"/>
              </a:lnSpc>
            </a:pPr>
            <a:r>
              <a:rPr lang="es-ES_tradnl" alt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(definición de fallo pre especificada)</a:t>
            </a:r>
            <a:endParaRPr lang="es-ES_tradnl" altLang="fr-FR" sz="24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1645901" y="1809344"/>
            <a:ext cx="5378003" cy="3879487"/>
            <a:chOff x="1645901" y="1809344"/>
            <a:chExt cx="5378003" cy="3879487"/>
          </a:xfrm>
        </p:grpSpPr>
        <p:sp>
          <p:nvSpPr>
            <p:cNvPr id="13413" name="Freeform 101"/>
            <p:cNvSpPr>
              <a:spLocks/>
            </p:cNvSpPr>
            <p:nvPr/>
          </p:nvSpPr>
          <p:spPr bwMode="auto">
            <a:xfrm>
              <a:off x="2713764" y="4285182"/>
              <a:ext cx="2810879" cy="273808"/>
            </a:xfrm>
            <a:custGeom>
              <a:avLst/>
              <a:gdLst/>
              <a:ahLst/>
              <a:cxnLst>
                <a:cxn ang="0">
                  <a:pos x="11628" y="0"/>
                </a:cxn>
                <a:cxn ang="0">
                  <a:pos x="11463" y="98"/>
                </a:cxn>
                <a:cxn ang="0">
                  <a:pos x="10325" y="98"/>
                </a:cxn>
                <a:cxn ang="0">
                  <a:pos x="10224" y="206"/>
                </a:cxn>
                <a:cxn ang="0">
                  <a:pos x="8851" y="206"/>
                </a:cxn>
                <a:cxn ang="0">
                  <a:pos x="8718" y="280"/>
                </a:cxn>
                <a:cxn ang="0">
                  <a:pos x="7576" y="280"/>
                </a:cxn>
                <a:cxn ang="0">
                  <a:pos x="7576" y="381"/>
                </a:cxn>
                <a:cxn ang="0">
                  <a:pos x="6282" y="381"/>
                </a:cxn>
                <a:cxn ang="0">
                  <a:pos x="6282" y="529"/>
                </a:cxn>
                <a:cxn ang="0">
                  <a:pos x="4989" y="529"/>
                </a:cxn>
                <a:cxn ang="0">
                  <a:pos x="4989" y="643"/>
                </a:cxn>
                <a:cxn ang="0">
                  <a:pos x="3714" y="643"/>
                </a:cxn>
                <a:cxn ang="0">
                  <a:pos x="3714" y="776"/>
                </a:cxn>
                <a:cxn ang="0">
                  <a:pos x="2766" y="776"/>
                </a:cxn>
                <a:cxn ang="0">
                  <a:pos x="2766" y="846"/>
                </a:cxn>
                <a:cxn ang="0">
                  <a:pos x="1655" y="846"/>
                </a:cxn>
                <a:cxn ang="0">
                  <a:pos x="1655" y="977"/>
                </a:cxn>
                <a:cxn ang="0">
                  <a:pos x="1105" y="977"/>
                </a:cxn>
                <a:cxn ang="0">
                  <a:pos x="1105" y="1147"/>
                </a:cxn>
                <a:cxn ang="0">
                  <a:pos x="0" y="1147"/>
                </a:cxn>
              </a:cxnLst>
              <a:rect l="0" t="0" r="r" b="b"/>
              <a:pathLst>
                <a:path w="11628" h="1147">
                  <a:moveTo>
                    <a:pt x="11628" y="0"/>
                  </a:moveTo>
                  <a:lnTo>
                    <a:pt x="11463" y="98"/>
                  </a:lnTo>
                  <a:lnTo>
                    <a:pt x="10325" y="98"/>
                  </a:lnTo>
                  <a:lnTo>
                    <a:pt x="10224" y="206"/>
                  </a:lnTo>
                  <a:lnTo>
                    <a:pt x="8851" y="206"/>
                  </a:lnTo>
                  <a:lnTo>
                    <a:pt x="8718" y="280"/>
                  </a:lnTo>
                  <a:lnTo>
                    <a:pt x="7576" y="280"/>
                  </a:lnTo>
                  <a:lnTo>
                    <a:pt x="7576" y="381"/>
                  </a:lnTo>
                  <a:lnTo>
                    <a:pt x="6282" y="381"/>
                  </a:lnTo>
                  <a:lnTo>
                    <a:pt x="6282" y="529"/>
                  </a:lnTo>
                  <a:lnTo>
                    <a:pt x="4989" y="529"/>
                  </a:lnTo>
                  <a:lnTo>
                    <a:pt x="4989" y="643"/>
                  </a:lnTo>
                  <a:lnTo>
                    <a:pt x="3714" y="643"/>
                  </a:lnTo>
                  <a:lnTo>
                    <a:pt x="3714" y="776"/>
                  </a:lnTo>
                  <a:lnTo>
                    <a:pt x="2766" y="776"/>
                  </a:lnTo>
                  <a:lnTo>
                    <a:pt x="2766" y="846"/>
                  </a:lnTo>
                  <a:lnTo>
                    <a:pt x="1655" y="846"/>
                  </a:lnTo>
                  <a:lnTo>
                    <a:pt x="1655" y="977"/>
                  </a:lnTo>
                  <a:lnTo>
                    <a:pt x="1105" y="977"/>
                  </a:lnTo>
                  <a:lnTo>
                    <a:pt x="1105" y="1147"/>
                  </a:lnTo>
                  <a:lnTo>
                    <a:pt x="0" y="1147"/>
                  </a:lnTo>
                </a:path>
              </a:pathLst>
            </a:custGeom>
            <a:noFill/>
            <a:ln w="1905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4" name="Freeform 102"/>
            <p:cNvSpPr>
              <a:spLocks/>
            </p:cNvSpPr>
            <p:nvPr/>
          </p:nvSpPr>
          <p:spPr bwMode="auto">
            <a:xfrm>
              <a:off x="2715699" y="4164553"/>
              <a:ext cx="2766385" cy="404010"/>
            </a:xfrm>
            <a:custGeom>
              <a:avLst/>
              <a:gdLst/>
              <a:ahLst/>
              <a:cxnLst>
                <a:cxn ang="0">
                  <a:pos x="0" y="1693"/>
                </a:cxn>
                <a:cxn ang="0">
                  <a:pos x="1101" y="1693"/>
                </a:cxn>
                <a:cxn ang="0">
                  <a:pos x="1101" y="1305"/>
                </a:cxn>
                <a:cxn ang="0">
                  <a:pos x="1760" y="1305"/>
                </a:cxn>
                <a:cxn ang="0">
                  <a:pos x="1760" y="1039"/>
                </a:cxn>
                <a:cxn ang="0">
                  <a:pos x="2753" y="1039"/>
                </a:cxn>
                <a:cxn ang="0">
                  <a:pos x="2753" y="845"/>
                </a:cxn>
                <a:cxn ang="0">
                  <a:pos x="3701" y="845"/>
                </a:cxn>
                <a:cxn ang="0">
                  <a:pos x="3701" y="635"/>
                </a:cxn>
                <a:cxn ang="0">
                  <a:pos x="4976" y="635"/>
                </a:cxn>
                <a:cxn ang="0">
                  <a:pos x="4976" y="509"/>
                </a:cxn>
                <a:cxn ang="0">
                  <a:pos x="6280" y="509"/>
                </a:cxn>
                <a:cxn ang="0">
                  <a:pos x="6280" y="311"/>
                </a:cxn>
                <a:cxn ang="0">
                  <a:pos x="7563" y="311"/>
                </a:cxn>
                <a:cxn ang="0">
                  <a:pos x="7563" y="140"/>
                </a:cxn>
                <a:cxn ang="0">
                  <a:pos x="8882" y="140"/>
                </a:cxn>
                <a:cxn ang="0">
                  <a:pos x="8882" y="62"/>
                </a:cxn>
                <a:cxn ang="0">
                  <a:pos x="10152" y="62"/>
                </a:cxn>
                <a:cxn ang="0">
                  <a:pos x="10152" y="0"/>
                </a:cxn>
                <a:cxn ang="0">
                  <a:pos x="11438" y="0"/>
                </a:cxn>
              </a:cxnLst>
              <a:rect l="0" t="0" r="r" b="b"/>
              <a:pathLst>
                <a:path w="11438" h="1693">
                  <a:moveTo>
                    <a:pt x="0" y="1693"/>
                  </a:moveTo>
                  <a:lnTo>
                    <a:pt x="1101" y="1693"/>
                  </a:lnTo>
                  <a:lnTo>
                    <a:pt x="1101" y="1305"/>
                  </a:lnTo>
                  <a:lnTo>
                    <a:pt x="1760" y="1305"/>
                  </a:lnTo>
                  <a:lnTo>
                    <a:pt x="1760" y="1039"/>
                  </a:lnTo>
                  <a:lnTo>
                    <a:pt x="2753" y="1039"/>
                  </a:lnTo>
                  <a:lnTo>
                    <a:pt x="2753" y="845"/>
                  </a:lnTo>
                  <a:lnTo>
                    <a:pt x="3701" y="845"/>
                  </a:lnTo>
                  <a:lnTo>
                    <a:pt x="3701" y="635"/>
                  </a:lnTo>
                  <a:lnTo>
                    <a:pt x="4976" y="635"/>
                  </a:lnTo>
                  <a:lnTo>
                    <a:pt x="4976" y="509"/>
                  </a:lnTo>
                  <a:lnTo>
                    <a:pt x="6280" y="509"/>
                  </a:lnTo>
                  <a:lnTo>
                    <a:pt x="6280" y="311"/>
                  </a:lnTo>
                  <a:lnTo>
                    <a:pt x="7563" y="311"/>
                  </a:lnTo>
                  <a:lnTo>
                    <a:pt x="7563" y="140"/>
                  </a:lnTo>
                  <a:lnTo>
                    <a:pt x="8882" y="140"/>
                  </a:lnTo>
                  <a:lnTo>
                    <a:pt x="8882" y="62"/>
                  </a:lnTo>
                  <a:lnTo>
                    <a:pt x="10152" y="62"/>
                  </a:lnTo>
                  <a:lnTo>
                    <a:pt x="10152" y="0"/>
                  </a:lnTo>
                  <a:lnTo>
                    <a:pt x="11438" y="0"/>
                  </a:lnTo>
                </a:path>
              </a:pathLst>
            </a:custGeom>
            <a:noFill/>
            <a:ln w="1905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5" name="Freeform 103"/>
            <p:cNvSpPr>
              <a:spLocks/>
            </p:cNvSpPr>
            <p:nvPr/>
          </p:nvSpPr>
          <p:spPr bwMode="auto">
            <a:xfrm>
              <a:off x="2677008" y="3984567"/>
              <a:ext cx="2805076" cy="585911"/>
            </a:xfrm>
            <a:custGeom>
              <a:avLst/>
              <a:gdLst/>
              <a:ahLst/>
              <a:cxnLst>
                <a:cxn ang="0">
                  <a:pos x="0" y="2447"/>
                </a:cxn>
                <a:cxn ang="0">
                  <a:pos x="141" y="2447"/>
                </a:cxn>
                <a:cxn ang="0">
                  <a:pos x="141" y="2201"/>
                </a:cxn>
                <a:cxn ang="0">
                  <a:pos x="300" y="2201"/>
                </a:cxn>
                <a:cxn ang="0">
                  <a:pos x="300" y="2103"/>
                </a:cxn>
                <a:cxn ang="0">
                  <a:pos x="618" y="2103"/>
                </a:cxn>
                <a:cxn ang="0">
                  <a:pos x="618" y="1936"/>
                </a:cxn>
                <a:cxn ang="0">
                  <a:pos x="1260" y="1936"/>
                </a:cxn>
                <a:cxn ang="0">
                  <a:pos x="1260" y="1597"/>
                </a:cxn>
                <a:cxn ang="0">
                  <a:pos x="1919" y="1597"/>
                </a:cxn>
                <a:cxn ang="0">
                  <a:pos x="1919" y="1409"/>
                </a:cxn>
                <a:cxn ang="0">
                  <a:pos x="2912" y="1409"/>
                </a:cxn>
                <a:cxn ang="0">
                  <a:pos x="2912" y="1091"/>
                </a:cxn>
                <a:cxn ang="0">
                  <a:pos x="3860" y="1091"/>
                </a:cxn>
                <a:cxn ang="0">
                  <a:pos x="3860" y="943"/>
                </a:cxn>
                <a:cxn ang="0">
                  <a:pos x="5135" y="943"/>
                </a:cxn>
                <a:cxn ang="0">
                  <a:pos x="5135" y="639"/>
                </a:cxn>
                <a:cxn ang="0">
                  <a:pos x="6439" y="639"/>
                </a:cxn>
                <a:cxn ang="0">
                  <a:pos x="6439" y="404"/>
                </a:cxn>
                <a:cxn ang="0">
                  <a:pos x="7722" y="404"/>
                </a:cxn>
                <a:cxn ang="0">
                  <a:pos x="7722" y="226"/>
                </a:cxn>
                <a:cxn ang="0">
                  <a:pos x="9041" y="226"/>
                </a:cxn>
                <a:cxn ang="0">
                  <a:pos x="9041" y="140"/>
                </a:cxn>
                <a:cxn ang="0">
                  <a:pos x="10311" y="140"/>
                </a:cxn>
                <a:cxn ang="0">
                  <a:pos x="10311" y="0"/>
                </a:cxn>
                <a:cxn ang="0">
                  <a:pos x="11597" y="0"/>
                </a:cxn>
              </a:cxnLst>
              <a:rect l="0" t="0" r="r" b="b"/>
              <a:pathLst>
                <a:path w="11597" h="2447">
                  <a:moveTo>
                    <a:pt x="0" y="2447"/>
                  </a:moveTo>
                  <a:lnTo>
                    <a:pt x="141" y="2447"/>
                  </a:lnTo>
                  <a:lnTo>
                    <a:pt x="141" y="2201"/>
                  </a:lnTo>
                  <a:lnTo>
                    <a:pt x="300" y="2201"/>
                  </a:lnTo>
                  <a:lnTo>
                    <a:pt x="300" y="2103"/>
                  </a:lnTo>
                  <a:lnTo>
                    <a:pt x="618" y="2103"/>
                  </a:lnTo>
                  <a:lnTo>
                    <a:pt x="618" y="1936"/>
                  </a:lnTo>
                  <a:lnTo>
                    <a:pt x="1260" y="1936"/>
                  </a:lnTo>
                  <a:lnTo>
                    <a:pt x="1260" y="1597"/>
                  </a:lnTo>
                  <a:lnTo>
                    <a:pt x="1919" y="1597"/>
                  </a:lnTo>
                  <a:lnTo>
                    <a:pt x="1919" y="1409"/>
                  </a:lnTo>
                  <a:lnTo>
                    <a:pt x="2912" y="1409"/>
                  </a:lnTo>
                  <a:lnTo>
                    <a:pt x="2912" y="1091"/>
                  </a:lnTo>
                  <a:lnTo>
                    <a:pt x="3860" y="1091"/>
                  </a:lnTo>
                  <a:lnTo>
                    <a:pt x="3860" y="943"/>
                  </a:lnTo>
                  <a:lnTo>
                    <a:pt x="5135" y="943"/>
                  </a:lnTo>
                  <a:lnTo>
                    <a:pt x="5135" y="639"/>
                  </a:lnTo>
                  <a:lnTo>
                    <a:pt x="6439" y="639"/>
                  </a:lnTo>
                  <a:lnTo>
                    <a:pt x="6439" y="404"/>
                  </a:lnTo>
                  <a:lnTo>
                    <a:pt x="7722" y="404"/>
                  </a:lnTo>
                  <a:lnTo>
                    <a:pt x="7722" y="226"/>
                  </a:lnTo>
                  <a:lnTo>
                    <a:pt x="9041" y="226"/>
                  </a:lnTo>
                  <a:lnTo>
                    <a:pt x="9041" y="140"/>
                  </a:lnTo>
                  <a:lnTo>
                    <a:pt x="10311" y="140"/>
                  </a:lnTo>
                  <a:lnTo>
                    <a:pt x="10311" y="0"/>
                  </a:lnTo>
                  <a:lnTo>
                    <a:pt x="11597" y="0"/>
                  </a:lnTo>
                </a:path>
              </a:pathLst>
            </a:custGeom>
            <a:noFill/>
            <a:ln w="1905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8" name="Line 106"/>
            <p:cNvSpPr>
              <a:spLocks noChangeShapeType="1"/>
            </p:cNvSpPr>
            <p:nvPr/>
          </p:nvSpPr>
          <p:spPr bwMode="auto">
            <a:xfrm flipV="1">
              <a:off x="2678943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9" name="Line 107"/>
            <p:cNvSpPr>
              <a:spLocks noChangeShapeType="1"/>
            </p:cNvSpPr>
            <p:nvPr/>
          </p:nvSpPr>
          <p:spPr bwMode="auto">
            <a:xfrm flipV="1">
              <a:off x="3924783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0" name="Line 108"/>
            <p:cNvSpPr>
              <a:spLocks noChangeShapeType="1"/>
            </p:cNvSpPr>
            <p:nvPr/>
          </p:nvSpPr>
          <p:spPr bwMode="auto">
            <a:xfrm flipV="1">
              <a:off x="3613323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1" name="Freeform 109"/>
            <p:cNvSpPr>
              <a:spLocks/>
            </p:cNvSpPr>
            <p:nvPr/>
          </p:nvSpPr>
          <p:spPr bwMode="auto">
            <a:xfrm>
              <a:off x="2626710" y="2592551"/>
              <a:ext cx="2230519" cy="21215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45"/>
                </a:cxn>
                <a:cxn ang="0">
                  <a:pos x="0" y="4289"/>
                </a:cxn>
                <a:cxn ang="0">
                  <a:pos x="0" y="6535"/>
                </a:cxn>
                <a:cxn ang="0">
                  <a:pos x="0" y="8866"/>
                </a:cxn>
                <a:cxn ang="0">
                  <a:pos x="211" y="8866"/>
                </a:cxn>
                <a:cxn ang="0">
                  <a:pos x="2144" y="8866"/>
                </a:cxn>
                <a:cxn ang="0">
                  <a:pos x="4075" y="8866"/>
                </a:cxn>
                <a:cxn ang="0">
                  <a:pos x="5362" y="8866"/>
                </a:cxn>
                <a:cxn ang="0">
                  <a:pos x="6649" y="8866"/>
                </a:cxn>
                <a:cxn ang="0">
                  <a:pos x="7937" y="8866"/>
                </a:cxn>
                <a:cxn ang="0">
                  <a:pos x="9224" y="8866"/>
                </a:cxn>
              </a:cxnLst>
              <a:rect l="0" t="0" r="r" b="b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4" y="8866"/>
                  </a:lnTo>
                  <a:lnTo>
                    <a:pt x="4075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2" name="Line 110"/>
            <p:cNvSpPr>
              <a:spLocks noChangeShapeType="1"/>
            </p:cNvSpPr>
            <p:nvPr/>
          </p:nvSpPr>
          <p:spPr bwMode="auto">
            <a:xfrm flipV="1">
              <a:off x="4545769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3" name="Line 111"/>
            <p:cNvSpPr>
              <a:spLocks noChangeShapeType="1"/>
            </p:cNvSpPr>
            <p:nvPr/>
          </p:nvSpPr>
          <p:spPr bwMode="auto">
            <a:xfrm flipV="1">
              <a:off x="4236243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4" name="Line 112"/>
            <p:cNvSpPr>
              <a:spLocks noChangeShapeType="1"/>
            </p:cNvSpPr>
            <p:nvPr/>
          </p:nvSpPr>
          <p:spPr bwMode="auto">
            <a:xfrm flipV="1">
              <a:off x="4857229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5" name="Line 113"/>
            <p:cNvSpPr>
              <a:spLocks noChangeShapeType="1"/>
            </p:cNvSpPr>
            <p:nvPr/>
          </p:nvSpPr>
          <p:spPr bwMode="auto">
            <a:xfrm flipV="1">
              <a:off x="5482084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6" name="Freeform 114"/>
            <p:cNvSpPr>
              <a:spLocks/>
            </p:cNvSpPr>
            <p:nvPr/>
          </p:nvSpPr>
          <p:spPr bwMode="auto">
            <a:xfrm>
              <a:off x="4857229" y="4714083"/>
              <a:ext cx="673218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87" y="0"/>
                </a:cxn>
                <a:cxn ang="0">
                  <a:pos x="2578" y="0"/>
                </a:cxn>
                <a:cxn ang="0">
                  <a:pos x="2785" y="0"/>
                </a:cxn>
              </a:cxnLst>
              <a:rect l="0" t="0" r="r" b="b"/>
              <a:pathLst>
                <a:path w="2785">
                  <a:moveTo>
                    <a:pt x="0" y="0"/>
                  </a:moveTo>
                  <a:lnTo>
                    <a:pt x="1287" y="0"/>
                  </a:lnTo>
                  <a:lnTo>
                    <a:pt x="2578" y="0"/>
                  </a:lnTo>
                  <a:lnTo>
                    <a:pt x="278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7" name="Line 115"/>
            <p:cNvSpPr>
              <a:spLocks noChangeShapeType="1"/>
            </p:cNvSpPr>
            <p:nvPr/>
          </p:nvSpPr>
          <p:spPr bwMode="auto">
            <a:xfrm flipV="1">
              <a:off x="5168689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8" name="Line 116"/>
            <p:cNvSpPr>
              <a:spLocks noChangeShapeType="1"/>
            </p:cNvSpPr>
            <p:nvPr/>
          </p:nvSpPr>
          <p:spPr bwMode="auto">
            <a:xfrm>
              <a:off x="2626710" y="2353208"/>
              <a:ext cx="0" cy="61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29" name="Line 117"/>
            <p:cNvSpPr>
              <a:spLocks noChangeShapeType="1"/>
            </p:cNvSpPr>
            <p:nvPr/>
          </p:nvSpPr>
          <p:spPr bwMode="auto">
            <a:xfrm flipH="1">
              <a:off x="2576412" y="2414480"/>
              <a:ext cx="502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0" name="Line 118"/>
            <p:cNvSpPr>
              <a:spLocks noChangeShapeType="1"/>
            </p:cNvSpPr>
            <p:nvPr/>
          </p:nvSpPr>
          <p:spPr bwMode="auto">
            <a:xfrm>
              <a:off x="2576412" y="2950607"/>
              <a:ext cx="502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1" name="Line 119"/>
            <p:cNvSpPr>
              <a:spLocks noChangeShapeType="1"/>
            </p:cNvSpPr>
            <p:nvPr/>
          </p:nvSpPr>
          <p:spPr bwMode="auto">
            <a:xfrm>
              <a:off x="2626710" y="2950607"/>
              <a:ext cx="0" cy="4786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2" name="Line 120"/>
            <p:cNvSpPr>
              <a:spLocks noChangeShapeType="1"/>
            </p:cNvSpPr>
            <p:nvPr/>
          </p:nvSpPr>
          <p:spPr bwMode="auto">
            <a:xfrm>
              <a:off x="2626710" y="2414480"/>
              <a:ext cx="0" cy="5361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3" name="Line 121"/>
            <p:cNvSpPr>
              <a:spLocks noChangeShapeType="1"/>
            </p:cNvSpPr>
            <p:nvPr/>
          </p:nvSpPr>
          <p:spPr bwMode="auto">
            <a:xfrm flipH="1">
              <a:off x="2576412" y="3486735"/>
              <a:ext cx="502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4" name="Line 122"/>
            <p:cNvSpPr>
              <a:spLocks noChangeShapeType="1"/>
            </p:cNvSpPr>
            <p:nvPr/>
          </p:nvSpPr>
          <p:spPr bwMode="auto">
            <a:xfrm flipH="1">
              <a:off x="2576412" y="4024777"/>
              <a:ext cx="502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5" name="Line 123"/>
            <p:cNvSpPr>
              <a:spLocks noChangeShapeType="1"/>
            </p:cNvSpPr>
            <p:nvPr/>
          </p:nvSpPr>
          <p:spPr bwMode="auto">
            <a:xfrm flipH="1">
              <a:off x="2576412" y="4562819"/>
              <a:ext cx="502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6" name="Line 124"/>
            <p:cNvSpPr>
              <a:spLocks noChangeShapeType="1"/>
            </p:cNvSpPr>
            <p:nvPr/>
          </p:nvSpPr>
          <p:spPr bwMode="auto">
            <a:xfrm flipV="1">
              <a:off x="3145166" y="4714083"/>
              <a:ext cx="0" cy="651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37" name="Rectangle 125"/>
            <p:cNvSpPr>
              <a:spLocks noChangeArrowheads="1"/>
            </p:cNvSpPr>
            <p:nvPr/>
          </p:nvSpPr>
          <p:spPr bwMode="auto">
            <a:xfrm>
              <a:off x="3060046" y="4781099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24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38" name="Rectangle 126"/>
            <p:cNvSpPr>
              <a:spLocks noChangeArrowheads="1"/>
            </p:cNvSpPr>
            <p:nvPr/>
          </p:nvSpPr>
          <p:spPr bwMode="auto">
            <a:xfrm>
              <a:off x="2620907" y="4781099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39" name="Rectangle 127"/>
            <p:cNvSpPr>
              <a:spLocks noChangeArrowheads="1"/>
            </p:cNvSpPr>
            <p:nvPr/>
          </p:nvSpPr>
          <p:spPr bwMode="auto">
            <a:xfrm>
              <a:off x="3528204" y="4781099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48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0" name="Rectangle 128"/>
            <p:cNvSpPr>
              <a:spLocks noChangeArrowheads="1"/>
            </p:cNvSpPr>
            <p:nvPr/>
          </p:nvSpPr>
          <p:spPr bwMode="auto">
            <a:xfrm>
              <a:off x="3837729" y="4781099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64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1" name="Rectangle 129"/>
            <p:cNvSpPr>
              <a:spLocks noChangeArrowheads="1"/>
            </p:cNvSpPr>
            <p:nvPr/>
          </p:nvSpPr>
          <p:spPr bwMode="auto">
            <a:xfrm>
              <a:off x="4149189" y="4781099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80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2" name="Rectangle 130"/>
            <p:cNvSpPr>
              <a:spLocks noChangeArrowheads="1"/>
            </p:cNvSpPr>
            <p:nvPr/>
          </p:nvSpPr>
          <p:spPr bwMode="auto">
            <a:xfrm>
              <a:off x="4460649" y="4781099"/>
              <a:ext cx="1410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96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3" name="Rectangle 131"/>
            <p:cNvSpPr>
              <a:spLocks noChangeArrowheads="1"/>
            </p:cNvSpPr>
            <p:nvPr/>
          </p:nvSpPr>
          <p:spPr bwMode="auto">
            <a:xfrm>
              <a:off x="4745026" y="4781099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112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4" name="Rectangle 132"/>
            <p:cNvSpPr>
              <a:spLocks noChangeArrowheads="1"/>
            </p:cNvSpPr>
            <p:nvPr/>
          </p:nvSpPr>
          <p:spPr bwMode="auto">
            <a:xfrm>
              <a:off x="5056486" y="4781099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128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5" name="Rectangle 133"/>
            <p:cNvSpPr>
              <a:spLocks noChangeArrowheads="1"/>
            </p:cNvSpPr>
            <p:nvPr/>
          </p:nvSpPr>
          <p:spPr bwMode="auto">
            <a:xfrm>
              <a:off x="5367946" y="4781099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smtClean="0">
                  <a:solidFill>
                    <a:srgbClr val="000066"/>
                  </a:solidFill>
                </a:rPr>
                <a:t>144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6" name="Rectangle 134"/>
            <p:cNvSpPr>
              <a:spLocks noChangeArrowheads="1"/>
            </p:cNvSpPr>
            <p:nvPr/>
          </p:nvSpPr>
          <p:spPr bwMode="auto">
            <a:xfrm>
              <a:off x="2283121" y="4493888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7" name="Rectangle 135"/>
            <p:cNvSpPr>
              <a:spLocks noChangeArrowheads="1"/>
            </p:cNvSpPr>
            <p:nvPr/>
          </p:nvSpPr>
          <p:spPr bwMode="auto">
            <a:xfrm>
              <a:off x="2283121" y="3955846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0.25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8" name="Rectangle 136"/>
            <p:cNvSpPr>
              <a:spLocks noChangeArrowheads="1"/>
            </p:cNvSpPr>
            <p:nvPr/>
          </p:nvSpPr>
          <p:spPr bwMode="auto">
            <a:xfrm>
              <a:off x="2283121" y="3419719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0.50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49" name="Rectangle 137"/>
            <p:cNvSpPr>
              <a:spLocks noChangeArrowheads="1"/>
            </p:cNvSpPr>
            <p:nvPr/>
          </p:nvSpPr>
          <p:spPr bwMode="auto">
            <a:xfrm>
              <a:off x="2283121" y="2881676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0.75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50" name="Rectangle 138"/>
            <p:cNvSpPr>
              <a:spLocks noChangeArrowheads="1"/>
            </p:cNvSpPr>
            <p:nvPr/>
          </p:nvSpPr>
          <p:spPr bwMode="auto">
            <a:xfrm>
              <a:off x="2283121" y="2345549"/>
              <a:ext cx="2468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1000" smtClean="0">
                  <a:solidFill>
                    <a:srgbClr val="000066"/>
                  </a:solidFill>
                </a:rPr>
                <a:t>1.00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451" name="Rectangle 139"/>
            <p:cNvSpPr>
              <a:spLocks noChangeArrowheads="1"/>
            </p:cNvSpPr>
            <p:nvPr/>
          </p:nvSpPr>
          <p:spPr bwMode="auto">
            <a:xfrm>
              <a:off x="3981522" y="4957256"/>
              <a:ext cx="6758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3452" name="Rectangle 140"/>
            <p:cNvSpPr>
              <a:spLocks noChangeArrowheads="1"/>
            </p:cNvSpPr>
            <p:nvPr/>
          </p:nvSpPr>
          <p:spPr bwMode="auto">
            <a:xfrm>
              <a:off x="3058658" y="5261206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536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3" name="Rectangle 141"/>
            <p:cNvSpPr>
              <a:spLocks noChangeArrowheads="1"/>
            </p:cNvSpPr>
            <p:nvPr/>
          </p:nvSpPr>
          <p:spPr bwMode="auto">
            <a:xfrm>
              <a:off x="3058658" y="54048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574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4" name="Rectangle 142"/>
            <p:cNvSpPr>
              <a:spLocks noChangeArrowheads="1"/>
            </p:cNvSpPr>
            <p:nvPr/>
          </p:nvSpPr>
          <p:spPr bwMode="auto">
            <a:xfrm>
              <a:off x="3058658" y="555033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559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5" name="Rectangle 143"/>
            <p:cNvSpPr>
              <a:spLocks noChangeArrowheads="1"/>
            </p:cNvSpPr>
            <p:nvPr/>
          </p:nvSpPr>
          <p:spPr bwMode="auto">
            <a:xfrm>
              <a:off x="2590501" y="5261206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6" name="Rectangle 144"/>
            <p:cNvSpPr>
              <a:spLocks noChangeArrowheads="1"/>
            </p:cNvSpPr>
            <p:nvPr/>
          </p:nvSpPr>
          <p:spPr bwMode="auto">
            <a:xfrm>
              <a:off x="2590501" y="54048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603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7" name="Rectangle 145"/>
            <p:cNvSpPr>
              <a:spLocks noChangeArrowheads="1"/>
            </p:cNvSpPr>
            <p:nvPr/>
          </p:nvSpPr>
          <p:spPr bwMode="auto">
            <a:xfrm>
              <a:off x="2590501" y="555033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601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8" name="Rectangle 146"/>
            <p:cNvSpPr>
              <a:spLocks noChangeArrowheads="1"/>
            </p:cNvSpPr>
            <p:nvPr/>
          </p:nvSpPr>
          <p:spPr bwMode="auto">
            <a:xfrm>
              <a:off x="3524881" y="5261206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494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59" name="Rectangle 147"/>
            <p:cNvSpPr>
              <a:spLocks noChangeArrowheads="1"/>
            </p:cNvSpPr>
            <p:nvPr/>
          </p:nvSpPr>
          <p:spPr bwMode="auto">
            <a:xfrm>
              <a:off x="3524881" y="54048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545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0" name="Rectangle 148"/>
            <p:cNvSpPr>
              <a:spLocks noChangeArrowheads="1"/>
            </p:cNvSpPr>
            <p:nvPr/>
          </p:nvSpPr>
          <p:spPr bwMode="auto">
            <a:xfrm>
              <a:off x="3524881" y="555033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520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1" name="Rectangle 149"/>
            <p:cNvSpPr>
              <a:spLocks noChangeArrowheads="1"/>
            </p:cNvSpPr>
            <p:nvPr/>
          </p:nvSpPr>
          <p:spPr bwMode="auto">
            <a:xfrm>
              <a:off x="4459262" y="5261206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427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2" name="Rectangle 150"/>
            <p:cNvSpPr>
              <a:spLocks noChangeArrowheads="1"/>
            </p:cNvSpPr>
            <p:nvPr/>
          </p:nvSpPr>
          <p:spPr bwMode="auto">
            <a:xfrm>
              <a:off x="4459262" y="54048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511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3" name="Rectangle 151"/>
            <p:cNvSpPr>
              <a:spLocks noChangeArrowheads="1"/>
            </p:cNvSpPr>
            <p:nvPr/>
          </p:nvSpPr>
          <p:spPr bwMode="auto">
            <a:xfrm>
              <a:off x="4459262" y="555033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470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4" name="Rectangle 152"/>
            <p:cNvSpPr>
              <a:spLocks noChangeArrowheads="1"/>
            </p:cNvSpPr>
            <p:nvPr/>
          </p:nvSpPr>
          <p:spPr bwMode="auto">
            <a:xfrm>
              <a:off x="5393642" y="5261206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317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5" name="Rectangle 153"/>
            <p:cNvSpPr>
              <a:spLocks noChangeArrowheads="1"/>
            </p:cNvSpPr>
            <p:nvPr/>
          </p:nvSpPr>
          <p:spPr bwMode="auto">
            <a:xfrm>
              <a:off x="5393642" y="540481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307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6" name="Rectangle 154"/>
            <p:cNvSpPr>
              <a:spLocks noChangeArrowheads="1"/>
            </p:cNvSpPr>
            <p:nvPr/>
          </p:nvSpPr>
          <p:spPr bwMode="auto">
            <a:xfrm>
              <a:off x="5393642" y="5550332"/>
              <a:ext cx="19236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900" smtClean="0">
                  <a:solidFill>
                    <a:srgbClr val="000066"/>
                  </a:solidFill>
                </a:rPr>
                <a:t>358</a:t>
              </a:r>
              <a:endParaRPr lang="es-ES_tradnl" sz="900">
                <a:solidFill>
                  <a:srgbClr val="000066"/>
                </a:solidFill>
              </a:endParaRPr>
            </a:p>
          </p:txBody>
        </p:sp>
        <p:sp>
          <p:nvSpPr>
            <p:cNvPr id="13467" name="Rectangle 155"/>
            <p:cNvSpPr>
              <a:spLocks noChangeArrowheads="1"/>
            </p:cNvSpPr>
            <p:nvPr/>
          </p:nvSpPr>
          <p:spPr bwMode="auto">
            <a:xfrm>
              <a:off x="2065509" y="5261206"/>
              <a:ext cx="30777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ATV/r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3468" name="Rectangle 156"/>
            <p:cNvSpPr>
              <a:spLocks noChangeArrowheads="1"/>
            </p:cNvSpPr>
            <p:nvPr/>
          </p:nvSpPr>
          <p:spPr bwMode="auto">
            <a:xfrm>
              <a:off x="2136042" y="5404812"/>
              <a:ext cx="23724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RAL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3469" name="Rectangle 157"/>
            <p:cNvSpPr>
              <a:spLocks noChangeArrowheads="1"/>
            </p:cNvSpPr>
            <p:nvPr/>
          </p:nvSpPr>
          <p:spPr bwMode="auto">
            <a:xfrm>
              <a:off x="2052685" y="5550332"/>
              <a:ext cx="32060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_tradnl" sz="900" b="1" smtClean="0">
                  <a:solidFill>
                    <a:srgbClr val="000066"/>
                  </a:solidFill>
                </a:rPr>
                <a:t>DRV/r</a:t>
              </a:r>
              <a:endParaRPr lang="es-ES_tradnl" sz="900" b="1">
                <a:solidFill>
                  <a:srgbClr val="000066"/>
                </a:solidFill>
              </a:endParaRPr>
            </a:p>
          </p:txBody>
        </p:sp>
        <p:sp>
          <p:nvSpPr>
            <p:cNvPr id="13470" name="Rectangle 158"/>
            <p:cNvSpPr>
              <a:spLocks noChangeArrowheads="1"/>
            </p:cNvSpPr>
            <p:nvPr/>
          </p:nvSpPr>
          <p:spPr bwMode="auto">
            <a:xfrm>
              <a:off x="1645901" y="5073562"/>
              <a:ext cx="19444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b="1" dirty="0" smtClean="0">
                  <a:solidFill>
                    <a:srgbClr val="CC3300"/>
                  </a:solidFill>
                </a:rPr>
                <a:t>Participantes en  cada grupo, N </a:t>
              </a:r>
              <a:endParaRPr lang="es-ES_tradnl" sz="1000" b="1" dirty="0">
                <a:solidFill>
                  <a:srgbClr val="CC3300"/>
                </a:solidFill>
              </a:endParaRPr>
            </a:p>
          </p:txBody>
        </p:sp>
        <p:sp>
          <p:nvSpPr>
            <p:cNvPr id="13471" name="Line 159"/>
            <p:cNvSpPr>
              <a:spLocks noChangeShapeType="1"/>
            </p:cNvSpPr>
            <p:nvPr/>
          </p:nvSpPr>
          <p:spPr bwMode="auto">
            <a:xfrm>
              <a:off x="4545769" y="3599704"/>
              <a:ext cx="0" cy="103396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 flipH="1">
              <a:off x="4007418" y="3182116"/>
              <a:ext cx="1772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56" name="Line 44"/>
            <p:cNvSpPr>
              <a:spLocks noChangeShapeType="1"/>
            </p:cNvSpPr>
            <p:nvPr/>
          </p:nvSpPr>
          <p:spPr bwMode="auto">
            <a:xfrm flipH="1">
              <a:off x="4007418" y="2648716"/>
              <a:ext cx="1772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57" name="Line 45"/>
            <p:cNvSpPr>
              <a:spLocks noChangeShapeType="1"/>
            </p:cNvSpPr>
            <p:nvPr/>
          </p:nvSpPr>
          <p:spPr bwMode="auto">
            <a:xfrm flipH="1">
              <a:off x="4167658" y="2133600"/>
              <a:ext cx="1772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4" name="Rectangle 72"/>
            <p:cNvSpPr>
              <a:spLocks noChangeArrowheads="1"/>
            </p:cNvSpPr>
            <p:nvPr/>
          </p:nvSpPr>
          <p:spPr bwMode="auto">
            <a:xfrm>
              <a:off x="3600473" y="3197022"/>
              <a:ext cx="39946" cy="35460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5" name="Rectangle 73"/>
            <p:cNvSpPr>
              <a:spLocks noChangeArrowheads="1"/>
            </p:cNvSpPr>
            <p:nvPr/>
          </p:nvSpPr>
          <p:spPr bwMode="auto">
            <a:xfrm>
              <a:off x="3600473" y="3161562"/>
              <a:ext cx="39946" cy="35460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6" name="Line 74"/>
            <p:cNvSpPr>
              <a:spLocks noChangeShapeType="1"/>
            </p:cNvSpPr>
            <p:nvPr/>
          </p:nvSpPr>
          <p:spPr bwMode="auto">
            <a:xfrm>
              <a:off x="3752766" y="3126101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7" name="Line 75"/>
            <p:cNvSpPr>
              <a:spLocks noChangeShapeType="1"/>
            </p:cNvSpPr>
            <p:nvPr/>
          </p:nvSpPr>
          <p:spPr bwMode="auto">
            <a:xfrm>
              <a:off x="3752766" y="3197022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8" name="Line 76"/>
            <p:cNvSpPr>
              <a:spLocks noChangeShapeType="1"/>
            </p:cNvSpPr>
            <p:nvPr/>
          </p:nvSpPr>
          <p:spPr bwMode="auto">
            <a:xfrm>
              <a:off x="3490623" y="3126101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89" name="Line 77"/>
            <p:cNvSpPr>
              <a:spLocks noChangeShapeType="1"/>
            </p:cNvSpPr>
            <p:nvPr/>
          </p:nvSpPr>
          <p:spPr bwMode="auto">
            <a:xfrm flipV="1">
              <a:off x="3490623" y="3197022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0" name="Freeform 78"/>
            <p:cNvSpPr>
              <a:spLocks/>
            </p:cNvSpPr>
            <p:nvPr/>
          </p:nvSpPr>
          <p:spPr bwMode="auto">
            <a:xfrm>
              <a:off x="3490623" y="3197022"/>
              <a:ext cx="262143" cy="0"/>
            </a:xfrm>
            <a:custGeom>
              <a:avLst/>
              <a:gdLst/>
              <a:ahLst/>
              <a:cxnLst>
                <a:cxn ang="0">
                  <a:pos x="844" y="0"/>
                </a:cxn>
                <a:cxn ang="0">
                  <a:pos x="645" y="0"/>
                </a:cxn>
                <a:cxn ang="0">
                  <a:pos x="479" y="0"/>
                </a:cxn>
                <a:cxn ang="0">
                  <a:pos x="353" y="0"/>
                </a:cxn>
                <a:cxn ang="0">
                  <a:pos x="0" y="0"/>
                </a:cxn>
              </a:cxnLst>
              <a:rect l="0" t="0" r="r" b="b"/>
              <a:pathLst>
                <a:path w="844">
                  <a:moveTo>
                    <a:pt x="844" y="0"/>
                  </a:moveTo>
                  <a:lnTo>
                    <a:pt x="645" y="0"/>
                  </a:lnTo>
                  <a:lnTo>
                    <a:pt x="479" y="0"/>
                  </a:lnTo>
                  <a:lnTo>
                    <a:pt x="353" y="0"/>
                  </a:lnTo>
                  <a:lnTo>
                    <a:pt x="0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1" name="Freeform 79"/>
            <p:cNvSpPr>
              <a:spLocks/>
            </p:cNvSpPr>
            <p:nvPr/>
          </p:nvSpPr>
          <p:spPr bwMode="auto">
            <a:xfrm>
              <a:off x="3600473" y="2647384"/>
              <a:ext cx="39946" cy="67375"/>
            </a:xfrm>
            <a:custGeom>
              <a:avLst/>
              <a:gdLst/>
              <a:ahLst/>
              <a:cxnLst>
                <a:cxn ang="0">
                  <a:pos x="126" y="78"/>
                </a:cxn>
                <a:cxn ang="0">
                  <a:pos x="126" y="0"/>
                </a:cxn>
                <a:cxn ang="0">
                  <a:pos x="0" y="0"/>
                </a:cxn>
                <a:cxn ang="0">
                  <a:pos x="0" y="78"/>
                </a:cxn>
                <a:cxn ang="0">
                  <a:pos x="0" y="158"/>
                </a:cxn>
                <a:cxn ang="0">
                  <a:pos x="126" y="158"/>
                </a:cxn>
                <a:cxn ang="0">
                  <a:pos x="126" y="78"/>
                </a:cxn>
              </a:cxnLst>
              <a:rect l="0" t="0" r="r" b="b"/>
              <a:pathLst>
                <a:path w="126" h="158">
                  <a:moveTo>
                    <a:pt x="126" y="78"/>
                  </a:move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8"/>
                  </a:lnTo>
                  <a:lnTo>
                    <a:pt x="126" y="158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2" name="Line 80"/>
            <p:cNvSpPr>
              <a:spLocks noChangeShapeType="1"/>
            </p:cNvSpPr>
            <p:nvPr/>
          </p:nvSpPr>
          <p:spPr bwMode="auto">
            <a:xfrm>
              <a:off x="3500609" y="2679299"/>
              <a:ext cx="99864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3" name="Line 81"/>
            <p:cNvSpPr>
              <a:spLocks noChangeShapeType="1"/>
            </p:cNvSpPr>
            <p:nvPr/>
          </p:nvSpPr>
          <p:spPr bwMode="auto">
            <a:xfrm flipV="1">
              <a:off x="3500609" y="2679299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4" name="Line 82"/>
            <p:cNvSpPr>
              <a:spLocks noChangeShapeType="1"/>
            </p:cNvSpPr>
            <p:nvPr/>
          </p:nvSpPr>
          <p:spPr bwMode="auto">
            <a:xfrm>
              <a:off x="3500609" y="2608378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5" name="Line 83"/>
            <p:cNvSpPr>
              <a:spLocks noChangeShapeType="1"/>
            </p:cNvSpPr>
            <p:nvPr/>
          </p:nvSpPr>
          <p:spPr bwMode="auto">
            <a:xfrm>
              <a:off x="3640419" y="2679299"/>
              <a:ext cx="84884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96" name="Freeform 84"/>
            <p:cNvSpPr>
              <a:spLocks/>
            </p:cNvSpPr>
            <p:nvPr/>
          </p:nvSpPr>
          <p:spPr bwMode="auto">
            <a:xfrm>
              <a:off x="3725303" y="2608378"/>
              <a:ext cx="0" cy="141842"/>
            </a:xfrm>
            <a:custGeom>
              <a:avLst/>
              <a:gdLst/>
              <a:ahLst/>
              <a:cxnLst>
                <a:cxn ang="0">
                  <a:pos x="0" y="320"/>
                </a:cxn>
                <a:cxn ang="0">
                  <a:pos x="0" y="159"/>
                </a:cxn>
                <a:cxn ang="0">
                  <a:pos x="0" y="0"/>
                </a:cxn>
              </a:cxnLst>
              <a:rect l="0" t="0" r="r" b="b"/>
              <a:pathLst>
                <a:path h="320">
                  <a:moveTo>
                    <a:pt x="0" y="320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4" name="Rectangle 92"/>
            <p:cNvSpPr>
              <a:spLocks noChangeArrowheads="1"/>
            </p:cNvSpPr>
            <p:nvPr/>
          </p:nvSpPr>
          <p:spPr bwMode="auto">
            <a:xfrm>
              <a:off x="3785221" y="2175760"/>
              <a:ext cx="39946" cy="35460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5" name="Rectangle 93"/>
            <p:cNvSpPr>
              <a:spLocks noChangeArrowheads="1"/>
            </p:cNvSpPr>
            <p:nvPr/>
          </p:nvSpPr>
          <p:spPr bwMode="auto">
            <a:xfrm>
              <a:off x="3785221" y="2140300"/>
              <a:ext cx="39946" cy="35460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6" name="Freeform 94"/>
            <p:cNvSpPr>
              <a:spLocks/>
            </p:cNvSpPr>
            <p:nvPr/>
          </p:nvSpPr>
          <p:spPr bwMode="auto">
            <a:xfrm>
              <a:off x="3702834" y="2175760"/>
              <a:ext cx="22719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9" y="0"/>
                </a:cxn>
                <a:cxn ang="0">
                  <a:pos x="385" y="0"/>
                </a:cxn>
                <a:cxn ang="0">
                  <a:pos x="441" y="0"/>
                </a:cxn>
                <a:cxn ang="0">
                  <a:pos x="721" y="0"/>
                </a:cxn>
              </a:cxnLst>
              <a:rect l="0" t="0" r="r" b="b"/>
              <a:pathLst>
                <a:path w="721">
                  <a:moveTo>
                    <a:pt x="0" y="0"/>
                  </a:moveTo>
                  <a:lnTo>
                    <a:pt x="259" y="0"/>
                  </a:lnTo>
                  <a:lnTo>
                    <a:pt x="385" y="0"/>
                  </a:lnTo>
                  <a:lnTo>
                    <a:pt x="441" y="0"/>
                  </a:lnTo>
                  <a:lnTo>
                    <a:pt x="721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7" name="Line 95"/>
            <p:cNvSpPr>
              <a:spLocks noChangeShapeType="1"/>
            </p:cNvSpPr>
            <p:nvPr/>
          </p:nvSpPr>
          <p:spPr bwMode="auto">
            <a:xfrm>
              <a:off x="3930024" y="2104839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8" name="Line 96"/>
            <p:cNvSpPr>
              <a:spLocks noChangeShapeType="1"/>
            </p:cNvSpPr>
            <p:nvPr/>
          </p:nvSpPr>
          <p:spPr bwMode="auto">
            <a:xfrm flipV="1">
              <a:off x="3930024" y="2175760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09" name="Line 97"/>
            <p:cNvSpPr>
              <a:spLocks noChangeShapeType="1"/>
            </p:cNvSpPr>
            <p:nvPr/>
          </p:nvSpPr>
          <p:spPr bwMode="auto">
            <a:xfrm flipV="1">
              <a:off x="3702834" y="2175760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0" name="Line 98"/>
            <p:cNvSpPr>
              <a:spLocks noChangeShapeType="1"/>
            </p:cNvSpPr>
            <p:nvPr/>
          </p:nvSpPr>
          <p:spPr bwMode="auto">
            <a:xfrm flipV="1">
              <a:off x="3702834" y="2104839"/>
              <a:ext cx="0" cy="70921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11" name="Rectangle 99"/>
            <p:cNvSpPr>
              <a:spLocks noChangeArrowheads="1"/>
            </p:cNvSpPr>
            <p:nvPr/>
          </p:nvSpPr>
          <p:spPr bwMode="auto">
            <a:xfrm>
              <a:off x="3888040" y="1919104"/>
              <a:ext cx="83636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A favor RAL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  <p:sp>
          <p:nvSpPr>
            <p:cNvPr id="13412" name="Rectangle 100"/>
            <p:cNvSpPr>
              <a:spLocks noChangeArrowheads="1"/>
            </p:cNvSpPr>
            <p:nvPr/>
          </p:nvSpPr>
          <p:spPr bwMode="auto">
            <a:xfrm>
              <a:off x="3727800" y="2953516"/>
              <a:ext cx="943713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A favor DRV/r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  <p:sp>
          <p:nvSpPr>
            <p:cNvPr id="13416" name="Rectangle 104"/>
            <p:cNvSpPr>
              <a:spLocks noChangeArrowheads="1"/>
            </p:cNvSpPr>
            <p:nvPr/>
          </p:nvSpPr>
          <p:spPr bwMode="auto">
            <a:xfrm>
              <a:off x="3727800" y="2434220"/>
              <a:ext cx="83636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s-ES_tradnl" sz="1050" smtClean="0">
                  <a:solidFill>
                    <a:srgbClr val="000066"/>
                  </a:solidFill>
                </a:rPr>
                <a:t>A favor RAL</a:t>
              </a:r>
              <a:endParaRPr lang="es-ES_tradnl" sz="1050">
                <a:solidFill>
                  <a:srgbClr val="000066"/>
                </a:solidFill>
              </a:endParaRPr>
            </a:p>
          </p:txBody>
        </p:sp>
        <p:sp>
          <p:nvSpPr>
            <p:cNvPr id="13672" name="Line 360"/>
            <p:cNvSpPr>
              <a:spLocks noChangeShapeType="1"/>
            </p:cNvSpPr>
            <p:nvPr/>
          </p:nvSpPr>
          <p:spPr bwMode="auto">
            <a:xfrm flipH="1">
              <a:off x="3183542" y="3303401"/>
              <a:ext cx="252156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3" name="Freeform 361"/>
            <p:cNvSpPr>
              <a:spLocks/>
            </p:cNvSpPr>
            <p:nvPr/>
          </p:nvSpPr>
          <p:spPr bwMode="auto">
            <a:xfrm>
              <a:off x="3685357" y="3303401"/>
              <a:ext cx="252156" cy="70921"/>
            </a:xfrm>
            <a:custGeom>
              <a:avLst/>
              <a:gdLst/>
              <a:ahLst/>
              <a:cxnLst>
                <a:cxn ang="0">
                  <a:pos x="804" y="157"/>
                </a:cxn>
                <a:cxn ang="0">
                  <a:pos x="804" y="0"/>
                </a:cxn>
                <a:cxn ang="0">
                  <a:pos x="0" y="0"/>
                </a:cxn>
              </a:cxnLst>
              <a:rect l="0" t="0" r="r" b="b"/>
              <a:pathLst>
                <a:path w="804" h="157">
                  <a:moveTo>
                    <a:pt x="804" y="157"/>
                  </a:moveTo>
                  <a:lnTo>
                    <a:pt x="804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4" name="Line 362"/>
            <p:cNvSpPr>
              <a:spLocks noChangeShapeType="1"/>
            </p:cNvSpPr>
            <p:nvPr/>
          </p:nvSpPr>
          <p:spPr bwMode="auto">
            <a:xfrm flipH="1">
              <a:off x="3435698" y="3303401"/>
              <a:ext cx="249659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5" name="Line 363"/>
            <p:cNvSpPr>
              <a:spLocks noChangeShapeType="1"/>
            </p:cNvSpPr>
            <p:nvPr/>
          </p:nvSpPr>
          <p:spPr bwMode="auto">
            <a:xfrm flipV="1">
              <a:off x="3685357" y="2080016"/>
              <a:ext cx="0" cy="1223387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6" name="Line 364"/>
            <p:cNvSpPr>
              <a:spLocks noChangeShapeType="1"/>
            </p:cNvSpPr>
            <p:nvPr/>
          </p:nvSpPr>
          <p:spPr bwMode="auto">
            <a:xfrm>
              <a:off x="3435698" y="2080016"/>
              <a:ext cx="0" cy="1223387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7" name="Line 365"/>
            <p:cNvSpPr>
              <a:spLocks noChangeShapeType="1"/>
            </p:cNvSpPr>
            <p:nvPr/>
          </p:nvSpPr>
          <p:spPr bwMode="auto">
            <a:xfrm>
              <a:off x="3183542" y="2080016"/>
              <a:ext cx="0" cy="1223387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8" name="Freeform 366"/>
            <p:cNvSpPr>
              <a:spLocks/>
            </p:cNvSpPr>
            <p:nvPr/>
          </p:nvSpPr>
          <p:spPr bwMode="auto">
            <a:xfrm>
              <a:off x="2933882" y="3303401"/>
              <a:ext cx="249659" cy="70921"/>
            </a:xfrm>
            <a:custGeom>
              <a:avLst/>
              <a:gdLst/>
              <a:ahLst/>
              <a:cxnLst>
                <a:cxn ang="0">
                  <a:pos x="803" y="0"/>
                </a:cxn>
                <a:cxn ang="0">
                  <a:pos x="0" y="0"/>
                </a:cxn>
                <a:cxn ang="0">
                  <a:pos x="0" y="157"/>
                </a:cxn>
              </a:cxnLst>
              <a:rect l="0" t="0" r="r" b="b"/>
              <a:pathLst>
                <a:path w="803" h="157">
                  <a:moveTo>
                    <a:pt x="803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79" name="Rectangle 367"/>
            <p:cNvSpPr>
              <a:spLocks noChangeArrowheads="1"/>
            </p:cNvSpPr>
            <p:nvPr/>
          </p:nvSpPr>
          <p:spPr bwMode="auto">
            <a:xfrm>
              <a:off x="2824032" y="3427512"/>
              <a:ext cx="23218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-20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680" name="Rectangle 368"/>
            <p:cNvSpPr>
              <a:spLocks noChangeArrowheads="1"/>
            </p:cNvSpPr>
            <p:nvPr/>
          </p:nvSpPr>
          <p:spPr bwMode="auto">
            <a:xfrm>
              <a:off x="3852629" y="3427512"/>
              <a:ext cx="17975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20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681" name="Rectangle 369"/>
            <p:cNvSpPr>
              <a:spLocks noChangeArrowheads="1"/>
            </p:cNvSpPr>
            <p:nvPr/>
          </p:nvSpPr>
          <p:spPr bwMode="auto">
            <a:xfrm>
              <a:off x="3602970" y="3427512"/>
              <a:ext cx="17975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682" name="Rectangle 370"/>
            <p:cNvSpPr>
              <a:spLocks noChangeArrowheads="1"/>
            </p:cNvSpPr>
            <p:nvPr/>
          </p:nvSpPr>
          <p:spPr bwMode="auto">
            <a:xfrm>
              <a:off x="3395752" y="3427512"/>
              <a:ext cx="898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683" name="Rectangle 371"/>
            <p:cNvSpPr>
              <a:spLocks noChangeArrowheads="1"/>
            </p:cNvSpPr>
            <p:nvPr/>
          </p:nvSpPr>
          <p:spPr bwMode="auto">
            <a:xfrm>
              <a:off x="3073691" y="3427512"/>
              <a:ext cx="23218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_tradnl" sz="1000" smtClean="0">
                  <a:solidFill>
                    <a:srgbClr val="000066"/>
                  </a:solidFill>
                </a:rPr>
                <a:t>-10</a:t>
              </a:r>
              <a:endParaRPr lang="es-ES_tradnl" sz="1000">
                <a:solidFill>
                  <a:srgbClr val="000066"/>
                </a:solidFill>
              </a:endParaRPr>
            </a:p>
          </p:txBody>
        </p:sp>
        <p:sp>
          <p:nvSpPr>
            <p:cNvPr id="13697" name="Rectangle 385"/>
            <p:cNvSpPr>
              <a:spLocks noChangeArrowheads="1"/>
            </p:cNvSpPr>
            <p:nvPr/>
          </p:nvSpPr>
          <p:spPr bwMode="auto">
            <a:xfrm>
              <a:off x="4711193" y="2039116"/>
              <a:ext cx="210233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b="1" smtClean="0">
                  <a:solidFill>
                    <a:srgbClr val="000066"/>
                  </a:solidFill>
                </a:rPr>
                <a:t>ATV/r (24.1%) vs. RAL (8.6%)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698" name="Rectangle 386"/>
            <p:cNvSpPr>
              <a:spLocks noChangeArrowheads="1"/>
            </p:cNvSpPr>
            <p:nvPr/>
          </p:nvSpPr>
          <p:spPr bwMode="auto">
            <a:xfrm>
              <a:off x="5123060" y="2216474"/>
              <a:ext cx="158254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smtClean="0">
                  <a:solidFill>
                    <a:srgbClr val="000066"/>
                  </a:solidFill>
                </a:rPr>
                <a:t>14.9% (10.2% ; 19.6%)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3699" name="Rectangle 387"/>
            <p:cNvSpPr>
              <a:spLocks noChangeArrowheads="1"/>
            </p:cNvSpPr>
            <p:nvPr/>
          </p:nvSpPr>
          <p:spPr bwMode="auto">
            <a:xfrm>
              <a:off x="4711193" y="2562803"/>
              <a:ext cx="211528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b="1" smtClean="0">
                  <a:solidFill>
                    <a:srgbClr val="000066"/>
                  </a:solidFill>
                </a:rPr>
                <a:t>DRV/r (16.6%) vs. RAL (8.6%)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700" name="Rectangle 388"/>
            <p:cNvSpPr>
              <a:spLocks noChangeArrowheads="1"/>
            </p:cNvSpPr>
            <p:nvPr/>
          </p:nvSpPr>
          <p:spPr bwMode="auto">
            <a:xfrm>
              <a:off x="5123060" y="2740162"/>
              <a:ext cx="13999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smtClean="0">
                  <a:solidFill>
                    <a:srgbClr val="000066"/>
                  </a:solidFill>
                </a:rPr>
                <a:t>7.5% (3.2% ; 11.8%)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3701" name="Rectangle 389"/>
            <p:cNvSpPr>
              <a:spLocks noChangeArrowheads="1"/>
            </p:cNvSpPr>
            <p:nvPr/>
          </p:nvSpPr>
          <p:spPr bwMode="auto">
            <a:xfrm>
              <a:off x="4697690" y="3004329"/>
              <a:ext cx="232621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b="1" smtClean="0">
                  <a:solidFill>
                    <a:srgbClr val="000066"/>
                  </a:solidFill>
                </a:rPr>
                <a:t>ATV/r (24.1%) vs. DRV/r (16.6%) 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702" name="Rectangle 390"/>
            <p:cNvSpPr>
              <a:spLocks noChangeArrowheads="1"/>
            </p:cNvSpPr>
            <p:nvPr/>
          </p:nvSpPr>
          <p:spPr bwMode="auto">
            <a:xfrm>
              <a:off x="5123060" y="3181688"/>
              <a:ext cx="141136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_tradnl" sz="1200" smtClean="0">
                  <a:solidFill>
                    <a:srgbClr val="000066"/>
                  </a:solidFill>
                </a:rPr>
                <a:t>7.5% (2.3% ; 12.7%)</a:t>
              </a:r>
              <a:endParaRPr lang="es-ES_tradnl" sz="1200">
                <a:solidFill>
                  <a:srgbClr val="000066"/>
                </a:solidFill>
              </a:endParaRPr>
            </a:p>
          </p:txBody>
        </p:sp>
        <p:sp>
          <p:nvSpPr>
            <p:cNvPr id="13713" name="Line 401"/>
            <p:cNvSpPr>
              <a:spLocks noChangeShapeType="1"/>
            </p:cNvSpPr>
            <p:nvPr/>
          </p:nvSpPr>
          <p:spPr bwMode="auto">
            <a:xfrm>
              <a:off x="5988077" y="3997545"/>
              <a:ext cx="230210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14" name="Line 402"/>
            <p:cNvSpPr>
              <a:spLocks noChangeShapeType="1"/>
            </p:cNvSpPr>
            <p:nvPr/>
          </p:nvSpPr>
          <p:spPr bwMode="auto">
            <a:xfrm>
              <a:off x="5988077" y="3717993"/>
              <a:ext cx="230210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15" name="Line 403"/>
            <p:cNvSpPr>
              <a:spLocks noChangeShapeType="1"/>
            </p:cNvSpPr>
            <p:nvPr/>
          </p:nvSpPr>
          <p:spPr bwMode="auto">
            <a:xfrm flipH="1">
              <a:off x="5988077" y="4280927"/>
              <a:ext cx="230210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16" name="Rectangle 404"/>
            <p:cNvSpPr>
              <a:spLocks noChangeArrowheads="1"/>
            </p:cNvSpPr>
            <p:nvPr/>
          </p:nvSpPr>
          <p:spPr bwMode="auto">
            <a:xfrm>
              <a:off x="6293735" y="3628000"/>
              <a:ext cx="398955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ATV/r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717" name="Rectangle 405"/>
            <p:cNvSpPr>
              <a:spLocks noChangeArrowheads="1"/>
            </p:cNvSpPr>
            <p:nvPr/>
          </p:nvSpPr>
          <p:spPr bwMode="auto">
            <a:xfrm>
              <a:off x="6293733" y="3911381"/>
              <a:ext cx="315791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RAL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13718" name="Rectangle 406"/>
            <p:cNvSpPr>
              <a:spLocks noChangeArrowheads="1"/>
            </p:cNvSpPr>
            <p:nvPr/>
          </p:nvSpPr>
          <p:spPr bwMode="auto">
            <a:xfrm>
              <a:off x="6293733" y="4192849"/>
              <a:ext cx="423642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200" b="1" dirty="0" smtClean="0">
                  <a:solidFill>
                    <a:srgbClr val="000066"/>
                  </a:solidFill>
                </a:rPr>
                <a:t>DRV/r</a:t>
              </a:r>
              <a:endParaRPr lang="es-ES_tradnl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2986934" y="1809344"/>
              <a:ext cx="90281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050" dirty="0" smtClean="0">
                  <a:solidFill>
                    <a:srgbClr val="000066"/>
                  </a:solidFill>
                </a:rPr>
                <a:t>≠ (97.5%CI)</a:t>
              </a:r>
              <a:endParaRPr lang="es-ES_tradnl" sz="1050" dirty="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ZoneTexte 69"/>
          <p:cNvSpPr txBox="1">
            <a:spLocks noChangeArrowheads="1"/>
          </p:cNvSpPr>
          <p:nvPr/>
        </p:nvSpPr>
        <p:spPr bwMode="auto">
          <a:xfrm>
            <a:off x="5365750" y="6553200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  <a:ea typeface="ＭＳ Ｐゴシック" pitchFamily="-65" charset="-128"/>
              </a:rPr>
              <a:t>Lennox JL. Ann Intern Med 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65" charset="-128"/>
              </a:rPr>
              <a:t>2014;161:461-71</a:t>
            </a:r>
            <a:endParaRPr lang="en-GB" sz="1200" i="1" dirty="0">
              <a:solidFill>
                <a:srgbClr val="CC3300"/>
              </a:solidFill>
              <a:ea typeface="ＭＳ Ｐゴシック" pitchFamily="-65" charset="-128"/>
            </a:endParaRPr>
          </a:p>
        </p:txBody>
      </p:sp>
      <p:grpSp>
        <p:nvGrpSpPr>
          <p:cNvPr id="14340" name="Grouper 8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434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34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-65" charset="-128"/>
                </a:rPr>
                <a:t>ACTG A5257</a:t>
              </a:r>
            </a:p>
          </p:txBody>
        </p:sp>
      </p:grpSp>
      <p:sp>
        <p:nvSpPr>
          <p:cNvPr id="1434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65" charset="-128"/>
              </a:rPr>
              <a:t>Estudio</a:t>
            </a:r>
            <a:r>
              <a:rPr lang="en-GB" sz="3100" dirty="0" smtClean="0">
                <a:ea typeface="ＭＳ Ｐゴシック" pitchFamily="-65" charset="-128"/>
              </a:rPr>
              <a:t> ACTG A5257: (ATV/r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DRV/r </a:t>
            </a:r>
            <a:r>
              <a:rPr lang="en-GB" sz="3100" dirty="0" err="1" smtClean="0">
                <a:ea typeface="ＭＳ Ｐゴシック" pitchFamily="-65" charset="-128"/>
              </a:rPr>
              <a:t>vs</a:t>
            </a:r>
            <a:r>
              <a:rPr lang="en-GB" sz="3100" dirty="0" smtClean="0">
                <a:ea typeface="ＭＳ Ｐゴシック" pitchFamily="-65" charset="-128"/>
              </a:rPr>
              <a:t> RAL) + TDF/FTC</a:t>
            </a:r>
          </a:p>
        </p:txBody>
      </p:sp>
      <p:sp>
        <p:nvSpPr>
          <p:cNvPr id="14662" name="Text Box 2"/>
          <p:cNvSpPr txBox="1">
            <a:spLocks noChangeArrowheads="1"/>
          </p:cNvSpPr>
          <p:nvPr/>
        </p:nvSpPr>
        <p:spPr bwMode="auto">
          <a:xfrm>
            <a:off x="356978" y="1277938"/>
            <a:ext cx="4623231" cy="84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CV ≤ 50 copias/ml,</a:t>
            </a:r>
            <a:b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</a:b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independientemente del cambio de TARV </a:t>
            </a:r>
          </a:p>
          <a:p>
            <a:pPr algn="ctr" defTabSz="914400">
              <a:lnSpc>
                <a:spcPct val="80000"/>
              </a:lnSpc>
            </a:pP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(análisis ITT)</a:t>
            </a:r>
            <a:endParaRPr lang="es-ES_tradnl" altLang="fr-FR" sz="20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sp>
        <p:nvSpPr>
          <p:cNvPr id="14663" name="Text Box 2"/>
          <p:cNvSpPr txBox="1">
            <a:spLocks noChangeArrowheads="1"/>
          </p:cNvSpPr>
          <p:nvPr/>
        </p:nvSpPr>
        <p:spPr bwMode="auto">
          <a:xfrm>
            <a:off x="5079753" y="1277938"/>
            <a:ext cx="4035672" cy="83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CV ≤ 50 copias/ml </a:t>
            </a:r>
            <a:b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</a:b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recibiendo el TARV </a:t>
            </a:r>
            <a:r>
              <a:rPr lang="es-ES_tradnl" altLang="fr-FR" sz="2000" b="1" dirty="0" err="1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randomizado</a:t>
            </a: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 </a:t>
            </a:r>
            <a:b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</a:b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(ITT, análisis </a:t>
            </a:r>
            <a:r>
              <a:rPr lang="es-ES_tradnl" altLang="fr-FR" sz="2000" b="1" dirty="0" err="1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snapshot</a:t>
            </a:r>
            <a:r>
              <a:rPr lang="es-ES_tradnl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-65" charset="-128"/>
              </a:rPr>
              <a:t>)</a:t>
            </a:r>
            <a:endParaRPr lang="es-ES_tradnl" altLang="fr-FR" sz="2000" b="1" dirty="0">
              <a:solidFill>
                <a:srgbClr val="CC3300"/>
              </a:solidFill>
              <a:latin typeface="Calibri" pitchFamily="34" charset="0"/>
              <a:ea typeface="ＭＳ Ｐゴシック" pitchFamily="-65" charset="-128"/>
            </a:endParaRPr>
          </a:p>
        </p:txBody>
      </p:sp>
      <p:grpSp>
        <p:nvGrpSpPr>
          <p:cNvPr id="327" name="Groupe 326"/>
          <p:cNvGrpSpPr/>
          <p:nvPr/>
        </p:nvGrpSpPr>
        <p:grpSpPr>
          <a:xfrm>
            <a:off x="4704296" y="2286000"/>
            <a:ext cx="3920592" cy="3844925"/>
            <a:chOff x="4704296" y="2286000"/>
            <a:chExt cx="3920592" cy="3844925"/>
          </a:xfrm>
        </p:grpSpPr>
        <p:sp>
          <p:nvSpPr>
            <p:cNvPr id="14348" name="Line 12"/>
            <p:cNvSpPr>
              <a:spLocks noChangeShapeType="1"/>
            </p:cNvSpPr>
            <p:nvPr/>
          </p:nvSpPr>
          <p:spPr bwMode="auto">
            <a:xfrm flipV="1">
              <a:off x="6969125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 flipV="1">
              <a:off x="66595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auto">
            <a:xfrm>
              <a:off x="5734050" y="5019675"/>
              <a:ext cx="1852613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42" y="0"/>
                </a:cxn>
                <a:cxn ang="0">
                  <a:pos x="4084" y="0"/>
                </a:cxn>
                <a:cxn ang="0">
                  <a:pos x="5445" y="0"/>
                </a:cxn>
                <a:cxn ang="0">
                  <a:pos x="6807" y="0"/>
                </a:cxn>
                <a:cxn ang="0">
                  <a:pos x="8168" y="0"/>
                </a:cxn>
              </a:cxnLst>
              <a:rect l="0" t="0" r="r" b="b"/>
              <a:pathLst>
                <a:path w="8168">
                  <a:moveTo>
                    <a:pt x="0" y="0"/>
                  </a:moveTo>
                  <a:lnTo>
                    <a:pt x="2042" y="0"/>
                  </a:lnTo>
                  <a:lnTo>
                    <a:pt x="4084" y="0"/>
                  </a:lnTo>
                  <a:lnTo>
                    <a:pt x="5445" y="0"/>
                  </a:lnTo>
                  <a:lnTo>
                    <a:pt x="6807" y="0"/>
                  </a:lnTo>
                  <a:lnTo>
                    <a:pt x="8168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 flipV="1">
              <a:off x="75866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 flipV="1">
              <a:off x="72771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>
              <a:off x="805021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auto">
            <a:xfrm>
              <a:off x="7586663" y="5019675"/>
              <a:ext cx="976312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42" y="0"/>
                </a:cxn>
                <a:cxn ang="0">
                  <a:pos x="4086" y="0"/>
                </a:cxn>
                <a:cxn ang="0">
                  <a:pos x="4305" y="0"/>
                </a:cxn>
              </a:cxnLst>
              <a:rect l="0" t="0" r="r" b="b"/>
              <a:pathLst>
                <a:path w="4305">
                  <a:moveTo>
                    <a:pt x="0" y="0"/>
                  </a:moveTo>
                  <a:lnTo>
                    <a:pt x="2042" y="0"/>
                  </a:lnTo>
                  <a:lnTo>
                    <a:pt x="4086" y="0"/>
                  </a:lnTo>
                  <a:lnTo>
                    <a:pt x="4305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5" name="Line 19"/>
            <p:cNvSpPr>
              <a:spLocks noChangeShapeType="1"/>
            </p:cNvSpPr>
            <p:nvPr/>
          </p:nvSpPr>
          <p:spPr bwMode="auto">
            <a:xfrm flipV="1">
              <a:off x="85137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7" name="Line 21"/>
            <p:cNvSpPr>
              <a:spLocks noChangeShapeType="1"/>
            </p:cNvSpPr>
            <p:nvPr/>
          </p:nvSpPr>
          <p:spPr bwMode="auto">
            <a:xfrm>
              <a:off x="5521325" y="2322512"/>
              <a:ext cx="0" cy="58738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8" name="Line 22"/>
            <p:cNvSpPr>
              <a:spLocks noChangeShapeType="1"/>
            </p:cNvSpPr>
            <p:nvPr/>
          </p:nvSpPr>
          <p:spPr bwMode="auto">
            <a:xfrm flipH="1">
              <a:off x="5473700" y="2381250"/>
              <a:ext cx="47625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9" name="Line 23"/>
            <p:cNvSpPr>
              <a:spLocks noChangeShapeType="1"/>
            </p:cNvSpPr>
            <p:nvPr/>
          </p:nvSpPr>
          <p:spPr bwMode="auto">
            <a:xfrm flipH="1">
              <a:off x="5472113" y="2797175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0" name="Line 24"/>
            <p:cNvSpPr>
              <a:spLocks noChangeShapeType="1"/>
            </p:cNvSpPr>
            <p:nvPr/>
          </p:nvSpPr>
          <p:spPr bwMode="auto">
            <a:xfrm>
              <a:off x="5521325" y="2381250"/>
              <a:ext cx="0" cy="41592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1" name="Line 25"/>
            <p:cNvSpPr>
              <a:spLocks noChangeShapeType="1"/>
            </p:cNvSpPr>
            <p:nvPr/>
          </p:nvSpPr>
          <p:spPr bwMode="auto">
            <a:xfrm flipH="1">
              <a:off x="5472113" y="3213100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2" name="Line 26"/>
            <p:cNvSpPr>
              <a:spLocks noChangeShapeType="1"/>
            </p:cNvSpPr>
            <p:nvPr/>
          </p:nvSpPr>
          <p:spPr bwMode="auto">
            <a:xfrm flipH="1">
              <a:off x="5472113" y="3627437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3" name="Freeform 27"/>
            <p:cNvSpPr>
              <a:spLocks/>
            </p:cNvSpPr>
            <p:nvPr/>
          </p:nvSpPr>
          <p:spPr bwMode="auto">
            <a:xfrm>
              <a:off x="5521325" y="2797175"/>
              <a:ext cx="0" cy="16637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32"/>
                </a:cxn>
                <a:cxn ang="0">
                  <a:pos x="0" y="3664"/>
                </a:cxn>
                <a:cxn ang="0">
                  <a:pos x="0" y="5497"/>
                </a:cxn>
                <a:cxn ang="0">
                  <a:pos x="0" y="7335"/>
                </a:cxn>
              </a:cxnLst>
              <a:rect l="0" t="0" r="r" b="b"/>
              <a:pathLst>
                <a:path h="7335">
                  <a:moveTo>
                    <a:pt x="0" y="0"/>
                  </a:moveTo>
                  <a:lnTo>
                    <a:pt x="0" y="1832"/>
                  </a:lnTo>
                  <a:lnTo>
                    <a:pt x="0" y="3664"/>
                  </a:lnTo>
                  <a:lnTo>
                    <a:pt x="0" y="5497"/>
                  </a:lnTo>
                  <a:lnTo>
                    <a:pt x="0" y="7335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7" name="Line 31"/>
            <p:cNvSpPr>
              <a:spLocks noChangeShapeType="1"/>
            </p:cNvSpPr>
            <p:nvPr/>
          </p:nvSpPr>
          <p:spPr bwMode="auto">
            <a:xfrm flipH="1">
              <a:off x="5472113" y="4043362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8" name="Line 32"/>
            <p:cNvSpPr>
              <a:spLocks noChangeShapeType="1"/>
            </p:cNvSpPr>
            <p:nvPr/>
          </p:nvSpPr>
          <p:spPr bwMode="auto">
            <a:xfrm flipH="1">
              <a:off x="5472113" y="4460875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9" name="Freeform 33"/>
            <p:cNvSpPr>
              <a:spLocks/>
            </p:cNvSpPr>
            <p:nvPr/>
          </p:nvSpPr>
          <p:spPr bwMode="auto">
            <a:xfrm>
              <a:off x="5521325" y="5019675"/>
              <a:ext cx="212725" cy="63500"/>
            </a:xfrm>
            <a:custGeom>
              <a:avLst/>
              <a:gdLst/>
              <a:ahLst/>
              <a:cxnLst>
                <a:cxn ang="0">
                  <a:pos x="935" y="281"/>
                </a:cxn>
                <a:cxn ang="0">
                  <a:pos x="935" y="0"/>
                </a:cxn>
                <a:cxn ang="0">
                  <a:pos x="0" y="0"/>
                </a:cxn>
              </a:cxnLst>
              <a:rect l="0" t="0" r="r" b="b"/>
              <a:pathLst>
                <a:path w="935" h="281">
                  <a:moveTo>
                    <a:pt x="935" y="281"/>
                  </a:moveTo>
                  <a:lnTo>
                    <a:pt x="935" y="0"/>
                  </a:lnTo>
                  <a:lnTo>
                    <a:pt x="0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0" name="Line 34"/>
            <p:cNvSpPr>
              <a:spLocks noChangeShapeType="1"/>
            </p:cNvSpPr>
            <p:nvPr/>
          </p:nvSpPr>
          <p:spPr bwMode="auto">
            <a:xfrm flipV="1">
              <a:off x="61976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1" name="Line 35"/>
            <p:cNvSpPr>
              <a:spLocks noChangeShapeType="1"/>
            </p:cNvSpPr>
            <p:nvPr/>
          </p:nvSpPr>
          <p:spPr bwMode="auto">
            <a:xfrm>
              <a:off x="5521325" y="4460875"/>
              <a:ext cx="0" cy="5588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 flipV="1">
              <a:off x="7586663" y="2286000"/>
              <a:ext cx="0" cy="273367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8" name="Rectangle 92"/>
            <p:cNvSpPr>
              <a:spLocks noChangeArrowheads="1"/>
            </p:cNvSpPr>
            <p:nvPr/>
          </p:nvSpPr>
          <p:spPr bwMode="auto">
            <a:xfrm>
              <a:off x="6126163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4429" name="Rectangle 93"/>
            <p:cNvSpPr>
              <a:spLocks noChangeArrowheads="1"/>
            </p:cNvSpPr>
            <p:nvPr/>
          </p:nvSpPr>
          <p:spPr bwMode="auto">
            <a:xfrm>
              <a:off x="5691188" y="5103812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430" name="Rectangle 94"/>
            <p:cNvSpPr>
              <a:spLocks noChangeArrowheads="1"/>
            </p:cNvSpPr>
            <p:nvPr/>
          </p:nvSpPr>
          <p:spPr bwMode="auto">
            <a:xfrm>
              <a:off x="6588125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4431" name="Rectangle 95"/>
            <p:cNvSpPr>
              <a:spLocks noChangeArrowheads="1"/>
            </p:cNvSpPr>
            <p:nvPr/>
          </p:nvSpPr>
          <p:spPr bwMode="auto">
            <a:xfrm>
              <a:off x="6897688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4432" name="Rectangle 96"/>
            <p:cNvSpPr>
              <a:spLocks noChangeArrowheads="1"/>
            </p:cNvSpPr>
            <p:nvPr/>
          </p:nvSpPr>
          <p:spPr bwMode="auto">
            <a:xfrm>
              <a:off x="7205663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4433" name="Rectangle 97"/>
            <p:cNvSpPr>
              <a:spLocks noChangeArrowheads="1"/>
            </p:cNvSpPr>
            <p:nvPr/>
          </p:nvSpPr>
          <p:spPr bwMode="auto">
            <a:xfrm>
              <a:off x="7515225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4435" name="Rectangle 99"/>
            <p:cNvSpPr>
              <a:spLocks noChangeArrowheads="1"/>
            </p:cNvSpPr>
            <p:nvPr/>
          </p:nvSpPr>
          <p:spPr bwMode="auto">
            <a:xfrm>
              <a:off x="611822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436" name="Rectangle 100"/>
            <p:cNvSpPr>
              <a:spLocks noChangeArrowheads="1"/>
            </p:cNvSpPr>
            <p:nvPr/>
          </p:nvSpPr>
          <p:spPr bwMode="auto">
            <a:xfrm>
              <a:off x="611822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437" name="Rectangle 101"/>
            <p:cNvSpPr>
              <a:spLocks noChangeArrowheads="1"/>
            </p:cNvSpPr>
            <p:nvPr/>
          </p:nvSpPr>
          <p:spPr bwMode="auto">
            <a:xfrm>
              <a:off x="611822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438" name="Rectangle 102"/>
            <p:cNvSpPr>
              <a:spLocks noChangeArrowheads="1"/>
            </p:cNvSpPr>
            <p:nvPr/>
          </p:nvSpPr>
          <p:spPr bwMode="auto">
            <a:xfrm>
              <a:off x="5656263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439" name="Rectangle 103"/>
            <p:cNvSpPr>
              <a:spLocks noChangeArrowheads="1"/>
            </p:cNvSpPr>
            <p:nvPr/>
          </p:nvSpPr>
          <p:spPr bwMode="auto">
            <a:xfrm>
              <a:off x="5656263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440" name="Rectangle 104"/>
            <p:cNvSpPr>
              <a:spLocks noChangeArrowheads="1"/>
            </p:cNvSpPr>
            <p:nvPr/>
          </p:nvSpPr>
          <p:spPr bwMode="auto">
            <a:xfrm>
              <a:off x="5656263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441" name="Rectangle 105"/>
            <p:cNvSpPr>
              <a:spLocks noChangeArrowheads="1"/>
            </p:cNvSpPr>
            <p:nvPr/>
          </p:nvSpPr>
          <p:spPr bwMode="auto">
            <a:xfrm>
              <a:off x="65817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442" name="Rectangle 106"/>
            <p:cNvSpPr>
              <a:spLocks noChangeArrowheads="1"/>
            </p:cNvSpPr>
            <p:nvPr/>
          </p:nvSpPr>
          <p:spPr bwMode="auto">
            <a:xfrm>
              <a:off x="65817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443" name="Rectangle 107"/>
            <p:cNvSpPr>
              <a:spLocks noChangeArrowheads="1"/>
            </p:cNvSpPr>
            <p:nvPr/>
          </p:nvSpPr>
          <p:spPr bwMode="auto">
            <a:xfrm>
              <a:off x="65817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444" name="Rectangle 108"/>
            <p:cNvSpPr>
              <a:spLocks noChangeArrowheads="1"/>
            </p:cNvSpPr>
            <p:nvPr/>
          </p:nvSpPr>
          <p:spPr bwMode="auto">
            <a:xfrm>
              <a:off x="7507288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445" name="Rectangle 109"/>
            <p:cNvSpPr>
              <a:spLocks noChangeArrowheads="1"/>
            </p:cNvSpPr>
            <p:nvPr/>
          </p:nvSpPr>
          <p:spPr bwMode="auto">
            <a:xfrm>
              <a:off x="7507288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446" name="Rectangle 110"/>
            <p:cNvSpPr>
              <a:spLocks noChangeArrowheads="1"/>
            </p:cNvSpPr>
            <p:nvPr/>
          </p:nvSpPr>
          <p:spPr bwMode="auto">
            <a:xfrm>
              <a:off x="7507288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447" name="Rectangle 111"/>
            <p:cNvSpPr>
              <a:spLocks noChangeArrowheads="1"/>
            </p:cNvSpPr>
            <p:nvPr/>
          </p:nvSpPr>
          <p:spPr bwMode="auto">
            <a:xfrm>
              <a:off x="8434388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471</a:t>
              </a:r>
            </a:p>
          </p:txBody>
        </p:sp>
        <p:sp>
          <p:nvSpPr>
            <p:cNvPr id="14448" name="Rectangle 112"/>
            <p:cNvSpPr>
              <a:spLocks noChangeArrowheads="1"/>
            </p:cNvSpPr>
            <p:nvPr/>
          </p:nvSpPr>
          <p:spPr bwMode="auto">
            <a:xfrm>
              <a:off x="8434388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483</a:t>
              </a:r>
            </a:p>
          </p:txBody>
        </p:sp>
        <p:sp>
          <p:nvSpPr>
            <p:cNvPr id="14449" name="Rectangle 113"/>
            <p:cNvSpPr>
              <a:spLocks noChangeArrowheads="1"/>
            </p:cNvSpPr>
            <p:nvPr/>
          </p:nvSpPr>
          <p:spPr bwMode="auto">
            <a:xfrm>
              <a:off x="8434388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468</a:t>
              </a:r>
            </a:p>
          </p:txBody>
        </p:sp>
        <p:sp>
          <p:nvSpPr>
            <p:cNvPr id="14450" name="Rectangle 114"/>
            <p:cNvSpPr>
              <a:spLocks noChangeArrowheads="1"/>
            </p:cNvSpPr>
            <p:nvPr/>
          </p:nvSpPr>
          <p:spPr bwMode="auto">
            <a:xfrm>
              <a:off x="5153025" y="5708650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4451" name="Rectangle 115"/>
            <p:cNvSpPr>
              <a:spLocks noChangeArrowheads="1"/>
            </p:cNvSpPr>
            <p:nvPr/>
          </p:nvSpPr>
          <p:spPr bwMode="auto">
            <a:xfrm>
              <a:off x="5202238" y="5851525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4452" name="Rectangle 116"/>
            <p:cNvSpPr>
              <a:spLocks noChangeArrowheads="1"/>
            </p:cNvSpPr>
            <p:nvPr/>
          </p:nvSpPr>
          <p:spPr bwMode="auto">
            <a:xfrm>
              <a:off x="5141913" y="5994400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4453" name="Rectangle 117"/>
            <p:cNvSpPr>
              <a:spLocks noChangeArrowheads="1"/>
            </p:cNvSpPr>
            <p:nvPr/>
          </p:nvSpPr>
          <p:spPr bwMode="auto">
            <a:xfrm>
              <a:off x="4704296" y="5527675"/>
              <a:ext cx="19444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b="1" dirty="0" smtClean="0">
                  <a:solidFill>
                    <a:srgbClr val="CC3300"/>
                  </a:solidFill>
                </a:rPr>
                <a:t>Participantes en  cada grupo, N </a:t>
              </a:r>
              <a:endParaRPr lang="es-ES_tradnl" sz="1000" b="1" dirty="0">
                <a:solidFill>
                  <a:srgbClr val="CC3300"/>
                </a:solidFill>
              </a:endParaRPr>
            </a:p>
          </p:txBody>
        </p:sp>
        <p:sp>
          <p:nvSpPr>
            <p:cNvPr id="14458" name="Rectangle 122"/>
            <p:cNvSpPr>
              <a:spLocks noChangeArrowheads="1"/>
            </p:cNvSpPr>
            <p:nvPr/>
          </p:nvSpPr>
          <p:spPr bwMode="auto">
            <a:xfrm>
              <a:off x="5257800" y="438150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0.0</a:t>
              </a:r>
            </a:p>
          </p:txBody>
        </p:sp>
        <p:sp>
          <p:nvSpPr>
            <p:cNvPr id="14459" name="Rectangle 123"/>
            <p:cNvSpPr>
              <a:spLocks noChangeArrowheads="1"/>
            </p:cNvSpPr>
            <p:nvPr/>
          </p:nvSpPr>
          <p:spPr bwMode="auto">
            <a:xfrm>
              <a:off x="5257800" y="2301875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1.0</a:t>
              </a:r>
            </a:p>
          </p:txBody>
        </p:sp>
        <p:sp>
          <p:nvSpPr>
            <p:cNvPr id="14460" name="Rectangle 124"/>
            <p:cNvSpPr>
              <a:spLocks noChangeArrowheads="1"/>
            </p:cNvSpPr>
            <p:nvPr/>
          </p:nvSpPr>
          <p:spPr bwMode="auto">
            <a:xfrm>
              <a:off x="5257800" y="271780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0.8</a:t>
              </a:r>
            </a:p>
          </p:txBody>
        </p:sp>
        <p:sp>
          <p:nvSpPr>
            <p:cNvPr id="14461" name="Rectangle 125"/>
            <p:cNvSpPr>
              <a:spLocks noChangeArrowheads="1"/>
            </p:cNvSpPr>
            <p:nvPr/>
          </p:nvSpPr>
          <p:spPr bwMode="auto">
            <a:xfrm>
              <a:off x="5257800" y="3133725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0.6</a:t>
              </a:r>
            </a:p>
          </p:txBody>
        </p:sp>
        <p:sp>
          <p:nvSpPr>
            <p:cNvPr id="14462" name="Rectangle 126"/>
            <p:cNvSpPr>
              <a:spLocks noChangeArrowheads="1"/>
            </p:cNvSpPr>
            <p:nvPr/>
          </p:nvSpPr>
          <p:spPr bwMode="auto">
            <a:xfrm>
              <a:off x="5257800" y="354965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0.4</a:t>
              </a:r>
            </a:p>
          </p:txBody>
        </p:sp>
        <p:sp>
          <p:nvSpPr>
            <p:cNvPr id="14463" name="Rectangle 127"/>
            <p:cNvSpPr>
              <a:spLocks noChangeArrowheads="1"/>
            </p:cNvSpPr>
            <p:nvPr/>
          </p:nvSpPr>
          <p:spPr bwMode="auto">
            <a:xfrm>
              <a:off x="5257800" y="3963987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0.2</a:t>
              </a:r>
            </a:p>
          </p:txBody>
        </p:sp>
        <p:sp>
          <p:nvSpPr>
            <p:cNvPr id="14464" name="Rectangle 128"/>
            <p:cNvSpPr>
              <a:spLocks noChangeArrowheads="1"/>
            </p:cNvSpPr>
            <p:nvPr/>
          </p:nvSpPr>
          <p:spPr bwMode="auto">
            <a:xfrm>
              <a:off x="7947025" y="5103812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4465" name="Rectangle 129"/>
            <p:cNvSpPr>
              <a:spLocks noChangeArrowheads="1"/>
            </p:cNvSpPr>
            <p:nvPr/>
          </p:nvSpPr>
          <p:spPr bwMode="auto">
            <a:xfrm>
              <a:off x="8410575" y="5103812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4556" name="Line 220"/>
            <p:cNvSpPr>
              <a:spLocks noChangeShapeType="1"/>
            </p:cNvSpPr>
            <p:nvPr/>
          </p:nvSpPr>
          <p:spPr bwMode="auto">
            <a:xfrm>
              <a:off x="8543925" y="290195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7" name="Line 221"/>
            <p:cNvSpPr>
              <a:spLocks noChangeShapeType="1"/>
            </p:cNvSpPr>
            <p:nvPr/>
          </p:nvSpPr>
          <p:spPr bwMode="auto">
            <a:xfrm>
              <a:off x="8486775" y="290195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8" name="Freeform 222"/>
            <p:cNvSpPr>
              <a:spLocks/>
            </p:cNvSpPr>
            <p:nvPr/>
          </p:nvSpPr>
          <p:spPr bwMode="auto">
            <a:xfrm>
              <a:off x="8543925" y="2901950"/>
              <a:ext cx="0" cy="138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20"/>
                </a:cxn>
                <a:cxn ang="0">
                  <a:pos x="0" y="605"/>
                </a:cxn>
              </a:cxnLst>
              <a:rect l="0" t="0" r="r" b="b"/>
              <a:pathLst>
                <a:path h="605">
                  <a:moveTo>
                    <a:pt x="0" y="0"/>
                  </a:moveTo>
                  <a:lnTo>
                    <a:pt x="0" y="320"/>
                  </a:lnTo>
                  <a:lnTo>
                    <a:pt x="0" y="605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9" name="Freeform 223"/>
            <p:cNvSpPr>
              <a:spLocks/>
            </p:cNvSpPr>
            <p:nvPr/>
          </p:nvSpPr>
          <p:spPr bwMode="auto">
            <a:xfrm>
              <a:off x="6176963" y="2900362"/>
              <a:ext cx="57150" cy="0"/>
            </a:xfrm>
            <a:custGeom>
              <a:avLst/>
              <a:gdLst/>
              <a:ahLst/>
              <a:cxnLst>
                <a:cxn ang="0">
                  <a:pos x="252" y="0"/>
                </a:cxn>
                <a:cxn ang="0">
                  <a:pos x="69" y="0"/>
                </a:cxn>
                <a:cxn ang="0">
                  <a:pos x="0" y="0"/>
                </a:cxn>
              </a:cxnLst>
              <a:rect l="0" t="0" r="r" b="b"/>
              <a:pathLst>
                <a:path w="252">
                  <a:moveTo>
                    <a:pt x="252" y="0"/>
                  </a:moveTo>
                  <a:lnTo>
                    <a:pt x="6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0" name="Freeform 224"/>
            <p:cNvSpPr>
              <a:spLocks/>
            </p:cNvSpPr>
            <p:nvPr/>
          </p:nvSpPr>
          <p:spPr bwMode="auto">
            <a:xfrm>
              <a:off x="7620000" y="2857500"/>
              <a:ext cx="0" cy="128587"/>
            </a:xfrm>
            <a:custGeom>
              <a:avLst/>
              <a:gdLst/>
              <a:ahLst/>
              <a:cxnLst>
                <a:cxn ang="0">
                  <a:pos x="0" y="567"/>
                </a:cxn>
                <a:cxn ang="0">
                  <a:pos x="0" y="303"/>
                </a:cxn>
                <a:cxn ang="0">
                  <a:pos x="0" y="0"/>
                </a:cxn>
              </a:cxnLst>
              <a:rect l="0" t="0" r="r" b="b"/>
              <a:pathLst>
                <a:path h="567">
                  <a:moveTo>
                    <a:pt x="0" y="567"/>
                  </a:move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1" name="Line 225"/>
            <p:cNvSpPr>
              <a:spLocks noChangeShapeType="1"/>
            </p:cNvSpPr>
            <p:nvPr/>
          </p:nvSpPr>
          <p:spPr bwMode="auto">
            <a:xfrm>
              <a:off x="7620000" y="285750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2" name="Line 226"/>
            <p:cNvSpPr>
              <a:spLocks noChangeShapeType="1"/>
            </p:cNvSpPr>
            <p:nvPr/>
          </p:nvSpPr>
          <p:spPr bwMode="auto">
            <a:xfrm flipH="1">
              <a:off x="7620000" y="2986087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3" name="Line 227"/>
            <p:cNvSpPr>
              <a:spLocks noChangeShapeType="1"/>
            </p:cNvSpPr>
            <p:nvPr/>
          </p:nvSpPr>
          <p:spPr bwMode="auto">
            <a:xfrm>
              <a:off x="8486775" y="3040062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4" name="Line 228"/>
            <p:cNvSpPr>
              <a:spLocks noChangeShapeType="1"/>
            </p:cNvSpPr>
            <p:nvPr/>
          </p:nvSpPr>
          <p:spPr bwMode="auto">
            <a:xfrm>
              <a:off x="8543925" y="3040062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5" name="Line 229"/>
            <p:cNvSpPr>
              <a:spLocks noChangeShapeType="1"/>
            </p:cNvSpPr>
            <p:nvPr/>
          </p:nvSpPr>
          <p:spPr bwMode="auto">
            <a:xfrm>
              <a:off x="663416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6" name="Freeform 230"/>
            <p:cNvSpPr>
              <a:spLocks/>
            </p:cNvSpPr>
            <p:nvPr/>
          </p:nvSpPr>
          <p:spPr bwMode="auto">
            <a:xfrm>
              <a:off x="6691313" y="2771775"/>
              <a:ext cx="0" cy="127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"/>
                </a:cxn>
                <a:cxn ang="0">
                  <a:pos x="0" y="563"/>
                </a:cxn>
              </a:cxnLst>
              <a:rect l="0" t="0" r="r" b="b"/>
              <a:pathLst>
                <a:path h="563">
                  <a:moveTo>
                    <a:pt x="0" y="0"/>
                  </a:moveTo>
                  <a:lnTo>
                    <a:pt x="0" y="337"/>
                  </a:lnTo>
                  <a:lnTo>
                    <a:pt x="0" y="563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7" name="Line 231"/>
            <p:cNvSpPr>
              <a:spLocks noChangeShapeType="1"/>
            </p:cNvSpPr>
            <p:nvPr/>
          </p:nvSpPr>
          <p:spPr bwMode="auto">
            <a:xfrm>
              <a:off x="6634163" y="2898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8" name="Line 232"/>
            <p:cNvSpPr>
              <a:spLocks noChangeShapeType="1"/>
            </p:cNvSpPr>
            <p:nvPr/>
          </p:nvSpPr>
          <p:spPr bwMode="auto">
            <a:xfrm>
              <a:off x="669131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69" name="Line 233"/>
            <p:cNvSpPr>
              <a:spLocks noChangeShapeType="1"/>
            </p:cNvSpPr>
            <p:nvPr/>
          </p:nvSpPr>
          <p:spPr bwMode="auto">
            <a:xfrm flipH="1">
              <a:off x="6691313" y="2898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0" name="Line 234"/>
            <p:cNvSpPr>
              <a:spLocks noChangeShapeType="1"/>
            </p:cNvSpPr>
            <p:nvPr/>
          </p:nvSpPr>
          <p:spPr bwMode="auto">
            <a:xfrm>
              <a:off x="7562850" y="285750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1" name="Line 235"/>
            <p:cNvSpPr>
              <a:spLocks noChangeShapeType="1"/>
            </p:cNvSpPr>
            <p:nvPr/>
          </p:nvSpPr>
          <p:spPr bwMode="auto">
            <a:xfrm flipH="1">
              <a:off x="7562850" y="2986087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2" name="Line 236"/>
            <p:cNvSpPr>
              <a:spLocks noChangeShapeType="1"/>
            </p:cNvSpPr>
            <p:nvPr/>
          </p:nvSpPr>
          <p:spPr bwMode="auto">
            <a:xfrm>
              <a:off x="623411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3" name="Freeform 237"/>
            <p:cNvSpPr>
              <a:spLocks/>
            </p:cNvSpPr>
            <p:nvPr/>
          </p:nvSpPr>
          <p:spPr bwMode="auto">
            <a:xfrm>
              <a:off x="6234113" y="2771775"/>
              <a:ext cx="0" cy="128587"/>
            </a:xfrm>
            <a:custGeom>
              <a:avLst/>
              <a:gdLst/>
              <a:ahLst/>
              <a:cxnLst>
                <a:cxn ang="0">
                  <a:pos x="0" y="570"/>
                </a:cxn>
                <a:cxn ang="0">
                  <a:pos x="0" y="276"/>
                </a:cxn>
                <a:cxn ang="0">
                  <a:pos x="0" y="0"/>
                </a:cxn>
              </a:cxnLst>
              <a:rect l="0" t="0" r="r" b="b"/>
              <a:pathLst>
                <a:path h="570">
                  <a:moveTo>
                    <a:pt x="0" y="570"/>
                  </a:moveTo>
                  <a:lnTo>
                    <a:pt x="0" y="276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4" name="Line 238"/>
            <p:cNvSpPr>
              <a:spLocks noChangeShapeType="1"/>
            </p:cNvSpPr>
            <p:nvPr/>
          </p:nvSpPr>
          <p:spPr bwMode="auto">
            <a:xfrm>
              <a:off x="617696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5" name="Line 239"/>
            <p:cNvSpPr>
              <a:spLocks noChangeShapeType="1"/>
            </p:cNvSpPr>
            <p:nvPr/>
          </p:nvSpPr>
          <p:spPr bwMode="auto">
            <a:xfrm flipH="1">
              <a:off x="6234113" y="2900362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6" name="Freeform 240"/>
            <p:cNvSpPr>
              <a:spLocks/>
            </p:cNvSpPr>
            <p:nvPr/>
          </p:nvSpPr>
          <p:spPr bwMode="auto">
            <a:xfrm>
              <a:off x="5695950" y="2833687"/>
              <a:ext cx="2847975" cy="1633538"/>
            </a:xfrm>
            <a:custGeom>
              <a:avLst/>
              <a:gdLst/>
              <a:ahLst/>
              <a:cxnLst>
                <a:cxn ang="0">
                  <a:pos x="0" y="7200"/>
                </a:cxn>
                <a:cxn ang="0">
                  <a:pos x="294" y="7200"/>
                </a:cxn>
                <a:cxn ang="0">
                  <a:pos x="696" y="6111"/>
                </a:cxn>
                <a:cxn ang="0">
                  <a:pos x="1701" y="1073"/>
                </a:cxn>
                <a:cxn ang="0">
                  <a:pos x="2188" y="294"/>
                </a:cxn>
                <a:cxn ang="0">
                  <a:pos x="2371" y="0"/>
                </a:cxn>
                <a:cxn ang="0">
                  <a:pos x="3352" y="61"/>
                </a:cxn>
                <a:cxn ang="0">
                  <a:pos x="4386" y="61"/>
                </a:cxn>
                <a:cxn ang="0">
                  <a:pos x="7158" y="306"/>
                </a:cxn>
                <a:cxn ang="0">
                  <a:pos x="8481" y="404"/>
                </a:cxn>
                <a:cxn ang="0">
                  <a:pos x="11225" y="529"/>
                </a:cxn>
                <a:cxn ang="0">
                  <a:pos x="12553" y="619"/>
                </a:cxn>
              </a:cxnLst>
              <a:rect l="0" t="0" r="r" b="b"/>
              <a:pathLst>
                <a:path w="12553" h="7200">
                  <a:moveTo>
                    <a:pt x="0" y="7200"/>
                  </a:moveTo>
                  <a:lnTo>
                    <a:pt x="294" y="7200"/>
                  </a:lnTo>
                  <a:lnTo>
                    <a:pt x="696" y="6111"/>
                  </a:lnTo>
                  <a:lnTo>
                    <a:pt x="1701" y="1073"/>
                  </a:lnTo>
                  <a:lnTo>
                    <a:pt x="2188" y="294"/>
                  </a:lnTo>
                  <a:lnTo>
                    <a:pt x="2371" y="0"/>
                  </a:lnTo>
                  <a:lnTo>
                    <a:pt x="3352" y="61"/>
                  </a:lnTo>
                  <a:lnTo>
                    <a:pt x="4386" y="61"/>
                  </a:lnTo>
                  <a:lnTo>
                    <a:pt x="7158" y="306"/>
                  </a:lnTo>
                  <a:lnTo>
                    <a:pt x="8481" y="404"/>
                  </a:lnTo>
                  <a:lnTo>
                    <a:pt x="11225" y="529"/>
                  </a:lnTo>
                  <a:lnTo>
                    <a:pt x="12553" y="619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7" name="Freeform 241"/>
            <p:cNvSpPr>
              <a:spLocks/>
            </p:cNvSpPr>
            <p:nvPr/>
          </p:nvSpPr>
          <p:spPr bwMode="auto">
            <a:xfrm>
              <a:off x="5734050" y="4430712"/>
              <a:ext cx="58738" cy="73025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6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2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8" y="304"/>
                </a:cxn>
                <a:cxn ang="0">
                  <a:pos x="102" y="314"/>
                </a:cxn>
                <a:cxn ang="0">
                  <a:pos x="129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4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5" y="243"/>
                </a:cxn>
                <a:cxn ang="0">
                  <a:pos x="248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8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8" y="11"/>
                </a:cxn>
                <a:cxn ang="0">
                  <a:pos x="36" y="45"/>
                </a:cxn>
              </a:cxnLst>
              <a:rect l="0" t="0" r="r" b="b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2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8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1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8" name="Freeform 242"/>
            <p:cNvSpPr>
              <a:spLocks/>
            </p:cNvSpPr>
            <p:nvPr/>
          </p:nvSpPr>
          <p:spPr bwMode="auto">
            <a:xfrm>
              <a:off x="5824538" y="4184650"/>
              <a:ext cx="58737" cy="71437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79" name="Freeform 243"/>
            <p:cNvSpPr>
              <a:spLocks/>
            </p:cNvSpPr>
            <p:nvPr/>
          </p:nvSpPr>
          <p:spPr bwMode="auto">
            <a:xfrm>
              <a:off x="5907088" y="3783012"/>
              <a:ext cx="58737" cy="73025"/>
            </a:xfrm>
            <a:custGeom>
              <a:avLst/>
              <a:gdLst/>
              <a:ahLst/>
              <a:cxnLst>
                <a:cxn ang="0">
                  <a:pos x="20" y="71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60" h="317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0" name="Freeform 244"/>
            <p:cNvSpPr>
              <a:spLocks/>
            </p:cNvSpPr>
            <p:nvPr/>
          </p:nvSpPr>
          <p:spPr bwMode="auto">
            <a:xfrm>
              <a:off x="6053138" y="3041650"/>
              <a:ext cx="58737" cy="71437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1" name="Freeform 245"/>
            <p:cNvSpPr>
              <a:spLocks/>
            </p:cNvSpPr>
            <p:nvPr/>
          </p:nvSpPr>
          <p:spPr bwMode="auto">
            <a:xfrm>
              <a:off x="6427788" y="2813050"/>
              <a:ext cx="58737" cy="71437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4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80"/>
                </a:cxn>
                <a:cxn ang="0">
                  <a:pos x="79" y="305"/>
                </a:cxn>
                <a:cxn ang="0">
                  <a:pos x="102" y="314"/>
                </a:cxn>
                <a:cxn ang="0">
                  <a:pos x="129" y="318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8" y="280"/>
                </a:cxn>
                <a:cxn ang="0">
                  <a:pos x="228" y="256"/>
                </a:cxn>
                <a:cxn ang="0">
                  <a:pos x="235" y="244"/>
                </a:cxn>
                <a:cxn ang="0">
                  <a:pos x="248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8" y="98"/>
                </a:cxn>
                <a:cxn ang="0">
                  <a:pos x="228" y="58"/>
                </a:cxn>
                <a:cxn ang="0">
                  <a:pos x="208" y="34"/>
                </a:cxn>
                <a:cxn ang="0">
                  <a:pos x="188" y="17"/>
                </a:cxn>
                <a:cxn ang="0">
                  <a:pos x="154" y="3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6"/>
                </a:cxn>
              </a:cxnLst>
              <a:rect l="0" t="0" r="r" b="b"/>
              <a:pathLst>
                <a:path w="259" h="318">
                  <a:moveTo>
                    <a:pt x="36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5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2" name="Freeform 246"/>
            <p:cNvSpPr>
              <a:spLocks/>
            </p:cNvSpPr>
            <p:nvPr/>
          </p:nvSpPr>
          <p:spPr bwMode="auto">
            <a:xfrm>
              <a:off x="6205538" y="2798762"/>
              <a:ext cx="58737" cy="71438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4" y="198"/>
                </a:cxn>
                <a:cxn ang="0">
                  <a:pos x="254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3" name="Freeform 247"/>
            <p:cNvSpPr>
              <a:spLocks/>
            </p:cNvSpPr>
            <p:nvPr/>
          </p:nvSpPr>
          <p:spPr bwMode="auto">
            <a:xfrm>
              <a:off x="6662738" y="2813050"/>
              <a:ext cx="58737" cy="71437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4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80"/>
                </a:cxn>
                <a:cxn ang="0">
                  <a:pos x="79" y="305"/>
                </a:cxn>
                <a:cxn ang="0">
                  <a:pos x="103" y="314"/>
                </a:cxn>
                <a:cxn ang="0">
                  <a:pos x="130" y="318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80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4" y="3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59" h="318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5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4" name="Freeform 248"/>
            <p:cNvSpPr>
              <a:spLocks/>
            </p:cNvSpPr>
            <p:nvPr/>
          </p:nvSpPr>
          <p:spPr bwMode="auto">
            <a:xfrm>
              <a:off x="6975475" y="2840037"/>
              <a:ext cx="60325" cy="71438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5" name="Freeform 249"/>
            <p:cNvSpPr>
              <a:spLocks/>
            </p:cNvSpPr>
            <p:nvPr/>
          </p:nvSpPr>
          <p:spPr bwMode="auto">
            <a:xfrm>
              <a:off x="7289800" y="2867025"/>
              <a:ext cx="60325" cy="73025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6" name="Freeform 250"/>
            <p:cNvSpPr>
              <a:spLocks/>
            </p:cNvSpPr>
            <p:nvPr/>
          </p:nvSpPr>
          <p:spPr bwMode="auto">
            <a:xfrm>
              <a:off x="7591425" y="2890837"/>
              <a:ext cx="58738" cy="71438"/>
            </a:xfrm>
            <a:custGeom>
              <a:avLst/>
              <a:gdLst/>
              <a:ahLst/>
              <a:cxnLst>
                <a:cxn ang="0">
                  <a:pos x="20" y="71"/>
                </a:cxn>
                <a:cxn ang="0">
                  <a:pos x="2" y="127"/>
                </a:cxn>
                <a:cxn ang="0">
                  <a:pos x="0" y="174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80"/>
                </a:cxn>
                <a:cxn ang="0">
                  <a:pos x="79" y="305"/>
                </a:cxn>
                <a:cxn ang="0">
                  <a:pos x="103" y="314"/>
                </a:cxn>
                <a:cxn ang="0">
                  <a:pos x="130" y="318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80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5" y="3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60" h="318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5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7" name="Freeform 251"/>
            <p:cNvSpPr>
              <a:spLocks/>
            </p:cNvSpPr>
            <p:nvPr/>
          </p:nvSpPr>
          <p:spPr bwMode="auto">
            <a:xfrm>
              <a:off x="7902575" y="2903537"/>
              <a:ext cx="58738" cy="73025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2" y="314"/>
                </a:cxn>
                <a:cxn ang="0">
                  <a:pos x="129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6"/>
                </a:cxn>
                <a:cxn ang="0">
                  <a:pos x="235" y="244"/>
                </a:cxn>
                <a:cxn ang="0">
                  <a:pos x="248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8" y="98"/>
                </a:cxn>
                <a:cxn ang="0">
                  <a:pos x="228" y="58"/>
                </a:cxn>
                <a:cxn ang="0">
                  <a:pos x="208" y="34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6"/>
                </a:cxn>
              </a:cxnLst>
              <a:rect l="0" t="0" r="r" b="b"/>
              <a:pathLst>
                <a:path w="259" h="317">
                  <a:moveTo>
                    <a:pt x="36" y="46"/>
                  </a:moveTo>
                  <a:lnTo>
                    <a:pt x="19" y="70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0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8" name="Freeform 252"/>
            <p:cNvSpPr>
              <a:spLocks/>
            </p:cNvSpPr>
            <p:nvPr/>
          </p:nvSpPr>
          <p:spPr bwMode="auto">
            <a:xfrm>
              <a:off x="8213725" y="2917825"/>
              <a:ext cx="58738" cy="73025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7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89" name="Freeform 253"/>
            <p:cNvSpPr>
              <a:spLocks/>
            </p:cNvSpPr>
            <p:nvPr/>
          </p:nvSpPr>
          <p:spPr bwMode="auto">
            <a:xfrm>
              <a:off x="8513763" y="2938462"/>
              <a:ext cx="58737" cy="73025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6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2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4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6" y="45"/>
                </a:cxn>
              </a:cxnLst>
              <a:rect l="0" t="0" r="r" b="b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0" name="Line 254"/>
            <p:cNvSpPr>
              <a:spLocks noChangeShapeType="1"/>
            </p:cNvSpPr>
            <p:nvPr/>
          </p:nvSpPr>
          <p:spPr bwMode="auto">
            <a:xfrm flipH="1">
              <a:off x="8505825" y="2922587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1" name="Freeform 255"/>
            <p:cNvSpPr>
              <a:spLocks/>
            </p:cNvSpPr>
            <p:nvPr/>
          </p:nvSpPr>
          <p:spPr bwMode="auto">
            <a:xfrm>
              <a:off x="8505825" y="2784475"/>
              <a:ext cx="0" cy="138112"/>
            </a:xfrm>
            <a:custGeom>
              <a:avLst/>
              <a:gdLst/>
              <a:ahLst/>
              <a:cxnLst>
                <a:cxn ang="0">
                  <a:pos x="0" y="609"/>
                </a:cxn>
                <a:cxn ang="0">
                  <a:pos x="0" y="312"/>
                </a:cxn>
                <a:cxn ang="0">
                  <a:pos x="0" y="0"/>
                </a:cxn>
              </a:cxnLst>
              <a:rect l="0" t="0" r="r" b="b"/>
              <a:pathLst>
                <a:path h="609">
                  <a:moveTo>
                    <a:pt x="0" y="609"/>
                  </a:moveTo>
                  <a:lnTo>
                    <a:pt x="0" y="312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2" name="Line 256"/>
            <p:cNvSpPr>
              <a:spLocks noChangeShapeType="1"/>
            </p:cNvSpPr>
            <p:nvPr/>
          </p:nvSpPr>
          <p:spPr bwMode="auto">
            <a:xfrm>
              <a:off x="8505825" y="2784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3" name="Line 257"/>
            <p:cNvSpPr>
              <a:spLocks noChangeShapeType="1"/>
            </p:cNvSpPr>
            <p:nvPr/>
          </p:nvSpPr>
          <p:spPr bwMode="auto">
            <a:xfrm flipH="1">
              <a:off x="8448675" y="2922587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4" name="Line 258"/>
            <p:cNvSpPr>
              <a:spLocks noChangeShapeType="1"/>
            </p:cNvSpPr>
            <p:nvPr/>
          </p:nvSpPr>
          <p:spPr bwMode="auto">
            <a:xfrm>
              <a:off x="8448675" y="2784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5" name="Line 259"/>
            <p:cNvSpPr>
              <a:spLocks noChangeShapeType="1"/>
            </p:cNvSpPr>
            <p:nvPr/>
          </p:nvSpPr>
          <p:spPr bwMode="auto">
            <a:xfrm>
              <a:off x="6137275" y="2641600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6" name="Line 260"/>
            <p:cNvSpPr>
              <a:spLocks noChangeShapeType="1"/>
            </p:cNvSpPr>
            <p:nvPr/>
          </p:nvSpPr>
          <p:spPr bwMode="auto">
            <a:xfrm>
              <a:off x="7532688" y="27178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7" name="Freeform 261"/>
            <p:cNvSpPr>
              <a:spLocks/>
            </p:cNvSpPr>
            <p:nvPr/>
          </p:nvSpPr>
          <p:spPr bwMode="auto">
            <a:xfrm>
              <a:off x="7589838" y="2717800"/>
              <a:ext cx="0" cy="1174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"/>
                </a:cxn>
                <a:cxn ang="0">
                  <a:pos x="0" y="517"/>
                </a:cxn>
              </a:cxnLst>
              <a:rect l="0" t="0" r="r" b="b"/>
              <a:pathLst>
                <a:path h="517">
                  <a:moveTo>
                    <a:pt x="0" y="0"/>
                  </a:moveTo>
                  <a:lnTo>
                    <a:pt x="0" y="276"/>
                  </a:lnTo>
                  <a:lnTo>
                    <a:pt x="0" y="517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8" name="Line 262"/>
            <p:cNvSpPr>
              <a:spLocks noChangeShapeType="1"/>
            </p:cNvSpPr>
            <p:nvPr/>
          </p:nvSpPr>
          <p:spPr bwMode="auto">
            <a:xfrm flipH="1">
              <a:off x="7532688" y="28352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99" name="Line 263"/>
            <p:cNvSpPr>
              <a:spLocks noChangeShapeType="1"/>
            </p:cNvSpPr>
            <p:nvPr/>
          </p:nvSpPr>
          <p:spPr bwMode="auto">
            <a:xfrm>
              <a:off x="6604000" y="2657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0" name="Freeform 264"/>
            <p:cNvSpPr>
              <a:spLocks/>
            </p:cNvSpPr>
            <p:nvPr/>
          </p:nvSpPr>
          <p:spPr bwMode="auto">
            <a:xfrm>
              <a:off x="6661150" y="2657475"/>
              <a:ext cx="0" cy="104775"/>
            </a:xfrm>
            <a:custGeom>
              <a:avLst/>
              <a:gdLst/>
              <a:ahLst/>
              <a:cxnLst>
                <a:cxn ang="0">
                  <a:pos x="0" y="465"/>
                </a:cxn>
                <a:cxn ang="0">
                  <a:pos x="0" y="270"/>
                </a:cxn>
                <a:cxn ang="0">
                  <a:pos x="0" y="0"/>
                </a:cxn>
              </a:cxnLst>
              <a:rect l="0" t="0" r="r" b="b"/>
              <a:pathLst>
                <a:path h="465">
                  <a:moveTo>
                    <a:pt x="0" y="465"/>
                  </a:moveTo>
                  <a:lnTo>
                    <a:pt x="0" y="27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1" name="Line 265"/>
            <p:cNvSpPr>
              <a:spLocks noChangeShapeType="1"/>
            </p:cNvSpPr>
            <p:nvPr/>
          </p:nvSpPr>
          <p:spPr bwMode="auto">
            <a:xfrm>
              <a:off x="6661150" y="2657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2" name="Line 266"/>
            <p:cNvSpPr>
              <a:spLocks noChangeShapeType="1"/>
            </p:cNvSpPr>
            <p:nvPr/>
          </p:nvSpPr>
          <p:spPr bwMode="auto">
            <a:xfrm flipH="1">
              <a:off x="6604000" y="276225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3" name="Line 267"/>
            <p:cNvSpPr>
              <a:spLocks noChangeShapeType="1"/>
            </p:cNvSpPr>
            <p:nvPr/>
          </p:nvSpPr>
          <p:spPr bwMode="auto">
            <a:xfrm flipH="1">
              <a:off x="6661150" y="276225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4" name="Line 268"/>
            <p:cNvSpPr>
              <a:spLocks noChangeShapeType="1"/>
            </p:cNvSpPr>
            <p:nvPr/>
          </p:nvSpPr>
          <p:spPr bwMode="auto">
            <a:xfrm>
              <a:off x="7589838" y="27178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5" name="Line 269"/>
            <p:cNvSpPr>
              <a:spLocks noChangeShapeType="1"/>
            </p:cNvSpPr>
            <p:nvPr/>
          </p:nvSpPr>
          <p:spPr bwMode="auto">
            <a:xfrm flipH="1">
              <a:off x="7589838" y="28352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6" name="Line 270"/>
            <p:cNvSpPr>
              <a:spLocks noChangeShapeType="1"/>
            </p:cNvSpPr>
            <p:nvPr/>
          </p:nvSpPr>
          <p:spPr bwMode="auto">
            <a:xfrm flipH="1">
              <a:off x="6192838" y="27432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7" name="Freeform 271"/>
            <p:cNvSpPr>
              <a:spLocks/>
            </p:cNvSpPr>
            <p:nvPr/>
          </p:nvSpPr>
          <p:spPr bwMode="auto">
            <a:xfrm>
              <a:off x="6192838" y="2641600"/>
              <a:ext cx="0" cy="1016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0" y="208"/>
                </a:cxn>
                <a:cxn ang="0">
                  <a:pos x="0" y="0"/>
                </a:cxn>
              </a:cxnLst>
              <a:rect l="0" t="0" r="r" b="b"/>
              <a:pathLst>
                <a:path h="448">
                  <a:moveTo>
                    <a:pt x="0" y="448"/>
                  </a:moveTo>
                  <a:lnTo>
                    <a:pt x="0" y="20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8" name="Line 272"/>
            <p:cNvSpPr>
              <a:spLocks noChangeShapeType="1"/>
            </p:cNvSpPr>
            <p:nvPr/>
          </p:nvSpPr>
          <p:spPr bwMode="auto">
            <a:xfrm>
              <a:off x="6192838" y="26416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09" name="Line 273"/>
            <p:cNvSpPr>
              <a:spLocks noChangeShapeType="1"/>
            </p:cNvSpPr>
            <p:nvPr/>
          </p:nvSpPr>
          <p:spPr bwMode="auto">
            <a:xfrm flipH="1">
              <a:off x="6137275" y="2743200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0" name="Freeform 274"/>
            <p:cNvSpPr>
              <a:spLocks/>
            </p:cNvSpPr>
            <p:nvPr/>
          </p:nvSpPr>
          <p:spPr bwMode="auto">
            <a:xfrm>
              <a:off x="5695950" y="2687637"/>
              <a:ext cx="2809875" cy="1779588"/>
            </a:xfrm>
            <a:custGeom>
              <a:avLst/>
              <a:gdLst/>
              <a:ahLst/>
              <a:cxnLst>
                <a:cxn ang="0">
                  <a:pos x="12385" y="739"/>
                </a:cxn>
                <a:cxn ang="0">
                  <a:pos x="11022" y="664"/>
                </a:cxn>
                <a:cxn ang="0">
                  <a:pos x="9699" y="647"/>
                </a:cxn>
                <a:cxn ang="0">
                  <a:pos x="8349" y="410"/>
                </a:cxn>
                <a:cxn ang="0">
                  <a:pos x="8317" y="405"/>
                </a:cxn>
                <a:cxn ang="0">
                  <a:pos x="6951" y="362"/>
                </a:cxn>
                <a:cxn ang="0">
                  <a:pos x="5598" y="296"/>
                </a:cxn>
                <a:cxn ang="0">
                  <a:pos x="4256" y="132"/>
                </a:cxn>
                <a:cxn ang="0">
                  <a:pos x="3223" y="242"/>
                </a:cxn>
                <a:cxn ang="0">
                  <a:pos x="2191" y="0"/>
                </a:cxn>
                <a:cxn ang="0">
                  <a:pos x="1519" y="105"/>
                </a:cxn>
                <a:cxn ang="0">
                  <a:pos x="812" y="1111"/>
                </a:cxn>
                <a:cxn ang="0">
                  <a:pos x="418" y="2596"/>
                </a:cxn>
                <a:cxn ang="0">
                  <a:pos x="261" y="6843"/>
                </a:cxn>
                <a:cxn ang="0">
                  <a:pos x="0" y="7845"/>
                </a:cxn>
              </a:cxnLst>
              <a:rect l="0" t="0" r="r" b="b"/>
              <a:pathLst>
                <a:path w="12385" h="7845">
                  <a:moveTo>
                    <a:pt x="12385" y="739"/>
                  </a:moveTo>
                  <a:lnTo>
                    <a:pt x="11022" y="664"/>
                  </a:lnTo>
                  <a:lnTo>
                    <a:pt x="9699" y="647"/>
                  </a:lnTo>
                  <a:lnTo>
                    <a:pt x="8349" y="410"/>
                  </a:lnTo>
                  <a:lnTo>
                    <a:pt x="8317" y="405"/>
                  </a:lnTo>
                  <a:lnTo>
                    <a:pt x="6951" y="362"/>
                  </a:lnTo>
                  <a:lnTo>
                    <a:pt x="5598" y="296"/>
                  </a:lnTo>
                  <a:lnTo>
                    <a:pt x="4256" y="132"/>
                  </a:lnTo>
                  <a:lnTo>
                    <a:pt x="3223" y="242"/>
                  </a:lnTo>
                  <a:lnTo>
                    <a:pt x="2191" y="0"/>
                  </a:lnTo>
                  <a:lnTo>
                    <a:pt x="1519" y="105"/>
                  </a:lnTo>
                  <a:lnTo>
                    <a:pt x="812" y="1111"/>
                  </a:lnTo>
                  <a:lnTo>
                    <a:pt x="418" y="2596"/>
                  </a:lnTo>
                  <a:lnTo>
                    <a:pt x="261" y="6843"/>
                  </a:lnTo>
                  <a:lnTo>
                    <a:pt x="0" y="7845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1" name="Freeform 275"/>
            <p:cNvSpPr>
              <a:spLocks/>
            </p:cNvSpPr>
            <p:nvPr/>
          </p:nvSpPr>
          <p:spPr bwMode="auto">
            <a:xfrm>
              <a:off x="5726113" y="4203700"/>
              <a:ext cx="58737" cy="71437"/>
            </a:xfrm>
            <a:custGeom>
              <a:avLst/>
              <a:gdLst/>
              <a:ahLst/>
              <a:cxnLst>
                <a:cxn ang="0">
                  <a:pos x="260" y="159"/>
                </a:cxn>
                <a:cxn ang="0">
                  <a:pos x="259" y="143"/>
                </a:cxn>
                <a:cxn ang="0">
                  <a:pos x="256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6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1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3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3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10" y="280"/>
                </a:cxn>
                <a:cxn ang="0">
                  <a:pos x="221" y="269"/>
                </a:cxn>
                <a:cxn ang="0">
                  <a:pos x="229" y="256"/>
                </a:cxn>
                <a:cxn ang="0">
                  <a:pos x="233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9" y="174"/>
                </a:cxn>
                <a:cxn ang="0">
                  <a:pos x="260" y="159"/>
                </a:cxn>
              </a:cxnLst>
              <a:rect l="0" t="0" r="r" b="b"/>
              <a:pathLst>
                <a:path w="260" h="317">
                  <a:moveTo>
                    <a:pt x="260" y="159"/>
                  </a:moveTo>
                  <a:lnTo>
                    <a:pt x="259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lnTo>
                    <a:pt x="229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2" name="Freeform 276"/>
            <p:cNvSpPr>
              <a:spLocks/>
            </p:cNvSpPr>
            <p:nvPr/>
          </p:nvSpPr>
          <p:spPr bwMode="auto">
            <a:xfrm>
              <a:off x="5762625" y="3241675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4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8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2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2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3" name="Freeform 277"/>
            <p:cNvSpPr>
              <a:spLocks/>
            </p:cNvSpPr>
            <p:nvPr/>
          </p:nvSpPr>
          <p:spPr bwMode="auto">
            <a:xfrm>
              <a:off x="5851525" y="2903537"/>
              <a:ext cx="58738" cy="73025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1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8" y="98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0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0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5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4" name="Freeform 278"/>
            <p:cNvSpPr>
              <a:spLocks/>
            </p:cNvSpPr>
            <p:nvPr/>
          </p:nvSpPr>
          <p:spPr bwMode="auto">
            <a:xfrm>
              <a:off x="6011863" y="2676525"/>
              <a:ext cx="58737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20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5" name="Freeform 279"/>
            <p:cNvSpPr>
              <a:spLocks/>
            </p:cNvSpPr>
            <p:nvPr/>
          </p:nvSpPr>
          <p:spPr bwMode="auto">
            <a:xfrm>
              <a:off x="6164263" y="2652712"/>
              <a:ext cx="58737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6" name="Freeform 280"/>
            <p:cNvSpPr>
              <a:spLocks/>
            </p:cNvSpPr>
            <p:nvPr/>
          </p:nvSpPr>
          <p:spPr bwMode="auto">
            <a:xfrm>
              <a:off x="6397625" y="2706687"/>
              <a:ext cx="58738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1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8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8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2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7" name="Freeform 281"/>
            <p:cNvSpPr>
              <a:spLocks/>
            </p:cNvSpPr>
            <p:nvPr/>
          </p:nvSpPr>
          <p:spPr bwMode="auto">
            <a:xfrm>
              <a:off x="6632575" y="2682875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1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8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8" name="Freeform 282"/>
            <p:cNvSpPr>
              <a:spLocks/>
            </p:cNvSpPr>
            <p:nvPr/>
          </p:nvSpPr>
          <p:spPr bwMode="auto">
            <a:xfrm>
              <a:off x="6937375" y="2719387"/>
              <a:ext cx="58738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9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9" y="218"/>
                </a:cxn>
                <a:cxn ang="0">
                  <a:pos x="20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19" name="Freeform 283"/>
            <p:cNvSpPr>
              <a:spLocks/>
            </p:cNvSpPr>
            <p:nvPr/>
          </p:nvSpPr>
          <p:spPr bwMode="auto">
            <a:xfrm>
              <a:off x="7243763" y="2733675"/>
              <a:ext cx="58737" cy="73025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80"/>
                </a:cxn>
                <a:cxn ang="0">
                  <a:pos x="229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4" y="198"/>
                </a:cxn>
                <a:cxn ang="0">
                  <a:pos x="254" y="195"/>
                </a:cxn>
                <a:cxn ang="0">
                  <a:pos x="257" y="189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8"/>
                </a:cxn>
                <a:cxn ang="0">
                  <a:pos x="229" y="58"/>
                </a:cxn>
                <a:cxn ang="0">
                  <a:pos x="209" y="34"/>
                </a:cxn>
                <a:cxn ang="0">
                  <a:pos x="189" y="17"/>
                </a:cxn>
                <a:cxn ang="0">
                  <a:pos x="155" y="3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3" y="189"/>
                </a:cxn>
                <a:cxn ang="0">
                  <a:pos x="9" y="218"/>
                </a:cxn>
                <a:cxn ang="0">
                  <a:pos x="20" y="244"/>
                </a:cxn>
                <a:cxn ang="0">
                  <a:pos x="37" y="269"/>
                </a:cxn>
                <a:cxn ang="0">
                  <a:pos x="57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4" y="203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4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0" name="Freeform 284"/>
            <p:cNvSpPr>
              <a:spLocks/>
            </p:cNvSpPr>
            <p:nvPr/>
          </p:nvSpPr>
          <p:spPr bwMode="auto">
            <a:xfrm>
              <a:off x="7561263" y="2744787"/>
              <a:ext cx="58737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1" name="Freeform 285"/>
            <p:cNvSpPr>
              <a:spLocks/>
            </p:cNvSpPr>
            <p:nvPr/>
          </p:nvSpPr>
          <p:spPr bwMode="auto">
            <a:xfrm>
              <a:off x="7866063" y="2798762"/>
              <a:ext cx="60325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2" name="Freeform 286"/>
            <p:cNvSpPr>
              <a:spLocks/>
            </p:cNvSpPr>
            <p:nvPr/>
          </p:nvSpPr>
          <p:spPr bwMode="auto">
            <a:xfrm>
              <a:off x="8167688" y="2803525"/>
              <a:ext cx="58737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9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3" name="Freeform 287"/>
            <p:cNvSpPr>
              <a:spLocks/>
            </p:cNvSpPr>
            <p:nvPr/>
          </p:nvSpPr>
          <p:spPr bwMode="auto">
            <a:xfrm>
              <a:off x="8475663" y="2819400"/>
              <a:ext cx="58737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4" name="Line 288"/>
            <p:cNvSpPr>
              <a:spLocks noChangeShapeType="1"/>
            </p:cNvSpPr>
            <p:nvPr/>
          </p:nvSpPr>
          <p:spPr bwMode="auto">
            <a:xfrm flipH="1">
              <a:off x="6610350" y="29845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5" name="Freeform 289"/>
            <p:cNvSpPr>
              <a:spLocks/>
            </p:cNvSpPr>
            <p:nvPr/>
          </p:nvSpPr>
          <p:spPr bwMode="auto">
            <a:xfrm>
              <a:off x="8467725" y="3079750"/>
              <a:ext cx="0" cy="152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27"/>
                </a:cxn>
                <a:cxn ang="0">
                  <a:pos x="0" y="667"/>
                </a:cxn>
              </a:cxnLst>
              <a:rect l="0" t="0" r="r" b="b"/>
              <a:pathLst>
                <a:path h="667">
                  <a:moveTo>
                    <a:pt x="0" y="0"/>
                  </a:moveTo>
                  <a:lnTo>
                    <a:pt x="0" y="327"/>
                  </a:lnTo>
                  <a:lnTo>
                    <a:pt x="0" y="667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6" name="Line 290"/>
            <p:cNvSpPr>
              <a:spLocks noChangeShapeType="1"/>
            </p:cNvSpPr>
            <p:nvPr/>
          </p:nvSpPr>
          <p:spPr bwMode="auto">
            <a:xfrm flipH="1">
              <a:off x="8410575" y="32321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7" name="Line 291"/>
            <p:cNvSpPr>
              <a:spLocks noChangeShapeType="1"/>
            </p:cNvSpPr>
            <p:nvPr/>
          </p:nvSpPr>
          <p:spPr bwMode="auto">
            <a:xfrm>
              <a:off x="8410575" y="30797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8" name="Line 292"/>
            <p:cNvSpPr>
              <a:spLocks noChangeShapeType="1"/>
            </p:cNvSpPr>
            <p:nvPr/>
          </p:nvSpPr>
          <p:spPr bwMode="auto">
            <a:xfrm>
              <a:off x="8467725" y="32321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29" name="Line 293"/>
            <p:cNvSpPr>
              <a:spLocks noChangeShapeType="1"/>
            </p:cNvSpPr>
            <p:nvPr/>
          </p:nvSpPr>
          <p:spPr bwMode="auto">
            <a:xfrm>
              <a:off x="8467725" y="30797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0" name="Line 294"/>
            <p:cNvSpPr>
              <a:spLocks noChangeShapeType="1"/>
            </p:cNvSpPr>
            <p:nvPr/>
          </p:nvSpPr>
          <p:spPr bwMode="auto">
            <a:xfrm>
              <a:off x="6554788" y="2867025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1" name="Freeform 295"/>
            <p:cNvSpPr>
              <a:spLocks/>
            </p:cNvSpPr>
            <p:nvPr/>
          </p:nvSpPr>
          <p:spPr bwMode="auto">
            <a:xfrm>
              <a:off x="6610350" y="2867025"/>
              <a:ext cx="0" cy="117475"/>
            </a:xfrm>
            <a:custGeom>
              <a:avLst/>
              <a:gdLst/>
              <a:ahLst/>
              <a:cxnLst>
                <a:cxn ang="0">
                  <a:pos x="0" y="520"/>
                </a:cxn>
                <a:cxn ang="0">
                  <a:pos x="0" y="251"/>
                </a:cxn>
                <a:cxn ang="0">
                  <a:pos x="0" y="0"/>
                </a:cxn>
              </a:cxnLst>
              <a:rect l="0" t="0" r="r" b="b"/>
              <a:pathLst>
                <a:path h="520">
                  <a:moveTo>
                    <a:pt x="0" y="520"/>
                  </a:moveTo>
                  <a:lnTo>
                    <a:pt x="0" y="251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2" name="Line 296"/>
            <p:cNvSpPr>
              <a:spLocks noChangeShapeType="1"/>
            </p:cNvSpPr>
            <p:nvPr/>
          </p:nvSpPr>
          <p:spPr bwMode="auto">
            <a:xfrm>
              <a:off x="6610350" y="286702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3" name="Line 297"/>
            <p:cNvSpPr>
              <a:spLocks noChangeShapeType="1"/>
            </p:cNvSpPr>
            <p:nvPr/>
          </p:nvSpPr>
          <p:spPr bwMode="auto">
            <a:xfrm flipH="1">
              <a:off x="6554788" y="2984500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4" name="Line 298"/>
            <p:cNvSpPr>
              <a:spLocks noChangeShapeType="1"/>
            </p:cNvSpPr>
            <p:nvPr/>
          </p:nvSpPr>
          <p:spPr bwMode="auto">
            <a:xfrm flipH="1">
              <a:off x="6162675" y="30384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5" name="Line 299"/>
            <p:cNvSpPr>
              <a:spLocks noChangeShapeType="1"/>
            </p:cNvSpPr>
            <p:nvPr/>
          </p:nvSpPr>
          <p:spPr bwMode="auto">
            <a:xfrm>
              <a:off x="7546975" y="3081337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6" name="Line 300"/>
            <p:cNvSpPr>
              <a:spLocks noChangeShapeType="1"/>
            </p:cNvSpPr>
            <p:nvPr/>
          </p:nvSpPr>
          <p:spPr bwMode="auto">
            <a:xfrm>
              <a:off x="7489825" y="32004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7" name="Line 301"/>
            <p:cNvSpPr>
              <a:spLocks noChangeShapeType="1"/>
            </p:cNvSpPr>
            <p:nvPr/>
          </p:nvSpPr>
          <p:spPr bwMode="auto">
            <a:xfrm>
              <a:off x="7489825" y="3081337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8" name="Freeform 302"/>
            <p:cNvSpPr>
              <a:spLocks/>
            </p:cNvSpPr>
            <p:nvPr/>
          </p:nvSpPr>
          <p:spPr bwMode="auto">
            <a:xfrm>
              <a:off x="7546975" y="3081337"/>
              <a:ext cx="0" cy="1190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48"/>
                </a:cxn>
                <a:cxn ang="0">
                  <a:pos x="0" y="528"/>
                </a:cxn>
              </a:cxnLst>
              <a:rect l="0" t="0" r="r" b="b"/>
              <a:pathLst>
                <a:path h="528">
                  <a:moveTo>
                    <a:pt x="0" y="0"/>
                  </a:moveTo>
                  <a:lnTo>
                    <a:pt x="0" y="248"/>
                  </a:lnTo>
                  <a:lnTo>
                    <a:pt x="0" y="528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39" name="Line 303"/>
            <p:cNvSpPr>
              <a:spLocks noChangeShapeType="1"/>
            </p:cNvSpPr>
            <p:nvPr/>
          </p:nvSpPr>
          <p:spPr bwMode="auto">
            <a:xfrm flipH="1">
              <a:off x="7546975" y="32004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0" name="Line 304"/>
            <p:cNvSpPr>
              <a:spLocks noChangeShapeType="1"/>
            </p:cNvSpPr>
            <p:nvPr/>
          </p:nvSpPr>
          <p:spPr bwMode="auto">
            <a:xfrm>
              <a:off x="6105525" y="291941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1" name="Line 305"/>
            <p:cNvSpPr>
              <a:spLocks noChangeShapeType="1"/>
            </p:cNvSpPr>
            <p:nvPr/>
          </p:nvSpPr>
          <p:spPr bwMode="auto">
            <a:xfrm>
              <a:off x="6162675" y="291941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2" name="Freeform 306"/>
            <p:cNvSpPr>
              <a:spLocks/>
            </p:cNvSpPr>
            <p:nvPr/>
          </p:nvSpPr>
          <p:spPr bwMode="auto">
            <a:xfrm>
              <a:off x="6162675" y="2919412"/>
              <a:ext cx="0" cy="1190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8"/>
                </a:cxn>
                <a:cxn ang="0">
                  <a:pos x="0" y="521"/>
                </a:cxn>
              </a:cxnLst>
              <a:rect l="0" t="0" r="r" b="b"/>
              <a:pathLst>
                <a:path h="521">
                  <a:moveTo>
                    <a:pt x="0" y="0"/>
                  </a:moveTo>
                  <a:lnTo>
                    <a:pt x="0" y="308"/>
                  </a:lnTo>
                  <a:lnTo>
                    <a:pt x="0" y="521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3" name="Freeform 307"/>
            <p:cNvSpPr>
              <a:spLocks/>
            </p:cNvSpPr>
            <p:nvPr/>
          </p:nvSpPr>
          <p:spPr bwMode="auto">
            <a:xfrm>
              <a:off x="6105525" y="3038475"/>
              <a:ext cx="57150" cy="0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55" y="0"/>
                </a:cxn>
                <a:cxn ang="0">
                  <a:pos x="0" y="0"/>
                </a:cxn>
              </a:cxnLst>
              <a:rect l="0" t="0" r="r" b="b"/>
              <a:pathLst>
                <a:path w="251">
                  <a:moveTo>
                    <a:pt x="251" y="0"/>
                  </a:moveTo>
                  <a:lnTo>
                    <a:pt x="55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4" name="Freeform 308"/>
            <p:cNvSpPr>
              <a:spLocks/>
            </p:cNvSpPr>
            <p:nvPr/>
          </p:nvSpPr>
          <p:spPr bwMode="auto">
            <a:xfrm>
              <a:off x="5695950" y="2905125"/>
              <a:ext cx="2771775" cy="1562100"/>
            </a:xfrm>
            <a:custGeom>
              <a:avLst/>
              <a:gdLst/>
              <a:ahLst/>
              <a:cxnLst>
                <a:cxn ang="0">
                  <a:pos x="0" y="6886"/>
                </a:cxn>
                <a:cxn ang="0">
                  <a:pos x="391" y="5889"/>
                </a:cxn>
                <a:cxn ang="0">
                  <a:pos x="669" y="4242"/>
                </a:cxn>
                <a:cxn ang="0">
                  <a:pos x="1367" y="1117"/>
                </a:cxn>
                <a:cxn ang="0">
                  <a:pos x="1860" y="583"/>
                </a:cxn>
                <a:cxn ang="0">
                  <a:pos x="2056" y="370"/>
                </a:cxn>
                <a:cxn ang="0">
                  <a:pos x="3043" y="0"/>
                </a:cxn>
                <a:cxn ang="0">
                  <a:pos x="4032" y="81"/>
                </a:cxn>
                <a:cxn ang="0">
                  <a:pos x="5420" y="459"/>
                </a:cxn>
                <a:cxn ang="0">
                  <a:pos x="6806" y="679"/>
                </a:cxn>
                <a:cxn ang="0">
                  <a:pos x="8159" y="1022"/>
                </a:cxn>
                <a:cxn ang="0">
                  <a:pos x="9548" y="994"/>
                </a:cxn>
                <a:cxn ang="0">
                  <a:pos x="10912" y="1140"/>
                </a:cxn>
                <a:cxn ang="0">
                  <a:pos x="12219" y="1097"/>
                </a:cxn>
              </a:cxnLst>
              <a:rect l="0" t="0" r="r" b="b"/>
              <a:pathLst>
                <a:path w="12219" h="6886">
                  <a:moveTo>
                    <a:pt x="0" y="6886"/>
                  </a:moveTo>
                  <a:lnTo>
                    <a:pt x="391" y="5889"/>
                  </a:lnTo>
                  <a:lnTo>
                    <a:pt x="669" y="4242"/>
                  </a:lnTo>
                  <a:lnTo>
                    <a:pt x="1367" y="1117"/>
                  </a:lnTo>
                  <a:lnTo>
                    <a:pt x="1860" y="583"/>
                  </a:lnTo>
                  <a:lnTo>
                    <a:pt x="2056" y="370"/>
                  </a:lnTo>
                  <a:lnTo>
                    <a:pt x="3043" y="0"/>
                  </a:lnTo>
                  <a:lnTo>
                    <a:pt x="4032" y="81"/>
                  </a:lnTo>
                  <a:lnTo>
                    <a:pt x="5420" y="459"/>
                  </a:lnTo>
                  <a:lnTo>
                    <a:pt x="6806" y="679"/>
                  </a:lnTo>
                  <a:lnTo>
                    <a:pt x="8159" y="1022"/>
                  </a:lnTo>
                  <a:lnTo>
                    <a:pt x="9548" y="994"/>
                  </a:lnTo>
                  <a:lnTo>
                    <a:pt x="10912" y="1140"/>
                  </a:lnTo>
                  <a:lnTo>
                    <a:pt x="12219" y="1097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5" name="Freeform 309"/>
            <p:cNvSpPr>
              <a:spLocks/>
            </p:cNvSpPr>
            <p:nvPr/>
          </p:nvSpPr>
          <p:spPr bwMode="auto">
            <a:xfrm>
              <a:off x="8437563" y="3114675"/>
              <a:ext cx="60325" cy="73025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30" y="256"/>
                </a:cxn>
                <a:cxn ang="0">
                  <a:pos x="233" y="250"/>
                </a:cxn>
                <a:cxn ang="0">
                  <a:pos x="237" y="244"/>
                </a:cxn>
                <a:cxn ang="0">
                  <a:pos x="244" y="231"/>
                </a:cxn>
                <a:cxn ang="0">
                  <a:pos x="250" y="218"/>
                </a:cxn>
                <a:cxn ang="0">
                  <a:pos x="254" y="203"/>
                </a:cxn>
                <a:cxn ang="0">
                  <a:pos x="254" y="199"/>
                </a:cxn>
                <a:cxn ang="0">
                  <a:pos x="254" y="197"/>
                </a:cxn>
                <a:cxn ang="0">
                  <a:pos x="254" y="196"/>
                </a:cxn>
                <a:cxn ang="0">
                  <a:pos x="255" y="196"/>
                </a:cxn>
                <a:cxn ang="0">
                  <a:pos x="257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30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1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8" y="25"/>
                </a:cxn>
                <a:cxn ang="0">
                  <a:pos x="38" y="46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3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3" y="189"/>
                </a:cxn>
                <a:cxn ang="0">
                  <a:pos x="5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1" y="244"/>
                </a:cxn>
                <a:cxn ang="0">
                  <a:pos x="29" y="256"/>
                </a:cxn>
                <a:cxn ang="0">
                  <a:pos x="38" y="269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1" y="290"/>
                </a:cxn>
                <a:cxn ang="0">
                  <a:pos x="205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6" name="Freeform 310"/>
            <p:cNvSpPr>
              <a:spLocks/>
            </p:cNvSpPr>
            <p:nvPr/>
          </p:nvSpPr>
          <p:spPr bwMode="auto">
            <a:xfrm>
              <a:off x="8142288" y="3128962"/>
              <a:ext cx="58737" cy="71438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1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7" name="Freeform 311"/>
            <p:cNvSpPr>
              <a:spLocks/>
            </p:cNvSpPr>
            <p:nvPr/>
          </p:nvSpPr>
          <p:spPr bwMode="auto">
            <a:xfrm>
              <a:off x="7832725" y="3095625"/>
              <a:ext cx="58738" cy="71437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49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49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6"/>
                </a:cxn>
                <a:cxn ang="0">
                  <a:pos x="209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7" y="46"/>
                </a:cxn>
                <a:cxn ang="0">
                  <a:pos x="20" y="71"/>
                </a:cxn>
                <a:cxn ang="0">
                  <a:pos x="8" y="98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7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09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49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8" name="Freeform 312"/>
            <p:cNvSpPr>
              <a:spLocks/>
            </p:cNvSpPr>
            <p:nvPr/>
          </p:nvSpPr>
          <p:spPr bwMode="auto">
            <a:xfrm>
              <a:off x="7518400" y="3101975"/>
              <a:ext cx="58738" cy="71437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1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49" name="Freeform 313"/>
            <p:cNvSpPr>
              <a:spLocks/>
            </p:cNvSpPr>
            <p:nvPr/>
          </p:nvSpPr>
          <p:spPr bwMode="auto">
            <a:xfrm>
              <a:off x="7210425" y="3024187"/>
              <a:ext cx="58738" cy="71438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30" y="256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4" y="232"/>
                </a:cxn>
                <a:cxn ang="0">
                  <a:pos x="250" y="219"/>
                </a:cxn>
                <a:cxn ang="0">
                  <a:pos x="254" y="203"/>
                </a:cxn>
                <a:cxn ang="0">
                  <a:pos x="254" y="199"/>
                </a:cxn>
                <a:cxn ang="0">
                  <a:pos x="254" y="197"/>
                </a:cxn>
                <a:cxn ang="0">
                  <a:pos x="254" y="196"/>
                </a:cxn>
                <a:cxn ang="0">
                  <a:pos x="255" y="196"/>
                </a:cxn>
                <a:cxn ang="0">
                  <a:pos x="257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8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30" y="58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1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1" y="11"/>
                </a:cxn>
                <a:cxn ang="0">
                  <a:pos x="58" y="25"/>
                </a:cxn>
                <a:cxn ang="0">
                  <a:pos x="38" y="47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3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3" y="189"/>
                </a:cxn>
                <a:cxn ang="0">
                  <a:pos x="5" y="203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9" y="256"/>
                </a:cxn>
                <a:cxn ang="0">
                  <a:pos x="38" y="269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1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1" y="290"/>
                </a:cxn>
                <a:cxn ang="0">
                  <a:pos x="205" y="285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1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0" name="Freeform 314"/>
            <p:cNvSpPr>
              <a:spLocks/>
            </p:cNvSpPr>
            <p:nvPr/>
          </p:nvSpPr>
          <p:spPr bwMode="auto">
            <a:xfrm>
              <a:off x="6581775" y="2887662"/>
              <a:ext cx="58738" cy="73025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6"/>
                </a:cxn>
                <a:cxn ang="0">
                  <a:pos x="20" y="71"/>
                </a:cxn>
                <a:cxn ang="0">
                  <a:pos x="9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59" h="317">
                  <a:moveTo>
                    <a:pt x="221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1" name="Freeform 315"/>
            <p:cNvSpPr>
              <a:spLocks/>
            </p:cNvSpPr>
            <p:nvPr/>
          </p:nvSpPr>
          <p:spPr bwMode="auto">
            <a:xfrm>
              <a:off x="6896100" y="2973387"/>
              <a:ext cx="58738" cy="71438"/>
            </a:xfrm>
            <a:custGeom>
              <a:avLst/>
              <a:gdLst/>
              <a:ahLst/>
              <a:cxnLst>
                <a:cxn ang="0">
                  <a:pos x="220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8" y="175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3"/>
                </a:cxn>
                <a:cxn ang="0">
                  <a:pos x="141" y="0"/>
                </a:cxn>
                <a:cxn ang="0">
                  <a:pos x="130" y="0"/>
                </a:cxn>
                <a:cxn ang="0">
                  <a:pos x="102" y="3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2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5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6" y="281"/>
                </a:cxn>
                <a:cxn ang="0">
                  <a:pos x="57" y="290"/>
                </a:cxn>
                <a:cxn ang="0">
                  <a:pos x="80" y="306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6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1"/>
                </a:cxn>
                <a:cxn ang="0">
                  <a:pos x="220" y="270"/>
                </a:cxn>
              </a:cxnLst>
              <a:rect l="0" t="0" r="r" b="b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5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3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6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6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2" name="Freeform 316"/>
            <p:cNvSpPr>
              <a:spLocks/>
            </p:cNvSpPr>
            <p:nvPr/>
          </p:nvSpPr>
          <p:spPr bwMode="auto">
            <a:xfrm>
              <a:off x="6357938" y="2870200"/>
              <a:ext cx="58737" cy="71437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29" y="256"/>
                </a:cxn>
                <a:cxn ang="0">
                  <a:pos x="233" y="249"/>
                </a:cxn>
                <a:cxn ang="0">
                  <a:pos x="237" y="244"/>
                </a:cxn>
                <a:cxn ang="0">
                  <a:pos x="244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6"/>
                </a:cxn>
                <a:cxn ang="0">
                  <a:pos x="253" y="195"/>
                </a:cxn>
                <a:cxn ang="0">
                  <a:pos x="254" y="195"/>
                </a:cxn>
                <a:cxn ang="0">
                  <a:pos x="257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2"/>
                </a:cxn>
                <a:cxn ang="0">
                  <a:pos x="257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0" y="24"/>
                </a:cxn>
                <a:cxn ang="0">
                  <a:pos x="179" y="10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0"/>
                </a:cxn>
                <a:cxn ang="0">
                  <a:pos x="57" y="24"/>
                </a:cxn>
                <a:cxn ang="0">
                  <a:pos x="38" y="46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1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7" y="280"/>
                </a:cxn>
                <a:cxn ang="0">
                  <a:pos x="57" y="289"/>
                </a:cxn>
                <a:cxn ang="0">
                  <a:pos x="80" y="305"/>
                </a:cxn>
                <a:cxn ang="0">
                  <a:pos x="103" y="313"/>
                </a:cxn>
                <a:cxn ang="0">
                  <a:pos x="116" y="315"/>
                </a:cxn>
                <a:cxn ang="0">
                  <a:pos x="130" y="317"/>
                </a:cxn>
                <a:cxn ang="0">
                  <a:pos x="132" y="315"/>
                </a:cxn>
                <a:cxn ang="0">
                  <a:pos x="135" y="315"/>
                </a:cxn>
                <a:cxn ang="0">
                  <a:pos x="142" y="315"/>
                </a:cxn>
                <a:cxn ang="0">
                  <a:pos x="155" y="313"/>
                </a:cxn>
                <a:cxn ang="0">
                  <a:pos x="179" y="305"/>
                </a:cxn>
                <a:cxn ang="0">
                  <a:pos x="200" y="289"/>
                </a:cxn>
                <a:cxn ang="0">
                  <a:pos x="205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29" y="256"/>
                  </a:lnTo>
                  <a:lnTo>
                    <a:pt x="233" y="249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4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7" y="289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7"/>
                  </a:ln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0" y="289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3" name="Freeform 317"/>
            <p:cNvSpPr>
              <a:spLocks/>
            </p:cNvSpPr>
            <p:nvPr/>
          </p:nvSpPr>
          <p:spPr bwMode="auto">
            <a:xfrm>
              <a:off x="6134100" y="2952750"/>
              <a:ext cx="58738" cy="73025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6"/>
                </a:cxn>
                <a:cxn ang="0">
                  <a:pos x="253" y="195"/>
                </a:cxn>
                <a:cxn ang="0">
                  <a:pos x="254" y="195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2"/>
                </a:cxn>
                <a:cxn ang="0">
                  <a:pos x="256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6"/>
                </a:cxn>
                <a:cxn ang="0">
                  <a:pos x="209" y="34"/>
                </a:cxn>
                <a:cxn ang="0">
                  <a:pos x="200" y="24"/>
                </a:cxn>
                <a:cxn ang="0">
                  <a:pos x="178" y="10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0"/>
                </a:cxn>
                <a:cxn ang="0">
                  <a:pos x="57" y="24"/>
                </a:cxn>
                <a:cxn ang="0">
                  <a:pos x="37" y="46"/>
                </a:cxn>
                <a:cxn ang="0">
                  <a:pos x="20" y="71"/>
                </a:cxn>
                <a:cxn ang="0">
                  <a:pos x="8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7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3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3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09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200" y="24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4" name="Freeform 318"/>
            <p:cNvSpPr>
              <a:spLocks/>
            </p:cNvSpPr>
            <p:nvPr/>
          </p:nvSpPr>
          <p:spPr bwMode="auto">
            <a:xfrm>
              <a:off x="5976938" y="3122612"/>
              <a:ext cx="58737" cy="71438"/>
            </a:xfrm>
            <a:custGeom>
              <a:avLst/>
              <a:gdLst/>
              <a:ahLst/>
              <a:cxnLst>
                <a:cxn ang="0">
                  <a:pos x="220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6" y="245"/>
                </a:cxn>
                <a:cxn ang="0">
                  <a:pos x="243" y="232"/>
                </a:cxn>
                <a:cxn ang="0">
                  <a:pos x="249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49" y="99"/>
                </a:cxn>
                <a:cxn ang="0">
                  <a:pos x="236" y="72"/>
                </a:cxn>
                <a:cxn ang="0">
                  <a:pos x="229" y="59"/>
                </a:cxn>
                <a:cxn ang="0">
                  <a:pos x="220" y="47"/>
                </a:cxn>
                <a:cxn ang="0">
                  <a:pos x="209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7" y="47"/>
                </a:cxn>
                <a:cxn ang="0">
                  <a:pos x="20" y="72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7" y="270"/>
                </a:cxn>
                <a:cxn ang="0">
                  <a:pos x="46" y="281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09" y="281"/>
                </a:cxn>
                <a:cxn ang="0">
                  <a:pos x="220" y="270"/>
                </a:cxn>
              </a:cxnLst>
              <a:rect l="0" t="0" r="r" b="b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6" y="245"/>
                  </a:lnTo>
                  <a:lnTo>
                    <a:pt x="243" y="232"/>
                  </a:lnTo>
                  <a:lnTo>
                    <a:pt x="249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49" y="99"/>
                  </a:lnTo>
                  <a:lnTo>
                    <a:pt x="236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7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7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09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5" name="Freeform 319"/>
            <p:cNvSpPr>
              <a:spLocks/>
            </p:cNvSpPr>
            <p:nvPr/>
          </p:nvSpPr>
          <p:spPr bwMode="auto">
            <a:xfrm>
              <a:off x="5818188" y="3832225"/>
              <a:ext cx="58737" cy="71437"/>
            </a:xfrm>
            <a:custGeom>
              <a:avLst/>
              <a:gdLst/>
              <a:ahLst/>
              <a:cxnLst>
                <a:cxn ang="0">
                  <a:pos x="220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2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0" y="270"/>
                </a:cxn>
              </a:cxnLst>
              <a:rect l="0" t="0" r="r" b="b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6" name="Freeform 320"/>
            <p:cNvSpPr>
              <a:spLocks/>
            </p:cNvSpPr>
            <p:nvPr/>
          </p:nvSpPr>
          <p:spPr bwMode="auto">
            <a:xfrm>
              <a:off x="5756275" y="4205287"/>
              <a:ext cx="58738" cy="71438"/>
            </a:xfrm>
            <a:custGeom>
              <a:avLst/>
              <a:gdLst/>
              <a:ahLst/>
              <a:cxnLst>
                <a:cxn ang="0">
                  <a:pos x="220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2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4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0" y="270"/>
                </a:cxn>
              </a:cxnLst>
              <a:rect l="0" t="0" r="r" b="b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7" name="Freeform 321"/>
            <p:cNvSpPr>
              <a:spLocks/>
            </p:cNvSpPr>
            <p:nvPr/>
          </p:nvSpPr>
          <p:spPr bwMode="auto">
            <a:xfrm>
              <a:off x="5667375" y="4430712"/>
              <a:ext cx="58738" cy="73025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30" y="256"/>
                </a:cxn>
                <a:cxn ang="0">
                  <a:pos x="233" y="250"/>
                </a:cxn>
                <a:cxn ang="0">
                  <a:pos x="237" y="244"/>
                </a:cxn>
                <a:cxn ang="0">
                  <a:pos x="244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7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30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0" y="25"/>
                </a:cxn>
                <a:cxn ang="0">
                  <a:pos x="179" y="10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0"/>
                </a:cxn>
                <a:cxn ang="0">
                  <a:pos x="58" y="25"/>
                </a:cxn>
                <a:cxn ang="0">
                  <a:pos x="38" y="46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5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1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0" y="305"/>
                </a:cxn>
                <a:cxn ang="0">
                  <a:pos x="103" y="313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3"/>
                </a:cxn>
                <a:cxn ang="0">
                  <a:pos x="179" y="305"/>
                </a:cxn>
                <a:cxn ang="0">
                  <a:pos x="200" y="290"/>
                </a:cxn>
                <a:cxn ang="0">
                  <a:pos x="205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0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9" name="Rectangle 323"/>
            <p:cNvSpPr>
              <a:spLocks noChangeArrowheads="1"/>
            </p:cNvSpPr>
            <p:nvPr/>
          </p:nvSpPr>
          <p:spPr bwMode="auto">
            <a:xfrm>
              <a:off x="6870887" y="5281612"/>
              <a:ext cx="86048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320" name="ZoneTexte 319"/>
            <p:cNvSpPr txBox="1"/>
            <p:nvPr/>
          </p:nvSpPr>
          <p:spPr>
            <a:xfrm>
              <a:off x="7239000" y="2395537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008000"/>
                  </a:solidFill>
                </a:rPr>
                <a:t>79.8%</a:t>
              </a:r>
              <a:endParaRPr lang="fr-FR" sz="1400" b="1" dirty="0">
                <a:solidFill>
                  <a:srgbClr val="008000"/>
                </a:solidFill>
              </a:endParaRPr>
            </a:p>
          </p:txBody>
        </p:sp>
        <p:sp>
          <p:nvSpPr>
            <p:cNvPr id="321" name="ZoneTexte 320"/>
            <p:cNvSpPr txBox="1"/>
            <p:nvPr/>
          </p:nvSpPr>
          <p:spPr>
            <a:xfrm>
              <a:off x="7239000" y="3233737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CC0000"/>
                  </a:solidFill>
                </a:rPr>
                <a:t>72.7%</a:t>
              </a:r>
              <a:endParaRPr lang="fr-FR" sz="1400" b="1" dirty="0">
                <a:solidFill>
                  <a:srgbClr val="CC0000"/>
                </a:solidFill>
              </a:endParaRPr>
            </a:p>
          </p:txBody>
        </p:sp>
        <p:sp>
          <p:nvSpPr>
            <p:cNvPr id="322" name="ZoneTexte 321"/>
            <p:cNvSpPr txBox="1"/>
            <p:nvPr/>
          </p:nvSpPr>
          <p:spPr>
            <a:xfrm>
              <a:off x="7239000" y="3462337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333399"/>
                  </a:solidFill>
                </a:rPr>
                <a:t>62.6%</a:t>
              </a:r>
              <a:endParaRPr lang="fr-FR" sz="1400" b="1" dirty="0">
                <a:solidFill>
                  <a:srgbClr val="333399"/>
                </a:solidFill>
              </a:endParaRPr>
            </a:p>
          </p:txBody>
        </p:sp>
      </p:grpSp>
      <p:grpSp>
        <p:nvGrpSpPr>
          <p:cNvPr id="326" name="Groupe 325"/>
          <p:cNvGrpSpPr/>
          <p:nvPr/>
        </p:nvGrpSpPr>
        <p:grpSpPr>
          <a:xfrm>
            <a:off x="133883" y="1905000"/>
            <a:ext cx="4971517" cy="4225925"/>
            <a:chOff x="133883" y="1905000"/>
            <a:chExt cx="4971517" cy="4225925"/>
          </a:xfrm>
        </p:grpSpPr>
        <p:sp>
          <p:nvSpPr>
            <p:cNvPr id="14356" name="Line 20"/>
            <p:cNvSpPr>
              <a:spLocks noChangeShapeType="1"/>
            </p:cNvSpPr>
            <p:nvPr/>
          </p:nvSpPr>
          <p:spPr bwMode="auto">
            <a:xfrm>
              <a:off x="950912" y="5019675"/>
              <a:ext cx="2111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4" name="Freeform 28"/>
            <p:cNvSpPr>
              <a:spLocks/>
            </p:cNvSpPr>
            <p:nvPr/>
          </p:nvSpPr>
          <p:spPr bwMode="auto">
            <a:xfrm>
              <a:off x="1162050" y="5019675"/>
              <a:ext cx="463550" cy="63500"/>
            </a:xfrm>
            <a:custGeom>
              <a:avLst/>
              <a:gdLst/>
              <a:ahLst/>
              <a:cxnLst>
                <a:cxn ang="0">
                  <a:pos x="0" y="281"/>
                </a:cxn>
                <a:cxn ang="0">
                  <a:pos x="0" y="0"/>
                </a:cxn>
                <a:cxn ang="0">
                  <a:pos x="2044" y="0"/>
                </a:cxn>
              </a:cxnLst>
              <a:rect l="0" t="0" r="r" b="b"/>
              <a:pathLst>
                <a:path w="2044" h="281">
                  <a:moveTo>
                    <a:pt x="0" y="281"/>
                  </a:moveTo>
                  <a:lnTo>
                    <a:pt x="0" y="0"/>
                  </a:lnTo>
                  <a:lnTo>
                    <a:pt x="2044" y="0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5" name="Line 29"/>
            <p:cNvSpPr>
              <a:spLocks noChangeShapeType="1"/>
            </p:cNvSpPr>
            <p:nvPr/>
          </p:nvSpPr>
          <p:spPr bwMode="auto">
            <a:xfrm flipV="1">
              <a:off x="3941762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6" name="Freeform 30"/>
            <p:cNvSpPr>
              <a:spLocks/>
            </p:cNvSpPr>
            <p:nvPr/>
          </p:nvSpPr>
          <p:spPr bwMode="auto">
            <a:xfrm>
              <a:off x="3014662" y="5019675"/>
              <a:ext cx="976313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42" y="0"/>
                </a:cxn>
                <a:cxn ang="0">
                  <a:pos x="4086" y="0"/>
                </a:cxn>
                <a:cxn ang="0">
                  <a:pos x="4305" y="0"/>
                </a:cxn>
              </a:cxnLst>
              <a:rect l="0" t="0" r="r" b="b"/>
              <a:pathLst>
                <a:path w="4305">
                  <a:moveTo>
                    <a:pt x="0" y="0"/>
                  </a:moveTo>
                  <a:lnTo>
                    <a:pt x="2042" y="0"/>
                  </a:lnTo>
                  <a:lnTo>
                    <a:pt x="4086" y="0"/>
                  </a:lnTo>
                  <a:lnTo>
                    <a:pt x="4305" y="0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2" name="Line 36"/>
            <p:cNvSpPr>
              <a:spLocks noChangeShapeType="1"/>
            </p:cNvSpPr>
            <p:nvPr/>
          </p:nvSpPr>
          <p:spPr bwMode="auto">
            <a:xfrm flipH="1">
              <a:off x="900112" y="4460875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3" name="Line 37"/>
            <p:cNvSpPr>
              <a:spLocks noChangeShapeType="1"/>
            </p:cNvSpPr>
            <p:nvPr/>
          </p:nvSpPr>
          <p:spPr bwMode="auto">
            <a:xfrm>
              <a:off x="950912" y="4460875"/>
              <a:ext cx="0" cy="5588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4" name="Line 38"/>
            <p:cNvSpPr>
              <a:spLocks noChangeShapeType="1"/>
            </p:cNvSpPr>
            <p:nvPr/>
          </p:nvSpPr>
          <p:spPr bwMode="auto">
            <a:xfrm flipH="1">
              <a:off x="900112" y="4043362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5" name="Line 39"/>
            <p:cNvSpPr>
              <a:spLocks noChangeShapeType="1"/>
            </p:cNvSpPr>
            <p:nvPr/>
          </p:nvSpPr>
          <p:spPr bwMode="auto">
            <a:xfrm flipV="1">
              <a:off x="16256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6" name="Line 40"/>
            <p:cNvSpPr>
              <a:spLocks noChangeShapeType="1"/>
            </p:cNvSpPr>
            <p:nvPr/>
          </p:nvSpPr>
          <p:spPr bwMode="auto">
            <a:xfrm flipV="1">
              <a:off x="2397125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7" name="Line 41"/>
            <p:cNvSpPr>
              <a:spLocks noChangeShapeType="1"/>
            </p:cNvSpPr>
            <p:nvPr/>
          </p:nvSpPr>
          <p:spPr bwMode="auto">
            <a:xfrm>
              <a:off x="208915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8" name="Line 42"/>
            <p:cNvSpPr>
              <a:spLocks noChangeShapeType="1"/>
            </p:cNvSpPr>
            <p:nvPr/>
          </p:nvSpPr>
          <p:spPr bwMode="auto">
            <a:xfrm>
              <a:off x="2089150" y="5019675"/>
              <a:ext cx="307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9" name="Line 43"/>
            <p:cNvSpPr>
              <a:spLocks noChangeShapeType="1"/>
            </p:cNvSpPr>
            <p:nvPr/>
          </p:nvSpPr>
          <p:spPr bwMode="auto">
            <a:xfrm>
              <a:off x="1625600" y="5019675"/>
              <a:ext cx="4635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0" name="Line 44"/>
            <p:cNvSpPr>
              <a:spLocks noChangeShapeType="1"/>
            </p:cNvSpPr>
            <p:nvPr/>
          </p:nvSpPr>
          <p:spPr bwMode="auto">
            <a:xfrm flipV="1">
              <a:off x="3014662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1" name="Line 45"/>
            <p:cNvSpPr>
              <a:spLocks noChangeShapeType="1"/>
            </p:cNvSpPr>
            <p:nvPr/>
          </p:nvSpPr>
          <p:spPr bwMode="auto">
            <a:xfrm>
              <a:off x="2706687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2" name="Line 46"/>
            <p:cNvSpPr>
              <a:spLocks noChangeShapeType="1"/>
            </p:cNvSpPr>
            <p:nvPr/>
          </p:nvSpPr>
          <p:spPr bwMode="auto">
            <a:xfrm>
              <a:off x="2706687" y="5019675"/>
              <a:ext cx="307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3" name="Line 47"/>
            <p:cNvSpPr>
              <a:spLocks noChangeShapeType="1"/>
            </p:cNvSpPr>
            <p:nvPr/>
          </p:nvSpPr>
          <p:spPr bwMode="auto">
            <a:xfrm>
              <a:off x="3478212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4" name="Freeform 48"/>
            <p:cNvSpPr>
              <a:spLocks/>
            </p:cNvSpPr>
            <p:nvPr/>
          </p:nvSpPr>
          <p:spPr bwMode="auto">
            <a:xfrm>
              <a:off x="950912" y="2797175"/>
              <a:ext cx="0" cy="16637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32"/>
                </a:cxn>
                <a:cxn ang="0">
                  <a:pos x="0" y="3664"/>
                </a:cxn>
                <a:cxn ang="0">
                  <a:pos x="0" y="5497"/>
                </a:cxn>
                <a:cxn ang="0">
                  <a:pos x="0" y="7335"/>
                </a:cxn>
              </a:cxnLst>
              <a:rect l="0" t="0" r="r" b="b"/>
              <a:pathLst>
                <a:path h="7335">
                  <a:moveTo>
                    <a:pt x="0" y="0"/>
                  </a:moveTo>
                  <a:lnTo>
                    <a:pt x="0" y="1832"/>
                  </a:lnTo>
                  <a:lnTo>
                    <a:pt x="0" y="3664"/>
                  </a:lnTo>
                  <a:lnTo>
                    <a:pt x="0" y="5497"/>
                  </a:lnTo>
                  <a:lnTo>
                    <a:pt x="0" y="7335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5" name="Line 49"/>
            <p:cNvSpPr>
              <a:spLocks noChangeShapeType="1"/>
            </p:cNvSpPr>
            <p:nvPr/>
          </p:nvSpPr>
          <p:spPr bwMode="auto">
            <a:xfrm>
              <a:off x="2397125" y="5019675"/>
              <a:ext cx="3095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6" name="Line 50"/>
            <p:cNvSpPr>
              <a:spLocks noChangeShapeType="1"/>
            </p:cNvSpPr>
            <p:nvPr/>
          </p:nvSpPr>
          <p:spPr bwMode="auto">
            <a:xfrm>
              <a:off x="950912" y="2322512"/>
              <a:ext cx="0" cy="58738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7" name="Line 51"/>
            <p:cNvSpPr>
              <a:spLocks noChangeShapeType="1"/>
            </p:cNvSpPr>
            <p:nvPr/>
          </p:nvSpPr>
          <p:spPr bwMode="auto">
            <a:xfrm flipH="1">
              <a:off x="901700" y="2381250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 flipH="1">
              <a:off x="900112" y="2797175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89" name="Line 53"/>
            <p:cNvSpPr>
              <a:spLocks noChangeShapeType="1"/>
            </p:cNvSpPr>
            <p:nvPr/>
          </p:nvSpPr>
          <p:spPr bwMode="auto">
            <a:xfrm>
              <a:off x="950912" y="2381250"/>
              <a:ext cx="0" cy="41592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H="1">
              <a:off x="900112" y="3213100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H="1">
              <a:off x="900112" y="3627437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3" name="Line 57"/>
            <p:cNvSpPr>
              <a:spLocks noChangeShapeType="1"/>
            </p:cNvSpPr>
            <p:nvPr/>
          </p:nvSpPr>
          <p:spPr bwMode="auto">
            <a:xfrm flipV="1">
              <a:off x="3014662" y="2286000"/>
              <a:ext cx="0" cy="273367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4" name="Line 58"/>
            <p:cNvSpPr>
              <a:spLocks noChangeShapeType="1"/>
            </p:cNvSpPr>
            <p:nvPr/>
          </p:nvSpPr>
          <p:spPr bwMode="auto">
            <a:xfrm>
              <a:off x="3752850" y="4149725"/>
              <a:ext cx="7937" cy="0"/>
            </a:xfrm>
            <a:prstGeom prst="line">
              <a:avLst/>
            </a:prstGeom>
            <a:noFill/>
            <a:ln w="15875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3200"/>
            </a:p>
          </p:txBody>
        </p:sp>
        <p:sp>
          <p:nvSpPr>
            <p:cNvPr id="14395" name="Line 59"/>
            <p:cNvSpPr>
              <a:spLocks noChangeShapeType="1"/>
            </p:cNvSpPr>
            <p:nvPr/>
          </p:nvSpPr>
          <p:spPr bwMode="auto">
            <a:xfrm>
              <a:off x="4354438" y="2330678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6" name="Line 60"/>
            <p:cNvSpPr>
              <a:spLocks noChangeShapeType="1"/>
            </p:cNvSpPr>
            <p:nvPr/>
          </p:nvSpPr>
          <p:spPr bwMode="auto">
            <a:xfrm>
              <a:off x="4354438" y="2012722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7" name="Line 61"/>
            <p:cNvSpPr>
              <a:spLocks noChangeShapeType="1"/>
            </p:cNvSpPr>
            <p:nvPr/>
          </p:nvSpPr>
          <p:spPr bwMode="auto">
            <a:xfrm flipH="1">
              <a:off x="4354438" y="2635478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98" name="Rectangle 62"/>
            <p:cNvSpPr>
              <a:spLocks noChangeArrowheads="1"/>
            </p:cNvSpPr>
            <p:nvPr/>
          </p:nvSpPr>
          <p:spPr bwMode="auto">
            <a:xfrm>
              <a:off x="1554162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4399" name="Rectangle 63"/>
            <p:cNvSpPr>
              <a:spLocks noChangeArrowheads="1"/>
            </p:cNvSpPr>
            <p:nvPr/>
          </p:nvSpPr>
          <p:spPr bwMode="auto">
            <a:xfrm>
              <a:off x="1119187" y="5103812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400" name="Rectangle 64"/>
            <p:cNvSpPr>
              <a:spLocks noChangeArrowheads="1"/>
            </p:cNvSpPr>
            <p:nvPr/>
          </p:nvSpPr>
          <p:spPr bwMode="auto">
            <a:xfrm>
              <a:off x="2017712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4401" name="Rectangle 65"/>
            <p:cNvSpPr>
              <a:spLocks noChangeArrowheads="1"/>
            </p:cNvSpPr>
            <p:nvPr/>
          </p:nvSpPr>
          <p:spPr bwMode="auto">
            <a:xfrm>
              <a:off x="2325687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4402" name="Rectangle 66"/>
            <p:cNvSpPr>
              <a:spLocks noChangeArrowheads="1"/>
            </p:cNvSpPr>
            <p:nvPr/>
          </p:nvSpPr>
          <p:spPr bwMode="auto">
            <a:xfrm>
              <a:off x="2635250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4403" name="Rectangle 67"/>
            <p:cNvSpPr>
              <a:spLocks noChangeArrowheads="1"/>
            </p:cNvSpPr>
            <p:nvPr/>
          </p:nvSpPr>
          <p:spPr bwMode="auto">
            <a:xfrm>
              <a:off x="2943225" y="5103812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4404" name="Rectangle 68"/>
            <p:cNvSpPr>
              <a:spLocks noChangeArrowheads="1"/>
            </p:cNvSpPr>
            <p:nvPr/>
          </p:nvSpPr>
          <p:spPr bwMode="auto">
            <a:xfrm>
              <a:off x="3376612" y="5103812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4405" name="Rectangle 69"/>
            <p:cNvSpPr>
              <a:spLocks noChangeArrowheads="1"/>
            </p:cNvSpPr>
            <p:nvPr/>
          </p:nvSpPr>
          <p:spPr bwMode="auto">
            <a:xfrm>
              <a:off x="3840162" y="5103812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4406" name="Rectangle 70"/>
            <p:cNvSpPr>
              <a:spLocks noChangeArrowheads="1"/>
            </p:cNvSpPr>
            <p:nvPr/>
          </p:nvSpPr>
          <p:spPr bwMode="auto">
            <a:xfrm>
              <a:off x="687387" y="438150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0.0</a:t>
              </a:r>
            </a:p>
          </p:txBody>
        </p:sp>
        <p:sp>
          <p:nvSpPr>
            <p:cNvPr id="14407" name="Rectangle 71"/>
            <p:cNvSpPr>
              <a:spLocks noChangeArrowheads="1"/>
            </p:cNvSpPr>
            <p:nvPr/>
          </p:nvSpPr>
          <p:spPr bwMode="auto">
            <a:xfrm>
              <a:off x="687387" y="2301875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1.0</a:t>
              </a:r>
            </a:p>
          </p:txBody>
        </p:sp>
        <p:sp>
          <p:nvSpPr>
            <p:cNvPr id="14409" name="Rectangle 73"/>
            <p:cNvSpPr>
              <a:spLocks noChangeArrowheads="1"/>
            </p:cNvSpPr>
            <p:nvPr/>
          </p:nvSpPr>
          <p:spPr bwMode="auto">
            <a:xfrm>
              <a:off x="1547812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563</a:t>
              </a:r>
            </a:p>
          </p:txBody>
        </p:sp>
        <p:sp>
          <p:nvSpPr>
            <p:cNvPr id="14410" name="Rectangle 74"/>
            <p:cNvSpPr>
              <a:spLocks noChangeArrowheads="1"/>
            </p:cNvSpPr>
            <p:nvPr/>
          </p:nvSpPr>
          <p:spPr bwMode="auto">
            <a:xfrm>
              <a:off x="1547812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566</a:t>
              </a:r>
            </a:p>
          </p:txBody>
        </p:sp>
        <p:sp>
          <p:nvSpPr>
            <p:cNvPr id="14411" name="Rectangle 75"/>
            <p:cNvSpPr>
              <a:spLocks noChangeArrowheads="1"/>
            </p:cNvSpPr>
            <p:nvPr/>
          </p:nvSpPr>
          <p:spPr bwMode="auto">
            <a:xfrm>
              <a:off x="1547812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564</a:t>
              </a:r>
            </a:p>
          </p:txBody>
        </p:sp>
        <p:sp>
          <p:nvSpPr>
            <p:cNvPr id="14412" name="Rectangle 76"/>
            <p:cNvSpPr>
              <a:spLocks noChangeArrowheads="1"/>
            </p:cNvSpPr>
            <p:nvPr/>
          </p:nvSpPr>
          <p:spPr bwMode="auto">
            <a:xfrm>
              <a:off x="1084262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413" name="Rectangle 77"/>
            <p:cNvSpPr>
              <a:spLocks noChangeArrowheads="1"/>
            </p:cNvSpPr>
            <p:nvPr/>
          </p:nvSpPr>
          <p:spPr bwMode="auto">
            <a:xfrm>
              <a:off x="1084262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414" name="Rectangle 78"/>
            <p:cNvSpPr>
              <a:spLocks noChangeArrowheads="1"/>
            </p:cNvSpPr>
            <p:nvPr/>
          </p:nvSpPr>
          <p:spPr bwMode="auto">
            <a:xfrm>
              <a:off x="1084262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415" name="Rectangle 79"/>
            <p:cNvSpPr>
              <a:spLocks noChangeArrowheads="1"/>
            </p:cNvSpPr>
            <p:nvPr/>
          </p:nvSpPr>
          <p:spPr bwMode="auto">
            <a:xfrm>
              <a:off x="2011362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553</a:t>
              </a:r>
            </a:p>
          </p:txBody>
        </p:sp>
        <p:sp>
          <p:nvSpPr>
            <p:cNvPr id="14416" name="Rectangle 80"/>
            <p:cNvSpPr>
              <a:spLocks noChangeArrowheads="1"/>
            </p:cNvSpPr>
            <p:nvPr/>
          </p:nvSpPr>
          <p:spPr bwMode="auto">
            <a:xfrm>
              <a:off x="2011362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555</a:t>
              </a:r>
            </a:p>
          </p:txBody>
        </p:sp>
        <p:sp>
          <p:nvSpPr>
            <p:cNvPr id="14417" name="Rectangle 81"/>
            <p:cNvSpPr>
              <a:spLocks noChangeArrowheads="1"/>
            </p:cNvSpPr>
            <p:nvPr/>
          </p:nvSpPr>
          <p:spPr bwMode="auto">
            <a:xfrm>
              <a:off x="2011362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542</a:t>
              </a:r>
            </a:p>
          </p:txBody>
        </p:sp>
        <p:sp>
          <p:nvSpPr>
            <p:cNvPr id="14418" name="Rectangle 82"/>
            <p:cNvSpPr>
              <a:spLocks noChangeArrowheads="1"/>
            </p:cNvSpPr>
            <p:nvPr/>
          </p:nvSpPr>
          <p:spPr bwMode="auto">
            <a:xfrm>
              <a:off x="29368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515</a:t>
              </a:r>
            </a:p>
          </p:txBody>
        </p:sp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29368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526</a:t>
              </a:r>
            </a:p>
          </p:txBody>
        </p:sp>
        <p:sp>
          <p:nvSpPr>
            <p:cNvPr id="14420" name="Rectangle 84"/>
            <p:cNvSpPr>
              <a:spLocks noChangeArrowheads="1"/>
            </p:cNvSpPr>
            <p:nvPr/>
          </p:nvSpPr>
          <p:spPr bwMode="auto">
            <a:xfrm>
              <a:off x="29368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518</a:t>
              </a:r>
            </a:p>
          </p:txBody>
        </p:sp>
        <p:sp>
          <p:nvSpPr>
            <p:cNvPr id="14421" name="Rectangle 85"/>
            <p:cNvSpPr>
              <a:spLocks noChangeArrowheads="1"/>
            </p:cNvSpPr>
            <p:nvPr/>
          </p:nvSpPr>
          <p:spPr bwMode="auto">
            <a:xfrm>
              <a:off x="38639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394</a:t>
              </a:r>
            </a:p>
          </p:txBody>
        </p:sp>
        <p:sp>
          <p:nvSpPr>
            <p:cNvPr id="14422" name="Rectangle 86"/>
            <p:cNvSpPr>
              <a:spLocks noChangeArrowheads="1"/>
            </p:cNvSpPr>
            <p:nvPr/>
          </p:nvSpPr>
          <p:spPr bwMode="auto">
            <a:xfrm>
              <a:off x="38639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410</a:t>
              </a:r>
            </a:p>
          </p:txBody>
        </p:sp>
        <p:sp>
          <p:nvSpPr>
            <p:cNvPr id="14423" name="Rectangle 87"/>
            <p:cNvSpPr>
              <a:spLocks noChangeArrowheads="1"/>
            </p:cNvSpPr>
            <p:nvPr/>
          </p:nvSpPr>
          <p:spPr bwMode="auto">
            <a:xfrm>
              <a:off x="38639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387</a:t>
              </a:r>
            </a:p>
          </p:txBody>
        </p:sp>
        <p:sp>
          <p:nvSpPr>
            <p:cNvPr id="14424" name="Rectangle 88"/>
            <p:cNvSpPr>
              <a:spLocks noChangeArrowheads="1"/>
            </p:cNvSpPr>
            <p:nvPr/>
          </p:nvSpPr>
          <p:spPr bwMode="auto">
            <a:xfrm>
              <a:off x="582612" y="5708650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4425" name="Rectangle 89"/>
            <p:cNvSpPr>
              <a:spLocks noChangeArrowheads="1"/>
            </p:cNvSpPr>
            <p:nvPr/>
          </p:nvSpPr>
          <p:spPr bwMode="auto">
            <a:xfrm>
              <a:off x="630237" y="5851525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4426" name="Rectangle 90"/>
            <p:cNvSpPr>
              <a:spLocks noChangeArrowheads="1"/>
            </p:cNvSpPr>
            <p:nvPr/>
          </p:nvSpPr>
          <p:spPr bwMode="auto">
            <a:xfrm>
              <a:off x="571500" y="5994400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4427" name="Rectangle 91"/>
            <p:cNvSpPr>
              <a:spLocks noChangeArrowheads="1"/>
            </p:cNvSpPr>
            <p:nvPr/>
          </p:nvSpPr>
          <p:spPr bwMode="auto">
            <a:xfrm>
              <a:off x="133883" y="5527675"/>
              <a:ext cx="19444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_tradnl" sz="1000" b="1" dirty="0" smtClean="0">
                  <a:solidFill>
                    <a:srgbClr val="CC3300"/>
                  </a:solidFill>
                </a:rPr>
                <a:t>Participantes en  cada grupo, N </a:t>
              </a:r>
              <a:endParaRPr lang="es-ES_tradnl" sz="1000" b="1" dirty="0">
                <a:solidFill>
                  <a:srgbClr val="CC3300"/>
                </a:solidFill>
              </a:endParaRPr>
            </a:p>
          </p:txBody>
        </p:sp>
        <p:sp>
          <p:nvSpPr>
            <p:cNvPr id="14454" name="Rectangle 118"/>
            <p:cNvSpPr>
              <a:spLocks noChangeArrowheads="1"/>
            </p:cNvSpPr>
            <p:nvPr/>
          </p:nvSpPr>
          <p:spPr bwMode="auto">
            <a:xfrm>
              <a:off x="687387" y="271780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0.8</a:t>
              </a:r>
            </a:p>
          </p:txBody>
        </p:sp>
        <p:sp>
          <p:nvSpPr>
            <p:cNvPr id="14455" name="Rectangle 119"/>
            <p:cNvSpPr>
              <a:spLocks noChangeArrowheads="1"/>
            </p:cNvSpPr>
            <p:nvPr/>
          </p:nvSpPr>
          <p:spPr bwMode="auto">
            <a:xfrm>
              <a:off x="687387" y="3133725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0.6</a:t>
              </a:r>
            </a:p>
          </p:txBody>
        </p:sp>
        <p:sp>
          <p:nvSpPr>
            <p:cNvPr id="14456" name="Rectangle 120"/>
            <p:cNvSpPr>
              <a:spLocks noChangeArrowheads="1"/>
            </p:cNvSpPr>
            <p:nvPr/>
          </p:nvSpPr>
          <p:spPr bwMode="auto">
            <a:xfrm>
              <a:off x="687387" y="3549650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0.4</a:t>
              </a:r>
            </a:p>
          </p:txBody>
        </p:sp>
        <p:sp>
          <p:nvSpPr>
            <p:cNvPr id="14457" name="Rectangle 121"/>
            <p:cNvSpPr>
              <a:spLocks noChangeArrowheads="1"/>
            </p:cNvSpPr>
            <p:nvPr/>
          </p:nvSpPr>
          <p:spPr bwMode="auto">
            <a:xfrm>
              <a:off x="687387" y="3963987"/>
              <a:ext cx="174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0.2</a:t>
              </a:r>
            </a:p>
          </p:txBody>
        </p:sp>
        <p:sp>
          <p:nvSpPr>
            <p:cNvPr id="14466" name="Rectangle 130"/>
            <p:cNvSpPr>
              <a:spLocks noChangeArrowheads="1"/>
            </p:cNvSpPr>
            <p:nvPr/>
          </p:nvSpPr>
          <p:spPr bwMode="auto">
            <a:xfrm>
              <a:off x="4605263" y="1905000"/>
              <a:ext cx="47448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4467" name="Rectangle 131"/>
            <p:cNvSpPr>
              <a:spLocks noChangeArrowheads="1"/>
            </p:cNvSpPr>
            <p:nvPr/>
          </p:nvSpPr>
          <p:spPr bwMode="auto">
            <a:xfrm>
              <a:off x="4605263" y="2222956"/>
              <a:ext cx="36573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4468" name="Rectangle 132"/>
            <p:cNvSpPr>
              <a:spLocks noChangeArrowheads="1"/>
            </p:cNvSpPr>
            <p:nvPr/>
          </p:nvSpPr>
          <p:spPr bwMode="auto">
            <a:xfrm>
              <a:off x="4605263" y="2527756"/>
              <a:ext cx="50013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4469" name="Freeform 133"/>
            <p:cNvSpPr>
              <a:spLocks/>
            </p:cNvSpPr>
            <p:nvPr/>
          </p:nvSpPr>
          <p:spPr bwMode="auto">
            <a:xfrm>
              <a:off x="3922712" y="2541587"/>
              <a:ext cx="114300" cy="1016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252" y="448"/>
                </a:cxn>
                <a:cxn ang="0">
                  <a:pos x="252" y="223"/>
                </a:cxn>
                <a:cxn ang="0">
                  <a:pos x="252" y="0"/>
                </a:cxn>
                <a:cxn ang="0">
                  <a:pos x="503" y="0"/>
                </a:cxn>
              </a:cxnLst>
              <a:rect l="0" t="0" r="r" b="b"/>
              <a:pathLst>
                <a:path w="503" h="448">
                  <a:moveTo>
                    <a:pt x="0" y="448"/>
                  </a:moveTo>
                  <a:lnTo>
                    <a:pt x="252" y="448"/>
                  </a:lnTo>
                  <a:lnTo>
                    <a:pt x="252" y="223"/>
                  </a:lnTo>
                  <a:lnTo>
                    <a:pt x="252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0" name="Line 134"/>
            <p:cNvSpPr>
              <a:spLocks noChangeShapeType="1"/>
            </p:cNvSpPr>
            <p:nvPr/>
          </p:nvSpPr>
          <p:spPr bwMode="auto">
            <a:xfrm flipH="1">
              <a:off x="3979862" y="2643187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1" name="Line 135"/>
            <p:cNvSpPr>
              <a:spLocks noChangeShapeType="1"/>
            </p:cNvSpPr>
            <p:nvPr/>
          </p:nvSpPr>
          <p:spPr bwMode="auto">
            <a:xfrm>
              <a:off x="3922712" y="2541587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2" name="Line 136"/>
            <p:cNvSpPr>
              <a:spLocks noChangeShapeType="1"/>
            </p:cNvSpPr>
            <p:nvPr/>
          </p:nvSpPr>
          <p:spPr bwMode="auto">
            <a:xfrm flipH="1">
              <a:off x="1662112" y="27844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3" name="Freeform 137"/>
            <p:cNvSpPr>
              <a:spLocks/>
            </p:cNvSpPr>
            <p:nvPr/>
          </p:nvSpPr>
          <p:spPr bwMode="auto">
            <a:xfrm>
              <a:off x="2071687" y="2576512"/>
              <a:ext cx="114300" cy="101600"/>
            </a:xfrm>
            <a:custGeom>
              <a:avLst/>
              <a:gdLst/>
              <a:ahLst/>
              <a:cxnLst>
                <a:cxn ang="0">
                  <a:pos x="0" y="449"/>
                </a:cxn>
                <a:cxn ang="0">
                  <a:pos x="251" y="449"/>
                </a:cxn>
                <a:cxn ang="0">
                  <a:pos x="251" y="254"/>
                </a:cxn>
                <a:cxn ang="0">
                  <a:pos x="251" y="0"/>
                </a:cxn>
                <a:cxn ang="0">
                  <a:pos x="503" y="0"/>
                </a:cxn>
              </a:cxnLst>
              <a:rect l="0" t="0" r="r" b="b"/>
              <a:pathLst>
                <a:path w="503" h="449">
                  <a:moveTo>
                    <a:pt x="0" y="449"/>
                  </a:moveTo>
                  <a:lnTo>
                    <a:pt x="251" y="449"/>
                  </a:lnTo>
                  <a:lnTo>
                    <a:pt x="251" y="254"/>
                  </a:lnTo>
                  <a:lnTo>
                    <a:pt x="251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4" name="Line 138"/>
            <p:cNvSpPr>
              <a:spLocks noChangeShapeType="1"/>
            </p:cNvSpPr>
            <p:nvPr/>
          </p:nvSpPr>
          <p:spPr bwMode="auto">
            <a:xfrm>
              <a:off x="2071687" y="2576512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5" name="Line 139"/>
            <p:cNvSpPr>
              <a:spLocks noChangeShapeType="1"/>
            </p:cNvSpPr>
            <p:nvPr/>
          </p:nvSpPr>
          <p:spPr bwMode="auto">
            <a:xfrm flipH="1">
              <a:off x="2128837" y="2678112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6" name="Freeform 140"/>
            <p:cNvSpPr>
              <a:spLocks/>
            </p:cNvSpPr>
            <p:nvPr/>
          </p:nvSpPr>
          <p:spPr bwMode="auto">
            <a:xfrm>
              <a:off x="1604962" y="2682875"/>
              <a:ext cx="114300" cy="1016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134" y="448"/>
                </a:cxn>
                <a:cxn ang="0">
                  <a:pos x="251" y="448"/>
                </a:cxn>
                <a:cxn ang="0">
                  <a:pos x="251" y="223"/>
                </a:cxn>
                <a:cxn ang="0">
                  <a:pos x="251" y="0"/>
                </a:cxn>
                <a:cxn ang="0">
                  <a:pos x="503" y="0"/>
                </a:cxn>
              </a:cxnLst>
              <a:rect l="0" t="0" r="r" b="b"/>
              <a:pathLst>
                <a:path w="503" h="448">
                  <a:moveTo>
                    <a:pt x="0" y="448"/>
                  </a:moveTo>
                  <a:lnTo>
                    <a:pt x="134" y="448"/>
                  </a:lnTo>
                  <a:lnTo>
                    <a:pt x="251" y="448"/>
                  </a:lnTo>
                  <a:lnTo>
                    <a:pt x="251" y="223"/>
                  </a:lnTo>
                  <a:lnTo>
                    <a:pt x="251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7" name="Line 141"/>
            <p:cNvSpPr>
              <a:spLocks noChangeShapeType="1"/>
            </p:cNvSpPr>
            <p:nvPr/>
          </p:nvSpPr>
          <p:spPr bwMode="auto">
            <a:xfrm>
              <a:off x="1604962" y="26828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8" name="Freeform 142"/>
            <p:cNvSpPr>
              <a:spLocks/>
            </p:cNvSpPr>
            <p:nvPr/>
          </p:nvSpPr>
          <p:spPr bwMode="auto">
            <a:xfrm>
              <a:off x="1111250" y="2554287"/>
              <a:ext cx="2868612" cy="1912938"/>
            </a:xfrm>
            <a:custGeom>
              <a:avLst/>
              <a:gdLst/>
              <a:ahLst/>
              <a:cxnLst>
                <a:cxn ang="0">
                  <a:pos x="0" y="8437"/>
                </a:cxn>
                <a:cxn ang="0">
                  <a:pos x="407" y="8437"/>
                </a:cxn>
                <a:cxn ang="0">
                  <a:pos x="759" y="7310"/>
                </a:cxn>
                <a:cxn ang="0">
                  <a:pos x="1774" y="2043"/>
                </a:cxn>
                <a:cxn ang="0">
                  <a:pos x="2313" y="1017"/>
                </a:cxn>
                <a:cxn ang="0">
                  <a:pos x="2430" y="792"/>
                </a:cxn>
                <a:cxn ang="0">
                  <a:pos x="3423" y="544"/>
                </a:cxn>
                <a:cxn ang="0">
                  <a:pos x="4485" y="354"/>
                </a:cxn>
                <a:cxn ang="0">
                  <a:pos x="7251" y="354"/>
                </a:cxn>
                <a:cxn ang="0">
                  <a:pos x="8557" y="229"/>
                </a:cxn>
                <a:cxn ang="0">
                  <a:pos x="9900" y="229"/>
                </a:cxn>
                <a:cxn ang="0">
                  <a:pos x="11268" y="0"/>
                </a:cxn>
                <a:cxn ang="0">
                  <a:pos x="12651" y="172"/>
                </a:cxn>
              </a:cxnLst>
              <a:rect l="0" t="0" r="r" b="b"/>
              <a:pathLst>
                <a:path w="12651" h="8437">
                  <a:moveTo>
                    <a:pt x="0" y="8437"/>
                  </a:moveTo>
                  <a:lnTo>
                    <a:pt x="407" y="8437"/>
                  </a:lnTo>
                  <a:lnTo>
                    <a:pt x="759" y="7310"/>
                  </a:lnTo>
                  <a:lnTo>
                    <a:pt x="1774" y="2043"/>
                  </a:lnTo>
                  <a:lnTo>
                    <a:pt x="2313" y="1017"/>
                  </a:lnTo>
                  <a:lnTo>
                    <a:pt x="2430" y="792"/>
                  </a:lnTo>
                  <a:lnTo>
                    <a:pt x="3423" y="544"/>
                  </a:lnTo>
                  <a:lnTo>
                    <a:pt x="4485" y="354"/>
                  </a:lnTo>
                  <a:lnTo>
                    <a:pt x="7251" y="354"/>
                  </a:lnTo>
                  <a:lnTo>
                    <a:pt x="8557" y="229"/>
                  </a:lnTo>
                  <a:lnTo>
                    <a:pt x="9900" y="229"/>
                  </a:lnTo>
                  <a:lnTo>
                    <a:pt x="11268" y="0"/>
                  </a:lnTo>
                  <a:lnTo>
                    <a:pt x="12651" y="172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79" name="Freeform 143"/>
            <p:cNvSpPr>
              <a:spLocks/>
            </p:cNvSpPr>
            <p:nvPr/>
          </p:nvSpPr>
          <p:spPr bwMode="auto">
            <a:xfrm>
              <a:off x="1174750" y="4430712"/>
              <a:ext cx="58737" cy="73025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0" name="Freeform 144"/>
            <p:cNvSpPr>
              <a:spLocks/>
            </p:cNvSpPr>
            <p:nvPr/>
          </p:nvSpPr>
          <p:spPr bwMode="auto">
            <a:xfrm>
              <a:off x="1255712" y="4168775"/>
              <a:ext cx="58738" cy="71437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4" y="198"/>
                </a:cxn>
                <a:cxn ang="0">
                  <a:pos x="254" y="194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4"/>
                  </a:lnTo>
                  <a:lnTo>
                    <a:pt x="255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1" name="Freeform 145"/>
            <p:cNvSpPr>
              <a:spLocks/>
            </p:cNvSpPr>
            <p:nvPr/>
          </p:nvSpPr>
          <p:spPr bwMode="auto">
            <a:xfrm>
              <a:off x="1330325" y="3781425"/>
              <a:ext cx="58737" cy="71437"/>
            </a:xfrm>
            <a:custGeom>
              <a:avLst/>
              <a:gdLst/>
              <a:ahLst/>
              <a:cxnLst>
                <a:cxn ang="0">
                  <a:pos x="20" y="71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5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9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8"/>
                </a:cxn>
                <a:cxn ang="0">
                  <a:pos x="229" y="58"/>
                </a:cxn>
                <a:cxn ang="0">
                  <a:pos x="209" y="34"/>
                </a:cxn>
                <a:cxn ang="0">
                  <a:pos x="189" y="17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60" h="317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7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2" name="Freeform 146"/>
            <p:cNvSpPr>
              <a:spLocks/>
            </p:cNvSpPr>
            <p:nvPr/>
          </p:nvSpPr>
          <p:spPr bwMode="auto">
            <a:xfrm>
              <a:off x="1484312" y="2981325"/>
              <a:ext cx="58738" cy="71437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2" y="314"/>
                </a:cxn>
                <a:cxn ang="0">
                  <a:pos x="129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5" y="243"/>
                </a:cxn>
                <a:cxn ang="0">
                  <a:pos x="248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8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5"/>
                </a:cxn>
              </a:cxnLst>
              <a:rect l="0" t="0" r="r" b="b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3" name="Freeform 147"/>
            <p:cNvSpPr>
              <a:spLocks/>
            </p:cNvSpPr>
            <p:nvPr/>
          </p:nvSpPr>
          <p:spPr bwMode="auto">
            <a:xfrm>
              <a:off x="1633537" y="2697162"/>
              <a:ext cx="58738" cy="73025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1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60" h="317">
                  <a:moveTo>
                    <a:pt x="37" y="46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4" name="Freeform 148"/>
            <p:cNvSpPr>
              <a:spLocks/>
            </p:cNvSpPr>
            <p:nvPr/>
          </p:nvSpPr>
          <p:spPr bwMode="auto">
            <a:xfrm>
              <a:off x="1870075" y="2640012"/>
              <a:ext cx="58737" cy="71438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2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3"/>
                </a:cxn>
                <a:cxn ang="0">
                  <a:pos x="130" y="317"/>
                </a:cxn>
                <a:cxn ang="0">
                  <a:pos x="135" y="315"/>
                </a:cxn>
                <a:cxn ang="0">
                  <a:pos x="155" y="313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8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4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0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8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7"/>
                  </a:ln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8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0"/>
                  </a:lnTo>
                  <a:lnTo>
                    <a:pt x="56" y="24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5" name="Freeform 149"/>
            <p:cNvSpPr>
              <a:spLocks/>
            </p:cNvSpPr>
            <p:nvPr/>
          </p:nvSpPr>
          <p:spPr bwMode="auto">
            <a:xfrm>
              <a:off x="2098675" y="2598737"/>
              <a:ext cx="58737" cy="71438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6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2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8" y="304"/>
                </a:cxn>
                <a:cxn ang="0">
                  <a:pos x="102" y="314"/>
                </a:cxn>
                <a:cxn ang="0">
                  <a:pos x="129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4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5" y="243"/>
                </a:cxn>
                <a:cxn ang="0">
                  <a:pos x="248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8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8" y="11"/>
                </a:cxn>
                <a:cxn ang="0">
                  <a:pos x="36" y="45"/>
                </a:cxn>
              </a:cxnLst>
              <a:rect l="0" t="0" r="r" b="b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2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8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1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6" name="Freeform 150"/>
            <p:cNvSpPr>
              <a:spLocks/>
            </p:cNvSpPr>
            <p:nvPr/>
          </p:nvSpPr>
          <p:spPr bwMode="auto">
            <a:xfrm>
              <a:off x="2413000" y="2598737"/>
              <a:ext cx="58737" cy="71438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6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7" name="Freeform 151"/>
            <p:cNvSpPr>
              <a:spLocks/>
            </p:cNvSpPr>
            <p:nvPr/>
          </p:nvSpPr>
          <p:spPr bwMode="auto">
            <a:xfrm>
              <a:off x="2725737" y="2598737"/>
              <a:ext cx="60325" cy="71438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3" y="126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7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4" y="198"/>
                </a:cxn>
                <a:cxn ang="0">
                  <a:pos x="254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7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8" name="Freeform 152"/>
            <p:cNvSpPr>
              <a:spLocks/>
            </p:cNvSpPr>
            <p:nvPr/>
          </p:nvSpPr>
          <p:spPr bwMode="auto">
            <a:xfrm>
              <a:off x="3033712" y="2570162"/>
              <a:ext cx="58738" cy="71438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4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80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80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4" y="3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</a:cxnLst>
              <a:rect l="0" t="0" r="r" b="b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89" name="Freeform 153"/>
            <p:cNvSpPr>
              <a:spLocks/>
            </p:cNvSpPr>
            <p:nvPr/>
          </p:nvSpPr>
          <p:spPr bwMode="auto">
            <a:xfrm>
              <a:off x="3327400" y="2570162"/>
              <a:ext cx="58737" cy="71438"/>
            </a:xfrm>
            <a:custGeom>
              <a:avLst/>
              <a:gdLst/>
              <a:ahLst/>
              <a:cxnLst>
                <a:cxn ang="0">
                  <a:pos x="19" y="71"/>
                </a:cxn>
                <a:cxn ang="0">
                  <a:pos x="2" y="127"/>
                </a:cxn>
                <a:cxn ang="0">
                  <a:pos x="0" y="174"/>
                </a:cxn>
                <a:cxn ang="0">
                  <a:pos x="4" y="203"/>
                </a:cxn>
                <a:cxn ang="0">
                  <a:pos x="13" y="231"/>
                </a:cxn>
                <a:cxn ang="0">
                  <a:pos x="27" y="256"/>
                </a:cxn>
                <a:cxn ang="0">
                  <a:pos x="45" y="280"/>
                </a:cxn>
                <a:cxn ang="0">
                  <a:pos x="79" y="304"/>
                </a:cxn>
                <a:cxn ang="0">
                  <a:pos x="102" y="314"/>
                </a:cxn>
                <a:cxn ang="0">
                  <a:pos x="129" y="317"/>
                </a:cxn>
                <a:cxn ang="0">
                  <a:pos x="135" y="316"/>
                </a:cxn>
                <a:cxn ang="0">
                  <a:pos x="154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8" y="280"/>
                </a:cxn>
                <a:cxn ang="0">
                  <a:pos x="228" y="256"/>
                </a:cxn>
                <a:cxn ang="0">
                  <a:pos x="235" y="244"/>
                </a:cxn>
                <a:cxn ang="0">
                  <a:pos x="248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8" y="98"/>
                </a:cxn>
                <a:cxn ang="0">
                  <a:pos x="228" y="58"/>
                </a:cxn>
                <a:cxn ang="0">
                  <a:pos x="208" y="34"/>
                </a:cxn>
                <a:cxn ang="0">
                  <a:pos x="188" y="17"/>
                </a:cxn>
                <a:cxn ang="0">
                  <a:pos x="154" y="3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6"/>
                </a:cxn>
              </a:cxnLst>
              <a:rect l="0" t="0" r="r" b="b"/>
              <a:pathLst>
                <a:path w="259" h="317">
                  <a:moveTo>
                    <a:pt x="36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0" name="Freeform 154"/>
            <p:cNvSpPr>
              <a:spLocks/>
            </p:cNvSpPr>
            <p:nvPr/>
          </p:nvSpPr>
          <p:spPr bwMode="auto">
            <a:xfrm>
              <a:off x="3636962" y="2517775"/>
              <a:ext cx="58738" cy="71437"/>
            </a:xfrm>
            <a:custGeom>
              <a:avLst/>
              <a:gdLst/>
              <a:ahLst/>
              <a:cxnLst>
                <a:cxn ang="0">
                  <a:pos x="19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4" y="202"/>
                </a:cxn>
                <a:cxn ang="0">
                  <a:pos x="13" y="230"/>
                </a:cxn>
                <a:cxn ang="0">
                  <a:pos x="27" y="255"/>
                </a:cxn>
                <a:cxn ang="0">
                  <a:pos x="45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5" y="316"/>
                </a:cxn>
                <a:cxn ang="0">
                  <a:pos x="155" y="314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59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1" name="Freeform 155"/>
            <p:cNvSpPr>
              <a:spLocks/>
            </p:cNvSpPr>
            <p:nvPr/>
          </p:nvSpPr>
          <p:spPr bwMode="auto">
            <a:xfrm>
              <a:off x="3951287" y="2557462"/>
              <a:ext cx="58738" cy="71438"/>
            </a:xfrm>
            <a:custGeom>
              <a:avLst/>
              <a:gdLst/>
              <a:ahLst/>
              <a:cxnLst>
                <a:cxn ang="0">
                  <a:pos x="20" y="70"/>
                </a:cxn>
                <a:cxn ang="0">
                  <a:pos x="2" y="127"/>
                </a:cxn>
                <a:cxn ang="0">
                  <a:pos x="0" y="173"/>
                </a:cxn>
                <a:cxn ang="0">
                  <a:pos x="5" y="202"/>
                </a:cxn>
                <a:cxn ang="0">
                  <a:pos x="13" y="231"/>
                </a:cxn>
                <a:cxn ang="0">
                  <a:pos x="27" y="255"/>
                </a:cxn>
                <a:cxn ang="0">
                  <a:pos x="46" y="279"/>
                </a:cxn>
                <a:cxn ang="0">
                  <a:pos x="79" y="304"/>
                </a:cxn>
                <a:cxn ang="0">
                  <a:pos x="103" y="314"/>
                </a:cxn>
                <a:cxn ang="0">
                  <a:pos x="130" y="317"/>
                </a:cxn>
                <a:cxn ang="0">
                  <a:pos x="136" y="316"/>
                </a:cxn>
                <a:cxn ang="0">
                  <a:pos x="155" y="314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4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</a:cxnLst>
              <a:rect l="0" t="0" r="r" b="b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2" name="Freeform 156"/>
            <p:cNvSpPr>
              <a:spLocks/>
            </p:cNvSpPr>
            <p:nvPr/>
          </p:nvSpPr>
          <p:spPr bwMode="auto">
            <a:xfrm>
              <a:off x="3946525" y="2455862"/>
              <a:ext cx="0" cy="109538"/>
            </a:xfrm>
            <a:custGeom>
              <a:avLst/>
              <a:gdLst/>
              <a:ahLst/>
              <a:cxnLst>
                <a:cxn ang="0">
                  <a:pos x="0" y="487"/>
                </a:cxn>
                <a:cxn ang="0">
                  <a:pos x="0" y="262"/>
                </a:cxn>
                <a:cxn ang="0">
                  <a:pos x="0" y="0"/>
                </a:cxn>
              </a:cxnLst>
              <a:rect l="0" t="0" r="r" b="b"/>
              <a:pathLst>
                <a:path h="487">
                  <a:moveTo>
                    <a:pt x="0" y="487"/>
                  </a:moveTo>
                  <a:lnTo>
                    <a:pt x="0" y="262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3" name="Line 157"/>
            <p:cNvSpPr>
              <a:spLocks noChangeShapeType="1"/>
            </p:cNvSpPr>
            <p:nvPr/>
          </p:nvSpPr>
          <p:spPr bwMode="auto">
            <a:xfrm>
              <a:off x="3946525" y="24558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4" name="Line 158"/>
            <p:cNvSpPr>
              <a:spLocks noChangeShapeType="1"/>
            </p:cNvSpPr>
            <p:nvPr/>
          </p:nvSpPr>
          <p:spPr bwMode="auto">
            <a:xfrm flipH="1">
              <a:off x="3946525" y="25654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5" name="Line 159"/>
            <p:cNvSpPr>
              <a:spLocks noChangeShapeType="1"/>
            </p:cNvSpPr>
            <p:nvPr/>
          </p:nvSpPr>
          <p:spPr bwMode="auto">
            <a:xfrm>
              <a:off x="3889375" y="24558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6" name="Line 160"/>
            <p:cNvSpPr>
              <a:spLocks noChangeShapeType="1"/>
            </p:cNvSpPr>
            <p:nvPr/>
          </p:nvSpPr>
          <p:spPr bwMode="auto">
            <a:xfrm flipH="1">
              <a:off x="3889375" y="25654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7" name="Line 161"/>
            <p:cNvSpPr>
              <a:spLocks noChangeShapeType="1"/>
            </p:cNvSpPr>
            <p:nvPr/>
          </p:nvSpPr>
          <p:spPr bwMode="auto">
            <a:xfrm flipH="1">
              <a:off x="3014662" y="255111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8" name="Line 162"/>
            <p:cNvSpPr>
              <a:spLocks noChangeShapeType="1"/>
            </p:cNvSpPr>
            <p:nvPr/>
          </p:nvSpPr>
          <p:spPr bwMode="auto">
            <a:xfrm>
              <a:off x="3014662" y="24669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99" name="Freeform 163"/>
            <p:cNvSpPr>
              <a:spLocks/>
            </p:cNvSpPr>
            <p:nvPr/>
          </p:nvSpPr>
          <p:spPr bwMode="auto">
            <a:xfrm>
              <a:off x="3014662" y="2466975"/>
              <a:ext cx="0" cy="84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5"/>
                </a:cxn>
                <a:cxn ang="0">
                  <a:pos x="0" y="372"/>
                </a:cxn>
              </a:cxnLst>
              <a:rect l="0" t="0" r="r" b="b"/>
              <a:pathLst>
                <a:path h="372">
                  <a:moveTo>
                    <a:pt x="0" y="0"/>
                  </a:moveTo>
                  <a:lnTo>
                    <a:pt x="0" y="185"/>
                  </a:lnTo>
                  <a:lnTo>
                    <a:pt x="0" y="372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0" name="Line 164"/>
            <p:cNvSpPr>
              <a:spLocks noChangeShapeType="1"/>
            </p:cNvSpPr>
            <p:nvPr/>
          </p:nvSpPr>
          <p:spPr bwMode="auto">
            <a:xfrm flipH="1">
              <a:off x="2957512" y="255111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1" name="Line 165"/>
            <p:cNvSpPr>
              <a:spLocks noChangeShapeType="1"/>
            </p:cNvSpPr>
            <p:nvPr/>
          </p:nvSpPr>
          <p:spPr bwMode="auto">
            <a:xfrm>
              <a:off x="2957512" y="24669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2" name="Line 166"/>
            <p:cNvSpPr>
              <a:spLocks noChangeShapeType="1"/>
            </p:cNvSpPr>
            <p:nvPr/>
          </p:nvSpPr>
          <p:spPr bwMode="auto">
            <a:xfrm>
              <a:off x="1620837" y="25320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3" name="Line 167"/>
            <p:cNvSpPr>
              <a:spLocks noChangeShapeType="1"/>
            </p:cNvSpPr>
            <p:nvPr/>
          </p:nvSpPr>
          <p:spPr bwMode="auto">
            <a:xfrm>
              <a:off x="2025650" y="249872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4" name="Freeform 168"/>
            <p:cNvSpPr>
              <a:spLocks/>
            </p:cNvSpPr>
            <p:nvPr/>
          </p:nvSpPr>
          <p:spPr bwMode="auto">
            <a:xfrm>
              <a:off x="2082800" y="2498725"/>
              <a:ext cx="0" cy="84137"/>
            </a:xfrm>
            <a:custGeom>
              <a:avLst/>
              <a:gdLst/>
              <a:ahLst/>
              <a:cxnLst>
                <a:cxn ang="0">
                  <a:pos x="0" y="373"/>
                </a:cxn>
                <a:cxn ang="0">
                  <a:pos x="0" y="188"/>
                </a:cxn>
                <a:cxn ang="0">
                  <a:pos x="0" y="0"/>
                </a:cxn>
              </a:cxnLst>
              <a:rect l="0" t="0" r="r" b="b"/>
              <a:pathLst>
                <a:path h="373">
                  <a:moveTo>
                    <a:pt x="0" y="373"/>
                  </a:moveTo>
                  <a:lnTo>
                    <a:pt x="0" y="18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5" name="Line 169"/>
            <p:cNvSpPr>
              <a:spLocks noChangeShapeType="1"/>
            </p:cNvSpPr>
            <p:nvPr/>
          </p:nvSpPr>
          <p:spPr bwMode="auto">
            <a:xfrm>
              <a:off x="2082800" y="249872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6" name="Line 170"/>
            <p:cNvSpPr>
              <a:spLocks noChangeShapeType="1"/>
            </p:cNvSpPr>
            <p:nvPr/>
          </p:nvSpPr>
          <p:spPr bwMode="auto">
            <a:xfrm flipH="1">
              <a:off x="2025650" y="25828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7" name="Line 171"/>
            <p:cNvSpPr>
              <a:spLocks noChangeShapeType="1"/>
            </p:cNvSpPr>
            <p:nvPr/>
          </p:nvSpPr>
          <p:spPr bwMode="auto">
            <a:xfrm flipH="1">
              <a:off x="2082800" y="25828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8" name="Line 172"/>
            <p:cNvSpPr>
              <a:spLocks noChangeShapeType="1"/>
            </p:cNvSpPr>
            <p:nvPr/>
          </p:nvSpPr>
          <p:spPr bwMode="auto">
            <a:xfrm>
              <a:off x="1565275" y="2532062"/>
              <a:ext cx="55562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09" name="Freeform 173"/>
            <p:cNvSpPr>
              <a:spLocks/>
            </p:cNvSpPr>
            <p:nvPr/>
          </p:nvSpPr>
          <p:spPr bwMode="auto">
            <a:xfrm>
              <a:off x="1620837" y="2532062"/>
              <a:ext cx="0" cy="101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2"/>
                </a:cxn>
                <a:cxn ang="0">
                  <a:pos x="0" y="447"/>
                </a:cxn>
              </a:cxnLst>
              <a:rect l="0" t="0" r="r" b="b"/>
              <a:pathLst>
                <a:path h="447">
                  <a:moveTo>
                    <a:pt x="0" y="0"/>
                  </a:moveTo>
                  <a:lnTo>
                    <a:pt x="0" y="222"/>
                  </a:lnTo>
                  <a:lnTo>
                    <a:pt x="0" y="447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0" name="Line 174"/>
            <p:cNvSpPr>
              <a:spLocks noChangeShapeType="1"/>
            </p:cNvSpPr>
            <p:nvPr/>
          </p:nvSpPr>
          <p:spPr bwMode="auto">
            <a:xfrm flipH="1">
              <a:off x="1565275" y="2633662"/>
              <a:ext cx="55562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1" name="Line 175"/>
            <p:cNvSpPr>
              <a:spLocks noChangeShapeType="1"/>
            </p:cNvSpPr>
            <p:nvPr/>
          </p:nvSpPr>
          <p:spPr bwMode="auto">
            <a:xfrm flipH="1">
              <a:off x="1620837" y="2633662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2" name="Freeform 176"/>
            <p:cNvSpPr>
              <a:spLocks/>
            </p:cNvSpPr>
            <p:nvPr/>
          </p:nvSpPr>
          <p:spPr bwMode="auto">
            <a:xfrm>
              <a:off x="1111250" y="2508250"/>
              <a:ext cx="2835275" cy="1958975"/>
            </a:xfrm>
            <a:custGeom>
              <a:avLst/>
              <a:gdLst/>
              <a:ahLst/>
              <a:cxnLst>
                <a:cxn ang="0">
                  <a:pos x="0" y="8637"/>
                </a:cxn>
                <a:cxn ang="0">
                  <a:pos x="337" y="7787"/>
                </a:cxn>
                <a:cxn ang="0">
                  <a:pos x="539" y="3473"/>
                </a:cxn>
                <a:cxn ang="0">
                  <a:pos x="946" y="1784"/>
                </a:cxn>
                <a:cxn ang="0">
                  <a:pos x="1602" y="554"/>
                </a:cxn>
                <a:cxn ang="0">
                  <a:pos x="2250" y="324"/>
                </a:cxn>
                <a:cxn ang="0">
                  <a:pos x="4282" y="142"/>
                </a:cxn>
                <a:cxn ang="0">
                  <a:pos x="5642" y="19"/>
                </a:cxn>
                <a:cxn ang="0">
                  <a:pos x="7040" y="115"/>
                </a:cxn>
                <a:cxn ang="0">
                  <a:pos x="8396" y="0"/>
                </a:cxn>
                <a:cxn ang="0">
                  <a:pos x="11190" y="110"/>
                </a:cxn>
                <a:cxn ang="0">
                  <a:pos x="12503" y="27"/>
                </a:cxn>
              </a:cxnLst>
              <a:rect l="0" t="0" r="r" b="b"/>
              <a:pathLst>
                <a:path w="12503" h="8637">
                  <a:moveTo>
                    <a:pt x="0" y="8637"/>
                  </a:moveTo>
                  <a:lnTo>
                    <a:pt x="337" y="7787"/>
                  </a:lnTo>
                  <a:lnTo>
                    <a:pt x="539" y="3473"/>
                  </a:lnTo>
                  <a:lnTo>
                    <a:pt x="946" y="1784"/>
                  </a:lnTo>
                  <a:lnTo>
                    <a:pt x="1602" y="554"/>
                  </a:lnTo>
                  <a:lnTo>
                    <a:pt x="2250" y="324"/>
                  </a:lnTo>
                  <a:lnTo>
                    <a:pt x="4282" y="142"/>
                  </a:lnTo>
                  <a:lnTo>
                    <a:pt x="5642" y="19"/>
                  </a:lnTo>
                  <a:lnTo>
                    <a:pt x="7040" y="115"/>
                  </a:lnTo>
                  <a:lnTo>
                    <a:pt x="8396" y="0"/>
                  </a:lnTo>
                  <a:lnTo>
                    <a:pt x="11190" y="110"/>
                  </a:lnTo>
                  <a:lnTo>
                    <a:pt x="12503" y="27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3" name="Freeform 177"/>
            <p:cNvSpPr>
              <a:spLocks/>
            </p:cNvSpPr>
            <p:nvPr/>
          </p:nvSpPr>
          <p:spPr bwMode="auto">
            <a:xfrm>
              <a:off x="1158875" y="4238625"/>
              <a:ext cx="58737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80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5" y="3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9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4" name="Freeform 178"/>
            <p:cNvSpPr>
              <a:spLocks/>
            </p:cNvSpPr>
            <p:nvPr/>
          </p:nvSpPr>
          <p:spPr bwMode="auto">
            <a:xfrm>
              <a:off x="1204912" y="3260725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4" y="198"/>
                </a:cxn>
                <a:cxn ang="0">
                  <a:pos x="254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8"/>
                </a:cxn>
                <a:cxn ang="0">
                  <a:pos x="229" y="58"/>
                </a:cxn>
                <a:cxn ang="0">
                  <a:pos x="209" y="34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3" y="188"/>
                </a:cxn>
                <a:cxn ang="0">
                  <a:pos x="9" y="218"/>
                </a:cxn>
                <a:cxn ang="0">
                  <a:pos x="20" y="244"/>
                </a:cxn>
                <a:cxn ang="0">
                  <a:pos x="37" y="269"/>
                </a:cxn>
                <a:cxn ang="0">
                  <a:pos x="57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4" y="203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4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5" name="Freeform 179"/>
            <p:cNvSpPr>
              <a:spLocks/>
            </p:cNvSpPr>
            <p:nvPr/>
          </p:nvSpPr>
          <p:spPr bwMode="auto">
            <a:xfrm>
              <a:off x="1296987" y="2876550"/>
              <a:ext cx="58738" cy="73025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7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8"/>
                </a:cxn>
                <a:cxn ang="0">
                  <a:pos x="20" y="244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0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6" name="Freeform 180"/>
            <p:cNvSpPr>
              <a:spLocks/>
            </p:cNvSpPr>
            <p:nvPr/>
          </p:nvSpPr>
          <p:spPr bwMode="auto">
            <a:xfrm>
              <a:off x="1444625" y="2598737"/>
              <a:ext cx="58737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1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5" y="243"/>
                </a:cxn>
                <a:cxn ang="0">
                  <a:pos x="248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8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5"/>
                </a:cxn>
                <a:cxn ang="0">
                  <a:pos x="8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7"/>
                </a:cxn>
                <a:cxn ang="0">
                  <a:pos x="19" y="243"/>
                </a:cxn>
                <a:cxn ang="0">
                  <a:pos x="36" y="268"/>
                </a:cxn>
                <a:cxn ang="0">
                  <a:pos x="56" y="289"/>
                </a:cxn>
                <a:cxn ang="0">
                  <a:pos x="102" y="313"/>
                </a:cxn>
                <a:cxn ang="0">
                  <a:pos x="129" y="316"/>
                </a:cxn>
              </a:cxnLst>
              <a:rect l="0" t="0" r="r" b="b"/>
              <a:pathLst>
                <a:path w="259" h="316">
                  <a:moveTo>
                    <a:pt x="129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29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7" name="Freeform 181"/>
            <p:cNvSpPr>
              <a:spLocks/>
            </p:cNvSpPr>
            <p:nvPr/>
          </p:nvSpPr>
          <p:spPr bwMode="auto">
            <a:xfrm>
              <a:off x="1592262" y="2546350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1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8" y="280"/>
                </a:cxn>
                <a:cxn ang="0">
                  <a:pos x="228" y="256"/>
                </a:cxn>
                <a:cxn ang="0">
                  <a:pos x="235" y="244"/>
                </a:cxn>
                <a:cxn ang="0">
                  <a:pos x="248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8" y="98"/>
                </a:cxn>
                <a:cxn ang="0">
                  <a:pos x="228" y="58"/>
                </a:cxn>
                <a:cxn ang="0">
                  <a:pos x="208" y="34"/>
                </a:cxn>
                <a:cxn ang="0">
                  <a:pos x="188" y="17"/>
                </a:cxn>
                <a:cxn ang="0">
                  <a:pos x="154" y="3"/>
                </a:cxn>
                <a:cxn ang="0">
                  <a:pos x="129" y="0"/>
                </a:cxn>
                <a:cxn ang="0">
                  <a:pos x="79" y="11"/>
                </a:cxn>
                <a:cxn ang="0">
                  <a:pos x="36" y="46"/>
                </a:cxn>
                <a:cxn ang="0">
                  <a:pos x="8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8" y="218"/>
                </a:cxn>
                <a:cxn ang="0">
                  <a:pos x="19" y="244"/>
                </a:cxn>
                <a:cxn ang="0">
                  <a:pos x="36" y="269"/>
                </a:cxn>
                <a:cxn ang="0">
                  <a:pos x="56" y="289"/>
                </a:cxn>
                <a:cxn ang="0">
                  <a:pos x="102" y="313"/>
                </a:cxn>
                <a:cxn ang="0">
                  <a:pos x="129" y="316"/>
                </a:cxn>
              </a:cxnLst>
              <a:rect l="0" t="0" r="r" b="b"/>
              <a:pathLst>
                <a:path w="259" h="316">
                  <a:moveTo>
                    <a:pt x="129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29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8" name="Freeform 182"/>
            <p:cNvSpPr>
              <a:spLocks/>
            </p:cNvSpPr>
            <p:nvPr/>
          </p:nvSpPr>
          <p:spPr bwMode="auto">
            <a:xfrm>
              <a:off x="1836737" y="2524125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7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8"/>
                </a:cxn>
                <a:cxn ang="0">
                  <a:pos x="20" y="244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19" name="Freeform 183"/>
            <p:cNvSpPr>
              <a:spLocks/>
            </p:cNvSpPr>
            <p:nvPr/>
          </p:nvSpPr>
          <p:spPr bwMode="auto">
            <a:xfrm>
              <a:off x="2052637" y="2505075"/>
              <a:ext cx="58738" cy="71437"/>
            </a:xfrm>
            <a:custGeom>
              <a:avLst/>
              <a:gdLst/>
              <a:ahLst/>
              <a:cxnLst>
                <a:cxn ang="0">
                  <a:pos x="132" y="314"/>
                </a:cxn>
                <a:cxn ang="0">
                  <a:pos x="142" y="314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8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4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0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20" y="243"/>
                </a:cxn>
                <a:cxn ang="0">
                  <a:pos x="37" y="268"/>
                </a:cxn>
                <a:cxn ang="0">
                  <a:pos x="56" y="288"/>
                </a:cxn>
                <a:cxn ang="0">
                  <a:pos x="103" y="312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4"/>
                  </a:lnTo>
                  <a:lnTo>
                    <a:pt x="135" y="314"/>
                  </a:lnTo>
                  <a:lnTo>
                    <a:pt x="142" y="314"/>
                  </a:lnTo>
                  <a:lnTo>
                    <a:pt x="155" y="312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8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0"/>
                  </a:lnTo>
                  <a:lnTo>
                    <a:pt x="56" y="24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8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4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0" name="Freeform 184"/>
            <p:cNvSpPr>
              <a:spLocks/>
            </p:cNvSpPr>
            <p:nvPr/>
          </p:nvSpPr>
          <p:spPr bwMode="auto">
            <a:xfrm>
              <a:off x="2362200" y="2476500"/>
              <a:ext cx="58737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9"/>
                </a:cxn>
                <a:cxn ang="0">
                  <a:pos x="259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7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9"/>
                </a:cxn>
                <a:cxn ang="0">
                  <a:pos x="9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1" name="Freeform 185"/>
            <p:cNvSpPr>
              <a:spLocks/>
            </p:cNvSpPr>
            <p:nvPr/>
          </p:nvSpPr>
          <p:spPr bwMode="auto">
            <a:xfrm>
              <a:off x="2678112" y="2498725"/>
              <a:ext cx="58738" cy="71437"/>
            </a:xfrm>
            <a:custGeom>
              <a:avLst/>
              <a:gdLst/>
              <a:ahLst/>
              <a:cxnLst>
                <a:cxn ang="0">
                  <a:pos x="131" y="314"/>
                </a:cxn>
                <a:cxn ang="0">
                  <a:pos x="141" y="314"/>
                </a:cxn>
                <a:cxn ang="0">
                  <a:pos x="178" y="304"/>
                </a:cxn>
                <a:cxn ang="0">
                  <a:pos x="184" y="297"/>
                </a:cxn>
                <a:cxn ang="0">
                  <a:pos x="186" y="296"/>
                </a:cxn>
                <a:cxn ang="0">
                  <a:pos x="199" y="288"/>
                </a:cxn>
                <a:cxn ang="0">
                  <a:pos x="208" y="279"/>
                </a:cxn>
                <a:cxn ang="0">
                  <a:pos x="228" y="255"/>
                </a:cxn>
                <a:cxn ang="0">
                  <a:pos x="235" y="243"/>
                </a:cxn>
                <a:cxn ang="0">
                  <a:pos x="248" y="217"/>
                </a:cxn>
                <a:cxn ang="0">
                  <a:pos x="253" y="198"/>
                </a:cxn>
                <a:cxn ang="0">
                  <a:pos x="253" y="194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8" y="97"/>
                </a:cxn>
                <a:cxn ang="0">
                  <a:pos x="228" y="57"/>
                </a:cxn>
                <a:cxn ang="0">
                  <a:pos x="208" y="33"/>
                </a:cxn>
                <a:cxn ang="0">
                  <a:pos x="188" y="16"/>
                </a:cxn>
                <a:cxn ang="0">
                  <a:pos x="154" y="2"/>
                </a:cxn>
                <a:cxn ang="0">
                  <a:pos x="129" y="0"/>
                </a:cxn>
                <a:cxn ang="0">
                  <a:pos x="78" y="10"/>
                </a:cxn>
                <a:cxn ang="0">
                  <a:pos x="36" y="45"/>
                </a:cxn>
                <a:cxn ang="0">
                  <a:pos x="8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7"/>
                </a:cxn>
                <a:cxn ang="0">
                  <a:pos x="19" y="243"/>
                </a:cxn>
                <a:cxn ang="0">
                  <a:pos x="36" y="268"/>
                </a:cxn>
                <a:cxn ang="0">
                  <a:pos x="56" y="288"/>
                </a:cxn>
                <a:cxn ang="0">
                  <a:pos x="102" y="312"/>
                </a:cxn>
                <a:cxn ang="0">
                  <a:pos x="129" y="315"/>
                </a:cxn>
              </a:cxnLst>
              <a:rect l="0" t="0" r="r" b="b"/>
              <a:pathLst>
                <a:path w="259" h="315">
                  <a:moveTo>
                    <a:pt x="129" y="315"/>
                  </a:moveTo>
                  <a:lnTo>
                    <a:pt x="131" y="314"/>
                  </a:lnTo>
                  <a:lnTo>
                    <a:pt x="135" y="314"/>
                  </a:lnTo>
                  <a:lnTo>
                    <a:pt x="141" y="314"/>
                  </a:lnTo>
                  <a:lnTo>
                    <a:pt x="154" y="312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8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0"/>
                  </a:lnTo>
                  <a:lnTo>
                    <a:pt x="56" y="24"/>
                  </a:lnTo>
                  <a:lnTo>
                    <a:pt x="36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8"/>
                  </a:lnTo>
                  <a:lnTo>
                    <a:pt x="78" y="304"/>
                  </a:lnTo>
                  <a:lnTo>
                    <a:pt x="102" y="312"/>
                  </a:lnTo>
                  <a:lnTo>
                    <a:pt x="115" y="314"/>
                  </a:lnTo>
                  <a:lnTo>
                    <a:pt x="129" y="315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2" name="Freeform 186"/>
            <p:cNvSpPr>
              <a:spLocks/>
            </p:cNvSpPr>
            <p:nvPr/>
          </p:nvSpPr>
          <p:spPr bwMode="auto">
            <a:xfrm>
              <a:off x="2986087" y="2473325"/>
              <a:ext cx="58738" cy="71437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59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8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8" y="217"/>
                </a:cxn>
                <a:cxn ang="0">
                  <a:pos x="19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3" name="Freeform 187"/>
            <p:cNvSpPr>
              <a:spLocks/>
            </p:cNvSpPr>
            <p:nvPr/>
          </p:nvSpPr>
          <p:spPr bwMode="auto">
            <a:xfrm>
              <a:off x="3287712" y="2484437"/>
              <a:ext cx="58738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9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4" y="198"/>
                </a:cxn>
                <a:cxn ang="0">
                  <a:pos x="254" y="195"/>
                </a:cxn>
                <a:cxn ang="0">
                  <a:pos x="257" y="188"/>
                </a:cxn>
                <a:cxn ang="0">
                  <a:pos x="260" y="158"/>
                </a:cxn>
                <a:cxn ang="0">
                  <a:pos x="257" y="126"/>
                </a:cxn>
                <a:cxn ang="0">
                  <a:pos x="249" y="97"/>
                </a:cxn>
                <a:cxn ang="0">
                  <a:pos x="229" y="57"/>
                </a:cxn>
                <a:cxn ang="0">
                  <a:pos x="209" y="33"/>
                </a:cxn>
                <a:cxn ang="0">
                  <a:pos x="189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3" y="188"/>
                </a:cxn>
                <a:cxn ang="0">
                  <a:pos x="9" y="217"/>
                </a:cxn>
                <a:cxn ang="0">
                  <a:pos x="20" y="243"/>
                </a:cxn>
                <a:cxn ang="0">
                  <a:pos x="37" y="268"/>
                </a:cxn>
                <a:cxn ang="0">
                  <a:pos x="57" y="289"/>
                </a:cxn>
                <a:cxn ang="0">
                  <a:pos x="103" y="312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2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4" name="Freeform 188"/>
            <p:cNvSpPr>
              <a:spLocks/>
            </p:cNvSpPr>
            <p:nvPr/>
          </p:nvSpPr>
          <p:spPr bwMode="auto">
            <a:xfrm>
              <a:off x="3619500" y="2497137"/>
              <a:ext cx="58737" cy="71438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8" y="304"/>
                </a:cxn>
                <a:cxn ang="0">
                  <a:pos x="185" y="298"/>
                </a:cxn>
                <a:cxn ang="0">
                  <a:pos x="186" y="297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6"/>
                </a:cxn>
                <a:cxn ang="0">
                  <a:pos x="236" y="244"/>
                </a:cxn>
                <a:cxn ang="0">
                  <a:pos x="249" y="218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28" y="58"/>
                </a:cxn>
                <a:cxn ang="0">
                  <a:pos x="209" y="34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6"/>
                </a:cxn>
                <a:cxn ang="0">
                  <a:pos x="9" y="98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8"/>
                </a:cxn>
                <a:cxn ang="0">
                  <a:pos x="19" y="244"/>
                </a:cxn>
                <a:cxn ang="0">
                  <a:pos x="37" y="269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5" name="Freeform 189"/>
            <p:cNvSpPr>
              <a:spLocks/>
            </p:cNvSpPr>
            <p:nvPr/>
          </p:nvSpPr>
          <p:spPr bwMode="auto">
            <a:xfrm>
              <a:off x="3917950" y="2478087"/>
              <a:ext cx="58737" cy="73025"/>
            </a:xfrm>
            <a:custGeom>
              <a:avLst/>
              <a:gdLst/>
              <a:ahLst/>
              <a:cxnLst>
                <a:cxn ang="0">
                  <a:pos x="132" y="315"/>
                </a:cxn>
                <a:cxn ang="0">
                  <a:pos x="142" y="315"/>
                </a:cxn>
                <a:cxn ang="0">
                  <a:pos x="179" y="304"/>
                </a:cxn>
                <a:cxn ang="0">
                  <a:pos x="185" y="297"/>
                </a:cxn>
                <a:cxn ang="0">
                  <a:pos x="186" y="296"/>
                </a:cxn>
                <a:cxn ang="0">
                  <a:pos x="199" y="289"/>
                </a:cxn>
                <a:cxn ang="0">
                  <a:pos x="209" y="279"/>
                </a:cxn>
                <a:cxn ang="0">
                  <a:pos x="228" y="255"/>
                </a:cxn>
                <a:cxn ang="0">
                  <a:pos x="236" y="243"/>
                </a:cxn>
                <a:cxn ang="0">
                  <a:pos x="249" y="217"/>
                </a:cxn>
                <a:cxn ang="0">
                  <a:pos x="253" y="198"/>
                </a:cxn>
                <a:cxn ang="0">
                  <a:pos x="253" y="195"/>
                </a:cxn>
                <a:cxn ang="0">
                  <a:pos x="256" y="188"/>
                </a:cxn>
                <a:cxn ang="0">
                  <a:pos x="260" y="158"/>
                </a:cxn>
                <a:cxn ang="0">
                  <a:pos x="256" y="126"/>
                </a:cxn>
                <a:cxn ang="0">
                  <a:pos x="249" y="97"/>
                </a:cxn>
                <a:cxn ang="0">
                  <a:pos x="228" y="57"/>
                </a:cxn>
                <a:cxn ang="0">
                  <a:pos x="209" y="33"/>
                </a:cxn>
                <a:cxn ang="0">
                  <a:pos x="188" y="16"/>
                </a:cxn>
                <a:cxn ang="0">
                  <a:pos x="155" y="2"/>
                </a:cxn>
                <a:cxn ang="0">
                  <a:pos x="130" y="0"/>
                </a:cxn>
                <a:cxn ang="0">
                  <a:pos x="79" y="11"/>
                </a:cxn>
                <a:cxn ang="0">
                  <a:pos x="37" y="45"/>
                </a:cxn>
                <a:cxn ang="0">
                  <a:pos x="9" y="97"/>
                </a:cxn>
                <a:cxn ang="0">
                  <a:pos x="0" y="158"/>
                </a:cxn>
                <a:cxn ang="0">
                  <a:pos x="2" y="188"/>
                </a:cxn>
                <a:cxn ang="0">
                  <a:pos x="9" y="217"/>
                </a:cxn>
                <a:cxn ang="0">
                  <a:pos x="20" y="243"/>
                </a:cxn>
                <a:cxn ang="0">
                  <a:pos x="37" y="268"/>
                </a:cxn>
                <a:cxn ang="0">
                  <a:pos x="56" y="289"/>
                </a:cxn>
                <a:cxn ang="0">
                  <a:pos x="103" y="313"/>
                </a:cxn>
                <a:cxn ang="0">
                  <a:pos x="130" y="316"/>
                </a:cxn>
              </a:cxnLst>
              <a:rect l="0" t="0" r="r" b="b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6" name="Line 190"/>
            <p:cNvSpPr>
              <a:spLocks noChangeShapeType="1"/>
            </p:cNvSpPr>
            <p:nvPr/>
          </p:nvSpPr>
          <p:spPr bwMode="auto">
            <a:xfrm>
              <a:off x="3833812" y="25431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7" name="Freeform 191"/>
            <p:cNvSpPr>
              <a:spLocks/>
            </p:cNvSpPr>
            <p:nvPr/>
          </p:nvSpPr>
          <p:spPr bwMode="auto">
            <a:xfrm>
              <a:off x="3890962" y="2543175"/>
              <a:ext cx="0" cy="101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"/>
                </a:cxn>
                <a:cxn ang="0">
                  <a:pos x="0" y="449"/>
                </a:cxn>
              </a:cxnLst>
              <a:rect l="0" t="0" r="r" b="b"/>
              <a:pathLst>
                <a:path h="449">
                  <a:moveTo>
                    <a:pt x="0" y="0"/>
                  </a:moveTo>
                  <a:lnTo>
                    <a:pt x="0" y="172"/>
                  </a:lnTo>
                  <a:lnTo>
                    <a:pt x="0" y="449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8" name="Line 192"/>
            <p:cNvSpPr>
              <a:spLocks noChangeShapeType="1"/>
            </p:cNvSpPr>
            <p:nvPr/>
          </p:nvSpPr>
          <p:spPr bwMode="auto">
            <a:xfrm flipH="1">
              <a:off x="3833812" y="26447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29" name="Line 193"/>
            <p:cNvSpPr>
              <a:spLocks noChangeShapeType="1"/>
            </p:cNvSpPr>
            <p:nvPr/>
          </p:nvSpPr>
          <p:spPr bwMode="auto">
            <a:xfrm>
              <a:off x="3890962" y="2644775"/>
              <a:ext cx="55563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0" name="Line 194"/>
            <p:cNvSpPr>
              <a:spLocks noChangeShapeType="1"/>
            </p:cNvSpPr>
            <p:nvPr/>
          </p:nvSpPr>
          <p:spPr bwMode="auto">
            <a:xfrm>
              <a:off x="3890962" y="2543175"/>
              <a:ext cx="55563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1" name="Line 195"/>
            <p:cNvSpPr>
              <a:spLocks noChangeShapeType="1"/>
            </p:cNvSpPr>
            <p:nvPr/>
          </p:nvSpPr>
          <p:spPr bwMode="auto">
            <a:xfrm>
              <a:off x="1582737" y="2674937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2" name="Line 196"/>
            <p:cNvSpPr>
              <a:spLocks noChangeShapeType="1"/>
            </p:cNvSpPr>
            <p:nvPr/>
          </p:nvSpPr>
          <p:spPr bwMode="auto">
            <a:xfrm>
              <a:off x="2973387" y="257016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3" name="Line 197"/>
            <p:cNvSpPr>
              <a:spLocks noChangeShapeType="1"/>
            </p:cNvSpPr>
            <p:nvPr/>
          </p:nvSpPr>
          <p:spPr bwMode="auto">
            <a:xfrm>
              <a:off x="2916237" y="267176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4" name="Line 198"/>
            <p:cNvSpPr>
              <a:spLocks noChangeShapeType="1"/>
            </p:cNvSpPr>
            <p:nvPr/>
          </p:nvSpPr>
          <p:spPr bwMode="auto">
            <a:xfrm>
              <a:off x="2916237" y="257016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5" name="Freeform 199"/>
            <p:cNvSpPr>
              <a:spLocks/>
            </p:cNvSpPr>
            <p:nvPr/>
          </p:nvSpPr>
          <p:spPr bwMode="auto">
            <a:xfrm>
              <a:off x="2973387" y="2570162"/>
              <a:ext cx="0" cy="101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2"/>
                </a:cxn>
                <a:cxn ang="0">
                  <a:pos x="0" y="450"/>
                </a:cxn>
              </a:cxnLst>
              <a:rect l="0" t="0" r="r" b="b"/>
              <a:pathLst>
                <a:path h="450">
                  <a:moveTo>
                    <a:pt x="0" y="0"/>
                  </a:moveTo>
                  <a:lnTo>
                    <a:pt x="0" y="202"/>
                  </a:lnTo>
                  <a:lnTo>
                    <a:pt x="0" y="45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6" name="Line 200"/>
            <p:cNvSpPr>
              <a:spLocks noChangeShapeType="1"/>
            </p:cNvSpPr>
            <p:nvPr/>
          </p:nvSpPr>
          <p:spPr bwMode="auto">
            <a:xfrm flipH="1">
              <a:off x="2973387" y="2671762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7" name="Freeform 201"/>
            <p:cNvSpPr>
              <a:spLocks/>
            </p:cNvSpPr>
            <p:nvPr/>
          </p:nvSpPr>
          <p:spPr bwMode="auto">
            <a:xfrm>
              <a:off x="1525587" y="2776537"/>
              <a:ext cx="57150" cy="0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149" y="0"/>
                </a:cxn>
                <a:cxn ang="0">
                  <a:pos x="0" y="0"/>
                </a:cxn>
              </a:cxnLst>
              <a:rect l="0" t="0" r="r" b="b"/>
              <a:pathLst>
                <a:path w="251">
                  <a:moveTo>
                    <a:pt x="251" y="0"/>
                  </a:moveTo>
                  <a:lnTo>
                    <a:pt x="14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8" name="Line 202"/>
            <p:cNvSpPr>
              <a:spLocks noChangeShapeType="1"/>
            </p:cNvSpPr>
            <p:nvPr/>
          </p:nvSpPr>
          <p:spPr bwMode="auto">
            <a:xfrm>
              <a:off x="1525587" y="2674937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39" name="Freeform 203"/>
            <p:cNvSpPr>
              <a:spLocks/>
            </p:cNvSpPr>
            <p:nvPr/>
          </p:nvSpPr>
          <p:spPr bwMode="auto">
            <a:xfrm>
              <a:off x="1582737" y="2674937"/>
              <a:ext cx="0" cy="1016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0" y="243"/>
                </a:cxn>
                <a:cxn ang="0">
                  <a:pos x="0" y="0"/>
                </a:cxn>
              </a:cxnLst>
              <a:rect l="0" t="0" r="r" b="b"/>
              <a:pathLst>
                <a:path h="448">
                  <a:moveTo>
                    <a:pt x="0" y="448"/>
                  </a:moveTo>
                  <a:lnTo>
                    <a:pt x="0" y="243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0" name="Line 204"/>
            <p:cNvSpPr>
              <a:spLocks noChangeShapeType="1"/>
            </p:cNvSpPr>
            <p:nvPr/>
          </p:nvSpPr>
          <p:spPr bwMode="auto">
            <a:xfrm flipH="1">
              <a:off x="1582737" y="2776537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1" name="Freeform 205"/>
            <p:cNvSpPr>
              <a:spLocks/>
            </p:cNvSpPr>
            <p:nvPr/>
          </p:nvSpPr>
          <p:spPr bwMode="auto">
            <a:xfrm>
              <a:off x="1111250" y="2568575"/>
              <a:ext cx="2779712" cy="1898650"/>
            </a:xfrm>
            <a:custGeom>
              <a:avLst/>
              <a:gdLst/>
              <a:ahLst/>
              <a:cxnLst>
                <a:cxn ang="0">
                  <a:pos x="0" y="8370"/>
                </a:cxn>
                <a:cxn ang="0">
                  <a:pos x="430" y="7453"/>
                </a:cxn>
                <a:cxn ang="0">
                  <a:pos x="727" y="5592"/>
                </a:cxn>
                <a:cxn ang="0">
                  <a:pos x="1430" y="1994"/>
                </a:cxn>
                <a:cxn ang="0">
                  <a:pos x="1976" y="912"/>
                </a:cxn>
                <a:cxn ang="0">
                  <a:pos x="2078" y="707"/>
                </a:cxn>
                <a:cxn ang="0">
                  <a:pos x="3149" y="220"/>
                </a:cxn>
                <a:cxn ang="0">
                  <a:pos x="4110" y="125"/>
                </a:cxn>
                <a:cxn ang="0">
                  <a:pos x="5438" y="202"/>
                </a:cxn>
                <a:cxn ang="0">
                  <a:pos x="6853" y="95"/>
                </a:cxn>
                <a:cxn ang="0">
                  <a:pos x="8211" y="207"/>
                </a:cxn>
                <a:cxn ang="0">
                  <a:pos x="9573" y="0"/>
                </a:cxn>
                <a:cxn ang="0">
                  <a:pos x="10924" y="200"/>
                </a:cxn>
                <a:cxn ang="0">
                  <a:pos x="12254" y="55"/>
                </a:cxn>
              </a:cxnLst>
              <a:rect l="0" t="0" r="r" b="b"/>
              <a:pathLst>
                <a:path w="12254" h="8370">
                  <a:moveTo>
                    <a:pt x="0" y="8370"/>
                  </a:moveTo>
                  <a:lnTo>
                    <a:pt x="430" y="7453"/>
                  </a:lnTo>
                  <a:lnTo>
                    <a:pt x="727" y="5592"/>
                  </a:lnTo>
                  <a:lnTo>
                    <a:pt x="1430" y="1994"/>
                  </a:lnTo>
                  <a:lnTo>
                    <a:pt x="1976" y="912"/>
                  </a:lnTo>
                  <a:lnTo>
                    <a:pt x="2078" y="707"/>
                  </a:lnTo>
                  <a:lnTo>
                    <a:pt x="3149" y="220"/>
                  </a:lnTo>
                  <a:lnTo>
                    <a:pt x="4110" y="125"/>
                  </a:lnTo>
                  <a:lnTo>
                    <a:pt x="5438" y="202"/>
                  </a:lnTo>
                  <a:lnTo>
                    <a:pt x="6853" y="95"/>
                  </a:lnTo>
                  <a:lnTo>
                    <a:pt x="8211" y="207"/>
                  </a:lnTo>
                  <a:lnTo>
                    <a:pt x="9573" y="0"/>
                  </a:lnTo>
                  <a:lnTo>
                    <a:pt x="10924" y="200"/>
                  </a:lnTo>
                  <a:lnTo>
                    <a:pt x="12254" y="55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2" name="Freeform 206"/>
            <p:cNvSpPr>
              <a:spLocks/>
            </p:cNvSpPr>
            <p:nvPr/>
          </p:nvSpPr>
          <p:spPr bwMode="auto">
            <a:xfrm>
              <a:off x="3860800" y="2544762"/>
              <a:ext cx="58737" cy="73025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30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4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5" y="196"/>
                </a:cxn>
                <a:cxn ang="0">
                  <a:pos x="257" y="190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30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8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5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0" y="290"/>
                </a:cxn>
                <a:cxn ang="0">
                  <a:pos x="205" y="285"/>
                </a:cxn>
                <a:cxn ang="0">
                  <a:pos x="210" y="280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3" name="Freeform 207"/>
            <p:cNvSpPr>
              <a:spLocks/>
            </p:cNvSpPr>
            <p:nvPr/>
          </p:nvSpPr>
          <p:spPr bwMode="auto">
            <a:xfrm>
              <a:off x="3559175" y="2578100"/>
              <a:ext cx="58737" cy="71437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8" y="174"/>
                </a:cxn>
                <a:cxn ang="0">
                  <a:pos x="260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60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4" name="Freeform 208"/>
            <p:cNvSpPr>
              <a:spLocks/>
            </p:cNvSpPr>
            <p:nvPr/>
          </p:nvSpPr>
          <p:spPr bwMode="auto">
            <a:xfrm>
              <a:off x="3252787" y="2533650"/>
              <a:ext cx="58738" cy="71437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1"/>
                </a:cxn>
                <a:cxn ang="0">
                  <a:pos x="8" y="98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5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10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5" name="Freeform 209"/>
            <p:cNvSpPr>
              <a:spLocks/>
            </p:cNvSpPr>
            <p:nvPr/>
          </p:nvSpPr>
          <p:spPr bwMode="auto">
            <a:xfrm>
              <a:off x="2944812" y="2579687"/>
              <a:ext cx="58738" cy="71438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29" y="256"/>
                </a:cxn>
                <a:cxn ang="0">
                  <a:pos x="233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60" y="159"/>
                </a:cxn>
                <a:cxn ang="0">
                  <a:pos x="258" y="143"/>
                </a:cxn>
                <a:cxn ang="0">
                  <a:pos x="256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6"/>
                </a:cxn>
                <a:cxn ang="0">
                  <a:pos x="20" y="71"/>
                </a:cxn>
                <a:cxn ang="0">
                  <a:pos x="9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3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3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29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60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6" name="Freeform 210"/>
            <p:cNvSpPr>
              <a:spLocks/>
            </p:cNvSpPr>
            <p:nvPr/>
          </p:nvSpPr>
          <p:spPr bwMode="auto">
            <a:xfrm>
              <a:off x="2635250" y="2554287"/>
              <a:ext cx="60325" cy="71438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30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4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5" y="196"/>
                </a:cxn>
                <a:cxn ang="0">
                  <a:pos x="257" y="190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30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8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5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0" y="290"/>
                </a:cxn>
                <a:cxn ang="0">
                  <a:pos x="205" y="285"/>
                </a:cxn>
                <a:cxn ang="0">
                  <a:pos x="210" y="280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7" name="Freeform 211"/>
            <p:cNvSpPr>
              <a:spLocks/>
            </p:cNvSpPr>
            <p:nvPr/>
          </p:nvSpPr>
          <p:spPr bwMode="auto">
            <a:xfrm>
              <a:off x="2314575" y="2578100"/>
              <a:ext cx="60325" cy="73025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30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4" y="232"/>
                </a:cxn>
                <a:cxn ang="0">
                  <a:pos x="250" y="219"/>
                </a:cxn>
                <a:cxn ang="0">
                  <a:pos x="254" y="204"/>
                </a:cxn>
                <a:cxn ang="0">
                  <a:pos x="254" y="199"/>
                </a:cxn>
                <a:cxn ang="0">
                  <a:pos x="254" y="197"/>
                </a:cxn>
                <a:cxn ang="0">
                  <a:pos x="254" y="196"/>
                </a:cxn>
                <a:cxn ang="0">
                  <a:pos x="255" y="196"/>
                </a:cxn>
                <a:cxn ang="0">
                  <a:pos x="257" y="190"/>
                </a:cxn>
                <a:cxn ang="0">
                  <a:pos x="259" y="175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7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30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1" y="25"/>
                </a:cxn>
                <a:cxn ang="0">
                  <a:pos x="179" y="11"/>
                </a:cxn>
                <a:cxn ang="0">
                  <a:pos x="155" y="3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3"/>
                </a:cxn>
                <a:cxn ang="0">
                  <a:pos x="81" y="11"/>
                </a:cxn>
                <a:cxn ang="0">
                  <a:pos x="58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3" y="128"/>
                </a:cxn>
                <a:cxn ang="0">
                  <a:pos x="0" y="159"/>
                </a:cxn>
                <a:cxn ang="0">
                  <a:pos x="0" y="175"/>
                </a:cxn>
                <a:cxn ang="0">
                  <a:pos x="3" y="190"/>
                </a:cxn>
                <a:cxn ang="0">
                  <a:pos x="5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9" y="257"/>
                </a:cxn>
                <a:cxn ang="0">
                  <a:pos x="38" y="270"/>
                </a:cxn>
                <a:cxn ang="0">
                  <a:pos x="47" y="281"/>
                </a:cxn>
                <a:cxn ang="0">
                  <a:pos x="58" y="290"/>
                </a:cxn>
                <a:cxn ang="0">
                  <a:pos x="81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1" y="290"/>
                </a:cxn>
                <a:cxn ang="0">
                  <a:pos x="205" y="285"/>
                </a:cxn>
                <a:cxn ang="0">
                  <a:pos x="210" y="281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4" y="204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5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81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3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3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9" y="257"/>
                  </a:lnTo>
                  <a:lnTo>
                    <a:pt x="38" y="270"/>
                  </a:lnTo>
                  <a:lnTo>
                    <a:pt x="47" y="281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5"/>
                  </a:lnTo>
                  <a:lnTo>
                    <a:pt x="210" y="281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49" name="Freeform 213"/>
            <p:cNvSpPr>
              <a:spLocks/>
            </p:cNvSpPr>
            <p:nvPr/>
          </p:nvSpPr>
          <p:spPr bwMode="auto">
            <a:xfrm>
              <a:off x="2014537" y="2560637"/>
              <a:ext cx="58738" cy="73025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29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4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200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7" y="190"/>
                </a:cxn>
                <a:cxn ang="0">
                  <a:pos x="259" y="175"/>
                </a:cxn>
                <a:cxn ang="0">
                  <a:pos x="260" y="160"/>
                </a:cxn>
                <a:cxn ang="0">
                  <a:pos x="259" y="143"/>
                </a:cxn>
                <a:cxn ang="0">
                  <a:pos x="257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9" y="11"/>
                </a:cxn>
                <a:cxn ang="0">
                  <a:pos x="155" y="3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3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60"/>
                </a:cxn>
                <a:cxn ang="0">
                  <a:pos x="0" y="175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7" y="281"/>
                </a:cxn>
                <a:cxn ang="0">
                  <a:pos x="57" y="290"/>
                </a:cxn>
                <a:cxn ang="0">
                  <a:pos x="80" y="306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6"/>
                </a:cxn>
                <a:cxn ang="0">
                  <a:pos x="200" y="290"/>
                </a:cxn>
                <a:cxn ang="0">
                  <a:pos x="205" y="285"/>
                </a:cxn>
                <a:cxn ang="0">
                  <a:pos x="210" y="281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200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7" y="190"/>
                  </a:lnTo>
                  <a:lnTo>
                    <a:pt x="259" y="175"/>
                  </a:lnTo>
                  <a:lnTo>
                    <a:pt x="260" y="160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60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1"/>
                  </a:lnTo>
                  <a:lnTo>
                    <a:pt x="57" y="290"/>
                  </a:lnTo>
                  <a:lnTo>
                    <a:pt x="80" y="306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6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1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0" name="Freeform 214"/>
            <p:cNvSpPr>
              <a:spLocks/>
            </p:cNvSpPr>
            <p:nvPr/>
          </p:nvSpPr>
          <p:spPr bwMode="auto">
            <a:xfrm>
              <a:off x="1795462" y="2582862"/>
              <a:ext cx="58738" cy="71438"/>
            </a:xfrm>
            <a:custGeom>
              <a:avLst/>
              <a:gdLst/>
              <a:ahLst/>
              <a:cxnLst>
                <a:cxn ang="0">
                  <a:pos x="221" y="269"/>
                </a:cxn>
                <a:cxn ang="0">
                  <a:pos x="230" y="256"/>
                </a:cxn>
                <a:cxn ang="0">
                  <a:pos x="233" y="250"/>
                </a:cxn>
                <a:cxn ang="0">
                  <a:pos x="237" y="244"/>
                </a:cxn>
                <a:cxn ang="0">
                  <a:pos x="244" y="231"/>
                </a:cxn>
                <a:cxn ang="0">
                  <a:pos x="250" y="218"/>
                </a:cxn>
                <a:cxn ang="0">
                  <a:pos x="254" y="203"/>
                </a:cxn>
                <a:cxn ang="0">
                  <a:pos x="254" y="199"/>
                </a:cxn>
                <a:cxn ang="0">
                  <a:pos x="254" y="197"/>
                </a:cxn>
                <a:cxn ang="0">
                  <a:pos x="254" y="196"/>
                </a:cxn>
                <a:cxn ang="0">
                  <a:pos x="255" y="196"/>
                </a:cxn>
                <a:cxn ang="0">
                  <a:pos x="257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2"/>
                </a:cxn>
                <a:cxn ang="0">
                  <a:pos x="257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30" y="58"/>
                </a:cxn>
                <a:cxn ang="0">
                  <a:pos x="221" y="46"/>
                </a:cxn>
                <a:cxn ang="0">
                  <a:pos x="210" y="34"/>
                </a:cxn>
                <a:cxn ang="0">
                  <a:pos x="201" y="25"/>
                </a:cxn>
                <a:cxn ang="0">
                  <a:pos x="179" y="10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1" y="10"/>
                </a:cxn>
                <a:cxn ang="0">
                  <a:pos x="58" y="25"/>
                </a:cxn>
                <a:cxn ang="0">
                  <a:pos x="38" y="46"/>
                </a:cxn>
                <a:cxn ang="0">
                  <a:pos x="21" y="71"/>
                </a:cxn>
                <a:cxn ang="0">
                  <a:pos x="9" y="98"/>
                </a:cxn>
                <a:cxn ang="0">
                  <a:pos x="3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3" y="189"/>
                </a:cxn>
                <a:cxn ang="0">
                  <a:pos x="5" y="203"/>
                </a:cxn>
                <a:cxn ang="0">
                  <a:pos x="9" y="218"/>
                </a:cxn>
                <a:cxn ang="0">
                  <a:pos x="13" y="231"/>
                </a:cxn>
                <a:cxn ang="0">
                  <a:pos x="21" y="244"/>
                </a:cxn>
                <a:cxn ang="0">
                  <a:pos x="29" y="256"/>
                </a:cxn>
                <a:cxn ang="0">
                  <a:pos x="38" y="269"/>
                </a:cxn>
                <a:cxn ang="0">
                  <a:pos x="47" y="280"/>
                </a:cxn>
                <a:cxn ang="0">
                  <a:pos x="58" y="290"/>
                </a:cxn>
                <a:cxn ang="0">
                  <a:pos x="81" y="305"/>
                </a:cxn>
                <a:cxn ang="0">
                  <a:pos x="103" y="313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6" y="316"/>
                </a:cxn>
                <a:cxn ang="0">
                  <a:pos x="142" y="316"/>
                </a:cxn>
                <a:cxn ang="0">
                  <a:pos x="155" y="313"/>
                </a:cxn>
                <a:cxn ang="0">
                  <a:pos x="179" y="305"/>
                </a:cxn>
                <a:cxn ang="0">
                  <a:pos x="201" y="290"/>
                </a:cxn>
                <a:cxn ang="0">
                  <a:pos x="205" y="284"/>
                </a:cxn>
                <a:cxn ang="0">
                  <a:pos x="210" y="280"/>
                </a:cxn>
                <a:cxn ang="0">
                  <a:pos x="221" y="269"/>
                </a:cxn>
              </a:cxnLst>
              <a:rect l="0" t="0" r="r" b="b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1" y="25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1" y="10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1" name="Freeform 215"/>
            <p:cNvSpPr>
              <a:spLocks/>
            </p:cNvSpPr>
            <p:nvPr/>
          </p:nvSpPr>
          <p:spPr bwMode="auto">
            <a:xfrm>
              <a:off x="1554162" y="2693987"/>
              <a:ext cx="58738" cy="71438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50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5"/>
                </a:cxn>
                <a:cxn ang="0">
                  <a:pos x="254" y="195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2"/>
                </a:cxn>
                <a:cxn ang="0">
                  <a:pos x="256" y="127"/>
                </a:cxn>
                <a:cxn ang="0">
                  <a:pos x="250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6"/>
                </a:cxn>
                <a:cxn ang="0">
                  <a:pos x="210" y="34"/>
                </a:cxn>
                <a:cxn ang="0">
                  <a:pos x="200" y="24"/>
                </a:cxn>
                <a:cxn ang="0">
                  <a:pos x="178" y="10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0"/>
                </a:cxn>
                <a:cxn ang="0">
                  <a:pos x="57" y="24"/>
                </a:cxn>
                <a:cxn ang="0">
                  <a:pos x="38" y="46"/>
                </a:cxn>
                <a:cxn ang="0">
                  <a:pos x="20" y="71"/>
                </a:cxn>
                <a:cxn ang="0">
                  <a:pos x="8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8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3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3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10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10" y="34"/>
                  </a:lnTo>
                  <a:lnTo>
                    <a:pt x="200" y="24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2" name="Freeform 216"/>
            <p:cNvSpPr>
              <a:spLocks/>
            </p:cNvSpPr>
            <p:nvPr/>
          </p:nvSpPr>
          <p:spPr bwMode="auto">
            <a:xfrm>
              <a:off x="1406525" y="2986087"/>
              <a:ext cx="58737" cy="71438"/>
            </a:xfrm>
            <a:custGeom>
              <a:avLst/>
              <a:gdLst/>
              <a:ahLst/>
              <a:cxnLst>
                <a:cxn ang="0">
                  <a:pos x="220" y="270"/>
                </a:cxn>
                <a:cxn ang="0">
                  <a:pos x="229" y="257"/>
                </a:cxn>
                <a:cxn ang="0">
                  <a:pos x="232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8" y="175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0" y="47"/>
                </a:cxn>
                <a:cxn ang="0">
                  <a:pos x="209" y="35"/>
                </a:cxn>
                <a:cxn ang="0">
                  <a:pos x="200" y="25"/>
                </a:cxn>
                <a:cxn ang="0">
                  <a:pos x="178" y="11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0" y="72"/>
                </a:cxn>
                <a:cxn ang="0">
                  <a:pos x="8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5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8" y="219"/>
                </a:cxn>
                <a:cxn ang="0">
                  <a:pos x="13" y="232"/>
                </a:cxn>
                <a:cxn ang="0">
                  <a:pos x="20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6" y="281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4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4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5"/>
                </a:cxn>
                <a:cxn ang="0">
                  <a:pos x="209" y="281"/>
                </a:cxn>
                <a:cxn ang="0">
                  <a:pos x="220" y="270"/>
                </a:cxn>
              </a:cxnLst>
              <a:rect l="0" t="0" r="r" b="b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5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09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3" name="Freeform 217"/>
            <p:cNvSpPr>
              <a:spLocks/>
            </p:cNvSpPr>
            <p:nvPr/>
          </p:nvSpPr>
          <p:spPr bwMode="auto">
            <a:xfrm>
              <a:off x="1247775" y="3792537"/>
              <a:ext cx="60325" cy="71438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29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7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0" y="290"/>
                </a:cxn>
                <a:cxn ang="0">
                  <a:pos x="205" y="285"/>
                </a:cxn>
                <a:cxn ang="0">
                  <a:pos x="210" y="280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4" name="Freeform 218"/>
            <p:cNvSpPr>
              <a:spLocks/>
            </p:cNvSpPr>
            <p:nvPr/>
          </p:nvSpPr>
          <p:spPr bwMode="auto">
            <a:xfrm>
              <a:off x="1179512" y="4222750"/>
              <a:ext cx="58738" cy="73025"/>
            </a:xfrm>
            <a:custGeom>
              <a:avLst/>
              <a:gdLst/>
              <a:ahLst/>
              <a:cxnLst>
                <a:cxn ang="0">
                  <a:pos x="221" y="270"/>
                </a:cxn>
                <a:cxn ang="0">
                  <a:pos x="229" y="257"/>
                </a:cxn>
                <a:cxn ang="0">
                  <a:pos x="233" y="250"/>
                </a:cxn>
                <a:cxn ang="0">
                  <a:pos x="237" y="245"/>
                </a:cxn>
                <a:cxn ang="0">
                  <a:pos x="243" y="232"/>
                </a:cxn>
                <a:cxn ang="0">
                  <a:pos x="250" y="219"/>
                </a:cxn>
                <a:cxn ang="0">
                  <a:pos x="253" y="204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90"/>
                </a:cxn>
                <a:cxn ang="0">
                  <a:pos x="259" y="174"/>
                </a:cxn>
                <a:cxn ang="0">
                  <a:pos x="260" y="159"/>
                </a:cxn>
                <a:cxn ang="0">
                  <a:pos x="259" y="143"/>
                </a:cxn>
                <a:cxn ang="0">
                  <a:pos x="256" y="128"/>
                </a:cxn>
                <a:cxn ang="0">
                  <a:pos x="250" y="99"/>
                </a:cxn>
                <a:cxn ang="0">
                  <a:pos x="237" y="72"/>
                </a:cxn>
                <a:cxn ang="0">
                  <a:pos x="229" y="59"/>
                </a:cxn>
                <a:cxn ang="0">
                  <a:pos x="221" y="47"/>
                </a:cxn>
                <a:cxn ang="0">
                  <a:pos x="210" y="35"/>
                </a:cxn>
                <a:cxn ang="0">
                  <a:pos x="200" y="25"/>
                </a:cxn>
                <a:cxn ang="0">
                  <a:pos x="179" y="11"/>
                </a:cxn>
                <a:cxn ang="0">
                  <a:pos x="155" y="2"/>
                </a:cxn>
                <a:cxn ang="0">
                  <a:pos x="142" y="0"/>
                </a:cxn>
                <a:cxn ang="0">
                  <a:pos x="130" y="0"/>
                </a:cxn>
                <a:cxn ang="0">
                  <a:pos x="103" y="2"/>
                </a:cxn>
                <a:cxn ang="0">
                  <a:pos x="80" y="11"/>
                </a:cxn>
                <a:cxn ang="0">
                  <a:pos x="57" y="25"/>
                </a:cxn>
                <a:cxn ang="0">
                  <a:pos x="38" y="47"/>
                </a:cxn>
                <a:cxn ang="0">
                  <a:pos x="21" y="72"/>
                </a:cxn>
                <a:cxn ang="0">
                  <a:pos x="9" y="99"/>
                </a:cxn>
                <a:cxn ang="0">
                  <a:pos x="2" y="128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90"/>
                </a:cxn>
                <a:cxn ang="0">
                  <a:pos x="4" y="204"/>
                </a:cxn>
                <a:cxn ang="0">
                  <a:pos x="9" y="219"/>
                </a:cxn>
                <a:cxn ang="0">
                  <a:pos x="13" y="232"/>
                </a:cxn>
                <a:cxn ang="0">
                  <a:pos x="21" y="245"/>
                </a:cxn>
                <a:cxn ang="0">
                  <a:pos x="28" y="257"/>
                </a:cxn>
                <a:cxn ang="0">
                  <a:pos x="38" y="270"/>
                </a:cxn>
                <a:cxn ang="0">
                  <a:pos x="47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3" y="314"/>
                </a:cxn>
                <a:cxn ang="0">
                  <a:pos x="116" y="316"/>
                </a:cxn>
                <a:cxn ang="0">
                  <a:pos x="130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2" y="316"/>
                </a:cxn>
                <a:cxn ang="0">
                  <a:pos x="155" y="314"/>
                </a:cxn>
                <a:cxn ang="0">
                  <a:pos x="179" y="305"/>
                </a:cxn>
                <a:cxn ang="0">
                  <a:pos x="200" y="290"/>
                </a:cxn>
                <a:cxn ang="0">
                  <a:pos x="205" y="285"/>
                </a:cxn>
                <a:cxn ang="0">
                  <a:pos x="210" y="280"/>
                </a:cxn>
                <a:cxn ang="0">
                  <a:pos x="221" y="270"/>
                </a:cxn>
              </a:cxnLst>
              <a:rect l="0" t="0" r="r" b="b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55" name="Freeform 219"/>
            <p:cNvSpPr>
              <a:spLocks/>
            </p:cNvSpPr>
            <p:nvPr/>
          </p:nvSpPr>
          <p:spPr bwMode="auto">
            <a:xfrm>
              <a:off x="1082675" y="4430712"/>
              <a:ext cx="58737" cy="73025"/>
            </a:xfrm>
            <a:custGeom>
              <a:avLst/>
              <a:gdLst/>
              <a:ahLst/>
              <a:cxnLst>
                <a:cxn ang="0">
                  <a:pos x="220" y="269"/>
                </a:cxn>
                <a:cxn ang="0">
                  <a:pos x="229" y="256"/>
                </a:cxn>
                <a:cxn ang="0">
                  <a:pos x="232" y="250"/>
                </a:cxn>
                <a:cxn ang="0">
                  <a:pos x="237" y="244"/>
                </a:cxn>
                <a:cxn ang="0">
                  <a:pos x="243" y="231"/>
                </a:cxn>
                <a:cxn ang="0">
                  <a:pos x="249" y="218"/>
                </a:cxn>
                <a:cxn ang="0">
                  <a:pos x="253" y="203"/>
                </a:cxn>
                <a:cxn ang="0">
                  <a:pos x="253" y="199"/>
                </a:cxn>
                <a:cxn ang="0">
                  <a:pos x="253" y="197"/>
                </a:cxn>
                <a:cxn ang="0">
                  <a:pos x="253" y="196"/>
                </a:cxn>
                <a:cxn ang="0">
                  <a:pos x="254" y="196"/>
                </a:cxn>
                <a:cxn ang="0">
                  <a:pos x="256" y="189"/>
                </a:cxn>
                <a:cxn ang="0">
                  <a:pos x="258" y="174"/>
                </a:cxn>
                <a:cxn ang="0">
                  <a:pos x="259" y="159"/>
                </a:cxn>
                <a:cxn ang="0">
                  <a:pos x="258" y="143"/>
                </a:cxn>
                <a:cxn ang="0">
                  <a:pos x="256" y="127"/>
                </a:cxn>
                <a:cxn ang="0">
                  <a:pos x="249" y="98"/>
                </a:cxn>
                <a:cxn ang="0">
                  <a:pos x="237" y="71"/>
                </a:cxn>
                <a:cxn ang="0">
                  <a:pos x="229" y="58"/>
                </a:cxn>
                <a:cxn ang="0">
                  <a:pos x="220" y="46"/>
                </a:cxn>
                <a:cxn ang="0">
                  <a:pos x="209" y="34"/>
                </a:cxn>
                <a:cxn ang="0">
                  <a:pos x="200" y="25"/>
                </a:cxn>
                <a:cxn ang="0">
                  <a:pos x="178" y="10"/>
                </a:cxn>
                <a:cxn ang="0">
                  <a:pos x="154" y="2"/>
                </a:cxn>
                <a:cxn ang="0">
                  <a:pos x="141" y="0"/>
                </a:cxn>
                <a:cxn ang="0">
                  <a:pos x="129" y="0"/>
                </a:cxn>
                <a:cxn ang="0">
                  <a:pos x="102" y="2"/>
                </a:cxn>
                <a:cxn ang="0">
                  <a:pos x="80" y="10"/>
                </a:cxn>
                <a:cxn ang="0">
                  <a:pos x="57" y="25"/>
                </a:cxn>
                <a:cxn ang="0">
                  <a:pos x="37" y="46"/>
                </a:cxn>
                <a:cxn ang="0">
                  <a:pos x="20" y="71"/>
                </a:cxn>
                <a:cxn ang="0">
                  <a:pos x="8" y="98"/>
                </a:cxn>
                <a:cxn ang="0">
                  <a:pos x="2" y="127"/>
                </a:cxn>
                <a:cxn ang="0">
                  <a:pos x="0" y="159"/>
                </a:cxn>
                <a:cxn ang="0">
                  <a:pos x="0" y="174"/>
                </a:cxn>
                <a:cxn ang="0">
                  <a:pos x="2" y="189"/>
                </a:cxn>
                <a:cxn ang="0">
                  <a:pos x="4" y="203"/>
                </a:cxn>
                <a:cxn ang="0">
                  <a:pos x="8" y="218"/>
                </a:cxn>
                <a:cxn ang="0">
                  <a:pos x="13" y="231"/>
                </a:cxn>
                <a:cxn ang="0">
                  <a:pos x="20" y="244"/>
                </a:cxn>
                <a:cxn ang="0">
                  <a:pos x="28" y="256"/>
                </a:cxn>
                <a:cxn ang="0">
                  <a:pos x="37" y="269"/>
                </a:cxn>
                <a:cxn ang="0">
                  <a:pos x="46" y="280"/>
                </a:cxn>
                <a:cxn ang="0">
                  <a:pos x="57" y="290"/>
                </a:cxn>
                <a:cxn ang="0">
                  <a:pos x="80" y="305"/>
                </a:cxn>
                <a:cxn ang="0">
                  <a:pos x="102" y="313"/>
                </a:cxn>
                <a:cxn ang="0">
                  <a:pos x="115" y="316"/>
                </a:cxn>
                <a:cxn ang="0">
                  <a:pos x="129" y="317"/>
                </a:cxn>
                <a:cxn ang="0">
                  <a:pos x="132" y="316"/>
                </a:cxn>
                <a:cxn ang="0">
                  <a:pos x="135" y="316"/>
                </a:cxn>
                <a:cxn ang="0">
                  <a:pos x="141" y="316"/>
                </a:cxn>
                <a:cxn ang="0">
                  <a:pos x="154" y="313"/>
                </a:cxn>
                <a:cxn ang="0">
                  <a:pos x="178" y="305"/>
                </a:cxn>
                <a:cxn ang="0">
                  <a:pos x="200" y="290"/>
                </a:cxn>
                <a:cxn ang="0">
                  <a:pos x="204" y="284"/>
                </a:cxn>
                <a:cxn ang="0">
                  <a:pos x="209" y="280"/>
                </a:cxn>
                <a:cxn ang="0">
                  <a:pos x="220" y="269"/>
                </a:cxn>
              </a:cxnLst>
              <a:rect l="0" t="0" r="r" b="b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49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200" y="25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8" name="Rectangle 322"/>
            <p:cNvSpPr>
              <a:spLocks noChangeArrowheads="1"/>
            </p:cNvSpPr>
            <p:nvPr/>
          </p:nvSpPr>
          <p:spPr bwMode="auto">
            <a:xfrm>
              <a:off x="2313174" y="5281612"/>
              <a:ext cx="86048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r>
                <a:rPr lang="es-ES_tradnl" sz="1200" b="1" smtClean="0">
                  <a:solidFill>
                    <a:srgbClr val="000066"/>
                  </a:solidFill>
                </a:rPr>
                <a:t>Semanas</a:t>
              </a:r>
              <a:endParaRPr lang="es-ES_tradnl" sz="1200" b="1">
                <a:solidFill>
                  <a:srgbClr val="000066"/>
                </a:solidFill>
              </a:endParaRPr>
            </a:p>
          </p:txBody>
        </p:sp>
        <p:sp>
          <p:nvSpPr>
            <p:cNvPr id="323" name="ZoneTexte 322"/>
            <p:cNvSpPr txBox="1"/>
            <p:nvPr/>
          </p:nvSpPr>
          <p:spPr>
            <a:xfrm>
              <a:off x="2636837" y="2130623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008000"/>
                  </a:solidFill>
                </a:rPr>
                <a:t>93.9%</a:t>
              </a:r>
              <a:endParaRPr lang="fr-FR" sz="1400" b="1" dirty="0">
                <a:solidFill>
                  <a:srgbClr val="008000"/>
                </a:solidFill>
              </a:endParaRPr>
            </a:p>
          </p:txBody>
        </p:sp>
        <p:sp>
          <p:nvSpPr>
            <p:cNvPr id="324" name="ZoneTexte 323"/>
            <p:cNvSpPr txBox="1"/>
            <p:nvPr/>
          </p:nvSpPr>
          <p:spPr>
            <a:xfrm>
              <a:off x="2636837" y="2667000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CC0000"/>
                  </a:solidFill>
                </a:rPr>
                <a:t>89.4%</a:t>
              </a:r>
              <a:endParaRPr lang="fr-FR" sz="1400" b="1" dirty="0">
                <a:solidFill>
                  <a:srgbClr val="CC0000"/>
                </a:solidFill>
              </a:endParaRPr>
            </a:p>
          </p:txBody>
        </p:sp>
        <p:sp>
          <p:nvSpPr>
            <p:cNvPr id="325" name="ZoneTexte 324"/>
            <p:cNvSpPr txBox="1"/>
            <p:nvPr/>
          </p:nvSpPr>
          <p:spPr>
            <a:xfrm>
              <a:off x="2636837" y="2895600"/>
              <a:ext cx="69373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rgbClr val="333399"/>
                  </a:solidFill>
                </a:rPr>
                <a:t>88.3%</a:t>
              </a:r>
              <a:endParaRPr lang="fr-FR" sz="1400" b="1" dirty="0">
                <a:solidFill>
                  <a:srgbClr val="333399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8475</TotalTime>
  <Words>2604</Words>
  <Application>Microsoft Office PowerPoint</Application>
  <PresentationFormat>Affichage à l'écran (4:3)</PresentationFormat>
  <Paragraphs>1097</Paragraphs>
  <Slides>19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ARV_trials_2015</vt:lpstr>
      <vt:lpstr>Comparación inhibidores de la integrasa vs IP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Estudio ACTG A5257: (ATV/r vs DRV/r vs RAL)  + TDF/FTC</vt:lpstr>
      <vt:lpstr>ACTG A5257 Estudio: (ATV/r vs DRV/r vs RAL) + TDF/FTC</vt:lpstr>
      <vt:lpstr>Estudio ACTG A5257: (ATV/r vs DRV/r vs RAL)  + TDF/FTC</vt:lpstr>
      <vt:lpstr>Estudio ACTG A5257: (ATV/r vs DRV/r vs RAL)  + TDF/FTC</vt:lpstr>
      <vt:lpstr>EstudioACTG A5257: (ATV/r vs DRV/r vs RAL) + TDF/FTC</vt:lpstr>
      <vt:lpstr>Estudio ACTG A5257: (ATV/r vs DRV/r vs RAL)  + TDF/FTC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Pilouk</cp:lastModifiedBy>
  <cp:revision>156</cp:revision>
  <dcterms:created xsi:type="dcterms:W3CDTF">2014-11-21T07:34:04Z</dcterms:created>
  <dcterms:modified xsi:type="dcterms:W3CDTF">2015-12-01T18:49:09Z</dcterms:modified>
</cp:coreProperties>
</file>