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9"/>
  </p:notesMasterIdLst>
  <p:handoutMasterIdLst>
    <p:handoutMasterId r:id="rId10"/>
  </p:handoutMasterIdLst>
  <p:sldIdLst>
    <p:sldId id="785" r:id="rId4"/>
    <p:sldId id="779" r:id="rId5"/>
    <p:sldId id="780" r:id="rId6"/>
    <p:sldId id="781" r:id="rId7"/>
    <p:sldId id="783" r:id="rId8"/>
  </p:sldIdLst>
  <p:sldSz cx="9144000" cy="6858000" type="screen4x3"/>
  <p:notesSz cx="7099300" cy="10234613"/>
  <p:custDataLst>
    <p:tags r:id="rId11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333399"/>
    <a:srgbClr val="C0C0C0"/>
    <a:srgbClr val="FF00FF"/>
    <a:srgbClr val="800080"/>
    <a:srgbClr val="FF66FF"/>
    <a:srgbClr val="660033"/>
    <a:srgbClr val="008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6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2058" y="-378"/>
      </p:cViewPr>
      <p:guideLst>
        <p:guide orient="horz" pos="4319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1746" y="25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r" eaLnBrk="1" hangingPunct="1">
              <a:defRPr/>
            </a:pPr>
            <a:fld id="{EC3F06D8-BCD1-4CCC-97C2-CA2EBC62AB2A}" type="slidenum">
              <a:rPr lang="fr-FR" sz="1300" i="0" smtClean="0">
                <a:solidFill>
                  <a:schemeClr val="tx1"/>
                </a:solidFill>
              </a:rPr>
              <a:pPr algn="r" eaLnBrk="1" hangingPunct="1">
                <a:defRPr/>
              </a:pPr>
              <a:t>‹N°›</a:t>
            </a:fld>
            <a:endParaRPr lang="fr-FR" sz="1300" i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740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6479FE-230A-4212-99A6-5FEAF02493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848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81715941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E5B05F52-C553-4BDF-BA74-21A0E44969D0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B52E71BA-873B-4AB7-98D3-18811049EE82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7EB2EBB4-36AA-4124-8A17-2F1B2EE3783F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E2E49CF9-71C3-4D69-A757-C4E717681737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fr-FR" sz="3200" dirty="0" smtClean="0">
                <a:ea typeface="ＭＳ Ｐゴシック" pitchFamily="-1" charset="-128"/>
              </a:rPr>
              <a:t>Comparación de IP vs IP</a:t>
            </a:r>
            <a:endParaRPr lang="fr-FR" altLang="fr-FR" sz="3200" dirty="0" smtClean="0">
              <a:ea typeface="ＭＳ Ｐゴシック" pitchFamily="-1" charset="-128"/>
            </a:endParaRP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ATV/r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 + ZDV/3TC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MONARK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BID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FPV/r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ALERT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DRV/r				ATADAR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GEMINI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ALERT: ATV/r QD vs FPV/r QD,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50800" y="1138238"/>
            <a:ext cx="1712913" cy="512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Diseño</a:t>
            </a:r>
          </a:p>
        </p:txBody>
      </p:sp>
      <p:sp>
        <p:nvSpPr>
          <p:cNvPr id="5124" name="ZoneTexte 69"/>
          <p:cNvSpPr txBox="1">
            <a:spLocks noChangeArrowheads="1"/>
          </p:cNvSpPr>
          <p:nvPr/>
        </p:nvSpPr>
        <p:spPr bwMode="auto">
          <a:xfrm>
            <a:off x="6432550" y="6545263"/>
            <a:ext cx="2519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Smith KY. SIDA ResTher 2008;5:5</a:t>
            </a:r>
          </a:p>
        </p:txBody>
      </p:sp>
      <p:sp>
        <p:nvSpPr>
          <p:cNvPr id="5125" name="Espace réservé du contenu 2"/>
          <p:cNvSpPr txBox="1">
            <a:spLocks/>
          </p:cNvSpPr>
          <p:nvPr/>
        </p:nvSpPr>
        <p:spPr bwMode="auto">
          <a:xfrm>
            <a:off x="50800" y="4495800"/>
            <a:ext cx="8559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 dirty="0">
                <a:solidFill>
                  <a:srgbClr val="CC3300"/>
                </a:solidFill>
                <a:latin typeface="Calibri" pitchFamily="34" charset="0"/>
              </a:rPr>
              <a:t>Objetivo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1800" i="0" dirty="0">
                <a:solidFill>
                  <a:srgbClr val="000066"/>
                </a:solidFill>
                <a:cs typeface="Arial" charset="0"/>
              </a:rPr>
              <a:t>Punto final </a:t>
            </a:r>
            <a:r>
              <a:rPr lang="es-ES" sz="1800" i="0" dirty="0" smtClean="0">
                <a:solidFill>
                  <a:srgbClr val="000066"/>
                </a:solidFill>
                <a:cs typeface="Arial" charset="0"/>
              </a:rPr>
              <a:t>primario: </a:t>
            </a:r>
            <a:r>
              <a:rPr lang="es-ES" sz="1800" i="0" dirty="0">
                <a:solidFill>
                  <a:srgbClr val="000066"/>
                </a:solidFill>
                <a:cs typeface="Arial" charset="0"/>
              </a:rPr>
              <a:t>HIV RNA &lt; 50 c/</a:t>
            </a:r>
            <a:r>
              <a:rPr lang="es-ES" sz="1800" i="0" dirty="0" err="1">
                <a:solidFill>
                  <a:srgbClr val="000066"/>
                </a:solidFill>
                <a:cs typeface="Arial" charset="0"/>
              </a:rPr>
              <a:t>mL</a:t>
            </a:r>
            <a:r>
              <a:rPr lang="es-ES" sz="1800" i="0" dirty="0">
                <a:solidFill>
                  <a:srgbClr val="000066"/>
                </a:solidFill>
                <a:cs typeface="Arial" charset="0"/>
              </a:rPr>
              <a:t> a S48 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s-ES" sz="1800" i="0" dirty="0">
                <a:solidFill>
                  <a:srgbClr val="000066"/>
                </a:solidFill>
              </a:rPr>
              <a:t>Dado el tamaño </a:t>
            </a:r>
            <a:r>
              <a:rPr lang="es-ES" sz="1800" i="0" dirty="0" err="1">
                <a:solidFill>
                  <a:srgbClr val="000066"/>
                </a:solidFill>
              </a:rPr>
              <a:t>muestral</a:t>
            </a:r>
            <a:r>
              <a:rPr lang="es-ES" sz="1800" i="0" dirty="0">
                <a:solidFill>
                  <a:srgbClr val="000066"/>
                </a:solidFill>
              </a:rPr>
              <a:t> no se puede calcular el poder del estudio</a:t>
            </a:r>
          </a:p>
        </p:txBody>
      </p:sp>
      <p:sp>
        <p:nvSpPr>
          <p:cNvPr id="5126" name="ZoneTexte 37"/>
          <p:cNvSpPr txBox="1">
            <a:spLocks noChangeArrowheads="1"/>
          </p:cNvSpPr>
          <p:nvPr/>
        </p:nvSpPr>
        <p:spPr bwMode="auto">
          <a:xfrm>
            <a:off x="498475" y="5759450"/>
            <a:ext cx="8056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tabLst>
                <a:tab pos="596900" algn="l"/>
              </a:tabLst>
            </a:pPr>
            <a:r>
              <a:rPr lang="es-ES" sz="1600" i="0" dirty="0">
                <a:solidFill>
                  <a:srgbClr val="000066"/>
                </a:solidFill>
              </a:rPr>
              <a:t>Nota: FPV/r y TDF/FTC fueron administrados con o sin alimentos; ATV/r con alimentos.</a:t>
            </a:r>
          </a:p>
          <a:p>
            <a:pPr algn="l">
              <a:tabLst>
                <a:tab pos="596900" algn="l"/>
              </a:tabLst>
            </a:pPr>
            <a:r>
              <a:rPr lang="es-ES" sz="1600" i="0" dirty="0">
                <a:solidFill>
                  <a:srgbClr val="000066"/>
                </a:solidFill>
              </a:rPr>
              <a:t>Substitución de ABC/3TC por TDF/FTC fue permitida</a:t>
            </a:r>
          </a:p>
        </p:txBody>
      </p:sp>
      <p:sp>
        <p:nvSpPr>
          <p:cNvPr id="5127" name="ZoneTexte 38"/>
          <p:cNvSpPr txBox="1">
            <a:spLocks noChangeArrowheads="1"/>
          </p:cNvSpPr>
          <p:nvPr/>
        </p:nvSpPr>
        <p:spPr bwMode="auto">
          <a:xfrm>
            <a:off x="1536700" y="4176713"/>
            <a:ext cx="655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800" i="0">
                <a:solidFill>
                  <a:srgbClr val="000066"/>
                </a:solidFill>
              </a:rPr>
              <a:t>*Randomización estratificada por HIV RNA &lt; o </a:t>
            </a:r>
            <a:r>
              <a:rPr lang="es-ES" sz="1800" i="0" u="sng">
                <a:solidFill>
                  <a:srgbClr val="000066"/>
                </a:solidFill>
              </a:rPr>
              <a:t>&gt;</a:t>
            </a:r>
            <a:r>
              <a:rPr lang="es-ES" sz="1800" i="0">
                <a:solidFill>
                  <a:srgbClr val="000066"/>
                </a:solidFill>
              </a:rPr>
              <a:t> 100,000 c/mL</a:t>
            </a:r>
          </a:p>
        </p:txBody>
      </p:sp>
      <p:grpSp>
        <p:nvGrpSpPr>
          <p:cNvPr id="5128" name="Group 19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5138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39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3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ALERT</a:t>
              </a:r>
            </a:p>
          </p:txBody>
        </p:sp>
      </p:grpSp>
      <p:sp>
        <p:nvSpPr>
          <p:cNvPr id="5129" name="AutoShape 162"/>
          <p:cNvSpPr>
            <a:spLocks noChangeArrowheads="1"/>
          </p:cNvSpPr>
          <p:nvPr/>
        </p:nvSpPr>
        <p:spPr bwMode="auto">
          <a:xfrm>
            <a:off x="292100" y="2814638"/>
            <a:ext cx="3516313" cy="12033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Adultos </a:t>
            </a:r>
            <a:r>
              <a:rPr lang="es-ES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años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 o &lt; 14 días uso previo ART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&gt; 1,000 c/mL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Sin limite de CD4</a:t>
            </a:r>
          </a:p>
        </p:txBody>
      </p:sp>
      <p:cxnSp>
        <p:nvCxnSpPr>
          <p:cNvPr id="5130" name="AutoShape 23"/>
          <p:cNvCxnSpPr>
            <a:cxnSpLocks noChangeShapeType="1"/>
          </p:cNvCxnSpPr>
          <p:nvPr/>
        </p:nvCxnSpPr>
        <p:spPr bwMode="auto">
          <a:xfrm rot="10800000" flipH="1" flipV="1">
            <a:off x="5045075" y="3016250"/>
            <a:ext cx="1588" cy="801688"/>
          </a:xfrm>
          <a:prstGeom prst="bentConnector3">
            <a:avLst>
              <a:gd name="adj1" fmla="val -592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4182581" y="348615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53</a:t>
            </a:r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4160131" y="2681288"/>
            <a:ext cx="7697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53 </a:t>
            </a:r>
          </a:p>
        </p:txBody>
      </p:sp>
      <p:cxnSp>
        <p:nvCxnSpPr>
          <p:cNvPr id="5133" name="Connecteur droit 66"/>
          <p:cNvCxnSpPr>
            <a:cxnSpLocks noChangeShapeType="1"/>
          </p:cNvCxnSpPr>
          <p:nvPr/>
        </p:nvCxnSpPr>
        <p:spPr bwMode="auto">
          <a:xfrm rot="5400000">
            <a:off x="3698082" y="261223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34" name="Oval 170"/>
          <p:cNvSpPr>
            <a:spLocks noChangeArrowheads="1"/>
          </p:cNvSpPr>
          <p:nvPr/>
        </p:nvSpPr>
        <p:spPr bwMode="auto">
          <a:xfrm>
            <a:off x="2984500" y="1398588"/>
            <a:ext cx="1795463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Randomización*</a:t>
            </a:r>
          </a:p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1:1</a:t>
            </a:r>
          </a:p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Etiqueta abierta</a:t>
            </a:r>
          </a:p>
        </p:txBody>
      </p:sp>
      <p:sp>
        <p:nvSpPr>
          <p:cNvPr id="5135" name="Line 28"/>
          <p:cNvSpPr>
            <a:spLocks noChangeShapeType="1"/>
          </p:cNvSpPr>
          <p:nvPr/>
        </p:nvSpPr>
        <p:spPr bwMode="auto">
          <a:xfrm>
            <a:off x="3819525" y="3427413"/>
            <a:ext cx="273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36" name="AutoShape 14"/>
          <p:cNvSpPr>
            <a:spLocks noChangeArrowheads="1"/>
          </p:cNvSpPr>
          <p:nvPr/>
        </p:nvSpPr>
        <p:spPr bwMode="auto">
          <a:xfrm>
            <a:off x="5040313" y="2708275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9999FF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800" b="1" i="0">
                <a:latin typeface="Calibri" pitchFamily="34" charset="0"/>
              </a:rPr>
              <a:t>FPV/r 1400/100 mg QD + </a:t>
            </a:r>
          </a:p>
          <a:p>
            <a:pPr eaLnBrk="0" hangingPunct="0">
              <a:lnSpc>
                <a:spcPct val="95000"/>
              </a:lnSpc>
            </a:pPr>
            <a:r>
              <a:rPr lang="es-ES" sz="1800" b="1" i="0">
                <a:latin typeface="Calibri" pitchFamily="34" charset="0"/>
              </a:rPr>
              <a:t>TDF/FTC fdc QD</a:t>
            </a:r>
          </a:p>
        </p:txBody>
      </p:sp>
      <p:sp>
        <p:nvSpPr>
          <p:cNvPr id="5137" name="AutoShape 14"/>
          <p:cNvSpPr>
            <a:spLocks noChangeArrowheads="1"/>
          </p:cNvSpPr>
          <p:nvPr/>
        </p:nvSpPr>
        <p:spPr bwMode="auto">
          <a:xfrm>
            <a:off x="5040313" y="3498850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80008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800" b="1" i="0">
                <a:latin typeface="Calibri" pitchFamily="34" charset="0"/>
              </a:rPr>
              <a:t>ATV/r 300/100 mg QD + </a:t>
            </a:r>
          </a:p>
          <a:p>
            <a:pPr eaLnBrk="0" hangingPunct="0">
              <a:lnSpc>
                <a:spcPct val="95000"/>
              </a:lnSpc>
            </a:pPr>
            <a:r>
              <a:rPr lang="es-ES" sz="1800" b="1" i="0">
                <a:latin typeface="Calibri" pitchFamily="34" charset="0"/>
              </a:rPr>
              <a:t>TDF/FTC fdc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9741" name="Group 61"/>
          <p:cNvGraphicFramePr>
            <a:graphicFrameLocks noGrp="1"/>
          </p:cNvGraphicFramePr>
          <p:nvPr>
            <p:ph idx="1"/>
          </p:nvPr>
        </p:nvGraphicFramePr>
        <p:xfrm>
          <a:off x="747713" y="1828800"/>
          <a:ext cx="7642225" cy="3749682"/>
        </p:xfrm>
        <a:graphic>
          <a:graphicData uri="http://schemas.openxmlformats.org/drawingml/2006/table">
            <a:tbl>
              <a:tblPr/>
              <a:tblGrid>
                <a:gridCol w="444500"/>
                <a:gridCol w="3514725"/>
                <a:gridCol w="1841500"/>
                <a:gridCol w="1841500"/>
              </a:tblGrid>
              <a:tr h="67053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FPV/r</a:t>
                      </a:r>
                      <a:b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53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ATV/r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53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  <a:tr h="3079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edad, años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40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40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21%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11%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Blancos/Negros/Otros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64% / 34% / 2%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49% / 45% / 6%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c/mL), mediana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4.92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4.89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100,000 c/mL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45%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45%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, mediana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161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188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CDC clase C</a:t>
                      </a:r>
                      <a:endParaRPr kumimoji="0" lang="es-ES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21%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Discontinuación previa a S48, n (%)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 (15%)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 (8%)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eventos adversos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fallo virológico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 *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98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Características basales y disposición de pacientes</a:t>
            </a:r>
          </a:p>
        </p:txBody>
      </p:sp>
      <p:sp>
        <p:nvSpPr>
          <p:cNvPr id="619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026400" cy="1106488"/>
          </a:xfrm>
        </p:spPr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ALERT: ATV/r QD vs FPV/r QD,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6200" name="ZoneTexte 69"/>
          <p:cNvSpPr txBox="1">
            <a:spLocks noChangeArrowheads="1"/>
          </p:cNvSpPr>
          <p:nvPr/>
        </p:nvSpPr>
        <p:spPr bwMode="auto">
          <a:xfrm>
            <a:off x="6432550" y="6545263"/>
            <a:ext cx="2519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Smith KY. SIDA ResTher 2008;5:5</a:t>
            </a:r>
          </a:p>
        </p:txBody>
      </p:sp>
      <p:sp>
        <p:nvSpPr>
          <p:cNvPr id="6201" name="ZoneTexte 13"/>
          <p:cNvSpPr txBox="1">
            <a:spLocks noChangeArrowheads="1"/>
          </p:cNvSpPr>
          <p:nvPr/>
        </p:nvSpPr>
        <p:spPr bwMode="auto">
          <a:xfrm>
            <a:off x="492125" y="5900738"/>
            <a:ext cx="8089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i="0">
                <a:solidFill>
                  <a:srgbClr val="000066"/>
                </a:solidFill>
              </a:rPr>
              <a:t>* En 2 de 4 pacientes, se detecto resistencia preexistente a FPV o TDF/FTC en el basal</a:t>
            </a:r>
          </a:p>
        </p:txBody>
      </p:sp>
      <p:grpSp>
        <p:nvGrpSpPr>
          <p:cNvPr id="6202" name="Group 60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6203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04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3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ALERT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697163" y="1150938"/>
            <a:ext cx="3738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Resultados a semana 48</a:t>
            </a:r>
          </a:p>
        </p:txBody>
      </p:sp>
      <p:sp>
        <p:nvSpPr>
          <p:cNvPr id="717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026400" cy="1106488"/>
          </a:xfrm>
        </p:spPr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ALERT: ATV/r QD vs FPV/r QD,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7172" name="ZoneTexte 69"/>
          <p:cNvSpPr txBox="1">
            <a:spLocks noChangeArrowheads="1"/>
          </p:cNvSpPr>
          <p:nvPr/>
        </p:nvSpPr>
        <p:spPr bwMode="auto">
          <a:xfrm>
            <a:off x="6432550" y="6545263"/>
            <a:ext cx="2519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Smith KY. SIDA ResTher 2008;5:5</a:t>
            </a:r>
          </a:p>
        </p:txBody>
      </p:sp>
      <p:sp>
        <p:nvSpPr>
          <p:cNvPr id="7173" name="ZoneTexte 45"/>
          <p:cNvSpPr txBox="1">
            <a:spLocks noChangeArrowheads="1"/>
          </p:cNvSpPr>
          <p:nvPr/>
        </p:nvSpPr>
        <p:spPr bwMode="auto">
          <a:xfrm>
            <a:off x="1165225" y="6407150"/>
            <a:ext cx="2678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0066CC"/>
                </a:solidFill>
              </a:rPr>
              <a:t>M/D=F : Falta/Discontinuación = fallo</a:t>
            </a:r>
          </a:p>
        </p:txBody>
      </p:sp>
      <p:grpSp>
        <p:nvGrpSpPr>
          <p:cNvPr id="7174" name="Group 46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7212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13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3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ALERT</a:t>
              </a:r>
            </a:p>
          </p:txBody>
        </p:sp>
      </p:grpSp>
      <p:sp>
        <p:nvSpPr>
          <p:cNvPr id="7175" name="ZoneTexte 64"/>
          <p:cNvSpPr txBox="1">
            <a:spLocks noChangeArrowheads="1"/>
          </p:cNvSpPr>
          <p:nvPr/>
        </p:nvSpPr>
        <p:spPr bwMode="auto">
          <a:xfrm>
            <a:off x="684213" y="5807075"/>
            <a:ext cx="404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Media de aumento de  CD4 aumento a S48:</a:t>
            </a:r>
            <a:br>
              <a:rPr lang="es-ES" sz="1200" b="1" i="0">
                <a:solidFill>
                  <a:srgbClr val="000066"/>
                </a:solidFill>
              </a:rPr>
            </a:br>
            <a:r>
              <a:rPr lang="es-ES" sz="1200" b="1" i="0">
                <a:solidFill>
                  <a:srgbClr val="000066"/>
                </a:solidFill>
              </a:rPr>
              <a:t>170/mm</a:t>
            </a:r>
            <a:r>
              <a:rPr lang="es-ES" sz="1200" b="1" i="0" baseline="30000">
                <a:solidFill>
                  <a:srgbClr val="000066"/>
                </a:solidFill>
              </a:rPr>
              <a:t>3 </a:t>
            </a:r>
            <a:r>
              <a:rPr lang="es-ES" sz="1200" b="1" i="0">
                <a:solidFill>
                  <a:srgbClr val="000066"/>
                </a:solidFill>
              </a:rPr>
              <a:t>(FPV/r) vs 183/mm</a:t>
            </a:r>
            <a:r>
              <a:rPr lang="es-ES" sz="1200" b="1" i="0" baseline="30000">
                <a:solidFill>
                  <a:srgbClr val="000066"/>
                </a:solidFill>
              </a:rPr>
              <a:t>3 </a:t>
            </a:r>
            <a:r>
              <a:rPr lang="es-ES" sz="1200" b="1" i="0">
                <a:solidFill>
                  <a:srgbClr val="000066"/>
                </a:solidFill>
              </a:rPr>
              <a:t>(ATV/r) [p = 0.4]</a:t>
            </a:r>
          </a:p>
        </p:txBody>
      </p:sp>
      <p:grpSp>
        <p:nvGrpSpPr>
          <p:cNvPr id="46" name="Groupe 45"/>
          <p:cNvGrpSpPr/>
          <p:nvPr/>
        </p:nvGrpSpPr>
        <p:grpSpPr>
          <a:xfrm>
            <a:off x="395288" y="2216150"/>
            <a:ext cx="3886200" cy="3624263"/>
            <a:chOff x="395288" y="2216150"/>
            <a:chExt cx="3886200" cy="3624263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1165225" y="3309938"/>
              <a:ext cx="590550" cy="1922462"/>
            </a:xfrm>
            <a:prstGeom prst="rect">
              <a:avLst/>
            </a:prstGeom>
            <a:solidFill>
              <a:srgbClr val="9999FF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77" name="Rectangle 8"/>
            <p:cNvSpPr>
              <a:spLocks noChangeArrowheads="1"/>
            </p:cNvSpPr>
            <p:nvPr/>
          </p:nvSpPr>
          <p:spPr bwMode="auto">
            <a:xfrm>
              <a:off x="2881313" y="2935288"/>
              <a:ext cx="590550" cy="2297112"/>
            </a:xfrm>
            <a:prstGeom prst="rect">
              <a:avLst/>
            </a:prstGeom>
            <a:solidFill>
              <a:srgbClr val="9999FF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78" name="Rectangle 9"/>
            <p:cNvSpPr>
              <a:spLocks noChangeArrowheads="1"/>
            </p:cNvSpPr>
            <p:nvPr/>
          </p:nvSpPr>
          <p:spPr bwMode="auto">
            <a:xfrm>
              <a:off x="1746250" y="3100388"/>
              <a:ext cx="590550" cy="2132012"/>
            </a:xfrm>
            <a:prstGeom prst="rect">
              <a:avLst/>
            </a:prstGeom>
            <a:solidFill>
              <a:srgbClr val="80008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79" name="Rectangle 10"/>
            <p:cNvSpPr>
              <a:spLocks noChangeArrowheads="1"/>
            </p:cNvSpPr>
            <p:nvPr/>
          </p:nvSpPr>
          <p:spPr bwMode="auto">
            <a:xfrm>
              <a:off x="3468688" y="2871788"/>
              <a:ext cx="590550" cy="2360612"/>
            </a:xfrm>
            <a:prstGeom prst="rect">
              <a:avLst/>
            </a:prstGeom>
            <a:solidFill>
              <a:srgbClr val="80008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817563" y="5222875"/>
              <a:ext cx="34480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1" name="Rectangle 22"/>
            <p:cNvSpPr>
              <a:spLocks noChangeArrowheads="1"/>
            </p:cNvSpPr>
            <p:nvPr/>
          </p:nvSpPr>
          <p:spPr bwMode="auto">
            <a:xfrm>
              <a:off x="1300163" y="3057525"/>
              <a:ext cx="3206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6666FF"/>
                  </a:solidFill>
                </a:rPr>
                <a:t>75</a:t>
              </a:r>
              <a:endParaRPr lang="es-ES" sz="4000" i="0">
                <a:solidFill>
                  <a:srgbClr val="6666FF"/>
                </a:solidFill>
              </a:endParaRPr>
            </a:p>
          </p:txBody>
        </p:sp>
        <p:sp>
          <p:nvSpPr>
            <p:cNvPr id="7182" name="Rectangle 23"/>
            <p:cNvSpPr>
              <a:spLocks noChangeArrowheads="1"/>
            </p:cNvSpPr>
            <p:nvPr/>
          </p:nvSpPr>
          <p:spPr bwMode="auto">
            <a:xfrm>
              <a:off x="3016250" y="2687638"/>
              <a:ext cx="31908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6666FF"/>
                  </a:solidFill>
                </a:rPr>
                <a:t>89</a:t>
              </a:r>
              <a:endParaRPr lang="es-ES" sz="4000" i="0">
                <a:solidFill>
                  <a:srgbClr val="6666FF"/>
                </a:solidFill>
              </a:endParaRPr>
            </a:p>
          </p:txBody>
        </p:sp>
        <p:sp>
          <p:nvSpPr>
            <p:cNvPr id="7183" name="Rectangle 24"/>
            <p:cNvSpPr>
              <a:spLocks noChangeArrowheads="1"/>
            </p:cNvSpPr>
            <p:nvPr/>
          </p:nvSpPr>
          <p:spPr bwMode="auto">
            <a:xfrm>
              <a:off x="1874838" y="2841625"/>
              <a:ext cx="3190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800080"/>
                  </a:solidFill>
                </a:rPr>
                <a:t>83</a:t>
              </a:r>
              <a:endParaRPr lang="es-ES" sz="4000" i="0">
                <a:solidFill>
                  <a:srgbClr val="800080"/>
                </a:solidFill>
              </a:endParaRPr>
            </a:p>
          </p:txBody>
        </p:sp>
        <p:sp>
          <p:nvSpPr>
            <p:cNvPr id="7184" name="Rectangle 25"/>
            <p:cNvSpPr>
              <a:spLocks noChangeArrowheads="1"/>
            </p:cNvSpPr>
            <p:nvPr/>
          </p:nvSpPr>
          <p:spPr bwMode="auto">
            <a:xfrm>
              <a:off x="3603625" y="2616200"/>
              <a:ext cx="31908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800080"/>
                  </a:solidFill>
                </a:rPr>
                <a:t>92</a:t>
              </a:r>
              <a:endParaRPr lang="es-ES" sz="4000" i="0">
                <a:solidFill>
                  <a:srgbClr val="800080"/>
                </a:solidFill>
              </a:endParaRPr>
            </a:p>
          </p:txBody>
        </p:sp>
        <p:sp>
          <p:nvSpPr>
            <p:cNvPr id="7185" name="Text Box 57"/>
            <p:cNvSpPr txBox="1">
              <a:spLocks noChangeArrowheads="1"/>
            </p:cNvSpPr>
            <p:nvPr/>
          </p:nvSpPr>
          <p:spPr bwMode="auto">
            <a:xfrm>
              <a:off x="827088" y="5259388"/>
              <a:ext cx="18161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 b="1" i="0">
                  <a:solidFill>
                    <a:srgbClr val="000066"/>
                  </a:solidFill>
                </a:rPr>
                <a:t>ITT, M/D=F</a:t>
              </a:r>
            </a:p>
          </p:txBody>
        </p:sp>
        <p:sp>
          <p:nvSpPr>
            <p:cNvPr id="7186" name="Text Box 58"/>
            <p:cNvSpPr txBox="1">
              <a:spLocks noChangeArrowheads="1"/>
            </p:cNvSpPr>
            <p:nvPr/>
          </p:nvSpPr>
          <p:spPr bwMode="auto">
            <a:xfrm>
              <a:off x="2647950" y="5259388"/>
              <a:ext cx="1633538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 b="1" i="0">
                  <a:solidFill>
                    <a:srgbClr val="000066"/>
                  </a:solidFill>
                </a:rPr>
                <a:t>Datos Observados</a:t>
              </a:r>
            </a:p>
          </p:txBody>
        </p:sp>
        <p:sp>
          <p:nvSpPr>
            <p:cNvPr id="7187" name="AutoShape 165"/>
            <p:cNvSpPr>
              <a:spLocks noChangeArrowheads="1"/>
            </p:cNvSpPr>
            <p:nvPr/>
          </p:nvSpPr>
          <p:spPr bwMode="auto">
            <a:xfrm>
              <a:off x="1292225" y="2305050"/>
              <a:ext cx="2092325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88" name="Rectangle 3"/>
            <p:cNvSpPr>
              <a:spLocks noChangeArrowheads="1"/>
            </p:cNvSpPr>
            <p:nvPr/>
          </p:nvSpPr>
          <p:spPr bwMode="auto">
            <a:xfrm>
              <a:off x="1433513" y="2403475"/>
              <a:ext cx="177800" cy="144463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000066"/>
                </a:solidFill>
              </a:endParaRPr>
            </a:p>
          </p:txBody>
        </p:sp>
        <p:sp>
          <p:nvSpPr>
            <p:cNvPr id="7189" name="Rectangle 4"/>
            <p:cNvSpPr>
              <a:spLocks noChangeArrowheads="1"/>
            </p:cNvSpPr>
            <p:nvPr/>
          </p:nvSpPr>
          <p:spPr bwMode="auto">
            <a:xfrm>
              <a:off x="2400300" y="2401888"/>
              <a:ext cx="177800" cy="144462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000066"/>
                </a:solidFill>
              </a:endParaRPr>
            </a:p>
          </p:txBody>
        </p:sp>
        <p:sp>
          <p:nvSpPr>
            <p:cNvPr id="7190" name="ZoneTexte 84"/>
            <p:cNvSpPr txBox="1">
              <a:spLocks noChangeArrowheads="1"/>
            </p:cNvSpPr>
            <p:nvPr/>
          </p:nvSpPr>
          <p:spPr bwMode="auto">
            <a:xfrm>
              <a:off x="1577975" y="2282825"/>
              <a:ext cx="7254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FPV/r</a:t>
              </a:r>
            </a:p>
          </p:txBody>
        </p:sp>
        <p:sp>
          <p:nvSpPr>
            <p:cNvPr id="7191" name="ZoneTexte 85"/>
            <p:cNvSpPr txBox="1">
              <a:spLocks noChangeArrowheads="1"/>
            </p:cNvSpPr>
            <p:nvPr/>
          </p:nvSpPr>
          <p:spPr bwMode="auto">
            <a:xfrm>
              <a:off x="2581275" y="2284413"/>
              <a:ext cx="7493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b="1" i="0">
                  <a:solidFill>
                    <a:srgbClr val="333399"/>
                  </a:solidFill>
                  <a:latin typeface="Calibri" pitchFamily="34" charset="0"/>
                </a:rPr>
                <a:t>ATV/r</a:t>
              </a:r>
            </a:p>
          </p:txBody>
        </p:sp>
        <p:sp>
          <p:nvSpPr>
            <p:cNvPr id="7192" name="Line 150"/>
            <p:cNvSpPr>
              <a:spLocks noChangeShapeType="1"/>
            </p:cNvSpPr>
            <p:nvPr/>
          </p:nvSpPr>
          <p:spPr bwMode="auto">
            <a:xfrm flipV="1">
              <a:off x="2603500" y="521970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3" name="Line 150"/>
            <p:cNvSpPr>
              <a:spLocks noChangeShapeType="1"/>
            </p:cNvSpPr>
            <p:nvPr/>
          </p:nvSpPr>
          <p:spPr bwMode="auto">
            <a:xfrm flipV="1">
              <a:off x="4257675" y="521970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4" name="Text Box 76"/>
            <p:cNvSpPr txBox="1">
              <a:spLocks noChangeArrowheads="1"/>
            </p:cNvSpPr>
            <p:nvPr/>
          </p:nvSpPr>
          <p:spPr bwMode="auto">
            <a:xfrm>
              <a:off x="395288" y="2216150"/>
              <a:ext cx="533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7195" name="Line 141"/>
            <p:cNvSpPr>
              <a:spLocks noChangeShapeType="1"/>
            </p:cNvSpPr>
            <p:nvPr/>
          </p:nvSpPr>
          <p:spPr bwMode="auto">
            <a:xfrm>
              <a:off x="893763" y="2681288"/>
              <a:ext cx="0" cy="253841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6" name="Line 142"/>
            <p:cNvSpPr>
              <a:spLocks noChangeShapeType="1"/>
            </p:cNvSpPr>
            <p:nvPr/>
          </p:nvSpPr>
          <p:spPr bwMode="auto">
            <a:xfrm>
              <a:off x="827088" y="521970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7" name="Line 143"/>
            <p:cNvSpPr>
              <a:spLocks noChangeShapeType="1"/>
            </p:cNvSpPr>
            <p:nvPr/>
          </p:nvSpPr>
          <p:spPr bwMode="auto">
            <a:xfrm>
              <a:off x="827088" y="471170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8" name="Line 144"/>
            <p:cNvSpPr>
              <a:spLocks noChangeShapeType="1"/>
            </p:cNvSpPr>
            <p:nvPr/>
          </p:nvSpPr>
          <p:spPr bwMode="auto">
            <a:xfrm>
              <a:off x="827088" y="420211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9" name="Line 145"/>
            <p:cNvSpPr>
              <a:spLocks noChangeShapeType="1"/>
            </p:cNvSpPr>
            <p:nvPr/>
          </p:nvSpPr>
          <p:spPr bwMode="auto">
            <a:xfrm>
              <a:off x="827088" y="37004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0" name="Line 146"/>
            <p:cNvSpPr>
              <a:spLocks noChangeShapeType="1"/>
            </p:cNvSpPr>
            <p:nvPr/>
          </p:nvSpPr>
          <p:spPr bwMode="auto">
            <a:xfrm>
              <a:off x="827088" y="319087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1" name="Line 147"/>
            <p:cNvSpPr>
              <a:spLocks noChangeShapeType="1"/>
            </p:cNvSpPr>
            <p:nvPr/>
          </p:nvSpPr>
          <p:spPr bwMode="auto">
            <a:xfrm>
              <a:off x="827088" y="268128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2" name="Line 149"/>
            <p:cNvSpPr>
              <a:spLocks noChangeShapeType="1"/>
            </p:cNvSpPr>
            <p:nvPr/>
          </p:nvSpPr>
          <p:spPr bwMode="auto">
            <a:xfrm flipV="1">
              <a:off x="893763" y="521970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3" name="Rectangle 159"/>
            <p:cNvSpPr>
              <a:spLocks noChangeArrowheads="1"/>
            </p:cNvSpPr>
            <p:nvPr/>
          </p:nvSpPr>
          <p:spPr bwMode="auto">
            <a:xfrm>
              <a:off x="655638" y="5121275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4" name="Rectangle 160"/>
            <p:cNvSpPr>
              <a:spLocks noChangeArrowheads="1"/>
            </p:cNvSpPr>
            <p:nvPr/>
          </p:nvSpPr>
          <p:spPr bwMode="auto">
            <a:xfrm>
              <a:off x="557213" y="461010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20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5" name="Rectangle 161"/>
            <p:cNvSpPr>
              <a:spLocks noChangeArrowheads="1"/>
            </p:cNvSpPr>
            <p:nvPr/>
          </p:nvSpPr>
          <p:spPr bwMode="auto">
            <a:xfrm>
              <a:off x="557213" y="410210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40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6" name="Rectangle 162"/>
            <p:cNvSpPr>
              <a:spLocks noChangeArrowheads="1"/>
            </p:cNvSpPr>
            <p:nvPr/>
          </p:nvSpPr>
          <p:spPr bwMode="auto">
            <a:xfrm>
              <a:off x="557213" y="360045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60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7" name="Rectangle 163"/>
            <p:cNvSpPr>
              <a:spLocks noChangeArrowheads="1"/>
            </p:cNvSpPr>
            <p:nvPr/>
          </p:nvSpPr>
          <p:spPr bwMode="auto">
            <a:xfrm>
              <a:off x="557213" y="30908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80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8" name="Rectangle 164"/>
            <p:cNvSpPr>
              <a:spLocks noChangeArrowheads="1"/>
            </p:cNvSpPr>
            <p:nvPr/>
          </p:nvSpPr>
          <p:spPr bwMode="auto">
            <a:xfrm>
              <a:off x="458788" y="2581275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100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</p:grpSp>
      <p:sp>
        <p:nvSpPr>
          <p:cNvPr id="7209" name="ZoneTexte 11"/>
          <p:cNvSpPr txBox="1">
            <a:spLocks noChangeArrowheads="1"/>
          </p:cNvSpPr>
          <p:nvPr/>
        </p:nvSpPr>
        <p:spPr bwMode="auto">
          <a:xfrm>
            <a:off x="1192213" y="1765300"/>
            <a:ext cx="25622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s-ES" b="1" i="0">
                <a:solidFill>
                  <a:srgbClr val="CC3300"/>
                </a:solidFill>
                <a:latin typeface="Calibri" pitchFamily="34" charset="0"/>
              </a:rPr>
              <a:t>HIV RNA &lt; 50 c/mL</a:t>
            </a:r>
          </a:p>
        </p:txBody>
      </p:sp>
      <p:sp>
        <p:nvSpPr>
          <p:cNvPr id="7210" name="ZoneTexte 11"/>
          <p:cNvSpPr txBox="1">
            <a:spLocks noChangeArrowheads="1"/>
          </p:cNvSpPr>
          <p:nvPr/>
        </p:nvSpPr>
        <p:spPr bwMode="auto">
          <a:xfrm>
            <a:off x="5842000" y="1765300"/>
            <a:ext cx="14509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s-ES" b="1" i="0">
                <a:solidFill>
                  <a:srgbClr val="CC3300"/>
                </a:solidFill>
                <a:latin typeface="Calibri" pitchFamily="34" charset="0"/>
              </a:rPr>
              <a:t>Seguridad</a:t>
            </a:r>
          </a:p>
        </p:txBody>
      </p:sp>
      <p:sp>
        <p:nvSpPr>
          <p:cNvPr id="7211" name="Espace réservé du contenu 2"/>
          <p:cNvSpPr>
            <a:spLocks/>
          </p:cNvSpPr>
          <p:nvPr/>
        </p:nvSpPr>
        <p:spPr bwMode="auto">
          <a:xfrm>
            <a:off x="4370388" y="2362200"/>
            <a:ext cx="4670425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600" i="0" dirty="0">
                <a:solidFill>
                  <a:srgbClr val="000066"/>
                </a:solidFill>
              </a:rPr>
              <a:t>Diarrea y nauseas mas frecuentes con FPV/r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600" i="0" dirty="0" err="1">
                <a:solidFill>
                  <a:srgbClr val="000066"/>
                </a:solidFill>
              </a:rPr>
              <a:t>Hiperbilirrubinemia</a:t>
            </a:r>
            <a:r>
              <a:rPr lang="es-ES" sz="1600" i="0" dirty="0">
                <a:solidFill>
                  <a:srgbClr val="000066"/>
                </a:solidFill>
              </a:rPr>
              <a:t> grado 3-4 en la rama  </a:t>
            </a:r>
            <a:r>
              <a:rPr lang="es-ES" sz="1600" i="0" dirty="0" smtClean="0">
                <a:solidFill>
                  <a:srgbClr val="000066"/>
                </a:solidFill>
              </a:rPr>
              <a:t>ATV/r= </a:t>
            </a:r>
            <a:r>
              <a:rPr lang="es-ES" sz="1600" i="0" dirty="0">
                <a:solidFill>
                  <a:srgbClr val="000066"/>
                </a:solidFill>
              </a:rPr>
              <a:t>28%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600" i="0" dirty="0">
                <a:solidFill>
                  <a:srgbClr val="000066"/>
                </a:solidFill>
              </a:rPr>
              <a:t>Reducción del FGR &gt; 25% fue similar en ambos grupos; TDF/FTC fue discontinuado en 3 pacientes (grupo FPV/r) por caída del FGR GRF a &lt; 50 </a:t>
            </a:r>
            <a:r>
              <a:rPr lang="es-ES" sz="1600" i="0" dirty="0" err="1">
                <a:solidFill>
                  <a:srgbClr val="000066"/>
                </a:solidFill>
              </a:rPr>
              <a:t>mL</a:t>
            </a:r>
            <a:r>
              <a:rPr lang="es-ES" sz="1600" i="0" dirty="0">
                <a:solidFill>
                  <a:srgbClr val="000066"/>
                </a:solidFill>
              </a:rPr>
              <a:t>/min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600" i="0" dirty="0">
                <a:solidFill>
                  <a:srgbClr val="000066"/>
                </a:solidFill>
              </a:rPr>
              <a:t>Mediana de cambios en colesterol total, </a:t>
            </a:r>
            <a:br>
              <a:rPr lang="es-ES" sz="1600" i="0" dirty="0">
                <a:solidFill>
                  <a:srgbClr val="000066"/>
                </a:solidFill>
              </a:rPr>
            </a:br>
            <a:r>
              <a:rPr lang="es-ES" sz="1600" i="0" dirty="0">
                <a:solidFill>
                  <a:srgbClr val="000066"/>
                </a:solidFill>
              </a:rPr>
              <a:t>LDL- colesterol y HDL-colesterol fue similar en ambos grupos; el aumento de triglicéridos fue mayor en el grupo FPV/r; uso de </a:t>
            </a:r>
            <a:r>
              <a:rPr lang="es-ES" sz="1600" i="0" dirty="0" err="1">
                <a:solidFill>
                  <a:srgbClr val="000066"/>
                </a:solidFill>
              </a:rPr>
              <a:t>hipolipemiantes</a:t>
            </a:r>
            <a:r>
              <a:rPr lang="es-ES" sz="1600" i="0" dirty="0">
                <a:solidFill>
                  <a:srgbClr val="000066"/>
                </a:solidFill>
              </a:rPr>
              <a:t>: FPV/r = 7 vs </a:t>
            </a:r>
            <a:r>
              <a:rPr lang="es-ES" sz="1600" i="0" dirty="0" smtClean="0">
                <a:solidFill>
                  <a:srgbClr val="000066"/>
                </a:solidFill>
              </a:rPr>
              <a:t>ATV/r= </a:t>
            </a:r>
            <a:r>
              <a:rPr lang="es-ES" sz="1600" i="0" dirty="0">
                <a:solidFill>
                  <a:srgbClr val="000066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ALERT: ATV/r QD vs FPV/r QD,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8195" name="Espace réservé du contenu 4"/>
          <p:cNvSpPr>
            <a:spLocks noGrp="1"/>
          </p:cNvSpPr>
          <p:nvPr>
            <p:ph idx="1"/>
          </p:nvPr>
        </p:nvSpPr>
        <p:spPr>
          <a:xfrm>
            <a:off x="50800" y="1100138"/>
            <a:ext cx="9024938" cy="5303837"/>
          </a:xfrm>
        </p:spPr>
        <p:txBody>
          <a:bodyPr/>
          <a:lstStyle/>
          <a:p>
            <a:pPr>
              <a:spcAft>
                <a:spcPct val="45000"/>
              </a:spcAft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Resumen - Conclusiones</a:t>
            </a:r>
          </a:p>
          <a:p>
            <a:pPr lvl="1">
              <a:spcAft>
                <a:spcPct val="45000"/>
              </a:spcAft>
            </a:pPr>
            <a:r>
              <a:rPr lang="es-ES" sz="2000" smtClean="0">
                <a:ea typeface="ＭＳ Ｐゴシック" pitchFamily="-107" charset="-128"/>
              </a:rPr>
              <a:t>Similares resultados virológicos e inmunológicos a S48 con FPV/r</a:t>
            </a:r>
            <a:br>
              <a:rPr lang="es-ES" sz="2000" smtClean="0">
                <a:ea typeface="ＭＳ Ｐゴシック" pitchFamily="-107" charset="-128"/>
              </a:rPr>
            </a:br>
            <a:r>
              <a:rPr lang="es-ES" sz="2000" smtClean="0">
                <a:ea typeface="ＭＳ Ｐゴシック" pitchFamily="-107" charset="-128"/>
              </a:rPr>
              <a:t>1400/100 mg QD y ATV/r 300/100 mg QD, en combinación con</a:t>
            </a:r>
            <a:br>
              <a:rPr lang="es-ES" sz="2000" smtClean="0">
                <a:ea typeface="ＭＳ Ｐゴシック" pitchFamily="-107" charset="-128"/>
              </a:rPr>
            </a:br>
            <a:r>
              <a:rPr lang="es-ES" sz="2000" smtClean="0">
                <a:ea typeface="ＭＳ Ｐゴシック" pitchFamily="-107" charset="-128"/>
              </a:rPr>
              <a:t>TDF/FTC </a:t>
            </a:r>
          </a:p>
          <a:p>
            <a:pPr lvl="1">
              <a:spcAft>
                <a:spcPct val="45000"/>
              </a:spcAft>
            </a:pPr>
            <a:r>
              <a:rPr lang="es-ES" sz="2000" smtClean="0">
                <a:ea typeface="ＭＳ Ｐゴシック" pitchFamily="-107" charset="-128"/>
              </a:rPr>
              <a:t>Mayor intolerancia gastrointestinal con FPV/r </a:t>
            </a:r>
          </a:p>
          <a:p>
            <a:pPr lvl="1">
              <a:spcAft>
                <a:spcPct val="45000"/>
              </a:spcAft>
            </a:pPr>
            <a:r>
              <a:rPr lang="es-ES" sz="2000" smtClean="0">
                <a:ea typeface="ＭＳ Ｐゴシック" pitchFamily="-107" charset="-128"/>
              </a:rPr>
              <a:t>Elevada incidencia de incremento de bilirrubina con ATV/r</a:t>
            </a:r>
          </a:p>
          <a:p>
            <a:pPr lvl="1">
              <a:spcAft>
                <a:spcPct val="45000"/>
              </a:spcAft>
            </a:pPr>
            <a:r>
              <a:rPr lang="es-ES" sz="2000" smtClean="0">
                <a:ea typeface="ＭＳ Ｐゴシック" pitchFamily="-107" charset="-128"/>
              </a:rPr>
              <a:t>Mayor incremento de triglicéridos con FPV/r; colesterol total, HDL </a:t>
            </a:r>
            <a:br>
              <a:rPr lang="es-ES" sz="2000" smtClean="0">
                <a:ea typeface="ＭＳ Ｐゴシック" pitchFamily="-107" charset="-128"/>
              </a:rPr>
            </a:br>
            <a:r>
              <a:rPr lang="es-ES" sz="2000" smtClean="0">
                <a:ea typeface="ＭＳ Ｐゴシック" pitchFamily="-107" charset="-128"/>
              </a:rPr>
              <a:t>y LDL: cambios similar en ambos grupos</a:t>
            </a:r>
          </a:p>
          <a:p>
            <a:pPr lvl="1">
              <a:spcAft>
                <a:spcPct val="45000"/>
              </a:spcAft>
            </a:pPr>
            <a:r>
              <a:rPr lang="es-ES" sz="2000" smtClean="0">
                <a:ea typeface="ＭＳ Ｐゴシック" pitchFamily="-107" charset="-128"/>
              </a:rPr>
              <a:t>Limitación: tamaño del estudio</a:t>
            </a:r>
          </a:p>
        </p:txBody>
      </p:sp>
      <p:sp>
        <p:nvSpPr>
          <p:cNvPr id="8196" name="ZoneTexte 69"/>
          <p:cNvSpPr txBox="1">
            <a:spLocks noChangeArrowheads="1"/>
          </p:cNvSpPr>
          <p:nvPr/>
        </p:nvSpPr>
        <p:spPr bwMode="auto">
          <a:xfrm>
            <a:off x="6432550" y="6545263"/>
            <a:ext cx="2519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Smith KY. SIDA ResTher 2008;5:5</a:t>
            </a:r>
          </a:p>
        </p:txBody>
      </p:sp>
      <p:grpSp>
        <p:nvGrpSpPr>
          <p:cNvPr id="8197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8198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199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3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ALERT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RV_trials_2010">
  <a:themeElements>
    <a:clrScheme name="2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33331</TotalTime>
  <Words>413</Words>
  <Application>Microsoft Office PowerPoint</Application>
  <PresentationFormat>Affichage à l'écran (4:3)</PresentationFormat>
  <Paragraphs>118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ARV_trials_2010</vt:lpstr>
      <vt:lpstr>1_ARV_trials_2010</vt:lpstr>
      <vt:lpstr>2_ARV_trials_2010</vt:lpstr>
      <vt:lpstr>Comparación de IP vs IP</vt:lpstr>
      <vt:lpstr>Estudio ALERT: ATV/r QD vs FPV/r QD, en combinación con TDF/FTC</vt:lpstr>
      <vt:lpstr>Estudio ALERT: ATV/r QD vs FPV/r QD, en combinación con TDF/FTC</vt:lpstr>
      <vt:lpstr>Estudio ALERT: ATV/r QD vs FPV/r QD, en combinación con TDF/FTC</vt:lpstr>
      <vt:lpstr>Estudio ALERT: ATV/r QD vs FPV/r QD, en combinación con TDF/FTC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1588</cp:revision>
  <cp:lastPrinted>2009-11-19T07:51:26Z</cp:lastPrinted>
  <dcterms:created xsi:type="dcterms:W3CDTF">2010-03-17T20:56:56Z</dcterms:created>
  <dcterms:modified xsi:type="dcterms:W3CDTF">2015-09-24T08:33:13Z</dcterms:modified>
</cp:coreProperties>
</file>