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2" r:id="rId2"/>
    <p:sldId id="257" r:id="rId3"/>
    <p:sldId id="258" r:id="rId4"/>
    <p:sldId id="259" r:id="rId5"/>
    <p:sldId id="273" r:id="rId6"/>
    <p:sldId id="264" r:id="rId7"/>
    <p:sldId id="274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DDDDD"/>
    <a:srgbClr val="FFFFFF"/>
    <a:srgbClr val="000066"/>
    <a:srgbClr val="0066FF"/>
    <a:srgbClr val="333399"/>
    <a:srgbClr val="CC3300"/>
    <a:srgbClr val="C0C0C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4674"/>
  </p:normalViewPr>
  <p:slideViewPr>
    <p:cSldViewPr snapToObjects="1" showGuides="1">
      <p:cViewPr varScale="1">
        <p:scale>
          <a:sx n="83" d="100"/>
          <a:sy n="83" d="100"/>
        </p:scale>
        <p:origin x="1188" y="78"/>
      </p:cViewPr>
      <p:guideLst>
        <p:guide pos="575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16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7927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90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59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19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1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EDA7DE-3F6F-420F-B3DD-909E70BE4F4D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260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DE43E1D-F6A1-4DC0-B603-A2E15794ED2B}" type="slidenum">
              <a:rPr lang="fr-FR" sz="1200">
                <a:latin typeface="Calibri" pitchFamily="34" charset="0"/>
              </a:rPr>
              <a:pPr algn="r" defTabSz="850900"/>
              <a:t>7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70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15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Comparación de INSTI vs IP</a:t>
            </a:r>
          </a:p>
        </p:txBody>
      </p:sp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GS-236-0103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ACTG A5257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WAVES</a:t>
            </a:r>
          </a:p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ARIA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5123" name="Connecteur droit 66"/>
          <p:cNvCxnSpPr>
            <a:cxnSpLocks noChangeShapeType="1"/>
          </p:cNvCxnSpPr>
          <p:nvPr/>
        </p:nvCxnSpPr>
        <p:spPr bwMode="auto">
          <a:xfrm rot="5400000">
            <a:off x="2931319" y="253761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4" name="Espace réservé du contenu 2"/>
          <p:cNvSpPr>
            <a:spLocks/>
          </p:cNvSpPr>
          <p:nvPr/>
        </p:nvSpPr>
        <p:spPr bwMode="auto">
          <a:xfrm>
            <a:off x="34925" y="493395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dirty="0">
                <a:solidFill>
                  <a:srgbClr val="000066"/>
                </a:solidFill>
              </a:rPr>
              <a:t>No inferioridad de DTG/ABC/3TC a S48: % CV &lt; 50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por intención de tratar, análisis </a:t>
            </a:r>
            <a:r>
              <a:rPr lang="es-ES" dirty="0" err="1">
                <a:solidFill>
                  <a:srgbClr val="000066"/>
                </a:solidFill>
              </a:rPr>
              <a:t>snapshot</a:t>
            </a:r>
            <a:r>
              <a:rPr lang="es-ES" dirty="0">
                <a:solidFill>
                  <a:srgbClr val="000066"/>
                </a:solidFill>
              </a:rPr>
              <a:t> (margen inferior de IC95% de dos colas para la diferencia = - 12%)</a:t>
            </a:r>
            <a:endParaRPr lang="es-ES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82887"/>
              </p:ext>
            </p:extLst>
          </p:nvPr>
        </p:nvGraphicFramePr>
        <p:xfrm>
          <a:off x="4038600" y="2504748"/>
          <a:ext cx="3533775" cy="530304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981204"/>
              </p:ext>
            </p:extLst>
          </p:nvPr>
        </p:nvGraphicFramePr>
        <p:xfrm>
          <a:off x="4038600" y="3505771"/>
          <a:ext cx="3533775" cy="640080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9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FTC/TDF 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 300/100 mg 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41" name="Oval 170"/>
          <p:cNvSpPr>
            <a:spLocks noChangeArrowheads="1"/>
          </p:cNvSpPr>
          <p:nvPr/>
        </p:nvSpPr>
        <p:spPr bwMode="auto">
          <a:xfrm>
            <a:off x="2311400" y="1323975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</a:t>
            </a:r>
            <a:r>
              <a:rPr lang="es-E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*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42" name="AutoShape 162"/>
          <p:cNvSpPr>
            <a:spLocks noChangeArrowheads="1"/>
          </p:cNvSpPr>
          <p:nvPr/>
        </p:nvSpPr>
        <p:spPr bwMode="auto">
          <a:xfrm>
            <a:off x="540319" y="2556450"/>
            <a:ext cx="2158092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Mujeres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</a:t>
            </a:r>
            <a:r>
              <a:rPr lang="nl-NL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ï</a:t>
            </a:r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ve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de ARV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500 c/mL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límite de CD4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HLA-B*5701 negativo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Hepatitis B negativo</a:t>
            </a:r>
          </a:p>
        </p:txBody>
      </p:sp>
      <p:sp>
        <p:nvSpPr>
          <p:cNvPr id="5143" name="ZoneTexte 71"/>
          <p:cNvSpPr txBox="1">
            <a:spLocks noChangeArrowheads="1"/>
          </p:cNvSpPr>
          <p:nvPr/>
        </p:nvSpPr>
        <p:spPr bwMode="auto">
          <a:xfrm>
            <a:off x="395288" y="4364409"/>
            <a:ext cx="86026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s-ES" sz="1400" dirty="0">
                <a:solidFill>
                  <a:srgbClr val="000066"/>
                </a:solidFill>
              </a:rPr>
              <a:t>* La </a:t>
            </a:r>
            <a:r>
              <a:rPr lang="es-ES" sz="1400" dirty="0" err="1">
                <a:solidFill>
                  <a:srgbClr val="000066"/>
                </a:solidFill>
              </a:rPr>
              <a:t>randomización</a:t>
            </a:r>
            <a:r>
              <a:rPr lang="es-ES" sz="1400" dirty="0">
                <a:solidFill>
                  <a:srgbClr val="000066"/>
                </a:solidFill>
              </a:rPr>
              <a:t> fue estratificada por CV (≤ o &gt; 100 000 c/</a:t>
            </a:r>
            <a:r>
              <a:rPr lang="es-ES" sz="1400" dirty="0" err="1">
                <a:solidFill>
                  <a:srgbClr val="000066"/>
                </a:solidFill>
              </a:rPr>
              <a:t>mL</a:t>
            </a:r>
            <a:r>
              <a:rPr lang="es-ES" sz="1400" dirty="0">
                <a:solidFill>
                  <a:srgbClr val="000066"/>
                </a:solidFill>
              </a:rPr>
              <a:t>) al </a:t>
            </a:r>
            <a:r>
              <a:rPr lang="es-ES" sz="1400" i="1" dirty="0" err="1">
                <a:solidFill>
                  <a:srgbClr val="000066"/>
                </a:solidFill>
              </a:rPr>
              <a:t>screening</a:t>
            </a:r>
            <a:r>
              <a:rPr lang="es-ES" sz="1400" baseline="30000" dirty="0">
                <a:solidFill>
                  <a:srgbClr val="000066"/>
                </a:solidFill>
              </a:rPr>
              <a:t> </a:t>
            </a:r>
            <a:r>
              <a:rPr lang="es-ES" sz="1400" dirty="0">
                <a:solidFill>
                  <a:srgbClr val="000066"/>
                </a:solidFill>
              </a:rPr>
              <a:t> CD4 (≤ o &gt; 350/mm</a:t>
            </a:r>
            <a:r>
              <a:rPr lang="es-ES" sz="1400" baseline="30000" dirty="0">
                <a:solidFill>
                  <a:srgbClr val="000066"/>
                </a:solidFill>
              </a:rPr>
              <a:t>3</a:t>
            </a:r>
            <a:r>
              <a:rPr lang="es-ES" sz="1400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51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ES" sz="3000" dirty="0">
                <a:ea typeface="ＭＳ Ｐゴシック" pitchFamily="34" charset="-128"/>
              </a:rPr>
              <a:t>Estudio ARIA</a:t>
            </a:r>
            <a:r>
              <a:rPr lang="en-GB" sz="3000" dirty="0">
                <a:ea typeface="ＭＳ Ｐゴシック" pitchFamily="34" charset="-128"/>
              </a:rPr>
              <a:t>: </a:t>
            </a:r>
            <a:r>
              <a:rPr lang="es-ES" sz="3000" dirty="0">
                <a:ea typeface="ＭＳ Ｐゴシック" pitchFamily="34" charset="-128"/>
              </a:rPr>
              <a:t>DTG/ABC/3TC una vez al día </a:t>
            </a:r>
            <a:br>
              <a:rPr lang="es-ES" sz="3000" dirty="0">
                <a:ea typeface="ＭＳ Ｐゴシック" pitchFamily="34" charset="-128"/>
              </a:rPr>
            </a:br>
            <a:r>
              <a:rPr lang="es-ES" sz="3000" dirty="0">
                <a:ea typeface="ＭＳ Ｐゴシック" pitchFamily="34" charset="-128"/>
              </a:rPr>
              <a:t>vs TDF/FTC/ ATV + r una vez por día en mujeres</a:t>
            </a:r>
          </a:p>
        </p:txBody>
      </p:sp>
      <p:cxnSp>
        <p:nvCxnSpPr>
          <p:cNvPr id="5145" name="AutoShape 60"/>
          <p:cNvCxnSpPr>
            <a:cxnSpLocks noChangeShapeType="1"/>
          </p:cNvCxnSpPr>
          <p:nvPr/>
        </p:nvCxnSpPr>
        <p:spPr bwMode="auto">
          <a:xfrm rot="10800000" flipH="1" flipV="1">
            <a:off x="3990975" y="27940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6" name="Line 63"/>
          <p:cNvSpPr>
            <a:spLocks noChangeShapeType="1"/>
          </p:cNvSpPr>
          <p:nvPr/>
        </p:nvSpPr>
        <p:spPr bwMode="auto">
          <a:xfrm>
            <a:off x="2722563" y="3284538"/>
            <a:ext cx="4905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7" name="Rectangle 9"/>
          <p:cNvSpPr>
            <a:spLocks noChangeArrowheads="1"/>
          </p:cNvSpPr>
          <p:nvPr/>
        </p:nvSpPr>
        <p:spPr bwMode="auto">
          <a:xfrm>
            <a:off x="3213259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247</a:t>
            </a:r>
          </a:p>
        </p:txBody>
      </p:sp>
      <p:sp>
        <p:nvSpPr>
          <p:cNvPr id="5148" name="Rectangle 8"/>
          <p:cNvSpPr>
            <a:spLocks noChangeArrowheads="1"/>
          </p:cNvSpPr>
          <p:nvPr/>
        </p:nvSpPr>
        <p:spPr bwMode="auto">
          <a:xfrm>
            <a:off x="3213259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248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2358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0" name="Line 172"/>
          <p:cNvSpPr>
            <a:spLocks noChangeShapeType="1"/>
          </p:cNvSpPr>
          <p:nvPr/>
        </p:nvSpPr>
        <p:spPr bwMode="auto">
          <a:xfrm>
            <a:off x="7554913" y="1987551"/>
            <a:ext cx="0" cy="201751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7572375" y="2780854"/>
            <a:ext cx="13033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55" name="ZoneTexte 1"/>
          <p:cNvSpPr txBox="1">
            <a:spLocks noChangeArrowheads="1"/>
          </p:cNvSpPr>
          <p:nvPr/>
        </p:nvSpPr>
        <p:spPr bwMode="auto">
          <a:xfrm>
            <a:off x="7624689" y="2411596"/>
            <a:ext cx="1123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333399"/>
                </a:solidFill>
                <a:latin typeface="+mj-lt"/>
              </a:rPr>
              <a:t>extensión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642403" y="6582618"/>
            <a:ext cx="3494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AIDS 2016, Durban, Abs. THAB0205LB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4398416"/>
              </p:ext>
            </p:extLst>
          </p:nvPr>
        </p:nvGraphicFramePr>
        <p:xfrm>
          <a:off x="228403" y="1588916"/>
          <a:ext cx="8664077" cy="4571562"/>
        </p:xfrm>
        <a:graphic>
          <a:graphicData uri="http://schemas.openxmlformats.org/drawingml/2006/table">
            <a:tbl>
              <a:tblPr/>
              <a:tblGrid>
                <a:gridCol w="449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Mujeres,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Edad mediana, años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38,1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37,8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Raza blanca / negra/ asiática,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 / 41 / 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 / 44 / 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SIDA,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CV (log</a:t>
                      </a:r>
                      <a:r>
                        <a:rPr kumimoji="0" lang="es-ES" sz="12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mediana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4.41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4.43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CV &gt; 100 000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cell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(/mm</a:t>
                      </a:r>
                      <a:r>
                        <a:rPr kumimoji="0" lang="es-ES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mediana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350/ mm</a:t>
                      </a:r>
                      <a:r>
                        <a:rPr kumimoji="0" lang="es-ES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Coinfección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con Hepatitis C,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Discontinuación s S48,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(17%)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(22%)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Por falta de eficacia,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Por evento adverso,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Pérdida de seguimiento / retiro de consentimiento,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/ 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/ 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Desviación de protocolo / discreción del investigador,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/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 / 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6064" y="6197795"/>
            <a:ext cx="86640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13 pacientes: 5 DTG/ABC/3TC y 8 ATV/r + FTC/TDF quedaron embarazadas y fueron retiradas del estudio 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642403" y="6582618"/>
            <a:ext cx="3494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AIDS 2016, Durban, Abs. THAB0205LB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86515" y="1052736"/>
            <a:ext cx="475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Características basales y disposición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ES" sz="3000" dirty="0">
                <a:ea typeface="ＭＳ Ｐゴシック" pitchFamily="34" charset="-128"/>
              </a:rPr>
              <a:t>Estudio ARIA</a:t>
            </a:r>
            <a:r>
              <a:rPr lang="en-GB" sz="3000" dirty="0">
                <a:ea typeface="ＭＳ Ｐゴシック" pitchFamily="34" charset="-128"/>
              </a:rPr>
              <a:t>: </a:t>
            </a:r>
            <a:r>
              <a:rPr lang="es-ES" sz="3000" dirty="0">
                <a:ea typeface="ＭＳ Ｐゴシック" pitchFamily="34" charset="-128"/>
              </a:rPr>
              <a:t>DTG/ABC/3TC una vez al día </a:t>
            </a:r>
            <a:br>
              <a:rPr lang="es-ES" sz="3000" dirty="0">
                <a:ea typeface="ＭＳ Ｐゴシック" pitchFamily="34" charset="-128"/>
              </a:rPr>
            </a:br>
            <a:r>
              <a:rPr lang="es-ES" sz="3000" dirty="0">
                <a:ea typeface="ＭＳ Ｐゴシック" pitchFamily="34" charset="-128"/>
              </a:rPr>
              <a:t>vs TDF/FTC/ ATV + r una vez por día en mujeres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2463476" y="1151863"/>
            <a:ext cx="4204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Respuesta al tratamiento a S48 </a:t>
            </a:r>
          </a:p>
        </p:txBody>
      </p:sp>
      <p:sp>
        <p:nvSpPr>
          <p:cNvPr id="9241" name="Text Box 134"/>
          <p:cNvSpPr txBox="1">
            <a:spLocks noChangeArrowheads="1"/>
          </p:cNvSpPr>
          <p:nvPr/>
        </p:nvSpPr>
        <p:spPr bwMode="auto">
          <a:xfrm>
            <a:off x="381528" y="1617225"/>
            <a:ext cx="4087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spcBef>
                <a:spcPts val="0"/>
              </a:spcBef>
            </a:pP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CV &lt; 50 c/mL (ITT-E, </a:t>
            </a:r>
            <a:r>
              <a:rPr lang="en-GB" sz="2000" b="1" i="1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snapshot</a:t>
            </a: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-61088" y="2089284"/>
            <a:ext cx="4794289" cy="4291161"/>
            <a:chOff x="-61088" y="2089284"/>
            <a:chExt cx="4794289" cy="4291161"/>
          </a:xfrm>
        </p:grpSpPr>
        <p:grpSp>
          <p:nvGrpSpPr>
            <p:cNvPr id="9240" name="Groupe 54"/>
            <p:cNvGrpSpPr>
              <a:grpSpLocks/>
            </p:cNvGrpSpPr>
            <p:nvPr/>
          </p:nvGrpSpPr>
          <p:grpSpPr bwMode="auto">
            <a:xfrm>
              <a:off x="1283129" y="2089284"/>
              <a:ext cx="2480408" cy="592743"/>
              <a:chOff x="2439988" y="2017713"/>
              <a:chExt cx="2480181" cy="592137"/>
            </a:xfrm>
          </p:grpSpPr>
          <p:sp>
            <p:nvSpPr>
              <p:cNvPr id="9249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48018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0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1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2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2024837"/>
                <a:ext cx="1928429" cy="307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DTG/ABC/3TC (N = 248)</a:t>
                </a:r>
              </a:p>
            </p:txBody>
          </p:sp>
          <p:sp>
            <p:nvSpPr>
              <p:cNvPr id="9253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90527"/>
                <a:ext cx="2213481" cy="307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ATV + r + FTC/TDF (N = 247)</a:t>
                </a:r>
              </a:p>
            </p:txBody>
          </p:sp>
        </p:grpSp>
        <p:sp>
          <p:nvSpPr>
            <p:cNvPr id="9219" name="Rectangle 133"/>
            <p:cNvSpPr>
              <a:spLocks noChangeArrowheads="1"/>
            </p:cNvSpPr>
            <p:nvPr/>
          </p:nvSpPr>
          <p:spPr bwMode="auto">
            <a:xfrm>
              <a:off x="747994" y="2904827"/>
              <a:ext cx="467999" cy="2444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20" name="Rectangle 135"/>
            <p:cNvSpPr>
              <a:spLocks noChangeArrowheads="1"/>
            </p:cNvSpPr>
            <p:nvPr/>
          </p:nvSpPr>
          <p:spPr bwMode="auto">
            <a:xfrm>
              <a:off x="163737" y="45762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9221" name="Rectangle 136"/>
            <p:cNvSpPr>
              <a:spLocks noChangeArrowheads="1"/>
            </p:cNvSpPr>
            <p:nvPr/>
          </p:nvSpPr>
          <p:spPr bwMode="auto">
            <a:xfrm>
              <a:off x="163737" y="3884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9222" name="Rectangle 137"/>
            <p:cNvSpPr>
              <a:spLocks noChangeArrowheads="1"/>
            </p:cNvSpPr>
            <p:nvPr/>
          </p:nvSpPr>
          <p:spPr bwMode="auto">
            <a:xfrm>
              <a:off x="78778" y="250293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dirty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9223" name="Rectangle 138"/>
            <p:cNvSpPr>
              <a:spLocks noChangeArrowheads="1"/>
            </p:cNvSpPr>
            <p:nvPr/>
          </p:nvSpPr>
          <p:spPr bwMode="auto">
            <a:xfrm>
              <a:off x="163737" y="319349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9224" name="Line 139"/>
            <p:cNvSpPr>
              <a:spLocks noChangeShapeType="1"/>
            </p:cNvSpPr>
            <p:nvPr/>
          </p:nvSpPr>
          <p:spPr bwMode="auto">
            <a:xfrm>
              <a:off x="389218" y="46685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5" name="Line 140"/>
            <p:cNvSpPr>
              <a:spLocks noChangeShapeType="1"/>
            </p:cNvSpPr>
            <p:nvPr/>
          </p:nvSpPr>
          <p:spPr bwMode="auto">
            <a:xfrm>
              <a:off x="389218" y="39779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6" name="Line 141"/>
            <p:cNvSpPr>
              <a:spLocks noChangeShapeType="1"/>
            </p:cNvSpPr>
            <p:nvPr/>
          </p:nvSpPr>
          <p:spPr bwMode="auto">
            <a:xfrm>
              <a:off x="389218" y="25936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7" name="Line 142"/>
            <p:cNvSpPr>
              <a:spLocks noChangeShapeType="1"/>
            </p:cNvSpPr>
            <p:nvPr/>
          </p:nvSpPr>
          <p:spPr bwMode="auto">
            <a:xfrm>
              <a:off x="389218" y="32842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8" name="Line 143"/>
            <p:cNvSpPr>
              <a:spLocks noChangeShapeType="1"/>
            </p:cNvSpPr>
            <p:nvPr/>
          </p:nvSpPr>
          <p:spPr bwMode="auto">
            <a:xfrm>
              <a:off x="506693" y="2597804"/>
              <a:ext cx="1587" cy="281844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9" name="Rectangle 144"/>
            <p:cNvSpPr>
              <a:spLocks noChangeArrowheads="1"/>
            </p:cNvSpPr>
            <p:nvPr/>
          </p:nvSpPr>
          <p:spPr bwMode="auto">
            <a:xfrm>
              <a:off x="729359" y="2538114"/>
              <a:ext cx="5052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81,9</a:t>
              </a:r>
            </a:p>
          </p:txBody>
        </p:sp>
        <p:sp>
          <p:nvSpPr>
            <p:cNvPr id="9230" name="Rectangle 145"/>
            <p:cNvSpPr>
              <a:spLocks noChangeArrowheads="1"/>
            </p:cNvSpPr>
            <p:nvPr/>
          </p:nvSpPr>
          <p:spPr bwMode="auto">
            <a:xfrm>
              <a:off x="1283678" y="2899848"/>
              <a:ext cx="5052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71,3</a:t>
              </a:r>
            </a:p>
          </p:txBody>
        </p:sp>
        <p:sp>
          <p:nvSpPr>
            <p:cNvPr id="9231" name="Rectangle 151"/>
            <p:cNvSpPr>
              <a:spLocks noChangeArrowheads="1"/>
            </p:cNvSpPr>
            <p:nvPr/>
          </p:nvSpPr>
          <p:spPr bwMode="auto">
            <a:xfrm>
              <a:off x="1302313" y="3217861"/>
              <a:ext cx="467999" cy="2131715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2" name="ZoneTexte 86"/>
            <p:cNvSpPr txBox="1">
              <a:spLocks noChangeArrowheads="1"/>
            </p:cNvSpPr>
            <p:nvPr/>
          </p:nvSpPr>
          <p:spPr bwMode="auto">
            <a:xfrm>
              <a:off x="-61088" y="5789514"/>
              <a:ext cx="2346807" cy="590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ES" sz="1200" dirty="0">
                  <a:solidFill>
                    <a:srgbClr val="000066"/>
                  </a:solidFill>
                </a:rPr>
                <a:t>Diferencia ajustada</a:t>
              </a:r>
              <a:endParaRPr lang="es-ES" sz="1200" dirty="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ES" sz="12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(IC95%) </a:t>
              </a:r>
              <a:r>
                <a:rPr lang="es-ES" sz="1200" dirty="0">
                  <a:solidFill>
                    <a:srgbClr val="000066"/>
                  </a:solidFill>
                </a:rPr>
                <a:t>= 10.5% (3.1 ; 17.8)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ES" sz="1200" dirty="0">
                  <a:solidFill>
                    <a:srgbClr val="000066"/>
                  </a:solidFill>
                </a:rPr>
                <a:t>p = 0.005</a:t>
              </a:r>
            </a:p>
          </p:txBody>
        </p:sp>
        <p:sp>
          <p:nvSpPr>
            <p:cNvPr id="9233" name="Rectangle 133"/>
            <p:cNvSpPr>
              <a:spLocks noChangeArrowheads="1"/>
            </p:cNvSpPr>
            <p:nvPr/>
          </p:nvSpPr>
          <p:spPr bwMode="auto">
            <a:xfrm>
              <a:off x="2051720" y="5182889"/>
              <a:ext cx="467999" cy="1666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4" name="Rectangle 144"/>
            <p:cNvSpPr>
              <a:spLocks noChangeArrowheads="1"/>
            </p:cNvSpPr>
            <p:nvPr/>
          </p:nvSpPr>
          <p:spPr bwMode="auto">
            <a:xfrm>
              <a:off x="2147701" y="4870321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</a:t>
              </a:r>
            </a:p>
          </p:txBody>
        </p:sp>
        <p:sp>
          <p:nvSpPr>
            <p:cNvPr id="9235" name="Rectangle 145"/>
            <p:cNvSpPr>
              <a:spLocks noChangeArrowheads="1"/>
            </p:cNvSpPr>
            <p:nvPr/>
          </p:nvSpPr>
          <p:spPr bwMode="auto">
            <a:xfrm>
              <a:off x="2633248" y="4582289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14</a:t>
              </a: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2582953" y="4941168"/>
              <a:ext cx="467999" cy="408409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7" name="Line 146"/>
            <p:cNvSpPr>
              <a:spLocks noChangeShapeType="1"/>
            </p:cNvSpPr>
            <p:nvPr/>
          </p:nvSpPr>
          <p:spPr bwMode="auto">
            <a:xfrm>
              <a:off x="389218" y="5351164"/>
              <a:ext cx="408012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8" name="Rectangle 40"/>
            <p:cNvSpPr>
              <a:spLocks noChangeArrowheads="1"/>
            </p:cNvSpPr>
            <p:nvPr/>
          </p:nvSpPr>
          <p:spPr bwMode="auto">
            <a:xfrm>
              <a:off x="593650" y="5370214"/>
              <a:ext cx="13389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ES" sz="1200" b="1" dirty="0">
                  <a:solidFill>
                    <a:srgbClr val="000066"/>
                  </a:solidFill>
                  <a:cs typeface="Arial" charset="0"/>
                </a:rPr>
                <a:t>Éxito virológico</a:t>
              </a:r>
              <a:br>
                <a:rPr lang="es-ES" sz="1200" b="1" dirty="0">
                  <a:solidFill>
                    <a:srgbClr val="000066"/>
                  </a:solidFill>
                  <a:cs typeface="Arial" charset="0"/>
                </a:rPr>
              </a:br>
              <a:endParaRPr lang="es-ES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39" name="Rectangle 41"/>
            <p:cNvSpPr>
              <a:spLocks noChangeArrowheads="1"/>
            </p:cNvSpPr>
            <p:nvPr/>
          </p:nvSpPr>
          <p:spPr bwMode="auto">
            <a:xfrm>
              <a:off x="1889979" y="5370214"/>
              <a:ext cx="11106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ES" sz="1200" b="1" dirty="0">
                  <a:solidFill>
                    <a:srgbClr val="000066"/>
                  </a:solidFill>
                  <a:cs typeface="Arial" charset="0"/>
                </a:rPr>
                <a:t>Fallo virológico</a:t>
              </a:r>
            </a:p>
          </p:txBody>
        </p:sp>
        <p:sp>
          <p:nvSpPr>
            <p:cNvPr id="9242" name="Text Box 148"/>
            <p:cNvSpPr txBox="1">
              <a:spLocks noChangeArrowheads="1"/>
            </p:cNvSpPr>
            <p:nvPr/>
          </p:nvSpPr>
          <p:spPr bwMode="auto">
            <a:xfrm>
              <a:off x="81243" y="2107902"/>
              <a:ext cx="390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43" name="Rectangle 135"/>
            <p:cNvSpPr>
              <a:spLocks noChangeArrowheads="1"/>
            </p:cNvSpPr>
            <p:nvPr/>
          </p:nvSpPr>
          <p:spPr bwMode="auto">
            <a:xfrm>
              <a:off x="248696" y="524454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3366001" y="5026443"/>
              <a:ext cx="467999" cy="323134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5" name="Rectangle 151"/>
            <p:cNvSpPr>
              <a:spLocks noChangeArrowheads="1"/>
            </p:cNvSpPr>
            <p:nvPr/>
          </p:nvSpPr>
          <p:spPr bwMode="auto">
            <a:xfrm>
              <a:off x="3901075" y="4919116"/>
              <a:ext cx="467999" cy="430461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6" name="Rectangle 144"/>
            <p:cNvSpPr>
              <a:spLocks noChangeArrowheads="1"/>
            </p:cNvSpPr>
            <p:nvPr/>
          </p:nvSpPr>
          <p:spPr bwMode="auto">
            <a:xfrm>
              <a:off x="3416296" y="469158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12</a:t>
              </a:r>
            </a:p>
          </p:txBody>
        </p:sp>
        <p:sp>
          <p:nvSpPr>
            <p:cNvPr id="9247" name="Rectangle 145"/>
            <p:cNvSpPr>
              <a:spLocks noChangeArrowheads="1"/>
            </p:cNvSpPr>
            <p:nvPr/>
          </p:nvSpPr>
          <p:spPr bwMode="auto">
            <a:xfrm>
              <a:off x="3951370" y="4579731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15</a:t>
              </a:r>
            </a:p>
          </p:txBody>
        </p:sp>
        <p:sp>
          <p:nvSpPr>
            <p:cNvPr id="9248" name="Rectangle 41"/>
            <p:cNvSpPr>
              <a:spLocks noChangeArrowheads="1"/>
            </p:cNvSpPr>
            <p:nvPr/>
          </p:nvSpPr>
          <p:spPr bwMode="auto">
            <a:xfrm>
              <a:off x="2980797" y="5374977"/>
              <a:ext cx="1752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ES" sz="1200" b="1" dirty="0">
                  <a:solidFill>
                    <a:srgbClr val="000066"/>
                  </a:solidFill>
                  <a:cs typeface="Arial" charset="0"/>
                </a:rPr>
                <a:t>No datos virológicos 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5700461" y="1617225"/>
            <a:ext cx="2656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CV &lt; 50 c/mL a S48 (%) </a:t>
            </a:r>
            <a:endParaRPr lang="fr-FR" sz="2000" dirty="0"/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5642403" y="6582618"/>
            <a:ext cx="3494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AIDS 2016, Durban, Abs. THAB0205LB</a:t>
            </a:r>
          </a:p>
        </p:txBody>
      </p:sp>
      <p:sp>
        <p:nvSpPr>
          <p:cNvPr id="44" name="Espace réservé du contenu 2"/>
          <p:cNvSpPr>
            <a:spLocks/>
          </p:cNvSpPr>
          <p:nvPr/>
        </p:nvSpPr>
        <p:spPr bwMode="auto">
          <a:xfrm>
            <a:off x="4499992" y="4725144"/>
            <a:ext cx="459003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Emergencia de resistencia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400" dirty="0">
                <a:solidFill>
                  <a:srgbClr val="000066"/>
                </a:solidFill>
              </a:rPr>
              <a:t>Fallo virológico confirmado (CV ≥ 400 c/</a:t>
            </a:r>
            <a:r>
              <a:rPr lang="es-ES" sz="1400" dirty="0" err="1">
                <a:solidFill>
                  <a:srgbClr val="000066"/>
                </a:solidFill>
              </a:rPr>
              <a:t>mL</a:t>
            </a:r>
            <a:r>
              <a:rPr lang="es-ES" sz="1400" dirty="0">
                <a:solidFill>
                  <a:srgbClr val="000066"/>
                </a:solidFill>
              </a:rPr>
              <a:t>):</a:t>
            </a:r>
            <a:br>
              <a:rPr lang="es-ES" sz="1400" dirty="0">
                <a:solidFill>
                  <a:srgbClr val="000066"/>
                </a:solidFill>
              </a:rPr>
            </a:br>
            <a:r>
              <a:rPr lang="es-ES" sz="1400" dirty="0">
                <a:solidFill>
                  <a:srgbClr val="000066"/>
                </a:solidFill>
              </a:rPr>
              <a:t>6 DTG/ABC/3TC vs 4 ATV + r + FTC/TDF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400" dirty="0">
                <a:solidFill>
                  <a:srgbClr val="000066"/>
                </a:solidFill>
              </a:rPr>
              <a:t>Mutaciones emergentes al fallo </a:t>
            </a:r>
          </a:p>
          <a:p>
            <a:pPr marL="809625" lvl="2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400" dirty="0">
                <a:solidFill>
                  <a:srgbClr val="000066"/>
                </a:solidFill>
              </a:rPr>
              <a:t>DTG/ABC/3TC, N = 1 (K219K/Q + E138E/G)</a:t>
            </a:r>
          </a:p>
          <a:p>
            <a:pPr marL="809625" lvl="2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400" dirty="0">
                <a:solidFill>
                  <a:srgbClr val="000066"/>
                </a:solidFill>
              </a:rPr>
              <a:t>ATV + r + FTC/TDF, N = 1 (M184V)</a:t>
            </a:r>
          </a:p>
        </p:txBody>
      </p:sp>
      <p:graphicFrame>
        <p:nvGraphicFramePr>
          <p:cNvPr id="4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889622"/>
              </p:ext>
            </p:extLst>
          </p:nvPr>
        </p:nvGraphicFramePr>
        <p:xfrm>
          <a:off x="4338778" y="2196404"/>
          <a:ext cx="4735001" cy="2135932"/>
        </p:xfrm>
        <a:graphic>
          <a:graphicData uri="http://schemas.openxmlformats.org/drawingml/2006/table">
            <a:tbl>
              <a:tblPr/>
              <a:tblGrid>
                <a:gridCol w="1975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Por protocolo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4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ITT, por estrato basal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CV ≤ 10</a:t>
                      </a:r>
                      <a:r>
                        <a:rPr kumimoji="0" lang="es-ES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CV &gt; 10</a:t>
                      </a:r>
                      <a:r>
                        <a:rPr kumimoji="0" lang="es-ES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≤ 350/mm</a:t>
                      </a:r>
                      <a:r>
                        <a:rPr kumimoji="0" lang="es-ES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&gt; 350/mm</a:t>
                      </a:r>
                      <a:r>
                        <a:rPr kumimoji="0" lang="es-ES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ES" sz="3000" dirty="0">
                <a:ea typeface="ＭＳ Ｐゴシック" pitchFamily="34" charset="-128"/>
              </a:rPr>
              <a:t>Estudio ARIA</a:t>
            </a:r>
            <a:r>
              <a:rPr lang="en-GB" sz="3000" dirty="0">
                <a:ea typeface="ＭＳ Ｐゴシック" pitchFamily="34" charset="-128"/>
              </a:rPr>
              <a:t>: </a:t>
            </a:r>
            <a:r>
              <a:rPr lang="es-ES" sz="3000" dirty="0">
                <a:ea typeface="ＭＳ Ｐゴシック" pitchFamily="34" charset="-128"/>
              </a:rPr>
              <a:t>DTG/ABC/3TC una vez al día </a:t>
            </a:r>
            <a:br>
              <a:rPr lang="es-ES" sz="3000" dirty="0">
                <a:ea typeface="ＭＳ Ｐゴシック" pitchFamily="34" charset="-128"/>
              </a:rPr>
            </a:br>
            <a:r>
              <a:rPr lang="es-ES" sz="3000" dirty="0">
                <a:ea typeface="ＭＳ Ｐゴシック" pitchFamily="34" charset="-128"/>
              </a:rPr>
              <a:t>vs TDF/FTC/ ATV + r una vez por día en mujeres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576794" y="1829832"/>
            <a:ext cx="5275727" cy="4502392"/>
            <a:chOff x="78778" y="2089284"/>
            <a:chExt cx="4530680" cy="4249272"/>
          </a:xfrm>
        </p:grpSpPr>
        <p:grpSp>
          <p:nvGrpSpPr>
            <p:cNvPr id="9240" name="Groupe 54"/>
            <p:cNvGrpSpPr>
              <a:grpSpLocks/>
            </p:cNvGrpSpPr>
            <p:nvPr/>
          </p:nvGrpSpPr>
          <p:grpSpPr bwMode="auto">
            <a:xfrm>
              <a:off x="1283129" y="2089284"/>
              <a:ext cx="2516058" cy="592743"/>
              <a:chOff x="2439988" y="2017713"/>
              <a:chExt cx="2515828" cy="592137"/>
            </a:xfrm>
          </p:grpSpPr>
          <p:sp>
            <p:nvSpPr>
              <p:cNvPr id="9249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48018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0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1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2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2024837"/>
                <a:ext cx="1948906" cy="307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DTG/ABC/3TC (N = 230)</a:t>
                </a:r>
              </a:p>
            </p:txBody>
          </p:sp>
          <p:sp>
            <p:nvSpPr>
              <p:cNvPr id="9253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90527"/>
                <a:ext cx="2249128" cy="307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ATV + r + FTC/TDF (N = 225)</a:t>
                </a:r>
              </a:p>
            </p:txBody>
          </p:sp>
        </p:grpSp>
        <p:sp>
          <p:nvSpPr>
            <p:cNvPr id="9219" name="Rectangle 133"/>
            <p:cNvSpPr>
              <a:spLocks noChangeArrowheads="1"/>
            </p:cNvSpPr>
            <p:nvPr/>
          </p:nvSpPr>
          <p:spPr bwMode="auto">
            <a:xfrm>
              <a:off x="747994" y="2832827"/>
              <a:ext cx="467999" cy="2516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20" name="Rectangle 135"/>
            <p:cNvSpPr>
              <a:spLocks noChangeArrowheads="1"/>
            </p:cNvSpPr>
            <p:nvPr/>
          </p:nvSpPr>
          <p:spPr bwMode="auto">
            <a:xfrm>
              <a:off x="163737" y="45762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9221" name="Rectangle 136"/>
            <p:cNvSpPr>
              <a:spLocks noChangeArrowheads="1"/>
            </p:cNvSpPr>
            <p:nvPr/>
          </p:nvSpPr>
          <p:spPr bwMode="auto">
            <a:xfrm>
              <a:off x="163737" y="3884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9222" name="Rectangle 137"/>
            <p:cNvSpPr>
              <a:spLocks noChangeArrowheads="1"/>
            </p:cNvSpPr>
            <p:nvPr/>
          </p:nvSpPr>
          <p:spPr bwMode="auto">
            <a:xfrm>
              <a:off x="78778" y="250293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dirty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9223" name="Rectangle 138"/>
            <p:cNvSpPr>
              <a:spLocks noChangeArrowheads="1"/>
            </p:cNvSpPr>
            <p:nvPr/>
          </p:nvSpPr>
          <p:spPr bwMode="auto">
            <a:xfrm>
              <a:off x="163737" y="319349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9224" name="Line 139"/>
            <p:cNvSpPr>
              <a:spLocks noChangeShapeType="1"/>
            </p:cNvSpPr>
            <p:nvPr/>
          </p:nvSpPr>
          <p:spPr bwMode="auto">
            <a:xfrm>
              <a:off x="389218" y="46685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5" name="Line 140"/>
            <p:cNvSpPr>
              <a:spLocks noChangeShapeType="1"/>
            </p:cNvSpPr>
            <p:nvPr/>
          </p:nvSpPr>
          <p:spPr bwMode="auto">
            <a:xfrm>
              <a:off x="389218" y="39779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6" name="Line 141"/>
            <p:cNvSpPr>
              <a:spLocks noChangeShapeType="1"/>
            </p:cNvSpPr>
            <p:nvPr/>
          </p:nvSpPr>
          <p:spPr bwMode="auto">
            <a:xfrm>
              <a:off x="389218" y="25936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7" name="Line 142"/>
            <p:cNvSpPr>
              <a:spLocks noChangeShapeType="1"/>
            </p:cNvSpPr>
            <p:nvPr/>
          </p:nvSpPr>
          <p:spPr bwMode="auto">
            <a:xfrm>
              <a:off x="389218" y="32842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8" name="Line 143"/>
            <p:cNvSpPr>
              <a:spLocks noChangeShapeType="1"/>
            </p:cNvSpPr>
            <p:nvPr/>
          </p:nvSpPr>
          <p:spPr bwMode="auto">
            <a:xfrm>
              <a:off x="506693" y="2597804"/>
              <a:ext cx="1587" cy="281844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9" name="Rectangle 144"/>
            <p:cNvSpPr>
              <a:spLocks noChangeArrowheads="1"/>
            </p:cNvSpPr>
            <p:nvPr/>
          </p:nvSpPr>
          <p:spPr bwMode="auto">
            <a:xfrm>
              <a:off x="798664" y="242088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86</a:t>
              </a:r>
            </a:p>
          </p:txBody>
        </p:sp>
        <p:sp>
          <p:nvSpPr>
            <p:cNvPr id="9230" name="Rectangle 145"/>
            <p:cNvSpPr>
              <a:spLocks noChangeArrowheads="1"/>
            </p:cNvSpPr>
            <p:nvPr/>
          </p:nvSpPr>
          <p:spPr bwMode="auto">
            <a:xfrm>
              <a:off x="1352984" y="278092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76</a:t>
              </a:r>
            </a:p>
          </p:txBody>
        </p:sp>
        <p:sp>
          <p:nvSpPr>
            <p:cNvPr id="9231" name="Rectangle 151"/>
            <p:cNvSpPr>
              <a:spLocks noChangeArrowheads="1"/>
            </p:cNvSpPr>
            <p:nvPr/>
          </p:nvSpPr>
          <p:spPr bwMode="auto">
            <a:xfrm>
              <a:off x="1302313" y="3117577"/>
              <a:ext cx="467999" cy="2232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2" name="ZoneTexte 86"/>
            <p:cNvSpPr txBox="1">
              <a:spLocks noChangeArrowheads="1"/>
            </p:cNvSpPr>
            <p:nvPr/>
          </p:nvSpPr>
          <p:spPr bwMode="auto">
            <a:xfrm>
              <a:off x="165944" y="5780847"/>
              <a:ext cx="2008146" cy="557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ES" sz="1200" dirty="0">
                  <a:solidFill>
                    <a:srgbClr val="000066"/>
                  </a:solidFill>
                </a:rPr>
                <a:t>Diferencia ajustada</a:t>
              </a:r>
              <a:endParaRPr lang="es-ES" sz="1200" dirty="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 </a:t>
              </a:r>
              <a:r>
                <a:rPr lang="en-GB" sz="1200" dirty="0">
                  <a:solidFill>
                    <a:srgbClr val="000066"/>
                  </a:solidFill>
                </a:rPr>
                <a:t>= 9.7% (2.6 ; 16.8)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p = 0.005</a:t>
              </a:r>
            </a:p>
          </p:txBody>
        </p:sp>
        <p:sp>
          <p:nvSpPr>
            <p:cNvPr id="9233" name="Rectangle 133"/>
            <p:cNvSpPr>
              <a:spLocks noChangeArrowheads="1"/>
            </p:cNvSpPr>
            <p:nvPr/>
          </p:nvSpPr>
          <p:spPr bwMode="auto">
            <a:xfrm>
              <a:off x="2051720" y="5182889"/>
              <a:ext cx="467999" cy="1666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4" name="Rectangle 144"/>
            <p:cNvSpPr>
              <a:spLocks noChangeArrowheads="1"/>
            </p:cNvSpPr>
            <p:nvPr/>
          </p:nvSpPr>
          <p:spPr bwMode="auto">
            <a:xfrm>
              <a:off x="2147701" y="4870321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</a:t>
              </a:r>
            </a:p>
          </p:txBody>
        </p:sp>
        <p:sp>
          <p:nvSpPr>
            <p:cNvPr id="9235" name="Rectangle 145"/>
            <p:cNvSpPr>
              <a:spLocks noChangeArrowheads="1"/>
            </p:cNvSpPr>
            <p:nvPr/>
          </p:nvSpPr>
          <p:spPr bwMode="auto">
            <a:xfrm>
              <a:off x="2633623" y="4685074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11</a:t>
              </a: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2582953" y="5025577"/>
              <a:ext cx="467999" cy="324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7" name="Line 146"/>
            <p:cNvSpPr>
              <a:spLocks noChangeShapeType="1"/>
            </p:cNvSpPr>
            <p:nvPr/>
          </p:nvSpPr>
          <p:spPr bwMode="auto">
            <a:xfrm>
              <a:off x="389218" y="5351164"/>
              <a:ext cx="408012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8" name="Rectangle 40"/>
            <p:cNvSpPr>
              <a:spLocks noChangeArrowheads="1"/>
            </p:cNvSpPr>
            <p:nvPr/>
          </p:nvSpPr>
          <p:spPr bwMode="auto">
            <a:xfrm>
              <a:off x="686881" y="5370214"/>
              <a:ext cx="1152510" cy="261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ES" sz="1200" b="1" dirty="0">
                  <a:solidFill>
                    <a:srgbClr val="000066"/>
                  </a:solidFill>
                  <a:cs typeface="Arial" charset="0"/>
                </a:rPr>
                <a:t>Éxito virológico</a:t>
              </a:r>
              <a:endParaRPr lang="en-GB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39" name="Rectangle 41"/>
            <p:cNvSpPr>
              <a:spLocks noChangeArrowheads="1"/>
            </p:cNvSpPr>
            <p:nvPr/>
          </p:nvSpPr>
          <p:spPr bwMode="auto">
            <a:xfrm>
              <a:off x="1981532" y="5370214"/>
              <a:ext cx="1138744" cy="261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ES" sz="1200" b="1" dirty="0">
                  <a:solidFill>
                    <a:srgbClr val="000066"/>
                  </a:solidFill>
                  <a:cs typeface="Arial" charset="0"/>
                </a:rPr>
                <a:t>Fallo virológico</a:t>
              </a:r>
            </a:p>
          </p:txBody>
        </p:sp>
        <p:sp>
          <p:nvSpPr>
            <p:cNvPr id="9242" name="Text Box 148"/>
            <p:cNvSpPr txBox="1">
              <a:spLocks noChangeArrowheads="1"/>
            </p:cNvSpPr>
            <p:nvPr/>
          </p:nvSpPr>
          <p:spPr bwMode="auto">
            <a:xfrm>
              <a:off x="81243" y="2107902"/>
              <a:ext cx="390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43" name="Rectangle 135"/>
            <p:cNvSpPr>
              <a:spLocks noChangeArrowheads="1"/>
            </p:cNvSpPr>
            <p:nvPr/>
          </p:nvSpPr>
          <p:spPr bwMode="auto">
            <a:xfrm>
              <a:off x="248696" y="524454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3366001" y="5097577"/>
              <a:ext cx="467999" cy="25200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5" name="Rectangle 151"/>
            <p:cNvSpPr>
              <a:spLocks noChangeArrowheads="1"/>
            </p:cNvSpPr>
            <p:nvPr/>
          </p:nvSpPr>
          <p:spPr bwMode="auto">
            <a:xfrm>
              <a:off x="3901075" y="4991118"/>
              <a:ext cx="467999" cy="358459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6" name="Rectangle 144"/>
            <p:cNvSpPr>
              <a:spLocks noChangeArrowheads="1"/>
            </p:cNvSpPr>
            <p:nvPr/>
          </p:nvSpPr>
          <p:spPr bwMode="auto">
            <a:xfrm>
              <a:off x="3462169" y="4757082"/>
              <a:ext cx="2756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</a:p>
          </p:txBody>
        </p:sp>
        <p:sp>
          <p:nvSpPr>
            <p:cNvPr id="9247" name="Rectangle 145"/>
            <p:cNvSpPr>
              <a:spLocks noChangeArrowheads="1"/>
            </p:cNvSpPr>
            <p:nvPr/>
          </p:nvSpPr>
          <p:spPr bwMode="auto">
            <a:xfrm>
              <a:off x="3951745" y="4613066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13</a:t>
              </a:r>
            </a:p>
          </p:txBody>
        </p:sp>
        <p:sp>
          <p:nvSpPr>
            <p:cNvPr id="9248" name="Rectangle 41"/>
            <p:cNvSpPr>
              <a:spLocks noChangeArrowheads="1"/>
            </p:cNvSpPr>
            <p:nvPr/>
          </p:nvSpPr>
          <p:spPr bwMode="auto">
            <a:xfrm>
              <a:off x="3104532" y="5374977"/>
              <a:ext cx="1504926" cy="261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ES" sz="1200" b="1" dirty="0">
                  <a:solidFill>
                    <a:srgbClr val="000066"/>
                  </a:solidFill>
                  <a:cs typeface="Arial" charset="0"/>
                </a:rPr>
                <a:t>No datos virológicos </a:t>
              </a:r>
            </a:p>
          </p:txBody>
        </p:sp>
      </p:grp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  <p:sp>
        <p:nvSpPr>
          <p:cNvPr id="44" name="Rectangle 27">
            <a:extLst>
              <a:ext uri="{FF2B5EF4-FFF2-40B4-BE49-F238E27FC236}">
                <a16:creationId xmlns:a16="http://schemas.microsoft.com/office/drawing/2014/main" id="{8A7E497A-88F8-4A2C-B1DB-8AC9CCABA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ES" sz="3000" dirty="0">
                <a:ea typeface="ＭＳ Ｐゴシック" pitchFamily="34" charset="-128"/>
              </a:rPr>
              <a:t>Estudio ARIA</a:t>
            </a:r>
            <a:r>
              <a:rPr lang="en-GB" sz="3000" dirty="0">
                <a:ea typeface="ＭＳ Ｐゴシック" pitchFamily="34" charset="-128"/>
              </a:rPr>
              <a:t>: </a:t>
            </a:r>
            <a:r>
              <a:rPr lang="es-ES" sz="3000" dirty="0">
                <a:ea typeface="ＭＳ Ｐゴシック" pitchFamily="34" charset="-128"/>
              </a:rPr>
              <a:t>DTG/ABC/3TC una vez al día </a:t>
            </a:r>
            <a:br>
              <a:rPr lang="es-ES" sz="3000" dirty="0">
                <a:ea typeface="ＭＳ Ｐゴシック" pitchFamily="34" charset="-128"/>
              </a:rPr>
            </a:br>
            <a:r>
              <a:rPr lang="es-ES" sz="3000" dirty="0">
                <a:ea typeface="ＭＳ Ｐゴシック" pitchFamily="34" charset="-128"/>
              </a:rPr>
              <a:t>vs TDF/FTC/ ATV + r una vez por día en mujeres</a:t>
            </a:r>
          </a:p>
        </p:txBody>
      </p:sp>
      <p:sp>
        <p:nvSpPr>
          <p:cNvPr id="45" name="Text Box 2">
            <a:extLst>
              <a:ext uri="{FF2B5EF4-FFF2-40B4-BE49-F238E27FC236}">
                <a16:creationId xmlns:a16="http://schemas.microsoft.com/office/drawing/2014/main" id="{CB660D4F-E242-4319-9772-5233AC8A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233" y="1151863"/>
            <a:ext cx="6098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Respuesta al tratamiento a S48, por protocolo </a:t>
            </a:r>
          </a:p>
        </p:txBody>
      </p:sp>
    </p:spTree>
    <p:extLst>
      <p:ext uri="{BB962C8B-B14F-4D97-AF65-F5344CB8AC3E}">
        <p14:creationId xmlns:p14="http://schemas.microsoft.com/office/powerpoint/2010/main" val="9519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370906"/>
              </p:ext>
            </p:extLst>
          </p:nvPr>
        </p:nvGraphicFramePr>
        <p:xfrm>
          <a:off x="324296" y="1484784"/>
          <a:ext cx="8496176" cy="5037016"/>
        </p:xfrm>
        <a:graphic>
          <a:graphicData uri="http://schemas.openxmlformats.org/drawingml/2006/table">
            <a:tbl>
              <a:tblPr/>
              <a:tblGrid>
                <a:gridCol w="482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Eventos adversos grado 2 a 4,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115 (46)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137 (55)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Eventos adversos relacionados con la droga 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(≥ 5% en cualquier rama),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Nauseas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Dispepsia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Ictericia ocular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Cefalea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Ictericia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 (33)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 (13)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121 (49)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(5)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Eventos adversos serios,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(8)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Eventos adversos fatales,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relacionado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Eventos adversos serios relacionados con la droga,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Discontinuación por eventos adversos,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(4)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(7)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58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Eventos adversos psiquiátricos, N (%)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Insomnio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Ansiedad 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Depresión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Ideación suicida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Estado de ánimo deprimido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Sueños anormales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(&lt; 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(&lt; 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348628" y="1124744"/>
            <a:ext cx="2403122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s-ES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</a:t>
            </a:r>
            <a:endParaRPr lang="es-ES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42403" y="6582618"/>
            <a:ext cx="3494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AIDS 2016, Durban, Abs. THAB0205LB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ES" sz="3000" dirty="0">
                <a:ea typeface="ＭＳ Ｐゴシック" pitchFamily="34" charset="-128"/>
              </a:rPr>
              <a:t>Estudio ARIA</a:t>
            </a:r>
            <a:r>
              <a:rPr lang="en-GB" sz="3000" dirty="0">
                <a:ea typeface="ＭＳ Ｐゴシック" pitchFamily="34" charset="-128"/>
              </a:rPr>
              <a:t>: </a:t>
            </a:r>
            <a:r>
              <a:rPr lang="es-ES" sz="3000" dirty="0">
                <a:ea typeface="ＭＳ Ｐゴシック" pitchFamily="34" charset="-128"/>
              </a:rPr>
              <a:t>DTG/ABC/3TC una vez al día </a:t>
            </a:r>
            <a:br>
              <a:rPr lang="es-ES" sz="3000" dirty="0">
                <a:ea typeface="ＭＳ Ｐゴシック" pitchFamily="34" charset="-128"/>
              </a:rPr>
            </a:br>
            <a:r>
              <a:rPr lang="es-ES" sz="3000" dirty="0">
                <a:ea typeface="ＭＳ Ｐゴシック" pitchFamily="34" charset="-128"/>
              </a:rPr>
              <a:t>vs TDF/FTC/ ATV + r una vez por día en mujeres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71134"/>
              </p:ext>
            </p:extLst>
          </p:nvPr>
        </p:nvGraphicFramePr>
        <p:xfrm>
          <a:off x="251520" y="1669632"/>
          <a:ext cx="8712200" cy="4711693"/>
        </p:xfrm>
        <a:graphic>
          <a:graphicData uri="http://schemas.openxmlformats.org/drawingml/2006/table">
            <a:tbl>
              <a:tblPr/>
              <a:tblGrid>
                <a:gridCol w="388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248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247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ALT ≥ 3 x ULN, %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 case &gt;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  <a:latin typeface="+mn-lt"/>
                        </a:rPr>
                        <a:t> 20 x ULN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78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Creatinina, modificaciones medias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+ 9.29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+ 5.86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676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Albúmina orina: creatinina ratio (g/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moL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), modificaciones medias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- 0.10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078">
                <a:tc>
                  <a:txBody>
                    <a:bodyPr/>
                    <a:lstStyle/>
                    <a:p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Creatinina fosfoquinasa, grado 3-4,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676">
                <a:tc>
                  <a:txBody>
                    <a:bodyPr/>
                    <a:lstStyle/>
                    <a:p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Colesterol total: HDL-cholesterol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Diferencia ajustada: - 0.106 </a:t>
                      </a:r>
                    </a:p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(IC95%: - 0.313 a 0.101)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ns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676">
                <a:tc>
                  <a:txBody>
                    <a:bodyPr/>
                    <a:lstStyle/>
                    <a:p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Triglicéridos, mmol/L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Diferencia ajustada: - 0.026 </a:t>
                      </a:r>
                    </a:p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(IC95%: - 0.159 a 0.107)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ns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5071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Marcadores óseos, S48: 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baseline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ratio</a:t>
                      </a:r>
                    </a:p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Fosfatasa alcalina ósea</a:t>
                      </a:r>
                    </a:p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Tipo I colágeno C-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telopeptides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Osteocalcina</a:t>
                      </a:r>
                    </a:p>
                    <a:p>
                      <a:pPr lvl="1"/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Procolágeno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1 N-terminal 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propéptido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Vitamina D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1.188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1.257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1.282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1.214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0.987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1.629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1.918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2.039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1.752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1.158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1327999" y="1214238"/>
            <a:ext cx="6444392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None/>
              <a:defRPr/>
            </a:pPr>
            <a:r>
              <a:rPr lang="es-ES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Cambios en los parámetros de laboratorio a </a:t>
            </a: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S48  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605D625D-0A35-416F-993A-D52C47C38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ES" sz="3000" dirty="0">
                <a:ea typeface="ＭＳ Ｐゴシック" pitchFamily="34" charset="-128"/>
              </a:rPr>
              <a:t>Estudio ARIA</a:t>
            </a:r>
            <a:r>
              <a:rPr lang="en-GB" sz="3000" dirty="0">
                <a:ea typeface="ＭＳ Ｐゴシック" pitchFamily="34" charset="-128"/>
              </a:rPr>
              <a:t>: </a:t>
            </a:r>
            <a:r>
              <a:rPr lang="es-ES" sz="3000" dirty="0">
                <a:ea typeface="ＭＳ Ｐゴシック" pitchFamily="34" charset="-128"/>
              </a:rPr>
              <a:t>DTG/ABC/3TC una vez al día </a:t>
            </a:r>
            <a:br>
              <a:rPr lang="es-ES" sz="3000" dirty="0">
                <a:ea typeface="ＭＳ Ｐゴシック" pitchFamily="34" charset="-128"/>
              </a:rPr>
            </a:br>
            <a:r>
              <a:rPr lang="es-ES" sz="3000" dirty="0">
                <a:ea typeface="ＭＳ Ｐゴシック" pitchFamily="34" charset="-128"/>
              </a:rPr>
              <a:t>vs TDF/FTC/ ATV + r una vez por día en mujeres</a:t>
            </a:r>
          </a:p>
        </p:txBody>
      </p:sp>
    </p:spTree>
    <p:extLst>
      <p:ext uri="{BB962C8B-B14F-4D97-AF65-F5344CB8AC3E}">
        <p14:creationId xmlns:p14="http://schemas.microsoft.com/office/powerpoint/2010/main" val="86010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s-ES" sz="2800" b="1" dirty="0">
                <a:latin typeface="Calibri" pitchFamily="34" charset="0"/>
                <a:ea typeface="ＭＳ Ｐゴシック" pitchFamily="34" charset="-128"/>
              </a:rPr>
              <a:t>Conclusiones</a:t>
            </a:r>
            <a:br>
              <a:rPr lang="en-US" sz="2800" b="1" dirty="0">
                <a:latin typeface="Calibri" pitchFamily="34" charset="0"/>
                <a:ea typeface="ＭＳ Ｐゴシック" pitchFamily="34" charset="-128"/>
              </a:rPr>
            </a:br>
            <a:endParaRPr lang="en-US" sz="2800" b="1" dirty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34" charset="-128"/>
              </a:rPr>
              <a:t>En</a:t>
            </a: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es-ES" sz="2000" dirty="0">
                <a:ea typeface="ＭＳ Ｐゴシック" pitchFamily="34" charset="-128"/>
              </a:rPr>
              <a:t>mujeres</a:t>
            </a: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en-US" sz="2000" dirty="0" err="1">
                <a:ea typeface="ＭＳ Ｐゴシック" pitchFamily="34" charset="-128"/>
              </a:rPr>
              <a:t>na</a:t>
            </a:r>
            <a:r>
              <a:rPr lang="nl-NL" sz="2000" dirty="0" err="1">
                <a:ea typeface="ＭＳ Ｐゴシック" pitchFamily="34" charset="-128"/>
              </a:rPr>
              <a:t>ï</a:t>
            </a:r>
            <a:r>
              <a:rPr lang="en-US" sz="2000" dirty="0" err="1">
                <a:ea typeface="ＭＳ Ｐゴシック" pitchFamily="34" charset="-128"/>
              </a:rPr>
              <a:t>ve</a:t>
            </a:r>
            <a:r>
              <a:rPr lang="en-US" sz="2000" dirty="0">
                <a:ea typeface="ＭＳ Ｐゴシック" pitchFamily="34" charset="-128"/>
              </a:rPr>
              <a:t> de ARV, DTG/ABC/3TC </a:t>
            </a:r>
            <a:r>
              <a:rPr lang="es-ES" sz="2000" dirty="0">
                <a:ea typeface="ＭＳ Ｐゴシック" pitchFamily="34" charset="-128"/>
              </a:rPr>
              <a:t>fue superior a </a:t>
            </a:r>
            <a:br>
              <a:rPr lang="es-ES" sz="2000" dirty="0">
                <a:ea typeface="ＭＳ Ｐゴシック" pitchFamily="34" charset="-128"/>
              </a:rPr>
            </a:br>
            <a:r>
              <a:rPr lang="es-ES" sz="2000" dirty="0">
                <a:ea typeface="ＭＳ Ｐゴシック" pitchFamily="34" charset="-128"/>
              </a:rPr>
              <a:t>ATV + r + TDF/FTC a 48 semanas de tratamiento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CV &lt; 50 c/mL (ITT-E, snapshot): 82% vs 71%</a:t>
            </a:r>
          </a:p>
          <a:p>
            <a:pPr lvl="2">
              <a:spcBef>
                <a:spcPts val="300"/>
              </a:spcBef>
            </a:pPr>
            <a:r>
              <a:rPr lang="es-ES" sz="2000" dirty="0">
                <a:ea typeface="ＭＳ Ｐゴシック" pitchFamily="34" charset="-128"/>
              </a:rPr>
              <a:t>Diferencia ajustada: 10.5%, 95% CI: 3.1% a 17.8%, p = 0.005</a:t>
            </a:r>
          </a:p>
          <a:p>
            <a:pPr lvl="2">
              <a:spcBef>
                <a:spcPts val="300"/>
              </a:spcBef>
            </a:pPr>
            <a:r>
              <a:rPr lang="es-ES" sz="2000" dirty="0">
                <a:ea typeface="ＭＳ Ｐゴシック" pitchFamily="34" charset="-128"/>
              </a:rPr>
              <a:t>Diferencia por una menor tasa de no respuesta virológica y menos discontinuaciones por eventos adversos en la rama DTG </a:t>
            </a:r>
          </a:p>
          <a:p>
            <a:pPr marL="914400" lvl="2" indent="0">
              <a:spcBef>
                <a:spcPts val="300"/>
              </a:spcBef>
              <a:buNone/>
            </a:pP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34" charset="-128"/>
              </a:rPr>
              <a:t>DTG/ABC/3TC tuvo un favorable perfil de seguridad comparado con  </a:t>
            </a:r>
            <a:br>
              <a:rPr lang="es-ES" sz="2000" dirty="0">
                <a:ea typeface="ＭＳ Ｐゴシック" pitchFamily="34" charset="-128"/>
              </a:rPr>
            </a:br>
            <a:r>
              <a:rPr lang="es-ES" sz="2000" dirty="0">
                <a:ea typeface="ＭＳ Ｐゴシック" pitchFamily="34" charset="-128"/>
              </a:rPr>
              <a:t>ATV + r + TDF/FTC 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642403" y="6582618"/>
            <a:ext cx="3494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AIDS 2016, Durban, Abs. THAB0205LB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ES" sz="3000" dirty="0">
                <a:ea typeface="ＭＳ Ｐゴシック" pitchFamily="34" charset="-128"/>
              </a:rPr>
              <a:t>Estudio ARIA</a:t>
            </a:r>
            <a:r>
              <a:rPr lang="en-GB" sz="3000" dirty="0">
                <a:ea typeface="ＭＳ Ｐゴシック" pitchFamily="34" charset="-128"/>
              </a:rPr>
              <a:t>: </a:t>
            </a:r>
            <a:r>
              <a:rPr lang="es-ES" sz="3000" dirty="0">
                <a:ea typeface="ＭＳ Ｐゴシック" pitchFamily="34" charset="-128"/>
              </a:rPr>
              <a:t>DTG/ABC/3TC una vez al día </a:t>
            </a:r>
            <a:br>
              <a:rPr lang="es-ES" sz="3000" dirty="0">
                <a:ea typeface="ＭＳ Ｐゴシック" pitchFamily="34" charset="-128"/>
              </a:rPr>
            </a:br>
            <a:r>
              <a:rPr lang="es-ES" sz="3000" dirty="0">
                <a:ea typeface="ＭＳ Ｐゴシック" pitchFamily="34" charset="-128"/>
              </a:rPr>
              <a:t>vs TDF/FTC/ ATV + r una vez por día en mujeres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1071</Words>
  <Application>Microsoft Office PowerPoint</Application>
  <PresentationFormat>Affichage à l'écran (4:3)</PresentationFormat>
  <Paragraphs>284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ARV_trials_2018</vt:lpstr>
      <vt:lpstr>Comparación de INSTI vs IP</vt:lpstr>
      <vt:lpstr>Estudio ARIA: DTG/ABC/3TC una vez al día  vs TDF/FTC/ ATV + r una vez por día en mujeres</vt:lpstr>
      <vt:lpstr>Estudio ARIA: DTG/ABC/3TC una vez al día  vs TDF/FTC/ ATV + r una vez por día en mujeres</vt:lpstr>
      <vt:lpstr>Estudio ARIA: DTG/ABC/3TC una vez al día  vs TDF/FTC/ ATV + r una vez por día en mujeres</vt:lpstr>
      <vt:lpstr>Estudio ARIA: DTG/ABC/3TC una vez al día  vs TDF/FTC/ ATV + r una vez por día en mujeres</vt:lpstr>
      <vt:lpstr>Estudio ARIA: DTG/ABC/3TC una vez al día  vs TDF/FTC/ ATV + r una vez por día en mujeres</vt:lpstr>
      <vt:lpstr>Estudio ARIA: DTG/ABC/3TC una vez al día  vs TDF/FTC/ ATV + r una vez por día en mujeres</vt:lpstr>
      <vt:lpstr>Estudio ARIA: DTG/ABC/3TC una vez al día  vs TDF/FTC/ ATV + r una vez por día en mujeres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201</cp:revision>
  <dcterms:created xsi:type="dcterms:W3CDTF">2014-10-03T12:12:49Z</dcterms:created>
  <dcterms:modified xsi:type="dcterms:W3CDTF">2018-03-07T00:59:23Z</dcterms:modified>
</cp:coreProperties>
</file>