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72" r:id="rId2"/>
    <p:sldId id="257" r:id="rId3"/>
    <p:sldId id="258" r:id="rId4"/>
    <p:sldId id="259" r:id="rId5"/>
    <p:sldId id="273" r:id="rId6"/>
    <p:sldId id="264" r:id="rId7"/>
    <p:sldId id="274" r:id="rId8"/>
    <p:sldId id="262" r:id="rId9"/>
  </p:sldIdLst>
  <p:sldSz cx="9144000" cy="6858000" type="screen4x3"/>
  <p:notesSz cx="6858000" cy="9144000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5759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tilisateur de Microsoft Office" initials="Office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DDDDDD"/>
    <a:srgbClr val="FFFFFF"/>
    <a:srgbClr val="000066"/>
    <a:srgbClr val="0066FF"/>
    <a:srgbClr val="333399"/>
    <a:srgbClr val="CC3300"/>
    <a:srgbClr val="C0C0C0"/>
    <a:srgbClr val="FF9933"/>
    <a:srgbClr val="FE7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32" autoAdjust="0"/>
    <p:restoredTop sz="94674"/>
  </p:normalViewPr>
  <p:slideViewPr>
    <p:cSldViewPr snapToObjects="1" showGuides="1">
      <p:cViewPr varScale="1">
        <p:scale>
          <a:sx n="83" d="100"/>
          <a:sy n="83" d="100"/>
        </p:scale>
        <p:origin x="1188" y="78"/>
      </p:cViewPr>
      <p:guideLst>
        <p:guide pos="5759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Objects="1" showGuides="1">
      <p:cViewPr varScale="1">
        <p:scale>
          <a:sx n="67" d="100"/>
          <a:sy n="67" d="100"/>
        </p:scale>
        <p:origin x="2748" y="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61674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4792775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9020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Arial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795996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Arial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101922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Arial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90180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243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0244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3CEDA7DE-3F6F-420F-B3DD-909E70BE4F4D}" type="slidenum">
              <a:rPr lang="fr-FR" sz="1200">
                <a:solidFill>
                  <a:srgbClr val="000000"/>
                </a:solidFill>
              </a:rPr>
              <a:pPr algn="r" defTabSz="850900"/>
              <a:t>5</a:t>
            </a:fld>
            <a:endParaRPr lang="fr-FR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2415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dirty="0">
              <a:latin typeface="Arial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512608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dirty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latin typeface="Trebuchet MS" pitchFamily="34" charset="0"/>
              </a:rPr>
              <a:t>ARV-trial.com</a:t>
            </a:r>
          </a:p>
        </p:txBody>
      </p:sp>
      <p:sp>
        <p:nvSpPr>
          <p:cNvPr id="18436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8DE43E1D-F6A1-4DC0-B603-A2E15794ED2B}" type="slidenum">
              <a:rPr lang="fr-FR" sz="1200">
                <a:latin typeface="Calibri" pitchFamily="34" charset="0"/>
              </a:rPr>
              <a:pPr algn="r" defTabSz="850900"/>
              <a:t>7</a:t>
            </a:fld>
            <a:endParaRPr lang="fr-FR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55704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Arial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931588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>
                <a:ea typeface="ＭＳ Ｐゴシック" pitchFamily="34" charset="-128"/>
              </a:rPr>
              <a:t>Comparación de INSTI vs IP</a:t>
            </a:r>
          </a:p>
        </p:txBody>
      </p:sp>
      <p:sp>
        <p:nvSpPr>
          <p:cNvPr id="3074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b="1" dirty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FLAMINGO</a:t>
            </a:r>
          </a:p>
          <a:p>
            <a:r>
              <a:rPr lang="fr-FR" sz="2800" b="1" dirty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GS-236-0103</a:t>
            </a:r>
          </a:p>
          <a:p>
            <a:r>
              <a:rPr lang="fr-FR" sz="2800" b="1" dirty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ACTG A5257</a:t>
            </a:r>
          </a:p>
          <a:p>
            <a:r>
              <a:rPr lang="fr-FR" sz="2800" b="1" dirty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WAVES</a:t>
            </a:r>
          </a:p>
          <a:p>
            <a:r>
              <a:rPr lang="fr-FR" sz="2800" b="1" dirty="0">
                <a:latin typeface="Calibri" pitchFamily="34" charset="0"/>
                <a:ea typeface="ＭＳ Ｐゴシック" pitchFamily="34" charset="-128"/>
              </a:rPr>
              <a:t>ARIA 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34925" y="11255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es-ES" sz="2400" b="1" kern="0" dirty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Diseño</a:t>
            </a:r>
          </a:p>
        </p:txBody>
      </p:sp>
      <p:cxnSp>
        <p:nvCxnSpPr>
          <p:cNvPr id="5123" name="Connecteur droit 66"/>
          <p:cNvCxnSpPr>
            <a:cxnSpLocks noChangeShapeType="1"/>
          </p:cNvCxnSpPr>
          <p:nvPr/>
        </p:nvCxnSpPr>
        <p:spPr bwMode="auto">
          <a:xfrm rot="5400000">
            <a:off x="2931319" y="2537619"/>
            <a:ext cx="400050" cy="1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5124" name="Espace réservé du contenu 2"/>
          <p:cNvSpPr>
            <a:spLocks/>
          </p:cNvSpPr>
          <p:nvPr/>
        </p:nvSpPr>
        <p:spPr bwMode="auto">
          <a:xfrm>
            <a:off x="34925" y="4933950"/>
            <a:ext cx="896302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es-ES" sz="2400" b="1" dirty="0">
                <a:solidFill>
                  <a:srgbClr val="CC3300"/>
                </a:solidFill>
                <a:latin typeface="Calibri" pitchFamily="34" charset="0"/>
              </a:rPr>
              <a:t>Objetivo</a:t>
            </a:r>
          </a:p>
          <a:p>
            <a:pPr marL="800100" lvl="1" indent="-342900" defTabSz="9144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es-ES" dirty="0">
                <a:solidFill>
                  <a:srgbClr val="000066"/>
                </a:solidFill>
              </a:rPr>
              <a:t>No inferioridad de DTG/ABC/3TC a S48: % CV &lt; 50 c/</a:t>
            </a:r>
            <a:r>
              <a:rPr lang="es-ES" dirty="0" err="1">
                <a:solidFill>
                  <a:srgbClr val="000066"/>
                </a:solidFill>
              </a:rPr>
              <a:t>mL</a:t>
            </a:r>
            <a:r>
              <a:rPr lang="es-ES" dirty="0">
                <a:solidFill>
                  <a:srgbClr val="000066"/>
                </a:solidFill>
              </a:rPr>
              <a:t> por intención de tratar, análisis </a:t>
            </a:r>
            <a:r>
              <a:rPr lang="es-ES" dirty="0" err="1">
                <a:solidFill>
                  <a:srgbClr val="000066"/>
                </a:solidFill>
              </a:rPr>
              <a:t>snapshot</a:t>
            </a:r>
            <a:r>
              <a:rPr lang="es-ES" dirty="0">
                <a:solidFill>
                  <a:srgbClr val="000066"/>
                </a:solidFill>
              </a:rPr>
              <a:t> (margen inferior de IC95% de dos colas para la diferencia = - 12%)</a:t>
            </a:r>
            <a:endParaRPr lang="es-ES" b="1" dirty="0">
              <a:solidFill>
                <a:srgbClr val="000066"/>
              </a:solidFill>
            </a:endParaRPr>
          </a:p>
        </p:txBody>
      </p:sp>
      <p:graphicFrame>
        <p:nvGraphicFramePr>
          <p:cNvPr id="207880" name="Group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0982887"/>
              </p:ext>
            </p:extLst>
          </p:nvPr>
        </p:nvGraphicFramePr>
        <p:xfrm>
          <a:off x="4038600" y="2504748"/>
          <a:ext cx="3533775" cy="530304"/>
        </p:xfrm>
        <a:graphic>
          <a:graphicData uri="http://schemas.openxmlformats.org/drawingml/2006/table">
            <a:tbl>
              <a:tblPr/>
              <a:tblGrid>
                <a:gridCol w="3533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3030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DTG/ABC/3TC </a:t>
                      </a:r>
                    </a:p>
                  </a:txBody>
                  <a:tcPr marL="91450" marR="91450"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07888" name="Group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9981204"/>
              </p:ext>
            </p:extLst>
          </p:nvPr>
        </p:nvGraphicFramePr>
        <p:xfrm>
          <a:off x="4038600" y="3505771"/>
          <a:ext cx="3533775" cy="640080"/>
        </p:xfrm>
        <a:graphic>
          <a:graphicData uri="http://schemas.openxmlformats.org/drawingml/2006/table">
            <a:tbl>
              <a:tblPr/>
              <a:tblGrid>
                <a:gridCol w="3533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9929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FTC/TDF +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ATV + r 300/100 mg </a:t>
                      </a:r>
                    </a:p>
                  </a:txBody>
                  <a:tcPr marL="91450" marR="9145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2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141" name="Oval 170"/>
          <p:cNvSpPr>
            <a:spLocks noChangeArrowheads="1"/>
          </p:cNvSpPr>
          <p:nvPr/>
        </p:nvSpPr>
        <p:spPr bwMode="auto">
          <a:xfrm>
            <a:off x="2311400" y="1323975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s-ES" sz="1400" b="1" dirty="0" err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Randomización</a:t>
            </a:r>
            <a:r>
              <a:rPr lang="es-ES" sz="14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*</a:t>
            </a:r>
          </a:p>
          <a:p>
            <a:pPr algn="ctr" defTabSz="914400"/>
            <a:r>
              <a:rPr lang="es-ES" sz="14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1 : 1</a:t>
            </a:r>
          </a:p>
          <a:p>
            <a:pPr algn="ctr" defTabSz="914400"/>
            <a:r>
              <a:rPr lang="es-ES" sz="14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Etiqueta abierta</a:t>
            </a:r>
          </a:p>
        </p:txBody>
      </p:sp>
      <p:sp>
        <p:nvSpPr>
          <p:cNvPr id="5142" name="AutoShape 162"/>
          <p:cNvSpPr>
            <a:spLocks noChangeArrowheads="1"/>
          </p:cNvSpPr>
          <p:nvPr/>
        </p:nvSpPr>
        <p:spPr bwMode="auto">
          <a:xfrm>
            <a:off x="540319" y="2556450"/>
            <a:ext cx="2158092" cy="1736646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spAutoFit/>
          </a:bodyPr>
          <a:lstStyle/>
          <a:p>
            <a:pPr algn="ctr" defTabSz="914400"/>
            <a:r>
              <a:rPr lang="es-ES" sz="16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Mujeres</a:t>
            </a:r>
          </a:p>
          <a:p>
            <a:pPr algn="ctr" defTabSz="914400"/>
            <a:r>
              <a:rPr lang="en-GB" sz="16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Na</a:t>
            </a:r>
            <a:r>
              <a:rPr lang="nl-NL" sz="1600" b="1" dirty="0" err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ï</a:t>
            </a:r>
            <a:r>
              <a:rPr lang="en-GB" sz="1600" b="1" dirty="0" err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ve</a:t>
            </a:r>
            <a:r>
              <a:rPr lang="en-GB" sz="16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de ARV</a:t>
            </a:r>
          </a:p>
          <a:p>
            <a:pPr algn="ctr" defTabSz="914400"/>
            <a:r>
              <a:rPr lang="en-GB" sz="16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HIV RNA </a:t>
            </a:r>
            <a:r>
              <a:rPr lang="en-GB" sz="1600" b="1" u="sng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en-GB" sz="16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500 c/mL</a:t>
            </a:r>
          </a:p>
          <a:p>
            <a:pPr algn="ctr" defTabSz="914400"/>
            <a:r>
              <a:rPr lang="es-ES" sz="16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Sin límite de CD4</a:t>
            </a:r>
          </a:p>
          <a:p>
            <a:pPr algn="ctr" defTabSz="914400"/>
            <a:r>
              <a:rPr lang="es-ES" sz="16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HLA-B*5701 negativo</a:t>
            </a:r>
          </a:p>
          <a:p>
            <a:pPr algn="ctr" defTabSz="914400"/>
            <a:r>
              <a:rPr lang="es-ES" sz="16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Hepatitis B negativo</a:t>
            </a:r>
          </a:p>
        </p:txBody>
      </p:sp>
      <p:sp>
        <p:nvSpPr>
          <p:cNvPr id="5143" name="ZoneTexte 71"/>
          <p:cNvSpPr txBox="1">
            <a:spLocks noChangeArrowheads="1"/>
          </p:cNvSpPr>
          <p:nvPr/>
        </p:nvSpPr>
        <p:spPr bwMode="auto">
          <a:xfrm>
            <a:off x="395288" y="4364409"/>
            <a:ext cx="860266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4400"/>
            <a:r>
              <a:rPr lang="es-ES" sz="1400" dirty="0">
                <a:solidFill>
                  <a:srgbClr val="000066"/>
                </a:solidFill>
              </a:rPr>
              <a:t>* La </a:t>
            </a:r>
            <a:r>
              <a:rPr lang="es-ES" sz="1400" dirty="0" err="1">
                <a:solidFill>
                  <a:srgbClr val="000066"/>
                </a:solidFill>
              </a:rPr>
              <a:t>randomización</a:t>
            </a:r>
            <a:r>
              <a:rPr lang="es-ES" sz="1400" dirty="0">
                <a:solidFill>
                  <a:srgbClr val="000066"/>
                </a:solidFill>
              </a:rPr>
              <a:t> fue estratificada por CV (≤ o &gt; 100 000 c/</a:t>
            </a:r>
            <a:r>
              <a:rPr lang="es-ES" sz="1400" dirty="0" err="1">
                <a:solidFill>
                  <a:srgbClr val="000066"/>
                </a:solidFill>
              </a:rPr>
              <a:t>mL</a:t>
            </a:r>
            <a:r>
              <a:rPr lang="es-ES" sz="1400" dirty="0">
                <a:solidFill>
                  <a:srgbClr val="000066"/>
                </a:solidFill>
              </a:rPr>
              <a:t>) al </a:t>
            </a:r>
            <a:r>
              <a:rPr lang="es-ES" sz="1400" i="1" dirty="0" err="1">
                <a:solidFill>
                  <a:srgbClr val="000066"/>
                </a:solidFill>
              </a:rPr>
              <a:t>screening</a:t>
            </a:r>
            <a:r>
              <a:rPr lang="es-ES" sz="1400" baseline="30000" dirty="0">
                <a:solidFill>
                  <a:srgbClr val="000066"/>
                </a:solidFill>
              </a:rPr>
              <a:t> </a:t>
            </a:r>
            <a:r>
              <a:rPr lang="es-ES" sz="1400" dirty="0">
                <a:solidFill>
                  <a:srgbClr val="000066"/>
                </a:solidFill>
              </a:rPr>
              <a:t> CD4 (≤ o &gt; 350/mm</a:t>
            </a:r>
            <a:r>
              <a:rPr lang="es-ES" sz="1400" baseline="30000" dirty="0">
                <a:solidFill>
                  <a:srgbClr val="000066"/>
                </a:solidFill>
              </a:rPr>
              <a:t>3</a:t>
            </a:r>
            <a:r>
              <a:rPr lang="es-ES" sz="1400" dirty="0">
                <a:solidFill>
                  <a:srgbClr val="000066"/>
                </a:solidFill>
              </a:rPr>
              <a:t>)</a:t>
            </a:r>
          </a:p>
        </p:txBody>
      </p:sp>
      <p:sp>
        <p:nvSpPr>
          <p:cNvPr id="5144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93201" cy="1106488"/>
          </a:xfrm>
        </p:spPr>
        <p:txBody>
          <a:bodyPr/>
          <a:lstStyle/>
          <a:p>
            <a:r>
              <a:rPr lang="es-ES" sz="3000" dirty="0">
                <a:ea typeface="ＭＳ Ｐゴシック" pitchFamily="34" charset="-128"/>
              </a:rPr>
              <a:t>Estudio ARIA</a:t>
            </a:r>
            <a:r>
              <a:rPr lang="en-GB" sz="3000" dirty="0">
                <a:ea typeface="ＭＳ Ｐゴシック" pitchFamily="34" charset="-128"/>
              </a:rPr>
              <a:t>: </a:t>
            </a:r>
            <a:r>
              <a:rPr lang="es-ES" sz="3000" dirty="0">
                <a:ea typeface="ＭＳ Ｐゴシック" pitchFamily="34" charset="-128"/>
              </a:rPr>
              <a:t>DTG/ABC/3TC una vez al día </a:t>
            </a:r>
            <a:br>
              <a:rPr lang="es-ES" sz="3000" dirty="0">
                <a:ea typeface="ＭＳ Ｐゴシック" pitchFamily="34" charset="-128"/>
              </a:rPr>
            </a:br>
            <a:r>
              <a:rPr lang="es-ES" sz="3000" dirty="0">
                <a:ea typeface="ＭＳ Ｐゴシック" pitchFamily="34" charset="-128"/>
              </a:rPr>
              <a:t>vs TDF/FTC/ ATV + r una vez por día en mujeres</a:t>
            </a:r>
          </a:p>
        </p:txBody>
      </p:sp>
      <p:cxnSp>
        <p:nvCxnSpPr>
          <p:cNvPr id="5145" name="AutoShape 60"/>
          <p:cNvCxnSpPr>
            <a:cxnSpLocks noChangeShapeType="1"/>
          </p:cNvCxnSpPr>
          <p:nvPr/>
        </p:nvCxnSpPr>
        <p:spPr bwMode="auto">
          <a:xfrm rot="10800000" flipH="1" flipV="1">
            <a:off x="3990975" y="2794000"/>
            <a:ext cx="1588" cy="993775"/>
          </a:xfrm>
          <a:prstGeom prst="bentConnector3">
            <a:avLst>
              <a:gd name="adj1" fmla="val -48000014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5146" name="Line 63"/>
          <p:cNvSpPr>
            <a:spLocks noChangeShapeType="1"/>
          </p:cNvSpPr>
          <p:nvPr/>
        </p:nvSpPr>
        <p:spPr bwMode="auto">
          <a:xfrm>
            <a:off x="2722563" y="3284538"/>
            <a:ext cx="490537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5147" name="Rectangle 9"/>
          <p:cNvSpPr>
            <a:spLocks noChangeArrowheads="1"/>
          </p:cNvSpPr>
          <p:nvPr/>
        </p:nvSpPr>
        <p:spPr bwMode="auto">
          <a:xfrm>
            <a:off x="3213259" y="3460750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n-GB" sz="1600" b="1" dirty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= 247</a:t>
            </a:r>
          </a:p>
        </p:txBody>
      </p:sp>
      <p:sp>
        <p:nvSpPr>
          <p:cNvPr id="5148" name="Rectangle 8"/>
          <p:cNvSpPr>
            <a:spLocks noChangeArrowheads="1"/>
          </p:cNvSpPr>
          <p:nvPr/>
        </p:nvSpPr>
        <p:spPr bwMode="auto">
          <a:xfrm>
            <a:off x="3213259" y="2466975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n-GB" sz="1600" b="1" dirty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= 248</a:t>
            </a: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235825" y="1447800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S48</a:t>
            </a:r>
            <a:endParaRPr lang="en-GB" sz="160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5150" name="Line 172"/>
          <p:cNvSpPr>
            <a:spLocks noChangeShapeType="1"/>
          </p:cNvSpPr>
          <p:nvPr/>
        </p:nvSpPr>
        <p:spPr bwMode="auto">
          <a:xfrm>
            <a:off x="7554913" y="1987551"/>
            <a:ext cx="0" cy="2017514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5151" name="Line 31"/>
          <p:cNvSpPr>
            <a:spLocks noChangeShapeType="1"/>
          </p:cNvSpPr>
          <p:nvPr/>
        </p:nvSpPr>
        <p:spPr bwMode="auto">
          <a:xfrm flipV="1">
            <a:off x="7572375" y="2780854"/>
            <a:ext cx="1303338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155" name="ZoneTexte 1"/>
          <p:cNvSpPr txBox="1">
            <a:spLocks noChangeArrowheads="1"/>
          </p:cNvSpPr>
          <p:nvPr/>
        </p:nvSpPr>
        <p:spPr bwMode="auto">
          <a:xfrm>
            <a:off x="7624689" y="2411596"/>
            <a:ext cx="11237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b="1" dirty="0">
                <a:solidFill>
                  <a:srgbClr val="333399"/>
                </a:solidFill>
                <a:latin typeface="+mj-lt"/>
              </a:rPr>
              <a:t>extensión</a:t>
            </a:r>
          </a:p>
        </p:txBody>
      </p:sp>
      <p:sp>
        <p:nvSpPr>
          <p:cNvPr id="22" name="AutoShape 162"/>
          <p:cNvSpPr>
            <a:spLocks noChangeArrowheads="1"/>
          </p:cNvSpPr>
          <p:nvPr/>
        </p:nvSpPr>
        <p:spPr bwMode="auto">
          <a:xfrm>
            <a:off x="-2" y="6605389"/>
            <a:ext cx="755651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ARIA</a:t>
            </a:r>
          </a:p>
        </p:txBody>
      </p:sp>
      <p:sp>
        <p:nvSpPr>
          <p:cNvPr id="23" name="ZoneTexte 69"/>
          <p:cNvSpPr txBox="1">
            <a:spLocks noChangeArrowheads="1"/>
          </p:cNvSpPr>
          <p:nvPr/>
        </p:nvSpPr>
        <p:spPr bwMode="auto">
          <a:xfrm>
            <a:off x="5642403" y="6582618"/>
            <a:ext cx="3494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</a:rPr>
              <a:t>Orrell</a:t>
            </a:r>
            <a:r>
              <a:rPr lang="fr-FR" sz="1200" i="1" dirty="0">
                <a:solidFill>
                  <a:srgbClr val="CC0000"/>
                </a:solidFill>
              </a:rPr>
              <a:t> C. AIDS 2016, Durban, Abs. THAB0205LB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621" name="Group 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804398416"/>
              </p:ext>
            </p:extLst>
          </p:nvPr>
        </p:nvGraphicFramePr>
        <p:xfrm>
          <a:off x="228403" y="1588916"/>
          <a:ext cx="8664077" cy="4571562"/>
        </p:xfrm>
        <a:graphic>
          <a:graphicData uri="http://schemas.openxmlformats.org/drawingml/2006/table">
            <a:tbl>
              <a:tblPr/>
              <a:tblGrid>
                <a:gridCol w="4495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137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04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04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690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DTG/ABC/3TC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 = 248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ATV + r + FTC/TDF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 = 247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2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50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Mujeres, %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100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100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50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Edad mediana, años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38,1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37,8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50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Raza blanca / negra/ asiática, %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46 / 41 / 9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43 / 44 / 9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50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SIDA, %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50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CV (log</a:t>
                      </a:r>
                      <a:r>
                        <a:rPr kumimoji="0" lang="es-ES" sz="1200" b="1" i="0" u="none" strike="noStrike" cap="none" normalizeH="0" baseline="-25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10 </a:t>
                      </a: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c/</a:t>
                      </a:r>
                      <a:r>
                        <a:rPr kumimoji="0" lang="es-ES" sz="12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mL</a:t>
                      </a: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), mediana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4.41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4.43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50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CV &gt; 100 000 c/</a:t>
                      </a:r>
                      <a:r>
                        <a:rPr kumimoji="0" lang="es-ES" sz="12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mL</a:t>
                      </a: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, %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28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27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50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CD4 </a:t>
                      </a:r>
                      <a:r>
                        <a:rPr kumimoji="0" lang="es-ES" sz="12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cell</a:t>
                      </a: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 (/mm</a:t>
                      </a:r>
                      <a:r>
                        <a:rPr kumimoji="0" lang="es-ES" sz="12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), mediana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340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350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850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CD4 &lt; 350/ mm</a:t>
                      </a:r>
                      <a:r>
                        <a:rPr kumimoji="0" lang="es-ES" sz="12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, %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52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50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850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Coinfección</a:t>
                      </a: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con Hepatitis C, %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6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9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50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Discontinuación s S48, N (%)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42 (17%)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55 (22%)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85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Por falta de eficacia, N</a:t>
                      </a:r>
                    </a:p>
                  </a:txBody>
                  <a:tcPr marL="90000" marR="90000" marT="46804" marB="46804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85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Por evento adverso, N</a:t>
                      </a:r>
                    </a:p>
                  </a:txBody>
                  <a:tcPr marL="90000" marR="90000" marT="46804" marB="46804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10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18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85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Pérdida de seguimiento / retiro de consentimiento, N</a:t>
                      </a:r>
                    </a:p>
                  </a:txBody>
                  <a:tcPr marL="90000" marR="90000" marT="46804" marB="46804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11 / 5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13 / 7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85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Desviación de protocolo / discreción del investigador, N</a:t>
                      </a:r>
                    </a:p>
                  </a:txBody>
                  <a:tcPr marL="90000" marR="90000" marT="46804" marB="46804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 / 1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  / 0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226064" y="6197795"/>
            <a:ext cx="866407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400" dirty="0">
                <a:solidFill>
                  <a:srgbClr val="000066"/>
                </a:solidFill>
              </a:rPr>
              <a:t>13 pacientes: 5 DTG/ABC/3TC y 8 ATV/r + FTC/TDF quedaron embarazadas y fueron retiradas del estudio </a:t>
            </a:r>
          </a:p>
        </p:txBody>
      </p:sp>
      <p:sp>
        <p:nvSpPr>
          <p:cNvPr id="5" name="AutoShape 162"/>
          <p:cNvSpPr>
            <a:spLocks noChangeArrowheads="1"/>
          </p:cNvSpPr>
          <p:nvPr/>
        </p:nvSpPr>
        <p:spPr bwMode="auto">
          <a:xfrm>
            <a:off x="-2" y="6605389"/>
            <a:ext cx="755651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ARIA</a:t>
            </a:r>
          </a:p>
        </p:txBody>
      </p:sp>
      <p:sp>
        <p:nvSpPr>
          <p:cNvPr id="6" name="ZoneTexte 69"/>
          <p:cNvSpPr txBox="1">
            <a:spLocks noChangeArrowheads="1"/>
          </p:cNvSpPr>
          <p:nvPr/>
        </p:nvSpPr>
        <p:spPr bwMode="auto">
          <a:xfrm>
            <a:off x="5642403" y="6582618"/>
            <a:ext cx="3494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</a:rPr>
              <a:t>Orrell</a:t>
            </a:r>
            <a:r>
              <a:rPr lang="fr-FR" sz="1200" i="1" dirty="0">
                <a:solidFill>
                  <a:srgbClr val="CC0000"/>
                </a:solidFill>
              </a:rPr>
              <a:t> C. AIDS 2016, Durban, Abs. THAB0205LB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2186515" y="1052736"/>
            <a:ext cx="475829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s-ES" sz="2400" b="1" dirty="0">
                <a:solidFill>
                  <a:srgbClr val="CC3300"/>
                </a:solidFill>
                <a:latin typeface="Calibri" pitchFamily="34" charset="0"/>
              </a:rPr>
              <a:t>Características basales y disposición</a:t>
            </a:r>
          </a:p>
        </p:txBody>
      </p:sp>
      <p:sp>
        <p:nvSpPr>
          <p:cNvPr id="9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93201" cy="1106488"/>
          </a:xfrm>
        </p:spPr>
        <p:txBody>
          <a:bodyPr/>
          <a:lstStyle/>
          <a:p>
            <a:r>
              <a:rPr lang="es-ES" sz="3000" dirty="0">
                <a:ea typeface="ＭＳ Ｐゴシック" pitchFamily="34" charset="-128"/>
              </a:rPr>
              <a:t>Estudio ARIA</a:t>
            </a:r>
            <a:r>
              <a:rPr lang="en-GB" sz="3000" dirty="0">
                <a:ea typeface="ＭＳ Ｐゴシック" pitchFamily="34" charset="-128"/>
              </a:rPr>
              <a:t>: </a:t>
            </a:r>
            <a:r>
              <a:rPr lang="es-ES" sz="3000" dirty="0">
                <a:ea typeface="ＭＳ Ｐゴシック" pitchFamily="34" charset="-128"/>
              </a:rPr>
              <a:t>DTG/ABC/3TC una vez al día </a:t>
            </a:r>
            <a:br>
              <a:rPr lang="es-ES" sz="3000" dirty="0">
                <a:ea typeface="ＭＳ Ｐゴシック" pitchFamily="34" charset="-128"/>
              </a:rPr>
            </a:br>
            <a:r>
              <a:rPr lang="es-ES" sz="3000" dirty="0">
                <a:ea typeface="ＭＳ Ｐゴシック" pitchFamily="34" charset="-128"/>
              </a:rPr>
              <a:t>vs TDF/FTC/ ATV + r una vez por día en mujeres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2"/>
          <p:cNvSpPr txBox="1">
            <a:spLocks noChangeArrowheads="1"/>
          </p:cNvSpPr>
          <p:nvPr/>
        </p:nvSpPr>
        <p:spPr bwMode="auto">
          <a:xfrm>
            <a:off x="2463476" y="1151863"/>
            <a:ext cx="42043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s-ES" sz="2400" b="1" dirty="0">
                <a:solidFill>
                  <a:srgbClr val="CC3300"/>
                </a:solidFill>
                <a:latin typeface="Calibri" pitchFamily="34" charset="0"/>
              </a:rPr>
              <a:t>Respuesta al tratamiento a S48 </a:t>
            </a:r>
          </a:p>
        </p:txBody>
      </p:sp>
      <p:sp>
        <p:nvSpPr>
          <p:cNvPr id="9241" name="Text Box 134"/>
          <p:cNvSpPr txBox="1">
            <a:spLocks noChangeArrowheads="1"/>
          </p:cNvSpPr>
          <p:nvPr/>
        </p:nvSpPr>
        <p:spPr bwMode="auto">
          <a:xfrm>
            <a:off x="381528" y="1617225"/>
            <a:ext cx="40878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defTabSz="914400">
              <a:spcBef>
                <a:spcPts val="0"/>
              </a:spcBef>
            </a:pPr>
            <a:r>
              <a:rPr lang="en-GB" sz="2000" b="1" dirty="0">
                <a:solidFill>
                  <a:srgbClr val="333399"/>
                </a:solidFill>
                <a:latin typeface="Calibri" pitchFamily="34" charset="0"/>
                <a:cs typeface="Arial" charset="0"/>
              </a:rPr>
              <a:t>CV &lt; 50 c/mL (ITT-E, </a:t>
            </a:r>
            <a:r>
              <a:rPr lang="en-GB" sz="2000" b="1" i="1" dirty="0">
                <a:solidFill>
                  <a:srgbClr val="333399"/>
                </a:solidFill>
                <a:latin typeface="Calibri" pitchFamily="34" charset="0"/>
                <a:cs typeface="Arial" charset="0"/>
              </a:rPr>
              <a:t>snapshot</a:t>
            </a:r>
            <a:r>
              <a:rPr lang="en-GB" sz="2000" b="1" dirty="0">
                <a:solidFill>
                  <a:srgbClr val="333399"/>
                </a:solidFill>
                <a:latin typeface="Calibri" pitchFamily="34" charset="0"/>
                <a:cs typeface="Arial" charset="0"/>
              </a:rPr>
              <a:t>)</a:t>
            </a:r>
          </a:p>
        </p:txBody>
      </p:sp>
      <p:grpSp>
        <p:nvGrpSpPr>
          <p:cNvPr id="2" name="Groupe 1"/>
          <p:cNvGrpSpPr/>
          <p:nvPr/>
        </p:nvGrpSpPr>
        <p:grpSpPr>
          <a:xfrm>
            <a:off x="-61088" y="2089284"/>
            <a:ext cx="4794289" cy="4291161"/>
            <a:chOff x="-61088" y="2089284"/>
            <a:chExt cx="4794289" cy="4291161"/>
          </a:xfrm>
        </p:grpSpPr>
        <p:grpSp>
          <p:nvGrpSpPr>
            <p:cNvPr id="9240" name="Groupe 54"/>
            <p:cNvGrpSpPr>
              <a:grpSpLocks/>
            </p:cNvGrpSpPr>
            <p:nvPr/>
          </p:nvGrpSpPr>
          <p:grpSpPr bwMode="auto">
            <a:xfrm>
              <a:off x="1283129" y="2089284"/>
              <a:ext cx="2480408" cy="592743"/>
              <a:chOff x="2439988" y="2017713"/>
              <a:chExt cx="2480181" cy="592137"/>
            </a:xfrm>
          </p:grpSpPr>
          <p:sp>
            <p:nvSpPr>
              <p:cNvPr id="9249" name="AutoShape 165"/>
              <p:cNvSpPr>
                <a:spLocks noChangeArrowheads="1"/>
              </p:cNvSpPr>
              <p:nvPr/>
            </p:nvSpPr>
            <p:spPr bwMode="auto">
              <a:xfrm>
                <a:off x="2439988" y="2017713"/>
                <a:ext cx="2480180" cy="592137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/>
              <a:p>
                <a:pPr defTabSz="914400"/>
                <a:endParaRPr lang="en-GB" sz="2800">
                  <a:solidFill>
                    <a:srgbClr val="000066"/>
                  </a:solidFill>
                </a:endParaRPr>
              </a:p>
            </p:txBody>
          </p:sp>
          <p:sp>
            <p:nvSpPr>
              <p:cNvPr id="9250" name="Rectangle 3"/>
              <p:cNvSpPr>
                <a:spLocks noChangeArrowheads="1"/>
              </p:cNvSpPr>
              <p:nvPr/>
            </p:nvSpPr>
            <p:spPr bwMode="auto">
              <a:xfrm>
                <a:off x="2549525" y="2116138"/>
                <a:ext cx="177800" cy="144462"/>
              </a:xfrm>
              <a:prstGeom prst="rect">
                <a:avLst/>
              </a:prstGeom>
              <a:solidFill>
                <a:srgbClr val="FF993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400"/>
                <a:endParaRPr lang="en-GB" sz="2400">
                  <a:solidFill>
                    <a:srgbClr val="000066"/>
                  </a:solidFill>
                </a:endParaRPr>
              </a:p>
            </p:txBody>
          </p:sp>
          <p:sp>
            <p:nvSpPr>
              <p:cNvPr id="9251" name="Rectangle 4"/>
              <p:cNvSpPr>
                <a:spLocks noChangeArrowheads="1"/>
              </p:cNvSpPr>
              <p:nvPr/>
            </p:nvSpPr>
            <p:spPr bwMode="auto">
              <a:xfrm>
                <a:off x="2549525" y="2381250"/>
                <a:ext cx="177800" cy="144463"/>
              </a:xfrm>
              <a:prstGeom prst="rect">
                <a:avLst/>
              </a:prstGeom>
              <a:solidFill>
                <a:srgbClr val="00B2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400"/>
                <a:endParaRPr lang="en-GB" sz="2400">
                  <a:solidFill>
                    <a:srgbClr val="000066"/>
                  </a:solidFill>
                </a:endParaRPr>
              </a:p>
            </p:txBody>
          </p:sp>
          <p:sp>
            <p:nvSpPr>
              <p:cNvPr id="9252" name="ZoneTexte 84"/>
              <p:cNvSpPr txBox="1">
                <a:spLocks noChangeArrowheads="1"/>
              </p:cNvSpPr>
              <p:nvPr/>
            </p:nvSpPr>
            <p:spPr bwMode="auto">
              <a:xfrm>
                <a:off x="2706688" y="2024837"/>
                <a:ext cx="1928429" cy="3074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400" b="1" dirty="0">
                    <a:solidFill>
                      <a:srgbClr val="333399"/>
                    </a:solidFill>
                    <a:latin typeface="Calibri" pitchFamily="34" charset="0"/>
                  </a:rPr>
                  <a:t>DTG/ABC/3TC (N = 248)</a:t>
                </a:r>
              </a:p>
            </p:txBody>
          </p:sp>
          <p:sp>
            <p:nvSpPr>
              <p:cNvPr id="9253" name="ZoneTexte 85"/>
              <p:cNvSpPr txBox="1">
                <a:spLocks noChangeArrowheads="1"/>
              </p:cNvSpPr>
              <p:nvPr/>
            </p:nvSpPr>
            <p:spPr bwMode="auto">
              <a:xfrm>
                <a:off x="2706688" y="2290527"/>
                <a:ext cx="2213481" cy="3074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400" b="1" dirty="0">
                    <a:solidFill>
                      <a:srgbClr val="333399"/>
                    </a:solidFill>
                    <a:latin typeface="Calibri" pitchFamily="34" charset="0"/>
                  </a:rPr>
                  <a:t>ATV + r + FTC/TDF (N = 247)</a:t>
                </a:r>
              </a:p>
            </p:txBody>
          </p:sp>
        </p:grpSp>
        <p:sp>
          <p:nvSpPr>
            <p:cNvPr id="9219" name="Rectangle 133"/>
            <p:cNvSpPr>
              <a:spLocks noChangeArrowheads="1"/>
            </p:cNvSpPr>
            <p:nvPr/>
          </p:nvSpPr>
          <p:spPr bwMode="auto">
            <a:xfrm>
              <a:off x="747994" y="2904827"/>
              <a:ext cx="467999" cy="2444750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9220" name="Rectangle 135"/>
            <p:cNvSpPr>
              <a:spLocks noChangeArrowheads="1"/>
            </p:cNvSpPr>
            <p:nvPr/>
          </p:nvSpPr>
          <p:spPr bwMode="auto">
            <a:xfrm>
              <a:off x="163737" y="4576207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200">
                  <a:solidFill>
                    <a:srgbClr val="000066"/>
                  </a:solidFill>
                  <a:cs typeface="Arial" charset="0"/>
                </a:rPr>
                <a:t>25</a:t>
              </a:r>
            </a:p>
          </p:txBody>
        </p:sp>
        <p:sp>
          <p:nvSpPr>
            <p:cNvPr id="9221" name="Rectangle 136"/>
            <p:cNvSpPr>
              <a:spLocks noChangeArrowheads="1"/>
            </p:cNvSpPr>
            <p:nvPr/>
          </p:nvSpPr>
          <p:spPr bwMode="auto">
            <a:xfrm>
              <a:off x="163737" y="3884057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200">
                  <a:solidFill>
                    <a:srgbClr val="000066"/>
                  </a:solidFill>
                  <a:cs typeface="Arial" charset="0"/>
                </a:rPr>
                <a:t>50</a:t>
              </a:r>
            </a:p>
          </p:txBody>
        </p:sp>
        <p:sp>
          <p:nvSpPr>
            <p:cNvPr id="9222" name="Rectangle 137"/>
            <p:cNvSpPr>
              <a:spLocks noChangeArrowheads="1"/>
            </p:cNvSpPr>
            <p:nvPr/>
          </p:nvSpPr>
          <p:spPr bwMode="auto">
            <a:xfrm>
              <a:off x="78778" y="2502932"/>
              <a:ext cx="254877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200" dirty="0">
                  <a:solidFill>
                    <a:srgbClr val="000066"/>
                  </a:solidFill>
                  <a:cs typeface="Arial" charset="0"/>
                </a:rPr>
                <a:t>100</a:t>
              </a:r>
            </a:p>
          </p:txBody>
        </p:sp>
        <p:sp>
          <p:nvSpPr>
            <p:cNvPr id="9223" name="Rectangle 138"/>
            <p:cNvSpPr>
              <a:spLocks noChangeArrowheads="1"/>
            </p:cNvSpPr>
            <p:nvPr/>
          </p:nvSpPr>
          <p:spPr bwMode="auto">
            <a:xfrm>
              <a:off x="163737" y="3193494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200">
                  <a:solidFill>
                    <a:srgbClr val="000066"/>
                  </a:solidFill>
                  <a:cs typeface="Arial" charset="0"/>
                </a:rPr>
                <a:t>75</a:t>
              </a:r>
            </a:p>
          </p:txBody>
        </p:sp>
        <p:sp>
          <p:nvSpPr>
            <p:cNvPr id="9224" name="Line 139"/>
            <p:cNvSpPr>
              <a:spLocks noChangeShapeType="1"/>
            </p:cNvSpPr>
            <p:nvPr/>
          </p:nvSpPr>
          <p:spPr bwMode="auto">
            <a:xfrm>
              <a:off x="389218" y="4668539"/>
              <a:ext cx="119062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9225" name="Line 140"/>
            <p:cNvSpPr>
              <a:spLocks noChangeShapeType="1"/>
            </p:cNvSpPr>
            <p:nvPr/>
          </p:nvSpPr>
          <p:spPr bwMode="auto">
            <a:xfrm>
              <a:off x="389218" y="3977977"/>
              <a:ext cx="119062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9226" name="Line 141"/>
            <p:cNvSpPr>
              <a:spLocks noChangeShapeType="1"/>
            </p:cNvSpPr>
            <p:nvPr/>
          </p:nvSpPr>
          <p:spPr bwMode="auto">
            <a:xfrm>
              <a:off x="389218" y="2593677"/>
              <a:ext cx="119062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9227" name="Line 142"/>
            <p:cNvSpPr>
              <a:spLocks noChangeShapeType="1"/>
            </p:cNvSpPr>
            <p:nvPr/>
          </p:nvSpPr>
          <p:spPr bwMode="auto">
            <a:xfrm>
              <a:off x="389218" y="3284239"/>
              <a:ext cx="119062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9228" name="Line 143"/>
            <p:cNvSpPr>
              <a:spLocks noChangeShapeType="1"/>
            </p:cNvSpPr>
            <p:nvPr/>
          </p:nvSpPr>
          <p:spPr bwMode="auto">
            <a:xfrm>
              <a:off x="506693" y="2597804"/>
              <a:ext cx="1587" cy="2818448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9229" name="Rectangle 144"/>
            <p:cNvSpPr>
              <a:spLocks noChangeArrowheads="1"/>
            </p:cNvSpPr>
            <p:nvPr/>
          </p:nvSpPr>
          <p:spPr bwMode="auto">
            <a:xfrm>
              <a:off x="729359" y="2538114"/>
              <a:ext cx="5052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4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81,9</a:t>
              </a:r>
            </a:p>
          </p:txBody>
        </p:sp>
        <p:sp>
          <p:nvSpPr>
            <p:cNvPr id="9230" name="Rectangle 145"/>
            <p:cNvSpPr>
              <a:spLocks noChangeArrowheads="1"/>
            </p:cNvSpPr>
            <p:nvPr/>
          </p:nvSpPr>
          <p:spPr bwMode="auto">
            <a:xfrm>
              <a:off x="1283678" y="2899848"/>
              <a:ext cx="5052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4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71,3</a:t>
              </a:r>
            </a:p>
          </p:txBody>
        </p:sp>
        <p:sp>
          <p:nvSpPr>
            <p:cNvPr id="9231" name="Rectangle 151"/>
            <p:cNvSpPr>
              <a:spLocks noChangeArrowheads="1"/>
            </p:cNvSpPr>
            <p:nvPr/>
          </p:nvSpPr>
          <p:spPr bwMode="auto">
            <a:xfrm>
              <a:off x="1302313" y="3217861"/>
              <a:ext cx="467999" cy="2131715"/>
            </a:xfrm>
            <a:prstGeom prst="rect">
              <a:avLst/>
            </a:prstGeom>
            <a:solidFill>
              <a:srgbClr val="00B2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9232" name="ZoneTexte 86"/>
            <p:cNvSpPr txBox="1">
              <a:spLocks noChangeArrowheads="1"/>
            </p:cNvSpPr>
            <p:nvPr/>
          </p:nvSpPr>
          <p:spPr bwMode="auto">
            <a:xfrm>
              <a:off x="-61088" y="5789514"/>
              <a:ext cx="2346807" cy="5909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es-ES" sz="1200" dirty="0">
                  <a:solidFill>
                    <a:srgbClr val="000066"/>
                  </a:solidFill>
                </a:rPr>
                <a:t>Diferencia ajustada</a:t>
              </a:r>
              <a:endParaRPr lang="es-ES" sz="1200" dirty="0">
                <a:solidFill>
                  <a:srgbClr val="000066"/>
                </a:solidFill>
                <a:cs typeface="Arial" charset="0"/>
                <a:sym typeface="Symbol" pitchFamily="18" charset="2"/>
              </a:endParaRPr>
            </a:p>
            <a:p>
              <a:pPr algn="ctr" defTabSz="914400">
                <a:lnSpc>
                  <a:spcPct val="90000"/>
                </a:lnSpc>
              </a:pPr>
              <a:r>
                <a:rPr lang="es-ES" sz="1200" dirty="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(IC95%) </a:t>
              </a:r>
              <a:r>
                <a:rPr lang="es-ES" sz="1200" dirty="0">
                  <a:solidFill>
                    <a:srgbClr val="000066"/>
                  </a:solidFill>
                </a:rPr>
                <a:t>= 10.5% (3.1 ; 17.8)</a:t>
              </a:r>
            </a:p>
            <a:p>
              <a:pPr algn="ctr" defTabSz="914400">
                <a:lnSpc>
                  <a:spcPct val="90000"/>
                </a:lnSpc>
              </a:pPr>
              <a:r>
                <a:rPr lang="es-ES" sz="1200" dirty="0">
                  <a:solidFill>
                    <a:srgbClr val="000066"/>
                  </a:solidFill>
                </a:rPr>
                <a:t>p = 0.005</a:t>
              </a:r>
            </a:p>
          </p:txBody>
        </p:sp>
        <p:sp>
          <p:nvSpPr>
            <p:cNvPr id="9233" name="Rectangle 133"/>
            <p:cNvSpPr>
              <a:spLocks noChangeArrowheads="1"/>
            </p:cNvSpPr>
            <p:nvPr/>
          </p:nvSpPr>
          <p:spPr bwMode="auto">
            <a:xfrm>
              <a:off x="2051720" y="5182889"/>
              <a:ext cx="467999" cy="166688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9234" name="Rectangle 144"/>
            <p:cNvSpPr>
              <a:spLocks noChangeArrowheads="1"/>
            </p:cNvSpPr>
            <p:nvPr/>
          </p:nvSpPr>
          <p:spPr bwMode="auto">
            <a:xfrm>
              <a:off x="2147701" y="4870321"/>
              <a:ext cx="27603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4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6</a:t>
              </a:r>
            </a:p>
          </p:txBody>
        </p:sp>
        <p:sp>
          <p:nvSpPr>
            <p:cNvPr id="9235" name="Rectangle 145"/>
            <p:cNvSpPr>
              <a:spLocks noChangeArrowheads="1"/>
            </p:cNvSpPr>
            <p:nvPr/>
          </p:nvSpPr>
          <p:spPr bwMode="auto">
            <a:xfrm>
              <a:off x="2633248" y="4582289"/>
              <a:ext cx="36740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4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14</a:t>
              </a:r>
            </a:p>
          </p:txBody>
        </p:sp>
        <p:sp>
          <p:nvSpPr>
            <p:cNvPr id="9236" name="Rectangle 151"/>
            <p:cNvSpPr>
              <a:spLocks noChangeArrowheads="1"/>
            </p:cNvSpPr>
            <p:nvPr/>
          </p:nvSpPr>
          <p:spPr bwMode="auto">
            <a:xfrm>
              <a:off x="2582953" y="4941168"/>
              <a:ext cx="467999" cy="408409"/>
            </a:xfrm>
            <a:prstGeom prst="rect">
              <a:avLst/>
            </a:prstGeom>
            <a:solidFill>
              <a:srgbClr val="00B2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9237" name="Line 146"/>
            <p:cNvSpPr>
              <a:spLocks noChangeShapeType="1"/>
            </p:cNvSpPr>
            <p:nvPr/>
          </p:nvSpPr>
          <p:spPr bwMode="auto">
            <a:xfrm>
              <a:off x="389218" y="5351164"/>
              <a:ext cx="4080122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9238" name="Rectangle 40"/>
            <p:cNvSpPr>
              <a:spLocks noChangeArrowheads="1"/>
            </p:cNvSpPr>
            <p:nvPr/>
          </p:nvSpPr>
          <p:spPr bwMode="auto">
            <a:xfrm>
              <a:off x="593650" y="5370214"/>
              <a:ext cx="133897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es-ES" sz="1200" b="1" dirty="0">
                  <a:solidFill>
                    <a:srgbClr val="000066"/>
                  </a:solidFill>
                  <a:cs typeface="Arial" charset="0"/>
                </a:rPr>
                <a:t>Éxito virológico</a:t>
              </a:r>
              <a:br>
                <a:rPr lang="es-ES" sz="1200" b="1" dirty="0">
                  <a:solidFill>
                    <a:srgbClr val="000066"/>
                  </a:solidFill>
                  <a:cs typeface="Arial" charset="0"/>
                </a:rPr>
              </a:br>
              <a:endParaRPr lang="es-ES" sz="1200" b="1" dirty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9239" name="Rectangle 41"/>
            <p:cNvSpPr>
              <a:spLocks noChangeArrowheads="1"/>
            </p:cNvSpPr>
            <p:nvPr/>
          </p:nvSpPr>
          <p:spPr bwMode="auto">
            <a:xfrm>
              <a:off x="1889979" y="5370214"/>
              <a:ext cx="1110677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es-ES" sz="1200" b="1" dirty="0">
                  <a:solidFill>
                    <a:srgbClr val="000066"/>
                  </a:solidFill>
                  <a:cs typeface="Arial" charset="0"/>
                </a:rPr>
                <a:t>Fallo virológico</a:t>
              </a:r>
            </a:p>
          </p:txBody>
        </p:sp>
        <p:sp>
          <p:nvSpPr>
            <p:cNvPr id="9242" name="Text Box 148"/>
            <p:cNvSpPr txBox="1">
              <a:spLocks noChangeArrowheads="1"/>
            </p:cNvSpPr>
            <p:nvPr/>
          </p:nvSpPr>
          <p:spPr bwMode="auto">
            <a:xfrm>
              <a:off x="81243" y="2107902"/>
              <a:ext cx="390525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 defTabSz="914400"/>
              <a:r>
                <a:rPr lang="en-GB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9243" name="Rectangle 135"/>
            <p:cNvSpPr>
              <a:spLocks noChangeArrowheads="1"/>
            </p:cNvSpPr>
            <p:nvPr/>
          </p:nvSpPr>
          <p:spPr bwMode="auto">
            <a:xfrm>
              <a:off x="248696" y="5244544"/>
              <a:ext cx="84959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200">
                  <a:solidFill>
                    <a:srgbClr val="000066"/>
                  </a:solidFill>
                  <a:cs typeface="Arial" charset="0"/>
                </a:rPr>
                <a:t>0</a:t>
              </a:r>
            </a:p>
          </p:txBody>
        </p:sp>
        <p:sp>
          <p:nvSpPr>
            <p:cNvPr id="9244" name="Rectangle 133"/>
            <p:cNvSpPr>
              <a:spLocks noChangeArrowheads="1"/>
            </p:cNvSpPr>
            <p:nvPr/>
          </p:nvSpPr>
          <p:spPr bwMode="auto">
            <a:xfrm>
              <a:off x="3366001" y="5026443"/>
              <a:ext cx="467999" cy="323134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9245" name="Rectangle 151"/>
            <p:cNvSpPr>
              <a:spLocks noChangeArrowheads="1"/>
            </p:cNvSpPr>
            <p:nvPr/>
          </p:nvSpPr>
          <p:spPr bwMode="auto">
            <a:xfrm>
              <a:off x="3901075" y="4919116"/>
              <a:ext cx="467999" cy="430461"/>
            </a:xfrm>
            <a:prstGeom prst="rect">
              <a:avLst/>
            </a:prstGeom>
            <a:solidFill>
              <a:srgbClr val="00B2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9246" name="Rectangle 144"/>
            <p:cNvSpPr>
              <a:spLocks noChangeArrowheads="1"/>
            </p:cNvSpPr>
            <p:nvPr/>
          </p:nvSpPr>
          <p:spPr bwMode="auto">
            <a:xfrm>
              <a:off x="3416296" y="4691580"/>
              <a:ext cx="36740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4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12</a:t>
              </a:r>
            </a:p>
          </p:txBody>
        </p:sp>
        <p:sp>
          <p:nvSpPr>
            <p:cNvPr id="9247" name="Rectangle 145"/>
            <p:cNvSpPr>
              <a:spLocks noChangeArrowheads="1"/>
            </p:cNvSpPr>
            <p:nvPr/>
          </p:nvSpPr>
          <p:spPr bwMode="auto">
            <a:xfrm>
              <a:off x="3951370" y="4579731"/>
              <a:ext cx="36740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4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15</a:t>
              </a:r>
            </a:p>
          </p:txBody>
        </p:sp>
        <p:sp>
          <p:nvSpPr>
            <p:cNvPr id="9248" name="Rectangle 41"/>
            <p:cNvSpPr>
              <a:spLocks noChangeArrowheads="1"/>
            </p:cNvSpPr>
            <p:nvPr/>
          </p:nvSpPr>
          <p:spPr bwMode="auto">
            <a:xfrm>
              <a:off x="2980797" y="5374977"/>
              <a:ext cx="1752404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es-ES" sz="1200" b="1" dirty="0">
                  <a:solidFill>
                    <a:srgbClr val="000066"/>
                  </a:solidFill>
                  <a:cs typeface="Arial" charset="0"/>
                </a:rPr>
                <a:t>No datos virológicos </a:t>
              </a:r>
            </a:p>
          </p:txBody>
        </p:sp>
      </p:grpSp>
      <p:sp>
        <p:nvSpPr>
          <p:cNvPr id="3" name="Rectangle 2"/>
          <p:cNvSpPr/>
          <p:nvPr/>
        </p:nvSpPr>
        <p:spPr>
          <a:xfrm>
            <a:off x="5700461" y="1617225"/>
            <a:ext cx="2656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2000" b="1" dirty="0">
                <a:solidFill>
                  <a:srgbClr val="333399"/>
                </a:solidFill>
                <a:latin typeface="Calibri" pitchFamily="34" charset="0"/>
                <a:cs typeface="Arial" charset="0"/>
              </a:rPr>
              <a:t>CV &lt; 50 c/mL a S48 (%) </a:t>
            </a:r>
            <a:endParaRPr lang="fr-FR" sz="2000" dirty="0"/>
          </a:p>
        </p:txBody>
      </p:sp>
      <p:sp>
        <p:nvSpPr>
          <p:cNvPr id="41" name="AutoShape 162"/>
          <p:cNvSpPr>
            <a:spLocks noChangeArrowheads="1"/>
          </p:cNvSpPr>
          <p:nvPr/>
        </p:nvSpPr>
        <p:spPr bwMode="auto">
          <a:xfrm>
            <a:off x="-2" y="6605389"/>
            <a:ext cx="755651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ARIA</a:t>
            </a:r>
          </a:p>
        </p:txBody>
      </p:sp>
      <p:sp>
        <p:nvSpPr>
          <p:cNvPr id="42" name="ZoneTexte 69"/>
          <p:cNvSpPr txBox="1">
            <a:spLocks noChangeArrowheads="1"/>
          </p:cNvSpPr>
          <p:nvPr/>
        </p:nvSpPr>
        <p:spPr bwMode="auto">
          <a:xfrm>
            <a:off x="5642403" y="6582618"/>
            <a:ext cx="3494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</a:rPr>
              <a:t>Orrell</a:t>
            </a:r>
            <a:r>
              <a:rPr lang="fr-FR" sz="1200" i="1" dirty="0">
                <a:solidFill>
                  <a:srgbClr val="CC0000"/>
                </a:solidFill>
              </a:rPr>
              <a:t> C. AIDS 2016, Durban, Abs. THAB0205LB</a:t>
            </a:r>
          </a:p>
        </p:txBody>
      </p:sp>
      <p:sp>
        <p:nvSpPr>
          <p:cNvPr id="44" name="Espace réservé du contenu 2"/>
          <p:cNvSpPr>
            <a:spLocks/>
          </p:cNvSpPr>
          <p:nvPr/>
        </p:nvSpPr>
        <p:spPr bwMode="auto">
          <a:xfrm>
            <a:off x="4499992" y="4725144"/>
            <a:ext cx="4590030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82563" indent="-182563" defTabSz="91440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es-ES" sz="2000" b="1" dirty="0">
                <a:solidFill>
                  <a:srgbClr val="CC3300"/>
                </a:solidFill>
                <a:latin typeface="Calibri" pitchFamily="34" charset="0"/>
              </a:rPr>
              <a:t>Emergencia de resistencia</a:t>
            </a:r>
          </a:p>
          <a:p>
            <a:pPr marL="450850" lvl="1" indent="-184150" defTabSz="9144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es-ES" sz="1400" dirty="0">
                <a:solidFill>
                  <a:srgbClr val="000066"/>
                </a:solidFill>
              </a:rPr>
              <a:t>Fallo virológico confirmado (CV ≥ 400 c/</a:t>
            </a:r>
            <a:r>
              <a:rPr lang="es-ES" sz="1400" dirty="0" err="1">
                <a:solidFill>
                  <a:srgbClr val="000066"/>
                </a:solidFill>
              </a:rPr>
              <a:t>mL</a:t>
            </a:r>
            <a:r>
              <a:rPr lang="es-ES" sz="1400" dirty="0">
                <a:solidFill>
                  <a:srgbClr val="000066"/>
                </a:solidFill>
              </a:rPr>
              <a:t>):</a:t>
            </a:r>
            <a:br>
              <a:rPr lang="es-ES" sz="1400" dirty="0">
                <a:solidFill>
                  <a:srgbClr val="000066"/>
                </a:solidFill>
              </a:rPr>
            </a:br>
            <a:r>
              <a:rPr lang="es-ES" sz="1400" dirty="0">
                <a:solidFill>
                  <a:srgbClr val="000066"/>
                </a:solidFill>
              </a:rPr>
              <a:t>6 DTG/ABC/3TC vs 4 ATV + r + FTC/TDF</a:t>
            </a:r>
          </a:p>
          <a:p>
            <a:pPr marL="450850" lvl="1" indent="-184150" defTabSz="9144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es-ES" sz="1400" dirty="0">
                <a:solidFill>
                  <a:srgbClr val="000066"/>
                </a:solidFill>
              </a:rPr>
              <a:t>Mutaciones emergentes al fallo </a:t>
            </a:r>
          </a:p>
          <a:p>
            <a:pPr marL="809625" lvl="2" indent="-184150" defTabSz="9144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es-ES" sz="1400" dirty="0">
                <a:solidFill>
                  <a:srgbClr val="000066"/>
                </a:solidFill>
              </a:rPr>
              <a:t>DTG/ABC/3TC, N = 1 (K219K/Q + E138E/G)</a:t>
            </a:r>
          </a:p>
          <a:p>
            <a:pPr marL="809625" lvl="2" indent="-184150" defTabSz="9144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es-ES" sz="1400" dirty="0">
                <a:solidFill>
                  <a:srgbClr val="000066"/>
                </a:solidFill>
              </a:rPr>
              <a:t>ATV + r + FTC/TDF, N = 1 (M184V)</a:t>
            </a:r>
          </a:p>
        </p:txBody>
      </p:sp>
      <p:graphicFrame>
        <p:nvGraphicFramePr>
          <p:cNvPr id="45" name="Group 7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9889622"/>
              </p:ext>
            </p:extLst>
          </p:nvPr>
        </p:nvGraphicFramePr>
        <p:xfrm>
          <a:off x="4338778" y="2196404"/>
          <a:ext cx="4735001" cy="2135932"/>
        </p:xfrm>
        <a:graphic>
          <a:graphicData uri="http://schemas.openxmlformats.org/drawingml/2006/table">
            <a:tbl>
              <a:tblPr/>
              <a:tblGrid>
                <a:gridCol w="19752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87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10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22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DTG/ABC/3TC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ATV + r + FTC/TDF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2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04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Por protocolo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86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76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044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ITT, por estrato basal 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0443">
                <a:tc>
                  <a:txBody>
                    <a:bodyPr/>
                    <a:lstStyle/>
                    <a:p>
                      <a:pPr marL="0" marR="0" lvl="0" indent="92075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CV ≤ 10</a:t>
                      </a:r>
                      <a:r>
                        <a:rPr kumimoji="0" lang="es-ES" sz="12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</a:t>
                      </a: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c/</a:t>
                      </a:r>
                      <a:r>
                        <a:rPr kumimoji="0" lang="es-ES" sz="12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mL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0066"/>
                          </a:solidFill>
                        </a:rPr>
                        <a:t>83</a:t>
                      </a: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0066"/>
                          </a:solidFill>
                        </a:rPr>
                        <a:t>74</a:t>
                      </a: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0443">
                <a:tc>
                  <a:txBody>
                    <a:bodyPr/>
                    <a:lstStyle/>
                    <a:p>
                      <a:pPr marL="0" marR="0" lvl="0" indent="92075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CV &gt; 10</a:t>
                      </a:r>
                      <a:r>
                        <a:rPr kumimoji="0" lang="es-ES" sz="12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</a:t>
                      </a: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c/</a:t>
                      </a:r>
                      <a:r>
                        <a:rPr kumimoji="0" lang="es-ES" sz="12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mL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0066"/>
                          </a:solidFill>
                        </a:rPr>
                        <a:t>80</a:t>
                      </a: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0066"/>
                          </a:solidFill>
                        </a:rPr>
                        <a:t>64</a:t>
                      </a: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0443">
                <a:tc>
                  <a:txBody>
                    <a:bodyPr/>
                    <a:lstStyle/>
                    <a:p>
                      <a:pPr marL="0" marR="0" lvl="0" indent="92075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CD4 ≤ 350/mm</a:t>
                      </a:r>
                      <a:r>
                        <a:rPr kumimoji="0" lang="es-ES" sz="12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0066"/>
                          </a:solidFill>
                        </a:rPr>
                        <a:t>85</a:t>
                      </a: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0066"/>
                          </a:solidFill>
                        </a:rPr>
                        <a:t>72</a:t>
                      </a: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0443">
                <a:tc>
                  <a:txBody>
                    <a:bodyPr/>
                    <a:lstStyle/>
                    <a:p>
                      <a:pPr marL="0" marR="0" lvl="0" indent="92075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CD4 &gt; 350/mm</a:t>
                      </a:r>
                      <a:r>
                        <a:rPr kumimoji="0" lang="es-ES" sz="12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0066"/>
                          </a:solidFill>
                        </a:rPr>
                        <a:t>78</a:t>
                      </a: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0066"/>
                          </a:solidFill>
                        </a:rPr>
                        <a:t>71</a:t>
                      </a: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6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93201" cy="1106488"/>
          </a:xfrm>
        </p:spPr>
        <p:txBody>
          <a:bodyPr/>
          <a:lstStyle/>
          <a:p>
            <a:r>
              <a:rPr lang="es-ES" sz="3000" dirty="0">
                <a:ea typeface="ＭＳ Ｐゴシック" pitchFamily="34" charset="-128"/>
              </a:rPr>
              <a:t>Estudio ARIA</a:t>
            </a:r>
            <a:r>
              <a:rPr lang="en-GB" sz="3000" dirty="0">
                <a:ea typeface="ＭＳ Ｐゴシック" pitchFamily="34" charset="-128"/>
              </a:rPr>
              <a:t>: </a:t>
            </a:r>
            <a:r>
              <a:rPr lang="es-ES" sz="3000" dirty="0">
                <a:ea typeface="ＭＳ Ｐゴシック" pitchFamily="34" charset="-128"/>
              </a:rPr>
              <a:t>DTG/ABC/3TC una vez al día </a:t>
            </a:r>
            <a:br>
              <a:rPr lang="es-ES" sz="3000" dirty="0">
                <a:ea typeface="ＭＳ Ｐゴシック" pitchFamily="34" charset="-128"/>
              </a:rPr>
            </a:br>
            <a:r>
              <a:rPr lang="es-ES" sz="3000" dirty="0">
                <a:ea typeface="ＭＳ Ｐゴシック" pitchFamily="34" charset="-128"/>
              </a:rPr>
              <a:t>vs TDF/FTC/ ATV + r una vez por día en mujeres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1576794" y="1829832"/>
            <a:ext cx="5275727" cy="4502392"/>
            <a:chOff x="78778" y="2089284"/>
            <a:chExt cx="4530680" cy="4249272"/>
          </a:xfrm>
        </p:grpSpPr>
        <p:grpSp>
          <p:nvGrpSpPr>
            <p:cNvPr id="9240" name="Groupe 54"/>
            <p:cNvGrpSpPr>
              <a:grpSpLocks/>
            </p:cNvGrpSpPr>
            <p:nvPr/>
          </p:nvGrpSpPr>
          <p:grpSpPr bwMode="auto">
            <a:xfrm>
              <a:off x="1283129" y="2089284"/>
              <a:ext cx="2516058" cy="592743"/>
              <a:chOff x="2439988" y="2017713"/>
              <a:chExt cx="2515828" cy="592137"/>
            </a:xfrm>
          </p:grpSpPr>
          <p:sp>
            <p:nvSpPr>
              <p:cNvPr id="9249" name="AutoShape 165"/>
              <p:cNvSpPr>
                <a:spLocks noChangeArrowheads="1"/>
              </p:cNvSpPr>
              <p:nvPr/>
            </p:nvSpPr>
            <p:spPr bwMode="auto">
              <a:xfrm>
                <a:off x="2439988" y="2017713"/>
                <a:ext cx="2480180" cy="592137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/>
              <a:p>
                <a:pPr defTabSz="914400"/>
                <a:endParaRPr lang="en-GB" sz="2800">
                  <a:solidFill>
                    <a:srgbClr val="000066"/>
                  </a:solidFill>
                </a:endParaRPr>
              </a:p>
            </p:txBody>
          </p:sp>
          <p:sp>
            <p:nvSpPr>
              <p:cNvPr id="9250" name="Rectangle 3"/>
              <p:cNvSpPr>
                <a:spLocks noChangeArrowheads="1"/>
              </p:cNvSpPr>
              <p:nvPr/>
            </p:nvSpPr>
            <p:spPr bwMode="auto">
              <a:xfrm>
                <a:off x="2549525" y="2116138"/>
                <a:ext cx="177800" cy="144462"/>
              </a:xfrm>
              <a:prstGeom prst="rect">
                <a:avLst/>
              </a:prstGeom>
              <a:solidFill>
                <a:srgbClr val="FF993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400"/>
                <a:endParaRPr lang="en-GB" sz="2400">
                  <a:solidFill>
                    <a:srgbClr val="000066"/>
                  </a:solidFill>
                </a:endParaRPr>
              </a:p>
            </p:txBody>
          </p:sp>
          <p:sp>
            <p:nvSpPr>
              <p:cNvPr id="9251" name="Rectangle 4"/>
              <p:cNvSpPr>
                <a:spLocks noChangeArrowheads="1"/>
              </p:cNvSpPr>
              <p:nvPr/>
            </p:nvSpPr>
            <p:spPr bwMode="auto">
              <a:xfrm>
                <a:off x="2549525" y="2381250"/>
                <a:ext cx="177800" cy="144463"/>
              </a:xfrm>
              <a:prstGeom prst="rect">
                <a:avLst/>
              </a:prstGeom>
              <a:solidFill>
                <a:srgbClr val="00B2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400"/>
                <a:endParaRPr lang="en-GB" sz="2400">
                  <a:solidFill>
                    <a:srgbClr val="000066"/>
                  </a:solidFill>
                </a:endParaRPr>
              </a:p>
            </p:txBody>
          </p:sp>
          <p:sp>
            <p:nvSpPr>
              <p:cNvPr id="9252" name="ZoneTexte 84"/>
              <p:cNvSpPr txBox="1">
                <a:spLocks noChangeArrowheads="1"/>
              </p:cNvSpPr>
              <p:nvPr/>
            </p:nvSpPr>
            <p:spPr bwMode="auto">
              <a:xfrm>
                <a:off x="2706688" y="2024837"/>
                <a:ext cx="1948906" cy="3074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400" b="1" dirty="0">
                    <a:solidFill>
                      <a:srgbClr val="333399"/>
                    </a:solidFill>
                    <a:latin typeface="Calibri" pitchFamily="34" charset="0"/>
                  </a:rPr>
                  <a:t>DTG/ABC/3TC (N = 230)</a:t>
                </a:r>
              </a:p>
            </p:txBody>
          </p:sp>
          <p:sp>
            <p:nvSpPr>
              <p:cNvPr id="9253" name="ZoneTexte 85"/>
              <p:cNvSpPr txBox="1">
                <a:spLocks noChangeArrowheads="1"/>
              </p:cNvSpPr>
              <p:nvPr/>
            </p:nvSpPr>
            <p:spPr bwMode="auto">
              <a:xfrm>
                <a:off x="2706688" y="2290527"/>
                <a:ext cx="2249128" cy="3074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400" b="1" dirty="0">
                    <a:solidFill>
                      <a:srgbClr val="333399"/>
                    </a:solidFill>
                    <a:latin typeface="Calibri" pitchFamily="34" charset="0"/>
                  </a:rPr>
                  <a:t>ATV + r + FTC/TDF (N = 225)</a:t>
                </a:r>
              </a:p>
            </p:txBody>
          </p:sp>
        </p:grpSp>
        <p:sp>
          <p:nvSpPr>
            <p:cNvPr id="9219" name="Rectangle 133"/>
            <p:cNvSpPr>
              <a:spLocks noChangeArrowheads="1"/>
            </p:cNvSpPr>
            <p:nvPr/>
          </p:nvSpPr>
          <p:spPr bwMode="auto">
            <a:xfrm>
              <a:off x="747994" y="2832827"/>
              <a:ext cx="467999" cy="2516750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9220" name="Rectangle 135"/>
            <p:cNvSpPr>
              <a:spLocks noChangeArrowheads="1"/>
            </p:cNvSpPr>
            <p:nvPr/>
          </p:nvSpPr>
          <p:spPr bwMode="auto">
            <a:xfrm>
              <a:off x="163737" y="4576207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200">
                  <a:solidFill>
                    <a:srgbClr val="000066"/>
                  </a:solidFill>
                  <a:cs typeface="Arial" charset="0"/>
                </a:rPr>
                <a:t>25</a:t>
              </a:r>
            </a:p>
          </p:txBody>
        </p:sp>
        <p:sp>
          <p:nvSpPr>
            <p:cNvPr id="9221" name="Rectangle 136"/>
            <p:cNvSpPr>
              <a:spLocks noChangeArrowheads="1"/>
            </p:cNvSpPr>
            <p:nvPr/>
          </p:nvSpPr>
          <p:spPr bwMode="auto">
            <a:xfrm>
              <a:off x="163737" y="3884057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200">
                  <a:solidFill>
                    <a:srgbClr val="000066"/>
                  </a:solidFill>
                  <a:cs typeface="Arial" charset="0"/>
                </a:rPr>
                <a:t>50</a:t>
              </a:r>
            </a:p>
          </p:txBody>
        </p:sp>
        <p:sp>
          <p:nvSpPr>
            <p:cNvPr id="9222" name="Rectangle 137"/>
            <p:cNvSpPr>
              <a:spLocks noChangeArrowheads="1"/>
            </p:cNvSpPr>
            <p:nvPr/>
          </p:nvSpPr>
          <p:spPr bwMode="auto">
            <a:xfrm>
              <a:off x="78778" y="2502932"/>
              <a:ext cx="254877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200" dirty="0">
                  <a:solidFill>
                    <a:srgbClr val="000066"/>
                  </a:solidFill>
                  <a:cs typeface="Arial" charset="0"/>
                </a:rPr>
                <a:t>100</a:t>
              </a:r>
            </a:p>
          </p:txBody>
        </p:sp>
        <p:sp>
          <p:nvSpPr>
            <p:cNvPr id="9223" name="Rectangle 138"/>
            <p:cNvSpPr>
              <a:spLocks noChangeArrowheads="1"/>
            </p:cNvSpPr>
            <p:nvPr/>
          </p:nvSpPr>
          <p:spPr bwMode="auto">
            <a:xfrm>
              <a:off x="163737" y="3193494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200">
                  <a:solidFill>
                    <a:srgbClr val="000066"/>
                  </a:solidFill>
                  <a:cs typeface="Arial" charset="0"/>
                </a:rPr>
                <a:t>75</a:t>
              </a:r>
            </a:p>
          </p:txBody>
        </p:sp>
        <p:sp>
          <p:nvSpPr>
            <p:cNvPr id="9224" name="Line 139"/>
            <p:cNvSpPr>
              <a:spLocks noChangeShapeType="1"/>
            </p:cNvSpPr>
            <p:nvPr/>
          </p:nvSpPr>
          <p:spPr bwMode="auto">
            <a:xfrm>
              <a:off x="389218" y="4668539"/>
              <a:ext cx="119062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9225" name="Line 140"/>
            <p:cNvSpPr>
              <a:spLocks noChangeShapeType="1"/>
            </p:cNvSpPr>
            <p:nvPr/>
          </p:nvSpPr>
          <p:spPr bwMode="auto">
            <a:xfrm>
              <a:off x="389218" y="3977977"/>
              <a:ext cx="119062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9226" name="Line 141"/>
            <p:cNvSpPr>
              <a:spLocks noChangeShapeType="1"/>
            </p:cNvSpPr>
            <p:nvPr/>
          </p:nvSpPr>
          <p:spPr bwMode="auto">
            <a:xfrm>
              <a:off x="389218" y="2593677"/>
              <a:ext cx="119062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9227" name="Line 142"/>
            <p:cNvSpPr>
              <a:spLocks noChangeShapeType="1"/>
            </p:cNvSpPr>
            <p:nvPr/>
          </p:nvSpPr>
          <p:spPr bwMode="auto">
            <a:xfrm>
              <a:off x="389218" y="3284239"/>
              <a:ext cx="119062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9228" name="Line 143"/>
            <p:cNvSpPr>
              <a:spLocks noChangeShapeType="1"/>
            </p:cNvSpPr>
            <p:nvPr/>
          </p:nvSpPr>
          <p:spPr bwMode="auto">
            <a:xfrm>
              <a:off x="506693" y="2597804"/>
              <a:ext cx="1587" cy="2818448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9229" name="Rectangle 144"/>
            <p:cNvSpPr>
              <a:spLocks noChangeArrowheads="1"/>
            </p:cNvSpPr>
            <p:nvPr/>
          </p:nvSpPr>
          <p:spPr bwMode="auto">
            <a:xfrm>
              <a:off x="798664" y="2420888"/>
              <a:ext cx="36665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4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86</a:t>
              </a:r>
            </a:p>
          </p:txBody>
        </p:sp>
        <p:sp>
          <p:nvSpPr>
            <p:cNvPr id="9230" name="Rectangle 145"/>
            <p:cNvSpPr>
              <a:spLocks noChangeArrowheads="1"/>
            </p:cNvSpPr>
            <p:nvPr/>
          </p:nvSpPr>
          <p:spPr bwMode="auto">
            <a:xfrm>
              <a:off x="1352984" y="2780928"/>
              <a:ext cx="36665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4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76</a:t>
              </a:r>
            </a:p>
          </p:txBody>
        </p:sp>
        <p:sp>
          <p:nvSpPr>
            <p:cNvPr id="9231" name="Rectangle 151"/>
            <p:cNvSpPr>
              <a:spLocks noChangeArrowheads="1"/>
            </p:cNvSpPr>
            <p:nvPr/>
          </p:nvSpPr>
          <p:spPr bwMode="auto">
            <a:xfrm>
              <a:off x="1302313" y="3117577"/>
              <a:ext cx="467999" cy="2232000"/>
            </a:xfrm>
            <a:prstGeom prst="rect">
              <a:avLst/>
            </a:prstGeom>
            <a:solidFill>
              <a:srgbClr val="00B2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9232" name="ZoneTexte 86"/>
            <p:cNvSpPr txBox="1">
              <a:spLocks noChangeArrowheads="1"/>
            </p:cNvSpPr>
            <p:nvPr/>
          </p:nvSpPr>
          <p:spPr bwMode="auto">
            <a:xfrm>
              <a:off x="165944" y="5780847"/>
              <a:ext cx="2008146" cy="5577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es-ES" sz="1200" dirty="0">
                  <a:solidFill>
                    <a:srgbClr val="000066"/>
                  </a:solidFill>
                </a:rPr>
                <a:t>Diferencia ajustada</a:t>
              </a:r>
              <a:endParaRPr lang="es-ES" sz="1200" dirty="0">
                <a:solidFill>
                  <a:srgbClr val="000066"/>
                </a:solidFill>
                <a:cs typeface="Arial" charset="0"/>
                <a:sym typeface="Symbol" pitchFamily="18" charset="2"/>
              </a:endParaRPr>
            </a:p>
            <a:p>
              <a:pPr algn="ctr" defTabSz="914400">
                <a:lnSpc>
                  <a:spcPct val="90000"/>
                </a:lnSpc>
              </a:pPr>
              <a:r>
                <a:rPr lang="en-GB" sz="1200" dirty="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(95% CI) </a:t>
              </a:r>
              <a:r>
                <a:rPr lang="en-GB" sz="1200" dirty="0">
                  <a:solidFill>
                    <a:srgbClr val="000066"/>
                  </a:solidFill>
                </a:rPr>
                <a:t>= 9.7% (2.6 ; 16.8)</a:t>
              </a:r>
            </a:p>
            <a:p>
              <a:pPr algn="ctr" defTabSz="914400">
                <a:lnSpc>
                  <a:spcPct val="90000"/>
                </a:lnSpc>
              </a:pPr>
              <a:r>
                <a:rPr lang="en-GB" sz="1200" dirty="0">
                  <a:solidFill>
                    <a:srgbClr val="000066"/>
                  </a:solidFill>
                </a:rPr>
                <a:t>p = 0.005</a:t>
              </a:r>
            </a:p>
          </p:txBody>
        </p:sp>
        <p:sp>
          <p:nvSpPr>
            <p:cNvPr id="9233" name="Rectangle 133"/>
            <p:cNvSpPr>
              <a:spLocks noChangeArrowheads="1"/>
            </p:cNvSpPr>
            <p:nvPr/>
          </p:nvSpPr>
          <p:spPr bwMode="auto">
            <a:xfrm>
              <a:off x="2051720" y="5182889"/>
              <a:ext cx="467999" cy="166688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9234" name="Rectangle 144"/>
            <p:cNvSpPr>
              <a:spLocks noChangeArrowheads="1"/>
            </p:cNvSpPr>
            <p:nvPr/>
          </p:nvSpPr>
          <p:spPr bwMode="auto">
            <a:xfrm>
              <a:off x="2147701" y="4870321"/>
              <a:ext cx="27603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4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6</a:t>
              </a:r>
            </a:p>
          </p:txBody>
        </p:sp>
        <p:sp>
          <p:nvSpPr>
            <p:cNvPr id="9235" name="Rectangle 145"/>
            <p:cNvSpPr>
              <a:spLocks noChangeArrowheads="1"/>
            </p:cNvSpPr>
            <p:nvPr/>
          </p:nvSpPr>
          <p:spPr bwMode="auto">
            <a:xfrm>
              <a:off x="2633623" y="4685074"/>
              <a:ext cx="36665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4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11</a:t>
              </a:r>
            </a:p>
          </p:txBody>
        </p:sp>
        <p:sp>
          <p:nvSpPr>
            <p:cNvPr id="9236" name="Rectangle 151"/>
            <p:cNvSpPr>
              <a:spLocks noChangeArrowheads="1"/>
            </p:cNvSpPr>
            <p:nvPr/>
          </p:nvSpPr>
          <p:spPr bwMode="auto">
            <a:xfrm>
              <a:off x="2582953" y="5025577"/>
              <a:ext cx="467999" cy="324000"/>
            </a:xfrm>
            <a:prstGeom prst="rect">
              <a:avLst/>
            </a:prstGeom>
            <a:solidFill>
              <a:srgbClr val="00B2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9237" name="Line 146"/>
            <p:cNvSpPr>
              <a:spLocks noChangeShapeType="1"/>
            </p:cNvSpPr>
            <p:nvPr/>
          </p:nvSpPr>
          <p:spPr bwMode="auto">
            <a:xfrm>
              <a:off x="389218" y="5351164"/>
              <a:ext cx="4080122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9238" name="Rectangle 40"/>
            <p:cNvSpPr>
              <a:spLocks noChangeArrowheads="1"/>
            </p:cNvSpPr>
            <p:nvPr/>
          </p:nvSpPr>
          <p:spPr bwMode="auto">
            <a:xfrm>
              <a:off x="686881" y="5370214"/>
              <a:ext cx="1152510" cy="2614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es-ES" sz="1200" b="1" dirty="0">
                  <a:solidFill>
                    <a:srgbClr val="000066"/>
                  </a:solidFill>
                  <a:cs typeface="Arial" charset="0"/>
                </a:rPr>
                <a:t>Éxito virológico</a:t>
              </a:r>
              <a:endParaRPr lang="en-GB" sz="1200" b="1" dirty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9239" name="Rectangle 41"/>
            <p:cNvSpPr>
              <a:spLocks noChangeArrowheads="1"/>
            </p:cNvSpPr>
            <p:nvPr/>
          </p:nvSpPr>
          <p:spPr bwMode="auto">
            <a:xfrm>
              <a:off x="1981532" y="5370214"/>
              <a:ext cx="1138744" cy="2614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es-ES" sz="1200" b="1" dirty="0">
                  <a:solidFill>
                    <a:srgbClr val="000066"/>
                  </a:solidFill>
                  <a:cs typeface="Arial" charset="0"/>
                </a:rPr>
                <a:t>Fallo virológico</a:t>
              </a:r>
            </a:p>
          </p:txBody>
        </p:sp>
        <p:sp>
          <p:nvSpPr>
            <p:cNvPr id="9242" name="Text Box 148"/>
            <p:cNvSpPr txBox="1">
              <a:spLocks noChangeArrowheads="1"/>
            </p:cNvSpPr>
            <p:nvPr/>
          </p:nvSpPr>
          <p:spPr bwMode="auto">
            <a:xfrm>
              <a:off x="81243" y="2107902"/>
              <a:ext cx="390525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 defTabSz="914400"/>
              <a:r>
                <a:rPr lang="en-GB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9243" name="Rectangle 135"/>
            <p:cNvSpPr>
              <a:spLocks noChangeArrowheads="1"/>
            </p:cNvSpPr>
            <p:nvPr/>
          </p:nvSpPr>
          <p:spPr bwMode="auto">
            <a:xfrm>
              <a:off x="248696" y="5244544"/>
              <a:ext cx="84959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200">
                  <a:solidFill>
                    <a:srgbClr val="000066"/>
                  </a:solidFill>
                  <a:cs typeface="Arial" charset="0"/>
                </a:rPr>
                <a:t>0</a:t>
              </a:r>
            </a:p>
          </p:txBody>
        </p:sp>
        <p:sp>
          <p:nvSpPr>
            <p:cNvPr id="9244" name="Rectangle 133"/>
            <p:cNvSpPr>
              <a:spLocks noChangeArrowheads="1"/>
            </p:cNvSpPr>
            <p:nvPr/>
          </p:nvSpPr>
          <p:spPr bwMode="auto">
            <a:xfrm>
              <a:off x="3366001" y="5097577"/>
              <a:ext cx="467999" cy="252000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9245" name="Rectangle 151"/>
            <p:cNvSpPr>
              <a:spLocks noChangeArrowheads="1"/>
            </p:cNvSpPr>
            <p:nvPr/>
          </p:nvSpPr>
          <p:spPr bwMode="auto">
            <a:xfrm>
              <a:off x="3901075" y="4991118"/>
              <a:ext cx="467999" cy="358459"/>
            </a:xfrm>
            <a:prstGeom prst="rect">
              <a:avLst/>
            </a:prstGeom>
            <a:solidFill>
              <a:srgbClr val="00B2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9246" name="Rectangle 144"/>
            <p:cNvSpPr>
              <a:spLocks noChangeArrowheads="1"/>
            </p:cNvSpPr>
            <p:nvPr/>
          </p:nvSpPr>
          <p:spPr bwMode="auto">
            <a:xfrm>
              <a:off x="3462169" y="4757082"/>
              <a:ext cx="27566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4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8</a:t>
              </a:r>
            </a:p>
          </p:txBody>
        </p:sp>
        <p:sp>
          <p:nvSpPr>
            <p:cNvPr id="9247" name="Rectangle 145"/>
            <p:cNvSpPr>
              <a:spLocks noChangeArrowheads="1"/>
            </p:cNvSpPr>
            <p:nvPr/>
          </p:nvSpPr>
          <p:spPr bwMode="auto">
            <a:xfrm>
              <a:off x="3951745" y="4613066"/>
              <a:ext cx="36665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4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13</a:t>
              </a:r>
            </a:p>
          </p:txBody>
        </p:sp>
        <p:sp>
          <p:nvSpPr>
            <p:cNvPr id="9248" name="Rectangle 41"/>
            <p:cNvSpPr>
              <a:spLocks noChangeArrowheads="1"/>
            </p:cNvSpPr>
            <p:nvPr/>
          </p:nvSpPr>
          <p:spPr bwMode="auto">
            <a:xfrm>
              <a:off x="3104532" y="5374977"/>
              <a:ext cx="1504926" cy="2614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es-ES" sz="1200" b="1" dirty="0">
                  <a:solidFill>
                    <a:srgbClr val="000066"/>
                  </a:solidFill>
                  <a:cs typeface="Arial" charset="0"/>
                </a:rPr>
                <a:t>No datos virológicos </a:t>
              </a:r>
            </a:p>
          </p:txBody>
        </p:sp>
      </p:grpSp>
      <p:sp>
        <p:nvSpPr>
          <p:cNvPr id="41" name="AutoShape 162"/>
          <p:cNvSpPr>
            <a:spLocks noChangeArrowheads="1"/>
          </p:cNvSpPr>
          <p:nvPr/>
        </p:nvSpPr>
        <p:spPr bwMode="auto">
          <a:xfrm>
            <a:off x="-2" y="6605389"/>
            <a:ext cx="755651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ARIA</a:t>
            </a:r>
          </a:p>
        </p:txBody>
      </p:sp>
      <p:sp>
        <p:nvSpPr>
          <p:cNvPr id="47" name="ZoneTexte 69"/>
          <p:cNvSpPr txBox="1">
            <a:spLocks noChangeArrowheads="1"/>
          </p:cNvSpPr>
          <p:nvPr/>
        </p:nvSpPr>
        <p:spPr bwMode="auto">
          <a:xfrm>
            <a:off x="6416500" y="6582618"/>
            <a:ext cx="272057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</a:rPr>
              <a:t>Orrell</a:t>
            </a:r>
            <a:r>
              <a:rPr lang="fr-FR" sz="1200" i="1" dirty="0">
                <a:solidFill>
                  <a:srgbClr val="CC0000"/>
                </a:solidFill>
              </a:rPr>
              <a:t> C. Lancet HIV 2017 4:e536-46</a:t>
            </a:r>
          </a:p>
        </p:txBody>
      </p:sp>
      <p:sp>
        <p:nvSpPr>
          <p:cNvPr id="44" name="Rectangle 27">
            <a:extLst>
              <a:ext uri="{FF2B5EF4-FFF2-40B4-BE49-F238E27FC236}">
                <a16:creationId xmlns:a16="http://schemas.microsoft.com/office/drawing/2014/main" id="{8A7E497A-88F8-4A2C-B1DB-8AC9CCABA7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93201" cy="1106488"/>
          </a:xfrm>
        </p:spPr>
        <p:txBody>
          <a:bodyPr/>
          <a:lstStyle/>
          <a:p>
            <a:r>
              <a:rPr lang="es-ES" sz="3000" dirty="0">
                <a:ea typeface="ＭＳ Ｐゴシック" pitchFamily="34" charset="-128"/>
              </a:rPr>
              <a:t>Estudio ARIA</a:t>
            </a:r>
            <a:r>
              <a:rPr lang="en-GB" sz="3000" dirty="0">
                <a:ea typeface="ＭＳ Ｐゴシック" pitchFamily="34" charset="-128"/>
              </a:rPr>
              <a:t>: </a:t>
            </a:r>
            <a:r>
              <a:rPr lang="es-ES" sz="3000" dirty="0">
                <a:ea typeface="ＭＳ Ｐゴシック" pitchFamily="34" charset="-128"/>
              </a:rPr>
              <a:t>DTG/ABC/3TC una vez al día </a:t>
            </a:r>
            <a:br>
              <a:rPr lang="es-ES" sz="3000" dirty="0">
                <a:ea typeface="ＭＳ Ｐゴシック" pitchFamily="34" charset="-128"/>
              </a:rPr>
            </a:br>
            <a:r>
              <a:rPr lang="es-ES" sz="3000" dirty="0">
                <a:ea typeface="ＭＳ Ｐゴシック" pitchFamily="34" charset="-128"/>
              </a:rPr>
              <a:t>vs TDF/FTC/ ATV + r una vez por día en mujeres</a:t>
            </a:r>
          </a:p>
        </p:txBody>
      </p:sp>
      <p:sp>
        <p:nvSpPr>
          <p:cNvPr id="45" name="Text Box 2">
            <a:extLst>
              <a:ext uri="{FF2B5EF4-FFF2-40B4-BE49-F238E27FC236}">
                <a16:creationId xmlns:a16="http://schemas.microsoft.com/office/drawing/2014/main" id="{CB660D4F-E242-4319-9772-5233AC8AC0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6233" y="1151863"/>
            <a:ext cx="609884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s-ES" sz="2400" b="1" dirty="0">
                <a:solidFill>
                  <a:srgbClr val="CC3300"/>
                </a:solidFill>
                <a:latin typeface="Calibri" pitchFamily="34" charset="0"/>
              </a:rPr>
              <a:t>Respuesta al tratamiento a S48, por protocolo </a:t>
            </a:r>
          </a:p>
        </p:txBody>
      </p:sp>
    </p:spTree>
    <p:extLst>
      <p:ext uri="{BB962C8B-B14F-4D97-AF65-F5344CB8AC3E}">
        <p14:creationId xmlns:p14="http://schemas.microsoft.com/office/powerpoint/2010/main" val="95194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1370906"/>
              </p:ext>
            </p:extLst>
          </p:nvPr>
        </p:nvGraphicFramePr>
        <p:xfrm>
          <a:off x="324296" y="1484784"/>
          <a:ext cx="8496176" cy="5037016"/>
        </p:xfrm>
        <a:graphic>
          <a:graphicData uri="http://schemas.openxmlformats.org/drawingml/2006/table">
            <a:tbl>
              <a:tblPr/>
              <a:tblGrid>
                <a:gridCol w="48245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98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18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00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DTG/ABC/3TC</a:t>
                      </a:r>
                    </a:p>
                  </a:txBody>
                  <a:tcPr marL="90000" marR="90000" marT="47355" marB="47355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ATV + r + FTC/TDF</a:t>
                      </a:r>
                    </a:p>
                  </a:txBody>
                  <a:tcPr marL="90000" marR="90000" marT="47355" marB="47355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2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8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Eventos adversos grado 2 a 4, N (%)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115 (46)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137 (55)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34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Eventos adversos relacionados con la droga </a:t>
                      </a:r>
                      <a:b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</a:b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(≥ 5% en cualquier rama), N (%)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Nauseas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Diarrea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Dispepsia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Ictericia ocular 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Cefalea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Ictericia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83 (33)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31 (13)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12 (5)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 (2)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 (2)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121 (49)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35 (14)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18 (7)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15 (6)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18 (7)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14 (6)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13 (5)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883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Eventos adversos serios, N (%)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12 (5)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20 (8)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883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Eventos adversos fatales, N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 (</a:t>
                      </a: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no relacionado</a:t>
                      </a: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)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883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Eventos adversos serios relacionados con la droga, N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883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Discontinuación por eventos adversos, N (%)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10 (4)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17 (7)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7586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Eventos adversos psiquiátricos, N (%)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Insomnio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Ansiedad 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Depresión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Ideación suicida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Estado de ánimo deprimido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Sueños anormales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35 (14)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10 (4)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 (2)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 (2)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 (2)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 (1)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 (&lt; 1)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35 (14)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9 (4)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7 (3)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7 (3)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 (1)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 (2)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 (&lt; 1)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6" name="Espace réservé du contenu 2"/>
          <p:cNvSpPr txBox="1">
            <a:spLocks/>
          </p:cNvSpPr>
          <p:nvPr/>
        </p:nvSpPr>
        <p:spPr bwMode="auto">
          <a:xfrm>
            <a:off x="3348628" y="1124744"/>
            <a:ext cx="2403122" cy="397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marL="0" indent="0" algn="ctr" defTabSz="914400">
              <a:lnSpc>
                <a:spcPts val="2280"/>
              </a:lnSpc>
              <a:spcBef>
                <a:spcPts val="0"/>
              </a:spcBef>
              <a:buFont typeface="Wingdings" pitchFamily="-1" charset="2"/>
              <a:buNone/>
              <a:defRPr/>
            </a:pPr>
            <a:r>
              <a:rPr lang="es-ES" sz="2400" b="1" kern="0" dirty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Eventos adversos</a:t>
            </a:r>
            <a:endParaRPr lang="es-ES" sz="1800" kern="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4" name="AutoShape 162"/>
          <p:cNvSpPr>
            <a:spLocks noChangeArrowheads="1"/>
          </p:cNvSpPr>
          <p:nvPr/>
        </p:nvSpPr>
        <p:spPr bwMode="auto">
          <a:xfrm>
            <a:off x="-2" y="6605389"/>
            <a:ext cx="755651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ARIA</a:t>
            </a:r>
          </a:p>
        </p:txBody>
      </p:sp>
      <p:sp>
        <p:nvSpPr>
          <p:cNvPr id="5" name="ZoneTexte 69"/>
          <p:cNvSpPr txBox="1">
            <a:spLocks noChangeArrowheads="1"/>
          </p:cNvSpPr>
          <p:nvPr/>
        </p:nvSpPr>
        <p:spPr bwMode="auto">
          <a:xfrm>
            <a:off x="5642403" y="6582618"/>
            <a:ext cx="3494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</a:rPr>
              <a:t>Orrell</a:t>
            </a:r>
            <a:r>
              <a:rPr lang="fr-FR" sz="1200" i="1" dirty="0">
                <a:solidFill>
                  <a:srgbClr val="CC0000"/>
                </a:solidFill>
              </a:rPr>
              <a:t> C. AIDS 2016, Durban, Abs. THAB0205LB</a:t>
            </a:r>
          </a:p>
        </p:txBody>
      </p:sp>
      <p:sp>
        <p:nvSpPr>
          <p:cNvPr id="8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93201" cy="1106488"/>
          </a:xfrm>
        </p:spPr>
        <p:txBody>
          <a:bodyPr/>
          <a:lstStyle/>
          <a:p>
            <a:r>
              <a:rPr lang="es-ES" sz="3000" dirty="0">
                <a:ea typeface="ＭＳ Ｐゴシック" pitchFamily="34" charset="-128"/>
              </a:rPr>
              <a:t>Estudio ARIA</a:t>
            </a:r>
            <a:r>
              <a:rPr lang="en-GB" sz="3000" dirty="0">
                <a:ea typeface="ＭＳ Ｐゴシック" pitchFamily="34" charset="-128"/>
              </a:rPr>
              <a:t>: </a:t>
            </a:r>
            <a:r>
              <a:rPr lang="es-ES" sz="3000" dirty="0">
                <a:ea typeface="ＭＳ Ｐゴシック" pitchFamily="34" charset="-128"/>
              </a:rPr>
              <a:t>DTG/ABC/3TC una vez al día </a:t>
            </a:r>
            <a:br>
              <a:rPr lang="es-ES" sz="3000" dirty="0">
                <a:ea typeface="ＭＳ Ｐゴシック" pitchFamily="34" charset="-128"/>
              </a:rPr>
            </a:br>
            <a:r>
              <a:rPr lang="es-ES" sz="3000" dirty="0">
                <a:ea typeface="ＭＳ Ｐゴシック" pitchFamily="34" charset="-128"/>
              </a:rPr>
              <a:t>vs TDF/FTC/ ATV + r una vez por día en mujeres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071134"/>
              </p:ext>
            </p:extLst>
          </p:nvPr>
        </p:nvGraphicFramePr>
        <p:xfrm>
          <a:off x="251520" y="1669632"/>
          <a:ext cx="8712200" cy="4711693"/>
        </p:xfrm>
        <a:graphic>
          <a:graphicData uri="http://schemas.openxmlformats.org/drawingml/2006/table">
            <a:tbl>
              <a:tblPr/>
              <a:tblGrid>
                <a:gridCol w="3887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57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DTG/ABC/3TC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 = 248</a:t>
                      </a:r>
                    </a:p>
                  </a:txBody>
                  <a:tcPr marL="90000" marR="90000" marT="47355" marB="47355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ATV + r + FTC/TDF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 = 247</a:t>
                      </a:r>
                    </a:p>
                  </a:txBody>
                  <a:tcPr marL="90000" marR="90000" marT="47355" marB="47355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2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p</a:t>
                      </a:r>
                    </a:p>
                  </a:txBody>
                  <a:tcPr marL="90000" marR="90000" marT="47355" marB="47355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6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ALT ≥ 3 x ULN, %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  <a:latin typeface="+mn-lt"/>
                        </a:rPr>
                        <a:t>2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  <a:latin typeface="+mn-lt"/>
                        </a:rPr>
                        <a:t>1 case &gt;</a:t>
                      </a:r>
                      <a:r>
                        <a:rPr lang="fr-FR" sz="1400" b="1" baseline="0" dirty="0">
                          <a:solidFill>
                            <a:srgbClr val="000066"/>
                          </a:solidFill>
                          <a:latin typeface="+mn-lt"/>
                        </a:rPr>
                        <a:t> 20 x ULN</a:t>
                      </a:r>
                      <a:endParaRPr lang="fr-FR" sz="1400" b="1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7078">
                <a:tc>
                  <a:txBody>
                    <a:bodyPr/>
                    <a:lstStyle/>
                    <a:p>
                      <a:r>
                        <a:rPr lang="es-ES" sz="1400" b="1" noProof="0" dirty="0">
                          <a:solidFill>
                            <a:srgbClr val="000066"/>
                          </a:solidFill>
                          <a:latin typeface="+mn-lt"/>
                        </a:rPr>
                        <a:t>Creatinina, modificaciones medias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  <a:latin typeface="+mn-lt"/>
                        </a:rPr>
                        <a:t>+ 9.29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  <a:latin typeface="+mn-lt"/>
                        </a:rPr>
                        <a:t>+ 5.86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6676">
                <a:tc>
                  <a:txBody>
                    <a:bodyPr/>
                    <a:lstStyle/>
                    <a:p>
                      <a:r>
                        <a:rPr lang="es-ES" sz="1400" b="1" noProof="0" dirty="0">
                          <a:solidFill>
                            <a:srgbClr val="000066"/>
                          </a:solidFill>
                          <a:latin typeface="+mn-lt"/>
                        </a:rPr>
                        <a:t>Albúmina orina: creatinina ratio (g/</a:t>
                      </a:r>
                      <a:r>
                        <a:rPr lang="es-ES" sz="1400" b="1" noProof="0" dirty="0" err="1">
                          <a:solidFill>
                            <a:srgbClr val="000066"/>
                          </a:solidFill>
                          <a:latin typeface="+mn-lt"/>
                        </a:rPr>
                        <a:t>moL</a:t>
                      </a:r>
                      <a:r>
                        <a:rPr lang="es-ES" sz="1400" b="1" noProof="0" dirty="0">
                          <a:solidFill>
                            <a:srgbClr val="000066"/>
                          </a:solidFill>
                          <a:latin typeface="+mn-lt"/>
                        </a:rPr>
                        <a:t>), modificaciones medias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  <a:latin typeface="+mn-lt"/>
                        </a:rPr>
                        <a:t>- 0.10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  <a:latin typeface="+mn-lt"/>
                        </a:rPr>
                        <a:t>0.00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7078">
                <a:tc>
                  <a:txBody>
                    <a:bodyPr/>
                    <a:lstStyle/>
                    <a:p>
                      <a:r>
                        <a:rPr lang="es-ES" sz="1400" b="1" noProof="0">
                          <a:solidFill>
                            <a:srgbClr val="000066"/>
                          </a:solidFill>
                          <a:latin typeface="+mn-lt"/>
                        </a:rPr>
                        <a:t>Creatinina fosfoquinasa, grado 3-4, N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6676">
                <a:tc>
                  <a:txBody>
                    <a:bodyPr/>
                    <a:lstStyle/>
                    <a:p>
                      <a:r>
                        <a:rPr lang="es-ES" sz="1400" b="1" noProof="0">
                          <a:solidFill>
                            <a:srgbClr val="000066"/>
                          </a:solidFill>
                          <a:latin typeface="+mn-lt"/>
                        </a:rPr>
                        <a:t>Colesterol total: HDL-cholesterol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sz="1400" b="1" noProof="0">
                          <a:solidFill>
                            <a:srgbClr val="000066"/>
                          </a:solidFill>
                          <a:latin typeface="+mn-lt"/>
                        </a:rPr>
                        <a:t>Diferencia ajustada: - 0.106 </a:t>
                      </a:r>
                    </a:p>
                    <a:p>
                      <a:pPr algn="ctr"/>
                      <a:r>
                        <a:rPr lang="es-ES" sz="1400" b="1" noProof="0">
                          <a:solidFill>
                            <a:srgbClr val="000066"/>
                          </a:solidFill>
                          <a:latin typeface="+mn-lt"/>
                        </a:rPr>
                        <a:t>(IC95%: - 0.313 a 0.101)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  <a:latin typeface="+mn-lt"/>
                        </a:rPr>
                        <a:t>ns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6676">
                <a:tc>
                  <a:txBody>
                    <a:bodyPr/>
                    <a:lstStyle/>
                    <a:p>
                      <a:r>
                        <a:rPr lang="es-ES" sz="1400" b="1" noProof="0">
                          <a:solidFill>
                            <a:srgbClr val="000066"/>
                          </a:solidFill>
                          <a:latin typeface="+mn-lt"/>
                        </a:rPr>
                        <a:t>Triglicéridos, mmol/L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sz="1400" b="1" noProof="0" dirty="0">
                          <a:solidFill>
                            <a:srgbClr val="000066"/>
                          </a:solidFill>
                          <a:latin typeface="+mn-lt"/>
                        </a:rPr>
                        <a:t>Diferencia ajustada: - 0.026 </a:t>
                      </a:r>
                    </a:p>
                    <a:p>
                      <a:pPr algn="ctr"/>
                      <a:r>
                        <a:rPr lang="es-ES" sz="1400" b="1" noProof="0" dirty="0">
                          <a:solidFill>
                            <a:srgbClr val="000066"/>
                          </a:solidFill>
                          <a:latin typeface="+mn-lt"/>
                        </a:rPr>
                        <a:t>(IC95%: - 0.159 a 0.107)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  <a:latin typeface="+mn-lt"/>
                        </a:rPr>
                        <a:t>ns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15071">
                <a:tc>
                  <a:txBody>
                    <a:bodyPr/>
                    <a:lstStyle/>
                    <a:p>
                      <a:r>
                        <a:rPr lang="es-ES" sz="1400" b="1" noProof="0" dirty="0">
                          <a:solidFill>
                            <a:srgbClr val="000066"/>
                          </a:solidFill>
                          <a:latin typeface="+mn-lt"/>
                        </a:rPr>
                        <a:t>Marcadores óseos, S48: </a:t>
                      </a:r>
                      <a:r>
                        <a:rPr lang="es-ES" sz="1400" b="1" noProof="0" dirty="0" err="1">
                          <a:solidFill>
                            <a:srgbClr val="000066"/>
                          </a:solidFill>
                          <a:latin typeface="+mn-lt"/>
                        </a:rPr>
                        <a:t>baseline</a:t>
                      </a:r>
                      <a:r>
                        <a:rPr lang="es-ES" sz="1400" b="1" noProof="0" dirty="0">
                          <a:solidFill>
                            <a:srgbClr val="000066"/>
                          </a:solidFill>
                          <a:latin typeface="+mn-lt"/>
                        </a:rPr>
                        <a:t> ratio</a:t>
                      </a:r>
                    </a:p>
                    <a:p>
                      <a:pPr lvl="1"/>
                      <a:r>
                        <a:rPr lang="es-ES" sz="1400" b="1" noProof="0" dirty="0">
                          <a:solidFill>
                            <a:srgbClr val="000066"/>
                          </a:solidFill>
                          <a:latin typeface="+mn-lt"/>
                        </a:rPr>
                        <a:t>Fosfatasa alcalina ósea</a:t>
                      </a:r>
                    </a:p>
                    <a:p>
                      <a:pPr lvl="1"/>
                      <a:r>
                        <a:rPr lang="es-ES" sz="1400" b="1" noProof="0" dirty="0">
                          <a:solidFill>
                            <a:srgbClr val="000066"/>
                          </a:solidFill>
                          <a:latin typeface="+mn-lt"/>
                        </a:rPr>
                        <a:t>Tipo I colágeno C-</a:t>
                      </a:r>
                      <a:r>
                        <a:rPr lang="es-ES" sz="1400" b="1" noProof="0" dirty="0" err="1">
                          <a:solidFill>
                            <a:srgbClr val="000066"/>
                          </a:solidFill>
                          <a:latin typeface="+mn-lt"/>
                        </a:rPr>
                        <a:t>telopeptides</a:t>
                      </a:r>
                      <a:endParaRPr lang="es-ES" sz="1400" b="1" noProof="0" dirty="0">
                        <a:solidFill>
                          <a:srgbClr val="000066"/>
                        </a:solidFill>
                        <a:latin typeface="+mn-lt"/>
                      </a:endParaRPr>
                    </a:p>
                    <a:p>
                      <a:pPr lvl="1"/>
                      <a:r>
                        <a:rPr lang="es-ES" sz="1400" b="1" noProof="0" dirty="0">
                          <a:solidFill>
                            <a:srgbClr val="000066"/>
                          </a:solidFill>
                          <a:latin typeface="+mn-lt"/>
                        </a:rPr>
                        <a:t>Osteocalcina</a:t>
                      </a:r>
                    </a:p>
                    <a:p>
                      <a:pPr lvl="1"/>
                      <a:r>
                        <a:rPr lang="es-ES" sz="1400" b="1" noProof="0" dirty="0" err="1">
                          <a:solidFill>
                            <a:srgbClr val="000066"/>
                          </a:solidFill>
                          <a:latin typeface="+mn-lt"/>
                        </a:rPr>
                        <a:t>Procolágeno</a:t>
                      </a:r>
                      <a:r>
                        <a:rPr lang="es-ES" sz="1400" b="1" noProof="0" dirty="0">
                          <a:solidFill>
                            <a:srgbClr val="000066"/>
                          </a:solidFill>
                          <a:latin typeface="+mn-lt"/>
                        </a:rPr>
                        <a:t> 1 N-terminal </a:t>
                      </a:r>
                      <a:r>
                        <a:rPr lang="es-ES" sz="1400" b="1" noProof="0" dirty="0" err="1">
                          <a:solidFill>
                            <a:srgbClr val="000066"/>
                          </a:solidFill>
                          <a:latin typeface="+mn-lt"/>
                        </a:rPr>
                        <a:t>propéptido</a:t>
                      </a:r>
                      <a:endParaRPr lang="es-ES" sz="1400" b="1" noProof="0" dirty="0">
                        <a:solidFill>
                          <a:srgbClr val="000066"/>
                        </a:solidFill>
                        <a:latin typeface="+mn-lt"/>
                      </a:endParaRPr>
                    </a:p>
                    <a:p>
                      <a:pPr lvl="1"/>
                      <a:r>
                        <a:rPr lang="es-ES" sz="1400" b="1" noProof="0" dirty="0">
                          <a:solidFill>
                            <a:srgbClr val="000066"/>
                          </a:solidFill>
                          <a:latin typeface="+mn-lt"/>
                        </a:rPr>
                        <a:t>Vitamina D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rgbClr val="000066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  <a:latin typeface="+mn-lt"/>
                        </a:rPr>
                        <a:t>1.188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  <a:latin typeface="+mn-lt"/>
                        </a:rPr>
                        <a:t>1.257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  <a:latin typeface="+mn-lt"/>
                        </a:rPr>
                        <a:t>1.282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  <a:latin typeface="+mn-lt"/>
                        </a:rPr>
                        <a:t>1.214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  <a:latin typeface="+mn-lt"/>
                        </a:rPr>
                        <a:t>0.987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rgbClr val="000066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  <a:latin typeface="+mn-lt"/>
                        </a:rPr>
                        <a:t>1.629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  <a:latin typeface="+mn-lt"/>
                        </a:rPr>
                        <a:t>1.918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  <a:latin typeface="+mn-lt"/>
                        </a:rPr>
                        <a:t>2.039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  <a:latin typeface="+mn-lt"/>
                        </a:rPr>
                        <a:t>1.752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  <a:latin typeface="+mn-lt"/>
                        </a:rPr>
                        <a:t>1.158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rgbClr val="000066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  <a:latin typeface="+mn-lt"/>
                        </a:rPr>
                        <a:t>&lt; 0.001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  <a:latin typeface="+mn-lt"/>
                        </a:rPr>
                        <a:t>&lt; 0.001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  <a:latin typeface="+mn-lt"/>
                        </a:rPr>
                        <a:t>&lt; 0.001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  <a:latin typeface="+mn-lt"/>
                        </a:rPr>
                        <a:t>&lt; 0.001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  <a:latin typeface="+mn-lt"/>
                        </a:rPr>
                        <a:t>&lt; 0.001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6" name="Espace réservé du contenu 2"/>
          <p:cNvSpPr txBox="1">
            <a:spLocks/>
          </p:cNvSpPr>
          <p:nvPr/>
        </p:nvSpPr>
        <p:spPr bwMode="auto">
          <a:xfrm>
            <a:off x="1327999" y="1214238"/>
            <a:ext cx="6444392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marL="0" indent="0" algn="ctr" defTabSz="914400">
              <a:lnSpc>
                <a:spcPts val="2280"/>
              </a:lnSpc>
              <a:spcBef>
                <a:spcPts val="0"/>
              </a:spcBef>
              <a:buNone/>
              <a:defRPr/>
            </a:pPr>
            <a:r>
              <a:rPr lang="es-ES" sz="2400" b="1" kern="0" dirty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Cambios en los parámetros de laboratorio a </a:t>
            </a:r>
            <a:r>
              <a:rPr lang="en-GB" sz="2400" b="1" kern="0" dirty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S48  </a:t>
            </a:r>
            <a:endParaRPr lang="en-GB" sz="1800" kern="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4" name="AutoShape 162"/>
          <p:cNvSpPr>
            <a:spLocks noChangeArrowheads="1"/>
          </p:cNvSpPr>
          <p:nvPr/>
        </p:nvSpPr>
        <p:spPr bwMode="auto">
          <a:xfrm>
            <a:off x="-2" y="6605389"/>
            <a:ext cx="755651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ARIA</a:t>
            </a:r>
          </a:p>
        </p:txBody>
      </p:sp>
      <p:sp>
        <p:nvSpPr>
          <p:cNvPr id="6" name="ZoneTexte 69"/>
          <p:cNvSpPr txBox="1">
            <a:spLocks noChangeArrowheads="1"/>
          </p:cNvSpPr>
          <p:nvPr/>
        </p:nvSpPr>
        <p:spPr bwMode="auto">
          <a:xfrm>
            <a:off x="6416500" y="6582618"/>
            <a:ext cx="272057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</a:rPr>
              <a:t>Orrell</a:t>
            </a:r>
            <a:r>
              <a:rPr lang="fr-FR" sz="1200" i="1" dirty="0">
                <a:solidFill>
                  <a:srgbClr val="CC0000"/>
                </a:solidFill>
              </a:rPr>
              <a:t> C. Lancet HIV 2017 4:e536-46</a:t>
            </a:r>
          </a:p>
        </p:txBody>
      </p:sp>
      <p:sp>
        <p:nvSpPr>
          <p:cNvPr id="9" name="Rectangle 27">
            <a:extLst>
              <a:ext uri="{FF2B5EF4-FFF2-40B4-BE49-F238E27FC236}">
                <a16:creationId xmlns:a16="http://schemas.microsoft.com/office/drawing/2014/main" id="{605D625D-0A35-416F-993A-D52C47C386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93201" cy="1106488"/>
          </a:xfrm>
        </p:spPr>
        <p:txBody>
          <a:bodyPr/>
          <a:lstStyle/>
          <a:p>
            <a:r>
              <a:rPr lang="es-ES" sz="3000" dirty="0">
                <a:ea typeface="ＭＳ Ｐゴシック" pitchFamily="34" charset="-128"/>
              </a:rPr>
              <a:t>Estudio ARIA</a:t>
            </a:r>
            <a:r>
              <a:rPr lang="en-GB" sz="3000" dirty="0">
                <a:ea typeface="ＭＳ Ｐゴシック" pitchFamily="34" charset="-128"/>
              </a:rPr>
              <a:t>: </a:t>
            </a:r>
            <a:r>
              <a:rPr lang="es-ES" sz="3000" dirty="0">
                <a:ea typeface="ＭＳ Ｐゴシック" pitchFamily="34" charset="-128"/>
              </a:rPr>
              <a:t>DTG/ABC/3TC una vez al día </a:t>
            </a:r>
            <a:br>
              <a:rPr lang="es-ES" sz="3000" dirty="0">
                <a:ea typeface="ＭＳ Ｐゴシック" pitchFamily="34" charset="-128"/>
              </a:rPr>
            </a:br>
            <a:r>
              <a:rPr lang="es-ES" sz="3000" dirty="0">
                <a:ea typeface="ＭＳ Ｐゴシック" pitchFamily="34" charset="-128"/>
              </a:rPr>
              <a:t>vs TDF/FTC/ ATV + r una vez por día en mujeres</a:t>
            </a:r>
          </a:p>
        </p:txBody>
      </p:sp>
    </p:spTree>
    <p:extLst>
      <p:ext uri="{BB962C8B-B14F-4D97-AF65-F5344CB8AC3E}">
        <p14:creationId xmlns:p14="http://schemas.microsoft.com/office/powerpoint/2010/main" val="8601042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300"/>
              </a:spcBef>
            </a:pPr>
            <a:r>
              <a:rPr lang="es-ES" sz="2800" b="1" dirty="0">
                <a:latin typeface="Calibri" pitchFamily="34" charset="0"/>
                <a:ea typeface="ＭＳ Ｐゴシック" pitchFamily="34" charset="-128"/>
              </a:rPr>
              <a:t>Conclusiones</a:t>
            </a:r>
            <a:br>
              <a:rPr lang="en-US" sz="2800" b="1" dirty="0">
                <a:latin typeface="Calibri" pitchFamily="34" charset="0"/>
                <a:ea typeface="ＭＳ Ｐゴシック" pitchFamily="34" charset="-128"/>
              </a:rPr>
            </a:br>
            <a:endParaRPr lang="en-US" sz="2800" b="1" dirty="0">
              <a:latin typeface="Calibri" pitchFamily="34" charset="0"/>
              <a:ea typeface="ＭＳ Ｐゴシック" pitchFamily="34" charset="-128"/>
            </a:endParaRPr>
          </a:p>
          <a:p>
            <a:pPr lvl="1">
              <a:spcBef>
                <a:spcPts val="300"/>
              </a:spcBef>
            </a:pPr>
            <a:r>
              <a:rPr lang="es-ES" sz="2000" dirty="0">
                <a:ea typeface="ＭＳ Ｐゴシック" pitchFamily="34" charset="-128"/>
              </a:rPr>
              <a:t>En</a:t>
            </a:r>
            <a:r>
              <a:rPr lang="en-US" sz="2000" dirty="0">
                <a:ea typeface="ＭＳ Ｐゴシック" pitchFamily="34" charset="-128"/>
              </a:rPr>
              <a:t> </a:t>
            </a:r>
            <a:r>
              <a:rPr lang="es-ES" sz="2000" dirty="0">
                <a:ea typeface="ＭＳ Ｐゴシック" pitchFamily="34" charset="-128"/>
              </a:rPr>
              <a:t>mujeres</a:t>
            </a:r>
            <a:r>
              <a:rPr lang="en-US" sz="2000" dirty="0">
                <a:ea typeface="ＭＳ Ｐゴシック" pitchFamily="34" charset="-128"/>
              </a:rPr>
              <a:t> </a:t>
            </a:r>
            <a:r>
              <a:rPr lang="en-US" sz="2000" dirty="0" err="1">
                <a:ea typeface="ＭＳ Ｐゴシック" pitchFamily="34" charset="-128"/>
              </a:rPr>
              <a:t>na</a:t>
            </a:r>
            <a:r>
              <a:rPr lang="nl-NL" sz="2000" dirty="0" err="1">
                <a:ea typeface="ＭＳ Ｐゴシック" pitchFamily="34" charset="-128"/>
              </a:rPr>
              <a:t>ï</a:t>
            </a:r>
            <a:r>
              <a:rPr lang="en-US" sz="2000" dirty="0" err="1">
                <a:ea typeface="ＭＳ Ｐゴシック" pitchFamily="34" charset="-128"/>
              </a:rPr>
              <a:t>ve</a:t>
            </a:r>
            <a:r>
              <a:rPr lang="en-US" sz="2000" dirty="0">
                <a:ea typeface="ＭＳ Ｐゴシック" pitchFamily="34" charset="-128"/>
              </a:rPr>
              <a:t> de ARV, DTG/ABC/3TC </a:t>
            </a:r>
            <a:r>
              <a:rPr lang="es-ES" sz="2000" dirty="0">
                <a:ea typeface="ＭＳ Ｐゴシック" pitchFamily="34" charset="-128"/>
              </a:rPr>
              <a:t>fue superior a </a:t>
            </a:r>
            <a:br>
              <a:rPr lang="es-ES" sz="2000" dirty="0">
                <a:ea typeface="ＭＳ Ｐゴシック" pitchFamily="34" charset="-128"/>
              </a:rPr>
            </a:br>
            <a:r>
              <a:rPr lang="es-ES" sz="2000" dirty="0">
                <a:ea typeface="ＭＳ Ｐゴシック" pitchFamily="34" charset="-128"/>
              </a:rPr>
              <a:t>ATV + r + TDF/FTC a 48 semanas de tratamiento</a:t>
            </a:r>
          </a:p>
          <a:p>
            <a:pPr lvl="2">
              <a:spcBef>
                <a:spcPts val="300"/>
              </a:spcBef>
            </a:pPr>
            <a:r>
              <a:rPr lang="en-US" sz="2000" dirty="0">
                <a:ea typeface="ＭＳ Ｐゴシック" pitchFamily="34" charset="-128"/>
              </a:rPr>
              <a:t>CV &lt; 50 c/mL (ITT-E, snapshot): 82% vs 71%</a:t>
            </a:r>
          </a:p>
          <a:p>
            <a:pPr lvl="2">
              <a:spcBef>
                <a:spcPts val="300"/>
              </a:spcBef>
            </a:pPr>
            <a:r>
              <a:rPr lang="es-ES" sz="2000" dirty="0">
                <a:ea typeface="ＭＳ Ｐゴシック" pitchFamily="34" charset="-128"/>
              </a:rPr>
              <a:t>Diferencia ajustada: 10.5%, 95% CI: 3.1% a 17.8%, p = 0.005</a:t>
            </a:r>
          </a:p>
          <a:p>
            <a:pPr lvl="2">
              <a:spcBef>
                <a:spcPts val="300"/>
              </a:spcBef>
            </a:pPr>
            <a:r>
              <a:rPr lang="es-ES" sz="2000" dirty="0">
                <a:ea typeface="ＭＳ Ｐゴシック" pitchFamily="34" charset="-128"/>
              </a:rPr>
              <a:t>Diferencia por una menor tasa de no respuesta virológica y menos discontinuaciones por eventos adversos en la rama DTG </a:t>
            </a:r>
          </a:p>
          <a:p>
            <a:pPr marL="914400" lvl="2" indent="0">
              <a:spcBef>
                <a:spcPts val="300"/>
              </a:spcBef>
              <a:buNone/>
            </a:pPr>
            <a:endParaRPr lang="en-US" sz="2000" dirty="0">
              <a:ea typeface="ＭＳ Ｐゴシック" pitchFamily="34" charset="-128"/>
            </a:endParaRPr>
          </a:p>
          <a:p>
            <a:pPr lvl="1">
              <a:spcBef>
                <a:spcPts val="300"/>
              </a:spcBef>
            </a:pPr>
            <a:r>
              <a:rPr lang="es-ES" sz="2000" dirty="0">
                <a:ea typeface="ＭＳ Ｐゴシック" pitchFamily="34" charset="-128"/>
              </a:rPr>
              <a:t>DTG/ABC/3TC tuvo un favorable perfil de seguridad comparado con  </a:t>
            </a:r>
            <a:br>
              <a:rPr lang="es-ES" sz="2000" dirty="0">
                <a:ea typeface="ＭＳ Ｐゴシック" pitchFamily="34" charset="-128"/>
              </a:rPr>
            </a:br>
            <a:r>
              <a:rPr lang="es-ES" sz="2000" dirty="0">
                <a:ea typeface="ＭＳ Ｐゴシック" pitchFamily="34" charset="-128"/>
              </a:rPr>
              <a:t>ATV + r + TDF/FTC </a:t>
            </a:r>
          </a:p>
        </p:txBody>
      </p:sp>
      <p:sp>
        <p:nvSpPr>
          <p:cNvPr id="3" name="AutoShape 162"/>
          <p:cNvSpPr>
            <a:spLocks noChangeArrowheads="1"/>
          </p:cNvSpPr>
          <p:nvPr/>
        </p:nvSpPr>
        <p:spPr bwMode="auto">
          <a:xfrm>
            <a:off x="-2" y="6605389"/>
            <a:ext cx="755651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ARIA</a:t>
            </a:r>
          </a:p>
        </p:txBody>
      </p:sp>
      <p:sp>
        <p:nvSpPr>
          <p:cNvPr id="4" name="ZoneTexte 69"/>
          <p:cNvSpPr txBox="1">
            <a:spLocks noChangeArrowheads="1"/>
          </p:cNvSpPr>
          <p:nvPr/>
        </p:nvSpPr>
        <p:spPr bwMode="auto">
          <a:xfrm>
            <a:off x="5642403" y="6582618"/>
            <a:ext cx="3494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</a:rPr>
              <a:t>Orrell</a:t>
            </a:r>
            <a:r>
              <a:rPr lang="fr-FR" sz="1200" i="1" dirty="0">
                <a:solidFill>
                  <a:srgbClr val="CC0000"/>
                </a:solidFill>
              </a:rPr>
              <a:t> C. AIDS 2016, Durban, Abs. THAB0205LB</a:t>
            </a:r>
          </a:p>
        </p:txBody>
      </p:sp>
      <p:sp>
        <p:nvSpPr>
          <p:cNvPr id="7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93201" cy="1106488"/>
          </a:xfrm>
        </p:spPr>
        <p:txBody>
          <a:bodyPr/>
          <a:lstStyle/>
          <a:p>
            <a:r>
              <a:rPr lang="es-ES" sz="3000" dirty="0">
                <a:ea typeface="ＭＳ Ｐゴシック" pitchFamily="34" charset="-128"/>
              </a:rPr>
              <a:t>Estudio ARIA</a:t>
            </a:r>
            <a:r>
              <a:rPr lang="en-GB" sz="3000" dirty="0">
                <a:ea typeface="ＭＳ Ｐゴシック" pitchFamily="34" charset="-128"/>
              </a:rPr>
              <a:t>: </a:t>
            </a:r>
            <a:r>
              <a:rPr lang="es-ES" sz="3000" dirty="0">
                <a:ea typeface="ＭＳ Ｐゴシック" pitchFamily="34" charset="-128"/>
              </a:rPr>
              <a:t>DTG/ABC/3TC una vez al día </a:t>
            </a:r>
            <a:br>
              <a:rPr lang="es-ES" sz="3000" dirty="0">
                <a:ea typeface="ＭＳ Ｐゴシック" pitchFamily="34" charset="-128"/>
              </a:rPr>
            </a:br>
            <a:r>
              <a:rPr lang="es-ES" sz="3000" dirty="0">
                <a:ea typeface="ＭＳ Ｐゴシック" pitchFamily="34" charset="-128"/>
              </a:rPr>
              <a:t>vs TDF/FTC/ ATV + r una vez por día en mujeres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RV_trials_2018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1026</TotalTime>
  <Words>1071</Words>
  <Application>Microsoft Office PowerPoint</Application>
  <PresentationFormat>Affichage à l'écran (4:3)</PresentationFormat>
  <Paragraphs>284</Paragraphs>
  <Slides>8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6" baseType="lpstr">
      <vt:lpstr>ＭＳ Ｐゴシック</vt:lpstr>
      <vt:lpstr>Arial</vt:lpstr>
      <vt:lpstr>Calibri</vt:lpstr>
      <vt:lpstr>Cambria</vt:lpstr>
      <vt:lpstr>Symbol</vt:lpstr>
      <vt:lpstr>Trebuchet MS</vt:lpstr>
      <vt:lpstr>Wingdings</vt:lpstr>
      <vt:lpstr>ARV_trials_2018</vt:lpstr>
      <vt:lpstr>Comparación de INSTI vs IP</vt:lpstr>
      <vt:lpstr>Estudio ARIA: DTG/ABC/3TC una vez al día  vs TDF/FTC/ ATV + r una vez por día en mujeres</vt:lpstr>
      <vt:lpstr>Estudio ARIA: DTG/ABC/3TC una vez al día  vs TDF/FTC/ ATV + r una vez por día en mujeres</vt:lpstr>
      <vt:lpstr>Estudio ARIA: DTG/ABC/3TC una vez al día  vs TDF/FTC/ ATV + r una vez por día en mujeres</vt:lpstr>
      <vt:lpstr>Estudio ARIA: DTG/ABC/3TC una vez al día  vs TDF/FTC/ ATV + r una vez por día en mujeres</vt:lpstr>
      <vt:lpstr>Estudio ARIA: DTG/ABC/3TC una vez al día  vs TDF/FTC/ ATV + r una vez por día en mujeres</vt:lpstr>
      <vt:lpstr>Estudio ARIA: DTG/ABC/3TC una vez al día  vs TDF/FTC/ ATV + r una vez por día en mujeres</vt:lpstr>
      <vt:lpstr>Estudio ARIA: DTG/ABC/3TC una vez al día  vs TDF/FTC/ ATV + r una vez por día en mujeres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2018</dc:title>
  <dc:subject>AEI - www.aei.fr</dc:subject>
  <dc:creator>www.arv-trial.com</dc:creator>
  <cp:lastModifiedBy>Pilar</cp:lastModifiedBy>
  <cp:revision>201</cp:revision>
  <dcterms:created xsi:type="dcterms:W3CDTF">2014-10-03T12:12:49Z</dcterms:created>
  <dcterms:modified xsi:type="dcterms:W3CDTF">2018-03-07T00:59:23Z</dcterms:modified>
</cp:coreProperties>
</file>