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5"/>
  </p:notesMasterIdLst>
  <p:handoutMasterIdLst>
    <p:handoutMasterId r:id="rId16"/>
  </p:handoutMasterIdLst>
  <p:sldIdLst>
    <p:sldId id="956" r:id="rId3"/>
    <p:sldId id="950" r:id="rId4"/>
    <p:sldId id="951" r:id="rId5"/>
    <p:sldId id="952" r:id="rId6"/>
    <p:sldId id="953" r:id="rId7"/>
    <p:sldId id="954" r:id="rId8"/>
    <p:sldId id="955" r:id="rId9"/>
    <p:sldId id="948" r:id="rId10"/>
    <p:sldId id="945" r:id="rId11"/>
    <p:sldId id="944" r:id="rId12"/>
    <p:sldId id="946" r:id="rId13"/>
    <p:sldId id="947" r:id="rId14"/>
  </p:sldIdLst>
  <p:sldSz cx="9144000" cy="6858000" type="screen4x3"/>
  <p:notesSz cx="7099300" cy="10234613"/>
  <p:custDataLst>
    <p:tags r:id="rId17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9" clrIdx="0"/>
  <p:cmAuthor id="1" name="François RAFFI" initials="FR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08A3FF"/>
    <a:srgbClr val="CC3300"/>
    <a:srgbClr val="FF00FF"/>
    <a:srgbClr val="800080"/>
    <a:srgbClr val="FF66FF"/>
    <a:srgbClr val="660033"/>
    <a:srgbClr val="008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18" autoAdjust="0"/>
    <p:restoredTop sz="94660"/>
  </p:normalViewPr>
  <p:slideViewPr>
    <p:cSldViewPr snapToObjects="1" showGuides="1">
      <p:cViewPr>
        <p:scale>
          <a:sx n="100" d="100"/>
          <a:sy n="100" d="100"/>
        </p:scale>
        <p:origin x="-2058" y="-378"/>
      </p:cViewPr>
      <p:guideLst>
        <p:guide orient="horz" pos="2205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2718" y="-3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112B83B-111E-4FF9-BD3C-55A529849C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55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789550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33FE2B3-310C-4A40-A794-1327F8C3B06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434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0591087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77D0775-26ED-428A-812B-F19BCF31E833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A286022-A725-4481-8C05-BAE010DC5B5F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77C4B99-710F-4810-80FE-CE1E84D55BFD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3EEEEE0-74C2-42DA-9D54-64EE87E81E27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CEF06C6-3B68-4AD8-B757-E30E8C0A277C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 smtClean="0">
              <a:ea typeface="ＭＳ Ｐゴシック" pitchFamily="-107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215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15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91B0EAA-A51A-4990-BC85-8C3E78278074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A8856C5-93C6-481B-BD12-C7B57279392C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ARTEMIS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  <a:endParaRPr lang="en-GB" altLang="fr-FR" sz="3200" dirty="0" smtClean="0">
              <a:ea typeface="ＭＳ Ｐゴシック" pitchFamily="-1" charset="-128"/>
            </a:endParaRPr>
          </a:p>
        </p:txBody>
      </p:sp>
      <p:graphicFrame>
        <p:nvGraphicFramePr>
          <p:cNvPr id="255040" name="Group 64"/>
          <p:cNvGraphicFramePr>
            <a:graphicFrameLocks noGrp="1"/>
          </p:cNvGraphicFramePr>
          <p:nvPr/>
        </p:nvGraphicFramePr>
        <p:xfrm>
          <a:off x="5003800" y="2636838"/>
          <a:ext cx="4014788" cy="1825643"/>
        </p:xfrm>
        <a:graphic>
          <a:graphicData uri="http://schemas.openxmlformats.org/drawingml/2006/table">
            <a:tbl>
              <a:tblPr/>
              <a:tblGrid>
                <a:gridCol w="1838325"/>
                <a:gridCol w="696913"/>
                <a:gridCol w="739775"/>
                <a:gridCol w="739775"/>
              </a:tblGrid>
              <a:tr h="58124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Basal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(%)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(%)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p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6028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RNA &lt; 5 log</a:t>
                      </a:r>
                      <a:r>
                        <a:rPr kumimoji="0" lang="en-GB" altLang="fr-FR" sz="1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RNA </a:t>
                      </a:r>
                      <a:r>
                        <a:rPr kumimoji="0" lang="en-GB" altLang="fr-FR" sz="15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5 log</a:t>
                      </a:r>
                      <a:r>
                        <a:rPr kumimoji="0" lang="en-GB" altLang="fr-FR" sz="1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c/mL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69.5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67.5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60.2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51.7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0.038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0.012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409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en-GB" altLang="fr-FR" sz="15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200/mm</a:t>
                      </a:r>
                      <a:r>
                        <a:rPr kumimoji="0" lang="en-GB" altLang="fr-FR" sz="15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altLang="fr-F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&lt; 200/mm</a:t>
                      </a:r>
                      <a:r>
                        <a:rPr kumimoji="0" lang="en-GB" altLang="fr-FR" sz="15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altLang="fr-F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65.2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59.6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54.1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0.014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0.052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290" name="Text Box 134"/>
          <p:cNvSpPr txBox="1">
            <a:spLocks noChangeArrowheads="1"/>
          </p:cNvSpPr>
          <p:nvPr/>
        </p:nvSpPr>
        <p:spPr bwMode="auto">
          <a:xfrm>
            <a:off x="5003800" y="1621633"/>
            <a:ext cx="3759200" cy="87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  <a:t>HIV RNA &lt; 50 c/</a:t>
            </a:r>
            <a:r>
              <a:rPr lang="es-AR" altLang="fr-FR" sz="2000" b="1" i="0" dirty="0" err="1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  <a:t>mL</a:t>
            </a:r>
            <a: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  <a:t> </a:t>
            </a:r>
            <a:b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</a:br>
            <a: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  <a:t>(ITT, TLOVR) por factores </a:t>
            </a:r>
            <a:b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</a:br>
            <a:r>
              <a:rPr lang="es-AR" altLang="fr-FR" sz="2000" b="1" i="0" dirty="0" smtClean="0">
                <a:solidFill>
                  <a:schemeClr val="accent2"/>
                </a:solidFill>
                <a:latin typeface="Calibri" pitchFamily="-1" charset="0"/>
                <a:cs typeface="Arial" charset="0"/>
              </a:rPr>
              <a:t>de estratificación basal</a:t>
            </a:r>
            <a:endParaRPr lang="es-AR" altLang="fr-FR" sz="2000" b="1" i="0" dirty="0">
              <a:solidFill>
                <a:schemeClr val="accent2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11291" name="Text Box 2"/>
          <p:cNvSpPr txBox="1">
            <a:spLocks noChangeArrowheads="1"/>
          </p:cNvSpPr>
          <p:nvPr/>
        </p:nvSpPr>
        <p:spPr bwMode="auto">
          <a:xfrm>
            <a:off x="2967421" y="1133475"/>
            <a:ext cx="31710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fr-FR" sz="2800" b="1" i="0" dirty="0" smtClean="0">
                <a:solidFill>
                  <a:srgbClr val="CC3300"/>
                </a:solidFill>
                <a:latin typeface="Calibri" pitchFamily="-1" charset="0"/>
              </a:rPr>
              <a:t>Análisis final (S192) </a:t>
            </a:r>
            <a:endParaRPr lang="es-AR" altLang="fr-FR" sz="2800" b="1" i="0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1292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AR" altLang="fr-FR" sz="1200" smtClean="0">
                <a:solidFill>
                  <a:srgbClr val="CC0000"/>
                </a:solidFill>
              </a:rPr>
              <a:t>Orkin C. HIV Med 2012;14:49-59</a:t>
            </a:r>
            <a:endParaRPr lang="es-AR" altLang="fr-FR" sz="1200">
              <a:solidFill>
                <a:srgbClr val="CC0000"/>
              </a:solidFill>
            </a:endParaRPr>
          </a:p>
        </p:txBody>
      </p:sp>
      <p:sp>
        <p:nvSpPr>
          <p:cNvPr id="11326" name="AutoShape 162"/>
          <p:cNvSpPr>
            <a:spLocks noChangeArrowheads="1"/>
          </p:cNvSpPr>
          <p:nvPr/>
        </p:nvSpPr>
        <p:spPr bwMode="auto">
          <a:xfrm>
            <a:off x="5508625" y="5157192"/>
            <a:ext cx="3101975" cy="119181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r>
              <a:rPr lang="es-AR" altLang="fr-FR" sz="1600" i="0" dirty="0" smtClean="0">
                <a:solidFill>
                  <a:srgbClr val="000066"/>
                </a:solidFill>
                <a:cs typeface="Arial" charset="0"/>
              </a:rPr>
              <a:t>Mediana de incremento de  CD4/mm</a:t>
            </a:r>
            <a:r>
              <a:rPr lang="es-AR" altLang="fr-FR" sz="1600" i="0" baseline="30000" dirty="0" smtClean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AR" altLang="fr-FR" sz="1600" i="0" dirty="0" smtClean="0">
                <a:solidFill>
                  <a:srgbClr val="000066"/>
                </a:solidFill>
                <a:cs typeface="Arial" charset="0"/>
              </a:rPr>
              <a:t> a S192 </a:t>
            </a:r>
            <a:br>
              <a:rPr lang="es-AR" altLang="fr-FR" sz="1600" i="0" dirty="0" smtClean="0">
                <a:solidFill>
                  <a:srgbClr val="000066"/>
                </a:solidFill>
                <a:cs typeface="Arial" charset="0"/>
              </a:rPr>
            </a:br>
            <a:r>
              <a:rPr lang="es-AR" altLang="fr-FR" sz="1600" i="0" dirty="0" smtClean="0">
                <a:solidFill>
                  <a:srgbClr val="000066"/>
                </a:solidFill>
                <a:cs typeface="Arial" charset="0"/>
              </a:rPr>
              <a:t> (ITT, NC = F): </a:t>
            </a:r>
          </a:p>
          <a:p>
            <a:r>
              <a:rPr lang="es-AR" altLang="fr-FR" sz="1600" i="0" dirty="0" smtClean="0">
                <a:solidFill>
                  <a:srgbClr val="000066"/>
                </a:solidFill>
                <a:cs typeface="Arial" charset="0"/>
              </a:rPr>
              <a:t>+ 258 (DRV/r) vs + 263 (LPV/r)</a:t>
            </a:r>
            <a:endParaRPr lang="es-AR" altLang="fr-FR" sz="1600" i="0" dirty="0">
              <a:solidFill>
                <a:srgbClr val="000066"/>
              </a:solidFill>
              <a:cs typeface="Arial" charset="0"/>
            </a:endParaRPr>
          </a:p>
        </p:txBody>
      </p:sp>
      <p:grpSp>
        <p:nvGrpSpPr>
          <p:cNvPr id="11327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11329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AR" altLang="fr-FR" sz="1800" b="1" i="0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11330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AR" altLang="fr-FR" sz="1200" b="1" smtClean="0">
                  <a:solidFill>
                    <a:schemeClr val="accent2"/>
                  </a:solidFill>
                  <a:latin typeface="Cambria" pitchFamily="-1" charset="0"/>
                </a:rPr>
                <a:t>ARTEMIS</a:t>
              </a:r>
              <a:endParaRPr lang="es-AR" altLang="fr-FR" sz="1200" b="1">
                <a:solidFill>
                  <a:schemeClr val="accent2"/>
                </a:solidFill>
                <a:latin typeface="Cambria" pitchFamily="-1" charset="0"/>
              </a:endParaRP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189204" y="1855788"/>
            <a:ext cx="4580354" cy="4633317"/>
            <a:chOff x="189204" y="1855788"/>
            <a:chExt cx="4580354" cy="4633317"/>
          </a:xfrm>
        </p:grpSpPr>
        <p:sp>
          <p:nvSpPr>
            <p:cNvPr id="11267" name="Text Box 134"/>
            <p:cNvSpPr txBox="1">
              <a:spLocks noChangeArrowheads="1"/>
            </p:cNvSpPr>
            <p:nvPr/>
          </p:nvSpPr>
          <p:spPr bwMode="auto">
            <a:xfrm>
              <a:off x="1066800" y="1932162"/>
              <a:ext cx="3306763" cy="344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AR" altLang="fr-FR" sz="2000" b="1" i="0" dirty="0" smtClean="0">
                  <a:solidFill>
                    <a:schemeClr val="accent2"/>
                  </a:solidFill>
                  <a:latin typeface="Calibri" pitchFamily="-1" charset="0"/>
                  <a:cs typeface="Arial" charset="0"/>
                </a:rPr>
                <a:t>HIV RNA &lt; 50 c/</a:t>
              </a:r>
              <a:r>
                <a:rPr lang="es-AR" altLang="fr-FR" sz="2000" b="1" i="0" dirty="0" err="1" smtClean="0">
                  <a:solidFill>
                    <a:schemeClr val="accent2"/>
                  </a:solidFill>
                  <a:latin typeface="Calibri" pitchFamily="-1" charset="0"/>
                  <a:cs typeface="Arial" charset="0"/>
                </a:rPr>
                <a:t>mL</a:t>
              </a:r>
              <a:r>
                <a:rPr lang="es-AR" altLang="fr-FR" sz="2000" b="1" i="0" dirty="0" smtClean="0">
                  <a:solidFill>
                    <a:schemeClr val="accent2"/>
                  </a:solidFill>
                  <a:latin typeface="Calibri" pitchFamily="-1" charset="0"/>
                  <a:cs typeface="Arial" charset="0"/>
                </a:rPr>
                <a:t> (TLOVR)</a:t>
              </a:r>
              <a:endParaRPr lang="es-AR" altLang="fr-FR" sz="2000" b="1" i="0" dirty="0">
                <a:solidFill>
                  <a:schemeClr val="accent2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11293" name="Rectangle 133"/>
            <p:cNvSpPr>
              <a:spLocks noChangeArrowheads="1"/>
            </p:cNvSpPr>
            <p:nvPr/>
          </p:nvSpPr>
          <p:spPr bwMode="auto">
            <a:xfrm>
              <a:off x="1160463" y="3190875"/>
              <a:ext cx="609600" cy="1957388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A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1294" name="Rectangle 135"/>
            <p:cNvSpPr>
              <a:spLocks noChangeArrowheads="1"/>
            </p:cNvSpPr>
            <p:nvPr/>
          </p:nvSpPr>
          <p:spPr bwMode="auto">
            <a:xfrm>
              <a:off x="288591" y="435950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AR" altLang="fr-FR" sz="1400" b="1" i="0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A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5" name="Rectangle 136"/>
            <p:cNvSpPr>
              <a:spLocks noChangeArrowheads="1"/>
            </p:cNvSpPr>
            <p:nvPr/>
          </p:nvSpPr>
          <p:spPr bwMode="auto">
            <a:xfrm>
              <a:off x="288591" y="366735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AR" altLang="fr-FR" sz="1400" b="1" i="0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A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6" name="Rectangle 137"/>
            <p:cNvSpPr>
              <a:spLocks noChangeArrowheads="1"/>
            </p:cNvSpPr>
            <p:nvPr/>
          </p:nvSpPr>
          <p:spPr bwMode="auto">
            <a:xfrm>
              <a:off x="189204" y="228622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AR" altLang="fr-FR" sz="1400" b="1" i="0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A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7" name="Rectangle 138"/>
            <p:cNvSpPr>
              <a:spLocks noChangeArrowheads="1"/>
            </p:cNvSpPr>
            <p:nvPr/>
          </p:nvSpPr>
          <p:spPr bwMode="auto">
            <a:xfrm>
              <a:off x="288591" y="297679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AR" altLang="fr-FR" sz="1400" b="1" i="0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A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8" name="Line 139"/>
            <p:cNvSpPr>
              <a:spLocks noChangeShapeType="1"/>
            </p:cNvSpPr>
            <p:nvPr/>
          </p:nvSpPr>
          <p:spPr bwMode="auto">
            <a:xfrm>
              <a:off x="581025" y="44672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99" name="Line 140"/>
            <p:cNvSpPr>
              <a:spLocks noChangeShapeType="1"/>
            </p:cNvSpPr>
            <p:nvPr/>
          </p:nvSpPr>
          <p:spPr bwMode="auto">
            <a:xfrm>
              <a:off x="581025" y="37766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0" name="Line 141"/>
            <p:cNvSpPr>
              <a:spLocks noChangeShapeType="1"/>
            </p:cNvSpPr>
            <p:nvPr/>
          </p:nvSpPr>
          <p:spPr bwMode="auto">
            <a:xfrm>
              <a:off x="581025" y="23923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1" name="Line 142"/>
            <p:cNvSpPr>
              <a:spLocks noChangeShapeType="1"/>
            </p:cNvSpPr>
            <p:nvPr/>
          </p:nvSpPr>
          <p:spPr bwMode="auto">
            <a:xfrm>
              <a:off x="581025" y="30829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2" name="Line 143"/>
            <p:cNvSpPr>
              <a:spLocks noChangeShapeType="1"/>
            </p:cNvSpPr>
            <p:nvPr/>
          </p:nvSpPr>
          <p:spPr bwMode="auto">
            <a:xfrm>
              <a:off x="671513" y="238283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3" name="Rectangle 144"/>
            <p:cNvSpPr>
              <a:spLocks noChangeArrowheads="1"/>
            </p:cNvSpPr>
            <p:nvPr/>
          </p:nvSpPr>
          <p:spPr bwMode="auto">
            <a:xfrm>
              <a:off x="1189038" y="2875161"/>
              <a:ext cx="533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AR" altLang="fr-FR" sz="1400" b="1" i="0" smtClean="0">
                  <a:solidFill>
                    <a:srgbClr val="008000"/>
                  </a:solidFill>
                  <a:cs typeface="Arial" charset="0"/>
                </a:rPr>
                <a:t>69.1</a:t>
              </a:r>
              <a:endParaRPr lang="es-AR" altLang="fr-FR" sz="1400" b="1" i="0">
                <a:solidFill>
                  <a:srgbClr val="008000"/>
                </a:solidFill>
                <a:cs typeface="Arial" charset="0"/>
              </a:endParaRPr>
            </a:p>
          </p:txBody>
        </p:sp>
        <p:sp>
          <p:nvSpPr>
            <p:cNvPr id="11304" name="Rectangle 145"/>
            <p:cNvSpPr>
              <a:spLocks noChangeArrowheads="1"/>
            </p:cNvSpPr>
            <p:nvPr/>
          </p:nvSpPr>
          <p:spPr bwMode="auto">
            <a:xfrm>
              <a:off x="1974850" y="3140968"/>
              <a:ext cx="533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AR" altLang="fr-FR" sz="1400" b="1" i="0" smtClean="0">
                  <a:solidFill>
                    <a:srgbClr val="993300"/>
                  </a:solidFill>
                  <a:cs typeface="Arial" charset="0"/>
                </a:rPr>
                <a:t>57.1</a:t>
              </a:r>
              <a:endParaRPr lang="es-AR" altLang="fr-FR" sz="1400" b="1" i="0">
                <a:solidFill>
                  <a:srgbClr val="993300"/>
                </a:solidFill>
                <a:cs typeface="Arial" charset="0"/>
              </a:endParaRPr>
            </a:p>
          </p:txBody>
        </p:sp>
        <p:sp>
          <p:nvSpPr>
            <p:cNvPr id="11305" name="Line 146"/>
            <p:cNvSpPr>
              <a:spLocks noChangeShapeType="1"/>
            </p:cNvSpPr>
            <p:nvPr/>
          </p:nvSpPr>
          <p:spPr bwMode="auto">
            <a:xfrm>
              <a:off x="581025" y="5159375"/>
              <a:ext cx="40544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6" name="Rectangle 147"/>
            <p:cNvSpPr>
              <a:spLocks noChangeArrowheads="1"/>
            </p:cNvSpPr>
            <p:nvPr/>
          </p:nvSpPr>
          <p:spPr bwMode="auto">
            <a:xfrm>
              <a:off x="1236663" y="4830763"/>
              <a:ext cx="4429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fr-FR" sz="1200" b="1" i="0" smtClean="0"/>
                <a:t>340</a:t>
              </a:r>
              <a:endParaRPr lang="es-AR" altLang="fr-FR" sz="1200" b="1" i="0"/>
            </a:p>
          </p:txBody>
        </p:sp>
        <p:sp>
          <p:nvSpPr>
            <p:cNvPr id="11307" name="Text Box 148"/>
            <p:cNvSpPr txBox="1">
              <a:spLocks noChangeArrowheads="1"/>
            </p:cNvSpPr>
            <p:nvPr/>
          </p:nvSpPr>
          <p:spPr bwMode="auto">
            <a:xfrm>
              <a:off x="219075" y="185578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AR" altLang="fr-FR" sz="1800" i="0" smtClean="0">
                  <a:solidFill>
                    <a:srgbClr val="000066"/>
                  </a:solidFill>
                </a:rPr>
                <a:t>%</a:t>
              </a:r>
              <a:endParaRPr lang="es-A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1308" name="Text Box 149"/>
            <p:cNvSpPr txBox="1">
              <a:spLocks noChangeArrowheads="1"/>
            </p:cNvSpPr>
            <p:nvPr/>
          </p:nvSpPr>
          <p:spPr bwMode="auto">
            <a:xfrm>
              <a:off x="1066800" y="5189538"/>
              <a:ext cx="8270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AR" altLang="fr-FR" sz="1600" b="1" i="0" smtClean="0">
                  <a:solidFill>
                    <a:srgbClr val="000066"/>
                  </a:solidFill>
                </a:rPr>
                <a:t>DRV/r</a:t>
              </a:r>
              <a:endParaRPr lang="es-AR" altLang="fr-FR" sz="1600" b="1" i="0">
                <a:solidFill>
                  <a:srgbClr val="000066"/>
                </a:solidFill>
              </a:endParaRPr>
            </a:p>
          </p:txBody>
        </p:sp>
        <p:sp>
          <p:nvSpPr>
            <p:cNvPr id="11309" name="Text Box 150"/>
            <p:cNvSpPr txBox="1">
              <a:spLocks noChangeArrowheads="1"/>
            </p:cNvSpPr>
            <p:nvPr/>
          </p:nvSpPr>
          <p:spPr bwMode="auto">
            <a:xfrm>
              <a:off x="1870075" y="5189538"/>
              <a:ext cx="7207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AR" altLang="fr-FR" sz="1600" b="1" i="0" smtClean="0">
                  <a:solidFill>
                    <a:srgbClr val="000066"/>
                  </a:solidFill>
                </a:rPr>
                <a:t>LPV/r</a:t>
              </a:r>
              <a:endParaRPr lang="es-AR" altLang="fr-FR" sz="1600" b="1" i="0">
                <a:solidFill>
                  <a:srgbClr val="000066"/>
                </a:solidFill>
              </a:endParaRPr>
            </a:p>
          </p:txBody>
        </p:sp>
        <p:sp>
          <p:nvSpPr>
            <p:cNvPr id="11310" name="Rectangle 151"/>
            <p:cNvSpPr>
              <a:spLocks noChangeArrowheads="1"/>
            </p:cNvSpPr>
            <p:nvPr/>
          </p:nvSpPr>
          <p:spPr bwMode="auto">
            <a:xfrm>
              <a:off x="1935163" y="3501007"/>
              <a:ext cx="609600" cy="1647255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A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1311" name="Rectangle 152"/>
            <p:cNvSpPr>
              <a:spLocks noChangeArrowheads="1"/>
            </p:cNvSpPr>
            <p:nvPr/>
          </p:nvSpPr>
          <p:spPr bwMode="auto">
            <a:xfrm>
              <a:off x="2011363" y="4830763"/>
              <a:ext cx="4429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fr-FR" sz="1200" b="1" i="0" smtClean="0"/>
                <a:t>345</a:t>
              </a:r>
              <a:endParaRPr lang="es-AR" altLang="fr-FR" sz="1200" b="1" i="0"/>
            </a:p>
          </p:txBody>
        </p:sp>
        <p:sp>
          <p:nvSpPr>
            <p:cNvPr id="11312" name="Text Box 154"/>
            <p:cNvSpPr txBox="1">
              <a:spLocks noChangeArrowheads="1"/>
            </p:cNvSpPr>
            <p:nvPr/>
          </p:nvSpPr>
          <p:spPr bwMode="auto">
            <a:xfrm>
              <a:off x="1812925" y="2446338"/>
              <a:ext cx="18415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endParaRPr lang="es-AR" altLang="fr-FR" sz="2800" i="0">
                <a:solidFill>
                  <a:srgbClr val="000066"/>
                </a:solidFill>
              </a:endParaRPr>
            </a:p>
          </p:txBody>
        </p:sp>
        <p:sp>
          <p:nvSpPr>
            <p:cNvPr id="11313" name="ZoneTexte 86"/>
            <p:cNvSpPr txBox="1">
              <a:spLocks noChangeArrowheads="1"/>
            </p:cNvSpPr>
            <p:nvPr/>
          </p:nvSpPr>
          <p:spPr bwMode="auto">
            <a:xfrm>
              <a:off x="858131" y="5556250"/>
              <a:ext cx="1919115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Diferencia (IC</a:t>
              </a: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95%) 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= 12.0% (4.8 ; 19.2)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 (p &lt; 0.001)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latin typeface="Wingdings" pitchFamily="-1" charset="2"/>
                  <a:cs typeface="Arial" charset="0"/>
                </a:rPr>
                <a:t></a:t>
              </a: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 Superioridad</a:t>
              </a:r>
              <a:endParaRPr lang="es-AR" altLang="fr-FR" sz="1500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4" name="Rectangle 133"/>
            <p:cNvSpPr>
              <a:spLocks noChangeArrowheads="1"/>
            </p:cNvSpPr>
            <p:nvPr/>
          </p:nvSpPr>
          <p:spPr bwMode="auto">
            <a:xfrm>
              <a:off x="3035300" y="3240911"/>
              <a:ext cx="609600" cy="1907352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A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1315" name="Rectangle 144"/>
            <p:cNvSpPr>
              <a:spLocks noChangeArrowheads="1"/>
            </p:cNvSpPr>
            <p:nvPr/>
          </p:nvSpPr>
          <p:spPr bwMode="auto">
            <a:xfrm>
              <a:off x="3076575" y="2922386"/>
              <a:ext cx="533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AR" altLang="fr-FR" sz="1400" b="1" i="0" smtClean="0">
                  <a:solidFill>
                    <a:srgbClr val="008000"/>
                  </a:solidFill>
                  <a:cs typeface="Arial" charset="0"/>
                </a:rPr>
                <a:t>68.8</a:t>
              </a:r>
              <a:endParaRPr lang="es-AR" altLang="fr-FR" sz="1400" b="1" i="0">
                <a:solidFill>
                  <a:srgbClr val="008000"/>
                </a:solidFill>
                <a:cs typeface="Arial" charset="0"/>
              </a:endParaRPr>
            </a:p>
          </p:txBody>
        </p:sp>
        <p:sp>
          <p:nvSpPr>
            <p:cNvPr id="11316" name="Rectangle 145"/>
            <p:cNvSpPr>
              <a:spLocks noChangeArrowheads="1"/>
            </p:cNvSpPr>
            <p:nvPr/>
          </p:nvSpPr>
          <p:spPr bwMode="auto">
            <a:xfrm>
              <a:off x="3851275" y="3140968"/>
              <a:ext cx="533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AR" altLang="fr-FR" sz="1400" b="1" i="0" smtClean="0">
                  <a:solidFill>
                    <a:srgbClr val="993300"/>
                  </a:solidFill>
                  <a:cs typeface="Arial" charset="0"/>
                </a:rPr>
                <a:t>57.2</a:t>
              </a:r>
              <a:endParaRPr lang="es-AR" altLang="fr-FR" sz="1400" b="1" i="0">
                <a:solidFill>
                  <a:srgbClr val="993300"/>
                </a:solidFill>
                <a:cs typeface="Arial" charset="0"/>
              </a:endParaRPr>
            </a:p>
          </p:txBody>
        </p:sp>
        <p:sp>
          <p:nvSpPr>
            <p:cNvPr id="11317" name="Rectangle 147"/>
            <p:cNvSpPr>
              <a:spLocks noChangeArrowheads="1"/>
            </p:cNvSpPr>
            <p:nvPr/>
          </p:nvSpPr>
          <p:spPr bwMode="auto">
            <a:xfrm>
              <a:off x="3114675" y="4830763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fr-FR" sz="1200" b="1" i="0" smtClean="0"/>
                <a:t>343</a:t>
              </a:r>
              <a:endParaRPr lang="es-AR" altLang="fr-FR" sz="1200" b="1" i="0"/>
            </a:p>
          </p:txBody>
        </p:sp>
        <p:sp>
          <p:nvSpPr>
            <p:cNvPr id="11318" name="Text Box 149"/>
            <p:cNvSpPr txBox="1">
              <a:spLocks noChangeArrowheads="1"/>
            </p:cNvSpPr>
            <p:nvPr/>
          </p:nvSpPr>
          <p:spPr bwMode="auto">
            <a:xfrm>
              <a:off x="2971800" y="5189538"/>
              <a:ext cx="8270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AR" altLang="fr-FR" sz="1600" b="1" i="0" smtClean="0">
                  <a:solidFill>
                    <a:srgbClr val="000066"/>
                  </a:solidFill>
                </a:rPr>
                <a:t>DRV/r</a:t>
              </a:r>
              <a:endParaRPr lang="es-AR" altLang="fr-FR" sz="1600" b="1" i="0">
                <a:solidFill>
                  <a:srgbClr val="000066"/>
                </a:solidFill>
              </a:endParaRPr>
            </a:p>
          </p:txBody>
        </p:sp>
        <p:sp>
          <p:nvSpPr>
            <p:cNvPr id="11319" name="Text Box 150"/>
            <p:cNvSpPr txBox="1">
              <a:spLocks noChangeArrowheads="1"/>
            </p:cNvSpPr>
            <p:nvPr/>
          </p:nvSpPr>
          <p:spPr bwMode="auto">
            <a:xfrm>
              <a:off x="3733800" y="5189538"/>
              <a:ext cx="7620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AR" altLang="fr-FR" sz="1600" b="1" i="0" smtClean="0">
                  <a:solidFill>
                    <a:srgbClr val="000066"/>
                  </a:solidFill>
                </a:rPr>
                <a:t>LPV/r</a:t>
              </a:r>
              <a:endParaRPr lang="es-AR" altLang="fr-FR" sz="1600" b="1" i="0">
                <a:solidFill>
                  <a:srgbClr val="000066"/>
                </a:solidFill>
              </a:endParaRPr>
            </a:p>
          </p:txBody>
        </p:sp>
        <p:sp>
          <p:nvSpPr>
            <p:cNvPr id="11320" name="Rectangle 151"/>
            <p:cNvSpPr>
              <a:spLocks noChangeArrowheads="1"/>
            </p:cNvSpPr>
            <p:nvPr/>
          </p:nvSpPr>
          <p:spPr bwMode="auto">
            <a:xfrm>
              <a:off x="3810000" y="3449256"/>
              <a:ext cx="609600" cy="1699007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A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1321" name="Rectangle 152"/>
            <p:cNvSpPr>
              <a:spLocks noChangeArrowheads="1"/>
            </p:cNvSpPr>
            <p:nvPr/>
          </p:nvSpPr>
          <p:spPr bwMode="auto">
            <a:xfrm>
              <a:off x="3889375" y="4830763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altLang="fr-FR" sz="1200" b="1" i="0" smtClean="0"/>
                <a:t>346</a:t>
              </a:r>
              <a:endParaRPr lang="es-AR" altLang="fr-FR" sz="1200" b="1" i="0"/>
            </a:p>
          </p:txBody>
        </p:sp>
        <p:sp>
          <p:nvSpPr>
            <p:cNvPr id="11322" name="Rectangle 64"/>
            <p:cNvSpPr>
              <a:spLocks noChangeArrowheads="1"/>
            </p:cNvSpPr>
            <p:nvPr/>
          </p:nvSpPr>
          <p:spPr bwMode="auto">
            <a:xfrm>
              <a:off x="1145574" y="2492896"/>
              <a:ext cx="14045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AR" altLang="fr-FR" sz="1600" i="0" smtClean="0">
                  <a:solidFill>
                    <a:srgbClr val="000066"/>
                  </a:solidFill>
                  <a:cs typeface="Arial" charset="0"/>
                </a:rPr>
                <a:t>Por protocolo</a:t>
              </a:r>
              <a:endParaRPr lang="es-AR" altLang="fr-FR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3" name="Rectangle 65"/>
            <p:cNvSpPr>
              <a:spLocks noChangeArrowheads="1"/>
            </p:cNvSpPr>
            <p:nvPr/>
          </p:nvSpPr>
          <p:spPr bwMode="auto">
            <a:xfrm>
              <a:off x="3485992" y="2492896"/>
              <a:ext cx="49244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AR" altLang="fr-FR" sz="1600" i="0" smtClean="0">
                  <a:solidFill>
                    <a:srgbClr val="000066"/>
                  </a:solidFill>
                  <a:cs typeface="Arial" charset="0"/>
                </a:rPr>
                <a:t>ITT</a:t>
              </a:r>
              <a:endParaRPr lang="es-AR" altLang="fr-FR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4" name="Rectangle 135"/>
            <p:cNvSpPr>
              <a:spLocks noChangeArrowheads="1"/>
            </p:cNvSpPr>
            <p:nvPr/>
          </p:nvSpPr>
          <p:spPr bwMode="auto">
            <a:xfrm>
              <a:off x="387977" y="5037366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AR" altLang="fr-FR" sz="1400" b="1" i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A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5" name="ZoneTexte 69"/>
            <p:cNvSpPr txBox="1">
              <a:spLocks noChangeArrowheads="1"/>
            </p:cNvSpPr>
            <p:nvPr/>
          </p:nvSpPr>
          <p:spPr bwMode="auto">
            <a:xfrm>
              <a:off x="685800" y="4811713"/>
              <a:ext cx="508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AR" altLang="fr-FR" sz="1400" i="0" smtClean="0">
                  <a:solidFill>
                    <a:srgbClr val="000066"/>
                  </a:solidFill>
                </a:rPr>
                <a:t>N = </a:t>
              </a:r>
              <a:endParaRPr lang="es-AR" alt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1328" name="ZoneTexte 86"/>
            <p:cNvSpPr txBox="1">
              <a:spLocks noChangeArrowheads="1"/>
            </p:cNvSpPr>
            <p:nvPr/>
          </p:nvSpPr>
          <p:spPr bwMode="auto">
            <a:xfrm>
              <a:off x="2850443" y="5565775"/>
              <a:ext cx="1919115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Diferencia (IC</a:t>
              </a: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95%) 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= 11.6% (4.4 ; 18.8)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 (p &lt; 0.001)</a:t>
              </a:r>
            </a:p>
            <a:p>
              <a:pPr>
                <a:lnSpc>
                  <a:spcPct val="90000"/>
                </a:lnSpc>
              </a:pPr>
              <a:r>
                <a:rPr lang="es-AR" altLang="fr-FR" sz="1500" i="0" dirty="0" smtClean="0">
                  <a:solidFill>
                    <a:srgbClr val="000066"/>
                  </a:solidFill>
                  <a:latin typeface="Wingdings" pitchFamily="-1" charset="2"/>
                  <a:cs typeface="Arial" charset="0"/>
                </a:rPr>
                <a:t></a:t>
              </a:r>
              <a:r>
                <a:rPr lang="es-AR" altLang="fr-FR" sz="1500" i="0" dirty="0" smtClean="0">
                  <a:solidFill>
                    <a:srgbClr val="000066"/>
                  </a:solidFill>
                  <a:cs typeface="Arial" charset="0"/>
                </a:rPr>
                <a:t> Superioridad</a:t>
              </a:r>
              <a:endParaRPr lang="es-AR" altLang="fr-FR" sz="1500" i="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9"/>
          <p:cNvGraphicFramePr>
            <a:graphicFrameLocks noGrp="1"/>
          </p:cNvGraphicFramePr>
          <p:nvPr>
            <p:ph idx="4294967295"/>
          </p:nvPr>
        </p:nvGraphicFramePr>
        <p:xfrm>
          <a:off x="560388" y="1893888"/>
          <a:ext cx="7991475" cy="3678908"/>
        </p:xfrm>
        <a:graphic>
          <a:graphicData uri="http://schemas.openxmlformats.org/drawingml/2006/table">
            <a:tbl>
              <a:tblPr/>
              <a:tblGrid>
                <a:gridCol w="4959350"/>
                <a:gridCol w="1608137"/>
                <a:gridCol w="1423988"/>
              </a:tblGrid>
              <a:tr h="64006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Fallo virológico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55 (16.0%)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 (20.5%)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Nunca suprimido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22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Rebote virologico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Test de resistencia (HIV RNA &gt; 50 c/</a:t>
                      </a:r>
                      <a:r>
                        <a:rPr kumimoji="0" lang="es-AR" alt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mL</a:t>
                      </a: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370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Mutaciones  emergentes de resistencia</a:t>
                      </a:r>
                      <a:b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        a inhibidores de proteasa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Mutaciones mayores de IP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4**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6924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Mutaciones de resistencia de INTR *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M184I/V =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K70E = 1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M184I/V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2324" name="Rectangle 10"/>
          <p:cNvSpPr>
            <a:spLocks noChangeArrowheads="1"/>
          </p:cNvSpPr>
          <p:nvPr/>
        </p:nvSpPr>
        <p:spPr bwMode="auto">
          <a:xfrm>
            <a:off x="2897188" y="1433513"/>
            <a:ext cx="2510111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altLang="fr-FR" b="1" i="0" dirty="0" smtClean="0">
                <a:solidFill>
                  <a:srgbClr val="CC3300"/>
                </a:solidFill>
                <a:latin typeface="Calibri" pitchFamily="-1" charset="0"/>
              </a:rPr>
              <a:t>Resistencia a S192</a:t>
            </a:r>
            <a:endParaRPr lang="es-AR" altLang="fr-FR" b="1" i="0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2325" name="ZoneTexte 5"/>
          <p:cNvSpPr txBox="1">
            <a:spLocks noChangeArrowheads="1"/>
          </p:cNvSpPr>
          <p:nvPr/>
        </p:nvSpPr>
        <p:spPr bwMode="auto">
          <a:xfrm>
            <a:off x="617538" y="5652537"/>
            <a:ext cx="59970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AR" altLang="fr-FR" sz="1600" i="0" dirty="0" smtClean="0">
                <a:solidFill>
                  <a:srgbClr val="000066"/>
                </a:solidFill>
              </a:rPr>
              <a:t>* Al punto final  =  ultima observación con el genotipo disponible</a:t>
            </a:r>
          </a:p>
          <a:p>
            <a:pPr algn="l"/>
            <a:r>
              <a:rPr lang="es-AR" altLang="fr-FR" sz="1600" i="0" dirty="0" smtClean="0">
                <a:solidFill>
                  <a:srgbClr val="000066"/>
                </a:solidFill>
              </a:rPr>
              <a:t>** L10V, N = 1 ; V11I, N = 1 ; I13V, N = 1 ; I13V + G16E, N = 1</a:t>
            </a:r>
            <a:endParaRPr lang="es-AR" altLang="fr-FR" sz="1600" i="0" dirty="0">
              <a:solidFill>
                <a:srgbClr val="000066"/>
              </a:solidFill>
            </a:endParaRPr>
          </a:p>
        </p:txBody>
      </p:sp>
      <p:sp>
        <p:nvSpPr>
          <p:cNvPr id="12326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  <a:endParaRPr lang="en-GB" altLang="fr-FR" sz="3200" dirty="0" smtClean="0">
              <a:ea typeface="ＭＳ Ｐゴシック" pitchFamily="-1" charset="-128"/>
            </a:endParaRPr>
          </a:p>
        </p:txBody>
      </p:sp>
      <p:sp>
        <p:nvSpPr>
          <p:cNvPr id="12327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smtClean="0">
                <a:solidFill>
                  <a:srgbClr val="CC0000"/>
                </a:solidFill>
              </a:rPr>
              <a:t>Orkin </a:t>
            </a:r>
            <a:r>
              <a:rPr lang="en-GB" altLang="fr-FR" sz="1200" dirty="0">
                <a:solidFill>
                  <a:srgbClr val="CC0000"/>
                </a:solidFill>
              </a:rPr>
              <a:t>C. HIV Med </a:t>
            </a:r>
            <a:r>
              <a:rPr lang="en-GB" altLang="fr-FR" sz="1200" dirty="0" smtClean="0">
                <a:solidFill>
                  <a:srgbClr val="CC0000"/>
                </a:solidFill>
              </a:rPr>
              <a:t>2012;14:49-59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grpSp>
        <p:nvGrpSpPr>
          <p:cNvPr id="12328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12329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altLang="fr-FR" sz="1800" b="1" i="0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12330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GB" altLang="fr-FR" sz="1200" b="1">
                  <a:solidFill>
                    <a:schemeClr val="accent2"/>
                  </a:solidFill>
                  <a:latin typeface="Cambria" pitchFamily="-1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4294967295"/>
          </p:nvPr>
        </p:nvSpPr>
        <p:spPr>
          <a:xfrm>
            <a:off x="42863" y="1096963"/>
            <a:ext cx="8489950" cy="4679950"/>
          </a:xfrm>
        </p:spPr>
        <p:txBody>
          <a:bodyPr/>
          <a:lstStyle/>
          <a:p>
            <a:r>
              <a:rPr lang="es-AR" altLang="fr-FR" sz="2800" b="1" dirty="0" smtClean="0">
                <a:latin typeface="Calibri" pitchFamily="-1" charset="0"/>
                <a:ea typeface="ＭＳ Ｐゴシック" pitchFamily="-1" charset="-128"/>
              </a:rPr>
              <a:t>Seguridad – Análisis S192 </a:t>
            </a:r>
          </a:p>
          <a:p>
            <a:pPr lvl="1"/>
            <a:r>
              <a:rPr lang="es-AR" altLang="fr-FR" sz="2000" dirty="0" smtClean="0">
                <a:ea typeface="ＭＳ Ｐゴシック" pitchFamily="-1" charset="-128"/>
              </a:rPr>
              <a:t>Datos similares a los observados en S96</a:t>
            </a:r>
          </a:p>
          <a:p>
            <a:pPr lvl="1"/>
            <a:r>
              <a:rPr lang="es-AR" altLang="fr-FR" sz="2000" dirty="0" smtClean="0">
                <a:ea typeface="ＭＳ Ｐゴシック" pitchFamily="-1" charset="-128"/>
              </a:rPr>
              <a:t>No emergencia de nuevos eventos adversos con mayor tiempo </a:t>
            </a:r>
            <a:br>
              <a:rPr lang="es-AR" altLang="fr-FR" sz="2000" dirty="0" smtClean="0">
                <a:ea typeface="ＭＳ Ｐゴシック" pitchFamily="-1" charset="-128"/>
              </a:rPr>
            </a:br>
            <a:r>
              <a:rPr lang="es-AR" altLang="fr-FR" sz="2000" dirty="0" smtClean="0">
                <a:ea typeface="ＭＳ Ｐゴシック" pitchFamily="-1" charset="-128"/>
              </a:rPr>
              <a:t>de seguimiento</a:t>
            </a:r>
          </a:p>
          <a:p>
            <a:pPr lvl="1"/>
            <a:r>
              <a:rPr lang="es-AR" altLang="fr-FR" sz="2000" dirty="0" smtClean="0">
                <a:ea typeface="ＭＳ Ｐゴシック" pitchFamily="-1" charset="-128"/>
              </a:rPr>
              <a:t>Diarrea grado 2-4 relacionada al tratamiento fue significativamente menos  frecuente con DRV/r que con LPV/r (5.0% vs 11.3%, respectivamente; p = 0.003)</a:t>
            </a:r>
          </a:p>
          <a:p>
            <a:pPr lvl="1"/>
            <a:r>
              <a:rPr lang="es-AR" altLang="fr-FR" sz="2000" dirty="0" smtClean="0">
                <a:ea typeface="ＭＳ Ｐゴシック" pitchFamily="-1" charset="-128"/>
              </a:rPr>
              <a:t>DRV/r asociado con menor mediana de incrementos en colesterol total y triglicéridos que LPV/r. Cambios en LDL y HDL colesterol fueron similares entre grupos</a:t>
            </a:r>
          </a:p>
          <a:p>
            <a:pPr lvl="1"/>
            <a:r>
              <a:rPr lang="es-AR" altLang="fr-FR" sz="2000" dirty="0" smtClean="0">
                <a:ea typeface="ＭＳ Ｐゴシック" pitchFamily="-1" charset="-128"/>
              </a:rPr>
              <a:t>Similares incrementos en </a:t>
            </a:r>
            <a:r>
              <a:rPr lang="es-AR" altLang="fr-FR" sz="2000" dirty="0" err="1" smtClean="0">
                <a:ea typeface="ＭＳ Ｐゴシック" pitchFamily="-1" charset="-128"/>
              </a:rPr>
              <a:t>aspartato</a:t>
            </a:r>
            <a:r>
              <a:rPr lang="es-AR" altLang="fr-FR" sz="2000" dirty="0" smtClean="0">
                <a:ea typeface="ＭＳ Ｐゴシック" pitchFamily="-1" charset="-128"/>
              </a:rPr>
              <a:t> </a:t>
            </a:r>
            <a:r>
              <a:rPr lang="es-AR" altLang="fr-FR" sz="2000" dirty="0" err="1" smtClean="0">
                <a:ea typeface="ＭＳ Ｐゴシック" pitchFamily="-1" charset="-128"/>
              </a:rPr>
              <a:t>aminotransferasa</a:t>
            </a:r>
            <a:r>
              <a:rPr lang="es-AR" altLang="fr-FR" sz="2000" dirty="0" smtClean="0">
                <a:ea typeface="ＭＳ Ｐゴシック" pitchFamily="-1" charset="-128"/>
              </a:rPr>
              <a:t> y </a:t>
            </a:r>
            <a:r>
              <a:rPr lang="es-AR" altLang="fr-FR" sz="2000" dirty="0" err="1" smtClean="0">
                <a:ea typeface="ＭＳ Ｐゴシック" pitchFamily="-1" charset="-128"/>
              </a:rPr>
              <a:t>alanino</a:t>
            </a:r>
            <a:r>
              <a:rPr lang="es-AR" altLang="fr-FR" sz="2000" dirty="0" smtClean="0">
                <a:ea typeface="ＭＳ Ｐゴシック" pitchFamily="-1" charset="-128"/>
              </a:rPr>
              <a:t> </a:t>
            </a:r>
            <a:r>
              <a:rPr lang="es-AR" altLang="fr-FR" sz="2000" dirty="0" err="1" smtClean="0">
                <a:ea typeface="ＭＳ Ｐゴシック" pitchFamily="-1" charset="-128"/>
              </a:rPr>
              <a:t>aminotransferasa</a:t>
            </a:r>
            <a:r>
              <a:rPr lang="es-AR" altLang="fr-FR" sz="2000" dirty="0" smtClean="0">
                <a:ea typeface="ＭＳ Ｐゴシック" pitchFamily="-1" charset="-128"/>
              </a:rPr>
              <a:t> para DRV/r y LPV/r fueron observados</a:t>
            </a:r>
          </a:p>
        </p:txBody>
      </p:sp>
      <p:sp>
        <p:nvSpPr>
          <p:cNvPr id="13315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  <a:endParaRPr lang="en-GB" altLang="fr-FR" sz="3200" dirty="0" smtClean="0">
              <a:ea typeface="ＭＳ Ｐゴシック" pitchFamily="-1" charset="-128"/>
            </a:endParaRPr>
          </a:p>
        </p:txBody>
      </p:sp>
      <p:sp>
        <p:nvSpPr>
          <p:cNvPr id="13316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smtClean="0">
                <a:solidFill>
                  <a:srgbClr val="CC0000"/>
                </a:solidFill>
              </a:rPr>
              <a:t>Orkin </a:t>
            </a:r>
            <a:r>
              <a:rPr lang="en-GB" altLang="fr-FR" sz="1200" dirty="0">
                <a:solidFill>
                  <a:srgbClr val="CC0000"/>
                </a:solidFill>
              </a:rPr>
              <a:t>C. HIV Med </a:t>
            </a:r>
            <a:r>
              <a:rPr lang="en-GB" altLang="fr-FR" sz="1200" dirty="0" smtClean="0">
                <a:solidFill>
                  <a:srgbClr val="CC0000"/>
                </a:solidFill>
              </a:rPr>
              <a:t>2012;14:49-59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grpSp>
        <p:nvGrpSpPr>
          <p:cNvPr id="13317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13318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altLang="fr-FR" sz="1800" b="1" i="0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1331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GB" altLang="fr-FR" sz="1200" b="1">
                  <a:solidFill>
                    <a:schemeClr val="accent2"/>
                  </a:solidFill>
                  <a:latin typeface="Cambria" pitchFamily="-1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</a:t>
            </a:r>
            <a:r>
              <a:rPr lang="es-ES" sz="3200" dirty="0" smtClean="0">
                <a:ea typeface="ＭＳ Ｐゴシック" pitchFamily="-107" charset="-128"/>
              </a:rPr>
              <a:t>con TDF/FTC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0" y="6570663"/>
            <a:ext cx="928688" cy="287337"/>
            <a:chOff x="0" y="4139"/>
            <a:chExt cx="585" cy="181"/>
          </a:xfrm>
        </p:grpSpPr>
        <p:sp>
          <p:nvSpPr>
            <p:cNvPr id="515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58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5124" name="Espace réservé du contenu 2"/>
          <p:cNvSpPr txBox="1">
            <a:spLocks/>
          </p:cNvSpPr>
          <p:nvPr/>
        </p:nvSpPr>
        <p:spPr bwMode="auto">
          <a:xfrm>
            <a:off x="20320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3331177" y="3744913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346</a:t>
            </a:r>
          </a:p>
        </p:txBody>
      </p:sp>
      <p:sp>
        <p:nvSpPr>
          <p:cNvPr id="5126" name="Line 31"/>
          <p:cNvSpPr>
            <a:spLocks noChangeShapeType="1"/>
          </p:cNvSpPr>
          <p:nvPr/>
        </p:nvSpPr>
        <p:spPr bwMode="auto">
          <a:xfrm flipV="1">
            <a:off x="7038975" y="3009900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7" name="Line 33"/>
          <p:cNvSpPr>
            <a:spLocks noChangeShapeType="1"/>
          </p:cNvSpPr>
          <p:nvPr/>
        </p:nvSpPr>
        <p:spPr bwMode="auto">
          <a:xfrm flipV="1">
            <a:off x="7038975" y="4038600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308952" y="260985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343</a:t>
            </a:r>
          </a:p>
        </p:txBody>
      </p:sp>
      <p:cxnSp>
        <p:nvCxnSpPr>
          <p:cNvPr id="5129" name="Connecteur droit 66"/>
          <p:cNvCxnSpPr>
            <a:cxnSpLocks noChangeShapeType="1"/>
          </p:cNvCxnSpPr>
          <p:nvPr/>
        </p:nvCxnSpPr>
        <p:spPr bwMode="auto">
          <a:xfrm rot="5400000">
            <a:off x="2944019" y="2639672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0" name="Espace réservé du contenu 2"/>
          <p:cNvSpPr>
            <a:spLocks/>
          </p:cNvSpPr>
          <p:nvPr/>
        </p:nvSpPr>
        <p:spPr bwMode="auto">
          <a:xfrm>
            <a:off x="203200" y="4953000"/>
            <a:ext cx="8864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 dirty="0" smtClean="0">
                <a:solidFill>
                  <a:srgbClr val="CC3300"/>
                </a:solidFill>
                <a:latin typeface="Calibri" pitchFamily="34" charset="0"/>
              </a:rPr>
              <a:t>Objetivo</a:t>
            </a:r>
            <a:endParaRPr lang="es-ES" sz="2800" b="1" i="0" dirty="0">
              <a:solidFill>
                <a:srgbClr val="CC3300"/>
              </a:solidFill>
              <a:latin typeface="Calibri" pitchFamily="34" charset="0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 dirty="0">
                <a:solidFill>
                  <a:srgbClr val="000066"/>
                </a:solidFill>
              </a:rPr>
              <a:t>No </a:t>
            </a:r>
            <a:r>
              <a:rPr lang="es-ES" sz="1800" i="0" dirty="0" smtClean="0">
                <a:solidFill>
                  <a:srgbClr val="000066"/>
                </a:solidFill>
              </a:rPr>
              <a:t>inferioridad </a:t>
            </a:r>
            <a:r>
              <a:rPr lang="es-ES" sz="1800" i="0" dirty="0">
                <a:solidFill>
                  <a:srgbClr val="000066"/>
                </a:solidFill>
              </a:rPr>
              <a:t>de DRV/r vs LPV/r a S48: % HIV RNA &lt; 50 c/</a:t>
            </a:r>
            <a:r>
              <a:rPr lang="es-ES" sz="1800" i="0" dirty="0" err="1">
                <a:solidFill>
                  <a:srgbClr val="000066"/>
                </a:solidFill>
              </a:rPr>
              <a:t>mL</a:t>
            </a:r>
            <a:r>
              <a:rPr lang="es-ES" sz="1800" i="0" dirty="0">
                <a:solidFill>
                  <a:srgbClr val="000066"/>
                </a:solidFill>
              </a:rPr>
              <a:t> por </a:t>
            </a:r>
            <a:br>
              <a:rPr lang="es-ES" sz="1800" i="0" dirty="0">
                <a:solidFill>
                  <a:srgbClr val="000066"/>
                </a:solidFill>
              </a:rPr>
            </a:br>
            <a:r>
              <a:rPr lang="es-ES" sz="1800" i="0" dirty="0">
                <a:solidFill>
                  <a:srgbClr val="000066"/>
                </a:solidFill>
              </a:rPr>
              <a:t>análisis TLOVR por protocolo (margen </a:t>
            </a:r>
            <a:r>
              <a:rPr lang="es-ES" sz="1800" i="0" dirty="0" smtClean="0">
                <a:solidFill>
                  <a:srgbClr val="000066"/>
                </a:solidFill>
              </a:rPr>
              <a:t>inferior </a:t>
            </a:r>
            <a:r>
              <a:rPr lang="es-ES" sz="1800" i="0" dirty="0">
                <a:solidFill>
                  <a:srgbClr val="000066"/>
                </a:solidFill>
              </a:rPr>
              <a:t>del </a:t>
            </a:r>
            <a:r>
              <a:rPr lang="es-ES" sz="1800" i="0" dirty="0" smtClean="0">
                <a:solidFill>
                  <a:srgbClr val="000066"/>
                </a:solidFill>
              </a:rPr>
              <a:t>IC95</a:t>
            </a:r>
            <a:r>
              <a:rPr lang="es-ES" sz="1800" i="0" dirty="0">
                <a:solidFill>
                  <a:srgbClr val="000066"/>
                </a:solidFill>
              </a:rPr>
              <a:t>% de 2 colas para la </a:t>
            </a:r>
            <a:r>
              <a:rPr lang="es-ES" sz="1800" i="0" dirty="0" smtClean="0">
                <a:solidFill>
                  <a:srgbClr val="000066"/>
                </a:solidFill>
              </a:rPr>
              <a:t>diferencia= </a:t>
            </a:r>
            <a:r>
              <a:rPr lang="es-ES" sz="1800" i="0" dirty="0">
                <a:solidFill>
                  <a:srgbClr val="000066"/>
                </a:solidFill>
              </a:rPr>
              <a:t>- 12%, </a:t>
            </a:r>
            <a:r>
              <a:rPr lang="es-ES" sz="1800" i="0" dirty="0" smtClean="0">
                <a:solidFill>
                  <a:srgbClr val="000066"/>
                </a:solidFill>
              </a:rPr>
              <a:t>poder= 90</a:t>
            </a:r>
            <a:r>
              <a:rPr lang="es-ES" sz="1800" i="0" dirty="0">
                <a:solidFill>
                  <a:srgbClr val="000066"/>
                </a:solidFill>
              </a:rPr>
              <a:t>%). Superioridad testeada por ITT si la no </a:t>
            </a:r>
            <a:r>
              <a:rPr lang="es-ES" sz="1800" i="0" dirty="0" smtClean="0">
                <a:solidFill>
                  <a:srgbClr val="000066"/>
                </a:solidFill>
              </a:rPr>
              <a:t>inferioridad </a:t>
            </a:r>
            <a:r>
              <a:rPr lang="es-ES" sz="1800" i="0" dirty="0">
                <a:solidFill>
                  <a:srgbClr val="000066"/>
                </a:solidFill>
              </a:rPr>
              <a:t>fuera establecida</a:t>
            </a:r>
          </a:p>
        </p:txBody>
      </p:sp>
      <p:graphicFrame>
        <p:nvGraphicFramePr>
          <p:cNvPr id="16" name="Group 287"/>
          <p:cNvGraphicFramePr>
            <a:graphicFrameLocks noGrp="1"/>
          </p:cNvGraphicFramePr>
          <p:nvPr/>
        </p:nvGraphicFramePr>
        <p:xfrm>
          <a:off x="4240213" y="2633663"/>
          <a:ext cx="2727325" cy="755650"/>
        </p:xfrm>
        <a:graphic>
          <a:graphicData uri="http://schemas.openxmlformats.org/drawingml/2006/table">
            <a:tbl>
              <a:tblPr/>
              <a:tblGrid>
                <a:gridCol w="272732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DRV/r 800/100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0919" name="Group 39"/>
          <p:cNvGraphicFramePr>
            <a:graphicFrameLocks noGrp="1"/>
          </p:cNvGraphicFramePr>
          <p:nvPr/>
        </p:nvGraphicFramePr>
        <p:xfrm>
          <a:off x="4240213" y="3509963"/>
          <a:ext cx="2727325" cy="895381"/>
        </p:xfrm>
        <a:graphic>
          <a:graphicData uri="http://schemas.openxmlformats.org/drawingml/2006/table">
            <a:tbl>
              <a:tblPr/>
              <a:tblGrid>
                <a:gridCol w="2727325"/>
              </a:tblGrid>
              <a:tr h="530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400/100 mg BID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o 800/200 mg QD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0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QD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7" name="Oval 170"/>
          <p:cNvSpPr>
            <a:spLocks noChangeArrowheads="1"/>
          </p:cNvSpPr>
          <p:nvPr/>
        </p:nvSpPr>
        <p:spPr bwMode="auto">
          <a:xfrm>
            <a:off x="2257425" y="1409700"/>
            <a:ext cx="1789113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19" name="Oval 173"/>
          <p:cNvSpPr>
            <a:spLocks noChangeArrowheads="1"/>
          </p:cNvSpPr>
          <p:nvPr/>
        </p:nvSpPr>
        <p:spPr bwMode="auto">
          <a:xfrm>
            <a:off x="8339138" y="17272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S192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49" name="Line 174"/>
          <p:cNvSpPr>
            <a:spLocks noChangeShapeType="1"/>
          </p:cNvSpPr>
          <p:nvPr/>
        </p:nvSpPr>
        <p:spPr bwMode="auto">
          <a:xfrm>
            <a:off x="8634413" y="22542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0" name="AutoShape 162"/>
          <p:cNvSpPr>
            <a:spLocks noChangeArrowheads="1"/>
          </p:cNvSpPr>
          <p:nvPr/>
        </p:nvSpPr>
        <p:spPr bwMode="auto">
          <a:xfrm>
            <a:off x="604986" y="2876550"/>
            <a:ext cx="2382838" cy="130968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r>
              <a:rPr lang="es-ES" sz="18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</a:t>
            </a:r>
            <a:r>
              <a:rPr lang="es-ES" sz="18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</a:t>
            </a:r>
          </a:p>
          <a:p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8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5,000 c/</a:t>
            </a:r>
            <a:r>
              <a:rPr lang="es-ES" sz="18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mL</a:t>
            </a:r>
            <a:endParaRPr lang="es-ES" sz="1800" b="1" i="0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r>
              <a:rPr lang="es-ES" sz="1800" b="1" i="0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</a:t>
            </a:r>
            <a:r>
              <a:rPr lang="es-ES" sz="18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limite de CD4 </a:t>
            </a:r>
          </a:p>
        </p:txBody>
      </p:sp>
      <p:sp>
        <p:nvSpPr>
          <p:cNvPr id="5151" name="ZoneTexte 71"/>
          <p:cNvSpPr txBox="1">
            <a:spLocks noChangeArrowheads="1"/>
          </p:cNvSpPr>
          <p:nvPr/>
        </p:nvSpPr>
        <p:spPr bwMode="auto">
          <a:xfrm>
            <a:off x="866774" y="4495800"/>
            <a:ext cx="7794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s-ES" sz="1400" i="0" dirty="0">
                <a:solidFill>
                  <a:srgbClr val="000066"/>
                </a:solidFill>
              </a:rPr>
              <a:t>* La </a:t>
            </a:r>
            <a:r>
              <a:rPr lang="es-ES" sz="1400" i="0" dirty="0" err="1">
                <a:solidFill>
                  <a:srgbClr val="000066"/>
                </a:solidFill>
              </a:rPr>
              <a:t>randomización</a:t>
            </a:r>
            <a:r>
              <a:rPr lang="es-ES" sz="1400" i="0" dirty="0">
                <a:solidFill>
                  <a:srgbClr val="000066"/>
                </a:solidFill>
              </a:rPr>
              <a:t> fue estratificada por HIV RNA (&lt; o </a:t>
            </a:r>
            <a:r>
              <a:rPr lang="es-ES" sz="1400" i="0" u="sng" dirty="0">
                <a:solidFill>
                  <a:srgbClr val="000066"/>
                </a:solidFill>
              </a:rPr>
              <a:t>&gt;</a:t>
            </a:r>
            <a:r>
              <a:rPr lang="es-ES" sz="1400" i="0" dirty="0">
                <a:solidFill>
                  <a:srgbClr val="000066"/>
                </a:solidFill>
              </a:rPr>
              <a:t> 100,000 </a:t>
            </a:r>
            <a:r>
              <a:rPr lang="es-ES" sz="1400" i="0" dirty="0" smtClean="0">
                <a:solidFill>
                  <a:srgbClr val="000066"/>
                </a:solidFill>
              </a:rPr>
              <a:t>c/</a:t>
            </a:r>
            <a:r>
              <a:rPr lang="es-ES" sz="1400" i="0" dirty="0" err="1" smtClean="0">
                <a:solidFill>
                  <a:srgbClr val="000066"/>
                </a:solidFill>
              </a:rPr>
              <a:t>mL</a:t>
            </a:r>
            <a:r>
              <a:rPr lang="es-ES" sz="1400" i="0" dirty="0" smtClean="0">
                <a:solidFill>
                  <a:srgbClr val="000066"/>
                </a:solidFill>
              </a:rPr>
              <a:t>) y </a:t>
            </a:r>
            <a:r>
              <a:rPr lang="es-ES" sz="1400" i="0" dirty="0">
                <a:solidFill>
                  <a:srgbClr val="000066"/>
                </a:solidFill>
              </a:rPr>
              <a:t>CD4 (&lt; o </a:t>
            </a:r>
            <a:r>
              <a:rPr lang="es-ES" sz="1400" i="0" u="sng" dirty="0">
                <a:solidFill>
                  <a:srgbClr val="000066"/>
                </a:solidFill>
              </a:rPr>
              <a:t>&gt;</a:t>
            </a:r>
            <a:r>
              <a:rPr lang="es-ES" sz="1400" i="0" dirty="0">
                <a:solidFill>
                  <a:srgbClr val="000066"/>
                </a:solidFill>
              </a:rPr>
              <a:t> 200/mm</a:t>
            </a:r>
            <a:r>
              <a:rPr lang="es-ES" sz="1400" i="0" baseline="30000" dirty="0">
                <a:solidFill>
                  <a:srgbClr val="000066"/>
                </a:solidFill>
              </a:rPr>
              <a:t>3</a:t>
            </a:r>
            <a:r>
              <a:rPr lang="es-ES" sz="1400" i="0" dirty="0">
                <a:solidFill>
                  <a:srgbClr val="000066"/>
                </a:solidFill>
              </a:rPr>
              <a:t>) al cribado</a:t>
            </a:r>
          </a:p>
        </p:txBody>
      </p:sp>
      <p:sp>
        <p:nvSpPr>
          <p:cNvPr id="25" name="Oval 173"/>
          <p:cNvSpPr>
            <a:spLocks noChangeArrowheads="1"/>
          </p:cNvSpPr>
          <p:nvPr/>
        </p:nvSpPr>
        <p:spPr bwMode="auto">
          <a:xfrm>
            <a:off x="6705600" y="17272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53" name="Line 174"/>
          <p:cNvSpPr>
            <a:spLocks noChangeShapeType="1"/>
          </p:cNvSpPr>
          <p:nvPr/>
        </p:nvSpPr>
        <p:spPr bwMode="auto">
          <a:xfrm>
            <a:off x="7000875" y="22542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cxnSp>
        <p:nvCxnSpPr>
          <p:cNvPr id="5154" name="AutoShape 41"/>
          <p:cNvCxnSpPr>
            <a:cxnSpLocks noChangeShapeType="1"/>
          </p:cNvCxnSpPr>
          <p:nvPr/>
        </p:nvCxnSpPr>
        <p:spPr bwMode="auto">
          <a:xfrm rot="10800000" flipH="1" flipV="1">
            <a:off x="4211638" y="2989263"/>
            <a:ext cx="1587" cy="1095375"/>
          </a:xfrm>
          <a:prstGeom prst="bentConnector3">
            <a:avLst>
              <a:gd name="adj1" fmla="val -60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55" name="Line 42"/>
          <p:cNvSpPr>
            <a:spLocks noChangeShapeType="1"/>
          </p:cNvSpPr>
          <p:nvPr/>
        </p:nvSpPr>
        <p:spPr bwMode="auto">
          <a:xfrm>
            <a:off x="2995613" y="35417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6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Ortiz R. SIDA 2008;22:1389-97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</a:t>
            </a:r>
            <a:r>
              <a:rPr lang="es-ES" sz="3200" dirty="0" smtClean="0">
                <a:ea typeface="ＭＳ Ｐゴシック" pitchFamily="-107" charset="-128"/>
              </a:rPr>
              <a:t>con TDF/FTC</a:t>
            </a:r>
          </a:p>
        </p:txBody>
      </p:sp>
      <p:graphicFrame>
        <p:nvGraphicFramePr>
          <p:cNvPr id="252985" name="Group 57"/>
          <p:cNvGraphicFramePr>
            <a:graphicFrameLocks noGrp="1"/>
          </p:cNvGraphicFramePr>
          <p:nvPr>
            <p:ph idx="4294967295"/>
          </p:nvPr>
        </p:nvGraphicFramePr>
        <p:xfrm>
          <a:off x="1116013" y="1828800"/>
          <a:ext cx="6875462" cy="3408362"/>
        </p:xfrm>
        <a:graphic>
          <a:graphicData uri="http://schemas.openxmlformats.org/drawingml/2006/table">
            <a:tbl>
              <a:tblPr/>
              <a:tblGrid>
                <a:gridCol w="398462"/>
                <a:gridCol w="2819400"/>
                <a:gridCol w="1905000"/>
                <a:gridCol w="1752600"/>
              </a:tblGrid>
              <a:tr h="6423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DRV/r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343 *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**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6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 edad, años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Caucásicos / hispánicos / otros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40% / 23% / 37%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 / 21% / 35%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</a:t>
                      </a: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4.86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0.64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0.60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80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Coinfección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hepatitis B y/o C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 S48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16%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virológica fallo</a:t>
                      </a:r>
                    </a:p>
                  </a:txBody>
                  <a:tcPr marL="90000" marR="90000" marT="46806" marB="468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 (&lt; 1%)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 (2%)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0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adversos eventos</a:t>
                      </a:r>
                    </a:p>
                  </a:txBody>
                  <a:tcPr marL="90000" marR="90000" marT="46806" marB="468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 (3%)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 (7%)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95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Ortiz R. SIDA 2008;22:1389-97</a:t>
            </a:r>
          </a:p>
        </p:txBody>
      </p:sp>
      <p:sp>
        <p:nvSpPr>
          <p:cNvPr id="6196" name="ZoneTexte 9"/>
          <p:cNvSpPr txBox="1">
            <a:spLocks noChangeArrowheads="1"/>
          </p:cNvSpPr>
          <p:nvPr/>
        </p:nvSpPr>
        <p:spPr bwMode="auto">
          <a:xfrm>
            <a:off x="1093788" y="5248275"/>
            <a:ext cx="733901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 dirty="0">
                <a:solidFill>
                  <a:srgbClr val="000066"/>
                </a:solidFill>
              </a:rPr>
              <a:t>* 3 pacientes excluidos del análisis por protocolo (no recibieron la medicación o recibieron</a:t>
            </a:r>
          </a:p>
          <a:p>
            <a:pPr algn="l"/>
            <a:r>
              <a:rPr lang="es-ES" sz="1400" i="0" dirty="0">
                <a:solidFill>
                  <a:srgbClr val="000066"/>
                </a:solidFill>
              </a:rPr>
              <a:t>Terapia no permitida por mas de 1 semana)</a:t>
            </a:r>
          </a:p>
          <a:p>
            <a:pPr algn="l"/>
            <a:r>
              <a:rPr lang="es-ES" sz="1400" i="0" dirty="0">
                <a:solidFill>
                  <a:srgbClr val="000066"/>
                </a:solidFill>
              </a:rPr>
              <a:t>** LPV/r fue </a:t>
            </a:r>
            <a:r>
              <a:rPr lang="es-ES" sz="1400" i="0" dirty="0" smtClean="0">
                <a:solidFill>
                  <a:srgbClr val="000066"/>
                </a:solidFill>
              </a:rPr>
              <a:t>administrado </a:t>
            </a:r>
            <a:r>
              <a:rPr lang="es-ES" sz="1400" i="0" dirty="0">
                <a:solidFill>
                  <a:srgbClr val="000066"/>
                </a:solidFill>
              </a:rPr>
              <a:t>BID o QD de acuerdo al </a:t>
            </a:r>
            <a:r>
              <a:rPr lang="es-ES" sz="1400" i="0" dirty="0" smtClean="0">
                <a:solidFill>
                  <a:srgbClr val="000066"/>
                </a:solidFill>
              </a:rPr>
              <a:t>investigador </a:t>
            </a:r>
            <a:r>
              <a:rPr lang="es-ES" sz="1400" i="0" dirty="0">
                <a:solidFill>
                  <a:srgbClr val="000066"/>
                </a:solidFill>
              </a:rPr>
              <a:t>y/o preferencia del paciente</a:t>
            </a:r>
          </a:p>
          <a:p>
            <a:pPr algn="l"/>
            <a:r>
              <a:rPr lang="es-ES" sz="1400" i="0" dirty="0">
                <a:solidFill>
                  <a:srgbClr val="000066"/>
                </a:solidFill>
              </a:rPr>
              <a:t>(77% recibieron BID, 15% QD y 8% ambos; 15% recibieron capsulas blandas, 2% tabletas</a:t>
            </a:r>
          </a:p>
          <a:p>
            <a:pPr algn="l"/>
            <a:r>
              <a:rPr lang="es-ES" sz="1400" i="0" dirty="0">
                <a:solidFill>
                  <a:srgbClr val="000066"/>
                </a:solidFill>
              </a:rPr>
              <a:t>y 83% cambiaron de SGC a tabletas)</a:t>
            </a:r>
          </a:p>
        </p:txBody>
      </p:sp>
      <p:sp>
        <p:nvSpPr>
          <p:cNvPr id="6197" name="Text Box 2"/>
          <p:cNvSpPr txBox="1">
            <a:spLocks noChangeArrowheads="1"/>
          </p:cNvSpPr>
          <p:nvPr/>
        </p:nvSpPr>
        <p:spPr bwMode="auto">
          <a:xfrm>
            <a:off x="841375" y="1138238"/>
            <a:ext cx="7437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 dirty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6200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0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252986" name="Text Box 58"/>
          <p:cNvSpPr txBox="1">
            <a:spLocks noChangeArrowheads="1"/>
          </p:cNvSpPr>
          <p:nvPr/>
        </p:nvSpPr>
        <p:spPr bwMode="auto">
          <a:xfrm>
            <a:off x="1081088" y="6426200"/>
            <a:ext cx="1771650" cy="2746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200" dirty="0">
                <a:solidFill>
                  <a:srgbClr val="000066"/>
                </a:solidFill>
              </a:rPr>
              <a:t>SGC: capsulas blandas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</a:t>
            </a:r>
            <a:r>
              <a:rPr lang="es-ES" sz="3200" dirty="0" smtClean="0">
                <a:ea typeface="ＭＳ Ｐゴシック" pitchFamily="-107" charset="-128"/>
              </a:rPr>
              <a:t>con TDF/FTC</a:t>
            </a:r>
          </a:p>
        </p:txBody>
      </p:sp>
      <p:graphicFrame>
        <p:nvGraphicFramePr>
          <p:cNvPr id="255041" name="Group 65"/>
          <p:cNvGraphicFramePr>
            <a:graphicFrameLocks noGrp="1"/>
          </p:cNvGraphicFramePr>
          <p:nvPr/>
        </p:nvGraphicFramePr>
        <p:xfrm>
          <a:off x="5003800" y="2636838"/>
          <a:ext cx="3759200" cy="1887537"/>
        </p:xfrm>
        <a:graphic>
          <a:graphicData uri="http://schemas.openxmlformats.org/drawingml/2006/table">
            <a:tbl>
              <a:tblPr/>
              <a:tblGrid>
                <a:gridCol w="2109788"/>
                <a:gridCol w="800100"/>
                <a:gridCol w="849312"/>
              </a:tblGrid>
              <a:tr h="642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Basal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DRV/r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(%)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(%)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6606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&lt; 5 log</a:t>
                      </a:r>
                      <a:r>
                        <a:rPr kumimoji="0" lang="es-E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</a:t>
                      </a:r>
                      <a:r>
                        <a:rPr kumimoji="0" lang="es-ES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5 log</a:t>
                      </a:r>
                      <a:r>
                        <a:rPr kumimoji="0" lang="es-E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79 *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67 *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4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&gt; 200/mm</a:t>
                      </a:r>
                      <a:r>
                        <a:rPr kumimoji="0" lang="es-E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200/mm</a:t>
                      </a:r>
                      <a:r>
                        <a:rPr kumimoji="0" lang="es-E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79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70</a:t>
                      </a:r>
                    </a:p>
                  </a:txBody>
                  <a:tcPr marL="90000" marR="90000" marT="46817" marB="468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190" name="Text Box 134"/>
          <p:cNvSpPr txBox="1">
            <a:spLocks noChangeArrowheads="1"/>
          </p:cNvSpPr>
          <p:nvPr/>
        </p:nvSpPr>
        <p:spPr bwMode="auto">
          <a:xfrm>
            <a:off x="4854575" y="1665288"/>
            <a:ext cx="39084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s-ES" sz="18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HIV RNA &lt; 50 c/mL a S48 </a:t>
            </a:r>
            <a:br>
              <a:rPr lang="es-ES" sz="18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</a:br>
            <a:r>
              <a:rPr lang="es-ES" sz="18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(por-protocolo, TLOVR) </a:t>
            </a:r>
            <a:br>
              <a:rPr lang="es-ES" sz="18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</a:br>
            <a:r>
              <a:rPr lang="es-ES" sz="18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por estratificación por factores basales</a:t>
            </a:r>
          </a:p>
        </p:txBody>
      </p:sp>
      <p:sp>
        <p:nvSpPr>
          <p:cNvPr id="7191" name="Text Box 2"/>
          <p:cNvSpPr txBox="1">
            <a:spLocks noChangeArrowheads="1"/>
          </p:cNvSpPr>
          <p:nvPr/>
        </p:nvSpPr>
        <p:spPr bwMode="auto">
          <a:xfrm>
            <a:off x="1628775" y="1133475"/>
            <a:ext cx="5853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sp>
        <p:nvSpPr>
          <p:cNvPr id="7192" name="ZoneTexte 68"/>
          <p:cNvSpPr txBox="1">
            <a:spLocks noChangeArrowheads="1"/>
          </p:cNvSpPr>
          <p:nvPr/>
        </p:nvSpPr>
        <p:spPr bwMode="auto">
          <a:xfrm>
            <a:off x="7370763" y="4572000"/>
            <a:ext cx="1062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* p &lt; 0.05</a:t>
            </a:r>
          </a:p>
        </p:txBody>
      </p:sp>
      <p:sp>
        <p:nvSpPr>
          <p:cNvPr id="7193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Ortiz R. SIDA 2008;22:1389-97</a:t>
            </a:r>
          </a:p>
        </p:txBody>
      </p:sp>
      <p:sp>
        <p:nvSpPr>
          <p:cNvPr id="7228" name="AutoShape 162"/>
          <p:cNvSpPr>
            <a:spLocks noChangeArrowheads="1"/>
          </p:cNvSpPr>
          <p:nvPr/>
        </p:nvSpPr>
        <p:spPr bwMode="auto">
          <a:xfrm>
            <a:off x="5494338" y="5164138"/>
            <a:ext cx="2946400" cy="1176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Mediana de aumento de CD4/mm</a:t>
            </a:r>
            <a:r>
              <a:rPr lang="es-ES" sz="1600" i="0" baseline="30000" dirty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</a:t>
            </a:r>
            <a:br>
              <a:rPr lang="es-ES" sz="1600" i="0" dirty="0">
                <a:solidFill>
                  <a:srgbClr val="000066"/>
                </a:solidFill>
                <a:cs typeface="Arial" charset="0"/>
              </a:rPr>
            </a:b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a S48 (ITT, NC=F): </a:t>
            </a:r>
          </a:p>
          <a:p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137 (DRV/r) vs 141 (LPV/r)</a:t>
            </a:r>
          </a:p>
        </p:txBody>
      </p:sp>
      <p:grpSp>
        <p:nvGrpSpPr>
          <p:cNvPr id="48" name="Groupe 47"/>
          <p:cNvGrpSpPr/>
          <p:nvPr/>
        </p:nvGrpSpPr>
        <p:grpSpPr>
          <a:xfrm>
            <a:off x="-19050" y="1639888"/>
            <a:ext cx="4951090" cy="5218112"/>
            <a:chOff x="-19050" y="1639888"/>
            <a:chExt cx="4951090" cy="5218112"/>
          </a:xfrm>
        </p:grpSpPr>
        <p:sp>
          <p:nvSpPr>
            <p:cNvPr id="7171" name="Text Box 134"/>
            <p:cNvSpPr txBox="1">
              <a:spLocks noChangeArrowheads="1"/>
            </p:cNvSpPr>
            <p:nvPr/>
          </p:nvSpPr>
          <p:spPr bwMode="auto">
            <a:xfrm>
              <a:off x="1066800" y="1639888"/>
              <a:ext cx="3306763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chemeClr val="accent2"/>
                  </a:solidFill>
                  <a:latin typeface="Calibri" pitchFamily="34" charset="0"/>
                  <a:cs typeface="Arial" charset="0"/>
                </a:rPr>
                <a:t>HIV RNA &lt; 50 c/mL (TLOVR)</a:t>
              </a:r>
            </a:p>
          </p:txBody>
        </p:sp>
        <p:sp>
          <p:nvSpPr>
            <p:cNvPr id="7194" name="Rectangle 133"/>
            <p:cNvSpPr>
              <a:spLocks noChangeArrowheads="1"/>
            </p:cNvSpPr>
            <p:nvPr/>
          </p:nvSpPr>
          <p:spPr bwMode="auto">
            <a:xfrm>
              <a:off x="1160463" y="2757488"/>
              <a:ext cx="609600" cy="239077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195" name="Rectangle 135"/>
            <p:cNvSpPr>
              <a:spLocks noChangeArrowheads="1"/>
            </p:cNvSpPr>
            <p:nvPr/>
          </p:nvSpPr>
          <p:spPr bwMode="auto">
            <a:xfrm>
              <a:off x="290513" y="43608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7196" name="Rectangle 136"/>
            <p:cNvSpPr>
              <a:spLocks noChangeArrowheads="1"/>
            </p:cNvSpPr>
            <p:nvPr/>
          </p:nvSpPr>
          <p:spPr bwMode="auto">
            <a:xfrm>
              <a:off x="290513" y="36687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7197" name="Rectangle 137"/>
            <p:cNvSpPr>
              <a:spLocks noChangeArrowheads="1"/>
            </p:cNvSpPr>
            <p:nvPr/>
          </p:nvSpPr>
          <p:spPr bwMode="auto">
            <a:xfrm>
              <a:off x="192088" y="228758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7198" name="Rectangle 138"/>
            <p:cNvSpPr>
              <a:spLocks noChangeArrowheads="1"/>
            </p:cNvSpPr>
            <p:nvPr/>
          </p:nvSpPr>
          <p:spPr bwMode="auto">
            <a:xfrm>
              <a:off x="290513" y="29781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7199" name="Line 139"/>
            <p:cNvSpPr>
              <a:spLocks noChangeShapeType="1"/>
            </p:cNvSpPr>
            <p:nvPr/>
          </p:nvSpPr>
          <p:spPr bwMode="auto">
            <a:xfrm>
              <a:off x="581025" y="44672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0" name="Line 140"/>
            <p:cNvSpPr>
              <a:spLocks noChangeShapeType="1"/>
            </p:cNvSpPr>
            <p:nvPr/>
          </p:nvSpPr>
          <p:spPr bwMode="auto">
            <a:xfrm>
              <a:off x="581025" y="37766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1" name="Line 141"/>
            <p:cNvSpPr>
              <a:spLocks noChangeShapeType="1"/>
            </p:cNvSpPr>
            <p:nvPr/>
          </p:nvSpPr>
          <p:spPr bwMode="auto">
            <a:xfrm>
              <a:off x="581025" y="23923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2" name="Line 142"/>
            <p:cNvSpPr>
              <a:spLocks noChangeShapeType="1"/>
            </p:cNvSpPr>
            <p:nvPr/>
          </p:nvSpPr>
          <p:spPr bwMode="auto">
            <a:xfrm>
              <a:off x="581025" y="30829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3" name="Line 143"/>
            <p:cNvSpPr>
              <a:spLocks noChangeShapeType="1"/>
            </p:cNvSpPr>
            <p:nvPr/>
          </p:nvSpPr>
          <p:spPr bwMode="auto">
            <a:xfrm>
              <a:off x="671513" y="238283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4" name="Rectangle 144"/>
            <p:cNvSpPr>
              <a:spLocks noChangeArrowheads="1"/>
            </p:cNvSpPr>
            <p:nvPr/>
          </p:nvSpPr>
          <p:spPr bwMode="auto">
            <a:xfrm>
              <a:off x="1265238" y="2365375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0080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7205" name="Rectangle 145"/>
            <p:cNvSpPr>
              <a:spLocks noChangeArrowheads="1"/>
            </p:cNvSpPr>
            <p:nvPr/>
          </p:nvSpPr>
          <p:spPr bwMode="auto">
            <a:xfrm>
              <a:off x="2051050" y="2571750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7206" name="Line 146"/>
            <p:cNvSpPr>
              <a:spLocks noChangeShapeType="1"/>
            </p:cNvSpPr>
            <p:nvPr/>
          </p:nvSpPr>
          <p:spPr bwMode="auto">
            <a:xfrm>
              <a:off x="581025" y="5159375"/>
              <a:ext cx="40544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7" name="Rectangle 147"/>
            <p:cNvSpPr>
              <a:spLocks noChangeArrowheads="1"/>
            </p:cNvSpPr>
            <p:nvPr/>
          </p:nvSpPr>
          <p:spPr bwMode="auto">
            <a:xfrm>
              <a:off x="1239838" y="4830763"/>
              <a:ext cx="4365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343</a:t>
              </a:r>
            </a:p>
          </p:txBody>
        </p:sp>
        <p:sp>
          <p:nvSpPr>
            <p:cNvPr id="7208" name="Text Box 148"/>
            <p:cNvSpPr txBox="1">
              <a:spLocks noChangeArrowheads="1"/>
            </p:cNvSpPr>
            <p:nvPr/>
          </p:nvSpPr>
          <p:spPr bwMode="auto">
            <a:xfrm>
              <a:off x="219075" y="185578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209" name="Text Box 149"/>
            <p:cNvSpPr txBox="1">
              <a:spLocks noChangeArrowheads="1"/>
            </p:cNvSpPr>
            <p:nvPr/>
          </p:nvSpPr>
          <p:spPr bwMode="auto">
            <a:xfrm>
              <a:off x="1066800" y="5189538"/>
              <a:ext cx="8270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ES" sz="1600" b="1" i="0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7210" name="Text Box 150"/>
            <p:cNvSpPr txBox="1">
              <a:spLocks noChangeArrowheads="1"/>
            </p:cNvSpPr>
            <p:nvPr/>
          </p:nvSpPr>
          <p:spPr bwMode="auto">
            <a:xfrm>
              <a:off x="1870075" y="5189538"/>
              <a:ext cx="7207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ES" sz="1600" b="1" i="0">
                  <a:solidFill>
                    <a:srgbClr val="000066"/>
                  </a:solidFill>
                </a:rPr>
                <a:t>LPV/r</a:t>
              </a:r>
            </a:p>
          </p:txBody>
        </p:sp>
        <p:sp>
          <p:nvSpPr>
            <p:cNvPr id="7211" name="Rectangle 151"/>
            <p:cNvSpPr>
              <a:spLocks noChangeArrowheads="1"/>
            </p:cNvSpPr>
            <p:nvPr/>
          </p:nvSpPr>
          <p:spPr bwMode="auto">
            <a:xfrm>
              <a:off x="1935163" y="2989263"/>
              <a:ext cx="609600" cy="215900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2" name="Rectangle 152"/>
            <p:cNvSpPr>
              <a:spLocks noChangeArrowheads="1"/>
            </p:cNvSpPr>
            <p:nvPr/>
          </p:nvSpPr>
          <p:spPr bwMode="auto">
            <a:xfrm>
              <a:off x="2014538" y="4830763"/>
              <a:ext cx="4365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346</a:t>
              </a:r>
            </a:p>
          </p:txBody>
        </p:sp>
        <p:sp>
          <p:nvSpPr>
            <p:cNvPr id="7213" name="Text Box 154"/>
            <p:cNvSpPr txBox="1">
              <a:spLocks noChangeArrowheads="1"/>
            </p:cNvSpPr>
            <p:nvPr/>
          </p:nvSpPr>
          <p:spPr bwMode="auto">
            <a:xfrm>
              <a:off x="1812925" y="2446338"/>
              <a:ext cx="18415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14" name="ZoneTexte 86"/>
            <p:cNvSpPr txBox="1">
              <a:spLocks noChangeArrowheads="1"/>
            </p:cNvSpPr>
            <p:nvPr/>
          </p:nvSpPr>
          <p:spPr bwMode="auto">
            <a:xfrm>
              <a:off x="683568" y="5445224"/>
              <a:ext cx="2025650" cy="917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500" i="0" dirty="0" smtClean="0">
                  <a:solidFill>
                    <a:srgbClr val="000066"/>
                  </a:solidFill>
                </a:rPr>
                <a:t>IC95%</a:t>
              </a:r>
              <a:r>
                <a:rPr lang="es-ES" sz="1500" i="0" dirty="0">
                  <a:solidFill>
                    <a:srgbClr val="000066"/>
                  </a:solidFill>
                </a:rPr>
                <a:t/>
              </a:r>
              <a:br>
                <a:rPr lang="es-ES" sz="1500" i="0" dirty="0">
                  <a:solidFill>
                    <a:srgbClr val="000066"/>
                  </a:solidFill>
                </a:rPr>
              </a:br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es-ES" sz="1500" i="0" dirty="0">
                  <a:solidFill>
                    <a:srgbClr val="000066"/>
                  </a:solidFill>
                </a:rPr>
                <a:t>= - 0.1; 11 (p &lt; 0.001)</a:t>
              </a:r>
            </a:p>
            <a:p>
              <a:pPr>
                <a:lnSpc>
                  <a:spcPct val="90000"/>
                </a:lnSpc>
              </a:pPr>
              <a:r>
                <a:rPr lang="es-ES" sz="1500" i="0" dirty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es-ES" sz="1500" i="0" dirty="0">
                  <a:solidFill>
                    <a:srgbClr val="000066"/>
                  </a:solidFill>
                </a:rPr>
                <a:t> No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inferioridad</a:t>
              </a:r>
              <a:endParaRPr lang="es-ES" sz="1500" i="0" dirty="0">
                <a:solidFill>
                  <a:srgbClr val="000066"/>
                </a:solidFill>
              </a:endParaRPr>
            </a:p>
          </p:txBody>
        </p:sp>
        <p:sp>
          <p:nvSpPr>
            <p:cNvPr id="7215" name="Rectangle 133"/>
            <p:cNvSpPr>
              <a:spLocks noChangeArrowheads="1"/>
            </p:cNvSpPr>
            <p:nvPr/>
          </p:nvSpPr>
          <p:spPr bwMode="auto">
            <a:xfrm>
              <a:off x="3035300" y="2757488"/>
              <a:ext cx="609600" cy="239077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6" name="Rectangle 144"/>
            <p:cNvSpPr>
              <a:spLocks noChangeArrowheads="1"/>
            </p:cNvSpPr>
            <p:nvPr/>
          </p:nvSpPr>
          <p:spPr bwMode="auto">
            <a:xfrm>
              <a:off x="3152775" y="2343150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0080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7217" name="Rectangle 145"/>
            <p:cNvSpPr>
              <a:spLocks noChangeArrowheads="1"/>
            </p:cNvSpPr>
            <p:nvPr/>
          </p:nvSpPr>
          <p:spPr bwMode="auto">
            <a:xfrm>
              <a:off x="3927475" y="2571750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7218" name="Rectangle 147"/>
            <p:cNvSpPr>
              <a:spLocks noChangeArrowheads="1"/>
            </p:cNvSpPr>
            <p:nvPr/>
          </p:nvSpPr>
          <p:spPr bwMode="auto">
            <a:xfrm>
              <a:off x="3114675" y="4830763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343</a:t>
              </a:r>
            </a:p>
          </p:txBody>
        </p:sp>
        <p:sp>
          <p:nvSpPr>
            <p:cNvPr id="7219" name="Text Box 149"/>
            <p:cNvSpPr txBox="1">
              <a:spLocks noChangeArrowheads="1"/>
            </p:cNvSpPr>
            <p:nvPr/>
          </p:nvSpPr>
          <p:spPr bwMode="auto">
            <a:xfrm>
              <a:off x="2971800" y="5189538"/>
              <a:ext cx="8270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ES" sz="1600" b="1" i="0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7220" name="Text Box 150"/>
            <p:cNvSpPr txBox="1">
              <a:spLocks noChangeArrowheads="1"/>
            </p:cNvSpPr>
            <p:nvPr/>
          </p:nvSpPr>
          <p:spPr bwMode="auto">
            <a:xfrm>
              <a:off x="3733800" y="5189538"/>
              <a:ext cx="7620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s-ES" sz="1600" b="1" i="0">
                  <a:solidFill>
                    <a:srgbClr val="000066"/>
                  </a:solidFill>
                </a:rPr>
                <a:t>LPV/r</a:t>
              </a:r>
            </a:p>
          </p:txBody>
        </p:sp>
        <p:sp>
          <p:nvSpPr>
            <p:cNvPr id="7221" name="Rectangle 151"/>
            <p:cNvSpPr>
              <a:spLocks noChangeArrowheads="1"/>
            </p:cNvSpPr>
            <p:nvPr/>
          </p:nvSpPr>
          <p:spPr bwMode="auto">
            <a:xfrm>
              <a:off x="3810000" y="2989263"/>
              <a:ext cx="609600" cy="215900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2" name="Rectangle 152"/>
            <p:cNvSpPr>
              <a:spLocks noChangeArrowheads="1"/>
            </p:cNvSpPr>
            <p:nvPr/>
          </p:nvSpPr>
          <p:spPr bwMode="auto">
            <a:xfrm>
              <a:off x="3889375" y="4830763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346</a:t>
              </a:r>
            </a:p>
          </p:txBody>
        </p:sp>
        <p:sp>
          <p:nvSpPr>
            <p:cNvPr id="7223" name="Rectangle 64"/>
            <p:cNvSpPr>
              <a:spLocks noChangeArrowheads="1"/>
            </p:cNvSpPr>
            <p:nvPr/>
          </p:nvSpPr>
          <p:spPr bwMode="auto">
            <a:xfrm>
              <a:off x="1223319" y="2012950"/>
              <a:ext cx="12490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>Por protocolo</a:t>
              </a:r>
            </a:p>
          </p:txBody>
        </p:sp>
        <p:sp>
          <p:nvSpPr>
            <p:cNvPr id="7224" name="Rectangle 65"/>
            <p:cNvSpPr>
              <a:spLocks noChangeArrowheads="1"/>
            </p:cNvSpPr>
            <p:nvPr/>
          </p:nvSpPr>
          <p:spPr bwMode="auto">
            <a:xfrm>
              <a:off x="3506029" y="2012950"/>
              <a:ext cx="4523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400" i="0">
                  <a:solidFill>
                    <a:srgbClr val="000066"/>
                  </a:solidFill>
                  <a:cs typeface="Arial" charset="0"/>
                </a:rPr>
                <a:t>ITT</a:t>
              </a:r>
            </a:p>
          </p:txBody>
        </p:sp>
        <p:sp>
          <p:nvSpPr>
            <p:cNvPr id="7225" name="ZoneTexte 86"/>
            <p:cNvSpPr txBox="1">
              <a:spLocks noChangeArrowheads="1"/>
            </p:cNvSpPr>
            <p:nvPr/>
          </p:nvSpPr>
          <p:spPr bwMode="auto">
            <a:xfrm>
              <a:off x="2634928" y="5445224"/>
              <a:ext cx="2297112" cy="1096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  </a:t>
              </a:r>
              <a:br>
                <a:rPr lang="es-ES" sz="1500" i="0" dirty="0">
                  <a:solidFill>
                    <a:srgbClr val="000066"/>
                  </a:solidFill>
                </a:rPr>
              </a:br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es-ES" sz="1500" i="0" dirty="0">
                  <a:solidFill>
                    <a:srgbClr val="000066"/>
                  </a:solidFill>
                </a:rPr>
                <a:t>= - 0.3; 11</a:t>
              </a:r>
            </a:p>
            <a:p>
              <a:pPr>
                <a:lnSpc>
                  <a:spcPct val="90000"/>
                </a:lnSpc>
                <a:buFont typeface="Wingdings" pitchFamily="2" charset="2"/>
                <a:buChar char="è"/>
              </a:pPr>
              <a:r>
                <a:rPr lang="es-ES" sz="1500" i="0" dirty="0">
                  <a:solidFill>
                    <a:srgbClr val="000066"/>
                  </a:solidFill>
                </a:rPr>
                <a:t>Test para superioridad</a:t>
              </a:r>
            </a:p>
            <a:p>
              <a:pPr>
                <a:lnSpc>
                  <a:spcPct val="90000"/>
                </a:lnSpc>
              </a:pPr>
              <a:r>
                <a:rPr lang="es-ES" sz="1300" i="0" dirty="0">
                  <a:solidFill>
                    <a:srgbClr val="000066"/>
                  </a:solidFill>
                </a:rPr>
                <a:t>(p = 0.062)</a:t>
              </a:r>
            </a:p>
          </p:txBody>
        </p:sp>
        <p:sp>
          <p:nvSpPr>
            <p:cNvPr id="7226" name="Rectangle 135"/>
            <p:cNvSpPr>
              <a:spLocks noChangeArrowheads="1"/>
            </p:cNvSpPr>
            <p:nvPr/>
          </p:nvSpPr>
          <p:spPr bwMode="auto">
            <a:xfrm>
              <a:off x="388938" y="5038725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7227" name="ZoneTexte 69"/>
            <p:cNvSpPr txBox="1">
              <a:spLocks noChangeArrowheads="1"/>
            </p:cNvSpPr>
            <p:nvPr/>
          </p:nvSpPr>
          <p:spPr bwMode="auto">
            <a:xfrm>
              <a:off x="685800" y="4811713"/>
              <a:ext cx="508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400" i="0">
                  <a:solidFill>
                    <a:srgbClr val="000066"/>
                  </a:solidFill>
                </a:rPr>
                <a:t>n = </a:t>
              </a:r>
            </a:p>
          </p:txBody>
        </p:sp>
        <p:grpSp>
          <p:nvGrpSpPr>
            <p:cNvPr id="2" name="Group 100"/>
            <p:cNvGrpSpPr>
              <a:grpSpLocks/>
            </p:cNvGrpSpPr>
            <p:nvPr/>
          </p:nvGrpSpPr>
          <p:grpSpPr bwMode="auto">
            <a:xfrm>
              <a:off x="-19050" y="6570663"/>
              <a:ext cx="947738" cy="287337"/>
              <a:chOff x="-12" y="4139"/>
              <a:chExt cx="597" cy="181"/>
            </a:xfrm>
          </p:grpSpPr>
          <p:sp>
            <p:nvSpPr>
              <p:cNvPr id="7231" name="AutoShape 162"/>
              <p:cNvSpPr>
                <a:spLocks noChangeArrowheads="1"/>
              </p:cNvSpPr>
              <p:nvPr/>
            </p:nvSpPr>
            <p:spPr bwMode="auto">
              <a:xfrm>
                <a:off x="-12" y="4139"/>
                <a:ext cx="567" cy="181"/>
              </a:xfrm>
              <a:prstGeom prst="roundRect">
                <a:avLst>
                  <a:gd name="adj" fmla="val 16667"/>
                </a:avLst>
              </a:prstGeom>
              <a:solidFill>
                <a:srgbClr val="E2E2F6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888894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endParaRPr lang="es-ES" sz="1800" b="1" i="0">
                  <a:solidFill>
                    <a:srgbClr val="000066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7232" name="ZoneTexte 23"/>
              <p:cNvSpPr txBox="1">
                <a:spLocks noChangeArrowheads="1"/>
              </p:cNvSpPr>
              <p:nvPr/>
            </p:nvSpPr>
            <p:spPr bwMode="auto">
              <a:xfrm>
                <a:off x="48" y="4146"/>
                <a:ext cx="53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s-ES" sz="1200" b="1">
                    <a:solidFill>
                      <a:schemeClr val="accent2"/>
                    </a:solidFill>
                    <a:latin typeface="Cambria" pitchFamily="18" charset="0"/>
                  </a:rPr>
                  <a:t>ARTEMIS</a:t>
                </a:r>
              </a:p>
            </p:txBody>
          </p:sp>
        </p:grpSp>
        <p:sp>
          <p:nvSpPr>
            <p:cNvPr id="255040" name="Text Box 64"/>
            <p:cNvSpPr txBox="1">
              <a:spLocks noChangeArrowheads="1"/>
            </p:cNvSpPr>
            <p:nvPr/>
          </p:nvSpPr>
          <p:spPr bwMode="auto">
            <a:xfrm>
              <a:off x="1114425" y="6561138"/>
              <a:ext cx="3714750" cy="27463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ES" sz="1200" dirty="0">
                  <a:solidFill>
                    <a:srgbClr val="000066"/>
                  </a:solidFill>
                </a:rPr>
                <a:t>TLOVR: tiempo </a:t>
              </a:r>
              <a:r>
                <a:rPr lang="es-ES" sz="1200" dirty="0" smtClean="0">
                  <a:solidFill>
                    <a:srgbClr val="000066"/>
                  </a:solidFill>
                </a:rPr>
                <a:t>a </a:t>
              </a:r>
              <a:r>
                <a:rPr lang="es-ES" sz="1200" dirty="0">
                  <a:solidFill>
                    <a:srgbClr val="000066"/>
                  </a:solidFill>
                </a:rPr>
                <a:t>la perdida de respuesta virológica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1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</a:t>
            </a:r>
            <a:r>
              <a:rPr lang="es-ES" sz="3200" dirty="0" smtClean="0">
                <a:ea typeface="ＭＳ Ｐゴシック" pitchFamily="-107" charset="-128"/>
              </a:rPr>
              <a:t>con TDF/FTC </a:t>
            </a:r>
          </a:p>
        </p:txBody>
      </p:sp>
      <p:sp>
        <p:nvSpPr>
          <p:cNvPr id="8195" name="Rectangle 52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42058"/>
            <a:ext cx="9024938" cy="15668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Fallo virológico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Definición: no supresión &lt;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 a S24; o CV confirmada </a:t>
            </a:r>
            <a:r>
              <a:rPr lang="es-ES" sz="2000" u="sng" dirty="0" smtClean="0">
                <a:ea typeface="ＭＳ Ｐゴシック" pitchFamily="-107" charset="-128"/>
              </a:rPr>
              <a:t>&gt;</a:t>
            </a:r>
            <a:r>
              <a:rPr lang="es-ES" sz="2000" dirty="0" smtClean="0">
                <a:ea typeface="ＭＳ Ｐゴシック" pitchFamily="-107" charset="-128"/>
              </a:rPr>
              <a:t>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 después de alcanzar &lt;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; o ultima CV observada </a:t>
            </a:r>
            <a:r>
              <a:rPr lang="es-ES" sz="2000" u="sng" dirty="0" smtClean="0">
                <a:ea typeface="ＭＳ Ｐゴシック" pitchFamily="-107" charset="-128"/>
              </a:rPr>
              <a:t>&gt;</a:t>
            </a:r>
            <a:r>
              <a:rPr lang="es-ES" sz="2000" dirty="0" smtClean="0">
                <a:ea typeface="ＭＳ Ｐゴシック" pitchFamily="-107" charset="-128"/>
              </a:rPr>
              <a:t>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 seguida por discontinuación</a:t>
            </a:r>
          </a:p>
        </p:txBody>
      </p:sp>
      <p:graphicFrame>
        <p:nvGraphicFramePr>
          <p:cNvPr id="257063" name="Group 39"/>
          <p:cNvGraphicFramePr>
            <a:graphicFrameLocks noGrp="1"/>
          </p:cNvGraphicFramePr>
          <p:nvPr>
            <p:ph idx="4294967295"/>
          </p:nvPr>
        </p:nvGraphicFramePr>
        <p:xfrm>
          <a:off x="560388" y="3213100"/>
          <a:ext cx="7991475" cy="2354264"/>
        </p:xfrm>
        <a:graphic>
          <a:graphicData uri="http://schemas.openxmlformats.org/drawingml/2006/table">
            <a:tbl>
              <a:tblPr/>
              <a:tblGrid>
                <a:gridCol w="5387975"/>
                <a:gridCol w="1371600"/>
                <a:gridCol w="1231900"/>
              </a:tblGrid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DRV/r</a:t>
                      </a:r>
                      <a:b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virológico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 (10%)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49 (14%)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con genotipo testeado (HIV RNA &gt; 1,000 c/</a:t>
                      </a:r>
                      <a:r>
                        <a:rPr kumimoji="0" lang="es-E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Emergencia de mutaciones de resistencia a 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 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M184I/V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222" name="ZoneTexte 10"/>
          <p:cNvSpPr txBox="1">
            <a:spLocks noChangeArrowheads="1"/>
          </p:cNvSpPr>
          <p:nvPr/>
        </p:nvSpPr>
        <p:spPr bwMode="auto">
          <a:xfrm>
            <a:off x="539750" y="5622925"/>
            <a:ext cx="51577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400" i="0" dirty="0">
                <a:solidFill>
                  <a:srgbClr val="000066"/>
                </a:solidFill>
              </a:rPr>
              <a:t>* 1 paciente con HIV RNA &gt; 1,000 </a:t>
            </a:r>
            <a:r>
              <a:rPr lang="es-ES" sz="1400" i="0">
                <a:solidFill>
                  <a:srgbClr val="000066"/>
                </a:solidFill>
              </a:rPr>
              <a:t>c/</a:t>
            </a:r>
            <a:r>
              <a:rPr lang="es-ES" sz="1400" i="0" err="1">
                <a:solidFill>
                  <a:srgbClr val="000066"/>
                </a:solidFill>
              </a:rPr>
              <a:t>mL</a:t>
            </a:r>
            <a:r>
              <a:rPr lang="es-ES" sz="1400" i="0">
                <a:solidFill>
                  <a:srgbClr val="000066"/>
                </a:solidFill>
              </a:rPr>
              <a:t> </a:t>
            </a:r>
            <a:r>
              <a:rPr lang="es-ES" sz="1400" i="0" smtClean="0">
                <a:solidFill>
                  <a:srgbClr val="000066"/>
                </a:solidFill>
              </a:rPr>
              <a:t>sin </a:t>
            </a:r>
            <a:r>
              <a:rPr lang="es-ES" sz="1400" i="0" dirty="0">
                <a:solidFill>
                  <a:srgbClr val="000066"/>
                </a:solidFill>
              </a:rPr>
              <a:t>genotipo disponible</a:t>
            </a:r>
          </a:p>
          <a:p>
            <a:pPr algn="l">
              <a:lnSpc>
                <a:spcPct val="90000"/>
              </a:lnSpc>
            </a:pPr>
            <a:r>
              <a:rPr lang="es-ES" sz="1400" i="0" dirty="0">
                <a:solidFill>
                  <a:srgbClr val="000066"/>
                </a:solidFill>
              </a:rPr>
              <a:t>** A71T y V77I</a:t>
            </a:r>
          </a:p>
        </p:txBody>
      </p:sp>
      <p:sp>
        <p:nvSpPr>
          <p:cNvPr id="8223" name="Rectangle 10"/>
          <p:cNvSpPr>
            <a:spLocks noChangeArrowheads="1"/>
          </p:cNvSpPr>
          <p:nvPr/>
        </p:nvSpPr>
        <p:spPr bwMode="auto">
          <a:xfrm>
            <a:off x="3468688" y="2667000"/>
            <a:ext cx="27305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ES" b="1" i="0" dirty="0">
                <a:solidFill>
                  <a:schemeClr val="accent2"/>
                </a:solidFill>
                <a:latin typeface="Calibri" pitchFamily="34" charset="0"/>
              </a:rPr>
              <a:t>Datos de resistencia</a:t>
            </a:r>
          </a:p>
        </p:txBody>
      </p:sp>
      <p:sp>
        <p:nvSpPr>
          <p:cNvPr id="8224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Ortiz R. SIDA 2008;22:1389-97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8226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27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</a:t>
            </a:r>
            <a:r>
              <a:rPr lang="es-ES" sz="3200" dirty="0" smtClean="0">
                <a:ea typeface="ＭＳ Ｐゴシック" pitchFamily="-107" charset="-128"/>
              </a:rPr>
              <a:t>con TDF/FTC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4294967295"/>
          </p:nvPr>
        </p:nvSpPr>
        <p:spPr>
          <a:xfrm>
            <a:off x="42863" y="1125538"/>
            <a:ext cx="9024937" cy="5303837"/>
          </a:xfrm>
        </p:spPr>
        <p:txBody>
          <a:bodyPr/>
          <a:lstStyle/>
          <a:p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S48 seguridad: DRV/r vs LPV/r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Discontinuación por eventos adversos (AE) fueron significativamente menos frecuentes en el grupo DRV/r: 3% vs 7% (p &lt; 0.05)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La tasa de AE serios no fue significativamente diferente: 7% vs 12%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La incidencia de AE gastrointestinales grado 2-4 fue significativamente menor en el grupo DRV/r: 7% vs 14% (p &lt; 0.01); principalmente diarrea: 4% vs 10% (p &lt; 0.01)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La incidencia de rash no fue significativamente diferente: 3% vs 1%; </a:t>
            </a:r>
            <a:br>
              <a:rPr lang="es-ES" sz="2000" dirty="0" smtClean="0">
                <a:ea typeface="ＭＳ Ｐゴシック" pitchFamily="-107" charset="-128"/>
              </a:rPr>
            </a:br>
            <a:r>
              <a:rPr lang="es-ES" sz="2000" dirty="0" smtClean="0">
                <a:ea typeface="ＭＳ Ｐゴシック" pitchFamily="-107" charset="-128"/>
              </a:rPr>
              <a:t>1 caso de Stevens-Johnson ocurrió en el grupo DRV/r 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Ningún paciente discontinuó a causa de eventos renales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La media de incremento en triglicéridos y colesterol total fue menos pronunciada con DRV/r; el aumento grado 2-4 en triglicéridos y colesterol total fue significativamente menos frecuente con DRV/r: </a:t>
            </a:r>
            <a:br>
              <a:rPr lang="es-ES" sz="2000" dirty="0" smtClean="0">
                <a:ea typeface="ＭＳ Ｐゴシック" pitchFamily="-107" charset="-128"/>
              </a:rPr>
            </a:br>
            <a:r>
              <a:rPr lang="es-ES" sz="2000" dirty="0" smtClean="0">
                <a:ea typeface="ＭＳ Ｐゴシック" pitchFamily="-107" charset="-128"/>
              </a:rPr>
              <a:t>3% vs 11% y 13% vs 23%, respectivamente</a:t>
            </a:r>
          </a:p>
          <a:p>
            <a:pPr lvl="1"/>
            <a:r>
              <a:rPr lang="es-ES" sz="2000" dirty="0" smtClean="0">
                <a:ea typeface="ＭＳ Ｐゴシック" pitchFamily="-107" charset="-128"/>
              </a:rPr>
              <a:t>La seguridad hepática fue similar en ambos grupos</a:t>
            </a:r>
          </a:p>
        </p:txBody>
      </p:sp>
      <p:sp>
        <p:nvSpPr>
          <p:cNvPr id="9220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Ortiz R. SIDA 2008;22:1389-97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8525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" y="1208088"/>
            <a:ext cx="8985250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Resumen - Conclusiones</a:t>
            </a:r>
            <a:endParaRPr lang="es-ES" sz="1600" dirty="0" smtClean="0">
              <a:ea typeface="ＭＳ Ｐゴシック" pitchFamily="-107" charset="-128"/>
            </a:endParaRP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DRV/r QD es no inferior a LPV/r, </a:t>
            </a:r>
            <a:r>
              <a:rPr lang="es-ES" sz="2000" dirty="0" err="1" smtClean="0">
                <a:ea typeface="ＭＳ Ｐゴシック" pitchFamily="-107" charset="-128"/>
              </a:rPr>
              <a:t>coadministrado</a:t>
            </a:r>
            <a:r>
              <a:rPr lang="es-ES" sz="2000" dirty="0" smtClean="0">
                <a:ea typeface="ＭＳ Ｐゴシック" pitchFamily="-107" charset="-128"/>
              </a:rPr>
              <a:t> con TDF/FTC</a:t>
            </a:r>
            <a:r>
              <a:rPr lang="es-ES" sz="2000" baseline="30000" dirty="0" smtClean="0">
                <a:ea typeface="ＭＳ Ｐゴシック" pitchFamily="-107" charset="-128"/>
              </a:rPr>
              <a:t>(1)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Mayor respuesta virológica, a S48 (HIV RNA &lt;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) con DRV/r</a:t>
            </a:r>
            <a:br>
              <a:rPr lang="es-ES" sz="2000" dirty="0" smtClean="0">
                <a:ea typeface="ＭＳ Ｐゴシック" pitchFamily="-107" charset="-128"/>
              </a:rPr>
            </a:br>
            <a:r>
              <a:rPr lang="es-ES" sz="2000" dirty="0" smtClean="0">
                <a:ea typeface="ＭＳ Ｐゴシック" pitchFamily="-107" charset="-128"/>
              </a:rPr>
              <a:t>comparado con LPV/r en pacientes con alta CV </a:t>
            </a:r>
            <a:r>
              <a:rPr lang="es-ES" sz="2000" dirty="0" err="1" smtClean="0">
                <a:ea typeface="ＭＳ Ｐゴシック" pitchFamily="-107" charset="-128"/>
              </a:rPr>
              <a:t>pretratamiento</a:t>
            </a:r>
            <a:r>
              <a:rPr lang="es-ES" sz="2000" dirty="0" smtClean="0">
                <a:ea typeface="ＭＳ Ｐゴシック" pitchFamily="-107" charset="-128"/>
              </a:rPr>
              <a:t>  (diferencia significativa) o bajo recuento de CD4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Menor incidencia de diarrea con DRV/r vs LPV/r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Incrementos en lípidos fueron menos pronunciadas con DRV/r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A S96</a:t>
            </a:r>
            <a:r>
              <a:rPr lang="es-ES" sz="2000" baseline="30000" dirty="0" smtClean="0">
                <a:ea typeface="ＭＳ Ｐゴシック" pitchFamily="-107" charset="-128"/>
              </a:rPr>
              <a:t>(2)</a:t>
            </a:r>
            <a:r>
              <a:rPr lang="es-ES" sz="2000" dirty="0" smtClean="0">
                <a:ea typeface="ＭＳ Ｐゴシック" pitchFamily="-107" charset="-128"/>
              </a:rPr>
              <a:t>, significativamente mas pacientes tratados con DRV/r (79%) que con LPV/r (71%) tuvieron HIV RNA &lt; 50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 confirmando la no inferioridad y superioridad (p = 0.012; ITT) en respuesta virológica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Seguridad: Los resultados confirman a S48 el perfil gastrointestinal y </a:t>
            </a:r>
            <a:r>
              <a:rPr lang="es-ES" sz="2000" dirty="0" err="1" smtClean="0">
                <a:ea typeface="ＭＳ Ｐゴシック" pitchFamily="-107" charset="-128"/>
              </a:rPr>
              <a:t>lipídico</a:t>
            </a:r>
            <a:r>
              <a:rPr lang="es-ES" sz="2000" dirty="0" smtClean="0">
                <a:ea typeface="ＭＳ Ｐゴシック" pitchFamily="-107" charset="-128"/>
              </a:rPr>
              <a:t> de DRV/r QD </a:t>
            </a:r>
            <a:endParaRPr lang="es-ES" sz="1800" dirty="0" smtClean="0">
              <a:ea typeface="ＭＳ Ｐゴシック" pitchFamily="-107" charset="-128"/>
            </a:endParaRPr>
          </a:p>
          <a:p>
            <a:pPr lvl="2">
              <a:spcBef>
                <a:spcPct val="0"/>
              </a:spcBef>
            </a:pPr>
            <a:r>
              <a:rPr lang="es-ES" sz="1800" dirty="0" smtClean="0">
                <a:ea typeface="ＭＳ Ｐゴシック" pitchFamily="-107" charset="-128"/>
              </a:rPr>
              <a:t>Agentes </a:t>
            </a:r>
            <a:r>
              <a:rPr lang="es-ES" sz="1800" dirty="0" err="1" smtClean="0">
                <a:ea typeface="ＭＳ Ｐゴシック" pitchFamily="-107" charset="-128"/>
              </a:rPr>
              <a:t>hipolipemiantes</a:t>
            </a:r>
            <a:r>
              <a:rPr lang="es-ES" sz="1800" dirty="0" smtClean="0">
                <a:ea typeface="ＭＳ Ｐゴシック" pitchFamily="-107" charset="-128"/>
              </a:rPr>
              <a:t> usados a S96: 8% LPV/r vs 7% DRV/r </a:t>
            </a:r>
          </a:p>
          <a:p>
            <a:pPr lvl="1"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En general, discontinuación por eventos adversos ocurrieron en 4%</a:t>
            </a:r>
            <a:br>
              <a:rPr lang="es-ES" sz="2000" dirty="0" smtClean="0">
                <a:ea typeface="ＭＳ Ｐゴシック" pitchFamily="-107" charset="-128"/>
              </a:rPr>
            </a:br>
            <a:r>
              <a:rPr lang="es-ES" sz="2000" dirty="0" smtClean="0">
                <a:ea typeface="ＭＳ Ｐゴシック" pitchFamily="-107" charset="-128"/>
              </a:rPr>
              <a:t>de pacientes en DRV/r vs 9% en la rama LPV/r</a:t>
            </a:r>
          </a:p>
        </p:txBody>
      </p:sp>
      <p:sp>
        <p:nvSpPr>
          <p:cNvPr id="10244" name="ZoneTexte 69"/>
          <p:cNvSpPr txBox="1">
            <a:spLocks noChangeArrowheads="1"/>
          </p:cNvSpPr>
          <p:nvPr/>
        </p:nvSpPr>
        <p:spPr bwMode="auto">
          <a:xfrm>
            <a:off x="3702050" y="6532563"/>
            <a:ext cx="533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(1) Ortiz R. SIDA 2008;22:1389-97; (2) Mills AM. SIDA 2009;23:1679-88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8525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" y="1084263"/>
            <a:ext cx="8804275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AR" altLang="fr-FR" sz="2800" b="1" dirty="0" smtClean="0">
                <a:latin typeface="Calibri" pitchFamily="-1" charset="0"/>
                <a:ea typeface="ＭＳ Ｐゴシック" pitchFamily="-1" charset="-128"/>
              </a:rPr>
              <a:t>Resumen a semana 96</a:t>
            </a:r>
            <a:endParaRPr lang="es-AR" altLang="fr-FR" sz="1600" dirty="0" smtClean="0">
              <a:ea typeface="ＭＳ Ｐゴシック" pitchFamily="-1" charset="-128"/>
            </a:endParaRPr>
          </a:p>
          <a:p>
            <a:pPr lvl="1">
              <a:spcBef>
                <a:spcPct val="0"/>
              </a:spcBef>
              <a:buNone/>
            </a:pPr>
            <a:endParaRPr lang="es-AR" altLang="fr-FR" sz="1400" dirty="0" smtClean="0">
              <a:ea typeface="ＭＳ Ｐゴシック" pitchFamily="-1" charset="-128"/>
            </a:endParaRPr>
          </a:p>
          <a:p>
            <a:pPr lvl="1">
              <a:spcBef>
                <a:spcPct val="0"/>
              </a:spcBef>
            </a:pPr>
            <a:r>
              <a:rPr lang="es-AR" altLang="fr-FR" sz="2000" dirty="0" smtClean="0">
                <a:ea typeface="ＭＳ Ｐゴシック" pitchFamily="-1" charset="-128"/>
              </a:rPr>
              <a:t>A S96, significativamente más pacientes en DRV/r (79%) que con  LPV/r (71%) tuvieron carga viral &lt; 50 c/</a:t>
            </a:r>
            <a:r>
              <a:rPr lang="es-AR" altLang="fr-FR" sz="2000" dirty="0" err="1" smtClean="0">
                <a:ea typeface="ＭＳ Ｐゴシック" pitchFamily="-1" charset="-128"/>
              </a:rPr>
              <a:t>mL</a:t>
            </a:r>
            <a:r>
              <a:rPr lang="es-AR" altLang="fr-FR" sz="2000" dirty="0" smtClean="0">
                <a:ea typeface="ＭＳ Ｐゴシック" pitchFamily="-1" charset="-128"/>
              </a:rPr>
              <a:t> confirmando no inferioridad y superioridad</a:t>
            </a:r>
            <a:br>
              <a:rPr lang="es-AR" altLang="fr-FR" sz="2000" dirty="0" smtClean="0">
                <a:ea typeface="ＭＳ Ｐゴシック" pitchFamily="-1" charset="-128"/>
              </a:rPr>
            </a:br>
            <a:r>
              <a:rPr lang="es-AR" altLang="fr-FR" sz="2000" dirty="0" smtClean="0">
                <a:ea typeface="ＭＳ Ｐゴシック" pitchFamily="-1" charset="-128"/>
              </a:rPr>
              <a:t>(p = 0.012 ; ITT) en respuesta  virológica</a:t>
            </a:r>
          </a:p>
          <a:p>
            <a:pPr lvl="1">
              <a:spcBef>
                <a:spcPct val="0"/>
              </a:spcBef>
            </a:pPr>
            <a:r>
              <a:rPr lang="es-AR" altLang="fr-FR" sz="2000" dirty="0" smtClean="0">
                <a:ea typeface="ＭＳ Ｐゴシック" pitchFamily="-1" charset="-128"/>
              </a:rPr>
              <a:t>Resultados de seguridad confirmados a S48: perfil gastrointestinal y  </a:t>
            </a:r>
            <a:r>
              <a:rPr lang="es-AR" altLang="fr-FR" sz="2000" dirty="0" err="1" smtClean="0">
                <a:ea typeface="ＭＳ Ｐゴシック" pitchFamily="-1" charset="-128"/>
              </a:rPr>
              <a:t>lipídico</a:t>
            </a:r>
            <a:r>
              <a:rPr lang="es-AR" altLang="fr-FR" sz="2000" dirty="0" smtClean="0">
                <a:ea typeface="ＭＳ Ｐゴシック" pitchFamily="-1" charset="-128"/>
              </a:rPr>
              <a:t> mas favorable de DRV/r QD </a:t>
            </a:r>
          </a:p>
          <a:p>
            <a:pPr lvl="2">
              <a:spcBef>
                <a:spcPct val="0"/>
              </a:spcBef>
            </a:pPr>
            <a:r>
              <a:rPr lang="es-AR" altLang="fr-FR" sz="2000" dirty="0" smtClean="0">
                <a:ea typeface="ＭＳ Ｐゴシック" pitchFamily="-1" charset="-128"/>
              </a:rPr>
              <a:t>Uso de agentes </a:t>
            </a:r>
            <a:r>
              <a:rPr lang="es-AR" altLang="fr-FR" sz="2000" dirty="0" err="1" smtClean="0">
                <a:ea typeface="ＭＳ Ｐゴシック" pitchFamily="-1" charset="-128"/>
              </a:rPr>
              <a:t>hipolipemiantes</a:t>
            </a:r>
            <a:r>
              <a:rPr lang="es-AR" altLang="fr-FR" sz="2000" dirty="0" smtClean="0">
                <a:ea typeface="ＭＳ Ｐゴシック" pitchFamily="-1" charset="-128"/>
              </a:rPr>
              <a:t> a S96: 8% LPV/r vs 7% DRV/r </a:t>
            </a:r>
          </a:p>
          <a:p>
            <a:pPr lvl="1">
              <a:spcBef>
                <a:spcPct val="0"/>
              </a:spcBef>
            </a:pPr>
            <a:r>
              <a:rPr lang="es-AR" altLang="fr-FR" sz="2000" dirty="0" smtClean="0">
                <a:ea typeface="ＭＳ Ｐゴシック" pitchFamily="-1" charset="-128"/>
              </a:rPr>
              <a:t>En general, discontinuaciones por eventos adversos ocurrieron en 4% de los pacientes con DRV/r vs 9% de los casos tratados con LPV/r </a:t>
            </a:r>
          </a:p>
        </p:txBody>
      </p:sp>
      <p:sp>
        <p:nvSpPr>
          <p:cNvPr id="9220" name="ZoneTexte 69"/>
          <p:cNvSpPr txBox="1">
            <a:spLocks noChangeArrowheads="1"/>
          </p:cNvSpPr>
          <p:nvPr/>
        </p:nvSpPr>
        <p:spPr bwMode="auto">
          <a:xfrm>
            <a:off x="3702050" y="6532563"/>
            <a:ext cx="533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smtClean="0">
                <a:solidFill>
                  <a:srgbClr val="CC0000"/>
                </a:solidFill>
              </a:rPr>
              <a:t> </a:t>
            </a:r>
            <a:r>
              <a:rPr lang="en-GB" altLang="fr-FR" sz="1200" dirty="0">
                <a:solidFill>
                  <a:srgbClr val="CC0000"/>
                </a:solidFill>
              </a:rPr>
              <a:t>Mills AM. AIDS 2009;23:1679-88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7"/>
          <p:cNvGraphicFramePr>
            <a:graphicFrameLocks noGrp="1"/>
          </p:cNvGraphicFramePr>
          <p:nvPr>
            <p:ph idx="4294967295"/>
          </p:nvPr>
        </p:nvGraphicFramePr>
        <p:xfrm>
          <a:off x="881063" y="1661458"/>
          <a:ext cx="7424734" cy="4485352"/>
        </p:xfrm>
        <a:graphic>
          <a:graphicData uri="http://schemas.openxmlformats.org/drawingml/2006/table">
            <a:tbl>
              <a:tblPr/>
              <a:tblGrid>
                <a:gridCol w="354864"/>
                <a:gridCol w="3840127"/>
                <a:gridCol w="1076581"/>
                <a:gridCol w="1076581"/>
                <a:gridCol w="1076581"/>
              </a:tblGrid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343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s-A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p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S48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fallo virológico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(&lt; 1%)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(2%)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eventos adversos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 (3%)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24 (7%)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S96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17.2%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23.4%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S192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24.8%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32.9%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fallo virológico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eventos adversos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 (4.7%)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 (12.7%)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0.005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embarazo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Pérdida de seguimiento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Retiro de consentimiento/no adherencia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Otros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7" name="Text Box 2"/>
          <p:cNvSpPr txBox="1">
            <a:spLocks noChangeArrowheads="1"/>
          </p:cNvSpPr>
          <p:nvPr/>
        </p:nvSpPr>
        <p:spPr bwMode="auto">
          <a:xfrm>
            <a:off x="1600098" y="1138238"/>
            <a:ext cx="5924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altLang="fr-FR" sz="2800" b="1" i="0" dirty="0" smtClean="0">
                <a:solidFill>
                  <a:srgbClr val="CC3300"/>
                </a:solidFill>
                <a:latin typeface="Calibri" pitchFamily="-1" charset="0"/>
              </a:rPr>
              <a:t>Disposición de pacientes a S96 y S192</a:t>
            </a:r>
            <a:endParaRPr lang="es-AR" altLang="fr-FR" sz="2800" b="1" i="0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0318" name="ZoneTexte 69"/>
          <p:cNvSpPr txBox="1">
            <a:spLocks noChangeArrowheads="1"/>
          </p:cNvSpPr>
          <p:nvPr/>
        </p:nvSpPr>
        <p:spPr bwMode="auto">
          <a:xfrm>
            <a:off x="1206500" y="6532563"/>
            <a:ext cx="79025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>
                <a:solidFill>
                  <a:srgbClr val="CC0000"/>
                </a:solidFill>
              </a:rPr>
              <a:t>Ortiz R. AIDS 2008;22:1389-97 ;  Mills AM. AIDS 2009;23:1679-88 </a:t>
            </a:r>
            <a:r>
              <a:rPr lang="en-GB" altLang="fr-FR" sz="1200">
                <a:solidFill>
                  <a:srgbClr val="CC0000"/>
                </a:solidFill>
              </a:rPr>
              <a:t>; </a:t>
            </a:r>
            <a:r>
              <a:rPr lang="en-GB" altLang="fr-FR" sz="1200" smtClean="0">
                <a:solidFill>
                  <a:srgbClr val="CC0000"/>
                </a:solidFill>
              </a:rPr>
              <a:t>Orkin </a:t>
            </a:r>
            <a:r>
              <a:rPr lang="en-GB" altLang="fr-FR" sz="1200" dirty="0">
                <a:solidFill>
                  <a:srgbClr val="CC0000"/>
                </a:solidFill>
              </a:rPr>
              <a:t>C. HIV Med </a:t>
            </a:r>
            <a:r>
              <a:rPr lang="en-GB" altLang="fr-FR" sz="1200" dirty="0" smtClean="0">
                <a:solidFill>
                  <a:srgbClr val="CC0000"/>
                </a:solidFill>
              </a:rPr>
              <a:t>2012;14:49-59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0319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ARTEMIS: DRV/r QD vs LPV/r (BID o QD),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TDF/FTC</a:t>
            </a:r>
            <a:endParaRPr lang="en-GB" altLang="fr-FR" sz="3200" dirty="0" smtClean="0">
              <a:ea typeface="ＭＳ Ｐゴシック" pitchFamily="-1" charset="-128"/>
            </a:endParaRPr>
          </a:p>
        </p:txBody>
      </p:sp>
      <p:grpSp>
        <p:nvGrpSpPr>
          <p:cNvPr id="10320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10321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altLang="fr-FR" sz="1800" b="1" i="0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10322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GB" altLang="fr-FR" sz="1200" b="1">
                  <a:solidFill>
                    <a:schemeClr val="accent2"/>
                  </a:solidFill>
                  <a:latin typeface="Cambria" pitchFamily="-1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1165</Words>
  <Application>Microsoft Office PowerPoint</Application>
  <PresentationFormat>Affichage à l'écran (4:3)</PresentationFormat>
  <Paragraphs>333</Paragraphs>
  <Slides>12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ARV_trials_2014</vt:lpstr>
      <vt:lpstr>1_ARV_trials_2010</vt:lpstr>
      <vt:lpstr>Comparación de IP vs IP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 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  <vt:lpstr>Estudio ARTEMIS: DRV/r QD vs LPV/r (BID o QD), en combinación con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1483</cp:revision>
  <cp:lastPrinted>2009-11-19T07:51:26Z</cp:lastPrinted>
  <dcterms:created xsi:type="dcterms:W3CDTF">2014-09-16T05:53:50Z</dcterms:created>
  <dcterms:modified xsi:type="dcterms:W3CDTF">2015-09-24T08:29:57Z</dcterms:modified>
</cp:coreProperties>
</file>