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9" r:id="rId2"/>
    <p:sldId id="257" r:id="rId3"/>
    <p:sldId id="258" r:id="rId4"/>
    <p:sldId id="265" r:id="rId5"/>
    <p:sldId id="264" r:id="rId6"/>
    <p:sldId id="268" r:id="rId7"/>
    <p:sldId id="267" r:id="rId8"/>
    <p:sldId id="266" r:id="rId9"/>
    <p:sldId id="262" r:id="rId10"/>
  </p:sldIdLst>
  <p:sldSz cx="9144000" cy="6858000" type="screen4x3"/>
  <p:notesSz cx="6858000" cy="9144000"/>
  <p:custDataLst>
    <p:tags r:id="rId12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1" clrIdx="0"/>
  <p:cmAuthor id="1" name="anton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66"/>
    <a:srgbClr val="003399"/>
    <a:srgbClr val="333399"/>
    <a:srgbClr val="DDDDDD"/>
    <a:srgbClr val="FFCC00"/>
    <a:srgbClr val="3366CC"/>
    <a:srgbClr val="0066CC"/>
    <a:srgbClr val="0099CC"/>
    <a:srgbClr val="FF9933"/>
    <a:srgbClr val="FE7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1006" autoAdjust="0"/>
    <p:restoredTop sz="97993" autoAdjust="0"/>
  </p:normalViewPr>
  <p:slideViewPr>
    <p:cSldViewPr snapToObjects="1">
      <p:cViewPr varScale="1">
        <p:scale>
          <a:sx n="88" d="100"/>
          <a:sy n="88" d="100"/>
        </p:scale>
        <p:origin x="-1512" y="-96"/>
      </p:cViewPr>
      <p:guideLst>
        <p:guide orient="horz" pos="2024"/>
        <p:guide orient="horz" pos="2205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13/11/2014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990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19488D4D-FE54-4A6C-BD3D-2D3443FFBE74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5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6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/>
              <a:pPr algn="r" defTabSz="851410"/>
              <a:t>8</a:t>
            </a:fld>
            <a:endParaRPr lang="fr-FR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smtClean="0">
                <a:ea typeface="ＭＳ Ｐゴシック" pitchFamily="34" charset="-128"/>
              </a:rPr>
              <a:t>Comparación</a:t>
            </a:r>
            <a:r>
              <a:rPr lang="es-AR" altLang="fr-FR" sz="3200" smtClean="0">
                <a:ea typeface="ＭＳ Ｐゴシック" pitchFamily="34" charset="-128"/>
              </a:rPr>
              <a:t> de INNTR vs </a:t>
            </a:r>
            <a:r>
              <a:rPr lang="es-AR" altLang="fr-FR" sz="3200" smtClean="0">
                <a:ea typeface="ＭＳ Ｐゴシック" pitchFamily="34" charset="-128"/>
              </a:rPr>
              <a:t>IP/r</a:t>
            </a:r>
            <a:endParaRPr lang="es-AR" altLang="fr-FR" sz="3200" smtClean="0">
              <a:ea typeface="ＭＳ Ｐゴシック" pitchFamily="34" charset="-128"/>
            </a:endParaRP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A5142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Estudio mexicano</a:t>
            </a:r>
          </a:p>
          <a:p>
            <a:r>
              <a:rPr lang="es-AR" altLang="fr-FR" sz="2800" b="1" dirty="0" smtClean="0">
                <a:latin typeface="Calibri" pitchFamily="34" charset="0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es-AR" altLang="fr-FR" b="1" dirty="0" smtClean="0">
                <a:latin typeface="Calibri" pitchFamily="34" charset="0"/>
                <a:ea typeface="ＭＳ Ｐゴシック" pitchFamily="34" charset="-128"/>
              </a:rPr>
              <a:t>ARTEN </a:t>
            </a:r>
          </a:p>
          <a:p>
            <a:r>
              <a:rPr lang="es-A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A5202</a:t>
            </a:r>
            <a:endParaRPr lang="es-AR" altLang="fr-FR" b="1" dirty="0" smtClean="0">
              <a:solidFill>
                <a:srgbClr val="C0C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688431" y="25090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859336"/>
            <a:ext cx="8963025" cy="184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Objetivo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Demostrar no inferioridad de NVP (grupos combinados) comparado con  ATV/r como punto final primario: % CV &lt; 50 c/</a:t>
            </a:r>
            <a:r>
              <a:rPr lang="es-A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en S24, S36 y S48 por intención de tratar, abandono equivale a fallo (nivel de significancia 5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%, margen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inferior de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IC95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 de dos colas para la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diferencia=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-12%,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poder= </a:t>
            </a:r>
            <a:r>
              <a:rPr lang="es-A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80%)</a:t>
            </a:r>
            <a:endParaRPr lang="es-A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5600241"/>
              </p:ext>
            </p:extLst>
          </p:nvPr>
        </p:nvGraphicFramePr>
        <p:xfrm>
          <a:off x="3886200" y="2517649"/>
          <a:ext cx="3510206" cy="377825"/>
        </p:xfrm>
        <a:graphic>
          <a:graphicData uri="http://schemas.openxmlformats.org/drawingml/2006/table">
            <a:tbl>
              <a:tblPr/>
              <a:tblGrid>
                <a:gridCol w="351020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400 mg QD**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6891273"/>
              </p:ext>
            </p:extLst>
          </p:nvPr>
        </p:nvGraphicFramePr>
        <p:xfrm>
          <a:off x="3909392" y="3581400"/>
          <a:ext cx="3487013" cy="368300"/>
        </p:xfrm>
        <a:graphic>
          <a:graphicData uri="http://schemas.openxmlformats.org/drawingml/2006/table">
            <a:tbl>
              <a:tblPr/>
              <a:tblGrid>
                <a:gridCol w="3487013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300 + 100 mg QD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117725" y="12954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Randomización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1:1:1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Etiqueta abierta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52401" y="1921797"/>
            <a:ext cx="1965324" cy="220813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años, 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/>
            </a:r>
            <a:b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de ARV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CD4 &lt; 400/mm</a:t>
            </a:r>
            <a:r>
              <a:rPr lang="es-AR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b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para hombres,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&lt; 250/mm</a:t>
            </a:r>
            <a:r>
              <a:rPr lang="es-AR" sz="1400" b="1" baseline="30000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</a:t>
            </a:r>
            <a:b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para mujeres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Clearence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Creatinina</a:t>
            </a:r>
            <a:endParaRPr lang="es-AR" sz="14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50 </a:t>
            </a:r>
            <a:r>
              <a:rPr lang="es-AR" sz="14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mL</a:t>
            </a:r>
            <a:r>
              <a:rPr lang="es-AR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/min</a:t>
            </a:r>
            <a:endParaRPr lang="es-AR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95536" y="4273932"/>
            <a:ext cx="8324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Randomización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estratificada por carga viral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&gt; 100,000 c/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y CD4 (</a:t>
            </a:r>
            <a:r>
              <a:rPr lang="es-A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o &lt; 50/mm</a:t>
            </a:r>
            <a:r>
              <a:rPr lang="es-AR" sz="1400" baseline="30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3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) al </a:t>
            </a:r>
            <a:r>
              <a:rPr lang="es-AR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screening</a:t>
            </a: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Lead-in de NVP 200 mg QD las primeras dos semanas</a:t>
            </a:r>
            <a:endParaRPr lang="es-A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48" y="2794000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647200" y="3276600"/>
            <a:ext cx="391260" cy="793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059431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193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059431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188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S144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1" name="Line 31"/>
          <p:cNvSpPr>
            <a:spLocks noChangeShapeType="1"/>
          </p:cNvSpPr>
          <p:nvPr/>
        </p:nvSpPr>
        <p:spPr bwMode="auto">
          <a:xfrm flipV="1">
            <a:off x="7396405" y="2800350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2" name="Line 31"/>
          <p:cNvSpPr>
            <a:spLocks noChangeShapeType="1"/>
          </p:cNvSpPr>
          <p:nvPr/>
        </p:nvSpPr>
        <p:spPr bwMode="auto">
          <a:xfrm flipV="1">
            <a:off x="7396405" y="3775075"/>
            <a:ext cx="13032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 flipV="1">
            <a:off x="3048000" y="3276600"/>
            <a:ext cx="81500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s-A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5600241"/>
              </p:ext>
            </p:extLst>
          </p:nvPr>
        </p:nvGraphicFramePr>
        <p:xfrm>
          <a:off x="3909392" y="3051175"/>
          <a:ext cx="3510206" cy="377825"/>
        </p:xfrm>
        <a:graphic>
          <a:graphicData uri="http://schemas.openxmlformats.org/drawingml/2006/table">
            <a:tbl>
              <a:tblPr/>
              <a:tblGrid>
                <a:gridCol w="351020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200 mg BID** + TDF/FTC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</a:tr>
            </a:tbl>
          </a:graphicData>
        </a:graphic>
      </p:graphicFrame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059431" y="293804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188</a:t>
            </a:r>
            <a:endParaRPr lang="es-AR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3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7" name="Grouper 36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3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6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2673924007"/>
              </p:ext>
            </p:extLst>
          </p:nvPr>
        </p:nvGraphicFramePr>
        <p:xfrm>
          <a:off x="381000" y="1805800"/>
          <a:ext cx="8353425" cy="4359502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6690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Edad, años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Mujeres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(log</a:t>
                      </a:r>
                      <a:r>
                        <a:rPr kumimoji="0" lang="es-A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media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CV &gt; 100,000 c/mL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62.8%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62.8%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65.8%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cell (/mm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media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&lt; 50 /mm</a:t>
                      </a:r>
                      <a:r>
                        <a:rPr kumimoji="0" lang="es-A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s-A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Coinfección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con hepatitis B / hepatitis C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 / 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53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en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es-A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43 (22.9%)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 (29.8%)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(9.3%)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eventos adversos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falta de eficacia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Por pérdida de seguimeinto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Otras razones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1225624" y="1454972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Características basales y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disposición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 los pacientes</a:t>
            </a:r>
            <a:endParaRPr lang="es-A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054837" y="1128713"/>
            <a:ext cx="50216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A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Respuesta al tratamiento en S48</a:t>
            </a:r>
            <a:endParaRPr lang="es-AR" sz="28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3" name="Text Box 179"/>
          <p:cNvSpPr txBox="1">
            <a:spLocks noChangeArrowheads="1"/>
          </p:cNvSpPr>
          <p:nvPr/>
        </p:nvSpPr>
        <p:spPr bwMode="auto">
          <a:xfrm>
            <a:off x="5486400" y="4985671"/>
            <a:ext cx="3629287" cy="116493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Media de incremento de CD4/mm</a:t>
            </a:r>
            <a:r>
              <a:rPr lang="es-AR" sz="1700" baseline="300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a </a:t>
            </a: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S48:</a:t>
            </a:r>
            <a:endParaRPr lang="es-AR" sz="1700" dirty="0" smtClean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+ 170 para NVP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+ 186 para ATV/r</a:t>
            </a:r>
            <a:endParaRPr lang="es-A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61" name="Text Box 134"/>
          <p:cNvSpPr txBox="1">
            <a:spLocks noChangeArrowheads="1"/>
          </p:cNvSpPr>
          <p:nvPr/>
        </p:nvSpPr>
        <p:spPr bwMode="auto">
          <a:xfrm>
            <a:off x="304800" y="1676400"/>
            <a:ext cx="4602732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ct val="80000"/>
              </a:lnSpc>
              <a:spcBef>
                <a:spcPct val="5000"/>
              </a:spcBef>
              <a:spcAft>
                <a:spcPct val="0"/>
              </a:spcAft>
            </a:pPr>
            <a:r>
              <a:rPr lang="es-AR" sz="2000" b="1" smtClean="0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CV &lt; 50 c/mL</a:t>
            </a:r>
            <a:endParaRPr lang="es-AR" sz="2000" b="1">
              <a:solidFill>
                <a:srgbClr val="333399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209636" y="2048347"/>
            <a:ext cx="5223687" cy="4280952"/>
            <a:chOff x="209636" y="2048347"/>
            <a:chExt cx="5223687" cy="4280952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922103" y="3428999"/>
              <a:ext cx="793627" cy="1861023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09023" y="450126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09023" y="380911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09636" y="2427988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09023" y="311855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562490" y="46089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562490" y="39184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562490" y="2534122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562490" y="3224684"/>
              <a:ext cx="119871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680295" y="2524597"/>
              <a:ext cx="2066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45116" y="308449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67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930474" y="3153268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65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707463" y="3500438"/>
              <a:ext cx="793627" cy="1789584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792722" y="5609871"/>
              <a:ext cx="1831376" cy="719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1.9%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(-5.9% ; 9.8%)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3127312" y="3363433"/>
              <a:ext cx="793627" cy="1926590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337925" y="3028889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70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2" name="Rectangle 145"/>
            <p:cNvSpPr>
              <a:spLocks noChangeArrowheads="1"/>
            </p:cNvSpPr>
            <p:nvPr/>
          </p:nvSpPr>
          <p:spPr bwMode="auto">
            <a:xfrm>
              <a:off x="4106750" y="2932524"/>
              <a:ext cx="384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333399"/>
                  </a:solidFill>
                  <a:ea typeface="Arial" pitchFamily="-1" charset="0"/>
                  <a:cs typeface="Arial" pitchFamily="-1" charset="0"/>
                </a:rPr>
                <a:t>74</a:t>
              </a:r>
              <a:endParaRPr lang="es-AR" sz="1400" b="1">
                <a:solidFill>
                  <a:srgbClr val="333399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912672" y="3259270"/>
              <a:ext cx="793627" cy="2005038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998464" y="5609871"/>
              <a:ext cx="1835759" cy="715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Diferencia ajustada</a:t>
              </a:r>
              <a:endParaRPr lang="es-AR" sz="15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  <a:sym typeface="Symbol" pitchFamily="-1" charset="2"/>
              </a:endParaRP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  <a:sym typeface="Symbol" pitchFamily="-1" charset="2"/>
                </a:rPr>
                <a:t>(IC95%)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  <a:sym typeface="Symbol" pitchFamily="-1" charset="2"/>
                </a:rPr>
                <a:t> </a:t>
              </a: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= - 2.9%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AR" sz="15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(-10.4% ; 4.5%)</a:t>
              </a:r>
              <a:endParaRPr lang="es-AR" sz="15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562490" y="5301134"/>
              <a:ext cx="451582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145845" y="5310659"/>
              <a:ext cx="11251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NC=F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3272582" y="5310659"/>
              <a:ext cx="128753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ITT, TLOVR</a:t>
              </a:r>
              <a:endParaRPr lang="es-AR" sz="16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6" name="AutoShape 165"/>
            <p:cNvSpPr>
              <a:spLocks noChangeArrowheads="1"/>
            </p:cNvSpPr>
            <p:nvPr/>
          </p:nvSpPr>
          <p:spPr bwMode="auto">
            <a:xfrm>
              <a:off x="2771800" y="2116783"/>
              <a:ext cx="2642034" cy="59213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7" name="Rectangle 3"/>
            <p:cNvSpPr>
              <a:spLocks noChangeArrowheads="1"/>
            </p:cNvSpPr>
            <p:nvPr/>
          </p:nvSpPr>
          <p:spPr bwMode="auto">
            <a:xfrm>
              <a:off x="2881337" y="2215208"/>
              <a:ext cx="177800" cy="144462"/>
            </a:xfrm>
            <a:prstGeom prst="rect">
              <a:avLst/>
            </a:prstGeom>
            <a:solidFill>
              <a:srgbClr val="3366CC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16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8" name="Rectangle 4"/>
            <p:cNvSpPr>
              <a:spLocks noChangeArrowheads="1"/>
            </p:cNvSpPr>
            <p:nvPr/>
          </p:nvSpPr>
          <p:spPr bwMode="auto">
            <a:xfrm>
              <a:off x="2881337" y="2480320"/>
              <a:ext cx="177800" cy="144463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s-AR" sz="20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9" name="ZoneTexte 84"/>
            <p:cNvSpPr txBox="1">
              <a:spLocks noChangeArrowheads="1"/>
            </p:cNvSpPr>
            <p:nvPr/>
          </p:nvSpPr>
          <p:spPr bwMode="auto">
            <a:xfrm>
              <a:off x="3038500" y="2094558"/>
              <a:ext cx="239482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dirty="0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NVP (QD + BID) + TDF/FTC</a:t>
              </a:r>
              <a:endParaRPr lang="es-AR" sz="1600" b="1" dirty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ZoneTexte 85"/>
            <p:cNvSpPr txBox="1">
              <a:spLocks noChangeArrowheads="1"/>
            </p:cNvSpPr>
            <p:nvPr/>
          </p:nvSpPr>
          <p:spPr bwMode="auto">
            <a:xfrm>
              <a:off x="3038500" y="2354908"/>
              <a:ext cx="157248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600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ATV/r + TDF/FTC</a:t>
              </a:r>
              <a:endParaRPr lang="es-AR" sz="1600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Rectangle 40"/>
            <p:cNvSpPr>
              <a:spLocks noChangeArrowheads="1"/>
            </p:cNvSpPr>
            <p:nvPr/>
          </p:nvSpPr>
          <p:spPr bwMode="auto">
            <a:xfrm>
              <a:off x="891520" y="2511565"/>
              <a:ext cx="1686679" cy="629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6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Análisis primario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(S24, S36 </a:t>
              </a: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 </a:t>
              </a:r>
              <a:r>
                <a:rPr lang="es-AR" sz="1400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S48</a:t>
              </a:r>
              <a:r>
                <a:rPr lang="es-AR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) </a:t>
              </a:r>
              <a:endParaRPr lang="es-AR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Text Box 148"/>
            <p:cNvSpPr txBox="1">
              <a:spLocks noChangeArrowheads="1"/>
            </p:cNvSpPr>
            <p:nvPr/>
          </p:nvSpPr>
          <p:spPr bwMode="auto">
            <a:xfrm>
              <a:off x="255271" y="2048347"/>
              <a:ext cx="3898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es-A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>
              <a:off x="408409" y="5169575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AR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s-AR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63" name="Text Box 134"/>
          <p:cNvSpPr txBox="1">
            <a:spLocks noChangeArrowheads="1"/>
          </p:cNvSpPr>
          <p:nvPr/>
        </p:nvSpPr>
        <p:spPr bwMode="auto">
          <a:xfrm>
            <a:off x="5413834" y="2689663"/>
            <a:ext cx="3550654" cy="21236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Similar respuesta al tratamiento </a:t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con NVP BID (66.5%) y QD (67%)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endParaRPr lang="es-AR" sz="1600" dirty="0" smtClean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ITT, </a:t>
            </a:r>
            <a:r>
              <a:rPr lang="es-AR" sz="1600" dirty="0" err="1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snapshot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: 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tasa de respuesta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NVP: 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67.3%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ATV/r: 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78.8%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diferencia – 11.1% </a:t>
            </a:r>
            <a:b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</a:b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(IC95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%: </a:t>
            </a:r>
            <a:r>
              <a:rPr lang="es-AR" sz="16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-18.4 ; - 3.9 ; p=0.003)</a:t>
            </a:r>
            <a:endParaRPr lang="es-AR" sz="16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64888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8" name="Grouper 37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39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132022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a semana 48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73014435"/>
              </p:ext>
            </p:extLst>
          </p:nvPr>
        </p:nvGraphicFramePr>
        <p:xfrm>
          <a:off x="234951" y="1777424"/>
          <a:ext cx="8353425" cy="4048900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248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s-A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Cualquier evento adverso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85.9%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86.5%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Evento adverso relacionado a la droga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por evento adverso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13.6%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Evento adverso serio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8.8%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Cualquier grado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14.9%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Grado 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por 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Hepatitis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Cualquier grado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Grado 3-4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Discontinuación por hepatitis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49971" y="5892224"/>
            <a:ext cx="6766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La mayoría de los episodios de </a:t>
            </a:r>
            <a:r>
              <a:rPr lang="es-AR" sz="1400" dirty="0" err="1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rash</a:t>
            </a:r>
            <a:r>
              <a:rPr lang="es-A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por NVP ocurrieron en la fase de inducción </a:t>
            </a:r>
          </a:p>
          <a:p>
            <a:r>
              <a:rPr lang="es-A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No ocurrieron episodios de </a:t>
            </a:r>
            <a:r>
              <a:rPr lang="es-AR" sz="1400" dirty="0" err="1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rash</a:t>
            </a:r>
            <a:r>
              <a:rPr lang="es-AR" sz="1400" dirty="0" smtClean="0">
                <a:solidFill>
                  <a:srgbClr val="000066"/>
                </a:solidFill>
                <a:latin typeface="Arial" pitchFamily="-109" charset="0"/>
                <a:ea typeface="ＭＳ Ｐゴシック" pitchFamily="-109" charset="-128"/>
                <a:cs typeface="ＭＳ Ｐゴシック" pitchFamily="-109" charset="-128"/>
              </a:rPr>
              <a:t> grado 4 </a:t>
            </a:r>
            <a:endParaRPr lang="es-AR" sz="1400" dirty="0">
              <a:solidFill>
                <a:srgbClr val="000066"/>
              </a:solidFill>
              <a:latin typeface="Arial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58276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6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7" name="Grouper 16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8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9688" y="132022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Eventos adversos grado 3 y 4 y  </a:t>
            </a: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elevación </a:t>
            </a: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de enzimas hepáticas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86863010"/>
              </p:ext>
            </p:extLst>
          </p:nvPr>
        </p:nvGraphicFramePr>
        <p:xfrm>
          <a:off x="234949" y="1777424"/>
          <a:ext cx="8604250" cy="4240924"/>
        </p:xfrm>
        <a:graphic>
          <a:graphicData uri="http://schemas.openxmlformats.org/drawingml/2006/table">
            <a:tbl>
              <a:tblPr/>
              <a:tblGrid>
                <a:gridCol w="314080"/>
                <a:gridCol w="4754667"/>
                <a:gridCol w="2046601"/>
                <a:gridCol w="1488902"/>
              </a:tblGrid>
              <a:tr h="248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NVP combinada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376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EA relacionado a la droga grado 3-4 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en &gt; 1% en cualquier grupo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Elevación de bilirrubina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Aumento ALT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Ictericia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Hiperbilirubinemia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Hipertrigliceridemia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0.3%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1.0%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Anormalidades de laboratorio grado 3-4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Grado 3 / Grado 4 ALT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3.7% / 3.5%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1.6% / 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Grado 3 / Grado 4 AST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4.0% / 2.1%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2.1% / 0.5%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Grado 3 / Grado 4 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bilirrubina total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1.6% / 1.6%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44.6% / 8.8%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9" name="Grouper 8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0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Podzamczer</a:t>
            </a:r>
            <a:r>
              <a:rPr lang="en-GB" sz="1200" i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D. </a:t>
            </a:r>
            <a:r>
              <a:rPr lang="fr-FR" sz="1200" i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HIV </a:t>
            </a:r>
            <a:r>
              <a:rPr lang="fr-FR" sz="1200" i="1" dirty="0" err="1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Medicine</a:t>
            </a:r>
            <a:r>
              <a:rPr lang="fr-FR" sz="1200" i="1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2011;12:374-82</a:t>
            </a:r>
            <a:endParaRPr lang="en-GB" sz="1200" i="1" dirty="0">
              <a:solidFill>
                <a:srgbClr val="FF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5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Espace réservé du contenu 2"/>
          <p:cNvSpPr txBox="1">
            <a:spLocks/>
          </p:cNvSpPr>
          <p:nvPr/>
        </p:nvSpPr>
        <p:spPr bwMode="auto">
          <a:xfrm>
            <a:off x="39688" y="1320224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Valores de lípidos: mediana basal, S48 (LOCF) </a:t>
            </a:r>
            <a:b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y cambios desde el basal (LOCF)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63180027"/>
              </p:ext>
            </p:extLst>
          </p:nvPr>
        </p:nvGraphicFramePr>
        <p:xfrm>
          <a:off x="162941" y="2223177"/>
          <a:ext cx="8695340" cy="3557703"/>
        </p:xfrm>
        <a:graphic>
          <a:graphicData uri="http://schemas.openxmlformats.org/drawingml/2006/table">
            <a:tbl>
              <a:tblPr/>
              <a:tblGrid>
                <a:gridCol w="1543906"/>
                <a:gridCol w="1010529"/>
                <a:gridCol w="988388"/>
                <a:gridCol w="1080550"/>
                <a:gridCol w="865806"/>
                <a:gridCol w="1152128"/>
                <a:gridCol w="864096"/>
                <a:gridCol w="1189937"/>
              </a:tblGrid>
              <a:tr h="3211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Basal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Cambios a S48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p*</a:t>
                      </a:r>
                      <a:endParaRPr kumimoji="0" lang="es-AR" sz="1600" b="1" i="0" u="none" strike="noStrike" cap="none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3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 NVP combinada</a:t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 NVP combinada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Combinación NVP</a:t>
                      </a:r>
                      <a:b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376)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ATV/r</a:t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/>
                      </a:r>
                      <a:b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(N = 193)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Combinación NVP vs ATV/r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TC (mg/dL)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155.68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153.84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180.05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173.46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24.37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19.62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0.0382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TG (mg/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131.61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132.46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131.63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160.26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27.80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HDL-c (mg/dL)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38.79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39.00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48.45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42.89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9.66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3.89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LDL-c (mg/</a:t>
                      </a:r>
                      <a:r>
                        <a:rPr kumimoji="0" lang="es-A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dL</a:t>
                      </a: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91.57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88.83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106.32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99.26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14.98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10.43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TC/HDL-c ratio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4.28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-0.24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0.13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ApoA1 (gL)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1.33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1.23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0.18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0.0001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ApoB (g/L)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0.76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0.77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ApoB/A1 ratio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0.61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0.64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-0.07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-0.03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0.0080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79512" y="5929535"/>
            <a:ext cx="4236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* ANCOVA controlado por CV y CD4 al screeening </a:t>
            </a:r>
            <a:endParaRPr lang="es-AR" sz="1400">
              <a:solidFill>
                <a:srgbClr val="000066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2"/>
          <p:cNvSpPr txBox="1">
            <a:spLocks/>
          </p:cNvSpPr>
          <p:nvPr/>
        </p:nvSpPr>
        <p:spPr bwMode="auto">
          <a:xfrm>
            <a:off x="39688" y="1408781"/>
            <a:ext cx="9024937" cy="133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defTabSz="914400">
              <a:lnSpc>
                <a:spcPts val="2280"/>
              </a:lnSpc>
              <a:spcBef>
                <a:spcPts val="0"/>
              </a:spcBef>
            </a:pPr>
            <a:r>
              <a:rPr lang="es-AR" sz="24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Datos de resistencia</a:t>
            </a:r>
          </a:p>
          <a:p>
            <a:pPr lvl="1" defTabSz="914400">
              <a:lnSpc>
                <a:spcPts val="2280"/>
              </a:lnSpc>
              <a:spcBef>
                <a:spcPts val="0"/>
              </a:spcBef>
            </a:pPr>
            <a:r>
              <a:rPr lang="es-AR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Fallo virológico : 2 CV consecutivas &gt; 50 copias/</a:t>
            </a:r>
            <a:r>
              <a:rPr lang="es-AR" sz="1800" b="1" kern="0" dirty="0" err="1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mL</a:t>
            </a:r>
            <a:r>
              <a:rPr lang="es-AR" sz="1800" b="1" kern="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en 2 semanas separadas</a:t>
            </a:r>
            <a:endParaRPr lang="es-AR" sz="1800" kern="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3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12803034"/>
              </p:ext>
            </p:extLst>
          </p:nvPr>
        </p:nvGraphicFramePr>
        <p:xfrm>
          <a:off x="234951" y="2420888"/>
          <a:ext cx="8353425" cy="3888433"/>
        </p:xfrm>
        <a:graphic>
          <a:graphicData uri="http://schemas.openxmlformats.org/drawingml/2006/table">
            <a:tbl>
              <a:tblPr/>
              <a:tblGrid>
                <a:gridCol w="246512"/>
                <a:gridCol w="3411088"/>
                <a:gridCol w="1600200"/>
                <a:gridCol w="1600200"/>
                <a:gridCol w="1495425"/>
              </a:tblGrid>
              <a:tr h="81796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QD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NVP BID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188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ATV/r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193</a:t>
                      </a:r>
                      <a:endParaRPr kumimoji="0" lang="es-A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838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Fallo virológico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838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de resistencia NNRTI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Y181C/I/V/S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Otras mutaciones a NNRTI 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8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de resistencia NRTI 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M184V/I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15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K65R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8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80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Mutaciones de resistencia a IP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32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</a:t>
                      </a:r>
                      <a:endParaRPr kumimoji="0" lang="es-A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Antiviral </a:t>
            </a:r>
            <a:r>
              <a:rPr lang="fr-FR" sz="1200" i="1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Therapy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 2011;16:339-48</a:t>
            </a:r>
            <a:endParaRPr lang="en-GB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0" name="Grouper 9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1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4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1650"/>
            <a:ext cx="8820472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es-A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Conclusión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En S48 NVP demostró no inferioridad en eficacia comparado con ATV/r cuando se indica con TDF/FTC, a pesar de que hubo más discontinuaciones en el grupo de NVP respecto al de ATV/r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NVP BID y QD tuvieron similar eficacia y tolerabilidad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/>
              <a:t>La aplicación del umbral del CD4 para el uso de NVP como droga de primera línea probablemente explica la relativa baja tasa de incremento de enzimas hepáticas y discontinuaciones por toxicidad hepática</a:t>
            </a:r>
            <a:endParaRPr lang="es-AR" sz="2000" dirty="0" smtClean="0">
              <a:ea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NVP estuvo asociada con menor perfil </a:t>
            </a:r>
            <a:r>
              <a:rPr lang="es-AR" sz="2000" dirty="0" err="1" smtClean="0">
                <a:ea typeface="ＭＳ Ｐゴシック" pitchFamily="-1" charset="-128"/>
              </a:rPr>
              <a:t>lipídico</a:t>
            </a:r>
            <a:r>
              <a:rPr lang="es-AR" sz="2000" dirty="0" smtClean="0">
                <a:ea typeface="ＭＳ Ｐゴシック" pitchFamily="-1" charset="-128"/>
              </a:rPr>
              <a:t> </a:t>
            </a:r>
            <a:r>
              <a:rPr lang="es-AR" sz="2000" dirty="0" err="1" smtClean="0">
                <a:ea typeface="ＭＳ Ｐゴシック" pitchFamily="-1" charset="-128"/>
              </a:rPr>
              <a:t>aterogénico</a:t>
            </a:r>
            <a:r>
              <a:rPr lang="es-AR" sz="2000" dirty="0" smtClean="0">
                <a:ea typeface="ＭＳ Ｐゴシック" pitchFamily="-1" charset="-128"/>
              </a:rPr>
              <a:t> que ATV/r</a:t>
            </a:r>
          </a:p>
          <a:p>
            <a:pPr lvl="1">
              <a:spcBef>
                <a:spcPts val="302"/>
              </a:spcBef>
            </a:pPr>
            <a:r>
              <a:rPr lang="es-AR" sz="2000" dirty="0" smtClean="0">
                <a:ea typeface="ＭＳ Ｐゴシック" pitchFamily="-1" charset="-128"/>
              </a:rPr>
              <a:t>Al momento del fallo virológico, se observó mayor tasa de mutaciones de  resistencia seleccionadas por NVP comparado con ATV/r</a:t>
            </a:r>
            <a:endParaRPr lang="es-AR" sz="2000" dirty="0" smtClean="0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9093201" cy="1106488"/>
          </a:xfrm>
        </p:spPr>
        <p:txBody>
          <a:bodyPr/>
          <a:lstStyle/>
          <a:p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Estudio ARTEN: [NVP (QD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o </a:t>
            </a:r>
            <a:r>
              <a:rPr lang="es-AR" dirty="0" smtClean="0">
                <a:ea typeface="ＭＳ Ｐゴシック" pitchFamily="-1" charset="-128"/>
                <a:cs typeface="ＭＳ Ｐゴシック" pitchFamily="-1" charset="-128"/>
              </a:rPr>
              <a:t>BID) vs ATV/r] + TDF/FTC </a:t>
            </a:r>
            <a:endParaRPr lang="es-A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410200" y="6581775"/>
            <a:ext cx="3733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Soriano V. Antiviral Therapy 2011;16:339-48</a:t>
            </a:r>
            <a:endParaRPr lang="en-US" sz="1200" i="1" dirty="0">
              <a:solidFill>
                <a:srgbClr val="CC00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13" name="Grouper 12"/>
          <p:cNvGrpSpPr/>
          <p:nvPr/>
        </p:nvGrpSpPr>
        <p:grpSpPr>
          <a:xfrm>
            <a:off x="-1" y="6570663"/>
            <a:ext cx="783769" cy="288111"/>
            <a:chOff x="-1" y="6570663"/>
            <a:chExt cx="783769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-1" y="6570663"/>
              <a:ext cx="783769" cy="28811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33060" y="6581775"/>
              <a:ext cx="75070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ARTEN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1172</Words>
  <Application>Microsoft Office PowerPoint</Application>
  <PresentationFormat>Affichage à l'écran (4:3)</PresentationFormat>
  <Paragraphs>359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ARV_trials_2014</vt:lpstr>
      <vt:lpstr>Comparación de INNTR vs IP/r</vt:lpstr>
      <vt:lpstr>Estudio ARTEN: [NVP (QD o BID) vs ATV/r] + TDF/FTC </vt:lpstr>
      <vt:lpstr>Estudio ARTEN: [NVP (QD o BID) vs ATV/r] + TDF/FTC </vt:lpstr>
      <vt:lpstr>Estudio ARTEN: [NVP (QD o BID) vs ATV/r] + TDF/FTC </vt:lpstr>
      <vt:lpstr>Estudio ARTEN: [NVP (QD o BID) vs ATV/r] + TDF/FTC </vt:lpstr>
      <vt:lpstr>Estudio ARTEN: [NVP (QD o BID) vs ATV/r] + TDF/FTC </vt:lpstr>
      <vt:lpstr>Estudio ARTEN: [NVP (QD o BID) vs ATV/r] + TDF/FTC </vt:lpstr>
      <vt:lpstr>Estudio ARTEN: [NVP (QD o BID) vs ATV/r] + TDF/FTC </vt:lpstr>
      <vt:lpstr>Estudio ARTEN: [NVP (QD o BID) vs ATV/r] + TDF/FTC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168</cp:revision>
  <dcterms:created xsi:type="dcterms:W3CDTF">2014-09-16T06:25:43Z</dcterms:created>
  <dcterms:modified xsi:type="dcterms:W3CDTF">2014-11-13T14:53:28Z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D1EC4CDD-B6D9-4744-A330-A549EEDFD442</vt:lpwstr>
  </property>
  <property fmtid="{D5CDD505-2E9C-101B-9397-08002B2CF9AE}" pid="3" name="ArticulatePath">
    <vt:lpwstr>AEI_ARV trials naive MAJ 2014-ARTEN-v01</vt:lpwstr>
  </property>
</Properties>
</file>