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jpeg" ContentType="image/jpeg"/>
  <Override PartName="/ppt/tags/tag2.xml" ContentType="application/vnd.openxmlformats-officedocument.presentationml.tags+xml"/>
  <Override PartName="/ppt/tags/tag3.xml" ContentType="application/vnd.openxmlformats-officedocument.presentationml.tags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tags/tag9.xml" ContentType="application/vnd.openxmlformats-officedocument.presentationml.tag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1"/>
  </p:notesMasterIdLst>
  <p:sldIdLst>
    <p:sldId id="269" r:id="rId2"/>
    <p:sldId id="257" r:id="rId3"/>
    <p:sldId id="258" r:id="rId4"/>
    <p:sldId id="265" r:id="rId5"/>
    <p:sldId id="264" r:id="rId6"/>
    <p:sldId id="268" r:id="rId7"/>
    <p:sldId id="267" r:id="rId8"/>
    <p:sldId id="266" r:id="rId9"/>
    <p:sldId id="262" r:id="rId10"/>
  </p:sldIdLst>
  <p:sldSz cx="9144000" cy="6858000" type="screen4x3"/>
  <p:notesSz cx="6858000" cy="9144000"/>
  <p:custDataLst>
    <p:tags r:id="rId12"/>
  </p:custDataLst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François RAFFI" initials="FR" lastIdx="11" clrIdx="0"/>
  <p:cmAuthor id="1" name="anton" initials="a" lastIdx="5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000066"/>
    <a:srgbClr val="003399"/>
    <a:srgbClr val="333399"/>
    <a:srgbClr val="DDDDDD"/>
    <a:srgbClr val="FFCC00"/>
    <a:srgbClr val="3366CC"/>
    <a:srgbClr val="0066CC"/>
    <a:srgbClr val="0099CC"/>
    <a:srgbClr val="FF9933"/>
    <a:srgbClr val="FE7F0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inimized" horzBarState="maximized">
    <p:restoredLeft sz="11006" autoAdjust="0"/>
    <p:restoredTop sz="97993" autoAdjust="0"/>
  </p:normalViewPr>
  <p:slideViewPr>
    <p:cSldViewPr snapToObjects="1">
      <p:cViewPr varScale="1">
        <p:scale>
          <a:sx n="88" d="100"/>
          <a:sy n="88" d="100"/>
        </p:scale>
        <p:origin x="-1512" y="-96"/>
      </p:cViewPr>
      <p:guideLst>
        <p:guide orient="horz" pos="2024"/>
        <p:guide orient="horz" pos="2205"/>
        <p:guide pos="573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gs" Target="tags/tag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010ECD-B946-CB4A-8BB3-0315FBE2F8F0}" type="datetimeFigureOut">
              <a:rPr lang="fr-FR" smtClean="0"/>
              <a:pPr/>
              <a:t>13/11/2014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D959F4-DF48-F941-8737-148BEA9BF33D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40499078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altLang="fr-FR" smtClean="0">
              <a:ea typeface="ＭＳ Ｐゴシック" pitchFamily="34" charset="-128"/>
            </a:endParaRPr>
          </a:p>
        </p:txBody>
      </p:sp>
      <p:sp>
        <p:nvSpPr>
          <p:cNvPr id="16388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170" cy="260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/>
          <a:lstStyle/>
          <a:p>
            <a:pPr defTabSz="923215"/>
            <a:r>
              <a:rPr lang="fr-FR" altLang="fr-FR" sz="1300" dirty="0">
                <a:latin typeface="Trebuchet MS" pitchFamily="34" charset="0"/>
              </a:rPr>
              <a:t>ARV-trial.com</a:t>
            </a:r>
          </a:p>
        </p:txBody>
      </p:sp>
      <p:sp>
        <p:nvSpPr>
          <p:cNvPr id="16389" name="Rectangle 7"/>
          <p:cNvSpPr txBox="1">
            <a:spLocks noGrp="1" noChangeArrowheads="1"/>
          </p:cNvSpPr>
          <p:nvPr/>
        </p:nvSpPr>
        <p:spPr bwMode="auto">
          <a:xfrm>
            <a:off x="3614559" y="8424905"/>
            <a:ext cx="2968937" cy="4581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/>
          <a:lstStyle/>
          <a:p>
            <a:pPr algn="r" defTabSz="851410"/>
            <a:fld id="{19488D4D-FE54-4A6C-BD3D-2D3443FFBE74}" type="slidenum">
              <a:rPr lang="fr-FR" altLang="fr-FR" sz="1200"/>
              <a:pPr algn="r" defTabSz="851410"/>
              <a:t>1</a:t>
            </a:fld>
            <a:endParaRPr lang="fr-FR" altLang="fr-FR" sz="1200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35524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170" cy="260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>
            <a:prstTxWarp prst="textNoShape">
              <a:avLst/>
            </a:prstTxWarp>
          </a:bodyPr>
          <a:lstStyle/>
          <a:p>
            <a:pPr defTabSz="923215" fontAlgn="base">
              <a:spcBef>
                <a:spcPct val="0"/>
              </a:spcBef>
              <a:spcAft>
                <a:spcPct val="0"/>
              </a:spcAft>
            </a:pPr>
            <a:r>
              <a:rPr lang="fr-FR" sz="1300" dirty="0" err="1">
                <a:solidFill>
                  <a:prstClr val="black"/>
                </a:solidFill>
                <a:latin typeface="Trebuchet MS" pitchFamily="-1" charset="0"/>
                <a:ea typeface="ＭＳ Ｐゴシック" pitchFamily="-1" charset="-128"/>
                <a:cs typeface="ＭＳ Ｐゴシック" pitchFamily="-1" charset="-128"/>
              </a:rPr>
              <a:t>ARV-trial.com</a:t>
            </a:r>
            <a:endParaRPr lang="fr-FR" sz="1300" dirty="0">
              <a:solidFill>
                <a:prstClr val="black"/>
              </a:solidFill>
              <a:latin typeface="Trebuchet MS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35525" name="Rectangle 7"/>
          <p:cNvSpPr txBox="1">
            <a:spLocks noGrp="1" noChangeArrowheads="1"/>
          </p:cNvSpPr>
          <p:nvPr/>
        </p:nvSpPr>
        <p:spPr bwMode="auto">
          <a:xfrm>
            <a:off x="3614559" y="8424905"/>
            <a:ext cx="2968937" cy="4581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>
            <a:prstTxWarp prst="textNoShape">
              <a:avLst/>
            </a:prstTxWarp>
          </a:bodyPr>
          <a:lstStyle/>
          <a:p>
            <a:pPr algn="r" defTabSz="851410" fontAlgn="base">
              <a:spcBef>
                <a:spcPct val="0"/>
              </a:spcBef>
              <a:spcAft>
                <a:spcPct val="0"/>
              </a:spcAft>
            </a:pPr>
            <a:fld id="{ABD13AC1-ED3F-2A4B-9921-15F23555C253}" type="slidenum">
              <a:rPr lang="fr-FR" sz="1200">
                <a:solidFill>
                  <a:prstClr val="black"/>
                </a:solidFill>
                <a:latin typeface="Arial" pitchFamily="-1" charset="0"/>
                <a:ea typeface="ＭＳ Ｐゴシック" pitchFamily="-1" charset="-128"/>
                <a:cs typeface="ＭＳ Ｐゴシック" pitchFamily="-1" charset="-128"/>
              </a:rPr>
              <a:pPr algn="r" defTabSz="851410"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fr-FR" sz="1200" dirty="0">
              <a:solidFill>
                <a:prstClr val="black"/>
              </a:solidFill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5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75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37572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170" cy="260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>
            <a:prstTxWarp prst="textNoShape">
              <a:avLst/>
            </a:prstTxWarp>
          </a:bodyPr>
          <a:lstStyle/>
          <a:p>
            <a:pPr defTabSz="923215" fontAlgn="base">
              <a:spcBef>
                <a:spcPct val="0"/>
              </a:spcBef>
              <a:spcAft>
                <a:spcPct val="0"/>
              </a:spcAft>
            </a:pPr>
            <a:r>
              <a:rPr lang="fr-FR" sz="1300" dirty="0" err="1">
                <a:solidFill>
                  <a:prstClr val="black"/>
                </a:solidFill>
                <a:latin typeface="Trebuchet MS" pitchFamily="-1" charset="0"/>
                <a:ea typeface="ＭＳ Ｐゴシック" pitchFamily="-1" charset="-128"/>
                <a:cs typeface="ＭＳ Ｐゴシック" pitchFamily="-1" charset="-128"/>
              </a:rPr>
              <a:t>ARV-trial.com</a:t>
            </a:r>
            <a:endParaRPr lang="fr-FR" sz="1300" dirty="0">
              <a:solidFill>
                <a:prstClr val="black"/>
              </a:solidFill>
              <a:latin typeface="Trebuchet MS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37573" name="Rectangle 7"/>
          <p:cNvSpPr txBox="1">
            <a:spLocks noGrp="1" noChangeArrowheads="1"/>
          </p:cNvSpPr>
          <p:nvPr/>
        </p:nvSpPr>
        <p:spPr bwMode="auto">
          <a:xfrm>
            <a:off x="3614559" y="8424905"/>
            <a:ext cx="2968937" cy="4581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>
            <a:prstTxWarp prst="textNoShape">
              <a:avLst/>
            </a:prstTxWarp>
          </a:bodyPr>
          <a:lstStyle/>
          <a:p>
            <a:pPr algn="r" defTabSz="851410" fontAlgn="base">
              <a:spcBef>
                <a:spcPct val="0"/>
              </a:spcBef>
              <a:spcAft>
                <a:spcPct val="0"/>
              </a:spcAft>
            </a:pPr>
            <a:fld id="{880136FD-DA54-CE44-8A56-02770BFDE739}" type="slidenum">
              <a:rPr lang="fr-FR" sz="1200">
                <a:solidFill>
                  <a:prstClr val="black"/>
                </a:solidFill>
                <a:latin typeface="Arial" pitchFamily="-1" charset="0"/>
                <a:ea typeface="ＭＳ Ｐゴシック" pitchFamily="-1" charset="-128"/>
                <a:cs typeface="ＭＳ Ｐゴシック" pitchFamily="-1" charset="-128"/>
              </a:rPr>
              <a:pPr algn="r" defTabSz="851410"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fr-FR" sz="1200" dirty="0">
              <a:solidFill>
                <a:prstClr val="black"/>
              </a:solidFill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6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96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39620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170" cy="260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>
            <a:prstTxWarp prst="textNoShape">
              <a:avLst/>
            </a:prstTxWarp>
          </a:bodyPr>
          <a:lstStyle/>
          <a:p>
            <a:pPr defTabSz="923215" fontAlgn="base">
              <a:spcBef>
                <a:spcPct val="0"/>
              </a:spcBef>
              <a:spcAft>
                <a:spcPct val="0"/>
              </a:spcAft>
            </a:pPr>
            <a:r>
              <a:rPr lang="fr-FR" sz="1300" dirty="0" err="1">
                <a:solidFill>
                  <a:prstClr val="black"/>
                </a:solidFill>
                <a:latin typeface="Trebuchet MS" pitchFamily="-1" charset="0"/>
                <a:ea typeface="ＭＳ Ｐゴシック" pitchFamily="-1" charset="-128"/>
                <a:cs typeface="ＭＳ Ｐゴシック" pitchFamily="-1" charset="-128"/>
              </a:rPr>
              <a:t>ARV-trial.com</a:t>
            </a:r>
            <a:endParaRPr lang="fr-FR" sz="1300" dirty="0">
              <a:solidFill>
                <a:prstClr val="black"/>
              </a:solidFill>
              <a:latin typeface="Trebuchet MS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39621" name="Rectangle 7"/>
          <p:cNvSpPr txBox="1">
            <a:spLocks noGrp="1" noChangeArrowheads="1"/>
          </p:cNvSpPr>
          <p:nvPr/>
        </p:nvSpPr>
        <p:spPr bwMode="auto">
          <a:xfrm>
            <a:off x="3614559" y="8424905"/>
            <a:ext cx="2968937" cy="4581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>
            <a:prstTxWarp prst="textNoShape">
              <a:avLst/>
            </a:prstTxWarp>
          </a:bodyPr>
          <a:lstStyle/>
          <a:p>
            <a:pPr algn="r" defTabSz="851410" fontAlgn="base">
              <a:spcBef>
                <a:spcPct val="0"/>
              </a:spcBef>
              <a:spcAft>
                <a:spcPct val="0"/>
              </a:spcAft>
            </a:pPr>
            <a:fld id="{739ECD3C-8BBF-4A4E-8234-D11AD2556071}" type="slidenum">
              <a:rPr lang="fr-FR" sz="1200">
                <a:solidFill>
                  <a:prstClr val="black"/>
                </a:solidFill>
                <a:latin typeface="Arial" pitchFamily="-1" charset="0"/>
                <a:ea typeface="ＭＳ Ｐゴシック" pitchFamily="-1" charset="-128"/>
                <a:cs typeface="ＭＳ Ｐゴシック" pitchFamily="-1" charset="-128"/>
              </a:rPr>
              <a:pPr algn="r" defTabSz="851410"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fr-FR" sz="1200" dirty="0">
              <a:solidFill>
                <a:prstClr val="black"/>
              </a:solidFill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13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71364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170" cy="260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>
            <a:prstTxWarp prst="textNoShape">
              <a:avLst/>
            </a:prstTxWarp>
          </a:bodyPr>
          <a:lstStyle/>
          <a:p>
            <a:pPr defTabSz="923215"/>
            <a:r>
              <a:rPr lang="fr-FR" sz="1300" dirty="0" err="1">
                <a:latin typeface="Trebuchet MS" pitchFamily="-1" charset="0"/>
              </a:rPr>
              <a:t>ARV-trial.com</a:t>
            </a:r>
            <a:endParaRPr lang="fr-FR" sz="1300" dirty="0">
              <a:latin typeface="Trebuchet MS" pitchFamily="-1" charset="0"/>
            </a:endParaRPr>
          </a:p>
        </p:txBody>
      </p:sp>
      <p:sp>
        <p:nvSpPr>
          <p:cNvPr id="271365" name="Rectangle 7"/>
          <p:cNvSpPr txBox="1">
            <a:spLocks noGrp="1" noChangeArrowheads="1"/>
          </p:cNvSpPr>
          <p:nvPr/>
        </p:nvSpPr>
        <p:spPr bwMode="auto">
          <a:xfrm>
            <a:off x="3614559" y="8424905"/>
            <a:ext cx="2968937" cy="4581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>
            <a:prstTxWarp prst="textNoShape">
              <a:avLst/>
            </a:prstTxWarp>
          </a:bodyPr>
          <a:lstStyle/>
          <a:p>
            <a:pPr algn="r" defTabSz="851410"/>
            <a:fld id="{51BBB3C3-479F-F74A-8A5F-5BCF43A2533F}" type="slidenum">
              <a:rPr lang="fr-FR" sz="1200"/>
              <a:pPr algn="r" defTabSz="851410"/>
              <a:t>5</a:t>
            </a:fld>
            <a:endParaRPr lang="fr-FR" sz="1200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13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71364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170" cy="260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>
            <a:prstTxWarp prst="textNoShape">
              <a:avLst/>
            </a:prstTxWarp>
          </a:bodyPr>
          <a:lstStyle/>
          <a:p>
            <a:pPr defTabSz="923215"/>
            <a:r>
              <a:rPr lang="fr-FR" sz="1300" dirty="0" err="1">
                <a:latin typeface="Trebuchet MS" pitchFamily="-1" charset="0"/>
              </a:rPr>
              <a:t>ARV-trial.com</a:t>
            </a:r>
            <a:endParaRPr lang="fr-FR" sz="1300" dirty="0">
              <a:latin typeface="Trebuchet MS" pitchFamily="-1" charset="0"/>
            </a:endParaRPr>
          </a:p>
        </p:txBody>
      </p:sp>
      <p:sp>
        <p:nvSpPr>
          <p:cNvPr id="271365" name="Rectangle 7"/>
          <p:cNvSpPr txBox="1">
            <a:spLocks noGrp="1" noChangeArrowheads="1"/>
          </p:cNvSpPr>
          <p:nvPr/>
        </p:nvSpPr>
        <p:spPr bwMode="auto">
          <a:xfrm>
            <a:off x="3614559" y="8424905"/>
            <a:ext cx="2968937" cy="4581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>
            <a:prstTxWarp prst="textNoShape">
              <a:avLst/>
            </a:prstTxWarp>
          </a:bodyPr>
          <a:lstStyle/>
          <a:p>
            <a:pPr algn="r" defTabSz="851410"/>
            <a:fld id="{51BBB3C3-479F-F74A-8A5F-5BCF43A2533F}" type="slidenum">
              <a:rPr lang="fr-FR" sz="1200"/>
              <a:pPr algn="r" defTabSz="851410"/>
              <a:t>6</a:t>
            </a:fld>
            <a:endParaRPr lang="fr-FR" sz="1200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13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71364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170" cy="260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>
            <a:prstTxWarp prst="textNoShape">
              <a:avLst/>
            </a:prstTxWarp>
          </a:bodyPr>
          <a:lstStyle/>
          <a:p>
            <a:pPr defTabSz="923215"/>
            <a:r>
              <a:rPr lang="fr-FR" sz="1300" dirty="0" err="1">
                <a:latin typeface="Trebuchet MS" pitchFamily="-1" charset="0"/>
              </a:rPr>
              <a:t>ARV-trial.com</a:t>
            </a:r>
            <a:endParaRPr lang="fr-FR" sz="1300" dirty="0">
              <a:latin typeface="Trebuchet MS" pitchFamily="-1" charset="0"/>
            </a:endParaRPr>
          </a:p>
        </p:txBody>
      </p:sp>
      <p:sp>
        <p:nvSpPr>
          <p:cNvPr id="271365" name="Rectangle 7"/>
          <p:cNvSpPr txBox="1">
            <a:spLocks noGrp="1" noChangeArrowheads="1"/>
          </p:cNvSpPr>
          <p:nvPr/>
        </p:nvSpPr>
        <p:spPr bwMode="auto">
          <a:xfrm>
            <a:off x="3614559" y="8424905"/>
            <a:ext cx="2968937" cy="4581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>
            <a:prstTxWarp prst="textNoShape">
              <a:avLst/>
            </a:prstTxWarp>
          </a:bodyPr>
          <a:lstStyle/>
          <a:p>
            <a:pPr algn="r" defTabSz="851410"/>
            <a:fld id="{51BBB3C3-479F-F74A-8A5F-5BCF43A2533F}" type="slidenum">
              <a:rPr lang="fr-FR" sz="1200"/>
              <a:pPr algn="r" defTabSz="851410"/>
              <a:t>8</a:t>
            </a:fld>
            <a:endParaRPr lang="fr-FR" sz="1200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45764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170" cy="260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>
            <a:prstTxWarp prst="textNoShape">
              <a:avLst/>
            </a:prstTxWarp>
          </a:bodyPr>
          <a:lstStyle/>
          <a:p>
            <a:pPr defTabSz="923215" fontAlgn="base">
              <a:spcBef>
                <a:spcPct val="0"/>
              </a:spcBef>
              <a:spcAft>
                <a:spcPct val="0"/>
              </a:spcAft>
            </a:pPr>
            <a:r>
              <a:rPr lang="fr-FR" sz="1300" dirty="0" err="1">
                <a:solidFill>
                  <a:prstClr val="black"/>
                </a:solidFill>
                <a:latin typeface="Trebuchet MS" pitchFamily="-1" charset="0"/>
                <a:ea typeface="ＭＳ Ｐゴシック" pitchFamily="-1" charset="-128"/>
                <a:cs typeface="ＭＳ Ｐゴシック" pitchFamily="-1" charset="-128"/>
              </a:rPr>
              <a:t>ARV-trial.com</a:t>
            </a:r>
            <a:endParaRPr lang="fr-FR" sz="1300" dirty="0">
              <a:solidFill>
                <a:prstClr val="black"/>
              </a:solidFill>
              <a:latin typeface="Trebuchet MS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45765" name="Rectangle 7"/>
          <p:cNvSpPr txBox="1">
            <a:spLocks noGrp="1" noChangeArrowheads="1"/>
          </p:cNvSpPr>
          <p:nvPr/>
        </p:nvSpPr>
        <p:spPr bwMode="auto">
          <a:xfrm>
            <a:off x="3614559" y="8424905"/>
            <a:ext cx="2968937" cy="4581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>
            <a:prstTxWarp prst="textNoShape">
              <a:avLst/>
            </a:prstTxWarp>
          </a:bodyPr>
          <a:lstStyle/>
          <a:p>
            <a:pPr algn="r" defTabSz="851410" fontAlgn="base">
              <a:spcBef>
                <a:spcPct val="0"/>
              </a:spcBef>
              <a:spcAft>
                <a:spcPct val="0"/>
              </a:spcAft>
            </a:pPr>
            <a:fld id="{E26E9A7A-16C4-8D4C-92B1-498CD72DE977}" type="slidenum">
              <a:rPr lang="fr-FR" sz="1200">
                <a:solidFill>
                  <a:prstClr val="black"/>
                </a:solidFill>
                <a:latin typeface="Arial" pitchFamily="-1" charset="0"/>
                <a:ea typeface="ＭＳ Ｐゴシック" pitchFamily="-1" charset="-128"/>
                <a:cs typeface="ＭＳ Ｐゴシック" pitchFamily="-1" charset="-128"/>
              </a:rPr>
              <a:pPr algn="r" defTabSz="851410" fontAlgn="base">
                <a:spcBef>
                  <a:spcPct val="0"/>
                </a:spcBef>
                <a:spcAft>
                  <a:spcPct val="0"/>
                </a:spcAft>
              </a:pPr>
              <a:t>9</a:t>
            </a:fld>
            <a:endParaRPr lang="fr-FR" sz="1200" dirty="0">
              <a:solidFill>
                <a:prstClr val="black"/>
              </a:solidFill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0800" y="44450"/>
            <a:ext cx="8193088" cy="110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800" y="1409700"/>
            <a:ext cx="9024938" cy="5303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Cliquez pour modifier les styles du texte du masque</a:t>
            </a:r>
          </a:p>
          <a:p>
            <a:pPr lvl="1"/>
            <a:r>
              <a:rPr lang="en-US"/>
              <a:t>Deuxième niveau</a:t>
            </a:r>
          </a:p>
          <a:p>
            <a:pPr lvl="2"/>
            <a:r>
              <a:rPr lang="en-US"/>
              <a:t>Troisième niveau</a:t>
            </a:r>
          </a:p>
          <a:p>
            <a:pPr lvl="3"/>
            <a:r>
              <a:rPr lang="en-US"/>
              <a:t>Quatrième niveau</a:t>
            </a:r>
          </a:p>
          <a:p>
            <a:pPr lvl="4"/>
            <a:r>
              <a:rPr lang="en-US"/>
              <a:t>Cinquième niveau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+mj-lt"/>
          <a:ea typeface="ＭＳ Ｐゴシック" pitchFamily="-109" charset="-128"/>
          <a:cs typeface="ＭＳ Ｐゴシック" pitchFamily="-109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Font typeface="Wingdings" pitchFamily="-1" charset="2"/>
        <a:buChar char="§"/>
        <a:defRPr sz="2000">
          <a:solidFill>
            <a:srgbClr val="CC3300"/>
          </a:solidFill>
          <a:latin typeface="+mn-lt"/>
          <a:ea typeface="ＭＳ Ｐゴシック" pitchFamily="-109" charset="-128"/>
          <a:cs typeface="ＭＳ Ｐゴシック" pitchFamily="-109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2800">
          <a:solidFill>
            <a:srgbClr val="000066"/>
          </a:solidFill>
          <a:latin typeface="+mn-lt"/>
          <a:ea typeface="ＭＳ Ｐゴシック" pitchFamily="-109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•"/>
        <a:defRPr sz="1600">
          <a:solidFill>
            <a:srgbClr val="000066"/>
          </a:solidFill>
          <a:latin typeface="+mn-lt"/>
          <a:ea typeface="ＭＳ Ｐゴシック" pitchFamily="-109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1400">
          <a:solidFill>
            <a:srgbClr val="000066"/>
          </a:solidFill>
          <a:latin typeface="+mn-lt"/>
          <a:ea typeface="ＭＳ Ｐゴシック" pitchFamily="-109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altLang="fr-FR" sz="3200" smtClean="0">
                <a:ea typeface="ＭＳ Ｐゴシック" pitchFamily="34" charset="-128"/>
              </a:rPr>
              <a:t>Comparación</a:t>
            </a:r>
            <a:r>
              <a:rPr lang="es-AR" altLang="fr-FR" sz="3200" smtClean="0">
                <a:ea typeface="ＭＳ Ｐゴシック" pitchFamily="34" charset="-128"/>
              </a:rPr>
              <a:t> de INNTR vs </a:t>
            </a:r>
            <a:r>
              <a:rPr lang="es-AR" altLang="fr-FR" sz="3200" smtClean="0">
                <a:ea typeface="ＭＳ Ｐゴシック" pitchFamily="34" charset="-128"/>
              </a:rPr>
              <a:t>IP/r</a:t>
            </a:r>
            <a:endParaRPr lang="es-AR" altLang="fr-FR" sz="3200" smtClean="0">
              <a:ea typeface="ＭＳ Ｐゴシック" pitchFamily="34" charset="-128"/>
            </a:endParaRPr>
          </a:p>
        </p:txBody>
      </p:sp>
      <p:sp>
        <p:nvSpPr>
          <p:cNvPr id="2051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altLang="fr-FR" sz="2800" b="1" dirty="0" smtClean="0">
                <a:solidFill>
                  <a:srgbClr val="C0C0C0"/>
                </a:solidFill>
                <a:latin typeface="Calibri" pitchFamily="34" charset="0"/>
                <a:ea typeface="ＭＳ Ｐゴシック" pitchFamily="34" charset="-128"/>
              </a:rPr>
              <a:t>EFV vs LPV/r vs EFV + LPV/r </a:t>
            </a:r>
          </a:p>
          <a:p>
            <a:pPr lvl="1"/>
            <a:r>
              <a:rPr lang="es-AR" altLang="fr-FR" b="1" dirty="0" smtClean="0">
                <a:solidFill>
                  <a:srgbClr val="C0C0C0"/>
                </a:solidFill>
                <a:latin typeface="Calibri" pitchFamily="34" charset="0"/>
                <a:ea typeface="ＭＳ Ｐゴシック" pitchFamily="34" charset="-128"/>
              </a:rPr>
              <a:t>A5142</a:t>
            </a:r>
          </a:p>
          <a:p>
            <a:pPr lvl="1"/>
            <a:r>
              <a:rPr lang="es-AR" altLang="fr-FR" b="1" dirty="0" smtClean="0">
                <a:solidFill>
                  <a:srgbClr val="C0C0C0"/>
                </a:solidFill>
                <a:latin typeface="Calibri" pitchFamily="34" charset="0"/>
                <a:ea typeface="ＭＳ Ｐゴシック" pitchFamily="34" charset="-128"/>
              </a:rPr>
              <a:t>Estudio mexicano</a:t>
            </a:r>
          </a:p>
          <a:p>
            <a:r>
              <a:rPr lang="es-AR" altLang="fr-FR" sz="2800" b="1" dirty="0" smtClean="0">
                <a:latin typeface="Calibri" pitchFamily="34" charset="0"/>
                <a:ea typeface="ＭＳ Ｐゴシック" pitchFamily="34" charset="-128"/>
              </a:rPr>
              <a:t>NVP vs ATV/r </a:t>
            </a:r>
          </a:p>
          <a:p>
            <a:pPr lvl="1"/>
            <a:r>
              <a:rPr lang="es-AR" altLang="fr-FR" b="1" dirty="0" smtClean="0">
                <a:latin typeface="Calibri" pitchFamily="34" charset="0"/>
                <a:ea typeface="ＭＳ Ｐゴシック" pitchFamily="34" charset="-128"/>
              </a:rPr>
              <a:t>ARTEN </a:t>
            </a:r>
          </a:p>
          <a:p>
            <a:r>
              <a:rPr lang="es-AR" altLang="fr-FR" sz="2800" b="1" dirty="0" smtClean="0">
                <a:solidFill>
                  <a:srgbClr val="C0C0C0"/>
                </a:solidFill>
                <a:latin typeface="Calibri" pitchFamily="34" charset="0"/>
                <a:ea typeface="ＭＳ Ｐゴシック" pitchFamily="34" charset="-128"/>
              </a:rPr>
              <a:t>EFV vs ATV/r </a:t>
            </a:r>
          </a:p>
          <a:p>
            <a:pPr lvl="1"/>
            <a:r>
              <a:rPr lang="es-AR" altLang="fr-FR" b="1" dirty="0" smtClean="0">
                <a:solidFill>
                  <a:srgbClr val="C0C0C0"/>
                </a:solidFill>
                <a:latin typeface="Calibri" pitchFamily="34" charset="0"/>
                <a:ea typeface="ＭＳ Ｐゴシック" pitchFamily="34" charset="-128"/>
              </a:rPr>
              <a:t>A5202</a:t>
            </a:r>
            <a:endParaRPr lang="es-AR" altLang="fr-FR" b="1" dirty="0" smtClean="0">
              <a:solidFill>
                <a:srgbClr val="C0C0C0"/>
              </a:solidFill>
              <a:latin typeface="Calibri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du contenu 2"/>
          <p:cNvSpPr txBox="1">
            <a:spLocks/>
          </p:cNvSpPr>
          <p:nvPr/>
        </p:nvSpPr>
        <p:spPr bwMode="auto">
          <a:xfrm>
            <a:off x="34925" y="1125538"/>
            <a:ext cx="1811338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marL="342900" indent="-342900" defTabSz="91440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Font typeface="Wingdings" pitchFamily="-109" charset="2"/>
              <a:buChar char="§"/>
              <a:defRPr/>
            </a:pPr>
            <a:r>
              <a:rPr lang="es-AR" sz="2800" b="1" kern="0" smtClean="0">
                <a:solidFill>
                  <a:srgbClr val="CC3300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rPr>
              <a:t>Diseño</a:t>
            </a:r>
            <a:endParaRPr lang="es-AR" sz="2800" b="1" kern="0">
              <a:solidFill>
                <a:srgbClr val="CC3300"/>
              </a:solidFill>
              <a:latin typeface="Calibri" pitchFamily="-109" charset="0"/>
              <a:ea typeface="ＭＳ Ｐゴシック" pitchFamily="-109" charset="-128"/>
              <a:cs typeface="ＭＳ Ｐゴシック" pitchFamily="-109" charset="-128"/>
            </a:endParaRPr>
          </a:p>
        </p:txBody>
      </p:sp>
      <p:cxnSp>
        <p:nvCxnSpPr>
          <p:cNvPr id="234501" name="Connecteur droit 66"/>
          <p:cNvCxnSpPr>
            <a:cxnSpLocks noChangeShapeType="1"/>
          </p:cNvCxnSpPr>
          <p:nvPr/>
        </p:nvCxnSpPr>
        <p:spPr bwMode="auto">
          <a:xfrm rot="5400000">
            <a:off x="2688431" y="2509044"/>
            <a:ext cx="400050" cy="1588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</p:cxnSp>
      <p:sp>
        <p:nvSpPr>
          <p:cNvPr id="234502" name="Espace réservé du contenu 2"/>
          <p:cNvSpPr>
            <a:spLocks/>
          </p:cNvSpPr>
          <p:nvPr/>
        </p:nvSpPr>
        <p:spPr bwMode="auto">
          <a:xfrm>
            <a:off x="34925" y="4859336"/>
            <a:ext cx="8963025" cy="1846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marL="342900" indent="-342900" defTabSz="914400" fontAlgn="base">
              <a:spcBef>
                <a:spcPts val="72"/>
              </a:spcBef>
              <a:spcAft>
                <a:spcPct val="0"/>
              </a:spcAft>
              <a:buClr>
                <a:srgbClr val="CC3300"/>
              </a:buClr>
              <a:buFont typeface="Wingdings" pitchFamily="-1" charset="2"/>
              <a:buChar char="§"/>
            </a:pPr>
            <a:r>
              <a:rPr lang="es-AR" sz="2800" b="1" dirty="0" smtClean="0">
                <a:solidFill>
                  <a:srgbClr val="CC3300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Objetivo</a:t>
            </a:r>
          </a:p>
          <a:p>
            <a:pPr marL="800100" lvl="1" indent="-342900" defTabSz="91440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Font typeface="Arial" pitchFamily="-1" charset="0"/>
              <a:buChar char="–"/>
            </a:pPr>
            <a:r>
              <a:rPr lang="es-AR" dirty="0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Demostrar no inferioridad de NVP (grupos combinados) comparado con  ATV/r como punto final primario: % CV &lt; 50 c/</a:t>
            </a:r>
            <a:r>
              <a:rPr lang="es-AR" dirty="0" err="1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mL</a:t>
            </a:r>
            <a:r>
              <a:rPr lang="es-AR" dirty="0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 en S24, S36 y S48 por intención de tratar, abandono equivale a fallo (nivel de significancia 5</a:t>
            </a:r>
            <a:r>
              <a:rPr lang="es-AR" dirty="0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%, margen </a:t>
            </a:r>
            <a:r>
              <a:rPr lang="es-AR" dirty="0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inferior de </a:t>
            </a:r>
            <a:r>
              <a:rPr lang="es-AR" dirty="0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IC95</a:t>
            </a:r>
            <a:r>
              <a:rPr lang="es-AR" dirty="0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% de dos colas para la </a:t>
            </a:r>
            <a:r>
              <a:rPr lang="es-AR" dirty="0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diferencia= </a:t>
            </a:r>
            <a:r>
              <a:rPr lang="es-AR" dirty="0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-12%, </a:t>
            </a:r>
            <a:r>
              <a:rPr lang="es-AR" dirty="0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poder= </a:t>
            </a:r>
            <a:r>
              <a:rPr lang="es-AR" dirty="0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80%)</a:t>
            </a:r>
            <a:endParaRPr lang="es-AR" b="1" dirty="0">
              <a:solidFill>
                <a:srgbClr val="000066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graphicFrame>
        <p:nvGraphicFramePr>
          <p:cNvPr id="207880" name="Group 8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035600241"/>
              </p:ext>
            </p:extLst>
          </p:nvPr>
        </p:nvGraphicFramePr>
        <p:xfrm>
          <a:off x="3886200" y="2517649"/>
          <a:ext cx="3510206" cy="377825"/>
        </p:xfrm>
        <a:graphic>
          <a:graphicData uri="http://schemas.openxmlformats.org/drawingml/2006/table">
            <a:tbl>
              <a:tblPr/>
              <a:tblGrid>
                <a:gridCol w="3510206"/>
              </a:tblGrid>
              <a:tr h="377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n-GB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NVP 400 mg QD** + TDF/FTC</a:t>
                      </a:r>
                      <a:endParaRPr kumimoji="0" lang="en-GB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99CC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07888" name="Group 16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926891273"/>
              </p:ext>
            </p:extLst>
          </p:nvPr>
        </p:nvGraphicFramePr>
        <p:xfrm>
          <a:off x="3909392" y="3581400"/>
          <a:ext cx="3487013" cy="368300"/>
        </p:xfrm>
        <a:graphic>
          <a:graphicData uri="http://schemas.openxmlformats.org/drawingml/2006/table">
            <a:tbl>
              <a:tblPr/>
              <a:tblGrid>
                <a:gridCol w="3487013"/>
              </a:tblGrid>
              <a:tr h="368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n-GB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ATV/r 300 + 100 mg QD + TDF/FTC</a:t>
                      </a:r>
                      <a:endParaRPr kumimoji="0" lang="en-GB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</a:tr>
            </a:tbl>
          </a:graphicData>
        </a:graphic>
      </p:graphicFrame>
      <p:sp>
        <p:nvSpPr>
          <p:cNvPr id="234519" name="Oval 170"/>
          <p:cNvSpPr>
            <a:spLocks noChangeArrowheads="1"/>
          </p:cNvSpPr>
          <p:nvPr/>
        </p:nvSpPr>
        <p:spPr bwMode="auto">
          <a:xfrm>
            <a:off x="2117725" y="1295400"/>
            <a:ext cx="1539875" cy="1014413"/>
          </a:xfrm>
          <a:prstGeom prst="ellipse">
            <a:avLst/>
          </a:prstGeom>
          <a:solidFill>
            <a:srgbClr val="E5E5F7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98994">
                <a:alpha val="74997"/>
              </a:srgbClr>
            </a:prstShdw>
          </a:effectLst>
        </p:spPr>
        <p:txBody>
          <a:bodyPr wrap="none" anchor="ctr"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s-AR" sz="1400" b="1" dirty="0" err="1" smtClean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Randomización</a:t>
            </a:r>
            <a:r>
              <a:rPr lang="es-AR" sz="1400" b="1" dirty="0" smtClean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*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s-AR" sz="1400" b="1" dirty="0" smtClean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1:1:1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s-AR" sz="1400" b="1" dirty="0" smtClean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Etiqueta abierta</a:t>
            </a:r>
            <a:endParaRPr lang="es-AR" sz="1400" b="1" dirty="0">
              <a:solidFill>
                <a:srgbClr val="000066"/>
              </a:solidFill>
              <a:latin typeface="Calibri" pitchFamily="-1" charset="0"/>
              <a:ea typeface="Arial" pitchFamily="-1" charset="0"/>
              <a:cs typeface="Arial" pitchFamily="-1" charset="0"/>
            </a:endParaRPr>
          </a:p>
        </p:txBody>
      </p:sp>
      <p:sp>
        <p:nvSpPr>
          <p:cNvPr id="234520" name="AutoShape 162"/>
          <p:cNvSpPr>
            <a:spLocks noChangeArrowheads="1"/>
          </p:cNvSpPr>
          <p:nvPr/>
        </p:nvSpPr>
        <p:spPr bwMode="auto">
          <a:xfrm>
            <a:off x="152401" y="1921797"/>
            <a:ext cx="1965324" cy="2208133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square" anchor="ctr">
            <a:prstTxWarp prst="textNoShape">
              <a:avLst/>
            </a:prstTxWarp>
            <a:sp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s-AR" sz="1400" b="1" u="sng" dirty="0" smtClean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&gt;</a:t>
            </a:r>
            <a:r>
              <a:rPr lang="es-AR" sz="1400" b="1" dirty="0" smtClean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 18 años, </a:t>
            </a:r>
            <a:r>
              <a:rPr lang="es-AR" sz="1400" b="1" dirty="0" smtClean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/>
            </a:r>
            <a:br>
              <a:rPr lang="es-AR" sz="1400" b="1" dirty="0" smtClean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</a:br>
            <a:r>
              <a:rPr lang="es-AR" sz="1400" b="1" dirty="0" err="1" smtClean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naïve</a:t>
            </a:r>
            <a:r>
              <a:rPr lang="es-AR" sz="1400" b="1" dirty="0" smtClean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 </a:t>
            </a:r>
            <a:r>
              <a:rPr lang="es-AR" sz="1400" b="1" dirty="0" smtClean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de ARV 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s-AR" sz="1400" b="1" dirty="0" smtClean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CD4 &lt; 400/mm</a:t>
            </a:r>
            <a:r>
              <a:rPr lang="es-AR" sz="1400" b="1" baseline="30000" dirty="0" smtClean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3</a:t>
            </a:r>
            <a:r>
              <a:rPr lang="es-AR" sz="1400" b="1" dirty="0" smtClean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 </a:t>
            </a:r>
            <a:br>
              <a:rPr lang="es-AR" sz="1400" b="1" dirty="0" smtClean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</a:br>
            <a:r>
              <a:rPr lang="es-AR" sz="1400" b="1" dirty="0" smtClean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para hombres, 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s-AR" sz="1400" b="1" dirty="0" smtClean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&lt; 250/mm</a:t>
            </a:r>
            <a:r>
              <a:rPr lang="es-AR" sz="1400" b="1" baseline="30000" dirty="0" smtClean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3</a:t>
            </a:r>
            <a:r>
              <a:rPr lang="es-AR" sz="1400" b="1" dirty="0" smtClean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 </a:t>
            </a:r>
            <a:br>
              <a:rPr lang="es-AR" sz="1400" b="1" dirty="0" smtClean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</a:br>
            <a:r>
              <a:rPr lang="es-AR" sz="1400" b="1" dirty="0" smtClean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para mujeres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s-AR" sz="1400" b="1" dirty="0" err="1" smtClean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Clearence</a:t>
            </a:r>
            <a:endParaRPr lang="es-AR" sz="1400" b="1" dirty="0" smtClean="0">
              <a:solidFill>
                <a:srgbClr val="000066"/>
              </a:solidFill>
              <a:latin typeface="Calibri" pitchFamily="-1" charset="0"/>
              <a:ea typeface="Arial" pitchFamily="-1" charset="0"/>
              <a:cs typeface="Arial" pitchFamily="-1" charset="0"/>
            </a:endParaRP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s-AR" sz="1400" b="1" dirty="0" err="1" smtClean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Creatinina</a:t>
            </a:r>
            <a:endParaRPr lang="es-AR" sz="1400" b="1" dirty="0" smtClean="0">
              <a:solidFill>
                <a:srgbClr val="000066"/>
              </a:solidFill>
              <a:latin typeface="Calibri" pitchFamily="-1" charset="0"/>
              <a:ea typeface="Arial" pitchFamily="-1" charset="0"/>
              <a:cs typeface="Arial" pitchFamily="-1" charset="0"/>
            </a:endParaRP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s-AR" sz="1400" b="1" u="sng" dirty="0" smtClean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&gt;</a:t>
            </a:r>
            <a:r>
              <a:rPr lang="es-AR" sz="1400" b="1" dirty="0" smtClean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 50 </a:t>
            </a:r>
            <a:r>
              <a:rPr lang="es-AR" sz="1400" b="1" dirty="0" err="1" smtClean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mL</a:t>
            </a:r>
            <a:r>
              <a:rPr lang="es-AR" sz="1400" b="1" dirty="0" smtClean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/min</a:t>
            </a:r>
            <a:endParaRPr lang="es-AR" sz="1400" b="1" dirty="0">
              <a:solidFill>
                <a:srgbClr val="000066"/>
              </a:solidFill>
              <a:latin typeface="Calibri" pitchFamily="-1" charset="0"/>
              <a:ea typeface="Arial" pitchFamily="-1" charset="0"/>
              <a:cs typeface="Arial" pitchFamily="-1" charset="0"/>
            </a:endParaRPr>
          </a:p>
        </p:txBody>
      </p:sp>
      <p:sp>
        <p:nvSpPr>
          <p:cNvPr id="234521" name="ZoneTexte 71"/>
          <p:cNvSpPr txBox="1">
            <a:spLocks noChangeArrowheads="1"/>
          </p:cNvSpPr>
          <p:nvPr/>
        </p:nvSpPr>
        <p:spPr bwMode="auto">
          <a:xfrm>
            <a:off x="395536" y="4273932"/>
            <a:ext cx="832460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s-AR" sz="1400" dirty="0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* </a:t>
            </a:r>
            <a:r>
              <a:rPr lang="es-AR" sz="1400" dirty="0" err="1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Randomización</a:t>
            </a:r>
            <a:r>
              <a:rPr lang="es-AR" sz="1400" dirty="0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 estratificada por carga viral (</a:t>
            </a:r>
            <a:r>
              <a:rPr lang="es-AR" sz="1400" u="sng" dirty="0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&lt;</a:t>
            </a:r>
            <a:r>
              <a:rPr lang="es-AR" sz="1400" dirty="0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 o &gt; 100,000 c/</a:t>
            </a:r>
            <a:r>
              <a:rPr lang="es-AR" sz="1400" dirty="0" err="1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mL</a:t>
            </a:r>
            <a:r>
              <a:rPr lang="es-AR" sz="1400" dirty="0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) y CD4 (</a:t>
            </a:r>
            <a:r>
              <a:rPr lang="es-AR" sz="1400" u="sng" dirty="0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&gt;</a:t>
            </a:r>
            <a:r>
              <a:rPr lang="es-AR" sz="1400" dirty="0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 o &lt; 50/mm</a:t>
            </a:r>
            <a:r>
              <a:rPr lang="es-AR" sz="1400" baseline="30000" dirty="0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3</a:t>
            </a:r>
            <a:r>
              <a:rPr lang="es-AR" sz="1400" dirty="0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) al </a:t>
            </a:r>
            <a:r>
              <a:rPr lang="es-AR" sz="1400" dirty="0" err="1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screening</a:t>
            </a:r>
            <a:r>
              <a:rPr lang="es-AR" sz="1400" dirty="0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 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s-AR" sz="1400" dirty="0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** Lead-in de NVP 200 mg QD las primeras dos semanas</a:t>
            </a:r>
            <a:endParaRPr lang="es-AR" sz="1400" baseline="30000" dirty="0">
              <a:solidFill>
                <a:srgbClr val="000066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cxnSp>
        <p:nvCxnSpPr>
          <p:cNvPr id="234523" name="AutoShape 60"/>
          <p:cNvCxnSpPr>
            <a:cxnSpLocks noChangeShapeType="1"/>
          </p:cNvCxnSpPr>
          <p:nvPr/>
        </p:nvCxnSpPr>
        <p:spPr bwMode="auto">
          <a:xfrm rot="10800000" flipH="1" flipV="1">
            <a:off x="3814748" y="2794000"/>
            <a:ext cx="1587" cy="993775"/>
          </a:xfrm>
          <a:prstGeom prst="bentConnector3">
            <a:avLst>
              <a:gd name="adj1" fmla="val -48000000"/>
            </a:avLst>
          </a:prstGeom>
          <a:noFill/>
          <a:ln w="38100">
            <a:solidFill>
              <a:schemeClr val="accent2"/>
            </a:solidFill>
            <a:miter lim="800000"/>
            <a:headEnd type="triangle" w="med" len="med"/>
            <a:tailEnd type="triangle" w="med" len="med"/>
          </a:ln>
        </p:spPr>
      </p:cxnSp>
      <p:sp>
        <p:nvSpPr>
          <p:cNvPr id="234524" name="Line 63"/>
          <p:cNvSpPr>
            <a:spLocks noChangeShapeType="1"/>
          </p:cNvSpPr>
          <p:nvPr/>
        </p:nvSpPr>
        <p:spPr bwMode="auto">
          <a:xfrm>
            <a:off x="2647200" y="3276600"/>
            <a:ext cx="391260" cy="7938"/>
          </a:xfrm>
          <a:prstGeom prst="line">
            <a:avLst/>
          </a:prstGeom>
          <a:noFill/>
          <a:ln w="38100">
            <a:solidFill>
              <a:srgbClr val="333399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es-AR" sz="2400" i="1">
              <a:solidFill>
                <a:srgbClr val="FFFFFF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34525" name="Rectangle 9"/>
          <p:cNvSpPr>
            <a:spLocks noChangeArrowheads="1"/>
          </p:cNvSpPr>
          <p:nvPr/>
        </p:nvSpPr>
        <p:spPr bwMode="auto">
          <a:xfrm>
            <a:off x="3059431" y="3460750"/>
            <a:ext cx="826769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s-AR" sz="1600" b="1" smtClean="0">
                <a:solidFill>
                  <a:srgbClr val="C00000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N = 193</a:t>
            </a:r>
            <a:endParaRPr lang="es-AR" sz="1600" b="1">
              <a:solidFill>
                <a:srgbClr val="C00000"/>
              </a:solidFill>
              <a:latin typeface="Calibri" pitchFamily="-1" charset="0"/>
              <a:ea typeface="Arial" pitchFamily="-1" charset="0"/>
              <a:cs typeface="Arial" pitchFamily="-1" charset="0"/>
            </a:endParaRPr>
          </a:p>
        </p:txBody>
      </p:sp>
      <p:sp>
        <p:nvSpPr>
          <p:cNvPr id="234526" name="Rectangle 8"/>
          <p:cNvSpPr>
            <a:spLocks noChangeArrowheads="1"/>
          </p:cNvSpPr>
          <p:nvPr/>
        </p:nvSpPr>
        <p:spPr bwMode="auto">
          <a:xfrm>
            <a:off x="3059431" y="2466975"/>
            <a:ext cx="826769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s-AR" sz="1600" b="1" smtClean="0">
                <a:solidFill>
                  <a:srgbClr val="C00000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N = 188</a:t>
            </a:r>
            <a:endParaRPr lang="es-AR" sz="1600" b="1">
              <a:solidFill>
                <a:srgbClr val="C00000"/>
              </a:solidFill>
              <a:latin typeface="Calibri" pitchFamily="-1" charset="0"/>
              <a:ea typeface="Arial" pitchFamily="-1" charset="0"/>
              <a:cs typeface="Arial" pitchFamily="-1" charset="0"/>
            </a:endParaRPr>
          </a:p>
        </p:txBody>
      </p:sp>
      <p:sp>
        <p:nvSpPr>
          <p:cNvPr id="28781" name="Oval 109"/>
          <p:cNvSpPr>
            <a:spLocks noChangeArrowheads="1"/>
          </p:cNvSpPr>
          <p:nvPr/>
        </p:nvSpPr>
        <p:spPr bwMode="auto">
          <a:xfrm>
            <a:off x="7096145" y="1447800"/>
            <a:ext cx="576263" cy="52705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accent1"/>
            </a:solidFill>
            <a:round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  <a:alpha val="74998"/>
              </a:schemeClr>
            </a:prstShdw>
          </a:effectLst>
        </p:spPr>
        <p:txBody>
          <a:bodyPr wrap="none" anchor="ctr"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s-AR" sz="1600" b="1" smtClean="0">
                <a:solidFill>
                  <a:srgbClr val="0066FF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rPr>
              <a:t>S48</a:t>
            </a:r>
            <a:endParaRPr lang="es-AR" sz="1600">
              <a:solidFill>
                <a:srgbClr val="0066FF"/>
              </a:solidFill>
              <a:latin typeface="Calibri" pitchFamily="-109" charset="0"/>
              <a:ea typeface="ＭＳ Ｐゴシック" pitchFamily="-109" charset="-128"/>
              <a:cs typeface="ＭＳ Ｐゴシック" pitchFamily="-109" charset="-128"/>
            </a:endParaRPr>
          </a:p>
        </p:txBody>
      </p:sp>
      <p:sp>
        <p:nvSpPr>
          <p:cNvPr id="28782" name="Oval 110"/>
          <p:cNvSpPr>
            <a:spLocks noChangeArrowheads="1"/>
          </p:cNvSpPr>
          <p:nvPr/>
        </p:nvSpPr>
        <p:spPr bwMode="auto">
          <a:xfrm>
            <a:off x="8421688" y="1447800"/>
            <a:ext cx="576262" cy="52705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accent1"/>
            </a:solidFill>
            <a:round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  <a:alpha val="74998"/>
              </a:schemeClr>
            </a:prstShdw>
          </a:effectLst>
        </p:spPr>
        <p:txBody>
          <a:bodyPr wrap="none" anchor="ctr"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s-AR" sz="1600" b="1" smtClean="0">
                <a:solidFill>
                  <a:srgbClr val="0066FF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rPr>
              <a:t>S144</a:t>
            </a:r>
            <a:endParaRPr lang="es-AR" sz="1600">
              <a:solidFill>
                <a:srgbClr val="0066FF"/>
              </a:solidFill>
              <a:latin typeface="Calibri" pitchFamily="-109" charset="0"/>
              <a:ea typeface="ＭＳ Ｐゴシック" pitchFamily="-109" charset="-128"/>
              <a:cs typeface="ＭＳ Ｐゴシック" pitchFamily="-109" charset="-128"/>
            </a:endParaRPr>
          </a:p>
        </p:txBody>
      </p:sp>
      <p:sp>
        <p:nvSpPr>
          <p:cNvPr id="234533" name="Line 172"/>
          <p:cNvSpPr>
            <a:spLocks noChangeShapeType="1"/>
          </p:cNvSpPr>
          <p:nvPr/>
        </p:nvSpPr>
        <p:spPr bwMode="auto">
          <a:xfrm>
            <a:off x="8720138" y="1987550"/>
            <a:ext cx="0" cy="2151063"/>
          </a:xfrm>
          <a:prstGeom prst="line">
            <a:avLst/>
          </a:prstGeom>
          <a:noFill/>
          <a:ln w="12700">
            <a:solidFill>
              <a:srgbClr val="7E7ED4"/>
            </a:solidFill>
            <a:prstDash val="dash"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es-AR" sz="2400" i="1">
              <a:solidFill>
                <a:srgbClr val="FFFFFF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34534" name="Line 172"/>
          <p:cNvSpPr>
            <a:spLocks noChangeShapeType="1"/>
          </p:cNvSpPr>
          <p:nvPr/>
        </p:nvSpPr>
        <p:spPr bwMode="auto">
          <a:xfrm>
            <a:off x="7415233" y="1987550"/>
            <a:ext cx="0" cy="2151063"/>
          </a:xfrm>
          <a:prstGeom prst="line">
            <a:avLst/>
          </a:prstGeom>
          <a:noFill/>
          <a:ln w="12700">
            <a:solidFill>
              <a:srgbClr val="7E7ED4"/>
            </a:solidFill>
            <a:prstDash val="dash"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es-AR" sz="2400" i="1">
              <a:solidFill>
                <a:srgbClr val="FFFFFF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34531" name="Line 31"/>
          <p:cNvSpPr>
            <a:spLocks noChangeShapeType="1"/>
          </p:cNvSpPr>
          <p:nvPr/>
        </p:nvSpPr>
        <p:spPr bwMode="auto">
          <a:xfrm flipV="1">
            <a:off x="7396405" y="2800350"/>
            <a:ext cx="1303200" cy="0"/>
          </a:xfrm>
          <a:prstGeom prst="line">
            <a:avLst/>
          </a:prstGeom>
          <a:noFill/>
          <a:ln w="38100">
            <a:solidFill>
              <a:srgbClr val="333399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es-AR" sz="2400" i="1">
              <a:solidFill>
                <a:srgbClr val="FFFFFF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34532" name="Line 31"/>
          <p:cNvSpPr>
            <a:spLocks noChangeShapeType="1"/>
          </p:cNvSpPr>
          <p:nvPr/>
        </p:nvSpPr>
        <p:spPr bwMode="auto">
          <a:xfrm flipV="1">
            <a:off x="7396405" y="3775075"/>
            <a:ext cx="1303200" cy="0"/>
          </a:xfrm>
          <a:prstGeom prst="line">
            <a:avLst/>
          </a:prstGeom>
          <a:noFill/>
          <a:ln w="38100">
            <a:solidFill>
              <a:srgbClr val="333399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es-AR" sz="2400" i="1">
              <a:solidFill>
                <a:srgbClr val="FFFFFF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31" name="Rectangle 27"/>
          <p:cNvSpPr>
            <a:spLocks noGrp="1" noChangeArrowheads="1"/>
          </p:cNvSpPr>
          <p:nvPr>
            <p:ph type="title"/>
          </p:nvPr>
        </p:nvSpPr>
        <p:spPr>
          <a:xfrm>
            <a:off x="50799" y="44450"/>
            <a:ext cx="9093201" cy="1106488"/>
          </a:xfrm>
        </p:spPr>
        <p:txBody>
          <a:bodyPr/>
          <a:lstStyle/>
          <a:p>
            <a:r>
              <a:rPr lang="es-AR" dirty="0" smtClean="0">
                <a:ea typeface="ＭＳ Ｐゴシック" pitchFamily="-1" charset="-128"/>
                <a:cs typeface="ＭＳ Ｐゴシック" pitchFamily="-1" charset="-128"/>
              </a:rPr>
              <a:t>Estudio ARTEN: [NVP (QD </a:t>
            </a:r>
            <a:r>
              <a:rPr lang="es-AR" dirty="0" smtClean="0">
                <a:ea typeface="ＭＳ Ｐゴシック" pitchFamily="-1" charset="-128"/>
                <a:cs typeface="ＭＳ Ｐゴシック" pitchFamily="-1" charset="-128"/>
              </a:rPr>
              <a:t>o </a:t>
            </a:r>
            <a:r>
              <a:rPr lang="es-AR" dirty="0" smtClean="0">
                <a:ea typeface="ＭＳ Ｐゴシック" pitchFamily="-1" charset="-128"/>
                <a:cs typeface="ＭＳ Ｐゴシック" pitchFamily="-1" charset="-128"/>
              </a:rPr>
              <a:t>BID) vs ATV/r] + TDF/FTC </a:t>
            </a:r>
            <a:endParaRPr lang="es-AR" dirty="0"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6" name="Line 31"/>
          <p:cNvSpPr>
            <a:spLocks noChangeShapeType="1"/>
          </p:cNvSpPr>
          <p:nvPr/>
        </p:nvSpPr>
        <p:spPr bwMode="auto">
          <a:xfrm flipV="1">
            <a:off x="3048000" y="3276600"/>
            <a:ext cx="815008" cy="0"/>
          </a:xfrm>
          <a:prstGeom prst="line">
            <a:avLst/>
          </a:prstGeom>
          <a:noFill/>
          <a:ln w="38100">
            <a:solidFill>
              <a:srgbClr val="333399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es-AR" sz="2400" i="1">
              <a:solidFill>
                <a:srgbClr val="FFFFFF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graphicFrame>
        <p:nvGraphicFramePr>
          <p:cNvPr id="27" name="Group 8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035600241"/>
              </p:ext>
            </p:extLst>
          </p:nvPr>
        </p:nvGraphicFramePr>
        <p:xfrm>
          <a:off x="3909392" y="3051175"/>
          <a:ext cx="3510206" cy="377825"/>
        </p:xfrm>
        <a:graphic>
          <a:graphicData uri="http://schemas.openxmlformats.org/drawingml/2006/table">
            <a:tbl>
              <a:tblPr/>
              <a:tblGrid>
                <a:gridCol w="3510206"/>
              </a:tblGrid>
              <a:tr h="377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n-GB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NVP 200 mg BID** + TDF/FTC</a:t>
                      </a:r>
                      <a:endParaRPr kumimoji="0" lang="en-GB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CC"/>
                    </a:solidFill>
                  </a:tcPr>
                </a:tc>
              </a:tr>
            </a:tbl>
          </a:graphicData>
        </a:graphic>
      </p:graphicFrame>
      <p:sp>
        <p:nvSpPr>
          <p:cNvPr id="32" name="Rectangle 8"/>
          <p:cNvSpPr>
            <a:spLocks noChangeArrowheads="1"/>
          </p:cNvSpPr>
          <p:nvPr/>
        </p:nvSpPr>
        <p:spPr bwMode="auto">
          <a:xfrm>
            <a:off x="3059431" y="2938046"/>
            <a:ext cx="826769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s-AR" sz="1600" b="1" smtClean="0">
                <a:solidFill>
                  <a:srgbClr val="C00000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N = 188</a:t>
            </a:r>
            <a:endParaRPr lang="es-AR" sz="1600" b="1">
              <a:solidFill>
                <a:srgbClr val="C00000"/>
              </a:solidFill>
              <a:latin typeface="Calibri" pitchFamily="-1" charset="0"/>
              <a:ea typeface="Arial" pitchFamily="-1" charset="0"/>
              <a:cs typeface="Arial" pitchFamily="-1" charset="0"/>
            </a:endParaRPr>
          </a:p>
        </p:txBody>
      </p:sp>
      <p:sp>
        <p:nvSpPr>
          <p:cNvPr id="33" name="ZoneTexte 69"/>
          <p:cNvSpPr txBox="1">
            <a:spLocks noChangeArrowheads="1"/>
          </p:cNvSpPr>
          <p:nvPr/>
        </p:nvSpPr>
        <p:spPr bwMode="auto">
          <a:xfrm>
            <a:off x="5410200" y="6581775"/>
            <a:ext cx="37338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GB" sz="1200" i="1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Soriano V. </a:t>
            </a:r>
            <a:r>
              <a:rPr lang="fr-FR" sz="1200" i="1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Antiviral </a:t>
            </a:r>
            <a:r>
              <a:rPr lang="fr-FR" sz="1200" i="1" dirty="0" err="1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Therapy</a:t>
            </a:r>
            <a:r>
              <a:rPr lang="fr-FR" sz="1200" i="1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 2011;16:339-48</a:t>
            </a:r>
            <a:endParaRPr lang="en-GB" sz="1200" i="1" dirty="0">
              <a:solidFill>
                <a:srgbClr val="CC0000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grpSp>
        <p:nvGrpSpPr>
          <p:cNvPr id="37" name="Grouper 36"/>
          <p:cNvGrpSpPr/>
          <p:nvPr/>
        </p:nvGrpSpPr>
        <p:grpSpPr>
          <a:xfrm>
            <a:off x="-1" y="6570663"/>
            <a:ext cx="783769" cy="288111"/>
            <a:chOff x="-1" y="6570663"/>
            <a:chExt cx="783769" cy="288111"/>
          </a:xfrm>
        </p:grpSpPr>
        <p:sp>
          <p:nvSpPr>
            <p:cNvPr id="35" name="AutoShape 162"/>
            <p:cNvSpPr>
              <a:spLocks noChangeArrowheads="1"/>
            </p:cNvSpPr>
            <p:nvPr/>
          </p:nvSpPr>
          <p:spPr bwMode="auto">
            <a:xfrm>
              <a:off x="-1" y="6570663"/>
              <a:ext cx="783769" cy="288111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GB" b="1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36" name="ZoneTexte 23"/>
            <p:cNvSpPr txBox="1">
              <a:spLocks noChangeArrowheads="1"/>
            </p:cNvSpPr>
            <p:nvPr/>
          </p:nvSpPr>
          <p:spPr bwMode="auto">
            <a:xfrm>
              <a:off x="33060" y="6581775"/>
              <a:ext cx="750708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1200" b="1" i="1" dirty="0" smtClean="0">
                  <a:solidFill>
                    <a:srgbClr val="333399"/>
                  </a:solidFill>
                  <a:latin typeface="Cambria" pitchFamily="-1" charset="0"/>
                  <a:ea typeface="ＭＳ Ｐゴシック" pitchFamily="-1" charset="-128"/>
                  <a:cs typeface="ＭＳ Ｐゴシック" pitchFamily="-1" charset="-128"/>
                </a:rPr>
                <a:t>ARTEN</a:t>
              </a:r>
              <a:endParaRPr lang="en-GB" sz="1200" b="1" i="1" dirty="0">
                <a:solidFill>
                  <a:srgbClr val="333399"/>
                </a:solidFill>
                <a:latin typeface="Cambria" pitchFamily="-1" charset="0"/>
                <a:ea typeface="ＭＳ Ｐゴシック" pitchFamily="-1" charset="-128"/>
                <a:cs typeface="ＭＳ Ｐゴシック" pitchFamily="-1" charset="-128"/>
              </a:endParaRPr>
            </a:p>
          </p:txBody>
        </p:sp>
      </p:grp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6621" name="Group 77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="" xmlns:p14="http://schemas.microsoft.com/office/powerpoint/2010/main" val="2673924007"/>
              </p:ext>
            </p:extLst>
          </p:nvPr>
        </p:nvGraphicFramePr>
        <p:xfrm>
          <a:off x="381000" y="1805800"/>
          <a:ext cx="8353425" cy="4359502"/>
        </p:xfrm>
        <a:graphic>
          <a:graphicData uri="http://schemas.openxmlformats.org/drawingml/2006/table">
            <a:tbl>
              <a:tblPr/>
              <a:tblGrid>
                <a:gridCol w="246512"/>
                <a:gridCol w="3411088"/>
                <a:gridCol w="1600200"/>
                <a:gridCol w="1600200"/>
                <a:gridCol w="1495425"/>
              </a:tblGrid>
              <a:tr h="669082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s-AR" sz="1400" b="0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8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NVP QD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8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188</a:t>
                      </a:r>
                      <a:endParaRPr kumimoji="0" lang="es-AR" sz="1800" b="1" i="0" u="none" strike="noStrike" cap="none" normalizeH="0" baseline="0" noProof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99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8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NVP BID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8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188</a:t>
                      </a:r>
                      <a:endParaRPr kumimoji="0" lang="es-AR" sz="1800" b="1" i="0" u="none" strike="noStrike" cap="none" normalizeH="0" baseline="0" noProof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8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ATV/r 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8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193</a:t>
                      </a:r>
                      <a:endParaRPr kumimoji="0" lang="es-AR" sz="1800" b="1" i="0" u="none" strike="noStrike" cap="none" normalizeH="0" baseline="0" noProof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</a:tr>
              <a:tr h="30753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Edad, años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38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40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38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0753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Mujeres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19%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13%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16%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0753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CV (log</a:t>
                      </a:r>
                      <a:r>
                        <a:rPr kumimoji="0" lang="es-AR" sz="1400" b="1" i="0" u="none" strike="noStrike" cap="none" normalizeH="0" baseline="-2500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10</a:t>
                      </a: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 c/mL), media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5.1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5.1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5.1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753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  <a:defRPr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CV &gt; 100,000 c/mL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62.8%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62.8%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65.8%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0753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CD4 cell (/mm</a:t>
                      </a:r>
                      <a:r>
                        <a:rPr kumimoji="0" lang="es-AR" sz="1400" b="1" i="0" u="none" strike="noStrike" cap="none" normalizeH="0" baseline="3000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3</a:t>
                      </a: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), media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177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187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188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753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  <a:defRPr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CD4 &lt; 50 /mm</a:t>
                      </a:r>
                      <a:r>
                        <a:rPr kumimoji="0" lang="es-AR" sz="1400" b="1" i="0" u="none" strike="noStrike" cap="none" normalizeH="0" baseline="3000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3</a:t>
                      </a:r>
                      <a:endParaRPr kumimoji="0" lang="es-AR" sz="14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7.4%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9.0%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6.2%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0753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err="1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Coinfección</a:t>
                      </a: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 con hepatitis B / hepatitis C 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3% / 9%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4% / 7%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3% / 9%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753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  <a:defRPr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Discontinuación en </a:t>
                      </a: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S48</a:t>
                      </a:r>
                      <a:endParaRPr kumimoji="0" lang="es-AR" sz="14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  <a:defRPr/>
                      </a:pPr>
                      <a:endParaRPr kumimoji="0" lang="en-GB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43 (22.9%)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56 (29.8%)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18 (9.3%)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0753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Por eventos adversos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20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27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5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753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Por falta de eficacia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11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21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3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753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Por pérdida de seguimeinto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6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2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4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753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Otras razones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6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6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6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36614" name="Rectangle 6"/>
          <p:cNvSpPr>
            <a:spLocks noChangeArrowheads="1"/>
          </p:cNvSpPr>
          <p:nvPr/>
        </p:nvSpPr>
        <p:spPr bwMode="auto">
          <a:xfrm>
            <a:off x="1225624" y="1454972"/>
            <a:ext cx="7162800" cy="3178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 defTabSz="914400" fontAlgn="base">
              <a:lnSpc>
                <a:spcPts val="1525"/>
              </a:lnSpc>
              <a:spcBef>
                <a:spcPct val="20000"/>
              </a:spcBef>
              <a:spcAft>
                <a:spcPct val="0"/>
              </a:spcAft>
            </a:pPr>
            <a:r>
              <a:rPr lang="es-AR" sz="2400" b="1" dirty="0" smtClean="0">
                <a:solidFill>
                  <a:srgbClr val="CC3300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Características basales y </a:t>
            </a:r>
            <a:r>
              <a:rPr lang="es-AR" sz="2400" b="1" dirty="0" smtClean="0">
                <a:solidFill>
                  <a:srgbClr val="CC3300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disposición </a:t>
            </a:r>
            <a:r>
              <a:rPr lang="es-AR" sz="2400" b="1" dirty="0" smtClean="0">
                <a:solidFill>
                  <a:srgbClr val="CC3300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de los pacientes</a:t>
            </a:r>
            <a:endParaRPr lang="es-AR" sz="2400" b="1" dirty="0">
              <a:solidFill>
                <a:srgbClr val="CC3300"/>
              </a:solidFill>
              <a:latin typeface="Calibri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4" name="Rectangle 27"/>
          <p:cNvSpPr>
            <a:spLocks noGrp="1" noChangeArrowheads="1"/>
          </p:cNvSpPr>
          <p:nvPr>
            <p:ph type="title"/>
          </p:nvPr>
        </p:nvSpPr>
        <p:spPr>
          <a:xfrm>
            <a:off x="50799" y="44450"/>
            <a:ext cx="9093201" cy="1106488"/>
          </a:xfrm>
        </p:spPr>
        <p:txBody>
          <a:bodyPr/>
          <a:lstStyle/>
          <a:p>
            <a:r>
              <a:rPr lang="es-AR" dirty="0" smtClean="0">
                <a:ea typeface="ＭＳ Ｐゴシック" pitchFamily="-1" charset="-128"/>
                <a:cs typeface="ＭＳ Ｐゴシック" pitchFamily="-1" charset="-128"/>
              </a:rPr>
              <a:t>Estudio ARTEN: [NVP (QD </a:t>
            </a:r>
            <a:r>
              <a:rPr lang="es-AR" dirty="0" smtClean="0">
                <a:ea typeface="ＭＳ Ｐゴシック" pitchFamily="-1" charset="-128"/>
                <a:cs typeface="ＭＳ Ｐゴシック" pitchFamily="-1" charset="-128"/>
              </a:rPr>
              <a:t>o </a:t>
            </a:r>
            <a:r>
              <a:rPr lang="es-AR" dirty="0" smtClean="0">
                <a:ea typeface="ＭＳ Ｐゴシック" pitchFamily="-1" charset="-128"/>
                <a:cs typeface="ＭＳ Ｐゴシック" pitchFamily="-1" charset="-128"/>
              </a:rPr>
              <a:t>BID) vs ATV/r] + TDF/FTC </a:t>
            </a:r>
            <a:endParaRPr lang="es-AR" dirty="0"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5" name="ZoneTexte 69"/>
          <p:cNvSpPr txBox="1">
            <a:spLocks noChangeArrowheads="1"/>
          </p:cNvSpPr>
          <p:nvPr/>
        </p:nvSpPr>
        <p:spPr bwMode="auto">
          <a:xfrm>
            <a:off x="5410200" y="6581775"/>
            <a:ext cx="37338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GB" sz="1200" i="1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Soriano V. </a:t>
            </a:r>
            <a:r>
              <a:rPr lang="fr-FR" sz="1200" i="1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Antiviral </a:t>
            </a:r>
            <a:r>
              <a:rPr lang="fr-FR" sz="1200" i="1" dirty="0" err="1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Therapy</a:t>
            </a:r>
            <a:r>
              <a:rPr lang="fr-FR" sz="1200" i="1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 2011;16:339-48</a:t>
            </a:r>
            <a:endParaRPr lang="en-GB" sz="1200" i="1" dirty="0">
              <a:solidFill>
                <a:srgbClr val="CC0000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grpSp>
        <p:nvGrpSpPr>
          <p:cNvPr id="6" name="Grouper 5"/>
          <p:cNvGrpSpPr/>
          <p:nvPr/>
        </p:nvGrpSpPr>
        <p:grpSpPr>
          <a:xfrm>
            <a:off x="-1" y="6570663"/>
            <a:ext cx="783769" cy="288111"/>
            <a:chOff x="-1" y="6570663"/>
            <a:chExt cx="783769" cy="288111"/>
          </a:xfrm>
        </p:grpSpPr>
        <p:sp>
          <p:nvSpPr>
            <p:cNvPr id="7" name="AutoShape 162"/>
            <p:cNvSpPr>
              <a:spLocks noChangeArrowheads="1"/>
            </p:cNvSpPr>
            <p:nvPr/>
          </p:nvSpPr>
          <p:spPr bwMode="auto">
            <a:xfrm>
              <a:off x="-1" y="6570663"/>
              <a:ext cx="783769" cy="288111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GB" b="1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8" name="ZoneTexte 23"/>
            <p:cNvSpPr txBox="1">
              <a:spLocks noChangeArrowheads="1"/>
            </p:cNvSpPr>
            <p:nvPr/>
          </p:nvSpPr>
          <p:spPr bwMode="auto">
            <a:xfrm>
              <a:off x="33060" y="6581775"/>
              <a:ext cx="750708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1200" b="1" i="1" dirty="0" smtClean="0">
                  <a:solidFill>
                    <a:srgbClr val="333399"/>
                  </a:solidFill>
                  <a:latin typeface="Cambria" pitchFamily="-1" charset="0"/>
                  <a:ea typeface="ＭＳ Ｐゴシック" pitchFamily="-1" charset="-128"/>
                  <a:cs typeface="ＭＳ Ｐゴシック" pitchFamily="-1" charset="-128"/>
                </a:rPr>
                <a:t>ARTEN</a:t>
              </a:r>
              <a:endParaRPr lang="en-GB" sz="1200" b="1" i="1" dirty="0">
                <a:solidFill>
                  <a:srgbClr val="333399"/>
                </a:solidFill>
                <a:latin typeface="Cambria" pitchFamily="-1" charset="0"/>
                <a:ea typeface="ＭＳ Ｐゴシック" pitchFamily="-1" charset="-128"/>
                <a:cs typeface="ＭＳ Ｐゴシック" pitchFamily="-1" charset="-128"/>
              </a:endParaRPr>
            </a:p>
          </p:txBody>
        </p:sp>
      </p:grp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611" name="Text Box 2"/>
          <p:cNvSpPr txBox="1">
            <a:spLocks noChangeArrowheads="1"/>
          </p:cNvSpPr>
          <p:nvPr/>
        </p:nvSpPr>
        <p:spPr bwMode="auto">
          <a:xfrm>
            <a:off x="2054837" y="1128713"/>
            <a:ext cx="502162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s-AR" sz="2800" b="1" dirty="0" smtClean="0">
                <a:solidFill>
                  <a:srgbClr val="CC3300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Respuesta al tratamiento en S48</a:t>
            </a:r>
            <a:endParaRPr lang="es-AR" sz="2800" b="1" dirty="0">
              <a:solidFill>
                <a:srgbClr val="CC3300"/>
              </a:solidFill>
              <a:latin typeface="Calibri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53" name="Text Box 179"/>
          <p:cNvSpPr txBox="1">
            <a:spLocks noChangeArrowheads="1"/>
          </p:cNvSpPr>
          <p:nvPr/>
        </p:nvSpPr>
        <p:spPr bwMode="auto">
          <a:xfrm>
            <a:off x="5486400" y="4985671"/>
            <a:ext cx="3629287" cy="1164934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wrap="square" anchor="ctr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5000"/>
              </a:spcBef>
              <a:spcAft>
                <a:spcPct val="0"/>
              </a:spcAft>
            </a:pPr>
            <a:r>
              <a:rPr lang="es-AR" sz="1700" dirty="0" smtClean="0">
                <a:solidFill>
                  <a:srgbClr val="000066"/>
                </a:solidFill>
                <a:ea typeface="Arial" pitchFamily="-1" charset="0"/>
                <a:cs typeface="Arial" pitchFamily="-1" charset="0"/>
              </a:rPr>
              <a:t>Media de incremento de CD4/mm</a:t>
            </a:r>
            <a:r>
              <a:rPr lang="es-AR" sz="1700" baseline="30000" dirty="0" smtClean="0">
                <a:solidFill>
                  <a:srgbClr val="000066"/>
                </a:solidFill>
                <a:ea typeface="Arial" pitchFamily="-1" charset="0"/>
                <a:cs typeface="Arial" pitchFamily="-1" charset="0"/>
              </a:rPr>
              <a:t>3</a:t>
            </a:r>
            <a:r>
              <a:rPr lang="es-AR" sz="1700" dirty="0" smtClean="0">
                <a:solidFill>
                  <a:srgbClr val="000066"/>
                </a:solidFill>
                <a:ea typeface="Arial" pitchFamily="-1" charset="0"/>
                <a:cs typeface="Arial" pitchFamily="-1" charset="0"/>
              </a:rPr>
              <a:t> a </a:t>
            </a:r>
            <a:r>
              <a:rPr lang="es-AR" sz="1700" dirty="0" smtClean="0">
                <a:solidFill>
                  <a:srgbClr val="000066"/>
                </a:solidFill>
                <a:ea typeface="Arial" pitchFamily="-1" charset="0"/>
                <a:cs typeface="Arial" pitchFamily="-1" charset="0"/>
              </a:rPr>
              <a:t>S48:</a:t>
            </a:r>
            <a:endParaRPr lang="es-AR" sz="1700" dirty="0" smtClean="0">
              <a:solidFill>
                <a:srgbClr val="000066"/>
              </a:solidFill>
              <a:ea typeface="Arial" pitchFamily="-1" charset="0"/>
              <a:cs typeface="Arial" pitchFamily="-1" charset="0"/>
            </a:endParaRPr>
          </a:p>
          <a:p>
            <a:pPr defTabSz="914400" fontAlgn="base">
              <a:spcBef>
                <a:spcPct val="5000"/>
              </a:spcBef>
              <a:spcAft>
                <a:spcPct val="0"/>
              </a:spcAft>
            </a:pPr>
            <a:r>
              <a:rPr lang="es-AR" sz="1700" dirty="0" smtClean="0">
                <a:solidFill>
                  <a:srgbClr val="000066"/>
                </a:solidFill>
                <a:ea typeface="Arial" pitchFamily="-1" charset="0"/>
                <a:cs typeface="Arial" pitchFamily="-1" charset="0"/>
              </a:rPr>
              <a:t>+ 170 para NVP</a:t>
            </a:r>
          </a:p>
          <a:p>
            <a:pPr defTabSz="914400" fontAlgn="base">
              <a:spcBef>
                <a:spcPct val="5000"/>
              </a:spcBef>
              <a:spcAft>
                <a:spcPct val="0"/>
              </a:spcAft>
            </a:pPr>
            <a:r>
              <a:rPr lang="es-AR" sz="1700" dirty="0" smtClean="0">
                <a:solidFill>
                  <a:srgbClr val="000066"/>
                </a:solidFill>
                <a:ea typeface="Arial" pitchFamily="-1" charset="0"/>
                <a:cs typeface="Arial" pitchFamily="-1" charset="0"/>
              </a:rPr>
              <a:t>+ 186 para ATV/r</a:t>
            </a:r>
            <a:endParaRPr lang="es-AR" sz="1700" dirty="0">
              <a:solidFill>
                <a:srgbClr val="000066"/>
              </a:solidFill>
              <a:ea typeface="Arial" pitchFamily="-1" charset="0"/>
              <a:cs typeface="Arial" pitchFamily="-1" charset="0"/>
            </a:endParaRPr>
          </a:p>
        </p:txBody>
      </p:sp>
      <p:sp>
        <p:nvSpPr>
          <p:cNvPr id="61" name="Text Box 134"/>
          <p:cNvSpPr txBox="1">
            <a:spLocks noChangeArrowheads="1"/>
          </p:cNvSpPr>
          <p:nvPr/>
        </p:nvSpPr>
        <p:spPr bwMode="auto">
          <a:xfrm>
            <a:off x="304800" y="1676400"/>
            <a:ext cx="4602732" cy="348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prstTxWarp prst="textNoShape">
              <a:avLst/>
            </a:prstTxWarp>
            <a:spAutoFit/>
          </a:bodyPr>
          <a:lstStyle/>
          <a:p>
            <a:pPr algn="ctr" defTabSz="914400" fontAlgn="base">
              <a:lnSpc>
                <a:spcPct val="80000"/>
              </a:lnSpc>
              <a:spcBef>
                <a:spcPct val="5000"/>
              </a:spcBef>
              <a:spcAft>
                <a:spcPct val="0"/>
              </a:spcAft>
            </a:pPr>
            <a:r>
              <a:rPr lang="es-AR" sz="2000" b="1" smtClean="0">
                <a:solidFill>
                  <a:srgbClr val="333399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CV &lt; 50 c/mL</a:t>
            </a:r>
            <a:endParaRPr lang="es-AR" sz="2000" b="1">
              <a:solidFill>
                <a:srgbClr val="333399"/>
              </a:solidFill>
              <a:latin typeface="Calibri" pitchFamily="-1" charset="0"/>
              <a:ea typeface="Arial" pitchFamily="-1" charset="0"/>
              <a:cs typeface="Arial" pitchFamily="-1" charset="0"/>
            </a:endParaRPr>
          </a:p>
        </p:txBody>
      </p:sp>
      <p:grpSp>
        <p:nvGrpSpPr>
          <p:cNvPr id="41" name="Groupe 40"/>
          <p:cNvGrpSpPr/>
          <p:nvPr/>
        </p:nvGrpSpPr>
        <p:grpSpPr>
          <a:xfrm>
            <a:off x="209636" y="2048347"/>
            <a:ext cx="5223687" cy="4280952"/>
            <a:chOff x="209636" y="2048347"/>
            <a:chExt cx="5223687" cy="4280952"/>
          </a:xfrm>
        </p:grpSpPr>
        <p:sp>
          <p:nvSpPr>
            <p:cNvPr id="238615" name="Rectangle 133"/>
            <p:cNvSpPr>
              <a:spLocks noChangeArrowheads="1"/>
            </p:cNvSpPr>
            <p:nvPr/>
          </p:nvSpPr>
          <p:spPr bwMode="auto">
            <a:xfrm>
              <a:off x="922103" y="3428999"/>
              <a:ext cx="793627" cy="1861023"/>
            </a:xfrm>
            <a:prstGeom prst="rect">
              <a:avLst/>
            </a:prstGeom>
            <a:solidFill>
              <a:srgbClr val="3366CC"/>
            </a:solidFill>
            <a:ln w="127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16" name="Rectangle 135"/>
            <p:cNvSpPr>
              <a:spLocks noChangeArrowheads="1"/>
            </p:cNvSpPr>
            <p:nvPr/>
          </p:nvSpPr>
          <p:spPr bwMode="auto">
            <a:xfrm>
              <a:off x="309023" y="4501263"/>
              <a:ext cx="19877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400" b="1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25</a:t>
              </a:r>
              <a:endParaRPr lang="es-AR" sz="1400" b="1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38617" name="Rectangle 136"/>
            <p:cNvSpPr>
              <a:spLocks noChangeArrowheads="1"/>
            </p:cNvSpPr>
            <p:nvPr/>
          </p:nvSpPr>
          <p:spPr bwMode="auto">
            <a:xfrm>
              <a:off x="309023" y="3809113"/>
              <a:ext cx="19877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400" b="1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50</a:t>
              </a:r>
              <a:endParaRPr lang="es-AR" sz="1400" b="1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38618" name="Rectangle 137"/>
            <p:cNvSpPr>
              <a:spLocks noChangeArrowheads="1"/>
            </p:cNvSpPr>
            <p:nvPr/>
          </p:nvSpPr>
          <p:spPr bwMode="auto">
            <a:xfrm>
              <a:off x="209636" y="2427988"/>
              <a:ext cx="298159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400" b="1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100</a:t>
              </a:r>
              <a:endParaRPr lang="es-AR" sz="1400" b="1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38619" name="Rectangle 138"/>
            <p:cNvSpPr>
              <a:spLocks noChangeArrowheads="1"/>
            </p:cNvSpPr>
            <p:nvPr/>
          </p:nvSpPr>
          <p:spPr bwMode="auto">
            <a:xfrm>
              <a:off x="309023" y="3118550"/>
              <a:ext cx="19877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400" b="1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75</a:t>
              </a:r>
              <a:endParaRPr lang="es-AR" sz="1400" b="1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38620" name="Line 139"/>
            <p:cNvSpPr>
              <a:spLocks noChangeShapeType="1"/>
            </p:cNvSpPr>
            <p:nvPr/>
          </p:nvSpPr>
          <p:spPr bwMode="auto">
            <a:xfrm>
              <a:off x="562490" y="4608984"/>
              <a:ext cx="119871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 sz="2400" i="1">
                <a:solidFill>
                  <a:srgbClr val="FFFFFF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21" name="Line 140"/>
            <p:cNvSpPr>
              <a:spLocks noChangeShapeType="1"/>
            </p:cNvSpPr>
            <p:nvPr/>
          </p:nvSpPr>
          <p:spPr bwMode="auto">
            <a:xfrm>
              <a:off x="562490" y="3918422"/>
              <a:ext cx="119871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 sz="2400" i="1">
                <a:solidFill>
                  <a:srgbClr val="FFFFFF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22" name="Line 141"/>
            <p:cNvSpPr>
              <a:spLocks noChangeShapeType="1"/>
            </p:cNvSpPr>
            <p:nvPr/>
          </p:nvSpPr>
          <p:spPr bwMode="auto">
            <a:xfrm>
              <a:off x="562490" y="2534122"/>
              <a:ext cx="119871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 sz="2400" i="1">
                <a:solidFill>
                  <a:srgbClr val="FFFFFF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23" name="Line 142"/>
            <p:cNvSpPr>
              <a:spLocks noChangeShapeType="1"/>
            </p:cNvSpPr>
            <p:nvPr/>
          </p:nvSpPr>
          <p:spPr bwMode="auto">
            <a:xfrm>
              <a:off x="562490" y="3224684"/>
              <a:ext cx="119871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 sz="2400" i="1">
                <a:solidFill>
                  <a:srgbClr val="FFFFFF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24" name="Line 143"/>
            <p:cNvSpPr>
              <a:spLocks noChangeShapeType="1"/>
            </p:cNvSpPr>
            <p:nvPr/>
          </p:nvSpPr>
          <p:spPr bwMode="auto">
            <a:xfrm>
              <a:off x="680295" y="2524597"/>
              <a:ext cx="2066" cy="2860675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 sz="2400" i="1">
                <a:solidFill>
                  <a:srgbClr val="FFFFFF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25" name="Rectangle 144"/>
            <p:cNvSpPr>
              <a:spLocks noChangeArrowheads="1"/>
            </p:cNvSpPr>
            <p:nvPr/>
          </p:nvSpPr>
          <p:spPr bwMode="auto">
            <a:xfrm>
              <a:off x="1145116" y="3084498"/>
              <a:ext cx="384365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400" b="1" smtClean="0">
                  <a:solidFill>
                    <a:srgbClr val="333399"/>
                  </a:solidFill>
                  <a:ea typeface="Arial" pitchFamily="-1" charset="0"/>
                  <a:cs typeface="Arial" pitchFamily="-1" charset="0"/>
                </a:rPr>
                <a:t>67</a:t>
              </a:r>
              <a:endParaRPr lang="es-AR" sz="1400" b="1">
                <a:solidFill>
                  <a:srgbClr val="333399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38626" name="Rectangle 145"/>
            <p:cNvSpPr>
              <a:spLocks noChangeArrowheads="1"/>
            </p:cNvSpPr>
            <p:nvPr/>
          </p:nvSpPr>
          <p:spPr bwMode="auto">
            <a:xfrm>
              <a:off x="1930474" y="3153268"/>
              <a:ext cx="384365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400" b="1" smtClean="0">
                  <a:solidFill>
                    <a:srgbClr val="333399"/>
                  </a:solidFill>
                  <a:ea typeface="Arial" pitchFamily="-1" charset="0"/>
                  <a:cs typeface="Arial" pitchFamily="-1" charset="0"/>
                </a:rPr>
                <a:t>65</a:t>
              </a:r>
              <a:endParaRPr lang="es-AR" sz="1400" b="1">
                <a:solidFill>
                  <a:srgbClr val="333399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38628" name="Rectangle 151"/>
            <p:cNvSpPr>
              <a:spLocks noChangeArrowheads="1"/>
            </p:cNvSpPr>
            <p:nvPr/>
          </p:nvSpPr>
          <p:spPr bwMode="auto">
            <a:xfrm>
              <a:off x="1707463" y="3500438"/>
              <a:ext cx="793627" cy="1789584"/>
            </a:xfrm>
            <a:prstGeom prst="rect">
              <a:avLst/>
            </a:prstGeom>
            <a:solidFill>
              <a:srgbClr val="FFCC00"/>
            </a:solidFill>
            <a:ln w="127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29" name="ZoneTexte 86"/>
            <p:cNvSpPr txBox="1">
              <a:spLocks noChangeArrowheads="1"/>
            </p:cNvSpPr>
            <p:nvPr/>
          </p:nvSpPr>
          <p:spPr bwMode="auto">
            <a:xfrm>
              <a:off x="792722" y="5609871"/>
              <a:ext cx="1831376" cy="7194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s-AR" sz="1500" dirty="0" smtClean="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  <a:sym typeface="Symbol" pitchFamily="-1" charset="2"/>
                </a:rPr>
                <a:t>Diferencia ajustada</a:t>
              </a:r>
              <a:endParaRPr lang="es-AR" sz="1500" dirty="0" smtClean="0">
                <a:solidFill>
                  <a:srgbClr val="000066"/>
                </a:solidFill>
                <a:ea typeface="Arial" pitchFamily="-1" charset="0"/>
                <a:cs typeface="Arial" pitchFamily="-1" charset="0"/>
                <a:sym typeface="Symbol" pitchFamily="-1" charset="2"/>
              </a:endParaRPr>
            </a:p>
            <a:p>
              <a:pPr algn="ctr" defTabSz="91440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s-AR" sz="1500" dirty="0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  <a:sym typeface="Symbol" pitchFamily="-1" charset="2"/>
                </a:rPr>
                <a:t>(IC95%)</a:t>
              </a:r>
              <a:r>
                <a:rPr lang="es-AR" sz="1500" dirty="0" smtClean="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  <a:sym typeface="Symbol" pitchFamily="-1" charset="2"/>
                </a:rPr>
                <a:t> </a:t>
              </a:r>
              <a:r>
                <a:rPr lang="es-AR" sz="1500" dirty="0" smtClean="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</a:rPr>
                <a:t>= 1.9%</a:t>
              </a:r>
            </a:p>
            <a:p>
              <a:pPr algn="ctr" defTabSz="91440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s-AR" sz="1500" dirty="0" smtClean="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</a:rPr>
                <a:t>(-5.9% ; 9.8%)</a:t>
              </a:r>
              <a:endParaRPr lang="es-AR" sz="1500" dirty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30" name="Rectangle 133"/>
            <p:cNvSpPr>
              <a:spLocks noChangeArrowheads="1"/>
            </p:cNvSpPr>
            <p:nvPr/>
          </p:nvSpPr>
          <p:spPr bwMode="auto">
            <a:xfrm>
              <a:off x="3127312" y="3363433"/>
              <a:ext cx="793627" cy="1926590"/>
            </a:xfrm>
            <a:prstGeom prst="rect">
              <a:avLst/>
            </a:prstGeom>
            <a:solidFill>
              <a:srgbClr val="3366CC"/>
            </a:solidFill>
            <a:ln w="127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31" name="Rectangle 144"/>
            <p:cNvSpPr>
              <a:spLocks noChangeArrowheads="1"/>
            </p:cNvSpPr>
            <p:nvPr/>
          </p:nvSpPr>
          <p:spPr bwMode="auto">
            <a:xfrm>
              <a:off x="3337925" y="3028889"/>
              <a:ext cx="384365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400" b="1" smtClean="0">
                  <a:solidFill>
                    <a:srgbClr val="333399"/>
                  </a:solidFill>
                  <a:ea typeface="Arial" pitchFamily="-1" charset="0"/>
                  <a:cs typeface="Arial" pitchFamily="-1" charset="0"/>
                </a:rPr>
                <a:t>70</a:t>
              </a:r>
              <a:endParaRPr lang="es-AR" sz="1400" b="1">
                <a:solidFill>
                  <a:srgbClr val="333399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38632" name="Rectangle 145"/>
            <p:cNvSpPr>
              <a:spLocks noChangeArrowheads="1"/>
            </p:cNvSpPr>
            <p:nvPr/>
          </p:nvSpPr>
          <p:spPr bwMode="auto">
            <a:xfrm>
              <a:off x="4106750" y="2932524"/>
              <a:ext cx="384365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400" b="1" smtClean="0">
                  <a:solidFill>
                    <a:srgbClr val="333399"/>
                  </a:solidFill>
                  <a:ea typeface="Arial" pitchFamily="-1" charset="0"/>
                  <a:cs typeface="Arial" pitchFamily="-1" charset="0"/>
                </a:rPr>
                <a:t>74</a:t>
              </a:r>
              <a:endParaRPr lang="es-AR" sz="1400" b="1">
                <a:solidFill>
                  <a:srgbClr val="333399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38633" name="Rectangle 151"/>
            <p:cNvSpPr>
              <a:spLocks noChangeArrowheads="1"/>
            </p:cNvSpPr>
            <p:nvPr/>
          </p:nvSpPr>
          <p:spPr bwMode="auto">
            <a:xfrm>
              <a:off x="3912672" y="3259270"/>
              <a:ext cx="793627" cy="2005038"/>
            </a:xfrm>
            <a:prstGeom prst="rect">
              <a:avLst/>
            </a:prstGeom>
            <a:solidFill>
              <a:srgbClr val="FFCC00"/>
            </a:solidFill>
            <a:ln w="127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35" name="ZoneTexte 86"/>
            <p:cNvSpPr txBox="1">
              <a:spLocks noChangeArrowheads="1"/>
            </p:cNvSpPr>
            <p:nvPr/>
          </p:nvSpPr>
          <p:spPr bwMode="auto">
            <a:xfrm>
              <a:off x="2998464" y="5609871"/>
              <a:ext cx="1835759" cy="7155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s-AR" sz="1500" dirty="0" smtClean="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  <a:sym typeface="Symbol" pitchFamily="-1" charset="2"/>
                </a:rPr>
                <a:t>Diferencia ajustada</a:t>
              </a:r>
              <a:endParaRPr lang="es-AR" sz="1500" dirty="0" smtClean="0">
                <a:solidFill>
                  <a:srgbClr val="000066"/>
                </a:solidFill>
                <a:ea typeface="Arial" pitchFamily="-1" charset="0"/>
                <a:cs typeface="Arial" pitchFamily="-1" charset="0"/>
                <a:sym typeface="Symbol" pitchFamily="-1" charset="2"/>
              </a:endParaRPr>
            </a:p>
            <a:p>
              <a:pPr algn="ctr" defTabSz="91440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s-AR" sz="1500" dirty="0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  <a:sym typeface="Symbol" pitchFamily="-1" charset="2"/>
                </a:rPr>
                <a:t>(IC95%)</a:t>
              </a:r>
              <a:r>
                <a:rPr lang="es-AR" sz="1500" dirty="0" smtClean="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  <a:sym typeface="Symbol" pitchFamily="-1" charset="2"/>
                </a:rPr>
                <a:t> </a:t>
              </a:r>
              <a:r>
                <a:rPr lang="es-AR" sz="1500" dirty="0" smtClean="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</a:rPr>
                <a:t>= - 2.9%</a:t>
              </a:r>
            </a:p>
            <a:p>
              <a:pPr algn="ctr" defTabSz="91440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s-AR" sz="1500" dirty="0" smtClean="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</a:rPr>
                <a:t>(-10.4% ; 4.5%)</a:t>
              </a:r>
              <a:endParaRPr lang="es-AR" sz="1500" dirty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36" name="Line 146"/>
            <p:cNvSpPr>
              <a:spLocks noChangeShapeType="1"/>
            </p:cNvSpPr>
            <p:nvPr/>
          </p:nvSpPr>
          <p:spPr bwMode="auto">
            <a:xfrm>
              <a:off x="562490" y="5301134"/>
              <a:ext cx="4515822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 sz="2400" i="1">
                <a:solidFill>
                  <a:srgbClr val="FFFFFF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42" name="Rectangle 40"/>
            <p:cNvSpPr>
              <a:spLocks noChangeArrowheads="1"/>
            </p:cNvSpPr>
            <p:nvPr/>
          </p:nvSpPr>
          <p:spPr bwMode="auto">
            <a:xfrm>
              <a:off x="1145845" y="5310659"/>
              <a:ext cx="1125128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5000"/>
                </a:spcBef>
                <a:spcAft>
                  <a:spcPct val="0"/>
                </a:spcAft>
              </a:pPr>
              <a:r>
                <a:rPr lang="es-AR" sz="1600" b="1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ITT, NC=F</a:t>
              </a:r>
              <a:endParaRPr lang="es-AR" sz="1600" b="1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38643" name="Rectangle 41"/>
            <p:cNvSpPr>
              <a:spLocks noChangeArrowheads="1"/>
            </p:cNvSpPr>
            <p:nvPr/>
          </p:nvSpPr>
          <p:spPr bwMode="auto">
            <a:xfrm>
              <a:off x="3272582" y="5310659"/>
              <a:ext cx="1287532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5000"/>
                </a:spcBef>
                <a:spcAft>
                  <a:spcPct val="0"/>
                </a:spcAft>
              </a:pPr>
              <a:r>
                <a:rPr lang="es-AR" sz="1600" b="1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ITT, TLOVR</a:t>
              </a:r>
              <a:endParaRPr lang="es-AR" sz="1600" b="1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56" name="AutoShape 165"/>
            <p:cNvSpPr>
              <a:spLocks noChangeArrowheads="1"/>
            </p:cNvSpPr>
            <p:nvPr/>
          </p:nvSpPr>
          <p:spPr bwMode="auto">
            <a:xfrm>
              <a:off x="2771800" y="2116783"/>
              <a:ext cx="2642034" cy="592137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solidFill>
                <a:srgbClr val="D0D0F0"/>
              </a:solidFill>
              <a:round/>
              <a:headEnd/>
              <a:tailEnd/>
            </a:ln>
            <a:effectLst>
              <a:prstShdw prst="shdw17" dist="17961" dir="2700000">
                <a:srgbClr val="7D7D90">
                  <a:alpha val="74997"/>
                </a:srgbClr>
              </a:prstShdw>
            </a:effectLst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 sz="240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57" name="Rectangle 3"/>
            <p:cNvSpPr>
              <a:spLocks noChangeArrowheads="1"/>
            </p:cNvSpPr>
            <p:nvPr/>
          </p:nvSpPr>
          <p:spPr bwMode="auto">
            <a:xfrm>
              <a:off x="2881337" y="2215208"/>
              <a:ext cx="177800" cy="144462"/>
            </a:xfrm>
            <a:prstGeom prst="rect">
              <a:avLst/>
            </a:prstGeom>
            <a:solidFill>
              <a:srgbClr val="3366CC"/>
            </a:solidFill>
            <a:ln w="127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 sz="160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58" name="Rectangle 4"/>
            <p:cNvSpPr>
              <a:spLocks noChangeArrowheads="1"/>
            </p:cNvSpPr>
            <p:nvPr/>
          </p:nvSpPr>
          <p:spPr bwMode="auto">
            <a:xfrm>
              <a:off x="2881337" y="2480320"/>
              <a:ext cx="177800" cy="144463"/>
            </a:xfrm>
            <a:prstGeom prst="rect">
              <a:avLst/>
            </a:prstGeom>
            <a:solidFill>
              <a:srgbClr val="FFCC00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 sz="200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59" name="ZoneTexte 84"/>
            <p:cNvSpPr txBox="1">
              <a:spLocks noChangeArrowheads="1"/>
            </p:cNvSpPr>
            <p:nvPr/>
          </p:nvSpPr>
          <p:spPr bwMode="auto">
            <a:xfrm>
              <a:off x="3038500" y="2094558"/>
              <a:ext cx="2394823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600" b="1" dirty="0" smtClean="0">
                  <a:solidFill>
                    <a:srgbClr val="333399"/>
                  </a:solidFill>
                  <a:latin typeface="Calibri" pitchFamily="-1" charset="0"/>
                  <a:ea typeface="ＭＳ Ｐゴシック" pitchFamily="-1" charset="-128"/>
                  <a:cs typeface="ＭＳ Ｐゴシック" pitchFamily="-1" charset="-128"/>
                </a:rPr>
                <a:t>NVP (QD + BID) + TDF/FTC</a:t>
              </a:r>
              <a:endParaRPr lang="es-AR" sz="1600" b="1" dirty="0">
                <a:solidFill>
                  <a:srgbClr val="333399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60" name="ZoneTexte 85"/>
            <p:cNvSpPr txBox="1">
              <a:spLocks noChangeArrowheads="1"/>
            </p:cNvSpPr>
            <p:nvPr/>
          </p:nvSpPr>
          <p:spPr bwMode="auto">
            <a:xfrm>
              <a:off x="3038500" y="2354908"/>
              <a:ext cx="1572482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600" b="1" smtClean="0">
                  <a:solidFill>
                    <a:srgbClr val="333399"/>
                  </a:solidFill>
                  <a:latin typeface="Calibri" pitchFamily="-1" charset="0"/>
                  <a:ea typeface="ＭＳ Ｐゴシック" pitchFamily="-1" charset="-128"/>
                  <a:cs typeface="ＭＳ Ｐゴシック" pitchFamily="-1" charset="-128"/>
                </a:rPr>
                <a:t>ATV/r + TDF/FTC</a:t>
              </a:r>
              <a:endParaRPr lang="es-AR" sz="1600" b="1">
                <a:solidFill>
                  <a:srgbClr val="333399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62" name="Rectangle 40"/>
            <p:cNvSpPr>
              <a:spLocks noChangeArrowheads="1"/>
            </p:cNvSpPr>
            <p:nvPr/>
          </p:nvSpPr>
          <p:spPr bwMode="auto">
            <a:xfrm>
              <a:off x="891520" y="2511565"/>
              <a:ext cx="1686679" cy="62940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5000"/>
                </a:spcBef>
                <a:spcAft>
                  <a:spcPct val="0"/>
                </a:spcAft>
              </a:pPr>
              <a:r>
                <a:rPr lang="es-AR" sz="1600" dirty="0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Análisis primario</a:t>
              </a:r>
            </a:p>
            <a:p>
              <a:pPr algn="ctr" defTabSz="914400" fontAlgn="base">
                <a:spcBef>
                  <a:spcPct val="5000"/>
                </a:spcBef>
                <a:spcAft>
                  <a:spcPct val="0"/>
                </a:spcAft>
              </a:pPr>
              <a:r>
                <a:rPr lang="es-AR" sz="1400" dirty="0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(S24, S36 </a:t>
              </a:r>
              <a:r>
                <a:rPr lang="es-AR" sz="1400" dirty="0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y </a:t>
              </a:r>
              <a:r>
                <a:rPr lang="es-AR" sz="1400" dirty="0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S48</a:t>
              </a:r>
              <a:r>
                <a:rPr lang="es-AR" dirty="0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) </a:t>
              </a:r>
              <a:endParaRPr lang="es-AR" dirty="0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69" name="Text Box 148"/>
            <p:cNvSpPr txBox="1">
              <a:spLocks noChangeArrowheads="1"/>
            </p:cNvSpPr>
            <p:nvPr/>
          </p:nvSpPr>
          <p:spPr bwMode="auto">
            <a:xfrm>
              <a:off x="255271" y="2048347"/>
              <a:ext cx="389850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mtClean="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</a:rPr>
                <a:t>%</a:t>
              </a:r>
              <a:endParaRPr lang="es-AR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43" name="Rectangle 135"/>
            <p:cNvSpPr>
              <a:spLocks noChangeArrowheads="1"/>
            </p:cNvSpPr>
            <p:nvPr/>
          </p:nvSpPr>
          <p:spPr bwMode="auto">
            <a:xfrm>
              <a:off x="408409" y="5169575"/>
              <a:ext cx="99386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400" b="1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0</a:t>
              </a:r>
              <a:endParaRPr lang="es-AR" sz="1400" b="1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</p:grpSp>
      <p:sp>
        <p:nvSpPr>
          <p:cNvPr id="63" name="Text Box 134"/>
          <p:cNvSpPr txBox="1">
            <a:spLocks noChangeArrowheads="1"/>
          </p:cNvSpPr>
          <p:nvPr/>
        </p:nvSpPr>
        <p:spPr bwMode="auto">
          <a:xfrm>
            <a:off x="5413834" y="2689663"/>
            <a:ext cx="3550654" cy="2123658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wrap="square" anchor="ctr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5000"/>
              </a:spcBef>
              <a:spcAft>
                <a:spcPct val="0"/>
              </a:spcAft>
            </a:pPr>
            <a:r>
              <a:rPr lang="es-AR" sz="1600" dirty="0" smtClean="0">
                <a:solidFill>
                  <a:srgbClr val="000066"/>
                </a:solidFill>
                <a:ea typeface="Arial" pitchFamily="-1" charset="0"/>
                <a:cs typeface="Arial" pitchFamily="-1" charset="0"/>
              </a:rPr>
              <a:t>Similar respuesta al tratamiento </a:t>
            </a:r>
            <a:br>
              <a:rPr lang="es-AR" sz="1600" dirty="0" smtClean="0">
                <a:solidFill>
                  <a:srgbClr val="000066"/>
                </a:solidFill>
                <a:ea typeface="Arial" pitchFamily="-1" charset="0"/>
                <a:cs typeface="Arial" pitchFamily="-1" charset="0"/>
              </a:rPr>
            </a:br>
            <a:r>
              <a:rPr lang="es-AR" sz="1600" dirty="0" smtClean="0">
                <a:solidFill>
                  <a:srgbClr val="000066"/>
                </a:solidFill>
                <a:ea typeface="Arial" pitchFamily="-1" charset="0"/>
                <a:cs typeface="Arial" pitchFamily="-1" charset="0"/>
              </a:rPr>
              <a:t>con NVP BID (66.5%) y QD (67%)</a:t>
            </a:r>
          </a:p>
          <a:p>
            <a:pPr defTabSz="914400" fontAlgn="base">
              <a:spcBef>
                <a:spcPct val="5000"/>
              </a:spcBef>
              <a:spcAft>
                <a:spcPct val="0"/>
              </a:spcAft>
            </a:pPr>
            <a:endParaRPr lang="es-AR" sz="1600" dirty="0" smtClean="0">
              <a:solidFill>
                <a:srgbClr val="000066"/>
              </a:solidFill>
              <a:ea typeface="Arial" pitchFamily="-1" charset="0"/>
              <a:cs typeface="Arial" pitchFamily="-1" charset="0"/>
            </a:endParaRPr>
          </a:p>
          <a:p>
            <a:pPr defTabSz="914400" fontAlgn="base">
              <a:spcBef>
                <a:spcPct val="5000"/>
              </a:spcBef>
              <a:spcAft>
                <a:spcPct val="0"/>
              </a:spcAft>
            </a:pPr>
            <a:r>
              <a:rPr lang="es-AR" sz="1600" dirty="0" smtClean="0">
                <a:solidFill>
                  <a:srgbClr val="000066"/>
                </a:solidFill>
                <a:ea typeface="Arial" pitchFamily="-1" charset="0"/>
                <a:cs typeface="Arial" pitchFamily="-1" charset="0"/>
              </a:rPr>
              <a:t>ITT, </a:t>
            </a:r>
            <a:r>
              <a:rPr lang="es-AR" sz="1600" dirty="0" err="1" smtClean="0">
                <a:solidFill>
                  <a:srgbClr val="000066"/>
                </a:solidFill>
                <a:ea typeface="Arial" pitchFamily="-1" charset="0"/>
                <a:cs typeface="Arial" pitchFamily="-1" charset="0"/>
              </a:rPr>
              <a:t>snapshot</a:t>
            </a:r>
            <a:r>
              <a:rPr lang="es-AR" sz="1600" dirty="0" smtClean="0">
                <a:solidFill>
                  <a:srgbClr val="000066"/>
                </a:solidFill>
                <a:ea typeface="Arial" pitchFamily="-1" charset="0"/>
                <a:cs typeface="Arial" pitchFamily="-1" charset="0"/>
              </a:rPr>
              <a:t>: </a:t>
            </a:r>
            <a:r>
              <a:rPr lang="es-AR" sz="1600" dirty="0" smtClean="0">
                <a:solidFill>
                  <a:srgbClr val="000066"/>
                </a:solidFill>
                <a:ea typeface="Arial" pitchFamily="-1" charset="0"/>
                <a:cs typeface="Arial" pitchFamily="-1" charset="0"/>
              </a:rPr>
              <a:t>tasa de respuesta</a:t>
            </a:r>
          </a:p>
          <a:p>
            <a:pPr defTabSz="914400" fontAlgn="base">
              <a:spcBef>
                <a:spcPct val="5000"/>
              </a:spcBef>
              <a:spcAft>
                <a:spcPct val="0"/>
              </a:spcAft>
              <a:buClr>
                <a:srgbClr val="CC3300"/>
              </a:buClr>
              <a:buFont typeface="Arial" pitchFamily="34" charset="0"/>
              <a:buChar char="•"/>
            </a:pPr>
            <a:r>
              <a:rPr lang="es-AR" sz="1600" dirty="0" smtClean="0">
                <a:solidFill>
                  <a:srgbClr val="000066"/>
                </a:solidFill>
                <a:ea typeface="Arial" pitchFamily="-1" charset="0"/>
                <a:cs typeface="Arial" pitchFamily="-1" charset="0"/>
              </a:rPr>
              <a:t> </a:t>
            </a:r>
            <a:r>
              <a:rPr lang="es-AR" sz="1600" dirty="0" smtClean="0">
                <a:solidFill>
                  <a:srgbClr val="000066"/>
                </a:solidFill>
                <a:ea typeface="Arial" pitchFamily="-1" charset="0"/>
                <a:cs typeface="Arial" pitchFamily="-1" charset="0"/>
              </a:rPr>
              <a:t>NVP: </a:t>
            </a:r>
            <a:r>
              <a:rPr lang="es-AR" sz="1600" dirty="0" smtClean="0">
                <a:solidFill>
                  <a:srgbClr val="000066"/>
                </a:solidFill>
                <a:ea typeface="Arial" pitchFamily="-1" charset="0"/>
                <a:cs typeface="Arial" pitchFamily="-1" charset="0"/>
              </a:rPr>
              <a:t>67.3%</a:t>
            </a:r>
          </a:p>
          <a:p>
            <a:pPr defTabSz="914400" fontAlgn="base">
              <a:spcBef>
                <a:spcPct val="5000"/>
              </a:spcBef>
              <a:spcAft>
                <a:spcPct val="0"/>
              </a:spcAft>
              <a:buClr>
                <a:srgbClr val="CC3300"/>
              </a:buClr>
              <a:buFont typeface="Arial" pitchFamily="34" charset="0"/>
              <a:buChar char="•"/>
            </a:pPr>
            <a:r>
              <a:rPr lang="es-AR" sz="1600" dirty="0" smtClean="0">
                <a:solidFill>
                  <a:srgbClr val="000066"/>
                </a:solidFill>
                <a:ea typeface="Arial" pitchFamily="-1" charset="0"/>
                <a:cs typeface="Arial" pitchFamily="-1" charset="0"/>
              </a:rPr>
              <a:t> </a:t>
            </a:r>
            <a:r>
              <a:rPr lang="es-AR" sz="1600" dirty="0" smtClean="0">
                <a:solidFill>
                  <a:srgbClr val="000066"/>
                </a:solidFill>
                <a:ea typeface="Arial" pitchFamily="-1" charset="0"/>
                <a:cs typeface="Arial" pitchFamily="-1" charset="0"/>
              </a:rPr>
              <a:t>ATV/r: </a:t>
            </a:r>
            <a:r>
              <a:rPr lang="es-AR" sz="1600" dirty="0" smtClean="0">
                <a:solidFill>
                  <a:srgbClr val="000066"/>
                </a:solidFill>
                <a:ea typeface="Arial" pitchFamily="-1" charset="0"/>
                <a:cs typeface="Arial" pitchFamily="-1" charset="0"/>
              </a:rPr>
              <a:t>78.8%</a:t>
            </a:r>
          </a:p>
          <a:p>
            <a:pPr defTabSz="914400" fontAlgn="base">
              <a:spcBef>
                <a:spcPct val="5000"/>
              </a:spcBef>
              <a:spcAft>
                <a:spcPct val="0"/>
              </a:spcAft>
            </a:pPr>
            <a:r>
              <a:rPr lang="es-AR" sz="1600" dirty="0" smtClean="0">
                <a:solidFill>
                  <a:srgbClr val="000066"/>
                </a:solidFill>
                <a:ea typeface="Arial" pitchFamily="-1" charset="0"/>
                <a:cs typeface="Arial" pitchFamily="-1" charset="0"/>
              </a:rPr>
              <a:t>diferencia – 11.1% </a:t>
            </a:r>
            <a:br>
              <a:rPr lang="es-AR" sz="1600" dirty="0" smtClean="0">
                <a:solidFill>
                  <a:srgbClr val="000066"/>
                </a:solidFill>
                <a:ea typeface="Arial" pitchFamily="-1" charset="0"/>
                <a:cs typeface="Arial" pitchFamily="-1" charset="0"/>
              </a:rPr>
            </a:br>
            <a:r>
              <a:rPr lang="es-AR" sz="1600" dirty="0" smtClean="0">
                <a:solidFill>
                  <a:srgbClr val="000066"/>
                </a:solidFill>
                <a:ea typeface="Arial" pitchFamily="-1" charset="0"/>
                <a:cs typeface="Arial" pitchFamily="-1" charset="0"/>
              </a:rPr>
              <a:t>(IC95</a:t>
            </a:r>
            <a:r>
              <a:rPr lang="es-AR" sz="1600" dirty="0" smtClean="0">
                <a:solidFill>
                  <a:srgbClr val="000066"/>
                </a:solidFill>
                <a:ea typeface="Arial" pitchFamily="-1" charset="0"/>
                <a:cs typeface="Arial" pitchFamily="-1" charset="0"/>
              </a:rPr>
              <a:t>%: </a:t>
            </a:r>
            <a:r>
              <a:rPr lang="es-AR" sz="1600" dirty="0" smtClean="0">
                <a:solidFill>
                  <a:srgbClr val="000066"/>
                </a:solidFill>
                <a:ea typeface="Arial" pitchFamily="-1" charset="0"/>
                <a:cs typeface="Arial" pitchFamily="-1" charset="0"/>
              </a:rPr>
              <a:t>-18.4 ; - 3.9 ; p=0.003)</a:t>
            </a:r>
            <a:endParaRPr lang="es-AR" sz="1600" dirty="0">
              <a:solidFill>
                <a:srgbClr val="000066"/>
              </a:solidFill>
              <a:ea typeface="Arial" pitchFamily="-1" charset="0"/>
              <a:cs typeface="Arial" pitchFamily="-1" charset="0"/>
            </a:endParaRPr>
          </a:p>
        </p:txBody>
      </p:sp>
      <p:sp>
        <p:nvSpPr>
          <p:cNvPr id="36" name="Rectangle 27"/>
          <p:cNvSpPr>
            <a:spLocks noGrp="1" noChangeArrowheads="1"/>
          </p:cNvSpPr>
          <p:nvPr>
            <p:ph type="title"/>
          </p:nvPr>
        </p:nvSpPr>
        <p:spPr>
          <a:xfrm>
            <a:off x="50799" y="44450"/>
            <a:ext cx="9064888" cy="1106488"/>
          </a:xfrm>
        </p:spPr>
        <p:txBody>
          <a:bodyPr/>
          <a:lstStyle/>
          <a:p>
            <a:r>
              <a:rPr lang="es-AR" dirty="0" smtClean="0">
                <a:ea typeface="ＭＳ Ｐゴシック" pitchFamily="-1" charset="-128"/>
                <a:cs typeface="ＭＳ Ｐゴシック" pitchFamily="-1" charset="-128"/>
              </a:rPr>
              <a:t>Estudio ARTEN: [NVP (QD </a:t>
            </a:r>
            <a:r>
              <a:rPr lang="es-AR" dirty="0" smtClean="0">
                <a:ea typeface="ＭＳ Ｐゴシック" pitchFamily="-1" charset="-128"/>
                <a:cs typeface="ＭＳ Ｐゴシック" pitchFamily="-1" charset="-128"/>
              </a:rPr>
              <a:t>o </a:t>
            </a:r>
            <a:r>
              <a:rPr lang="es-AR" dirty="0" smtClean="0">
                <a:ea typeface="ＭＳ Ｐゴシック" pitchFamily="-1" charset="-128"/>
                <a:cs typeface="ＭＳ Ｐゴシック" pitchFamily="-1" charset="-128"/>
              </a:rPr>
              <a:t>BID) vs ATV/r] + TDF/FTC </a:t>
            </a:r>
            <a:endParaRPr lang="es-AR" dirty="0"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37" name="ZoneTexte 69"/>
          <p:cNvSpPr txBox="1">
            <a:spLocks noChangeArrowheads="1"/>
          </p:cNvSpPr>
          <p:nvPr/>
        </p:nvSpPr>
        <p:spPr bwMode="auto">
          <a:xfrm>
            <a:off x="5410200" y="6581775"/>
            <a:ext cx="37338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GB" sz="1200" i="1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Soriano V. </a:t>
            </a:r>
            <a:r>
              <a:rPr lang="fr-FR" sz="1200" i="1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Antiviral </a:t>
            </a:r>
            <a:r>
              <a:rPr lang="fr-FR" sz="1200" i="1" dirty="0" err="1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Therapy</a:t>
            </a:r>
            <a:r>
              <a:rPr lang="fr-FR" sz="1200" i="1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 2011;16:339-48</a:t>
            </a:r>
            <a:endParaRPr lang="en-GB" sz="1200" i="1" dirty="0">
              <a:solidFill>
                <a:srgbClr val="CC0000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grpSp>
        <p:nvGrpSpPr>
          <p:cNvPr id="38" name="Grouper 37"/>
          <p:cNvGrpSpPr/>
          <p:nvPr/>
        </p:nvGrpSpPr>
        <p:grpSpPr>
          <a:xfrm>
            <a:off x="-1" y="6570663"/>
            <a:ext cx="783769" cy="288111"/>
            <a:chOff x="-1" y="6570663"/>
            <a:chExt cx="783769" cy="288111"/>
          </a:xfrm>
        </p:grpSpPr>
        <p:sp>
          <p:nvSpPr>
            <p:cNvPr id="39" name="AutoShape 162"/>
            <p:cNvSpPr>
              <a:spLocks noChangeArrowheads="1"/>
            </p:cNvSpPr>
            <p:nvPr/>
          </p:nvSpPr>
          <p:spPr bwMode="auto">
            <a:xfrm>
              <a:off x="-1" y="6570663"/>
              <a:ext cx="783769" cy="288111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GB" b="1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40" name="ZoneTexte 23"/>
            <p:cNvSpPr txBox="1">
              <a:spLocks noChangeArrowheads="1"/>
            </p:cNvSpPr>
            <p:nvPr/>
          </p:nvSpPr>
          <p:spPr bwMode="auto">
            <a:xfrm>
              <a:off x="33060" y="6581775"/>
              <a:ext cx="750708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1200" b="1" i="1" dirty="0" smtClean="0">
                  <a:solidFill>
                    <a:srgbClr val="333399"/>
                  </a:solidFill>
                  <a:latin typeface="Cambria" pitchFamily="-1" charset="0"/>
                  <a:ea typeface="ＭＳ Ｐゴシック" pitchFamily="-1" charset="-128"/>
                  <a:cs typeface="ＭＳ Ｐゴシック" pitchFamily="-1" charset="-128"/>
                </a:rPr>
                <a:t>ARTEN</a:t>
              </a:r>
              <a:endParaRPr lang="en-GB" sz="1200" b="1" i="1" dirty="0">
                <a:solidFill>
                  <a:srgbClr val="333399"/>
                </a:solidFill>
                <a:latin typeface="Cambria" pitchFamily="-1" charset="0"/>
                <a:ea typeface="ＭＳ Ｐゴシック" pitchFamily="-1" charset="-128"/>
                <a:cs typeface="ＭＳ Ｐゴシック" pitchFamily="-1" charset="-128"/>
              </a:endParaRPr>
            </a:p>
          </p:txBody>
        </p:sp>
      </p:grp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contenu 2"/>
          <p:cNvSpPr txBox="1">
            <a:spLocks/>
          </p:cNvSpPr>
          <p:nvPr/>
        </p:nvSpPr>
        <p:spPr bwMode="auto">
          <a:xfrm>
            <a:off x="39688" y="1320224"/>
            <a:ext cx="9024937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Font typeface="Wingdings" pitchFamily="-1" charset="2"/>
              <a:buChar char="§"/>
              <a:defRPr sz="2000">
                <a:solidFill>
                  <a:srgbClr val="CC3300"/>
                </a:solidFill>
                <a:latin typeface="+mn-lt"/>
                <a:ea typeface="ＭＳ Ｐゴシック" pitchFamily="-109" charset="-128"/>
                <a:cs typeface="ＭＳ Ｐゴシック" pitchFamily="-109" charset="-128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9pPr>
          </a:lstStyle>
          <a:p>
            <a:pPr defTabSz="914400">
              <a:lnSpc>
                <a:spcPts val="2280"/>
              </a:lnSpc>
              <a:spcBef>
                <a:spcPts val="0"/>
              </a:spcBef>
            </a:pPr>
            <a:r>
              <a:rPr lang="es-AR" sz="2400" b="1" kern="0" dirty="0" smtClean="0"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Eventos adversos a semana 48</a:t>
            </a:r>
            <a:endParaRPr lang="es-AR" sz="1800" kern="0" dirty="0">
              <a:ea typeface="ＭＳ Ｐゴシック" pitchFamily="-1" charset="-128"/>
              <a:cs typeface="ＭＳ Ｐゴシック" pitchFamily="-1" charset="-128"/>
            </a:endParaRPr>
          </a:p>
        </p:txBody>
      </p:sp>
      <p:graphicFrame>
        <p:nvGraphicFramePr>
          <p:cNvPr id="13" name="Group 77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2673014435"/>
              </p:ext>
            </p:extLst>
          </p:nvPr>
        </p:nvGraphicFramePr>
        <p:xfrm>
          <a:off x="234951" y="1777424"/>
          <a:ext cx="8353425" cy="4048900"/>
        </p:xfrm>
        <a:graphic>
          <a:graphicData uri="http://schemas.openxmlformats.org/drawingml/2006/table">
            <a:tbl>
              <a:tblPr/>
              <a:tblGrid>
                <a:gridCol w="246512"/>
                <a:gridCol w="3411088"/>
                <a:gridCol w="1600200"/>
                <a:gridCol w="1600200"/>
                <a:gridCol w="1495425"/>
              </a:tblGrid>
              <a:tr h="248387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s-AR" sz="1400" b="0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8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NVP QD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8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188</a:t>
                      </a:r>
                      <a:endParaRPr kumimoji="0" lang="es-AR" sz="1800" b="1" i="0" u="none" strike="noStrike" cap="none" normalizeH="0" baseline="0" noProof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99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8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NVP BID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8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188</a:t>
                      </a:r>
                      <a:endParaRPr kumimoji="0" lang="es-AR" sz="1800" b="1" i="0" u="none" strike="noStrike" cap="none" normalizeH="0" baseline="0" noProof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8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ATV/r 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8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193</a:t>
                      </a:r>
                      <a:endParaRPr kumimoji="0" lang="es-AR" sz="1800" b="1" i="0" u="none" strike="noStrike" cap="none" normalizeH="0" baseline="0" noProof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</a:tr>
              <a:tr h="226621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Cualquier evento adverso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85.9%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n-GB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86.5%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26621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Evento adverso relacionado a la droga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34.6%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n-GB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48.7%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26621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Discontinuación por evento adverso 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13.6%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3.6%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26621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  <a:defRPr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Evento adverso serio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9.6%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n-GB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8.8%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26621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  <a:defRPr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Rash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  <a:defRPr/>
                      </a:pPr>
                      <a:endParaRPr kumimoji="0" lang="en-GB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662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Cualquier grado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14.9%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17.0%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12.4%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662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Grado 3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1.6%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1.6%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0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662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Discontinuación por rash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3.7%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6.4%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0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6621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Hepatitis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n-GB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2662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Cualquier grado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1.6%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2.1%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0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662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Grado 3-4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1.0%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1.6%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0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662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Discontinuación por hepatitis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1.6%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2.1%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0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4" name="ZoneTexte 13"/>
          <p:cNvSpPr txBox="1"/>
          <p:nvPr/>
        </p:nvSpPr>
        <p:spPr>
          <a:xfrm>
            <a:off x="249971" y="5892224"/>
            <a:ext cx="676653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1400" dirty="0" smtClean="0">
                <a:solidFill>
                  <a:srgbClr val="000066"/>
                </a:solidFill>
                <a:latin typeface="Arial" pitchFamily="-109" charset="0"/>
                <a:ea typeface="ＭＳ Ｐゴシック" pitchFamily="-109" charset="-128"/>
                <a:cs typeface="ＭＳ Ｐゴシック" pitchFamily="-109" charset="-128"/>
              </a:rPr>
              <a:t>La mayoría de los episodios de </a:t>
            </a:r>
            <a:r>
              <a:rPr lang="es-AR" sz="1400" dirty="0" err="1" smtClean="0">
                <a:solidFill>
                  <a:srgbClr val="000066"/>
                </a:solidFill>
                <a:latin typeface="Arial" pitchFamily="-109" charset="0"/>
                <a:ea typeface="ＭＳ Ｐゴシック" pitchFamily="-109" charset="-128"/>
                <a:cs typeface="ＭＳ Ｐゴシック" pitchFamily="-109" charset="-128"/>
              </a:rPr>
              <a:t>rash</a:t>
            </a:r>
            <a:r>
              <a:rPr lang="es-AR" sz="1400" dirty="0" smtClean="0">
                <a:solidFill>
                  <a:srgbClr val="000066"/>
                </a:solidFill>
                <a:latin typeface="Arial" pitchFamily="-109" charset="0"/>
                <a:ea typeface="ＭＳ Ｐゴシック" pitchFamily="-109" charset="-128"/>
                <a:cs typeface="ＭＳ Ｐゴシック" pitchFamily="-109" charset="-128"/>
              </a:rPr>
              <a:t> por NVP ocurrieron en la fase de inducción </a:t>
            </a:r>
          </a:p>
          <a:p>
            <a:r>
              <a:rPr lang="es-AR" sz="1400" dirty="0" smtClean="0">
                <a:solidFill>
                  <a:srgbClr val="000066"/>
                </a:solidFill>
                <a:latin typeface="Arial" pitchFamily="-109" charset="0"/>
                <a:ea typeface="ＭＳ Ｐゴシック" pitchFamily="-109" charset="-128"/>
                <a:cs typeface="ＭＳ Ｐゴシック" pitchFamily="-109" charset="-128"/>
              </a:rPr>
              <a:t>No ocurrieron episodios de </a:t>
            </a:r>
            <a:r>
              <a:rPr lang="es-AR" sz="1400" dirty="0" err="1" smtClean="0">
                <a:solidFill>
                  <a:srgbClr val="000066"/>
                </a:solidFill>
                <a:latin typeface="Arial" pitchFamily="-109" charset="0"/>
                <a:ea typeface="ＭＳ Ｐゴシック" pitchFamily="-109" charset="-128"/>
                <a:cs typeface="ＭＳ Ｐゴシック" pitchFamily="-109" charset="-128"/>
              </a:rPr>
              <a:t>rash</a:t>
            </a:r>
            <a:r>
              <a:rPr lang="es-AR" sz="1400" dirty="0" smtClean="0">
                <a:solidFill>
                  <a:srgbClr val="000066"/>
                </a:solidFill>
                <a:latin typeface="Arial" pitchFamily="-109" charset="0"/>
                <a:ea typeface="ＭＳ Ｐゴシック" pitchFamily="-109" charset="-128"/>
                <a:cs typeface="ＭＳ Ｐゴシック" pitchFamily="-109" charset="-128"/>
              </a:rPr>
              <a:t> grado 4 </a:t>
            </a:r>
            <a:endParaRPr lang="es-AR" sz="1400" dirty="0">
              <a:solidFill>
                <a:srgbClr val="000066"/>
              </a:solidFill>
              <a:latin typeface="Arial" pitchFamily="-109" charset="0"/>
              <a:ea typeface="ＭＳ Ｐゴシック" pitchFamily="-109" charset="-128"/>
              <a:cs typeface="ＭＳ Ｐゴシック" pitchFamily="-109" charset="-128"/>
            </a:endParaRPr>
          </a:p>
        </p:txBody>
      </p:sp>
      <p:sp>
        <p:nvSpPr>
          <p:cNvPr id="15" name="Rectangle 27"/>
          <p:cNvSpPr>
            <a:spLocks noGrp="1" noChangeArrowheads="1"/>
          </p:cNvSpPr>
          <p:nvPr>
            <p:ph type="title"/>
          </p:nvPr>
        </p:nvSpPr>
        <p:spPr>
          <a:xfrm>
            <a:off x="50799" y="44450"/>
            <a:ext cx="9058276" cy="1106488"/>
          </a:xfrm>
        </p:spPr>
        <p:txBody>
          <a:bodyPr/>
          <a:lstStyle/>
          <a:p>
            <a:r>
              <a:rPr lang="es-AR" dirty="0" smtClean="0">
                <a:ea typeface="ＭＳ Ｐゴシック" pitchFamily="-1" charset="-128"/>
                <a:cs typeface="ＭＳ Ｐゴシック" pitchFamily="-1" charset="-128"/>
              </a:rPr>
              <a:t>Estudio ARTEN: [NVP (QD </a:t>
            </a:r>
            <a:r>
              <a:rPr lang="es-AR" dirty="0" smtClean="0">
                <a:ea typeface="ＭＳ Ｐゴシック" pitchFamily="-1" charset="-128"/>
                <a:cs typeface="ＭＳ Ｐゴシック" pitchFamily="-1" charset="-128"/>
              </a:rPr>
              <a:t>o </a:t>
            </a:r>
            <a:r>
              <a:rPr lang="es-AR" dirty="0" smtClean="0">
                <a:ea typeface="ＭＳ Ｐゴシック" pitchFamily="-1" charset="-128"/>
                <a:cs typeface="ＭＳ Ｐゴシック" pitchFamily="-1" charset="-128"/>
              </a:rPr>
              <a:t>BID) vs ATV/r] + TDF/FTC </a:t>
            </a:r>
            <a:endParaRPr lang="es-AR" dirty="0"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16" name="ZoneTexte 69"/>
          <p:cNvSpPr txBox="1">
            <a:spLocks noChangeArrowheads="1"/>
          </p:cNvSpPr>
          <p:nvPr/>
        </p:nvSpPr>
        <p:spPr bwMode="auto">
          <a:xfrm>
            <a:off x="5410200" y="6581775"/>
            <a:ext cx="37338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GB" sz="1200" i="1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Soriano V. </a:t>
            </a:r>
            <a:r>
              <a:rPr lang="fr-FR" sz="1200" i="1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Antiviral </a:t>
            </a:r>
            <a:r>
              <a:rPr lang="fr-FR" sz="1200" i="1" dirty="0" err="1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Therapy</a:t>
            </a:r>
            <a:r>
              <a:rPr lang="fr-FR" sz="1200" i="1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 2011;16:339-48</a:t>
            </a:r>
            <a:endParaRPr lang="en-GB" sz="1200" i="1" dirty="0">
              <a:solidFill>
                <a:srgbClr val="CC0000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grpSp>
        <p:nvGrpSpPr>
          <p:cNvPr id="17" name="Grouper 16"/>
          <p:cNvGrpSpPr/>
          <p:nvPr/>
        </p:nvGrpSpPr>
        <p:grpSpPr>
          <a:xfrm>
            <a:off x="-1" y="6570663"/>
            <a:ext cx="783769" cy="288111"/>
            <a:chOff x="-1" y="6570663"/>
            <a:chExt cx="783769" cy="288111"/>
          </a:xfrm>
        </p:grpSpPr>
        <p:sp>
          <p:nvSpPr>
            <p:cNvPr id="18" name="AutoShape 162"/>
            <p:cNvSpPr>
              <a:spLocks noChangeArrowheads="1"/>
            </p:cNvSpPr>
            <p:nvPr/>
          </p:nvSpPr>
          <p:spPr bwMode="auto">
            <a:xfrm>
              <a:off x="-1" y="6570663"/>
              <a:ext cx="783769" cy="288111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GB" b="1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19" name="ZoneTexte 23"/>
            <p:cNvSpPr txBox="1">
              <a:spLocks noChangeArrowheads="1"/>
            </p:cNvSpPr>
            <p:nvPr/>
          </p:nvSpPr>
          <p:spPr bwMode="auto">
            <a:xfrm>
              <a:off x="33060" y="6581775"/>
              <a:ext cx="750708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1200" b="1" i="1" dirty="0" smtClean="0">
                  <a:solidFill>
                    <a:srgbClr val="333399"/>
                  </a:solidFill>
                  <a:latin typeface="Cambria" pitchFamily="-1" charset="0"/>
                  <a:ea typeface="ＭＳ Ｐゴシック" pitchFamily="-1" charset="-128"/>
                  <a:cs typeface="ＭＳ Ｐゴシック" pitchFamily="-1" charset="-128"/>
                </a:rPr>
                <a:t>ARTEN</a:t>
              </a:r>
              <a:endParaRPr lang="en-GB" sz="1200" b="1" i="1" dirty="0">
                <a:solidFill>
                  <a:srgbClr val="333399"/>
                </a:solidFill>
                <a:latin typeface="Cambria" pitchFamily="-1" charset="0"/>
                <a:ea typeface="ＭＳ Ｐゴシック" pitchFamily="-1" charset="-128"/>
                <a:cs typeface="ＭＳ Ｐゴシック" pitchFamily="-1" charset="-128"/>
              </a:endParaRPr>
            </a:p>
          </p:txBody>
        </p:sp>
      </p:grp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contenu 2"/>
          <p:cNvSpPr txBox="1">
            <a:spLocks/>
          </p:cNvSpPr>
          <p:nvPr/>
        </p:nvSpPr>
        <p:spPr bwMode="auto">
          <a:xfrm>
            <a:off x="39688" y="1320224"/>
            <a:ext cx="9024937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Font typeface="Wingdings" pitchFamily="-1" charset="2"/>
              <a:buChar char="§"/>
              <a:defRPr sz="2000">
                <a:solidFill>
                  <a:srgbClr val="CC3300"/>
                </a:solidFill>
                <a:latin typeface="+mn-lt"/>
                <a:ea typeface="ＭＳ Ｐゴシック" pitchFamily="-109" charset="-128"/>
                <a:cs typeface="ＭＳ Ｐゴシック" pitchFamily="-109" charset="-128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9pPr>
          </a:lstStyle>
          <a:p>
            <a:pPr defTabSz="914400">
              <a:lnSpc>
                <a:spcPts val="2280"/>
              </a:lnSpc>
              <a:spcBef>
                <a:spcPts val="0"/>
              </a:spcBef>
            </a:pPr>
            <a:r>
              <a:rPr lang="es-AR" sz="2400" b="1" kern="0" dirty="0" smtClean="0"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Eventos adversos grado 3 y 4 y  </a:t>
            </a:r>
            <a:r>
              <a:rPr lang="es-AR" sz="2400" b="1" kern="0" dirty="0" smtClean="0"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elevación </a:t>
            </a:r>
            <a:r>
              <a:rPr lang="es-AR" sz="2400" b="1" kern="0" dirty="0" smtClean="0"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de enzimas hepáticas</a:t>
            </a:r>
            <a:endParaRPr lang="es-AR" sz="1800" kern="0" dirty="0">
              <a:ea typeface="ＭＳ Ｐゴシック" pitchFamily="-1" charset="-128"/>
              <a:cs typeface="ＭＳ Ｐゴシック" pitchFamily="-1" charset="-128"/>
            </a:endParaRPr>
          </a:p>
        </p:txBody>
      </p:sp>
      <p:graphicFrame>
        <p:nvGraphicFramePr>
          <p:cNvPr id="13" name="Group 77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686863010"/>
              </p:ext>
            </p:extLst>
          </p:nvPr>
        </p:nvGraphicFramePr>
        <p:xfrm>
          <a:off x="234949" y="1777424"/>
          <a:ext cx="8604250" cy="4240924"/>
        </p:xfrm>
        <a:graphic>
          <a:graphicData uri="http://schemas.openxmlformats.org/drawingml/2006/table">
            <a:tbl>
              <a:tblPr/>
              <a:tblGrid>
                <a:gridCol w="314080"/>
                <a:gridCol w="4754667"/>
                <a:gridCol w="2046601"/>
                <a:gridCol w="1488902"/>
              </a:tblGrid>
              <a:tr h="248387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s-AR" sz="1400" b="0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8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 NVP combinada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8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376</a:t>
                      </a:r>
                      <a:endParaRPr kumimoji="0" lang="es-AR" sz="1800" b="1" i="0" u="none" strike="noStrike" cap="none" normalizeH="0" baseline="0" noProof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8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ATV/r 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8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193</a:t>
                      </a:r>
                      <a:endParaRPr kumimoji="0" lang="es-AR" sz="1800" b="1" i="0" u="none" strike="noStrike" cap="none" normalizeH="0" baseline="0" noProof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</a:tr>
              <a:tr h="226621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EA relacionado a la droga grado 3-4 </a:t>
                      </a:r>
                      <a:b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</a:b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en &gt; 1% en cualquier grupo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2662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Total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9.0%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13.5%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662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Elevación de bilirrubina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0.3%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6.2%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662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Aumento ALT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1.3%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0.5%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662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Ictericia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0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3.1%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662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err="1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Hiperbilirubinemia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0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2.6%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662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Rash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1.6%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0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662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Hipertrigliceridemia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0.3%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1.0%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6621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Anormalidades de laboratorio grado 3-4 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n-GB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2662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Grado 3 / Grado 4 ALT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3.7% / 3.5%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1.6% / 0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662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Grado 3 / Grado 4 AST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4.0% / 2.1%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2.1% / 0.5%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662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Grado 3 / Grado 4 </a:t>
                      </a: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bilirrubina total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 1.6% / 1.6%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44.6% / 8.8%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7" name="Rectangle 27"/>
          <p:cNvSpPr>
            <a:spLocks noGrp="1" noChangeArrowheads="1"/>
          </p:cNvSpPr>
          <p:nvPr>
            <p:ph type="title"/>
          </p:nvPr>
        </p:nvSpPr>
        <p:spPr>
          <a:xfrm>
            <a:off x="50799" y="44450"/>
            <a:ext cx="9093201" cy="1106488"/>
          </a:xfrm>
        </p:spPr>
        <p:txBody>
          <a:bodyPr/>
          <a:lstStyle/>
          <a:p>
            <a:r>
              <a:rPr lang="es-AR" dirty="0" smtClean="0">
                <a:ea typeface="ＭＳ Ｐゴシック" pitchFamily="-1" charset="-128"/>
                <a:cs typeface="ＭＳ Ｐゴシック" pitchFamily="-1" charset="-128"/>
              </a:rPr>
              <a:t>Estudio ARTEN: [NVP (QD </a:t>
            </a:r>
            <a:r>
              <a:rPr lang="es-AR" dirty="0" smtClean="0">
                <a:ea typeface="ＭＳ Ｐゴシック" pitchFamily="-1" charset="-128"/>
                <a:cs typeface="ＭＳ Ｐゴシック" pitchFamily="-1" charset="-128"/>
              </a:rPr>
              <a:t>o </a:t>
            </a:r>
            <a:r>
              <a:rPr lang="es-AR" dirty="0" smtClean="0">
                <a:ea typeface="ＭＳ Ｐゴシック" pitchFamily="-1" charset="-128"/>
                <a:cs typeface="ＭＳ Ｐゴシック" pitchFamily="-1" charset="-128"/>
              </a:rPr>
              <a:t>BID) vs ATV/r] + TDF/FTC </a:t>
            </a:r>
            <a:endParaRPr lang="es-AR" dirty="0"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8" name="ZoneTexte 69"/>
          <p:cNvSpPr txBox="1">
            <a:spLocks noChangeArrowheads="1"/>
          </p:cNvSpPr>
          <p:nvPr/>
        </p:nvSpPr>
        <p:spPr bwMode="auto">
          <a:xfrm>
            <a:off x="5410200" y="6581775"/>
            <a:ext cx="37338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GB" sz="1200" i="1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Soriano V. </a:t>
            </a:r>
            <a:r>
              <a:rPr lang="fr-FR" sz="1200" i="1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Antiviral </a:t>
            </a:r>
            <a:r>
              <a:rPr lang="fr-FR" sz="1200" i="1" dirty="0" err="1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Therapy</a:t>
            </a:r>
            <a:r>
              <a:rPr lang="fr-FR" sz="1200" i="1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 2011;16:339-48</a:t>
            </a:r>
            <a:endParaRPr lang="en-GB" sz="1200" i="1" dirty="0">
              <a:solidFill>
                <a:srgbClr val="CC0000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grpSp>
        <p:nvGrpSpPr>
          <p:cNvPr id="9" name="Grouper 8"/>
          <p:cNvGrpSpPr/>
          <p:nvPr/>
        </p:nvGrpSpPr>
        <p:grpSpPr>
          <a:xfrm>
            <a:off x="-1" y="6570663"/>
            <a:ext cx="783769" cy="288111"/>
            <a:chOff x="-1" y="6570663"/>
            <a:chExt cx="783769" cy="288111"/>
          </a:xfrm>
        </p:grpSpPr>
        <p:sp>
          <p:nvSpPr>
            <p:cNvPr id="10" name="AutoShape 162"/>
            <p:cNvSpPr>
              <a:spLocks noChangeArrowheads="1"/>
            </p:cNvSpPr>
            <p:nvPr/>
          </p:nvSpPr>
          <p:spPr bwMode="auto">
            <a:xfrm>
              <a:off x="-1" y="6570663"/>
              <a:ext cx="783769" cy="288111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GB" b="1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11" name="ZoneTexte 23"/>
            <p:cNvSpPr txBox="1">
              <a:spLocks noChangeArrowheads="1"/>
            </p:cNvSpPr>
            <p:nvPr/>
          </p:nvSpPr>
          <p:spPr bwMode="auto">
            <a:xfrm>
              <a:off x="33060" y="6581775"/>
              <a:ext cx="750708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1200" b="1" i="1" dirty="0" smtClean="0">
                  <a:solidFill>
                    <a:srgbClr val="333399"/>
                  </a:solidFill>
                  <a:latin typeface="Cambria" pitchFamily="-1" charset="0"/>
                  <a:ea typeface="ＭＳ Ｐゴシック" pitchFamily="-1" charset="-128"/>
                  <a:cs typeface="ＭＳ Ｐゴシック" pitchFamily="-1" charset="-128"/>
                </a:rPr>
                <a:t>ARTEN</a:t>
              </a:r>
              <a:endParaRPr lang="en-GB" sz="1200" b="1" i="1" dirty="0">
                <a:solidFill>
                  <a:srgbClr val="333399"/>
                </a:solidFill>
                <a:latin typeface="Cambria" pitchFamily="-1" charset="0"/>
                <a:ea typeface="ＭＳ Ｐゴシック" pitchFamily="-1" charset="-128"/>
                <a:cs typeface="ＭＳ Ｐゴシック" pitchFamily="-1" charset="-128"/>
              </a:endParaRPr>
            </a:p>
          </p:txBody>
        </p:sp>
      </p:grp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7"/>
          <p:cNvSpPr>
            <a:spLocks noGrp="1" noChangeArrowheads="1"/>
          </p:cNvSpPr>
          <p:nvPr>
            <p:ph type="title"/>
          </p:nvPr>
        </p:nvSpPr>
        <p:spPr>
          <a:xfrm>
            <a:off x="50799" y="44450"/>
            <a:ext cx="9093201" cy="1106488"/>
          </a:xfrm>
        </p:spPr>
        <p:txBody>
          <a:bodyPr/>
          <a:lstStyle/>
          <a:p>
            <a:r>
              <a:rPr lang="es-AR" dirty="0" smtClean="0">
                <a:ea typeface="ＭＳ Ｐゴシック" pitchFamily="-1" charset="-128"/>
                <a:cs typeface="ＭＳ Ｐゴシック" pitchFamily="-1" charset="-128"/>
              </a:rPr>
              <a:t>Estudio ARTEN: [NVP (QD </a:t>
            </a:r>
            <a:r>
              <a:rPr lang="es-AR" dirty="0" smtClean="0">
                <a:ea typeface="ＭＳ Ｐゴシック" pitchFamily="-1" charset="-128"/>
                <a:cs typeface="ＭＳ Ｐゴシック" pitchFamily="-1" charset="-128"/>
              </a:rPr>
              <a:t>o </a:t>
            </a:r>
            <a:r>
              <a:rPr lang="es-AR" dirty="0" smtClean="0">
                <a:ea typeface="ＭＳ Ｐゴシック" pitchFamily="-1" charset="-128"/>
                <a:cs typeface="ＭＳ Ｐゴシック" pitchFamily="-1" charset="-128"/>
              </a:rPr>
              <a:t>BID) vs ATV/r] + TDF/FTC </a:t>
            </a:r>
            <a:endParaRPr lang="es-AR" dirty="0"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5" name="ZoneTexte 69"/>
          <p:cNvSpPr txBox="1">
            <a:spLocks noChangeArrowheads="1"/>
          </p:cNvSpPr>
          <p:nvPr/>
        </p:nvSpPr>
        <p:spPr bwMode="auto">
          <a:xfrm>
            <a:off x="5410200" y="6581775"/>
            <a:ext cx="37338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GB" sz="1200" i="1" dirty="0" err="1" smtClean="0">
                <a:solidFill>
                  <a:srgbClr val="FF0000"/>
                </a:solidFill>
                <a:ea typeface="ＭＳ Ｐゴシック" pitchFamily="-1" charset="-128"/>
                <a:cs typeface="ＭＳ Ｐゴシック" pitchFamily="-1" charset="-128"/>
              </a:rPr>
              <a:t>Podzamczer</a:t>
            </a:r>
            <a:r>
              <a:rPr lang="en-GB" sz="1200" i="1" dirty="0" smtClean="0">
                <a:solidFill>
                  <a:srgbClr val="FF0000"/>
                </a:solidFill>
                <a:ea typeface="ＭＳ Ｐゴシック" pitchFamily="-1" charset="-128"/>
                <a:cs typeface="ＭＳ Ｐゴシック" pitchFamily="-1" charset="-128"/>
              </a:rPr>
              <a:t> D. </a:t>
            </a:r>
            <a:r>
              <a:rPr lang="fr-FR" sz="1200" i="1" dirty="0" smtClean="0">
                <a:solidFill>
                  <a:srgbClr val="FF0000"/>
                </a:solidFill>
                <a:ea typeface="ＭＳ Ｐゴシック" pitchFamily="-1" charset="-128"/>
                <a:cs typeface="ＭＳ Ｐゴシック" pitchFamily="-1" charset="-128"/>
              </a:rPr>
              <a:t>HIV </a:t>
            </a:r>
            <a:r>
              <a:rPr lang="fr-FR" sz="1200" i="1" dirty="0" err="1" smtClean="0">
                <a:solidFill>
                  <a:srgbClr val="FF0000"/>
                </a:solidFill>
                <a:ea typeface="ＭＳ Ｐゴシック" pitchFamily="-1" charset="-128"/>
                <a:cs typeface="ＭＳ Ｐゴシック" pitchFamily="-1" charset="-128"/>
              </a:rPr>
              <a:t>Medicine</a:t>
            </a:r>
            <a:r>
              <a:rPr lang="fr-FR" sz="1200" i="1" dirty="0" smtClean="0">
                <a:solidFill>
                  <a:srgbClr val="FF0000"/>
                </a:solidFill>
                <a:ea typeface="ＭＳ Ｐゴシック" pitchFamily="-1" charset="-128"/>
                <a:cs typeface="ＭＳ Ｐゴシック" pitchFamily="-1" charset="-128"/>
              </a:rPr>
              <a:t> 2011;12:374-82</a:t>
            </a:r>
            <a:endParaRPr lang="en-GB" sz="1200" i="1" dirty="0">
              <a:solidFill>
                <a:srgbClr val="FF0000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grpSp>
        <p:nvGrpSpPr>
          <p:cNvPr id="6" name="Grouper 5"/>
          <p:cNvGrpSpPr/>
          <p:nvPr/>
        </p:nvGrpSpPr>
        <p:grpSpPr>
          <a:xfrm>
            <a:off x="-1" y="6570663"/>
            <a:ext cx="783769" cy="288111"/>
            <a:chOff x="-1" y="6570663"/>
            <a:chExt cx="783769" cy="288111"/>
          </a:xfrm>
        </p:grpSpPr>
        <p:sp>
          <p:nvSpPr>
            <p:cNvPr id="7" name="AutoShape 162"/>
            <p:cNvSpPr>
              <a:spLocks noChangeArrowheads="1"/>
            </p:cNvSpPr>
            <p:nvPr/>
          </p:nvSpPr>
          <p:spPr bwMode="auto">
            <a:xfrm>
              <a:off x="-1" y="6570663"/>
              <a:ext cx="783769" cy="288111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GB" b="1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8" name="ZoneTexte 23"/>
            <p:cNvSpPr txBox="1">
              <a:spLocks noChangeArrowheads="1"/>
            </p:cNvSpPr>
            <p:nvPr/>
          </p:nvSpPr>
          <p:spPr bwMode="auto">
            <a:xfrm>
              <a:off x="33060" y="6581775"/>
              <a:ext cx="750708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1200" b="1" i="1" dirty="0" smtClean="0">
                  <a:solidFill>
                    <a:srgbClr val="333399"/>
                  </a:solidFill>
                  <a:latin typeface="Cambria" pitchFamily="-1" charset="0"/>
                  <a:ea typeface="ＭＳ Ｐゴシック" pitchFamily="-1" charset="-128"/>
                  <a:cs typeface="ＭＳ Ｐゴシック" pitchFamily="-1" charset="-128"/>
                </a:rPr>
                <a:t>ARTEN</a:t>
              </a:r>
              <a:endParaRPr lang="en-GB" sz="1200" b="1" i="1" dirty="0">
                <a:solidFill>
                  <a:srgbClr val="333399"/>
                </a:solidFill>
                <a:latin typeface="Cambria" pitchFamily="-1" charset="0"/>
                <a:ea typeface="ＭＳ Ｐゴシック" pitchFamily="-1" charset="-128"/>
                <a:cs typeface="ＭＳ Ｐゴシック" pitchFamily="-1" charset="-128"/>
              </a:endParaRPr>
            </a:p>
          </p:txBody>
        </p:sp>
      </p:grpSp>
      <p:sp>
        <p:nvSpPr>
          <p:cNvPr id="9" name="Espace réservé du contenu 2"/>
          <p:cNvSpPr txBox="1">
            <a:spLocks/>
          </p:cNvSpPr>
          <p:nvPr/>
        </p:nvSpPr>
        <p:spPr bwMode="auto">
          <a:xfrm>
            <a:off x="39688" y="1320224"/>
            <a:ext cx="9024937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Font typeface="Wingdings" pitchFamily="-1" charset="2"/>
              <a:buChar char="§"/>
              <a:defRPr sz="2000">
                <a:solidFill>
                  <a:srgbClr val="CC3300"/>
                </a:solidFill>
                <a:latin typeface="+mn-lt"/>
                <a:ea typeface="ＭＳ Ｐゴシック" pitchFamily="-109" charset="-128"/>
                <a:cs typeface="ＭＳ Ｐゴシック" pitchFamily="-109" charset="-128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9pPr>
          </a:lstStyle>
          <a:p>
            <a:pPr defTabSz="914400">
              <a:lnSpc>
                <a:spcPts val="2280"/>
              </a:lnSpc>
              <a:spcBef>
                <a:spcPts val="0"/>
              </a:spcBef>
            </a:pPr>
            <a:r>
              <a:rPr lang="es-AR" sz="2400" b="1" kern="0" dirty="0" smtClean="0"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Valores de lípidos: mediana basal, S48 (LOCF) </a:t>
            </a:r>
            <a:br>
              <a:rPr lang="es-AR" sz="2400" b="1" kern="0" dirty="0" smtClean="0"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</a:br>
            <a:r>
              <a:rPr lang="es-AR" sz="2400" b="1" kern="0" dirty="0" smtClean="0"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y cambios desde el basal (LOCF)</a:t>
            </a:r>
            <a:endParaRPr lang="es-AR" sz="1800" kern="0" dirty="0">
              <a:ea typeface="ＭＳ Ｐゴシック" pitchFamily="-1" charset="-128"/>
              <a:cs typeface="ＭＳ Ｐゴシック" pitchFamily="-1" charset="-128"/>
            </a:endParaRPr>
          </a:p>
        </p:txBody>
      </p:sp>
      <p:graphicFrame>
        <p:nvGraphicFramePr>
          <p:cNvPr id="10" name="Group 77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463180027"/>
              </p:ext>
            </p:extLst>
          </p:nvPr>
        </p:nvGraphicFramePr>
        <p:xfrm>
          <a:off x="162941" y="2223177"/>
          <a:ext cx="8695340" cy="3557703"/>
        </p:xfrm>
        <a:graphic>
          <a:graphicData uri="http://schemas.openxmlformats.org/drawingml/2006/table">
            <a:tbl>
              <a:tblPr/>
              <a:tblGrid>
                <a:gridCol w="1543906"/>
                <a:gridCol w="1010529"/>
                <a:gridCol w="988388"/>
                <a:gridCol w="1080550"/>
                <a:gridCol w="865806"/>
                <a:gridCol w="1152128"/>
                <a:gridCol w="864096"/>
                <a:gridCol w="1189937"/>
              </a:tblGrid>
              <a:tr h="32113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s-AR" sz="1400" b="0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6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+mj-lt"/>
                          <a:ea typeface="ＭＳ Ｐゴシック" pitchFamily="-109" charset="-128"/>
                          <a:cs typeface="ＭＳ Ｐゴシック" pitchFamily="-109" charset="-128"/>
                        </a:rPr>
                        <a:t>Basal</a:t>
                      </a:r>
                      <a:endParaRPr kumimoji="0" lang="es-AR" sz="1600" b="1" i="0" u="none" strike="noStrike" cap="none" normalizeH="0" baseline="0" noProof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+mj-lt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n-GB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6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+mj-lt"/>
                          <a:ea typeface="ＭＳ Ｐゴシック" pitchFamily="-109" charset="-128"/>
                          <a:cs typeface="ＭＳ Ｐゴシック" pitchFamily="-109" charset="-128"/>
                        </a:rPr>
                        <a:t>S48</a:t>
                      </a:r>
                      <a:endParaRPr kumimoji="0" lang="es-AR" sz="1600" b="1" i="0" u="none" strike="noStrike" cap="none" normalizeH="0" baseline="0" noProof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+mj-lt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n-GB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6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+mj-lt"/>
                          <a:ea typeface="ＭＳ Ｐゴシック" pitchFamily="-109" charset="-128"/>
                          <a:cs typeface="ＭＳ Ｐゴシック" pitchFamily="-109" charset="-128"/>
                        </a:rPr>
                        <a:t>Cambios a S48</a:t>
                      </a:r>
                      <a:endParaRPr kumimoji="0" lang="es-AR" sz="1600" b="1" i="0" u="none" strike="noStrike" cap="none" normalizeH="0" baseline="0" noProof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+mj-lt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n-GB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6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+mj-lt"/>
                          <a:ea typeface="ＭＳ Ｐゴシック" pitchFamily="-109" charset="-128"/>
                          <a:cs typeface="ＭＳ Ｐゴシック" pitchFamily="-109" charset="-128"/>
                        </a:rPr>
                        <a:t>p*</a:t>
                      </a:r>
                      <a:endParaRPr kumimoji="0" lang="es-AR" sz="1600" b="1" i="0" u="none" strike="noStrike" cap="none" normalizeH="0" baseline="0" noProof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+mj-lt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60379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s-AR" sz="1400" b="0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109" charset="-128"/>
                          <a:cs typeface="ＭＳ Ｐゴシック" pitchFamily="-109" charset="-128"/>
                        </a:rPr>
                        <a:t> NVP combinada</a:t>
                      </a:r>
                      <a:b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109" charset="-128"/>
                          <a:cs typeface="ＭＳ Ｐゴシック" pitchFamily="-109" charset="-128"/>
                        </a:rPr>
                      </a:b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109" charset="-128"/>
                          <a:cs typeface="ＭＳ Ｐゴシック" pitchFamily="-109" charset="-128"/>
                        </a:rPr>
                        <a:t>(N = 376)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+mj-lt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109" charset="-128"/>
                          <a:cs typeface="ＭＳ Ｐゴシック" pitchFamily="-109" charset="-128"/>
                        </a:rPr>
                        <a:t>ATV/r</a:t>
                      </a:r>
                      <a:b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109" charset="-128"/>
                          <a:cs typeface="ＭＳ Ｐゴシック" pitchFamily="-109" charset="-128"/>
                        </a:rPr>
                      </a:b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109" charset="-128"/>
                          <a:cs typeface="ＭＳ Ｐゴシック" pitchFamily="-109" charset="-128"/>
                        </a:rPr>
                        <a:t/>
                      </a:r>
                      <a:b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109" charset="-128"/>
                          <a:cs typeface="ＭＳ Ｐゴシック" pitchFamily="-109" charset="-128"/>
                        </a:rPr>
                      </a:b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109" charset="-128"/>
                          <a:cs typeface="ＭＳ Ｐゴシック" pitchFamily="-109" charset="-128"/>
                        </a:rPr>
                        <a:t>(N = 193)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+mj-lt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109" charset="-128"/>
                          <a:cs typeface="ＭＳ Ｐゴシック" pitchFamily="-109" charset="-128"/>
                        </a:rPr>
                        <a:t> NVP combinada</a:t>
                      </a:r>
                      <a:b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109" charset="-128"/>
                          <a:cs typeface="ＭＳ Ｐゴシック" pitchFamily="-109" charset="-128"/>
                        </a:rPr>
                      </a:b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109" charset="-128"/>
                          <a:cs typeface="ＭＳ Ｐゴシック" pitchFamily="-109" charset="-128"/>
                        </a:rPr>
                        <a:t>(N = 376)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+mj-lt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109" charset="-128"/>
                          <a:cs typeface="ＭＳ Ｐゴシック" pitchFamily="-109" charset="-128"/>
                        </a:rPr>
                        <a:t>ATV/r</a:t>
                      </a:r>
                      <a:b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109" charset="-128"/>
                          <a:cs typeface="ＭＳ Ｐゴシック" pitchFamily="-109" charset="-128"/>
                        </a:rPr>
                      </a:b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109" charset="-128"/>
                          <a:cs typeface="ＭＳ Ｐゴシック" pitchFamily="-109" charset="-128"/>
                        </a:rPr>
                        <a:t/>
                      </a:r>
                      <a:b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109" charset="-128"/>
                          <a:cs typeface="ＭＳ Ｐゴシック" pitchFamily="-109" charset="-128"/>
                        </a:rPr>
                      </a:b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109" charset="-128"/>
                          <a:cs typeface="ＭＳ Ｐゴシック" pitchFamily="-109" charset="-128"/>
                        </a:rPr>
                        <a:t>(N = 193)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+mj-lt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109" charset="-128"/>
                          <a:cs typeface="ＭＳ Ｐゴシック" pitchFamily="-109" charset="-128"/>
                        </a:rPr>
                        <a:t>Combinación NVP</a:t>
                      </a:r>
                      <a:b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109" charset="-128"/>
                          <a:cs typeface="ＭＳ Ｐゴシック" pitchFamily="-109" charset="-128"/>
                        </a:rPr>
                      </a:b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109" charset="-128"/>
                          <a:cs typeface="ＭＳ Ｐゴシック" pitchFamily="-109" charset="-128"/>
                        </a:rPr>
                        <a:t>(N = 376)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+mj-lt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109" charset="-128"/>
                          <a:cs typeface="ＭＳ Ｐゴシック" pitchFamily="-109" charset="-128"/>
                        </a:rPr>
                        <a:t>ATV/r</a:t>
                      </a:r>
                      <a:b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109" charset="-128"/>
                          <a:cs typeface="ＭＳ Ｐゴシック" pitchFamily="-109" charset="-128"/>
                        </a:rPr>
                      </a:b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109" charset="-128"/>
                          <a:cs typeface="ＭＳ Ｐゴシック" pitchFamily="-109" charset="-128"/>
                        </a:rPr>
                        <a:t/>
                      </a:r>
                      <a:b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109" charset="-128"/>
                          <a:cs typeface="ＭＳ Ｐゴシック" pitchFamily="-109" charset="-128"/>
                        </a:rPr>
                      </a:b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109" charset="-128"/>
                          <a:cs typeface="ＭＳ Ｐゴシック" pitchFamily="-109" charset="-128"/>
                        </a:rPr>
                        <a:t>(N = 193)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+mj-lt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  <a:defRPr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109" charset="-128"/>
                          <a:cs typeface="ＭＳ Ｐゴシック" pitchFamily="-109" charset="-128"/>
                        </a:rPr>
                        <a:t>Combinación NVP vs ATV/r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2086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TC (mg/dL)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155.68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153.84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180.05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173.46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24.37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19.62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0.0382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2086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TG (mg/</a:t>
                      </a:r>
                      <a:r>
                        <a:rPr kumimoji="0" lang="es-AR" sz="1400" b="1" i="0" u="none" strike="noStrike" cap="none" normalizeH="0" baseline="0" noProof="0" dirty="0" err="1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dL</a:t>
                      </a: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)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 131.61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132.46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131.63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160.26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0.02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27.80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0.0001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2086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HDL-c (mg/dL)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38.79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39.00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48.45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42.89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9.66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3.89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&lt; 0.0001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2086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  <a:defRPr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LDL-c (mg/</a:t>
                      </a:r>
                      <a:r>
                        <a:rPr kumimoji="0" lang="es-AR" sz="1400" b="1" i="0" u="none" strike="noStrike" cap="none" normalizeH="0" baseline="0" noProof="0" dirty="0" err="1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dL</a:t>
                      </a: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91.57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88.83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106.32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99.26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14.98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10.43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0.0110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2086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  <a:defRPr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TC/HDL-c ratio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4.25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4.15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4.01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4.28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-0.24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0.13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0.0001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2086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ApoA1 (gL)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1.15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1.15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1.33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1.23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0.18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0.08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&lt; 0.0001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2086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ApoB (g/L)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0.76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0.76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0.77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0.77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0.02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0.02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-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2086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ApoB/A1 ratio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0.68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0.68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0.61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0.64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-0.07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-0.03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0.0080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</a:tbl>
          </a:graphicData>
        </a:graphic>
      </p:graphicFrame>
      <p:sp>
        <p:nvSpPr>
          <p:cNvPr id="11" name="ZoneTexte 10"/>
          <p:cNvSpPr txBox="1"/>
          <p:nvPr/>
        </p:nvSpPr>
        <p:spPr>
          <a:xfrm>
            <a:off x="179512" y="5929535"/>
            <a:ext cx="423603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1400" smtClean="0">
                <a:solidFill>
                  <a:srgbClr val="000066"/>
                </a:solidFill>
              </a:rPr>
              <a:t>* ANCOVA controlado por CV y CD4 al screeening </a:t>
            </a:r>
            <a:endParaRPr lang="es-AR" sz="1400">
              <a:solidFill>
                <a:srgbClr val="000066"/>
              </a:solidFill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Espace réservé du contenu 2"/>
          <p:cNvSpPr txBox="1">
            <a:spLocks/>
          </p:cNvSpPr>
          <p:nvPr/>
        </p:nvSpPr>
        <p:spPr bwMode="auto">
          <a:xfrm>
            <a:off x="39688" y="1408781"/>
            <a:ext cx="9024937" cy="13344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Font typeface="Wingdings" pitchFamily="-1" charset="2"/>
              <a:buChar char="§"/>
              <a:defRPr sz="2000">
                <a:solidFill>
                  <a:srgbClr val="CC3300"/>
                </a:solidFill>
                <a:latin typeface="+mn-lt"/>
                <a:ea typeface="ＭＳ Ｐゴシック" pitchFamily="-109" charset="-128"/>
                <a:cs typeface="ＭＳ Ｐゴシック" pitchFamily="-109" charset="-128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9pPr>
          </a:lstStyle>
          <a:p>
            <a:pPr defTabSz="914400">
              <a:lnSpc>
                <a:spcPts val="2280"/>
              </a:lnSpc>
              <a:spcBef>
                <a:spcPts val="0"/>
              </a:spcBef>
            </a:pPr>
            <a:r>
              <a:rPr lang="es-AR" sz="2400" b="1" kern="0" dirty="0" smtClean="0"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Datos de resistencia</a:t>
            </a:r>
          </a:p>
          <a:p>
            <a:pPr lvl="1" defTabSz="914400">
              <a:lnSpc>
                <a:spcPts val="2280"/>
              </a:lnSpc>
              <a:spcBef>
                <a:spcPts val="0"/>
              </a:spcBef>
            </a:pPr>
            <a:r>
              <a:rPr lang="es-AR" sz="1800" b="1" kern="0" dirty="0" smtClean="0"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Fallo virológico : 2 CV consecutivas &gt; 50 copias/</a:t>
            </a:r>
            <a:r>
              <a:rPr lang="es-AR" sz="1800" b="1" kern="0" dirty="0" err="1" smtClean="0"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mL</a:t>
            </a:r>
            <a:r>
              <a:rPr lang="es-AR" sz="1800" b="1" kern="0" dirty="0" smtClean="0"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 en 2 semanas separadas</a:t>
            </a:r>
            <a:endParaRPr lang="es-AR" sz="1800" kern="0" dirty="0">
              <a:ea typeface="ＭＳ Ｐゴシック" pitchFamily="-1" charset="-128"/>
              <a:cs typeface="ＭＳ Ｐゴシック" pitchFamily="-1" charset="-128"/>
            </a:endParaRPr>
          </a:p>
        </p:txBody>
      </p:sp>
      <p:graphicFrame>
        <p:nvGraphicFramePr>
          <p:cNvPr id="13" name="Group 77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1612803034"/>
              </p:ext>
            </p:extLst>
          </p:nvPr>
        </p:nvGraphicFramePr>
        <p:xfrm>
          <a:off x="234951" y="2420888"/>
          <a:ext cx="8353425" cy="3888433"/>
        </p:xfrm>
        <a:graphic>
          <a:graphicData uri="http://schemas.openxmlformats.org/drawingml/2006/table">
            <a:tbl>
              <a:tblPr/>
              <a:tblGrid>
                <a:gridCol w="246512"/>
                <a:gridCol w="3411088"/>
                <a:gridCol w="1600200"/>
                <a:gridCol w="1600200"/>
                <a:gridCol w="1495425"/>
              </a:tblGrid>
              <a:tr h="817961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s-AR" sz="1400" b="0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8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NVP QD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8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188</a:t>
                      </a:r>
                      <a:endParaRPr kumimoji="0" lang="es-AR" sz="1800" b="1" i="0" u="none" strike="noStrike" cap="none" normalizeH="0" baseline="0" noProof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99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8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NVP BID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8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188</a:t>
                      </a:r>
                      <a:endParaRPr kumimoji="0" lang="es-AR" sz="1800" b="1" i="0" u="none" strike="noStrike" cap="none" normalizeH="0" baseline="0" noProof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8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ATV/r 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8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193</a:t>
                      </a:r>
                      <a:endParaRPr kumimoji="0" lang="es-AR" sz="1800" b="1" i="0" u="none" strike="noStrike" cap="none" normalizeH="0" baseline="0" noProof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</a:tr>
              <a:tr h="383809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Fallo virológico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20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24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28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83809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  <a:defRPr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Mutaciones de resistencia NNRTI 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  <a:defRPr/>
                      </a:pPr>
                      <a:endParaRPr kumimoji="0" lang="en-GB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8380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Y181C/I/V/S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  <a:defRPr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9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15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-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380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Otras mutaciones a NNRTI 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5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n-GB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-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3809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Mutaciones de resistencia NRTI 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n-GB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2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8380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M184V/I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10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15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0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8380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K65R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4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8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0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3809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Mutaciones de resistencia a IP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132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n-GB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-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-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0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</a:tbl>
          </a:graphicData>
        </a:graphic>
      </p:graphicFrame>
      <p:sp>
        <p:nvSpPr>
          <p:cNvPr id="8" name="Rectangle 27"/>
          <p:cNvSpPr>
            <a:spLocks noGrp="1" noChangeArrowheads="1"/>
          </p:cNvSpPr>
          <p:nvPr>
            <p:ph type="title"/>
          </p:nvPr>
        </p:nvSpPr>
        <p:spPr>
          <a:xfrm>
            <a:off x="50799" y="44450"/>
            <a:ext cx="9093201" cy="1106488"/>
          </a:xfrm>
        </p:spPr>
        <p:txBody>
          <a:bodyPr/>
          <a:lstStyle/>
          <a:p>
            <a:r>
              <a:rPr lang="es-AR" dirty="0" smtClean="0">
                <a:ea typeface="ＭＳ Ｐゴシック" pitchFamily="-1" charset="-128"/>
                <a:cs typeface="ＭＳ Ｐゴシック" pitchFamily="-1" charset="-128"/>
              </a:rPr>
              <a:t>Estudio ARTEN: [NVP (QD </a:t>
            </a:r>
            <a:r>
              <a:rPr lang="es-AR" dirty="0" smtClean="0">
                <a:ea typeface="ＭＳ Ｐゴシック" pitchFamily="-1" charset="-128"/>
                <a:cs typeface="ＭＳ Ｐゴシック" pitchFamily="-1" charset="-128"/>
              </a:rPr>
              <a:t>o </a:t>
            </a:r>
            <a:r>
              <a:rPr lang="es-AR" dirty="0" smtClean="0">
                <a:ea typeface="ＭＳ Ｐゴシック" pitchFamily="-1" charset="-128"/>
                <a:cs typeface="ＭＳ Ｐゴシック" pitchFamily="-1" charset="-128"/>
              </a:rPr>
              <a:t>BID) vs ATV/r] + TDF/FTC </a:t>
            </a:r>
            <a:endParaRPr lang="es-AR" dirty="0"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9" name="ZoneTexte 69"/>
          <p:cNvSpPr txBox="1">
            <a:spLocks noChangeArrowheads="1"/>
          </p:cNvSpPr>
          <p:nvPr/>
        </p:nvSpPr>
        <p:spPr bwMode="auto">
          <a:xfrm>
            <a:off x="5410200" y="6581775"/>
            <a:ext cx="37338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GB" sz="1200" i="1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Soriano V. </a:t>
            </a:r>
            <a:r>
              <a:rPr lang="fr-FR" sz="1200" i="1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Antiviral </a:t>
            </a:r>
            <a:r>
              <a:rPr lang="fr-FR" sz="1200" i="1" dirty="0" err="1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Therapy</a:t>
            </a:r>
            <a:r>
              <a:rPr lang="fr-FR" sz="1200" i="1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 2011;16:339-48</a:t>
            </a:r>
            <a:endParaRPr lang="en-GB" sz="1200" i="1" dirty="0">
              <a:solidFill>
                <a:srgbClr val="CC0000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grpSp>
        <p:nvGrpSpPr>
          <p:cNvPr id="10" name="Grouper 9"/>
          <p:cNvGrpSpPr/>
          <p:nvPr/>
        </p:nvGrpSpPr>
        <p:grpSpPr>
          <a:xfrm>
            <a:off x="-1" y="6570663"/>
            <a:ext cx="783769" cy="288111"/>
            <a:chOff x="-1" y="6570663"/>
            <a:chExt cx="783769" cy="288111"/>
          </a:xfrm>
        </p:grpSpPr>
        <p:sp>
          <p:nvSpPr>
            <p:cNvPr id="11" name="AutoShape 162"/>
            <p:cNvSpPr>
              <a:spLocks noChangeArrowheads="1"/>
            </p:cNvSpPr>
            <p:nvPr/>
          </p:nvSpPr>
          <p:spPr bwMode="auto">
            <a:xfrm>
              <a:off x="-1" y="6570663"/>
              <a:ext cx="783769" cy="288111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GB" b="1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14" name="ZoneTexte 23"/>
            <p:cNvSpPr txBox="1">
              <a:spLocks noChangeArrowheads="1"/>
            </p:cNvSpPr>
            <p:nvPr/>
          </p:nvSpPr>
          <p:spPr bwMode="auto">
            <a:xfrm>
              <a:off x="33060" y="6581775"/>
              <a:ext cx="750708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1200" b="1" i="1" dirty="0" smtClean="0">
                  <a:solidFill>
                    <a:srgbClr val="333399"/>
                  </a:solidFill>
                  <a:latin typeface="Cambria" pitchFamily="-1" charset="0"/>
                  <a:ea typeface="ＭＳ Ｐゴシック" pitchFamily="-1" charset="-128"/>
                  <a:cs typeface="ＭＳ Ｐゴシック" pitchFamily="-1" charset="-128"/>
                </a:rPr>
                <a:t>ARTEN</a:t>
              </a:r>
              <a:endParaRPr lang="en-GB" sz="1200" b="1" i="1" dirty="0">
                <a:solidFill>
                  <a:srgbClr val="333399"/>
                </a:solidFill>
                <a:latin typeface="Cambria" pitchFamily="-1" charset="0"/>
                <a:ea typeface="ＭＳ Ｐゴシック" pitchFamily="-1" charset="-128"/>
                <a:cs typeface="ＭＳ Ｐゴシック" pitchFamily="-1" charset="-128"/>
              </a:endParaRPr>
            </a:p>
          </p:txBody>
        </p:sp>
      </p:grp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740" name="Espace réservé du contenu 2"/>
          <p:cNvSpPr>
            <a:spLocks noGrp="1"/>
          </p:cNvSpPr>
          <p:nvPr>
            <p:ph idx="4294967295"/>
          </p:nvPr>
        </p:nvSpPr>
        <p:spPr>
          <a:xfrm>
            <a:off x="0" y="1151650"/>
            <a:ext cx="8820472" cy="5303838"/>
          </a:xfrm>
        </p:spPr>
        <p:txBody>
          <a:bodyPr/>
          <a:lstStyle/>
          <a:p>
            <a:pPr>
              <a:spcBef>
                <a:spcPts val="302"/>
              </a:spcBef>
            </a:pPr>
            <a:r>
              <a:rPr lang="es-AR" sz="2800" b="1" dirty="0" smtClean="0"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Conclusión</a:t>
            </a:r>
          </a:p>
          <a:p>
            <a:pPr lvl="1">
              <a:spcBef>
                <a:spcPts val="302"/>
              </a:spcBef>
            </a:pPr>
            <a:r>
              <a:rPr lang="es-AR" sz="2000" dirty="0" smtClean="0">
                <a:ea typeface="ＭＳ Ｐゴシック" pitchFamily="-1" charset="-128"/>
              </a:rPr>
              <a:t>En S48 NVP demostró no inferioridad en eficacia comparado con ATV/r cuando se indica con TDF/FTC, a pesar de que hubo más discontinuaciones en el grupo de NVP respecto al de ATV/r</a:t>
            </a:r>
          </a:p>
          <a:p>
            <a:pPr lvl="1">
              <a:spcBef>
                <a:spcPts val="302"/>
              </a:spcBef>
            </a:pPr>
            <a:r>
              <a:rPr lang="es-AR" sz="2000" dirty="0" smtClean="0">
                <a:ea typeface="ＭＳ Ｐゴシック" pitchFamily="-1" charset="-128"/>
              </a:rPr>
              <a:t>NVP BID y QD tuvieron similar eficacia y tolerabilidad</a:t>
            </a:r>
          </a:p>
          <a:p>
            <a:pPr lvl="1">
              <a:spcBef>
                <a:spcPts val="302"/>
              </a:spcBef>
            </a:pPr>
            <a:r>
              <a:rPr lang="es-AR" sz="2000" dirty="0" smtClean="0"/>
              <a:t>La aplicación del umbral del CD4 para el uso de NVP como droga de primera línea probablemente explica la relativa baja tasa de incremento de enzimas hepáticas y discontinuaciones por toxicidad hepática</a:t>
            </a:r>
            <a:endParaRPr lang="es-AR" sz="2000" dirty="0" smtClean="0">
              <a:ea typeface="ＭＳ Ｐゴシック" pitchFamily="-1" charset="-128"/>
            </a:endParaRPr>
          </a:p>
          <a:p>
            <a:pPr lvl="1">
              <a:spcBef>
                <a:spcPts val="302"/>
              </a:spcBef>
            </a:pPr>
            <a:r>
              <a:rPr lang="es-AR" sz="2000" dirty="0" smtClean="0">
                <a:ea typeface="ＭＳ Ｐゴシック" pitchFamily="-1" charset="-128"/>
              </a:rPr>
              <a:t>NVP estuvo asociada con menor perfil </a:t>
            </a:r>
            <a:r>
              <a:rPr lang="es-AR" sz="2000" dirty="0" err="1" smtClean="0">
                <a:ea typeface="ＭＳ Ｐゴシック" pitchFamily="-1" charset="-128"/>
              </a:rPr>
              <a:t>lipídico</a:t>
            </a:r>
            <a:r>
              <a:rPr lang="es-AR" sz="2000" dirty="0" smtClean="0">
                <a:ea typeface="ＭＳ Ｐゴシック" pitchFamily="-1" charset="-128"/>
              </a:rPr>
              <a:t> </a:t>
            </a:r>
            <a:r>
              <a:rPr lang="es-AR" sz="2000" dirty="0" err="1" smtClean="0">
                <a:ea typeface="ＭＳ Ｐゴシック" pitchFamily="-1" charset="-128"/>
              </a:rPr>
              <a:t>aterogénico</a:t>
            </a:r>
            <a:r>
              <a:rPr lang="es-AR" sz="2000" dirty="0" smtClean="0">
                <a:ea typeface="ＭＳ Ｐゴシック" pitchFamily="-1" charset="-128"/>
              </a:rPr>
              <a:t> que ATV/r</a:t>
            </a:r>
          </a:p>
          <a:p>
            <a:pPr lvl="1">
              <a:spcBef>
                <a:spcPts val="302"/>
              </a:spcBef>
            </a:pPr>
            <a:r>
              <a:rPr lang="es-AR" sz="2000" dirty="0" smtClean="0">
                <a:ea typeface="ＭＳ Ｐゴシック" pitchFamily="-1" charset="-128"/>
              </a:rPr>
              <a:t>Al momento del fallo virológico, se observó mayor tasa de mutaciones de  resistencia seleccionadas por NVP comparado con ATV/r</a:t>
            </a:r>
            <a:endParaRPr lang="es-AR" sz="2000" dirty="0" smtClean="0"/>
          </a:p>
        </p:txBody>
      </p:sp>
      <p:sp>
        <p:nvSpPr>
          <p:cNvPr id="8" name="Rectangle 27"/>
          <p:cNvSpPr>
            <a:spLocks noGrp="1" noChangeArrowheads="1"/>
          </p:cNvSpPr>
          <p:nvPr>
            <p:ph type="title"/>
          </p:nvPr>
        </p:nvSpPr>
        <p:spPr>
          <a:xfrm>
            <a:off x="50799" y="44450"/>
            <a:ext cx="9093201" cy="1106488"/>
          </a:xfrm>
        </p:spPr>
        <p:txBody>
          <a:bodyPr/>
          <a:lstStyle/>
          <a:p>
            <a:r>
              <a:rPr lang="es-AR" dirty="0" smtClean="0">
                <a:ea typeface="ＭＳ Ｐゴシック" pitchFamily="-1" charset="-128"/>
                <a:cs typeface="ＭＳ Ｐゴシック" pitchFamily="-1" charset="-128"/>
              </a:rPr>
              <a:t>Estudio ARTEN: [NVP (QD </a:t>
            </a:r>
            <a:r>
              <a:rPr lang="es-AR" dirty="0" smtClean="0">
                <a:ea typeface="ＭＳ Ｐゴシック" pitchFamily="-1" charset="-128"/>
                <a:cs typeface="ＭＳ Ｐゴシック" pitchFamily="-1" charset="-128"/>
              </a:rPr>
              <a:t>o </a:t>
            </a:r>
            <a:r>
              <a:rPr lang="es-AR" dirty="0" smtClean="0">
                <a:ea typeface="ＭＳ Ｐゴシック" pitchFamily="-1" charset="-128"/>
                <a:cs typeface="ＭＳ Ｐゴシック" pitchFamily="-1" charset="-128"/>
              </a:rPr>
              <a:t>BID) vs ATV/r] + TDF/FTC </a:t>
            </a:r>
            <a:endParaRPr lang="es-AR" dirty="0"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12" name="ZoneTexte 69"/>
          <p:cNvSpPr txBox="1">
            <a:spLocks noChangeArrowheads="1"/>
          </p:cNvSpPr>
          <p:nvPr/>
        </p:nvSpPr>
        <p:spPr bwMode="auto">
          <a:xfrm>
            <a:off x="5410200" y="6581775"/>
            <a:ext cx="37338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200" i="1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Soriano V. Antiviral Therapy 2011;16:339-48</a:t>
            </a:r>
            <a:endParaRPr lang="en-US" sz="1200" i="1" dirty="0">
              <a:solidFill>
                <a:srgbClr val="CC0000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grpSp>
        <p:nvGrpSpPr>
          <p:cNvPr id="13" name="Grouper 12"/>
          <p:cNvGrpSpPr/>
          <p:nvPr/>
        </p:nvGrpSpPr>
        <p:grpSpPr>
          <a:xfrm>
            <a:off x="-1" y="6570663"/>
            <a:ext cx="783769" cy="288111"/>
            <a:chOff x="-1" y="6570663"/>
            <a:chExt cx="783769" cy="288111"/>
          </a:xfrm>
        </p:grpSpPr>
        <p:sp>
          <p:nvSpPr>
            <p:cNvPr id="15" name="AutoShape 162"/>
            <p:cNvSpPr>
              <a:spLocks noChangeArrowheads="1"/>
            </p:cNvSpPr>
            <p:nvPr/>
          </p:nvSpPr>
          <p:spPr bwMode="auto">
            <a:xfrm>
              <a:off x="-1" y="6570663"/>
              <a:ext cx="783769" cy="288111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 b="1" dirty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16" name="ZoneTexte 23"/>
            <p:cNvSpPr txBox="1">
              <a:spLocks noChangeArrowheads="1"/>
            </p:cNvSpPr>
            <p:nvPr/>
          </p:nvSpPr>
          <p:spPr bwMode="auto">
            <a:xfrm>
              <a:off x="33060" y="6581775"/>
              <a:ext cx="750708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200" b="1" i="1" dirty="0" smtClean="0">
                  <a:solidFill>
                    <a:srgbClr val="333399"/>
                  </a:solidFill>
                  <a:latin typeface="Cambria" pitchFamily="-1" charset="0"/>
                  <a:ea typeface="ＭＳ Ｐゴシック" pitchFamily="-1" charset="-128"/>
                  <a:cs typeface="ＭＳ Ｐゴシック" pitchFamily="-1" charset="-128"/>
                </a:rPr>
                <a:t>ARTEN</a:t>
              </a:r>
              <a:endParaRPr lang="en-US" sz="1200" b="1" i="1" dirty="0">
                <a:solidFill>
                  <a:srgbClr val="333399"/>
                </a:solidFill>
                <a:latin typeface="Cambria" pitchFamily="-1" charset="0"/>
                <a:ea typeface="ＭＳ Ｐゴシック" pitchFamily="-1" charset="-128"/>
                <a:cs typeface="ＭＳ Ｐゴシック" pitchFamily="-1" charset="-128"/>
              </a:endParaRPr>
            </a:p>
          </p:txBody>
        </p:sp>
      </p:grp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8"/>
  <p:tag name="ARTICULATE_PROJECT_OPEN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ARV_trials_2014">
  <a:themeElements>
    <a:clrScheme name="ARV_trials_2010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ARV_trials_2010">
      <a:majorFont>
        <a:latin typeface="Calibri"/>
        <a:ea typeface=""/>
        <a:cs typeface=""/>
      </a:majorFont>
      <a:minorFont>
        <a:latin typeface="Arial"/>
        <a:ea typeface=""/>
        <a:cs typeface="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tx1">
              <a:gamma/>
              <a:shade val="60000"/>
              <a:invGamma/>
              <a:alpha val="74998"/>
            </a:schemeClr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pitchFamily="-109" charset="0"/>
            <a:ea typeface="ＭＳ Ｐゴシック" pitchFamily="-109" charset="-128"/>
            <a:cs typeface="ＭＳ Ｐゴシック" pitchFamily="-109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tx1">
              <a:gamma/>
              <a:shade val="60000"/>
              <a:invGamma/>
              <a:alpha val="74998"/>
            </a:schemeClr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pitchFamily="-109" charset="0"/>
            <a:ea typeface="ＭＳ Ｐゴシック" pitchFamily="-109" charset="-128"/>
            <a:cs typeface="ＭＳ Ｐゴシック" pitchFamily="-109" charset="-128"/>
          </a:defRPr>
        </a:defPPr>
      </a:lstStyle>
    </a:lnDef>
  </a:objectDefaults>
  <a:extraClrSchemeLst>
    <a:extraClrScheme>
      <a:clrScheme name="ARV_trials_2010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220</TotalTime>
  <Words>1172</Words>
  <Application>Microsoft Office PowerPoint</Application>
  <PresentationFormat>Affichage à l'écran (4:3)</PresentationFormat>
  <Paragraphs>359</Paragraphs>
  <Slides>9</Slides>
  <Notes>8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0" baseType="lpstr">
      <vt:lpstr>ARV_trials_2014</vt:lpstr>
      <vt:lpstr>Comparación de INNTR vs IP/r</vt:lpstr>
      <vt:lpstr>Estudio ARTEN: [NVP (QD o BID) vs ATV/r] + TDF/FTC </vt:lpstr>
      <vt:lpstr>Estudio ARTEN: [NVP (QD o BID) vs ATV/r] + TDF/FTC </vt:lpstr>
      <vt:lpstr>Estudio ARTEN: [NVP (QD o BID) vs ATV/r] + TDF/FTC </vt:lpstr>
      <vt:lpstr>Estudio ARTEN: [NVP (QD o BID) vs ATV/r] + TDF/FTC </vt:lpstr>
      <vt:lpstr>Estudio ARTEN: [NVP (QD o BID) vs ATV/r] + TDF/FTC </vt:lpstr>
      <vt:lpstr>Estudio ARTEN: [NVP (QD o BID) vs ATV/r] + TDF/FTC </vt:lpstr>
      <vt:lpstr>Estudio ARTEN: [NVP (QD o BID) vs ATV/r] + TDF/FTC </vt:lpstr>
      <vt:lpstr>Estudio ARTEN: [NVP (QD o BID) vs ATV/r] + TDF/FTC </vt:lpstr>
    </vt:vector>
  </TitlesOfParts>
  <LinksUpToDate>false</LinksUpToDate>
  <SharedDoc>false</SharedDoc>
  <HyperlinkBase/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ARV-trials 2014</dc:title>
  <dc:creator>www.arv-trial.com</dc:creator>
  <cp:lastModifiedBy>Pilouk</cp:lastModifiedBy>
  <cp:revision>168</cp:revision>
  <dcterms:created xsi:type="dcterms:W3CDTF">2014-09-16T06:25:43Z</dcterms:created>
  <dcterms:modified xsi:type="dcterms:W3CDTF">2014-11-13T14:53:28Z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D1EC4CDD-B6D9-4744-A330-A549EEDFD442</vt:lpwstr>
  </property>
  <property fmtid="{D5CDD505-2E9C-101B-9397-08002B2CF9AE}" pid="3" name="ArticulatePath">
    <vt:lpwstr>AEI_ARV trials naive MAJ 2014-ARTEN-v01</vt:lpwstr>
  </property>
</Properties>
</file>