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77" r:id="rId2"/>
    <p:sldId id="257" r:id="rId3"/>
    <p:sldId id="258" r:id="rId4"/>
    <p:sldId id="275" r:id="rId5"/>
    <p:sldId id="276" r:id="rId6"/>
    <p:sldId id="259" r:id="rId7"/>
    <p:sldId id="264" r:id="rId8"/>
    <p:sldId id="262" r:id="rId9"/>
  </p:sldIdLst>
  <p:sldSz cx="9144000" cy="6858000" type="screen4x3"/>
  <p:notesSz cx="6858000" cy="9144000"/>
  <p:custDataLst>
    <p:tags r:id="rId11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1" clrIdx="0"/>
  <p:cmAuthor id="1" name="anton" initials="a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000066"/>
    <a:srgbClr val="DDDDDD"/>
    <a:srgbClr val="009900"/>
    <a:srgbClr val="660066"/>
    <a:srgbClr val="FF9933"/>
    <a:srgbClr val="FE7F00"/>
    <a:srgbClr val="333399"/>
    <a:srgbClr val="CC3300"/>
    <a:srgbClr val="00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95" autoAdjust="0"/>
    <p:restoredTop sz="97941" autoAdjust="0"/>
  </p:normalViewPr>
  <p:slideViewPr>
    <p:cSldViewPr snapToGrid="0">
      <p:cViewPr>
        <p:scale>
          <a:sx n="100" d="100"/>
          <a:sy n="100" d="100"/>
        </p:scale>
        <p:origin x="-2088" y="-324"/>
      </p:cViewPr>
      <p:guideLst>
        <p:guide orient="horz" pos="4319"/>
        <p:guide pos="573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10ECD-B946-CB4A-8BB3-0315FBE2F8F0}" type="datetimeFigureOut">
              <a:rPr lang="fr-FR" smtClean="0"/>
              <a:pPr/>
              <a:t>24/09/2015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959F4-DF48-F941-8737-148BEA9BF3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90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9"/>
            <a:ext cx="5487013" cy="4114587"/>
          </a:xfrm>
          <a:noFill/>
          <a:ln/>
        </p:spPr>
        <p:txBody>
          <a:bodyPr lIns="91431" tIns="45716" rIns="91431" bIns="45716"/>
          <a:lstStyle/>
          <a:p>
            <a:pPr defTabSz="422041"/>
            <a:endParaRPr lang="en-US" dirty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0720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94" tIns="46147" rIns="92294" bIns="46147">
            <a:prstTxWarp prst="textNoShape">
              <a:avLst/>
            </a:prstTxWarp>
          </a:bodyPr>
          <a:lstStyle/>
          <a:p>
            <a:pPr defTabSz="921750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0720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74" tIns="42486" rIns="84974" bIns="42486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344E492-04FA-AB45-A49C-D59BBA6CEC7E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7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Titre 1"/>
          <p:cNvSpPr>
            <a:spLocks noGrp="1"/>
          </p:cNvSpPr>
          <p:nvPr>
            <p:ph type="title" idx="4294967295"/>
          </p:nvPr>
        </p:nvSpPr>
        <p:spPr>
          <a:xfrm>
            <a:off x="0" y="44450"/>
            <a:ext cx="8193088" cy="1106488"/>
          </a:xfrm>
        </p:spPr>
        <p:txBody>
          <a:bodyPr/>
          <a:lstStyle/>
          <a:p>
            <a:pPr eaLnBrk="1" hangingPunct="1"/>
            <a:r>
              <a:rPr lang="es-AR" sz="3200" smtClean="0">
                <a:ea typeface="ＭＳ Ｐゴシック" pitchFamily="-1" charset="-128"/>
                <a:cs typeface="ＭＳ Ｐゴシック" pitchFamily="-1" charset="-128"/>
              </a:rPr>
              <a:t>Comparación combinaciones de INTR</a:t>
            </a:r>
            <a:endParaRPr lang="es-AR" sz="320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06179" name="Espace réservé du contenu 2"/>
          <p:cNvSpPr>
            <a:spLocks/>
          </p:cNvSpPr>
          <p:nvPr/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32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ZDV/3TC vs TDF + FTC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Tx/>
              <a:buChar char="–"/>
            </a:pPr>
            <a:r>
              <a:rPr 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934</a:t>
            </a:r>
            <a:endParaRPr 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endParaRPr 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3200" b="1" dirty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ABC/3TC vs TDF/FTC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Tx/>
              <a:buChar char="–"/>
            </a:pPr>
            <a:r>
              <a:rPr 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HEAT</a:t>
            </a:r>
            <a:endParaRPr 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Tx/>
              <a:buChar char="–"/>
            </a:pPr>
            <a:r>
              <a:rPr 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ACTG </a:t>
            </a:r>
            <a:r>
              <a:rPr 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A5202</a:t>
            </a:r>
          </a:p>
          <a:p>
            <a:pPr marL="742950" lvl="1" indent="-28575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fr-FR" sz="2600" b="1" dirty="0" smtClean="0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ASSERT</a:t>
            </a:r>
            <a:endParaRPr 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285750" indent="-28575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endParaRPr 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32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FTC/TDF vs FTC/TAF</a:t>
            </a:r>
          </a:p>
          <a:p>
            <a:pPr marL="742950" lvl="1" indent="-28575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Studies</a:t>
            </a:r>
            <a:r>
              <a:rPr 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 GS-US-292-0104 and GS-US-292-0111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Tx/>
              <a:buChar char="–"/>
            </a:pPr>
            <a:endParaRPr lang="fr-FR" sz="2600" b="1" dirty="0" smtClean="0">
              <a:solidFill>
                <a:srgbClr val="000066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endParaRPr lang="fr-FR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A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es-A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840831" y="258524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4800600"/>
            <a:ext cx="89630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Análisis primario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Por intención de tratar, análisis de expuestos: nivel de significancia de 5%, poder= 90% para la diferencia de 10mL/min en el filtrado glomerular (MDRD) desde el basal entre las ramas</a:t>
            </a:r>
            <a:endParaRPr lang="es-A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600241"/>
              </p:ext>
            </p:extLst>
          </p:nvPr>
        </p:nvGraphicFramePr>
        <p:xfrm>
          <a:off x="4267200" y="2517649"/>
          <a:ext cx="3129206" cy="377825"/>
        </p:xfrm>
        <a:graphic>
          <a:graphicData uri="http://schemas.openxmlformats.org/drawingml/2006/table">
            <a:tbl>
              <a:tblPr/>
              <a:tblGrid>
                <a:gridCol w="3129206"/>
              </a:tblGrid>
              <a:tr h="377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 + EFV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891273"/>
              </p:ext>
            </p:extLst>
          </p:nvPr>
        </p:nvGraphicFramePr>
        <p:xfrm>
          <a:off x="4267200" y="3581400"/>
          <a:ext cx="3129205" cy="368300"/>
        </p:xfrm>
        <a:graphic>
          <a:graphicData uri="http://schemas.openxmlformats.org/drawingml/2006/table">
            <a:tbl>
              <a:tblPr/>
              <a:tblGrid>
                <a:gridCol w="3129205"/>
              </a:tblGrid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+ EFV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2270125" y="13716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Randomización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Etiqueta abierta</a:t>
            </a:r>
            <a:endParaRPr lang="es-AR" sz="14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162340" y="2556392"/>
            <a:ext cx="2675922" cy="146423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años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Naïve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ARV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CV </a:t>
            </a:r>
            <a:r>
              <a:rPr lang="es-A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1,000 c/</a:t>
            </a:r>
            <a:r>
              <a:rPr lang="es-A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endParaRPr lang="es-AR" sz="1600" b="1" dirty="0" smtClean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Cualquier  recuento de CD4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HLA-B*5701 negativo</a:t>
            </a:r>
            <a:endParaRPr lang="es-AR" sz="16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293909" y="4198380"/>
            <a:ext cx="85017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 La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randomización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fue estratificada según el filtrado glomerular (MDRD) al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screening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, raza y por IMC</a:t>
            </a:r>
            <a:endParaRPr lang="es-A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4113213" y="2794000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903538" y="3284538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364231" y="3460750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197</a:t>
            </a:r>
            <a:endParaRPr lang="fr-F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364231" y="2466975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195</a:t>
            </a:r>
            <a:endParaRPr lang="fr-F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7396405" y="2800350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3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s-AR" sz="3200" smtClean="0">
                <a:ea typeface="ＭＳ Ｐゴシック" pitchFamily="-1" charset="-128"/>
                <a:cs typeface="ＭＳ Ｐゴシック" pitchFamily="-1" charset="-128"/>
              </a:rPr>
              <a:t>Estudio ASSERT: ABC/3TC + EFV vs TDF/FTC + EFV</a:t>
            </a:r>
            <a:endParaRPr lang="es-AR" sz="320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735167" y="6553200"/>
            <a:ext cx="24088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0000"/>
                </a:solidFill>
              </a:rPr>
              <a:t>Post FA. JAIDS 2010;55:149-57</a:t>
            </a:r>
            <a:endParaRPr lang="fr-FR" sz="1200" i="1" dirty="0">
              <a:solidFill>
                <a:srgbClr val="CC0000"/>
              </a:solidFill>
            </a:endParaRPr>
          </a:p>
        </p:txBody>
      </p:sp>
      <p:grpSp>
        <p:nvGrpSpPr>
          <p:cNvPr id="23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2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5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ASSERT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88156995"/>
              </p:ext>
            </p:extLst>
          </p:nvPr>
        </p:nvGraphicFramePr>
        <p:xfrm>
          <a:off x="395287" y="1700216"/>
          <a:ext cx="8353426" cy="4778136"/>
        </p:xfrm>
        <a:graphic>
          <a:graphicData uri="http://schemas.openxmlformats.org/drawingml/2006/table">
            <a:tbl>
              <a:tblPr/>
              <a:tblGrid>
                <a:gridCol w="329713"/>
                <a:gridCol w="4478371"/>
                <a:gridCol w="1772671"/>
                <a:gridCol w="1772671"/>
              </a:tblGrid>
              <a:tr h="5257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 + EFV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192</a:t>
                      </a: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+ EFV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197 </a:t>
                      </a: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</a:tr>
              <a:tr h="24207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Edad, años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07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Mujeres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20%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07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Raza negra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07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IMC (kg/m</a:t>
                      </a:r>
                      <a:r>
                        <a:rPr kumimoji="0" lang="es-A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 &lt; 25 / </a:t>
                      </a:r>
                      <a:r>
                        <a:rPr kumimoji="0" lang="es-A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25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66% / 33%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67% / 33%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07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Filtrado glomerular (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/min/1.73m</a:t>
                      </a:r>
                      <a:r>
                        <a:rPr kumimoji="0" lang="es-A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 &lt; 90 / </a:t>
                      </a:r>
                      <a:r>
                        <a:rPr kumimoji="0" lang="es-A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90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32% / 68%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33% / 67%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07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(log</a:t>
                      </a:r>
                      <a:r>
                        <a:rPr kumimoji="0" lang="es-A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mediana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5.01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5.12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07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 (/mm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mediana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240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230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48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Riesgo de enfermedad coronaria a 10 años 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(score de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Framingham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mediana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2.97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2.90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07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en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63 (33%)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44 (23%)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falta de eficacia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=11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eventos adversos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20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pérdida de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seguimeinto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Desviación de protocolo / retiro de consentimiento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 / N = 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 / N = 4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Otras razones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12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497775" y="1256526"/>
            <a:ext cx="8225314" cy="33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Características basales y disposición de los pacientes</a:t>
            </a:r>
            <a:endParaRPr lang="es-AR" sz="28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s-AR" sz="3200" smtClean="0">
                <a:ea typeface="ＭＳ Ｐゴシック" pitchFamily="-1" charset="-128"/>
                <a:cs typeface="ＭＳ Ｐゴシック" pitchFamily="-1" charset="-128"/>
              </a:rPr>
              <a:t>Estudio ASSERT: ABC/3TC + EFV vs TDF/FTC + EFV</a:t>
            </a:r>
            <a:endParaRPr lang="es-AR" sz="320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735167" y="6553200"/>
            <a:ext cx="24088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0000"/>
                </a:solidFill>
              </a:rPr>
              <a:t>Post FA. JAIDS 2010;55:149-57</a:t>
            </a:r>
            <a:endParaRPr lang="fr-FR" sz="1200" i="1" dirty="0">
              <a:solidFill>
                <a:srgbClr val="CC0000"/>
              </a:solidFill>
            </a:endParaRPr>
          </a:p>
        </p:txBody>
      </p:sp>
      <p:grpSp>
        <p:nvGrpSpPr>
          <p:cNvPr id="7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ASSERT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79663" y="1128713"/>
            <a:ext cx="837200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Cambio (media) en filtrado glomerular por MDRD desde el basal </a:t>
            </a:r>
            <a:b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</a:b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(ml/min/1,73 m</a:t>
            </a:r>
            <a:r>
              <a:rPr lang="es-AR" sz="2400" b="1" baseline="30000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2</a:t>
            </a: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), población ITT-expuestos</a:t>
            </a:r>
            <a:endParaRPr lang="es-A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52400" y="6072616"/>
            <a:ext cx="39385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dirty="0" smtClean="0">
                <a:solidFill>
                  <a:srgbClr val="000066"/>
                </a:solidFill>
                <a:latin typeface="+mj-lt"/>
              </a:rPr>
              <a:t>Medidas repetidas, análisis de modelo mixto </a:t>
            </a:r>
            <a:endParaRPr lang="es-AR" sz="1600" dirty="0">
              <a:solidFill>
                <a:srgbClr val="008000"/>
              </a:solidFill>
              <a:latin typeface="+mj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425997" y="5236028"/>
            <a:ext cx="227168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Cambio en el FG a S96 (media):</a:t>
            </a:r>
          </a:p>
          <a:p>
            <a:r>
              <a:rPr lang="es-AR" sz="1500" dirty="0" smtClean="0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rPr>
              <a:t>+ 1.48 (ABC/3TC)</a:t>
            </a:r>
          </a:p>
          <a:p>
            <a:r>
              <a:rPr lang="es-AR" sz="1500" dirty="0" smtClean="0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rPr>
              <a:t>- 1.15 (TDF/FTC)</a:t>
            </a:r>
            <a:endParaRPr lang="es-AR" sz="1500" dirty="0">
              <a:solidFill>
                <a:srgbClr val="000066"/>
              </a:solidFill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Rectangle 27"/>
          <p:cNvSpPr txBox="1">
            <a:spLocks noChangeArrowheads="1"/>
          </p:cNvSpPr>
          <p:nvPr/>
        </p:nvSpPr>
        <p:spPr bwMode="auto">
          <a:xfrm>
            <a:off x="50799" y="44450"/>
            <a:ext cx="87360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3200" b="1" i="0" u="none" strike="noStrike" kern="0" cap="none" spc="0" normalizeH="0" baseline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Estudio ASSERT: ABC/3TC + EFV vs TDF/FTC + EFV</a:t>
            </a:r>
            <a:endParaRPr kumimoji="0" lang="es-AR" sz="3200" b="1" i="0" u="none" strike="noStrike" kern="0" cap="none" spc="0" normalizeH="0" baseline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564453" y="6553200"/>
            <a:ext cx="55795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0000"/>
                </a:solidFill>
              </a:rPr>
              <a:t>Post FA. JAIDS 2010;55:149-57 ; </a:t>
            </a:r>
            <a:r>
              <a:rPr lang="fr-FR" sz="1200" i="1" dirty="0" err="1" smtClean="0">
                <a:solidFill>
                  <a:srgbClr val="CC0000"/>
                </a:solidFill>
              </a:rPr>
              <a:t>Moyle</a:t>
            </a:r>
            <a:r>
              <a:rPr lang="fr-FR" sz="1200" i="1" dirty="0" smtClean="0">
                <a:solidFill>
                  <a:srgbClr val="CC0000"/>
                </a:solidFill>
              </a:rPr>
              <a:t> GJ, Antiviral </a:t>
            </a:r>
            <a:r>
              <a:rPr lang="fr-FR" sz="1200" i="1" dirty="0" err="1" smtClean="0">
                <a:solidFill>
                  <a:srgbClr val="CC0000"/>
                </a:solidFill>
              </a:rPr>
              <a:t>Therapy</a:t>
            </a:r>
            <a:r>
              <a:rPr lang="fr-FR" sz="1200" i="1" dirty="0" smtClean="0">
                <a:solidFill>
                  <a:srgbClr val="CC0000"/>
                </a:solidFill>
              </a:rPr>
              <a:t> 2013;18:905-13</a:t>
            </a:r>
          </a:p>
        </p:txBody>
      </p:sp>
      <p:grpSp>
        <p:nvGrpSpPr>
          <p:cNvPr id="13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1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5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ASSERT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pSp>
        <p:nvGrpSpPr>
          <p:cNvPr id="152" name="Groupe 151"/>
          <p:cNvGrpSpPr/>
          <p:nvPr/>
        </p:nvGrpSpPr>
        <p:grpSpPr>
          <a:xfrm>
            <a:off x="684829" y="1578403"/>
            <a:ext cx="7040734" cy="3615667"/>
            <a:chOff x="684829" y="1578403"/>
            <a:chExt cx="7040734" cy="3615667"/>
          </a:xfrm>
        </p:grpSpPr>
        <p:sp>
          <p:nvSpPr>
            <p:cNvPr id="7" name="ZoneTexte 6"/>
            <p:cNvSpPr txBox="1"/>
            <p:nvPr/>
          </p:nvSpPr>
          <p:spPr>
            <a:xfrm>
              <a:off x="4631005" y="2637492"/>
              <a:ext cx="6796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r>
                <a:rPr lang="es-AR" smtClean="0">
                  <a:latin typeface="+mj-lt"/>
                </a:rPr>
                <a:t>P = 0.435</a:t>
              </a:r>
              <a:endParaRPr lang="es-AR">
                <a:latin typeface="+mj-lt"/>
              </a:endParaRPr>
            </a:p>
          </p:txBody>
        </p:sp>
        <p:sp>
          <p:nvSpPr>
            <p:cNvPr id="17" name="Rectangle 135"/>
            <p:cNvSpPr>
              <a:spLocks noChangeArrowheads="1"/>
            </p:cNvSpPr>
            <p:nvPr/>
          </p:nvSpPr>
          <p:spPr bwMode="auto">
            <a:xfrm>
              <a:off x="6948278" y="3908073"/>
              <a:ext cx="14587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latin typeface="+mj-lt"/>
                  <a:ea typeface="Arial" pitchFamily="-1" charset="0"/>
                  <a:cs typeface="Arial" pitchFamily="-1" charset="0"/>
                </a:rPr>
                <a:t>-4</a:t>
              </a:r>
              <a:endParaRPr lang="es-AR" sz="1400" b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8" name="Rectangle 136"/>
            <p:cNvSpPr>
              <a:spLocks noChangeArrowheads="1"/>
            </p:cNvSpPr>
            <p:nvPr/>
          </p:nvSpPr>
          <p:spPr bwMode="auto">
            <a:xfrm>
              <a:off x="6948278" y="3252473"/>
              <a:ext cx="913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latin typeface="+mj-lt"/>
                  <a:ea typeface="Arial" pitchFamily="-1" charset="0"/>
                  <a:cs typeface="Arial" pitchFamily="-1" charset="0"/>
                </a:rPr>
                <a:t>0</a:t>
              </a:r>
              <a:endParaRPr lang="es-AR" sz="1400" b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9" name="Rectangle 137"/>
            <p:cNvSpPr>
              <a:spLocks noChangeArrowheads="1"/>
            </p:cNvSpPr>
            <p:nvPr/>
          </p:nvSpPr>
          <p:spPr bwMode="auto">
            <a:xfrm>
              <a:off x="6948278" y="1944282"/>
              <a:ext cx="913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latin typeface="+mj-lt"/>
                  <a:ea typeface="Arial" pitchFamily="-1" charset="0"/>
                  <a:cs typeface="Arial" pitchFamily="-1" charset="0"/>
                </a:rPr>
                <a:t>8</a:t>
              </a:r>
              <a:endParaRPr lang="es-AR" sz="1400" b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" name="Rectangle 138"/>
            <p:cNvSpPr>
              <a:spLocks noChangeArrowheads="1"/>
            </p:cNvSpPr>
            <p:nvPr/>
          </p:nvSpPr>
          <p:spPr bwMode="auto">
            <a:xfrm>
              <a:off x="6948278" y="2598377"/>
              <a:ext cx="913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latin typeface="+mj-lt"/>
                  <a:ea typeface="Arial" pitchFamily="-1" charset="0"/>
                  <a:cs typeface="Arial" pitchFamily="-1" charset="0"/>
                </a:rPr>
                <a:t>4</a:t>
              </a:r>
              <a:endParaRPr lang="es-AR" sz="1400" b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" name="Line 139"/>
            <p:cNvSpPr>
              <a:spLocks noChangeShapeType="1"/>
            </p:cNvSpPr>
            <p:nvPr/>
          </p:nvSpPr>
          <p:spPr bwMode="auto">
            <a:xfrm>
              <a:off x="6825104" y="4015794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2" name="Line 140"/>
            <p:cNvSpPr>
              <a:spLocks noChangeShapeType="1"/>
            </p:cNvSpPr>
            <p:nvPr/>
          </p:nvSpPr>
          <p:spPr bwMode="auto">
            <a:xfrm>
              <a:off x="6825104" y="3361699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" name="Line 141"/>
            <p:cNvSpPr>
              <a:spLocks noChangeShapeType="1"/>
            </p:cNvSpPr>
            <p:nvPr/>
          </p:nvSpPr>
          <p:spPr bwMode="auto">
            <a:xfrm>
              <a:off x="6825104" y="205050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4" name="Line 142"/>
            <p:cNvSpPr>
              <a:spLocks noChangeShapeType="1"/>
            </p:cNvSpPr>
            <p:nvPr/>
          </p:nvSpPr>
          <p:spPr bwMode="auto">
            <a:xfrm>
              <a:off x="6825104" y="2704595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5" name="Line 143"/>
            <p:cNvSpPr>
              <a:spLocks noChangeShapeType="1"/>
            </p:cNvSpPr>
            <p:nvPr/>
          </p:nvSpPr>
          <p:spPr bwMode="auto">
            <a:xfrm>
              <a:off x="1581208" y="2041478"/>
              <a:ext cx="2066" cy="270961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30" name="Line 146"/>
            <p:cNvSpPr>
              <a:spLocks noChangeShapeType="1"/>
            </p:cNvSpPr>
            <p:nvPr/>
          </p:nvSpPr>
          <p:spPr bwMode="auto">
            <a:xfrm>
              <a:off x="1463402" y="4671393"/>
              <a:ext cx="5408909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grpSp>
          <p:nvGrpSpPr>
            <p:cNvPr id="3" name="Groupe 2"/>
            <p:cNvGrpSpPr/>
            <p:nvPr/>
          </p:nvGrpSpPr>
          <p:grpSpPr>
            <a:xfrm>
              <a:off x="1733059" y="3808676"/>
              <a:ext cx="1874834" cy="629682"/>
              <a:chOff x="11818980" y="1818814"/>
              <a:chExt cx="1874834" cy="629682"/>
            </a:xfrm>
          </p:grpSpPr>
          <p:sp>
            <p:nvSpPr>
              <p:cNvPr id="33" name="AutoShape 165"/>
              <p:cNvSpPr>
                <a:spLocks noChangeArrowheads="1"/>
              </p:cNvSpPr>
              <p:nvPr/>
            </p:nvSpPr>
            <p:spPr bwMode="auto">
              <a:xfrm>
                <a:off x="11818980" y="1841039"/>
                <a:ext cx="1848341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800">
                  <a:solidFill>
                    <a:srgbClr val="000066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36" name="ZoneTexte 84"/>
              <p:cNvSpPr txBox="1">
                <a:spLocks noChangeArrowheads="1"/>
              </p:cNvSpPr>
              <p:nvPr/>
            </p:nvSpPr>
            <p:spPr bwMode="auto">
              <a:xfrm>
                <a:off x="12085681" y="1818814"/>
                <a:ext cx="160813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+mj-lt"/>
                    <a:ea typeface="ＭＳ Ｐゴシック" pitchFamily="-1" charset="-128"/>
                    <a:cs typeface="ＭＳ Ｐゴシック" pitchFamily="-1" charset="-128"/>
                  </a:rPr>
                  <a:t>ABC/3TC + EFV</a:t>
                </a:r>
                <a:endParaRPr lang="es-AR" b="1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37" name="ZoneTexte 85"/>
              <p:cNvSpPr txBox="1">
                <a:spLocks noChangeArrowheads="1"/>
              </p:cNvSpPr>
              <p:nvPr/>
            </p:nvSpPr>
            <p:spPr bwMode="auto">
              <a:xfrm>
                <a:off x="12085681" y="2079164"/>
                <a:ext cx="155683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+mj-lt"/>
                    <a:ea typeface="ＭＳ Ｐゴシック" pitchFamily="-1" charset="-128"/>
                    <a:cs typeface="ＭＳ Ｐゴシック" pitchFamily="-1" charset="-128"/>
                  </a:rPr>
                  <a:t>TDF/FTC + EFV</a:t>
                </a:r>
                <a:endParaRPr lang="es-AR" b="1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34" name="Rectangle 3"/>
              <p:cNvSpPr>
                <a:spLocks noChangeArrowheads="1"/>
              </p:cNvSpPr>
              <p:nvPr/>
            </p:nvSpPr>
            <p:spPr bwMode="auto">
              <a:xfrm>
                <a:off x="11916816" y="1960934"/>
                <a:ext cx="177800" cy="136833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35" name="Rectangle 4"/>
              <p:cNvSpPr>
                <a:spLocks noChangeArrowheads="1"/>
              </p:cNvSpPr>
              <p:nvPr/>
            </p:nvSpPr>
            <p:spPr bwMode="auto">
              <a:xfrm>
                <a:off x="11916816" y="2212046"/>
                <a:ext cx="177800" cy="136834"/>
              </a:xfrm>
              <a:prstGeom prst="rect">
                <a:avLst/>
              </a:prstGeom>
              <a:solidFill>
                <a:srgbClr val="6600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39" name="Text Box 148"/>
            <p:cNvSpPr txBox="1">
              <a:spLocks noChangeArrowheads="1"/>
            </p:cNvSpPr>
            <p:nvPr/>
          </p:nvSpPr>
          <p:spPr bwMode="auto">
            <a:xfrm rot="16200000">
              <a:off x="-813562" y="3076794"/>
              <a:ext cx="358155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600" b="1" dirty="0" smtClean="0">
                  <a:solidFill>
                    <a:srgbClr val="000066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Cambio desde el basal en el FG (MDRD) </a:t>
              </a:r>
              <a:br>
                <a:rPr lang="es-AR" sz="1600" b="1" dirty="0" smtClean="0">
                  <a:solidFill>
                    <a:srgbClr val="000066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</a:br>
              <a:r>
                <a:rPr lang="es-AR" sz="1600" b="1" dirty="0" smtClean="0">
                  <a:solidFill>
                    <a:srgbClr val="000066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(ml/min/1,73 m²)</a:t>
              </a:r>
              <a:endParaRPr lang="es-AR" sz="1600" b="1" dirty="0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0" name="Rectangle 135"/>
            <p:cNvSpPr>
              <a:spLocks noChangeArrowheads="1"/>
            </p:cNvSpPr>
            <p:nvPr/>
          </p:nvSpPr>
          <p:spPr bwMode="auto">
            <a:xfrm>
              <a:off x="6948278" y="4541093"/>
              <a:ext cx="14587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latin typeface="+mj-lt"/>
                  <a:ea typeface="Arial" pitchFamily="-1" charset="0"/>
                  <a:cs typeface="Arial" pitchFamily="-1" charset="0"/>
                </a:rPr>
                <a:t>-8</a:t>
              </a:r>
              <a:endParaRPr lang="es-AR" sz="1400" b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1" name="Line 143"/>
            <p:cNvSpPr>
              <a:spLocks noChangeShapeType="1"/>
            </p:cNvSpPr>
            <p:nvPr/>
          </p:nvSpPr>
          <p:spPr bwMode="auto">
            <a:xfrm>
              <a:off x="6826530" y="2041478"/>
              <a:ext cx="2066" cy="270961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2" name="Line 146"/>
            <p:cNvSpPr>
              <a:spLocks noChangeShapeType="1"/>
            </p:cNvSpPr>
            <p:nvPr/>
          </p:nvSpPr>
          <p:spPr bwMode="auto">
            <a:xfrm>
              <a:off x="1463402" y="3363121"/>
              <a:ext cx="5408909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Rectangle 135"/>
            <p:cNvSpPr>
              <a:spLocks noChangeArrowheads="1"/>
            </p:cNvSpPr>
            <p:nvPr/>
          </p:nvSpPr>
          <p:spPr bwMode="auto">
            <a:xfrm>
              <a:off x="1267916" y="3908073"/>
              <a:ext cx="1458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latin typeface="+mj-lt"/>
                  <a:ea typeface="Arial" pitchFamily="-1" charset="0"/>
                  <a:cs typeface="Arial" pitchFamily="-1" charset="0"/>
                </a:rPr>
                <a:t>-4</a:t>
              </a:r>
              <a:endParaRPr lang="es-AR" sz="1400" b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4" name="Rectangle 136"/>
            <p:cNvSpPr>
              <a:spLocks noChangeArrowheads="1"/>
            </p:cNvSpPr>
            <p:nvPr/>
          </p:nvSpPr>
          <p:spPr bwMode="auto">
            <a:xfrm>
              <a:off x="1322418" y="3252473"/>
              <a:ext cx="9137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latin typeface="+mj-lt"/>
                  <a:ea typeface="Arial" pitchFamily="-1" charset="0"/>
                  <a:cs typeface="Arial" pitchFamily="-1" charset="0"/>
                </a:rPr>
                <a:t>0</a:t>
              </a:r>
              <a:endParaRPr lang="es-AR" sz="1400" b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5" name="Rectangle 137"/>
            <p:cNvSpPr>
              <a:spLocks noChangeArrowheads="1"/>
            </p:cNvSpPr>
            <p:nvPr/>
          </p:nvSpPr>
          <p:spPr bwMode="auto">
            <a:xfrm>
              <a:off x="1322418" y="1944282"/>
              <a:ext cx="9137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latin typeface="+mj-lt"/>
                  <a:ea typeface="Arial" pitchFamily="-1" charset="0"/>
                  <a:cs typeface="Arial" pitchFamily="-1" charset="0"/>
                </a:rPr>
                <a:t>8</a:t>
              </a:r>
              <a:endParaRPr lang="es-AR" sz="1400" b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6" name="Rectangle 138"/>
            <p:cNvSpPr>
              <a:spLocks noChangeArrowheads="1"/>
            </p:cNvSpPr>
            <p:nvPr/>
          </p:nvSpPr>
          <p:spPr bwMode="auto">
            <a:xfrm>
              <a:off x="1322418" y="2598377"/>
              <a:ext cx="9137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latin typeface="+mj-lt"/>
                  <a:ea typeface="Arial" pitchFamily="-1" charset="0"/>
                  <a:cs typeface="Arial" pitchFamily="-1" charset="0"/>
                </a:rPr>
                <a:t>4</a:t>
              </a:r>
              <a:endParaRPr lang="es-AR" sz="1400" b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7" name="Line 139"/>
            <p:cNvSpPr>
              <a:spLocks noChangeShapeType="1"/>
            </p:cNvSpPr>
            <p:nvPr/>
          </p:nvSpPr>
          <p:spPr bwMode="auto">
            <a:xfrm>
              <a:off x="1463403" y="4015794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8" name="Line 140"/>
            <p:cNvSpPr>
              <a:spLocks noChangeShapeType="1"/>
            </p:cNvSpPr>
            <p:nvPr/>
          </p:nvSpPr>
          <p:spPr bwMode="auto">
            <a:xfrm>
              <a:off x="1463403" y="3361699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9" name="Line 141"/>
            <p:cNvSpPr>
              <a:spLocks noChangeShapeType="1"/>
            </p:cNvSpPr>
            <p:nvPr/>
          </p:nvSpPr>
          <p:spPr bwMode="auto">
            <a:xfrm>
              <a:off x="1463403" y="205050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0" name="Line 142"/>
            <p:cNvSpPr>
              <a:spLocks noChangeShapeType="1"/>
            </p:cNvSpPr>
            <p:nvPr/>
          </p:nvSpPr>
          <p:spPr bwMode="auto">
            <a:xfrm>
              <a:off x="1463403" y="2704595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1" name="Rectangle 135"/>
            <p:cNvSpPr>
              <a:spLocks noChangeArrowheads="1"/>
            </p:cNvSpPr>
            <p:nvPr/>
          </p:nvSpPr>
          <p:spPr bwMode="auto">
            <a:xfrm>
              <a:off x="1267916" y="4541093"/>
              <a:ext cx="1458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latin typeface="+mj-lt"/>
                  <a:ea typeface="Arial" pitchFamily="-1" charset="0"/>
                  <a:cs typeface="Arial" pitchFamily="-1" charset="0"/>
                </a:rPr>
                <a:t>-8</a:t>
              </a:r>
              <a:endParaRPr lang="es-AR" sz="1400" b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3" name="Line 140"/>
            <p:cNvSpPr>
              <a:spLocks noChangeShapeType="1"/>
            </p:cNvSpPr>
            <p:nvPr/>
          </p:nvSpPr>
          <p:spPr bwMode="auto">
            <a:xfrm>
              <a:off x="1463403" y="3693331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4" name="Line 141"/>
            <p:cNvSpPr>
              <a:spLocks noChangeShapeType="1"/>
            </p:cNvSpPr>
            <p:nvPr/>
          </p:nvSpPr>
          <p:spPr bwMode="auto">
            <a:xfrm>
              <a:off x="1463403" y="2393562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5" name="Line 142"/>
            <p:cNvSpPr>
              <a:spLocks noChangeShapeType="1"/>
            </p:cNvSpPr>
            <p:nvPr/>
          </p:nvSpPr>
          <p:spPr bwMode="auto">
            <a:xfrm>
              <a:off x="1463403" y="3047657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6" name="Line 140"/>
            <p:cNvSpPr>
              <a:spLocks noChangeShapeType="1"/>
            </p:cNvSpPr>
            <p:nvPr/>
          </p:nvSpPr>
          <p:spPr bwMode="auto">
            <a:xfrm>
              <a:off x="1463403" y="4338434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cxnSp>
          <p:nvCxnSpPr>
            <p:cNvPr id="10" name="Connecteur droit 9"/>
            <p:cNvCxnSpPr/>
            <p:nvPr/>
          </p:nvCxnSpPr>
          <p:spPr bwMode="auto">
            <a:xfrm>
              <a:off x="1782752" y="4671393"/>
              <a:ext cx="0" cy="7969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57" name="Connecteur droit 56"/>
            <p:cNvCxnSpPr/>
            <p:nvPr/>
          </p:nvCxnSpPr>
          <p:spPr bwMode="auto">
            <a:xfrm>
              <a:off x="2051512" y="4671393"/>
              <a:ext cx="0" cy="7969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58" name="Connecteur droit 57"/>
            <p:cNvCxnSpPr/>
            <p:nvPr/>
          </p:nvCxnSpPr>
          <p:spPr bwMode="auto">
            <a:xfrm>
              <a:off x="2593508" y="4671393"/>
              <a:ext cx="0" cy="7969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59" name="Connecteur droit 58"/>
            <p:cNvCxnSpPr/>
            <p:nvPr/>
          </p:nvCxnSpPr>
          <p:spPr bwMode="auto">
            <a:xfrm>
              <a:off x="3419886" y="4671393"/>
              <a:ext cx="0" cy="7969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60" name="Connecteur droit 59"/>
            <p:cNvCxnSpPr/>
            <p:nvPr/>
          </p:nvCxnSpPr>
          <p:spPr bwMode="auto">
            <a:xfrm>
              <a:off x="4231024" y="4671393"/>
              <a:ext cx="0" cy="7969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61" name="Connecteur droit 60"/>
            <p:cNvCxnSpPr/>
            <p:nvPr/>
          </p:nvCxnSpPr>
          <p:spPr bwMode="auto">
            <a:xfrm>
              <a:off x="5050325" y="4671393"/>
              <a:ext cx="0" cy="7969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62" name="Connecteur droit 61"/>
            <p:cNvCxnSpPr/>
            <p:nvPr/>
          </p:nvCxnSpPr>
          <p:spPr bwMode="auto">
            <a:xfrm>
              <a:off x="6129520" y="4671393"/>
              <a:ext cx="0" cy="7969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63" name="Connecteur droit 62"/>
            <p:cNvCxnSpPr/>
            <p:nvPr/>
          </p:nvCxnSpPr>
          <p:spPr bwMode="auto">
            <a:xfrm>
              <a:off x="5469646" y="1988840"/>
              <a:ext cx="0" cy="2762248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67" name="Forme libre 66"/>
            <p:cNvSpPr/>
            <p:nvPr/>
          </p:nvSpPr>
          <p:spPr bwMode="auto">
            <a:xfrm>
              <a:off x="1819666" y="3162300"/>
              <a:ext cx="3265170" cy="419100"/>
            </a:xfrm>
            <a:custGeom>
              <a:avLst/>
              <a:gdLst>
                <a:gd name="connsiteX0" fmla="*/ 0 w 3265170"/>
                <a:gd name="connsiteY0" fmla="*/ 198120 h 419100"/>
                <a:gd name="connsiteX1" fmla="*/ 274320 w 3265170"/>
                <a:gd name="connsiteY1" fmla="*/ 53340 h 419100"/>
                <a:gd name="connsiteX2" fmla="*/ 807720 w 3265170"/>
                <a:gd name="connsiteY2" fmla="*/ 11430 h 419100"/>
                <a:gd name="connsiteX3" fmla="*/ 1630680 w 3265170"/>
                <a:gd name="connsiteY3" fmla="*/ 95250 h 419100"/>
                <a:gd name="connsiteX4" fmla="*/ 2446020 w 3265170"/>
                <a:gd name="connsiteY4" fmla="*/ 419100 h 419100"/>
                <a:gd name="connsiteX5" fmla="*/ 3265170 w 3265170"/>
                <a:gd name="connsiteY5" fmla="*/ 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65170" h="419100">
                  <a:moveTo>
                    <a:pt x="0" y="198120"/>
                  </a:moveTo>
                  <a:lnTo>
                    <a:pt x="274320" y="53340"/>
                  </a:lnTo>
                  <a:lnTo>
                    <a:pt x="807720" y="11430"/>
                  </a:lnTo>
                  <a:lnTo>
                    <a:pt x="1630680" y="95250"/>
                  </a:lnTo>
                  <a:lnTo>
                    <a:pt x="2446020" y="419100"/>
                  </a:lnTo>
                  <a:lnTo>
                    <a:pt x="3265170" y="0"/>
                  </a:lnTo>
                </a:path>
              </a:pathLst>
            </a:custGeom>
            <a:noFill/>
            <a:ln w="2857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A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68" name="Forme libre 67"/>
            <p:cNvSpPr/>
            <p:nvPr/>
          </p:nvSpPr>
          <p:spPr bwMode="auto">
            <a:xfrm>
              <a:off x="1743466" y="2926080"/>
              <a:ext cx="3272790" cy="441960"/>
            </a:xfrm>
            <a:custGeom>
              <a:avLst/>
              <a:gdLst>
                <a:gd name="connsiteX0" fmla="*/ 3272790 w 3272790"/>
                <a:gd name="connsiteY0" fmla="*/ 392430 h 441960"/>
                <a:gd name="connsiteX1" fmla="*/ 2453640 w 3272790"/>
                <a:gd name="connsiteY1" fmla="*/ 430530 h 441960"/>
                <a:gd name="connsiteX2" fmla="*/ 1626870 w 3272790"/>
                <a:gd name="connsiteY2" fmla="*/ 11430 h 441960"/>
                <a:gd name="connsiteX3" fmla="*/ 819150 w 3272790"/>
                <a:gd name="connsiteY3" fmla="*/ 0 h 441960"/>
                <a:gd name="connsiteX4" fmla="*/ 266700 w 3272790"/>
                <a:gd name="connsiteY4" fmla="*/ 243840 h 441960"/>
                <a:gd name="connsiteX5" fmla="*/ 0 w 3272790"/>
                <a:gd name="connsiteY5" fmla="*/ 441960 h 44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72790" h="441960">
                  <a:moveTo>
                    <a:pt x="3272790" y="392430"/>
                  </a:moveTo>
                  <a:lnTo>
                    <a:pt x="2453640" y="430530"/>
                  </a:lnTo>
                  <a:lnTo>
                    <a:pt x="1626870" y="11430"/>
                  </a:lnTo>
                  <a:lnTo>
                    <a:pt x="819150" y="0"/>
                  </a:lnTo>
                  <a:lnTo>
                    <a:pt x="266700" y="243840"/>
                  </a:lnTo>
                  <a:lnTo>
                    <a:pt x="0" y="441960"/>
                  </a:lnTo>
                </a:path>
              </a:pathLst>
            </a:custGeom>
            <a:noFill/>
            <a:ln w="28575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A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75" name="Groupe 74"/>
            <p:cNvGrpSpPr/>
            <p:nvPr/>
          </p:nvGrpSpPr>
          <p:grpSpPr>
            <a:xfrm>
              <a:off x="6084182" y="2810770"/>
              <a:ext cx="90173" cy="777724"/>
              <a:chOff x="5796136" y="2810770"/>
              <a:chExt cx="90173" cy="777724"/>
            </a:xfrm>
          </p:grpSpPr>
          <p:sp>
            <p:nvSpPr>
              <p:cNvPr id="69" name="Rectangle 68"/>
              <p:cNvSpPr/>
              <p:nvPr/>
            </p:nvSpPr>
            <p:spPr bwMode="auto">
              <a:xfrm>
                <a:off x="5796136" y="3162300"/>
                <a:ext cx="90173" cy="90173"/>
              </a:xfrm>
              <a:prstGeom prst="rect">
                <a:avLst/>
              </a:prstGeom>
              <a:solidFill>
                <a:srgbClr val="660066"/>
              </a:solidFill>
              <a:ln w="9525" cap="flat" cmpd="sng" algn="ctr">
                <a:solidFill>
                  <a:srgbClr val="66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AR" sz="2800" b="0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+mj-lt"/>
                  <a:ea typeface="ＭＳ Ｐゴシック" pitchFamily="-109" charset="-128"/>
                  <a:cs typeface="ＭＳ Ｐゴシック" pitchFamily="-109" charset="-128"/>
                </a:endParaRPr>
              </a:p>
            </p:txBody>
          </p:sp>
          <p:cxnSp>
            <p:nvCxnSpPr>
              <p:cNvPr id="71" name="Connecteur droit 70"/>
              <p:cNvCxnSpPr/>
              <p:nvPr/>
            </p:nvCxnSpPr>
            <p:spPr bwMode="auto">
              <a:xfrm>
                <a:off x="5836384" y="2813821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66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3" name="Line 142"/>
              <p:cNvSpPr>
                <a:spLocks noChangeShapeType="1"/>
              </p:cNvSpPr>
              <p:nvPr/>
            </p:nvSpPr>
            <p:spPr bwMode="auto">
              <a:xfrm>
                <a:off x="5797922" y="2810770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74" name="Line 142"/>
              <p:cNvSpPr>
                <a:spLocks noChangeShapeType="1"/>
              </p:cNvSpPr>
              <p:nvPr/>
            </p:nvSpPr>
            <p:spPr bwMode="auto">
              <a:xfrm>
                <a:off x="5804058" y="3588494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grpSp>
          <p:nvGrpSpPr>
            <p:cNvPr id="82" name="Groupe 81"/>
            <p:cNvGrpSpPr/>
            <p:nvPr/>
          </p:nvGrpSpPr>
          <p:grpSpPr>
            <a:xfrm>
              <a:off x="5058046" y="2896623"/>
              <a:ext cx="85201" cy="540048"/>
              <a:chOff x="4917275" y="2863611"/>
              <a:chExt cx="85201" cy="777724"/>
            </a:xfrm>
          </p:grpSpPr>
          <p:cxnSp>
            <p:nvCxnSpPr>
              <p:cNvPr id="78" name="Connecteur droit 77"/>
              <p:cNvCxnSpPr/>
              <p:nvPr/>
            </p:nvCxnSpPr>
            <p:spPr bwMode="auto">
              <a:xfrm>
                <a:off x="4955737" y="2866662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66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9" name="Line 142"/>
              <p:cNvSpPr>
                <a:spLocks noChangeShapeType="1"/>
              </p:cNvSpPr>
              <p:nvPr/>
            </p:nvSpPr>
            <p:spPr bwMode="auto">
              <a:xfrm>
                <a:off x="4917275" y="2863611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80" name="Line 142"/>
              <p:cNvSpPr>
                <a:spLocks noChangeShapeType="1"/>
              </p:cNvSpPr>
              <p:nvPr/>
            </p:nvSpPr>
            <p:spPr bwMode="auto">
              <a:xfrm>
                <a:off x="4923411" y="3641335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81" name="Ellipse 80"/>
            <p:cNvSpPr/>
            <p:nvPr/>
          </p:nvSpPr>
          <p:spPr bwMode="auto">
            <a:xfrm>
              <a:off x="5050325" y="3117213"/>
              <a:ext cx="90173" cy="90173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83" name="Groupe 82"/>
            <p:cNvGrpSpPr/>
            <p:nvPr/>
          </p:nvGrpSpPr>
          <p:grpSpPr>
            <a:xfrm>
              <a:off x="4238745" y="3315723"/>
              <a:ext cx="85201" cy="540048"/>
              <a:chOff x="4917275" y="2863611"/>
              <a:chExt cx="85201" cy="777724"/>
            </a:xfrm>
          </p:grpSpPr>
          <p:cxnSp>
            <p:nvCxnSpPr>
              <p:cNvPr id="84" name="Connecteur droit 83"/>
              <p:cNvCxnSpPr/>
              <p:nvPr/>
            </p:nvCxnSpPr>
            <p:spPr bwMode="auto">
              <a:xfrm>
                <a:off x="4955737" y="2866662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66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85" name="Line 142"/>
              <p:cNvSpPr>
                <a:spLocks noChangeShapeType="1"/>
              </p:cNvSpPr>
              <p:nvPr/>
            </p:nvSpPr>
            <p:spPr bwMode="auto">
              <a:xfrm>
                <a:off x="4917275" y="2863611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86" name="Line 142"/>
              <p:cNvSpPr>
                <a:spLocks noChangeShapeType="1"/>
              </p:cNvSpPr>
              <p:nvPr/>
            </p:nvSpPr>
            <p:spPr bwMode="auto">
              <a:xfrm>
                <a:off x="4923411" y="3641335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87" name="Ellipse 86"/>
            <p:cNvSpPr/>
            <p:nvPr/>
          </p:nvSpPr>
          <p:spPr bwMode="auto">
            <a:xfrm>
              <a:off x="4231024" y="3536313"/>
              <a:ext cx="90173" cy="90173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88" name="Groupe 87"/>
            <p:cNvGrpSpPr/>
            <p:nvPr/>
          </p:nvGrpSpPr>
          <p:grpSpPr>
            <a:xfrm>
              <a:off x="3429746" y="3004960"/>
              <a:ext cx="85201" cy="540048"/>
              <a:chOff x="4917275" y="2863611"/>
              <a:chExt cx="85201" cy="777724"/>
            </a:xfrm>
          </p:grpSpPr>
          <p:cxnSp>
            <p:nvCxnSpPr>
              <p:cNvPr id="89" name="Connecteur droit 88"/>
              <p:cNvCxnSpPr/>
              <p:nvPr/>
            </p:nvCxnSpPr>
            <p:spPr bwMode="auto">
              <a:xfrm>
                <a:off x="4955737" y="2866662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66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0" name="Line 142"/>
              <p:cNvSpPr>
                <a:spLocks noChangeShapeType="1"/>
              </p:cNvSpPr>
              <p:nvPr/>
            </p:nvSpPr>
            <p:spPr bwMode="auto">
              <a:xfrm>
                <a:off x="4917275" y="2863611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91" name="Line 142"/>
              <p:cNvSpPr>
                <a:spLocks noChangeShapeType="1"/>
              </p:cNvSpPr>
              <p:nvPr/>
            </p:nvSpPr>
            <p:spPr bwMode="auto">
              <a:xfrm>
                <a:off x="4923411" y="3641335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92" name="Ellipse 91"/>
            <p:cNvSpPr/>
            <p:nvPr/>
          </p:nvSpPr>
          <p:spPr bwMode="auto">
            <a:xfrm>
              <a:off x="3422025" y="3225550"/>
              <a:ext cx="90173" cy="90173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93" name="Groupe 92"/>
            <p:cNvGrpSpPr/>
            <p:nvPr/>
          </p:nvGrpSpPr>
          <p:grpSpPr>
            <a:xfrm>
              <a:off x="2601229" y="2914787"/>
              <a:ext cx="85201" cy="540048"/>
              <a:chOff x="4917275" y="2863611"/>
              <a:chExt cx="85201" cy="777724"/>
            </a:xfrm>
          </p:grpSpPr>
          <p:cxnSp>
            <p:nvCxnSpPr>
              <p:cNvPr id="94" name="Connecteur droit 93"/>
              <p:cNvCxnSpPr/>
              <p:nvPr/>
            </p:nvCxnSpPr>
            <p:spPr bwMode="auto">
              <a:xfrm>
                <a:off x="4955737" y="2866662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66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5" name="Line 142"/>
              <p:cNvSpPr>
                <a:spLocks noChangeShapeType="1"/>
              </p:cNvSpPr>
              <p:nvPr/>
            </p:nvSpPr>
            <p:spPr bwMode="auto">
              <a:xfrm>
                <a:off x="4917275" y="2863611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96" name="Line 142"/>
              <p:cNvSpPr>
                <a:spLocks noChangeShapeType="1"/>
              </p:cNvSpPr>
              <p:nvPr/>
            </p:nvSpPr>
            <p:spPr bwMode="auto">
              <a:xfrm>
                <a:off x="4923411" y="3641335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97" name="Ellipse 96"/>
            <p:cNvSpPr/>
            <p:nvPr/>
          </p:nvSpPr>
          <p:spPr bwMode="auto">
            <a:xfrm>
              <a:off x="2593508" y="3135377"/>
              <a:ext cx="90173" cy="90173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98" name="Groupe 97"/>
            <p:cNvGrpSpPr/>
            <p:nvPr/>
          </p:nvGrpSpPr>
          <p:grpSpPr>
            <a:xfrm>
              <a:off x="2059233" y="2959873"/>
              <a:ext cx="85201" cy="540048"/>
              <a:chOff x="4917275" y="2863611"/>
              <a:chExt cx="85201" cy="777724"/>
            </a:xfrm>
          </p:grpSpPr>
          <p:cxnSp>
            <p:nvCxnSpPr>
              <p:cNvPr id="99" name="Connecteur droit 98"/>
              <p:cNvCxnSpPr/>
              <p:nvPr/>
            </p:nvCxnSpPr>
            <p:spPr bwMode="auto">
              <a:xfrm>
                <a:off x="4955737" y="2866662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66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0" name="Line 142"/>
              <p:cNvSpPr>
                <a:spLocks noChangeShapeType="1"/>
              </p:cNvSpPr>
              <p:nvPr/>
            </p:nvSpPr>
            <p:spPr bwMode="auto">
              <a:xfrm>
                <a:off x="4917275" y="2863611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01" name="Line 142"/>
              <p:cNvSpPr>
                <a:spLocks noChangeShapeType="1"/>
              </p:cNvSpPr>
              <p:nvPr/>
            </p:nvSpPr>
            <p:spPr bwMode="auto">
              <a:xfrm>
                <a:off x="4923411" y="3641335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102" name="Ellipse 101"/>
            <p:cNvSpPr/>
            <p:nvPr/>
          </p:nvSpPr>
          <p:spPr bwMode="auto">
            <a:xfrm>
              <a:off x="2051512" y="3180463"/>
              <a:ext cx="90173" cy="90173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03" name="Ellipse 102"/>
            <p:cNvSpPr/>
            <p:nvPr/>
          </p:nvSpPr>
          <p:spPr bwMode="auto">
            <a:xfrm>
              <a:off x="1782752" y="3318034"/>
              <a:ext cx="90173" cy="90173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4969805" y="3277867"/>
              <a:ext cx="90173" cy="90173"/>
            </a:xfrm>
            <a:prstGeom prst="rect">
              <a:avLst/>
            </a:prstGeom>
            <a:solidFill>
              <a:srgbClr val="00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A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109" name="Groupe 108"/>
            <p:cNvGrpSpPr/>
            <p:nvPr/>
          </p:nvGrpSpPr>
          <p:grpSpPr>
            <a:xfrm>
              <a:off x="4971591" y="3036793"/>
              <a:ext cx="79065" cy="581415"/>
              <a:chOff x="4957165" y="2896623"/>
              <a:chExt cx="79065" cy="777724"/>
            </a:xfrm>
          </p:grpSpPr>
          <p:cxnSp>
            <p:nvCxnSpPr>
              <p:cNvPr id="106" name="Connecteur droit 105"/>
              <p:cNvCxnSpPr/>
              <p:nvPr/>
            </p:nvCxnSpPr>
            <p:spPr bwMode="auto">
              <a:xfrm>
                <a:off x="4995627" y="2899674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7" name="Line 142"/>
              <p:cNvSpPr>
                <a:spLocks noChangeShapeType="1"/>
              </p:cNvSpPr>
              <p:nvPr/>
            </p:nvSpPr>
            <p:spPr bwMode="auto">
              <a:xfrm>
                <a:off x="4957165" y="2896623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08" name="Line 142"/>
              <p:cNvSpPr>
                <a:spLocks noChangeShapeType="1"/>
              </p:cNvSpPr>
              <p:nvPr/>
            </p:nvSpPr>
            <p:spPr bwMode="auto">
              <a:xfrm>
                <a:off x="4957165" y="3674347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114" name="Rectangle 113"/>
            <p:cNvSpPr/>
            <p:nvPr/>
          </p:nvSpPr>
          <p:spPr bwMode="auto">
            <a:xfrm>
              <a:off x="4154708" y="3306110"/>
              <a:ext cx="90173" cy="90173"/>
            </a:xfrm>
            <a:prstGeom prst="rect">
              <a:avLst/>
            </a:prstGeom>
            <a:solidFill>
              <a:srgbClr val="00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A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115" name="Groupe 114"/>
            <p:cNvGrpSpPr/>
            <p:nvPr/>
          </p:nvGrpSpPr>
          <p:grpSpPr>
            <a:xfrm>
              <a:off x="4156494" y="3089047"/>
              <a:ext cx="79065" cy="529161"/>
              <a:chOff x="4957165" y="2896623"/>
              <a:chExt cx="79065" cy="777724"/>
            </a:xfrm>
          </p:grpSpPr>
          <p:cxnSp>
            <p:nvCxnSpPr>
              <p:cNvPr id="116" name="Connecteur droit 115"/>
              <p:cNvCxnSpPr/>
              <p:nvPr/>
            </p:nvCxnSpPr>
            <p:spPr bwMode="auto">
              <a:xfrm>
                <a:off x="4995627" y="2899674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7" name="Line 142"/>
              <p:cNvSpPr>
                <a:spLocks noChangeShapeType="1"/>
              </p:cNvSpPr>
              <p:nvPr/>
            </p:nvSpPr>
            <p:spPr bwMode="auto">
              <a:xfrm>
                <a:off x="4957165" y="2896623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18" name="Line 142"/>
              <p:cNvSpPr>
                <a:spLocks noChangeShapeType="1"/>
              </p:cNvSpPr>
              <p:nvPr/>
            </p:nvSpPr>
            <p:spPr bwMode="auto">
              <a:xfrm>
                <a:off x="4957165" y="3674347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119" name="Rectangle 118"/>
            <p:cNvSpPr/>
            <p:nvPr/>
          </p:nvSpPr>
          <p:spPr bwMode="auto">
            <a:xfrm>
              <a:off x="3334774" y="2880993"/>
              <a:ext cx="90173" cy="90173"/>
            </a:xfrm>
            <a:prstGeom prst="rect">
              <a:avLst/>
            </a:prstGeom>
            <a:solidFill>
              <a:srgbClr val="00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A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120" name="Groupe 119"/>
            <p:cNvGrpSpPr/>
            <p:nvPr/>
          </p:nvGrpSpPr>
          <p:grpSpPr>
            <a:xfrm>
              <a:off x="3336560" y="2639919"/>
              <a:ext cx="79065" cy="581415"/>
              <a:chOff x="4957165" y="2896623"/>
              <a:chExt cx="79065" cy="777724"/>
            </a:xfrm>
          </p:grpSpPr>
          <p:cxnSp>
            <p:nvCxnSpPr>
              <p:cNvPr id="121" name="Connecteur droit 120"/>
              <p:cNvCxnSpPr/>
              <p:nvPr/>
            </p:nvCxnSpPr>
            <p:spPr bwMode="auto">
              <a:xfrm>
                <a:off x="4995627" y="2899674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22" name="Line 142"/>
              <p:cNvSpPr>
                <a:spLocks noChangeShapeType="1"/>
              </p:cNvSpPr>
              <p:nvPr/>
            </p:nvSpPr>
            <p:spPr bwMode="auto">
              <a:xfrm>
                <a:off x="4957165" y="2896623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23" name="Line 142"/>
              <p:cNvSpPr>
                <a:spLocks noChangeShapeType="1"/>
              </p:cNvSpPr>
              <p:nvPr/>
            </p:nvSpPr>
            <p:spPr bwMode="auto">
              <a:xfrm>
                <a:off x="4957165" y="3674347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124" name="Rectangle 123"/>
            <p:cNvSpPr/>
            <p:nvPr/>
          </p:nvSpPr>
          <p:spPr bwMode="auto">
            <a:xfrm>
              <a:off x="2520361" y="2879593"/>
              <a:ext cx="90173" cy="90173"/>
            </a:xfrm>
            <a:prstGeom prst="rect">
              <a:avLst/>
            </a:prstGeom>
            <a:solidFill>
              <a:srgbClr val="00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A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125" name="Groupe 124"/>
            <p:cNvGrpSpPr/>
            <p:nvPr/>
          </p:nvGrpSpPr>
          <p:grpSpPr>
            <a:xfrm>
              <a:off x="2522147" y="2638519"/>
              <a:ext cx="79065" cy="581415"/>
              <a:chOff x="4957165" y="2896623"/>
              <a:chExt cx="79065" cy="777724"/>
            </a:xfrm>
          </p:grpSpPr>
          <p:cxnSp>
            <p:nvCxnSpPr>
              <p:cNvPr id="126" name="Connecteur droit 125"/>
              <p:cNvCxnSpPr/>
              <p:nvPr/>
            </p:nvCxnSpPr>
            <p:spPr bwMode="auto">
              <a:xfrm>
                <a:off x="4995627" y="2899674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27" name="Line 142"/>
              <p:cNvSpPr>
                <a:spLocks noChangeShapeType="1"/>
              </p:cNvSpPr>
              <p:nvPr/>
            </p:nvSpPr>
            <p:spPr bwMode="auto">
              <a:xfrm>
                <a:off x="4957165" y="2896623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28" name="Line 142"/>
              <p:cNvSpPr>
                <a:spLocks noChangeShapeType="1"/>
              </p:cNvSpPr>
              <p:nvPr/>
            </p:nvSpPr>
            <p:spPr bwMode="auto">
              <a:xfrm>
                <a:off x="4957165" y="3674347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129" name="Rectangle 128"/>
            <p:cNvSpPr/>
            <p:nvPr/>
          </p:nvSpPr>
          <p:spPr bwMode="auto">
            <a:xfrm>
              <a:off x="1975196" y="3124458"/>
              <a:ext cx="90173" cy="90173"/>
            </a:xfrm>
            <a:prstGeom prst="rect">
              <a:avLst/>
            </a:prstGeom>
            <a:solidFill>
              <a:srgbClr val="00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A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130" name="Groupe 129"/>
            <p:cNvGrpSpPr/>
            <p:nvPr/>
          </p:nvGrpSpPr>
          <p:grpSpPr>
            <a:xfrm>
              <a:off x="1976982" y="2926080"/>
              <a:ext cx="79065" cy="482127"/>
              <a:chOff x="4957165" y="2896623"/>
              <a:chExt cx="79065" cy="777724"/>
            </a:xfrm>
          </p:grpSpPr>
          <p:cxnSp>
            <p:nvCxnSpPr>
              <p:cNvPr id="131" name="Connecteur droit 130"/>
              <p:cNvCxnSpPr/>
              <p:nvPr/>
            </p:nvCxnSpPr>
            <p:spPr bwMode="auto">
              <a:xfrm>
                <a:off x="4995627" y="2899674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32" name="Line 142"/>
              <p:cNvSpPr>
                <a:spLocks noChangeShapeType="1"/>
              </p:cNvSpPr>
              <p:nvPr/>
            </p:nvSpPr>
            <p:spPr bwMode="auto">
              <a:xfrm>
                <a:off x="4957165" y="2896623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33" name="Line 142"/>
              <p:cNvSpPr>
                <a:spLocks noChangeShapeType="1"/>
              </p:cNvSpPr>
              <p:nvPr/>
            </p:nvSpPr>
            <p:spPr bwMode="auto">
              <a:xfrm>
                <a:off x="4957165" y="3674347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 i="1">
                  <a:solidFill>
                    <a:srgbClr val="FFFFFF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134" name="ZoneTexte 133"/>
            <p:cNvSpPr txBox="1"/>
            <p:nvPr/>
          </p:nvSpPr>
          <p:spPr>
            <a:xfrm>
              <a:off x="1733059" y="4757126"/>
              <a:ext cx="913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r>
                <a:rPr lang="es-AR" smtClean="0">
                  <a:latin typeface="+mj-lt"/>
                </a:rPr>
                <a:t>0</a:t>
              </a:r>
              <a:endParaRPr lang="es-AR">
                <a:latin typeface="+mj-lt"/>
              </a:endParaRPr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2002464" y="4757126"/>
              <a:ext cx="913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es-AR" smtClean="0">
                  <a:latin typeface="+mj-lt"/>
                </a:rPr>
                <a:t>4</a:t>
              </a:r>
              <a:endParaRPr lang="es-AR">
                <a:latin typeface="+mj-lt"/>
              </a:endParaRPr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2508897" y="4757126"/>
              <a:ext cx="1827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es-AR" smtClean="0">
                  <a:latin typeface="+mj-lt"/>
                </a:rPr>
                <a:t>12</a:t>
              </a:r>
              <a:endParaRPr lang="es-AR">
                <a:latin typeface="+mj-lt"/>
              </a:endParaRPr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3326047" y="4757126"/>
              <a:ext cx="1827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es-AR" smtClean="0">
                  <a:latin typeface="+mj-lt"/>
                </a:rPr>
                <a:t>24</a:t>
              </a:r>
              <a:endParaRPr lang="es-AR">
                <a:latin typeface="+mj-lt"/>
              </a:endParaRPr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4143349" y="4757126"/>
              <a:ext cx="1827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es-AR" smtClean="0">
                  <a:latin typeface="+mj-lt"/>
                </a:rPr>
                <a:t>36</a:t>
              </a:r>
              <a:endParaRPr lang="es-AR">
                <a:latin typeface="+mj-lt"/>
              </a:endParaRPr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4950062" y="4757126"/>
              <a:ext cx="1827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es-AR" smtClean="0">
                  <a:latin typeface="+mj-lt"/>
                </a:rPr>
                <a:t>48</a:t>
              </a:r>
              <a:endParaRPr lang="es-AR">
                <a:latin typeface="+mj-lt"/>
              </a:endParaRPr>
            </a:p>
          </p:txBody>
        </p:sp>
        <p:sp>
          <p:nvSpPr>
            <p:cNvPr id="140" name="ZoneTexte 139"/>
            <p:cNvSpPr txBox="1"/>
            <p:nvPr/>
          </p:nvSpPr>
          <p:spPr>
            <a:xfrm>
              <a:off x="5323111" y="4763183"/>
              <a:ext cx="1709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es-AR" dirty="0" smtClean="0">
                  <a:latin typeface="+mj-lt"/>
                </a:rPr>
                <a:t>Tratamiento </a:t>
              </a:r>
              <a:br>
                <a:rPr lang="es-AR" dirty="0" smtClean="0">
                  <a:latin typeface="+mj-lt"/>
                </a:rPr>
              </a:br>
              <a:r>
                <a:rPr lang="es-AR" dirty="0" smtClean="0">
                  <a:latin typeface="+mj-lt"/>
                </a:rPr>
                <a:t>diferencia a S48</a:t>
              </a:r>
              <a:endParaRPr lang="es-AR" dirty="0">
                <a:latin typeface="+mj-lt"/>
              </a:endParaRPr>
            </a:p>
          </p:txBody>
        </p:sp>
        <p:sp>
          <p:nvSpPr>
            <p:cNvPr id="141" name="ZoneTexte 140"/>
            <p:cNvSpPr txBox="1"/>
            <p:nvPr/>
          </p:nvSpPr>
          <p:spPr>
            <a:xfrm>
              <a:off x="3937278" y="4972570"/>
              <a:ext cx="59488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es-AR" smtClean="0">
                  <a:latin typeface="+mj-lt"/>
                </a:rPr>
                <a:t>Semana</a:t>
              </a:r>
              <a:endParaRPr lang="es-AR">
                <a:latin typeface="+mj-lt"/>
              </a:endParaRPr>
            </a:p>
          </p:txBody>
        </p:sp>
        <p:sp>
          <p:nvSpPr>
            <p:cNvPr id="142" name="ZoneTexte 141"/>
            <p:cNvSpPr txBox="1"/>
            <p:nvPr/>
          </p:nvSpPr>
          <p:spPr>
            <a:xfrm rot="16200000">
              <a:off x="5999986" y="3811546"/>
              <a:ext cx="119699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r"/>
              <a:r>
                <a:rPr lang="es-AR" sz="1300" dirty="0" smtClean="0">
                  <a:latin typeface="+mj-lt"/>
                </a:rPr>
                <a:t>ABC/3TC EFV QD </a:t>
              </a:r>
              <a:br>
                <a:rPr lang="es-AR" sz="1300" dirty="0" smtClean="0">
                  <a:latin typeface="+mj-lt"/>
                </a:rPr>
              </a:br>
              <a:r>
                <a:rPr lang="es-AR" sz="1300" dirty="0" smtClean="0">
                  <a:latin typeface="+mj-lt"/>
                </a:rPr>
                <a:t>Mejor</a:t>
              </a:r>
              <a:endParaRPr lang="es-AR" sz="1300" dirty="0">
                <a:latin typeface="+mj-lt"/>
              </a:endParaRPr>
            </a:p>
          </p:txBody>
        </p:sp>
        <p:sp>
          <p:nvSpPr>
            <p:cNvPr id="143" name="ZoneTexte 142"/>
            <p:cNvSpPr txBox="1"/>
            <p:nvPr/>
          </p:nvSpPr>
          <p:spPr>
            <a:xfrm rot="16200000">
              <a:off x="6011047" y="2507558"/>
              <a:ext cx="117487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r>
                <a:rPr lang="es-AR" sz="1300" dirty="0" smtClean="0">
                  <a:latin typeface="+mj-lt"/>
                </a:rPr>
                <a:t>TDF/FTC EFV QD </a:t>
              </a:r>
              <a:br>
                <a:rPr lang="es-AR" sz="1300" dirty="0" smtClean="0">
                  <a:latin typeface="+mj-lt"/>
                </a:rPr>
              </a:br>
              <a:r>
                <a:rPr lang="es-AR" sz="1300" dirty="0" smtClean="0">
                  <a:latin typeface="+mj-lt"/>
                </a:rPr>
                <a:t>Mejor</a:t>
              </a:r>
              <a:endParaRPr lang="es-AR" sz="1300" dirty="0">
                <a:latin typeface="+mj-lt"/>
              </a:endParaRPr>
            </a:p>
          </p:txBody>
        </p:sp>
        <p:sp>
          <p:nvSpPr>
            <p:cNvPr id="144" name="Text Box 148"/>
            <p:cNvSpPr txBox="1">
              <a:spLocks noChangeArrowheads="1"/>
            </p:cNvSpPr>
            <p:nvPr/>
          </p:nvSpPr>
          <p:spPr bwMode="auto">
            <a:xfrm rot="16200000">
              <a:off x="6361157" y="3076795"/>
              <a:ext cx="2144036" cy="584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600" b="1" dirty="0" smtClean="0">
                  <a:solidFill>
                    <a:srgbClr val="000066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Tratamiento diferencia</a:t>
              </a:r>
              <a:br>
                <a:rPr lang="es-AR" sz="1600" b="1" dirty="0" smtClean="0">
                  <a:solidFill>
                    <a:srgbClr val="000066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</a:br>
              <a:r>
                <a:rPr lang="es-AR" sz="1600" b="1" dirty="0" smtClean="0">
                  <a:solidFill>
                    <a:srgbClr val="000066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(ml/min/1,73 m²)</a:t>
              </a:r>
              <a:endParaRPr lang="es-AR" sz="1600" b="1" dirty="0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45" name="ZoneTexte 144"/>
          <p:cNvSpPr txBox="1"/>
          <p:nvPr/>
        </p:nvSpPr>
        <p:spPr>
          <a:xfrm>
            <a:off x="1620897" y="5507212"/>
            <a:ext cx="27411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t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defRPr>
            </a:lvl1pPr>
          </a:lstStyle>
          <a:p>
            <a:r>
              <a:rPr lang="es-AR" smtClean="0">
                <a:latin typeface="+mj-lt"/>
              </a:rPr>
              <a:t>192</a:t>
            </a:r>
          </a:p>
          <a:p>
            <a:r>
              <a:rPr lang="es-AR" smtClean="0">
                <a:latin typeface="+mj-lt"/>
              </a:rPr>
              <a:t>193</a:t>
            </a:r>
            <a:endParaRPr lang="es-AR">
              <a:latin typeface="+mj-lt"/>
            </a:endParaRPr>
          </a:p>
        </p:txBody>
      </p:sp>
      <p:sp>
        <p:nvSpPr>
          <p:cNvPr id="146" name="ZoneTexte 145"/>
          <p:cNvSpPr txBox="1"/>
          <p:nvPr/>
        </p:nvSpPr>
        <p:spPr>
          <a:xfrm>
            <a:off x="1966004" y="5507212"/>
            <a:ext cx="27411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t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defRPr>
            </a:lvl1pPr>
          </a:lstStyle>
          <a:p>
            <a:pPr algn="ctr"/>
            <a:r>
              <a:rPr lang="es-AR" smtClean="0">
                <a:latin typeface="+mj-lt"/>
              </a:rPr>
              <a:t>172</a:t>
            </a:r>
          </a:p>
          <a:p>
            <a:pPr algn="ctr"/>
            <a:r>
              <a:rPr lang="es-AR" smtClean="0">
                <a:latin typeface="+mj-lt"/>
              </a:rPr>
              <a:t>181</a:t>
            </a:r>
            <a:endParaRPr lang="es-AR">
              <a:latin typeface="+mj-lt"/>
            </a:endParaRPr>
          </a:p>
        </p:txBody>
      </p:sp>
      <p:sp>
        <p:nvSpPr>
          <p:cNvPr id="147" name="ZoneTexte 146"/>
          <p:cNvSpPr txBox="1"/>
          <p:nvPr/>
        </p:nvSpPr>
        <p:spPr>
          <a:xfrm>
            <a:off x="2478843" y="5507212"/>
            <a:ext cx="27411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t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defRPr>
            </a:lvl1pPr>
          </a:lstStyle>
          <a:p>
            <a:pPr algn="ctr"/>
            <a:r>
              <a:rPr lang="es-AR" smtClean="0">
                <a:latin typeface="+mj-lt"/>
              </a:rPr>
              <a:t>158</a:t>
            </a:r>
          </a:p>
          <a:p>
            <a:pPr algn="ctr"/>
            <a:r>
              <a:rPr lang="es-AR" smtClean="0">
                <a:latin typeface="+mj-lt"/>
              </a:rPr>
              <a:t>176</a:t>
            </a:r>
            <a:endParaRPr lang="es-AR">
              <a:latin typeface="+mj-lt"/>
            </a:endParaRPr>
          </a:p>
        </p:txBody>
      </p:sp>
      <p:sp>
        <p:nvSpPr>
          <p:cNvPr id="148" name="ZoneTexte 147"/>
          <p:cNvSpPr txBox="1"/>
          <p:nvPr/>
        </p:nvSpPr>
        <p:spPr>
          <a:xfrm>
            <a:off x="3295993" y="5507212"/>
            <a:ext cx="27411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t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defRPr>
            </a:lvl1pPr>
          </a:lstStyle>
          <a:p>
            <a:pPr algn="ctr"/>
            <a:r>
              <a:rPr lang="es-AR" smtClean="0">
                <a:latin typeface="+mj-lt"/>
              </a:rPr>
              <a:t>155</a:t>
            </a:r>
          </a:p>
          <a:p>
            <a:pPr algn="ctr"/>
            <a:r>
              <a:rPr lang="es-AR" smtClean="0">
                <a:latin typeface="+mj-lt"/>
              </a:rPr>
              <a:t>173</a:t>
            </a:r>
            <a:endParaRPr lang="es-AR">
              <a:latin typeface="+mj-lt"/>
            </a:endParaRPr>
          </a:p>
        </p:txBody>
      </p:sp>
      <p:sp>
        <p:nvSpPr>
          <p:cNvPr id="149" name="ZoneTexte 148"/>
          <p:cNvSpPr txBox="1"/>
          <p:nvPr/>
        </p:nvSpPr>
        <p:spPr>
          <a:xfrm>
            <a:off x="4113295" y="5507212"/>
            <a:ext cx="27411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t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defRPr>
            </a:lvl1pPr>
          </a:lstStyle>
          <a:p>
            <a:pPr algn="ctr"/>
            <a:r>
              <a:rPr lang="es-AR" smtClean="0">
                <a:latin typeface="+mj-lt"/>
              </a:rPr>
              <a:t>144</a:t>
            </a:r>
          </a:p>
          <a:p>
            <a:pPr algn="ctr"/>
            <a:r>
              <a:rPr lang="es-AR" smtClean="0">
                <a:latin typeface="+mj-lt"/>
              </a:rPr>
              <a:t>167</a:t>
            </a:r>
            <a:endParaRPr lang="es-AR">
              <a:latin typeface="+mj-lt"/>
            </a:endParaRPr>
          </a:p>
        </p:txBody>
      </p:sp>
      <p:sp>
        <p:nvSpPr>
          <p:cNvPr id="150" name="ZoneTexte 149"/>
          <p:cNvSpPr txBox="1"/>
          <p:nvPr/>
        </p:nvSpPr>
        <p:spPr>
          <a:xfrm>
            <a:off x="4920008" y="5507212"/>
            <a:ext cx="27411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t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defRPr>
            </a:lvl1pPr>
          </a:lstStyle>
          <a:p>
            <a:pPr algn="ctr"/>
            <a:r>
              <a:rPr lang="es-AR" smtClean="0">
                <a:latin typeface="+mj-lt"/>
              </a:rPr>
              <a:t>135</a:t>
            </a:r>
          </a:p>
          <a:p>
            <a:pPr algn="ctr"/>
            <a:r>
              <a:rPr lang="es-AR" smtClean="0">
                <a:latin typeface="+mj-lt"/>
              </a:rPr>
              <a:t>159</a:t>
            </a:r>
            <a:endParaRPr lang="es-AR">
              <a:latin typeface="+mj-lt"/>
            </a:endParaRPr>
          </a:p>
        </p:txBody>
      </p:sp>
      <p:sp>
        <p:nvSpPr>
          <p:cNvPr id="151" name="ZoneTexte 150"/>
          <p:cNvSpPr txBox="1"/>
          <p:nvPr/>
        </p:nvSpPr>
        <p:spPr>
          <a:xfrm>
            <a:off x="85163" y="5292272"/>
            <a:ext cx="17563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t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defRPr>
            </a:lvl1pPr>
          </a:lstStyle>
          <a:p>
            <a:r>
              <a:rPr lang="es-AR" dirty="0" smtClean="0">
                <a:latin typeface="+mj-lt"/>
              </a:rPr>
              <a:t>Pacientes en cada visita</a:t>
            </a:r>
          </a:p>
          <a:p>
            <a:r>
              <a:rPr lang="es-AR" dirty="0" smtClean="0">
                <a:latin typeface="+mj-lt"/>
              </a:rPr>
              <a:t>ABC/3TC + EFV</a:t>
            </a:r>
          </a:p>
          <a:p>
            <a:r>
              <a:rPr lang="es-AR" dirty="0" smtClean="0">
                <a:latin typeface="+mj-lt"/>
              </a:rPr>
              <a:t>TDF/FTC + EFV </a:t>
            </a:r>
            <a:endParaRPr lang="es-AR" dirty="0"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219201"/>
            <a:ext cx="9024938" cy="224921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AR" b="1" dirty="0" smtClean="0">
                <a:latin typeface="+mj-lt"/>
              </a:rPr>
              <a:t>Puntos finales renales</a:t>
            </a:r>
          </a:p>
          <a:p>
            <a:pPr lvl="1">
              <a:spcBef>
                <a:spcPts val="0"/>
              </a:spcBef>
            </a:pPr>
            <a:r>
              <a:rPr lang="es-AR" sz="1800" dirty="0" smtClean="0"/>
              <a:t>No se observó diferencia entre las ramas en proporción en caídas significativas el filtrado glomerular o falla renal</a:t>
            </a:r>
          </a:p>
          <a:p>
            <a:pPr lvl="1">
              <a:spcBef>
                <a:spcPts val="0"/>
              </a:spcBef>
            </a:pPr>
            <a:r>
              <a:rPr lang="es-AR" sz="1800" dirty="0" smtClean="0"/>
              <a:t>Porcentaje de cambio desde semana 48</a:t>
            </a:r>
          </a:p>
          <a:p>
            <a:pPr lvl="2">
              <a:spcBef>
                <a:spcPts val="0"/>
              </a:spcBef>
            </a:pPr>
            <a:r>
              <a:rPr lang="es-AR" dirty="0" smtClean="0"/>
              <a:t>Relación proteína ligando de </a:t>
            </a:r>
            <a:r>
              <a:rPr lang="es-AR" dirty="0" err="1" smtClean="0"/>
              <a:t>retinol</a:t>
            </a:r>
            <a:r>
              <a:rPr lang="es-AR" dirty="0" smtClean="0"/>
              <a:t>/</a:t>
            </a:r>
            <a:r>
              <a:rPr lang="es-AR" dirty="0" err="1" smtClean="0"/>
              <a:t>creatinina</a:t>
            </a:r>
            <a:r>
              <a:rPr lang="es-AR" dirty="0" smtClean="0"/>
              <a:t>: TDF/FTC = + 50% vs ABC/3TC = 0% (p &lt; 0.0001)</a:t>
            </a:r>
          </a:p>
          <a:p>
            <a:pPr lvl="2">
              <a:spcBef>
                <a:spcPts val="0"/>
              </a:spcBef>
            </a:pPr>
            <a:r>
              <a:rPr lang="es-AR" dirty="0" smtClean="0"/>
              <a:t> Relación </a:t>
            </a:r>
            <a:r>
              <a:rPr lang="es-AR" dirty="0" smtClean="0">
                <a:latin typeface="Symbol"/>
              </a:rPr>
              <a:t>b</a:t>
            </a:r>
            <a:r>
              <a:rPr lang="es-AR" dirty="0" smtClean="0"/>
              <a:t>2-microglobulin/</a:t>
            </a:r>
            <a:r>
              <a:rPr lang="es-AR" dirty="0" err="1" smtClean="0"/>
              <a:t>creatinina</a:t>
            </a:r>
            <a:r>
              <a:rPr lang="es-AR" dirty="0" smtClean="0"/>
              <a:t>: TDF/FTC = + 24% vs ABC/3TC = - 47% </a:t>
            </a:r>
            <a:br>
              <a:rPr lang="es-AR" dirty="0" smtClean="0"/>
            </a:br>
            <a:r>
              <a:rPr lang="es-AR" dirty="0" smtClean="0"/>
              <a:t>(p &lt; 0.0001) </a:t>
            </a:r>
            <a:br>
              <a:rPr lang="es-AR" dirty="0" smtClean="0"/>
            </a:br>
            <a:endParaRPr lang="es-AR" dirty="0" smtClean="0"/>
          </a:p>
          <a:p>
            <a:pPr>
              <a:spcBef>
                <a:spcPts val="0"/>
              </a:spcBef>
            </a:pPr>
            <a:r>
              <a:rPr lang="es-AR" b="1" dirty="0" smtClean="0">
                <a:latin typeface="+mj-lt"/>
              </a:rPr>
              <a:t>Cambios en la densidad mineral ósea a semana 48</a:t>
            </a:r>
          </a:p>
          <a:p>
            <a:pPr lvl="1">
              <a:spcBef>
                <a:spcPts val="0"/>
              </a:spcBef>
            </a:pPr>
            <a:endParaRPr lang="es-AR" dirty="0"/>
          </a:p>
        </p:txBody>
      </p:sp>
      <p:graphicFrame>
        <p:nvGraphicFramePr>
          <p:cNvPr id="4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3409945"/>
              </p:ext>
            </p:extLst>
          </p:nvPr>
        </p:nvGraphicFramePr>
        <p:xfrm>
          <a:off x="395287" y="4084224"/>
          <a:ext cx="8353427" cy="1385952"/>
        </p:xfrm>
        <a:graphic>
          <a:graphicData uri="http://schemas.openxmlformats.org/drawingml/2006/table">
            <a:tbl>
              <a:tblPr/>
              <a:tblGrid>
                <a:gridCol w="3565267"/>
                <a:gridCol w="1685680"/>
                <a:gridCol w="1551240"/>
                <a:gridCol w="1551240"/>
              </a:tblGrid>
              <a:tr h="3370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 + EFV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+ EFV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1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Media de cambio en cadera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- 1.9%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- 3.6%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 0.001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1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Media de cambio en columna lumbar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- 1.6%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- 2.4%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0.036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1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Perdida de masa mineral ósea &gt; 6% cadera / columna</a:t>
                      </a:r>
                      <a:endParaRPr kumimoji="0" lang="es-AR" sz="14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3% / 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13% / 10%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5685010"/>
            <a:ext cx="907573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000" b="1" kern="0" dirty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Marcadores de recambio óseo:</a:t>
            </a:r>
            <a:r>
              <a:rPr lang="es-AR" kern="0" dirty="0" smtClean="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rPr>
              <a:t> aumentados en ambos grupos sobre las primeras  24 semanas (significativamente mayor con TDF/FTC), estables o disminuidos luego</a:t>
            </a:r>
            <a:endParaRPr lang="es-AR" sz="2000" kern="0" dirty="0" smtClean="0">
              <a:solidFill>
                <a:srgbClr val="000066"/>
              </a:solidFill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8" name="Rectangle 27"/>
          <p:cNvSpPr txBox="1">
            <a:spLocks noChangeArrowheads="1"/>
          </p:cNvSpPr>
          <p:nvPr/>
        </p:nvSpPr>
        <p:spPr bwMode="auto">
          <a:xfrm>
            <a:off x="50799" y="44450"/>
            <a:ext cx="87360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3200" b="1" i="0" u="none" strike="noStrike" kern="0" cap="none" spc="0" normalizeH="0" baseline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Estudio ASSERT: ABC/3TC + EFV vs TDF/FTC + EFV</a:t>
            </a:r>
            <a:endParaRPr kumimoji="0" lang="es-AR" sz="3200" b="1" i="0" u="none" strike="noStrike" kern="0" cap="none" spc="0" normalizeH="0" baseline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058208" y="6581001"/>
            <a:ext cx="80857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0000"/>
                </a:solidFill>
              </a:rPr>
              <a:t>Post FA. JAIDS 2010;55:149-57 ; </a:t>
            </a:r>
            <a:r>
              <a:rPr lang="fr-FR" sz="1200" i="1" dirty="0" err="1" smtClean="0">
                <a:solidFill>
                  <a:srgbClr val="CC0000"/>
                </a:solidFill>
              </a:rPr>
              <a:t>Moyle</a:t>
            </a:r>
            <a:r>
              <a:rPr lang="fr-FR" sz="1200" i="1" dirty="0" smtClean="0">
                <a:solidFill>
                  <a:srgbClr val="CC0000"/>
                </a:solidFill>
              </a:rPr>
              <a:t> GJ, Antiviral </a:t>
            </a:r>
            <a:r>
              <a:rPr lang="fr-FR" sz="1200" i="1" dirty="0" err="1" smtClean="0">
                <a:solidFill>
                  <a:srgbClr val="CC0000"/>
                </a:solidFill>
              </a:rPr>
              <a:t>Therapy</a:t>
            </a:r>
            <a:r>
              <a:rPr lang="fr-FR" sz="1200" i="1" dirty="0" smtClean="0">
                <a:solidFill>
                  <a:srgbClr val="CC0000"/>
                </a:solidFill>
              </a:rPr>
              <a:t> 2013;18:905-13 ; </a:t>
            </a:r>
            <a:r>
              <a:rPr lang="fr-FR" sz="1200" i="1" dirty="0" err="1" smtClean="0">
                <a:solidFill>
                  <a:srgbClr val="CC0000"/>
                </a:solidFill>
              </a:rPr>
              <a:t>Stellbrink</a:t>
            </a:r>
            <a:r>
              <a:rPr lang="fr-FR" sz="1200" i="1" dirty="0" smtClean="0">
                <a:solidFill>
                  <a:srgbClr val="CC0000"/>
                </a:solidFill>
              </a:rPr>
              <a:t> HJ. CID 2010;51:963-72</a:t>
            </a:r>
          </a:p>
        </p:txBody>
      </p:sp>
      <p:grpSp>
        <p:nvGrpSpPr>
          <p:cNvPr id="10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1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2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ASSERT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3477984" y="1128713"/>
            <a:ext cx="21753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Eficacia a S48</a:t>
            </a:r>
            <a:endParaRPr lang="es-AR" sz="28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3" name="Text Box 179"/>
          <p:cNvSpPr txBox="1">
            <a:spLocks noChangeArrowheads="1"/>
          </p:cNvSpPr>
          <p:nvPr/>
        </p:nvSpPr>
        <p:spPr bwMode="auto">
          <a:xfrm>
            <a:off x="3080658" y="5404423"/>
            <a:ext cx="451757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Mediana de incremento de CD4/mm</a:t>
            </a:r>
            <a:r>
              <a:rPr lang="es-AR" sz="1700" baseline="300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</a:t>
            </a: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a S48: </a:t>
            </a:r>
            <a:b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+ 150 en ambos grupos</a:t>
            </a:r>
            <a:endParaRPr lang="es-A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grpSp>
        <p:nvGrpSpPr>
          <p:cNvPr id="37" name="Groupe 36"/>
          <p:cNvGrpSpPr/>
          <p:nvPr/>
        </p:nvGrpSpPr>
        <p:grpSpPr>
          <a:xfrm>
            <a:off x="209636" y="1755987"/>
            <a:ext cx="4293054" cy="4423829"/>
            <a:chOff x="209636" y="1755987"/>
            <a:chExt cx="4293054" cy="4423829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22103" y="3635829"/>
              <a:ext cx="793627" cy="1712460"/>
            </a:xfrm>
            <a:prstGeom prst="rect">
              <a:avLst/>
            </a:prstGeom>
            <a:solidFill>
              <a:srgbClr val="0099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09023" y="455952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09023" y="386737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09636" y="2486254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09023" y="317681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62490" y="466725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62490" y="3976688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62490" y="2592388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62490" y="328295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0295" y="2582863"/>
              <a:ext cx="2066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070251" y="3223290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B200"/>
                  </a:solidFill>
                  <a:ea typeface="Arial" pitchFamily="-1" charset="0"/>
                  <a:cs typeface="Arial" pitchFamily="-1" charset="0"/>
                </a:rPr>
                <a:t>59.4</a:t>
              </a:r>
              <a:endParaRPr lang="es-AR" sz="1400" b="1">
                <a:solidFill>
                  <a:srgbClr val="00B2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856398" y="2978516"/>
              <a:ext cx="53251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660066"/>
                  </a:solidFill>
                  <a:ea typeface="Arial" pitchFamily="-1" charset="0"/>
                  <a:cs typeface="Arial" pitchFamily="-1" charset="0"/>
                </a:rPr>
                <a:t>71.0</a:t>
              </a:r>
              <a:endParaRPr lang="es-AR" sz="1400" b="1">
                <a:solidFill>
                  <a:srgbClr val="66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707463" y="3396343"/>
              <a:ext cx="793627" cy="1951945"/>
            </a:xfrm>
            <a:prstGeom prst="rect">
              <a:avLst/>
            </a:prstGeom>
            <a:solidFill>
              <a:srgbClr val="660066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460365" y="5668137"/>
              <a:ext cx="2496090" cy="511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IC95% 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11.6% (2.2 ; 21.1)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62490" y="5359400"/>
              <a:ext cx="2177454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1064644" y="5368925"/>
              <a:ext cx="12875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TLOVR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grpSp>
          <p:nvGrpSpPr>
            <p:cNvPr id="55" name="Groupe 54"/>
            <p:cNvGrpSpPr/>
            <p:nvPr/>
          </p:nvGrpSpPr>
          <p:grpSpPr>
            <a:xfrm>
              <a:off x="2501090" y="2222631"/>
              <a:ext cx="2001600" cy="629682"/>
              <a:chOff x="2439988" y="1995488"/>
              <a:chExt cx="2001600" cy="629682"/>
            </a:xfrm>
          </p:grpSpPr>
          <p:sp>
            <p:nvSpPr>
              <p:cNvPr id="56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2001600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7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8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6600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9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1995488"/>
                <a:ext cx="160813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ABC/3TC + EFV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60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55838"/>
                <a:ext cx="155683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TDF/FTC + EFV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61" name="Text Box 134"/>
            <p:cNvSpPr txBox="1">
              <a:spLocks noChangeArrowheads="1"/>
            </p:cNvSpPr>
            <p:nvPr/>
          </p:nvSpPr>
          <p:spPr bwMode="auto">
            <a:xfrm>
              <a:off x="507795" y="1755987"/>
              <a:ext cx="2232149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es-AR" sz="2000" b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CV &lt; 50 c/mL </a:t>
              </a:r>
              <a:endParaRPr lang="es-AR" sz="2000" b="1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9" name="Text Box 148"/>
            <p:cNvSpPr txBox="1">
              <a:spLocks noChangeArrowheads="1"/>
            </p:cNvSpPr>
            <p:nvPr/>
          </p:nvSpPr>
          <p:spPr bwMode="auto">
            <a:xfrm>
              <a:off x="255271" y="2106613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Rectangle 135"/>
            <p:cNvSpPr>
              <a:spLocks noChangeArrowheads="1"/>
            </p:cNvSpPr>
            <p:nvPr/>
          </p:nvSpPr>
          <p:spPr bwMode="auto">
            <a:xfrm>
              <a:off x="408409" y="522784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  <p:sp>
        <p:nvSpPr>
          <p:cNvPr id="45" name="Text Box 179"/>
          <p:cNvSpPr txBox="1">
            <a:spLocks noChangeArrowheads="1"/>
          </p:cNvSpPr>
          <p:nvPr/>
        </p:nvSpPr>
        <p:spPr bwMode="auto">
          <a:xfrm>
            <a:off x="2993567" y="3009022"/>
            <a:ext cx="6115508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Fallo virológico definido por protocolo </a:t>
            </a:r>
            <a:b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(reducción CV &lt; 1 log</a:t>
            </a:r>
            <a:r>
              <a:rPr lang="es-AR" sz="1600" baseline="-250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10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c/</a:t>
            </a:r>
            <a:r>
              <a:rPr lang="es-AR" sz="1600" dirty="0" err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S4, rebote </a:t>
            </a:r>
            <a:b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confirmado ≥ 400 c/</a:t>
            </a:r>
            <a:r>
              <a:rPr lang="es-AR" sz="1600" dirty="0" err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luego de CV &lt; 400 c/</a:t>
            </a:r>
            <a:r>
              <a:rPr lang="es-AR" sz="1600" dirty="0" err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en S24 </a:t>
            </a:r>
            <a:b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o CV </a:t>
            </a:r>
            <a:r>
              <a:rPr lang="es-AR" sz="1600" u="sng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&gt;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400 c/</a:t>
            </a:r>
            <a:r>
              <a:rPr lang="es-AR" sz="1600" dirty="0" err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luego de S24) 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Arial"/>
              <a:buChar char="•"/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6 en ABC/3TC + EFV </a:t>
            </a:r>
          </a:p>
          <a:p>
            <a:pPr lvl="1"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Verdana" pitchFamily="34" charset="0"/>
              <a:buChar char="–"/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Emergencia de resistencia: 3/6</a:t>
            </a:r>
          </a:p>
          <a:p>
            <a:pPr lvl="2"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Verdana" pitchFamily="34" charset="0"/>
              <a:buChar char="–"/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2 pacientes con mutaciones a NNRTI </a:t>
            </a:r>
          </a:p>
          <a:p>
            <a:pPr lvl="2"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Verdana" pitchFamily="34" charset="0"/>
              <a:buChar char="–"/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1 paciente con mutaciones a  NNRTI y K65R + D67N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Arial"/>
              <a:buChar char="•"/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2 en TDF/FTC + EFV = no emergencia de resistencia</a:t>
            </a:r>
          </a:p>
        </p:txBody>
      </p:sp>
      <p:sp>
        <p:nvSpPr>
          <p:cNvPr id="3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s-AR" sz="3200" smtClean="0">
                <a:ea typeface="ＭＳ Ｐゴシック" pitchFamily="-1" charset="-128"/>
                <a:cs typeface="ＭＳ Ｐゴシック" pitchFamily="-1" charset="-128"/>
              </a:rPr>
              <a:t>Estudio ASSERT: ABC/3TC + EFV vs TDF/FTC + EFV</a:t>
            </a:r>
            <a:endParaRPr lang="es-AR" sz="320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6735167" y="6553200"/>
            <a:ext cx="24088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0000"/>
                </a:solidFill>
              </a:rPr>
              <a:t>Post FA. JAIDS 2010;55:149-57</a:t>
            </a:r>
            <a:endParaRPr lang="fr-FR" sz="1200" i="1" dirty="0">
              <a:solidFill>
                <a:srgbClr val="CC0000"/>
              </a:solidFill>
            </a:endParaRPr>
          </a:p>
        </p:txBody>
      </p:sp>
      <p:grpSp>
        <p:nvGrpSpPr>
          <p:cNvPr id="34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3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6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ASSERT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9688" y="1201953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es-AR" sz="2800" b="1" kern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Seguridad a S48</a:t>
            </a:r>
            <a:endParaRPr lang="es-AR" sz="1600" kern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5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3009540"/>
              </p:ext>
            </p:extLst>
          </p:nvPr>
        </p:nvGraphicFramePr>
        <p:xfrm>
          <a:off x="395287" y="1700216"/>
          <a:ext cx="8359969" cy="4309466"/>
        </p:xfrm>
        <a:graphic>
          <a:graphicData uri="http://schemas.openxmlformats.org/drawingml/2006/table">
            <a:tbl>
              <a:tblPr/>
              <a:tblGrid>
                <a:gridCol w="329713"/>
                <a:gridCol w="4648200"/>
                <a:gridCol w="1643743"/>
                <a:gridCol w="1738313"/>
              </a:tblGrid>
              <a:tr h="6460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 + EFV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192</a:t>
                      </a: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+ EFV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197 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</a:tr>
              <a:tr h="3141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Eventos adversos relacionados a la droga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4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Grado 2-4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29%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4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EA mas comunes grado 2-4: mareos, sueños anormales, hipersensibilidad a la droga 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141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Hipersensibilidad a la droga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12 (6%)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 (&lt; 1%)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4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Sospecha clínica de hipersensibilidad a ABC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465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Mediana de cambios en los lípidos desde el basal a S48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 noProof="0" dirty="0"/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7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itchFamily="-109" charset="-128"/>
                          <a:cs typeface="Arial"/>
                        </a:rPr>
                        <a:t>Colesterol total, mg/dL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1.36</a:t>
                      </a:r>
                      <a:endParaRPr lang="es-A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0.66</a:t>
                      </a:r>
                      <a:endParaRPr lang="es-A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7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itchFamily="-109" charset="-128"/>
                          <a:cs typeface="Arial"/>
                        </a:rPr>
                        <a:t>Triglicéridos, mg/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itchFamily="-109" charset="-128"/>
                          <a:cs typeface="Arial"/>
                        </a:rPr>
                        <a:t>dL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0.23</a:t>
                      </a:r>
                      <a:endParaRPr lang="es-A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0.05</a:t>
                      </a:r>
                      <a:endParaRPr lang="es-A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7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itchFamily="-109" charset="-128"/>
                          <a:cs typeface="Arial"/>
                        </a:rPr>
                        <a:t>LDL-colesterol, mg/dL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0.81</a:t>
                      </a:r>
                      <a:endParaRPr lang="es-A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0.39</a:t>
                      </a:r>
                      <a:endParaRPr lang="es-A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7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itchFamily="-109" charset="-128"/>
                          <a:cs typeface="Arial"/>
                        </a:rPr>
                        <a:t>HDL-colesterol, mg/dL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0.38</a:t>
                      </a:r>
                      <a:endParaRPr lang="es-A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0.28</a:t>
                      </a:r>
                      <a:endParaRPr lang="es-A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7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itchFamily="-109" charset="-128"/>
                          <a:cs typeface="Arial"/>
                        </a:rPr>
                        <a:t>Relación colesterol total/HDL-colesterol 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- 0.559</a:t>
                      </a:r>
                      <a:endParaRPr lang="es-A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 -0.934</a:t>
                      </a:r>
                      <a:endParaRPr lang="es-AR" sz="1400" b="1" noProof="0" dirty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s-AR" sz="3200" smtClean="0">
                <a:ea typeface="ＭＳ Ｐゴシック" pitchFamily="-1" charset="-128"/>
                <a:cs typeface="ＭＳ Ｐゴシック" pitchFamily="-1" charset="-128"/>
              </a:rPr>
              <a:t>Estudio ASSERT: ABC/3TC + EFV vs TDF/FTC + EFV</a:t>
            </a:r>
            <a:endParaRPr lang="es-AR" sz="320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735167" y="6536377"/>
            <a:ext cx="24088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0000"/>
                </a:solidFill>
              </a:rPr>
              <a:t>Post FA. JAIDS 2010; 55:149-57</a:t>
            </a:r>
            <a:endParaRPr lang="fr-FR" sz="1200" i="1" dirty="0">
              <a:solidFill>
                <a:srgbClr val="CC0000"/>
              </a:solidFill>
            </a:endParaRPr>
          </a:p>
        </p:txBody>
      </p:sp>
      <p:grpSp>
        <p:nvGrpSpPr>
          <p:cNvPr id="9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1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ASSERT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066800"/>
            <a:ext cx="8864132" cy="530383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AR" sz="2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Conclusión</a:t>
            </a:r>
          </a:p>
          <a:p>
            <a:pPr lvl="1">
              <a:spcBef>
                <a:spcPts val="0"/>
              </a:spcBef>
            </a:pPr>
            <a:r>
              <a:rPr lang="es-AR" sz="2000" dirty="0" smtClean="0">
                <a:ea typeface="ＭＳ Ｐゴシック" pitchFamily="-1" charset="-128"/>
              </a:rPr>
              <a:t>No se observaron diferencias en la tasa de filtrado glomerular </a:t>
            </a:r>
            <a:br>
              <a:rPr lang="es-AR" sz="2000" dirty="0" smtClean="0">
                <a:ea typeface="ＭＳ Ｐゴシック" pitchFamily="-1" charset="-128"/>
              </a:rPr>
            </a:br>
            <a:r>
              <a:rPr lang="es-AR" sz="2000" dirty="0" smtClean="0">
                <a:ea typeface="ＭＳ Ｐゴシック" pitchFamily="-1" charset="-128"/>
              </a:rPr>
              <a:t>entre  ABC/3TC + EFV y TDF/FTC + EFV</a:t>
            </a:r>
          </a:p>
          <a:p>
            <a:pPr lvl="2"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</a:rPr>
              <a:t>Sin embargo, se observaron incrementos en los marcadores de disfunción tubular en la rama de TDF/FTC </a:t>
            </a:r>
          </a:p>
          <a:p>
            <a:pPr lvl="2"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</a:rPr>
              <a:t>Pero no disfunción tubular proximal renal en S96 </a:t>
            </a:r>
          </a:p>
          <a:p>
            <a:pPr lvl="2">
              <a:spcBef>
                <a:spcPts val="0"/>
              </a:spcBef>
            </a:pPr>
            <a:endParaRPr lang="es-AR" sz="2000" dirty="0" smtClean="0">
              <a:ea typeface="ＭＳ Ｐゴシック" pitchFamily="-1" charset="-128"/>
            </a:endParaRPr>
          </a:p>
          <a:p>
            <a:pPr lvl="1">
              <a:spcBef>
                <a:spcPts val="0"/>
              </a:spcBef>
            </a:pPr>
            <a:r>
              <a:rPr lang="es-AR" sz="2000" dirty="0" smtClean="0">
                <a:ea typeface="ＭＳ Ｐゴシック" pitchFamily="-1" charset="-128"/>
              </a:rPr>
              <a:t>Mayor eficacia virológica TDF/FTC + EFV</a:t>
            </a:r>
          </a:p>
          <a:p>
            <a:pPr lvl="2"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</a:rPr>
              <a:t>Emergencia de resistencia a NNRTI y NRTI en fallo virológico con ABC/3TC + EFV pero no con TDF/FTC + EFV</a:t>
            </a:r>
          </a:p>
          <a:p>
            <a:pPr lvl="1">
              <a:spcBef>
                <a:spcPts val="0"/>
              </a:spcBef>
            </a:pPr>
            <a:r>
              <a:rPr lang="es-AR" sz="2000" dirty="0" smtClean="0">
                <a:ea typeface="ＭＳ Ｐゴシック" pitchFamily="-1" charset="-128"/>
              </a:rPr>
              <a:t>La incidencia de eventos adversos grado 4 y eventos adversos serios fue mayor en la rama de ABC/3TC,principalmente por hipersensibilidad a la droga</a:t>
            </a:r>
          </a:p>
          <a:p>
            <a:pPr lvl="1">
              <a:spcBef>
                <a:spcPts val="0"/>
              </a:spcBef>
            </a:pPr>
            <a:r>
              <a:rPr lang="es-AR" sz="2000" dirty="0" smtClean="0">
                <a:ea typeface="ＭＳ Ｐゴシック" pitchFamily="-1" charset="-128"/>
              </a:rPr>
              <a:t>Pequeños incrementos en los lípidos con TDF/FTC</a:t>
            </a:r>
          </a:p>
          <a:p>
            <a:pPr lvl="1">
              <a:spcBef>
                <a:spcPts val="0"/>
              </a:spcBef>
            </a:pPr>
            <a:r>
              <a:rPr lang="es-AR" sz="2000" dirty="0" smtClean="0">
                <a:ea typeface="ＭＳ Ｐゴシック" pitchFamily="-1" charset="-128"/>
              </a:rPr>
              <a:t>Mayores incrementos en el recambio óseo y disminución de la densidad mineral ósea en cadera con TDF/FTC + EFV comparado con ABC/3TC + EFV</a:t>
            </a:r>
          </a:p>
        </p:txBody>
      </p:sp>
      <p:sp>
        <p:nvSpPr>
          <p:cNvPr id="4" name="Rectangle 27"/>
          <p:cNvSpPr txBox="1">
            <a:spLocks noChangeArrowheads="1"/>
          </p:cNvSpPr>
          <p:nvPr/>
        </p:nvSpPr>
        <p:spPr bwMode="auto">
          <a:xfrm>
            <a:off x="50799" y="44450"/>
            <a:ext cx="87360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3200" b="1" i="0" u="none" strike="noStrike" kern="0" cap="none" spc="0" normalizeH="0" baseline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Estudio ASSERT: ABC/3TC + EFV vs TDF/FTC + EFV</a:t>
            </a:r>
            <a:endParaRPr kumimoji="0" lang="es-AR" sz="3200" b="1" i="0" u="none" strike="noStrike" kern="0" cap="none" spc="0" normalizeH="0" baseline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64453" y="6553200"/>
            <a:ext cx="55795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solidFill>
                  <a:srgbClr val="CC0000"/>
                </a:solidFill>
              </a:rPr>
              <a:t>Post FA. JAIDS 2010; 55:149-57 ; Moyle GJ, Antiviral Therapy 2013;18:905-13</a:t>
            </a:r>
          </a:p>
        </p:txBody>
      </p:sp>
      <p:grpSp>
        <p:nvGrpSpPr>
          <p:cNvPr id="6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ASSERT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4311</TotalTime>
  <Words>865</Words>
  <Application>Microsoft Office PowerPoint</Application>
  <PresentationFormat>Affichage à l'écran (4:3)</PresentationFormat>
  <Paragraphs>241</Paragraphs>
  <Slides>8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ARV_trials_2014</vt:lpstr>
      <vt:lpstr>Comparación combinaciones de INTR</vt:lpstr>
      <vt:lpstr>Estudio ASSERT: ABC/3TC + EFV vs TDF/FTC + EFV</vt:lpstr>
      <vt:lpstr>Estudio ASSERT: ABC/3TC + EFV vs TDF/FTC + EFV</vt:lpstr>
      <vt:lpstr>Présentation PowerPoint</vt:lpstr>
      <vt:lpstr>Présentation PowerPoint</vt:lpstr>
      <vt:lpstr>Estudio ASSERT: ABC/3TC + EFV vs TDF/FTC + EFV</vt:lpstr>
      <vt:lpstr>Estudio ASSERT: ABC/3TC + EFV vs TDF/FTC + EFV</vt:lpstr>
      <vt:lpstr>Présentation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Utilisateur</cp:lastModifiedBy>
  <cp:revision>164</cp:revision>
  <dcterms:created xsi:type="dcterms:W3CDTF">2014-09-16T06:17:10Z</dcterms:created>
  <dcterms:modified xsi:type="dcterms:W3CDTF">2015-09-24T08:53:31Z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1C989B15-8C61-4571-AE01-DA17A7A34B29</vt:lpwstr>
  </property>
  <property fmtid="{D5CDD505-2E9C-101B-9397-08002B2CF9AE}" pid="3" name="ArticulatePath">
    <vt:lpwstr>AEI_ARV trials naive MAJ 2014-ASSERT-v01</vt:lpwstr>
  </property>
</Properties>
</file>