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notesMasterIdLst>
    <p:notesMasterId r:id="rId14"/>
  </p:notesMasterIdLst>
  <p:sldIdLst>
    <p:sldId id="264" r:id="rId3"/>
    <p:sldId id="273" r:id="rId4"/>
    <p:sldId id="257" r:id="rId5"/>
    <p:sldId id="258" r:id="rId6"/>
    <p:sldId id="267" r:id="rId7"/>
    <p:sldId id="268" r:id="rId8"/>
    <p:sldId id="269" r:id="rId9"/>
    <p:sldId id="270" r:id="rId10"/>
    <p:sldId id="271" r:id="rId11"/>
    <p:sldId id="272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10EB00"/>
    <a:srgbClr val="3AC5FF"/>
    <a:srgbClr val="33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54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1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5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algn="ctr" defTabSz="923124"/>
            <a:r>
              <a:rPr lang="fr-FR" altLang="fr-FR" sz="1300" i="1" dirty="0">
                <a:solidFill>
                  <a:prstClr val="white"/>
                </a:solidFill>
                <a:latin typeface="Trebuchet MS" pitchFamily="-1" charset="0"/>
                <a:ea typeface="ＭＳ Ｐゴシック" pitchFamily="-1" charset="-128"/>
                <a:cs typeface="+mn-cs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559" y="8424906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1326"/>
            <a:fld id="{D8E299A8-BD2F-47C1-A874-21993439B286}" type="slidenum">
              <a:rPr lang="fr-FR" altLang="fr-FR" sz="1200" i="1">
                <a:solidFill>
                  <a:prstClr val="white"/>
                </a:solidFill>
                <a:ea typeface="ＭＳ Ｐゴシック" pitchFamily="-1" charset="-128"/>
                <a:cs typeface="+mn-cs"/>
              </a:rPr>
              <a:pPr algn="r" defTabSz="851326"/>
              <a:t>2</a:t>
            </a:fld>
            <a:endParaRPr lang="fr-FR" altLang="fr-FR" sz="1200" i="1" dirty="0">
              <a:solidFill>
                <a:prstClr val="white"/>
              </a:solidFill>
              <a:ea typeface="ＭＳ Ｐゴシック" pitchFamily="-1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4328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50667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62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49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48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53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3147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96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5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05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38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0729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>
                <a:ea typeface="ＭＳ Ｐゴシック" pitchFamily="34" charset="-128"/>
              </a:rPr>
              <a:t>Comparación de IP vs IP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ATV/r vs DRV/r					ATADAR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40471"/>
              </p:ext>
            </p:extLst>
          </p:nvPr>
        </p:nvGraphicFramePr>
        <p:xfrm>
          <a:off x="383371" y="1733380"/>
          <a:ext cx="8545741" cy="3378374"/>
        </p:xfrm>
        <a:graphic>
          <a:graphicData uri="http://schemas.openxmlformats.org/drawingml/2006/table">
            <a:tbl>
              <a:tblPr/>
              <a:tblGrid>
                <a:gridCol w="2744004"/>
                <a:gridCol w="2219993"/>
                <a:gridCol w="2431382"/>
                <a:gridCol w="1150362"/>
              </a:tblGrid>
              <a:tr h="285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TDF/FTC, N = 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TDF/FTC, N = 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BMI, kg/m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Grasa corporal,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+ 1096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Masa libre de grasa 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+ 894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+ 661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Grasa en miembro,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+ 1235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Grasa en tronco,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+ 1566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+ 541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Tejido adiposo subcutáneo abdominal, cm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Tejido adiposo visceral, cm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Tejido adiposo abdominal total, cm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Contenido mineral oseo,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- 79.8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292190"/>
            <a:ext cx="8929111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Cambios en la composición corporal (DXA y TC abdominal) a S96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3371" y="5117684"/>
            <a:ext cx="2463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i="1" smtClean="0">
                <a:solidFill>
                  <a:srgbClr val="000066"/>
                </a:solidFill>
              </a:rPr>
              <a:t>Datos expresados en media</a:t>
            </a:r>
            <a:endParaRPr lang="es-AR" sz="1400" i="1">
              <a:solidFill>
                <a:srgbClr val="000066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3371" y="5458420"/>
            <a:ext cx="8545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En la rama ATV/r : correlación significativa entre cambios en el </a:t>
            </a:r>
            <a:r>
              <a:rPr lang="es-AR" sz="1600" dirty="0" err="1" smtClean="0">
                <a:solidFill>
                  <a:srgbClr val="000066"/>
                </a:solidFill>
              </a:rPr>
              <a:t>HOMa</a:t>
            </a:r>
            <a:r>
              <a:rPr lang="es-AR" sz="1600" dirty="0" smtClean="0">
                <a:solidFill>
                  <a:srgbClr val="000066"/>
                </a:solidFill>
              </a:rPr>
              <a:t>-IR y cambios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en el BMI, grasa corporal y SAT </a:t>
            </a:r>
          </a:p>
          <a:p>
            <a:pPr marL="173038" indent="-173038"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En la rama DRV/r : no hubo correlación entre cambios en el HOMA-IR y cambios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en el BMI y parámetros de grasa corporal</a:t>
            </a:r>
            <a:endParaRPr lang="es-AR" sz="1600" dirty="0">
              <a:solidFill>
                <a:srgbClr val="000066"/>
              </a:solidFill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409700"/>
            <a:ext cx="8803639" cy="4269535"/>
          </a:xfrm>
        </p:spPr>
        <p:txBody>
          <a:bodyPr/>
          <a:lstStyle/>
          <a:p>
            <a:r>
              <a:rPr lang="es-AR" sz="2800" b="1" dirty="0" smtClean="0">
                <a:latin typeface="+mj-lt"/>
              </a:rPr>
              <a:t>Conclusión</a:t>
            </a:r>
            <a:r>
              <a:rPr lang="es-AR" sz="2400" b="1" dirty="0" smtClean="0">
                <a:latin typeface="+mj-lt"/>
              </a:rPr>
              <a:t/>
            </a:r>
            <a:br>
              <a:rPr lang="es-AR" sz="2400" b="1" dirty="0" smtClean="0">
                <a:latin typeface="+mj-lt"/>
              </a:rPr>
            </a:br>
            <a:endParaRPr lang="es-AR" sz="2400" b="1" dirty="0" smtClean="0">
              <a:latin typeface="+mj-lt"/>
            </a:endParaRPr>
          </a:p>
          <a:p>
            <a:pPr lvl="1"/>
            <a:r>
              <a:rPr lang="es-AR" sz="2000" dirty="0" smtClean="0">
                <a:latin typeface=""/>
              </a:rPr>
              <a:t>No se observaron diferencias entre ATV/r + TDF/FTC y DRV/r </a:t>
            </a:r>
            <a:br>
              <a:rPr lang="es-AR" sz="2000" dirty="0" smtClean="0">
                <a:latin typeface=""/>
              </a:rPr>
            </a:br>
            <a:r>
              <a:rPr lang="es-AR" sz="2000" dirty="0" smtClean="0">
                <a:latin typeface=""/>
              </a:rPr>
              <a:t>+ TDF/FTC en eficacia, EA clínicamente relevantes, colesterol plasmático a S96 </a:t>
            </a:r>
          </a:p>
          <a:p>
            <a:pPr lvl="1"/>
            <a:r>
              <a:rPr lang="es-AR" sz="2000" dirty="0" smtClean="0">
                <a:latin typeface=""/>
              </a:rPr>
              <a:t>Sin embargo, ATV/r mostró mayores niveles de triglicéridos y mayor grasa subcutánea total que DRV/r</a:t>
            </a:r>
          </a:p>
          <a:p>
            <a:pPr lvl="1"/>
            <a:r>
              <a:rPr lang="es-AR" sz="2000" dirty="0" smtClean="0">
                <a:latin typeface=""/>
              </a:rPr>
              <a:t>La ganancia de grasa con ATV/r estuvo asociada con </a:t>
            </a:r>
            <a:r>
              <a:rPr lang="es-AR" sz="2000" dirty="0" err="1" smtClean="0">
                <a:latin typeface=""/>
              </a:rPr>
              <a:t>insulino</a:t>
            </a:r>
            <a:r>
              <a:rPr lang="es-AR" sz="2000" dirty="0" smtClean="0">
                <a:latin typeface=""/>
              </a:rPr>
              <a:t>-resistencia</a:t>
            </a:r>
          </a:p>
          <a:p>
            <a:pPr lvl="1"/>
            <a:r>
              <a:rPr lang="es-AR" sz="2000" dirty="0" smtClean="0">
                <a:latin typeface=""/>
              </a:rPr>
              <a:t>En contraste con lo que ocurre en la rama ATV/r, la </a:t>
            </a:r>
            <a:r>
              <a:rPr lang="es-AR" sz="2000" dirty="0" err="1" smtClean="0">
                <a:latin typeface=""/>
              </a:rPr>
              <a:t>subfracción</a:t>
            </a:r>
            <a:r>
              <a:rPr lang="es-AR" sz="2000" dirty="0" smtClean="0">
                <a:latin typeface=""/>
              </a:rPr>
              <a:t> LDL  mejoró con DRV/r a S48. Esta diferencia estuvo asociada con menor impacto en los triglicéridos plasmáticos con DRV/r</a:t>
            </a:r>
          </a:p>
          <a:p>
            <a:pPr lvl="1"/>
            <a:r>
              <a:rPr lang="es-AR" sz="1800" dirty="0" smtClean="0">
                <a:latin typeface=""/>
              </a:rPr>
              <a:t>La mayoría de los EA grado 3-4 fueron por </a:t>
            </a:r>
            <a:r>
              <a:rPr lang="es-AR" sz="1800" dirty="0" err="1" smtClean="0">
                <a:latin typeface=""/>
              </a:rPr>
              <a:t>hiperbilirrubinemia</a:t>
            </a:r>
            <a:r>
              <a:rPr lang="es-AR" sz="1800" dirty="0" smtClean="0">
                <a:latin typeface=""/>
              </a:rPr>
              <a:t> en la rama ATV/r </a:t>
            </a:r>
          </a:p>
          <a:p>
            <a:pPr lvl="1"/>
            <a:endParaRPr lang="es-AR" sz="4000" dirty="0" smtClean="0">
              <a:latin typeface="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010218" y="6520934"/>
            <a:ext cx="7125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Saumoy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M.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2015;70:1130-8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" y="29682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ATV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ATV/r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	BMS 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089</a:t>
            </a:r>
          </a:p>
          <a:p>
            <a:pPr marL="342900" lvl="1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LPV/r mono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LPV/r + ZDV/3TC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MONARK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LPV/r QD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BID</a:t>
            </a:r>
            <a:r>
              <a:rPr lang="en-US" altLang="fr-FR" sz="26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		</a:t>
            </a: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M02-418</a:t>
            </a:r>
            <a:r>
              <a:rPr lang="en-US" altLang="fr-FR" sz="2600" b="1" dirty="0">
                <a:solidFill>
                  <a:srgbClr val="80808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/>
            </a:r>
            <a:br>
              <a:rPr lang="en-US" altLang="fr-FR" sz="2600" b="1" dirty="0">
                <a:solidFill>
                  <a:srgbClr val="808080"/>
                </a:solidFill>
                <a:latin typeface="Calibri" pitchFamily="-1" charset="0"/>
                <a:ea typeface="ＭＳ Ｐゴシック" pitchFamily="-1" charset="-128"/>
                <a:cs typeface="+mn-cs"/>
              </a:rPr>
            </a:br>
            <a: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		</a:t>
            </a:r>
            <a:r>
              <a:rPr lang="en-US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M05-730</a:t>
            </a:r>
            <a: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/>
            </a:r>
            <a:b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+mn-cs"/>
              </a:rPr>
            </a:br>
            <a:r>
              <a:rPr lang="en-GB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		</a:t>
            </a:r>
            <a:r>
              <a:rPr lang="en-GB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</a:t>
            </a:r>
            <a:r>
              <a:rPr lang="en-GB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A5073</a:t>
            </a: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LPV/r + 3TC </a:t>
            </a:r>
            <a:r>
              <a:rPr lang="en-US" altLang="fr-FR" sz="2600" b="1" dirty="0" err="1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LPV/r + 2 INTI			GARDEL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FPV/r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ALERT</a:t>
            </a: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 smtClean="0">
                <a:solidFill>
                  <a:srgbClr val="C0000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ATV/r </a:t>
            </a:r>
            <a:r>
              <a:rPr lang="en-US" altLang="fr-FR" sz="2600" b="1" dirty="0" err="1">
                <a:solidFill>
                  <a:srgbClr val="C0000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000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</a:t>
            </a:r>
            <a:r>
              <a:rPr lang="en-US" altLang="fr-FR" sz="2600" b="1" dirty="0" smtClean="0">
                <a:solidFill>
                  <a:srgbClr val="C0000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DRV/r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			</a:t>
            </a:r>
            <a:r>
              <a:rPr lang="en-US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</a:rPr>
              <a:t>ATADAR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FPV/r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KLEAN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SQV/r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GEMINI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CASTLE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DRV/r </a:t>
            </a:r>
            <a:r>
              <a:rPr lang="en-US" altLang="fr-FR" sz="2600" b="1" dirty="0" err="1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vs</a:t>
            </a:r>
            <a:r>
              <a:rPr lang="en-US" altLang="fr-FR" sz="2600" b="1" dirty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 LPV/r			</a:t>
            </a:r>
            <a:r>
              <a:rPr lang="en-US" altLang="fr-FR" sz="2600" b="1" dirty="0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	ARTEMIS</a:t>
            </a:r>
            <a:endParaRPr lang="en-US" altLang="fr-FR" sz="2600" b="1" dirty="0">
              <a:solidFill>
                <a:schemeClr val="accent3">
                  <a:lumMod val="75000"/>
                </a:schemeClr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9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059912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31554"/>
            <a:ext cx="4111624" cy="824400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ATV/</a:t>
            </a:r>
            <a:r>
              <a:rPr lang="en-US" sz="1600" b="1" dirty="0" err="1" smtClean="0">
                <a:latin typeface="+mj-lt"/>
                <a:ea typeface="Times New Roman" pitchFamily="-65" charset="0"/>
                <a:cs typeface="ＭＳ Ｐゴシック" pitchFamily="-65" charset="-128"/>
              </a:rPr>
              <a:t>r</a:t>
            </a: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  300/100 mg + TDF/FTC </a:t>
            </a:r>
            <a:r>
              <a:rPr lang="en-US" sz="1600" b="1" dirty="0" err="1" smtClean="0">
                <a:ea typeface="Times New Roman" pitchFamily="-65" charset="0"/>
                <a:cs typeface="ＭＳ Ｐゴシック" pitchFamily="-65" charset="-128"/>
              </a:rPr>
              <a:t>qd</a:t>
            </a:r>
            <a:endParaRPr lang="en-US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82823" y="2383450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91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83816" y="368231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89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DRV/r 800/100 mg + TDF/FTC </a:t>
            </a:r>
            <a:r>
              <a:rPr lang="en-US" sz="1600" b="1" dirty="0" err="1" smtClean="0">
                <a:solidFill>
                  <a:srgbClr val="000000"/>
                </a:solidFill>
                <a:ea typeface="Times New Roman" pitchFamily="-65" charset="0"/>
                <a:cs typeface="Times New Roman" pitchFamily="-65" charset="0"/>
              </a:rPr>
              <a:t>qd</a:t>
            </a:r>
            <a:endParaRPr lang="en-US" sz="1600" b="1" dirty="0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err="1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77363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err="1" smtClean="0">
                <a:solidFill>
                  <a:srgbClr val="000066"/>
                </a:solidFill>
              </a:rPr>
              <a:t>Endpoint</a:t>
            </a:r>
            <a:r>
              <a:rPr lang="es-AR" sz="1600" dirty="0" smtClean="0">
                <a:solidFill>
                  <a:srgbClr val="000066"/>
                </a:solidFill>
              </a:rPr>
              <a:t> primario: Media de cambio en el colesterol total a S24 análisis ITT)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90 pacientes por rama necesarios para detectar diferencia  ≥ 21 mg/</a:t>
            </a:r>
            <a:r>
              <a:rPr lang="es-AR" sz="1600" dirty="0" err="1" smtClean="0">
                <a:solidFill>
                  <a:srgbClr val="000066"/>
                </a:solidFill>
              </a:rPr>
              <a:t>dL</a:t>
            </a:r>
            <a:r>
              <a:rPr lang="es-AR" sz="1600" dirty="0" smtClean="0">
                <a:solidFill>
                  <a:srgbClr val="000066"/>
                </a:solidFill>
              </a:rPr>
              <a:t> entre ramas en cambio de colesterol total, poder 80%, 5% significancia bilateral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err="1" smtClean="0">
                <a:solidFill>
                  <a:srgbClr val="000066"/>
                </a:solidFill>
              </a:rPr>
              <a:t>Endpoints</a:t>
            </a:r>
            <a:r>
              <a:rPr lang="es-AR" sz="1600" dirty="0" smtClean="0">
                <a:solidFill>
                  <a:srgbClr val="000066"/>
                </a:solidFill>
              </a:rPr>
              <a:t> secundarios: media de cambio en otros parámetros </a:t>
            </a:r>
            <a:r>
              <a:rPr lang="es-AR" sz="1600" dirty="0" err="1" smtClean="0">
                <a:solidFill>
                  <a:srgbClr val="000066"/>
                </a:solidFill>
              </a:rPr>
              <a:t>lipidicos</a:t>
            </a:r>
            <a:r>
              <a:rPr lang="es-AR" sz="1600" dirty="0" smtClean="0">
                <a:solidFill>
                  <a:srgbClr val="000066"/>
                </a:solidFill>
              </a:rPr>
              <a:t>, </a:t>
            </a:r>
            <a:r>
              <a:rPr lang="es-AR" sz="1600" dirty="0" err="1" smtClean="0">
                <a:solidFill>
                  <a:srgbClr val="000066"/>
                </a:solidFill>
              </a:rPr>
              <a:t>insulino</a:t>
            </a:r>
            <a:r>
              <a:rPr lang="es-AR" sz="1600" dirty="0" smtClean="0">
                <a:solidFill>
                  <a:srgbClr val="000066"/>
                </a:solidFill>
              </a:rPr>
              <a:t>-resistencia, bilirrubina total, filtrado glomerular (MDRD), recuento de CD4 y CD8,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CV HIV, discontinuación por EA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217903"/>
            <a:ext cx="3416400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de tratamiento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CV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1,000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No diabetes, BMI &lt; 30 kg/m</a:t>
            </a:r>
            <a:r>
              <a:rPr lang="es-AR" sz="1600" b="1" baseline="30000" dirty="0" smtClean="0">
                <a:solidFill>
                  <a:srgbClr val="000066"/>
                </a:solidFill>
                <a:latin typeface="Calibri" pitchFamily="34" charset="0"/>
              </a:rPr>
              <a:t>2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No uso concomitante de drogas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que afecten el metabolismo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</a:rPr>
              <a:t>lipídico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o de la glucosa</a:t>
            </a:r>
            <a:endParaRPr lang="es-AR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5740825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1" y="44450"/>
            <a:ext cx="9101138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34" charset="-128"/>
              </a:rPr>
              <a:t>Estudio</a:t>
            </a:r>
            <a:r>
              <a:rPr lang="en-GB" sz="3100" dirty="0" smtClean="0">
                <a:ea typeface="ＭＳ Ｐゴシック" pitchFamily="34" charset="-128"/>
              </a:rPr>
              <a:t> ATADAR: ATV/r + TDF/FTC </a:t>
            </a:r>
            <a:r>
              <a:rPr lang="en-GB" sz="3100" dirty="0" err="1" smtClean="0">
                <a:ea typeface="ＭＳ Ｐゴシック" pitchFamily="34" charset="-128"/>
              </a:rPr>
              <a:t>vs</a:t>
            </a:r>
            <a:r>
              <a:rPr lang="en-GB" sz="3100" dirty="0" smtClean="0">
                <a:ea typeface="ＭＳ Ｐゴシック" pitchFamily="34" charset="-128"/>
              </a:rPr>
              <a:t> DRV/r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927029" y="1231963"/>
            <a:ext cx="733882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 de los pacientes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83313"/>
              </p:ext>
            </p:extLst>
          </p:nvPr>
        </p:nvGraphicFramePr>
        <p:xfrm>
          <a:off x="383371" y="1599160"/>
          <a:ext cx="8545740" cy="4937760"/>
        </p:xfrm>
        <a:graphic>
          <a:graphicData uri="http://schemas.openxmlformats.org/drawingml/2006/table">
            <a:tbl>
              <a:tblPr/>
              <a:tblGrid>
                <a:gridCol w="4049733"/>
                <a:gridCol w="2257063"/>
                <a:gridCol w="2238944"/>
              </a:tblGrid>
              <a:tr h="287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TDF/FTC, 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TDF/FTC, 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Colesterol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LDL-colesterol,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HDL-colesterol,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Razón colesterol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-colesterol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Triglicéridos,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HOMA-IR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Bilirrubina total,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(MDRD),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/min/1.73 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8 (9%)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8 (9%)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Retiro de consentimiento/perdida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 seguimiento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79947" y="6559829"/>
            <a:ext cx="2138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i="1" smtClean="0">
                <a:solidFill>
                  <a:srgbClr val="000066"/>
                </a:solidFill>
              </a:rPr>
              <a:t>Datos expresados en media</a:t>
            </a:r>
            <a:endParaRPr lang="es-AR" sz="1200" i="1">
              <a:solidFill>
                <a:srgbClr val="000066"/>
              </a:solidFill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616477" y="1374800"/>
            <a:ext cx="660702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Eficacia virologica y tolerabilidad a S24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39813"/>
              </p:ext>
            </p:extLst>
          </p:nvPr>
        </p:nvGraphicFramePr>
        <p:xfrm>
          <a:off x="383371" y="1858605"/>
          <a:ext cx="8545740" cy="4435585"/>
        </p:xfrm>
        <a:graphic>
          <a:graphicData uri="http://schemas.openxmlformats.org/drawingml/2006/table">
            <a:tbl>
              <a:tblPr/>
              <a:tblGrid>
                <a:gridCol w="4318767"/>
                <a:gridCol w="2173738"/>
                <a:gridCol w="2053235"/>
              </a:tblGrid>
              <a:tr h="46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confirmada &gt;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EA, de cualquier grado,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EAs Grado 3-4 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8.0 (p&lt; 0.01)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bilirrubina,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Ictericia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3/17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que llevaron a discontinuar el estudio,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(5.6%)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(3.4%)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Ictericia,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Rash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Intento de suicidio,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Síntomas gastrointestinales,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616477" y="1374800"/>
            <a:ext cx="660702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Cambios en los lípidos desde el basal a S24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81902"/>
              </p:ext>
            </p:extLst>
          </p:nvPr>
        </p:nvGraphicFramePr>
        <p:xfrm>
          <a:off x="383371" y="1858605"/>
          <a:ext cx="8545741" cy="2025396"/>
        </p:xfrm>
        <a:graphic>
          <a:graphicData uri="http://schemas.openxmlformats.org/drawingml/2006/table">
            <a:tbl>
              <a:tblPr/>
              <a:tblGrid>
                <a:gridCol w="2743717"/>
                <a:gridCol w="2621837"/>
                <a:gridCol w="2430662"/>
                <a:gridCol w="749525"/>
              </a:tblGrid>
              <a:tr h="31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Colesterol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+ 7.26 ± 26.76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+ 11.47 ± 25.85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LDL-colesterol,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- 2.14 ± 21.45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+ 3.14 ± 21.97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HDL-colesterol,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+ 5.50 ± 10.36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+ 3.88 ± 8.42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Razón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-colesterol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- 1.16 ± 6.38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- 0.14 ± 0.86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Triglicéridos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+ 16.29 ± 61.76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+ 18.40 ± 64.24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3371" y="3895575"/>
            <a:ext cx="85457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Ningún participante recibió agentes </a:t>
            </a:r>
            <a:r>
              <a:rPr lang="es-AR" sz="1400" dirty="0" err="1" smtClean="0">
                <a:solidFill>
                  <a:srgbClr val="000066"/>
                </a:solidFill>
              </a:rPr>
              <a:t>hipolipemiantes</a:t>
            </a:r>
            <a:r>
              <a:rPr lang="es-AR" sz="1400" dirty="0" smtClean="0">
                <a:solidFill>
                  <a:srgbClr val="000066"/>
                </a:solidFill>
              </a:rPr>
              <a:t> u otras que puedan afectar los lípidos plasmáticos</a:t>
            </a:r>
            <a:endParaRPr lang="es-AR" sz="1400" dirty="0">
              <a:solidFill>
                <a:srgbClr val="000066"/>
              </a:solidFill>
            </a:endParaRPr>
          </a:p>
        </p:txBody>
      </p:sp>
      <p:graphicFrame>
        <p:nvGraphicFramePr>
          <p:cNvPr id="5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71142"/>
              </p:ext>
            </p:extLst>
          </p:nvPr>
        </p:nvGraphicFramePr>
        <p:xfrm>
          <a:off x="383371" y="4873433"/>
          <a:ext cx="8545741" cy="1437132"/>
        </p:xfrm>
        <a:graphic>
          <a:graphicData uri="http://schemas.openxmlformats.org/drawingml/2006/table">
            <a:tbl>
              <a:tblPr/>
              <a:tblGrid>
                <a:gridCol w="2743717"/>
                <a:gridCol w="2621837"/>
                <a:gridCol w="2430662"/>
                <a:gridCol w="749525"/>
              </a:tblGrid>
              <a:tr h="31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HOMA-IR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+ 0.08 ± 0.24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+ 0.03 ± 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Bilirubina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+ 1.85 ± 1.30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- 0.02 ± 0.30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eGFR, mL/min/1.73m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- 6.89 / 22.16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- 5.64 ± 14.54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68877" y="4523054"/>
            <a:ext cx="660702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Otros cambios de laboratorio desde el basal a S24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50799" y="1176116"/>
            <a:ext cx="9050340" cy="546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A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Sub-estudio</a:t>
            </a:r>
            <a:r>
              <a:rPr kumimoji="0" lang="es-AR" sz="2300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metabólico en</a:t>
            </a:r>
            <a:r>
              <a:rPr kumimoji="0" lang="es-A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 86 participantes (ATV/r = 45, DRV/r = 41)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LDL </a:t>
            </a:r>
            <a:r>
              <a:rPr kumimoji="0" lang="es-A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subfracción</a:t>
            </a: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fenotipo y  Lp-PLA2 a 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S</a:t>
            </a: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48,cambio en el riesgo según el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score </a:t>
            </a:r>
            <a:r>
              <a:rPr lang="es-AR" kern="0" dirty="0" err="1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Framingham</a:t>
            </a: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. Pacientes</a:t>
            </a: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evaluados a S48: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40/45 y 37/41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LDL </a:t>
            </a:r>
            <a:r>
              <a:rPr lang="es-AR" kern="0" dirty="0" err="1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subfracción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fenotipo: </a:t>
            </a: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predominancia</a:t>
            </a: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de fenotipo basal mas favorable  (alrededor de 75% 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de los </a:t>
            </a: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participantes)</a:t>
            </a:r>
          </a:p>
          <a:p>
            <a:pPr marL="1200150" lvl="2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AR" sz="1600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ATV/r : incremento en colesterol </a:t>
            </a:r>
            <a:r>
              <a:rPr lang="es-AR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contenido en pequeñas y densas partículas de LDL, asociado con riesgo de enfermedad arterial coronaria  (p = 0.015) a S48</a:t>
            </a:r>
          </a:p>
          <a:p>
            <a:pPr marL="1200150" lvl="2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DRV/r </a:t>
            </a:r>
            <a:r>
              <a:rPr lang="es-AR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: incremento en el tamaño de LDL  (p = 0.017) y volumen de partículas de  </a:t>
            </a:r>
            <a:br>
              <a:rPr lang="es-AR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</a:br>
            <a:r>
              <a:rPr lang="es-AR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(p = 0.008) (mejora de las propiedades </a:t>
            </a:r>
            <a:r>
              <a:rPr lang="es-AR" sz="1600" kern="0" dirty="0" err="1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aterogenicas</a:t>
            </a:r>
            <a:r>
              <a:rPr lang="es-AR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) a S48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Sin cambios en la actividad de Lp-PLA2 total y sin cambios en la distribución relativa en partículas de LDL o HDL a S48, sin diferencias entre ambas ramas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Score </a:t>
            </a:r>
            <a:r>
              <a:rPr kumimoji="0" lang="es-A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Framingham</a:t>
            </a: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muy bajo al basal (1%) sin cambios a S48 </a:t>
            </a:r>
            <a:endParaRPr kumimoji="0" lang="es-AR" b="0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"/>
              <a:ea typeface="ＭＳ Ｐゴシック" pitchFamily="-109" charset="-128"/>
            </a:endParaRP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AR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Incremento de insulina solo en el grupo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</a:t>
            </a:r>
            <a:r>
              <a:rPr lang="es-AR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ATV/r  (p = 0.017), 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pero el</a:t>
            </a:r>
            <a:r>
              <a:rPr lang="es-AR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HOMA-IR</a:t>
            </a:r>
            <a:br>
              <a:rPr lang="es-AR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</a:br>
            <a:r>
              <a:rPr lang="es-AR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no mostró cambios en ninguna rama a S48</a:t>
            </a:r>
            <a:endParaRPr lang="es-AR" kern="0" dirty="0" smtClean="0">
              <a:solidFill>
                <a:srgbClr val="000066"/>
              </a:solidFill>
              <a:latin typeface=""/>
              <a:ea typeface="ＭＳ Ｐゴシック" pitchFamily="-109" charset="-128"/>
            </a:endParaRP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Incremento de BMI</a:t>
            </a: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en la rama  ATV/r  (+1.01 kg/m</a:t>
            </a:r>
            <a:r>
              <a:rPr kumimoji="0" lang="es-AR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2</a:t>
            </a: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a S48, p = 0.004) </a:t>
            </a:r>
            <a:b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</a:b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[p= 0.06 vs DRV/r]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AR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Incremento de cintura en la rama</a:t>
            </a: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DRV/r (+ 3 cm a S48, p &lt; 0.001) </a:t>
            </a:r>
            <a:b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</a:br>
            <a:r>
              <a:rPr lang="es-AR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[p = 0.027 vs DRV/r]</a:t>
            </a:r>
            <a:endParaRPr kumimoji="0" lang="es-AR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"/>
              <a:ea typeface="ＭＳ Ｐゴシック" pitchFamily="-109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Saumoy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M.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201275" y="1394932"/>
            <a:ext cx="8193088" cy="6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A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Resultados  a</a:t>
            </a:r>
            <a:r>
              <a:rPr kumimoji="0" lang="es-AR" sz="2400" b="1" i="0" u="none" strike="noStrike" kern="0" cap="none" spc="0" normalizeH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s-AR" sz="2400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kumimoji="0" lang="es-A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96  (eficacia</a:t>
            </a:r>
            <a:r>
              <a:rPr lang="es-AR" sz="2400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y </a:t>
            </a:r>
            <a:r>
              <a:rPr kumimoji="0" lang="es-AR" sz="2400" b="1" i="0" u="none" strike="noStrike" kern="0" cap="none" spc="0" normalizeH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resistencia)</a:t>
            </a:r>
            <a:endParaRPr kumimoji="0" lang="es-AR" sz="2400" b="1" i="0" u="none" strike="noStrike" kern="0" cap="none" spc="0" normalizeH="0" baseline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06466"/>
              </p:ext>
            </p:extLst>
          </p:nvPr>
        </p:nvGraphicFramePr>
        <p:xfrm>
          <a:off x="244471" y="2035003"/>
          <a:ext cx="8717768" cy="2967727"/>
        </p:xfrm>
        <a:graphic>
          <a:graphicData uri="http://schemas.openxmlformats.org/drawingml/2006/table">
            <a:tbl>
              <a:tblPr/>
              <a:tblGrid>
                <a:gridCol w="3517301"/>
                <a:gridCol w="1713053"/>
                <a:gridCol w="1632031"/>
                <a:gridCol w="1855383"/>
              </a:tblGrid>
              <a:tr h="709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S96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(23%)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 (19%)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Por EA / fallo virológico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% libre de fallo de tratamiento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95%CI : - 0.6 ; 21.6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% libre de fallo virológico (VF)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79%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95%CI : - 0.5 ; 17.6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  <a:t>Pruebas de resistencia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ＭＳ ゴシック"/>
                          <a:ea typeface="ＭＳ ゴシック"/>
                          <a:cs typeface="ＭＳ ゴシック"/>
                        </a:rPr>
                        <a:t>♯</a:t>
                      </a:r>
                      <a:endParaRPr kumimoji="0" lang="es-AR" sz="1400" b="1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6/17 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5/13 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Mutaciones detectadas IP (no mayores)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4*/6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4**/5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39202" y="5427413"/>
            <a:ext cx="7074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0066"/>
                </a:solidFill>
                <a:latin typeface="+mn-lt"/>
              </a:rPr>
              <a:t>* V45M ; E35D + K43K/N + D60E + I93L ; A71V + E35D + M36I + I62V + I93L ; L24I/V</a:t>
            </a:r>
          </a:p>
          <a:p>
            <a:r>
              <a:rPr lang="fr-FR" sz="1400" i="1" dirty="0" smtClean="0">
                <a:solidFill>
                  <a:srgbClr val="000066"/>
                </a:solidFill>
                <a:latin typeface="+mn-lt"/>
              </a:rPr>
              <a:t>** I15V ; E35D + L63P ; E35D + L63P ; I13V + M36I/M + I62I/V + L63H/Q</a:t>
            </a:r>
            <a:endParaRPr lang="fr-FR" sz="1400" i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4471" y="5002730"/>
            <a:ext cx="2518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baseline="30000" dirty="0" smtClean="0">
                <a:solidFill>
                  <a:srgbClr val="000066"/>
                </a:solidFill>
                <a:latin typeface="+mn-lt"/>
                <a:ea typeface="ＭＳ ゴシック"/>
                <a:cs typeface="ＭＳ ゴシック"/>
              </a:rPr>
              <a:t>♯</a:t>
            </a:r>
            <a:r>
              <a:rPr lang="en-US" sz="1400" i="1" dirty="0" smtClean="0">
                <a:solidFill>
                  <a:srgbClr val="000066"/>
                </a:solidFill>
                <a:latin typeface="+mn-lt"/>
              </a:rPr>
              <a:t> no test de </a:t>
            </a:r>
            <a:r>
              <a:rPr lang="en-US" sz="1400" i="1" dirty="0" err="1" smtClean="0">
                <a:solidFill>
                  <a:srgbClr val="000066"/>
                </a:solidFill>
                <a:latin typeface="+mn-lt"/>
              </a:rPr>
              <a:t>resistencia</a:t>
            </a:r>
            <a:r>
              <a:rPr lang="en-US" sz="1400" i="1" dirty="0" smtClean="0">
                <a:solidFill>
                  <a:srgbClr val="000066"/>
                </a:solidFill>
                <a:latin typeface="+mn-lt"/>
              </a:rPr>
              <a:t> basal</a:t>
            </a:r>
            <a:endParaRPr lang="en-US" sz="1400" i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" y="29682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120250" y="1409700"/>
            <a:ext cx="8193088" cy="6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AR" sz="2400" b="1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Resultados S96 (seguridad</a:t>
            </a:r>
            <a:r>
              <a:rPr lang="es-AR" sz="2400" b="1" kern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)</a:t>
            </a:r>
            <a:endParaRPr kumimoji="0" lang="es-AR" sz="24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831206"/>
              </p:ext>
            </p:extLst>
          </p:nvPr>
        </p:nvGraphicFramePr>
        <p:xfrm>
          <a:off x="383371" y="2035004"/>
          <a:ext cx="8545741" cy="1279397"/>
        </p:xfrm>
        <a:graphic>
          <a:graphicData uri="http://schemas.openxmlformats.org/drawingml/2006/table">
            <a:tbl>
              <a:tblPr/>
              <a:tblGrid>
                <a:gridCol w="3123758"/>
                <a:gridCol w="2210765"/>
                <a:gridCol w="2268638"/>
                <a:gridCol w="942580"/>
              </a:tblGrid>
              <a:tr h="397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TDF/FTC, N = 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TDF/FTC, N = 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serios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grado 3-4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que llevaron a discontinuación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09011"/>
              </p:ext>
            </p:extLst>
          </p:nvPr>
        </p:nvGraphicFramePr>
        <p:xfrm>
          <a:off x="383371" y="4157853"/>
          <a:ext cx="8545741" cy="2130552"/>
        </p:xfrm>
        <a:graphic>
          <a:graphicData uri="http://schemas.openxmlformats.org/drawingml/2006/table">
            <a:tbl>
              <a:tblPr/>
              <a:tblGrid>
                <a:gridCol w="3226103"/>
                <a:gridCol w="1737894"/>
                <a:gridCol w="1644872"/>
                <a:gridCol w="1936872"/>
              </a:tblGrid>
              <a:tr h="250977">
                <a:tc>
                  <a:txBody>
                    <a:bodyPr/>
                    <a:lstStyle/>
                    <a:p>
                      <a:endParaRPr lang="es-AR" noProof="0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</a:t>
                      </a:r>
                      <a:endParaRPr lang="es-AR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</a:t>
                      </a:r>
                      <a:endParaRPr lang="es-AR" noProof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Colesterol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+ 14.63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Todos no significativos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LDL-colesterol,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+ 8.22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HDL-colesterol,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Razón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total:HDL-cholesterol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Triglicéridos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+ 38.89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+ 15.65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(MDRD),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/min/1.73 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- 8.63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-7.27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775148" y="1720815"/>
            <a:ext cx="3117704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Seguridad global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7999" y="3718465"/>
            <a:ext cx="6175375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Lípidos y otros cambios de laboratorio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ATADAR: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1144</Words>
  <Application>Microsoft Office PowerPoint</Application>
  <PresentationFormat>Affichage à l'écran (4:3)</PresentationFormat>
  <Paragraphs>320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ARV_trials_2015</vt:lpstr>
      <vt:lpstr>ARV_trials_2014</vt:lpstr>
      <vt:lpstr>Comparación de IP vs IP</vt:lpstr>
      <vt:lpstr>Comparación de IP vs IP</vt:lpstr>
      <vt:lpstr>Estudio ATADAR: ATV/r + TDF/FTC vs DRV/r + TDF/FTC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88</cp:revision>
  <cp:lastPrinted>2015-06-23T17:28:26Z</cp:lastPrinted>
  <dcterms:created xsi:type="dcterms:W3CDTF">2015-05-20T09:27:03Z</dcterms:created>
  <dcterms:modified xsi:type="dcterms:W3CDTF">2015-09-24T08:36:25Z</dcterms:modified>
</cp:coreProperties>
</file>