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  <p:sldMasterId id="2147483666" r:id="rId2"/>
  </p:sldMasterIdLst>
  <p:notesMasterIdLst>
    <p:notesMasterId r:id="rId14"/>
  </p:notesMasterIdLst>
  <p:sldIdLst>
    <p:sldId id="264" r:id="rId3"/>
    <p:sldId id="273" r:id="rId4"/>
    <p:sldId id="257" r:id="rId5"/>
    <p:sldId id="258" r:id="rId6"/>
    <p:sldId id="267" r:id="rId7"/>
    <p:sldId id="268" r:id="rId8"/>
    <p:sldId id="269" r:id="rId9"/>
    <p:sldId id="270" r:id="rId10"/>
    <p:sldId id="271" r:id="rId11"/>
    <p:sldId id="272" r:id="rId12"/>
    <p:sldId id="266" r:id="rId13"/>
  </p:sldIdLst>
  <p:sldSz cx="9144000" cy="6858000" type="screen4x3"/>
  <p:notesSz cx="6858000" cy="91440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François RAFFI" initials="FR" lastIdx="3" clrIdx="0"/>
  <p:cmAuthor id="1" name="Pozniak, Anton" initials="PA" lastIdx="2" clrIdx="1"/>
  <p:cmAuthor id="2" name="anton" initials="a" lastIdx="4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DDDDD"/>
    <a:srgbClr val="000066"/>
    <a:srgbClr val="10EB00"/>
    <a:srgbClr val="3AC5FF"/>
    <a:srgbClr val="333399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654" autoAdjust="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218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433E0BB3-D131-4F7C-A614-FA98950D8177}" type="datetimeFigureOut">
              <a:rPr lang="fr-FR"/>
              <a:pPr>
                <a:defRPr/>
              </a:pPr>
              <a:t>24/09/2015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r-FR" noProof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noProof="0" smtClean="0"/>
              <a:t>Cliquez pour modifier les styles du texte du masque</a:t>
            </a:r>
          </a:p>
          <a:p>
            <a:pPr lvl="1"/>
            <a:r>
              <a:rPr lang="fr-FR" noProof="0" smtClean="0"/>
              <a:t>Deuxième niveau</a:t>
            </a:r>
          </a:p>
          <a:p>
            <a:pPr lvl="2"/>
            <a:r>
              <a:rPr lang="fr-FR" noProof="0" smtClean="0"/>
              <a:t>Troisième niveau</a:t>
            </a:r>
          </a:p>
          <a:p>
            <a:pPr lvl="3"/>
            <a:r>
              <a:rPr lang="fr-FR" noProof="0" smtClean="0"/>
              <a:t>Quatrième niveau</a:t>
            </a:r>
          </a:p>
          <a:p>
            <a:pPr lvl="4"/>
            <a:r>
              <a:rPr lang="fr-FR" noProof="0" smtClean="0"/>
              <a:t>Cinquième niveau</a:t>
            </a:r>
            <a:endParaRPr lang="fr-FR" noProof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526787D-91DA-4A3A-AAD1-2F88B3AF8D73}" type="slidenum">
              <a:rPr lang="fr-FR"/>
              <a:pPr>
                <a:defRPr/>
              </a:pPr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3990368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GB" smtClean="0">
              <a:ea typeface="ＭＳ Ｐゴシック" pitchFamily="34" charset="-128"/>
            </a:endParaRPr>
          </a:p>
        </p:txBody>
      </p:sp>
      <p:sp>
        <p:nvSpPr>
          <p:cNvPr id="8195" name="Rectangle 8"/>
          <p:cNvSpPr txBox="1">
            <a:spLocks noGrp="1" noChangeArrowheads="1"/>
          </p:cNvSpPr>
          <p:nvPr/>
        </p:nvSpPr>
        <p:spPr bwMode="auto">
          <a:xfrm>
            <a:off x="0" y="0"/>
            <a:ext cx="320833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303" tIns="46151" rIns="92303" bIns="46151"/>
          <a:lstStyle/>
          <a:p>
            <a:pPr defTabSz="922338"/>
            <a:r>
              <a:rPr lang="fr-FR" sz="1300">
                <a:latin typeface="Trebuchet MS" pitchFamily="34" charset="0"/>
              </a:rPr>
              <a:t>ARV-trial.com</a:t>
            </a:r>
          </a:p>
        </p:txBody>
      </p:sp>
      <p:sp>
        <p:nvSpPr>
          <p:cNvPr id="8196" name="Rectangle 7"/>
          <p:cNvSpPr txBox="1">
            <a:spLocks noGrp="1" noChangeArrowheads="1"/>
          </p:cNvSpPr>
          <p:nvPr/>
        </p:nvSpPr>
        <p:spPr bwMode="auto">
          <a:xfrm>
            <a:off x="3614738" y="8424863"/>
            <a:ext cx="2968625" cy="458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82" tIns="42490" rIns="84982" bIns="42490" anchor="b"/>
          <a:lstStyle/>
          <a:p>
            <a:pPr algn="r" defTabSz="850900"/>
            <a:fld id="{8B87528F-3C34-418C-B37E-B3F1FFDBC226}" type="slidenum">
              <a:rPr lang="fr-FR" sz="1200">
                <a:latin typeface="Calibri" pitchFamily="34" charset="0"/>
              </a:rPr>
              <a:pPr algn="r" defTabSz="850900"/>
              <a:t>1</a:t>
            </a:fld>
            <a:endParaRPr lang="fr-FR" sz="120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66538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GB" altLang="fr-FR" smtClean="0">
              <a:ea typeface="ＭＳ Ｐゴシック" pitchFamily="-1" charset="-128"/>
            </a:endParaRPr>
          </a:p>
        </p:txBody>
      </p:sp>
      <p:sp>
        <p:nvSpPr>
          <p:cNvPr id="15364" name="Rectangle 8"/>
          <p:cNvSpPr txBox="1">
            <a:spLocks noGrp="1" noChangeArrowheads="1"/>
          </p:cNvSpPr>
          <p:nvPr/>
        </p:nvSpPr>
        <p:spPr bwMode="auto">
          <a:xfrm>
            <a:off x="0" y="1"/>
            <a:ext cx="3208170" cy="260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294" tIns="46147" rIns="92294" bIns="46147"/>
          <a:lstStyle/>
          <a:p>
            <a:pPr algn="ctr" defTabSz="923124"/>
            <a:r>
              <a:rPr lang="fr-FR" altLang="fr-FR" sz="1300" i="1" dirty="0">
                <a:solidFill>
                  <a:prstClr val="white"/>
                </a:solidFill>
                <a:latin typeface="Trebuchet MS" pitchFamily="-1" charset="0"/>
                <a:ea typeface="ＭＳ Ｐゴシック" pitchFamily="-1" charset="-128"/>
                <a:cs typeface="+mn-cs"/>
              </a:rPr>
              <a:t>ARV-trial.com</a:t>
            </a:r>
          </a:p>
        </p:txBody>
      </p:sp>
      <p:sp>
        <p:nvSpPr>
          <p:cNvPr id="15365" name="Rectangle 7"/>
          <p:cNvSpPr txBox="1">
            <a:spLocks noGrp="1" noChangeArrowheads="1"/>
          </p:cNvSpPr>
          <p:nvPr/>
        </p:nvSpPr>
        <p:spPr bwMode="auto">
          <a:xfrm>
            <a:off x="3614559" y="8424906"/>
            <a:ext cx="2968937" cy="4581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4974" tIns="42486" rIns="84974" bIns="42486" anchor="b"/>
          <a:lstStyle/>
          <a:p>
            <a:pPr algn="r" defTabSz="851326"/>
            <a:fld id="{D8E299A8-BD2F-47C1-A874-21993439B286}" type="slidenum">
              <a:rPr lang="fr-FR" altLang="fr-FR" sz="1200" i="1">
                <a:solidFill>
                  <a:prstClr val="white"/>
                </a:solidFill>
                <a:ea typeface="ＭＳ Ｐゴシック" pitchFamily="-1" charset="-128"/>
                <a:cs typeface="+mn-cs"/>
              </a:rPr>
              <a:pPr algn="r" defTabSz="851326"/>
              <a:t>2</a:t>
            </a:fld>
            <a:endParaRPr lang="fr-FR" altLang="fr-FR" sz="1200" i="1" dirty="0">
              <a:solidFill>
                <a:prstClr val="white"/>
              </a:solidFill>
              <a:ea typeface="ＭＳ Ｐゴシック" pitchFamily="-1" charset="-128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AR" noProof="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526787D-91DA-4A3A-AAD1-2F88B3AF8D73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3000" baseline="0"/>
            </a:lvl1pPr>
          </a:lstStyle>
          <a:p>
            <a:r>
              <a:rPr lang="fr-FR" dirty="0" smtClean="0"/>
              <a:t>Cliquez et modifiez le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243282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 smtClean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42506676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52625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819900" y="44450"/>
            <a:ext cx="2255838" cy="6669088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0800" y="44450"/>
            <a:ext cx="6616700" cy="6669088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95498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174836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0753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531470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0800" y="1409700"/>
            <a:ext cx="4435475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38675" y="1409700"/>
            <a:ext cx="4437063" cy="530383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196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00957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050551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3381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.xml"/><Relationship Id="rId7" Type="http://schemas.openxmlformats.org/officeDocument/2006/relationships/slideLayout" Target="../slideLayouts/slideLayout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slideLayout" Target="../slideLayouts/slideLayout8.xml"/><Relationship Id="rId11" Type="http://schemas.openxmlformats.org/officeDocument/2006/relationships/slideLayout" Target="../slideLayouts/slideLayout13.xml"/><Relationship Id="rId5" Type="http://schemas.openxmlformats.org/officeDocument/2006/relationships/slideLayout" Target="../slideLayouts/slideLayout7.xml"/><Relationship Id="rId10" Type="http://schemas.openxmlformats.org/officeDocument/2006/relationships/slideLayout" Target="../slideLayouts/slideLayout12.xml"/><Relationship Id="rId4" Type="http://schemas.openxmlformats.org/officeDocument/2006/relationships/slideLayout" Target="../slideLayouts/slideLayout6.xml"/><Relationship Id="rId9" Type="http://schemas.openxmlformats.org/officeDocument/2006/relationships/slideLayout" Target="../slideLayouts/slideLayout1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Cliquez pour modifier les styles du texte du masque</a:t>
            </a:r>
          </a:p>
          <a:p>
            <a:pPr lvl="1"/>
            <a:r>
              <a:rPr lang="en-US" smtClean="0"/>
              <a:t>Deuxième niveau</a:t>
            </a:r>
          </a:p>
          <a:p>
            <a:pPr lvl="2"/>
            <a:r>
              <a:rPr lang="en-US" smtClean="0"/>
              <a:t>Troisième niveau</a:t>
            </a:r>
          </a:p>
          <a:p>
            <a:pPr lvl="3"/>
            <a:r>
              <a:rPr lang="en-US" smtClean="0"/>
              <a:t>Quatrième niveau</a:t>
            </a:r>
          </a:p>
          <a:p>
            <a:pPr lvl="4"/>
            <a:r>
              <a:rPr lang="en-US" smtClean="0"/>
              <a:t>Cinquième niveau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4" r:id="rId2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2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0800" y="44450"/>
            <a:ext cx="819308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 style du titre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0800" y="1409700"/>
            <a:ext cx="902493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fr-FR" smtClean="0"/>
              <a:t>Cliquez pour modifier les styles du texte du masque</a:t>
            </a:r>
          </a:p>
          <a:p>
            <a:pPr lvl="1"/>
            <a:r>
              <a:rPr lang="en-US" altLang="fr-FR" smtClean="0"/>
              <a:t>Deuxième niveau</a:t>
            </a:r>
          </a:p>
          <a:p>
            <a:pPr lvl="2"/>
            <a:r>
              <a:rPr lang="en-US" altLang="fr-FR" smtClean="0"/>
              <a:t>Troisième niveau</a:t>
            </a:r>
          </a:p>
          <a:p>
            <a:pPr lvl="3"/>
            <a:r>
              <a:rPr lang="en-US" altLang="fr-FR" smtClean="0"/>
              <a:t>Quatrième niveau</a:t>
            </a:r>
          </a:p>
          <a:p>
            <a:pPr lvl="4"/>
            <a:r>
              <a:rPr lang="en-US" altLang="fr-FR" smtClean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07291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7" r:id="rId1"/>
    <p:sldLayoutId id="2147483668" r:id="rId2"/>
    <p:sldLayoutId id="2147483669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75" r:id="rId9"/>
    <p:sldLayoutId id="2147483676" r:id="rId10"/>
    <p:sldLayoutId id="214748367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+mj-lt"/>
          <a:ea typeface="ＭＳ Ｐゴシック" pitchFamily="-109" charset="-128"/>
          <a:cs typeface="ＭＳ Ｐゴシック" pitchFamily="-109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800" b="1">
          <a:solidFill>
            <a:srgbClr val="333399"/>
          </a:solidFill>
          <a:latin typeface="Calibri" pitchFamily="-109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Font typeface="Wingdings" pitchFamily="-1" charset="2"/>
        <a:buChar char="§"/>
        <a:defRPr sz="2000">
          <a:solidFill>
            <a:srgbClr val="CC3300"/>
          </a:solidFill>
          <a:latin typeface="+mn-lt"/>
          <a:ea typeface="ＭＳ Ｐゴシック" pitchFamily="-109" charset="-128"/>
          <a:cs typeface="ＭＳ Ｐゴシック" pitchFamily="-109" charset="-128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2800">
          <a:solidFill>
            <a:srgbClr val="000066"/>
          </a:solidFill>
          <a:latin typeface="+mn-lt"/>
          <a:ea typeface="ＭＳ Ｐゴシック" pitchFamily="-109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•"/>
        <a:defRPr sz="1600">
          <a:solidFill>
            <a:srgbClr val="000066"/>
          </a:solidFill>
          <a:latin typeface="+mn-lt"/>
          <a:ea typeface="ＭＳ Ｐゴシック" pitchFamily="-109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–"/>
        <a:defRPr sz="1400">
          <a:solidFill>
            <a:srgbClr val="000066"/>
          </a:solidFill>
          <a:latin typeface="+mn-lt"/>
          <a:ea typeface="ＭＳ Ｐゴシック" pitchFamily="-109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CC3300"/>
        </a:buClr>
        <a:buChar char="»"/>
        <a:defRPr sz="1400">
          <a:solidFill>
            <a:srgbClr val="000066"/>
          </a:solidFill>
          <a:latin typeface="+mn-lt"/>
          <a:ea typeface="ＭＳ Ｐゴシック" pitchFamily="-109" charset="-128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3200" dirty="0" smtClean="0">
                <a:ea typeface="ＭＳ Ｐゴシック" pitchFamily="34" charset="-128"/>
              </a:rPr>
              <a:t>Comparación de IP vs IP</a:t>
            </a:r>
          </a:p>
        </p:txBody>
      </p:sp>
      <p:sp>
        <p:nvSpPr>
          <p:cNvPr id="7170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2800" b="1" dirty="0" smtClean="0">
                <a:latin typeface="Calibri" pitchFamily="34" charset="0"/>
                <a:ea typeface="ＭＳ Ｐゴシック" pitchFamily="34" charset="-128"/>
              </a:rPr>
              <a:t>ATV/r vs DRV/r					ATADAR</a:t>
            </a:r>
          </a:p>
        </p:txBody>
      </p:sp>
    </p:spTree>
    <p:custDataLst>
      <p:tags r:id="rId1"/>
    </p:custData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1040471"/>
              </p:ext>
            </p:extLst>
          </p:nvPr>
        </p:nvGraphicFramePr>
        <p:xfrm>
          <a:off x="383371" y="1733380"/>
          <a:ext cx="8545741" cy="3378374"/>
        </p:xfrm>
        <a:graphic>
          <a:graphicData uri="http://schemas.openxmlformats.org/drawingml/2006/table">
            <a:tbl>
              <a:tblPr/>
              <a:tblGrid>
                <a:gridCol w="2744004"/>
                <a:gridCol w="2219993"/>
                <a:gridCol w="2431382"/>
                <a:gridCol w="1150362"/>
              </a:tblGrid>
              <a:tr h="28567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78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80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BMI, kg/m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+ 1.25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+ 0.67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0.13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Grasa corporal,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+ 3373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+ 1096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0.009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Masa libre de grasa 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+ 894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+ 661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0.71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Grasa en miembro,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+ 1235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168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Grasa en tronco,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+ 1566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+ 541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92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Tejido adiposo subcutáneo abdominal, cm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+ 14.9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Tejido adiposo visceral, cm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+ 30.1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0.47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9953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Tejido adiposo abdominal total, cm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+ 77.3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+ 45.1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007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Contenido mineral oseo, g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- 79.8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- 80.2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0.99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" name="Rectangle 8"/>
          <p:cNvSpPr>
            <a:spLocks noChangeArrowheads="1"/>
          </p:cNvSpPr>
          <p:nvPr/>
        </p:nvSpPr>
        <p:spPr bwMode="auto">
          <a:xfrm>
            <a:off x="0" y="1292190"/>
            <a:ext cx="8929111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Cambios en la composición corporal (DXA y TC abdominal) a S96</a:t>
            </a:r>
            <a:endParaRPr lang="es-A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83371" y="5117684"/>
            <a:ext cx="246371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400" i="1" smtClean="0">
                <a:solidFill>
                  <a:srgbClr val="000066"/>
                </a:solidFill>
              </a:rPr>
              <a:t>Datos expresados en media</a:t>
            </a:r>
            <a:endParaRPr lang="es-AR" sz="1400" i="1">
              <a:solidFill>
                <a:srgbClr val="000066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383371" y="5458420"/>
            <a:ext cx="854574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3038" indent="-173038"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smtClean="0">
                <a:solidFill>
                  <a:srgbClr val="000066"/>
                </a:solidFill>
              </a:rPr>
              <a:t>En la rama ATV/r : correlación significativa entre cambios en el </a:t>
            </a:r>
            <a:r>
              <a:rPr lang="es-AR" sz="1600" dirty="0" err="1" smtClean="0">
                <a:solidFill>
                  <a:srgbClr val="000066"/>
                </a:solidFill>
              </a:rPr>
              <a:t>HOMa</a:t>
            </a:r>
            <a:r>
              <a:rPr lang="es-AR" sz="1600" dirty="0" smtClean="0">
                <a:solidFill>
                  <a:srgbClr val="000066"/>
                </a:solidFill>
              </a:rPr>
              <a:t>-IR y cambios </a:t>
            </a:r>
            <a:br>
              <a:rPr lang="es-AR" sz="1600" dirty="0" smtClean="0">
                <a:solidFill>
                  <a:srgbClr val="000066"/>
                </a:solidFill>
              </a:rPr>
            </a:br>
            <a:r>
              <a:rPr lang="es-AR" sz="1600" dirty="0" smtClean="0">
                <a:solidFill>
                  <a:srgbClr val="000066"/>
                </a:solidFill>
              </a:rPr>
              <a:t>en el BMI, grasa corporal y SAT </a:t>
            </a:r>
          </a:p>
          <a:p>
            <a:pPr marL="173038" indent="-173038"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smtClean="0">
                <a:solidFill>
                  <a:srgbClr val="000066"/>
                </a:solidFill>
              </a:rPr>
              <a:t>En la rama DRV/r : no hubo correlación entre cambios en el HOMA-IR y cambios </a:t>
            </a:r>
            <a:br>
              <a:rPr lang="es-AR" sz="1600" dirty="0" smtClean="0">
                <a:solidFill>
                  <a:srgbClr val="000066"/>
                </a:solidFill>
              </a:rPr>
            </a:br>
            <a:r>
              <a:rPr lang="es-AR" sz="1600" dirty="0" smtClean="0">
                <a:solidFill>
                  <a:srgbClr val="000066"/>
                </a:solidFill>
              </a:rPr>
              <a:t>en el BMI y parámetros de grasa corporal</a:t>
            </a:r>
            <a:endParaRPr lang="es-AR" sz="1600" dirty="0">
              <a:solidFill>
                <a:srgbClr val="000066"/>
              </a:solidFill>
            </a:endParaRPr>
          </a:p>
        </p:txBody>
      </p:sp>
      <p:sp>
        <p:nvSpPr>
          <p:cNvPr id="6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8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9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0799" y="1409700"/>
            <a:ext cx="8803639" cy="4269535"/>
          </a:xfrm>
        </p:spPr>
        <p:txBody>
          <a:bodyPr/>
          <a:lstStyle/>
          <a:p>
            <a:r>
              <a:rPr lang="es-AR" sz="2800" b="1" dirty="0" smtClean="0">
                <a:latin typeface="+mj-lt"/>
              </a:rPr>
              <a:t>Conclusión</a:t>
            </a:r>
            <a:r>
              <a:rPr lang="es-AR" sz="2400" b="1" dirty="0" smtClean="0">
                <a:latin typeface="+mj-lt"/>
              </a:rPr>
              <a:t/>
            </a:r>
            <a:br>
              <a:rPr lang="es-AR" sz="2400" b="1" dirty="0" smtClean="0">
                <a:latin typeface="+mj-lt"/>
              </a:rPr>
            </a:br>
            <a:endParaRPr lang="es-AR" sz="2400" b="1" dirty="0" smtClean="0">
              <a:latin typeface="+mj-lt"/>
            </a:endParaRPr>
          </a:p>
          <a:p>
            <a:pPr lvl="1"/>
            <a:r>
              <a:rPr lang="es-AR" sz="2000" dirty="0" smtClean="0">
                <a:latin typeface=""/>
              </a:rPr>
              <a:t>No se observaron diferencias entre ATV/r + TDF/FTC y DRV/r </a:t>
            </a:r>
            <a:br>
              <a:rPr lang="es-AR" sz="2000" dirty="0" smtClean="0">
                <a:latin typeface=""/>
              </a:rPr>
            </a:br>
            <a:r>
              <a:rPr lang="es-AR" sz="2000" dirty="0" smtClean="0">
                <a:latin typeface=""/>
              </a:rPr>
              <a:t>+ TDF/FTC en eficacia, EA clínicamente relevantes, colesterol plasmático a S96 </a:t>
            </a:r>
          </a:p>
          <a:p>
            <a:pPr lvl="1"/>
            <a:r>
              <a:rPr lang="es-AR" sz="2000" dirty="0" smtClean="0">
                <a:latin typeface=""/>
              </a:rPr>
              <a:t>Sin embargo, ATV/r mostró mayores niveles de triglicéridos y mayor grasa subcutánea total que DRV/r</a:t>
            </a:r>
          </a:p>
          <a:p>
            <a:pPr lvl="1"/>
            <a:r>
              <a:rPr lang="es-AR" sz="2000" dirty="0" smtClean="0">
                <a:latin typeface=""/>
              </a:rPr>
              <a:t>La ganancia de grasa con ATV/r estuvo asociada con </a:t>
            </a:r>
            <a:r>
              <a:rPr lang="es-AR" sz="2000" dirty="0" err="1" smtClean="0">
                <a:latin typeface=""/>
              </a:rPr>
              <a:t>insulino</a:t>
            </a:r>
            <a:r>
              <a:rPr lang="es-AR" sz="2000" dirty="0" smtClean="0">
                <a:latin typeface=""/>
              </a:rPr>
              <a:t>-resistencia</a:t>
            </a:r>
          </a:p>
          <a:p>
            <a:pPr lvl="1"/>
            <a:r>
              <a:rPr lang="es-AR" sz="2000" dirty="0" smtClean="0">
                <a:latin typeface=""/>
              </a:rPr>
              <a:t>En contraste con lo que ocurre en la rama ATV/r, la </a:t>
            </a:r>
            <a:r>
              <a:rPr lang="es-AR" sz="2000" dirty="0" err="1" smtClean="0">
                <a:latin typeface=""/>
              </a:rPr>
              <a:t>subfracción</a:t>
            </a:r>
            <a:r>
              <a:rPr lang="es-AR" sz="2000" dirty="0" smtClean="0">
                <a:latin typeface=""/>
              </a:rPr>
              <a:t> LDL  mejoró con DRV/r a S48. Esta diferencia estuvo asociada con menor impacto en los triglicéridos plasmáticos con DRV/r</a:t>
            </a:r>
          </a:p>
          <a:p>
            <a:pPr lvl="1"/>
            <a:r>
              <a:rPr lang="es-AR" sz="1800" dirty="0" smtClean="0">
                <a:latin typeface=""/>
              </a:rPr>
              <a:t>La mayoría de los EA grado 3-4 fueron por </a:t>
            </a:r>
            <a:r>
              <a:rPr lang="es-AR" sz="1800" dirty="0" err="1" smtClean="0">
                <a:latin typeface=""/>
              </a:rPr>
              <a:t>hiperbilirrubinemia</a:t>
            </a:r>
            <a:r>
              <a:rPr lang="es-AR" sz="1800" dirty="0" smtClean="0">
                <a:latin typeface=""/>
              </a:rPr>
              <a:t> en la rama ATV/r </a:t>
            </a:r>
          </a:p>
          <a:p>
            <a:pPr lvl="1"/>
            <a:endParaRPr lang="es-AR" sz="4000" dirty="0" smtClean="0">
              <a:latin typeface=""/>
            </a:endParaRPr>
          </a:p>
        </p:txBody>
      </p:sp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5" name="ZoneTexte 69"/>
          <p:cNvSpPr txBox="1">
            <a:spLocks noChangeArrowheads="1"/>
          </p:cNvSpPr>
          <p:nvPr/>
        </p:nvSpPr>
        <p:spPr bwMode="auto">
          <a:xfrm>
            <a:off x="2010218" y="6520934"/>
            <a:ext cx="7125646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 ;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Saumoy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M.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2015;70:1130-8</a:t>
            </a:r>
          </a:p>
        </p:txBody>
      </p:sp>
      <p:sp>
        <p:nvSpPr>
          <p:cNvPr id="7" name="Titre 1"/>
          <p:cNvSpPr txBox="1">
            <a:spLocks/>
          </p:cNvSpPr>
          <p:nvPr/>
        </p:nvSpPr>
        <p:spPr bwMode="auto">
          <a:xfrm>
            <a:off x="1" y="29682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r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s-ES" altLang="fr-FR" sz="3200" dirty="0" smtClean="0">
                <a:ea typeface="ＭＳ Ｐゴシック" pitchFamily="-1" charset="-128"/>
              </a:rPr>
              <a:t>Comparación de IP vs IP</a:t>
            </a:r>
            <a:endParaRPr lang="fr-FR" altLang="fr-FR" sz="3200" dirty="0" smtClean="0">
              <a:ea typeface="ＭＳ Ｐゴシック" pitchFamily="-1" charset="-128"/>
            </a:endParaRPr>
          </a:p>
        </p:txBody>
      </p:sp>
      <p:sp>
        <p:nvSpPr>
          <p:cNvPr id="3075" name="Espace réservé du contenu 4"/>
          <p:cNvSpPr>
            <a:spLocks/>
          </p:cNvSpPr>
          <p:nvPr/>
        </p:nvSpPr>
        <p:spPr bwMode="auto">
          <a:xfrm>
            <a:off x="50800" y="1219200"/>
            <a:ext cx="8193088" cy="5303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lvl="1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ATV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ATV/r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	BMS 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089</a:t>
            </a:r>
          </a:p>
          <a:p>
            <a:pPr marL="342900" lvl="1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LPV/r mono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 + ZDV/3TC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MONARK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LPV/r QD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BID</a:t>
            </a:r>
            <a:r>
              <a:rPr lang="en-US" altLang="fr-FR" sz="2600" b="1" dirty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		</a:t>
            </a:r>
            <a:r>
              <a:rPr lang="en-US" altLang="fr-FR" sz="2600" b="1" dirty="0" smtClean="0">
                <a:solidFill>
                  <a:srgbClr val="CC33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M02-418</a:t>
            </a:r>
            <a: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/>
            </a:r>
            <a:br>
              <a:rPr lang="en-US" altLang="fr-FR" sz="2600" b="1" dirty="0">
                <a:solidFill>
                  <a:srgbClr val="808080"/>
                </a:solidFill>
                <a:latin typeface="Calibri" pitchFamily="-1" charset="0"/>
                <a:ea typeface="ＭＳ Ｐゴシック" pitchFamily="-1" charset="-128"/>
                <a:cs typeface="+mn-cs"/>
              </a:rPr>
            </a:b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M05-730</a:t>
            </a:r>
            <a: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/>
            </a:r>
            <a:br>
              <a:rPr lang="en-US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</a:br>
            <a:r>
              <a:rPr lang="en-GB" altLang="fr-FR" sz="2600" b="1" dirty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		</a:t>
            </a:r>
            <a:r>
              <a:rPr lang="en-GB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</a:t>
            </a:r>
            <a:r>
              <a:rPr lang="en-GB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A5073</a:t>
            </a: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LPV/r + 3TC </a:t>
            </a:r>
            <a:r>
              <a:rPr lang="en-US" altLang="fr-FR" sz="2600" b="1" dirty="0" err="1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 + 2 INTI			GARDEL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FPV/r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ALERT</a:t>
            </a: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 smtClean="0">
                <a:solidFill>
                  <a:srgbClr val="C000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000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00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</a:t>
            </a:r>
            <a:r>
              <a:rPr lang="en-US" altLang="fr-FR" sz="2600" b="1" dirty="0" smtClean="0">
                <a:solidFill>
                  <a:srgbClr val="C0000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DRV/r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			</a:t>
            </a:r>
            <a:r>
              <a:rPr lang="en-US" altLang="fr-FR" sz="2600" b="1" dirty="0" smtClean="0">
                <a:solidFill>
                  <a:srgbClr val="000066"/>
                </a:solidFill>
                <a:latin typeface="Calibri" pitchFamily="-1" charset="0"/>
                <a:ea typeface="ＭＳ Ｐゴシック" pitchFamily="-1" charset="-128"/>
              </a:rPr>
              <a:t>ATADAR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FPV/r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KLEAN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SQV/r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GEMINI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ATV/r </a:t>
            </a:r>
            <a:r>
              <a:rPr lang="en-US" altLang="fr-FR" sz="2600" b="1" dirty="0" err="1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rgbClr val="C0C0C0"/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CASTLE</a:t>
            </a:r>
            <a:endParaRPr lang="en-US" altLang="fr-FR" sz="2600" b="1" dirty="0">
              <a:solidFill>
                <a:srgbClr val="C0C0C0"/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  <a:p>
            <a:pPr marL="342900" indent="-342900" defTabSz="914400" eaLnBrk="0" hangingPunct="0">
              <a:lnSpc>
                <a:spcPts val="2400"/>
              </a:lnSpc>
              <a:spcBef>
                <a:spcPts val="1200"/>
              </a:spcBef>
              <a:buClr>
                <a:srgbClr val="CC3300"/>
              </a:buClr>
              <a:buFont typeface="Wingdings" pitchFamily="-1" charset="2"/>
              <a:buChar char="§"/>
              <a:tabLst>
                <a:tab pos="3683000" algn="l"/>
              </a:tabLst>
            </a:pPr>
            <a:r>
              <a:rPr lang="en-US" altLang="fr-FR" sz="2600" b="1" dirty="0">
                <a:solidFill>
                  <a:schemeClr val="accent3">
                    <a:lumMod val="75000"/>
                  </a:schemeClr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DRV/r </a:t>
            </a:r>
            <a:r>
              <a:rPr lang="en-US" altLang="fr-FR" sz="2600" b="1" dirty="0" err="1">
                <a:solidFill>
                  <a:schemeClr val="accent3">
                    <a:lumMod val="75000"/>
                  </a:schemeClr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vs</a:t>
            </a:r>
            <a:r>
              <a:rPr lang="en-US" altLang="fr-FR" sz="2600" b="1" dirty="0">
                <a:solidFill>
                  <a:schemeClr val="accent3">
                    <a:lumMod val="75000"/>
                  </a:schemeClr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 LPV/r			</a:t>
            </a:r>
            <a:r>
              <a:rPr lang="en-US" altLang="fr-FR" sz="2600" b="1" dirty="0" smtClean="0">
                <a:solidFill>
                  <a:schemeClr val="accent3">
                    <a:lumMod val="75000"/>
                  </a:schemeClr>
                </a:solidFill>
                <a:latin typeface="Calibri" pitchFamily="-1" charset="0"/>
                <a:ea typeface="ＭＳ Ｐゴシック" pitchFamily="-1" charset="-128"/>
                <a:cs typeface="+mn-cs"/>
              </a:rPr>
              <a:t>	ARTEMIS</a:t>
            </a:r>
            <a:endParaRPr lang="en-US" altLang="fr-FR" sz="2600" b="1" dirty="0">
              <a:solidFill>
                <a:schemeClr val="accent3">
                  <a:lumMod val="75000"/>
                </a:schemeClr>
              </a:solidFill>
              <a:latin typeface="Calibri" pitchFamily="-1" charset="0"/>
              <a:ea typeface="ＭＳ Ｐゴシック" pitchFamily="-1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0915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49" name="Line 172"/>
          <p:cNvSpPr>
            <a:spLocks noChangeShapeType="1"/>
          </p:cNvSpPr>
          <p:nvPr/>
        </p:nvSpPr>
        <p:spPr bwMode="auto">
          <a:xfrm>
            <a:off x="6059912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7" name="Line 105"/>
          <p:cNvSpPr>
            <a:spLocks noChangeShapeType="1"/>
          </p:cNvSpPr>
          <p:nvPr/>
        </p:nvSpPr>
        <p:spPr bwMode="auto">
          <a:xfrm>
            <a:off x="3514679" y="3213100"/>
            <a:ext cx="510924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8" name="Line 3"/>
          <p:cNvSpPr>
            <a:spLocks noChangeShapeType="1"/>
          </p:cNvSpPr>
          <p:nvPr/>
        </p:nvSpPr>
        <p:spPr bwMode="auto">
          <a:xfrm>
            <a:off x="4029608" y="2689225"/>
            <a:ext cx="0" cy="99060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9" name="Line 4"/>
          <p:cNvSpPr>
            <a:spLocks noChangeShapeType="1"/>
          </p:cNvSpPr>
          <p:nvPr/>
        </p:nvSpPr>
        <p:spPr bwMode="auto">
          <a:xfrm>
            <a:off x="4013733" y="2698750"/>
            <a:ext cx="650875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0" name="Line 5"/>
          <p:cNvSpPr>
            <a:spLocks noChangeShapeType="1"/>
          </p:cNvSpPr>
          <p:nvPr/>
        </p:nvSpPr>
        <p:spPr bwMode="auto">
          <a:xfrm>
            <a:off x="4021670" y="3679825"/>
            <a:ext cx="622300" cy="0"/>
          </a:xfrm>
          <a:prstGeom prst="line">
            <a:avLst/>
          </a:prstGeom>
          <a:noFill/>
          <a:ln w="28575">
            <a:solidFill>
              <a:srgbClr val="333399"/>
            </a:solidFill>
            <a:round/>
            <a:headEnd/>
            <a:tailEnd type="triangle" w="med" len="med"/>
          </a:ln>
          <a:extLst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kern="0">
              <a:solidFill>
                <a:sysClr val="windowText" lastClr="000000"/>
              </a:solidFill>
              <a:latin typeface="+mn-lt"/>
              <a:ea typeface="ＭＳ Ｐゴシック" pitchFamily="-65" charset="-128"/>
              <a:cs typeface="ＭＳ Ｐゴシック" pitchFamily="-65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4641085" y="2231554"/>
            <a:ext cx="4111624" cy="824400"/>
          </a:xfrm>
          <a:prstGeom prst="rect">
            <a:avLst/>
          </a:prstGeom>
          <a:solidFill>
            <a:srgbClr val="10EB00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latin typeface="+mj-lt"/>
                <a:ea typeface="Times New Roman" pitchFamily="-65" charset="0"/>
                <a:cs typeface="ＭＳ Ｐゴシック" pitchFamily="-65" charset="-128"/>
              </a:rPr>
              <a:t>ATV/</a:t>
            </a:r>
            <a:r>
              <a:rPr lang="en-US" sz="1600" b="1" dirty="0" err="1" smtClean="0">
                <a:latin typeface="+mj-lt"/>
                <a:ea typeface="Times New Roman" pitchFamily="-65" charset="0"/>
                <a:cs typeface="ＭＳ Ｐゴシック" pitchFamily="-65" charset="-128"/>
              </a:rPr>
              <a:t>r</a:t>
            </a:r>
            <a:r>
              <a:rPr lang="en-US" sz="1600" b="1" dirty="0" smtClean="0">
                <a:latin typeface="+mj-lt"/>
                <a:ea typeface="Times New Roman" pitchFamily="-65" charset="0"/>
                <a:cs typeface="ＭＳ Ｐゴシック" pitchFamily="-65" charset="-128"/>
              </a:rPr>
              <a:t>  300/100 mg + TDF/FTC </a:t>
            </a:r>
            <a:r>
              <a:rPr lang="en-US" sz="1600" b="1" dirty="0" err="1" smtClean="0">
                <a:ea typeface="Times New Roman" pitchFamily="-65" charset="0"/>
                <a:cs typeface="ＭＳ Ｐゴシック" pitchFamily="-65" charset="-128"/>
              </a:rPr>
              <a:t>qd</a:t>
            </a:r>
            <a:endParaRPr lang="en-US" sz="1600" b="1" dirty="0">
              <a:ln>
                <a:solidFill>
                  <a:srgbClr val="FF6600"/>
                </a:solidFill>
              </a:ln>
              <a:latin typeface="+mj-lt"/>
              <a:ea typeface="Times New Roman" pitchFamily="-65" charset="0"/>
              <a:cs typeface="ＭＳ Ｐゴシック" pitchFamily="-65" charset="-128"/>
            </a:endParaRPr>
          </a:p>
        </p:txBody>
      </p:sp>
      <p:sp>
        <p:nvSpPr>
          <p:cNvPr id="9232" name="Text Box 36"/>
          <p:cNvSpPr txBox="1">
            <a:spLocks noChangeArrowheads="1"/>
          </p:cNvSpPr>
          <p:nvPr/>
        </p:nvSpPr>
        <p:spPr bwMode="auto">
          <a:xfrm>
            <a:off x="3982823" y="2383450"/>
            <a:ext cx="659155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</a:t>
            </a:r>
            <a:r>
              <a:rPr lang="en-US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 91</a:t>
            </a:r>
            <a:endParaRPr lang="en-US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9233" name="Text Box 37"/>
          <p:cNvSpPr txBox="1">
            <a:spLocks noChangeArrowheads="1"/>
          </p:cNvSpPr>
          <p:nvPr/>
        </p:nvSpPr>
        <p:spPr bwMode="auto">
          <a:xfrm>
            <a:off x="3983816" y="3682315"/>
            <a:ext cx="65551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sz="1400" b="1" dirty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N =</a:t>
            </a:r>
            <a:r>
              <a:rPr lang="en-US" sz="1400" b="1" dirty="0" smtClean="0">
                <a:solidFill>
                  <a:srgbClr val="C00000"/>
                </a:solidFill>
                <a:latin typeface="Calibri" pitchFamily="34" charset="0"/>
                <a:ea typeface="ＭＳ Ｐゴシック" pitchFamily="34" charset="-128"/>
              </a:rPr>
              <a:t> 89</a:t>
            </a:r>
            <a:endParaRPr lang="en-US" sz="1400" b="1" dirty="0">
              <a:solidFill>
                <a:srgbClr val="C000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641084" y="3208338"/>
            <a:ext cx="4111625" cy="823912"/>
          </a:xfrm>
          <a:prstGeom prst="rect">
            <a:avLst/>
          </a:prstGeom>
          <a:solidFill>
            <a:srgbClr val="3AC5FF"/>
          </a:solidFill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1600" b="1" dirty="0" smtClean="0">
                <a:solidFill>
                  <a:srgbClr val="000000"/>
                </a:solidFill>
                <a:latin typeface="+mj-lt"/>
                <a:ea typeface="Times New Roman" pitchFamily="-65" charset="0"/>
                <a:cs typeface="Times New Roman" pitchFamily="-65" charset="0"/>
              </a:rPr>
              <a:t>DRV/r 800/100 mg + TDF/FTC </a:t>
            </a:r>
            <a:r>
              <a:rPr lang="en-US" sz="1600" b="1" dirty="0" err="1" smtClean="0">
                <a:solidFill>
                  <a:srgbClr val="000000"/>
                </a:solidFill>
                <a:ea typeface="Times New Roman" pitchFamily="-65" charset="0"/>
                <a:cs typeface="Times New Roman" pitchFamily="-65" charset="0"/>
              </a:rPr>
              <a:t>qd</a:t>
            </a:r>
            <a:endParaRPr lang="en-US" sz="1600" b="1" dirty="0">
              <a:solidFill>
                <a:srgbClr val="000000"/>
              </a:solidFill>
              <a:latin typeface="+mj-lt"/>
              <a:ea typeface="Times New Roman" pitchFamily="-65" charset="0"/>
              <a:cs typeface="Times New Roman" pitchFamily="-65" charset="0"/>
            </a:endParaRPr>
          </a:p>
        </p:txBody>
      </p:sp>
      <p:sp>
        <p:nvSpPr>
          <p:cNvPr id="29" name="Espace réservé du contenu 2"/>
          <p:cNvSpPr txBox="1">
            <a:spLocks/>
          </p:cNvSpPr>
          <p:nvPr/>
        </p:nvSpPr>
        <p:spPr bwMode="auto">
          <a:xfrm>
            <a:off x="34925" y="1163638"/>
            <a:ext cx="1811338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ct val="20000"/>
              </a:spcBef>
              <a:buClr>
                <a:srgbClr val="CC3300"/>
              </a:buClr>
              <a:buFont typeface="Wingdings" pitchFamily="-109" charset="2"/>
              <a:buChar char="§"/>
              <a:defRPr/>
            </a:pPr>
            <a:r>
              <a:rPr lang="fr-FR" sz="2800" b="1" kern="0" dirty="0" err="1" smtClean="0">
                <a:solidFill>
                  <a:srgbClr val="CC3300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Diseño</a:t>
            </a:r>
            <a:endParaRPr lang="fr-FR" sz="2800" b="1" kern="0" dirty="0">
              <a:solidFill>
                <a:srgbClr val="CC3300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9238" name="Connecteur droit 66"/>
          <p:cNvCxnSpPr>
            <a:cxnSpLocks noChangeShapeType="1"/>
          </p:cNvCxnSpPr>
          <p:nvPr/>
        </p:nvCxnSpPr>
        <p:spPr bwMode="auto">
          <a:xfrm rot="5400000">
            <a:off x="3560107" y="2394744"/>
            <a:ext cx="400050" cy="1587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 type="triangle" w="med" len="med"/>
          </a:ln>
        </p:spPr>
      </p:cxnSp>
      <p:sp>
        <p:nvSpPr>
          <p:cNvPr id="9239" name="Oval 170"/>
          <p:cNvSpPr>
            <a:spLocks noChangeArrowheads="1"/>
          </p:cNvSpPr>
          <p:nvPr/>
        </p:nvSpPr>
        <p:spPr bwMode="auto">
          <a:xfrm>
            <a:off x="3001270" y="1181100"/>
            <a:ext cx="1539875" cy="1014413"/>
          </a:xfrm>
          <a:prstGeom prst="ellipse">
            <a:avLst/>
          </a:prstGeom>
          <a:solidFill>
            <a:srgbClr val="E5E5F7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989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</a:rPr>
              <a:t>Randomización</a:t>
            </a:r>
          </a:p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</a:rPr>
              <a:t>1: 1</a:t>
            </a:r>
          </a:p>
          <a:p>
            <a:pPr algn="ctr" defTabSz="914400"/>
            <a:r>
              <a:rPr lang="es-AR" sz="1400" b="1" smtClean="0">
                <a:solidFill>
                  <a:srgbClr val="000066"/>
                </a:solidFill>
                <a:latin typeface="Calibri" pitchFamily="34" charset="0"/>
              </a:rPr>
              <a:t>Etiqueta abierta</a:t>
            </a:r>
            <a:endParaRPr lang="es-AR" sz="1400" b="1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9242" name="Espace réservé du contenu 2"/>
          <p:cNvSpPr>
            <a:spLocks/>
          </p:cNvSpPr>
          <p:nvPr/>
        </p:nvSpPr>
        <p:spPr bwMode="auto">
          <a:xfrm>
            <a:off x="34925" y="4577363"/>
            <a:ext cx="9066213" cy="1786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defTabSz="914400">
              <a:spcBef>
                <a:spcPts val="75"/>
              </a:spcBef>
              <a:buClr>
                <a:srgbClr val="CC3300"/>
              </a:buClr>
              <a:buFont typeface="Wingdings" pitchFamily="2" charset="2"/>
              <a:buChar char="§"/>
            </a:pPr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Objetivo</a:t>
            </a:r>
          </a:p>
          <a:p>
            <a:pPr marL="800100" lvl="1" indent="-342900" defTabSz="914400">
              <a:spcBef>
                <a:spcPts val="75"/>
              </a:spcBef>
              <a:buClr>
                <a:srgbClr val="CC3300"/>
              </a:buClr>
              <a:buFont typeface="Arial" charset="0"/>
              <a:buChar char="–"/>
            </a:pPr>
            <a:r>
              <a:rPr lang="es-AR" sz="1600" dirty="0" err="1" smtClean="0">
                <a:solidFill>
                  <a:srgbClr val="000066"/>
                </a:solidFill>
              </a:rPr>
              <a:t>Endpoint</a:t>
            </a:r>
            <a:r>
              <a:rPr lang="es-AR" sz="1600" dirty="0" smtClean="0">
                <a:solidFill>
                  <a:srgbClr val="000066"/>
                </a:solidFill>
              </a:rPr>
              <a:t> primario: Media de cambio en el colesterol total a S24 análisis ITT)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smtClean="0">
                <a:solidFill>
                  <a:srgbClr val="000066"/>
                </a:solidFill>
              </a:rPr>
              <a:t>90 pacientes por rama necesarios para detectar diferencia  ≥ 21 mg/</a:t>
            </a:r>
            <a:r>
              <a:rPr lang="es-AR" sz="1600" dirty="0" err="1" smtClean="0">
                <a:solidFill>
                  <a:srgbClr val="000066"/>
                </a:solidFill>
              </a:rPr>
              <a:t>dL</a:t>
            </a:r>
            <a:r>
              <a:rPr lang="es-AR" sz="1600" dirty="0" smtClean="0">
                <a:solidFill>
                  <a:srgbClr val="000066"/>
                </a:solidFill>
              </a:rPr>
              <a:t> entre ramas en cambio de colesterol total, poder 80%, 5% significancia bilateral </a:t>
            </a:r>
          </a:p>
          <a:p>
            <a:pPr marL="1257300" lvl="2" indent="-342900" defTabSz="914400">
              <a:spcBef>
                <a:spcPts val="75"/>
              </a:spcBef>
              <a:buClr>
                <a:srgbClr val="CC3300"/>
              </a:buClr>
              <a:buFont typeface="Arial" pitchFamily="34" charset="0"/>
              <a:buChar char="•"/>
            </a:pPr>
            <a:r>
              <a:rPr lang="es-AR" sz="1600" dirty="0" err="1" smtClean="0">
                <a:solidFill>
                  <a:srgbClr val="000066"/>
                </a:solidFill>
              </a:rPr>
              <a:t>Endpoints</a:t>
            </a:r>
            <a:r>
              <a:rPr lang="es-AR" sz="1600" dirty="0" smtClean="0">
                <a:solidFill>
                  <a:srgbClr val="000066"/>
                </a:solidFill>
              </a:rPr>
              <a:t> secundarios: media de cambio en otros parámetros </a:t>
            </a:r>
            <a:r>
              <a:rPr lang="es-AR" sz="1600" dirty="0" err="1" smtClean="0">
                <a:solidFill>
                  <a:srgbClr val="000066"/>
                </a:solidFill>
              </a:rPr>
              <a:t>lipidicos</a:t>
            </a:r>
            <a:r>
              <a:rPr lang="es-AR" sz="1600" dirty="0" smtClean="0">
                <a:solidFill>
                  <a:srgbClr val="000066"/>
                </a:solidFill>
              </a:rPr>
              <a:t>, </a:t>
            </a:r>
            <a:r>
              <a:rPr lang="es-AR" sz="1600" dirty="0" err="1" smtClean="0">
                <a:solidFill>
                  <a:srgbClr val="000066"/>
                </a:solidFill>
              </a:rPr>
              <a:t>insulino</a:t>
            </a:r>
            <a:r>
              <a:rPr lang="es-AR" sz="1600" dirty="0" smtClean="0">
                <a:solidFill>
                  <a:srgbClr val="000066"/>
                </a:solidFill>
              </a:rPr>
              <a:t>-resistencia, bilirrubina total, filtrado glomerular (MDRD), recuento de CD4 y CD8, </a:t>
            </a:r>
            <a:br>
              <a:rPr lang="es-AR" sz="1600" dirty="0" smtClean="0">
                <a:solidFill>
                  <a:srgbClr val="000066"/>
                </a:solidFill>
              </a:rPr>
            </a:br>
            <a:r>
              <a:rPr lang="es-AR" sz="1600" dirty="0" smtClean="0">
                <a:solidFill>
                  <a:srgbClr val="000066"/>
                </a:solidFill>
              </a:rPr>
              <a:t>CV HIV, discontinuación por EA</a:t>
            </a:r>
          </a:p>
        </p:txBody>
      </p:sp>
      <p:sp>
        <p:nvSpPr>
          <p:cNvPr id="9243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24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9245" name="AutoShape 162"/>
          <p:cNvSpPr>
            <a:spLocks noChangeArrowheads="1"/>
          </p:cNvSpPr>
          <p:nvPr/>
        </p:nvSpPr>
        <p:spPr bwMode="auto">
          <a:xfrm>
            <a:off x="86409" y="2217903"/>
            <a:ext cx="3416400" cy="2009061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square" anchor="ctr">
            <a:spAutoFit/>
          </a:bodyPr>
          <a:lstStyle/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≥ 18 años</a:t>
            </a: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 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34" charset="0"/>
              </a:rPr>
              <a:t>Naïve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 de tratamiento</a:t>
            </a: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CV </a:t>
            </a:r>
            <a:r>
              <a:rPr lang="es-AR" sz="1600" b="1" u="sng" dirty="0" smtClean="0">
                <a:solidFill>
                  <a:srgbClr val="000066"/>
                </a:solidFill>
                <a:latin typeface="Calibri" pitchFamily="34" charset="0"/>
              </a:rPr>
              <a:t>&gt;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 1,000 c/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34" charset="0"/>
              </a:rPr>
              <a:t>mL</a:t>
            </a:r>
            <a:endParaRPr lang="es-AR" sz="1600" b="1" dirty="0" smtClean="0">
              <a:solidFill>
                <a:srgbClr val="000066"/>
              </a:solidFill>
              <a:latin typeface="Calibri" pitchFamily="34" charset="0"/>
            </a:endParaRP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No diabetes, BMI &lt; 30 kg/m</a:t>
            </a:r>
            <a:r>
              <a:rPr lang="es-AR" sz="1600" b="1" baseline="30000" dirty="0" smtClean="0">
                <a:solidFill>
                  <a:srgbClr val="000066"/>
                </a:solidFill>
                <a:latin typeface="Calibri" pitchFamily="34" charset="0"/>
              </a:rPr>
              <a:t>2</a:t>
            </a:r>
          </a:p>
          <a:p>
            <a:pPr algn="ctr" defTabSz="914400"/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No uso concomitante de drogas </a:t>
            </a:r>
            <a:b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</a:b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que afecten el metabolismo </a:t>
            </a:r>
            <a:r>
              <a:rPr lang="es-AR" sz="1600" b="1" dirty="0" err="1" smtClean="0">
                <a:solidFill>
                  <a:srgbClr val="000066"/>
                </a:solidFill>
                <a:latin typeface="Calibri" pitchFamily="34" charset="0"/>
              </a:rPr>
              <a:t>lipídico</a:t>
            </a: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 </a:t>
            </a:r>
            <a:b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</a:br>
            <a:r>
              <a:rPr lang="es-AR" sz="1600" b="1" dirty="0" smtClean="0">
                <a:solidFill>
                  <a:srgbClr val="000066"/>
                </a:solidFill>
                <a:latin typeface="Calibri" pitchFamily="34" charset="0"/>
              </a:rPr>
              <a:t>o de la glucosa</a:t>
            </a:r>
            <a:endParaRPr lang="es-AR" sz="1600" b="1" dirty="0">
              <a:solidFill>
                <a:srgbClr val="000066"/>
              </a:solidFill>
              <a:latin typeface="Calibri" pitchFamily="34" charset="0"/>
            </a:endParaRPr>
          </a:p>
        </p:txBody>
      </p:sp>
      <p:sp>
        <p:nvSpPr>
          <p:cNvPr id="33" name="Oval 109"/>
          <p:cNvSpPr>
            <a:spLocks noChangeArrowheads="1"/>
          </p:cNvSpPr>
          <p:nvPr/>
        </p:nvSpPr>
        <p:spPr bwMode="auto">
          <a:xfrm>
            <a:off x="5740825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S24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34" name="Oval 110"/>
          <p:cNvSpPr>
            <a:spLocks noChangeArrowheads="1"/>
          </p:cNvSpPr>
          <p:nvPr/>
        </p:nvSpPr>
        <p:spPr bwMode="auto">
          <a:xfrm>
            <a:off x="8467863" y="1398193"/>
            <a:ext cx="576262" cy="52705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accent1"/>
            </a:solidFill>
            <a:round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  <a:alpha val="74998"/>
              </a:schemeClr>
            </a:prstShdw>
          </a:effectLst>
        </p:spPr>
        <p:txBody>
          <a:bodyPr wrap="none" anchor="ctr"/>
          <a:lstStyle/>
          <a:p>
            <a:pPr algn="ctr" defTabSz="914400">
              <a:defRPr/>
            </a:pPr>
            <a:r>
              <a:rPr lang="en-GB" sz="1600" b="1" dirty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lang="en-GB" sz="1600" b="1" dirty="0" smtClean="0">
                <a:solidFill>
                  <a:srgbClr val="0066FF"/>
                </a:solidFill>
                <a:latin typeface="Calibri" pitchFamily="-109" charset="0"/>
                <a:ea typeface="ＭＳ Ｐゴシック" pitchFamily="-109" charset="-128"/>
                <a:cs typeface="ＭＳ Ｐゴシック" pitchFamily="-109" charset="-128"/>
              </a:rPr>
              <a:t>96</a:t>
            </a:r>
            <a:endParaRPr lang="en-GB" sz="1600" dirty="0">
              <a:solidFill>
                <a:srgbClr val="0066FF"/>
              </a:solidFill>
              <a:latin typeface="Calibri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9248" name="Line 172"/>
          <p:cNvSpPr>
            <a:spLocks noChangeShapeType="1"/>
          </p:cNvSpPr>
          <p:nvPr/>
        </p:nvSpPr>
        <p:spPr bwMode="auto">
          <a:xfrm>
            <a:off x="8766313" y="1937943"/>
            <a:ext cx="0" cy="2151062"/>
          </a:xfrm>
          <a:prstGeom prst="line">
            <a:avLst/>
          </a:prstGeom>
          <a:noFill/>
          <a:ln w="12700">
            <a:solidFill>
              <a:srgbClr val="7E7ED4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fr-FR"/>
          </a:p>
        </p:txBody>
      </p:sp>
      <p:sp>
        <p:nvSpPr>
          <p:cNvPr id="24" name="Titre 1"/>
          <p:cNvSpPr>
            <a:spLocks noGrp="1"/>
          </p:cNvSpPr>
          <p:nvPr>
            <p:ph type="title"/>
          </p:nvPr>
        </p:nvSpPr>
        <p:spPr>
          <a:xfrm>
            <a:off x="1" y="44450"/>
            <a:ext cx="9101138" cy="1106488"/>
          </a:xfrm>
        </p:spPr>
        <p:txBody>
          <a:bodyPr/>
          <a:lstStyle/>
          <a:p>
            <a:r>
              <a:rPr lang="en-GB" sz="3100" dirty="0" err="1" smtClean="0">
                <a:ea typeface="ＭＳ Ｐゴシック" pitchFamily="34" charset="-128"/>
              </a:rPr>
              <a:t>Estudio</a:t>
            </a:r>
            <a:r>
              <a:rPr lang="en-GB" sz="3100" dirty="0" smtClean="0">
                <a:ea typeface="ＭＳ Ｐゴシック" pitchFamily="34" charset="-128"/>
              </a:rPr>
              <a:t> ATADAR: ATV/r + TDF/FTC </a:t>
            </a:r>
            <a:r>
              <a:rPr lang="en-GB" sz="3100" dirty="0" err="1" smtClean="0">
                <a:ea typeface="ＭＳ Ｐゴシック" pitchFamily="34" charset="-128"/>
              </a:rPr>
              <a:t>vs</a:t>
            </a:r>
            <a:r>
              <a:rPr lang="en-GB" sz="3100" dirty="0" smtClean="0">
                <a:ea typeface="ＭＳ Ｐゴシック" pitchFamily="34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8"/>
          <p:cNvSpPr>
            <a:spLocks noChangeArrowheads="1"/>
          </p:cNvSpPr>
          <p:nvPr/>
        </p:nvSpPr>
        <p:spPr bwMode="auto">
          <a:xfrm>
            <a:off x="927029" y="1231963"/>
            <a:ext cx="7338826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dirty="0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Características basales y disposición de los pacientes</a:t>
            </a:r>
            <a:endParaRPr lang="es-A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34183313"/>
              </p:ext>
            </p:extLst>
          </p:nvPr>
        </p:nvGraphicFramePr>
        <p:xfrm>
          <a:off x="383371" y="1599160"/>
          <a:ext cx="8545740" cy="4937760"/>
        </p:xfrm>
        <a:graphic>
          <a:graphicData uri="http://schemas.openxmlformats.org/drawingml/2006/table">
            <a:tbl>
              <a:tblPr/>
              <a:tblGrid>
                <a:gridCol w="4049733"/>
                <a:gridCol w="2257063"/>
                <a:gridCol w="2238944"/>
              </a:tblGrid>
              <a:tr h="2873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Edad, años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Mujeres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13%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log</a:t>
                      </a:r>
                      <a:r>
                        <a:rPr kumimoji="0" lang="es-AR" sz="1400" b="1" i="0" u="none" strike="noStrike" cap="none" normalizeH="0" baseline="-25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</a:t>
                      </a: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c/mL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CD4/mm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328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341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Colesterol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LDL-colesterol,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HDL-colesterol,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Razón colesterol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-colesterol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Triglicéridos, 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HOMA-IR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Bilirrubina total, 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0.58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eGFR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(MDRD),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/min/1.73 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110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106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a S24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8 (9%)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N = 8 (9%)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358775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Evento adverso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61599">
                <a:tc>
                  <a:txBody>
                    <a:bodyPr/>
                    <a:lstStyle/>
                    <a:p>
                      <a:pPr marL="358775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Retiro de consentimiento/perdida </a:t>
                      </a:r>
                      <a:b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</a:b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de seguimiento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 / 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9" name="ZoneTexte 8"/>
          <p:cNvSpPr txBox="1"/>
          <p:nvPr/>
        </p:nvSpPr>
        <p:spPr>
          <a:xfrm>
            <a:off x="679947" y="6559829"/>
            <a:ext cx="21389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AR" sz="1200" i="1" smtClean="0">
                <a:solidFill>
                  <a:srgbClr val="000066"/>
                </a:solidFill>
              </a:rPr>
              <a:t>Datos expresados en media</a:t>
            </a:r>
            <a:endParaRPr lang="es-AR" sz="1200" i="1">
              <a:solidFill>
                <a:srgbClr val="000066"/>
              </a:solidFill>
            </a:endParaRPr>
          </a:p>
        </p:txBody>
      </p:sp>
      <p:sp>
        <p:nvSpPr>
          <p:cNvPr id="10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13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8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616477" y="1374800"/>
            <a:ext cx="660702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Eficacia virologica y tolerabilidad a S24</a:t>
            </a:r>
            <a:endParaRPr lang="es-A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1039813"/>
              </p:ext>
            </p:extLst>
          </p:nvPr>
        </p:nvGraphicFramePr>
        <p:xfrm>
          <a:off x="383371" y="1858605"/>
          <a:ext cx="8545740" cy="4435585"/>
        </p:xfrm>
        <a:graphic>
          <a:graphicData uri="http://schemas.openxmlformats.org/drawingml/2006/table">
            <a:tbl>
              <a:tblPr/>
              <a:tblGrid>
                <a:gridCol w="4318767"/>
                <a:gridCol w="2173738"/>
                <a:gridCol w="2053235"/>
              </a:tblGrid>
              <a:tr h="46167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CV confirmada &gt; 50 c/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Cualquier EA, de cualquier grado,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63.3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62.5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EAs Grado 3-4 , 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22.4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8.0 (p&lt; 0.01)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37832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Elevación de bilirrubina,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Ictericia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3/17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EAs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que llevaron a discontinuar el estudio, N (%)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(5.6%)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 (3.4%)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Ictericia,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Rash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Intento de suicidio,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20295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Síntomas gastrointestinales, 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6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7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/>
          <p:cNvSpPr>
            <a:spLocks noChangeArrowheads="1"/>
          </p:cNvSpPr>
          <p:nvPr/>
        </p:nvSpPr>
        <p:spPr bwMode="auto">
          <a:xfrm>
            <a:off x="1616477" y="1374800"/>
            <a:ext cx="660702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Cambios en los lípidos desde el basal a S24</a:t>
            </a:r>
            <a:endParaRPr lang="es-A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9881902"/>
              </p:ext>
            </p:extLst>
          </p:nvPr>
        </p:nvGraphicFramePr>
        <p:xfrm>
          <a:off x="383371" y="1858605"/>
          <a:ext cx="8545741" cy="2025396"/>
        </p:xfrm>
        <a:graphic>
          <a:graphicData uri="http://schemas.openxmlformats.org/drawingml/2006/table">
            <a:tbl>
              <a:tblPr/>
              <a:tblGrid>
                <a:gridCol w="2743717"/>
                <a:gridCol w="2621837"/>
                <a:gridCol w="2430662"/>
                <a:gridCol w="749525"/>
              </a:tblGrid>
              <a:tr h="313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Colesterol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+ 7.26 ± 26.76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+ 11.47 ± 25.85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LDL-colesterol, 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- 2.14 ± 21.45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+ 3.14 ± 21.97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0.12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HDL-colesterol,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+ 5.50 ± 10.36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+ 3.88 ± 8.42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0.26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Razón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-colesterol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- 1.16 ± 6.38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- 0.14 ± 0.86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Triglicéridos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+ 16.29 ± 61.76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+ 18.40 ± 64.24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0.83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4" name="Rectangle 3"/>
          <p:cNvSpPr/>
          <p:nvPr/>
        </p:nvSpPr>
        <p:spPr>
          <a:xfrm>
            <a:off x="383371" y="3895575"/>
            <a:ext cx="8545741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AR" sz="1400" dirty="0" smtClean="0">
                <a:solidFill>
                  <a:srgbClr val="000066"/>
                </a:solidFill>
              </a:rPr>
              <a:t>Ningún participante recibió agentes </a:t>
            </a:r>
            <a:r>
              <a:rPr lang="es-AR" sz="1400" dirty="0" err="1" smtClean="0">
                <a:solidFill>
                  <a:srgbClr val="000066"/>
                </a:solidFill>
              </a:rPr>
              <a:t>hipolipemiantes</a:t>
            </a:r>
            <a:r>
              <a:rPr lang="es-AR" sz="1400" dirty="0" smtClean="0">
                <a:solidFill>
                  <a:srgbClr val="000066"/>
                </a:solidFill>
              </a:rPr>
              <a:t> u otras que puedan afectar los lípidos plasmáticos</a:t>
            </a:r>
            <a:endParaRPr lang="es-AR" sz="1400" dirty="0">
              <a:solidFill>
                <a:srgbClr val="000066"/>
              </a:solidFill>
            </a:endParaRPr>
          </a:p>
        </p:txBody>
      </p:sp>
      <p:graphicFrame>
        <p:nvGraphicFramePr>
          <p:cNvPr id="5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271142"/>
              </p:ext>
            </p:extLst>
          </p:nvPr>
        </p:nvGraphicFramePr>
        <p:xfrm>
          <a:off x="383371" y="4873433"/>
          <a:ext cx="8545741" cy="1437132"/>
        </p:xfrm>
        <a:graphic>
          <a:graphicData uri="http://schemas.openxmlformats.org/drawingml/2006/table">
            <a:tbl>
              <a:tblPr/>
              <a:tblGrid>
                <a:gridCol w="2743717"/>
                <a:gridCol w="2621837"/>
                <a:gridCol w="2430662"/>
                <a:gridCol w="749525"/>
              </a:tblGrid>
              <a:tr h="31395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HOMA-IR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+ 0.08 ± 0.24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+ 0.03 ± 0.34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0.38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Bilirubina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+ 1.85 ± 1.30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- 0.02 ± 0.30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&lt; 0.01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709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eGFR, mL/min/1.73m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- 6.89 / 22.16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- 5.64 ± 14.54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0.67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68877" y="4523054"/>
            <a:ext cx="6607029" cy="3168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Otros cambios de laboratorio desde el basal a S24</a:t>
            </a:r>
            <a:endParaRPr lang="es-AR" sz="2400" b="1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HIV Medicine 2014;15:330-8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50799" y="1176116"/>
            <a:ext cx="9050340" cy="54665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AR" sz="23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Sub-estudio</a:t>
            </a:r>
            <a:r>
              <a:rPr kumimoji="0" lang="es-AR" sz="2300" b="1" i="0" u="none" strike="noStrike" kern="0" cap="none" spc="0" normalizeH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metabólico en</a:t>
            </a:r>
            <a:r>
              <a:rPr kumimoji="0" lang="es-AR" sz="2300" b="1" i="0" u="none" strike="noStrike" kern="0" cap="none" spc="0" normalizeH="0" baseline="0" noProof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 86 participantes (ATV/r = 45, DRV/r = 41)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LDL </a:t>
            </a:r>
            <a:r>
              <a:rPr kumimoji="0" lang="es-AR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subfracción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fenotipo y  Lp-PLA2 a 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S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48,cambio en el riesgo según el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score </a:t>
            </a:r>
            <a:r>
              <a:rPr lang="es-AR" kern="0" dirty="0" err="1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Framingham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. Pacientes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evaluados a S48: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40/45 y 37/41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  <a:defRPr/>
            </a:pP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LDL </a:t>
            </a:r>
            <a:r>
              <a:rPr lang="es-AR" kern="0" dirty="0" err="1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subfracción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fenotipo: 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predominancia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de fenotipo basal mas favorable  (alrededor de 75% 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de los 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participantes)</a:t>
            </a:r>
          </a:p>
          <a:p>
            <a:pPr marL="1200150" lvl="2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AR" sz="1600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ATV/r : incremento en colesterol </a:t>
            </a:r>
            <a:r>
              <a:rPr lang="es-A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contenido en pequeñas y densas partículas de LDL, asociado con riesgo de enfermedad arterial coronaria  (p = 0.015) a S48</a:t>
            </a:r>
          </a:p>
          <a:p>
            <a:pPr marL="1200150" lvl="2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kumimoji="0" lang="es-AR" sz="16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DRV/r </a:t>
            </a:r>
            <a:r>
              <a:rPr lang="es-A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: incremento en el tamaño de LDL  (p = 0.017) y volumen de partículas de  </a:t>
            </a:r>
            <a:br>
              <a:rPr lang="es-A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es-A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(p = 0.008) (mejora de las propiedades </a:t>
            </a:r>
            <a:r>
              <a:rPr lang="es-AR" sz="1600" kern="0" dirty="0" err="1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aterogenicas</a:t>
            </a:r>
            <a:r>
              <a:rPr lang="es-AR" sz="1600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) a S48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Sin cambios en la actividad de Lp-PLA2 total y sin cambios en la distribución relativa en partículas de LDL o HDL a S48, sin diferencias entre ambas ramas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Score </a:t>
            </a:r>
            <a:r>
              <a:rPr kumimoji="0" lang="es-AR" b="0" i="0" u="none" strike="noStrike" kern="0" cap="none" spc="0" normalizeH="0" baseline="0" noProof="0" dirty="0" err="1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Framingham</a:t>
            </a: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muy bajo al basal (1%) sin cambios a S48 </a:t>
            </a:r>
            <a:endParaRPr kumimoji="0" lang="es-AR" b="0" i="0" u="none" strike="noStrike" kern="0" cap="none" spc="0" normalizeH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"/>
              <a:ea typeface="ＭＳ Ｐゴシック" pitchFamily="-109" charset="-128"/>
            </a:endParaRP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Incremento de insulina solo en el grupo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</a:t>
            </a:r>
            <a: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ATV/r  (p = 0.017), 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pero el</a:t>
            </a:r>
            <a: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HOMA-IR</a:t>
            </a:r>
            <a:b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no mostró cambios en ninguna rama a S48</a:t>
            </a:r>
            <a:endParaRPr lang="es-AR" kern="0" dirty="0" smtClean="0">
              <a:solidFill>
                <a:srgbClr val="000066"/>
              </a:solidFill>
              <a:latin typeface=""/>
              <a:ea typeface="ＭＳ Ｐゴシック" pitchFamily="-109" charset="-128"/>
            </a:endParaRP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kumimoji="0" lang="es-AR" b="0" i="0" u="none" strike="noStrike" kern="0" cap="none" spc="0" normalizeH="0" baseline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Incremento de BMI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en la rama  ATV/r  (+1.01 kg/m</a:t>
            </a:r>
            <a:r>
              <a:rPr kumimoji="0" lang="es-AR" b="0" i="0" u="none" strike="noStrike" kern="0" cap="none" spc="0" normalizeH="0" baseline="3000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2</a:t>
            </a: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 a S48, p = 0.004) </a:t>
            </a:r>
            <a:b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</a:br>
            <a:r>
              <a:rPr kumimoji="0" lang="es-AR" b="0" i="0" u="none" strike="noStrike" kern="0" cap="none" spc="0" normalizeH="0" noProof="0" dirty="0" smtClean="0">
                <a:ln>
                  <a:noFill/>
                </a:ln>
                <a:solidFill>
                  <a:srgbClr val="000066"/>
                </a:solidFill>
                <a:effectLst/>
                <a:uLnTx/>
                <a:uFillTx/>
                <a:latin typeface=""/>
                <a:ea typeface="ＭＳ Ｐゴシック" pitchFamily="-109" charset="-128"/>
              </a:rPr>
              <a:t>[p= 0.06 vs DRV/r]</a:t>
            </a:r>
          </a:p>
          <a:p>
            <a:pPr marL="742950" lvl="1" indent="-285750" defTabSz="914400" eaLnBrk="0" hangingPunct="0">
              <a:spcBef>
                <a:spcPct val="20000"/>
              </a:spcBef>
              <a:buClr>
                <a:srgbClr val="CC3300"/>
              </a:buClr>
              <a:buFontTx/>
              <a:buChar char="–"/>
            </a:pPr>
            <a:r>
              <a:rPr lang="es-AR" kern="0" baseline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Incremento de cintura en la rama</a:t>
            </a: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 DRV/r (+ 3 cm a S48, p &lt; 0.001) </a:t>
            </a:r>
            <a:b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</a:br>
            <a:r>
              <a:rPr lang="es-AR" kern="0" dirty="0" smtClean="0">
                <a:solidFill>
                  <a:srgbClr val="000066"/>
                </a:solidFill>
                <a:latin typeface=""/>
                <a:ea typeface="ＭＳ Ｐゴシック" pitchFamily="-109" charset="-128"/>
              </a:rPr>
              <a:t>[p = 0.027 vs DRV/r]</a:t>
            </a:r>
            <a:endParaRPr kumimoji="0" lang="es-AR" b="0" i="0" u="none" strike="noStrike" kern="0" cap="none" spc="0" normalizeH="0" baseline="0" noProof="0" dirty="0" smtClean="0">
              <a:ln>
                <a:noFill/>
              </a:ln>
              <a:solidFill>
                <a:srgbClr val="000066"/>
              </a:solidFill>
              <a:effectLst/>
              <a:uLnTx/>
              <a:uFillTx/>
              <a:latin typeface=""/>
              <a:ea typeface="ＭＳ Ｐゴシック" pitchFamily="-109" charset="-128"/>
            </a:endParaRPr>
          </a:p>
        </p:txBody>
      </p:sp>
      <p:sp>
        <p:nvSpPr>
          <p:cNvPr id="3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4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Saumoy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M. J </a:t>
            </a:r>
            <a:r>
              <a:rPr lang="en-GB" sz="1200" i="1" dirty="0" err="1" smtClean="0">
                <a:solidFill>
                  <a:srgbClr val="CC0000"/>
                </a:solidFill>
                <a:ea typeface="ＭＳ Ｐゴシック" pitchFamily="34" charset="-128"/>
              </a:rPr>
              <a:t>AntimicrobChemother</a:t>
            </a:r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 2015;70:1130-8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  <p:sp>
        <p:nvSpPr>
          <p:cNvPr id="5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201275" y="1394932"/>
            <a:ext cx="8193088" cy="66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A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Resultados  a</a:t>
            </a:r>
            <a:r>
              <a:rPr kumimoji="0" lang="es-AR" sz="2400" b="1" i="0" u="none" strike="noStrike" kern="0" cap="none" spc="0" normalizeH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 </a:t>
            </a:r>
            <a:r>
              <a:rPr lang="es-AR" sz="2400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S</a:t>
            </a:r>
            <a:r>
              <a:rPr kumimoji="0" lang="es-AR" sz="2400" b="1" i="0" u="none" strike="noStrike" kern="0" cap="none" spc="0" normalizeH="0" baseline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96  (eficacia</a:t>
            </a:r>
            <a:r>
              <a:rPr lang="es-AR" sz="2400" b="1" kern="0" dirty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 y </a:t>
            </a:r>
            <a:r>
              <a:rPr kumimoji="0" lang="es-AR" sz="2400" b="1" i="0" u="none" strike="noStrike" kern="0" cap="none" spc="0" normalizeH="0" dirty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resistencia)</a:t>
            </a:r>
            <a:endParaRPr kumimoji="0" lang="es-AR" sz="2400" b="1" i="0" u="none" strike="noStrike" kern="0" cap="none" spc="0" normalizeH="0" baseline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9806466"/>
              </p:ext>
            </p:extLst>
          </p:nvPr>
        </p:nvGraphicFramePr>
        <p:xfrm>
          <a:off x="244471" y="2035003"/>
          <a:ext cx="8717768" cy="2967727"/>
        </p:xfrm>
        <a:graphic>
          <a:graphicData uri="http://schemas.openxmlformats.org/drawingml/2006/table">
            <a:tbl>
              <a:tblPr/>
              <a:tblGrid>
                <a:gridCol w="3517301"/>
                <a:gridCol w="1713053"/>
                <a:gridCol w="1632031"/>
                <a:gridCol w="1855383"/>
              </a:tblGrid>
              <a:tr h="70975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90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N = 88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6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Calibri" pitchFamily="-65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Discontinuación a S96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21 (23%)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17 (19%)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457200" marR="0" lvl="1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Por EA / fallo virológico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 / 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% libre de fallo de tratamiento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62%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70%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95%CI : - 0.6 ; 21.6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% libre de fallo virológico (VF)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79%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85%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95%CI : - 0.5 ; 17.6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  <a:cs typeface="+mn-cs"/>
                        </a:rPr>
                        <a:t>Pruebas de resistencia</a:t>
                      </a:r>
                      <a:r>
                        <a:rPr kumimoji="0" lang="es-AR" sz="1400" b="1" i="0" u="none" strike="noStrike" cap="none" normalizeH="0" baseline="3000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ＭＳ ゴシック"/>
                          <a:ea typeface="ＭＳ ゴシック"/>
                          <a:cs typeface="ＭＳ ゴシック"/>
                        </a:rPr>
                        <a:t>♯</a:t>
                      </a:r>
                      <a:endParaRPr kumimoji="0" lang="es-AR" sz="1400" b="1" i="0" u="none" strike="noStrike" cap="none" normalizeH="0" baseline="3000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6/17 VF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5/13 VF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32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Mutaciones detectadas IP (no mayores)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4*/6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4**/5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</a:tbl>
          </a:graphicData>
        </a:graphic>
      </p:graphicFrame>
      <p:sp>
        <p:nvSpPr>
          <p:cNvPr id="4" name="ZoneTexte 3"/>
          <p:cNvSpPr txBox="1"/>
          <p:nvPr/>
        </p:nvSpPr>
        <p:spPr>
          <a:xfrm>
            <a:off x="339202" y="5427413"/>
            <a:ext cx="70743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i="1" dirty="0" smtClean="0">
                <a:solidFill>
                  <a:srgbClr val="000066"/>
                </a:solidFill>
                <a:latin typeface="+mn-lt"/>
              </a:rPr>
              <a:t>* V45M ; E35D + K43K/N + D60E + I93L ; A71V + E35D + M36I + I62V + I93L ; L24I/V</a:t>
            </a:r>
          </a:p>
          <a:p>
            <a:r>
              <a:rPr lang="fr-FR" sz="1400" i="1" dirty="0" smtClean="0">
                <a:solidFill>
                  <a:srgbClr val="000066"/>
                </a:solidFill>
                <a:latin typeface="+mn-lt"/>
              </a:rPr>
              <a:t>** I15V ; E35D + L63P ; E35D + L63P ; I13V + M36I/M + I62I/V + L63H/Q</a:t>
            </a:r>
            <a:endParaRPr lang="fr-FR" sz="1400" i="1" dirty="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244471" y="5002730"/>
            <a:ext cx="251823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i="1" baseline="30000" dirty="0" smtClean="0">
                <a:solidFill>
                  <a:srgbClr val="000066"/>
                </a:solidFill>
                <a:latin typeface="+mn-lt"/>
                <a:ea typeface="ＭＳ ゴシック"/>
                <a:cs typeface="ＭＳ ゴシック"/>
              </a:rPr>
              <a:t>♯</a:t>
            </a:r>
            <a:r>
              <a:rPr lang="en-US" sz="1400" i="1" dirty="0" smtClean="0">
                <a:solidFill>
                  <a:srgbClr val="000066"/>
                </a:solidFill>
                <a:latin typeface="+mn-lt"/>
              </a:rPr>
              <a:t> no test de </a:t>
            </a:r>
            <a:r>
              <a:rPr lang="en-US" sz="1400" i="1" dirty="0" err="1" smtClean="0">
                <a:solidFill>
                  <a:srgbClr val="000066"/>
                </a:solidFill>
                <a:latin typeface="+mn-lt"/>
              </a:rPr>
              <a:t>resistencia</a:t>
            </a:r>
            <a:r>
              <a:rPr lang="en-US" sz="1400" i="1" dirty="0" smtClean="0">
                <a:solidFill>
                  <a:srgbClr val="000066"/>
                </a:solidFill>
                <a:latin typeface="+mn-lt"/>
              </a:rPr>
              <a:t> basal</a:t>
            </a:r>
            <a:endParaRPr lang="en-US" sz="1400" i="1" dirty="0">
              <a:solidFill>
                <a:srgbClr val="000066"/>
              </a:solidFill>
              <a:latin typeface="+mn-lt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1" y="29682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10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2"/>
          <p:cNvSpPr txBox="1">
            <a:spLocks/>
          </p:cNvSpPr>
          <p:nvPr/>
        </p:nvSpPr>
        <p:spPr bwMode="auto">
          <a:xfrm>
            <a:off x="120250" y="1409700"/>
            <a:ext cx="8193088" cy="6687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CC3300"/>
              </a:buClr>
              <a:buSzTx/>
              <a:buFont typeface="Wingdings" pitchFamily="2" charset="2"/>
              <a:buChar char="§"/>
              <a:tabLst/>
              <a:defRPr/>
            </a:pPr>
            <a:r>
              <a:rPr kumimoji="0" lang="es-AR" sz="2400" b="1" i="0" u="none" strike="noStrike" kern="0" cap="none" spc="0" normalizeH="0" baseline="0" noProof="0" smtClean="0">
                <a:ln>
                  <a:noFill/>
                </a:ln>
                <a:solidFill>
                  <a:srgbClr val="CC3300"/>
                </a:solidFill>
                <a:effectLst/>
                <a:uLnTx/>
                <a:uFillTx/>
                <a:latin typeface="+mj-lt"/>
                <a:ea typeface="ＭＳ Ｐゴシック" pitchFamily="-109" charset="-128"/>
                <a:cs typeface="ＭＳ Ｐゴシック" pitchFamily="-109" charset="-128"/>
              </a:rPr>
              <a:t>Resultados S96 (seguridad</a:t>
            </a:r>
            <a:r>
              <a:rPr lang="es-AR" sz="2400" b="1" kern="0" smtClean="0">
                <a:solidFill>
                  <a:srgbClr val="CC3300"/>
                </a:solidFill>
                <a:latin typeface="+mj-lt"/>
                <a:ea typeface="ＭＳ Ｐゴシック" pitchFamily="-109" charset="-128"/>
                <a:cs typeface="ＭＳ Ｐゴシック" pitchFamily="-109" charset="-128"/>
              </a:rPr>
              <a:t>)</a:t>
            </a:r>
            <a:endParaRPr kumimoji="0" lang="es-AR" sz="2400" b="1" i="0" u="none" strike="noStrike" kern="0" cap="none" spc="0" normalizeH="0" baseline="0" noProof="0" dirty="0" smtClean="0">
              <a:ln>
                <a:noFill/>
              </a:ln>
              <a:solidFill>
                <a:srgbClr val="CC3300"/>
              </a:solidFill>
              <a:effectLst/>
              <a:uLnTx/>
              <a:uFillTx/>
              <a:latin typeface="+mj-lt"/>
              <a:ea typeface="ＭＳ Ｐゴシック" pitchFamily="-109" charset="-128"/>
              <a:cs typeface="ＭＳ Ｐゴシック" pitchFamily="-109" charset="-128"/>
            </a:endParaRPr>
          </a:p>
        </p:txBody>
      </p:sp>
      <p:graphicFrame>
        <p:nvGraphicFramePr>
          <p:cNvPr id="3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831206"/>
              </p:ext>
            </p:extLst>
          </p:nvPr>
        </p:nvGraphicFramePr>
        <p:xfrm>
          <a:off x="383371" y="2035004"/>
          <a:ext cx="8545741" cy="1279397"/>
        </p:xfrm>
        <a:graphic>
          <a:graphicData uri="http://schemas.openxmlformats.org/drawingml/2006/table">
            <a:tbl>
              <a:tblPr/>
              <a:tblGrid>
                <a:gridCol w="3123758"/>
                <a:gridCol w="2210765"/>
                <a:gridCol w="2268638"/>
                <a:gridCol w="942580"/>
              </a:tblGrid>
              <a:tr h="3970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s-AR" sz="14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 + TDF/FTC, N = 72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 + TDF/FTC, N = 74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EA serios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26%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0.002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EA grado 3-4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44%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14%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&lt; 0.0001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21049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EA que llevaron a discontinuación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7.8%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5.7%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0.25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4" name="Group 7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5609011"/>
              </p:ext>
            </p:extLst>
          </p:nvPr>
        </p:nvGraphicFramePr>
        <p:xfrm>
          <a:off x="383371" y="4157853"/>
          <a:ext cx="8545741" cy="2130552"/>
        </p:xfrm>
        <a:graphic>
          <a:graphicData uri="http://schemas.openxmlformats.org/drawingml/2006/table">
            <a:tbl>
              <a:tblPr/>
              <a:tblGrid>
                <a:gridCol w="3226103"/>
                <a:gridCol w="1737894"/>
                <a:gridCol w="1644872"/>
                <a:gridCol w="1936872"/>
              </a:tblGrid>
              <a:tr h="250977">
                <a:tc>
                  <a:txBody>
                    <a:bodyPr/>
                    <a:lstStyle/>
                    <a:p>
                      <a:endParaRPr lang="es-AR" noProof="0" dirty="0"/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AR" sz="18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ATV/r</a:t>
                      </a:r>
                      <a:endParaRPr lang="es-AR" noProof="0" dirty="0">
                        <a:solidFill>
                          <a:schemeClr val="tx1"/>
                        </a:solidFill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10EB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0" lang="es-AR" sz="18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DRV/r</a:t>
                      </a:r>
                      <a:endParaRPr lang="es-AR" noProof="0">
                        <a:solidFill>
                          <a:schemeClr val="tx1"/>
                        </a:solidFill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3AC5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6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Calibri" pitchFamily="-65" charset="0"/>
                          <a:ea typeface="ＭＳ Ｐゴシック" pitchFamily="-65" charset="-128"/>
                        </a:rPr>
                        <a:t>p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Colesterol total,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+ 11.31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+ 14.63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Todos no significativos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LDL-colesterol, mg/dL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+ 1.86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+ 8.22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HDL-colesterol, mg/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dL</a:t>
                      </a:r>
                      <a:endParaRPr kumimoji="0" lang="es-AR" sz="14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+ 4.8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+ 4.9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Razón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total:HDL-cholesterol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- 0.82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- 0.29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Triglicéridos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+ 38.89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+ 15.65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8594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eGFR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 (MDRD), </a:t>
                      </a:r>
                      <a:r>
                        <a:rPr kumimoji="0" lang="es-AR" sz="1400" b="1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mL</a:t>
                      </a: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/min/1.73 m</a:t>
                      </a:r>
                      <a:r>
                        <a:rPr kumimoji="0" lang="es-AR" sz="1400" b="1" i="0" u="none" strike="noStrike" cap="none" normalizeH="0" baseline="3000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2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- 8.63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s-AR" sz="14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66"/>
                          </a:solidFill>
                          <a:effectLst/>
                          <a:latin typeface="Arial" charset="0"/>
                          <a:ea typeface="ＭＳ Ｐゴシック" pitchFamily="-65" charset="-128"/>
                        </a:rPr>
                        <a:t>-7.27</a:t>
                      </a: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DDDDD"/>
                    </a:solidFill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9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4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66"/>
                        </a:solidFill>
                        <a:effectLst/>
                        <a:latin typeface="Arial" charset="0"/>
                        <a:ea typeface="ＭＳ Ｐゴシック" pitchFamily="-65" charset="-128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3775148" y="1720815"/>
            <a:ext cx="3117704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Seguridad global</a:t>
            </a:r>
            <a:endParaRPr lang="es-A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1777999" y="3718465"/>
            <a:ext cx="6175375" cy="3178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lnSpc>
                <a:spcPts val="1525"/>
              </a:lnSpc>
              <a:spcBef>
                <a:spcPct val="20000"/>
              </a:spcBef>
            </a:pPr>
            <a:r>
              <a:rPr lang="es-AR" sz="2400" b="1" smtClean="0">
                <a:solidFill>
                  <a:srgbClr val="CC3300"/>
                </a:solidFill>
                <a:latin typeface="Calibri" pitchFamily="34" charset="0"/>
                <a:ea typeface="ＭＳ Ｐゴシック" pitchFamily="34" charset="-128"/>
              </a:rPr>
              <a:t>Lípidos y otros cambios de laboratorio</a:t>
            </a:r>
            <a:endParaRPr lang="es-AR" sz="2400" b="1" dirty="0">
              <a:solidFill>
                <a:srgbClr val="CC3300"/>
              </a:solidFill>
              <a:latin typeface="Calibri" pitchFamily="34" charset="0"/>
              <a:ea typeface="ＭＳ Ｐゴシック" pitchFamily="34" charset="-128"/>
            </a:endParaRPr>
          </a:p>
        </p:txBody>
      </p:sp>
      <p:sp>
        <p:nvSpPr>
          <p:cNvPr id="7" name="AutoShape 162"/>
          <p:cNvSpPr>
            <a:spLocks noChangeArrowheads="1"/>
          </p:cNvSpPr>
          <p:nvPr/>
        </p:nvSpPr>
        <p:spPr bwMode="auto">
          <a:xfrm>
            <a:off x="1" y="6596320"/>
            <a:ext cx="679946" cy="248424"/>
          </a:xfrm>
          <a:prstGeom prst="roundRect">
            <a:avLst>
              <a:gd name="adj" fmla="val 16667"/>
            </a:avLst>
          </a:prstGeom>
          <a:solidFill>
            <a:srgbClr val="E2E2F6"/>
          </a:solidFill>
          <a:ln w="9525">
            <a:noFill/>
            <a:round/>
            <a:headEnd/>
            <a:tailEnd/>
          </a:ln>
          <a:effectLst>
            <a:prstShdw prst="shdw17" dist="17961" dir="2700000">
              <a:srgbClr val="888894">
                <a:alpha val="74997"/>
              </a:srgbClr>
            </a:prstShdw>
          </a:effectLst>
        </p:spPr>
        <p:txBody>
          <a:bodyPr wrap="none" anchor="ctr"/>
          <a:lstStyle/>
          <a:p>
            <a:pPr algn="ctr" defTabSz="914400"/>
            <a:r>
              <a:rPr lang="en-GB" sz="1200" b="1" i="1" dirty="0" smtClean="0">
                <a:solidFill>
                  <a:srgbClr val="333399"/>
                </a:solidFill>
                <a:latin typeface="Cambria" pitchFamily="18" charset="0"/>
              </a:rPr>
              <a:t>ATADAR</a:t>
            </a:r>
            <a:endParaRPr lang="en-GB" sz="1200" b="1" i="1" dirty="0">
              <a:solidFill>
                <a:srgbClr val="333399"/>
              </a:solidFill>
              <a:latin typeface="Cambria" pitchFamily="18" charset="0"/>
            </a:endParaRPr>
          </a:p>
        </p:txBody>
      </p:sp>
      <p:sp>
        <p:nvSpPr>
          <p:cNvPr id="9" name="Titre 1"/>
          <p:cNvSpPr txBox="1">
            <a:spLocks/>
          </p:cNvSpPr>
          <p:nvPr/>
        </p:nvSpPr>
        <p:spPr bwMode="auto">
          <a:xfrm>
            <a:off x="1" y="44450"/>
            <a:ext cx="9101138" cy="110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Estudio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ATADAR: ATV/r + TDF/FTC </a:t>
            </a:r>
            <a:r>
              <a:rPr kumimoji="0" lang="en-GB" sz="3100" b="1" i="0" u="none" strike="noStrike" kern="0" cap="none" spc="0" normalizeH="0" baseline="0" noProof="0" dirty="0" err="1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vs</a:t>
            </a:r>
            <a:r>
              <a:rPr kumimoji="0" lang="en-GB" sz="3100" b="1" i="0" u="none" strike="noStrike" kern="0" cap="none" spc="0" normalizeH="0" baseline="0" noProof="0" dirty="0" smtClean="0">
                <a:ln>
                  <a:noFill/>
                </a:ln>
                <a:solidFill>
                  <a:srgbClr val="333399"/>
                </a:solidFill>
                <a:effectLst/>
                <a:uLnTx/>
                <a:uFillTx/>
                <a:latin typeface="+mj-lt"/>
                <a:ea typeface="ＭＳ Ｐゴシック" pitchFamily="34" charset="-128"/>
                <a:cs typeface="ＭＳ Ｐゴシック" pitchFamily="-109" charset="-128"/>
              </a:rPr>
              <a:t> DRV/r + TDF/FTC</a:t>
            </a:r>
          </a:p>
        </p:txBody>
      </p:sp>
      <p:sp>
        <p:nvSpPr>
          <p:cNvPr id="11" name="ZoneTexte 69"/>
          <p:cNvSpPr txBox="1">
            <a:spLocks noChangeArrowheads="1"/>
          </p:cNvSpPr>
          <p:nvPr/>
        </p:nvSpPr>
        <p:spPr bwMode="auto">
          <a:xfrm>
            <a:off x="5007778" y="6565238"/>
            <a:ext cx="4128085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 defTabSz="914400"/>
            <a:r>
              <a:rPr lang="en-GB" sz="1200" i="1" dirty="0" smtClean="0">
                <a:solidFill>
                  <a:srgbClr val="CC0000"/>
                </a:solidFill>
                <a:ea typeface="ＭＳ Ｐゴシック" pitchFamily="34" charset="-128"/>
              </a:rPr>
              <a:t>Martinez E. CID 2015;60:811-20</a:t>
            </a:r>
            <a:endParaRPr lang="en-GB" sz="1200" i="1" dirty="0">
              <a:solidFill>
                <a:srgbClr val="CC0000"/>
              </a:solidFill>
              <a:ea typeface="ＭＳ Ｐゴシック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RV_trials_2015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RV_trials_2014">
  <a:themeElements>
    <a:clrScheme name="ARV_trials_2010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RV_trials_2010">
      <a:majorFont>
        <a:latin typeface="Calibri"/>
        <a:ea typeface=""/>
        <a:cs typeface=""/>
      </a:majorFont>
      <a:minorFont>
        <a:latin typeface="Arial"/>
        <a:ea typeface=""/>
        <a:cs typeface="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prstShdw prst="shdw17" dist="17961" dir="2700000">
            <a:schemeClr val="tx1">
              <a:gamma/>
              <a:shade val="60000"/>
              <a:invGamma/>
              <a:alpha val="74998"/>
            </a:schemeClr>
          </a:prst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2800" b="0" i="0" u="none" strike="noStrike" cap="none" normalizeH="0" baseline="0">
            <a:ln>
              <a:noFill/>
            </a:ln>
            <a:solidFill>
              <a:schemeClr val="bg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ARV_trials_2010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RV_trials_2010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RV_trials_2010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256</TotalTime>
  <Words>1144</Words>
  <Application>Microsoft Office PowerPoint</Application>
  <PresentationFormat>Affichage à l'écran (4:3)</PresentationFormat>
  <Paragraphs>320</Paragraphs>
  <Slides>11</Slides>
  <Notes>3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11</vt:i4>
      </vt:variant>
    </vt:vector>
  </HeadingPairs>
  <TitlesOfParts>
    <vt:vector size="13" baseType="lpstr">
      <vt:lpstr>ARV_trials_2015</vt:lpstr>
      <vt:lpstr>ARV_trials_2014</vt:lpstr>
      <vt:lpstr>Comparación de IP vs IP</vt:lpstr>
      <vt:lpstr>Comparación de IP vs IP</vt:lpstr>
      <vt:lpstr>Estudio ATADAR: ATV/r + TDF/FTC vs DRV/r + TDF/FTC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ARV-trials 2015</dc:title>
  <dc:subject>AEI - www.aei.fr</dc:subject>
  <dc:creator>www.arv-trial.com</dc:creator>
  <cp:lastModifiedBy>Utilisateur</cp:lastModifiedBy>
  <cp:revision>88</cp:revision>
  <cp:lastPrinted>2015-06-23T17:28:26Z</cp:lastPrinted>
  <dcterms:created xsi:type="dcterms:W3CDTF">2015-05-20T09:27:03Z</dcterms:created>
  <dcterms:modified xsi:type="dcterms:W3CDTF">2015-09-24T08:36:25Z</dcterms:modified>
</cp:coreProperties>
</file>