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  <p:sldMasterId id="2147483685" r:id="rId4"/>
  </p:sldMasterIdLst>
  <p:notesMasterIdLst>
    <p:notesMasterId r:id="rId12"/>
  </p:notesMasterIdLst>
  <p:handoutMasterIdLst>
    <p:handoutMasterId r:id="rId13"/>
  </p:handoutMasterIdLst>
  <p:sldIdLst>
    <p:sldId id="1014" r:id="rId5"/>
    <p:sldId id="1007" r:id="rId6"/>
    <p:sldId id="1008" r:id="rId7"/>
    <p:sldId id="1009" r:id="rId8"/>
    <p:sldId id="1010" r:id="rId9"/>
    <p:sldId id="1011" r:id="rId10"/>
    <p:sldId id="1012" r:id="rId11"/>
  </p:sldIdLst>
  <p:sldSz cx="9144000" cy="6858000" type="screen4x3"/>
  <p:notesSz cx="7099300" cy="10234613"/>
  <p:custDataLst>
    <p:tags r:id="rId14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0066"/>
    <a:srgbClr val="CC3300"/>
    <a:srgbClr val="333399"/>
    <a:srgbClr val="FF00FF"/>
    <a:srgbClr val="800080"/>
    <a:srgbClr val="FF66FF"/>
    <a:srgbClr val="660033"/>
    <a:srgbClr val="00800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66" autoAdjust="0"/>
    <p:restoredTop sz="94660" autoAdjust="0"/>
  </p:normalViewPr>
  <p:slideViewPr>
    <p:cSldViewPr snapToGrid="0" snapToObjects="1" showGuides="1">
      <p:cViewPr>
        <p:scale>
          <a:sx n="100" d="100"/>
          <a:sy n="100" d="100"/>
        </p:scale>
        <p:origin x="-2058" y="-378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B6374717-F2CC-40AB-BBB6-55F61996D0AB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44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0137672-D6C2-47C5-B30F-0193DF2B6FA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848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354713033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21B7F84-031F-4F3A-B13D-BB5AE55E6B33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358CBB03-27F7-48D5-91E8-3BB1931C2736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3162A277-6A91-4535-9823-2CB3E29E54FD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FED7877-492C-4825-91F7-880DF74A377E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74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41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06710501-944D-4541-A338-7978B7B7D927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84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843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D086982-4BE6-4CF0-B93A-72028A4C034B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1.jpe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fr-FR" sz="3200" dirty="0" smtClean="0">
                <a:ea typeface="ＭＳ Ｐゴシック" pitchFamily="-1" charset="-128"/>
              </a:rPr>
              <a:t>Comparación de IP vs IP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ATV/r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BMS 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BID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ALERT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DRV/r				ATADAR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4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Malan DR. JAIDS 2008;47:161-7</a:t>
            </a:r>
          </a:p>
        </p:txBody>
      </p:sp>
      <p:sp>
        <p:nvSpPr>
          <p:cNvPr id="5123" name="Espace réservé du contenu 2"/>
          <p:cNvSpPr txBox="1">
            <a:spLocks/>
          </p:cNvSpPr>
          <p:nvPr/>
        </p:nvSpPr>
        <p:spPr bwMode="auto">
          <a:xfrm>
            <a:off x="50800" y="1103313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Diseño</a:t>
            </a:r>
          </a:p>
        </p:txBody>
      </p:sp>
      <p:sp>
        <p:nvSpPr>
          <p:cNvPr id="5124" name="Rectangle 9"/>
          <p:cNvSpPr>
            <a:spLocks noChangeArrowheads="1"/>
          </p:cNvSpPr>
          <p:nvPr/>
        </p:nvSpPr>
        <p:spPr bwMode="auto">
          <a:xfrm>
            <a:off x="3457575" y="3898900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105</a:t>
            </a:r>
          </a:p>
        </p:txBody>
      </p:sp>
      <p:sp>
        <p:nvSpPr>
          <p:cNvPr id="5125" name="Line 31"/>
          <p:cNvSpPr>
            <a:spLocks noChangeShapeType="1"/>
          </p:cNvSpPr>
          <p:nvPr/>
        </p:nvSpPr>
        <p:spPr bwMode="auto">
          <a:xfrm flipV="1">
            <a:off x="6972300" y="3236913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Line 33"/>
          <p:cNvSpPr>
            <a:spLocks noChangeShapeType="1"/>
          </p:cNvSpPr>
          <p:nvPr/>
        </p:nvSpPr>
        <p:spPr bwMode="auto">
          <a:xfrm flipV="1">
            <a:off x="6981825" y="4227513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7" name="Rectangle 8"/>
          <p:cNvSpPr>
            <a:spLocks noChangeArrowheads="1"/>
          </p:cNvSpPr>
          <p:nvPr/>
        </p:nvSpPr>
        <p:spPr bwMode="auto">
          <a:xfrm>
            <a:off x="3508375" y="2922588"/>
            <a:ext cx="723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95</a:t>
            </a:r>
          </a:p>
        </p:txBody>
      </p:sp>
      <p:cxnSp>
        <p:nvCxnSpPr>
          <p:cNvPr id="5128" name="Connecteur droit 66"/>
          <p:cNvCxnSpPr>
            <a:cxnSpLocks noChangeShapeType="1"/>
          </p:cNvCxnSpPr>
          <p:nvPr/>
        </p:nvCxnSpPr>
        <p:spPr bwMode="auto">
          <a:xfrm rot="5400000">
            <a:off x="3148807" y="26233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29" name="Espace réservé du contenu 2"/>
          <p:cNvSpPr>
            <a:spLocks/>
          </p:cNvSpPr>
          <p:nvPr/>
        </p:nvSpPr>
        <p:spPr bwMode="auto">
          <a:xfrm>
            <a:off x="50800" y="5097463"/>
            <a:ext cx="862647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Objetivo</a:t>
            </a:r>
          </a:p>
          <a:p>
            <a:pPr marL="800100" lvl="1" indent="-342900" algn="l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800" i="0">
                <a:solidFill>
                  <a:srgbClr val="000066"/>
                </a:solidFill>
              </a:rPr>
              <a:t>No inferioridad de ATV/r 300/100 vs ATV 400 en S48: </a:t>
            </a:r>
          </a:p>
          <a:p>
            <a:pPr marL="800100" lvl="1" indent="-342900" algn="l">
              <a:spcBef>
                <a:spcPts val="75"/>
              </a:spcBef>
              <a:buClr>
                <a:srgbClr val="CC3300"/>
              </a:buClr>
            </a:pPr>
            <a:r>
              <a:rPr lang="es-ES" sz="1800" i="0">
                <a:solidFill>
                  <a:srgbClr val="000066"/>
                </a:solidFill>
              </a:rPr>
              <a:t>	% HIV RNA &lt; 400 c/mL, algoritmo ITT, TLOVR </a:t>
            </a:r>
            <a:br>
              <a:rPr lang="es-ES" sz="1800" i="0">
                <a:solidFill>
                  <a:srgbClr val="000066"/>
                </a:solidFill>
              </a:rPr>
            </a:br>
            <a:r>
              <a:rPr lang="es-ES" sz="1800" i="0">
                <a:solidFill>
                  <a:srgbClr val="000066"/>
                </a:solidFill>
              </a:rPr>
              <a:t>(margen inferior de IC 95% para la diferencia = -10%, poder 80%)</a:t>
            </a:r>
            <a:endParaRPr lang="es-ES" sz="2000" b="1" i="0">
              <a:solidFill>
                <a:srgbClr val="000066"/>
              </a:solidFill>
            </a:endParaRPr>
          </a:p>
        </p:txBody>
      </p:sp>
      <p:graphicFrame>
        <p:nvGraphicFramePr>
          <p:cNvPr id="123948" name="Group 44"/>
          <p:cNvGraphicFramePr>
            <a:graphicFrameLocks noGrp="1"/>
          </p:cNvGraphicFramePr>
          <p:nvPr/>
        </p:nvGraphicFramePr>
        <p:xfrm>
          <a:off x="4240213" y="2852738"/>
          <a:ext cx="2714625" cy="755650"/>
        </p:xfrm>
        <a:graphic>
          <a:graphicData uri="http://schemas.openxmlformats.org/drawingml/2006/table">
            <a:tbl>
              <a:tblPr/>
              <a:tblGrid>
                <a:gridCol w="1987550"/>
                <a:gridCol w="727075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ATV/r 300/100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3TC + d4T XR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7018" name="Group 42"/>
          <p:cNvGraphicFramePr>
            <a:graphicFrameLocks noGrp="1"/>
          </p:cNvGraphicFramePr>
          <p:nvPr/>
        </p:nvGraphicFramePr>
        <p:xfrm>
          <a:off x="4240213" y="3859213"/>
          <a:ext cx="2727325" cy="733425"/>
        </p:xfrm>
        <a:graphic>
          <a:graphicData uri="http://schemas.openxmlformats.org/drawingml/2006/table">
            <a:tbl>
              <a:tblPr/>
              <a:tblGrid>
                <a:gridCol w="1987550"/>
                <a:gridCol w="73977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 400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3TC + d4T XR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52" name="Oval 170"/>
          <p:cNvSpPr>
            <a:spLocks noChangeArrowheads="1"/>
          </p:cNvSpPr>
          <p:nvPr/>
        </p:nvSpPr>
        <p:spPr bwMode="auto">
          <a:xfrm>
            <a:off x="2336800" y="1409700"/>
            <a:ext cx="1941513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Randomización*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sp>
        <p:nvSpPr>
          <p:cNvPr id="23" name="Oval 173"/>
          <p:cNvSpPr>
            <a:spLocks noChangeArrowheads="1"/>
          </p:cNvSpPr>
          <p:nvPr/>
        </p:nvSpPr>
        <p:spPr bwMode="auto">
          <a:xfrm>
            <a:off x="8101013" y="198913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n-GB" sz="1600" b="1" i="0" dirty="0">
                <a:solidFill>
                  <a:srgbClr val="0066FF"/>
                </a:solidFill>
                <a:latin typeface="Calibri" charset="0"/>
                <a:ea typeface="ＭＳ Ｐゴシック" charset="-128"/>
              </a:rPr>
              <a:t>S48</a:t>
            </a:r>
            <a:endParaRPr lang="en-GB" sz="1600" i="0" dirty="0">
              <a:solidFill>
                <a:srgbClr val="0066FF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5154" name="Line 174"/>
          <p:cNvSpPr>
            <a:spLocks noChangeShapeType="1"/>
          </p:cNvSpPr>
          <p:nvPr/>
        </p:nvSpPr>
        <p:spPr bwMode="auto">
          <a:xfrm>
            <a:off x="8396288" y="2516188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55" name="AutoShape 162"/>
          <p:cNvSpPr>
            <a:spLocks noChangeArrowheads="1"/>
          </p:cNvSpPr>
          <p:nvPr/>
        </p:nvSpPr>
        <p:spPr bwMode="auto">
          <a:xfrm>
            <a:off x="34925" y="2846388"/>
            <a:ext cx="3300413" cy="17176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anchor="ctr">
            <a:spAutoFit/>
          </a:bodyPr>
          <a:lstStyle/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200 adultos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Naïve de ARV-naïve o </a:t>
            </a:r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&lt;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30 días de INTR previo o </a:t>
            </a:r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&lt;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7 días </a:t>
            </a:r>
            <a:b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de INNTR o IP previo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</a:t>
            </a:r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2,000 c/mL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Cualquier recuento de recuento</a:t>
            </a:r>
          </a:p>
        </p:txBody>
      </p:sp>
      <p:sp>
        <p:nvSpPr>
          <p:cNvPr id="5156" name="ZoneTexte 71"/>
          <p:cNvSpPr txBox="1">
            <a:spLocks noChangeArrowheads="1"/>
          </p:cNvSpPr>
          <p:nvPr/>
        </p:nvSpPr>
        <p:spPr bwMode="auto">
          <a:xfrm>
            <a:off x="422275" y="4725193"/>
            <a:ext cx="51713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400" i="0" dirty="0">
                <a:solidFill>
                  <a:srgbClr val="000066"/>
                </a:solidFill>
              </a:rPr>
              <a:t>*</a:t>
            </a:r>
            <a:r>
              <a:rPr lang="es-ES" sz="1400" i="0" dirty="0" err="1">
                <a:solidFill>
                  <a:srgbClr val="000066"/>
                </a:solidFill>
              </a:rPr>
              <a:t>Randomización</a:t>
            </a:r>
            <a:r>
              <a:rPr lang="es-ES" sz="1400" i="0" dirty="0">
                <a:solidFill>
                  <a:srgbClr val="000066"/>
                </a:solidFill>
              </a:rPr>
              <a:t> estratificada por HIV RNA &lt; o </a:t>
            </a:r>
            <a:r>
              <a:rPr lang="es-ES" sz="1400" i="0" u="sng" dirty="0">
                <a:solidFill>
                  <a:srgbClr val="000066"/>
                </a:solidFill>
              </a:rPr>
              <a:t>&gt;</a:t>
            </a:r>
            <a:r>
              <a:rPr lang="es-ES" sz="1400" i="0" dirty="0">
                <a:solidFill>
                  <a:srgbClr val="000066"/>
                </a:solidFill>
              </a:rPr>
              <a:t> 100,000 c/</a:t>
            </a:r>
            <a:r>
              <a:rPr lang="es-ES" sz="1400" i="0" dirty="0" err="1">
                <a:solidFill>
                  <a:srgbClr val="000066"/>
                </a:solidFill>
              </a:rPr>
              <a:t>mL</a:t>
            </a:r>
            <a:endParaRPr lang="es-ES" sz="1400" i="0" baseline="30000" dirty="0">
              <a:solidFill>
                <a:srgbClr val="000066"/>
              </a:solidFill>
            </a:endParaRPr>
          </a:p>
        </p:txBody>
      </p:sp>
      <p:grpSp>
        <p:nvGrpSpPr>
          <p:cNvPr id="5157" name="Group 42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5161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62" name="ZoneTexte 23"/>
            <p:cNvSpPr txBox="1">
              <a:spLocks noChangeArrowheads="1"/>
            </p:cNvSpPr>
            <p:nvPr/>
          </p:nvSpPr>
          <p:spPr bwMode="auto">
            <a:xfrm>
              <a:off x="38" y="4143"/>
              <a:ext cx="48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BMS 089</a:t>
              </a:r>
            </a:p>
          </p:txBody>
        </p:sp>
      </p:grpSp>
      <p:sp>
        <p:nvSpPr>
          <p:cNvPr id="5158" name="Rectangle 4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dirty="0" smtClean="0">
                <a:ea typeface="ＭＳ Ｐゴシック" pitchFamily="-107" charset="-128"/>
              </a:rPr>
              <a:t>Estudio BMS 089: ATV vs ATV/r QD,</a:t>
            </a:r>
            <a:br>
              <a:rPr lang="es-ES" sz="3200" dirty="0" smtClean="0">
                <a:ea typeface="ＭＳ Ｐゴシック" pitchFamily="-107" charset="-128"/>
              </a:rPr>
            </a:br>
            <a:r>
              <a:rPr lang="es-ES" sz="3200" dirty="0" smtClean="0">
                <a:ea typeface="ＭＳ Ｐゴシック" pitchFamily="-107" charset="-128"/>
              </a:rPr>
              <a:t>en combinación con 3TC + d4T XR QD</a:t>
            </a:r>
          </a:p>
        </p:txBody>
      </p:sp>
      <p:cxnSp>
        <p:nvCxnSpPr>
          <p:cNvPr id="5159" name="AutoShape 48"/>
          <p:cNvCxnSpPr>
            <a:cxnSpLocks noChangeShapeType="1"/>
          </p:cNvCxnSpPr>
          <p:nvPr/>
        </p:nvCxnSpPr>
        <p:spPr bwMode="auto">
          <a:xfrm rot="10800000" flipH="1" flipV="1">
            <a:off x="4264025" y="3227388"/>
            <a:ext cx="1588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60" name="Line 49"/>
          <p:cNvSpPr>
            <a:spLocks noChangeShapeType="1"/>
          </p:cNvSpPr>
          <p:nvPr/>
        </p:nvSpPr>
        <p:spPr bwMode="auto">
          <a:xfrm>
            <a:off x="3348038" y="3717925"/>
            <a:ext cx="1397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BMS 089: ATV vs ATV/r QD,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3TC + d4T XR QD</a:t>
            </a:r>
          </a:p>
        </p:txBody>
      </p:sp>
      <p:graphicFrame>
        <p:nvGraphicFramePr>
          <p:cNvPr id="569406" name="Group 62"/>
          <p:cNvGraphicFramePr>
            <a:graphicFrameLocks noGrp="1"/>
          </p:cNvGraphicFramePr>
          <p:nvPr>
            <p:ph idx="4294967295"/>
          </p:nvPr>
        </p:nvGraphicFramePr>
        <p:xfrm>
          <a:off x="288925" y="1844675"/>
          <a:ext cx="8507413" cy="4140259"/>
        </p:xfrm>
        <a:graphic>
          <a:graphicData uri="http://schemas.openxmlformats.org/drawingml/2006/table">
            <a:tbl>
              <a:tblPr/>
              <a:tblGrid>
                <a:gridCol w="4468813"/>
                <a:gridCol w="2019300"/>
                <a:gridCol w="2019300"/>
              </a:tblGrid>
              <a:tr h="6422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ATV/r</a:t>
                      </a:r>
                      <a:b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300/100 mg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</a:t>
                      </a:r>
                      <a:b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400 mg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</a:tr>
              <a:tr h="306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Randomizados, n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95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105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Pacientes elegibles tratados, n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95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104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de edad, años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35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34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27%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30%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Raza Blanca/Negra/Otra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53% / 26% / 21%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57% / 26% / 17%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c/mL), mediana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4.8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5.1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100,000 c/mL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42%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52%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Recuento de CD4 (/mm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), mediana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201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194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&lt; 200/mm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48%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52%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Hepatitis B y/o C positivo</a:t>
                      </a:r>
                      <a:endParaRPr kumimoji="0" lang="es-ES" sz="1400" b="1" i="0" u="none" strike="noStrike" cap="none" normalizeH="0" baseline="3000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18%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54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Suspensión antes de S48</a:t>
                      </a:r>
                      <a:endParaRPr kumimoji="0" lang="es-ES" sz="1400" b="1" i="0" u="none" strike="noStrike" cap="none" normalizeH="0" baseline="3000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12%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6201" name="Group 62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6204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205" name="ZoneTexte 23"/>
            <p:cNvSpPr txBox="1">
              <a:spLocks noChangeArrowheads="1"/>
            </p:cNvSpPr>
            <p:nvPr/>
          </p:nvSpPr>
          <p:spPr bwMode="auto">
            <a:xfrm>
              <a:off x="38" y="4143"/>
              <a:ext cx="48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BMS 089</a:t>
              </a:r>
            </a:p>
          </p:txBody>
        </p:sp>
      </p:grpSp>
      <p:sp>
        <p:nvSpPr>
          <p:cNvPr id="6202" name="ZoneTexte 11"/>
          <p:cNvSpPr txBox="1">
            <a:spLocks noChangeArrowheads="1"/>
          </p:cNvSpPr>
          <p:nvPr/>
        </p:nvSpPr>
        <p:spPr bwMode="auto">
          <a:xfrm>
            <a:off x="833438" y="1152525"/>
            <a:ext cx="7437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Características basales y disposición de pacientes</a:t>
            </a:r>
          </a:p>
        </p:txBody>
      </p:sp>
      <p:sp>
        <p:nvSpPr>
          <p:cNvPr id="6203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Malan DR. JAIDS 2008;47:161-7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95313" y="1154113"/>
            <a:ext cx="7947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Respuesta al tratamiento en semana 48 (ITT, TLOVR)</a:t>
            </a:r>
          </a:p>
        </p:txBody>
      </p:sp>
      <p:grpSp>
        <p:nvGrpSpPr>
          <p:cNvPr id="7171" name="Group 66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7230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31" name="ZoneTexte 23"/>
            <p:cNvSpPr txBox="1">
              <a:spLocks noChangeArrowheads="1"/>
            </p:cNvSpPr>
            <p:nvPr/>
          </p:nvSpPr>
          <p:spPr bwMode="auto">
            <a:xfrm>
              <a:off x="38" y="4143"/>
              <a:ext cx="48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BMS 089</a:t>
              </a:r>
            </a:p>
          </p:txBody>
        </p:sp>
      </p:grpSp>
      <p:sp>
        <p:nvSpPr>
          <p:cNvPr id="7172" name="Rectangle 6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BMS 089: ATV vs ATV/r QD,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3TC + d4T XR QD</a:t>
            </a:r>
          </a:p>
        </p:txBody>
      </p:sp>
      <p:sp>
        <p:nvSpPr>
          <p:cNvPr id="7173" name="Text Box 67"/>
          <p:cNvSpPr txBox="1">
            <a:spLocks noChangeArrowheads="1"/>
          </p:cNvSpPr>
          <p:nvPr/>
        </p:nvSpPr>
        <p:spPr bwMode="auto">
          <a:xfrm>
            <a:off x="5424488" y="5999163"/>
            <a:ext cx="2397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" sz="1600" i="0">
              <a:solidFill>
                <a:srgbClr val="000066"/>
              </a:solidFill>
            </a:endParaRPr>
          </a:p>
        </p:txBody>
      </p:sp>
      <p:grpSp>
        <p:nvGrpSpPr>
          <p:cNvPr id="64" name="Groupe 63"/>
          <p:cNvGrpSpPr/>
          <p:nvPr/>
        </p:nvGrpSpPr>
        <p:grpSpPr>
          <a:xfrm>
            <a:off x="684213" y="1646238"/>
            <a:ext cx="7621587" cy="4577239"/>
            <a:chOff x="684213" y="1646238"/>
            <a:chExt cx="7621587" cy="4577239"/>
          </a:xfrm>
        </p:grpSpPr>
        <p:sp>
          <p:nvSpPr>
            <p:cNvPr id="7174" name="AutoShape 165"/>
            <p:cNvSpPr>
              <a:spLocks noChangeArrowheads="1"/>
            </p:cNvSpPr>
            <p:nvPr/>
          </p:nvSpPr>
          <p:spPr bwMode="auto">
            <a:xfrm>
              <a:off x="3314700" y="1668463"/>
              <a:ext cx="3449638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s-ES" sz="2800" i="0"/>
            </a:p>
          </p:txBody>
        </p:sp>
        <p:sp>
          <p:nvSpPr>
            <p:cNvPr id="7175" name="Text Box 58"/>
            <p:cNvSpPr txBox="1">
              <a:spLocks noChangeArrowheads="1"/>
            </p:cNvSpPr>
            <p:nvPr/>
          </p:nvSpPr>
          <p:spPr bwMode="auto">
            <a:xfrm>
              <a:off x="2611438" y="5262563"/>
              <a:ext cx="2392362" cy="284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b="1" i="0">
                  <a:solidFill>
                    <a:srgbClr val="000066"/>
                  </a:solidFill>
                </a:rPr>
                <a:t>Todos los pacientes</a:t>
              </a:r>
            </a:p>
          </p:txBody>
        </p:sp>
        <p:sp>
          <p:nvSpPr>
            <p:cNvPr id="7176" name="Text Box 76"/>
            <p:cNvSpPr txBox="1">
              <a:spLocks noChangeArrowheads="1"/>
            </p:cNvSpPr>
            <p:nvPr/>
          </p:nvSpPr>
          <p:spPr bwMode="auto">
            <a:xfrm>
              <a:off x="684213" y="2201863"/>
              <a:ext cx="533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20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7177" name="Rectangle 3"/>
            <p:cNvSpPr>
              <a:spLocks noChangeArrowheads="1"/>
            </p:cNvSpPr>
            <p:nvPr/>
          </p:nvSpPr>
          <p:spPr bwMode="auto">
            <a:xfrm>
              <a:off x="3462338" y="1766888"/>
              <a:ext cx="177800" cy="144462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333399"/>
                </a:solidFill>
              </a:endParaRPr>
            </a:p>
          </p:txBody>
        </p:sp>
        <p:sp>
          <p:nvSpPr>
            <p:cNvPr id="7178" name="Rectangle 4"/>
            <p:cNvSpPr>
              <a:spLocks noChangeArrowheads="1"/>
            </p:cNvSpPr>
            <p:nvPr/>
          </p:nvSpPr>
          <p:spPr bwMode="auto">
            <a:xfrm>
              <a:off x="5116513" y="1765300"/>
              <a:ext cx="177800" cy="144463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333399"/>
                </a:solidFill>
              </a:endParaRPr>
            </a:p>
          </p:txBody>
        </p:sp>
        <p:sp>
          <p:nvSpPr>
            <p:cNvPr id="7179" name="ZoneTexte 84"/>
            <p:cNvSpPr txBox="1">
              <a:spLocks noChangeArrowheads="1"/>
            </p:cNvSpPr>
            <p:nvPr/>
          </p:nvSpPr>
          <p:spPr bwMode="auto">
            <a:xfrm>
              <a:off x="3606800" y="1646238"/>
              <a:ext cx="153118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ATV/r </a:t>
              </a:r>
              <a:r>
                <a:rPr lang="es-ES" sz="1800" b="1" i="0" dirty="0" smtClean="0">
                  <a:solidFill>
                    <a:srgbClr val="333399"/>
                  </a:solidFill>
                  <a:latin typeface="Calibri" pitchFamily="34" charset="0"/>
                </a:rPr>
                <a:t>(N </a:t>
              </a:r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= 95)</a:t>
              </a:r>
            </a:p>
          </p:txBody>
        </p:sp>
        <p:sp>
          <p:nvSpPr>
            <p:cNvPr id="7180" name="ZoneTexte 85"/>
            <p:cNvSpPr txBox="1">
              <a:spLocks noChangeArrowheads="1"/>
            </p:cNvSpPr>
            <p:nvPr/>
          </p:nvSpPr>
          <p:spPr bwMode="auto">
            <a:xfrm>
              <a:off x="5297488" y="1647825"/>
              <a:ext cx="14779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ATV </a:t>
              </a:r>
              <a:r>
                <a:rPr lang="es-ES" sz="1800" b="1" i="0" dirty="0" smtClean="0">
                  <a:solidFill>
                    <a:srgbClr val="333399"/>
                  </a:solidFill>
                  <a:latin typeface="Calibri" pitchFamily="34" charset="0"/>
                </a:rPr>
                <a:t>(N </a:t>
              </a:r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= 105)</a:t>
              </a:r>
            </a:p>
          </p:txBody>
        </p:sp>
        <p:sp>
          <p:nvSpPr>
            <p:cNvPr id="7181" name="ZoneTexte 86"/>
            <p:cNvSpPr txBox="1">
              <a:spLocks noChangeArrowheads="1"/>
            </p:cNvSpPr>
            <p:nvPr/>
          </p:nvSpPr>
          <p:spPr bwMode="auto">
            <a:xfrm>
              <a:off x="1169445" y="5484813"/>
              <a:ext cx="1556836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i="0" dirty="0" smtClean="0">
                  <a:solidFill>
                    <a:srgbClr val="000066"/>
                  </a:solidFill>
                </a:rPr>
                <a:t>IC95</a:t>
              </a:r>
              <a:r>
                <a:rPr lang="es-ES" sz="1400" i="0" dirty="0">
                  <a:solidFill>
                    <a:srgbClr val="000066"/>
                  </a:solidFill>
                </a:rPr>
                <a:t>% </a:t>
              </a:r>
            </a:p>
            <a:p>
              <a:r>
                <a:rPr lang="es-ES" sz="1400" i="0" dirty="0">
                  <a:solidFill>
                    <a:srgbClr val="000066"/>
                  </a:solidFill>
                </a:rPr>
                <a:t>para la </a:t>
              </a:r>
              <a:r>
                <a:rPr lang="es-ES" sz="14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  <a:endParaRPr lang="es-ES" sz="1400" i="0" dirty="0">
                <a:solidFill>
                  <a:srgbClr val="000066"/>
                </a:solidFill>
              </a:endParaRPr>
            </a:p>
            <a:p>
              <a:r>
                <a:rPr lang="es-ES" sz="1400" i="0" dirty="0">
                  <a:solidFill>
                    <a:srgbClr val="000066"/>
                  </a:solidFill>
                </a:rPr>
                <a:t>= - </a:t>
              </a:r>
              <a:r>
                <a:rPr lang="es-ES" sz="1400" i="0" dirty="0" smtClean="0">
                  <a:solidFill>
                    <a:srgbClr val="000066"/>
                  </a:solidFill>
                </a:rPr>
                <a:t>8.2 ; </a:t>
              </a:r>
              <a:r>
                <a:rPr lang="es-ES" sz="1400" i="0" dirty="0">
                  <a:solidFill>
                    <a:srgbClr val="000066"/>
                  </a:solidFill>
                </a:rPr>
                <a:t>11.1 </a:t>
              </a:r>
            </a:p>
          </p:txBody>
        </p:sp>
        <p:sp>
          <p:nvSpPr>
            <p:cNvPr id="7182" name="ZoneTexte 87"/>
            <p:cNvSpPr txBox="1">
              <a:spLocks noChangeArrowheads="1"/>
            </p:cNvSpPr>
            <p:nvPr/>
          </p:nvSpPr>
          <p:spPr bwMode="auto">
            <a:xfrm>
              <a:off x="1036638" y="1755775"/>
              <a:ext cx="20955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400" i="0">
                  <a:solidFill>
                    <a:srgbClr val="000066"/>
                  </a:solidFill>
                </a:rPr>
                <a:t>Puntos finales primarios</a:t>
              </a:r>
            </a:p>
          </p:txBody>
        </p:sp>
        <p:sp>
          <p:nvSpPr>
            <p:cNvPr id="7183" name="ZoneTexte 88"/>
            <p:cNvSpPr txBox="1">
              <a:spLocks noChangeArrowheads="1"/>
            </p:cNvSpPr>
            <p:nvPr/>
          </p:nvSpPr>
          <p:spPr bwMode="auto">
            <a:xfrm>
              <a:off x="3047457" y="5484813"/>
              <a:ext cx="1556836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i="0" dirty="0" smtClean="0">
                  <a:solidFill>
                    <a:srgbClr val="000066"/>
                  </a:solidFill>
                </a:rPr>
                <a:t>IC95</a:t>
              </a:r>
              <a:r>
                <a:rPr lang="es-ES" sz="1400" i="0" dirty="0">
                  <a:solidFill>
                    <a:srgbClr val="000066"/>
                  </a:solidFill>
                </a:rPr>
                <a:t>% </a:t>
              </a:r>
              <a:br>
                <a:rPr lang="es-ES" sz="1400" i="0" dirty="0">
                  <a:solidFill>
                    <a:srgbClr val="000066"/>
                  </a:solidFill>
                </a:rPr>
              </a:br>
              <a:r>
                <a:rPr lang="es-ES" sz="1400" i="0" dirty="0">
                  <a:solidFill>
                    <a:srgbClr val="000066"/>
                  </a:solidFill>
                </a:rPr>
                <a:t>para la </a:t>
              </a:r>
              <a:r>
                <a:rPr lang="es-ES" sz="14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</a:p>
            <a:p>
              <a:r>
                <a:rPr lang="es-ES" sz="1400" i="0" dirty="0">
                  <a:solidFill>
                    <a:srgbClr val="000066"/>
                  </a:solidFill>
                </a:rPr>
                <a:t>= - </a:t>
              </a:r>
              <a:r>
                <a:rPr lang="es-ES" sz="1400" i="0" dirty="0" smtClean="0">
                  <a:solidFill>
                    <a:srgbClr val="000066"/>
                  </a:solidFill>
                </a:rPr>
                <a:t>7 ; </a:t>
              </a:r>
              <a:r>
                <a:rPr lang="es-ES" sz="1400" i="0" dirty="0">
                  <a:solidFill>
                    <a:srgbClr val="000066"/>
                  </a:solidFill>
                </a:rPr>
                <a:t>17</a:t>
              </a:r>
              <a:r>
                <a:rPr lang="es-ES" sz="1400" b="1" i="0" dirty="0">
                  <a:solidFill>
                    <a:srgbClr val="000066"/>
                  </a:solidFill>
                </a:rPr>
                <a:t> </a:t>
              </a:r>
            </a:p>
          </p:txBody>
        </p:sp>
        <p:sp>
          <p:nvSpPr>
            <p:cNvPr id="7184" name="Text Box 58"/>
            <p:cNvSpPr txBox="1">
              <a:spLocks noChangeArrowheads="1"/>
            </p:cNvSpPr>
            <p:nvPr/>
          </p:nvSpPr>
          <p:spPr bwMode="auto">
            <a:xfrm>
              <a:off x="4600575" y="5262563"/>
              <a:ext cx="1827213" cy="476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b="1" i="0">
                  <a:solidFill>
                    <a:srgbClr val="000066"/>
                  </a:solidFill>
                </a:rPr>
                <a:t>HIV RNA basal       &lt; 100,000 c/mL</a:t>
              </a:r>
            </a:p>
          </p:txBody>
        </p:sp>
        <p:sp>
          <p:nvSpPr>
            <p:cNvPr id="7185" name="Rectangle 135"/>
            <p:cNvSpPr>
              <a:spLocks noChangeArrowheads="1"/>
            </p:cNvSpPr>
            <p:nvPr/>
          </p:nvSpPr>
          <p:spPr bwMode="auto">
            <a:xfrm>
              <a:off x="1554163" y="3019425"/>
              <a:ext cx="501650" cy="218598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6" name="Rectangle 136"/>
            <p:cNvSpPr>
              <a:spLocks noChangeArrowheads="1"/>
            </p:cNvSpPr>
            <p:nvPr/>
          </p:nvSpPr>
          <p:spPr bwMode="auto">
            <a:xfrm>
              <a:off x="3314700" y="3303588"/>
              <a:ext cx="503238" cy="1901825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7" name="Rectangle 137"/>
            <p:cNvSpPr>
              <a:spLocks noChangeArrowheads="1"/>
            </p:cNvSpPr>
            <p:nvPr/>
          </p:nvSpPr>
          <p:spPr bwMode="auto">
            <a:xfrm>
              <a:off x="5013325" y="3000375"/>
              <a:ext cx="501650" cy="220503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8" name="Rectangle 138"/>
            <p:cNvSpPr>
              <a:spLocks noChangeArrowheads="1"/>
            </p:cNvSpPr>
            <p:nvPr/>
          </p:nvSpPr>
          <p:spPr bwMode="auto">
            <a:xfrm>
              <a:off x="2060575" y="3044825"/>
              <a:ext cx="493713" cy="2160588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9" name="Rectangle 139"/>
            <p:cNvSpPr>
              <a:spLocks noChangeArrowheads="1"/>
            </p:cNvSpPr>
            <p:nvPr/>
          </p:nvSpPr>
          <p:spPr bwMode="auto">
            <a:xfrm>
              <a:off x="3821113" y="3427413"/>
              <a:ext cx="492125" cy="1778000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90" name="Rectangle 140"/>
            <p:cNvSpPr>
              <a:spLocks noChangeArrowheads="1"/>
            </p:cNvSpPr>
            <p:nvPr/>
          </p:nvSpPr>
          <p:spPr bwMode="auto">
            <a:xfrm>
              <a:off x="5518150" y="3154363"/>
              <a:ext cx="493713" cy="2044700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91" name="Line 141"/>
            <p:cNvSpPr>
              <a:spLocks noChangeShapeType="1"/>
            </p:cNvSpPr>
            <p:nvPr/>
          </p:nvSpPr>
          <p:spPr bwMode="auto">
            <a:xfrm>
              <a:off x="1182688" y="2667000"/>
              <a:ext cx="0" cy="253841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2" name="Line 142"/>
            <p:cNvSpPr>
              <a:spLocks noChangeShapeType="1"/>
            </p:cNvSpPr>
            <p:nvPr/>
          </p:nvSpPr>
          <p:spPr bwMode="auto">
            <a:xfrm>
              <a:off x="1116013" y="520541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3" name="Line 143"/>
            <p:cNvSpPr>
              <a:spLocks noChangeShapeType="1"/>
            </p:cNvSpPr>
            <p:nvPr/>
          </p:nvSpPr>
          <p:spPr bwMode="auto">
            <a:xfrm>
              <a:off x="1116013" y="469741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4" name="Line 144"/>
            <p:cNvSpPr>
              <a:spLocks noChangeShapeType="1"/>
            </p:cNvSpPr>
            <p:nvPr/>
          </p:nvSpPr>
          <p:spPr bwMode="auto">
            <a:xfrm>
              <a:off x="1116013" y="418782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5" name="Line 145"/>
            <p:cNvSpPr>
              <a:spLocks noChangeShapeType="1"/>
            </p:cNvSpPr>
            <p:nvPr/>
          </p:nvSpPr>
          <p:spPr bwMode="auto">
            <a:xfrm>
              <a:off x="1116013" y="368617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6" name="Line 146"/>
            <p:cNvSpPr>
              <a:spLocks noChangeShapeType="1"/>
            </p:cNvSpPr>
            <p:nvPr/>
          </p:nvSpPr>
          <p:spPr bwMode="auto">
            <a:xfrm>
              <a:off x="1116013" y="317658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7" name="Line 147"/>
            <p:cNvSpPr>
              <a:spLocks noChangeShapeType="1"/>
            </p:cNvSpPr>
            <p:nvPr/>
          </p:nvSpPr>
          <p:spPr bwMode="auto">
            <a:xfrm>
              <a:off x="1116013" y="266700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8" name="Line 149"/>
            <p:cNvSpPr>
              <a:spLocks noChangeShapeType="1"/>
            </p:cNvSpPr>
            <p:nvPr/>
          </p:nvSpPr>
          <p:spPr bwMode="auto">
            <a:xfrm flipV="1">
              <a:off x="1182688" y="520541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9" name="Line 150"/>
            <p:cNvSpPr>
              <a:spLocks noChangeShapeType="1"/>
            </p:cNvSpPr>
            <p:nvPr/>
          </p:nvSpPr>
          <p:spPr bwMode="auto">
            <a:xfrm flipV="1">
              <a:off x="2917825" y="520541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0" name="Line 151"/>
            <p:cNvSpPr>
              <a:spLocks noChangeShapeType="1"/>
            </p:cNvSpPr>
            <p:nvPr/>
          </p:nvSpPr>
          <p:spPr bwMode="auto">
            <a:xfrm flipV="1">
              <a:off x="4654550" y="520541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1" name="Rectangle 153"/>
            <p:cNvSpPr>
              <a:spLocks noChangeArrowheads="1"/>
            </p:cNvSpPr>
            <p:nvPr/>
          </p:nvSpPr>
          <p:spPr bwMode="auto">
            <a:xfrm>
              <a:off x="1706563" y="27987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993366"/>
                  </a:solidFill>
                </a:rPr>
                <a:t>86</a:t>
              </a:r>
              <a:endParaRPr lang="es-ES" sz="1800" i="0">
                <a:solidFill>
                  <a:srgbClr val="993366"/>
                </a:solidFill>
              </a:endParaRPr>
            </a:p>
          </p:txBody>
        </p:sp>
        <p:sp>
          <p:nvSpPr>
            <p:cNvPr id="7202" name="Rectangle 154"/>
            <p:cNvSpPr>
              <a:spLocks noChangeArrowheads="1"/>
            </p:cNvSpPr>
            <p:nvPr/>
          </p:nvSpPr>
          <p:spPr bwMode="auto">
            <a:xfrm>
              <a:off x="3467100" y="30797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993366"/>
                  </a:solidFill>
                </a:rPr>
                <a:t>75</a:t>
              </a:r>
              <a:endParaRPr lang="es-ES" sz="1800" i="0">
                <a:solidFill>
                  <a:srgbClr val="993366"/>
                </a:solidFill>
              </a:endParaRPr>
            </a:p>
          </p:txBody>
        </p:sp>
        <p:sp>
          <p:nvSpPr>
            <p:cNvPr id="7203" name="Rectangle 155"/>
            <p:cNvSpPr>
              <a:spLocks noChangeArrowheads="1"/>
            </p:cNvSpPr>
            <p:nvPr/>
          </p:nvSpPr>
          <p:spPr bwMode="auto">
            <a:xfrm>
              <a:off x="5165725" y="27622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993366"/>
                  </a:solidFill>
                </a:rPr>
                <a:t>87</a:t>
              </a:r>
              <a:endParaRPr lang="es-ES" sz="1800" i="0">
                <a:solidFill>
                  <a:srgbClr val="993366"/>
                </a:solidFill>
              </a:endParaRPr>
            </a:p>
          </p:txBody>
        </p:sp>
        <p:sp>
          <p:nvSpPr>
            <p:cNvPr id="7204" name="Rectangle 156"/>
            <p:cNvSpPr>
              <a:spLocks noChangeArrowheads="1"/>
            </p:cNvSpPr>
            <p:nvPr/>
          </p:nvSpPr>
          <p:spPr bwMode="auto">
            <a:xfrm>
              <a:off x="2208213" y="282257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D60093"/>
                  </a:solidFill>
                </a:rPr>
                <a:t>85</a:t>
              </a:r>
              <a:endParaRPr lang="es-ES" sz="1800" i="0">
                <a:solidFill>
                  <a:srgbClr val="D60093"/>
                </a:solidFill>
              </a:endParaRPr>
            </a:p>
          </p:txBody>
        </p:sp>
        <p:sp>
          <p:nvSpPr>
            <p:cNvPr id="7205" name="Rectangle 157"/>
            <p:cNvSpPr>
              <a:spLocks noChangeArrowheads="1"/>
            </p:cNvSpPr>
            <p:nvPr/>
          </p:nvSpPr>
          <p:spPr bwMode="auto">
            <a:xfrm>
              <a:off x="3968750" y="32067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D60093"/>
                  </a:solidFill>
                </a:rPr>
                <a:t>70</a:t>
              </a:r>
              <a:endParaRPr lang="es-ES" sz="1800" i="0">
                <a:solidFill>
                  <a:srgbClr val="D60093"/>
                </a:solidFill>
              </a:endParaRPr>
            </a:p>
          </p:txBody>
        </p:sp>
        <p:sp>
          <p:nvSpPr>
            <p:cNvPr id="7206" name="Rectangle 158"/>
            <p:cNvSpPr>
              <a:spLocks noChangeArrowheads="1"/>
            </p:cNvSpPr>
            <p:nvPr/>
          </p:nvSpPr>
          <p:spPr bwMode="auto">
            <a:xfrm>
              <a:off x="5640388" y="29257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D60093"/>
                  </a:solidFill>
                </a:rPr>
                <a:t>82</a:t>
              </a:r>
              <a:endParaRPr lang="es-ES" sz="1800" i="0">
                <a:solidFill>
                  <a:srgbClr val="D60093"/>
                </a:solidFill>
              </a:endParaRPr>
            </a:p>
          </p:txBody>
        </p:sp>
        <p:sp>
          <p:nvSpPr>
            <p:cNvPr id="7207" name="Rectangle 159"/>
            <p:cNvSpPr>
              <a:spLocks noChangeArrowheads="1"/>
            </p:cNvSpPr>
            <p:nvPr/>
          </p:nvSpPr>
          <p:spPr bwMode="auto">
            <a:xfrm>
              <a:off x="944563" y="5106988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8" name="Rectangle 160"/>
            <p:cNvSpPr>
              <a:spLocks noChangeArrowheads="1"/>
            </p:cNvSpPr>
            <p:nvPr/>
          </p:nvSpPr>
          <p:spPr bwMode="auto">
            <a:xfrm>
              <a:off x="846138" y="45958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20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9" name="Rectangle 161"/>
            <p:cNvSpPr>
              <a:spLocks noChangeArrowheads="1"/>
            </p:cNvSpPr>
            <p:nvPr/>
          </p:nvSpPr>
          <p:spPr bwMode="auto">
            <a:xfrm>
              <a:off x="846138" y="40878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40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10" name="Rectangle 162"/>
            <p:cNvSpPr>
              <a:spLocks noChangeArrowheads="1"/>
            </p:cNvSpPr>
            <p:nvPr/>
          </p:nvSpPr>
          <p:spPr bwMode="auto">
            <a:xfrm>
              <a:off x="846138" y="35861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60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11" name="Rectangle 163"/>
            <p:cNvSpPr>
              <a:spLocks noChangeArrowheads="1"/>
            </p:cNvSpPr>
            <p:nvPr/>
          </p:nvSpPr>
          <p:spPr bwMode="auto">
            <a:xfrm>
              <a:off x="846138" y="307657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12" name="Rectangle 164"/>
            <p:cNvSpPr>
              <a:spLocks noChangeArrowheads="1"/>
            </p:cNvSpPr>
            <p:nvPr/>
          </p:nvSpPr>
          <p:spPr bwMode="auto">
            <a:xfrm>
              <a:off x="747713" y="2566988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100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13" name="Text Box 57"/>
            <p:cNvSpPr txBox="1">
              <a:spLocks noChangeArrowheads="1"/>
            </p:cNvSpPr>
            <p:nvPr/>
          </p:nvSpPr>
          <p:spPr bwMode="auto">
            <a:xfrm>
              <a:off x="1416050" y="2265363"/>
              <a:ext cx="1265238" cy="476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b="1" i="0">
                  <a:solidFill>
                    <a:srgbClr val="000066"/>
                  </a:solidFill>
                </a:rPr>
                <a:t>HIV RNA</a:t>
              </a:r>
              <a:br>
                <a:rPr lang="es-ES" sz="1400" b="1" i="0">
                  <a:solidFill>
                    <a:srgbClr val="000066"/>
                  </a:solidFill>
                </a:rPr>
              </a:br>
              <a:r>
                <a:rPr lang="es-ES" sz="1400" b="1" i="0">
                  <a:solidFill>
                    <a:srgbClr val="000066"/>
                  </a:solidFill>
                </a:rPr>
                <a:t>&lt; 400 c/mL</a:t>
              </a:r>
            </a:p>
          </p:txBody>
        </p:sp>
        <p:sp>
          <p:nvSpPr>
            <p:cNvPr id="7214" name="Text Box 58"/>
            <p:cNvSpPr txBox="1">
              <a:spLocks noChangeArrowheads="1"/>
            </p:cNvSpPr>
            <p:nvPr/>
          </p:nvSpPr>
          <p:spPr bwMode="auto">
            <a:xfrm>
              <a:off x="3132138" y="2265363"/>
              <a:ext cx="1384300" cy="476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b="1" i="0">
                  <a:solidFill>
                    <a:srgbClr val="000066"/>
                  </a:solidFill>
                </a:rPr>
                <a:t>HIV RNA</a:t>
              </a:r>
              <a:br>
                <a:rPr lang="es-ES" sz="1400" b="1" i="0">
                  <a:solidFill>
                    <a:srgbClr val="000066"/>
                  </a:solidFill>
                </a:rPr>
              </a:br>
              <a:r>
                <a:rPr lang="es-ES" sz="1400" b="1" i="0">
                  <a:solidFill>
                    <a:srgbClr val="000066"/>
                  </a:solidFill>
                </a:rPr>
                <a:t>&lt; 50 c/mL</a:t>
              </a:r>
            </a:p>
          </p:txBody>
        </p:sp>
        <p:sp>
          <p:nvSpPr>
            <p:cNvPr id="7215" name="Text Box 58"/>
            <p:cNvSpPr txBox="1">
              <a:spLocks noChangeArrowheads="1"/>
            </p:cNvSpPr>
            <p:nvPr/>
          </p:nvSpPr>
          <p:spPr bwMode="auto">
            <a:xfrm>
              <a:off x="5449888" y="2300288"/>
              <a:ext cx="1865312" cy="284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b="1" i="0">
                  <a:solidFill>
                    <a:srgbClr val="000066"/>
                  </a:solidFill>
                </a:rPr>
                <a:t>HIV RNA &lt; 50 c/mL</a:t>
              </a:r>
            </a:p>
          </p:txBody>
        </p:sp>
        <p:sp>
          <p:nvSpPr>
            <p:cNvPr id="7216" name="Line 151"/>
            <p:cNvSpPr>
              <a:spLocks noChangeShapeType="1"/>
            </p:cNvSpPr>
            <p:nvPr/>
          </p:nvSpPr>
          <p:spPr bwMode="auto">
            <a:xfrm flipV="1">
              <a:off x="6400800" y="520223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7" name="Rectangle 137"/>
            <p:cNvSpPr>
              <a:spLocks noChangeArrowheads="1"/>
            </p:cNvSpPr>
            <p:nvPr/>
          </p:nvSpPr>
          <p:spPr bwMode="auto">
            <a:xfrm>
              <a:off x="6781800" y="3613150"/>
              <a:ext cx="501650" cy="158908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218" name="Rectangle 140"/>
            <p:cNvSpPr>
              <a:spLocks noChangeArrowheads="1"/>
            </p:cNvSpPr>
            <p:nvPr/>
          </p:nvSpPr>
          <p:spPr bwMode="auto">
            <a:xfrm>
              <a:off x="7280275" y="3735388"/>
              <a:ext cx="493713" cy="1466850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219" name="Text Box 58"/>
            <p:cNvSpPr txBox="1">
              <a:spLocks noChangeArrowheads="1"/>
            </p:cNvSpPr>
            <p:nvPr/>
          </p:nvSpPr>
          <p:spPr bwMode="auto">
            <a:xfrm>
              <a:off x="6364288" y="5278438"/>
              <a:ext cx="1827212" cy="476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b="1" i="0">
                  <a:solidFill>
                    <a:srgbClr val="000066"/>
                  </a:solidFill>
                </a:rPr>
                <a:t>HIV RNA basal       </a:t>
              </a:r>
              <a:r>
                <a:rPr lang="es-ES" sz="1400" b="1" i="0" u="sng">
                  <a:solidFill>
                    <a:srgbClr val="000066"/>
                  </a:solidFill>
                </a:rPr>
                <a:t>&gt;</a:t>
              </a:r>
              <a:r>
                <a:rPr lang="es-ES" sz="1400" b="1" i="0">
                  <a:solidFill>
                    <a:srgbClr val="000066"/>
                  </a:solidFill>
                </a:rPr>
                <a:t> 100,000 c/mL</a:t>
              </a:r>
            </a:p>
          </p:txBody>
        </p:sp>
        <p:sp>
          <p:nvSpPr>
            <p:cNvPr id="7220" name="Rectangle 155"/>
            <p:cNvSpPr>
              <a:spLocks noChangeArrowheads="1"/>
            </p:cNvSpPr>
            <p:nvPr/>
          </p:nvSpPr>
          <p:spPr bwMode="auto">
            <a:xfrm>
              <a:off x="6913563" y="337978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993366"/>
                  </a:solidFill>
                </a:rPr>
                <a:t>63</a:t>
              </a:r>
              <a:endParaRPr lang="es-ES" sz="1800" i="0">
                <a:solidFill>
                  <a:srgbClr val="993366"/>
                </a:solidFill>
              </a:endParaRPr>
            </a:p>
          </p:txBody>
        </p:sp>
        <p:sp>
          <p:nvSpPr>
            <p:cNvPr id="7221" name="Rectangle 158"/>
            <p:cNvSpPr>
              <a:spLocks noChangeArrowheads="1"/>
            </p:cNvSpPr>
            <p:nvPr/>
          </p:nvSpPr>
          <p:spPr bwMode="auto">
            <a:xfrm>
              <a:off x="7419975" y="34909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D60093"/>
                  </a:solidFill>
                </a:rPr>
                <a:t>58</a:t>
              </a:r>
              <a:endParaRPr lang="es-ES" sz="1800" i="0">
                <a:solidFill>
                  <a:srgbClr val="D60093"/>
                </a:solidFill>
              </a:endParaRPr>
            </a:p>
          </p:txBody>
        </p:sp>
        <p:sp>
          <p:nvSpPr>
            <p:cNvPr id="7222" name="ZoneTexte 93"/>
            <p:cNvSpPr txBox="1">
              <a:spLocks noChangeArrowheads="1"/>
            </p:cNvSpPr>
            <p:nvPr/>
          </p:nvSpPr>
          <p:spPr bwMode="auto">
            <a:xfrm>
              <a:off x="4500563" y="4864100"/>
              <a:ext cx="4445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n =</a:t>
              </a:r>
            </a:p>
          </p:txBody>
        </p:sp>
        <p:sp>
          <p:nvSpPr>
            <p:cNvPr id="7223" name="Line 148"/>
            <p:cNvSpPr>
              <a:spLocks noChangeShapeType="1"/>
            </p:cNvSpPr>
            <p:nvPr/>
          </p:nvSpPr>
          <p:spPr bwMode="auto">
            <a:xfrm>
              <a:off x="1182688" y="5205413"/>
              <a:ext cx="712311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24" name="Text Box 65"/>
            <p:cNvSpPr txBox="1">
              <a:spLocks noChangeArrowheads="1"/>
            </p:cNvSpPr>
            <p:nvPr/>
          </p:nvSpPr>
          <p:spPr bwMode="auto">
            <a:xfrm>
              <a:off x="5053013" y="4864100"/>
              <a:ext cx="381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b="1" i="0"/>
                <a:t>46</a:t>
              </a:r>
            </a:p>
          </p:txBody>
        </p:sp>
        <p:sp>
          <p:nvSpPr>
            <p:cNvPr id="7225" name="Text Box 66"/>
            <p:cNvSpPr txBox="1">
              <a:spLocks noChangeArrowheads="1"/>
            </p:cNvSpPr>
            <p:nvPr/>
          </p:nvSpPr>
          <p:spPr bwMode="auto">
            <a:xfrm>
              <a:off x="5568950" y="4864100"/>
              <a:ext cx="381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b="1" i="0"/>
                <a:t>50</a:t>
              </a:r>
            </a:p>
          </p:txBody>
        </p:sp>
        <p:sp>
          <p:nvSpPr>
            <p:cNvPr id="7226" name="Text Box 65"/>
            <p:cNvSpPr txBox="1">
              <a:spLocks noChangeArrowheads="1"/>
            </p:cNvSpPr>
            <p:nvPr/>
          </p:nvSpPr>
          <p:spPr bwMode="auto">
            <a:xfrm>
              <a:off x="6832600" y="4864100"/>
              <a:ext cx="381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b="1" i="0"/>
                <a:t>49</a:t>
              </a:r>
            </a:p>
          </p:txBody>
        </p:sp>
        <p:sp>
          <p:nvSpPr>
            <p:cNvPr id="7227" name="Text Box 66"/>
            <p:cNvSpPr txBox="1">
              <a:spLocks noChangeArrowheads="1"/>
            </p:cNvSpPr>
            <p:nvPr/>
          </p:nvSpPr>
          <p:spPr bwMode="auto">
            <a:xfrm>
              <a:off x="7348538" y="4864100"/>
              <a:ext cx="381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b="1" i="0"/>
                <a:t>55</a:t>
              </a:r>
            </a:p>
          </p:txBody>
        </p:sp>
      </p:grpSp>
      <p:sp>
        <p:nvSpPr>
          <p:cNvPr id="7228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Malan DR. JAIDS 2008;47:161-7</a:t>
            </a:r>
          </a:p>
        </p:txBody>
      </p:sp>
      <p:sp>
        <p:nvSpPr>
          <p:cNvPr id="7229" name="AutoShape 165"/>
          <p:cNvSpPr>
            <a:spLocks noChangeArrowheads="1"/>
          </p:cNvSpPr>
          <p:nvPr/>
        </p:nvSpPr>
        <p:spPr bwMode="auto">
          <a:xfrm>
            <a:off x="1116013" y="6178550"/>
            <a:ext cx="7189787" cy="361950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600" i="0">
                <a:solidFill>
                  <a:srgbClr val="000066"/>
                </a:solidFill>
              </a:rPr>
              <a:t>Mediana de aumento de CD4 en S48: 174/mm</a:t>
            </a:r>
            <a:r>
              <a:rPr lang="es-ES" sz="1600" i="0" baseline="30000">
                <a:solidFill>
                  <a:srgbClr val="000066"/>
                </a:solidFill>
              </a:rPr>
              <a:t>3</a:t>
            </a:r>
            <a:r>
              <a:rPr lang="es-ES" sz="1600" i="0">
                <a:solidFill>
                  <a:srgbClr val="000066"/>
                </a:solidFill>
              </a:rPr>
              <a:t> (ATV/r) vs 213/mm</a:t>
            </a:r>
            <a:r>
              <a:rPr lang="es-ES" sz="1600" i="0" baseline="30000">
                <a:solidFill>
                  <a:srgbClr val="000066"/>
                </a:solidFill>
              </a:rPr>
              <a:t>3</a:t>
            </a:r>
            <a:r>
              <a:rPr lang="es-ES" sz="1600" i="0">
                <a:solidFill>
                  <a:srgbClr val="000066"/>
                </a:solidFill>
              </a:rPr>
              <a:t> (ATV)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370013" y="1138238"/>
            <a:ext cx="63642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Resistencia emergente con el tratamiento</a:t>
            </a:r>
          </a:p>
        </p:txBody>
      </p:sp>
      <p:graphicFrame>
        <p:nvGraphicFramePr>
          <p:cNvPr id="573495" name="Group 55"/>
          <p:cNvGraphicFramePr>
            <a:graphicFrameLocks noGrp="1"/>
          </p:cNvGraphicFramePr>
          <p:nvPr/>
        </p:nvGraphicFramePr>
        <p:xfrm>
          <a:off x="1077913" y="2611438"/>
          <a:ext cx="6950075" cy="2840054"/>
        </p:xfrm>
        <a:graphic>
          <a:graphicData uri="http://schemas.openxmlformats.org/drawingml/2006/table">
            <a:tbl>
              <a:tblPr/>
              <a:tblGrid>
                <a:gridCol w="430212"/>
                <a:gridCol w="3713163"/>
                <a:gridCol w="1403350"/>
                <a:gridCol w="1403350"/>
              </a:tblGrid>
              <a:tr h="352036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ATV/r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</a:tr>
              <a:tr h="29412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400 c/mL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3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10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06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Test de resistencia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2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8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73054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Sustituciones mayores para IP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9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I50L, N88S</a:t>
                      </a:r>
                    </a:p>
                  </a:txBody>
                  <a:tcPr marT="45719" marB="45719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 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#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0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I50I/L</a:t>
                      </a:r>
                    </a:p>
                  </a:txBody>
                  <a:tcPr marT="45719" marB="45719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06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Sustituciones menores para IP *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3206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Fenotipo ATV: FC &gt; 2.2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 (FC = 26) 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#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06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M184V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8239" name="ZoneTexte 9"/>
          <p:cNvSpPr txBox="1">
            <a:spLocks noChangeArrowheads="1"/>
          </p:cNvSpPr>
          <p:nvPr/>
        </p:nvSpPr>
        <p:spPr bwMode="auto">
          <a:xfrm>
            <a:off x="1027113" y="5534025"/>
            <a:ext cx="64087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 i="0" baseline="30000">
                <a:solidFill>
                  <a:srgbClr val="000066"/>
                </a:solidFill>
                <a:cs typeface="Arial" charset="0"/>
              </a:rPr>
              <a:t># </a:t>
            </a:r>
            <a:r>
              <a:rPr lang="es-ES" sz="1400" i="0">
                <a:solidFill>
                  <a:srgbClr val="000066"/>
                </a:solidFill>
                <a:cs typeface="Arial" charset="0"/>
              </a:rPr>
              <a:t>Mismo paciente; </a:t>
            </a:r>
            <a:r>
              <a:rPr lang="es-ES" sz="1400" i="0">
                <a:solidFill>
                  <a:srgbClr val="000066"/>
                </a:solidFill>
              </a:rPr>
              <a:t>* Entre 20I/T, 33F, 34Q, 36V, 64V, 71V, 73S, 74A, 83D</a:t>
            </a:r>
          </a:p>
        </p:txBody>
      </p:sp>
      <p:grpSp>
        <p:nvGrpSpPr>
          <p:cNvPr id="8240" name="Group 53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8245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46" name="ZoneTexte 23"/>
            <p:cNvSpPr txBox="1">
              <a:spLocks noChangeArrowheads="1"/>
            </p:cNvSpPr>
            <p:nvPr/>
          </p:nvSpPr>
          <p:spPr bwMode="auto">
            <a:xfrm>
              <a:off x="38" y="4143"/>
              <a:ext cx="48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BMS 089</a:t>
              </a:r>
            </a:p>
          </p:txBody>
        </p:sp>
      </p:grpSp>
      <p:sp>
        <p:nvSpPr>
          <p:cNvPr id="8241" name="Rectangle 5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BMS 089: ATV vs ATV/r QD,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3TC + d4T XR QD</a:t>
            </a:r>
          </a:p>
        </p:txBody>
      </p:sp>
      <p:sp>
        <p:nvSpPr>
          <p:cNvPr id="8242" name="Rectangle 263"/>
          <p:cNvSpPr>
            <a:spLocks noChangeArrowheads="1"/>
          </p:cNvSpPr>
          <p:nvPr/>
        </p:nvSpPr>
        <p:spPr bwMode="auto">
          <a:xfrm>
            <a:off x="1077913" y="1984375"/>
            <a:ext cx="69500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ES" sz="2000" b="1" i="0">
                <a:solidFill>
                  <a:schemeClr val="accent2"/>
                </a:solidFill>
                <a:latin typeface="Calibri" pitchFamily="34" charset="0"/>
              </a:rPr>
              <a:t>Resistencia genotípica y fenotípica en pacientes </a:t>
            </a:r>
            <a:br>
              <a:rPr lang="es-ES" sz="2000" b="1" i="0">
                <a:solidFill>
                  <a:schemeClr val="accent2"/>
                </a:solidFill>
                <a:latin typeface="Calibri" pitchFamily="34" charset="0"/>
              </a:rPr>
            </a:br>
            <a:r>
              <a:rPr lang="es-ES" sz="2000" b="1" i="0">
                <a:solidFill>
                  <a:schemeClr val="accent2"/>
                </a:solidFill>
                <a:latin typeface="Calibri" pitchFamily="34" charset="0"/>
              </a:rPr>
              <a:t>con fallo virológico hasta S48</a:t>
            </a:r>
          </a:p>
        </p:txBody>
      </p:sp>
      <p:sp>
        <p:nvSpPr>
          <p:cNvPr id="8243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Malan DR. JAIDS 2008;47:161-7</a:t>
            </a:r>
          </a:p>
        </p:txBody>
      </p:sp>
      <p:sp>
        <p:nvSpPr>
          <p:cNvPr id="8244" name="10 CuadroTexto"/>
          <p:cNvSpPr txBox="1">
            <a:spLocks noChangeArrowheads="1"/>
          </p:cNvSpPr>
          <p:nvPr/>
        </p:nvSpPr>
        <p:spPr bwMode="auto">
          <a:xfrm>
            <a:off x="1027113" y="5935663"/>
            <a:ext cx="5705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 dirty="0">
                <a:solidFill>
                  <a:srgbClr val="000066"/>
                </a:solidFill>
              </a:rPr>
              <a:t>FC: veces de cambio en IC50 (concentración inhibitoria 50%)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709988" y="1141413"/>
            <a:ext cx="16621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Seguridad</a:t>
            </a:r>
          </a:p>
        </p:txBody>
      </p:sp>
      <p:graphicFrame>
        <p:nvGraphicFramePr>
          <p:cNvPr id="575562" name="Group 74"/>
          <p:cNvGraphicFramePr>
            <a:graphicFrameLocks noGrp="1"/>
          </p:cNvGraphicFramePr>
          <p:nvPr/>
        </p:nvGraphicFramePr>
        <p:xfrm>
          <a:off x="801688" y="1676400"/>
          <a:ext cx="7275512" cy="3413562"/>
        </p:xfrm>
        <a:graphic>
          <a:graphicData uri="http://schemas.openxmlformats.org/drawingml/2006/table">
            <a:tbl>
              <a:tblPr/>
              <a:tblGrid>
                <a:gridCol w="793750"/>
                <a:gridCol w="4335462"/>
                <a:gridCol w="1168400"/>
                <a:gridCol w="977900"/>
              </a:tblGrid>
              <a:tr h="365692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ATV/r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</a:tr>
              <a:tr h="304743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Eventos adversos serios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16%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43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Suspensión por eventos adversos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1%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743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Eventos adversos grado 2 a 4 relacionados al tratamiento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43%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34%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Ictericia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1%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43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Alteración de laboratorio grado 3-4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47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Bilirrubina total &gt; 2.5 x ULN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59%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20%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ALT &gt; 5 x ULN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AST &gt; 5 x ULN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Colesterol total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300 mg/dL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1%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Triglicéridos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751 mg/dL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1%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9275" name="Group 65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9280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281" name="ZoneTexte 23"/>
            <p:cNvSpPr txBox="1">
              <a:spLocks noChangeArrowheads="1"/>
            </p:cNvSpPr>
            <p:nvPr/>
          </p:nvSpPr>
          <p:spPr bwMode="auto">
            <a:xfrm>
              <a:off x="38" y="4143"/>
              <a:ext cx="48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BMS 089</a:t>
              </a:r>
            </a:p>
          </p:txBody>
        </p:sp>
      </p:grpSp>
      <p:sp>
        <p:nvSpPr>
          <p:cNvPr id="9276" name="Rectangle 8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BMS 089: ATV vs ATV/r QD,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3TC + d4T XR QD</a:t>
            </a:r>
          </a:p>
        </p:txBody>
      </p:sp>
      <p:sp>
        <p:nvSpPr>
          <p:cNvPr id="9277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Malan DR. JAIDS 2008;47:161-7</a:t>
            </a:r>
          </a:p>
        </p:txBody>
      </p:sp>
      <p:sp>
        <p:nvSpPr>
          <p:cNvPr id="9278" name="Rectangle 120"/>
          <p:cNvSpPr>
            <a:spLocks noChangeArrowheads="1"/>
          </p:cNvSpPr>
          <p:nvPr/>
        </p:nvSpPr>
        <p:spPr bwMode="auto">
          <a:xfrm>
            <a:off x="687388" y="5403850"/>
            <a:ext cx="8220075" cy="11001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indent="-355600" algn="l" eaLnBrk="0" hangingPunct="0">
              <a:buClr>
                <a:srgbClr val="CC3300"/>
              </a:buClr>
              <a:buFont typeface="Wingdings" pitchFamily="2" charset="2"/>
              <a:buNone/>
            </a:pPr>
            <a:r>
              <a:rPr lang="es-ES" sz="1800" i="0">
                <a:solidFill>
                  <a:srgbClr val="000066"/>
                </a:solidFill>
              </a:rPr>
              <a:t>Desplazamiento superior de </a:t>
            </a:r>
            <a:r>
              <a:rPr lang="es-ES" sz="1800" i="0" u="sng">
                <a:solidFill>
                  <a:srgbClr val="000066"/>
                </a:solidFill>
              </a:rPr>
              <a:t>&gt;</a:t>
            </a:r>
            <a:r>
              <a:rPr lang="es-ES" sz="1800" i="0">
                <a:solidFill>
                  <a:srgbClr val="000066"/>
                </a:solidFill>
              </a:rPr>
              <a:t> 1 categoría NCEP en S48 para ATV/r vs ATV:</a:t>
            </a:r>
            <a:r>
              <a:rPr lang="es-ES" sz="1600" i="0">
                <a:solidFill>
                  <a:srgbClr val="000066"/>
                </a:solidFill>
              </a:rPr>
              <a:t> </a:t>
            </a:r>
          </a:p>
          <a:p>
            <a:pPr marL="355600" indent="-355600" algn="l" eaLnBrk="0" hangingPunct="0">
              <a:buClr>
                <a:srgbClr val="CC3300"/>
              </a:buClr>
              <a:buFont typeface="Arial" charset="0"/>
              <a:buChar char="–"/>
            </a:pPr>
            <a:r>
              <a:rPr lang="es-ES" sz="1600" i="0">
                <a:solidFill>
                  <a:srgbClr val="000066"/>
                </a:solidFill>
              </a:rPr>
              <a:t>Colesterol total: 16% vs 11%</a:t>
            </a:r>
          </a:p>
          <a:p>
            <a:pPr marL="355600" indent="-355600" algn="l" eaLnBrk="0" hangingPunct="0">
              <a:buClr>
                <a:srgbClr val="CC3300"/>
              </a:buClr>
              <a:buFont typeface="Arial" charset="0"/>
              <a:buChar char="–"/>
            </a:pPr>
            <a:r>
              <a:rPr lang="es-ES" sz="1600" i="0">
                <a:solidFill>
                  <a:srgbClr val="000066"/>
                </a:solidFill>
              </a:rPr>
              <a:t>LDL-colesterol: 46% vs 48%</a:t>
            </a:r>
          </a:p>
          <a:p>
            <a:pPr marL="355600" indent="-355600" algn="l" eaLnBrk="0" hangingPunct="0">
              <a:buClr>
                <a:srgbClr val="CC3300"/>
              </a:buClr>
              <a:buFont typeface="Arial" charset="0"/>
              <a:buChar char="–"/>
            </a:pPr>
            <a:r>
              <a:rPr lang="es-ES" sz="1600" i="0">
                <a:solidFill>
                  <a:srgbClr val="000066"/>
                </a:solidFill>
              </a:rPr>
              <a:t>Triglicéridos: 30% vs 18%</a:t>
            </a:r>
          </a:p>
        </p:txBody>
      </p:sp>
      <p:sp>
        <p:nvSpPr>
          <p:cNvPr id="575553" name="Text Box 65"/>
          <p:cNvSpPr txBox="1">
            <a:spLocks noChangeArrowheads="1"/>
          </p:cNvSpPr>
          <p:nvPr/>
        </p:nvSpPr>
        <p:spPr bwMode="auto">
          <a:xfrm>
            <a:off x="687388" y="5073650"/>
            <a:ext cx="2024062" cy="2746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333399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1200">
                <a:solidFill>
                  <a:srgbClr val="0066FF"/>
                </a:solidFill>
              </a:rPr>
              <a:t>ULN: limite superior normal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BMS 089: ATV vs ATV/r QD,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3TC + d4T XR QD</a:t>
            </a:r>
          </a:p>
        </p:txBody>
      </p:sp>
      <p:sp>
        <p:nvSpPr>
          <p:cNvPr id="10243" name="Espace réservé du contenu 4"/>
          <p:cNvSpPr>
            <a:spLocks noGrp="1"/>
          </p:cNvSpPr>
          <p:nvPr>
            <p:ph idx="4294967295"/>
          </p:nvPr>
        </p:nvSpPr>
        <p:spPr>
          <a:xfrm>
            <a:off x="50800" y="1100138"/>
            <a:ext cx="9024938" cy="5303837"/>
          </a:xfrm>
        </p:spPr>
        <p:txBody>
          <a:bodyPr/>
          <a:lstStyle/>
          <a:p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Resumen – Conclusiones</a:t>
            </a:r>
          </a:p>
          <a:p>
            <a:pPr lvl="1"/>
            <a:r>
              <a:rPr lang="es-ES" sz="1800" smtClean="0">
                <a:ea typeface="ＭＳ Ｐゴシック" pitchFamily="-107" charset="-128"/>
              </a:rPr>
              <a:t>En terapia antirretroviral de primera línea, ATV/r 300/100 mg QD fue virológicamente no inferior a ATV 400 mg QD, en combinación con 3TC 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y d4T XR QD</a:t>
            </a:r>
          </a:p>
          <a:p>
            <a:pPr lvl="1"/>
            <a:r>
              <a:rPr lang="es-ES" sz="1800" smtClean="0">
                <a:ea typeface="ＭＳ Ｐゴシック" pitchFamily="-107" charset="-128"/>
              </a:rPr>
              <a:t>Tasa de respuesta con HIV RNA &lt; 50 c/mL en S48 fue 25% menor en pacientes con HIV RNA basal </a:t>
            </a:r>
            <a:r>
              <a:rPr lang="es-ES" sz="1800" u="sng" smtClean="0">
                <a:ea typeface="ＭＳ Ｐゴシック" pitchFamily="-107" charset="-128"/>
              </a:rPr>
              <a:t>&gt;</a:t>
            </a:r>
            <a:r>
              <a:rPr lang="es-ES" sz="1800" smtClean="0">
                <a:ea typeface="ＭＳ Ｐゴシック" pitchFamily="-107" charset="-128"/>
              </a:rPr>
              <a:t> 100,000 c/mL en comparación con HIV RNA basal &lt; 100,000 c/mL</a:t>
            </a:r>
          </a:p>
          <a:p>
            <a:pPr lvl="1"/>
            <a:r>
              <a:rPr lang="es-ES" sz="1800" smtClean="0">
                <a:ea typeface="ＭＳ Ｐゴシック" pitchFamily="-107" charset="-128"/>
              </a:rPr>
              <a:t>Fallo virológico más frecuente en el grupo ATV (9.5% vs 3.2%) con emergencia de mutaciones mayores asociadas a atazanavir en 3/8 pacientes testeados en el grupo ATV</a:t>
            </a:r>
          </a:p>
          <a:p>
            <a:pPr lvl="1"/>
            <a:r>
              <a:rPr lang="es-ES" sz="1800" smtClean="0">
                <a:ea typeface="ＭＳ Ｐゴシック" pitchFamily="-107" charset="-128"/>
              </a:rPr>
              <a:t>Resultados (HIV RNA &lt; 50 c/mL en S48, tasa de fallo virológico, datos de resistencia) sugieren que ATV/r es más potente que ATV</a:t>
            </a:r>
          </a:p>
          <a:p>
            <a:pPr lvl="1"/>
            <a:r>
              <a:rPr lang="es-ES" sz="1800" smtClean="0">
                <a:ea typeface="ＭＳ Ｐゴシック" pitchFamily="-107" charset="-128"/>
              </a:rPr>
              <a:t>Suspensión por eventos adversos relacionados al tratamiento ocurrió más frecuentemente en el grupo ATV/r</a:t>
            </a:r>
          </a:p>
          <a:p>
            <a:pPr lvl="1"/>
            <a:r>
              <a:rPr lang="es-ES" sz="1800" smtClean="0">
                <a:ea typeface="ＭＳ Ｐゴシック" pitchFamily="-107" charset="-128"/>
              </a:rPr>
              <a:t>Aumentos en colesterol total y triglicéridos fueron mayores en el grupo ATV/r</a:t>
            </a:r>
          </a:p>
          <a:p>
            <a:pPr lvl="1"/>
            <a:r>
              <a:rPr lang="es-ES" sz="1800" smtClean="0">
                <a:ea typeface="ＭＳ Ｐゴシック" pitchFamily="-107" charset="-128"/>
              </a:rPr>
              <a:t>Posible impacto de stavudina en los aumentos de lípidos</a:t>
            </a:r>
          </a:p>
          <a:p>
            <a:pPr lvl="1"/>
            <a:r>
              <a:rPr lang="es-ES" sz="1800" smtClean="0">
                <a:ea typeface="ＭＳ Ｐゴシック" pitchFamily="-107" charset="-128"/>
              </a:rPr>
              <a:t>Limitación: tamaño del estudio</a:t>
            </a:r>
          </a:p>
        </p:txBody>
      </p:sp>
      <p:grpSp>
        <p:nvGrpSpPr>
          <p:cNvPr id="10244" name="Group 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0246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247" name="ZoneTexte 23"/>
            <p:cNvSpPr txBox="1">
              <a:spLocks noChangeArrowheads="1"/>
            </p:cNvSpPr>
            <p:nvPr/>
          </p:nvSpPr>
          <p:spPr bwMode="auto">
            <a:xfrm>
              <a:off x="38" y="4143"/>
              <a:ext cx="48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BMS 089</a:t>
              </a:r>
            </a:p>
          </p:txBody>
        </p:sp>
      </p:grpSp>
      <p:sp>
        <p:nvSpPr>
          <p:cNvPr id="10245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Malan DR. JAIDS 2008;47:161-7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33355</TotalTime>
  <Words>655</Words>
  <Application>Microsoft Office PowerPoint</Application>
  <PresentationFormat>Affichage à l'écran (4:3)</PresentationFormat>
  <Paragraphs>211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ARV_trials_2010</vt:lpstr>
      <vt:lpstr>1_ARV_trials_2010</vt:lpstr>
      <vt:lpstr>2_ARV_trials_2010</vt:lpstr>
      <vt:lpstr>ARV_trials_2014</vt:lpstr>
      <vt:lpstr>Comparación de IP vs IP</vt:lpstr>
      <vt:lpstr>Estudio BMS 089: ATV vs ATV/r QD, en combinación con 3TC + d4T XR QD</vt:lpstr>
      <vt:lpstr>Estudio BMS 089: ATV vs ATV/r QD, en combinación con 3TC + d4T XR QD</vt:lpstr>
      <vt:lpstr>Estudio BMS 089: ATV vs ATV/r QD, en combinación con 3TC + d4T XR QD</vt:lpstr>
      <vt:lpstr>Estudio BMS 089: ATV vs ATV/r QD, en combinación con 3TC + d4T XR QD</vt:lpstr>
      <vt:lpstr>Estudio BMS 089: ATV vs ATV/r QD, en combinación con 3TC + d4T XR QD</vt:lpstr>
      <vt:lpstr>Estudio BMS 089: ATV vs ATV/r QD, en combinación con 3TC + d4T XR QD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Utilisateur</cp:lastModifiedBy>
  <cp:revision>1587</cp:revision>
  <cp:lastPrinted>2009-11-19T07:51:26Z</cp:lastPrinted>
  <dcterms:created xsi:type="dcterms:W3CDTF">2010-03-17T20:56:56Z</dcterms:created>
  <dcterms:modified xsi:type="dcterms:W3CDTF">2015-09-24T08:32:46Z</dcterms:modified>
</cp:coreProperties>
</file>