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12"/>
  </p:notesMasterIdLst>
  <p:handoutMasterIdLst>
    <p:handoutMasterId r:id="rId13"/>
  </p:handoutMasterIdLst>
  <p:sldIdLst>
    <p:sldId id="916" r:id="rId4"/>
    <p:sldId id="904" r:id="rId5"/>
    <p:sldId id="905" r:id="rId6"/>
    <p:sldId id="906" r:id="rId7"/>
    <p:sldId id="907" r:id="rId8"/>
    <p:sldId id="908" r:id="rId9"/>
    <p:sldId id="913" r:id="rId10"/>
    <p:sldId id="914" r:id="rId11"/>
  </p:sldIdLst>
  <p:sldSz cx="9144000" cy="6858000" type="screen4x3"/>
  <p:notesSz cx="7099300" cy="10234613"/>
  <p:custDataLst>
    <p:tags r:id="rId14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3300"/>
    <a:srgbClr val="333399"/>
    <a:srgbClr val="C0C0C0"/>
    <a:srgbClr val="FF00FF"/>
    <a:srgbClr val="800080"/>
    <a:srgbClr val="FF66FF"/>
    <a:srgbClr val="660033"/>
    <a:srgbClr val="00800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66" autoAdjust="0"/>
    <p:restoredTop sz="94660"/>
  </p:normalViewPr>
  <p:slideViewPr>
    <p:cSldViewPr snapToGrid="0" snapToObjects="1" showGuides="1">
      <p:cViewPr>
        <p:scale>
          <a:sx n="100" d="100"/>
          <a:sy n="100" d="100"/>
        </p:scale>
        <p:origin x="-2058" y="-378"/>
      </p:cViewPr>
      <p:guideLst>
        <p:guide orient="horz" pos="4319"/>
        <p:guide pos="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1746" y="25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r" eaLnBrk="1" hangingPunct="1">
              <a:defRPr/>
            </a:pPr>
            <a:fld id="{7DDD14DC-B0D7-4649-8042-A5F9A253D3E9}" type="slidenum">
              <a:rPr lang="fr-FR" sz="1300" i="0" smtClean="0">
                <a:solidFill>
                  <a:schemeClr val="tx1"/>
                </a:solidFill>
              </a:rPr>
              <a:pPr algn="r" eaLnBrk="1" hangingPunct="1">
                <a:defRPr/>
              </a:pPr>
              <a:t>‹N°›</a:t>
            </a:fld>
            <a:endParaRPr lang="fr-FR" sz="1300" i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255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FD6DC24-C678-4DF3-B240-9378E880A19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848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349274666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9707238D-953B-4E9A-8C77-23711FA1C1B9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6D817F65-C009-4AEB-BAE1-0D77B54D381C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C5DBCFA-280A-4CE2-A37A-881AC34EC246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741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741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7537C586-7388-4347-ADEF-4979C797A1FB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84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843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01F1739-1FC2-48AC-A70E-1229A0D430FC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946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946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AE52494F-07A1-4DA1-9B90-13FF2A191F35}" type="slidenum">
              <a:rPr 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048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048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D8EE1C63-CE59-4CE6-8914-7352E6897CB4}" type="slidenum">
              <a:rPr lang="fr-FR" sz="1300" i="0">
                <a:solidFill>
                  <a:schemeClr val="tx1"/>
                </a:solidFill>
              </a:rPr>
              <a:pPr algn="r" defTabSz="922338"/>
              <a:t>8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fr-FR" sz="3200" dirty="0" smtClean="0">
                <a:ea typeface="ＭＳ Ｐゴシック" pitchFamily="-1" charset="-128"/>
              </a:rPr>
              <a:t>Comparación de IP vs IP</a:t>
            </a:r>
            <a:endParaRPr lang="fr-FR" altLang="fr-FR" sz="3200" dirty="0" smtClean="0">
              <a:ea typeface="ＭＳ Ｐゴシック" pitchFamily="-1" charset="-128"/>
            </a:endParaRP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ATV/r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 + ZDV/3TC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MONARK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BID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FPV/r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ALERT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DRV/r				ATADAR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GEMINI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LPV/r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CASTLE</a:t>
            </a:r>
            <a:endParaRPr lang="en-US" altLang="fr-FR" sz="2600" b="1" i="0" dirty="0">
              <a:solidFill>
                <a:srgbClr val="000066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4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Molina JM. Lancet 2008;372:646-55 </a:t>
            </a:r>
          </a:p>
        </p:txBody>
      </p:sp>
      <p:grpSp>
        <p:nvGrpSpPr>
          <p:cNvPr id="5123" name="Group 40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5159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60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CASTLE</a:t>
              </a:r>
            </a:p>
          </p:txBody>
        </p:sp>
      </p:grpSp>
      <p:sp>
        <p:nvSpPr>
          <p:cNvPr id="5124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Diseño</a:t>
            </a:r>
          </a:p>
        </p:txBody>
      </p:sp>
      <p:cxnSp>
        <p:nvCxnSpPr>
          <p:cNvPr id="5125" name="Connecteur droit 66"/>
          <p:cNvCxnSpPr>
            <a:cxnSpLocks noChangeShapeType="1"/>
          </p:cNvCxnSpPr>
          <p:nvPr/>
        </p:nvCxnSpPr>
        <p:spPr bwMode="auto">
          <a:xfrm rot="5400000">
            <a:off x="2864644" y="258524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26" name="Espace réservé du contenu 2"/>
          <p:cNvSpPr>
            <a:spLocks/>
          </p:cNvSpPr>
          <p:nvPr/>
        </p:nvSpPr>
        <p:spPr bwMode="auto">
          <a:xfrm>
            <a:off x="34925" y="4840288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Objetivos</a:t>
            </a:r>
          </a:p>
          <a:p>
            <a:pPr marL="800100" lvl="1" indent="-342900" algn="l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1800" i="0">
                <a:solidFill>
                  <a:srgbClr val="000066"/>
                </a:solidFill>
              </a:rPr>
              <a:t>No inferioridad de ATV/r vs LPV/r a S48: % HIV RNA &lt; 50 c/mL por intención</a:t>
            </a:r>
            <a:br>
              <a:rPr lang="es-ES" sz="1800" i="0">
                <a:solidFill>
                  <a:srgbClr val="000066"/>
                </a:solidFill>
              </a:rPr>
            </a:br>
            <a:r>
              <a:rPr lang="es-ES" sz="1800" i="0">
                <a:solidFill>
                  <a:srgbClr val="000066"/>
                </a:solidFill>
              </a:rPr>
              <a:t>de tratar, respuesta virológica confirmada, abandono igual fallo </a:t>
            </a:r>
            <a:br>
              <a:rPr lang="es-ES" sz="1800" i="0">
                <a:solidFill>
                  <a:srgbClr val="000066"/>
                </a:solidFill>
              </a:rPr>
            </a:br>
            <a:r>
              <a:rPr lang="es-ES" sz="1800" i="0">
                <a:solidFill>
                  <a:srgbClr val="000066"/>
                </a:solidFill>
              </a:rPr>
              <a:t>(CVR, NC=F) (margen inferior del IC 95% de 2 colas para la diferencia </a:t>
            </a:r>
            <a:br>
              <a:rPr lang="es-ES" sz="1800" i="0">
                <a:solidFill>
                  <a:srgbClr val="000066"/>
                </a:solidFill>
              </a:rPr>
            </a:br>
            <a:r>
              <a:rPr lang="es-ES" sz="1800" i="0">
                <a:solidFill>
                  <a:srgbClr val="000066"/>
                </a:solidFill>
              </a:rPr>
              <a:t>= - 10%, poder 90%)</a:t>
            </a: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/>
        </p:nvGraphicFramePr>
        <p:xfrm>
          <a:off x="4140200" y="2420938"/>
          <a:ext cx="2879725" cy="755650"/>
        </p:xfrm>
        <a:graphic>
          <a:graphicData uri="http://schemas.openxmlformats.org/drawingml/2006/table">
            <a:tbl>
              <a:tblPr/>
              <a:tblGrid>
                <a:gridCol w="2879725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300/100 mg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fdc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/>
        </p:nvGraphicFramePr>
        <p:xfrm>
          <a:off x="4140200" y="3433763"/>
          <a:ext cx="2879725" cy="733425"/>
        </p:xfrm>
        <a:graphic>
          <a:graphicData uri="http://schemas.openxmlformats.org/drawingml/2006/table">
            <a:tbl>
              <a:tblPr/>
              <a:tblGrid>
                <a:gridCol w="2879725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400/100 mg BID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fdc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3" name="Oval 170"/>
          <p:cNvSpPr>
            <a:spLocks noChangeArrowheads="1"/>
          </p:cNvSpPr>
          <p:nvPr/>
        </p:nvSpPr>
        <p:spPr bwMode="auto">
          <a:xfrm>
            <a:off x="2184400" y="1371600"/>
            <a:ext cx="1712913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Randomización*</a:t>
            </a:r>
          </a:p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Etiqueta abierta</a:t>
            </a:r>
          </a:p>
        </p:txBody>
      </p:sp>
      <p:sp>
        <p:nvSpPr>
          <p:cNvPr id="5144" name="AutoShape 162"/>
          <p:cNvSpPr>
            <a:spLocks noChangeArrowheads="1"/>
          </p:cNvSpPr>
          <p:nvPr/>
        </p:nvSpPr>
        <p:spPr bwMode="auto">
          <a:xfrm>
            <a:off x="311150" y="2565400"/>
            <a:ext cx="2606675" cy="1446213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r>
              <a:rPr lang="es-ES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años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ARV-naïve o &lt; 1 semana de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Exposición previa a ARV 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HIV RNA </a:t>
            </a:r>
            <a:r>
              <a:rPr lang="es-ES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5,000 c/mL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Sin limite de CD4</a:t>
            </a:r>
          </a:p>
        </p:txBody>
      </p:sp>
      <p:sp>
        <p:nvSpPr>
          <p:cNvPr id="5145" name="ZoneTexte 71"/>
          <p:cNvSpPr txBox="1">
            <a:spLocks noChangeArrowheads="1"/>
          </p:cNvSpPr>
          <p:nvPr/>
        </p:nvSpPr>
        <p:spPr bwMode="auto">
          <a:xfrm>
            <a:off x="2500313" y="4292600"/>
            <a:ext cx="5822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800" i="0">
                <a:solidFill>
                  <a:srgbClr val="000066"/>
                </a:solidFill>
              </a:rPr>
              <a:t>*La randomización fue estratificada por HIV RNA </a:t>
            </a:r>
            <a:br>
              <a:rPr lang="es-ES" sz="1800" i="0">
                <a:solidFill>
                  <a:srgbClr val="000066"/>
                </a:solidFill>
              </a:rPr>
            </a:br>
            <a:r>
              <a:rPr lang="es-ES" sz="1800" i="0">
                <a:solidFill>
                  <a:srgbClr val="000066"/>
                </a:solidFill>
              </a:rPr>
              <a:t>(&lt; o </a:t>
            </a:r>
            <a:r>
              <a:rPr lang="es-ES" sz="1800" i="0" u="sng">
                <a:solidFill>
                  <a:srgbClr val="000066"/>
                </a:solidFill>
              </a:rPr>
              <a:t>&gt;</a:t>
            </a:r>
            <a:r>
              <a:rPr lang="es-ES" sz="1800" i="0">
                <a:solidFill>
                  <a:srgbClr val="000066"/>
                </a:solidFill>
              </a:rPr>
              <a:t> 100,000 c/mL) al  cribado y por región geográfica</a:t>
            </a:r>
          </a:p>
        </p:txBody>
      </p:sp>
      <p:sp>
        <p:nvSpPr>
          <p:cNvPr id="5146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CASTLE: ATV/r QD vs LPV/r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cxnSp>
        <p:nvCxnSpPr>
          <p:cNvPr id="5147" name="AutoShape 60"/>
          <p:cNvCxnSpPr>
            <a:cxnSpLocks noChangeShapeType="1"/>
          </p:cNvCxnSpPr>
          <p:nvPr/>
        </p:nvCxnSpPr>
        <p:spPr bwMode="auto">
          <a:xfrm rot="10800000" flipH="1" flipV="1">
            <a:off x="4052888" y="2794000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48" name="Line 63"/>
          <p:cNvSpPr>
            <a:spLocks noChangeShapeType="1"/>
          </p:cNvSpPr>
          <p:nvPr/>
        </p:nvSpPr>
        <p:spPr bwMode="auto">
          <a:xfrm>
            <a:off x="2843213" y="3284538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49" name="Rectangle 9"/>
          <p:cNvSpPr>
            <a:spLocks noChangeArrowheads="1"/>
          </p:cNvSpPr>
          <p:nvPr/>
        </p:nvSpPr>
        <p:spPr bwMode="auto">
          <a:xfrm>
            <a:off x="3274027" y="3460750"/>
            <a:ext cx="8274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443</a:t>
            </a:r>
          </a:p>
        </p:txBody>
      </p:sp>
      <p:sp>
        <p:nvSpPr>
          <p:cNvPr id="5150" name="Rectangle 8"/>
          <p:cNvSpPr>
            <a:spLocks noChangeArrowheads="1"/>
          </p:cNvSpPr>
          <p:nvPr/>
        </p:nvSpPr>
        <p:spPr bwMode="auto">
          <a:xfrm>
            <a:off x="3274027" y="2466975"/>
            <a:ext cx="8274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440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677862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sz="1600" b="1" i="0">
                <a:solidFill>
                  <a:srgbClr val="0066FF"/>
                </a:solidFill>
                <a:latin typeface="Calibri" pitchFamily="34" charset="0"/>
              </a:rPr>
              <a:t>S48</a:t>
            </a:r>
            <a:endParaRPr lang="es-ES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sz="1600" b="1" i="0">
                <a:solidFill>
                  <a:srgbClr val="0066FF"/>
                </a:solidFill>
                <a:latin typeface="Calibri" pitchFamily="34" charset="0"/>
              </a:rPr>
              <a:t>S96</a:t>
            </a:r>
            <a:endParaRPr lang="es-ES" sz="1600" i="0">
              <a:solidFill>
                <a:srgbClr val="0066FF"/>
              </a:solidFill>
              <a:latin typeface="Calibri" pitchFamily="34" charset="0"/>
            </a:endParaRPr>
          </a:p>
        </p:txBody>
      </p:sp>
      <p:grpSp>
        <p:nvGrpSpPr>
          <p:cNvPr id="5153" name="Group 34"/>
          <p:cNvGrpSpPr>
            <a:grpSpLocks/>
          </p:cNvGrpSpPr>
          <p:nvPr/>
        </p:nvGrpSpPr>
        <p:grpSpPr bwMode="auto">
          <a:xfrm>
            <a:off x="7097713" y="1987550"/>
            <a:ext cx="1622425" cy="2151063"/>
            <a:chOff x="4471" y="1525"/>
            <a:chExt cx="1022" cy="1074"/>
          </a:xfrm>
        </p:grpSpPr>
        <p:sp>
          <p:nvSpPr>
            <p:cNvPr id="5157" name="Line 172"/>
            <p:cNvSpPr>
              <a:spLocks noChangeShapeType="1"/>
            </p:cNvSpPr>
            <p:nvPr/>
          </p:nvSpPr>
          <p:spPr bwMode="auto">
            <a:xfrm>
              <a:off x="5493" y="1525"/>
              <a:ext cx="0" cy="1074"/>
            </a:xfrm>
            <a:prstGeom prst="line">
              <a:avLst/>
            </a:prstGeom>
            <a:noFill/>
            <a:ln w="12700">
              <a:solidFill>
                <a:srgbClr val="7E7ED4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58" name="Line 172"/>
            <p:cNvSpPr>
              <a:spLocks noChangeShapeType="1"/>
            </p:cNvSpPr>
            <p:nvPr/>
          </p:nvSpPr>
          <p:spPr bwMode="auto">
            <a:xfrm>
              <a:off x="4471" y="1525"/>
              <a:ext cx="0" cy="1074"/>
            </a:xfrm>
            <a:prstGeom prst="line">
              <a:avLst/>
            </a:prstGeom>
            <a:noFill/>
            <a:ln w="12700">
              <a:solidFill>
                <a:srgbClr val="7E7ED4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154" name="Group 37"/>
          <p:cNvGrpSpPr>
            <a:grpSpLocks/>
          </p:cNvGrpSpPr>
          <p:nvPr/>
        </p:nvGrpSpPr>
        <p:grpSpPr bwMode="auto">
          <a:xfrm>
            <a:off x="7146925" y="2800350"/>
            <a:ext cx="1574800" cy="974725"/>
            <a:chOff x="4502" y="1764"/>
            <a:chExt cx="646" cy="614"/>
          </a:xfrm>
        </p:grpSpPr>
        <p:sp>
          <p:nvSpPr>
            <p:cNvPr id="5155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56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5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6217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218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CASTLE</a:t>
              </a:r>
            </a:p>
          </p:txBody>
        </p:sp>
      </p:grpSp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CASTLE: ATV/r QD vs LPV/r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graphicFrame>
        <p:nvGraphicFramePr>
          <p:cNvPr id="236625" name="Group 81"/>
          <p:cNvGraphicFramePr>
            <a:graphicFrameLocks noGrp="1"/>
          </p:cNvGraphicFramePr>
          <p:nvPr>
            <p:ph idx="4294967295"/>
          </p:nvPr>
        </p:nvGraphicFramePr>
        <p:xfrm>
          <a:off x="395288" y="1644650"/>
          <a:ext cx="8353425" cy="4548197"/>
        </p:xfrm>
        <a:graphic>
          <a:graphicData uri="http://schemas.openxmlformats.org/drawingml/2006/table">
            <a:tbl>
              <a:tblPr/>
              <a:tblGrid>
                <a:gridCol w="433387"/>
                <a:gridCol w="3944938"/>
                <a:gridCol w="2070100"/>
                <a:gridCol w="1905000"/>
              </a:tblGrid>
              <a:tr h="5812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ATV/r</a:t>
                      </a:r>
                      <a:b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440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</a:t>
                      </a:r>
                      <a:b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443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30637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edad, años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34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36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37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31%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31%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(log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c/mL), mediana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5.01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4.96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37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100,000 c/mL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51%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47%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37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, mediana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205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204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&lt; 50/mm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13%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11%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37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Coinfección hepatitis B / hepatitis C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5% / 9%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5% / 7%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37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Discontinuación a S48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13%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falta de eficacia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5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8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3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adversos eventos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10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14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Discontinuación en o después S48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3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falta de eficacia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7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1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3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adversos eventos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1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1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214" name="Rectangle 6"/>
          <p:cNvSpPr>
            <a:spLocks noChangeArrowheads="1"/>
          </p:cNvSpPr>
          <p:nvPr/>
        </p:nvSpPr>
        <p:spPr bwMode="auto">
          <a:xfrm>
            <a:off x="971550" y="1295400"/>
            <a:ext cx="71628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25"/>
              </a:lnSpc>
              <a:spcBef>
                <a:spcPct val="20000"/>
              </a:spcBef>
            </a:pPr>
            <a:r>
              <a:rPr lang="es-ES" b="1" i="0">
                <a:solidFill>
                  <a:srgbClr val="CC3300"/>
                </a:solidFill>
                <a:latin typeface="Calibri" pitchFamily="34" charset="0"/>
              </a:rPr>
              <a:t>Características basales y disposición de pacientes</a:t>
            </a:r>
          </a:p>
        </p:txBody>
      </p:sp>
      <p:sp>
        <p:nvSpPr>
          <p:cNvPr id="6215" name="ZoneTexte 9"/>
          <p:cNvSpPr txBox="1">
            <a:spLocks noChangeArrowheads="1"/>
          </p:cNvSpPr>
          <p:nvPr/>
        </p:nvSpPr>
        <p:spPr bwMode="auto">
          <a:xfrm>
            <a:off x="862013" y="6210300"/>
            <a:ext cx="72310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600" i="0">
                <a:solidFill>
                  <a:srgbClr val="000066"/>
                </a:solidFill>
              </a:rPr>
              <a:t>LPV/r fue administrado en capsulas blandas durante las primeras 48 semanas</a:t>
            </a:r>
          </a:p>
        </p:txBody>
      </p:sp>
      <p:sp>
        <p:nvSpPr>
          <p:cNvPr id="6216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Molina JM. Lancet 2008;372:646-55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34"/>
          <p:cNvSpPr txBox="1">
            <a:spLocks noChangeArrowheads="1"/>
          </p:cNvSpPr>
          <p:nvPr/>
        </p:nvSpPr>
        <p:spPr bwMode="auto">
          <a:xfrm>
            <a:off x="836613" y="1628775"/>
            <a:ext cx="3159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s-ES" sz="2000" b="1" i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HIV RNA &lt; 50 c/mL (ITT)</a:t>
            </a:r>
          </a:p>
        </p:txBody>
      </p:sp>
      <p:sp>
        <p:nvSpPr>
          <p:cNvPr id="7171" name="Text Box 179"/>
          <p:cNvSpPr txBox="1">
            <a:spLocks noChangeArrowheads="1"/>
          </p:cNvSpPr>
          <p:nvPr/>
        </p:nvSpPr>
        <p:spPr bwMode="auto">
          <a:xfrm>
            <a:off x="4787900" y="5073650"/>
            <a:ext cx="3960813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spcBef>
                <a:spcPct val="5000"/>
              </a:spcBef>
            </a:pPr>
            <a:r>
              <a:rPr lang="es-ES" sz="1800" i="0">
                <a:solidFill>
                  <a:srgbClr val="000066"/>
                </a:solidFill>
                <a:cs typeface="Arial" charset="0"/>
              </a:rPr>
              <a:t>Media de aumento de CD4/mm</a:t>
            </a:r>
            <a:r>
              <a:rPr lang="es-ES" sz="1800" i="0" baseline="30000">
                <a:solidFill>
                  <a:srgbClr val="000066"/>
                </a:solidFill>
                <a:cs typeface="Arial" charset="0"/>
              </a:rPr>
              <a:t>3</a:t>
            </a:r>
            <a:r>
              <a:rPr lang="es-ES" sz="1800" i="0">
                <a:solidFill>
                  <a:srgbClr val="000066"/>
                </a:solidFill>
                <a:cs typeface="Arial" charset="0"/>
              </a:rPr>
              <a:t> </a:t>
            </a:r>
            <a:br>
              <a:rPr lang="es-ES" sz="1800" i="0">
                <a:solidFill>
                  <a:srgbClr val="000066"/>
                </a:solidFill>
                <a:cs typeface="Arial" charset="0"/>
              </a:rPr>
            </a:br>
            <a:r>
              <a:rPr lang="es-ES" sz="1800" i="0">
                <a:solidFill>
                  <a:srgbClr val="000066"/>
                </a:solidFill>
                <a:cs typeface="Arial" charset="0"/>
              </a:rPr>
              <a:t>a S48 (valores observados): </a:t>
            </a:r>
          </a:p>
          <a:p>
            <a:pPr algn="l">
              <a:spcBef>
                <a:spcPct val="5000"/>
              </a:spcBef>
            </a:pPr>
            <a:r>
              <a:rPr lang="es-ES" sz="1800" i="0">
                <a:solidFill>
                  <a:srgbClr val="000066"/>
                </a:solidFill>
                <a:cs typeface="Arial" charset="0"/>
              </a:rPr>
              <a:t>203 (ATV/r) vs 219 (LPV/r)</a:t>
            </a:r>
          </a:p>
        </p:txBody>
      </p:sp>
      <p:graphicFrame>
        <p:nvGraphicFramePr>
          <p:cNvPr id="208962" name="Group 66"/>
          <p:cNvGraphicFramePr>
            <a:graphicFrameLocks noGrp="1"/>
          </p:cNvGraphicFramePr>
          <p:nvPr/>
        </p:nvGraphicFramePr>
        <p:xfrm>
          <a:off x="4837113" y="2293938"/>
          <a:ext cx="3925887" cy="1079500"/>
        </p:xfrm>
        <a:graphic>
          <a:graphicData uri="http://schemas.openxmlformats.org/drawingml/2006/table">
            <a:tbl>
              <a:tblPr/>
              <a:tblGrid>
                <a:gridCol w="2122487"/>
                <a:gridCol w="874713"/>
                <a:gridCol w="928687"/>
              </a:tblGrid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Basal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ATV/r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RNA &lt; 5 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RNA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5 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82%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74%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81%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186" name="Text Box 134"/>
          <p:cNvSpPr txBox="1">
            <a:spLocks noChangeArrowheads="1"/>
          </p:cNvSpPr>
          <p:nvPr/>
        </p:nvSpPr>
        <p:spPr bwMode="auto">
          <a:xfrm>
            <a:off x="4686300" y="1628775"/>
            <a:ext cx="41989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80000"/>
              </a:lnSpc>
              <a:spcBef>
                <a:spcPct val="5000"/>
              </a:spcBef>
            </a:pPr>
            <a:r>
              <a:rPr lang="es-ES" sz="2000" b="1" i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HIV RNA &lt; 50 según CV basal a S48</a:t>
            </a:r>
            <a:br>
              <a:rPr lang="es-ES" sz="2000" b="1" i="0">
                <a:solidFill>
                  <a:srgbClr val="333399"/>
                </a:solidFill>
                <a:latin typeface="Calibri" pitchFamily="34" charset="0"/>
                <a:cs typeface="Arial" charset="0"/>
              </a:rPr>
            </a:br>
            <a:r>
              <a:rPr lang="es-ES" sz="2000" b="1" i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(CVR, NC=F) </a:t>
            </a:r>
          </a:p>
        </p:txBody>
      </p:sp>
      <p:sp>
        <p:nvSpPr>
          <p:cNvPr id="7187" name="Text Box 2"/>
          <p:cNvSpPr txBox="1">
            <a:spLocks noChangeArrowheads="1"/>
          </p:cNvSpPr>
          <p:nvPr/>
        </p:nvSpPr>
        <p:spPr bwMode="auto">
          <a:xfrm>
            <a:off x="1641475" y="1128713"/>
            <a:ext cx="58531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Respuesta al tratamiento a semana 48</a:t>
            </a:r>
          </a:p>
        </p:txBody>
      </p:sp>
      <p:sp>
        <p:nvSpPr>
          <p:cNvPr id="7188" name="Text Box 134"/>
          <p:cNvSpPr txBox="1">
            <a:spLocks noChangeArrowheads="1"/>
          </p:cNvSpPr>
          <p:nvPr/>
        </p:nvSpPr>
        <p:spPr bwMode="auto">
          <a:xfrm>
            <a:off x="4787900" y="3624263"/>
            <a:ext cx="39751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spcBef>
                <a:spcPct val="5000"/>
              </a:spcBef>
            </a:pPr>
            <a:r>
              <a:rPr lang="es-ES" sz="1800" i="0">
                <a:solidFill>
                  <a:srgbClr val="000066"/>
                </a:solidFill>
                <a:cs typeface="Arial" charset="0"/>
              </a:rPr>
              <a:t>Análisis post hoc : menor tasa de respuesta virológica asociada con menores recuentos de CD4 para LPV/r (p = 0.0085) pero no para ATV/r (p = 0.51)</a:t>
            </a:r>
          </a:p>
        </p:txBody>
      </p:sp>
      <p:sp>
        <p:nvSpPr>
          <p:cNvPr id="7189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CASTLE: ATV/r QD vs LPV/r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7190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Molina JM. Lancet 2008;372:646-55 </a:t>
            </a:r>
          </a:p>
        </p:txBody>
      </p:sp>
      <p:grpSp>
        <p:nvGrpSpPr>
          <p:cNvPr id="43" name="Groupe 42"/>
          <p:cNvGrpSpPr/>
          <p:nvPr/>
        </p:nvGrpSpPr>
        <p:grpSpPr>
          <a:xfrm>
            <a:off x="452438" y="1995488"/>
            <a:ext cx="3916362" cy="4402137"/>
            <a:chOff x="452438" y="1995488"/>
            <a:chExt cx="3916362" cy="4402137"/>
          </a:xfrm>
        </p:grpSpPr>
        <p:sp>
          <p:nvSpPr>
            <p:cNvPr id="7191" name="Rectangle 133"/>
            <p:cNvSpPr>
              <a:spLocks noChangeArrowheads="1"/>
            </p:cNvSpPr>
            <p:nvPr/>
          </p:nvSpPr>
          <p:spPr bwMode="auto">
            <a:xfrm>
              <a:off x="1092200" y="2957513"/>
              <a:ext cx="609600" cy="2390775"/>
            </a:xfrm>
            <a:prstGeom prst="rect">
              <a:avLst/>
            </a:prstGeom>
            <a:solidFill>
              <a:srgbClr val="80008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192" name="Rectangle 135"/>
            <p:cNvSpPr>
              <a:spLocks noChangeArrowheads="1"/>
            </p:cNvSpPr>
            <p:nvPr/>
          </p:nvSpPr>
          <p:spPr bwMode="auto">
            <a:xfrm>
              <a:off x="550863" y="456088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7193" name="Rectangle 136"/>
            <p:cNvSpPr>
              <a:spLocks noChangeArrowheads="1"/>
            </p:cNvSpPr>
            <p:nvPr/>
          </p:nvSpPr>
          <p:spPr bwMode="auto">
            <a:xfrm>
              <a:off x="550863" y="386873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7194" name="Rectangle 137"/>
            <p:cNvSpPr>
              <a:spLocks noChangeArrowheads="1"/>
            </p:cNvSpPr>
            <p:nvPr/>
          </p:nvSpPr>
          <p:spPr bwMode="auto">
            <a:xfrm>
              <a:off x="452438" y="2487613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7195" name="Rectangle 138"/>
            <p:cNvSpPr>
              <a:spLocks noChangeArrowheads="1"/>
            </p:cNvSpPr>
            <p:nvPr/>
          </p:nvSpPr>
          <p:spPr bwMode="auto">
            <a:xfrm>
              <a:off x="550863" y="317817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7196" name="Line 139"/>
            <p:cNvSpPr>
              <a:spLocks noChangeShapeType="1"/>
            </p:cNvSpPr>
            <p:nvPr/>
          </p:nvSpPr>
          <p:spPr bwMode="auto">
            <a:xfrm>
              <a:off x="815975" y="46672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197" name="Line 140"/>
            <p:cNvSpPr>
              <a:spLocks noChangeShapeType="1"/>
            </p:cNvSpPr>
            <p:nvPr/>
          </p:nvSpPr>
          <p:spPr bwMode="auto">
            <a:xfrm>
              <a:off x="815975" y="39766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198" name="Line 141"/>
            <p:cNvSpPr>
              <a:spLocks noChangeShapeType="1"/>
            </p:cNvSpPr>
            <p:nvPr/>
          </p:nvSpPr>
          <p:spPr bwMode="auto">
            <a:xfrm>
              <a:off x="815975" y="25923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199" name="Line 142"/>
            <p:cNvSpPr>
              <a:spLocks noChangeShapeType="1"/>
            </p:cNvSpPr>
            <p:nvPr/>
          </p:nvSpPr>
          <p:spPr bwMode="auto">
            <a:xfrm>
              <a:off x="815975" y="32829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200" name="Line 143"/>
            <p:cNvSpPr>
              <a:spLocks noChangeShapeType="1"/>
            </p:cNvSpPr>
            <p:nvPr/>
          </p:nvSpPr>
          <p:spPr bwMode="auto">
            <a:xfrm>
              <a:off x="906463" y="2582863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201" name="Rectangle 144"/>
            <p:cNvSpPr>
              <a:spLocks noChangeArrowheads="1"/>
            </p:cNvSpPr>
            <p:nvPr/>
          </p:nvSpPr>
          <p:spPr bwMode="auto">
            <a:xfrm>
              <a:off x="1227138" y="2609850"/>
              <a:ext cx="381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800080"/>
                  </a:solidFill>
                  <a:cs typeface="Arial" charset="0"/>
                </a:rPr>
                <a:t>78</a:t>
              </a:r>
            </a:p>
          </p:txBody>
        </p:sp>
        <p:sp>
          <p:nvSpPr>
            <p:cNvPr id="7202" name="Rectangle 145"/>
            <p:cNvSpPr>
              <a:spLocks noChangeArrowheads="1"/>
            </p:cNvSpPr>
            <p:nvPr/>
          </p:nvSpPr>
          <p:spPr bwMode="auto">
            <a:xfrm>
              <a:off x="1830388" y="2827338"/>
              <a:ext cx="381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993300"/>
                  </a:solidFill>
                  <a:cs typeface="Arial" charset="0"/>
                </a:rPr>
                <a:t>76</a:t>
              </a:r>
            </a:p>
          </p:txBody>
        </p:sp>
        <p:sp>
          <p:nvSpPr>
            <p:cNvPr id="7203" name="Text Box 148"/>
            <p:cNvSpPr txBox="1">
              <a:spLocks noChangeArrowheads="1"/>
            </p:cNvSpPr>
            <p:nvPr/>
          </p:nvSpPr>
          <p:spPr bwMode="auto">
            <a:xfrm>
              <a:off x="477838" y="2106613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7204" name="Rectangle 151"/>
            <p:cNvSpPr>
              <a:spLocks noChangeArrowheads="1"/>
            </p:cNvSpPr>
            <p:nvPr/>
          </p:nvSpPr>
          <p:spPr bwMode="auto">
            <a:xfrm>
              <a:off x="1695450" y="3189288"/>
              <a:ext cx="609600" cy="2159000"/>
            </a:xfrm>
            <a:prstGeom prst="rect">
              <a:avLst/>
            </a:prstGeom>
            <a:solidFill>
              <a:srgbClr val="CC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5" name="ZoneTexte 86"/>
            <p:cNvSpPr txBox="1">
              <a:spLocks noChangeArrowheads="1"/>
            </p:cNvSpPr>
            <p:nvPr/>
          </p:nvSpPr>
          <p:spPr bwMode="auto">
            <a:xfrm>
              <a:off x="852488" y="5686425"/>
              <a:ext cx="1649412" cy="71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500" i="0" dirty="0" smtClean="0">
                  <a:solidFill>
                    <a:srgbClr val="000066"/>
                  </a:solidFill>
                </a:rPr>
                <a:t>IC95</a:t>
              </a:r>
              <a:r>
                <a:rPr lang="es-ES" sz="1500" i="0" dirty="0">
                  <a:solidFill>
                    <a:srgbClr val="000066"/>
                  </a:solidFill>
                </a:rPr>
                <a:t>% </a:t>
              </a:r>
              <a:br>
                <a:rPr lang="es-ES" sz="1500" i="0" dirty="0">
                  <a:solidFill>
                    <a:srgbClr val="000066"/>
                  </a:solidFill>
                </a:rPr>
              </a:br>
              <a:r>
                <a:rPr lang="es-ES" sz="1500" i="0" dirty="0">
                  <a:solidFill>
                    <a:srgbClr val="000066"/>
                  </a:solidFill>
                </a:rPr>
                <a:t>para la </a:t>
              </a:r>
              <a:r>
                <a:rPr lang="es-ES" sz="1500" i="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diferencia</a:t>
              </a:r>
              <a:endParaRPr lang="es-ES" sz="1500" i="0" dirty="0">
                <a:solidFill>
                  <a:srgbClr val="000066"/>
                </a:solidFill>
              </a:endParaRPr>
            </a:p>
            <a:p>
              <a:pPr>
                <a:lnSpc>
                  <a:spcPct val="90000"/>
                </a:lnSpc>
              </a:pPr>
              <a:r>
                <a:rPr lang="es-ES" sz="1500" i="0" dirty="0">
                  <a:solidFill>
                    <a:srgbClr val="000066"/>
                  </a:solidFill>
                </a:rPr>
                <a:t>= - </a:t>
              </a:r>
              <a:r>
                <a:rPr lang="es-ES" sz="1500" i="0" dirty="0" smtClean="0">
                  <a:solidFill>
                    <a:srgbClr val="000066"/>
                  </a:solidFill>
                </a:rPr>
                <a:t>3.8 ; </a:t>
              </a:r>
              <a:r>
                <a:rPr lang="es-ES" sz="1500" i="0" dirty="0">
                  <a:solidFill>
                    <a:srgbClr val="000066"/>
                  </a:solidFill>
                </a:rPr>
                <a:t>7.1</a:t>
              </a:r>
            </a:p>
          </p:txBody>
        </p:sp>
        <p:sp>
          <p:nvSpPr>
            <p:cNvPr id="7206" name="Rectangle 133"/>
            <p:cNvSpPr>
              <a:spLocks noChangeArrowheads="1"/>
            </p:cNvSpPr>
            <p:nvPr/>
          </p:nvSpPr>
          <p:spPr bwMode="auto">
            <a:xfrm>
              <a:off x="2786063" y="2957513"/>
              <a:ext cx="609600" cy="2390775"/>
            </a:xfrm>
            <a:prstGeom prst="rect">
              <a:avLst/>
            </a:prstGeom>
            <a:solidFill>
              <a:srgbClr val="80008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7" name="Rectangle 144"/>
            <p:cNvSpPr>
              <a:spLocks noChangeArrowheads="1"/>
            </p:cNvSpPr>
            <p:nvPr/>
          </p:nvSpPr>
          <p:spPr bwMode="auto">
            <a:xfrm>
              <a:off x="2911475" y="2620963"/>
              <a:ext cx="381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800080"/>
                  </a:solidFill>
                  <a:cs typeface="Arial" charset="0"/>
                </a:rPr>
                <a:t>78</a:t>
              </a:r>
            </a:p>
          </p:txBody>
        </p:sp>
        <p:sp>
          <p:nvSpPr>
            <p:cNvPr id="7208" name="Rectangle 145"/>
            <p:cNvSpPr>
              <a:spLocks noChangeArrowheads="1"/>
            </p:cNvSpPr>
            <p:nvPr/>
          </p:nvSpPr>
          <p:spPr bwMode="auto">
            <a:xfrm>
              <a:off x="3502025" y="2838450"/>
              <a:ext cx="381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993300"/>
                  </a:solidFill>
                  <a:cs typeface="Arial" charset="0"/>
                </a:rPr>
                <a:t>76</a:t>
              </a:r>
            </a:p>
          </p:txBody>
        </p:sp>
        <p:sp>
          <p:nvSpPr>
            <p:cNvPr id="7209" name="Rectangle 151"/>
            <p:cNvSpPr>
              <a:spLocks noChangeArrowheads="1"/>
            </p:cNvSpPr>
            <p:nvPr/>
          </p:nvSpPr>
          <p:spPr bwMode="auto">
            <a:xfrm>
              <a:off x="3389313" y="3189288"/>
              <a:ext cx="609600" cy="2159000"/>
            </a:xfrm>
            <a:prstGeom prst="rect">
              <a:avLst/>
            </a:prstGeom>
            <a:solidFill>
              <a:srgbClr val="CC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10" name="Rectangle 40"/>
            <p:cNvSpPr>
              <a:spLocks noChangeArrowheads="1"/>
            </p:cNvSpPr>
            <p:nvPr/>
          </p:nvSpPr>
          <p:spPr bwMode="auto">
            <a:xfrm>
              <a:off x="1136650" y="2030413"/>
              <a:ext cx="1076325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es-ES" sz="1600" i="0">
                  <a:solidFill>
                    <a:srgbClr val="000066"/>
                  </a:solidFill>
                  <a:cs typeface="Arial" charset="0"/>
                </a:rPr>
                <a:t>Análisis</a:t>
              </a:r>
            </a:p>
            <a:p>
              <a:pPr>
                <a:spcBef>
                  <a:spcPct val="5000"/>
                </a:spcBef>
              </a:pPr>
              <a:r>
                <a:rPr lang="es-ES" sz="1600" i="0">
                  <a:solidFill>
                    <a:srgbClr val="000066"/>
                  </a:solidFill>
                  <a:cs typeface="Arial" charset="0"/>
                </a:rPr>
                <a:t> primarios</a:t>
              </a:r>
              <a:br>
                <a:rPr lang="es-ES" sz="1600" i="0">
                  <a:solidFill>
                    <a:srgbClr val="000066"/>
                  </a:solidFill>
                  <a:cs typeface="Arial" charset="0"/>
                </a:rPr>
              </a:br>
              <a:endParaRPr lang="es-ES" sz="1600" i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211" name="ZoneTexte 86"/>
            <p:cNvSpPr txBox="1">
              <a:spLocks noChangeArrowheads="1"/>
            </p:cNvSpPr>
            <p:nvPr/>
          </p:nvSpPr>
          <p:spPr bwMode="auto">
            <a:xfrm>
              <a:off x="2614613" y="5686425"/>
              <a:ext cx="1649412" cy="71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500" i="0" dirty="0" smtClean="0">
                  <a:solidFill>
                    <a:srgbClr val="000066"/>
                  </a:solidFill>
                </a:rPr>
                <a:t>IC95</a:t>
              </a:r>
              <a:r>
                <a:rPr lang="es-ES" sz="1500" i="0" dirty="0">
                  <a:solidFill>
                    <a:srgbClr val="000066"/>
                  </a:solidFill>
                </a:rPr>
                <a:t>% </a:t>
              </a:r>
              <a:br>
                <a:rPr lang="es-ES" sz="1500" i="0" dirty="0">
                  <a:solidFill>
                    <a:srgbClr val="000066"/>
                  </a:solidFill>
                </a:rPr>
              </a:br>
              <a:r>
                <a:rPr lang="es-ES" sz="1500" i="0" dirty="0">
                  <a:solidFill>
                    <a:srgbClr val="000066"/>
                  </a:solidFill>
                </a:rPr>
                <a:t>para la </a:t>
              </a:r>
              <a:r>
                <a:rPr lang="es-ES" sz="1500" i="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diferencia</a:t>
              </a:r>
              <a:endParaRPr lang="es-ES" sz="1500" i="0" dirty="0">
                <a:solidFill>
                  <a:srgbClr val="000066"/>
                </a:solidFill>
              </a:endParaRPr>
            </a:p>
            <a:p>
              <a:pPr>
                <a:lnSpc>
                  <a:spcPct val="90000"/>
                </a:lnSpc>
              </a:pPr>
              <a:r>
                <a:rPr lang="es-ES" sz="1500" i="0" dirty="0">
                  <a:solidFill>
                    <a:srgbClr val="000066"/>
                  </a:solidFill>
                </a:rPr>
                <a:t>= - </a:t>
              </a:r>
              <a:r>
                <a:rPr lang="es-ES" sz="1500" i="0" dirty="0" smtClean="0">
                  <a:solidFill>
                    <a:srgbClr val="000066"/>
                  </a:solidFill>
                </a:rPr>
                <a:t>3.6 ; </a:t>
              </a:r>
              <a:r>
                <a:rPr lang="es-ES" sz="1500" i="0" dirty="0">
                  <a:solidFill>
                    <a:srgbClr val="000066"/>
                  </a:solidFill>
                </a:rPr>
                <a:t>7.4</a:t>
              </a:r>
            </a:p>
          </p:txBody>
        </p:sp>
        <p:sp>
          <p:nvSpPr>
            <p:cNvPr id="7212" name="Line 146"/>
            <p:cNvSpPr>
              <a:spLocks noChangeShapeType="1"/>
            </p:cNvSpPr>
            <p:nvPr/>
          </p:nvSpPr>
          <p:spPr bwMode="auto">
            <a:xfrm>
              <a:off x="815975" y="5359400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213" name="AutoShape 165"/>
            <p:cNvSpPr>
              <a:spLocks noChangeArrowheads="1"/>
            </p:cNvSpPr>
            <p:nvPr/>
          </p:nvSpPr>
          <p:spPr bwMode="auto">
            <a:xfrm>
              <a:off x="2439988" y="2017713"/>
              <a:ext cx="1928812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214" name="Rectangle 3"/>
            <p:cNvSpPr>
              <a:spLocks noChangeArrowheads="1"/>
            </p:cNvSpPr>
            <p:nvPr/>
          </p:nvSpPr>
          <p:spPr bwMode="auto">
            <a:xfrm>
              <a:off x="2549525" y="2116138"/>
              <a:ext cx="177800" cy="144462"/>
            </a:xfrm>
            <a:prstGeom prst="rect">
              <a:avLst/>
            </a:prstGeom>
            <a:solidFill>
              <a:srgbClr val="800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000066"/>
                </a:solidFill>
              </a:endParaRPr>
            </a:p>
          </p:txBody>
        </p:sp>
        <p:sp>
          <p:nvSpPr>
            <p:cNvPr id="7215" name="Rectangle 4"/>
            <p:cNvSpPr>
              <a:spLocks noChangeArrowheads="1"/>
            </p:cNvSpPr>
            <p:nvPr/>
          </p:nvSpPr>
          <p:spPr bwMode="auto">
            <a:xfrm>
              <a:off x="2549525" y="2381250"/>
              <a:ext cx="177800" cy="144463"/>
            </a:xfrm>
            <a:prstGeom prst="rect">
              <a:avLst/>
            </a:prstGeom>
            <a:solidFill>
              <a:srgbClr val="CC66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000066"/>
                </a:solidFill>
              </a:endParaRPr>
            </a:p>
          </p:txBody>
        </p:sp>
        <p:sp>
          <p:nvSpPr>
            <p:cNvPr id="7216" name="ZoneTexte 84"/>
            <p:cNvSpPr txBox="1">
              <a:spLocks noChangeArrowheads="1"/>
            </p:cNvSpPr>
            <p:nvPr/>
          </p:nvSpPr>
          <p:spPr bwMode="auto">
            <a:xfrm>
              <a:off x="2706688" y="1995488"/>
              <a:ext cx="164820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ATV/r </a:t>
              </a:r>
              <a:r>
                <a:rPr lang="es-ES" sz="1800" b="1" i="0" dirty="0" smtClean="0">
                  <a:solidFill>
                    <a:srgbClr val="333399"/>
                  </a:solidFill>
                  <a:latin typeface="Calibri" pitchFamily="34" charset="0"/>
                </a:rPr>
                <a:t>(N </a:t>
              </a:r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= 440)</a:t>
              </a:r>
            </a:p>
          </p:txBody>
        </p:sp>
        <p:sp>
          <p:nvSpPr>
            <p:cNvPr id="7217" name="ZoneTexte 85"/>
            <p:cNvSpPr txBox="1">
              <a:spLocks noChangeArrowheads="1"/>
            </p:cNvSpPr>
            <p:nvPr/>
          </p:nvSpPr>
          <p:spPr bwMode="auto">
            <a:xfrm>
              <a:off x="2706688" y="2255838"/>
              <a:ext cx="163301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LPV/r </a:t>
              </a:r>
              <a:r>
                <a:rPr lang="es-ES" sz="1800" b="1" i="0" dirty="0" smtClean="0">
                  <a:solidFill>
                    <a:srgbClr val="333399"/>
                  </a:solidFill>
                  <a:latin typeface="Calibri" pitchFamily="34" charset="0"/>
                </a:rPr>
                <a:t>(N </a:t>
              </a:r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= 443)</a:t>
              </a:r>
            </a:p>
          </p:txBody>
        </p:sp>
        <p:sp>
          <p:nvSpPr>
            <p:cNvPr id="7218" name="Rectangle 40"/>
            <p:cNvSpPr>
              <a:spLocks noChangeArrowheads="1"/>
            </p:cNvSpPr>
            <p:nvPr/>
          </p:nvSpPr>
          <p:spPr bwMode="auto">
            <a:xfrm>
              <a:off x="1004888" y="5368925"/>
              <a:ext cx="1374775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es-ES" sz="1600" b="1" i="0">
                  <a:solidFill>
                    <a:srgbClr val="000066"/>
                  </a:solidFill>
                  <a:cs typeface="Arial" charset="0"/>
                </a:rPr>
                <a:t>CVR, NC = F</a:t>
              </a:r>
            </a:p>
          </p:txBody>
        </p:sp>
        <p:sp>
          <p:nvSpPr>
            <p:cNvPr id="7219" name="Rectangle 41"/>
            <p:cNvSpPr>
              <a:spLocks noChangeArrowheads="1"/>
            </p:cNvSpPr>
            <p:nvPr/>
          </p:nvSpPr>
          <p:spPr bwMode="auto">
            <a:xfrm>
              <a:off x="2970213" y="5368925"/>
              <a:ext cx="871537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"/>
                </a:spcBef>
              </a:pPr>
              <a:r>
                <a:rPr lang="es-ES" sz="1600" b="1" i="0">
                  <a:solidFill>
                    <a:srgbClr val="000066"/>
                  </a:solidFill>
                  <a:cs typeface="Arial" charset="0"/>
                </a:rPr>
                <a:t>TLOVR</a:t>
              </a:r>
            </a:p>
          </p:txBody>
        </p:sp>
      </p:grpSp>
      <p:grpSp>
        <p:nvGrpSpPr>
          <p:cNvPr id="7220" name="Group 55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722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23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CASTLE</a:t>
              </a:r>
            </a:p>
          </p:txBody>
        </p:sp>
      </p:grpSp>
      <p:sp>
        <p:nvSpPr>
          <p:cNvPr id="7221" name="Rectangle 42"/>
          <p:cNvSpPr>
            <a:spLocks noChangeArrowheads="1"/>
          </p:cNvSpPr>
          <p:nvPr/>
        </p:nvSpPr>
        <p:spPr bwMode="auto">
          <a:xfrm>
            <a:off x="555625" y="6299200"/>
            <a:ext cx="5653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400" dirty="0">
                <a:solidFill>
                  <a:srgbClr val="000066"/>
                </a:solidFill>
              </a:rPr>
              <a:t>CVR, NC=F : respuesta virológica confirmada, abandono=fallo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49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8240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241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CASTLE</a:t>
              </a:r>
            </a:p>
          </p:txBody>
        </p:sp>
      </p:grpSp>
      <p:sp>
        <p:nvSpPr>
          <p:cNvPr id="819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CASTLE: ATV/r QD vs LPV/r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819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158875"/>
            <a:ext cx="9024938" cy="53038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400" b="1" smtClean="0">
                <a:latin typeface="Calibri" pitchFamily="34" charset="0"/>
                <a:ea typeface="ＭＳ Ｐゴシック" pitchFamily="-107" charset="-128"/>
              </a:rPr>
              <a:t>Fallo virológico</a:t>
            </a:r>
          </a:p>
          <a:p>
            <a:pPr lvl="1">
              <a:lnSpc>
                <a:spcPct val="90000"/>
              </a:lnSpc>
            </a:pPr>
            <a:r>
              <a:rPr lang="es-ES" sz="1800" smtClean="0">
                <a:ea typeface="ＭＳ Ｐゴシック" pitchFamily="-107" charset="-128"/>
              </a:rPr>
              <a:t>Definición: fallo confirmado en alcanzar CV &lt; 400 c/mL a S48, o rebote </a:t>
            </a:r>
            <a:br>
              <a:rPr lang="es-ES" sz="1800" smtClean="0">
                <a:ea typeface="ＭＳ Ｐゴシック" pitchFamily="-107" charset="-128"/>
              </a:rPr>
            </a:br>
            <a:r>
              <a:rPr lang="es-ES" sz="1800" smtClean="0">
                <a:ea typeface="ＭＳ Ｐゴシック" pitchFamily="-107" charset="-128"/>
              </a:rPr>
              <a:t>de CV &gt; 400 c/mL después de alcanzar HIV RNA &lt; 400 c/mL sin resupresión, </a:t>
            </a:r>
            <a:br>
              <a:rPr lang="es-ES" sz="1800" smtClean="0">
                <a:ea typeface="ＭＳ Ｐゴシック" pitchFamily="-107" charset="-128"/>
              </a:rPr>
            </a:br>
            <a:r>
              <a:rPr lang="es-ES" sz="1800" smtClean="0">
                <a:ea typeface="ＭＳ Ｐゴシック" pitchFamily="-107" charset="-128"/>
              </a:rPr>
              <a:t>o discontinuación por insuficiente respuesta virológica previa a S48</a:t>
            </a:r>
          </a:p>
        </p:txBody>
      </p:sp>
      <p:graphicFrame>
        <p:nvGraphicFramePr>
          <p:cNvPr id="240696" name="Group 56"/>
          <p:cNvGraphicFramePr>
            <a:graphicFrameLocks noGrp="1"/>
          </p:cNvGraphicFramePr>
          <p:nvPr>
            <p:ph idx="4294967295"/>
          </p:nvPr>
        </p:nvGraphicFramePr>
        <p:xfrm>
          <a:off x="279400" y="2555875"/>
          <a:ext cx="8469313" cy="3641725"/>
        </p:xfrm>
        <a:graphic>
          <a:graphicData uri="http://schemas.openxmlformats.org/drawingml/2006/table">
            <a:tbl>
              <a:tblPr/>
              <a:tblGrid>
                <a:gridCol w="619125"/>
                <a:gridCol w="4962525"/>
                <a:gridCol w="1444625"/>
                <a:gridCol w="1443038"/>
              </a:tblGrid>
              <a:tr h="57918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Emergencia de resistencia en  fallo virológico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ATV/r</a:t>
                      </a:r>
                      <a:b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440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</a:t>
                      </a:r>
                      <a:b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443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30483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Fallo virológico confirmado 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25 (6%)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26 (6%)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8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Fallo confirmado en alcanzar HIV RNA &lt; 400 c/mL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11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2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Rebote después de alcanzar HIV RNA &lt; 400 c/mL confirmado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Discontinuación por insuficiente respuesta virológica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3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Estudiados para emergencia de mutaciones de resistencia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19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20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9693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Cualquier mutación para IP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Polimorfismos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Mutaciones mayores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 *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56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M184I/V / Mutaciones para TDF / TAM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 / 1 / 1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 / 0 / 1</a:t>
                      </a: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8238" name="ZoneTexte 10"/>
          <p:cNvSpPr txBox="1">
            <a:spLocks noChangeArrowheads="1"/>
          </p:cNvSpPr>
          <p:nvPr/>
        </p:nvSpPr>
        <p:spPr bwMode="auto">
          <a:xfrm>
            <a:off x="877888" y="6342063"/>
            <a:ext cx="63103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* 1 paciente con M46I y N88S; 1 paciente con L10F, V32I, K43T, M46I, A71I, G73S, L90M </a:t>
            </a:r>
          </a:p>
        </p:txBody>
      </p:sp>
      <p:sp>
        <p:nvSpPr>
          <p:cNvPr id="8239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Molina JM. Lancet 2008;372:646-55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CASTLE: ATV/r QD vs LPV/r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9219" name="Espace réservé du contenu 2"/>
          <p:cNvSpPr>
            <a:spLocks noGrp="1"/>
          </p:cNvSpPr>
          <p:nvPr>
            <p:ph type="body" idx="4294967295"/>
          </p:nvPr>
        </p:nvSpPr>
        <p:spPr>
          <a:xfrm>
            <a:off x="50800" y="1219200"/>
            <a:ext cx="9024938" cy="53038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Seguridad a S48: ATV/r vs LPV/r</a:t>
            </a:r>
          </a:p>
          <a:p>
            <a:pPr lvl="1">
              <a:lnSpc>
                <a:spcPct val="90000"/>
              </a:lnSpc>
            </a:pPr>
            <a:r>
              <a:rPr lang="es-ES" sz="2000" smtClean="0">
                <a:ea typeface="ＭＳ Ｐゴシック" pitchFamily="-107" charset="-128"/>
              </a:rPr>
              <a:t>Eventos adversos serios ocurrieron en proporciones similares: </a:t>
            </a:r>
            <a:br>
              <a:rPr lang="es-ES" sz="2000" smtClean="0">
                <a:ea typeface="ＭＳ Ｐゴシック" pitchFamily="-107" charset="-128"/>
              </a:rPr>
            </a:br>
            <a:r>
              <a:rPr lang="es-ES" sz="2000" smtClean="0">
                <a:ea typeface="ＭＳ Ｐゴシック" pitchFamily="-107" charset="-128"/>
              </a:rPr>
              <a:t>12% vs 10%</a:t>
            </a:r>
          </a:p>
          <a:p>
            <a:pPr lvl="1">
              <a:lnSpc>
                <a:spcPct val="90000"/>
              </a:lnSpc>
            </a:pPr>
            <a:r>
              <a:rPr lang="es-ES" sz="2000" smtClean="0">
                <a:ea typeface="ＭＳ Ｐゴシック" pitchFamily="-107" charset="-128"/>
              </a:rPr>
              <a:t>Nauseas y diarrea de grado 2 a 4 relacionadas al tratamiento fueron menos frecuentes con ATV/r: 4% vs 8% y 2% vs 11%, respectivamente</a:t>
            </a:r>
          </a:p>
          <a:p>
            <a:pPr lvl="2">
              <a:lnSpc>
                <a:spcPct val="90000"/>
              </a:lnSpc>
            </a:pPr>
            <a:r>
              <a:rPr lang="es-ES" sz="1800" smtClean="0">
                <a:ea typeface="ＭＳ Ｐゴシック" pitchFamily="-107" charset="-128"/>
              </a:rPr>
              <a:t>Iniciación de medicación antidiarreica: 9% vs 22%</a:t>
            </a:r>
          </a:p>
          <a:p>
            <a:pPr lvl="1">
              <a:lnSpc>
                <a:spcPct val="90000"/>
              </a:lnSpc>
            </a:pPr>
            <a:r>
              <a:rPr lang="es-ES" sz="2000" smtClean="0">
                <a:ea typeface="ＭＳ Ｐゴシック" pitchFamily="-107" charset="-128"/>
              </a:rPr>
              <a:t>Ictericia grado 2 a 4 : 4% con ATV/r vs ninguno con LPV/r</a:t>
            </a:r>
          </a:p>
          <a:p>
            <a:pPr lvl="1">
              <a:lnSpc>
                <a:spcPct val="90000"/>
              </a:lnSpc>
            </a:pPr>
            <a:r>
              <a:rPr lang="es-ES" sz="2000" smtClean="0">
                <a:ea typeface="ＭＳ Ｐゴシック" pitchFamily="-107" charset="-128"/>
              </a:rPr>
              <a:t>Hiperbilirrubinemia grado 3/4 : 34% vs &lt; 1%</a:t>
            </a:r>
          </a:p>
          <a:p>
            <a:pPr lvl="1">
              <a:lnSpc>
                <a:spcPct val="90000"/>
              </a:lnSpc>
            </a:pPr>
            <a:r>
              <a:rPr lang="es-ES" sz="2000" smtClean="0">
                <a:ea typeface="ＭＳ Ｐゴシック" pitchFamily="-107" charset="-128"/>
              </a:rPr>
              <a:t>Elevaciones grado 3/4 en triglicéridos y colesterol total fueron significativamente menos frecuentes con ATV/r: &lt; 1% vs 4% y 7% </a:t>
            </a:r>
            <a:br>
              <a:rPr lang="es-ES" sz="2000" smtClean="0">
                <a:ea typeface="ＭＳ Ｐゴシック" pitchFamily="-107" charset="-128"/>
              </a:rPr>
            </a:br>
            <a:r>
              <a:rPr lang="es-ES" sz="2000" smtClean="0">
                <a:ea typeface="ＭＳ Ｐゴシック" pitchFamily="-107" charset="-128"/>
              </a:rPr>
              <a:t>vs 18%, respectivamente</a:t>
            </a:r>
          </a:p>
          <a:p>
            <a:pPr lvl="1">
              <a:lnSpc>
                <a:spcPct val="90000"/>
              </a:lnSpc>
            </a:pPr>
            <a:r>
              <a:rPr lang="es-ES" sz="2000" smtClean="0">
                <a:ea typeface="ＭＳ Ｐゴシック" pitchFamily="-107" charset="-128"/>
              </a:rPr>
              <a:t>Mediana de cambio en  el clearance de creatinine calculado (Cockroft) fue similar en ambos grupos = - 1%</a:t>
            </a:r>
          </a:p>
          <a:p>
            <a:pPr lvl="1">
              <a:lnSpc>
                <a:spcPct val="90000"/>
              </a:lnSpc>
            </a:pPr>
            <a:r>
              <a:rPr lang="es-ES" sz="2000" smtClean="0">
                <a:ea typeface="ＭＳ Ｐゴシック" pitchFamily="-107" charset="-128"/>
              </a:rPr>
              <a:t>Media de incremento en colesterol total, no-HDL y triglicéridos fue significativamente menor con ATV/r (p &lt; 0.0001 para los 3)</a:t>
            </a:r>
          </a:p>
          <a:p>
            <a:pPr lvl="1">
              <a:lnSpc>
                <a:spcPct val="90000"/>
              </a:lnSpc>
            </a:pPr>
            <a:r>
              <a:rPr lang="es-ES" sz="2000" smtClean="0">
                <a:ea typeface="ＭＳ Ｐゴシック" pitchFamily="-107" charset="-128"/>
              </a:rPr>
              <a:t>Uso de hipolipemiantes hasta S48: 2% vs 8%</a:t>
            </a:r>
          </a:p>
        </p:txBody>
      </p:sp>
      <p:grpSp>
        <p:nvGrpSpPr>
          <p:cNvPr id="9220" name="Group 7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922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223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CASTLE</a:t>
              </a:r>
            </a:p>
          </p:txBody>
        </p:sp>
      </p:grpSp>
      <p:sp>
        <p:nvSpPr>
          <p:cNvPr id="9221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Molina JM. Lancet 2008;372:646-55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0246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247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CASTLE</a:t>
              </a:r>
            </a:p>
          </p:txBody>
        </p:sp>
      </p:grpSp>
      <p:sp>
        <p:nvSpPr>
          <p:cNvPr id="10243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CASTLE: ATV/r QD vs LPV/r BID, 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10244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219200"/>
            <a:ext cx="9036050" cy="5303838"/>
          </a:xfrm>
        </p:spPr>
        <p:txBody>
          <a:bodyPr/>
          <a:lstStyle/>
          <a:p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Resumen</a:t>
            </a:r>
          </a:p>
          <a:p>
            <a:pPr lvl="1"/>
            <a:r>
              <a:rPr lang="es-ES" sz="2000" smtClean="0">
                <a:ea typeface="ＭＳ Ｐゴシック" pitchFamily="-107" charset="-128"/>
              </a:rPr>
              <a:t>ATV/r QD fue no inferior al LPV/r BID, coadministrado con TDF/FTC</a:t>
            </a:r>
            <a:endParaRPr lang="es-ES" sz="2000" baseline="30000" smtClean="0">
              <a:ea typeface="ＭＳ Ｐゴシック" pitchFamily="-107" charset="-128"/>
            </a:endParaRPr>
          </a:p>
          <a:p>
            <a:pPr lvl="1"/>
            <a:r>
              <a:rPr lang="es-ES" sz="2000" smtClean="0">
                <a:ea typeface="ＭＳ Ｐゴシック" pitchFamily="-107" charset="-128"/>
              </a:rPr>
              <a:t>Similar respuesta virológica de ambos IP/r en pacientes con alta carga viral al enrolamiento</a:t>
            </a:r>
          </a:p>
          <a:p>
            <a:pPr lvl="1"/>
            <a:r>
              <a:rPr lang="es-ES" sz="2000" smtClean="0">
                <a:ea typeface="ＭＳ Ｐゴシック" pitchFamily="-107" charset="-128"/>
              </a:rPr>
              <a:t>Los resultados sugieren respuesta virológica reducida a LPV/r en pacientes con CD4 basales &lt; 50/mm</a:t>
            </a:r>
            <a:r>
              <a:rPr lang="es-ES" sz="2000" baseline="30000" smtClean="0">
                <a:ea typeface="ＭＳ Ｐゴシック" pitchFamily="-107" charset="-128"/>
              </a:rPr>
              <a:t>3</a:t>
            </a:r>
            <a:r>
              <a:rPr lang="es-ES" sz="2000" smtClean="0">
                <a:ea typeface="ＭＳ Ｐゴシック" pitchFamily="-107" charset="-128"/>
              </a:rPr>
              <a:t> principalmente por intolerancia </a:t>
            </a:r>
            <a:br>
              <a:rPr lang="es-ES" sz="2000" smtClean="0">
                <a:ea typeface="ＭＳ Ｐゴシック" pitchFamily="-107" charset="-128"/>
              </a:rPr>
            </a:br>
            <a:r>
              <a:rPr lang="es-ES" sz="2000" smtClean="0">
                <a:ea typeface="ＭＳ Ｐゴシック" pitchFamily="-107" charset="-128"/>
              </a:rPr>
              <a:t>al LPV/r en este grupo severamente inmunocomprometido</a:t>
            </a:r>
          </a:p>
          <a:p>
            <a:pPr lvl="1"/>
            <a:r>
              <a:rPr lang="es-ES" sz="2000" smtClean="0">
                <a:ea typeface="ＭＳ Ｐゴシック" pitchFamily="-107" charset="-128"/>
              </a:rPr>
              <a:t>Mutaciones mayores de resistencia a IP ocurrieron en </a:t>
            </a:r>
            <a:br>
              <a:rPr lang="es-ES" sz="2000" smtClean="0">
                <a:ea typeface="ＭＳ Ｐゴシック" pitchFamily="-107" charset="-128"/>
              </a:rPr>
            </a:br>
            <a:r>
              <a:rPr lang="es-ES" sz="2000" smtClean="0">
                <a:ea typeface="ＭＳ Ｐゴシック" pitchFamily="-107" charset="-128"/>
              </a:rPr>
              <a:t>2 pacientes de la rama ATV/r y en ninguno de la rama LPV/r</a:t>
            </a:r>
          </a:p>
          <a:p>
            <a:pPr lvl="1"/>
            <a:r>
              <a:rPr lang="es-ES" sz="2000" smtClean="0">
                <a:ea typeface="ＭＳ Ｐゴシック" pitchFamily="-107" charset="-128"/>
              </a:rPr>
              <a:t>Incidencia de diarrea y nauseas fue menor con ATV/r que con LPV/r</a:t>
            </a:r>
          </a:p>
          <a:p>
            <a:pPr lvl="1"/>
            <a:r>
              <a:rPr lang="es-ES" sz="2000" smtClean="0">
                <a:ea typeface="ＭＳ Ｐゴシック" pitchFamily="-107" charset="-128"/>
              </a:rPr>
              <a:t>Incidencia de hiperbilirubinemia con ATV/r fue alta, pero menos del 1% de pacientes discontinuaron por ictericia</a:t>
            </a:r>
          </a:p>
          <a:p>
            <a:pPr lvl="1"/>
            <a:r>
              <a:rPr lang="es-ES" sz="2000" smtClean="0">
                <a:ea typeface="ＭＳ Ｐゴシック" pitchFamily="-107" charset="-128"/>
              </a:rPr>
              <a:t>Incremento en lípidos fue menos pronunciado con ATV/r</a:t>
            </a:r>
          </a:p>
        </p:txBody>
      </p:sp>
      <p:sp>
        <p:nvSpPr>
          <p:cNvPr id="10245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Molina JM. Lancet 2008;372:646-55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7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1270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1271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CASTLE</a:t>
              </a:r>
            </a:p>
          </p:txBody>
        </p:sp>
      </p:grpSp>
      <p:sp>
        <p:nvSpPr>
          <p:cNvPr id="112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CASTLE: ATV/r QD vs LPV/r BID, 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11268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219200"/>
            <a:ext cx="8890000" cy="5303838"/>
          </a:xfrm>
        </p:spPr>
        <p:txBody>
          <a:bodyPr/>
          <a:lstStyle/>
          <a:p>
            <a:pPr>
              <a:spcBef>
                <a:spcPts val="75"/>
              </a:spcBef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Conclusión</a:t>
            </a:r>
          </a:p>
          <a:p>
            <a:pPr lvl="1">
              <a:spcBef>
                <a:spcPts val="75"/>
              </a:spcBef>
            </a:pPr>
            <a:r>
              <a:rPr lang="es-ES" sz="2000" smtClean="0">
                <a:ea typeface="ＭＳ Ｐゴシック" pitchFamily="-107" charset="-128"/>
              </a:rPr>
              <a:t>ATV/r QD demostró similar eficacia antiviral a LPV/r BID,  coadministrado con TDF/FTC </a:t>
            </a:r>
            <a:r>
              <a:rPr lang="es-ES" sz="2000" baseline="30000" smtClean="0">
                <a:ea typeface="ＭＳ Ｐゴシック" pitchFamily="-107" charset="-128"/>
              </a:rPr>
              <a:t>(1)</a:t>
            </a:r>
          </a:p>
          <a:p>
            <a:pPr lvl="2">
              <a:spcBef>
                <a:spcPts val="75"/>
              </a:spcBef>
            </a:pPr>
            <a:r>
              <a:rPr lang="es-ES" sz="1800" smtClean="0">
                <a:ea typeface="ＭＳ Ｐゴシック" pitchFamily="-107" charset="-128"/>
              </a:rPr>
              <a:t>Con menos toxicidad gastrointestinal</a:t>
            </a:r>
          </a:p>
          <a:p>
            <a:pPr lvl="2">
              <a:spcBef>
                <a:spcPts val="75"/>
              </a:spcBef>
            </a:pPr>
            <a:r>
              <a:rPr lang="es-ES" sz="1800" smtClean="0">
                <a:ea typeface="ＭＳ Ｐゴシック" pitchFamily="-107" charset="-128"/>
              </a:rPr>
              <a:t>Con mayor tasa de hiperbilirubinemia</a:t>
            </a:r>
          </a:p>
          <a:p>
            <a:pPr lvl="1">
              <a:spcBef>
                <a:spcPts val="75"/>
              </a:spcBef>
            </a:pPr>
            <a:r>
              <a:rPr lang="es-ES" sz="2000" smtClean="0">
                <a:ea typeface="ＭＳ Ｐゴシック" pitchFamily="-107" charset="-128"/>
              </a:rPr>
              <a:t>A S96 </a:t>
            </a:r>
            <a:r>
              <a:rPr lang="es-ES" sz="2000" baseline="30000" smtClean="0">
                <a:ea typeface="ＭＳ Ｐゴシック" pitchFamily="-107" charset="-128"/>
              </a:rPr>
              <a:t>(2)</a:t>
            </a:r>
            <a:r>
              <a:rPr lang="es-ES" sz="2000" smtClean="0">
                <a:ea typeface="ＭＳ Ｐゴシック" pitchFamily="-107" charset="-128"/>
              </a:rPr>
              <a:t>, HIV RNA &lt; 50 c/mL fue alcanzado en 74% de la rama ATV/r  vs 68% de la rama  LPV/r (p &lt; 0.05, análisis intención de tratar) confirmando la no-inferioridad de ATV/r a LPV/r</a:t>
            </a:r>
          </a:p>
          <a:p>
            <a:pPr lvl="1">
              <a:spcBef>
                <a:spcPts val="75"/>
              </a:spcBef>
            </a:pPr>
            <a:r>
              <a:rPr lang="es-ES" sz="2000" smtClean="0">
                <a:ea typeface="ＭＳ Ｐゴシック" pitchFamily="-107" charset="-128"/>
              </a:rPr>
              <a:t>Seguridad: análisis a S96 confirman resultados de S48</a:t>
            </a:r>
          </a:p>
          <a:p>
            <a:pPr lvl="2">
              <a:spcBef>
                <a:spcPts val="75"/>
              </a:spcBef>
            </a:pPr>
            <a:r>
              <a:rPr lang="es-ES" sz="1800" smtClean="0">
                <a:ea typeface="ＭＳ Ｐゴシック" pitchFamily="-107" charset="-128"/>
              </a:rPr>
              <a:t>Eventos adversos gastrointestinales relacionados al tratamiento fueron mas frecuentes con LPV/r</a:t>
            </a:r>
          </a:p>
          <a:p>
            <a:pPr lvl="2">
              <a:spcBef>
                <a:spcPts val="75"/>
              </a:spcBef>
            </a:pPr>
            <a:r>
              <a:rPr lang="es-ES" sz="1800" smtClean="0">
                <a:ea typeface="ＭＳ Ｐゴシック" pitchFamily="-107" charset="-128"/>
              </a:rPr>
              <a:t>Hiperbilirubinemia y/o ictericia fue el evento adverso mas frecuentemente relacionado a ATV/r</a:t>
            </a:r>
          </a:p>
          <a:p>
            <a:pPr lvl="2">
              <a:spcBef>
                <a:spcPts val="75"/>
              </a:spcBef>
            </a:pPr>
            <a:r>
              <a:rPr lang="es-ES" sz="1800" smtClean="0">
                <a:ea typeface="ＭＳ Ｐゴシック" pitchFamily="-107" charset="-128"/>
              </a:rPr>
              <a:t>Aumento de lípidos fue significativamente mayor con LPV/r</a:t>
            </a:r>
            <a:endParaRPr lang="es-ES" smtClean="0">
              <a:ea typeface="ＭＳ Ｐゴシック" pitchFamily="-107" charset="-128"/>
            </a:endParaRPr>
          </a:p>
          <a:p>
            <a:pPr lvl="1">
              <a:spcBef>
                <a:spcPts val="75"/>
              </a:spcBef>
            </a:pPr>
            <a:r>
              <a:rPr lang="es-ES" sz="2000" smtClean="0">
                <a:ea typeface="ＭＳ Ｐゴシック" pitchFamily="-107" charset="-128"/>
              </a:rPr>
              <a:t>Estos resultados fundamentan la recomendación actual de ATV/r + TDF + FTC QD como régimen preferido de primera línea para el tratamiento de pacientes HIV+</a:t>
            </a:r>
          </a:p>
          <a:p>
            <a:pPr lvl="1">
              <a:spcBef>
                <a:spcPts val="75"/>
              </a:spcBef>
              <a:buFontTx/>
              <a:buNone/>
            </a:pPr>
            <a:endParaRPr lang="es-ES" sz="1400" smtClean="0">
              <a:ea typeface="ＭＳ Ｐゴシック" pitchFamily="-107" charset="-128"/>
            </a:endParaRPr>
          </a:p>
        </p:txBody>
      </p:sp>
      <p:sp>
        <p:nvSpPr>
          <p:cNvPr id="11269" name="ZoneTexte 69"/>
          <p:cNvSpPr txBox="1">
            <a:spLocks noChangeArrowheads="1"/>
          </p:cNvSpPr>
          <p:nvPr/>
        </p:nvSpPr>
        <p:spPr bwMode="auto">
          <a:xfrm>
            <a:off x="3368675" y="6545263"/>
            <a:ext cx="57753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(1) Molina JM. Lancet 2008;372:646-55; (2) Molina JM. JAIDS 2010;53:323-32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1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RV_trials_2010">
  <a:themeElements>
    <a:clrScheme name="2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33328</TotalTime>
  <Words>797</Words>
  <Application>Microsoft Office PowerPoint</Application>
  <PresentationFormat>Affichage à l'écran (4:3)</PresentationFormat>
  <Paragraphs>207</Paragraphs>
  <Slides>8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ARV_trials_2010</vt:lpstr>
      <vt:lpstr>1_ARV_trials_2010</vt:lpstr>
      <vt:lpstr>2_ARV_trials_2010</vt:lpstr>
      <vt:lpstr>Comparación de IP vs IP</vt:lpstr>
      <vt:lpstr>Estudio CASTLE: ATV/r QD vs LPV/r BID, en combinación con TDF/FTC</vt:lpstr>
      <vt:lpstr>Estudio CASTLE: ATV/r QD vs LPV/r BID, en combinación con TDF/FTC</vt:lpstr>
      <vt:lpstr>Estudio CASTLE: ATV/r QD vs LPV/r BID, en combinación con TDF/FTC</vt:lpstr>
      <vt:lpstr>Estudio CASTLE: ATV/r QD vs LPV/r BID, en combinación con TDF/FTC</vt:lpstr>
      <vt:lpstr>Estudio CASTLE: ATV/r QD vs LPV/r BID, en combinación con TDF/FTC</vt:lpstr>
      <vt:lpstr>Estudio CASTLE: ATV/r QD vs LPV/r BID,  en combinación con TDF/FTC</vt:lpstr>
      <vt:lpstr>Estudio CASTLE: ATV/r QD vs LPV/r BID,  en combinación con TDF/FTC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F. Raffi</dc:creator>
  <cp:lastModifiedBy>Utilisateur</cp:lastModifiedBy>
  <cp:revision>1588</cp:revision>
  <cp:lastPrinted>2009-11-19T07:51:26Z</cp:lastPrinted>
  <dcterms:created xsi:type="dcterms:W3CDTF">2010-03-17T20:56:56Z</dcterms:created>
  <dcterms:modified xsi:type="dcterms:W3CDTF">2015-09-24T08:32:59Z</dcterms:modified>
</cp:coreProperties>
</file>