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89" r:id="rId2"/>
    <p:sldId id="257" r:id="rId3"/>
    <p:sldId id="258" r:id="rId4"/>
    <p:sldId id="283" r:id="rId5"/>
    <p:sldId id="285" r:id="rId6"/>
    <p:sldId id="287" r:id="rId7"/>
    <p:sldId id="293" r:id="rId8"/>
    <p:sldId id="294" r:id="rId9"/>
    <p:sldId id="262" r:id="rId10"/>
  </p:sldIdLst>
  <p:sldSz cx="9144000" cy="6858000" type="screen4x3"/>
  <p:notesSz cx="6858000" cy="9144000"/>
  <p:custDataLst>
    <p:tags r:id="rId13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2" clrIdx="0"/>
  <p:cmAuthor id="1" name="Utilisateur de Microsoft Office" initials="Office" lastIdx="5" clrIdx="1"/>
  <p:cmAuthor id="2" name="anton Pozniak" initials="aP" lastIdx="2" clrIdx="2"/>
  <p:cmAuthor id="3" name="Pozniak, Anton" initials="PA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33399"/>
    <a:srgbClr val="FFFFFF"/>
    <a:srgbClr val="DDDDDD"/>
    <a:srgbClr val="CC3300"/>
    <a:srgbClr val="2D9851"/>
    <a:srgbClr val="C0C0C0"/>
    <a:srgbClr val="FF6600"/>
    <a:srgbClr val="FF9933"/>
    <a:srgbClr val="FE7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72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032" y="90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440"/>
    </p:cViewPr>
  </p:sorterViewPr>
  <p:notesViewPr>
    <p:cSldViewPr snapToGrid="0" showGuides="1">
      <p:cViewPr varScale="1">
        <p:scale>
          <a:sx n="64" d="100"/>
          <a:sy n="64" d="100"/>
        </p:scale>
        <p:origin x="-3096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479BA-1910-4E5E-A989-0F49E5B0D4DA}" type="datetimeFigureOut">
              <a:rPr lang="fr-FR" smtClean="0"/>
              <a:pPr/>
              <a:t>06/10/2017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401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FC97BEA1-4B77-4E30-9DD4-EC2397A56F71}" type="datetime1">
              <a:rPr lang="fr-FR"/>
              <a:pPr>
                <a:defRPr/>
              </a:pPr>
              <a:t>06/10/2017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6A134E43-7C6F-4493-AD69-9593F2CE1E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55390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ＭＳ Ｐゴシック" pitchFamily="-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>
              <a:latin typeface="Calibri" charset="0"/>
              <a:cs typeface="ＭＳ Ｐゴシック" charset="0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1300">
                <a:latin typeface="Trebuchet MS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9D9F05-FA20-E44E-A652-DC40460759AC}" type="slidenum">
              <a:rPr lang="fr-FR" sz="1200">
                <a:latin typeface="Calibri" charset="0"/>
              </a:rPr>
              <a:pPr algn="r"/>
              <a:t>1</a:t>
            </a:fld>
            <a:endParaRPr lang="fr-FR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469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940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185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'image des diapositives 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Espace réservé des commentaires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501757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852463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MS PGothic" pitchFamily="34" charset="-128"/>
            </a:endParaRPr>
          </a:p>
        </p:txBody>
      </p:sp>
      <p:sp>
        <p:nvSpPr>
          <p:cNvPr id="4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670239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algn="r">
              <a:defRPr sz="1200"/>
            </a:lvl1pPr>
          </a:lstStyle>
          <a:p>
            <a:fld id="{3C210F0B-2F72-485F-BAA8-ADC9717D7118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Espace réservé des commentaires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340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84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latin typeface="Calibri" charset="0"/>
                <a:ea typeface="ＭＳ Ｐゴシック" charset="0"/>
                <a:cs typeface="ＭＳ Ｐゴシック" charset="0"/>
              </a:rPr>
              <a:t>Comparación de INNTR vs INNTR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ENCORE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EFV vs RPV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ECHO-THRIVE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STAR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EFV vs ETR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SENSE</a:t>
            </a:r>
          </a:p>
          <a:p>
            <a:r>
              <a:rPr lang="fr-FR" sz="2800" b="1" dirty="0">
                <a:latin typeface="Calibri" charset="0"/>
                <a:ea typeface="ＭＳ Ｐゴシック" charset="0"/>
              </a:rPr>
              <a:t>DOR vs EFV</a:t>
            </a:r>
          </a:p>
          <a:p>
            <a:pPr lvl="1"/>
            <a:r>
              <a:rPr lang="fr-FR" sz="2400" b="1" dirty="0">
                <a:latin typeface="Calibri" charset="0"/>
                <a:ea typeface="ＭＳ Ｐゴシック" charset="0"/>
              </a:rPr>
              <a:t>DRIVE-AHEAD</a:t>
            </a:r>
          </a:p>
        </p:txBody>
      </p:sp>
    </p:spTree>
    <p:extLst>
      <p:ext uri="{BB962C8B-B14F-4D97-AF65-F5344CB8AC3E}">
        <p14:creationId xmlns:p14="http://schemas.microsoft.com/office/powerpoint/2010/main" val="310040581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" sz="28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</a:p>
        </p:txBody>
      </p:sp>
      <p:cxnSp>
        <p:nvCxnSpPr>
          <p:cNvPr id="3075" name="Connecteur droit 66"/>
          <p:cNvCxnSpPr>
            <a:cxnSpLocks noChangeShapeType="1"/>
          </p:cNvCxnSpPr>
          <p:nvPr/>
        </p:nvCxnSpPr>
        <p:spPr bwMode="auto">
          <a:xfrm rot="5400000">
            <a:off x="2476268" y="2420893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076" name="Espace réservé du contenu 2"/>
          <p:cNvSpPr>
            <a:spLocks/>
          </p:cNvSpPr>
          <p:nvPr/>
        </p:nvSpPr>
        <p:spPr bwMode="auto">
          <a:xfrm>
            <a:off x="34925" y="4779725"/>
            <a:ext cx="8963025" cy="1762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84" charset="2"/>
              <a:buChar char="§"/>
            </a:pPr>
            <a:r>
              <a:rPr lang="es-ES" sz="2800" b="1">
                <a:solidFill>
                  <a:srgbClr val="CC3300"/>
                </a:solidFill>
                <a:latin typeface="Calibri" pitchFamily="-84" charset="0"/>
              </a:rPr>
              <a:t>Objetivos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>
                <a:solidFill>
                  <a:srgbClr val="000066"/>
                </a:solidFill>
              </a:rPr>
              <a:t>No inferioridad de DOR a S48: % CV &lt; 50 c/mL por intención de tratar, analisis </a:t>
            </a:r>
            <a:r>
              <a:rPr lang="es-ES" i="1">
                <a:solidFill>
                  <a:srgbClr val="000066"/>
                </a:solidFill>
              </a:rPr>
              <a:t>snapshot</a:t>
            </a:r>
            <a:r>
              <a:rPr lang="es-ES">
                <a:solidFill>
                  <a:srgbClr val="000066"/>
                </a:solidFill>
              </a:rPr>
              <a:t> (límite inferior de IC95% para la diferencia = - 10%, poder 90%)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>
                <a:solidFill>
                  <a:srgbClr val="000066"/>
                </a:solidFill>
              </a:rPr>
              <a:t>Superioridad de DOR para eventos adversos neuropsiquiátricos a S48</a:t>
            </a: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595971"/>
              </p:ext>
            </p:extLst>
          </p:nvPr>
        </p:nvGraphicFramePr>
        <p:xfrm>
          <a:off x="3556000" y="2517775"/>
          <a:ext cx="3840164" cy="564646"/>
        </p:xfrm>
        <a:graphic>
          <a:graphicData uri="http://schemas.openxmlformats.org/drawingml/2006/table">
            <a:tbl>
              <a:tblPr/>
              <a:tblGrid>
                <a:gridCol w="384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46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DOR 100 mg/3TC/TDF QD + placebo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984689"/>
              </p:ext>
            </p:extLst>
          </p:nvPr>
        </p:nvGraphicFramePr>
        <p:xfrm>
          <a:off x="3556000" y="3264632"/>
          <a:ext cx="3840164" cy="605476"/>
        </p:xfrm>
        <a:graphic>
          <a:graphicData uri="http://schemas.openxmlformats.org/drawingml/2006/table">
            <a:tbl>
              <a:tblPr/>
              <a:tblGrid>
                <a:gridCol w="384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5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EFV/FTC/TDF + placebo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81" name="Oval 170"/>
          <p:cNvSpPr>
            <a:spLocks noChangeArrowheads="1"/>
          </p:cNvSpPr>
          <p:nvPr/>
        </p:nvSpPr>
        <p:spPr bwMode="auto">
          <a:xfrm>
            <a:off x="1905561" y="1207249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Randomización*</a:t>
            </a:r>
          </a:p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1 : 1</a:t>
            </a:r>
          </a:p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Doble ciego</a:t>
            </a:r>
          </a:p>
        </p:txBody>
      </p:sp>
      <p:sp>
        <p:nvSpPr>
          <p:cNvPr id="3083" name="ZoneTexte 71"/>
          <p:cNvSpPr txBox="1">
            <a:spLocks noChangeArrowheads="1"/>
          </p:cNvSpPr>
          <p:nvPr/>
        </p:nvSpPr>
        <p:spPr bwMode="auto">
          <a:xfrm>
            <a:off x="50800" y="4137841"/>
            <a:ext cx="87776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s-ES" sz="1200" dirty="0">
                <a:solidFill>
                  <a:srgbClr val="000066"/>
                </a:solidFill>
              </a:rPr>
              <a:t>* La </a:t>
            </a:r>
            <a:r>
              <a:rPr lang="es-ES" sz="1200" dirty="0" err="1">
                <a:solidFill>
                  <a:srgbClr val="000066"/>
                </a:solidFill>
              </a:rPr>
              <a:t>randomización</a:t>
            </a:r>
            <a:r>
              <a:rPr lang="es-ES" sz="1200" dirty="0">
                <a:solidFill>
                  <a:srgbClr val="000066"/>
                </a:solidFill>
              </a:rPr>
              <a:t> fue estratificada por carga viral (</a:t>
            </a:r>
            <a:r>
              <a:rPr lang="es-ES" sz="1200" u="sng" dirty="0">
                <a:solidFill>
                  <a:srgbClr val="000066"/>
                </a:solidFill>
              </a:rPr>
              <a:t>&lt;</a:t>
            </a:r>
            <a:r>
              <a:rPr lang="es-ES" sz="1200" dirty="0">
                <a:solidFill>
                  <a:srgbClr val="000066"/>
                </a:solidFill>
              </a:rPr>
              <a:t> o &gt; 100 000 c/</a:t>
            </a:r>
            <a:r>
              <a:rPr lang="es-ES" sz="1200" dirty="0" err="1">
                <a:solidFill>
                  <a:srgbClr val="000066"/>
                </a:solidFill>
              </a:rPr>
              <a:t>mL</a:t>
            </a:r>
            <a:r>
              <a:rPr lang="es-ES" sz="1200" dirty="0">
                <a:solidFill>
                  <a:srgbClr val="000066"/>
                </a:solidFill>
              </a:rPr>
              <a:t>) al screening y coinfección con hepatitis B o C</a:t>
            </a:r>
            <a:endParaRPr lang="es-ES" sz="1200" baseline="30000" dirty="0">
              <a:solidFill>
                <a:srgbClr val="000066"/>
              </a:solidFill>
            </a:endParaRPr>
          </a:p>
        </p:txBody>
      </p:sp>
      <p:cxnSp>
        <p:nvCxnSpPr>
          <p:cNvPr id="3084" name="AutoShape 60"/>
          <p:cNvCxnSpPr>
            <a:cxnSpLocks noChangeShapeType="1"/>
          </p:cNvCxnSpPr>
          <p:nvPr/>
        </p:nvCxnSpPr>
        <p:spPr bwMode="auto">
          <a:xfrm rot="10800000" flipH="1" flipV="1">
            <a:off x="3560766" y="2775708"/>
            <a:ext cx="1587" cy="899999"/>
          </a:xfrm>
          <a:prstGeom prst="bentConnector3">
            <a:avLst>
              <a:gd name="adj1" fmla="val -40468242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085" name="Line 63"/>
          <p:cNvSpPr>
            <a:spLocks noChangeShapeType="1"/>
          </p:cNvSpPr>
          <p:nvPr/>
        </p:nvSpPr>
        <p:spPr bwMode="auto">
          <a:xfrm>
            <a:off x="2425795" y="3284538"/>
            <a:ext cx="5040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86" name="Rectangle 9"/>
          <p:cNvSpPr>
            <a:spLocks noChangeArrowheads="1"/>
          </p:cNvSpPr>
          <p:nvPr/>
        </p:nvSpPr>
        <p:spPr bwMode="auto">
          <a:xfrm>
            <a:off x="2762410" y="3667426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364</a:t>
            </a:r>
          </a:p>
        </p:txBody>
      </p:sp>
      <p:sp>
        <p:nvSpPr>
          <p:cNvPr id="3087" name="Rectangle 8"/>
          <p:cNvSpPr>
            <a:spLocks noChangeArrowheads="1"/>
          </p:cNvSpPr>
          <p:nvPr/>
        </p:nvSpPr>
        <p:spPr bwMode="auto">
          <a:xfrm>
            <a:off x="2762410" y="2452034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-84" charset="0"/>
                <a:cs typeface="Arial" charset="0"/>
              </a:rPr>
              <a:t>N = 364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84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84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84" charset="0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84" charset="0"/>
            </a:endParaRPr>
          </a:p>
        </p:txBody>
      </p:sp>
      <p:sp>
        <p:nvSpPr>
          <p:cNvPr id="3090" name="Line 172"/>
          <p:cNvSpPr>
            <a:spLocks noChangeShapeType="1"/>
          </p:cNvSpPr>
          <p:nvPr/>
        </p:nvSpPr>
        <p:spPr bwMode="auto">
          <a:xfrm>
            <a:off x="8720138" y="1987550"/>
            <a:ext cx="0" cy="2015999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091" name="Line 172"/>
          <p:cNvSpPr>
            <a:spLocks noChangeShapeType="1"/>
          </p:cNvSpPr>
          <p:nvPr/>
        </p:nvSpPr>
        <p:spPr bwMode="auto">
          <a:xfrm>
            <a:off x="7415213" y="1987550"/>
            <a:ext cx="0" cy="2015999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3092" name="Group 37"/>
          <p:cNvGrpSpPr>
            <a:grpSpLocks/>
          </p:cNvGrpSpPr>
          <p:nvPr/>
        </p:nvGrpSpPr>
        <p:grpSpPr bwMode="auto">
          <a:xfrm>
            <a:off x="7396163" y="2800350"/>
            <a:ext cx="1303337" cy="758725"/>
            <a:chOff x="4502" y="1764"/>
            <a:chExt cx="646" cy="614"/>
          </a:xfrm>
        </p:grpSpPr>
        <p:sp>
          <p:nvSpPr>
            <p:cNvPr id="3099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00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3095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ＭＳ Ｐゴシック" pitchFamily="-84" charset="-128"/>
              </a:rPr>
              <a:t>Estudio</a:t>
            </a:r>
            <a:r>
              <a:rPr lang="fr-FR" dirty="0">
                <a:ea typeface="ＭＳ Ｐゴシック" pitchFamily="-84" charset="-128"/>
              </a:rPr>
              <a:t> DRIVE-AHEAD</a:t>
            </a:r>
            <a:r>
              <a:rPr lang="en-GB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2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2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  <p:sp>
        <p:nvSpPr>
          <p:cNvPr id="3082" name="AutoShape 162"/>
          <p:cNvSpPr>
            <a:spLocks noChangeArrowheads="1"/>
          </p:cNvSpPr>
          <p:nvPr/>
        </p:nvSpPr>
        <p:spPr bwMode="auto">
          <a:xfrm>
            <a:off x="1" y="2280740"/>
            <a:ext cx="2767402" cy="177069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es-ES" sz="1400" b="1" u="sng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18 años</a:t>
            </a:r>
          </a:p>
          <a:p>
            <a:pPr algn="ctr" defTabSz="914400"/>
            <a:r>
              <a:rPr lang="es-ES" sz="1400" b="1" dirty="0" err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Naïve</a:t>
            </a:r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de ARV</a:t>
            </a: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Carga viral </a:t>
            </a:r>
            <a:r>
              <a:rPr lang="es-ES" sz="1400" b="1" u="sng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&gt;</a:t>
            </a:r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1 000 c/</a:t>
            </a:r>
            <a:r>
              <a:rPr lang="es-ES" sz="1400" b="1" dirty="0" err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mL</a:t>
            </a:r>
            <a:endParaRPr lang="es-ES" sz="1400" b="1" dirty="0">
              <a:solidFill>
                <a:srgbClr val="000066"/>
              </a:solidFill>
              <a:latin typeface="Calibri" pitchFamily="-84" charset="0"/>
              <a:cs typeface="Arial" charset="0"/>
            </a:endParaRP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Cualquier nivel de CD4 </a:t>
            </a:r>
          </a:p>
          <a:p>
            <a:pPr algn="ctr" defTabSz="914400"/>
            <a:r>
              <a:rPr lang="es-ES" sz="1400" b="1" dirty="0" err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eGFR</a:t>
            </a:r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(CG) ≥ 50 </a:t>
            </a:r>
            <a:r>
              <a:rPr lang="es-ES" sz="1400" b="1" dirty="0" err="1">
                <a:solidFill>
                  <a:srgbClr val="000066"/>
                </a:solidFill>
                <a:latin typeface="Calibri" pitchFamily="-84" charset="0"/>
                <a:cs typeface="Arial" charset="0"/>
              </a:rPr>
              <a:t>mL</a:t>
            </a:r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/min</a:t>
            </a: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No resistencia primaria a</a:t>
            </a: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-84" charset="0"/>
                <a:cs typeface="Arial" charset="0"/>
              </a:rPr>
              <a:t>  DOR, EFV, NRTI</a:t>
            </a:r>
          </a:p>
        </p:txBody>
      </p:sp>
      <p:sp>
        <p:nvSpPr>
          <p:cNvPr id="2" name="Rectangle 1"/>
          <p:cNvSpPr/>
          <p:nvPr/>
        </p:nvSpPr>
        <p:spPr>
          <a:xfrm>
            <a:off x="153039" y="4319171"/>
            <a:ext cx="40350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00" dirty="0">
                <a:solidFill>
                  <a:srgbClr val="000066"/>
                </a:solidFill>
              </a:rPr>
              <a:t>DOR/3TC/TDF : 1 tableta una vez al día en tableta única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189272"/>
              </p:ext>
            </p:extLst>
          </p:nvPr>
        </p:nvGraphicFramePr>
        <p:xfrm>
          <a:off x="135594" y="1871653"/>
          <a:ext cx="8600610" cy="4250211"/>
        </p:xfrm>
        <a:graphic>
          <a:graphicData uri="http://schemas.openxmlformats.org/drawingml/2006/table">
            <a:tbl>
              <a:tblPr/>
              <a:tblGrid>
                <a:gridCol w="5084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13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ES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DOR/3TC/TDF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(N = 364)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(N = 364)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Edad mediana, años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32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30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Mujeres,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16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SIDA,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CV (log</a:t>
                      </a:r>
                      <a:r>
                        <a:rPr kumimoji="0" lang="es-ES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c/mL), media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4.4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4.5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CV &gt; 100 000 c/mL,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20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cell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(/mm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), media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435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416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68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 &lt; 200/mm</a:t>
                      </a:r>
                      <a:r>
                        <a:rPr kumimoji="0" lang="es-ES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%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12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32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Discontinuación a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Pérdida de eficacia,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Evento adverso,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Muerte,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Pérdida de seguimiento/retiro de consentimiento,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Incumplimiento / Otros, N</a:t>
                      </a:r>
                    </a:p>
                  </a:txBody>
                  <a:tcPr marL="92842" marR="92842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51 (14%)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 / 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 / 7</a:t>
                      </a:r>
                    </a:p>
                  </a:txBody>
                  <a:tcPr marL="92842" marR="92842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61 (17%)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 / 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 / 5</a:t>
                      </a:r>
                    </a:p>
                  </a:txBody>
                  <a:tcPr marL="92842" marR="92842" marT="46804" marB="46804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180707" y="1280463"/>
            <a:ext cx="47699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>
                <a:solidFill>
                  <a:srgbClr val="CC3300"/>
                </a:solidFill>
                <a:latin typeface="Calibri" pitchFamily="34" charset="0"/>
              </a:rPr>
              <a:t>Características basales y disposición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ＭＳ Ｐゴシック" pitchFamily="-84" charset="-128"/>
              </a:rPr>
              <a:t>Estudio</a:t>
            </a:r>
            <a:r>
              <a:rPr lang="fr-FR" dirty="0">
                <a:ea typeface="ＭＳ Ｐゴシック" pitchFamily="-84" charset="-128"/>
              </a:rPr>
              <a:t> DRIVE-AHEAD</a:t>
            </a:r>
            <a:r>
              <a:rPr lang="en-GB" dirty="0">
                <a:ea typeface="ＭＳ Ｐゴシック" pitchFamily="-84" charset="-128"/>
              </a:rPr>
              <a:t>: DOR/3TC/TDF vs EFV/FTC/TDF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6E20771F-121E-435A-9B33-374158463D62}"/>
              </a:ext>
            </a:extLst>
          </p:cNvPr>
          <p:cNvGrpSpPr/>
          <p:nvPr/>
        </p:nvGrpSpPr>
        <p:grpSpPr>
          <a:xfrm>
            <a:off x="4947784" y="1803280"/>
            <a:ext cx="3554413" cy="3034260"/>
            <a:chOff x="4947784" y="1803280"/>
            <a:chExt cx="3554413" cy="3034260"/>
          </a:xfrm>
        </p:grpSpPr>
        <p:sp>
          <p:nvSpPr>
            <p:cNvPr id="42" name="AutoShape 106"/>
            <p:cNvSpPr>
              <a:spLocks noChangeArrowheads="1"/>
            </p:cNvSpPr>
            <p:nvPr/>
          </p:nvSpPr>
          <p:spPr bwMode="auto">
            <a:xfrm flipH="1">
              <a:off x="5158922" y="2168405"/>
              <a:ext cx="1555750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F66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r>
                <a:rPr lang="fr-FR" sz="1600" b="1" kern="0" dirty="0">
                  <a:solidFill>
                    <a:schemeClr val="bg1"/>
                  </a:solidFill>
                  <a:latin typeface="+mj-lt"/>
                  <a:ea typeface="MS PGothic"/>
                  <a:cs typeface="Arial" pitchFamily="34" charset="0"/>
                </a:rPr>
                <a:t>EFV</a:t>
              </a:r>
            </a:p>
          </p:txBody>
        </p:sp>
        <p:sp>
          <p:nvSpPr>
            <p:cNvPr id="59" name="AutoShape 106"/>
            <p:cNvSpPr>
              <a:spLocks noChangeArrowheads="1"/>
            </p:cNvSpPr>
            <p:nvPr/>
          </p:nvSpPr>
          <p:spPr bwMode="auto">
            <a:xfrm>
              <a:off x="6714672" y="2168405"/>
              <a:ext cx="1552575" cy="787400"/>
            </a:xfrm>
            <a:prstGeom prst="rightArrow">
              <a:avLst>
                <a:gd name="adj1" fmla="val 50000"/>
                <a:gd name="adj2" fmla="val 52787"/>
              </a:avLst>
            </a:prstGeom>
            <a:solidFill>
              <a:srgbClr val="2D985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r">
                <a:defRPr/>
              </a:pPr>
              <a:r>
                <a:rPr lang="fr-FR" sz="1600" b="1" kern="0" dirty="0">
                  <a:solidFill>
                    <a:prstClr val="white"/>
                  </a:solidFill>
                  <a:latin typeface="+mj-lt"/>
                  <a:ea typeface="MS PGothic"/>
                  <a:cs typeface="Arial" pitchFamily="34" charset="0"/>
                </a:rPr>
                <a:t>DOR</a:t>
              </a:r>
            </a:p>
          </p:txBody>
        </p:sp>
        <p:sp>
          <p:nvSpPr>
            <p:cNvPr id="67" name="Line 14"/>
            <p:cNvSpPr>
              <a:spLocks noChangeShapeType="1"/>
            </p:cNvSpPr>
            <p:nvPr/>
          </p:nvSpPr>
          <p:spPr bwMode="auto">
            <a:xfrm flipV="1">
              <a:off x="5314497" y="2873665"/>
              <a:ext cx="0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0" name="Line 92"/>
            <p:cNvSpPr>
              <a:spLocks noChangeShapeType="1"/>
            </p:cNvSpPr>
            <p:nvPr/>
          </p:nvSpPr>
          <p:spPr bwMode="auto">
            <a:xfrm>
              <a:off x="6711497" y="2873665"/>
              <a:ext cx="3175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1" name="Line 94"/>
            <p:cNvSpPr>
              <a:spLocks noChangeShapeType="1"/>
            </p:cNvSpPr>
            <p:nvPr/>
          </p:nvSpPr>
          <p:spPr bwMode="auto">
            <a:xfrm>
              <a:off x="8129134" y="2873665"/>
              <a:ext cx="6350" cy="144000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dash"/>
              <a:round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75" name="Text Box 10"/>
            <p:cNvSpPr txBox="1">
              <a:spLocks noChangeArrowheads="1"/>
            </p:cNvSpPr>
            <p:nvPr/>
          </p:nvSpPr>
          <p:spPr bwMode="auto">
            <a:xfrm>
              <a:off x="6565447" y="4354940"/>
              <a:ext cx="295275" cy="4826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kern="0" dirty="0">
                  <a:solidFill>
                    <a:srgbClr val="000066"/>
                  </a:solidFill>
                  <a:ea typeface="MS PGothic"/>
                </a:rPr>
                <a:t>0 </a:t>
              </a:r>
            </a:p>
          </p:txBody>
        </p:sp>
        <p:sp>
          <p:nvSpPr>
            <p:cNvPr id="57351" name="TextBox 70"/>
            <p:cNvSpPr txBox="1">
              <a:spLocks noChangeArrowheads="1"/>
            </p:cNvSpPr>
            <p:nvPr/>
          </p:nvSpPr>
          <p:spPr bwMode="auto">
            <a:xfrm>
              <a:off x="4947784" y="4354940"/>
              <a:ext cx="731838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>
                <a:lnSpc>
                  <a:spcPct val="90000"/>
                </a:lnSpc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ea typeface="MS PGothic" pitchFamily="34" charset="-128"/>
                </a:rPr>
                <a:t>‒ 10%</a:t>
              </a:r>
            </a:p>
          </p:txBody>
        </p:sp>
        <p:sp>
          <p:nvSpPr>
            <p:cNvPr id="57352" name="TextBox 70"/>
            <p:cNvSpPr txBox="1">
              <a:spLocks noChangeArrowheads="1"/>
            </p:cNvSpPr>
            <p:nvPr/>
          </p:nvSpPr>
          <p:spPr bwMode="auto">
            <a:xfrm>
              <a:off x="7764009" y="4354940"/>
              <a:ext cx="730250" cy="482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 anchor="ctr"/>
            <a:lstStyle/>
            <a:p>
              <a:pPr algn="ctr" defTabSz="1346200">
                <a:lnSpc>
                  <a:spcPct val="90000"/>
                </a:lnSpc>
                <a:tabLst>
                  <a:tab pos="1346200" algn="l"/>
                </a:tabLst>
              </a:pPr>
              <a:r>
                <a:rPr lang="en-GB" sz="1400" dirty="0">
                  <a:solidFill>
                    <a:srgbClr val="000066"/>
                  </a:solidFill>
                  <a:ea typeface="MS PGothic" pitchFamily="34" charset="-128"/>
                </a:rPr>
                <a:t>+ 10%</a:t>
              </a:r>
            </a:p>
          </p:txBody>
        </p:sp>
        <p:sp>
          <p:nvSpPr>
            <p:cNvPr id="64" name="Text Box 99"/>
            <p:cNvSpPr txBox="1">
              <a:spLocks noChangeArrowheads="1"/>
            </p:cNvSpPr>
            <p:nvPr/>
          </p:nvSpPr>
          <p:spPr bwMode="auto">
            <a:xfrm>
              <a:off x="7673493" y="3417809"/>
              <a:ext cx="519545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GB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9.0</a:t>
              </a:r>
            </a:p>
          </p:txBody>
        </p:sp>
        <p:sp>
          <p:nvSpPr>
            <p:cNvPr id="73" name="Text Box 98"/>
            <p:cNvSpPr txBox="1">
              <a:spLocks noChangeArrowheads="1"/>
            </p:cNvSpPr>
            <p:nvPr/>
          </p:nvSpPr>
          <p:spPr bwMode="auto">
            <a:xfrm>
              <a:off x="6214831" y="3378112"/>
              <a:ext cx="314325" cy="30777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rIns="0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4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-2.0</a:t>
              </a:r>
              <a:endParaRPr lang="en-GB" sz="14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sp>
          <p:nvSpPr>
            <p:cNvPr id="48" name="Text Box 99"/>
            <p:cNvSpPr txBox="1">
              <a:spLocks noChangeArrowheads="1"/>
            </p:cNvSpPr>
            <p:nvPr/>
          </p:nvSpPr>
          <p:spPr bwMode="auto">
            <a:xfrm>
              <a:off x="6823931" y="2913471"/>
              <a:ext cx="585788" cy="33855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1600" b="1" kern="0" dirty="0">
                  <a:solidFill>
                    <a:srgbClr val="333399"/>
                  </a:solidFill>
                  <a:latin typeface="+mj-lt"/>
                  <a:ea typeface="MS PGothic"/>
                </a:rPr>
                <a:t>3.5</a:t>
              </a:r>
              <a:endParaRPr lang="en-GB" sz="1600" b="1" kern="0" dirty="0">
                <a:solidFill>
                  <a:srgbClr val="333399"/>
                </a:solidFill>
                <a:latin typeface="+mj-lt"/>
                <a:ea typeface="MS PGothic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6420226" y="3368498"/>
              <a:ext cx="1524892" cy="0"/>
            </a:xfrm>
            <a:prstGeom prst="line">
              <a:avLst/>
            </a:prstGeom>
            <a:ln w="31750">
              <a:solidFill>
                <a:srgbClr val="0070C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 bwMode="auto">
            <a:xfrm rot="16200000">
              <a:off x="7013953" y="3367704"/>
              <a:ext cx="239712" cy="0"/>
            </a:xfrm>
            <a:prstGeom prst="line">
              <a:avLst/>
            </a:prstGeom>
            <a:ln w="31750">
              <a:solidFill>
                <a:srgbClr val="0070C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Line 92"/>
            <p:cNvSpPr>
              <a:spLocks noChangeShapeType="1"/>
            </p:cNvSpPr>
            <p:nvPr/>
          </p:nvSpPr>
          <p:spPr bwMode="auto">
            <a:xfrm rot="16200000">
              <a:off x="6711497" y="2757915"/>
              <a:ext cx="3175" cy="3108325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pPr eaLnBrk="0" hangingPunct="0">
                <a:defRPr/>
              </a:pPr>
              <a:endParaRPr lang="en-US" sz="1100" kern="0" dirty="0">
                <a:latin typeface="Arial"/>
                <a:ea typeface="MS PGothic"/>
                <a:cs typeface="Arial"/>
              </a:endParaRPr>
            </a:p>
          </p:txBody>
        </p:sp>
        <p:sp>
          <p:nvSpPr>
            <p:cNvPr id="57360" name="Rectangle 6"/>
            <p:cNvSpPr>
              <a:spLocks noChangeArrowheads="1"/>
            </p:cNvSpPr>
            <p:nvPr/>
          </p:nvSpPr>
          <p:spPr bwMode="auto">
            <a:xfrm>
              <a:off x="5119234" y="1803280"/>
              <a:ext cx="3382963" cy="365125"/>
            </a:xfrm>
            <a:prstGeom prst="rect">
              <a:avLst/>
            </a:prstGeom>
            <a:solidFill>
              <a:srgbClr val="DDDDDD"/>
            </a:solidFill>
            <a:ln w="9525">
              <a:noFill/>
              <a:miter lim="800000"/>
              <a:headEnd/>
              <a:tailEnd/>
            </a:ln>
          </p:spPr>
          <p:txBody>
            <a:bodyPr tIns="0" bIns="0" anchor="ctr"/>
            <a:lstStyle/>
            <a:p>
              <a:pPr algn="ctr">
                <a:lnSpc>
                  <a:spcPct val="90000"/>
                </a:lnSpc>
              </a:pPr>
              <a:r>
                <a:rPr lang="es-E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Diferencia (IC95%)</a:t>
              </a:r>
            </a:p>
          </p:txBody>
        </p:sp>
      </p:grpSp>
      <p:sp>
        <p:nvSpPr>
          <p:cNvPr id="63" name="AutoShape 165"/>
          <p:cNvSpPr>
            <a:spLocks noChangeArrowheads="1"/>
          </p:cNvSpPr>
          <p:nvPr/>
        </p:nvSpPr>
        <p:spPr bwMode="auto">
          <a:xfrm>
            <a:off x="2168142" y="2162408"/>
            <a:ext cx="2535811" cy="59274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endParaRPr lang="en-GB" sz="2800">
              <a:solidFill>
                <a:srgbClr val="000066"/>
              </a:solidFill>
            </a:endParaRPr>
          </a:p>
        </p:txBody>
      </p:sp>
      <p:sp>
        <p:nvSpPr>
          <p:cNvPr id="57387" name="Rectangle 60"/>
          <p:cNvSpPr>
            <a:spLocks noChangeArrowheads="1"/>
          </p:cNvSpPr>
          <p:nvPr/>
        </p:nvSpPr>
        <p:spPr bwMode="auto">
          <a:xfrm>
            <a:off x="2527044" y="2502418"/>
            <a:ext cx="21470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fr-FR" sz="1600" b="1" dirty="0">
                <a:solidFill>
                  <a:srgbClr val="333399"/>
                </a:solidFill>
                <a:latin typeface="+mj-lt"/>
              </a:rPr>
              <a:t>EFV/FTC/TDF (N = 364)</a:t>
            </a:r>
            <a:endParaRPr lang="fr-FR" sz="1600" dirty="0">
              <a:solidFill>
                <a:srgbClr val="333399"/>
              </a:solidFill>
              <a:latin typeface="+mj-lt"/>
            </a:endParaRP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DB6B79FF-A2DF-43AC-8EF5-3F84A818A108}"/>
              </a:ext>
            </a:extLst>
          </p:cNvPr>
          <p:cNvGrpSpPr/>
          <p:nvPr/>
        </p:nvGrpSpPr>
        <p:grpSpPr>
          <a:xfrm>
            <a:off x="600943" y="1703214"/>
            <a:ext cx="4043244" cy="3724394"/>
            <a:chOff x="600943" y="1703214"/>
            <a:chExt cx="4043244" cy="3724394"/>
          </a:xfrm>
        </p:grpSpPr>
        <p:sp>
          <p:nvSpPr>
            <p:cNvPr id="57368" name="Rectangle 40"/>
            <p:cNvSpPr>
              <a:spLocks noChangeArrowheads="1"/>
            </p:cNvSpPr>
            <p:nvPr/>
          </p:nvSpPr>
          <p:spPr bwMode="auto">
            <a:xfrm>
              <a:off x="1259715" y="2246709"/>
              <a:ext cx="20839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84</a:t>
              </a:r>
            </a:p>
          </p:txBody>
        </p:sp>
        <p:sp>
          <p:nvSpPr>
            <p:cNvPr id="57369" name="Rectangle 41"/>
            <p:cNvSpPr>
              <a:spLocks noChangeArrowheads="1"/>
            </p:cNvSpPr>
            <p:nvPr/>
          </p:nvSpPr>
          <p:spPr bwMode="auto">
            <a:xfrm>
              <a:off x="2405176" y="4327539"/>
              <a:ext cx="208391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11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0" name="Rectangle 42"/>
            <p:cNvSpPr>
              <a:spLocks noChangeArrowheads="1"/>
            </p:cNvSpPr>
            <p:nvPr/>
          </p:nvSpPr>
          <p:spPr bwMode="auto">
            <a:xfrm>
              <a:off x="3620715" y="4510271"/>
              <a:ext cx="10419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5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1" name="Rectangle 43"/>
            <p:cNvSpPr>
              <a:spLocks noChangeArrowheads="1"/>
            </p:cNvSpPr>
            <p:nvPr/>
          </p:nvSpPr>
          <p:spPr bwMode="auto">
            <a:xfrm>
              <a:off x="1692922" y="2401060"/>
              <a:ext cx="2079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81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2" name="Rectangle 44"/>
            <p:cNvSpPr>
              <a:spLocks noChangeArrowheads="1"/>
            </p:cNvSpPr>
            <p:nvPr/>
          </p:nvSpPr>
          <p:spPr bwMode="auto">
            <a:xfrm>
              <a:off x="2865752" y="4351309"/>
              <a:ext cx="20799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10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3" name="Rectangle 45"/>
            <p:cNvSpPr>
              <a:spLocks noChangeArrowheads="1"/>
            </p:cNvSpPr>
            <p:nvPr/>
          </p:nvSpPr>
          <p:spPr bwMode="auto">
            <a:xfrm>
              <a:off x="4065513" y="4385465"/>
              <a:ext cx="10399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9</a:t>
              </a:r>
              <a:endParaRPr lang="fr-FR" sz="2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57374" name="Rectangle 46"/>
            <p:cNvSpPr>
              <a:spLocks noChangeArrowheads="1"/>
            </p:cNvSpPr>
            <p:nvPr/>
          </p:nvSpPr>
          <p:spPr bwMode="auto">
            <a:xfrm>
              <a:off x="770861" y="4782408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5" name="Rectangle 47"/>
            <p:cNvSpPr>
              <a:spLocks noChangeArrowheads="1"/>
            </p:cNvSpPr>
            <p:nvPr/>
          </p:nvSpPr>
          <p:spPr bwMode="auto">
            <a:xfrm>
              <a:off x="685902" y="422043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6" name="Rectangle 48"/>
            <p:cNvSpPr>
              <a:spLocks noChangeArrowheads="1"/>
            </p:cNvSpPr>
            <p:nvPr/>
          </p:nvSpPr>
          <p:spPr bwMode="auto">
            <a:xfrm>
              <a:off x="685902" y="366004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40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7" name="Rectangle 49"/>
            <p:cNvSpPr>
              <a:spLocks noChangeArrowheads="1"/>
            </p:cNvSpPr>
            <p:nvPr/>
          </p:nvSpPr>
          <p:spPr bwMode="auto">
            <a:xfrm>
              <a:off x="685902" y="3098071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60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8" name="Rectangle 50"/>
            <p:cNvSpPr>
              <a:spLocks noChangeArrowheads="1"/>
            </p:cNvSpPr>
            <p:nvPr/>
          </p:nvSpPr>
          <p:spPr bwMode="auto">
            <a:xfrm>
              <a:off x="685902" y="253768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80</a:t>
              </a:r>
              <a:endParaRPr lang="fr-FR" sz="1600">
                <a:solidFill>
                  <a:srgbClr val="000066"/>
                </a:solidFill>
              </a:endParaRPr>
            </a:p>
          </p:txBody>
        </p:sp>
        <p:sp>
          <p:nvSpPr>
            <p:cNvPr id="57379" name="Rectangle 51"/>
            <p:cNvSpPr>
              <a:spLocks noChangeArrowheads="1"/>
            </p:cNvSpPr>
            <p:nvPr/>
          </p:nvSpPr>
          <p:spPr bwMode="auto">
            <a:xfrm>
              <a:off x="600943" y="1963676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  <a:endParaRPr lang="fr-FR" sz="1600" dirty="0">
                <a:solidFill>
                  <a:srgbClr val="000066"/>
                </a:solidFill>
              </a:endParaRPr>
            </a:p>
          </p:txBody>
        </p:sp>
        <p:sp>
          <p:nvSpPr>
            <p:cNvPr id="57380" name="Rectangle 52"/>
            <p:cNvSpPr>
              <a:spLocks noChangeArrowheads="1"/>
            </p:cNvSpPr>
            <p:nvPr/>
          </p:nvSpPr>
          <p:spPr bwMode="auto">
            <a:xfrm>
              <a:off x="1162344" y="4996721"/>
              <a:ext cx="91050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s-ES" sz="1400" b="1">
                  <a:solidFill>
                    <a:srgbClr val="000066"/>
                  </a:solidFill>
                </a:rPr>
                <a:t>Respuesta</a:t>
              </a:r>
            </a:p>
            <a:p>
              <a:r>
                <a:rPr lang="es-ES" sz="1400" b="1">
                  <a:solidFill>
                    <a:srgbClr val="000066"/>
                  </a:solidFill>
                </a:rPr>
                <a:t>virológica</a:t>
              </a:r>
              <a:endParaRPr lang="es-ES" b="1">
                <a:solidFill>
                  <a:srgbClr val="000066"/>
                </a:solidFill>
              </a:endParaRPr>
            </a:p>
          </p:txBody>
        </p:sp>
        <p:sp>
          <p:nvSpPr>
            <p:cNvPr id="57381" name="Rectangle 53"/>
            <p:cNvSpPr>
              <a:spLocks noChangeArrowheads="1"/>
            </p:cNvSpPr>
            <p:nvPr/>
          </p:nvSpPr>
          <p:spPr bwMode="auto">
            <a:xfrm>
              <a:off x="2130769" y="4996721"/>
              <a:ext cx="1183016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" sz="1400" b="1">
                  <a:solidFill>
                    <a:srgbClr val="000066"/>
                  </a:solidFill>
                </a:rPr>
                <a:t>No respuesta </a:t>
              </a:r>
            </a:p>
            <a:p>
              <a:pPr algn="ctr"/>
              <a:r>
                <a:rPr lang="es-ES" sz="1400" b="1">
                  <a:solidFill>
                    <a:srgbClr val="000066"/>
                  </a:solidFill>
                </a:rPr>
                <a:t>virológica</a:t>
              </a:r>
              <a:endParaRPr lang="es-ES" b="1">
                <a:solidFill>
                  <a:srgbClr val="000066"/>
                </a:solidFill>
              </a:endParaRPr>
            </a:p>
          </p:txBody>
        </p:sp>
        <p:sp>
          <p:nvSpPr>
            <p:cNvPr id="57382" name="Rectangle 54"/>
            <p:cNvSpPr>
              <a:spLocks noChangeArrowheads="1"/>
            </p:cNvSpPr>
            <p:nvPr/>
          </p:nvSpPr>
          <p:spPr bwMode="auto">
            <a:xfrm>
              <a:off x="3503969" y="5012796"/>
              <a:ext cx="76802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s-ES" sz="1400" b="1">
                  <a:solidFill>
                    <a:srgbClr val="000066"/>
                  </a:solidFill>
                </a:rPr>
                <a:t>No datos</a:t>
              </a:r>
              <a:endParaRPr lang="es-ES" b="1">
                <a:solidFill>
                  <a:srgbClr val="000066"/>
                </a:solidFill>
              </a:endParaRPr>
            </a:p>
          </p:txBody>
        </p:sp>
        <p:sp>
          <p:nvSpPr>
            <p:cNvPr id="57384" name="Rectangle 57"/>
            <p:cNvSpPr>
              <a:spLocks noChangeArrowheads="1"/>
            </p:cNvSpPr>
            <p:nvPr/>
          </p:nvSpPr>
          <p:spPr bwMode="auto">
            <a:xfrm>
              <a:off x="2527044" y="2207668"/>
              <a:ext cx="211714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DOR/3TC/TDF (N = 364)</a:t>
              </a:r>
              <a:endParaRPr lang="fr-FR" sz="16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781819" y="1703214"/>
              <a:ext cx="36710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992886" y="2059844"/>
              <a:ext cx="3450684" cy="2845564"/>
            </a:xfrm>
            <a:custGeom>
              <a:avLst/>
              <a:gdLst>
                <a:gd name="T0" fmla="*/ 3239 w 3239"/>
                <a:gd name="T1" fmla="*/ 2671 h 2671"/>
                <a:gd name="T2" fmla="*/ 0 w 3239"/>
                <a:gd name="T3" fmla="*/ 2671 h 2671"/>
                <a:gd name="T4" fmla="*/ 0 w 3239"/>
                <a:gd name="T5" fmla="*/ 0 h 2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>
              <a:off x="917245" y="2635483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>
              <a:off x="917245" y="3200121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917245" y="3765825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917245" y="4331528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917245" y="4889332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917245" y="2069780"/>
              <a:ext cx="7564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1113270" y="2528961"/>
              <a:ext cx="442123" cy="2376000"/>
            </a:xfrm>
            <a:custGeom>
              <a:avLst/>
              <a:gdLst>
                <a:gd name="T0" fmla="*/ 415 w 415"/>
                <a:gd name="T1" fmla="*/ 0 h 2575"/>
                <a:gd name="T2" fmla="*/ 0 w 415"/>
                <a:gd name="T3" fmla="*/ 0 h 2575"/>
                <a:gd name="T4" fmla="*/ 0 w 415"/>
                <a:gd name="T5" fmla="*/ 2575 h 2575"/>
                <a:gd name="T6" fmla="*/ 415 w 415"/>
                <a:gd name="T7" fmla="*/ 2575 h 2575"/>
                <a:gd name="T8" fmla="*/ 415 w 415"/>
                <a:gd name="T9" fmla="*/ 0 h 2575"/>
                <a:gd name="T10" fmla="*/ 415 w 415"/>
                <a:gd name="T11" fmla="*/ 0 h 2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2D985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1580961" y="2651558"/>
              <a:ext cx="443188" cy="2253403"/>
            </a:xfrm>
            <a:custGeom>
              <a:avLst/>
              <a:gdLst>
                <a:gd name="T0" fmla="*/ 416 w 416"/>
                <a:gd name="T1" fmla="*/ 2463 h 2463"/>
                <a:gd name="T2" fmla="*/ 416 w 416"/>
                <a:gd name="T3" fmla="*/ 0 h 2463"/>
                <a:gd name="T4" fmla="*/ 0 w 416"/>
                <a:gd name="T5" fmla="*/ 0 h 2463"/>
                <a:gd name="T6" fmla="*/ 0 w 416"/>
                <a:gd name="T7" fmla="*/ 2463 h 2463"/>
                <a:gd name="T8" fmla="*/ 416 w 416"/>
                <a:gd name="T9" fmla="*/ 2463 h 2463"/>
                <a:gd name="T10" fmla="*/ 416 w 416"/>
                <a:gd name="T11" fmla="*/ 2463 h 2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F669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3898108" y="4655133"/>
              <a:ext cx="444253" cy="249828"/>
            </a:xfrm>
            <a:prstGeom prst="rect">
              <a:avLst/>
            </a:prstGeom>
            <a:solidFill>
              <a:srgbClr val="F669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3429352" y="4770738"/>
              <a:ext cx="444253" cy="134223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auto">
            <a:xfrm>
              <a:off x="2732610" y="4616962"/>
              <a:ext cx="442123" cy="287999"/>
            </a:xfrm>
            <a:prstGeom prst="rect">
              <a:avLst/>
            </a:prstGeom>
            <a:solidFill>
              <a:srgbClr val="F669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2263853" y="4612316"/>
              <a:ext cx="442123" cy="292645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6" name="Rectangle 21"/>
            <p:cNvSpPr>
              <a:spLocks noChangeArrowheads="1"/>
            </p:cNvSpPr>
            <p:nvPr/>
          </p:nvSpPr>
          <p:spPr bwMode="auto">
            <a:xfrm>
              <a:off x="2337864" y="2261879"/>
              <a:ext cx="124647" cy="144000"/>
            </a:xfrm>
            <a:prstGeom prst="rect">
              <a:avLst/>
            </a:prstGeom>
            <a:solidFill>
              <a:srgbClr val="2D985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7" name="Rectangle 22"/>
            <p:cNvSpPr>
              <a:spLocks noChangeArrowheads="1"/>
            </p:cNvSpPr>
            <p:nvPr/>
          </p:nvSpPr>
          <p:spPr bwMode="auto">
            <a:xfrm>
              <a:off x="2337864" y="2545547"/>
              <a:ext cx="124647" cy="144000"/>
            </a:xfrm>
            <a:prstGeom prst="rect">
              <a:avLst/>
            </a:prstGeom>
            <a:solidFill>
              <a:srgbClr val="F66900"/>
            </a:solidFill>
            <a:ln w="0">
              <a:solidFill>
                <a:srgbClr val="F669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</p:grpSp>
      <p:sp>
        <p:nvSpPr>
          <p:cNvPr id="55" name="ZoneTexte 54"/>
          <p:cNvSpPr txBox="1"/>
          <p:nvPr/>
        </p:nvSpPr>
        <p:spPr>
          <a:xfrm>
            <a:off x="8784311" y="16500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58</a:t>
            </a:r>
          </a:p>
        </p:txBody>
      </p: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1044948" y="1230138"/>
            <a:ext cx="70414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>
                <a:solidFill>
                  <a:srgbClr val="CC3300"/>
                </a:solidFill>
                <a:latin typeface="Calibri" pitchFamily="34" charset="0"/>
              </a:rPr>
              <a:t>Endpoint primario: CV &lt; 50 c/mL a S48 (ITT, snapshot)</a:t>
            </a:r>
          </a:p>
        </p:txBody>
      </p:sp>
      <p:sp>
        <p:nvSpPr>
          <p:cNvPr id="65" name="Espace réservé du contenu 2"/>
          <p:cNvSpPr>
            <a:spLocks/>
          </p:cNvSpPr>
          <p:nvPr/>
        </p:nvSpPr>
        <p:spPr bwMode="auto">
          <a:xfrm>
            <a:off x="4674291" y="4729343"/>
            <a:ext cx="4360053" cy="1021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2563" indent="-182563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b="1" dirty="0">
                <a:solidFill>
                  <a:srgbClr val="CC3300"/>
                </a:solidFill>
                <a:latin typeface="Calibri" pitchFamily="34" charset="0"/>
              </a:rPr>
              <a:t>Incremento de CD4  a S48 (ITT, NC = F)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GB" sz="1600" dirty="0">
                <a:solidFill>
                  <a:srgbClr val="000066"/>
                </a:solidFill>
              </a:rPr>
              <a:t>DOR: + 198/mm</a:t>
            </a:r>
            <a:r>
              <a:rPr lang="en-GB" sz="1600" baseline="30000" dirty="0">
                <a:solidFill>
                  <a:srgbClr val="000066"/>
                </a:solidFill>
              </a:rPr>
              <a:t>3</a:t>
            </a:r>
          </a:p>
          <a:p>
            <a:pPr marL="450850" lvl="1" indent="-18415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n-GB" sz="1600" dirty="0">
                <a:solidFill>
                  <a:srgbClr val="000066"/>
                </a:solidFill>
              </a:rPr>
              <a:t>EFV: + 188/mm</a:t>
            </a:r>
            <a:r>
              <a:rPr lang="en-GB" sz="1600" baseline="30000" dirty="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74042" y="5688251"/>
            <a:ext cx="71182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es-ES" sz="2000" b="1" dirty="0">
                <a:solidFill>
                  <a:srgbClr val="CC3300"/>
                </a:solidFill>
                <a:latin typeface="+mj-lt"/>
              </a:rPr>
              <a:t>CV &lt; 50 c/</a:t>
            </a:r>
            <a:r>
              <a:rPr lang="es-ES" sz="2000" b="1" dirty="0" err="1">
                <a:solidFill>
                  <a:srgbClr val="CC3300"/>
                </a:solidFill>
                <a:latin typeface="+mj-lt"/>
              </a:rPr>
              <a:t>mL</a:t>
            </a:r>
            <a:r>
              <a:rPr lang="es-ES" sz="2000" b="1" dirty="0">
                <a:solidFill>
                  <a:srgbClr val="CC3300"/>
                </a:solidFill>
                <a:latin typeface="+mj-lt"/>
              </a:rPr>
              <a:t> a S48 (fallo observado)</a:t>
            </a:r>
            <a:endParaRPr lang="es-ES" sz="1400" b="1" dirty="0">
              <a:solidFill>
                <a:srgbClr val="CC3300"/>
              </a:solidFill>
              <a:latin typeface="+mj-lt"/>
            </a:endParaRP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s-ES" sz="1600" dirty="0">
                <a:solidFill>
                  <a:srgbClr val="000066"/>
                </a:solidFill>
              </a:rPr>
              <a:t>CV basal ≤ 100 000 c/</a:t>
            </a:r>
            <a:r>
              <a:rPr lang="es-ES" sz="1600" dirty="0" err="1">
                <a:solidFill>
                  <a:srgbClr val="000066"/>
                </a:solidFill>
              </a:rPr>
              <a:t>mL</a:t>
            </a:r>
            <a:r>
              <a:rPr lang="es-ES" sz="1600" dirty="0">
                <a:solidFill>
                  <a:srgbClr val="000066"/>
                </a:solidFill>
              </a:rPr>
              <a:t>: DOR: 90.6% vs EFV: 91.1 %</a:t>
            </a:r>
          </a:p>
          <a:p>
            <a:pPr marL="742950" lvl="1" indent="-285750">
              <a:buClr>
                <a:srgbClr val="CC3300"/>
              </a:buClr>
              <a:buFont typeface="Arial" panose="020B0604020202020204" pitchFamily="34" charset="0"/>
              <a:buChar char="‒"/>
            </a:pPr>
            <a:r>
              <a:rPr lang="es-ES" sz="1600" dirty="0">
                <a:solidFill>
                  <a:srgbClr val="000066"/>
                </a:solidFill>
              </a:rPr>
              <a:t>CV basal &gt; 100 000 c/</a:t>
            </a:r>
            <a:r>
              <a:rPr lang="es-ES" sz="1600" dirty="0" err="1">
                <a:solidFill>
                  <a:srgbClr val="000066"/>
                </a:solidFill>
              </a:rPr>
              <a:t>mL</a:t>
            </a:r>
            <a:r>
              <a:rPr lang="es-ES" sz="1600" dirty="0">
                <a:solidFill>
                  <a:srgbClr val="000066"/>
                </a:solidFill>
              </a:rPr>
              <a:t>: DOR: 81.2 % vs EFV: 80.8 %</a:t>
            </a:r>
            <a:endParaRPr lang="es-ES" dirty="0">
              <a:solidFill>
                <a:srgbClr val="000066"/>
              </a:solidFill>
            </a:endParaRPr>
          </a:p>
        </p:txBody>
      </p:sp>
      <p:sp>
        <p:nvSpPr>
          <p:cNvPr id="5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5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  <p:sp>
        <p:nvSpPr>
          <p:cNvPr id="60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ＭＳ Ｐゴシック" pitchFamily="-84" charset="-128"/>
              </a:rPr>
              <a:t>Estudio</a:t>
            </a:r>
            <a:r>
              <a:rPr lang="fr-FR" dirty="0">
                <a:ea typeface="ＭＳ Ｐゴシック" pitchFamily="-84" charset="-128"/>
              </a:rPr>
              <a:t> DRIVE-AHEAD</a:t>
            </a:r>
            <a:r>
              <a:rPr lang="en-GB" dirty="0">
                <a:ea typeface="ＭＳ Ｐゴシック" pitchFamily="-84" charset="-128"/>
              </a:rPr>
              <a:t>: DOR/3TC/TDF vs EFV/FTC/TDF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174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4580577"/>
              </p:ext>
            </p:extLst>
          </p:nvPr>
        </p:nvGraphicFramePr>
        <p:xfrm>
          <a:off x="362854" y="2830568"/>
          <a:ext cx="8638294" cy="2149266"/>
        </p:xfrm>
        <a:graphic>
          <a:graphicData uri="http://schemas.openxmlformats.org/drawingml/2006/table">
            <a:tbl>
              <a:tblPr/>
              <a:tblGrid>
                <a:gridCol w="3930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2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8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4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DORCV /3TC/TDF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364)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6F0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364)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Fallo virológico, 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22 (6.0%)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14 (3.8%)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No respuesta/Rebote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Discontinuaciones sin PDVF, 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50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3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Genotipo exitosamente realizado,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Resistencia primaria a INNTR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Resistencia primaria a NRTI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 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 *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 **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 **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ea typeface="ＭＳ Ｐゴシック" pitchFamily="-84" charset="-128"/>
              </a:rPr>
              <a:t>Estudio</a:t>
            </a:r>
            <a:r>
              <a:rPr lang="fr-FR" dirty="0">
                <a:ea typeface="ＭＳ Ｐゴシック" pitchFamily="-84" charset="-128"/>
              </a:rPr>
              <a:t> DRIVE-AHEAD</a:t>
            </a:r>
            <a:r>
              <a:rPr lang="en-GB" dirty="0">
                <a:ea typeface="ＭＳ Ｐゴシック" pitchFamily="-84" charset="-128"/>
              </a:rPr>
              <a:t>: DOR/3TC/TDF vs EFV/FTC/TDF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800" y="1569499"/>
            <a:ext cx="9024938" cy="1448640"/>
          </a:xfrm>
        </p:spPr>
        <p:txBody>
          <a:bodyPr/>
          <a:lstStyle/>
          <a:p>
            <a:pPr>
              <a:defRPr/>
            </a:pPr>
            <a:r>
              <a:rPr lang="es-ES" sz="2400" b="1" dirty="0">
                <a:latin typeface="+mj-lt"/>
              </a:rPr>
              <a:t>Definición</a:t>
            </a:r>
          </a:p>
          <a:p>
            <a:pPr lvl="1">
              <a:defRPr/>
            </a:pPr>
            <a:r>
              <a:rPr lang="es-ES" sz="1800" dirty="0"/>
              <a:t>No respuesta: CV ≥ 200 c/</a:t>
            </a:r>
            <a:r>
              <a:rPr lang="es-ES" sz="1800" dirty="0" err="1"/>
              <a:t>mL</a:t>
            </a:r>
            <a:r>
              <a:rPr lang="es-ES" sz="1800" dirty="0"/>
              <a:t> a S24 o S36 o CV confirmada ≥ 50 c/</a:t>
            </a:r>
            <a:r>
              <a:rPr lang="es-ES" sz="1800" dirty="0" err="1"/>
              <a:t>mL</a:t>
            </a:r>
            <a:r>
              <a:rPr lang="es-ES" sz="1800" dirty="0"/>
              <a:t> a S48</a:t>
            </a:r>
          </a:p>
          <a:p>
            <a:pPr lvl="1">
              <a:defRPr/>
            </a:pPr>
            <a:r>
              <a:rPr lang="es-ES" sz="1800" dirty="0"/>
              <a:t>Rebote: CV confirmada ≥ 50 c/</a:t>
            </a:r>
            <a:r>
              <a:rPr lang="es-ES" sz="1800" dirty="0" err="1"/>
              <a:t>mL</a:t>
            </a:r>
            <a:r>
              <a:rPr lang="es-ES" sz="1800" dirty="0"/>
              <a:t> luego de tener &lt; 50 c/</a:t>
            </a:r>
            <a:r>
              <a:rPr lang="es-ES" sz="1800" dirty="0" err="1"/>
              <a:t>mL</a:t>
            </a:r>
            <a:endParaRPr lang="es-ES" sz="1800" dirty="0"/>
          </a:p>
        </p:txBody>
      </p:sp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60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1495417" y="1151863"/>
            <a:ext cx="61404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>
                <a:solidFill>
                  <a:srgbClr val="CC3300"/>
                </a:solidFill>
                <a:latin typeface="Calibri" pitchFamily="34" charset="0"/>
              </a:rPr>
              <a:t>Fallo virológico definido por protocolo (PDVF)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81555" y="5113745"/>
            <a:ext cx="856342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</a:t>
            </a:r>
            <a:r>
              <a:rPr lang="es-ES" sz="1400" dirty="0">
                <a:solidFill>
                  <a:srgbClr val="000066"/>
                </a:solidFill>
              </a:rPr>
              <a:t>Mutaciones</a:t>
            </a:r>
            <a:r>
              <a:rPr lang="fr-FR" sz="1400" dirty="0">
                <a:solidFill>
                  <a:srgbClr val="000066"/>
                </a:solidFill>
              </a:rPr>
              <a:t> INNTR: </a:t>
            </a:r>
            <a:r>
              <a:rPr lang="en-US" sz="1400" dirty="0">
                <a:solidFill>
                  <a:srgbClr val="000066"/>
                </a:solidFill>
              </a:rPr>
              <a:t>Y188L; V106I, F227C; V106V/I, H221H/Y, F227C; F227C; V106A, P225H, Y318Y/F; V106M/T, F227C/R ; NRTI mutations : M41L, M184V; M184V; M184V; K65R; K65K/R, M184V</a:t>
            </a:r>
          </a:p>
          <a:p>
            <a:r>
              <a:rPr lang="en-US" sz="1400" dirty="0">
                <a:solidFill>
                  <a:srgbClr val="000066"/>
                </a:solidFill>
              </a:rPr>
              <a:t>** </a:t>
            </a:r>
            <a:r>
              <a:rPr lang="es-ES" sz="1400" dirty="0">
                <a:solidFill>
                  <a:srgbClr val="000066"/>
                </a:solidFill>
              </a:rPr>
              <a:t>Mutaciones</a:t>
            </a:r>
            <a:r>
              <a:rPr lang="en-US" sz="1400" dirty="0">
                <a:solidFill>
                  <a:srgbClr val="000066"/>
                </a:solidFill>
              </a:rPr>
              <a:t> </a:t>
            </a:r>
            <a:r>
              <a:rPr lang="fr-FR" sz="1400" dirty="0">
                <a:solidFill>
                  <a:srgbClr val="000066"/>
                </a:solidFill>
              </a:rPr>
              <a:t>INNTR : </a:t>
            </a:r>
            <a:r>
              <a:rPr lang="en-US" sz="1400" dirty="0">
                <a:solidFill>
                  <a:srgbClr val="000066"/>
                </a:solidFill>
              </a:rPr>
              <a:t>K103N; K103N, E138E/G; K103N; G190E; K103N; K103N, M230L; G190E; K103N, V108V/I, T369T/A/I/V; K103N; K103N; K101K/N, K103N, P225P/H ; </a:t>
            </a:r>
            <a:r>
              <a:rPr lang="en-US" sz="1400" dirty="0" err="1">
                <a:solidFill>
                  <a:srgbClr val="000066"/>
                </a:solidFill>
              </a:rPr>
              <a:t>Mutaciones</a:t>
            </a:r>
            <a:r>
              <a:rPr lang="en-US" sz="1400" dirty="0">
                <a:solidFill>
                  <a:srgbClr val="000066"/>
                </a:solidFill>
              </a:rPr>
              <a:t> NRTI: V118I, M184V; M184V; M184V; M184V, K219K/E; K65K/R, M184M/I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11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090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5004505"/>
              </p:ext>
            </p:extLst>
          </p:nvPr>
        </p:nvGraphicFramePr>
        <p:xfrm>
          <a:off x="250543" y="1637628"/>
          <a:ext cx="8638293" cy="4744656"/>
        </p:xfrm>
        <a:graphic>
          <a:graphicData uri="http://schemas.openxmlformats.org/drawingml/2006/table">
            <a:tbl>
              <a:tblPr/>
              <a:tblGrid>
                <a:gridCol w="4960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8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6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DOR/3TC/TDF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364)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98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(N = 364) 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Evento adverso relacionado con la droga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9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Evento adverso serio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6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Discontinuación por EA relacionado con la droga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Discontinuación por EA serio relacionado con la droga</a:t>
                      </a:r>
                      <a:endParaRPr kumimoji="0" lang="es-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uLnTx/>
                        <a:uFillTx/>
                        <a:latin typeface="+mn-lt"/>
                        <a:ea typeface="ＭＳ Ｐゴシック" pitchFamily="34" charset="-128"/>
                        <a:cs typeface="+mn-cs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&lt; 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68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es-ES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itchFamily="34" charset="-128"/>
                          <a:cs typeface="+mn-cs"/>
                        </a:rPr>
                        <a:t>Evento adverso en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 ≥ 10% en cualquier grupo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Cefalea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Diarrea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Nasofaringitis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Mareos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Nauseas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Sueños anormales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Rash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13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9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8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14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9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37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11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12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8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Anomalías de laboratorio grado 3-4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LDL-colesterol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Triglicéridos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Creatinina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AST / ALT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Lipasa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CPK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&lt;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&lt; 1 /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 /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42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  <a:b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</a:b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8784311" y="32575"/>
            <a:ext cx="325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62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3177444" y="1151863"/>
            <a:ext cx="27764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>
                <a:solidFill>
                  <a:srgbClr val="CC3300"/>
                </a:solidFill>
                <a:latin typeface="Calibri" pitchFamily="34" charset="0"/>
              </a:rPr>
              <a:t>Eventos adversos, %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ＭＳ Ｐゴシック" pitchFamily="-84" charset="-128"/>
              </a:rPr>
              <a:t>Estudio</a:t>
            </a:r>
            <a:r>
              <a:rPr lang="fr-FR" dirty="0">
                <a:ea typeface="ＭＳ Ｐゴシック" pitchFamily="-84" charset="-128"/>
              </a:rPr>
              <a:t> DRIVE-AHEAD</a:t>
            </a:r>
            <a:r>
              <a:rPr lang="en-GB" dirty="0">
                <a:ea typeface="ＭＳ Ｐゴシック" pitchFamily="-84" charset="-128"/>
              </a:rPr>
              <a:t>: DOR/3TC/TDF vs EFV/FTC/TDF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081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31954" y="1115907"/>
            <a:ext cx="9012046" cy="599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/>
            <a:r>
              <a:rPr lang="es-ES" sz="2400">
                <a:solidFill>
                  <a:srgbClr val="CC3300"/>
                </a:solidFill>
              </a:rPr>
              <a:t>% con evento adverso neuropsiquiátrico predifinido a S48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ＭＳ Ｐゴシック" pitchFamily="-84" charset="-128"/>
              </a:rPr>
              <a:t>Estudio</a:t>
            </a:r>
            <a:r>
              <a:rPr lang="fr-FR" dirty="0">
                <a:ea typeface="ＭＳ Ｐゴシック" pitchFamily="-84" charset="-128"/>
              </a:rPr>
              <a:t> DRIVE-AHEAD</a:t>
            </a:r>
            <a:r>
              <a:rPr lang="en-GB" dirty="0">
                <a:ea typeface="ＭＳ Ｐゴシック" pitchFamily="-84" charset="-128"/>
              </a:rPr>
              <a:t>: DOR/3TC/TDF </a:t>
            </a:r>
            <a:r>
              <a:rPr lang="en-GB" dirty="0" err="1">
                <a:ea typeface="ＭＳ Ｐゴシック" pitchFamily="-84" charset="-128"/>
              </a:rPr>
              <a:t>vs</a:t>
            </a:r>
            <a:r>
              <a:rPr lang="en-GB" dirty="0">
                <a:ea typeface="ＭＳ Ｐゴシック" pitchFamily="-84" charset="-128"/>
              </a:rPr>
              <a:t> EFV/FTC/TDF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2518095C-E6FD-45AE-B57B-3F8F7E4616C7}"/>
              </a:ext>
            </a:extLst>
          </p:cNvPr>
          <p:cNvGrpSpPr/>
          <p:nvPr/>
        </p:nvGrpSpPr>
        <p:grpSpPr>
          <a:xfrm>
            <a:off x="755873" y="1975664"/>
            <a:ext cx="7372127" cy="4349638"/>
            <a:chOff x="755873" y="1975664"/>
            <a:chExt cx="7372127" cy="4349638"/>
          </a:xfrm>
        </p:grpSpPr>
        <p:grpSp>
          <p:nvGrpSpPr>
            <p:cNvPr id="9" name="Groupe 1">
              <a:extLst>
                <a:ext uri="{FF2B5EF4-FFF2-40B4-BE49-F238E27FC236}">
                  <a16:creationId xmlns:a16="http://schemas.microsoft.com/office/drawing/2014/main" id="{FDFE7114-B950-4A8F-9887-67641AC4F2E9}"/>
                </a:ext>
              </a:extLst>
            </p:cNvPr>
            <p:cNvGrpSpPr/>
            <p:nvPr/>
          </p:nvGrpSpPr>
          <p:grpSpPr>
            <a:xfrm>
              <a:off x="4756467" y="2505070"/>
              <a:ext cx="1666242" cy="592743"/>
              <a:chOff x="2036190" y="1770203"/>
              <a:chExt cx="1666242" cy="592743"/>
            </a:xfrm>
          </p:grpSpPr>
          <p:sp>
            <p:nvSpPr>
              <p:cNvPr id="10" name="AutoShape 165">
                <a:extLst>
                  <a:ext uri="{FF2B5EF4-FFF2-40B4-BE49-F238E27FC236}">
                    <a16:creationId xmlns:a16="http://schemas.microsoft.com/office/drawing/2014/main" id="{28D1E6D3-1572-4069-AADA-1020B93DF4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6190" y="1770203"/>
                <a:ext cx="1648044" cy="59274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11" name="Rectangle 57">
                <a:extLst>
                  <a:ext uri="{FF2B5EF4-FFF2-40B4-BE49-F238E27FC236}">
                    <a16:creationId xmlns:a16="http://schemas.microsoft.com/office/drawing/2014/main" id="{657869A9-3F39-48EA-A5F5-3563A560B7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091" y="1815463"/>
                <a:ext cx="1289143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DOR/3TC/TDF</a:t>
                </a:r>
                <a:endParaRPr lang="fr-FR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2" name="Rectangle 60">
                <a:extLst>
                  <a:ext uri="{FF2B5EF4-FFF2-40B4-BE49-F238E27FC236}">
                    <a16:creationId xmlns:a16="http://schemas.microsoft.com/office/drawing/2014/main" id="{EF50DE4D-F00B-4170-BFA1-89303AA9AA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092" y="2110213"/>
                <a:ext cx="130734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EFV/FTC/TDF</a:t>
                </a:r>
                <a:endParaRPr lang="fr-FR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3" name="Rectangle 21">
                <a:extLst>
                  <a:ext uri="{FF2B5EF4-FFF2-40B4-BE49-F238E27FC236}">
                    <a16:creationId xmlns:a16="http://schemas.microsoft.com/office/drawing/2014/main" id="{50E36506-F31F-4D6E-8C44-C3AEF6A1D9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5911" y="1869674"/>
                <a:ext cx="124647" cy="144000"/>
              </a:xfrm>
              <a:prstGeom prst="rect">
                <a:avLst/>
              </a:prstGeom>
              <a:solidFill>
                <a:srgbClr val="2D985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" name="Rectangle 22">
                <a:extLst>
                  <a:ext uri="{FF2B5EF4-FFF2-40B4-BE49-F238E27FC236}">
                    <a16:creationId xmlns:a16="http://schemas.microsoft.com/office/drawing/2014/main" id="{FEAB5B0A-4193-45DB-AD25-6624783EE1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5911" y="2153342"/>
                <a:ext cx="124647" cy="144000"/>
              </a:xfrm>
              <a:prstGeom prst="rect">
                <a:avLst/>
              </a:pr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grpSp>
          <p:nvGrpSpPr>
            <p:cNvPr id="15" name="Groupe 27">
              <a:extLst>
                <a:ext uri="{FF2B5EF4-FFF2-40B4-BE49-F238E27FC236}">
                  <a16:creationId xmlns:a16="http://schemas.microsoft.com/office/drawing/2014/main" id="{2136904B-9BD9-45AB-B17E-5F91E7225B69}"/>
                </a:ext>
              </a:extLst>
            </p:cNvPr>
            <p:cNvGrpSpPr/>
            <p:nvPr/>
          </p:nvGrpSpPr>
          <p:grpSpPr>
            <a:xfrm>
              <a:off x="1066800" y="2252663"/>
              <a:ext cx="7061200" cy="3316288"/>
              <a:chOff x="1066800" y="2243138"/>
              <a:chExt cx="7061200" cy="3316288"/>
            </a:xfrm>
          </p:grpSpPr>
          <p:sp>
            <p:nvSpPr>
              <p:cNvPr id="16" name="Freeform 5">
                <a:extLst>
                  <a:ext uri="{FF2B5EF4-FFF2-40B4-BE49-F238E27FC236}">
                    <a16:creationId xmlns:a16="http://schemas.microsoft.com/office/drawing/2014/main" id="{CF1BC2CE-3EA7-4BE6-9E41-AC2504A05E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66800" y="2347913"/>
                <a:ext cx="7061200" cy="3211513"/>
              </a:xfrm>
              <a:custGeom>
                <a:avLst/>
                <a:gdLst>
                  <a:gd name="T0" fmla="*/ 4448 w 4448"/>
                  <a:gd name="T1" fmla="*/ 2023 h 2023"/>
                  <a:gd name="T2" fmla="*/ 60 w 4448"/>
                  <a:gd name="T3" fmla="*/ 2023 h 2023"/>
                  <a:gd name="T4" fmla="*/ 60 w 4448"/>
                  <a:gd name="T5" fmla="*/ 0 h 2023"/>
                  <a:gd name="T6" fmla="*/ 0 w 4448"/>
                  <a:gd name="T7" fmla="*/ 510 h 2023"/>
                  <a:gd name="T8" fmla="*/ 60 w 4448"/>
                  <a:gd name="T9" fmla="*/ 510 h 2023"/>
                  <a:gd name="T10" fmla="*/ 0 w 4448"/>
                  <a:gd name="T11" fmla="*/ 1013 h 2023"/>
                  <a:gd name="T12" fmla="*/ 60 w 4448"/>
                  <a:gd name="T13" fmla="*/ 1013 h 2023"/>
                  <a:gd name="T14" fmla="*/ 0 w 4448"/>
                  <a:gd name="T15" fmla="*/ 1518 h 2023"/>
                  <a:gd name="T16" fmla="*/ 60 w 4448"/>
                  <a:gd name="T17" fmla="*/ 1518 h 2023"/>
                  <a:gd name="T18" fmla="*/ 0 w 4448"/>
                  <a:gd name="T19" fmla="*/ 2023 h 2023"/>
                  <a:gd name="T20" fmla="*/ 60 w 4448"/>
                  <a:gd name="T21" fmla="*/ 2023 h 2023"/>
                  <a:gd name="T22" fmla="*/ 0 w 4448"/>
                  <a:gd name="T23" fmla="*/ 5 h 2023"/>
                  <a:gd name="T24" fmla="*/ 60 w 4448"/>
                  <a:gd name="T25" fmla="*/ 5 h 20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48" h="2023">
                    <a:moveTo>
                      <a:pt x="4448" y="2023"/>
                    </a:moveTo>
                    <a:lnTo>
                      <a:pt x="60" y="2023"/>
                    </a:lnTo>
                    <a:lnTo>
                      <a:pt x="60" y="0"/>
                    </a:lnTo>
                    <a:moveTo>
                      <a:pt x="0" y="510"/>
                    </a:moveTo>
                    <a:lnTo>
                      <a:pt x="60" y="510"/>
                    </a:lnTo>
                    <a:moveTo>
                      <a:pt x="0" y="1013"/>
                    </a:moveTo>
                    <a:lnTo>
                      <a:pt x="60" y="1013"/>
                    </a:lnTo>
                    <a:moveTo>
                      <a:pt x="0" y="1518"/>
                    </a:moveTo>
                    <a:lnTo>
                      <a:pt x="60" y="1518"/>
                    </a:lnTo>
                    <a:moveTo>
                      <a:pt x="0" y="2023"/>
                    </a:moveTo>
                    <a:lnTo>
                      <a:pt x="60" y="2023"/>
                    </a:lnTo>
                    <a:moveTo>
                      <a:pt x="0" y="5"/>
                    </a:moveTo>
                    <a:lnTo>
                      <a:pt x="60" y="5"/>
                    </a:lnTo>
                  </a:path>
                </a:pathLst>
              </a:custGeom>
              <a:noFill/>
              <a:ln w="793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7" name="Freeform 6">
                <a:extLst>
                  <a:ext uri="{FF2B5EF4-FFF2-40B4-BE49-F238E27FC236}">
                    <a16:creationId xmlns:a16="http://schemas.microsoft.com/office/drawing/2014/main" id="{7B590119-B90D-48C2-B39F-36A8941A40F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635125" y="2243138"/>
                <a:ext cx="3205163" cy="2652713"/>
              </a:xfrm>
              <a:custGeom>
                <a:avLst/>
                <a:gdLst>
                  <a:gd name="T0" fmla="*/ 2019 w 2019"/>
                  <a:gd name="T1" fmla="*/ 1510 h 1671"/>
                  <a:gd name="T2" fmla="*/ 2019 w 2019"/>
                  <a:gd name="T3" fmla="*/ 1439 h 1671"/>
                  <a:gd name="T4" fmla="*/ 1747 w 2019"/>
                  <a:gd name="T5" fmla="*/ 1439 h 1671"/>
                  <a:gd name="T6" fmla="*/ 1747 w 2019"/>
                  <a:gd name="T7" fmla="*/ 1671 h 1671"/>
                  <a:gd name="T8" fmla="*/ 1134 w 2019"/>
                  <a:gd name="T9" fmla="*/ 608 h 1671"/>
                  <a:gd name="T10" fmla="*/ 1134 w 2019"/>
                  <a:gd name="T11" fmla="*/ 516 h 1671"/>
                  <a:gd name="T12" fmla="*/ 863 w 2019"/>
                  <a:gd name="T13" fmla="*/ 516 h 1671"/>
                  <a:gd name="T14" fmla="*/ 863 w 2019"/>
                  <a:gd name="T15" fmla="*/ 1244 h 1671"/>
                  <a:gd name="T16" fmla="*/ 266 w 2019"/>
                  <a:gd name="T17" fmla="*/ 55 h 1671"/>
                  <a:gd name="T18" fmla="*/ 266 w 2019"/>
                  <a:gd name="T19" fmla="*/ 0 h 1671"/>
                  <a:gd name="T20" fmla="*/ 0 w 2019"/>
                  <a:gd name="T21" fmla="*/ 0 h 1671"/>
                  <a:gd name="T22" fmla="*/ 0 w 2019"/>
                  <a:gd name="T23" fmla="*/ 1450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19" h="1671">
                    <a:moveTo>
                      <a:pt x="2019" y="1510"/>
                    </a:moveTo>
                    <a:lnTo>
                      <a:pt x="2019" y="1439"/>
                    </a:lnTo>
                    <a:lnTo>
                      <a:pt x="1747" y="1439"/>
                    </a:lnTo>
                    <a:lnTo>
                      <a:pt x="1747" y="1671"/>
                    </a:lnTo>
                    <a:moveTo>
                      <a:pt x="1134" y="608"/>
                    </a:moveTo>
                    <a:lnTo>
                      <a:pt x="1134" y="516"/>
                    </a:lnTo>
                    <a:lnTo>
                      <a:pt x="863" y="516"/>
                    </a:lnTo>
                    <a:lnTo>
                      <a:pt x="863" y="1244"/>
                    </a:lnTo>
                    <a:moveTo>
                      <a:pt x="266" y="55"/>
                    </a:moveTo>
                    <a:lnTo>
                      <a:pt x="266" y="0"/>
                    </a:lnTo>
                    <a:lnTo>
                      <a:pt x="0" y="0"/>
                    </a:lnTo>
                    <a:lnTo>
                      <a:pt x="0" y="1450"/>
                    </a:lnTo>
                  </a:path>
                </a:pathLst>
              </a:custGeom>
              <a:noFill/>
              <a:ln w="793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" name="Freeform 7">
                <a:extLst>
                  <a:ext uri="{FF2B5EF4-FFF2-40B4-BE49-F238E27FC236}">
                    <a16:creationId xmlns:a16="http://schemas.microsoft.com/office/drawing/2014/main" id="{48B03D56-D448-4A0A-8B23-ED3D9C38AF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6425" y="2605088"/>
                <a:ext cx="430213" cy="2954338"/>
              </a:xfrm>
              <a:custGeom>
                <a:avLst/>
                <a:gdLst>
                  <a:gd name="T0" fmla="*/ 271 w 271"/>
                  <a:gd name="T1" fmla="*/ 0 h 1861"/>
                  <a:gd name="T2" fmla="*/ 0 w 271"/>
                  <a:gd name="T3" fmla="*/ 0 h 1861"/>
                  <a:gd name="T4" fmla="*/ 0 w 271"/>
                  <a:gd name="T5" fmla="*/ 1861 h 1861"/>
                  <a:gd name="T6" fmla="*/ 271 w 271"/>
                  <a:gd name="T7" fmla="*/ 1861 h 1861"/>
                  <a:gd name="T8" fmla="*/ 271 w 271"/>
                  <a:gd name="T9" fmla="*/ 0 h 1861"/>
                  <a:gd name="T10" fmla="*/ 271 w 271"/>
                  <a:gd name="T11" fmla="*/ 0 h 1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1861">
                    <a:moveTo>
                      <a:pt x="271" y="0"/>
                    </a:moveTo>
                    <a:lnTo>
                      <a:pt x="0" y="0"/>
                    </a:lnTo>
                    <a:lnTo>
                      <a:pt x="0" y="1861"/>
                    </a:lnTo>
                    <a:lnTo>
                      <a:pt x="271" y="1861"/>
                    </a:lnTo>
                    <a:lnTo>
                      <a:pt x="271" y="0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9" name="Freeform 8">
                <a:extLst>
                  <a:ext uri="{FF2B5EF4-FFF2-40B4-BE49-F238E27FC236}">
                    <a16:creationId xmlns:a16="http://schemas.microsoft.com/office/drawing/2014/main" id="{2D521720-A687-4AA7-B69E-78152E319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838" y="3519488"/>
                <a:ext cx="430213" cy="2039938"/>
              </a:xfrm>
              <a:custGeom>
                <a:avLst/>
                <a:gdLst>
                  <a:gd name="T0" fmla="*/ 271 w 271"/>
                  <a:gd name="T1" fmla="*/ 0 h 1285"/>
                  <a:gd name="T2" fmla="*/ 0 w 271"/>
                  <a:gd name="T3" fmla="*/ 0 h 1285"/>
                  <a:gd name="T4" fmla="*/ 0 w 271"/>
                  <a:gd name="T5" fmla="*/ 1285 h 1285"/>
                  <a:gd name="T6" fmla="*/ 271 w 271"/>
                  <a:gd name="T7" fmla="*/ 1285 h 1285"/>
                  <a:gd name="T8" fmla="*/ 271 w 271"/>
                  <a:gd name="T9" fmla="*/ 0 h 1285"/>
                  <a:gd name="T10" fmla="*/ 271 w 271"/>
                  <a:gd name="T11" fmla="*/ 0 h 12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1285">
                    <a:moveTo>
                      <a:pt x="271" y="0"/>
                    </a:moveTo>
                    <a:lnTo>
                      <a:pt x="0" y="0"/>
                    </a:lnTo>
                    <a:lnTo>
                      <a:pt x="0" y="1285"/>
                    </a:lnTo>
                    <a:lnTo>
                      <a:pt x="271" y="1285"/>
                    </a:lnTo>
                    <a:lnTo>
                      <a:pt x="271" y="0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0" name="Freeform 9">
                <a:extLst>
                  <a:ext uri="{FF2B5EF4-FFF2-40B4-BE49-F238E27FC236}">
                    <a16:creationId xmlns:a16="http://schemas.microsoft.com/office/drawing/2014/main" id="{33874BBB-3C6A-4E9B-B316-6E1F85B33A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9313" y="4905375"/>
                <a:ext cx="430213" cy="654050"/>
              </a:xfrm>
              <a:custGeom>
                <a:avLst/>
                <a:gdLst>
                  <a:gd name="T0" fmla="*/ 271 w 271"/>
                  <a:gd name="T1" fmla="*/ 412 h 412"/>
                  <a:gd name="T2" fmla="*/ 271 w 271"/>
                  <a:gd name="T3" fmla="*/ 0 h 412"/>
                  <a:gd name="T4" fmla="*/ 0 w 271"/>
                  <a:gd name="T5" fmla="*/ 0 h 412"/>
                  <a:gd name="T6" fmla="*/ 0 w 271"/>
                  <a:gd name="T7" fmla="*/ 412 h 412"/>
                  <a:gd name="T8" fmla="*/ 271 w 271"/>
                  <a:gd name="T9" fmla="*/ 412 h 412"/>
                  <a:gd name="T10" fmla="*/ 271 w 271"/>
                  <a:gd name="T11" fmla="*/ 412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412">
                    <a:moveTo>
                      <a:pt x="271" y="412"/>
                    </a:moveTo>
                    <a:lnTo>
                      <a:pt x="271" y="0"/>
                    </a:lnTo>
                    <a:lnTo>
                      <a:pt x="0" y="0"/>
                    </a:lnTo>
                    <a:lnTo>
                      <a:pt x="0" y="412"/>
                    </a:lnTo>
                    <a:lnTo>
                      <a:pt x="271" y="412"/>
                    </a:lnTo>
                    <a:lnTo>
                      <a:pt x="271" y="412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1" name="Freeform 10">
                <a:extLst>
                  <a:ext uri="{FF2B5EF4-FFF2-40B4-BE49-F238E27FC236}">
                    <a16:creationId xmlns:a16="http://schemas.microsoft.com/office/drawing/2014/main" id="{B58ED05C-E5B2-4AEF-94E9-A4264F94DC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5200" y="5043488"/>
                <a:ext cx="428625" cy="515938"/>
              </a:xfrm>
              <a:custGeom>
                <a:avLst/>
                <a:gdLst>
                  <a:gd name="T0" fmla="*/ 270 w 270"/>
                  <a:gd name="T1" fmla="*/ 325 h 325"/>
                  <a:gd name="T2" fmla="*/ 270 w 270"/>
                  <a:gd name="T3" fmla="*/ 0 h 325"/>
                  <a:gd name="T4" fmla="*/ 0 w 270"/>
                  <a:gd name="T5" fmla="*/ 0 h 325"/>
                  <a:gd name="T6" fmla="*/ 0 w 270"/>
                  <a:gd name="T7" fmla="*/ 325 h 325"/>
                  <a:gd name="T8" fmla="*/ 270 w 270"/>
                  <a:gd name="T9" fmla="*/ 325 h 325"/>
                  <a:gd name="T10" fmla="*/ 270 w 270"/>
                  <a:gd name="T11" fmla="*/ 325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0" h="325">
                    <a:moveTo>
                      <a:pt x="270" y="325"/>
                    </a:moveTo>
                    <a:lnTo>
                      <a:pt x="270" y="0"/>
                    </a:lnTo>
                    <a:lnTo>
                      <a:pt x="0" y="0"/>
                    </a:lnTo>
                    <a:lnTo>
                      <a:pt x="0" y="325"/>
                    </a:lnTo>
                    <a:lnTo>
                      <a:pt x="270" y="325"/>
                    </a:lnTo>
                    <a:lnTo>
                      <a:pt x="270" y="325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2" name="Freeform 11">
                <a:extLst>
                  <a:ext uri="{FF2B5EF4-FFF2-40B4-BE49-F238E27FC236}">
                    <a16:creationId xmlns:a16="http://schemas.microsoft.com/office/drawing/2014/main" id="{86C21F7A-67EB-44E9-B14F-EC250623D2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1563" y="5473700"/>
                <a:ext cx="430213" cy="85725"/>
              </a:xfrm>
              <a:custGeom>
                <a:avLst/>
                <a:gdLst>
                  <a:gd name="T0" fmla="*/ 0 w 271"/>
                  <a:gd name="T1" fmla="*/ 0 h 54"/>
                  <a:gd name="T2" fmla="*/ 0 w 271"/>
                  <a:gd name="T3" fmla="*/ 54 h 54"/>
                  <a:gd name="T4" fmla="*/ 271 w 271"/>
                  <a:gd name="T5" fmla="*/ 54 h 54"/>
                  <a:gd name="T6" fmla="*/ 271 w 271"/>
                  <a:gd name="T7" fmla="*/ 0 h 54"/>
                  <a:gd name="T8" fmla="*/ 0 w 271"/>
                  <a:gd name="T9" fmla="*/ 0 h 54"/>
                  <a:gd name="T10" fmla="*/ 0 w 271"/>
                  <a:gd name="T1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54">
                    <a:moveTo>
                      <a:pt x="0" y="0"/>
                    </a:moveTo>
                    <a:lnTo>
                      <a:pt x="0" y="54"/>
                    </a:lnTo>
                    <a:lnTo>
                      <a:pt x="271" y="54"/>
                    </a:lnTo>
                    <a:lnTo>
                      <a:pt x="27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3" name="Freeform 12">
                <a:extLst>
                  <a:ext uri="{FF2B5EF4-FFF2-40B4-BE49-F238E27FC236}">
                    <a16:creationId xmlns:a16="http://schemas.microsoft.com/office/drawing/2014/main" id="{0A97176C-AFEC-4993-8BA8-2EACEABF69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0813" y="4860925"/>
                <a:ext cx="430213" cy="698500"/>
              </a:xfrm>
              <a:custGeom>
                <a:avLst/>
                <a:gdLst>
                  <a:gd name="T0" fmla="*/ 271 w 271"/>
                  <a:gd name="T1" fmla="*/ 440 h 440"/>
                  <a:gd name="T2" fmla="*/ 271 w 271"/>
                  <a:gd name="T3" fmla="*/ 0 h 440"/>
                  <a:gd name="T4" fmla="*/ 0 w 271"/>
                  <a:gd name="T5" fmla="*/ 0 h 440"/>
                  <a:gd name="T6" fmla="*/ 0 w 271"/>
                  <a:gd name="T7" fmla="*/ 440 h 440"/>
                  <a:gd name="T8" fmla="*/ 271 w 271"/>
                  <a:gd name="T9" fmla="*/ 440 h 440"/>
                  <a:gd name="T10" fmla="*/ 271 w 271"/>
                  <a:gd name="T11" fmla="*/ 440 h 4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440">
                    <a:moveTo>
                      <a:pt x="271" y="440"/>
                    </a:moveTo>
                    <a:lnTo>
                      <a:pt x="271" y="0"/>
                    </a:lnTo>
                    <a:lnTo>
                      <a:pt x="0" y="0"/>
                    </a:lnTo>
                    <a:lnTo>
                      <a:pt x="0" y="440"/>
                    </a:lnTo>
                    <a:lnTo>
                      <a:pt x="271" y="440"/>
                    </a:lnTo>
                    <a:lnTo>
                      <a:pt x="271" y="44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4" name="Freeform 13">
                <a:extLst>
                  <a:ext uri="{FF2B5EF4-FFF2-40B4-BE49-F238E27FC236}">
                    <a16:creationId xmlns:a16="http://schemas.microsoft.com/office/drawing/2014/main" id="{AD963BFA-0CB6-4AC1-83F8-71C5039962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638" y="4605338"/>
                <a:ext cx="431800" cy="954088"/>
              </a:xfrm>
              <a:custGeom>
                <a:avLst/>
                <a:gdLst>
                  <a:gd name="T0" fmla="*/ 0 w 272"/>
                  <a:gd name="T1" fmla="*/ 0 h 601"/>
                  <a:gd name="T2" fmla="*/ 0 w 272"/>
                  <a:gd name="T3" fmla="*/ 601 h 601"/>
                  <a:gd name="T4" fmla="*/ 272 w 272"/>
                  <a:gd name="T5" fmla="*/ 601 h 601"/>
                  <a:gd name="T6" fmla="*/ 272 w 272"/>
                  <a:gd name="T7" fmla="*/ 0 h 601"/>
                  <a:gd name="T8" fmla="*/ 0 w 272"/>
                  <a:gd name="T9" fmla="*/ 0 h 601"/>
                  <a:gd name="T10" fmla="*/ 0 w 272"/>
                  <a:gd name="T11" fmla="*/ 0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2" h="601">
                    <a:moveTo>
                      <a:pt x="0" y="0"/>
                    </a:moveTo>
                    <a:lnTo>
                      <a:pt x="0" y="601"/>
                    </a:lnTo>
                    <a:lnTo>
                      <a:pt x="272" y="601"/>
                    </a:lnTo>
                    <a:lnTo>
                      <a:pt x="27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5" name="Freeform 14">
                <a:extLst>
                  <a:ext uri="{FF2B5EF4-FFF2-40B4-BE49-F238E27FC236}">
                    <a16:creationId xmlns:a16="http://schemas.microsoft.com/office/drawing/2014/main" id="{926556F1-A1F5-43B9-AB6C-78056C570F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2113" y="5207000"/>
                <a:ext cx="430213" cy="352425"/>
              </a:xfrm>
              <a:custGeom>
                <a:avLst/>
                <a:gdLst>
                  <a:gd name="T0" fmla="*/ 271 w 271"/>
                  <a:gd name="T1" fmla="*/ 222 h 222"/>
                  <a:gd name="T2" fmla="*/ 271 w 271"/>
                  <a:gd name="T3" fmla="*/ 0 h 222"/>
                  <a:gd name="T4" fmla="*/ 0 w 271"/>
                  <a:gd name="T5" fmla="*/ 0 h 222"/>
                  <a:gd name="T6" fmla="*/ 0 w 271"/>
                  <a:gd name="T7" fmla="*/ 222 h 222"/>
                  <a:gd name="T8" fmla="*/ 271 w 271"/>
                  <a:gd name="T9" fmla="*/ 222 h 222"/>
                  <a:gd name="T10" fmla="*/ 271 w 271"/>
                  <a:gd name="T11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222">
                    <a:moveTo>
                      <a:pt x="271" y="222"/>
                    </a:moveTo>
                    <a:lnTo>
                      <a:pt x="271" y="0"/>
                    </a:lnTo>
                    <a:lnTo>
                      <a:pt x="0" y="0"/>
                    </a:lnTo>
                    <a:lnTo>
                      <a:pt x="0" y="222"/>
                    </a:lnTo>
                    <a:lnTo>
                      <a:pt x="271" y="222"/>
                    </a:lnTo>
                    <a:lnTo>
                      <a:pt x="271" y="222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6" name="Freeform 15">
                <a:extLst>
                  <a:ext uri="{FF2B5EF4-FFF2-40B4-BE49-F238E27FC236}">
                    <a16:creationId xmlns:a16="http://schemas.microsoft.com/office/drawing/2014/main" id="{6640960B-1EC4-4345-807B-324EE9244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9588" y="5240338"/>
                <a:ext cx="430213" cy="319088"/>
              </a:xfrm>
              <a:custGeom>
                <a:avLst/>
                <a:gdLst>
                  <a:gd name="T0" fmla="*/ 0 w 271"/>
                  <a:gd name="T1" fmla="*/ 0 h 201"/>
                  <a:gd name="T2" fmla="*/ 0 w 271"/>
                  <a:gd name="T3" fmla="*/ 201 h 201"/>
                  <a:gd name="T4" fmla="*/ 271 w 271"/>
                  <a:gd name="T5" fmla="*/ 201 h 201"/>
                  <a:gd name="T6" fmla="*/ 271 w 271"/>
                  <a:gd name="T7" fmla="*/ 0 h 201"/>
                  <a:gd name="T8" fmla="*/ 0 w 271"/>
                  <a:gd name="T9" fmla="*/ 0 h 201"/>
                  <a:gd name="T10" fmla="*/ 0 w 271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1" h="201">
                    <a:moveTo>
                      <a:pt x="0" y="0"/>
                    </a:moveTo>
                    <a:lnTo>
                      <a:pt x="0" y="201"/>
                    </a:lnTo>
                    <a:lnTo>
                      <a:pt x="271" y="201"/>
                    </a:lnTo>
                    <a:lnTo>
                      <a:pt x="27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7" name="Freeform 16">
                <a:extLst>
                  <a:ext uri="{FF2B5EF4-FFF2-40B4-BE49-F238E27FC236}">
                    <a16:creationId xmlns:a16="http://schemas.microsoft.com/office/drawing/2014/main" id="{6206CF21-1B30-47DB-B49F-451BBE11A2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5" y="5541963"/>
                <a:ext cx="431800" cy="17463"/>
              </a:xfrm>
              <a:custGeom>
                <a:avLst/>
                <a:gdLst>
                  <a:gd name="T0" fmla="*/ 272 w 272"/>
                  <a:gd name="T1" fmla="*/ 11 h 11"/>
                  <a:gd name="T2" fmla="*/ 272 w 272"/>
                  <a:gd name="T3" fmla="*/ 0 h 11"/>
                  <a:gd name="T4" fmla="*/ 0 w 272"/>
                  <a:gd name="T5" fmla="*/ 0 h 11"/>
                  <a:gd name="T6" fmla="*/ 0 w 272"/>
                  <a:gd name="T7" fmla="*/ 11 h 11"/>
                  <a:gd name="T8" fmla="*/ 272 w 272"/>
                  <a:gd name="T9" fmla="*/ 11 h 11"/>
                  <a:gd name="T10" fmla="*/ 272 w 272"/>
                  <a:gd name="T11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2" h="11">
                    <a:moveTo>
                      <a:pt x="272" y="11"/>
                    </a:moveTo>
                    <a:lnTo>
                      <a:pt x="272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272" y="11"/>
                    </a:lnTo>
                    <a:lnTo>
                      <a:pt x="272" y="11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A9AC844E-B4F0-4EBC-B732-5BC87837B012}"/>
                </a:ext>
              </a:extLst>
            </p:cNvPr>
            <p:cNvSpPr txBox="1"/>
            <p:nvPr/>
          </p:nvSpPr>
          <p:spPr>
            <a:xfrm>
              <a:off x="840831" y="538917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6CA5406B-1ED7-453E-8778-244F3B97A841}"/>
                </a:ext>
              </a:extLst>
            </p:cNvPr>
            <p:cNvSpPr txBox="1"/>
            <p:nvPr/>
          </p:nvSpPr>
          <p:spPr>
            <a:xfrm>
              <a:off x="755873" y="4588179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10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8BAAA656-C78D-4AFA-8037-83E20025CAF7}"/>
                </a:ext>
              </a:extLst>
            </p:cNvPr>
            <p:cNvSpPr txBox="1"/>
            <p:nvPr/>
          </p:nvSpPr>
          <p:spPr>
            <a:xfrm>
              <a:off x="755873" y="3787186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3B7050D0-E61F-4894-A061-97971E016226}"/>
                </a:ext>
              </a:extLst>
            </p:cNvPr>
            <p:cNvSpPr txBox="1"/>
            <p:nvPr/>
          </p:nvSpPr>
          <p:spPr>
            <a:xfrm>
              <a:off x="755873" y="298619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30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231E1C3F-BA81-40EF-BA85-79E0EA6951CC}"/>
                </a:ext>
              </a:extLst>
            </p:cNvPr>
            <p:cNvSpPr txBox="1"/>
            <p:nvPr/>
          </p:nvSpPr>
          <p:spPr>
            <a:xfrm>
              <a:off x="755873" y="2185200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E4DD1469-2A40-41E1-84A5-DA77E8811609}"/>
                </a:ext>
              </a:extLst>
            </p:cNvPr>
            <p:cNvSpPr txBox="1"/>
            <p:nvPr/>
          </p:nvSpPr>
          <p:spPr>
            <a:xfrm>
              <a:off x="1457320" y="5586638"/>
              <a:ext cx="8133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>
                  <a:solidFill>
                    <a:srgbClr val="000066"/>
                  </a:solidFill>
                  <a:latin typeface="+mn-lt"/>
                </a:rPr>
                <a:t>Mareos</a:t>
              </a:r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C2749019-1DF9-4DC0-A808-FC60F471E400}"/>
                </a:ext>
              </a:extLst>
            </p:cNvPr>
            <p:cNvSpPr txBox="1"/>
            <p:nvPr/>
          </p:nvSpPr>
          <p:spPr>
            <a:xfrm>
              <a:off x="2642505" y="5586638"/>
              <a:ext cx="1258678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Desordenes</a:t>
              </a:r>
              <a:r>
                <a:rPr lang="en-US" sz="1400" b="1" dirty="0">
                  <a:solidFill>
                    <a:srgbClr val="000066"/>
                  </a:solidFill>
                  <a:latin typeface="+mn-lt"/>
                </a:rPr>
                <a:t> </a:t>
              </a:r>
              <a:br>
                <a:rPr lang="en-US" sz="1400" b="1" dirty="0">
                  <a:solidFill>
                    <a:srgbClr val="000066"/>
                  </a:solidFill>
                  <a:latin typeface="+mn-lt"/>
                </a:rPr>
              </a:br>
              <a:r>
                <a:rPr lang="en-US" sz="1400" b="1" dirty="0">
                  <a:solidFill>
                    <a:srgbClr val="000066"/>
                  </a:solidFill>
                  <a:latin typeface="+mn-lt"/>
                </a:rPr>
                <a:t>y </a:t>
              </a:r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disturbios</a:t>
              </a:r>
              <a:r>
                <a:rPr lang="en-US" sz="1400" b="1" dirty="0">
                  <a:solidFill>
                    <a:srgbClr val="000066"/>
                  </a:solidFill>
                  <a:latin typeface="+mn-lt"/>
                </a:rPr>
                <a:t> </a:t>
              </a:r>
              <a:br>
                <a:rPr lang="en-US" sz="1400" b="1" dirty="0">
                  <a:solidFill>
                    <a:srgbClr val="000066"/>
                  </a:solidFill>
                  <a:latin typeface="+mn-lt"/>
                </a:rPr>
              </a:br>
              <a:r>
                <a:rPr lang="en-US" sz="1400" b="1" dirty="0">
                  <a:solidFill>
                    <a:srgbClr val="000066"/>
                  </a:solidFill>
                  <a:latin typeface="+mn-lt"/>
                </a:rPr>
                <a:t>del </a:t>
              </a:r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sueño</a:t>
              </a: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602DCE35-5990-42E9-A2AC-FB10D3D7C27C}"/>
                </a:ext>
              </a:extLst>
            </p:cNvPr>
            <p:cNvSpPr txBox="1"/>
            <p:nvPr/>
          </p:nvSpPr>
          <p:spPr>
            <a:xfrm>
              <a:off x="3998897" y="5586638"/>
              <a:ext cx="125867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Alteración</a:t>
              </a:r>
            </a:p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del sensorio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218638D4-2ABE-4B6B-B5E8-B41A8379D202}"/>
                </a:ext>
              </a:extLst>
            </p:cNvPr>
            <p:cNvSpPr txBox="1"/>
            <p:nvPr/>
          </p:nvSpPr>
          <p:spPr>
            <a:xfrm>
              <a:off x="5351742" y="5586638"/>
              <a:ext cx="1386918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Depresión </a:t>
              </a:r>
              <a:br>
                <a:rPr lang="es-ES" sz="1400" b="1" dirty="0">
                  <a:solidFill>
                    <a:srgbClr val="000066"/>
                  </a:solidFill>
                  <a:latin typeface="+mn-lt"/>
                </a:rPr>
              </a:br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y suicidio</a:t>
              </a:r>
            </a:p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Autoagresión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9E2ECBE7-1473-41C3-A4D9-6BFD844474DC}"/>
                </a:ext>
              </a:extLst>
            </p:cNvPr>
            <p:cNvSpPr txBox="1"/>
            <p:nvPr/>
          </p:nvSpPr>
          <p:spPr>
            <a:xfrm>
              <a:off x="6729909" y="5586638"/>
              <a:ext cx="1342184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Psicosis </a:t>
              </a:r>
              <a:br>
                <a:rPr lang="es-ES" sz="1400" b="1" dirty="0">
                  <a:solidFill>
                    <a:srgbClr val="000066"/>
                  </a:solidFill>
                  <a:latin typeface="+mn-lt"/>
                </a:rPr>
              </a:br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y desordenes</a:t>
              </a:r>
            </a:p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psicóticos</a:t>
              </a: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D7771F69-CC0D-4310-8C66-AC73D02BAB39}"/>
                </a:ext>
              </a:extLst>
            </p:cNvPr>
            <p:cNvSpPr txBox="1"/>
            <p:nvPr/>
          </p:nvSpPr>
          <p:spPr>
            <a:xfrm>
              <a:off x="1448442" y="458392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8.8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8D66D778-71C4-439D-91EF-69C4F5A4708A}"/>
                </a:ext>
              </a:extLst>
            </p:cNvPr>
            <p:cNvSpPr txBox="1"/>
            <p:nvPr/>
          </p:nvSpPr>
          <p:spPr>
            <a:xfrm>
              <a:off x="1833884" y="2367079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37.1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C644E4D1-D30D-42E3-B191-E9CCF00105B9}"/>
                </a:ext>
              </a:extLst>
            </p:cNvPr>
            <p:cNvSpPr txBox="1"/>
            <p:nvPr/>
          </p:nvSpPr>
          <p:spPr>
            <a:xfrm>
              <a:off x="2798922" y="4328340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12.1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428B2264-408B-431A-975B-F1143CD4D61D}"/>
                </a:ext>
              </a:extLst>
            </p:cNvPr>
            <p:cNvSpPr txBox="1"/>
            <p:nvPr/>
          </p:nvSpPr>
          <p:spPr>
            <a:xfrm>
              <a:off x="3233510" y="3252014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25.5</a:t>
              </a:r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9A554AA1-1DE7-47EB-84FF-C70E2F5C66F0}"/>
                </a:ext>
              </a:extLst>
            </p:cNvPr>
            <p:cNvSpPr txBox="1"/>
            <p:nvPr/>
          </p:nvSpPr>
          <p:spPr>
            <a:xfrm>
              <a:off x="4200974" y="492403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4.4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FE73C22C-8B55-4A67-BCEB-6635AFE7B0BC}"/>
                </a:ext>
              </a:extLst>
            </p:cNvPr>
            <p:cNvSpPr txBox="1"/>
            <p:nvPr/>
          </p:nvSpPr>
          <p:spPr>
            <a:xfrm>
              <a:off x="4657938" y="4638296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8.2</a:t>
              </a: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D8D8D0CA-06A7-44FB-AF1F-158A875E53A3}"/>
                </a:ext>
              </a:extLst>
            </p:cNvPr>
            <p:cNvSpPr txBox="1"/>
            <p:nvPr/>
          </p:nvSpPr>
          <p:spPr>
            <a:xfrm>
              <a:off x="5602054" y="4964926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4.1</a:t>
              </a: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5BAECD40-7314-4D38-AFC3-D56021B92253}"/>
                </a:ext>
              </a:extLst>
            </p:cNvPr>
            <p:cNvSpPr txBox="1"/>
            <p:nvPr/>
          </p:nvSpPr>
          <p:spPr>
            <a:xfrm>
              <a:off x="6059254" y="4791295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6.6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8A75CD81-82E9-40F0-AA17-8786E6033E9D}"/>
                </a:ext>
              </a:extLst>
            </p:cNvPr>
            <p:cNvSpPr txBox="1"/>
            <p:nvPr/>
          </p:nvSpPr>
          <p:spPr>
            <a:xfrm>
              <a:off x="6957591" y="525423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0.3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19D5A71A-BEE9-4A60-BCE1-5BDF5D44B2B9}"/>
                </a:ext>
              </a:extLst>
            </p:cNvPr>
            <p:cNvSpPr txBox="1"/>
            <p:nvPr/>
          </p:nvSpPr>
          <p:spPr>
            <a:xfrm>
              <a:off x="7418494" y="5206225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1.1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172790C6-FECA-4BEA-BB6F-8B8B62534EC8}"/>
                </a:ext>
              </a:extLst>
            </p:cNvPr>
            <p:cNvSpPr txBox="1"/>
            <p:nvPr/>
          </p:nvSpPr>
          <p:spPr>
            <a:xfrm>
              <a:off x="1475840" y="1975664"/>
              <a:ext cx="8290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&lt; 0.001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EB05C3CF-D888-4D7E-9B99-452102C08544}"/>
                </a:ext>
              </a:extLst>
            </p:cNvPr>
            <p:cNvSpPr txBox="1"/>
            <p:nvPr/>
          </p:nvSpPr>
          <p:spPr>
            <a:xfrm>
              <a:off x="2799246" y="2757106"/>
              <a:ext cx="8290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&lt; 0.001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5E153AE5-DAC5-4FAC-94EA-41F5B9808B3C}"/>
                </a:ext>
              </a:extLst>
            </p:cNvPr>
            <p:cNvSpPr txBox="1"/>
            <p:nvPr/>
          </p:nvSpPr>
          <p:spPr>
            <a:xfrm>
              <a:off x="4244776" y="4213466"/>
              <a:ext cx="8290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= 0,033</a:t>
              </a: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967702" y="1995605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>
                  <a:solidFill>
                    <a:srgbClr val="000066"/>
                  </a:solidFill>
                </a:rPr>
                <a:t>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0336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555098" y="1160119"/>
            <a:ext cx="8184443" cy="61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/>
            <a:r>
              <a:rPr lang="es-ES" sz="2400" dirty="0" err="1">
                <a:solidFill>
                  <a:srgbClr val="CC3300"/>
                </a:solidFill>
              </a:rPr>
              <a:t>Lipidos</a:t>
            </a:r>
            <a:r>
              <a:rPr lang="es-ES" sz="2400" dirty="0">
                <a:solidFill>
                  <a:srgbClr val="CC3300"/>
                </a:solidFill>
              </a:rPr>
              <a:t> en ayunas (mg/</a:t>
            </a:r>
            <a:r>
              <a:rPr lang="es-ES" sz="2400" dirty="0" err="1">
                <a:solidFill>
                  <a:srgbClr val="CC3300"/>
                </a:solidFill>
              </a:rPr>
              <a:t>dL</a:t>
            </a:r>
            <a:r>
              <a:rPr lang="es-ES" sz="2400" dirty="0">
                <a:solidFill>
                  <a:srgbClr val="CC3300"/>
                </a:solidFill>
              </a:rPr>
              <a:t>): Cambio del basal a S48</a:t>
            </a:r>
          </a:p>
        </p:txBody>
      </p:sp>
      <p:sp>
        <p:nvSpPr>
          <p:cNvPr id="6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ＭＳ Ｐゴシック" pitchFamily="-84" charset="-128"/>
              </a:rPr>
              <a:t>Estudio</a:t>
            </a:r>
            <a:r>
              <a:rPr lang="fr-FR" dirty="0">
                <a:ea typeface="ＭＳ Ｐゴシック" pitchFamily="-84" charset="-128"/>
              </a:rPr>
              <a:t> DRIVE-AHEAD</a:t>
            </a:r>
            <a:r>
              <a:rPr lang="en-GB" dirty="0">
                <a:ea typeface="ＭＳ Ｐゴシック" pitchFamily="-84" charset="-128"/>
              </a:rPr>
              <a:t>: DOR/3TC/TDF </a:t>
            </a:r>
            <a:r>
              <a:rPr lang="en-GB" dirty="0" err="1">
                <a:ea typeface="ＭＳ Ｐゴシック" pitchFamily="-84" charset="-128"/>
              </a:rPr>
              <a:t>vs</a:t>
            </a:r>
            <a:r>
              <a:rPr lang="en-GB" dirty="0">
                <a:ea typeface="ＭＳ Ｐゴシック" pitchFamily="-84" charset="-128"/>
              </a:rPr>
              <a:t> EFV/FTC/TDF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8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0A2B57EE-95A8-43A0-9F96-189B7A81D717}"/>
              </a:ext>
            </a:extLst>
          </p:cNvPr>
          <p:cNvGrpSpPr/>
          <p:nvPr/>
        </p:nvGrpSpPr>
        <p:grpSpPr>
          <a:xfrm>
            <a:off x="800623" y="1930829"/>
            <a:ext cx="7803748" cy="4230386"/>
            <a:chOff x="800623" y="1930829"/>
            <a:chExt cx="7803748" cy="4230386"/>
          </a:xfrm>
        </p:grpSpPr>
        <p:grpSp>
          <p:nvGrpSpPr>
            <p:cNvPr id="9" name="Groupe 21">
              <a:extLst>
                <a:ext uri="{FF2B5EF4-FFF2-40B4-BE49-F238E27FC236}">
                  <a16:creationId xmlns:a16="http://schemas.microsoft.com/office/drawing/2014/main" id="{4919DF14-C1EB-481E-B100-4C42F8636EA9}"/>
                </a:ext>
              </a:extLst>
            </p:cNvPr>
            <p:cNvGrpSpPr/>
            <p:nvPr/>
          </p:nvGrpSpPr>
          <p:grpSpPr>
            <a:xfrm>
              <a:off x="1193181" y="2033843"/>
              <a:ext cx="6388100" cy="3706812"/>
              <a:chOff x="1258888" y="2141538"/>
              <a:chExt cx="6388100" cy="3706812"/>
            </a:xfrm>
          </p:grpSpPr>
          <p:sp>
            <p:nvSpPr>
              <p:cNvPr id="10" name="Freeform 5">
                <a:extLst>
                  <a:ext uri="{FF2B5EF4-FFF2-40B4-BE49-F238E27FC236}">
                    <a16:creationId xmlns:a16="http://schemas.microsoft.com/office/drawing/2014/main" id="{B0B68DE8-066C-4B2B-AAB9-F21CBF60188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58888" y="2141538"/>
                <a:ext cx="6388100" cy="3706812"/>
              </a:xfrm>
              <a:custGeom>
                <a:avLst/>
                <a:gdLst>
                  <a:gd name="T0" fmla="*/ 60 w 4024"/>
                  <a:gd name="T1" fmla="*/ 1455 h 2335"/>
                  <a:gd name="T2" fmla="*/ 60 w 4024"/>
                  <a:gd name="T3" fmla="*/ 0 h 2335"/>
                  <a:gd name="T4" fmla="*/ 60 w 4024"/>
                  <a:gd name="T5" fmla="*/ 1455 h 2335"/>
                  <a:gd name="T6" fmla="*/ 4024 w 4024"/>
                  <a:gd name="T7" fmla="*/ 1455 h 2335"/>
                  <a:gd name="T8" fmla="*/ 60 w 4024"/>
                  <a:gd name="T9" fmla="*/ 2335 h 2335"/>
                  <a:gd name="T10" fmla="*/ 60 w 4024"/>
                  <a:gd name="T11" fmla="*/ 1455 h 2335"/>
                  <a:gd name="T12" fmla="*/ 0 w 4024"/>
                  <a:gd name="T13" fmla="*/ 17 h 2335"/>
                  <a:gd name="T14" fmla="*/ 60 w 4024"/>
                  <a:gd name="T15" fmla="*/ 17 h 2335"/>
                  <a:gd name="T16" fmla="*/ 0 w 4024"/>
                  <a:gd name="T17" fmla="*/ 304 h 2335"/>
                  <a:gd name="T18" fmla="*/ 60 w 4024"/>
                  <a:gd name="T19" fmla="*/ 304 h 2335"/>
                  <a:gd name="T20" fmla="*/ 0 w 4024"/>
                  <a:gd name="T21" fmla="*/ 592 h 2335"/>
                  <a:gd name="T22" fmla="*/ 60 w 4024"/>
                  <a:gd name="T23" fmla="*/ 592 h 2335"/>
                  <a:gd name="T24" fmla="*/ 0 w 4024"/>
                  <a:gd name="T25" fmla="*/ 880 h 2335"/>
                  <a:gd name="T26" fmla="*/ 60 w 4024"/>
                  <a:gd name="T27" fmla="*/ 880 h 2335"/>
                  <a:gd name="T28" fmla="*/ 0 w 4024"/>
                  <a:gd name="T29" fmla="*/ 1167 h 2335"/>
                  <a:gd name="T30" fmla="*/ 60 w 4024"/>
                  <a:gd name="T31" fmla="*/ 1167 h 2335"/>
                  <a:gd name="T32" fmla="*/ 0 w 4024"/>
                  <a:gd name="T33" fmla="*/ 1455 h 2335"/>
                  <a:gd name="T34" fmla="*/ 60 w 4024"/>
                  <a:gd name="T35" fmla="*/ 1455 h 2335"/>
                  <a:gd name="T36" fmla="*/ 0 w 4024"/>
                  <a:gd name="T37" fmla="*/ 1743 h 2335"/>
                  <a:gd name="T38" fmla="*/ 60 w 4024"/>
                  <a:gd name="T39" fmla="*/ 1743 h 2335"/>
                  <a:gd name="T40" fmla="*/ 0 w 4024"/>
                  <a:gd name="T41" fmla="*/ 2030 h 2335"/>
                  <a:gd name="T42" fmla="*/ 60 w 4024"/>
                  <a:gd name="T43" fmla="*/ 2030 h 2335"/>
                  <a:gd name="T44" fmla="*/ 0 w 4024"/>
                  <a:gd name="T45" fmla="*/ 2318 h 2335"/>
                  <a:gd name="T46" fmla="*/ 60 w 4024"/>
                  <a:gd name="T47" fmla="*/ 2318 h 2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024" h="2335">
                    <a:moveTo>
                      <a:pt x="60" y="1455"/>
                    </a:moveTo>
                    <a:lnTo>
                      <a:pt x="60" y="0"/>
                    </a:lnTo>
                    <a:moveTo>
                      <a:pt x="60" y="1455"/>
                    </a:moveTo>
                    <a:lnTo>
                      <a:pt x="4024" y="1455"/>
                    </a:lnTo>
                    <a:moveTo>
                      <a:pt x="60" y="2335"/>
                    </a:moveTo>
                    <a:lnTo>
                      <a:pt x="60" y="1455"/>
                    </a:lnTo>
                    <a:moveTo>
                      <a:pt x="0" y="17"/>
                    </a:moveTo>
                    <a:lnTo>
                      <a:pt x="60" y="17"/>
                    </a:lnTo>
                    <a:moveTo>
                      <a:pt x="0" y="304"/>
                    </a:moveTo>
                    <a:lnTo>
                      <a:pt x="60" y="304"/>
                    </a:lnTo>
                    <a:moveTo>
                      <a:pt x="0" y="592"/>
                    </a:moveTo>
                    <a:lnTo>
                      <a:pt x="60" y="592"/>
                    </a:lnTo>
                    <a:moveTo>
                      <a:pt x="0" y="880"/>
                    </a:moveTo>
                    <a:lnTo>
                      <a:pt x="60" y="880"/>
                    </a:lnTo>
                    <a:moveTo>
                      <a:pt x="0" y="1167"/>
                    </a:moveTo>
                    <a:lnTo>
                      <a:pt x="60" y="1167"/>
                    </a:lnTo>
                    <a:moveTo>
                      <a:pt x="0" y="1455"/>
                    </a:moveTo>
                    <a:lnTo>
                      <a:pt x="60" y="1455"/>
                    </a:lnTo>
                    <a:moveTo>
                      <a:pt x="0" y="1743"/>
                    </a:moveTo>
                    <a:lnTo>
                      <a:pt x="60" y="1743"/>
                    </a:lnTo>
                    <a:moveTo>
                      <a:pt x="0" y="2030"/>
                    </a:moveTo>
                    <a:lnTo>
                      <a:pt x="60" y="2030"/>
                    </a:lnTo>
                    <a:moveTo>
                      <a:pt x="0" y="2318"/>
                    </a:moveTo>
                    <a:lnTo>
                      <a:pt x="60" y="2318"/>
                    </a:lnTo>
                  </a:path>
                </a:pathLst>
              </a:custGeom>
              <a:noFill/>
              <a:ln w="793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1" name="Freeform 6">
                <a:extLst>
                  <a:ext uri="{FF2B5EF4-FFF2-40B4-BE49-F238E27FC236}">
                    <a16:creationId xmlns:a16="http://schemas.microsoft.com/office/drawing/2014/main" id="{760F0D86-CF94-4E3C-B4B5-5D33E022E05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70063" y="2767013"/>
                <a:ext cx="1684338" cy="1554162"/>
              </a:xfrm>
              <a:custGeom>
                <a:avLst/>
                <a:gdLst>
                  <a:gd name="T0" fmla="*/ 268 w 1061"/>
                  <a:gd name="T1" fmla="*/ 372 h 979"/>
                  <a:gd name="T2" fmla="*/ 268 w 1061"/>
                  <a:gd name="T3" fmla="*/ 279 h 979"/>
                  <a:gd name="T4" fmla="*/ 0 w 1061"/>
                  <a:gd name="T5" fmla="*/ 279 h 979"/>
                  <a:gd name="T6" fmla="*/ 0 w 1061"/>
                  <a:gd name="T7" fmla="*/ 979 h 979"/>
                  <a:gd name="T8" fmla="*/ 1061 w 1061"/>
                  <a:gd name="T9" fmla="*/ 99 h 979"/>
                  <a:gd name="T10" fmla="*/ 1061 w 1061"/>
                  <a:gd name="T11" fmla="*/ 0 h 979"/>
                  <a:gd name="T12" fmla="*/ 804 w 1061"/>
                  <a:gd name="T13" fmla="*/ 0 h 979"/>
                  <a:gd name="T14" fmla="*/ 804 w 1061"/>
                  <a:gd name="T15" fmla="*/ 979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61" h="979">
                    <a:moveTo>
                      <a:pt x="268" y="372"/>
                    </a:moveTo>
                    <a:lnTo>
                      <a:pt x="268" y="279"/>
                    </a:lnTo>
                    <a:lnTo>
                      <a:pt x="0" y="279"/>
                    </a:lnTo>
                    <a:lnTo>
                      <a:pt x="0" y="979"/>
                    </a:lnTo>
                    <a:moveTo>
                      <a:pt x="1061" y="99"/>
                    </a:moveTo>
                    <a:lnTo>
                      <a:pt x="1061" y="0"/>
                    </a:lnTo>
                    <a:lnTo>
                      <a:pt x="804" y="0"/>
                    </a:lnTo>
                    <a:lnTo>
                      <a:pt x="804" y="979"/>
                    </a:lnTo>
                  </a:path>
                </a:pathLst>
              </a:custGeom>
              <a:noFill/>
              <a:ln w="793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2" name="Freeform 7">
                <a:extLst>
                  <a:ext uri="{FF2B5EF4-FFF2-40B4-BE49-F238E27FC236}">
                    <a16:creationId xmlns:a16="http://schemas.microsoft.com/office/drawing/2014/main" id="{E6982970-DB25-4DFD-98B0-44CDF8E04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2950" y="3670300"/>
                <a:ext cx="365125" cy="781050"/>
              </a:xfrm>
              <a:custGeom>
                <a:avLst/>
                <a:gdLst>
                  <a:gd name="T0" fmla="*/ 230 w 230"/>
                  <a:gd name="T1" fmla="*/ 0 h 492"/>
                  <a:gd name="T2" fmla="*/ 0 w 230"/>
                  <a:gd name="T3" fmla="*/ 0 h 492"/>
                  <a:gd name="T4" fmla="*/ 0 w 230"/>
                  <a:gd name="T5" fmla="*/ 492 h 492"/>
                  <a:gd name="T6" fmla="*/ 230 w 230"/>
                  <a:gd name="T7" fmla="*/ 492 h 492"/>
                  <a:gd name="T8" fmla="*/ 230 w 230"/>
                  <a:gd name="T9" fmla="*/ 0 h 492"/>
                  <a:gd name="T10" fmla="*/ 230 w 230"/>
                  <a:gd name="T11" fmla="*/ 0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492">
                    <a:moveTo>
                      <a:pt x="230" y="0"/>
                    </a:moveTo>
                    <a:lnTo>
                      <a:pt x="0" y="0"/>
                    </a:lnTo>
                    <a:lnTo>
                      <a:pt x="0" y="492"/>
                    </a:lnTo>
                    <a:lnTo>
                      <a:pt x="230" y="492"/>
                    </a:lnTo>
                    <a:lnTo>
                      <a:pt x="230" y="0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3" name="Freeform 8">
                <a:extLst>
                  <a:ext uri="{FF2B5EF4-FFF2-40B4-BE49-F238E27FC236}">
                    <a16:creationId xmlns:a16="http://schemas.microsoft.com/office/drawing/2014/main" id="{FC0BA88B-C796-41ED-BCE1-30CDE46D10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425" y="3252788"/>
                <a:ext cx="363538" cy="1198562"/>
              </a:xfrm>
              <a:custGeom>
                <a:avLst/>
                <a:gdLst>
                  <a:gd name="T0" fmla="*/ 229 w 229"/>
                  <a:gd name="T1" fmla="*/ 0 h 755"/>
                  <a:gd name="T2" fmla="*/ 0 w 229"/>
                  <a:gd name="T3" fmla="*/ 0 h 755"/>
                  <a:gd name="T4" fmla="*/ 0 w 229"/>
                  <a:gd name="T5" fmla="*/ 755 h 755"/>
                  <a:gd name="T6" fmla="*/ 229 w 229"/>
                  <a:gd name="T7" fmla="*/ 755 h 755"/>
                  <a:gd name="T8" fmla="*/ 229 w 229"/>
                  <a:gd name="T9" fmla="*/ 0 h 755"/>
                  <a:gd name="T10" fmla="*/ 229 w 229"/>
                  <a:gd name="T11" fmla="*/ 0 h 7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9" h="755">
                    <a:moveTo>
                      <a:pt x="229" y="0"/>
                    </a:moveTo>
                    <a:lnTo>
                      <a:pt x="0" y="0"/>
                    </a:lnTo>
                    <a:lnTo>
                      <a:pt x="0" y="755"/>
                    </a:lnTo>
                    <a:lnTo>
                      <a:pt x="229" y="755"/>
                    </a:lnTo>
                    <a:lnTo>
                      <a:pt x="229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4" name="Freeform 9">
                <a:extLst>
                  <a:ext uri="{FF2B5EF4-FFF2-40B4-BE49-F238E27FC236}">
                    <a16:creationId xmlns:a16="http://schemas.microsoft.com/office/drawing/2014/main" id="{17B34B22-1DE6-476B-ACA6-2554E67B07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2788" y="2463800"/>
                <a:ext cx="365125" cy="1987550"/>
              </a:xfrm>
              <a:custGeom>
                <a:avLst/>
                <a:gdLst>
                  <a:gd name="T0" fmla="*/ 230 w 230"/>
                  <a:gd name="T1" fmla="*/ 0 h 1252"/>
                  <a:gd name="T2" fmla="*/ 0 w 230"/>
                  <a:gd name="T3" fmla="*/ 0 h 1252"/>
                  <a:gd name="T4" fmla="*/ 0 w 230"/>
                  <a:gd name="T5" fmla="*/ 1252 h 1252"/>
                  <a:gd name="T6" fmla="*/ 230 w 230"/>
                  <a:gd name="T7" fmla="*/ 1252 h 1252"/>
                  <a:gd name="T8" fmla="*/ 230 w 230"/>
                  <a:gd name="T9" fmla="*/ 0 h 1252"/>
                  <a:gd name="T10" fmla="*/ 230 w 230"/>
                  <a:gd name="T11" fmla="*/ 0 h 1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1252">
                    <a:moveTo>
                      <a:pt x="230" y="0"/>
                    </a:moveTo>
                    <a:lnTo>
                      <a:pt x="0" y="0"/>
                    </a:lnTo>
                    <a:lnTo>
                      <a:pt x="0" y="1252"/>
                    </a:lnTo>
                    <a:lnTo>
                      <a:pt x="230" y="1252"/>
                    </a:lnTo>
                    <a:lnTo>
                      <a:pt x="230" y="0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5" name="Freeform 10">
                <a:extLst>
                  <a:ext uri="{FF2B5EF4-FFF2-40B4-BE49-F238E27FC236}">
                    <a16:creationId xmlns:a16="http://schemas.microsoft.com/office/drawing/2014/main" id="{104640BF-F88C-4873-8C9B-ECF0290231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80088" y="2446338"/>
                <a:ext cx="363538" cy="2005012"/>
              </a:xfrm>
              <a:custGeom>
                <a:avLst/>
                <a:gdLst>
                  <a:gd name="T0" fmla="*/ 229 w 229"/>
                  <a:gd name="T1" fmla="*/ 0 h 1263"/>
                  <a:gd name="T2" fmla="*/ 0 w 229"/>
                  <a:gd name="T3" fmla="*/ 0 h 1263"/>
                  <a:gd name="T4" fmla="*/ 0 w 229"/>
                  <a:gd name="T5" fmla="*/ 1263 h 1263"/>
                  <a:gd name="T6" fmla="*/ 229 w 229"/>
                  <a:gd name="T7" fmla="*/ 1263 h 1263"/>
                  <a:gd name="T8" fmla="*/ 229 w 229"/>
                  <a:gd name="T9" fmla="*/ 0 h 1263"/>
                  <a:gd name="T10" fmla="*/ 229 w 229"/>
                  <a:gd name="T11" fmla="*/ 0 h 1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9" h="1263">
                    <a:moveTo>
                      <a:pt x="229" y="0"/>
                    </a:moveTo>
                    <a:lnTo>
                      <a:pt x="0" y="0"/>
                    </a:lnTo>
                    <a:lnTo>
                      <a:pt x="0" y="1263"/>
                    </a:lnTo>
                    <a:lnTo>
                      <a:pt x="229" y="1263"/>
                    </a:lnTo>
                    <a:lnTo>
                      <a:pt x="229" y="0"/>
                    </a:lnTo>
                    <a:lnTo>
                      <a:pt x="229" y="0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6" name="Freeform 11">
                <a:extLst>
                  <a:ext uri="{FF2B5EF4-FFF2-40B4-BE49-F238E27FC236}">
                    <a16:creationId xmlns:a16="http://schemas.microsoft.com/office/drawing/2014/main" id="{6D1C13AA-F388-41E4-826A-5370EC743A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450" y="3670300"/>
                <a:ext cx="365125" cy="781050"/>
              </a:xfrm>
              <a:custGeom>
                <a:avLst/>
                <a:gdLst>
                  <a:gd name="T0" fmla="*/ 230 w 230"/>
                  <a:gd name="T1" fmla="*/ 492 h 492"/>
                  <a:gd name="T2" fmla="*/ 230 w 230"/>
                  <a:gd name="T3" fmla="*/ 0 h 492"/>
                  <a:gd name="T4" fmla="*/ 0 w 230"/>
                  <a:gd name="T5" fmla="*/ 0 h 492"/>
                  <a:gd name="T6" fmla="*/ 0 w 230"/>
                  <a:gd name="T7" fmla="*/ 492 h 492"/>
                  <a:gd name="T8" fmla="*/ 230 w 230"/>
                  <a:gd name="T9" fmla="*/ 492 h 492"/>
                  <a:gd name="T10" fmla="*/ 230 w 230"/>
                  <a:gd name="T11" fmla="*/ 492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492">
                    <a:moveTo>
                      <a:pt x="230" y="492"/>
                    </a:moveTo>
                    <a:lnTo>
                      <a:pt x="230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230" y="492"/>
                    </a:lnTo>
                    <a:lnTo>
                      <a:pt x="230" y="492"/>
                    </a:lnTo>
                    <a:close/>
                  </a:path>
                </a:pathLst>
              </a:custGeom>
              <a:solidFill>
                <a:srgbClr val="F669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7" name="Freeform 12">
                <a:extLst>
                  <a:ext uri="{FF2B5EF4-FFF2-40B4-BE49-F238E27FC236}">
                    <a16:creationId xmlns:a16="http://schemas.microsoft.com/office/drawing/2014/main" id="{87DC9FF7-68C8-4BA7-BC71-E651AD49F2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7025" y="4451350"/>
                <a:ext cx="365125" cy="131762"/>
              </a:xfrm>
              <a:custGeom>
                <a:avLst/>
                <a:gdLst>
                  <a:gd name="T0" fmla="*/ 230 w 230"/>
                  <a:gd name="T1" fmla="*/ 83 h 83"/>
                  <a:gd name="T2" fmla="*/ 230 w 230"/>
                  <a:gd name="T3" fmla="*/ 0 h 83"/>
                  <a:gd name="T4" fmla="*/ 0 w 230"/>
                  <a:gd name="T5" fmla="*/ 0 h 83"/>
                  <a:gd name="T6" fmla="*/ 0 w 230"/>
                  <a:gd name="T7" fmla="*/ 83 h 83"/>
                  <a:gd name="T8" fmla="*/ 230 w 230"/>
                  <a:gd name="T9" fmla="*/ 83 h 83"/>
                  <a:gd name="T10" fmla="*/ 230 w 230"/>
                  <a:gd name="T11" fmla="*/ 83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83">
                    <a:moveTo>
                      <a:pt x="230" y="83"/>
                    </a:moveTo>
                    <a:lnTo>
                      <a:pt x="230" y="0"/>
                    </a:lnTo>
                    <a:lnTo>
                      <a:pt x="0" y="0"/>
                    </a:lnTo>
                    <a:lnTo>
                      <a:pt x="0" y="83"/>
                    </a:lnTo>
                    <a:lnTo>
                      <a:pt x="230" y="83"/>
                    </a:lnTo>
                    <a:lnTo>
                      <a:pt x="230" y="83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8" name="Freeform 13">
                <a:extLst>
                  <a:ext uri="{FF2B5EF4-FFF2-40B4-BE49-F238E27FC236}">
                    <a16:creationId xmlns:a16="http://schemas.microsoft.com/office/drawing/2014/main" id="{EBD8827C-8D36-43AC-9AED-06EAB6991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5913" y="4451350"/>
                <a:ext cx="365125" cy="330200"/>
              </a:xfrm>
              <a:custGeom>
                <a:avLst/>
                <a:gdLst>
                  <a:gd name="T0" fmla="*/ 0 w 230"/>
                  <a:gd name="T1" fmla="*/ 0 h 208"/>
                  <a:gd name="T2" fmla="*/ 0 w 230"/>
                  <a:gd name="T3" fmla="*/ 208 h 208"/>
                  <a:gd name="T4" fmla="*/ 230 w 230"/>
                  <a:gd name="T5" fmla="*/ 208 h 208"/>
                  <a:gd name="T6" fmla="*/ 230 w 230"/>
                  <a:gd name="T7" fmla="*/ 0 h 208"/>
                  <a:gd name="T8" fmla="*/ 0 w 230"/>
                  <a:gd name="T9" fmla="*/ 0 h 208"/>
                  <a:gd name="T10" fmla="*/ 0 w 230"/>
                  <a:gd name="T11" fmla="*/ 0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208">
                    <a:moveTo>
                      <a:pt x="0" y="0"/>
                    </a:moveTo>
                    <a:lnTo>
                      <a:pt x="0" y="208"/>
                    </a:lnTo>
                    <a:lnTo>
                      <a:pt x="230" y="208"/>
                    </a:lnTo>
                    <a:lnTo>
                      <a:pt x="23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19" name="Freeform 14">
                <a:extLst>
                  <a:ext uri="{FF2B5EF4-FFF2-40B4-BE49-F238E27FC236}">
                    <a16:creationId xmlns:a16="http://schemas.microsoft.com/office/drawing/2014/main" id="{82C0FFBC-D6C0-4EDC-910E-75B95A27D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6863" y="4451350"/>
                <a:ext cx="363538" cy="174625"/>
              </a:xfrm>
              <a:custGeom>
                <a:avLst/>
                <a:gdLst>
                  <a:gd name="T0" fmla="*/ 229 w 229"/>
                  <a:gd name="T1" fmla="*/ 110 h 110"/>
                  <a:gd name="T2" fmla="*/ 229 w 229"/>
                  <a:gd name="T3" fmla="*/ 0 h 110"/>
                  <a:gd name="T4" fmla="*/ 0 w 229"/>
                  <a:gd name="T5" fmla="*/ 0 h 110"/>
                  <a:gd name="T6" fmla="*/ 0 w 229"/>
                  <a:gd name="T7" fmla="*/ 110 h 110"/>
                  <a:gd name="T8" fmla="*/ 229 w 229"/>
                  <a:gd name="T9" fmla="*/ 110 h 110"/>
                  <a:gd name="T10" fmla="*/ 229 w 229"/>
                  <a:gd name="T11" fmla="*/ 11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9" h="110">
                    <a:moveTo>
                      <a:pt x="229" y="110"/>
                    </a:moveTo>
                    <a:lnTo>
                      <a:pt x="229" y="0"/>
                    </a:lnTo>
                    <a:lnTo>
                      <a:pt x="0" y="0"/>
                    </a:lnTo>
                    <a:lnTo>
                      <a:pt x="0" y="110"/>
                    </a:lnTo>
                    <a:lnTo>
                      <a:pt x="229" y="110"/>
                    </a:lnTo>
                    <a:lnTo>
                      <a:pt x="229" y="11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0" name="Freeform 15">
                <a:extLst>
                  <a:ext uri="{FF2B5EF4-FFF2-40B4-BE49-F238E27FC236}">
                    <a16:creationId xmlns:a16="http://schemas.microsoft.com/office/drawing/2014/main" id="{BE6AA114-3A4D-4FF9-81B1-D497973172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6225" y="4451350"/>
                <a:ext cx="361950" cy="1119187"/>
              </a:xfrm>
              <a:custGeom>
                <a:avLst/>
                <a:gdLst>
                  <a:gd name="T0" fmla="*/ 228 w 228"/>
                  <a:gd name="T1" fmla="*/ 0 h 705"/>
                  <a:gd name="T2" fmla="*/ 0 w 228"/>
                  <a:gd name="T3" fmla="*/ 0 h 705"/>
                  <a:gd name="T4" fmla="*/ 0 w 228"/>
                  <a:gd name="T5" fmla="*/ 705 h 705"/>
                  <a:gd name="T6" fmla="*/ 228 w 228"/>
                  <a:gd name="T7" fmla="*/ 705 h 705"/>
                  <a:gd name="T8" fmla="*/ 228 w 228"/>
                  <a:gd name="T9" fmla="*/ 0 h 705"/>
                  <a:gd name="T10" fmla="*/ 228 w 228"/>
                  <a:gd name="T11" fmla="*/ 0 h 7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8" h="705">
                    <a:moveTo>
                      <a:pt x="228" y="0"/>
                    </a:moveTo>
                    <a:lnTo>
                      <a:pt x="0" y="0"/>
                    </a:lnTo>
                    <a:lnTo>
                      <a:pt x="0" y="705"/>
                    </a:lnTo>
                    <a:lnTo>
                      <a:pt x="228" y="705"/>
                    </a:lnTo>
                    <a:lnTo>
                      <a:pt x="228" y="0"/>
                    </a:lnTo>
                    <a:lnTo>
                      <a:pt x="228" y="0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1" name="Freeform 16">
                <a:extLst>
                  <a:ext uri="{FF2B5EF4-FFF2-40B4-BE49-F238E27FC236}">
                    <a16:creationId xmlns:a16="http://schemas.microsoft.com/office/drawing/2014/main" id="{E2F0FA92-2227-4CAE-9ED5-4B9E09512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3525" y="4278313"/>
                <a:ext cx="365125" cy="173037"/>
              </a:xfrm>
              <a:custGeom>
                <a:avLst/>
                <a:gdLst>
                  <a:gd name="T0" fmla="*/ 230 w 230"/>
                  <a:gd name="T1" fmla="*/ 109 h 109"/>
                  <a:gd name="T2" fmla="*/ 230 w 230"/>
                  <a:gd name="T3" fmla="*/ 0 h 109"/>
                  <a:gd name="T4" fmla="*/ 0 w 230"/>
                  <a:gd name="T5" fmla="*/ 0 h 109"/>
                  <a:gd name="T6" fmla="*/ 0 w 230"/>
                  <a:gd name="T7" fmla="*/ 109 h 109"/>
                  <a:gd name="T8" fmla="*/ 230 w 230"/>
                  <a:gd name="T9" fmla="*/ 109 h 109"/>
                  <a:gd name="T10" fmla="*/ 230 w 230"/>
                  <a:gd name="T11" fmla="*/ 109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0" h="109">
                    <a:moveTo>
                      <a:pt x="230" y="109"/>
                    </a:moveTo>
                    <a:lnTo>
                      <a:pt x="230" y="0"/>
                    </a:lnTo>
                    <a:lnTo>
                      <a:pt x="0" y="0"/>
                    </a:lnTo>
                    <a:lnTo>
                      <a:pt x="0" y="109"/>
                    </a:lnTo>
                    <a:lnTo>
                      <a:pt x="230" y="109"/>
                    </a:lnTo>
                    <a:lnTo>
                      <a:pt x="230" y="109"/>
                    </a:lnTo>
                    <a:close/>
                  </a:path>
                </a:pathLst>
              </a:custGeom>
              <a:solidFill>
                <a:srgbClr val="2D98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827B40D1-BB05-4F1A-AC6D-E67D24835CAC}"/>
                </a:ext>
              </a:extLst>
            </p:cNvPr>
            <p:cNvSpPr txBox="1"/>
            <p:nvPr/>
          </p:nvSpPr>
          <p:spPr>
            <a:xfrm>
              <a:off x="800623" y="5574479"/>
              <a:ext cx="4441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-15</a:t>
              </a: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8801B04F-297B-473A-9A5E-EC9493CE6EF3}"/>
                </a:ext>
              </a:extLst>
            </p:cNvPr>
            <p:cNvSpPr txBox="1"/>
            <p:nvPr/>
          </p:nvSpPr>
          <p:spPr>
            <a:xfrm>
              <a:off x="1555272" y="5676617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66"/>
                  </a:solidFill>
                  <a:latin typeface="+mn-lt"/>
                </a:rPr>
                <a:t>LDL-C</a:t>
              </a: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E1EA2266-C489-4EE3-9E6C-88F943300BC0}"/>
                </a:ext>
              </a:extLst>
            </p:cNvPr>
            <p:cNvSpPr txBox="1"/>
            <p:nvPr/>
          </p:nvSpPr>
          <p:spPr>
            <a:xfrm>
              <a:off x="1450204" y="2767090"/>
              <a:ext cx="9140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&lt; 0,0001</a:t>
              </a:r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4FB9006A-9F04-4E66-BE6E-55233B7FC5F1}"/>
                </a:ext>
              </a:extLst>
            </p:cNvPr>
            <p:cNvSpPr txBox="1"/>
            <p:nvPr/>
          </p:nvSpPr>
          <p:spPr>
            <a:xfrm>
              <a:off x="2650529" y="5637995"/>
              <a:ext cx="10599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</a:rPr>
                <a:t>Colesterol</a:t>
              </a:r>
            </a:p>
            <a:p>
              <a:pPr algn="ctr"/>
              <a:r>
                <a:rPr lang="en-US" sz="1400" b="1" dirty="0">
                  <a:solidFill>
                    <a:srgbClr val="000066"/>
                  </a:solidFill>
                  <a:latin typeface="+mn-lt"/>
                </a:rPr>
                <a:t>No-HDL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6BBEB036-6EFD-441D-AFA9-421A68DFB5A4}"/>
                </a:ext>
              </a:extLst>
            </p:cNvPr>
            <p:cNvSpPr txBox="1"/>
            <p:nvPr/>
          </p:nvSpPr>
          <p:spPr>
            <a:xfrm>
              <a:off x="3906714" y="5676617"/>
              <a:ext cx="106262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Colesterol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0535FBFF-9E9A-45B9-A980-D1F3160D6BBA}"/>
                </a:ext>
              </a:extLst>
            </p:cNvPr>
            <p:cNvSpPr txBox="1"/>
            <p:nvPr/>
          </p:nvSpPr>
          <p:spPr>
            <a:xfrm>
              <a:off x="5072863" y="5676617"/>
              <a:ext cx="12522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Triglicéridos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44DE170F-374B-4796-BC82-032573C76E9A}"/>
                </a:ext>
              </a:extLst>
            </p:cNvPr>
            <p:cNvSpPr txBox="1"/>
            <p:nvPr/>
          </p:nvSpPr>
          <p:spPr>
            <a:xfrm>
              <a:off x="6588689" y="5676617"/>
              <a:ext cx="7425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>
                  <a:solidFill>
                    <a:srgbClr val="000066"/>
                  </a:solidFill>
                  <a:latin typeface="+mn-lt"/>
                </a:rPr>
                <a:t>HDL-C</a:t>
              </a:r>
            </a:p>
          </p:txBody>
        </p:sp>
        <p:grpSp>
          <p:nvGrpSpPr>
            <p:cNvPr id="30" name="Groupe 30">
              <a:extLst>
                <a:ext uri="{FF2B5EF4-FFF2-40B4-BE49-F238E27FC236}">
                  <a16:creationId xmlns:a16="http://schemas.microsoft.com/office/drawing/2014/main" id="{F5EB5BAA-C094-4C0A-B653-001214B59045}"/>
                </a:ext>
              </a:extLst>
            </p:cNvPr>
            <p:cNvGrpSpPr/>
            <p:nvPr/>
          </p:nvGrpSpPr>
          <p:grpSpPr>
            <a:xfrm>
              <a:off x="6938129" y="2146290"/>
              <a:ext cx="1666242" cy="592743"/>
              <a:chOff x="2036190" y="1770203"/>
              <a:chExt cx="1666242" cy="592743"/>
            </a:xfrm>
          </p:grpSpPr>
          <p:sp>
            <p:nvSpPr>
              <p:cNvPr id="31" name="AutoShape 165">
                <a:extLst>
                  <a:ext uri="{FF2B5EF4-FFF2-40B4-BE49-F238E27FC236}">
                    <a16:creationId xmlns:a16="http://schemas.microsoft.com/office/drawing/2014/main" id="{62F85826-14C7-4B9D-82AA-CC50DC0B07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6190" y="1770203"/>
                <a:ext cx="1648044" cy="59274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GB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32" name="Rectangle 57">
                <a:extLst>
                  <a:ext uri="{FF2B5EF4-FFF2-40B4-BE49-F238E27FC236}">
                    <a16:creationId xmlns:a16="http://schemas.microsoft.com/office/drawing/2014/main" id="{D7224659-E46E-4E67-9E84-F24FF88FC8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091" y="1815463"/>
                <a:ext cx="1289143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DOR/3TC/TDF</a:t>
                </a:r>
                <a:endParaRPr lang="fr-FR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3" name="Rectangle 60">
                <a:extLst>
                  <a:ext uri="{FF2B5EF4-FFF2-40B4-BE49-F238E27FC236}">
                    <a16:creationId xmlns:a16="http://schemas.microsoft.com/office/drawing/2014/main" id="{87984CB2-D7AC-4B74-B697-2C396B8995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95092" y="2110213"/>
                <a:ext cx="130734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fr-FR" sz="1600" b="1" dirty="0">
                    <a:solidFill>
                      <a:srgbClr val="333399"/>
                    </a:solidFill>
                    <a:latin typeface="+mj-lt"/>
                  </a:rPr>
                  <a:t>EFV/FTC/TDF</a:t>
                </a:r>
                <a:endParaRPr lang="fr-FR" sz="16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34" name="Rectangle 21">
                <a:extLst>
                  <a:ext uri="{FF2B5EF4-FFF2-40B4-BE49-F238E27FC236}">
                    <a16:creationId xmlns:a16="http://schemas.microsoft.com/office/drawing/2014/main" id="{625505EA-A865-428D-AA86-1E75843887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5911" y="1869674"/>
                <a:ext cx="124647" cy="144000"/>
              </a:xfrm>
              <a:prstGeom prst="rect">
                <a:avLst/>
              </a:prstGeom>
              <a:solidFill>
                <a:srgbClr val="2D985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5" name="Rectangle 22">
                <a:extLst>
                  <a:ext uri="{FF2B5EF4-FFF2-40B4-BE49-F238E27FC236}">
                    <a16:creationId xmlns:a16="http://schemas.microsoft.com/office/drawing/2014/main" id="{CBB38640-C5AA-4282-90FA-AEA47C696C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5911" y="2153342"/>
                <a:ext cx="124647" cy="144000"/>
              </a:xfrm>
              <a:prstGeom prst="rect">
                <a:avLst/>
              </a:prstGeom>
              <a:solidFill>
                <a:srgbClr val="F66900"/>
              </a:solidFill>
              <a:ln w="0">
                <a:solidFill>
                  <a:srgbClr val="F669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47AE0B25-43F4-42C0-B62F-AA9D1D3E444C}"/>
                </a:ext>
              </a:extLst>
            </p:cNvPr>
            <p:cNvSpPr txBox="1"/>
            <p:nvPr/>
          </p:nvSpPr>
          <p:spPr>
            <a:xfrm>
              <a:off x="800623" y="5119021"/>
              <a:ext cx="4441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-10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7C758B50-69FE-4F9E-A98A-8A3AD843F8B9}"/>
                </a:ext>
              </a:extLst>
            </p:cNvPr>
            <p:cNvSpPr txBox="1"/>
            <p:nvPr/>
          </p:nvSpPr>
          <p:spPr>
            <a:xfrm>
              <a:off x="900473" y="4663565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-5</a:t>
              </a: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4DCF5FCE-9FC8-46E8-88F3-A59F270C1F95}"/>
                </a:ext>
              </a:extLst>
            </p:cNvPr>
            <p:cNvSpPr txBox="1"/>
            <p:nvPr/>
          </p:nvSpPr>
          <p:spPr>
            <a:xfrm>
              <a:off x="960260" y="4208109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9B2F5EB6-53E7-47DB-A895-82CD560749E3}"/>
                </a:ext>
              </a:extLst>
            </p:cNvPr>
            <p:cNvSpPr txBox="1"/>
            <p:nvPr/>
          </p:nvSpPr>
          <p:spPr>
            <a:xfrm>
              <a:off x="960260" y="3752653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5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3CFBEC20-1664-41C3-A1C1-F024AF41F7AB}"/>
                </a:ext>
              </a:extLst>
            </p:cNvPr>
            <p:cNvSpPr txBox="1"/>
            <p:nvPr/>
          </p:nvSpPr>
          <p:spPr>
            <a:xfrm>
              <a:off x="860410" y="3297197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10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61722AA1-0D31-4F7B-A6C4-27F6358D00B5}"/>
                </a:ext>
              </a:extLst>
            </p:cNvPr>
            <p:cNvSpPr txBox="1"/>
            <p:nvPr/>
          </p:nvSpPr>
          <p:spPr>
            <a:xfrm>
              <a:off x="860410" y="2841741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15</a:t>
              </a:r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93EE84B5-7F96-4418-ADDF-CAF5E82FAB80}"/>
                </a:ext>
              </a:extLst>
            </p:cNvPr>
            <p:cNvSpPr txBox="1"/>
            <p:nvPr/>
          </p:nvSpPr>
          <p:spPr>
            <a:xfrm>
              <a:off x="860410" y="2386285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FB51261A-9562-4A84-B2C2-C11F7175B62A}"/>
                </a:ext>
              </a:extLst>
            </p:cNvPr>
            <p:cNvSpPr txBox="1"/>
            <p:nvPr/>
          </p:nvSpPr>
          <p:spPr>
            <a:xfrm>
              <a:off x="860410" y="1930829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25</a:t>
              </a: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D858F65C-6C5B-40DF-A837-C3A251820098}"/>
                </a:ext>
              </a:extLst>
            </p:cNvPr>
            <p:cNvSpPr txBox="1"/>
            <p:nvPr/>
          </p:nvSpPr>
          <p:spPr>
            <a:xfrm>
              <a:off x="2692448" y="2366713"/>
              <a:ext cx="9140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p &lt; 0,0001</a:t>
              </a: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FAC195E4-85D0-40D7-ACDE-842DC46C2B44}"/>
                </a:ext>
              </a:extLst>
            </p:cNvPr>
            <p:cNvSpPr txBox="1"/>
            <p:nvPr/>
          </p:nvSpPr>
          <p:spPr>
            <a:xfrm>
              <a:off x="1477496" y="4485108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-1.6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7FBA9347-7AF6-43B7-8736-233C7C7244C2}"/>
                </a:ext>
              </a:extLst>
            </p:cNvPr>
            <p:cNvSpPr txBox="1"/>
            <p:nvPr/>
          </p:nvSpPr>
          <p:spPr>
            <a:xfrm>
              <a:off x="1922056" y="328504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8.7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1FA8FE0C-B808-47B7-8AF9-BA529FE4D798}"/>
                </a:ext>
              </a:extLst>
            </p:cNvPr>
            <p:cNvSpPr txBox="1"/>
            <p:nvPr/>
          </p:nvSpPr>
          <p:spPr>
            <a:xfrm>
              <a:off x="2726087" y="4676535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-3.8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7C74914F-2237-4EB2-8CC9-C1703D9F6F0A}"/>
                </a:ext>
              </a:extLst>
            </p:cNvPr>
            <p:cNvSpPr txBox="1"/>
            <p:nvPr/>
          </p:nvSpPr>
          <p:spPr>
            <a:xfrm>
              <a:off x="3137081" y="2878667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13.3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EA955A34-5F4C-41B0-AD26-D7A1A975C1BA}"/>
                </a:ext>
              </a:extLst>
            </p:cNvPr>
            <p:cNvSpPr txBox="1"/>
            <p:nvPr/>
          </p:nvSpPr>
          <p:spPr>
            <a:xfrm>
              <a:off x="3983678" y="4518280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-2.0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71AC0D0E-F370-4072-B278-7B55C42636DD}"/>
                </a:ext>
              </a:extLst>
            </p:cNvPr>
            <p:cNvSpPr txBox="1"/>
            <p:nvPr/>
          </p:nvSpPr>
          <p:spPr>
            <a:xfrm>
              <a:off x="4386209" y="2069328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21.8</a:t>
              </a: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99D626E6-AF27-4ADA-838A-261FB7AA83C2}"/>
                </a:ext>
              </a:extLst>
            </p:cNvPr>
            <p:cNvSpPr txBox="1"/>
            <p:nvPr/>
          </p:nvSpPr>
          <p:spPr>
            <a:xfrm>
              <a:off x="5188793" y="5446074"/>
              <a:ext cx="5613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-12.4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C5870829-6703-4458-9637-1A4C30100E2E}"/>
                </a:ext>
              </a:extLst>
            </p:cNvPr>
            <p:cNvSpPr txBox="1"/>
            <p:nvPr/>
          </p:nvSpPr>
          <p:spPr>
            <a:xfrm>
              <a:off x="5642272" y="2064913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22.0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BC5AE91-358B-4F06-A2EE-E9B9398D2BC9}"/>
                </a:ext>
              </a:extLst>
            </p:cNvPr>
            <p:cNvSpPr txBox="1"/>
            <p:nvPr/>
          </p:nvSpPr>
          <p:spPr>
            <a:xfrm>
              <a:off x="6522631" y="3884172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1.9</a:t>
              </a: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C5FD8691-3904-4A7C-8596-D2FA4DAD5860}"/>
                </a:ext>
              </a:extLst>
            </p:cNvPr>
            <p:cNvSpPr txBox="1"/>
            <p:nvPr/>
          </p:nvSpPr>
          <p:spPr>
            <a:xfrm>
              <a:off x="6923076" y="3274904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8.5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8991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ea typeface="ＭＳ Ｐゴシック" pitchFamily="-84" charset="-128"/>
              </a:rPr>
              <a:t>Estudio</a:t>
            </a:r>
            <a:r>
              <a:rPr lang="fr-FR" dirty="0">
                <a:ea typeface="ＭＳ Ｐゴシック" pitchFamily="-84" charset="-128"/>
              </a:rPr>
              <a:t> DRIVE-AHEAD</a:t>
            </a:r>
            <a:r>
              <a:rPr lang="en-GB" dirty="0">
                <a:ea typeface="ＭＳ Ｐゴシック" pitchFamily="-84" charset="-128"/>
              </a:rPr>
              <a:t>: DOR/3TC/TDF </a:t>
            </a:r>
            <a:r>
              <a:rPr lang="en-GB" dirty="0" err="1">
                <a:ea typeface="ＭＳ Ｐゴシック" pitchFamily="-84" charset="-128"/>
              </a:rPr>
              <a:t>vs</a:t>
            </a:r>
            <a:r>
              <a:rPr lang="en-GB" dirty="0">
                <a:ea typeface="ＭＳ Ｐゴシック" pitchFamily="-84" charset="-128"/>
              </a:rPr>
              <a:t> EFV/FTC/TDF</a:t>
            </a:r>
          </a:p>
        </p:txBody>
      </p:sp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>
          <a:xfrm>
            <a:off x="50800" y="1161124"/>
            <a:ext cx="9024938" cy="53038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s-ES" sz="2800" b="1" dirty="0">
                <a:latin typeface="Calibri" pitchFamily="-84" charset="0"/>
                <a:ea typeface="ＭＳ Ｐゴシック" pitchFamily="-84" charset="-128"/>
              </a:rPr>
              <a:t>Conclusiones a semana 48</a:t>
            </a: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En pacientes HIV positivos </a:t>
            </a:r>
            <a:r>
              <a:rPr lang="es-ES" sz="2000" dirty="0" err="1">
                <a:ea typeface="ＭＳ Ｐゴシック" pitchFamily="-84" charset="-128"/>
              </a:rPr>
              <a:t>naïve</a:t>
            </a:r>
            <a:r>
              <a:rPr lang="es-ES" sz="2000" dirty="0">
                <a:ea typeface="ＭＳ Ｐゴシック" pitchFamily="-84" charset="-128"/>
              </a:rPr>
              <a:t> de tratamiento, DOR/3TC/TDF administrado una vez al día demostró:  </a:t>
            </a:r>
          </a:p>
          <a:p>
            <a:pPr lvl="2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Potencia antiviral con eficacia no inferior a EFV/FTC/TDF independientemente de la carga viral basal</a:t>
            </a:r>
          </a:p>
          <a:p>
            <a:pPr lvl="2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Baja tasa de resistencia con solo 1.6% de los participantes que desarrollaron resistencia a alguna droga durante las 48 semanas del estudio</a:t>
            </a:r>
          </a:p>
          <a:p>
            <a:pPr marL="914400" lvl="2" indent="0">
              <a:spcBef>
                <a:spcPts val="300"/>
              </a:spcBef>
              <a:buNone/>
            </a:pPr>
            <a:endParaRPr lang="es-ES" sz="2000" dirty="0">
              <a:ea typeface="ＭＳ Ｐゴシック" pitchFamily="-84" charset="-128"/>
            </a:endParaRPr>
          </a:p>
          <a:p>
            <a:pPr lvl="1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DOR/3TC/TDF fue bien tolerada y segura:</a:t>
            </a:r>
          </a:p>
          <a:p>
            <a:pPr lvl="2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El perfil de efectos neuropsiquiátricos fue superior a EFV/FTC/TDF, con menor proporción de participantes con eventos adversos neuropsiquiátricos en las categorías de mareos, desórdenes y disturbios del sueño y alteración del sensorio</a:t>
            </a:r>
          </a:p>
          <a:p>
            <a:pPr lvl="2">
              <a:spcBef>
                <a:spcPts val="300"/>
              </a:spcBef>
            </a:pPr>
            <a:r>
              <a:rPr lang="es-ES" sz="2000" dirty="0">
                <a:ea typeface="ＭＳ Ｐゴシック" pitchFamily="-84" charset="-128"/>
              </a:rPr>
              <a:t>El perfil lipídico fue superior a EFV/FTC/TDF, según lo evaluado por diferencia del LDL-C y FDL-C respecto al basal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6018563" y="6581775"/>
            <a:ext cx="31254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3300"/>
                </a:solidFill>
              </a:rPr>
              <a:t>Squires KE. IAS  2017, Abs. TUAB0104LB</a:t>
            </a:r>
            <a:endParaRPr lang="en-GB" sz="1200" i="1" dirty="0">
              <a:solidFill>
                <a:srgbClr val="CC3300"/>
              </a:solidFill>
            </a:endParaRPr>
          </a:p>
        </p:txBody>
      </p:sp>
      <p:sp>
        <p:nvSpPr>
          <p:cNvPr id="14" name="AutoShape 162"/>
          <p:cNvSpPr>
            <a:spLocks noChangeArrowheads="1"/>
          </p:cNvSpPr>
          <p:nvPr/>
        </p:nvSpPr>
        <p:spPr bwMode="auto">
          <a:xfrm>
            <a:off x="-1" y="6570663"/>
            <a:ext cx="1078882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DRIVE-AHEAD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5857</TotalTime>
  <Words>1264</Words>
  <Application>Microsoft Office PowerPoint</Application>
  <PresentationFormat>Affichage à l'écran (4:3)</PresentationFormat>
  <Paragraphs>299</Paragraphs>
  <Slides>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Cambria</vt:lpstr>
      <vt:lpstr>Trebuchet MS</vt:lpstr>
      <vt:lpstr>Wingdings</vt:lpstr>
      <vt:lpstr>ARV_trials_2017</vt:lpstr>
      <vt:lpstr>Comparación de INNTR vs INNTR</vt:lpstr>
      <vt:lpstr>Estudio DRIVE-AHEAD: DOR/3TC/TDF vs EFV/FTC/TDF</vt:lpstr>
      <vt:lpstr>Estudio DRIVE-AHEAD: DOR/3TC/TDF vs EFV/FTC/TDF</vt:lpstr>
      <vt:lpstr>Estudio DRIVE-AHEAD: DOR/3TC/TDF vs EFV/FTC/TDF</vt:lpstr>
      <vt:lpstr>Estudio DRIVE-AHEAD: DOR/3TC/TDF vs EFV/FTC/TDF</vt:lpstr>
      <vt:lpstr>Estudio DRIVE-AHEAD: DOR/3TC/TDF vs EFV/FTC/TDF</vt:lpstr>
      <vt:lpstr>Estudio DRIVE-AHEAD: DOR/3TC/TDF vs EFV/FTC/TDF</vt:lpstr>
      <vt:lpstr>Estudio DRIVE-AHEAD: DOR/3TC/TDF vs EFV/FTC/TDF</vt:lpstr>
      <vt:lpstr>Estudio DRIVE-AHEAD: DOR/3TC/TDF vs EFV/FTC/TDF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creator>www.arv-trial.com</dc:creator>
  <cp:lastModifiedBy>Pilar</cp:lastModifiedBy>
  <cp:revision>258</cp:revision>
  <dcterms:created xsi:type="dcterms:W3CDTF">2015-05-12T12:30:28Z</dcterms:created>
  <dcterms:modified xsi:type="dcterms:W3CDTF">2017-10-06T14:52:48Z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3628DF32-8EA8-4136-A770-D2242A2E6682</vt:lpwstr>
  </property>
  <property fmtid="{D5CDD505-2E9C-101B-9397-08002B2CF9AE}" pid="3" name="ArticulatePath">
    <vt:lpwstr>AEI_ARV trials naive MAJ 2014-FLAMINGO-v01</vt:lpwstr>
  </property>
</Properties>
</file>