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82" r:id="rId2"/>
    <p:sldId id="257" r:id="rId3"/>
    <p:sldId id="258" r:id="rId4"/>
    <p:sldId id="283" r:id="rId5"/>
    <p:sldId id="284" r:id="rId6"/>
    <p:sldId id="285" r:id="rId7"/>
    <p:sldId id="286" r:id="rId8"/>
    <p:sldId id="287" r:id="rId9"/>
    <p:sldId id="288" r:id="rId10"/>
    <p:sldId id="262" r:id="rId11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  <p:cmAuthor id="1" name="Utilisateur de Microsoft Office" initials="Office" lastIdx="1" clrIdx="1"/>
  <p:cmAuthor id="2" name="anton Pozniak" initials="aP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FFFFFF"/>
    <a:srgbClr val="333399"/>
    <a:srgbClr val="CC3300"/>
    <a:srgbClr val="2D9851"/>
    <a:srgbClr val="C0C0C0"/>
    <a:srgbClr val="FF660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06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224" y="9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64" d="100"/>
          <a:sy n="64" d="100"/>
        </p:scale>
        <p:origin x="-3096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479BA-1910-4E5E-A989-0F49E5B0D4DA}" type="datetimeFigureOut">
              <a:rPr lang="fr-FR" smtClean="0"/>
              <a:pPr/>
              <a:t>07/05/2018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01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FC97BEA1-4B77-4E30-9DD4-EC2397A56F71}" type="datetime1">
              <a:rPr lang="fr-FR"/>
              <a:pPr>
                <a:defRPr/>
              </a:pPr>
              <a:t>07/05/2018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6A134E43-7C6F-4493-AD69-9593F2CE1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53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300">
                <a:solidFill>
                  <a:prstClr val="black"/>
                </a:solidFill>
                <a:latin typeface="Trebuchet MS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e l'image des diapositives 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Espace réservé des commentaires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905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354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4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69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01757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927253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852463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523725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670239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07694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latin typeface="Calibri" charset="0"/>
                <a:ea typeface="ＭＳ Ｐゴシック" charset="0"/>
                <a:cs typeface="ＭＳ Ｐゴシック" charset="0"/>
              </a:rPr>
              <a:t>Comparación de NNRTI vs IP/r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>
              <a:defRPr/>
            </a:pPr>
            <a:r>
              <a:rPr lang="es-ES" altLang="fr-FR" sz="2800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EFV vs LPV/r vs EFV + LPV/r </a:t>
            </a:r>
          </a:p>
          <a:p>
            <a:pPr lvl="1">
              <a:defRPr/>
            </a:pPr>
            <a:r>
              <a:rPr lang="es-ES" altLang="fr-FR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A5142</a:t>
            </a:r>
          </a:p>
          <a:p>
            <a:pPr lvl="1">
              <a:defRPr/>
            </a:pPr>
            <a:r>
              <a:rPr lang="es-ES" altLang="fr-FR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Estudio Mexicano</a:t>
            </a:r>
          </a:p>
          <a:p>
            <a:pPr>
              <a:defRPr/>
            </a:pPr>
            <a:r>
              <a:rPr lang="es-ES" altLang="fr-FR" sz="2800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NVP vs ATV/r </a:t>
            </a:r>
          </a:p>
          <a:p>
            <a:pPr lvl="1">
              <a:defRPr/>
            </a:pPr>
            <a:r>
              <a:rPr lang="es-ES" altLang="fr-FR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ARTEN </a:t>
            </a:r>
          </a:p>
          <a:p>
            <a:pPr>
              <a:defRPr/>
            </a:pPr>
            <a:r>
              <a:rPr lang="es-ES" altLang="fr-FR" sz="2800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EFV vs ATV/r </a:t>
            </a:r>
          </a:p>
          <a:p>
            <a:pPr lvl="1">
              <a:defRPr/>
            </a:pPr>
            <a:r>
              <a:rPr lang="es-ES" altLang="fr-FR" b="1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A5202</a:t>
            </a:r>
          </a:p>
          <a:p>
            <a:pPr>
              <a:defRPr/>
            </a:pPr>
            <a:r>
              <a:rPr lang="es-ES" altLang="fr-FR" sz="2800" b="1">
                <a:latin typeface="Calibri"/>
                <a:ea typeface="ＭＳ Ｐゴシック" pitchFamily="34" charset="-128"/>
              </a:rPr>
              <a:t>DOR vs DRV/r</a:t>
            </a:r>
          </a:p>
          <a:p>
            <a:pPr lvl="1">
              <a:defRPr/>
            </a:pPr>
            <a:r>
              <a:rPr lang="es-ES" altLang="fr-FR" b="1">
                <a:latin typeface="Calibri"/>
                <a:ea typeface="ＭＳ Ｐゴシック" pitchFamily="34" charset="-128"/>
              </a:rPr>
              <a:t>DRIVE-FORWARD</a:t>
            </a:r>
          </a:p>
        </p:txBody>
      </p:sp>
    </p:spTree>
    <p:extLst>
      <p:ext uri="{BB962C8B-B14F-4D97-AF65-F5344CB8AC3E}">
        <p14:creationId xmlns:p14="http://schemas.microsoft.com/office/powerpoint/2010/main" val="290977476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792258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50800" y="1333500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ES" sz="2800" b="1" dirty="0">
                <a:latin typeface="Calibri" pitchFamily="-84" charset="0"/>
                <a:ea typeface="ＭＳ Ｐゴシック" pitchFamily="-84" charset="-128"/>
              </a:rPr>
              <a:t>Conclusiones a semana 48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DOR 100 mg QD, en combinación con TDF/FTC o ABC/3TC</a:t>
            </a:r>
          </a:p>
          <a:p>
            <a:pPr lvl="2">
              <a:spcBef>
                <a:spcPts val="300"/>
              </a:spcBef>
            </a:pPr>
            <a:r>
              <a:rPr lang="es-ES" sz="1800" dirty="0">
                <a:ea typeface="ＭＳ Ｐゴシック" pitchFamily="-84" charset="-128"/>
              </a:rPr>
              <a:t>Alcanza altas tasas de éxito virológico a semana 48 </a:t>
            </a:r>
          </a:p>
          <a:p>
            <a:pPr lvl="2">
              <a:spcBef>
                <a:spcPts val="300"/>
              </a:spcBef>
            </a:pPr>
            <a:r>
              <a:rPr lang="es-ES" sz="1800" dirty="0">
                <a:ea typeface="ＭＳ Ｐゴシック" pitchFamily="-84" charset="-128"/>
              </a:rPr>
              <a:t>Es no inferior a DRV/r + 2 NRTI independientemente de la CV basal 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Mutaciones de resistencia a 48 semanas</a:t>
            </a:r>
          </a:p>
          <a:p>
            <a:pPr lvl="2">
              <a:spcBef>
                <a:spcPts val="300"/>
              </a:spcBef>
            </a:pPr>
            <a:r>
              <a:rPr lang="es-ES" sz="1800" dirty="0">
                <a:ea typeface="ＭＳ Ｐゴシック" pitchFamily="-84" charset="-128"/>
              </a:rPr>
              <a:t>No detectadas en fallo virológico definido por protocolo </a:t>
            </a:r>
          </a:p>
          <a:p>
            <a:pPr lvl="2">
              <a:spcBef>
                <a:spcPts val="300"/>
              </a:spcBef>
            </a:pPr>
            <a:r>
              <a:rPr lang="es-ES" sz="1800" dirty="0">
                <a:ea typeface="ＭＳ Ｐゴシック" pitchFamily="-84" charset="-128"/>
              </a:rPr>
              <a:t>Solo 1/383 participantes en DOR desarrolló resistencia genotípica y fenotípica a DOR + FTC/3TC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Eventos adversos que llevaron a la discontinuación: ocurrieron con baja frecuencia en ambos grupos (DOR y DRV/r)</a:t>
            </a:r>
          </a:p>
          <a:p>
            <a:pPr lvl="2">
              <a:spcBef>
                <a:spcPts val="300"/>
              </a:spcBef>
            </a:pPr>
            <a:r>
              <a:rPr lang="es-ES" sz="1800" dirty="0">
                <a:ea typeface="ＭＳ Ｐゴシック" pitchFamily="-84" charset="-128"/>
              </a:rPr>
              <a:t>Baja tasa de discontinuación por </a:t>
            </a:r>
            <a:r>
              <a:rPr lang="es-ES" sz="1800" dirty="0" err="1">
                <a:ea typeface="ＭＳ Ｐゴシック" pitchFamily="-84" charset="-128"/>
              </a:rPr>
              <a:t>rash</a:t>
            </a:r>
            <a:r>
              <a:rPr lang="es-ES" sz="1800" dirty="0">
                <a:ea typeface="ＭＳ Ｐゴシック" pitchFamily="-84" charset="-128"/>
              </a:rPr>
              <a:t> o EA neuropsiquiátricos 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Los cambios en los lípidos fueron menos pronunciados para DOR que para DRV/r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DOR una vez al día en combinación con dosis fija de NRTI representa una opción de tratamiento efectiva para pacientes HIV positivos </a:t>
            </a:r>
            <a:r>
              <a:rPr lang="es-ES" sz="2000" dirty="0" err="1">
                <a:ea typeface="ＭＳ Ｐゴシック" pitchFamily="-84" charset="-128"/>
              </a:rPr>
              <a:t>naïve</a:t>
            </a:r>
            <a:r>
              <a:rPr lang="es-ES" sz="2000" dirty="0">
                <a:ea typeface="ＭＳ Ｐゴシック" pitchFamily="-84" charset="-128"/>
              </a:rPr>
              <a:t> de tratamiento</a:t>
            </a:r>
          </a:p>
        </p:txBody>
      </p:sp>
      <p:grpSp>
        <p:nvGrpSpPr>
          <p:cNvPr id="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3075" name="Connecteur droit 66"/>
          <p:cNvCxnSpPr>
            <a:cxnSpLocks noChangeShapeType="1"/>
          </p:cNvCxnSpPr>
          <p:nvPr/>
        </p:nvCxnSpPr>
        <p:spPr bwMode="auto">
          <a:xfrm rot="5400000">
            <a:off x="2476268" y="242089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34925" y="5181600"/>
            <a:ext cx="896302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84" charset="2"/>
              <a:buChar char="§"/>
            </a:pPr>
            <a:r>
              <a:rPr lang="es-ES" sz="2800" b="1" dirty="0">
                <a:solidFill>
                  <a:srgbClr val="CC3300"/>
                </a:solidFill>
                <a:latin typeface="Calibri" pitchFamily="-84" charset="0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dirty="0">
                <a:solidFill>
                  <a:srgbClr val="000066"/>
                </a:solidFill>
              </a:rPr>
              <a:t>No inferioridad de DOR a S48: % CV &lt; 50 c/</a:t>
            </a:r>
            <a:r>
              <a:rPr lang="es-ES" dirty="0" err="1">
                <a:solidFill>
                  <a:srgbClr val="000066"/>
                </a:solidFill>
              </a:rPr>
              <a:t>mL</a:t>
            </a:r>
            <a:r>
              <a:rPr lang="es-ES" dirty="0">
                <a:solidFill>
                  <a:srgbClr val="000066"/>
                </a:solidFill>
              </a:rPr>
              <a:t> por intención de tratar, </a:t>
            </a:r>
            <a:br>
              <a:rPr lang="es-ES" dirty="0">
                <a:solidFill>
                  <a:srgbClr val="000066"/>
                </a:solidFill>
              </a:rPr>
            </a:br>
            <a:r>
              <a:rPr lang="es-ES" dirty="0">
                <a:solidFill>
                  <a:srgbClr val="000066"/>
                </a:solidFill>
              </a:rPr>
              <a:t>no completa el estudio = fallo, análisis </a:t>
            </a:r>
            <a:r>
              <a:rPr lang="es-ES" dirty="0" err="1">
                <a:solidFill>
                  <a:srgbClr val="000066"/>
                </a:solidFill>
              </a:rPr>
              <a:t>snapshot</a:t>
            </a:r>
            <a:r>
              <a:rPr lang="es-ES" dirty="0">
                <a:solidFill>
                  <a:srgbClr val="000066"/>
                </a:solidFill>
              </a:rPr>
              <a:t> (margen inferior de IC95% para la diferencia = - 10%, poder 90%)</a:t>
            </a:r>
            <a:endParaRPr lang="es-ES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716573"/>
              </p:ext>
            </p:extLst>
          </p:nvPr>
        </p:nvGraphicFramePr>
        <p:xfrm>
          <a:off x="3556000" y="2517775"/>
          <a:ext cx="3840164" cy="590677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100 mg QD + DRV/r placebo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+ 2 NRTI**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376148"/>
              </p:ext>
            </p:extLst>
          </p:nvPr>
        </p:nvGraphicFramePr>
        <p:xfrm>
          <a:off x="3556000" y="3451412"/>
          <a:ext cx="3840164" cy="60547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5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800/100 mg QD + DOR 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+ 2 NRTI**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1" name="Oval 170"/>
          <p:cNvSpPr>
            <a:spLocks noChangeArrowheads="1"/>
          </p:cNvSpPr>
          <p:nvPr/>
        </p:nvSpPr>
        <p:spPr bwMode="auto">
          <a:xfrm>
            <a:off x="1905561" y="120724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Randomización*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1 : 1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Doble ciego</a:t>
            </a:r>
          </a:p>
        </p:txBody>
      </p:sp>
      <p:sp>
        <p:nvSpPr>
          <p:cNvPr id="3082" name="AutoShape 162"/>
          <p:cNvSpPr>
            <a:spLocks noChangeArrowheads="1"/>
          </p:cNvSpPr>
          <p:nvPr/>
        </p:nvSpPr>
        <p:spPr bwMode="auto">
          <a:xfrm>
            <a:off x="51576" y="2266090"/>
            <a:ext cx="2487911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s-ES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18 años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Naïve de ARV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Carga viral </a:t>
            </a:r>
            <a:r>
              <a:rPr lang="es-ES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1 000 c/mL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Cualquier recuento CD4 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eGFR (CG) ≥ 50 mL/min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No resistencia primaria a</a:t>
            </a:r>
          </a:p>
          <a:p>
            <a:pPr algn="ctr" defTabSz="914400"/>
            <a:r>
              <a:rPr lang="es-ES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 DOR, DRV/r, NRTI</a:t>
            </a:r>
          </a:p>
        </p:txBody>
      </p:sp>
      <p:sp>
        <p:nvSpPr>
          <p:cNvPr id="3083" name="ZoneTexte 71"/>
          <p:cNvSpPr txBox="1">
            <a:spLocks noChangeArrowheads="1"/>
          </p:cNvSpPr>
          <p:nvPr/>
        </p:nvSpPr>
        <p:spPr bwMode="auto">
          <a:xfrm>
            <a:off x="353488" y="4347219"/>
            <a:ext cx="86571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s-ES" sz="1200" dirty="0">
                <a:solidFill>
                  <a:srgbClr val="000066"/>
                </a:solidFill>
              </a:rPr>
              <a:t>* La </a:t>
            </a:r>
            <a:r>
              <a:rPr lang="es-ES" sz="1200" dirty="0" err="1">
                <a:solidFill>
                  <a:srgbClr val="000066"/>
                </a:solidFill>
              </a:rPr>
              <a:t>randomización</a:t>
            </a:r>
            <a:r>
              <a:rPr lang="es-ES" sz="1200" dirty="0">
                <a:solidFill>
                  <a:srgbClr val="000066"/>
                </a:solidFill>
              </a:rPr>
              <a:t> (DOR vs DRV/r) fue estratificada por carga viral  (</a:t>
            </a:r>
            <a:r>
              <a:rPr lang="es-ES" sz="1200" u="sng" dirty="0">
                <a:solidFill>
                  <a:srgbClr val="000066"/>
                </a:solidFill>
              </a:rPr>
              <a:t>&lt;</a:t>
            </a:r>
            <a:r>
              <a:rPr lang="es-ES" sz="1200" dirty="0">
                <a:solidFill>
                  <a:srgbClr val="000066"/>
                </a:solidFill>
              </a:rPr>
              <a:t> o &gt; 100 000 c/</a:t>
            </a:r>
            <a:r>
              <a:rPr lang="es-ES" sz="1200" dirty="0" err="1">
                <a:solidFill>
                  <a:srgbClr val="000066"/>
                </a:solidFill>
              </a:rPr>
              <a:t>mL</a:t>
            </a:r>
            <a:r>
              <a:rPr lang="es-ES" sz="1200" dirty="0">
                <a:solidFill>
                  <a:srgbClr val="000066"/>
                </a:solidFill>
              </a:rPr>
              <a:t>) al </a:t>
            </a:r>
            <a:r>
              <a:rPr lang="es-ES" sz="1200" dirty="0" err="1">
                <a:solidFill>
                  <a:srgbClr val="000066"/>
                </a:solidFill>
              </a:rPr>
              <a:t>screening</a:t>
            </a:r>
            <a:r>
              <a:rPr lang="es-ES" sz="1200" dirty="0">
                <a:solidFill>
                  <a:srgbClr val="000066"/>
                </a:solidFill>
              </a:rPr>
              <a:t> y por NRTI </a:t>
            </a:r>
            <a:r>
              <a:rPr lang="es-ES" sz="1200" dirty="0" err="1">
                <a:solidFill>
                  <a:srgbClr val="000066"/>
                </a:solidFill>
              </a:rPr>
              <a:t>backbone</a:t>
            </a:r>
            <a:endParaRPr lang="es-ES" sz="1200" baseline="30000" dirty="0">
              <a:solidFill>
                <a:srgbClr val="000066"/>
              </a:solidFill>
            </a:endParaRPr>
          </a:p>
        </p:txBody>
      </p:sp>
      <p:cxnSp>
        <p:nvCxnSpPr>
          <p:cNvPr id="3084" name="AutoShape 60"/>
          <p:cNvCxnSpPr>
            <a:cxnSpLocks noChangeShapeType="1"/>
          </p:cNvCxnSpPr>
          <p:nvPr/>
        </p:nvCxnSpPr>
        <p:spPr bwMode="auto">
          <a:xfrm rot="10800000" flipH="1" flipV="1">
            <a:off x="3560766" y="2779775"/>
            <a:ext cx="1587" cy="1008000"/>
          </a:xfrm>
          <a:prstGeom prst="bentConnector3">
            <a:avLst>
              <a:gd name="adj1" fmla="val -40468242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5" name="Line 63"/>
          <p:cNvSpPr>
            <a:spLocks noChangeShapeType="1"/>
          </p:cNvSpPr>
          <p:nvPr/>
        </p:nvSpPr>
        <p:spPr bwMode="auto">
          <a:xfrm>
            <a:off x="2425795" y="3284538"/>
            <a:ext cx="504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2762410" y="380439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340</a:t>
            </a:r>
          </a:p>
        </p:txBody>
      </p:sp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2762410" y="245203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340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3090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1" name="Line 172"/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3092" name="Group 37"/>
          <p:cNvGrpSpPr>
            <a:grpSpLocks/>
          </p:cNvGrpSpPr>
          <p:nvPr/>
        </p:nvGrpSpPr>
        <p:grpSpPr bwMode="auto">
          <a:xfrm>
            <a:off x="7396163" y="2800350"/>
            <a:ext cx="1303337" cy="974725"/>
            <a:chOff x="4502" y="1764"/>
            <a:chExt cx="646" cy="614"/>
          </a:xfrm>
        </p:grpSpPr>
        <p:sp>
          <p:nvSpPr>
            <p:cNvPr id="3099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00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309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309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3094" name="ZoneTexte 71"/>
          <p:cNvSpPr txBox="1">
            <a:spLocks noChangeArrowheads="1"/>
          </p:cNvSpPr>
          <p:nvPr/>
        </p:nvSpPr>
        <p:spPr bwMode="auto">
          <a:xfrm>
            <a:off x="303213" y="4586062"/>
            <a:ext cx="87074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s-ES" sz="1300" dirty="0">
                <a:solidFill>
                  <a:srgbClr val="000066"/>
                </a:solidFill>
              </a:rPr>
              <a:t>** NRTI </a:t>
            </a:r>
            <a:r>
              <a:rPr lang="es-ES" sz="1300" dirty="0" err="1">
                <a:solidFill>
                  <a:srgbClr val="000066"/>
                </a:solidFill>
              </a:rPr>
              <a:t>backbone</a:t>
            </a:r>
            <a:r>
              <a:rPr lang="es-ES" sz="1300" dirty="0">
                <a:solidFill>
                  <a:srgbClr val="000066"/>
                </a:solidFill>
              </a:rPr>
              <a:t> (TDF/FTC o ABC/3TC si se descartó el alelo  HLA-B*5701) fue seleccionado por el investigador </a:t>
            </a:r>
            <a:endParaRPr lang="es-ES" sz="1300" baseline="30000" dirty="0">
              <a:solidFill>
                <a:srgbClr val="000066"/>
              </a:solidFill>
            </a:endParaRPr>
          </a:p>
        </p:txBody>
      </p:sp>
      <p:sp>
        <p:nvSpPr>
          <p:cNvPr id="30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</a:p>
        </p:txBody>
      </p:sp>
      <p:sp>
        <p:nvSpPr>
          <p:cNvPr id="28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8780684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graphicFrame>
        <p:nvGraphicFramePr>
          <p:cNvPr id="236621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947861"/>
              </p:ext>
            </p:extLst>
          </p:nvPr>
        </p:nvGraphicFramePr>
        <p:xfrm>
          <a:off x="251004" y="1660720"/>
          <a:ext cx="8600610" cy="4560892"/>
        </p:xfrm>
        <a:graphic>
          <a:graphicData uri="http://schemas.openxmlformats.org/drawingml/2006/table">
            <a:tbl>
              <a:tblPr/>
              <a:tblGrid>
                <a:gridCol w="513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2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383)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383)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Edad, media, años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Mujeres,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SIDA,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Carga viral (log</a:t>
                      </a:r>
                      <a:r>
                        <a:rPr kumimoji="0" lang="es-ES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media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CV &gt; 100 000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19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(/mm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), media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433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412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200,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11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NRTI seleccionado: TDF/FTC / ABC/3TC,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87 / 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88 / 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33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Discontinuación a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Falta de eficacia,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 adverso,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Muerte,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Pérdida de seguimiento / retiro de consentimiento,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Incumplimiento/ Otros, N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56 (15%)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17 /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 / 5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71 (19%)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 / 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 / 9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121370" y="1151863"/>
            <a:ext cx="6888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Características basales y disposición de los pacientes</a:t>
            </a:r>
          </a:p>
        </p:txBody>
      </p:sp>
      <p:grpSp>
        <p:nvGrpSpPr>
          <p:cNvPr id="12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r 19"/>
          <p:cNvGrpSpPr/>
          <p:nvPr/>
        </p:nvGrpSpPr>
        <p:grpSpPr>
          <a:xfrm>
            <a:off x="4947784" y="2149255"/>
            <a:ext cx="3554413" cy="3034260"/>
            <a:chOff x="4947784" y="2149255"/>
            <a:chExt cx="3554413" cy="3034260"/>
          </a:xfrm>
        </p:grpSpPr>
        <p:sp>
          <p:nvSpPr>
            <p:cNvPr id="42" name="AutoShape 106"/>
            <p:cNvSpPr>
              <a:spLocks noChangeArrowheads="1"/>
            </p:cNvSpPr>
            <p:nvPr/>
          </p:nvSpPr>
          <p:spPr bwMode="auto">
            <a:xfrm flipH="1">
              <a:off x="5158922" y="2514380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DRV/r</a:t>
              </a:r>
            </a:p>
          </p:txBody>
        </p:sp>
        <p:sp>
          <p:nvSpPr>
            <p:cNvPr id="59" name="AutoShape 106"/>
            <p:cNvSpPr>
              <a:spLocks noChangeArrowheads="1"/>
            </p:cNvSpPr>
            <p:nvPr/>
          </p:nvSpPr>
          <p:spPr bwMode="auto">
            <a:xfrm>
              <a:off x="6714672" y="2514380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DOR</a:t>
              </a:r>
            </a:p>
          </p:txBody>
        </p:sp>
        <p:sp>
          <p:nvSpPr>
            <p:cNvPr id="67" name="Line 14"/>
            <p:cNvSpPr>
              <a:spLocks noChangeShapeType="1"/>
            </p:cNvSpPr>
            <p:nvPr/>
          </p:nvSpPr>
          <p:spPr bwMode="auto">
            <a:xfrm flipV="1">
              <a:off x="5314497" y="3219640"/>
              <a:ext cx="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0" name="Line 92"/>
            <p:cNvSpPr>
              <a:spLocks noChangeShapeType="1"/>
            </p:cNvSpPr>
            <p:nvPr/>
          </p:nvSpPr>
          <p:spPr bwMode="auto">
            <a:xfrm>
              <a:off x="6711497" y="3219640"/>
              <a:ext cx="3175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1" name="Line 94"/>
            <p:cNvSpPr>
              <a:spLocks noChangeShapeType="1"/>
            </p:cNvSpPr>
            <p:nvPr/>
          </p:nvSpPr>
          <p:spPr bwMode="auto">
            <a:xfrm>
              <a:off x="8129134" y="3219640"/>
              <a:ext cx="635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6565447" y="4700915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57351" name="TextBox 70"/>
            <p:cNvSpPr txBox="1">
              <a:spLocks noChangeArrowheads="1"/>
            </p:cNvSpPr>
            <p:nvPr/>
          </p:nvSpPr>
          <p:spPr bwMode="auto">
            <a:xfrm>
              <a:off x="4947784" y="4700915"/>
              <a:ext cx="731838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‒ 10%</a:t>
              </a:r>
            </a:p>
          </p:txBody>
        </p:sp>
        <p:sp>
          <p:nvSpPr>
            <p:cNvPr id="57352" name="TextBox 70"/>
            <p:cNvSpPr txBox="1">
              <a:spLocks noChangeArrowheads="1"/>
            </p:cNvSpPr>
            <p:nvPr/>
          </p:nvSpPr>
          <p:spPr bwMode="auto">
            <a:xfrm>
              <a:off x="7764009" y="4700915"/>
              <a:ext cx="730250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+ 10%</a:t>
              </a:r>
            </a:p>
          </p:txBody>
        </p:sp>
        <p:sp>
          <p:nvSpPr>
            <p:cNvPr id="64" name="Text Box 99"/>
            <p:cNvSpPr txBox="1">
              <a:spLocks noChangeArrowheads="1"/>
            </p:cNvSpPr>
            <p:nvPr/>
          </p:nvSpPr>
          <p:spPr bwMode="auto">
            <a:xfrm>
              <a:off x="7769955" y="3763784"/>
              <a:ext cx="51954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9.4</a:t>
              </a:r>
            </a:p>
          </p:txBody>
        </p:sp>
        <p:sp>
          <p:nvSpPr>
            <p:cNvPr id="73" name="Text Box 98"/>
            <p:cNvSpPr txBox="1">
              <a:spLocks noChangeArrowheads="1"/>
            </p:cNvSpPr>
            <p:nvPr/>
          </p:nvSpPr>
          <p:spPr bwMode="auto">
            <a:xfrm>
              <a:off x="6359525" y="3756237"/>
              <a:ext cx="31432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-1.6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48" name="Text Box 99"/>
            <p:cNvSpPr txBox="1">
              <a:spLocks noChangeArrowheads="1"/>
            </p:cNvSpPr>
            <p:nvPr/>
          </p:nvSpPr>
          <p:spPr bwMode="auto">
            <a:xfrm>
              <a:off x="6920393" y="3259446"/>
              <a:ext cx="585788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3.9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516688" y="3714473"/>
              <a:ext cx="152489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>
              <a:off x="7110415" y="3713679"/>
              <a:ext cx="23971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92"/>
            <p:cNvSpPr>
              <a:spLocks noChangeShapeType="1"/>
            </p:cNvSpPr>
            <p:nvPr/>
          </p:nvSpPr>
          <p:spPr bwMode="auto">
            <a:xfrm rot="16200000">
              <a:off x="6711497" y="3103890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360" name="Rectangle 6"/>
            <p:cNvSpPr>
              <a:spLocks noChangeArrowheads="1"/>
            </p:cNvSpPr>
            <p:nvPr/>
          </p:nvSpPr>
          <p:spPr bwMode="auto">
            <a:xfrm>
              <a:off x="5119234" y="2149255"/>
              <a:ext cx="3382963" cy="365125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90000"/>
                </a:lnSpc>
              </a:pPr>
              <a:r>
                <a:rPr lang="es-ES" sz="1600" b="1">
                  <a:solidFill>
                    <a:srgbClr val="FFFFFF"/>
                  </a:solidFill>
                  <a:latin typeface="+mj-lt"/>
                  <a:ea typeface="MS PGothic" pitchFamily="34" charset="-128"/>
                </a:rPr>
                <a:t>Diferencia (IC95 %)</a:t>
              </a:r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600943" y="2049189"/>
            <a:ext cx="3971057" cy="3724394"/>
            <a:chOff x="600943" y="2049189"/>
            <a:chExt cx="3971057" cy="3724394"/>
          </a:xfrm>
        </p:grpSpPr>
        <p:sp>
          <p:nvSpPr>
            <p:cNvPr id="63" name="AutoShape 165"/>
            <p:cNvSpPr>
              <a:spLocks noChangeArrowheads="1"/>
            </p:cNvSpPr>
            <p:nvPr/>
          </p:nvSpPr>
          <p:spPr bwMode="auto">
            <a:xfrm>
              <a:off x="2036189" y="2116178"/>
              <a:ext cx="2535811" cy="59274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1259715" y="2592684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405176" y="4673514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3620715" y="4840171"/>
              <a:ext cx="10419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692721" y="2747035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80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2865551" y="4632984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13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065412" y="4840171"/>
              <a:ext cx="10419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7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770861" y="5128383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685902" y="456640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685902" y="400602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685902" y="344404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685902" y="288365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600943" y="2309651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  <a:endParaRPr lang="fr-FR" sz="1600" dirty="0">
                <a:solidFill>
                  <a:srgbClr val="000066"/>
                </a:solidFill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1162344" y="5342696"/>
              <a:ext cx="95378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1400" b="1">
                  <a:solidFill>
                    <a:srgbClr val="000066"/>
                  </a:solidFill>
                </a:rPr>
                <a:t>Respuesta </a:t>
              </a:r>
            </a:p>
            <a:p>
              <a:r>
                <a:rPr lang="es-ES" sz="1400" b="1">
                  <a:solidFill>
                    <a:srgbClr val="000066"/>
                  </a:solidFill>
                </a:rPr>
                <a:t>virológica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151606" y="5342696"/>
              <a:ext cx="1141338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No respuesta</a:t>
              </a:r>
            </a:p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virológica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3485628" y="5342696"/>
              <a:ext cx="80470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Sin datos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4" name="Rectangle 57"/>
            <p:cNvSpPr>
              <a:spLocks noChangeArrowheads="1"/>
            </p:cNvSpPr>
            <p:nvPr/>
          </p:nvSpPr>
          <p:spPr bwMode="auto">
            <a:xfrm>
              <a:off x="2395091" y="2161438"/>
              <a:ext cx="211714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 + 2 NRTI (N = 383)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87" name="Rectangle 60"/>
            <p:cNvSpPr>
              <a:spLocks noChangeArrowheads="1"/>
            </p:cNvSpPr>
            <p:nvPr/>
          </p:nvSpPr>
          <p:spPr bwMode="auto">
            <a:xfrm>
              <a:off x="2395091" y="2456188"/>
              <a:ext cx="214702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 + 2 NRTI (N = 383)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81819" y="2049189"/>
              <a:ext cx="367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992886" y="2389744"/>
              <a:ext cx="3450684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917245" y="2981458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917245" y="3546096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917245" y="4111800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917245" y="4677503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917245" y="5235307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917245" y="2415755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1113270" y="2858861"/>
              <a:ext cx="442123" cy="2376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2D985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580961" y="2981457"/>
              <a:ext cx="443188" cy="2253403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669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3898108" y="5057033"/>
              <a:ext cx="444253" cy="177828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429352" y="5100638"/>
              <a:ext cx="444253" cy="134223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2732610" y="4879205"/>
              <a:ext cx="442123" cy="355656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263853" y="4942215"/>
              <a:ext cx="442123" cy="292645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Rectangle 21"/>
            <p:cNvSpPr>
              <a:spLocks noChangeArrowheads="1"/>
            </p:cNvSpPr>
            <p:nvPr/>
          </p:nvSpPr>
          <p:spPr bwMode="auto">
            <a:xfrm>
              <a:off x="2205911" y="2215649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Rectangle 22"/>
            <p:cNvSpPr>
              <a:spLocks noChangeArrowheads="1"/>
            </p:cNvSpPr>
            <p:nvPr/>
          </p:nvSpPr>
          <p:spPr bwMode="auto">
            <a:xfrm>
              <a:off x="2205911" y="249931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58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799" y="44450"/>
            <a:ext cx="8733511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1044948" y="1151863"/>
            <a:ext cx="70414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 err="1">
                <a:solidFill>
                  <a:srgbClr val="CC3300"/>
                </a:solidFill>
                <a:latin typeface="Calibri" pitchFamily="34" charset="0"/>
              </a:rPr>
              <a:t>Endpoint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 primario: CV &lt; 50 c/</a:t>
            </a:r>
            <a:r>
              <a:rPr lang="es-ES" sz="2400" b="1" dirty="0" err="1">
                <a:solidFill>
                  <a:srgbClr val="CC3300"/>
                </a:solidFill>
                <a:latin typeface="Calibri" pitchFamily="34" charset="0"/>
              </a:rPr>
              <a:t>mL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 a S48 (ITT, </a:t>
            </a:r>
            <a:r>
              <a:rPr lang="es-ES" sz="2400" b="1" dirty="0" err="1">
                <a:solidFill>
                  <a:srgbClr val="CC3300"/>
                </a:solidFill>
                <a:latin typeface="Calibri" pitchFamily="34" charset="0"/>
              </a:rPr>
              <a:t>snapshot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65" name="Espace réservé du contenu 2"/>
          <p:cNvSpPr>
            <a:spLocks/>
          </p:cNvSpPr>
          <p:nvPr/>
        </p:nvSpPr>
        <p:spPr bwMode="auto">
          <a:xfrm>
            <a:off x="4661198" y="5263044"/>
            <a:ext cx="4482801" cy="102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000" b="1" dirty="0">
                <a:solidFill>
                  <a:srgbClr val="CC3300"/>
                </a:solidFill>
                <a:latin typeface="Calibri" pitchFamily="34" charset="0"/>
              </a:rPr>
              <a:t>Incremento</a:t>
            </a:r>
            <a:r>
              <a:rPr lang="en-US" sz="2000" b="1" dirty="0">
                <a:solidFill>
                  <a:srgbClr val="CC3300"/>
                </a:solidFill>
                <a:latin typeface="Calibri" pitchFamily="34" charset="0"/>
              </a:rPr>
              <a:t> de CD4 a S48 (ITT, NC = F)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DOR: + 193/mm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DRV/r: + 186/mm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</p:txBody>
      </p:sp>
      <p:grpSp>
        <p:nvGrpSpPr>
          <p:cNvPr id="6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6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72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61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74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oneTexte 114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59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8255" y="6218979"/>
            <a:ext cx="8790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* Discontinuación por falta de eficacia como fallo, falta de datos y otras razones fueron excluidas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48332" cy="1106488"/>
          </a:xfrm>
        </p:spPr>
        <p:txBody>
          <a:bodyPr/>
          <a:lstStyle/>
          <a:p>
            <a:r>
              <a:rPr lang="es-ES" sz="3200" dirty="0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129" name="Text Box 2"/>
          <p:cNvSpPr txBox="1">
            <a:spLocks noChangeArrowheads="1"/>
          </p:cNvSpPr>
          <p:nvPr/>
        </p:nvSpPr>
        <p:spPr bwMode="auto">
          <a:xfrm>
            <a:off x="2503487" y="1151863"/>
            <a:ext cx="41243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CV &lt; 50 c/</a:t>
            </a:r>
            <a:r>
              <a:rPr lang="es-ES" sz="2400" b="1" dirty="0" err="1">
                <a:solidFill>
                  <a:srgbClr val="CC3300"/>
                </a:solidFill>
                <a:latin typeface="Calibri" pitchFamily="34" charset="0"/>
              </a:rPr>
              <a:t>mL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, fallo observado*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110393" y="1702733"/>
            <a:ext cx="8801384" cy="4250701"/>
            <a:chOff x="208367" y="1702733"/>
            <a:chExt cx="8801384" cy="4250701"/>
          </a:xfrm>
        </p:grpSpPr>
        <p:sp>
          <p:nvSpPr>
            <p:cNvPr id="14346" name="Rectangle 15"/>
            <p:cNvSpPr>
              <a:spLocks noChangeArrowheads="1"/>
            </p:cNvSpPr>
            <p:nvPr/>
          </p:nvSpPr>
          <p:spPr bwMode="auto">
            <a:xfrm>
              <a:off x="3166480" y="2932760"/>
              <a:ext cx="467999" cy="2356373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2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347" name="Rectangle 16"/>
            <p:cNvSpPr>
              <a:spLocks noChangeArrowheads="1"/>
            </p:cNvSpPr>
            <p:nvPr/>
          </p:nvSpPr>
          <p:spPr bwMode="auto">
            <a:xfrm>
              <a:off x="3685680" y="3067317"/>
              <a:ext cx="467999" cy="2221816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0" name="Rectangle 19"/>
            <p:cNvSpPr>
              <a:spLocks noChangeArrowheads="1"/>
            </p:cNvSpPr>
            <p:nvPr/>
          </p:nvSpPr>
          <p:spPr bwMode="auto">
            <a:xfrm>
              <a:off x="5628871" y="2707335"/>
              <a:ext cx="467999" cy="2581797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1" name="Rectangle 20"/>
            <p:cNvSpPr>
              <a:spLocks noChangeArrowheads="1"/>
            </p:cNvSpPr>
            <p:nvPr/>
          </p:nvSpPr>
          <p:spPr bwMode="auto">
            <a:xfrm>
              <a:off x="6166953" y="2694635"/>
              <a:ext cx="467999" cy="2594498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2" name="Line 21"/>
            <p:cNvSpPr>
              <a:spLocks noChangeShapeType="1"/>
            </p:cNvSpPr>
            <p:nvPr/>
          </p:nvSpPr>
          <p:spPr bwMode="auto">
            <a:xfrm>
              <a:off x="585751" y="2368719"/>
              <a:ext cx="0" cy="29241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3" name="Line 22"/>
            <p:cNvSpPr>
              <a:spLocks noChangeShapeType="1"/>
            </p:cNvSpPr>
            <p:nvPr/>
          </p:nvSpPr>
          <p:spPr bwMode="auto">
            <a:xfrm>
              <a:off x="519076" y="5292894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4" name="Line 23"/>
            <p:cNvSpPr>
              <a:spLocks noChangeShapeType="1"/>
            </p:cNvSpPr>
            <p:nvPr/>
          </p:nvSpPr>
          <p:spPr bwMode="auto">
            <a:xfrm>
              <a:off x="519076" y="4710281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5" name="Line 24"/>
            <p:cNvSpPr>
              <a:spLocks noChangeShapeType="1"/>
            </p:cNvSpPr>
            <p:nvPr/>
          </p:nvSpPr>
          <p:spPr bwMode="auto">
            <a:xfrm>
              <a:off x="519076" y="4127669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6" name="Line 25"/>
            <p:cNvSpPr>
              <a:spLocks noChangeShapeType="1"/>
            </p:cNvSpPr>
            <p:nvPr/>
          </p:nvSpPr>
          <p:spPr bwMode="auto">
            <a:xfrm>
              <a:off x="519076" y="3533944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7" name="Line 26"/>
            <p:cNvSpPr>
              <a:spLocks noChangeShapeType="1"/>
            </p:cNvSpPr>
            <p:nvPr/>
          </p:nvSpPr>
          <p:spPr bwMode="auto">
            <a:xfrm>
              <a:off x="519076" y="2951331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58" name="Line 27"/>
            <p:cNvSpPr>
              <a:spLocks noChangeShapeType="1"/>
            </p:cNvSpPr>
            <p:nvPr/>
          </p:nvSpPr>
          <p:spPr bwMode="auto">
            <a:xfrm>
              <a:off x="519076" y="2368719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60" name="Line 29"/>
            <p:cNvSpPr>
              <a:spLocks noChangeShapeType="1"/>
            </p:cNvSpPr>
            <p:nvPr/>
          </p:nvSpPr>
          <p:spPr bwMode="auto">
            <a:xfrm flipV="1">
              <a:off x="585751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61" name="Line 30"/>
            <p:cNvSpPr>
              <a:spLocks noChangeShapeType="1"/>
            </p:cNvSpPr>
            <p:nvPr/>
          </p:nvSpPr>
          <p:spPr bwMode="auto">
            <a:xfrm flipV="1">
              <a:off x="1935232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63" name="Line 32"/>
            <p:cNvSpPr>
              <a:spLocks noChangeShapeType="1"/>
            </p:cNvSpPr>
            <p:nvPr/>
          </p:nvSpPr>
          <p:spPr bwMode="auto">
            <a:xfrm flipV="1">
              <a:off x="3105320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67" name="Line 36"/>
            <p:cNvSpPr>
              <a:spLocks noChangeShapeType="1"/>
            </p:cNvSpPr>
            <p:nvPr/>
          </p:nvSpPr>
          <p:spPr bwMode="auto">
            <a:xfrm flipV="1">
              <a:off x="5566936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68" name="Line 37"/>
            <p:cNvSpPr>
              <a:spLocks noChangeShapeType="1"/>
            </p:cNvSpPr>
            <p:nvPr/>
          </p:nvSpPr>
          <p:spPr bwMode="auto">
            <a:xfrm flipV="1">
              <a:off x="6809032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73" name="Rectangle 42"/>
            <p:cNvSpPr>
              <a:spLocks noChangeArrowheads="1"/>
            </p:cNvSpPr>
            <p:nvPr/>
          </p:nvSpPr>
          <p:spPr bwMode="auto">
            <a:xfrm>
              <a:off x="3208860" y="2621741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81.0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4" name="Rectangle 43"/>
            <p:cNvSpPr>
              <a:spLocks noChangeArrowheads="1"/>
            </p:cNvSpPr>
            <p:nvPr/>
          </p:nvSpPr>
          <p:spPr bwMode="auto">
            <a:xfrm>
              <a:off x="3737586" y="2756679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76.4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7" name="Rectangle 46"/>
            <p:cNvSpPr>
              <a:spLocks noChangeArrowheads="1"/>
            </p:cNvSpPr>
            <p:nvPr/>
          </p:nvSpPr>
          <p:spPr bwMode="auto">
            <a:xfrm>
              <a:off x="5678780" y="2357326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88.9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8" name="Rectangle 47"/>
            <p:cNvSpPr>
              <a:spLocks noChangeArrowheads="1"/>
            </p:cNvSpPr>
            <p:nvPr/>
          </p:nvSpPr>
          <p:spPr bwMode="auto">
            <a:xfrm>
              <a:off x="6250927" y="2357326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89.1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9" name="Rectangle 48"/>
            <p:cNvSpPr>
              <a:spLocks noChangeArrowheads="1"/>
            </p:cNvSpPr>
            <p:nvPr/>
          </p:nvSpPr>
          <p:spPr bwMode="auto">
            <a:xfrm>
              <a:off x="378285" y="5193436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4380" name="Rectangle 49"/>
            <p:cNvSpPr>
              <a:spLocks noChangeArrowheads="1"/>
            </p:cNvSpPr>
            <p:nvPr/>
          </p:nvSpPr>
          <p:spPr bwMode="auto">
            <a:xfrm>
              <a:off x="293327" y="461082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14381" name="Rectangle 50"/>
            <p:cNvSpPr>
              <a:spLocks noChangeArrowheads="1"/>
            </p:cNvSpPr>
            <p:nvPr/>
          </p:nvSpPr>
          <p:spPr bwMode="auto">
            <a:xfrm>
              <a:off x="293327" y="402662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14382" name="Rectangle 51"/>
            <p:cNvSpPr>
              <a:spLocks noChangeArrowheads="1"/>
            </p:cNvSpPr>
            <p:nvPr/>
          </p:nvSpPr>
          <p:spPr bwMode="auto">
            <a:xfrm>
              <a:off x="293327" y="343448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14383" name="Rectangle 52"/>
            <p:cNvSpPr>
              <a:spLocks noChangeArrowheads="1"/>
            </p:cNvSpPr>
            <p:nvPr/>
          </p:nvSpPr>
          <p:spPr bwMode="auto">
            <a:xfrm>
              <a:off x="293327" y="285187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14384" name="Rectangle 53"/>
            <p:cNvSpPr>
              <a:spLocks noChangeArrowheads="1"/>
            </p:cNvSpPr>
            <p:nvPr/>
          </p:nvSpPr>
          <p:spPr bwMode="auto">
            <a:xfrm>
              <a:off x="208367" y="2267673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14389" name="Rectangle 58"/>
            <p:cNvSpPr>
              <a:spLocks noChangeArrowheads="1"/>
            </p:cNvSpPr>
            <p:nvPr/>
          </p:nvSpPr>
          <p:spPr bwMode="auto">
            <a:xfrm>
              <a:off x="3176620" y="5434231"/>
              <a:ext cx="111611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&gt; 5 log</a:t>
              </a:r>
              <a:r>
                <a:rPr lang="en-US" sz="1400" baseline="-25000" dirty="0">
                  <a:solidFill>
                    <a:srgbClr val="000066"/>
                  </a:solidFill>
                  <a:latin typeface="+mn-lt"/>
                </a:rPr>
                <a:t>10</a:t>
              </a:r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 c/mL</a:t>
              </a:r>
              <a:endParaRPr lang="en-US" sz="2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903636" y="5049420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latin typeface="+mn-lt"/>
                </a:rPr>
                <a:t>71</a:t>
              </a:r>
            </a:p>
          </p:txBody>
        </p:sp>
        <p:sp>
          <p:nvSpPr>
            <p:cNvPr id="74" name="Rectangle 40"/>
            <p:cNvSpPr>
              <a:spLocks noChangeArrowheads="1"/>
            </p:cNvSpPr>
            <p:nvPr/>
          </p:nvSpPr>
          <p:spPr bwMode="auto">
            <a:xfrm>
              <a:off x="3275230" y="5053210"/>
              <a:ext cx="92333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79	</a:t>
              </a:r>
            </a:p>
          </p:txBody>
        </p:sp>
        <p:sp>
          <p:nvSpPr>
            <p:cNvPr id="77" name="Rectangle 40"/>
            <p:cNvSpPr>
              <a:spLocks noChangeArrowheads="1"/>
            </p:cNvSpPr>
            <p:nvPr/>
          </p:nvSpPr>
          <p:spPr bwMode="auto">
            <a:xfrm>
              <a:off x="3831668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72</a:t>
              </a:r>
            </a:p>
          </p:txBody>
        </p:sp>
        <p:sp>
          <p:nvSpPr>
            <p:cNvPr id="86" name="Rectangle 40"/>
            <p:cNvSpPr>
              <a:spLocks noChangeArrowheads="1"/>
            </p:cNvSpPr>
            <p:nvPr/>
          </p:nvSpPr>
          <p:spPr bwMode="auto">
            <a:xfrm>
              <a:off x="5693228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323</a:t>
              </a:r>
            </a:p>
          </p:txBody>
        </p:sp>
        <p:sp>
          <p:nvSpPr>
            <p:cNvPr id="94" name="Rectangle 58"/>
            <p:cNvSpPr>
              <a:spLocks noChangeArrowheads="1"/>
            </p:cNvSpPr>
            <p:nvPr/>
          </p:nvSpPr>
          <p:spPr bwMode="auto">
            <a:xfrm>
              <a:off x="7408008" y="5737990"/>
              <a:ext cx="13080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1400" b="1">
                  <a:solidFill>
                    <a:srgbClr val="000066"/>
                  </a:solidFill>
                  <a:latin typeface="+mn-lt"/>
                </a:rPr>
                <a:t>NRTI backbone</a:t>
              </a:r>
              <a:endParaRPr lang="es-ES" sz="2000" b="1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4344" name="Rectangle 13"/>
            <p:cNvSpPr>
              <a:spLocks noChangeArrowheads="1"/>
            </p:cNvSpPr>
            <p:nvPr/>
          </p:nvSpPr>
          <p:spPr bwMode="auto">
            <a:xfrm>
              <a:off x="4515211" y="2872435"/>
              <a:ext cx="467999" cy="2416698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45" name="Rectangle 14"/>
            <p:cNvSpPr>
              <a:spLocks noChangeArrowheads="1"/>
            </p:cNvSpPr>
            <p:nvPr/>
          </p:nvSpPr>
          <p:spPr bwMode="auto">
            <a:xfrm>
              <a:off x="5039295" y="3189935"/>
              <a:ext cx="467999" cy="2099198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71" name="Rectangle 40"/>
            <p:cNvSpPr>
              <a:spLocks noChangeArrowheads="1"/>
            </p:cNvSpPr>
            <p:nvPr/>
          </p:nvSpPr>
          <p:spPr bwMode="auto">
            <a:xfrm>
              <a:off x="4573746" y="258803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82.9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2" name="Rectangle 41"/>
            <p:cNvSpPr>
              <a:spLocks noChangeArrowheads="1"/>
            </p:cNvSpPr>
            <p:nvPr/>
          </p:nvSpPr>
          <p:spPr bwMode="auto">
            <a:xfrm>
              <a:off x="5118811" y="2880619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72.1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88" name="Rectangle 57"/>
            <p:cNvSpPr>
              <a:spLocks noChangeArrowheads="1"/>
            </p:cNvSpPr>
            <p:nvPr/>
          </p:nvSpPr>
          <p:spPr bwMode="auto">
            <a:xfrm>
              <a:off x="4383439" y="5434231"/>
              <a:ext cx="11995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≤ 200/mm</a:t>
              </a:r>
              <a:r>
                <a:rPr lang="en-US" sz="1400" baseline="30000" dirty="0">
                  <a:solidFill>
                    <a:srgbClr val="000066"/>
                  </a:solidFill>
                  <a:latin typeface="+mn-lt"/>
                </a:rPr>
                <a:t>3</a:t>
              </a:r>
              <a:endParaRPr lang="en-US" sz="2000" baseline="30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4611794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41</a:t>
              </a: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5160558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61</a:t>
              </a:r>
            </a:p>
          </p:txBody>
        </p:sp>
        <p:sp>
          <p:nvSpPr>
            <p:cNvPr id="91" name="Rectangle 58"/>
            <p:cNvSpPr>
              <a:spLocks noChangeArrowheads="1"/>
            </p:cNvSpPr>
            <p:nvPr/>
          </p:nvSpPr>
          <p:spPr bwMode="auto">
            <a:xfrm>
              <a:off x="4938338" y="5737990"/>
              <a:ext cx="91802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 CD4 basal </a:t>
              </a:r>
              <a:endParaRPr lang="fr-FR" sz="2000" b="1" dirty="0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96" name="Connecteur droit 95"/>
            <p:cNvCxnSpPr/>
            <p:nvPr/>
          </p:nvCxnSpPr>
          <p:spPr>
            <a:xfrm>
              <a:off x="4661584" y="5690934"/>
              <a:ext cx="1944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8" name="Rectangle 17"/>
            <p:cNvSpPr>
              <a:spLocks noChangeArrowheads="1"/>
            </p:cNvSpPr>
            <p:nvPr/>
          </p:nvSpPr>
          <p:spPr bwMode="auto">
            <a:xfrm>
              <a:off x="740941" y="2712931"/>
              <a:ext cx="467999" cy="2576202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49" name="Rectangle 18"/>
            <p:cNvSpPr>
              <a:spLocks noChangeArrowheads="1"/>
            </p:cNvSpPr>
            <p:nvPr/>
          </p:nvSpPr>
          <p:spPr bwMode="auto">
            <a:xfrm>
              <a:off x="1254373" y="2781961"/>
              <a:ext cx="467999" cy="250717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375" name="Rectangle 44"/>
            <p:cNvSpPr>
              <a:spLocks noChangeArrowheads="1"/>
            </p:cNvSpPr>
            <p:nvPr/>
          </p:nvSpPr>
          <p:spPr bwMode="auto">
            <a:xfrm>
              <a:off x="838542" y="2416261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88.2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6" name="Rectangle 45"/>
            <p:cNvSpPr>
              <a:spLocks noChangeArrowheads="1"/>
            </p:cNvSpPr>
            <p:nvPr/>
          </p:nvSpPr>
          <p:spPr bwMode="auto">
            <a:xfrm>
              <a:off x="1334650" y="249748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86.2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0" name="Rectangle 40"/>
            <p:cNvSpPr>
              <a:spLocks noChangeArrowheads="1"/>
            </p:cNvSpPr>
            <p:nvPr/>
          </p:nvSpPr>
          <p:spPr bwMode="auto">
            <a:xfrm>
              <a:off x="834809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364</a:t>
              </a:r>
            </a:p>
          </p:txBody>
        </p:sp>
        <p:sp>
          <p:nvSpPr>
            <p:cNvPr id="83" name="Rectangle 40"/>
            <p:cNvSpPr>
              <a:spLocks noChangeArrowheads="1"/>
            </p:cNvSpPr>
            <p:nvPr/>
          </p:nvSpPr>
          <p:spPr bwMode="auto">
            <a:xfrm>
              <a:off x="1312180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355</a:t>
              </a:r>
            </a:p>
          </p:txBody>
        </p:sp>
        <p:sp>
          <p:nvSpPr>
            <p:cNvPr id="93" name="Rectangle 58"/>
            <p:cNvSpPr>
              <a:spLocks noChangeArrowheads="1"/>
            </p:cNvSpPr>
            <p:nvPr/>
          </p:nvSpPr>
          <p:spPr bwMode="auto">
            <a:xfrm>
              <a:off x="642964" y="5440520"/>
              <a:ext cx="111745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  <a:latin typeface="+mn-lt"/>
                </a:rPr>
                <a:t>Todos los</a:t>
              </a:r>
            </a:p>
            <a:p>
              <a:pPr algn="ctr"/>
              <a:r>
                <a:rPr lang="es-ES" sz="1400" b="1">
                  <a:solidFill>
                    <a:srgbClr val="000066"/>
                  </a:solidFill>
                  <a:latin typeface="+mn-lt"/>
                </a:rPr>
                <a:t>participantes</a:t>
              </a:r>
              <a:endParaRPr lang="es-ES" sz="2000" b="1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98" name="Connecteur droit 97"/>
            <p:cNvCxnSpPr/>
            <p:nvPr/>
          </p:nvCxnSpPr>
          <p:spPr>
            <a:xfrm>
              <a:off x="758782" y="5393464"/>
              <a:ext cx="972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cteur droit 98"/>
            <p:cNvCxnSpPr/>
            <p:nvPr/>
          </p:nvCxnSpPr>
          <p:spPr>
            <a:xfrm>
              <a:off x="6984592" y="5690934"/>
              <a:ext cx="1980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148"/>
            <p:cNvSpPr txBox="1">
              <a:spLocks noChangeArrowheads="1"/>
            </p:cNvSpPr>
            <p:nvPr/>
          </p:nvSpPr>
          <p:spPr bwMode="auto">
            <a:xfrm>
              <a:off x="407630" y="193497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72" name="Rectangle 58"/>
            <p:cNvSpPr>
              <a:spLocks noChangeArrowheads="1"/>
            </p:cNvSpPr>
            <p:nvPr/>
          </p:nvSpPr>
          <p:spPr bwMode="auto">
            <a:xfrm>
              <a:off x="2420487" y="5737990"/>
              <a:ext cx="75838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CV basal</a:t>
              </a:r>
              <a:endParaRPr lang="fr-FR" sz="2000" b="1" dirty="0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75" name="Connecteur droit 74"/>
            <p:cNvCxnSpPr/>
            <p:nvPr/>
          </p:nvCxnSpPr>
          <p:spPr>
            <a:xfrm>
              <a:off x="2199848" y="5690934"/>
              <a:ext cx="1944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 flipV="1">
              <a:off x="4335074" y="5288667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7" name="Rectangle 17"/>
            <p:cNvSpPr>
              <a:spLocks noChangeArrowheads="1"/>
            </p:cNvSpPr>
            <p:nvPr/>
          </p:nvSpPr>
          <p:spPr bwMode="auto">
            <a:xfrm>
              <a:off x="2076500" y="2661497"/>
              <a:ext cx="467999" cy="2627636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8" name="Rectangle 18"/>
            <p:cNvSpPr>
              <a:spLocks noChangeArrowheads="1"/>
            </p:cNvSpPr>
            <p:nvPr/>
          </p:nvSpPr>
          <p:spPr bwMode="auto">
            <a:xfrm>
              <a:off x="2591222" y="2697133"/>
              <a:ext cx="467999" cy="2593926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0" name="Rectangle 44"/>
            <p:cNvSpPr>
              <a:spLocks noChangeArrowheads="1"/>
            </p:cNvSpPr>
            <p:nvPr/>
          </p:nvSpPr>
          <p:spPr bwMode="auto">
            <a:xfrm>
              <a:off x="2118881" y="232223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90.2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2" name="Rectangle 45"/>
            <p:cNvSpPr>
              <a:spLocks noChangeArrowheads="1"/>
            </p:cNvSpPr>
            <p:nvPr/>
          </p:nvSpPr>
          <p:spPr bwMode="auto">
            <a:xfrm>
              <a:off x="2643889" y="2366010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88.7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5" name="Rectangle 61"/>
            <p:cNvSpPr>
              <a:spLocks noChangeArrowheads="1"/>
            </p:cNvSpPr>
            <p:nvPr/>
          </p:nvSpPr>
          <p:spPr bwMode="auto">
            <a:xfrm>
              <a:off x="2021974" y="5434231"/>
              <a:ext cx="111569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≤ 5 log</a:t>
              </a:r>
              <a:r>
                <a:rPr lang="en-US" sz="1400" baseline="-25000" dirty="0">
                  <a:solidFill>
                    <a:srgbClr val="000066"/>
                  </a:solidFill>
                  <a:latin typeface="+mn-lt"/>
                </a:rPr>
                <a:t>10</a:t>
              </a:r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 c/mL</a:t>
              </a:r>
              <a:endParaRPr lang="en-US" sz="2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97" name="Rectangle 40"/>
            <p:cNvSpPr>
              <a:spLocks noChangeArrowheads="1"/>
            </p:cNvSpPr>
            <p:nvPr/>
          </p:nvSpPr>
          <p:spPr bwMode="auto">
            <a:xfrm>
              <a:off x="2170368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285</a:t>
              </a:r>
            </a:p>
          </p:txBody>
        </p:sp>
        <p:sp>
          <p:nvSpPr>
            <p:cNvPr id="100" name="Rectangle 40"/>
            <p:cNvSpPr>
              <a:spLocks noChangeArrowheads="1"/>
            </p:cNvSpPr>
            <p:nvPr/>
          </p:nvSpPr>
          <p:spPr bwMode="auto">
            <a:xfrm>
              <a:off x="2692573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282</a:t>
              </a:r>
            </a:p>
          </p:txBody>
        </p:sp>
        <p:sp>
          <p:nvSpPr>
            <p:cNvPr id="103" name="Rectangle 58"/>
            <p:cNvSpPr>
              <a:spLocks noChangeArrowheads="1"/>
            </p:cNvSpPr>
            <p:nvPr/>
          </p:nvSpPr>
          <p:spPr bwMode="auto">
            <a:xfrm>
              <a:off x="7042324" y="5434231"/>
              <a:ext cx="74786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TDF/FTC</a:t>
              </a:r>
              <a:endParaRPr lang="en-US" sz="2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04" name="Rectangle 60"/>
            <p:cNvSpPr>
              <a:spLocks noChangeArrowheads="1"/>
            </p:cNvSpPr>
            <p:nvPr/>
          </p:nvSpPr>
          <p:spPr bwMode="auto">
            <a:xfrm>
              <a:off x="8140924" y="5434231"/>
              <a:ext cx="75820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ABC/3TC</a:t>
              </a:r>
              <a:endParaRPr lang="en-US" sz="2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05" name="Rectangle 19"/>
            <p:cNvSpPr>
              <a:spLocks noChangeArrowheads="1"/>
            </p:cNvSpPr>
            <p:nvPr/>
          </p:nvSpPr>
          <p:spPr bwMode="auto">
            <a:xfrm>
              <a:off x="8029199" y="2674239"/>
              <a:ext cx="467999" cy="2614894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6" name="Rectangle 20"/>
            <p:cNvSpPr>
              <a:spLocks noChangeArrowheads="1"/>
            </p:cNvSpPr>
            <p:nvPr/>
          </p:nvSpPr>
          <p:spPr bwMode="auto">
            <a:xfrm>
              <a:off x="8532440" y="2851873"/>
              <a:ext cx="467999" cy="2437260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8" name="Line 37"/>
            <p:cNvSpPr>
              <a:spLocks noChangeShapeType="1"/>
            </p:cNvSpPr>
            <p:nvPr/>
          </p:nvSpPr>
          <p:spPr bwMode="auto">
            <a:xfrm flipV="1">
              <a:off x="7979768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9" name="Rectangle 46"/>
            <p:cNvSpPr>
              <a:spLocks noChangeArrowheads="1"/>
            </p:cNvSpPr>
            <p:nvPr/>
          </p:nvSpPr>
          <p:spPr bwMode="auto">
            <a:xfrm>
              <a:off x="8060844" y="2399664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89.6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0" name="Rectangle 47"/>
            <p:cNvSpPr>
              <a:spLocks noChangeArrowheads="1"/>
            </p:cNvSpPr>
            <p:nvPr/>
          </p:nvSpPr>
          <p:spPr bwMode="auto">
            <a:xfrm>
              <a:off x="8598150" y="256651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83.7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1" name="Rectangle 40"/>
            <p:cNvSpPr>
              <a:spLocks noChangeArrowheads="1"/>
            </p:cNvSpPr>
            <p:nvPr/>
          </p:nvSpPr>
          <p:spPr bwMode="auto">
            <a:xfrm>
              <a:off x="8157056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48</a:t>
              </a:r>
            </a:p>
          </p:txBody>
        </p:sp>
        <p:sp>
          <p:nvSpPr>
            <p:cNvPr id="112" name="Rectangle 40"/>
            <p:cNvSpPr>
              <a:spLocks noChangeArrowheads="1"/>
            </p:cNvSpPr>
            <p:nvPr/>
          </p:nvSpPr>
          <p:spPr bwMode="auto">
            <a:xfrm>
              <a:off x="8669822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43</a:t>
              </a:r>
            </a:p>
          </p:txBody>
        </p:sp>
        <p:sp>
          <p:nvSpPr>
            <p:cNvPr id="117" name="Rectangle 57"/>
            <p:cNvSpPr>
              <a:spLocks noChangeArrowheads="1"/>
            </p:cNvSpPr>
            <p:nvPr/>
          </p:nvSpPr>
          <p:spPr bwMode="auto">
            <a:xfrm>
              <a:off x="5597335" y="5434231"/>
              <a:ext cx="106964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&gt; 200/mm</a:t>
              </a:r>
              <a:r>
                <a:rPr lang="en-US" sz="1400" baseline="30000" dirty="0">
                  <a:solidFill>
                    <a:srgbClr val="000066"/>
                  </a:solidFill>
                  <a:latin typeface="+mn-lt"/>
                </a:rPr>
                <a:t>3</a:t>
              </a:r>
              <a:endParaRPr lang="en-US" sz="2000" baseline="30000" dirty="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8" name="Rectangle 19"/>
            <p:cNvSpPr>
              <a:spLocks noChangeArrowheads="1"/>
            </p:cNvSpPr>
            <p:nvPr/>
          </p:nvSpPr>
          <p:spPr bwMode="auto">
            <a:xfrm>
              <a:off x="6952007" y="2707335"/>
              <a:ext cx="467999" cy="2581798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9" name="Rectangle 20"/>
            <p:cNvSpPr>
              <a:spLocks noChangeArrowheads="1"/>
            </p:cNvSpPr>
            <p:nvPr/>
          </p:nvSpPr>
          <p:spPr bwMode="auto">
            <a:xfrm>
              <a:off x="7455248" y="2756679"/>
              <a:ext cx="467999" cy="2532454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20" name="Rectangle 46"/>
            <p:cNvSpPr>
              <a:spLocks noChangeArrowheads="1"/>
            </p:cNvSpPr>
            <p:nvPr/>
          </p:nvSpPr>
          <p:spPr bwMode="auto">
            <a:xfrm>
              <a:off x="6997457" y="2417260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88.0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1" name="Rectangle 47"/>
            <p:cNvSpPr>
              <a:spLocks noChangeArrowheads="1"/>
            </p:cNvSpPr>
            <p:nvPr/>
          </p:nvSpPr>
          <p:spPr bwMode="auto">
            <a:xfrm>
              <a:off x="7534763" y="2446053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333399"/>
                  </a:solidFill>
                  <a:latin typeface="+mj-lt"/>
                </a:rPr>
                <a:t>86.5</a:t>
              </a:r>
              <a:endParaRPr lang="en-US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2" name="Rectangle 40"/>
            <p:cNvSpPr>
              <a:spLocks noChangeArrowheads="1"/>
            </p:cNvSpPr>
            <p:nvPr/>
          </p:nvSpPr>
          <p:spPr bwMode="auto">
            <a:xfrm>
              <a:off x="7016364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316</a:t>
              </a:r>
            </a:p>
          </p:txBody>
        </p:sp>
        <p:sp>
          <p:nvSpPr>
            <p:cNvPr id="123" name="Rectangle 40"/>
            <p:cNvSpPr>
              <a:spLocks noChangeArrowheads="1"/>
            </p:cNvSpPr>
            <p:nvPr/>
          </p:nvSpPr>
          <p:spPr bwMode="auto">
            <a:xfrm>
              <a:off x="7557804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312</a:t>
              </a:r>
            </a:p>
          </p:txBody>
        </p:sp>
        <p:sp>
          <p:nvSpPr>
            <p:cNvPr id="14359" name="Line 28"/>
            <p:cNvSpPr>
              <a:spLocks noChangeShapeType="1"/>
            </p:cNvSpPr>
            <p:nvPr/>
          </p:nvSpPr>
          <p:spPr bwMode="auto">
            <a:xfrm>
              <a:off x="585752" y="5292894"/>
              <a:ext cx="8423999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4" name="Rectangle 40"/>
            <p:cNvSpPr>
              <a:spLocks noChangeArrowheads="1"/>
            </p:cNvSpPr>
            <p:nvPr/>
          </p:nvSpPr>
          <p:spPr bwMode="auto">
            <a:xfrm>
              <a:off x="6225687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294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654507" y="2357326"/>
              <a:ext cx="1144797" cy="2935567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114" name="Rectangle 40"/>
            <p:cNvSpPr>
              <a:spLocks noChangeArrowheads="1"/>
            </p:cNvSpPr>
            <p:nvPr/>
          </p:nvSpPr>
          <p:spPr bwMode="auto">
            <a:xfrm>
              <a:off x="222793" y="5053210"/>
              <a:ext cx="2436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200" dirty="0">
                  <a:solidFill>
                    <a:srgbClr val="000066"/>
                  </a:solidFill>
                  <a:latin typeface="+mn-lt"/>
                </a:rPr>
                <a:t>N =</a:t>
              </a:r>
            </a:p>
          </p:txBody>
        </p:sp>
        <p:sp>
          <p:nvSpPr>
            <p:cNvPr id="131" name="AutoShape 165"/>
            <p:cNvSpPr>
              <a:spLocks noChangeArrowheads="1"/>
            </p:cNvSpPr>
            <p:nvPr/>
          </p:nvSpPr>
          <p:spPr bwMode="auto">
            <a:xfrm>
              <a:off x="2970290" y="1702733"/>
              <a:ext cx="3206912" cy="3863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132" name="Rectangle 57"/>
            <p:cNvSpPr>
              <a:spLocks noChangeArrowheads="1"/>
            </p:cNvSpPr>
            <p:nvPr/>
          </p:nvSpPr>
          <p:spPr bwMode="auto">
            <a:xfrm>
              <a:off x="3293332" y="1772817"/>
              <a:ext cx="113454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 + 2 NRTI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33" name="Rectangle 60"/>
            <p:cNvSpPr>
              <a:spLocks noChangeArrowheads="1"/>
            </p:cNvSpPr>
            <p:nvPr/>
          </p:nvSpPr>
          <p:spPr bwMode="auto">
            <a:xfrm>
              <a:off x="4799452" y="1772817"/>
              <a:ext cx="12666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 + 2 NRTI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3104152" y="1823927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5" name="Rectangle 22"/>
            <p:cNvSpPr>
              <a:spLocks noChangeArrowheads="1"/>
            </p:cNvSpPr>
            <p:nvPr/>
          </p:nvSpPr>
          <p:spPr bwMode="auto">
            <a:xfrm>
              <a:off x="4610272" y="182392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10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02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07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16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772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36368"/>
              </p:ext>
            </p:extLst>
          </p:nvPr>
        </p:nvGraphicFramePr>
        <p:xfrm>
          <a:off x="246511" y="3464568"/>
          <a:ext cx="8638294" cy="2618658"/>
        </p:xfrm>
        <a:graphic>
          <a:graphicData uri="http://schemas.openxmlformats.org/drawingml/2006/table">
            <a:tbl>
              <a:tblPr/>
              <a:tblGrid>
                <a:gridCol w="448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6F0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Fallo virológico,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 (5.0%)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24 (6.3%)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No respuesta / Rebote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Genotipo satisfactoriamente realizado,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NNRTI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NRTI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Resistencia primaria a IP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Fenotipo satisfactoriamente realizado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</a:t>
                      </a: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on 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fenotípica a cualquier droga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799" y="44450"/>
            <a:ext cx="8733511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5104" y="1511614"/>
            <a:ext cx="9024938" cy="2123064"/>
          </a:xfrm>
        </p:spPr>
        <p:txBody>
          <a:bodyPr/>
          <a:lstStyle/>
          <a:p>
            <a:pPr>
              <a:defRPr/>
            </a:pPr>
            <a:r>
              <a:rPr lang="es-ES" b="1" dirty="0">
                <a:latin typeface="+mj-lt"/>
              </a:rPr>
              <a:t>Definición</a:t>
            </a:r>
          </a:p>
          <a:p>
            <a:pPr lvl="1">
              <a:defRPr/>
            </a:pPr>
            <a:r>
              <a:rPr lang="es-ES" sz="1600" dirty="0"/>
              <a:t>No respuesta: CV ≥ 200 c/</a:t>
            </a:r>
            <a:r>
              <a:rPr lang="es-ES" sz="1600" dirty="0" err="1"/>
              <a:t>mL</a:t>
            </a:r>
            <a:r>
              <a:rPr lang="es-ES" sz="1600" dirty="0"/>
              <a:t> a S24 o S36 o confirmado</a:t>
            </a:r>
            <a:br>
              <a:rPr lang="es-ES" sz="1600" dirty="0"/>
            </a:br>
            <a:r>
              <a:rPr lang="es-ES" sz="1600" dirty="0"/>
              <a:t>CV ≥ 50 c/</a:t>
            </a:r>
            <a:r>
              <a:rPr lang="es-ES" sz="1600" dirty="0" err="1"/>
              <a:t>mL</a:t>
            </a:r>
            <a:r>
              <a:rPr lang="es-ES" sz="1600" dirty="0"/>
              <a:t> a S48</a:t>
            </a:r>
          </a:p>
          <a:p>
            <a:pPr lvl="1">
              <a:defRPr/>
            </a:pPr>
            <a:r>
              <a:rPr lang="es-ES" sz="1600" dirty="0"/>
              <a:t>Rebote: CV ≥ 50 c/</a:t>
            </a:r>
            <a:r>
              <a:rPr lang="es-ES" sz="1600" dirty="0" err="1"/>
              <a:t>mL</a:t>
            </a:r>
            <a:r>
              <a:rPr lang="es-ES" sz="1600" dirty="0"/>
              <a:t> confirmada luego de haber tenido CV &lt; 50 c/</a:t>
            </a:r>
            <a:r>
              <a:rPr lang="es-ES" sz="1600" dirty="0" err="1"/>
              <a:t>mL</a:t>
            </a:r>
            <a:endParaRPr lang="es-ES" sz="1600" dirty="0"/>
          </a:p>
          <a:p>
            <a:pPr>
              <a:defRPr/>
            </a:pPr>
            <a:r>
              <a:rPr lang="es-ES" b="1" dirty="0">
                <a:latin typeface="+mj-lt"/>
              </a:rPr>
              <a:t>Test de resistencia </a:t>
            </a:r>
            <a:r>
              <a:rPr lang="es-ES" sz="1600" dirty="0">
                <a:solidFill>
                  <a:srgbClr val="000066"/>
                </a:solidFill>
              </a:rPr>
              <a:t>(genotipo y fenotipo) realizado en muestra confirmatoria </a:t>
            </a:r>
            <a:br>
              <a:rPr lang="es-ES" sz="1600" dirty="0">
                <a:solidFill>
                  <a:srgbClr val="000066"/>
                </a:solidFill>
              </a:rPr>
            </a:br>
            <a:r>
              <a:rPr lang="es-ES" sz="1600" dirty="0">
                <a:solidFill>
                  <a:srgbClr val="000066"/>
                </a:solidFill>
              </a:rPr>
              <a:t>si CV &gt; 400 c/</a:t>
            </a:r>
            <a:r>
              <a:rPr lang="es-ES" sz="1600" dirty="0" err="1">
                <a:solidFill>
                  <a:srgbClr val="000066"/>
                </a:solidFill>
              </a:rPr>
              <a:t>mL</a:t>
            </a:r>
            <a:endParaRPr lang="es-ES" sz="1600" dirty="0">
              <a:solidFill>
                <a:srgbClr val="00006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556812" y="1151863"/>
            <a:ext cx="60176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Fallo virológico definido por protocolo (PDVF)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9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3621228"/>
              </p:ext>
            </p:extLst>
          </p:nvPr>
        </p:nvGraphicFramePr>
        <p:xfrm>
          <a:off x="257135" y="1693257"/>
          <a:ext cx="8638293" cy="3427514"/>
        </p:xfrm>
        <a:graphic>
          <a:graphicData uri="http://schemas.openxmlformats.org/drawingml/2006/table">
            <a:tbl>
              <a:tblPr/>
              <a:tblGrid>
                <a:gridCol w="4456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6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2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 *)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Discontinuación sin PDVF,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40 (10.4%)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53 (13.9%)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Genotipo satisfactoriamente realizado,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NNRTI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NRTI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IP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Fenotipo satisfactoriamente realizado,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Con resistencia fenotípica a cualquier droga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257135" y="5186036"/>
            <a:ext cx="8356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* 1 discontinuación por incumplimiento a S24, con emergencia de resistencia a DOR (V106I + H221Y ; &gt; 90 incremento IC</a:t>
            </a:r>
            <a:r>
              <a:rPr lang="es-ES" sz="1400" baseline="-25000" dirty="0">
                <a:solidFill>
                  <a:srgbClr val="000066"/>
                </a:solidFill>
              </a:rPr>
              <a:t>50</a:t>
            </a:r>
            <a:r>
              <a:rPr lang="es-ES" sz="1400" dirty="0">
                <a:solidFill>
                  <a:srgbClr val="000066"/>
                </a:solidFill>
              </a:rPr>
              <a:t>) y FTC (M184V) ; 1 discontinuación por </a:t>
            </a:r>
            <a:r>
              <a:rPr lang="es-ES" sz="1400" dirty="0" err="1">
                <a:solidFill>
                  <a:srgbClr val="000066"/>
                </a:solidFill>
              </a:rPr>
              <a:t>rash</a:t>
            </a:r>
            <a:r>
              <a:rPr lang="es-ES" sz="1400" dirty="0">
                <a:solidFill>
                  <a:srgbClr val="000066"/>
                </a:solidFill>
              </a:rPr>
              <a:t> a S2, con incremento de IC</a:t>
            </a:r>
            <a:r>
              <a:rPr lang="es-ES" sz="1400" baseline="-25000" dirty="0">
                <a:solidFill>
                  <a:srgbClr val="000066"/>
                </a:solidFill>
              </a:rPr>
              <a:t>50 </a:t>
            </a:r>
            <a:r>
              <a:rPr lang="es-ES" sz="1400" dirty="0">
                <a:solidFill>
                  <a:srgbClr val="000066"/>
                </a:solidFill>
              </a:rPr>
              <a:t> de DOR 2.8 veces sobre la cepa salvaje  WT (Corte de resistencia = 2.5 veces), pero no mutaciones de resistencia genotípica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61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799" y="44450"/>
            <a:ext cx="8840927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55691" y="1151863"/>
            <a:ext cx="8219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000" b="1" dirty="0">
                <a:solidFill>
                  <a:srgbClr val="CC3300"/>
                </a:solidFill>
                <a:latin typeface="Calibri" pitchFamily="34" charset="0"/>
              </a:rPr>
              <a:t>Emergencia de resistencia a la droga en participantes con discontinuaciones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631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435248"/>
              </p:ext>
            </p:extLst>
          </p:nvPr>
        </p:nvGraphicFramePr>
        <p:xfrm>
          <a:off x="250543" y="1685365"/>
          <a:ext cx="8638293" cy="4092640"/>
        </p:xfrm>
        <a:graphic>
          <a:graphicData uri="http://schemas.openxmlformats.org/drawingml/2006/table">
            <a:tbl>
              <a:tblPr/>
              <a:tblGrid>
                <a:gridCol w="419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6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NRTI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EA serios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relacionados con la droga 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uLnTx/>
                        <a:uFillTx/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5.0 (N = 19)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6.0 (N = 23)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Discontinuación por EA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relacionados con la droga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1.6 (N = 6 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1.0 (N = 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3.1 (N = 12 **)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2.1 (N = 8)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Discontinuación por EA serios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relacionados con la droga 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uLnTx/>
                        <a:uFillTx/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 (N = 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0.5 (N = 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6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EA en 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≥ 10 % en cualquier grupo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Nauseas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Nasofaringitis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Cefalea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13.8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22.5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10.7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8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EA de interés clinico</a:t>
                      </a:r>
                      <a:endParaRPr kumimoji="0" lang="es-ES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Rash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Neuropsiquiatrico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50543" y="5856306"/>
            <a:ext cx="8859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000066"/>
                </a:solidFill>
              </a:rPr>
              <a:t>* Muerte = 1, </a:t>
            </a:r>
            <a:r>
              <a:rPr lang="es-ES" sz="1200" dirty="0" err="1">
                <a:solidFill>
                  <a:srgbClr val="000066"/>
                </a:solidFill>
              </a:rPr>
              <a:t>rash</a:t>
            </a:r>
            <a:r>
              <a:rPr lang="es-ES" sz="1200" dirty="0">
                <a:solidFill>
                  <a:srgbClr val="000066"/>
                </a:solidFill>
              </a:rPr>
              <a:t> = 2, nauseas = 2, dolor abdominal = 1, injuria renal = 1</a:t>
            </a:r>
          </a:p>
          <a:p>
            <a:r>
              <a:rPr lang="es-ES" sz="1200" dirty="0">
                <a:solidFill>
                  <a:srgbClr val="000066"/>
                </a:solidFill>
              </a:rPr>
              <a:t>** Dolor abdominal = 2, diarrea = 1, nauseas = 1, flatulencia = 1,  hernia hiatal = 1, incremento de ALT y AST = 2, </a:t>
            </a:r>
          </a:p>
          <a:p>
            <a:r>
              <a:rPr lang="es-ES" sz="1200" dirty="0">
                <a:solidFill>
                  <a:srgbClr val="000066"/>
                </a:solidFill>
              </a:rPr>
              <a:t>hepatitis B o C = 2, edema periférico = 1, fiebre = 1, </a:t>
            </a:r>
            <a:r>
              <a:rPr lang="es-ES" sz="1200" dirty="0" err="1">
                <a:solidFill>
                  <a:srgbClr val="000066"/>
                </a:solidFill>
              </a:rPr>
              <a:t>rash</a:t>
            </a:r>
            <a:r>
              <a:rPr lang="es-ES" sz="1200" dirty="0">
                <a:solidFill>
                  <a:srgbClr val="000066"/>
                </a:solidFill>
              </a:rPr>
              <a:t> = 1, tuberculosis = 2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62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799" y="44450"/>
            <a:ext cx="8733511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878456" y="1151863"/>
            <a:ext cx="33743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Eventos adversos (EA), %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8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ZoneTexte 53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63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799" y="44450"/>
            <a:ext cx="8733511" cy="1106488"/>
          </a:xfrm>
        </p:spPr>
        <p:txBody>
          <a:bodyPr/>
          <a:lstStyle/>
          <a:p>
            <a:r>
              <a:rPr lang="fr-FR" sz="3200" dirty="0" err="1">
                <a:ea typeface="ＭＳ Ｐゴシック" pitchFamily="-84" charset="-128"/>
              </a:rPr>
              <a:t>Estudio</a:t>
            </a:r>
            <a:r>
              <a:rPr lang="fr-FR" sz="3200" dirty="0">
                <a:ea typeface="ＭＳ Ｐゴシック" pitchFamily="-84" charset="-128"/>
              </a:rPr>
              <a:t> DRIVE-FORWARD</a:t>
            </a:r>
            <a:r>
              <a:rPr lang="en-GB" sz="3200" dirty="0">
                <a:ea typeface="ＭＳ Ｐゴシック" pitchFamily="-84" charset="-128"/>
              </a:rPr>
              <a:t>: DOR + 2 NRTI vs DRV/r 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+ 2 NRTI</a:t>
            </a:r>
            <a:endParaRPr lang="fr-FR" sz="3200" dirty="0"/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768808" y="1151863"/>
            <a:ext cx="75936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Lípidos en ayunas, cambios desde el basal a S48 (mg/</a:t>
            </a:r>
            <a:r>
              <a:rPr lang="es-ES" sz="2400" b="1" dirty="0" err="1">
                <a:solidFill>
                  <a:srgbClr val="CC3300"/>
                </a:solidFill>
                <a:latin typeface="Calibri" pitchFamily="34" charset="0"/>
              </a:rPr>
              <a:t>dL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)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127066" y="2103893"/>
            <a:ext cx="7223185" cy="3587031"/>
            <a:chOff x="1127066" y="2103893"/>
            <a:chExt cx="7223185" cy="3587031"/>
          </a:xfrm>
        </p:grpSpPr>
        <p:sp>
          <p:nvSpPr>
            <p:cNvPr id="4" name="Rectangle 83"/>
            <p:cNvSpPr txBox="1">
              <a:spLocks noChangeArrowheads="1"/>
            </p:cNvSpPr>
            <p:nvPr/>
          </p:nvSpPr>
          <p:spPr bwMode="auto">
            <a:xfrm>
              <a:off x="1615884" y="3131116"/>
              <a:ext cx="1213233" cy="328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0070C0"/>
                </a:buClr>
                <a:defRPr/>
              </a:pPr>
              <a:r>
                <a:rPr lang="fr-FR" sz="1200" kern="0" dirty="0">
                  <a:solidFill>
                    <a:srgbClr val="000066"/>
                  </a:solidFill>
                  <a:latin typeface="+mn-lt"/>
                </a:rPr>
                <a:t>p &lt; 0.0001</a:t>
              </a:r>
            </a:p>
          </p:txBody>
        </p:sp>
        <p:sp>
          <p:nvSpPr>
            <p:cNvPr id="6182" name="Rectangle 77"/>
            <p:cNvSpPr>
              <a:spLocks noChangeArrowheads="1"/>
            </p:cNvSpPr>
            <p:nvPr/>
          </p:nvSpPr>
          <p:spPr bwMode="auto">
            <a:xfrm>
              <a:off x="1986016" y="5475480"/>
              <a:ext cx="53700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  <a:ea typeface="ＭＳ Ｐゴシック" pitchFamily="34" charset="-128"/>
                </a:rPr>
                <a:t>LDL-C</a:t>
              </a:r>
            </a:p>
          </p:txBody>
        </p:sp>
        <p:sp>
          <p:nvSpPr>
            <p:cNvPr id="6183" name="Rectangle 78"/>
            <p:cNvSpPr>
              <a:spLocks noChangeArrowheads="1"/>
            </p:cNvSpPr>
            <p:nvPr/>
          </p:nvSpPr>
          <p:spPr bwMode="auto">
            <a:xfrm>
              <a:off x="3121277" y="5475480"/>
              <a:ext cx="84762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  <a:ea typeface="ＭＳ Ｐゴシック" pitchFamily="34" charset="-128"/>
                </a:rPr>
                <a:t>No HDL-C</a:t>
              </a:r>
              <a:endParaRPr lang="fr-FR" sz="1400" b="1" dirty="0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184" name="Rectangle 79"/>
            <p:cNvSpPr>
              <a:spLocks noChangeArrowheads="1"/>
            </p:cNvSpPr>
            <p:nvPr/>
          </p:nvSpPr>
          <p:spPr bwMode="auto">
            <a:xfrm>
              <a:off x="4239616" y="5475480"/>
              <a:ext cx="14724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  <a:ea typeface="ＭＳ Ｐゴシック" pitchFamily="34" charset="-128"/>
                </a:rPr>
                <a:t> Colesterol total</a:t>
              </a:r>
            </a:p>
          </p:txBody>
        </p:sp>
        <p:sp>
          <p:nvSpPr>
            <p:cNvPr id="6185" name="Rectangle 80"/>
            <p:cNvSpPr>
              <a:spLocks noChangeArrowheads="1"/>
            </p:cNvSpPr>
            <p:nvPr/>
          </p:nvSpPr>
          <p:spPr bwMode="auto">
            <a:xfrm>
              <a:off x="5883751" y="5475480"/>
              <a:ext cx="106757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ea typeface="ＭＳ Ｐゴシック" pitchFamily="34" charset="-128"/>
                </a:rPr>
                <a:t>Triglicéridos</a:t>
              </a:r>
              <a:endParaRPr lang="es-ES" sz="1400" b="1" dirty="0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186" name="Rectangle 81"/>
            <p:cNvSpPr>
              <a:spLocks noChangeArrowheads="1"/>
            </p:cNvSpPr>
            <p:nvPr/>
          </p:nvSpPr>
          <p:spPr bwMode="auto">
            <a:xfrm>
              <a:off x="7404578" y="5475480"/>
              <a:ext cx="55784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  <a:ea typeface="ＭＳ Ｐゴシック" pitchFamily="34" charset="-128"/>
                </a:rPr>
                <a:t>HDL-C</a:t>
              </a:r>
              <a:endParaRPr lang="fr-FR" sz="1400" b="1" dirty="0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318251" y="2708562"/>
              <a:ext cx="376238" cy="1935163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942013" y="4643724"/>
              <a:ext cx="376238" cy="2825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7683501" y="4291299"/>
              <a:ext cx="376238" cy="352425"/>
            </a:xfrm>
            <a:custGeom>
              <a:avLst/>
              <a:gdLst>
                <a:gd name="T0" fmla="*/ 0 w 237"/>
                <a:gd name="T1" fmla="*/ 0 h 222"/>
                <a:gd name="T2" fmla="*/ 0 w 237"/>
                <a:gd name="T3" fmla="*/ 20 h 222"/>
                <a:gd name="T4" fmla="*/ 0 w 237"/>
                <a:gd name="T5" fmla="*/ 222 h 222"/>
                <a:gd name="T6" fmla="*/ 237 w 237"/>
                <a:gd name="T7" fmla="*/ 222 h 222"/>
                <a:gd name="T8" fmla="*/ 237 w 237"/>
                <a:gd name="T9" fmla="*/ 0 h 222"/>
                <a:gd name="T10" fmla="*/ 0 w 237"/>
                <a:gd name="T11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7" h="222">
                  <a:moveTo>
                    <a:pt x="0" y="0"/>
                  </a:moveTo>
                  <a:lnTo>
                    <a:pt x="0" y="20"/>
                  </a:lnTo>
                  <a:lnTo>
                    <a:pt x="0" y="222"/>
                  </a:lnTo>
                  <a:lnTo>
                    <a:pt x="237" y="222"/>
                  </a:lnTo>
                  <a:lnTo>
                    <a:pt x="2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307263" y="4323049"/>
              <a:ext cx="376238" cy="3206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587751" y="3414999"/>
              <a:ext cx="376238" cy="1228725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211513" y="4643724"/>
              <a:ext cx="376238" cy="488950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953001" y="3060987"/>
              <a:ext cx="376238" cy="158273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576763" y="4643724"/>
              <a:ext cx="376238" cy="12382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222501" y="3748374"/>
              <a:ext cx="376238" cy="895350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46263" y="4643724"/>
              <a:ext cx="376238" cy="3968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1533526" y="2406937"/>
              <a:ext cx="0" cy="3132138"/>
            </a:xfrm>
            <a:custGeom>
              <a:avLst/>
              <a:gdLst>
                <a:gd name="T0" fmla="*/ 1973 h 1973"/>
                <a:gd name="T1" fmla="*/ 1691 h 1973"/>
                <a:gd name="T2" fmla="*/ 1409 h 1973"/>
                <a:gd name="T3" fmla="*/ 1127 h 1973"/>
                <a:gd name="T4" fmla="*/ 845 h 1973"/>
                <a:gd name="T5" fmla="*/ 564 h 1973"/>
                <a:gd name="T6" fmla="*/ 282 h 1973"/>
                <a:gd name="T7" fmla="*/ 0 h 197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</a:cxnLst>
              <a:rect l="0" t="0" r="r" b="b"/>
              <a:pathLst>
                <a:path h="1973">
                  <a:moveTo>
                    <a:pt x="0" y="1973"/>
                  </a:moveTo>
                  <a:lnTo>
                    <a:pt x="0" y="1691"/>
                  </a:lnTo>
                  <a:lnTo>
                    <a:pt x="0" y="1409"/>
                  </a:lnTo>
                  <a:lnTo>
                    <a:pt x="0" y="1127"/>
                  </a:lnTo>
                  <a:lnTo>
                    <a:pt x="0" y="845"/>
                  </a:lnTo>
                  <a:lnTo>
                    <a:pt x="0" y="564"/>
                  </a:lnTo>
                  <a:lnTo>
                    <a:pt x="0" y="282"/>
                  </a:lnTo>
                  <a:lnTo>
                    <a:pt x="0" y="0"/>
                  </a:lnTo>
                </a:path>
              </a:pathLst>
            </a:cu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H="1">
              <a:off x="1447801" y="2854612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1447801" y="2406937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1447801" y="3302287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1447801" y="3748374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1447801" y="419604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1447801" y="509139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447801" y="4643724"/>
              <a:ext cx="6902450" cy="0"/>
            </a:xfrm>
            <a:custGeom>
              <a:avLst/>
              <a:gdLst>
                <a:gd name="T0" fmla="*/ 4348 w 4348"/>
                <a:gd name="T1" fmla="*/ 54 w 4348"/>
                <a:gd name="T2" fmla="*/ 0 w 434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348">
                  <a:moveTo>
                    <a:pt x="4348" y="0"/>
                  </a:moveTo>
                  <a:lnTo>
                    <a:pt x="54" y="0"/>
                  </a:lnTo>
                  <a:lnTo>
                    <a:pt x="0" y="0"/>
                  </a:lnTo>
                </a:path>
              </a:pathLst>
            </a:cu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>
              <a:off x="1447801" y="5539074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>
              <a:off x="1447801" y="464054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308241" y="4553237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222321" y="3661062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127066" y="5450174"/>
              <a:ext cx="265172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212652" y="5002499"/>
              <a:ext cx="1795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- 5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308241" y="409202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kumimoji="0" lang="fr-FR" sz="1200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221068" y="3213387"/>
              <a:ext cx="17117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221068" y="2318037"/>
              <a:ext cx="17117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221068" y="2765712"/>
              <a:ext cx="17117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5976454" y="5000912"/>
              <a:ext cx="32549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- 3.1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4611204" y="4842162"/>
              <a:ext cx="32549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- 1.4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3245955" y="5207287"/>
              <a:ext cx="32549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</a:t>
              </a: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5.</a:t>
              </a: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3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80705" y="5115212"/>
              <a:ext cx="32549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- 4.5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305511" y="3494374"/>
              <a:ext cx="22994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9.9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3625266" y="3160999"/>
              <a:ext cx="32093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13.8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990513" y="2805399"/>
              <a:ext cx="32093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17.9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6425239" y="2454562"/>
              <a:ext cx="18199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22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7345679" y="4069049"/>
              <a:ext cx="22994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3.9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7795949" y="3992476"/>
              <a:ext cx="23083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4.2</a:t>
              </a:r>
              <a:endParaRPr kumimoji="0" lang="fr-FR" sz="1400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56" name="Rectangle 83"/>
            <p:cNvSpPr txBox="1">
              <a:spLocks noChangeArrowheads="1"/>
            </p:cNvSpPr>
            <p:nvPr/>
          </p:nvSpPr>
          <p:spPr bwMode="auto">
            <a:xfrm>
              <a:off x="2973235" y="2708562"/>
              <a:ext cx="1213233" cy="328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rgbClr val="0070C0"/>
                </a:buClr>
                <a:defRPr/>
              </a:pPr>
              <a:r>
                <a:rPr lang="fr-FR" sz="1200" kern="0" dirty="0">
                  <a:solidFill>
                    <a:srgbClr val="000066"/>
                  </a:solidFill>
                  <a:latin typeface="+mn-lt"/>
                </a:rPr>
                <a:t>p &lt; 0.0001</a:t>
              </a:r>
            </a:p>
          </p:txBody>
        </p:sp>
        <p:sp>
          <p:nvSpPr>
            <p:cNvPr id="63" name="AutoShape 165"/>
            <p:cNvSpPr>
              <a:spLocks noChangeArrowheads="1"/>
            </p:cNvSpPr>
            <p:nvPr/>
          </p:nvSpPr>
          <p:spPr bwMode="auto">
            <a:xfrm>
              <a:off x="3504683" y="2103893"/>
              <a:ext cx="1928736" cy="3863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64" name="Rectangle 57"/>
            <p:cNvSpPr>
              <a:spLocks noChangeArrowheads="1"/>
            </p:cNvSpPr>
            <p:nvPr/>
          </p:nvSpPr>
          <p:spPr bwMode="auto">
            <a:xfrm>
              <a:off x="3827725" y="2173977"/>
              <a:ext cx="38472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4697330" y="2173977"/>
              <a:ext cx="51687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3638545" y="2225087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Rectangle 22"/>
            <p:cNvSpPr>
              <a:spLocks noChangeArrowheads="1"/>
            </p:cNvSpPr>
            <p:nvPr/>
          </p:nvSpPr>
          <p:spPr bwMode="auto">
            <a:xfrm>
              <a:off x="4508150" y="222508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6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6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70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796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1512</Words>
  <Application>Microsoft Office PowerPoint</Application>
  <PresentationFormat>Affichage à l'écran (4:3)</PresentationFormat>
  <Paragraphs>368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Cambria</vt:lpstr>
      <vt:lpstr>Times New Roman</vt:lpstr>
      <vt:lpstr>Trebuchet MS</vt:lpstr>
      <vt:lpstr>Wingdings</vt:lpstr>
      <vt:lpstr>ARV_trials_2017</vt:lpstr>
      <vt:lpstr>Comparación de NNRTI vs IP/r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  <vt:lpstr>Estudio DRIVE-FORWARD: DOR + 2 NRTI vs DRV/r   + 2 NRTI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creator>www.arv-trial.com</dc:creator>
  <cp:lastModifiedBy>Pilar</cp:lastModifiedBy>
  <cp:revision>232</cp:revision>
  <dcterms:created xsi:type="dcterms:W3CDTF">2015-05-12T12:30:28Z</dcterms:created>
  <dcterms:modified xsi:type="dcterms:W3CDTF">2018-05-07T14:41:27Z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