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2" r:id="rId2"/>
    <p:sldId id="257" r:id="rId3"/>
    <p:sldId id="258" r:id="rId4"/>
    <p:sldId id="283" r:id="rId5"/>
    <p:sldId id="284" r:id="rId6"/>
    <p:sldId id="285" r:id="rId7"/>
    <p:sldId id="286" r:id="rId8"/>
    <p:sldId id="287" r:id="rId9"/>
    <p:sldId id="288" r:id="rId10"/>
    <p:sldId id="262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1" clrIdx="1"/>
  <p:cmAuthor id="2" name="anton Pozniak" initials="aP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333399"/>
    <a:srgbClr val="CC3300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24" y="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300">
                <a:solidFill>
                  <a:prstClr val="black"/>
                </a:solidFill>
                <a:latin typeface="Trebuchet MS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e l'image des diapositives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Espace réservé des commentaires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905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35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4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6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92725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523725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7694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latin typeface="Calibri" charset="0"/>
                <a:ea typeface="ＭＳ Ｐゴシック" charset="0"/>
                <a:cs typeface="ＭＳ Ｐゴシック" charset="0"/>
              </a:rPr>
              <a:t>Comparación de NNRTI vs IP/r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es-ES" altLang="fr-FR" sz="2800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es-ES" altLang="fr-FR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es-ES" altLang="fr-FR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Estudio Mexicano</a:t>
            </a:r>
          </a:p>
          <a:p>
            <a:pPr>
              <a:defRPr/>
            </a:pPr>
            <a:r>
              <a:rPr lang="es-ES" altLang="fr-FR" sz="2800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es-ES" altLang="fr-FR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es-ES" altLang="fr-FR" sz="2800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es-ES" altLang="fr-FR" b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A5202</a:t>
            </a:r>
          </a:p>
          <a:p>
            <a:pPr>
              <a:defRPr/>
            </a:pPr>
            <a:r>
              <a:rPr lang="es-ES" altLang="fr-FR" sz="2800" b="1">
                <a:latin typeface="Calibri"/>
                <a:ea typeface="ＭＳ Ｐゴシック" pitchFamily="34" charset="-128"/>
              </a:rPr>
              <a:t>DOR vs DRV/r</a:t>
            </a:r>
          </a:p>
          <a:p>
            <a:pPr lvl="1">
              <a:defRPr/>
            </a:pPr>
            <a:r>
              <a:rPr lang="es-ES" altLang="fr-FR" b="1">
                <a:latin typeface="Calibri"/>
                <a:ea typeface="ＭＳ Ｐゴシック" pitchFamily="34" charset="-128"/>
              </a:rPr>
              <a:t>DRIVE-FORWARD</a:t>
            </a:r>
          </a:p>
        </p:txBody>
      </p:sp>
    </p:spTree>
    <p:extLst>
      <p:ext uri="{BB962C8B-B14F-4D97-AF65-F5344CB8AC3E}">
        <p14:creationId xmlns:p14="http://schemas.microsoft.com/office/powerpoint/2010/main" val="29097747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92258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50800" y="133350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ES" sz="2800" b="1" dirty="0">
                <a:latin typeface="Calibri" pitchFamily="-84" charset="0"/>
                <a:ea typeface="ＭＳ Ｐゴシック" pitchFamily="-84" charset="-128"/>
              </a:rPr>
              <a:t>Conclusiones a semana 48</a:t>
            </a: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DOR 100 mg QD, en combinación con TDF/FTC o ABC/3TC</a:t>
            </a:r>
          </a:p>
          <a:p>
            <a:pPr lvl="2">
              <a:spcBef>
                <a:spcPts val="300"/>
              </a:spcBef>
            </a:pPr>
            <a:r>
              <a:rPr lang="es-ES" sz="1800" dirty="0">
                <a:ea typeface="ＭＳ Ｐゴシック" pitchFamily="-84" charset="-128"/>
              </a:rPr>
              <a:t>Alcanza altas tasas de éxito virológico a semana 48 </a:t>
            </a:r>
          </a:p>
          <a:p>
            <a:pPr lvl="2">
              <a:spcBef>
                <a:spcPts val="300"/>
              </a:spcBef>
            </a:pPr>
            <a:r>
              <a:rPr lang="es-ES" sz="1800" dirty="0">
                <a:ea typeface="ＭＳ Ｐゴシック" pitchFamily="-84" charset="-128"/>
              </a:rPr>
              <a:t>Es no inferior a DRV/r + 2 NRTI independientemente de la CV basal </a:t>
            </a: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Mutaciones de resistencia a 48 semanas</a:t>
            </a:r>
          </a:p>
          <a:p>
            <a:pPr lvl="2">
              <a:spcBef>
                <a:spcPts val="300"/>
              </a:spcBef>
            </a:pPr>
            <a:r>
              <a:rPr lang="es-ES" sz="1800" dirty="0">
                <a:ea typeface="ＭＳ Ｐゴシック" pitchFamily="-84" charset="-128"/>
              </a:rPr>
              <a:t>No detectadas en fallo virológico definido por protocolo </a:t>
            </a:r>
          </a:p>
          <a:p>
            <a:pPr lvl="2">
              <a:spcBef>
                <a:spcPts val="300"/>
              </a:spcBef>
            </a:pPr>
            <a:r>
              <a:rPr lang="es-ES" sz="1800" dirty="0">
                <a:ea typeface="ＭＳ Ｐゴシック" pitchFamily="-84" charset="-128"/>
              </a:rPr>
              <a:t>Solo 1/383 participantes en DOR desarrolló resistencia genotípica y fenotípica a DOR + FTC/3TC</a:t>
            </a: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Eventos adversos que llevaron a la discontinuación: ocurrieron con baja frecuencia en ambos grupos (DOR y DRV/r)</a:t>
            </a:r>
          </a:p>
          <a:p>
            <a:pPr lvl="2">
              <a:spcBef>
                <a:spcPts val="300"/>
              </a:spcBef>
            </a:pPr>
            <a:r>
              <a:rPr lang="es-ES" sz="1800" dirty="0">
                <a:ea typeface="ＭＳ Ｐゴシック" pitchFamily="-84" charset="-128"/>
              </a:rPr>
              <a:t>Baja tasa de discontinuación por </a:t>
            </a:r>
            <a:r>
              <a:rPr lang="es-ES" sz="1800" dirty="0" err="1">
                <a:ea typeface="ＭＳ Ｐゴシック" pitchFamily="-84" charset="-128"/>
              </a:rPr>
              <a:t>rash</a:t>
            </a:r>
            <a:r>
              <a:rPr lang="es-ES" sz="1800" dirty="0">
                <a:ea typeface="ＭＳ Ｐゴシック" pitchFamily="-84" charset="-128"/>
              </a:rPr>
              <a:t> o EA neuropsiquiátricos </a:t>
            </a: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Los cambios en los lípidos fueron menos pronunciados para DOR que para DRV/r</a:t>
            </a:r>
          </a:p>
          <a:p>
            <a:pPr lvl="1">
              <a:spcBef>
                <a:spcPts val="300"/>
              </a:spcBef>
            </a:pPr>
            <a:r>
              <a:rPr lang="es-ES" sz="2000" dirty="0">
                <a:ea typeface="ＭＳ Ｐゴシック" pitchFamily="-84" charset="-128"/>
              </a:rPr>
              <a:t>DOR una vez al día en combinación con dosis fija de NRTI representa una opción de tratamiento efectiva para pacientes HIV positivos </a:t>
            </a:r>
            <a:r>
              <a:rPr lang="es-ES" sz="2000" dirty="0" err="1">
                <a:ea typeface="ＭＳ Ｐゴシック" pitchFamily="-84" charset="-128"/>
              </a:rPr>
              <a:t>naïve</a:t>
            </a:r>
            <a:r>
              <a:rPr lang="es-ES" sz="2000" dirty="0">
                <a:ea typeface="ＭＳ Ｐゴシック" pitchFamily="-84" charset="-128"/>
              </a:rPr>
              <a:t> de tratamiento</a:t>
            </a:r>
          </a:p>
        </p:txBody>
      </p:sp>
      <p:grpSp>
        <p:nvGrpSpPr>
          <p:cNvPr id="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5181600"/>
            <a:ext cx="89630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-8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dirty="0">
                <a:solidFill>
                  <a:srgbClr val="000066"/>
                </a:solidFill>
              </a:rPr>
              <a:t>No inferioridad de DOR a S48: % CV &lt; 50 c/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r>
              <a:rPr lang="es-ES" dirty="0">
                <a:solidFill>
                  <a:srgbClr val="000066"/>
                </a:solidFill>
              </a:rPr>
              <a:t> por intención de tratar, </a:t>
            </a:r>
            <a:br>
              <a:rPr lang="es-ES" dirty="0">
                <a:solidFill>
                  <a:srgbClr val="000066"/>
                </a:solidFill>
              </a:rPr>
            </a:br>
            <a:r>
              <a:rPr lang="es-ES" dirty="0">
                <a:solidFill>
                  <a:srgbClr val="000066"/>
                </a:solidFill>
              </a:rPr>
              <a:t>no completa el estudio = fallo, análisis </a:t>
            </a:r>
            <a:r>
              <a:rPr lang="es-ES" dirty="0" err="1">
                <a:solidFill>
                  <a:srgbClr val="000066"/>
                </a:solidFill>
              </a:rPr>
              <a:t>snapshot</a:t>
            </a:r>
            <a:r>
              <a:rPr lang="es-ES" dirty="0">
                <a:solidFill>
                  <a:srgbClr val="000066"/>
                </a:solidFill>
              </a:rPr>
              <a:t> (margen inferior de IC95% para la diferencia = - 10%, poder 90%)</a:t>
            </a:r>
            <a:endParaRPr lang="es-ES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16573"/>
              </p:ext>
            </p:extLst>
          </p:nvPr>
        </p:nvGraphicFramePr>
        <p:xfrm>
          <a:off x="3556000" y="2517775"/>
          <a:ext cx="3840164" cy="590677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 QD + DRV/r placebo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76148"/>
              </p:ext>
            </p:extLst>
          </p:nvPr>
        </p:nvGraphicFramePr>
        <p:xfrm>
          <a:off x="3556000" y="345141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800/100 mg QD + DOR 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Randomización*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s-ES" sz="14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Doble ciego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51576" y="2266090"/>
            <a:ext cx="2487911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ES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años</a:t>
            </a:r>
          </a:p>
          <a:p>
            <a:pPr algn="ctr" defTabSz="914400"/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Naïve de ARV</a:t>
            </a:r>
          </a:p>
          <a:p>
            <a:pPr algn="ctr" defTabSz="914400"/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Carga viral </a:t>
            </a:r>
            <a:r>
              <a:rPr lang="es-ES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Cualquier recuento CD4 </a:t>
            </a:r>
          </a:p>
          <a:p>
            <a:pPr algn="ctr" defTabSz="914400"/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eGFR (CG) ≥ 50 mL/min</a:t>
            </a:r>
          </a:p>
          <a:p>
            <a:pPr algn="ctr" defTabSz="914400"/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resistencia primaria a</a:t>
            </a:r>
          </a:p>
          <a:p>
            <a:pPr algn="ctr" defTabSz="914400"/>
            <a:r>
              <a:rPr lang="es-ES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 DOR, DRV/r, NRTI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53488" y="4347219"/>
            <a:ext cx="8657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ES" sz="1200" dirty="0">
                <a:solidFill>
                  <a:srgbClr val="000066"/>
                </a:solidFill>
              </a:rPr>
              <a:t>* La </a:t>
            </a:r>
            <a:r>
              <a:rPr lang="es-ES" sz="1200" dirty="0" err="1">
                <a:solidFill>
                  <a:srgbClr val="000066"/>
                </a:solidFill>
              </a:rPr>
              <a:t>randomización</a:t>
            </a:r>
            <a:r>
              <a:rPr lang="es-ES" sz="1200" dirty="0">
                <a:solidFill>
                  <a:srgbClr val="000066"/>
                </a:solidFill>
              </a:rPr>
              <a:t> (DOR vs DRV/r) fue estratificada por carga viral  (</a:t>
            </a:r>
            <a:r>
              <a:rPr lang="es-ES" sz="1200" u="sng" dirty="0">
                <a:solidFill>
                  <a:srgbClr val="000066"/>
                </a:solidFill>
              </a:rPr>
              <a:t>&lt;</a:t>
            </a:r>
            <a:r>
              <a:rPr lang="es-ES" sz="1200" dirty="0">
                <a:solidFill>
                  <a:srgbClr val="000066"/>
                </a:solidFill>
              </a:rPr>
              <a:t> o &gt; 100 000 c/</a:t>
            </a:r>
            <a:r>
              <a:rPr lang="es-ES" sz="1200" dirty="0" err="1">
                <a:solidFill>
                  <a:srgbClr val="000066"/>
                </a:solidFill>
              </a:rPr>
              <a:t>mL</a:t>
            </a:r>
            <a:r>
              <a:rPr lang="es-ES" sz="1200" dirty="0">
                <a:solidFill>
                  <a:srgbClr val="000066"/>
                </a:solidFill>
              </a:rPr>
              <a:t>) al </a:t>
            </a:r>
            <a:r>
              <a:rPr lang="es-ES" sz="1200" dirty="0" err="1">
                <a:solidFill>
                  <a:srgbClr val="000066"/>
                </a:solidFill>
              </a:rPr>
              <a:t>screening</a:t>
            </a:r>
            <a:r>
              <a:rPr lang="es-ES" sz="1200" dirty="0">
                <a:solidFill>
                  <a:srgbClr val="000066"/>
                </a:solidFill>
              </a:rPr>
              <a:t> y por NRTI </a:t>
            </a:r>
            <a:r>
              <a:rPr lang="es-ES" sz="1200" dirty="0" err="1">
                <a:solidFill>
                  <a:srgbClr val="000066"/>
                </a:solidFill>
              </a:rPr>
              <a:t>backbone</a:t>
            </a:r>
            <a:endParaRPr lang="es-ES" sz="12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9775"/>
            <a:ext cx="1587" cy="1008000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804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03213" y="4586062"/>
            <a:ext cx="870743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ES" sz="1300" dirty="0">
                <a:solidFill>
                  <a:srgbClr val="000066"/>
                </a:solidFill>
              </a:rPr>
              <a:t>** NRTI </a:t>
            </a:r>
            <a:r>
              <a:rPr lang="es-ES" sz="1300" dirty="0" err="1">
                <a:solidFill>
                  <a:srgbClr val="000066"/>
                </a:solidFill>
              </a:rPr>
              <a:t>backbone</a:t>
            </a:r>
            <a:r>
              <a:rPr lang="es-ES" sz="1300" dirty="0">
                <a:solidFill>
                  <a:srgbClr val="000066"/>
                </a:solidFill>
              </a:rPr>
              <a:t> (TDF/FTC o ABC/3TC si se descartó el alelo  HLA-B*5701) fue seleccionado por el investigador </a:t>
            </a:r>
            <a:endParaRPr lang="es-ES" sz="1300" baseline="30000" dirty="0">
              <a:solidFill>
                <a:srgbClr val="000066"/>
              </a:solidFill>
            </a:endParaRPr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s-ES" sz="3200" dirty="0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780684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947861"/>
              </p:ext>
            </p:extLst>
          </p:nvPr>
        </p:nvGraphicFramePr>
        <p:xfrm>
          <a:off x="251004" y="1660720"/>
          <a:ext cx="8600610" cy="4560892"/>
        </p:xfrm>
        <a:graphic>
          <a:graphicData uri="http://schemas.openxmlformats.org/drawingml/2006/table">
            <a:tbl>
              <a:tblPr/>
              <a:tblGrid>
                <a:gridCol w="513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1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Edad, media, años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Mujeres,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SIDA,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Carga viral (log</a:t>
                      </a:r>
                      <a:r>
                        <a:rPr kumimoji="0" lang="es-ES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CV &gt; 100 000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(/mm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NRTI seleccionado: TDF/FTC / ABC/3TC,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3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Falta de eficacia,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Evento adverso,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Muerte,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Pérdida de seguimiento / retiro de consentimiento,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Incumplimiento/ Otros,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(15%)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71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/ 9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21370" y="1151863"/>
            <a:ext cx="6888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Características basales y disposición de los pacientes</a:t>
            </a:r>
          </a:p>
        </p:txBody>
      </p:sp>
      <p:grpSp>
        <p:nvGrpSpPr>
          <p:cNvPr id="12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r 19"/>
          <p:cNvGrpSpPr/>
          <p:nvPr/>
        </p:nvGrpSpPr>
        <p:grpSpPr>
          <a:xfrm>
            <a:off x="4947784" y="2149255"/>
            <a:ext cx="3554413" cy="3034260"/>
            <a:chOff x="4947784" y="2149255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514380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DRV/r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514380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3219640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3219640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3219640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700915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700915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700915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769955" y="3763784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9.4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359525" y="3756237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-1.6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920393" y="3259446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3.9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516688" y="3714473"/>
              <a:ext cx="152489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10415" y="3713679"/>
              <a:ext cx="23971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310389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2149255"/>
              <a:ext cx="3382963" cy="365125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es-ES" sz="1600" b="1">
                  <a:solidFill>
                    <a:srgbClr val="FFFFFF"/>
                  </a:solidFill>
                  <a:latin typeface="+mj-lt"/>
                  <a:ea typeface="MS PGothic" pitchFamily="34" charset="-128"/>
                </a:rPr>
                <a:t>Diferencia (IC95 %)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600943" y="2049189"/>
            <a:ext cx="3971057" cy="3724394"/>
            <a:chOff x="600943" y="2049189"/>
            <a:chExt cx="3971057" cy="3724394"/>
          </a:xfrm>
        </p:grpSpPr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2036189" y="2116178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5" y="2592684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6" y="4673514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8401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721" y="2747035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551" y="4632984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13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412" y="4840171"/>
              <a:ext cx="1041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70861" y="5128383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85902" y="456640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85902" y="400602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85902" y="344404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85902" y="288365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00943" y="2309651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162344" y="5342696"/>
              <a:ext cx="95378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66"/>
                  </a:solidFill>
                </a:rPr>
                <a:t>Respuesta </a:t>
              </a:r>
            </a:p>
            <a:p>
              <a:r>
                <a:rPr lang="es-ES" sz="1400" b="1">
                  <a:solidFill>
                    <a:srgbClr val="000066"/>
                  </a:solidFill>
                </a:rPr>
                <a:t>virológica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51606" y="5342696"/>
              <a:ext cx="114133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respuesta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virológica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485628" y="5342696"/>
              <a:ext cx="8047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Sin datos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395091" y="2161438"/>
              <a:ext cx="21171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 + 2 NRTI (N = 383)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2395091" y="2456188"/>
              <a:ext cx="214702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 + 2 NRTI (N = 383)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2049189"/>
              <a:ext cx="367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3897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98145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54609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411180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67750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5235307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41575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8588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981457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5057033"/>
              <a:ext cx="444253" cy="177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51006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879205"/>
              <a:ext cx="442123" cy="355656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942215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205911" y="2215649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205911" y="249931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1044948" y="1151863"/>
            <a:ext cx="7041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</a:rPr>
              <a:t>Endpoint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 primario: CV &lt; 50 c/</a:t>
            </a:r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 a S48 (ITT, </a:t>
            </a:r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</a:rPr>
              <a:t>snapshot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661198" y="5263044"/>
            <a:ext cx="4482801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Incremento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 de CD4 a S48 (ITT, NC = F)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DOR: + 193/mm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DRV/r: + 186/mm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2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1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oneTexte 11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8255" y="6218979"/>
            <a:ext cx="8790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* Discontinuación por falta de eficacia como fallo, falta de datos y otras razones fueron excluidas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48332" cy="1106488"/>
          </a:xfrm>
        </p:spPr>
        <p:txBody>
          <a:bodyPr/>
          <a:lstStyle/>
          <a:p>
            <a:r>
              <a:rPr lang="es-ES" sz="3200" dirty="0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2503487" y="1151863"/>
            <a:ext cx="4124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CV &lt; 50 c/</a:t>
            </a:r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, fallo observado*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10393" y="1702733"/>
            <a:ext cx="8801384" cy="4250701"/>
            <a:chOff x="208367" y="1702733"/>
            <a:chExt cx="8801384" cy="4250701"/>
          </a:xfrm>
        </p:grpSpPr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3166480" y="2932760"/>
              <a:ext cx="467999" cy="2356373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347" name="Rectangle 16"/>
            <p:cNvSpPr>
              <a:spLocks noChangeArrowheads="1"/>
            </p:cNvSpPr>
            <p:nvPr/>
          </p:nvSpPr>
          <p:spPr bwMode="auto">
            <a:xfrm>
              <a:off x="3685680" y="3067317"/>
              <a:ext cx="467999" cy="222181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5628871" y="2707335"/>
              <a:ext cx="467999" cy="2581797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1" name="Rectangle 20"/>
            <p:cNvSpPr>
              <a:spLocks noChangeArrowheads="1"/>
            </p:cNvSpPr>
            <p:nvPr/>
          </p:nvSpPr>
          <p:spPr bwMode="auto">
            <a:xfrm>
              <a:off x="6166953" y="2694635"/>
              <a:ext cx="467999" cy="25944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585751" y="2368719"/>
              <a:ext cx="0" cy="29241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519076" y="529289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519076" y="471028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519076" y="412766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>
              <a:off x="519076" y="353394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519076" y="295133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519076" y="236871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 flipV="1">
              <a:off x="585751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1" name="Line 30"/>
            <p:cNvSpPr>
              <a:spLocks noChangeShapeType="1"/>
            </p:cNvSpPr>
            <p:nvPr/>
          </p:nvSpPr>
          <p:spPr bwMode="auto">
            <a:xfrm flipV="1">
              <a:off x="19352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3" name="Line 32"/>
            <p:cNvSpPr>
              <a:spLocks noChangeShapeType="1"/>
            </p:cNvSpPr>
            <p:nvPr/>
          </p:nvSpPr>
          <p:spPr bwMode="auto">
            <a:xfrm flipV="1">
              <a:off x="3105320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 flipV="1">
              <a:off x="5566936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V="1">
              <a:off x="68090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3" name="Rectangle 42"/>
            <p:cNvSpPr>
              <a:spLocks noChangeArrowheads="1"/>
            </p:cNvSpPr>
            <p:nvPr/>
          </p:nvSpPr>
          <p:spPr bwMode="auto">
            <a:xfrm>
              <a:off x="3208860" y="262174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81.0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4" name="Rectangle 43"/>
            <p:cNvSpPr>
              <a:spLocks noChangeArrowheads="1"/>
            </p:cNvSpPr>
            <p:nvPr/>
          </p:nvSpPr>
          <p:spPr bwMode="auto">
            <a:xfrm>
              <a:off x="3737586" y="275667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76.4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7" name="Rectangle 46"/>
            <p:cNvSpPr>
              <a:spLocks noChangeArrowheads="1"/>
            </p:cNvSpPr>
            <p:nvPr/>
          </p:nvSpPr>
          <p:spPr bwMode="auto">
            <a:xfrm>
              <a:off x="5678780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88.9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8" name="Rectangle 47"/>
            <p:cNvSpPr>
              <a:spLocks noChangeArrowheads="1"/>
            </p:cNvSpPr>
            <p:nvPr/>
          </p:nvSpPr>
          <p:spPr bwMode="auto">
            <a:xfrm>
              <a:off x="6250927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89.1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9" name="Rectangle 48"/>
            <p:cNvSpPr>
              <a:spLocks noChangeArrowheads="1"/>
            </p:cNvSpPr>
            <p:nvPr/>
          </p:nvSpPr>
          <p:spPr bwMode="auto">
            <a:xfrm>
              <a:off x="378285" y="519343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4380" name="Rectangle 49"/>
            <p:cNvSpPr>
              <a:spLocks noChangeArrowheads="1"/>
            </p:cNvSpPr>
            <p:nvPr/>
          </p:nvSpPr>
          <p:spPr bwMode="auto">
            <a:xfrm>
              <a:off x="293327" y="46108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4381" name="Rectangle 50"/>
            <p:cNvSpPr>
              <a:spLocks noChangeArrowheads="1"/>
            </p:cNvSpPr>
            <p:nvPr/>
          </p:nvSpPr>
          <p:spPr bwMode="auto">
            <a:xfrm>
              <a:off x="293327" y="40266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4382" name="Rectangle 51"/>
            <p:cNvSpPr>
              <a:spLocks noChangeArrowheads="1"/>
            </p:cNvSpPr>
            <p:nvPr/>
          </p:nvSpPr>
          <p:spPr bwMode="auto">
            <a:xfrm>
              <a:off x="293327" y="343448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4383" name="Rectangle 52"/>
            <p:cNvSpPr>
              <a:spLocks noChangeArrowheads="1"/>
            </p:cNvSpPr>
            <p:nvPr/>
          </p:nvSpPr>
          <p:spPr bwMode="auto">
            <a:xfrm>
              <a:off x="293327" y="285187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4384" name="Rectangle 53"/>
            <p:cNvSpPr>
              <a:spLocks noChangeArrowheads="1"/>
            </p:cNvSpPr>
            <p:nvPr/>
          </p:nvSpPr>
          <p:spPr bwMode="auto">
            <a:xfrm>
              <a:off x="208367" y="2267673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4389" name="Rectangle 58"/>
            <p:cNvSpPr>
              <a:spLocks noChangeArrowheads="1"/>
            </p:cNvSpPr>
            <p:nvPr/>
          </p:nvSpPr>
          <p:spPr bwMode="auto">
            <a:xfrm>
              <a:off x="3176620" y="5434231"/>
              <a:ext cx="11161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&gt; 5 log</a:t>
              </a:r>
              <a:r>
                <a:rPr lang="en-US" sz="1400" baseline="-25000" dirty="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 c/mL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903636" y="5049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n-lt"/>
                </a:rPr>
                <a:t>71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75230" y="5053210"/>
              <a:ext cx="9233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79	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83166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72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322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323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408008" y="5737990"/>
              <a:ext cx="13080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66"/>
                  </a:solidFill>
                  <a:latin typeface="+mn-lt"/>
                </a:rPr>
                <a:t>NRTI backbone</a:t>
              </a:r>
              <a:endParaRPr lang="es-ES" sz="20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4515211" y="2872435"/>
              <a:ext cx="467999" cy="24166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5039295" y="3189935"/>
              <a:ext cx="467999" cy="20991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1" name="Rectangle 40"/>
            <p:cNvSpPr>
              <a:spLocks noChangeArrowheads="1"/>
            </p:cNvSpPr>
            <p:nvPr/>
          </p:nvSpPr>
          <p:spPr bwMode="auto">
            <a:xfrm>
              <a:off x="4573746" y="25880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82.9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2" name="Rectangle 41"/>
            <p:cNvSpPr>
              <a:spLocks noChangeArrowheads="1"/>
            </p:cNvSpPr>
            <p:nvPr/>
          </p:nvSpPr>
          <p:spPr bwMode="auto">
            <a:xfrm>
              <a:off x="5118811" y="288061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72.1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88" name="Rectangle 57"/>
            <p:cNvSpPr>
              <a:spLocks noChangeArrowheads="1"/>
            </p:cNvSpPr>
            <p:nvPr/>
          </p:nvSpPr>
          <p:spPr bwMode="auto">
            <a:xfrm>
              <a:off x="4383439" y="5434231"/>
              <a:ext cx="11995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≤ 200/mm</a:t>
              </a:r>
              <a:r>
                <a:rPr lang="en-US" sz="1400" baseline="30000" dirty="0">
                  <a:solidFill>
                    <a:srgbClr val="000066"/>
                  </a:solidFill>
                  <a:latin typeface="+mn-lt"/>
                </a:rPr>
                <a:t>3</a:t>
              </a:r>
              <a:endParaRPr lang="en-US" sz="20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4611794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41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16055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61</a:t>
              </a:r>
            </a:p>
          </p:txBody>
        </p:sp>
        <p:sp>
          <p:nvSpPr>
            <p:cNvPr id="91" name="Rectangle 58"/>
            <p:cNvSpPr>
              <a:spLocks noChangeArrowheads="1"/>
            </p:cNvSpPr>
            <p:nvPr/>
          </p:nvSpPr>
          <p:spPr bwMode="auto">
            <a:xfrm>
              <a:off x="4938338" y="5737990"/>
              <a:ext cx="91802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 CD4 basal 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4661584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740941" y="2712931"/>
              <a:ext cx="467999" cy="2576202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1254373" y="2781961"/>
              <a:ext cx="467999" cy="250717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5" name="Rectangle 44"/>
            <p:cNvSpPr>
              <a:spLocks noChangeArrowheads="1"/>
            </p:cNvSpPr>
            <p:nvPr/>
          </p:nvSpPr>
          <p:spPr bwMode="auto">
            <a:xfrm>
              <a:off x="838542" y="241626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6" name="Rectangle 45"/>
            <p:cNvSpPr>
              <a:spLocks noChangeArrowheads="1"/>
            </p:cNvSpPr>
            <p:nvPr/>
          </p:nvSpPr>
          <p:spPr bwMode="auto">
            <a:xfrm>
              <a:off x="1334650" y="249748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86.2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834809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364</a:t>
              </a: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1312180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355</a:t>
              </a: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642964" y="5440520"/>
              <a:ext cx="11174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  <a:latin typeface="+mn-lt"/>
                </a:rPr>
                <a:t>Todos los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  <a:latin typeface="+mn-lt"/>
                </a:rPr>
                <a:t>participantes</a:t>
              </a:r>
              <a:endParaRPr lang="es-ES" sz="2000" b="1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8" name="Connecteur droit 97"/>
            <p:cNvCxnSpPr/>
            <p:nvPr/>
          </p:nvCxnSpPr>
          <p:spPr>
            <a:xfrm>
              <a:off x="758782" y="5393464"/>
              <a:ext cx="972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6984592" y="5690934"/>
              <a:ext cx="198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407630" y="193497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420487" y="5737990"/>
              <a:ext cx="75838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CV basal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199848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Line 33"/>
            <p:cNvSpPr>
              <a:spLocks noChangeShapeType="1"/>
            </p:cNvSpPr>
            <p:nvPr/>
          </p:nvSpPr>
          <p:spPr bwMode="auto">
            <a:xfrm flipV="1">
              <a:off x="4335074" y="5288667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2076500" y="2661497"/>
              <a:ext cx="467999" cy="2627636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2591222" y="2697133"/>
              <a:ext cx="467999" cy="259392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118881" y="23222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90.2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2643889" y="236601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88.7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5" name="Rectangle 61"/>
            <p:cNvSpPr>
              <a:spLocks noChangeArrowheads="1"/>
            </p:cNvSpPr>
            <p:nvPr/>
          </p:nvSpPr>
          <p:spPr bwMode="auto">
            <a:xfrm>
              <a:off x="2021974" y="5434231"/>
              <a:ext cx="11156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≤ 5 log</a:t>
              </a:r>
              <a:r>
                <a:rPr lang="en-US" sz="1400" baseline="-25000" dirty="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 c/mL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7" name="Rectangle 40"/>
            <p:cNvSpPr>
              <a:spLocks noChangeArrowheads="1"/>
            </p:cNvSpPr>
            <p:nvPr/>
          </p:nvSpPr>
          <p:spPr bwMode="auto">
            <a:xfrm>
              <a:off x="217036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285</a:t>
              </a: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2692573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282</a:t>
              </a:r>
            </a:p>
          </p:txBody>
        </p: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7042324" y="5434231"/>
              <a:ext cx="7478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TDF/FTC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4" name="Rectangle 60"/>
            <p:cNvSpPr>
              <a:spLocks noChangeArrowheads="1"/>
            </p:cNvSpPr>
            <p:nvPr/>
          </p:nvSpPr>
          <p:spPr bwMode="auto">
            <a:xfrm>
              <a:off x="8140924" y="5434231"/>
              <a:ext cx="7582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ABC/3TC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Rectangle 19"/>
            <p:cNvSpPr>
              <a:spLocks noChangeArrowheads="1"/>
            </p:cNvSpPr>
            <p:nvPr/>
          </p:nvSpPr>
          <p:spPr bwMode="auto">
            <a:xfrm>
              <a:off x="8029199" y="2674239"/>
              <a:ext cx="467999" cy="2614894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532440" y="2851873"/>
              <a:ext cx="467999" cy="243726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" name="Line 37"/>
            <p:cNvSpPr>
              <a:spLocks noChangeShapeType="1"/>
            </p:cNvSpPr>
            <p:nvPr/>
          </p:nvSpPr>
          <p:spPr bwMode="auto">
            <a:xfrm flipV="1">
              <a:off x="7979768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8060844" y="2399664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89.6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0" name="Rectangle 47"/>
            <p:cNvSpPr>
              <a:spLocks noChangeArrowheads="1"/>
            </p:cNvSpPr>
            <p:nvPr/>
          </p:nvSpPr>
          <p:spPr bwMode="auto">
            <a:xfrm>
              <a:off x="8598150" y="256651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83.7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1" name="Rectangle 40"/>
            <p:cNvSpPr>
              <a:spLocks noChangeArrowheads="1"/>
            </p:cNvSpPr>
            <p:nvPr/>
          </p:nvSpPr>
          <p:spPr bwMode="auto">
            <a:xfrm>
              <a:off x="8157056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48</a:t>
              </a:r>
            </a:p>
          </p:txBody>
        </p: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8669822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43</a:t>
              </a:r>
            </a:p>
          </p:txBody>
        </p:sp>
        <p:sp>
          <p:nvSpPr>
            <p:cNvPr id="117" name="Rectangle 57"/>
            <p:cNvSpPr>
              <a:spLocks noChangeArrowheads="1"/>
            </p:cNvSpPr>
            <p:nvPr/>
          </p:nvSpPr>
          <p:spPr bwMode="auto">
            <a:xfrm>
              <a:off x="5597335" y="5434231"/>
              <a:ext cx="10696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&gt; 200/mm</a:t>
              </a:r>
              <a:r>
                <a:rPr lang="en-US" sz="1400" baseline="30000" dirty="0">
                  <a:solidFill>
                    <a:srgbClr val="000066"/>
                  </a:solidFill>
                  <a:latin typeface="+mn-lt"/>
                </a:rPr>
                <a:t>3</a:t>
              </a:r>
              <a:endParaRPr lang="en-US" sz="20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Rectangle 19"/>
            <p:cNvSpPr>
              <a:spLocks noChangeArrowheads="1"/>
            </p:cNvSpPr>
            <p:nvPr/>
          </p:nvSpPr>
          <p:spPr bwMode="auto">
            <a:xfrm>
              <a:off x="6952007" y="2707335"/>
              <a:ext cx="467999" cy="25817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7455248" y="2756679"/>
              <a:ext cx="467999" cy="253245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0" name="Rectangle 46"/>
            <p:cNvSpPr>
              <a:spLocks noChangeArrowheads="1"/>
            </p:cNvSpPr>
            <p:nvPr/>
          </p:nvSpPr>
          <p:spPr bwMode="auto">
            <a:xfrm>
              <a:off x="6997457" y="241726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88.0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1" name="Rectangle 47"/>
            <p:cNvSpPr>
              <a:spLocks noChangeArrowheads="1"/>
            </p:cNvSpPr>
            <p:nvPr/>
          </p:nvSpPr>
          <p:spPr bwMode="auto">
            <a:xfrm>
              <a:off x="7534763" y="2446053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86.5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701636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316</a:t>
              </a: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755780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312</a:t>
              </a:r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585752" y="5292894"/>
              <a:ext cx="842399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4" name="Rectangle 40"/>
            <p:cNvSpPr>
              <a:spLocks noChangeArrowheads="1"/>
            </p:cNvSpPr>
            <p:nvPr/>
          </p:nvSpPr>
          <p:spPr bwMode="auto">
            <a:xfrm>
              <a:off x="6225687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294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54507" y="2357326"/>
              <a:ext cx="1144797" cy="293556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222793" y="5053210"/>
              <a:ext cx="2436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N =</a:t>
              </a:r>
            </a:p>
          </p:txBody>
        </p:sp>
        <p:sp>
          <p:nvSpPr>
            <p:cNvPr id="131" name="AutoShape 165"/>
            <p:cNvSpPr>
              <a:spLocks noChangeArrowheads="1"/>
            </p:cNvSpPr>
            <p:nvPr/>
          </p:nvSpPr>
          <p:spPr bwMode="auto">
            <a:xfrm>
              <a:off x="2970290" y="1702733"/>
              <a:ext cx="3206912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3293332" y="1772817"/>
              <a:ext cx="11345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 + 2 NRTI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3" name="Rectangle 60"/>
            <p:cNvSpPr>
              <a:spLocks noChangeArrowheads="1"/>
            </p:cNvSpPr>
            <p:nvPr/>
          </p:nvSpPr>
          <p:spPr bwMode="auto">
            <a:xfrm>
              <a:off x="4799452" y="1772817"/>
              <a:ext cx="12666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 + 2 NRTI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104152" y="182392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4610272" y="182392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10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02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16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36368"/>
              </p:ext>
            </p:extLst>
          </p:nvPr>
        </p:nvGraphicFramePr>
        <p:xfrm>
          <a:off x="246511" y="3464568"/>
          <a:ext cx="8638294" cy="2618658"/>
        </p:xfrm>
        <a:graphic>
          <a:graphicData uri="http://schemas.openxmlformats.org/drawingml/2006/table">
            <a:tbl>
              <a:tblPr/>
              <a:tblGrid>
                <a:gridCol w="448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Fallo virológico,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(5.0%)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 (6.3%)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 respuesta / Rebote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Genotipo satisfactoriamente realizado,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NNRTI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NRTI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Resistencia primaria a IP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Fenotipo satisfactoriamente realizado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on 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fenotípica a cualquier droga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5104" y="1511614"/>
            <a:ext cx="9024938" cy="2123064"/>
          </a:xfrm>
        </p:spPr>
        <p:txBody>
          <a:bodyPr/>
          <a:lstStyle/>
          <a:p>
            <a:pPr>
              <a:defRPr/>
            </a:pPr>
            <a:r>
              <a:rPr lang="es-ES" b="1" dirty="0">
                <a:latin typeface="+mj-lt"/>
              </a:rPr>
              <a:t>Definición</a:t>
            </a:r>
          </a:p>
          <a:p>
            <a:pPr lvl="1">
              <a:defRPr/>
            </a:pPr>
            <a:r>
              <a:rPr lang="es-ES" sz="1600" dirty="0"/>
              <a:t>No respuesta: CV ≥ 200 c/</a:t>
            </a:r>
            <a:r>
              <a:rPr lang="es-ES" sz="1600" dirty="0" err="1"/>
              <a:t>mL</a:t>
            </a:r>
            <a:r>
              <a:rPr lang="es-ES" sz="1600" dirty="0"/>
              <a:t> a S24 o S36 o confirmado</a:t>
            </a:r>
            <a:br>
              <a:rPr lang="es-ES" sz="1600" dirty="0"/>
            </a:br>
            <a:r>
              <a:rPr lang="es-ES" sz="1600" dirty="0"/>
              <a:t>CV ≥ 50 c/</a:t>
            </a:r>
            <a:r>
              <a:rPr lang="es-ES" sz="1600" dirty="0" err="1"/>
              <a:t>mL</a:t>
            </a:r>
            <a:r>
              <a:rPr lang="es-ES" sz="1600" dirty="0"/>
              <a:t> a S48</a:t>
            </a:r>
          </a:p>
          <a:p>
            <a:pPr lvl="1">
              <a:defRPr/>
            </a:pPr>
            <a:r>
              <a:rPr lang="es-ES" sz="1600" dirty="0"/>
              <a:t>Rebote: CV ≥ 50 c/</a:t>
            </a:r>
            <a:r>
              <a:rPr lang="es-ES" sz="1600" dirty="0" err="1"/>
              <a:t>mL</a:t>
            </a:r>
            <a:r>
              <a:rPr lang="es-ES" sz="1600" dirty="0"/>
              <a:t> confirmada luego de haber tenido CV &lt; 50 c/</a:t>
            </a:r>
            <a:r>
              <a:rPr lang="es-ES" sz="1600" dirty="0" err="1"/>
              <a:t>mL</a:t>
            </a:r>
            <a:endParaRPr lang="es-ES" sz="1600" dirty="0"/>
          </a:p>
          <a:p>
            <a:pPr>
              <a:defRPr/>
            </a:pPr>
            <a:r>
              <a:rPr lang="es-ES" b="1" dirty="0">
                <a:latin typeface="+mj-lt"/>
              </a:rPr>
              <a:t>Test de resistencia </a:t>
            </a:r>
            <a:r>
              <a:rPr lang="es-ES" sz="1600" dirty="0">
                <a:solidFill>
                  <a:srgbClr val="000066"/>
                </a:solidFill>
              </a:rPr>
              <a:t>(genotipo y fenotipo) realizado en muestra confirmatoria </a:t>
            </a:r>
            <a:br>
              <a:rPr lang="es-ES" sz="1600" dirty="0">
                <a:solidFill>
                  <a:srgbClr val="000066"/>
                </a:solidFill>
              </a:rPr>
            </a:br>
            <a:r>
              <a:rPr lang="es-ES" sz="1600" dirty="0">
                <a:solidFill>
                  <a:srgbClr val="000066"/>
                </a:solidFill>
              </a:rPr>
              <a:t>si CV &gt; 400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endParaRPr lang="es-ES" sz="1600" dirty="0">
              <a:solidFill>
                <a:srgbClr val="000066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56812" y="1151863"/>
            <a:ext cx="60176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Fallo virológico definido por protocolo (PDVF)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621228"/>
              </p:ext>
            </p:extLst>
          </p:nvPr>
        </p:nvGraphicFramePr>
        <p:xfrm>
          <a:off x="257135" y="1693257"/>
          <a:ext cx="8638293" cy="3427514"/>
        </p:xfrm>
        <a:graphic>
          <a:graphicData uri="http://schemas.openxmlformats.org/drawingml/2006/table">
            <a:tbl>
              <a:tblPr/>
              <a:tblGrid>
                <a:gridCol w="4456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 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sin PDVF,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 (10.4%)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53 (13.9%)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Genotipo satisfactoriamente realizado,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NNRTI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NRTI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Resistencia primaria a IP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Fenotipo satisfactoriamente realizado,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Con resistencia fenotípica a cualquier droga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57135" y="5186036"/>
            <a:ext cx="8356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* 1 discontinuación por incumplimiento a S24, con emergencia de resistencia a DOR (V106I + H221Y ; &gt; 90 incremento IC</a:t>
            </a:r>
            <a:r>
              <a:rPr lang="es-ES" sz="1400" baseline="-25000" dirty="0">
                <a:solidFill>
                  <a:srgbClr val="000066"/>
                </a:solidFill>
              </a:rPr>
              <a:t>50</a:t>
            </a:r>
            <a:r>
              <a:rPr lang="es-ES" sz="1400" dirty="0">
                <a:solidFill>
                  <a:srgbClr val="000066"/>
                </a:solidFill>
              </a:rPr>
              <a:t>) y FTC (M184V) ; 1 discontinuación por </a:t>
            </a:r>
            <a:r>
              <a:rPr lang="es-ES" sz="1400" dirty="0" err="1">
                <a:solidFill>
                  <a:srgbClr val="000066"/>
                </a:solidFill>
              </a:rPr>
              <a:t>rash</a:t>
            </a:r>
            <a:r>
              <a:rPr lang="es-ES" sz="1400" dirty="0">
                <a:solidFill>
                  <a:srgbClr val="000066"/>
                </a:solidFill>
              </a:rPr>
              <a:t> a S2, con incremento de IC</a:t>
            </a:r>
            <a:r>
              <a:rPr lang="es-ES" sz="1400" baseline="-25000" dirty="0">
                <a:solidFill>
                  <a:srgbClr val="000066"/>
                </a:solidFill>
              </a:rPr>
              <a:t>50 </a:t>
            </a:r>
            <a:r>
              <a:rPr lang="es-ES" sz="1400" dirty="0">
                <a:solidFill>
                  <a:srgbClr val="000066"/>
                </a:solidFill>
              </a:rPr>
              <a:t> de DOR 2.8 veces sobre la cepa salvaje  WT (Corte de resistencia = 2.5 veces), pero no mutaciones de resistencia genotípica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840927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55691" y="1151863"/>
            <a:ext cx="82199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Emergencia de resistencia a la droga en participantes con discontinuaciones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31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35248"/>
              </p:ext>
            </p:extLst>
          </p:nvPr>
        </p:nvGraphicFramePr>
        <p:xfrm>
          <a:off x="250543" y="1685365"/>
          <a:ext cx="8638293" cy="4092640"/>
        </p:xfrm>
        <a:graphic>
          <a:graphicData uri="http://schemas.openxmlformats.org/drawingml/2006/table">
            <a:tbl>
              <a:tblPr/>
              <a:tblGrid>
                <a:gridCol w="419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EA serios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relacionados con la droga 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5.0 (N = 19)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6.0 (N = 23)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EA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relacionados con la droga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1.6 (N = 6 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1.0 (N = 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3.1 (N = 12 **)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2.1 (N = 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Discontinuación por EA serios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relacionados con la droga 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 (N =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6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s-E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EA en 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≥ 10 % en cualquier grupo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Nasofaringitis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Cefalea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13.8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7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EA de interés clinico</a:t>
                      </a:r>
                      <a:endParaRPr kumimoji="0" lang="es-ES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Neuropsiquiatrico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50543" y="5856306"/>
            <a:ext cx="8859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66"/>
                </a:solidFill>
              </a:rPr>
              <a:t>* Muerte = 1, </a:t>
            </a:r>
            <a:r>
              <a:rPr lang="es-ES" sz="1200" dirty="0" err="1">
                <a:solidFill>
                  <a:srgbClr val="000066"/>
                </a:solidFill>
              </a:rPr>
              <a:t>rash</a:t>
            </a:r>
            <a:r>
              <a:rPr lang="es-ES" sz="1200" dirty="0">
                <a:solidFill>
                  <a:srgbClr val="000066"/>
                </a:solidFill>
              </a:rPr>
              <a:t> = 2, nauseas = 2, dolor abdominal = 1, injuria renal = 1</a:t>
            </a:r>
          </a:p>
          <a:p>
            <a:r>
              <a:rPr lang="es-ES" sz="1200" dirty="0">
                <a:solidFill>
                  <a:srgbClr val="000066"/>
                </a:solidFill>
              </a:rPr>
              <a:t>** Dolor abdominal = 2, diarrea = 1, nauseas = 1, flatulencia = 1,  hernia hiatal = 1, incremento de ALT y AST = 2, </a:t>
            </a:r>
          </a:p>
          <a:p>
            <a:r>
              <a:rPr lang="es-ES" sz="1200" dirty="0">
                <a:solidFill>
                  <a:srgbClr val="000066"/>
                </a:solidFill>
              </a:rPr>
              <a:t>hepatitis B o C = 2, edema periférico = 1, fiebre = 1, </a:t>
            </a:r>
            <a:r>
              <a:rPr lang="es-ES" sz="1200" dirty="0" err="1">
                <a:solidFill>
                  <a:srgbClr val="000066"/>
                </a:solidFill>
              </a:rPr>
              <a:t>rash</a:t>
            </a:r>
            <a:r>
              <a:rPr lang="es-ES" sz="1200" dirty="0">
                <a:solidFill>
                  <a:srgbClr val="000066"/>
                </a:solidFill>
              </a:rPr>
              <a:t> = 1, tuberculosis = 2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78456" y="1151863"/>
            <a:ext cx="3374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Eventos adversos (EA), %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 err="1">
                <a:ea typeface="ＭＳ Ｐゴシック" pitchFamily="-84" charset="-128"/>
              </a:rPr>
              <a:t>Estudio</a:t>
            </a:r>
            <a:r>
              <a:rPr lang="fr-FR" sz="3200" dirty="0">
                <a:ea typeface="ＭＳ Ｐゴシック" pitchFamily="-84" charset="-128"/>
              </a:rPr>
              <a:t> DRIVE-FORWARD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768808" y="1151863"/>
            <a:ext cx="7593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Lípidos en ayunas, cambios desde el basal a S48 (mg/</a:t>
            </a:r>
            <a:r>
              <a:rPr lang="es-ES" sz="2400" b="1" dirty="0" err="1">
                <a:solidFill>
                  <a:srgbClr val="CC3300"/>
                </a:solidFill>
                <a:latin typeface="Calibri" pitchFamily="34" charset="0"/>
              </a:rPr>
              <a:t>dL</a:t>
            </a: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127066" y="2103893"/>
            <a:ext cx="7223185" cy="3587031"/>
            <a:chOff x="1127066" y="2103893"/>
            <a:chExt cx="7223185" cy="3587031"/>
          </a:xfrm>
        </p:grpSpPr>
        <p:sp>
          <p:nvSpPr>
            <p:cNvPr id="4" name="Rectangle 83"/>
            <p:cNvSpPr txBox="1">
              <a:spLocks noChangeArrowheads="1"/>
            </p:cNvSpPr>
            <p:nvPr/>
          </p:nvSpPr>
          <p:spPr bwMode="auto">
            <a:xfrm>
              <a:off x="1615884" y="3131116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6182" name="Rectangle 77"/>
            <p:cNvSpPr>
              <a:spLocks noChangeArrowheads="1"/>
            </p:cNvSpPr>
            <p:nvPr/>
          </p:nvSpPr>
          <p:spPr bwMode="auto">
            <a:xfrm>
              <a:off x="1986016" y="5475480"/>
              <a:ext cx="5370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LDL-C</a:t>
              </a:r>
            </a:p>
          </p:txBody>
        </p:sp>
        <p:sp>
          <p:nvSpPr>
            <p:cNvPr id="6183" name="Rectangle 78"/>
            <p:cNvSpPr>
              <a:spLocks noChangeArrowheads="1"/>
            </p:cNvSpPr>
            <p:nvPr/>
          </p:nvSpPr>
          <p:spPr bwMode="auto">
            <a:xfrm>
              <a:off x="3121277" y="5475480"/>
              <a:ext cx="84762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No HDL-C</a:t>
              </a:r>
              <a:endParaRPr lang="fr-FR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4" name="Rectangle 79"/>
            <p:cNvSpPr>
              <a:spLocks noChangeArrowheads="1"/>
            </p:cNvSpPr>
            <p:nvPr/>
          </p:nvSpPr>
          <p:spPr bwMode="auto">
            <a:xfrm>
              <a:off x="4239616" y="5475480"/>
              <a:ext cx="14724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  <a:ea typeface="ＭＳ Ｐゴシック" pitchFamily="34" charset="-128"/>
                </a:rPr>
                <a:t> Colesterol total</a:t>
              </a:r>
            </a:p>
          </p:txBody>
        </p:sp>
        <p:sp>
          <p:nvSpPr>
            <p:cNvPr id="6185" name="Rectangle 80"/>
            <p:cNvSpPr>
              <a:spLocks noChangeArrowheads="1"/>
            </p:cNvSpPr>
            <p:nvPr/>
          </p:nvSpPr>
          <p:spPr bwMode="auto">
            <a:xfrm>
              <a:off x="5883751" y="5475480"/>
              <a:ext cx="106757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ES" sz="1400" b="1" dirty="0">
                  <a:solidFill>
                    <a:srgbClr val="000066"/>
                  </a:solidFill>
                  <a:ea typeface="ＭＳ Ｐゴシック" pitchFamily="34" charset="-128"/>
                </a:rPr>
                <a:t>Triglicéridos</a:t>
              </a:r>
              <a:endParaRPr lang="es-ES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6" name="Rectangle 81"/>
            <p:cNvSpPr>
              <a:spLocks noChangeArrowheads="1"/>
            </p:cNvSpPr>
            <p:nvPr/>
          </p:nvSpPr>
          <p:spPr bwMode="auto">
            <a:xfrm>
              <a:off x="7404578" y="5475480"/>
              <a:ext cx="55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HDL-C</a:t>
              </a:r>
              <a:endParaRPr lang="fr-FR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318251" y="2708562"/>
              <a:ext cx="376238" cy="193516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42013" y="4643724"/>
              <a:ext cx="376238" cy="2825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7683501" y="4291299"/>
              <a:ext cx="376238" cy="352425"/>
            </a:xfrm>
            <a:custGeom>
              <a:avLst/>
              <a:gdLst>
                <a:gd name="T0" fmla="*/ 0 w 237"/>
                <a:gd name="T1" fmla="*/ 0 h 222"/>
                <a:gd name="T2" fmla="*/ 0 w 237"/>
                <a:gd name="T3" fmla="*/ 20 h 222"/>
                <a:gd name="T4" fmla="*/ 0 w 237"/>
                <a:gd name="T5" fmla="*/ 222 h 222"/>
                <a:gd name="T6" fmla="*/ 237 w 237"/>
                <a:gd name="T7" fmla="*/ 222 h 222"/>
                <a:gd name="T8" fmla="*/ 237 w 237"/>
                <a:gd name="T9" fmla="*/ 0 h 222"/>
                <a:gd name="T10" fmla="*/ 0 w 237"/>
                <a:gd name="T1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222">
                  <a:moveTo>
                    <a:pt x="0" y="0"/>
                  </a:moveTo>
                  <a:lnTo>
                    <a:pt x="0" y="20"/>
                  </a:lnTo>
                  <a:lnTo>
                    <a:pt x="0" y="222"/>
                  </a:lnTo>
                  <a:lnTo>
                    <a:pt x="237" y="222"/>
                  </a:lnTo>
                  <a:lnTo>
                    <a:pt x="2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307263" y="4323049"/>
              <a:ext cx="376238" cy="3206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587751" y="3414999"/>
              <a:ext cx="376238" cy="12287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11513" y="4643724"/>
              <a:ext cx="376238" cy="488950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953001" y="3060987"/>
              <a:ext cx="376238" cy="158273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576763" y="4643724"/>
              <a:ext cx="376238" cy="12382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222501" y="3748374"/>
              <a:ext cx="376238" cy="89535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846263" y="4643724"/>
              <a:ext cx="376238" cy="3968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533526" y="2406937"/>
              <a:ext cx="0" cy="3132138"/>
            </a:xfrm>
            <a:custGeom>
              <a:avLst/>
              <a:gdLst>
                <a:gd name="T0" fmla="*/ 1973 h 1973"/>
                <a:gd name="T1" fmla="*/ 1691 h 1973"/>
                <a:gd name="T2" fmla="*/ 1409 h 1973"/>
                <a:gd name="T3" fmla="*/ 1127 h 1973"/>
                <a:gd name="T4" fmla="*/ 845 h 1973"/>
                <a:gd name="T5" fmla="*/ 564 h 1973"/>
                <a:gd name="T6" fmla="*/ 282 h 1973"/>
                <a:gd name="T7" fmla="*/ 0 h 197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1973">
                  <a:moveTo>
                    <a:pt x="0" y="1973"/>
                  </a:moveTo>
                  <a:lnTo>
                    <a:pt x="0" y="1691"/>
                  </a:lnTo>
                  <a:lnTo>
                    <a:pt x="0" y="1409"/>
                  </a:lnTo>
                  <a:lnTo>
                    <a:pt x="0" y="1127"/>
                  </a:lnTo>
                  <a:lnTo>
                    <a:pt x="0" y="845"/>
                  </a:lnTo>
                  <a:lnTo>
                    <a:pt x="0" y="564"/>
                  </a:ln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1447801" y="2854612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1447801" y="240693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1447801" y="330228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1447801" y="37483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1447801" y="41960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1447801" y="509139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447801" y="4643724"/>
              <a:ext cx="6902450" cy="0"/>
            </a:xfrm>
            <a:custGeom>
              <a:avLst/>
              <a:gdLst>
                <a:gd name="T0" fmla="*/ 4348 w 4348"/>
                <a:gd name="T1" fmla="*/ 54 w 4348"/>
                <a:gd name="T2" fmla="*/ 0 w 4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8">
                  <a:moveTo>
                    <a:pt x="4348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1447801" y="55390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1447801" y="46405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308241" y="4553237"/>
              <a:ext cx="855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222321" y="36610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127066" y="5450174"/>
              <a:ext cx="2651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lang="fr-FR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212652" y="5002499"/>
              <a:ext cx="17958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- 5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308241" y="4092025"/>
              <a:ext cx="855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2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221068" y="3213387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221068" y="2318037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221068" y="2765712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5976454" y="500091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- 3.1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611204" y="484216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- 1.4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245955" y="5207287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5.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880705" y="511521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- 4.5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305511" y="3494374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625266" y="3160999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13.8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4990513" y="2805399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17.9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425239" y="2454562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22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7345679" y="4069049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795949" y="399247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4.2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56" name="Rectangle 83"/>
            <p:cNvSpPr txBox="1">
              <a:spLocks noChangeArrowheads="1"/>
            </p:cNvSpPr>
            <p:nvPr/>
          </p:nvSpPr>
          <p:spPr bwMode="auto">
            <a:xfrm>
              <a:off x="2973235" y="2708562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3504683" y="2103893"/>
              <a:ext cx="1928736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4" name="Rectangle 57"/>
            <p:cNvSpPr>
              <a:spLocks noChangeArrowheads="1"/>
            </p:cNvSpPr>
            <p:nvPr/>
          </p:nvSpPr>
          <p:spPr bwMode="auto">
            <a:xfrm>
              <a:off x="3827725" y="2173977"/>
              <a:ext cx="38472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4697330" y="2173977"/>
              <a:ext cx="5168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638545" y="222508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4508150" y="222508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4772579" y="6581775"/>
            <a:ext cx="43714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2018, March 25 (</a:t>
            </a:r>
            <a:r>
              <a:rPr lang="fr-FR" sz="1200" i="1" dirty="0" err="1">
                <a:solidFill>
                  <a:srgbClr val="CC0000"/>
                </a:solidFill>
              </a:rPr>
              <a:t>Epub</a:t>
            </a:r>
            <a:r>
              <a:rPr lang="fr-FR" sz="1200" i="1" dirty="0">
                <a:solidFill>
                  <a:srgbClr val="CC0000"/>
                </a:solidFill>
              </a:rPr>
              <a:t> </a:t>
            </a:r>
            <a:r>
              <a:rPr lang="fr-FR" sz="1200" i="1" dirty="0" err="1">
                <a:solidFill>
                  <a:srgbClr val="CC0000"/>
                </a:solidFill>
              </a:rPr>
              <a:t>ahead</a:t>
            </a:r>
            <a:r>
              <a:rPr lang="fr-FR" sz="1200" i="1" dirty="0">
                <a:solidFill>
                  <a:srgbClr val="CC0000"/>
                </a:solidFill>
              </a:rPr>
              <a:t> of </a:t>
            </a:r>
            <a:r>
              <a:rPr lang="fr-FR" sz="1200" i="1" dirty="0" err="1">
                <a:solidFill>
                  <a:srgbClr val="CC0000"/>
                </a:solidFill>
              </a:rPr>
              <a:t>print</a:t>
            </a:r>
            <a:r>
              <a:rPr lang="fr-FR" sz="1200" i="1" dirty="0">
                <a:solidFill>
                  <a:srgbClr val="CC0000"/>
                </a:solidFill>
              </a:rPr>
              <a:t>)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96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1512</Words>
  <Application>Microsoft Office PowerPoint</Application>
  <PresentationFormat>Affichage à l'écran (4:3)</PresentationFormat>
  <Paragraphs>368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Cambria</vt:lpstr>
      <vt:lpstr>Times New Roman</vt:lpstr>
      <vt:lpstr>Trebuchet MS</vt:lpstr>
      <vt:lpstr>Wingdings</vt:lpstr>
      <vt:lpstr>ARV_trials_2017</vt:lpstr>
      <vt:lpstr>Comparación de NNRTI vs IP/r</vt:lpstr>
      <vt:lpstr>Estudio DRIVE-FORWARD: DOR + 2 NRTI vs DRV/r   + 2 NRTI</vt:lpstr>
      <vt:lpstr>Estudio DRIVE-FORWARD: DOR + 2 NRTI vs DRV/r   + 2 NRTI</vt:lpstr>
      <vt:lpstr>Estudio DRIVE-FORWARD: DOR + 2 NRTI vs DRV/r   + 2 NRTI</vt:lpstr>
      <vt:lpstr>Estudio DRIVE-FORWARD: DOR + 2 NRTI vs DRV/r   + 2 NRTI</vt:lpstr>
      <vt:lpstr>Estudio DRIVE-FORWARD: DOR + 2 NRTI vs DRV/r   + 2 NRTI</vt:lpstr>
      <vt:lpstr>Estudio DRIVE-FORWARD: DOR + 2 NRTI vs DRV/r   + 2 NRTI</vt:lpstr>
      <vt:lpstr>Estudio DRIVE-FORWARD: DOR + 2 NRTI vs DRV/r   + 2 NRTI</vt:lpstr>
      <vt:lpstr>Estudio DRIVE-FORWARD: DOR + 2 NRTI vs DRV/r   + 2 NRTI</vt:lpstr>
      <vt:lpstr>Estudio DRIVE-FORWARD: DOR + 2 NRTI vs DRV/r   + 2 NRTI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creator>www.arv-trial.com</dc:creator>
  <cp:lastModifiedBy>Pilar</cp:lastModifiedBy>
  <cp:revision>232</cp:revision>
  <dcterms:created xsi:type="dcterms:W3CDTF">2015-05-12T12:30:28Z</dcterms:created>
  <dcterms:modified xsi:type="dcterms:W3CDTF">2018-05-07T14:41:27Z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